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64" r:id="rId3"/>
    <p:sldId id="267" r:id="rId4"/>
    <p:sldId id="268" r:id="rId5"/>
    <p:sldId id="266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 snapToObjects="1">
      <p:cViewPr varScale="1">
        <p:scale>
          <a:sx n="131" d="100"/>
          <a:sy n="131" d="100"/>
        </p:scale>
        <p:origin x="2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9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4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4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1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4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3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D5997-8DC7-0041-9E65-8C2D76D34A1F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E84C-FF64-1542-9178-79DCADA8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9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B6D06F5-F663-5B44-B015-E24C700ADCE7}"/>
              </a:ext>
            </a:extLst>
          </p:cNvPr>
          <p:cNvCxnSpPr>
            <a:cxnSpLocks/>
          </p:cNvCxnSpPr>
          <p:nvPr/>
        </p:nvCxnSpPr>
        <p:spPr>
          <a:xfrm>
            <a:off x="8264503" y="3789096"/>
            <a:ext cx="16069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5ECC15E-2941-714A-8231-571C7FF82FCE}"/>
              </a:ext>
            </a:extLst>
          </p:cNvPr>
          <p:cNvCxnSpPr>
            <a:cxnSpLocks/>
          </p:cNvCxnSpPr>
          <p:nvPr/>
        </p:nvCxnSpPr>
        <p:spPr>
          <a:xfrm>
            <a:off x="8265402" y="3616853"/>
            <a:ext cx="160693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6FCEB8E-6A0D-7C48-A09B-08C5BA9585CE}"/>
              </a:ext>
            </a:extLst>
          </p:cNvPr>
          <p:cNvCxnSpPr>
            <a:cxnSpLocks/>
          </p:cNvCxnSpPr>
          <p:nvPr/>
        </p:nvCxnSpPr>
        <p:spPr>
          <a:xfrm>
            <a:off x="7095383" y="3615673"/>
            <a:ext cx="150144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097446A5-CA2A-D64B-9295-7305A3AF0991}"/>
              </a:ext>
            </a:extLst>
          </p:cNvPr>
          <p:cNvCxnSpPr>
            <a:cxnSpLocks/>
          </p:cNvCxnSpPr>
          <p:nvPr/>
        </p:nvCxnSpPr>
        <p:spPr>
          <a:xfrm>
            <a:off x="7087888" y="3778067"/>
            <a:ext cx="1501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28FE2C6-A224-D044-BA0A-33F7631D1D44}"/>
              </a:ext>
            </a:extLst>
          </p:cNvPr>
          <p:cNvCxnSpPr>
            <a:cxnSpLocks/>
          </p:cNvCxnSpPr>
          <p:nvPr/>
        </p:nvCxnSpPr>
        <p:spPr>
          <a:xfrm flipV="1">
            <a:off x="667830" y="2847859"/>
            <a:ext cx="4153260" cy="2549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80F0B0BF-C843-6542-8C92-5FB3594E9672}"/>
              </a:ext>
            </a:extLst>
          </p:cNvPr>
          <p:cNvCxnSpPr>
            <a:cxnSpLocks/>
          </p:cNvCxnSpPr>
          <p:nvPr/>
        </p:nvCxnSpPr>
        <p:spPr>
          <a:xfrm>
            <a:off x="689332" y="2327965"/>
            <a:ext cx="7725274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27F0D20-4191-244E-A423-4FFC223FC1AD}"/>
              </a:ext>
            </a:extLst>
          </p:cNvPr>
          <p:cNvCxnSpPr>
            <a:cxnSpLocks/>
          </p:cNvCxnSpPr>
          <p:nvPr/>
        </p:nvCxnSpPr>
        <p:spPr>
          <a:xfrm>
            <a:off x="7095383" y="2680819"/>
            <a:ext cx="1319223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BD3ED14-AC5A-E940-A922-87288261F212}"/>
              </a:ext>
            </a:extLst>
          </p:cNvPr>
          <p:cNvCxnSpPr>
            <a:cxnSpLocks/>
          </p:cNvCxnSpPr>
          <p:nvPr/>
        </p:nvCxnSpPr>
        <p:spPr>
          <a:xfrm>
            <a:off x="7095383" y="2870663"/>
            <a:ext cx="1319223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213294-5E4B-A144-A34F-E9A011602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56818"/>
              </p:ext>
            </p:extLst>
          </p:nvPr>
        </p:nvGraphicFramePr>
        <p:xfrm>
          <a:off x="141449" y="2041725"/>
          <a:ext cx="549593" cy="1833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5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142546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81055"/>
                  </a:ext>
                </a:extLst>
              </a:tr>
              <a:tr h="15908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49045"/>
                  </a:ext>
                </a:extLst>
              </a:tr>
              <a:tr h="159083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778994"/>
                  </a:ext>
                </a:extLst>
              </a:tr>
              <a:tr h="159083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174084"/>
                  </a:ext>
                </a:extLst>
              </a:tr>
              <a:tr h="15908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21375"/>
                  </a:ext>
                </a:extLst>
              </a:tr>
              <a:tr h="14157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PDCP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RLC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021388"/>
                  </a:ext>
                </a:extLst>
              </a:tr>
              <a:tr h="16686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3GPP MAC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3476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3GPP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2551C5F-92D3-334E-8C9B-002AC34A32A6}"/>
              </a:ext>
            </a:extLst>
          </p:cNvPr>
          <p:cNvSpPr txBox="1"/>
          <p:nvPr/>
        </p:nvSpPr>
        <p:spPr>
          <a:xfrm>
            <a:off x="54226" y="3868173"/>
            <a:ext cx="68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3GPP UE</a:t>
            </a:r>
          </a:p>
          <a:p>
            <a:pPr algn="ctr"/>
            <a:r>
              <a:rPr lang="en-US" sz="600" b="1" dirty="0"/>
              <a:t>Space User Node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6BF922-395B-7C43-9F2E-4AD95FCB6E72}"/>
              </a:ext>
            </a:extLst>
          </p:cNvPr>
          <p:cNvSpPr txBox="1"/>
          <p:nvPr/>
        </p:nvSpPr>
        <p:spPr>
          <a:xfrm>
            <a:off x="1121765" y="3868173"/>
            <a:ext cx="67197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b="1" dirty="0"/>
              <a:t>3GPP eNB/gNB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A1FD26F-F328-5A48-97DD-8CAFDC60F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42969"/>
              </p:ext>
            </p:extLst>
          </p:nvPr>
        </p:nvGraphicFramePr>
        <p:xfrm>
          <a:off x="3465131" y="2761007"/>
          <a:ext cx="516934" cy="1123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934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21375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GTP-U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80540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UDP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40077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021388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EC664AD-FE05-4347-8598-C4732F8FCA95}"/>
              </a:ext>
            </a:extLst>
          </p:cNvPr>
          <p:cNvSpPr txBox="1"/>
          <p:nvPr/>
        </p:nvSpPr>
        <p:spPr>
          <a:xfrm>
            <a:off x="2369248" y="3853151"/>
            <a:ext cx="781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Serving Gateway S-GW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FA545D-D811-4242-AA6F-A9495482E09C}"/>
              </a:ext>
            </a:extLst>
          </p:cNvPr>
          <p:cNvSpPr txBox="1"/>
          <p:nvPr/>
        </p:nvSpPr>
        <p:spPr>
          <a:xfrm>
            <a:off x="3342568" y="3849078"/>
            <a:ext cx="752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Packet Gateway P-GW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A5C1F3-8DB4-B546-BE43-7264B3C85BEB}"/>
              </a:ext>
            </a:extLst>
          </p:cNvPr>
          <p:cNvSpPr txBox="1"/>
          <p:nvPr/>
        </p:nvSpPr>
        <p:spPr>
          <a:xfrm>
            <a:off x="617727" y="4065611"/>
            <a:ext cx="4042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LTE-Uu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E8D4C3-4013-6543-99B9-B0FCEBA8617E}"/>
              </a:ext>
            </a:extLst>
          </p:cNvPr>
          <p:cNvCxnSpPr>
            <a:cxnSpLocks/>
          </p:cNvCxnSpPr>
          <p:nvPr/>
        </p:nvCxnSpPr>
        <p:spPr>
          <a:xfrm>
            <a:off x="2113928" y="2367661"/>
            <a:ext cx="0" cy="175231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E1B192-28E0-1E4E-BDA5-F80115127EA9}"/>
              </a:ext>
            </a:extLst>
          </p:cNvPr>
          <p:cNvSpPr txBox="1"/>
          <p:nvPr/>
        </p:nvSpPr>
        <p:spPr>
          <a:xfrm>
            <a:off x="1929448" y="4065611"/>
            <a:ext cx="3321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S1-U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27FA7A-6E36-5740-843E-D56DAF70BD8A}"/>
              </a:ext>
            </a:extLst>
          </p:cNvPr>
          <p:cNvCxnSpPr>
            <a:cxnSpLocks/>
          </p:cNvCxnSpPr>
          <p:nvPr/>
        </p:nvCxnSpPr>
        <p:spPr>
          <a:xfrm>
            <a:off x="3351679" y="2367661"/>
            <a:ext cx="1" cy="173954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186EE46-C46E-D54E-8BDD-F4FE36779035}"/>
              </a:ext>
            </a:extLst>
          </p:cNvPr>
          <p:cNvSpPr txBox="1"/>
          <p:nvPr/>
        </p:nvSpPr>
        <p:spPr>
          <a:xfrm>
            <a:off x="3162791" y="4052839"/>
            <a:ext cx="3625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S5/S8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E6F04-103F-5B49-9823-A3A17B8D4A89}"/>
              </a:ext>
            </a:extLst>
          </p:cNvPr>
          <p:cNvCxnSpPr>
            <a:cxnSpLocks/>
          </p:cNvCxnSpPr>
          <p:nvPr/>
        </p:nvCxnSpPr>
        <p:spPr>
          <a:xfrm>
            <a:off x="4058121" y="2367661"/>
            <a:ext cx="0" cy="172793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33F2216-F3E3-B340-801F-E8FC0469BF2A}"/>
              </a:ext>
            </a:extLst>
          </p:cNvPr>
          <p:cNvSpPr txBox="1"/>
          <p:nvPr/>
        </p:nvSpPr>
        <p:spPr>
          <a:xfrm>
            <a:off x="3889343" y="4055880"/>
            <a:ext cx="28565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SGi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A7A8229-3D8B-EB43-9645-8ABE73000FBA}"/>
              </a:ext>
            </a:extLst>
          </p:cNvPr>
          <p:cNvCxnSpPr>
            <a:cxnSpLocks/>
          </p:cNvCxnSpPr>
          <p:nvPr/>
        </p:nvCxnSpPr>
        <p:spPr>
          <a:xfrm>
            <a:off x="141597" y="998209"/>
            <a:ext cx="0" cy="2323056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AD59D77-D407-DC4D-841B-BB34BFF1F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65420"/>
              </p:ext>
            </p:extLst>
          </p:nvPr>
        </p:nvGraphicFramePr>
        <p:xfrm>
          <a:off x="6075825" y="2208233"/>
          <a:ext cx="1024186" cy="1690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1266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81576"/>
                  </a:ext>
                </a:extLst>
              </a:tr>
              <a:tr h="150698">
                <a:tc rowSpan="2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BP-CLA</a:t>
                      </a:r>
                    </a:p>
                    <a:p>
                      <a:pPr algn="ctr"/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759377"/>
                  </a:ext>
                </a:extLst>
              </a:tr>
              <a:tr h="208683">
                <a:tc vMerge="1"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63601"/>
                  </a:ext>
                </a:extLst>
              </a:tr>
              <a:tr h="541526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LTP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170411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EnCap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791837"/>
                  </a:ext>
                </a:extLst>
              </a:tr>
              <a:tr h="170904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USLP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20868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Ka/Ku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53039430-4D94-1C47-AA30-F90500EE8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371" y="1922778"/>
            <a:ext cx="231874" cy="2977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76C1893-DD3E-BE41-8564-303403159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68" y="2615981"/>
            <a:ext cx="318713" cy="323310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3C399E7B-AE25-C046-90EB-B17F01D8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154194" y="1910968"/>
            <a:ext cx="231875" cy="29773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CB6BABF-9BE2-CD45-9FCA-7EFE9CFAA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989" y="1675102"/>
            <a:ext cx="200669" cy="324390"/>
          </a:xfrm>
          <a:prstGeom prst="rect">
            <a:avLst/>
          </a:prstGeom>
        </p:spPr>
      </p:pic>
      <p:sp>
        <p:nvSpPr>
          <p:cNvPr id="37" name="Cloud 36">
            <a:extLst>
              <a:ext uri="{FF2B5EF4-FFF2-40B4-BE49-F238E27FC236}">
                <a16:creationId xmlns:a16="http://schemas.microsoft.com/office/drawing/2014/main" id="{9F9F7A3E-19E9-A14B-B491-5CB921267810}"/>
              </a:ext>
            </a:extLst>
          </p:cNvPr>
          <p:cNvSpPr/>
          <p:nvPr/>
        </p:nvSpPr>
        <p:spPr>
          <a:xfrm>
            <a:off x="225654" y="1120126"/>
            <a:ext cx="1114204" cy="496111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3GPP RAN (OFDM/OFDMA)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FEC792-8551-4A46-9071-F65123A0C0AB}"/>
              </a:ext>
            </a:extLst>
          </p:cNvPr>
          <p:cNvSpPr txBox="1"/>
          <p:nvPr/>
        </p:nvSpPr>
        <p:spPr>
          <a:xfrm>
            <a:off x="4927277" y="3884357"/>
            <a:ext cx="690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Vehicle CCSDS Gateway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54D3C8-BB11-DB48-AB6C-3ECED2EBA648}"/>
              </a:ext>
            </a:extLst>
          </p:cNvPr>
          <p:cNvSpPr txBox="1"/>
          <p:nvPr/>
        </p:nvSpPr>
        <p:spPr>
          <a:xfrm>
            <a:off x="6221521" y="3892399"/>
            <a:ext cx="690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Station CCSDS Gateway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6BA4654-C9F9-874B-B6BE-050C94E8D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056580"/>
              </p:ext>
            </p:extLst>
          </p:nvPr>
        </p:nvGraphicFramePr>
        <p:xfrm>
          <a:off x="7235497" y="2788232"/>
          <a:ext cx="102418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359002">
                <a:tc gridSpan="2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63002697-13C7-F240-BA6D-CC03314035A3}"/>
              </a:ext>
            </a:extLst>
          </p:cNvPr>
          <p:cNvSpPr txBox="1"/>
          <p:nvPr/>
        </p:nvSpPr>
        <p:spPr>
          <a:xfrm>
            <a:off x="7268190" y="3888916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Segment IP Network Router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48DEA471-4DC9-784A-9FEF-44CBB046A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372938"/>
              </p:ext>
            </p:extLst>
          </p:nvPr>
        </p:nvGraphicFramePr>
        <p:xfrm>
          <a:off x="8414606" y="2060984"/>
          <a:ext cx="53744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447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30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059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615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978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15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49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00552"/>
                  </a:ext>
                </a:extLst>
              </a:tr>
            </a:tbl>
          </a:graphicData>
        </a:graphic>
      </p:graphicFrame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959F8D2-3643-154C-BEDE-4D704DD27A65}"/>
              </a:ext>
            </a:extLst>
          </p:cNvPr>
          <p:cNvCxnSpPr>
            <a:cxnSpLocks/>
          </p:cNvCxnSpPr>
          <p:nvPr/>
        </p:nvCxnSpPr>
        <p:spPr>
          <a:xfrm>
            <a:off x="5955426" y="998209"/>
            <a:ext cx="0" cy="3019528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D9718F-D471-8A49-9994-ED9ADDA5FFA2}"/>
              </a:ext>
            </a:extLst>
          </p:cNvPr>
          <p:cNvCxnSpPr>
            <a:cxnSpLocks/>
          </p:cNvCxnSpPr>
          <p:nvPr/>
        </p:nvCxnSpPr>
        <p:spPr>
          <a:xfrm flipH="1">
            <a:off x="8956413" y="998209"/>
            <a:ext cx="290" cy="2504013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240A1F-449C-0F4B-BBC5-6648E79A92E3}"/>
              </a:ext>
            </a:extLst>
          </p:cNvPr>
          <p:cNvCxnSpPr>
            <a:cxnSpLocks/>
          </p:cNvCxnSpPr>
          <p:nvPr/>
        </p:nvCxnSpPr>
        <p:spPr>
          <a:xfrm>
            <a:off x="136600" y="1105931"/>
            <a:ext cx="581045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DD0C535-FE9F-BF4E-8A5E-D439650D7446}"/>
              </a:ext>
            </a:extLst>
          </p:cNvPr>
          <p:cNvSpPr txBox="1"/>
          <p:nvPr/>
        </p:nvSpPr>
        <p:spPr>
          <a:xfrm>
            <a:off x="2095519" y="917744"/>
            <a:ext cx="17988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Space Vehicle/Infrastructure Network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B0B8F4-E2A1-824D-85FD-18C973B3BBB9}"/>
              </a:ext>
            </a:extLst>
          </p:cNvPr>
          <p:cNvCxnSpPr>
            <a:cxnSpLocks/>
          </p:cNvCxnSpPr>
          <p:nvPr/>
        </p:nvCxnSpPr>
        <p:spPr>
          <a:xfrm>
            <a:off x="5955426" y="1105931"/>
            <a:ext cx="299662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1207828-FF0D-9B40-838D-E80BEBB851AC}"/>
              </a:ext>
            </a:extLst>
          </p:cNvPr>
          <p:cNvSpPr txBox="1"/>
          <p:nvPr/>
        </p:nvSpPr>
        <p:spPr>
          <a:xfrm>
            <a:off x="6816712" y="916965"/>
            <a:ext cx="12554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Ground Mission Network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1F2DCF-A14B-D34A-91A4-4F9A3015A14A}"/>
              </a:ext>
            </a:extLst>
          </p:cNvPr>
          <p:cNvSpPr txBox="1"/>
          <p:nvPr/>
        </p:nvSpPr>
        <p:spPr>
          <a:xfrm>
            <a:off x="8380081" y="3888916"/>
            <a:ext cx="606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Mission Workstation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E0AD22-CC23-3E45-A799-4EA2A25ADB50}"/>
              </a:ext>
            </a:extLst>
          </p:cNvPr>
          <p:cNvSpPr txBox="1"/>
          <p:nvPr/>
        </p:nvSpPr>
        <p:spPr>
          <a:xfrm>
            <a:off x="2038159" y="270219"/>
            <a:ext cx="507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Figure 2-5: 3GPP User Plane CCSDS Adaptation profile: DTN/BP End-to-End</a:t>
            </a:r>
          </a:p>
        </p:txBody>
      </p:sp>
      <p:sp>
        <p:nvSpPr>
          <p:cNvPr id="38" name="Cloud 37">
            <a:extLst>
              <a:ext uri="{FF2B5EF4-FFF2-40B4-BE49-F238E27FC236}">
                <a16:creationId xmlns:a16="http://schemas.microsoft.com/office/drawing/2014/main" id="{A0B6D30B-019C-2642-BF7A-9203AD265698}"/>
              </a:ext>
            </a:extLst>
          </p:cNvPr>
          <p:cNvSpPr/>
          <p:nvPr/>
        </p:nvSpPr>
        <p:spPr>
          <a:xfrm>
            <a:off x="5322258" y="1175617"/>
            <a:ext cx="1228322" cy="49611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CCSDS RF RAN (AOS, Prox-1, USLP)</a:t>
            </a:r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02172463-FA61-BB46-874D-63CDE2406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07182"/>
              </p:ext>
            </p:extLst>
          </p:nvPr>
        </p:nvGraphicFramePr>
        <p:xfrm>
          <a:off x="4828569" y="2225819"/>
          <a:ext cx="1024186" cy="1675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143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75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636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LTP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125258">
                <a:tc rowSpan="2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EnCap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7918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USLP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212627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Ka/Ku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E752DB90-B944-A844-A17D-A23461F1A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760500"/>
              </p:ext>
            </p:extLst>
          </p:nvPr>
        </p:nvGraphicFramePr>
        <p:xfrm>
          <a:off x="913181" y="2965773"/>
          <a:ext cx="108982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4911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44911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PDCP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GTP-U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73838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RLC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UDP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103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3GPP MAC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3GPP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78" name="TextBox 77">
            <a:extLst>
              <a:ext uri="{FF2B5EF4-FFF2-40B4-BE49-F238E27FC236}">
                <a16:creationId xmlns:a16="http://schemas.microsoft.com/office/drawing/2014/main" id="{CD946BED-3B5E-3849-B01B-AE2D315795BC}"/>
              </a:ext>
            </a:extLst>
          </p:cNvPr>
          <p:cNvSpPr txBox="1"/>
          <p:nvPr/>
        </p:nvSpPr>
        <p:spPr>
          <a:xfrm>
            <a:off x="4086376" y="3853151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b="1" dirty="0"/>
              <a:t>Packet Data </a:t>
            </a:r>
          </a:p>
          <a:p>
            <a:pPr algn="ctr"/>
            <a:r>
              <a:rPr lang="en-US" sz="600" b="1" dirty="0"/>
              <a:t>Network PDN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50B3B0D-AA4B-7E4B-B626-8C2802C1F936}"/>
              </a:ext>
            </a:extLst>
          </p:cNvPr>
          <p:cNvCxnSpPr>
            <a:cxnSpLocks/>
          </p:cNvCxnSpPr>
          <p:nvPr/>
        </p:nvCxnSpPr>
        <p:spPr>
          <a:xfrm>
            <a:off x="682850" y="3794507"/>
            <a:ext cx="2303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F758C8A-1260-D848-88BD-34BCD9A0C617}"/>
              </a:ext>
            </a:extLst>
          </p:cNvPr>
          <p:cNvCxnSpPr>
            <a:cxnSpLocks/>
          </p:cNvCxnSpPr>
          <p:nvPr/>
        </p:nvCxnSpPr>
        <p:spPr>
          <a:xfrm>
            <a:off x="678337" y="3611433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B0027DB-F3CA-B44F-8280-800B9C7F4751}"/>
              </a:ext>
            </a:extLst>
          </p:cNvPr>
          <p:cNvCxnSpPr>
            <a:cxnSpLocks/>
          </p:cNvCxnSpPr>
          <p:nvPr/>
        </p:nvCxnSpPr>
        <p:spPr>
          <a:xfrm>
            <a:off x="684645" y="3330981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09ADD6F-6429-214B-8B8D-5265BF14FC6D}"/>
              </a:ext>
            </a:extLst>
          </p:cNvPr>
          <p:cNvCxnSpPr>
            <a:cxnSpLocks/>
          </p:cNvCxnSpPr>
          <p:nvPr/>
        </p:nvCxnSpPr>
        <p:spPr>
          <a:xfrm>
            <a:off x="674724" y="3061346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FE5F95B-85B5-C04D-8F27-F3483ECB6C40}"/>
              </a:ext>
            </a:extLst>
          </p:cNvPr>
          <p:cNvCxnSpPr>
            <a:cxnSpLocks/>
          </p:cNvCxnSpPr>
          <p:nvPr/>
        </p:nvCxnSpPr>
        <p:spPr>
          <a:xfrm>
            <a:off x="2003003" y="3066757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BE2F235-A9DB-9F45-8A6A-67FF0C470FAE}"/>
              </a:ext>
            </a:extLst>
          </p:cNvPr>
          <p:cNvCxnSpPr>
            <a:cxnSpLocks/>
          </p:cNvCxnSpPr>
          <p:nvPr/>
        </p:nvCxnSpPr>
        <p:spPr>
          <a:xfrm>
            <a:off x="2003003" y="3246210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2BC7A88-AE8B-224F-81C7-3891DEC06ADB}"/>
              </a:ext>
            </a:extLst>
          </p:cNvPr>
          <p:cNvCxnSpPr>
            <a:cxnSpLocks/>
          </p:cNvCxnSpPr>
          <p:nvPr/>
        </p:nvCxnSpPr>
        <p:spPr>
          <a:xfrm>
            <a:off x="2003003" y="3420253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3AD7743-F125-994A-9F56-C13FF829170F}"/>
              </a:ext>
            </a:extLst>
          </p:cNvPr>
          <p:cNvCxnSpPr>
            <a:cxnSpLocks/>
          </p:cNvCxnSpPr>
          <p:nvPr/>
        </p:nvCxnSpPr>
        <p:spPr>
          <a:xfrm>
            <a:off x="1998762" y="3606004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6784E76-61A8-A747-A6FE-B06C7C563E17}"/>
              </a:ext>
            </a:extLst>
          </p:cNvPr>
          <p:cNvCxnSpPr>
            <a:cxnSpLocks/>
          </p:cNvCxnSpPr>
          <p:nvPr/>
        </p:nvCxnSpPr>
        <p:spPr>
          <a:xfrm>
            <a:off x="1997592" y="3789096"/>
            <a:ext cx="2303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5679980-012B-5F49-B473-9A7D43E1FFAC}"/>
              </a:ext>
            </a:extLst>
          </p:cNvPr>
          <p:cNvCxnSpPr>
            <a:cxnSpLocks/>
          </p:cNvCxnSpPr>
          <p:nvPr/>
        </p:nvCxnSpPr>
        <p:spPr>
          <a:xfrm>
            <a:off x="3241924" y="3066757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17D3E78-E526-A145-A3A6-ACEE29BA7A54}"/>
              </a:ext>
            </a:extLst>
          </p:cNvPr>
          <p:cNvCxnSpPr>
            <a:cxnSpLocks/>
          </p:cNvCxnSpPr>
          <p:nvPr/>
        </p:nvCxnSpPr>
        <p:spPr>
          <a:xfrm>
            <a:off x="3241924" y="3246210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BCA4DA5-064C-B442-BA1B-56219D36AACE}"/>
              </a:ext>
            </a:extLst>
          </p:cNvPr>
          <p:cNvCxnSpPr>
            <a:cxnSpLocks/>
          </p:cNvCxnSpPr>
          <p:nvPr/>
        </p:nvCxnSpPr>
        <p:spPr>
          <a:xfrm>
            <a:off x="3241924" y="3420253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88D829C-BEE1-2542-87EF-5A7D7D711A36}"/>
              </a:ext>
            </a:extLst>
          </p:cNvPr>
          <p:cNvCxnSpPr>
            <a:cxnSpLocks/>
          </p:cNvCxnSpPr>
          <p:nvPr/>
        </p:nvCxnSpPr>
        <p:spPr>
          <a:xfrm>
            <a:off x="3237683" y="3606004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779FCD3-203C-3840-8AD1-3117BF3FE18F}"/>
              </a:ext>
            </a:extLst>
          </p:cNvPr>
          <p:cNvCxnSpPr>
            <a:cxnSpLocks/>
          </p:cNvCxnSpPr>
          <p:nvPr/>
        </p:nvCxnSpPr>
        <p:spPr>
          <a:xfrm>
            <a:off x="3236513" y="3789096"/>
            <a:ext cx="2303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003BB5E-8D97-194F-BC97-65E4C57EA972}"/>
              </a:ext>
            </a:extLst>
          </p:cNvPr>
          <p:cNvCxnSpPr>
            <a:cxnSpLocks/>
          </p:cNvCxnSpPr>
          <p:nvPr/>
        </p:nvCxnSpPr>
        <p:spPr>
          <a:xfrm flipV="1">
            <a:off x="3971210" y="3789096"/>
            <a:ext cx="176863" cy="9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EF425A5-38E3-A242-8448-BE054956544E}"/>
              </a:ext>
            </a:extLst>
          </p:cNvPr>
          <p:cNvCxnSpPr>
            <a:cxnSpLocks/>
          </p:cNvCxnSpPr>
          <p:nvPr/>
        </p:nvCxnSpPr>
        <p:spPr>
          <a:xfrm flipV="1">
            <a:off x="3972107" y="3616855"/>
            <a:ext cx="176863" cy="90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5DD3C7C5-2822-124A-90D6-867BBE85E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72442"/>
              </p:ext>
            </p:extLst>
          </p:nvPr>
        </p:nvGraphicFramePr>
        <p:xfrm>
          <a:off x="4163870" y="2754202"/>
          <a:ext cx="516934" cy="1134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934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565185"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21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80540"/>
                  </a:ext>
                </a:extLst>
              </a:tr>
              <a:tr h="203741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47DA068-FCE0-4E48-93ED-B8E7E29320BE}"/>
              </a:ext>
            </a:extLst>
          </p:cNvPr>
          <p:cNvCxnSpPr>
            <a:cxnSpLocks/>
            <a:stCxn id="37" idx="1"/>
          </p:cNvCxnSpPr>
          <p:nvPr/>
        </p:nvCxnSpPr>
        <p:spPr>
          <a:xfrm>
            <a:off x="782756" y="1615709"/>
            <a:ext cx="7133" cy="2371868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4A5BD15-FF13-C84B-AAE4-CB9603977BEB}"/>
              </a:ext>
            </a:extLst>
          </p:cNvPr>
          <p:cNvCxnSpPr>
            <a:cxnSpLocks/>
          </p:cNvCxnSpPr>
          <p:nvPr/>
        </p:nvCxnSpPr>
        <p:spPr>
          <a:xfrm>
            <a:off x="4684465" y="3788062"/>
            <a:ext cx="144121" cy="10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AC08F3D-0E7B-2446-AD0E-76622C2DA7FC}"/>
              </a:ext>
            </a:extLst>
          </p:cNvPr>
          <p:cNvCxnSpPr>
            <a:cxnSpLocks/>
          </p:cNvCxnSpPr>
          <p:nvPr/>
        </p:nvCxnSpPr>
        <p:spPr>
          <a:xfrm>
            <a:off x="4676969" y="3615675"/>
            <a:ext cx="144121" cy="1034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B0ECA48-1735-6346-9165-B8158AA7D7E0}"/>
              </a:ext>
            </a:extLst>
          </p:cNvPr>
          <p:cNvCxnSpPr>
            <a:cxnSpLocks/>
          </p:cNvCxnSpPr>
          <p:nvPr/>
        </p:nvCxnSpPr>
        <p:spPr>
          <a:xfrm>
            <a:off x="5843703" y="3793060"/>
            <a:ext cx="2366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640A39C2-7D5B-1249-88F2-F5CA45537576}"/>
              </a:ext>
            </a:extLst>
          </p:cNvPr>
          <p:cNvCxnSpPr>
            <a:cxnSpLocks/>
          </p:cNvCxnSpPr>
          <p:nvPr/>
        </p:nvCxnSpPr>
        <p:spPr>
          <a:xfrm>
            <a:off x="5846202" y="3620671"/>
            <a:ext cx="226694" cy="144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C4ED62F-F11A-5B42-A016-73D993704203}"/>
              </a:ext>
            </a:extLst>
          </p:cNvPr>
          <p:cNvCxnSpPr>
            <a:cxnSpLocks/>
          </p:cNvCxnSpPr>
          <p:nvPr/>
        </p:nvCxnSpPr>
        <p:spPr>
          <a:xfrm>
            <a:off x="5853697" y="3438288"/>
            <a:ext cx="226694" cy="144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216E4C7-FD20-3947-BB12-938F12B03089}"/>
              </a:ext>
            </a:extLst>
          </p:cNvPr>
          <p:cNvCxnSpPr>
            <a:cxnSpLocks/>
          </p:cNvCxnSpPr>
          <p:nvPr/>
        </p:nvCxnSpPr>
        <p:spPr>
          <a:xfrm flipV="1">
            <a:off x="689332" y="2685208"/>
            <a:ext cx="4134894" cy="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20E8B77-D8D2-B241-B5D5-E46400396A46}"/>
              </a:ext>
            </a:extLst>
          </p:cNvPr>
          <p:cNvCxnSpPr>
            <a:cxnSpLocks/>
          </p:cNvCxnSpPr>
          <p:nvPr/>
        </p:nvCxnSpPr>
        <p:spPr>
          <a:xfrm flipV="1">
            <a:off x="681515" y="2497637"/>
            <a:ext cx="4134894" cy="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22795D1-75DA-924F-A5E1-7231BB2AE692}"/>
              </a:ext>
            </a:extLst>
          </p:cNvPr>
          <p:cNvCxnSpPr>
            <a:cxnSpLocks/>
          </p:cNvCxnSpPr>
          <p:nvPr/>
        </p:nvCxnSpPr>
        <p:spPr>
          <a:xfrm>
            <a:off x="7095382" y="2516696"/>
            <a:ext cx="1319223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>
            <a:extLst>
              <a:ext uri="{FF2B5EF4-FFF2-40B4-BE49-F238E27FC236}">
                <a16:creationId xmlns:a16="http://schemas.microsoft.com/office/drawing/2014/main" id="{A174C431-9487-6A4E-93FA-2D903D9B1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58902"/>
              </p:ext>
            </p:extLst>
          </p:nvPr>
        </p:nvGraphicFramePr>
        <p:xfrm>
          <a:off x="2226342" y="2965773"/>
          <a:ext cx="1024186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GTP-U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GTP-U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94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UDP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UDP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101" name="TextBox 100">
            <a:extLst>
              <a:ext uri="{FF2B5EF4-FFF2-40B4-BE49-F238E27FC236}">
                <a16:creationId xmlns:a16="http://schemas.microsoft.com/office/drawing/2014/main" id="{BA85E071-7ED8-CC46-A9A2-25B078A35B54}"/>
              </a:ext>
            </a:extLst>
          </p:cNvPr>
          <p:cNvSpPr txBox="1"/>
          <p:nvPr/>
        </p:nvSpPr>
        <p:spPr>
          <a:xfrm>
            <a:off x="875877" y="4513727"/>
            <a:ext cx="75561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BP Routing Domain, using two separate </a:t>
            </a:r>
            <a:r>
              <a:rPr lang="en-US" dirty="0">
                <a:solidFill>
                  <a:srgbClr val="FF0000"/>
                </a:solidFill>
              </a:rPr>
              <a:t>underlying</a:t>
            </a:r>
            <a:r>
              <a:rPr lang="en-US" dirty="0"/>
              <a:t> IP Routing Domains (RD) as “logical link layer"</a:t>
            </a:r>
          </a:p>
          <a:p>
            <a:pPr marL="285750" indent="-285750">
              <a:buFontTx/>
              <a:buChar char="-"/>
            </a:pPr>
            <a:r>
              <a:rPr lang="en-US" dirty="0"/>
              <a:t>BP provides end-to-end network layer reliability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As shown all devices use BP, and BP provides end-to-end network flows</a:t>
            </a:r>
          </a:p>
          <a:p>
            <a:pPr marL="285750" indent="-285750">
              <a:buFontTx/>
              <a:buChar char="-"/>
            </a:pPr>
            <a:r>
              <a:rPr lang="en-US" dirty="0"/>
              <a:t>The two IP RD’s are separate, use separate IP addresses, and do not directly connect one to the other at the IP layer</a:t>
            </a:r>
          </a:p>
          <a:p>
            <a:pPr marL="285750" indent="-285750">
              <a:buFontTx/>
              <a:buChar char="-"/>
            </a:pPr>
            <a:r>
              <a:rPr lang="en-US" dirty="0"/>
              <a:t>May use IP locally (may transfer IP traffic require a protocol matching, store &amp; forward gateway to connect via BP/DTN)</a:t>
            </a:r>
          </a:p>
          <a:p>
            <a:endParaRPr lang="en-US" dirty="0"/>
          </a:p>
        </p:txBody>
      </p:sp>
      <p:sp>
        <p:nvSpPr>
          <p:cNvPr id="98" name="Cloud 97">
            <a:extLst>
              <a:ext uri="{FF2B5EF4-FFF2-40B4-BE49-F238E27FC236}">
                <a16:creationId xmlns:a16="http://schemas.microsoft.com/office/drawing/2014/main" id="{64457CEF-A430-174E-99AD-5D5C12971B06}"/>
              </a:ext>
            </a:extLst>
          </p:cNvPr>
          <p:cNvSpPr/>
          <p:nvPr/>
        </p:nvSpPr>
        <p:spPr>
          <a:xfrm>
            <a:off x="6584836" y="2792919"/>
            <a:ext cx="2367708" cy="1170192"/>
          </a:xfrm>
          <a:prstGeom prst="cloud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IP Routing Domain (IP RD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126A1E49-F5AB-FF41-8F9C-69ADBAF30171}"/>
              </a:ext>
            </a:extLst>
          </p:cNvPr>
          <p:cNvSpPr/>
          <p:nvPr/>
        </p:nvSpPr>
        <p:spPr>
          <a:xfrm>
            <a:off x="4822128" y="1741413"/>
            <a:ext cx="2282659" cy="2234733"/>
          </a:xfrm>
          <a:prstGeom prst="ellipse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BP Routers  / Space Link</a:t>
            </a:r>
          </a:p>
        </p:txBody>
      </p:sp>
      <p:sp>
        <p:nvSpPr>
          <p:cNvPr id="96" name="Cloud 95">
            <a:extLst>
              <a:ext uri="{FF2B5EF4-FFF2-40B4-BE49-F238E27FC236}">
                <a16:creationId xmlns:a16="http://schemas.microsoft.com/office/drawing/2014/main" id="{68B10D25-0087-FA4C-B9D6-10455CDC9FE0}"/>
              </a:ext>
            </a:extLst>
          </p:cNvPr>
          <p:cNvSpPr/>
          <p:nvPr/>
        </p:nvSpPr>
        <p:spPr>
          <a:xfrm>
            <a:off x="136600" y="2740710"/>
            <a:ext cx="5212647" cy="1246867"/>
          </a:xfrm>
          <a:prstGeom prst="cloud">
            <a:avLst/>
          </a:prstGeom>
          <a:solidFill>
            <a:schemeClr val="accent6">
              <a:lumMod val="40000"/>
              <a:lumOff val="6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IP Routing Domain (IP RD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Cloud 93">
            <a:extLst>
              <a:ext uri="{FF2B5EF4-FFF2-40B4-BE49-F238E27FC236}">
                <a16:creationId xmlns:a16="http://schemas.microsoft.com/office/drawing/2014/main" id="{32BD44C3-C895-4F42-9DD8-91A651863FC9}"/>
              </a:ext>
            </a:extLst>
          </p:cNvPr>
          <p:cNvSpPr/>
          <p:nvPr/>
        </p:nvSpPr>
        <p:spPr>
          <a:xfrm>
            <a:off x="102564" y="2010991"/>
            <a:ext cx="9040856" cy="914400"/>
          </a:xfrm>
          <a:prstGeom prst="cloud">
            <a:avLst/>
          </a:prstGeom>
          <a:solidFill>
            <a:srgbClr val="FFFF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BP Routing Domain (BP RD)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43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F358D86-56FA-2E49-9DD1-2C29386C9BAB}"/>
              </a:ext>
            </a:extLst>
          </p:cNvPr>
          <p:cNvCxnSpPr>
            <a:cxnSpLocks/>
          </p:cNvCxnSpPr>
          <p:nvPr/>
        </p:nvCxnSpPr>
        <p:spPr>
          <a:xfrm>
            <a:off x="1403462" y="3328386"/>
            <a:ext cx="301168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F50E395-5748-444E-89A0-7B84A4E224C0}"/>
              </a:ext>
            </a:extLst>
          </p:cNvPr>
          <p:cNvCxnSpPr>
            <a:cxnSpLocks/>
          </p:cNvCxnSpPr>
          <p:nvPr/>
        </p:nvCxnSpPr>
        <p:spPr>
          <a:xfrm>
            <a:off x="1409003" y="3698770"/>
            <a:ext cx="301168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CBBCC1F-4464-C74E-A560-42992EAA04DF}"/>
              </a:ext>
            </a:extLst>
          </p:cNvPr>
          <p:cNvCxnSpPr>
            <a:cxnSpLocks/>
          </p:cNvCxnSpPr>
          <p:nvPr/>
        </p:nvCxnSpPr>
        <p:spPr>
          <a:xfrm>
            <a:off x="1409003" y="3531792"/>
            <a:ext cx="301168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80F0B0BF-C843-6542-8C92-5FB3594E9672}"/>
              </a:ext>
            </a:extLst>
          </p:cNvPr>
          <p:cNvCxnSpPr>
            <a:cxnSpLocks/>
          </p:cNvCxnSpPr>
          <p:nvPr/>
        </p:nvCxnSpPr>
        <p:spPr>
          <a:xfrm>
            <a:off x="6698075" y="3142736"/>
            <a:ext cx="1319223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27F0D20-4191-244E-A423-4FFC223FC1AD}"/>
              </a:ext>
            </a:extLst>
          </p:cNvPr>
          <p:cNvCxnSpPr>
            <a:cxnSpLocks/>
          </p:cNvCxnSpPr>
          <p:nvPr/>
        </p:nvCxnSpPr>
        <p:spPr>
          <a:xfrm>
            <a:off x="1419593" y="2969787"/>
            <a:ext cx="2995554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BD3ED14-AC5A-E940-A922-87288261F212}"/>
              </a:ext>
            </a:extLst>
          </p:cNvPr>
          <p:cNvCxnSpPr>
            <a:cxnSpLocks/>
          </p:cNvCxnSpPr>
          <p:nvPr/>
        </p:nvCxnSpPr>
        <p:spPr>
          <a:xfrm>
            <a:off x="6679990" y="3328964"/>
            <a:ext cx="1326718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2551C5F-92D3-334E-8C9B-002AC34A32A6}"/>
              </a:ext>
            </a:extLst>
          </p:cNvPr>
          <p:cNvSpPr txBox="1"/>
          <p:nvPr/>
        </p:nvSpPr>
        <p:spPr>
          <a:xfrm>
            <a:off x="782313" y="3789615"/>
            <a:ext cx="68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802.11 Wi-Fi </a:t>
            </a:r>
          </a:p>
          <a:p>
            <a:pPr algn="ctr"/>
            <a:r>
              <a:rPr lang="en-US" sz="600" b="1" dirty="0"/>
              <a:t>Space User Node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A7A8229-3D8B-EB43-9645-8ABE73000FBA}"/>
              </a:ext>
            </a:extLst>
          </p:cNvPr>
          <p:cNvCxnSpPr>
            <a:cxnSpLocks/>
          </p:cNvCxnSpPr>
          <p:nvPr/>
        </p:nvCxnSpPr>
        <p:spPr>
          <a:xfrm>
            <a:off x="810804" y="1465684"/>
            <a:ext cx="0" cy="2323056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53039430-4D94-1C47-AA30-F90500EE8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629" y="2391127"/>
            <a:ext cx="231874" cy="2977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76C1893-DD3E-BE41-8564-303403159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654" y="2877272"/>
            <a:ext cx="318713" cy="323310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3C399E7B-AE25-C046-90EB-B17F01D8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746296" y="2385016"/>
            <a:ext cx="231875" cy="29773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CB6BABF-9BE2-CD45-9FCA-7EFE9CFAA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824" y="2108727"/>
            <a:ext cx="200669" cy="324390"/>
          </a:xfrm>
          <a:prstGeom prst="rect">
            <a:avLst/>
          </a:prstGeom>
        </p:spPr>
      </p:pic>
      <p:sp>
        <p:nvSpPr>
          <p:cNvPr id="37" name="Cloud 36">
            <a:extLst>
              <a:ext uri="{FF2B5EF4-FFF2-40B4-BE49-F238E27FC236}">
                <a16:creationId xmlns:a16="http://schemas.microsoft.com/office/drawing/2014/main" id="{9F9F7A3E-19E9-A14B-B491-5CB921267810}"/>
              </a:ext>
            </a:extLst>
          </p:cNvPr>
          <p:cNvSpPr/>
          <p:nvPr/>
        </p:nvSpPr>
        <p:spPr>
          <a:xfrm>
            <a:off x="1022572" y="1613144"/>
            <a:ext cx="1114204" cy="496111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IEEE 802.11 Wi-Fi RAN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FEC792-8551-4A46-9071-F65123A0C0AB}"/>
              </a:ext>
            </a:extLst>
          </p:cNvPr>
          <p:cNvSpPr txBox="1"/>
          <p:nvPr/>
        </p:nvSpPr>
        <p:spPr>
          <a:xfrm>
            <a:off x="4519379" y="3794031"/>
            <a:ext cx="690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Vehicle CCSDS Gateway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54D3C8-BB11-DB48-AB6C-3ECED2EBA648}"/>
              </a:ext>
            </a:extLst>
          </p:cNvPr>
          <p:cNvSpPr txBox="1"/>
          <p:nvPr/>
        </p:nvSpPr>
        <p:spPr>
          <a:xfrm>
            <a:off x="5813623" y="3802073"/>
            <a:ext cx="690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Station CCSDS Gateway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6BA4654-C9F9-874B-B6BE-050C94E8D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415987"/>
              </p:ext>
            </p:extLst>
          </p:nvPr>
        </p:nvGraphicFramePr>
        <p:xfrm>
          <a:off x="6827599" y="3246533"/>
          <a:ext cx="1024186" cy="557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1922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63002697-13C7-F240-BA6D-CC03314035A3}"/>
              </a:ext>
            </a:extLst>
          </p:cNvPr>
          <p:cNvSpPr txBox="1"/>
          <p:nvPr/>
        </p:nvSpPr>
        <p:spPr>
          <a:xfrm>
            <a:off x="6912494" y="3799480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Segment IP Network Router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959F8D2-3643-154C-BEDE-4D704DD27A65}"/>
              </a:ext>
            </a:extLst>
          </p:cNvPr>
          <p:cNvCxnSpPr>
            <a:cxnSpLocks/>
          </p:cNvCxnSpPr>
          <p:nvPr/>
        </p:nvCxnSpPr>
        <p:spPr>
          <a:xfrm>
            <a:off x="5547528" y="1456510"/>
            <a:ext cx="0" cy="2554381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D9718F-D471-8A49-9994-ED9ADDA5FFA2}"/>
              </a:ext>
            </a:extLst>
          </p:cNvPr>
          <p:cNvCxnSpPr>
            <a:cxnSpLocks/>
          </p:cNvCxnSpPr>
          <p:nvPr/>
        </p:nvCxnSpPr>
        <p:spPr>
          <a:xfrm flipH="1">
            <a:off x="8548515" y="1456510"/>
            <a:ext cx="290" cy="2504013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240A1F-449C-0F4B-BBC5-6648E79A92E3}"/>
              </a:ext>
            </a:extLst>
          </p:cNvPr>
          <p:cNvCxnSpPr>
            <a:cxnSpLocks/>
          </p:cNvCxnSpPr>
          <p:nvPr/>
        </p:nvCxnSpPr>
        <p:spPr>
          <a:xfrm>
            <a:off x="810804" y="1564232"/>
            <a:ext cx="472834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DD0C535-FE9F-BF4E-8A5E-D439650D7446}"/>
              </a:ext>
            </a:extLst>
          </p:cNvPr>
          <p:cNvSpPr txBox="1"/>
          <p:nvPr/>
        </p:nvSpPr>
        <p:spPr>
          <a:xfrm>
            <a:off x="2435908" y="1375266"/>
            <a:ext cx="17988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Space Vehicle/Infrastructure Network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B0B8F4-E2A1-824D-85FD-18C973B3BBB9}"/>
              </a:ext>
            </a:extLst>
          </p:cNvPr>
          <p:cNvCxnSpPr>
            <a:cxnSpLocks/>
          </p:cNvCxnSpPr>
          <p:nvPr/>
        </p:nvCxnSpPr>
        <p:spPr>
          <a:xfrm>
            <a:off x="5547528" y="1564232"/>
            <a:ext cx="299662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1207828-FF0D-9B40-838D-E80BEBB851AC}"/>
              </a:ext>
            </a:extLst>
          </p:cNvPr>
          <p:cNvSpPr txBox="1"/>
          <p:nvPr/>
        </p:nvSpPr>
        <p:spPr>
          <a:xfrm>
            <a:off x="6408814" y="1375266"/>
            <a:ext cx="12554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Ground Mission Network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1F2DCF-A14B-D34A-91A4-4F9A3015A14A}"/>
              </a:ext>
            </a:extLst>
          </p:cNvPr>
          <p:cNvSpPr txBox="1"/>
          <p:nvPr/>
        </p:nvSpPr>
        <p:spPr>
          <a:xfrm>
            <a:off x="7972183" y="3798590"/>
            <a:ext cx="606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Mission Workstation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E0AD22-CC23-3E45-A799-4EA2A25ADB50}"/>
              </a:ext>
            </a:extLst>
          </p:cNvPr>
          <p:cNvSpPr txBox="1"/>
          <p:nvPr/>
        </p:nvSpPr>
        <p:spPr>
          <a:xfrm>
            <a:off x="2044450" y="342507"/>
            <a:ext cx="5055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Figure 2-6: IEEE 802.11 Wi-Fi CCSDS Adaptation profile: DTN/BP End-to-End</a:t>
            </a:r>
          </a:p>
        </p:txBody>
      </p:sp>
      <p:sp>
        <p:nvSpPr>
          <p:cNvPr id="38" name="Cloud 37">
            <a:extLst>
              <a:ext uri="{FF2B5EF4-FFF2-40B4-BE49-F238E27FC236}">
                <a16:creationId xmlns:a16="http://schemas.microsoft.com/office/drawing/2014/main" id="{A0B6D30B-019C-2642-BF7A-9203AD265698}"/>
              </a:ext>
            </a:extLst>
          </p:cNvPr>
          <p:cNvSpPr/>
          <p:nvPr/>
        </p:nvSpPr>
        <p:spPr>
          <a:xfrm>
            <a:off x="4914360" y="1633918"/>
            <a:ext cx="1228322" cy="49611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CCSDS Space Link (AOS, Prox-1, USLP)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B6D06F5-F663-5B44-B015-E24C700ADCE7}"/>
              </a:ext>
            </a:extLst>
          </p:cNvPr>
          <p:cNvCxnSpPr>
            <a:cxnSpLocks/>
          </p:cNvCxnSpPr>
          <p:nvPr/>
        </p:nvCxnSpPr>
        <p:spPr>
          <a:xfrm>
            <a:off x="7856605" y="3698770"/>
            <a:ext cx="16069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5ECC15E-2941-714A-8231-571C7FF82FCE}"/>
              </a:ext>
            </a:extLst>
          </p:cNvPr>
          <p:cNvCxnSpPr>
            <a:cxnSpLocks/>
          </p:cNvCxnSpPr>
          <p:nvPr/>
        </p:nvCxnSpPr>
        <p:spPr>
          <a:xfrm>
            <a:off x="7857504" y="3526527"/>
            <a:ext cx="160693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7B5598D-4C83-D049-86ED-3CC684209E74}"/>
              </a:ext>
            </a:extLst>
          </p:cNvPr>
          <p:cNvCxnSpPr>
            <a:cxnSpLocks/>
          </p:cNvCxnSpPr>
          <p:nvPr/>
        </p:nvCxnSpPr>
        <p:spPr>
          <a:xfrm flipV="1">
            <a:off x="3565106" y="3329384"/>
            <a:ext cx="176863" cy="9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47DA068-FCE0-4E48-93ED-B8E7E29320BE}"/>
              </a:ext>
            </a:extLst>
          </p:cNvPr>
          <p:cNvCxnSpPr>
            <a:cxnSpLocks/>
            <a:stCxn id="37" idx="1"/>
          </p:cNvCxnSpPr>
          <p:nvPr/>
        </p:nvCxnSpPr>
        <p:spPr>
          <a:xfrm>
            <a:off x="1579674" y="2108727"/>
            <a:ext cx="0" cy="1851796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28FE2C6-A224-D044-BA0A-33F7631D1D44}"/>
              </a:ext>
            </a:extLst>
          </p:cNvPr>
          <p:cNvCxnSpPr>
            <a:cxnSpLocks/>
          </p:cNvCxnSpPr>
          <p:nvPr/>
        </p:nvCxnSpPr>
        <p:spPr>
          <a:xfrm>
            <a:off x="1409003" y="2785958"/>
            <a:ext cx="659770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B0ECA48-1735-6346-9165-B8158AA7D7E0}"/>
              </a:ext>
            </a:extLst>
          </p:cNvPr>
          <p:cNvCxnSpPr>
            <a:cxnSpLocks/>
          </p:cNvCxnSpPr>
          <p:nvPr/>
        </p:nvCxnSpPr>
        <p:spPr>
          <a:xfrm>
            <a:off x="5435805" y="3702734"/>
            <a:ext cx="226694" cy="14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6FCEB8E-6A0D-7C48-A09B-08C5BA9585CE}"/>
              </a:ext>
            </a:extLst>
          </p:cNvPr>
          <p:cNvCxnSpPr>
            <a:cxnSpLocks/>
          </p:cNvCxnSpPr>
          <p:nvPr/>
        </p:nvCxnSpPr>
        <p:spPr>
          <a:xfrm>
            <a:off x="6687485" y="3525347"/>
            <a:ext cx="150144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097446A5-CA2A-D64B-9295-7305A3AF0991}"/>
              </a:ext>
            </a:extLst>
          </p:cNvPr>
          <p:cNvCxnSpPr>
            <a:cxnSpLocks/>
          </p:cNvCxnSpPr>
          <p:nvPr/>
        </p:nvCxnSpPr>
        <p:spPr>
          <a:xfrm>
            <a:off x="6679990" y="3687741"/>
            <a:ext cx="1501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4B03EAF5-5BB8-6346-BB2C-F863D6D82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72428"/>
              </p:ext>
            </p:extLst>
          </p:nvPr>
        </p:nvGraphicFramePr>
        <p:xfrm>
          <a:off x="3111352" y="3255888"/>
          <a:ext cx="1024186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166577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160246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60246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E78F0F50-91AC-2343-9E88-D2C1A48F709A}"/>
              </a:ext>
            </a:extLst>
          </p:cNvPr>
          <p:cNvSpPr txBox="1"/>
          <p:nvPr/>
        </p:nvSpPr>
        <p:spPr>
          <a:xfrm>
            <a:off x="3276919" y="3801942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Segment IP Network Router</a:t>
            </a: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A1DC867E-5AAC-D744-B8D2-95EE86E26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131583"/>
              </p:ext>
            </p:extLst>
          </p:nvPr>
        </p:nvGraphicFramePr>
        <p:xfrm>
          <a:off x="810804" y="2512280"/>
          <a:ext cx="59819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199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30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615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163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978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15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MAC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49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00552"/>
                  </a:ext>
                </a:extLst>
              </a:tr>
            </a:tbl>
          </a:graphicData>
        </a:graphic>
      </p:graphicFrame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290564DA-6AEF-B343-BC1D-3DF4A1991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69603"/>
              </p:ext>
            </p:extLst>
          </p:nvPr>
        </p:nvGraphicFramePr>
        <p:xfrm>
          <a:off x="1732092" y="3245131"/>
          <a:ext cx="1124070" cy="556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35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62035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19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MAC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6C06E3C5-593A-3C40-BE3E-B42AC2F10D72}"/>
              </a:ext>
            </a:extLst>
          </p:cNvPr>
          <p:cNvSpPr txBox="1"/>
          <p:nvPr/>
        </p:nvSpPr>
        <p:spPr>
          <a:xfrm>
            <a:off x="1877456" y="3789615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Segment Wi-Fi Access Point</a:t>
            </a:r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02172463-FA61-BB46-874D-63CDE2406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22481"/>
              </p:ext>
            </p:extLst>
          </p:nvPr>
        </p:nvGraphicFramePr>
        <p:xfrm>
          <a:off x="4416578" y="2695402"/>
          <a:ext cx="1024186" cy="1102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75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58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LTP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63601"/>
                  </a:ext>
                </a:extLst>
              </a:tr>
              <a:tr h="18850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EnCap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895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USLP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Ka/Ku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48DEA471-4DC9-784A-9FEF-44CBB046A483}"/>
              </a:ext>
            </a:extLst>
          </p:cNvPr>
          <p:cNvGraphicFramePr>
            <a:graphicFrameLocks noGrp="1"/>
          </p:cNvGraphicFramePr>
          <p:nvPr/>
        </p:nvGraphicFramePr>
        <p:xfrm>
          <a:off x="8006708" y="2515381"/>
          <a:ext cx="53744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447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30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615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49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978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15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49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00552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AD59D77-D407-DC4D-841B-BB34BFF1F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81699"/>
              </p:ext>
            </p:extLst>
          </p:nvPr>
        </p:nvGraphicFramePr>
        <p:xfrm>
          <a:off x="5668218" y="2688800"/>
          <a:ext cx="1024186" cy="1103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75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63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LTP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12689"/>
                  </a:ext>
                </a:extLst>
              </a:tr>
              <a:tr h="188826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EnCap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USLP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Ka/Ku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AFC92FF-451C-5244-A72A-7693274D10BA}"/>
              </a:ext>
            </a:extLst>
          </p:cNvPr>
          <p:cNvSpPr txBox="1"/>
          <p:nvPr/>
        </p:nvSpPr>
        <p:spPr>
          <a:xfrm>
            <a:off x="875877" y="4513727"/>
            <a:ext cx="75561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BP Routing Domain, using two separate </a:t>
            </a:r>
            <a:r>
              <a:rPr lang="en-US" dirty="0">
                <a:solidFill>
                  <a:srgbClr val="FF0000"/>
                </a:solidFill>
              </a:rPr>
              <a:t>underlying</a:t>
            </a:r>
            <a:r>
              <a:rPr lang="en-US" dirty="0"/>
              <a:t> IP Routing Domains (RD) as “logical link layer”.</a:t>
            </a:r>
          </a:p>
          <a:p>
            <a:r>
              <a:rPr lang="en-US" dirty="0"/>
              <a:t>-    BP provides end-to-end network layer reliability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As shown, all devices use BP, and BP provides end-to-end network flows</a:t>
            </a:r>
          </a:p>
          <a:p>
            <a:pPr marL="285750" indent="-285750">
              <a:buFontTx/>
              <a:buChar char="-"/>
            </a:pPr>
            <a:r>
              <a:rPr lang="en-US" dirty="0"/>
              <a:t>The two IP RD’s are separate, use separate IP addresses, and do not directly connect one to the other</a:t>
            </a:r>
          </a:p>
          <a:p>
            <a:pPr marL="285750" indent="-285750">
              <a:buFontTx/>
              <a:buChar char="-"/>
            </a:pPr>
            <a:r>
              <a:rPr lang="en-US" dirty="0"/>
              <a:t>May use IP locally (require a protocol matching, store &amp; forward gateway to connect via BP/DTN)</a:t>
            </a:r>
          </a:p>
          <a:p>
            <a:endParaRPr lang="en-US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17B8FDD-5593-B54B-A4D1-89B1D50A3BD5}"/>
              </a:ext>
            </a:extLst>
          </p:cNvPr>
          <p:cNvSpPr/>
          <p:nvPr/>
        </p:nvSpPr>
        <p:spPr>
          <a:xfrm>
            <a:off x="4282086" y="2148022"/>
            <a:ext cx="2501145" cy="1918592"/>
          </a:xfrm>
          <a:prstGeom prst="ellipse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BP Routers / Space Link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486480C-8431-5242-AA1F-32D8450907CD}"/>
              </a:ext>
            </a:extLst>
          </p:cNvPr>
          <p:cNvCxnSpPr>
            <a:cxnSpLocks/>
          </p:cNvCxnSpPr>
          <p:nvPr/>
        </p:nvCxnSpPr>
        <p:spPr>
          <a:xfrm>
            <a:off x="1409003" y="3142736"/>
            <a:ext cx="301168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AE22A0C-45D3-F544-A10C-2019E261DC70}"/>
              </a:ext>
            </a:extLst>
          </p:cNvPr>
          <p:cNvCxnSpPr>
            <a:cxnSpLocks/>
          </p:cNvCxnSpPr>
          <p:nvPr/>
        </p:nvCxnSpPr>
        <p:spPr>
          <a:xfrm>
            <a:off x="6682446" y="2966891"/>
            <a:ext cx="1319223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loud 55">
            <a:extLst>
              <a:ext uri="{FF2B5EF4-FFF2-40B4-BE49-F238E27FC236}">
                <a16:creationId xmlns:a16="http://schemas.microsoft.com/office/drawing/2014/main" id="{678385CA-2E39-F046-B0DC-783936A3D40C}"/>
              </a:ext>
            </a:extLst>
          </p:cNvPr>
          <p:cNvSpPr/>
          <p:nvPr/>
        </p:nvSpPr>
        <p:spPr>
          <a:xfrm>
            <a:off x="6189663" y="3140738"/>
            <a:ext cx="2343339" cy="703571"/>
          </a:xfrm>
          <a:prstGeom prst="cloud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IP Routing Domain (IP RD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Cloud 47">
            <a:extLst>
              <a:ext uri="{FF2B5EF4-FFF2-40B4-BE49-F238E27FC236}">
                <a16:creationId xmlns:a16="http://schemas.microsoft.com/office/drawing/2014/main" id="{BED813AC-48F8-054D-B3C5-FCB41E6B969A}"/>
              </a:ext>
            </a:extLst>
          </p:cNvPr>
          <p:cNvSpPr/>
          <p:nvPr/>
        </p:nvSpPr>
        <p:spPr>
          <a:xfrm>
            <a:off x="805085" y="3043781"/>
            <a:ext cx="4103555" cy="835803"/>
          </a:xfrm>
          <a:prstGeom prst="cloud">
            <a:avLst/>
          </a:prstGeom>
          <a:solidFill>
            <a:schemeClr val="accent6">
              <a:lumMod val="40000"/>
              <a:lumOff val="6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IP Routing Domain (IP RD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Cloud 56">
            <a:extLst>
              <a:ext uri="{FF2B5EF4-FFF2-40B4-BE49-F238E27FC236}">
                <a16:creationId xmlns:a16="http://schemas.microsoft.com/office/drawing/2014/main" id="{925BE2E6-EE02-2A48-9209-070914DE9F99}"/>
              </a:ext>
            </a:extLst>
          </p:cNvPr>
          <p:cNvSpPr/>
          <p:nvPr/>
        </p:nvSpPr>
        <p:spPr>
          <a:xfrm>
            <a:off x="610998" y="2457528"/>
            <a:ext cx="8075512" cy="914400"/>
          </a:xfrm>
          <a:prstGeom prst="cloud">
            <a:avLst/>
          </a:prstGeom>
          <a:solidFill>
            <a:srgbClr val="FFFF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BP Routing Domain (BP RD)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47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3C399E7B-AE25-C046-90EB-B17F01D8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063989" y="2486319"/>
            <a:ext cx="231875" cy="297733"/>
          </a:xfrm>
          <a:prstGeom prst="rect">
            <a:avLst/>
          </a:prstGeom>
        </p:spPr>
      </p:pic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53039430-4D94-1C47-AA30-F90500EE8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905" y="2475151"/>
            <a:ext cx="231874" cy="297732"/>
          </a:xfrm>
          <a:prstGeom prst="rect">
            <a:avLst/>
          </a:prstGeom>
        </p:spPr>
      </p:pic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094B192-A7E9-4947-9D14-ACAE4E71B305}"/>
              </a:ext>
            </a:extLst>
          </p:cNvPr>
          <p:cNvCxnSpPr>
            <a:cxnSpLocks/>
          </p:cNvCxnSpPr>
          <p:nvPr/>
        </p:nvCxnSpPr>
        <p:spPr>
          <a:xfrm flipV="1">
            <a:off x="670704" y="2688685"/>
            <a:ext cx="7725274" cy="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216E4C7-FD20-3947-BB12-938F12B03089}"/>
              </a:ext>
            </a:extLst>
          </p:cNvPr>
          <p:cNvCxnSpPr>
            <a:cxnSpLocks/>
          </p:cNvCxnSpPr>
          <p:nvPr/>
        </p:nvCxnSpPr>
        <p:spPr>
          <a:xfrm flipV="1">
            <a:off x="694849" y="2862209"/>
            <a:ext cx="7725274" cy="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640A39C2-7D5B-1249-88F2-F5CA45537576}"/>
              </a:ext>
            </a:extLst>
          </p:cNvPr>
          <p:cNvCxnSpPr>
            <a:cxnSpLocks/>
          </p:cNvCxnSpPr>
          <p:nvPr/>
        </p:nvCxnSpPr>
        <p:spPr>
          <a:xfrm>
            <a:off x="5846202" y="3620671"/>
            <a:ext cx="226694" cy="144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C4ED62F-F11A-5B42-A016-73D993704203}"/>
              </a:ext>
            </a:extLst>
          </p:cNvPr>
          <p:cNvCxnSpPr>
            <a:cxnSpLocks/>
          </p:cNvCxnSpPr>
          <p:nvPr/>
        </p:nvCxnSpPr>
        <p:spPr>
          <a:xfrm>
            <a:off x="5853697" y="3438288"/>
            <a:ext cx="226694" cy="144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376C1893-DD3E-BE41-8564-303403159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68" y="2615981"/>
            <a:ext cx="318713" cy="323310"/>
          </a:xfrm>
          <a:prstGeom prst="rect">
            <a:avLst/>
          </a:prstGeom>
        </p:spPr>
      </p:pic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88D829C-BEE1-2542-87EF-5A7D7D711A36}"/>
              </a:ext>
            </a:extLst>
          </p:cNvPr>
          <p:cNvCxnSpPr>
            <a:cxnSpLocks/>
          </p:cNvCxnSpPr>
          <p:nvPr/>
        </p:nvCxnSpPr>
        <p:spPr>
          <a:xfrm>
            <a:off x="3237683" y="3606004"/>
            <a:ext cx="1578607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B6D06F5-F663-5B44-B015-E24C700ADCE7}"/>
              </a:ext>
            </a:extLst>
          </p:cNvPr>
          <p:cNvCxnSpPr>
            <a:cxnSpLocks/>
          </p:cNvCxnSpPr>
          <p:nvPr/>
        </p:nvCxnSpPr>
        <p:spPr>
          <a:xfrm>
            <a:off x="8264503" y="3814552"/>
            <a:ext cx="16069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097446A5-CA2A-D64B-9295-7305A3AF0991}"/>
              </a:ext>
            </a:extLst>
          </p:cNvPr>
          <p:cNvCxnSpPr>
            <a:cxnSpLocks/>
          </p:cNvCxnSpPr>
          <p:nvPr/>
        </p:nvCxnSpPr>
        <p:spPr>
          <a:xfrm>
            <a:off x="7087888" y="3817104"/>
            <a:ext cx="1501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BD3ED14-AC5A-E940-A922-87288261F212}"/>
              </a:ext>
            </a:extLst>
          </p:cNvPr>
          <p:cNvCxnSpPr>
            <a:cxnSpLocks/>
          </p:cNvCxnSpPr>
          <p:nvPr/>
        </p:nvCxnSpPr>
        <p:spPr>
          <a:xfrm flipV="1">
            <a:off x="8280175" y="3389709"/>
            <a:ext cx="154923" cy="2689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213294-5E4B-A144-A34F-E9A011602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34669"/>
              </p:ext>
            </p:extLst>
          </p:nvPr>
        </p:nvGraphicFramePr>
        <p:xfrm>
          <a:off x="141449" y="2412917"/>
          <a:ext cx="536256" cy="1468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256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142546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81055"/>
                  </a:ext>
                </a:extLst>
              </a:tr>
              <a:tr h="15908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TCP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349576"/>
                  </a:ext>
                </a:extLst>
              </a:tr>
              <a:tr h="15908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21375"/>
                  </a:ext>
                </a:extLst>
              </a:tr>
              <a:tr h="14157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PDCP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RLC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021388"/>
                  </a:ext>
                </a:extLst>
              </a:tr>
              <a:tr h="16686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3GPP MAC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3476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3GPP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2551C5F-92D3-334E-8C9B-002AC34A32A6}"/>
              </a:ext>
            </a:extLst>
          </p:cNvPr>
          <p:cNvSpPr txBox="1"/>
          <p:nvPr/>
        </p:nvSpPr>
        <p:spPr>
          <a:xfrm>
            <a:off x="54226" y="3868173"/>
            <a:ext cx="68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3GPP UE</a:t>
            </a:r>
          </a:p>
          <a:p>
            <a:pPr algn="ctr"/>
            <a:r>
              <a:rPr lang="en-US" sz="600" b="1" dirty="0"/>
              <a:t>Space User Node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6BF922-395B-7C43-9F2E-4AD95FCB6E72}"/>
              </a:ext>
            </a:extLst>
          </p:cNvPr>
          <p:cNvSpPr txBox="1"/>
          <p:nvPr/>
        </p:nvSpPr>
        <p:spPr>
          <a:xfrm>
            <a:off x="1121765" y="3868173"/>
            <a:ext cx="67197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b="1" dirty="0"/>
              <a:t>3GPP eNB/gNB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A1FD26F-F328-5A48-97DD-8CAFDC60F41D}"/>
              </a:ext>
            </a:extLst>
          </p:cNvPr>
          <p:cNvGraphicFramePr>
            <a:graphicFrameLocks noGrp="1"/>
          </p:cNvGraphicFramePr>
          <p:nvPr/>
        </p:nvGraphicFramePr>
        <p:xfrm>
          <a:off x="3465131" y="2761007"/>
          <a:ext cx="516934" cy="1123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934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21375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GTP-U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80540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UDP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40077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021388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EC664AD-FE05-4347-8598-C4732F8FCA95}"/>
              </a:ext>
            </a:extLst>
          </p:cNvPr>
          <p:cNvSpPr txBox="1"/>
          <p:nvPr/>
        </p:nvSpPr>
        <p:spPr>
          <a:xfrm>
            <a:off x="2369248" y="3853151"/>
            <a:ext cx="781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Serving Gateway S-GW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FA545D-D811-4242-AA6F-A9495482E09C}"/>
              </a:ext>
            </a:extLst>
          </p:cNvPr>
          <p:cNvSpPr txBox="1"/>
          <p:nvPr/>
        </p:nvSpPr>
        <p:spPr>
          <a:xfrm>
            <a:off x="3342568" y="3849078"/>
            <a:ext cx="752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Packet Gateway P-GW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A5C1F3-8DB4-B546-BE43-7264B3C85BEB}"/>
              </a:ext>
            </a:extLst>
          </p:cNvPr>
          <p:cNvSpPr txBox="1"/>
          <p:nvPr/>
        </p:nvSpPr>
        <p:spPr>
          <a:xfrm>
            <a:off x="617727" y="4065611"/>
            <a:ext cx="4042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LTE-Uu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E8D4C3-4013-6543-99B9-B0FCEBA8617E}"/>
              </a:ext>
            </a:extLst>
          </p:cNvPr>
          <p:cNvCxnSpPr>
            <a:cxnSpLocks/>
          </p:cNvCxnSpPr>
          <p:nvPr/>
        </p:nvCxnSpPr>
        <p:spPr>
          <a:xfrm>
            <a:off x="2113928" y="2367661"/>
            <a:ext cx="0" cy="175231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E1B192-28E0-1E4E-BDA5-F80115127EA9}"/>
              </a:ext>
            </a:extLst>
          </p:cNvPr>
          <p:cNvSpPr txBox="1"/>
          <p:nvPr/>
        </p:nvSpPr>
        <p:spPr>
          <a:xfrm>
            <a:off x="1929448" y="4065611"/>
            <a:ext cx="3321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S1-U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27FA7A-6E36-5740-843E-D56DAF70BD8A}"/>
              </a:ext>
            </a:extLst>
          </p:cNvPr>
          <p:cNvCxnSpPr>
            <a:cxnSpLocks/>
          </p:cNvCxnSpPr>
          <p:nvPr/>
        </p:nvCxnSpPr>
        <p:spPr>
          <a:xfrm>
            <a:off x="3351679" y="2367661"/>
            <a:ext cx="1" cy="173954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186EE46-C46E-D54E-8BDD-F4FE36779035}"/>
              </a:ext>
            </a:extLst>
          </p:cNvPr>
          <p:cNvSpPr txBox="1"/>
          <p:nvPr/>
        </p:nvSpPr>
        <p:spPr>
          <a:xfrm>
            <a:off x="3162791" y="4052839"/>
            <a:ext cx="3625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S5/S8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E6F04-103F-5B49-9823-A3A17B8D4A89}"/>
              </a:ext>
            </a:extLst>
          </p:cNvPr>
          <p:cNvCxnSpPr>
            <a:cxnSpLocks/>
          </p:cNvCxnSpPr>
          <p:nvPr/>
        </p:nvCxnSpPr>
        <p:spPr>
          <a:xfrm>
            <a:off x="4058121" y="2367661"/>
            <a:ext cx="0" cy="172793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33F2216-F3E3-B340-801F-E8FC0469BF2A}"/>
              </a:ext>
            </a:extLst>
          </p:cNvPr>
          <p:cNvSpPr txBox="1"/>
          <p:nvPr/>
        </p:nvSpPr>
        <p:spPr>
          <a:xfrm>
            <a:off x="3889343" y="4055880"/>
            <a:ext cx="28565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SGi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A7A8229-3D8B-EB43-9645-8ABE73000FBA}"/>
              </a:ext>
            </a:extLst>
          </p:cNvPr>
          <p:cNvCxnSpPr>
            <a:cxnSpLocks/>
          </p:cNvCxnSpPr>
          <p:nvPr/>
        </p:nvCxnSpPr>
        <p:spPr>
          <a:xfrm>
            <a:off x="141597" y="998209"/>
            <a:ext cx="0" cy="2323056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3CB6BABF-9BE2-CD45-9FCA-7EFE9CFAA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574" y="2069448"/>
            <a:ext cx="200669" cy="324390"/>
          </a:xfrm>
          <a:prstGeom prst="rect">
            <a:avLst/>
          </a:prstGeom>
        </p:spPr>
      </p:pic>
      <p:sp>
        <p:nvSpPr>
          <p:cNvPr id="37" name="Cloud 36">
            <a:extLst>
              <a:ext uri="{FF2B5EF4-FFF2-40B4-BE49-F238E27FC236}">
                <a16:creationId xmlns:a16="http://schemas.microsoft.com/office/drawing/2014/main" id="{9F9F7A3E-19E9-A14B-B491-5CB921267810}"/>
              </a:ext>
            </a:extLst>
          </p:cNvPr>
          <p:cNvSpPr/>
          <p:nvPr/>
        </p:nvSpPr>
        <p:spPr>
          <a:xfrm>
            <a:off x="225654" y="1120126"/>
            <a:ext cx="1114204" cy="496111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3GPP RAN (OFDM/OFDMA)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FEC792-8551-4A46-9071-F65123A0C0AB}"/>
              </a:ext>
            </a:extLst>
          </p:cNvPr>
          <p:cNvSpPr txBox="1"/>
          <p:nvPr/>
        </p:nvSpPr>
        <p:spPr>
          <a:xfrm>
            <a:off x="4927277" y="3884357"/>
            <a:ext cx="690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Vehicle CCSDS Gateway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54D3C8-BB11-DB48-AB6C-3ECED2EBA648}"/>
              </a:ext>
            </a:extLst>
          </p:cNvPr>
          <p:cNvSpPr txBox="1"/>
          <p:nvPr/>
        </p:nvSpPr>
        <p:spPr>
          <a:xfrm>
            <a:off x="6221521" y="3892399"/>
            <a:ext cx="690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Station CCSDS Gateway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6BA4654-C9F9-874B-B6BE-050C94E8D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28284"/>
              </p:ext>
            </p:extLst>
          </p:nvPr>
        </p:nvGraphicFramePr>
        <p:xfrm>
          <a:off x="7251116" y="2788467"/>
          <a:ext cx="1024186" cy="11162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731459">
                <a:tc gridSpan="2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954418"/>
                  </a:ext>
                </a:extLst>
              </a:tr>
              <a:tr h="192388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434965"/>
                  </a:ext>
                </a:extLst>
              </a:tr>
              <a:tr h="192388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63002697-13C7-F240-BA6D-CC03314035A3}"/>
              </a:ext>
            </a:extLst>
          </p:cNvPr>
          <p:cNvSpPr txBox="1"/>
          <p:nvPr/>
        </p:nvSpPr>
        <p:spPr>
          <a:xfrm>
            <a:off x="7268190" y="3888916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Segment IP Network Router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959F8D2-3643-154C-BEDE-4D704DD27A65}"/>
              </a:ext>
            </a:extLst>
          </p:cNvPr>
          <p:cNvCxnSpPr>
            <a:cxnSpLocks/>
          </p:cNvCxnSpPr>
          <p:nvPr/>
        </p:nvCxnSpPr>
        <p:spPr>
          <a:xfrm>
            <a:off x="5955426" y="998209"/>
            <a:ext cx="0" cy="3019528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D9718F-D471-8A49-9994-ED9ADDA5FFA2}"/>
              </a:ext>
            </a:extLst>
          </p:cNvPr>
          <p:cNvCxnSpPr>
            <a:cxnSpLocks/>
          </p:cNvCxnSpPr>
          <p:nvPr/>
        </p:nvCxnSpPr>
        <p:spPr>
          <a:xfrm flipH="1">
            <a:off x="8956413" y="998209"/>
            <a:ext cx="290" cy="2504013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240A1F-449C-0F4B-BBC5-6648E79A92E3}"/>
              </a:ext>
            </a:extLst>
          </p:cNvPr>
          <p:cNvCxnSpPr>
            <a:cxnSpLocks/>
          </p:cNvCxnSpPr>
          <p:nvPr/>
        </p:nvCxnSpPr>
        <p:spPr>
          <a:xfrm>
            <a:off x="136600" y="1105931"/>
            <a:ext cx="581045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DD0C535-FE9F-BF4E-8A5E-D439650D7446}"/>
              </a:ext>
            </a:extLst>
          </p:cNvPr>
          <p:cNvSpPr txBox="1"/>
          <p:nvPr/>
        </p:nvSpPr>
        <p:spPr>
          <a:xfrm>
            <a:off x="2095519" y="917744"/>
            <a:ext cx="17988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Space Vehicle/Infrastructure Network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B0B8F4-E2A1-824D-85FD-18C973B3BBB9}"/>
              </a:ext>
            </a:extLst>
          </p:cNvPr>
          <p:cNvCxnSpPr>
            <a:cxnSpLocks/>
          </p:cNvCxnSpPr>
          <p:nvPr/>
        </p:nvCxnSpPr>
        <p:spPr>
          <a:xfrm>
            <a:off x="5955426" y="1105931"/>
            <a:ext cx="299662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1207828-FF0D-9B40-838D-E80BEBB851AC}"/>
              </a:ext>
            </a:extLst>
          </p:cNvPr>
          <p:cNvSpPr txBox="1"/>
          <p:nvPr/>
        </p:nvSpPr>
        <p:spPr>
          <a:xfrm>
            <a:off x="6816712" y="916965"/>
            <a:ext cx="12554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Ground Mission Network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1F2DCF-A14B-D34A-91A4-4F9A3015A14A}"/>
              </a:ext>
            </a:extLst>
          </p:cNvPr>
          <p:cNvSpPr txBox="1"/>
          <p:nvPr/>
        </p:nvSpPr>
        <p:spPr>
          <a:xfrm>
            <a:off x="8380081" y="3888916"/>
            <a:ext cx="606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Mission Workstation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E0AD22-CC23-3E45-A799-4EA2A25ADB50}"/>
              </a:ext>
            </a:extLst>
          </p:cNvPr>
          <p:cNvSpPr txBox="1"/>
          <p:nvPr/>
        </p:nvSpPr>
        <p:spPr>
          <a:xfrm>
            <a:off x="1031216" y="270219"/>
            <a:ext cx="7088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Figure 2-7: 3GPP User Plane CCSDS Adaptation profile: IP Over CCSDS, only good for near Earth deployments</a:t>
            </a:r>
          </a:p>
        </p:txBody>
      </p:sp>
      <p:sp>
        <p:nvSpPr>
          <p:cNvPr id="38" name="Cloud 37">
            <a:extLst>
              <a:ext uri="{FF2B5EF4-FFF2-40B4-BE49-F238E27FC236}">
                <a16:creationId xmlns:a16="http://schemas.microsoft.com/office/drawing/2014/main" id="{A0B6D30B-019C-2642-BF7A-9203AD265698}"/>
              </a:ext>
            </a:extLst>
          </p:cNvPr>
          <p:cNvSpPr/>
          <p:nvPr/>
        </p:nvSpPr>
        <p:spPr>
          <a:xfrm>
            <a:off x="5322258" y="1175617"/>
            <a:ext cx="1228322" cy="49611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CCSDS RF RAN (AOS, Prox-1, USLP)</a:t>
            </a:r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02172463-FA61-BB46-874D-63CDE2406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34746"/>
              </p:ext>
            </p:extLst>
          </p:nvPr>
        </p:nvGraphicFramePr>
        <p:xfrm>
          <a:off x="4829511" y="2783941"/>
          <a:ext cx="1024187" cy="1109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4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5612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54031"/>
                  </a:ext>
                </a:extLst>
              </a:tr>
              <a:tr h="179442">
                <a:tc rowSpan="2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  <a:endParaRPr lang="en-US" sz="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err="1">
                          <a:solidFill>
                            <a:schemeClr val="tx1"/>
                          </a:solidFill>
                        </a:rPr>
                        <a:t>Encap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3299026"/>
                  </a:ext>
                </a:extLst>
              </a:tr>
              <a:tr h="179442">
                <a:tc vMerge="1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USLP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7944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Ka/Ku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E752DB90-B944-A844-A17D-A23461F1A852}"/>
              </a:ext>
            </a:extLst>
          </p:cNvPr>
          <p:cNvGraphicFramePr>
            <a:graphicFrameLocks noGrp="1"/>
          </p:cNvGraphicFramePr>
          <p:nvPr/>
        </p:nvGraphicFramePr>
        <p:xfrm>
          <a:off x="913181" y="2965773"/>
          <a:ext cx="108982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4911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44911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PDCP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GTP-U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73838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RLC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UDP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103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3GPP MAC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3GPP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78" name="TextBox 77">
            <a:extLst>
              <a:ext uri="{FF2B5EF4-FFF2-40B4-BE49-F238E27FC236}">
                <a16:creationId xmlns:a16="http://schemas.microsoft.com/office/drawing/2014/main" id="{CD946BED-3B5E-3849-B01B-AE2D315795BC}"/>
              </a:ext>
            </a:extLst>
          </p:cNvPr>
          <p:cNvSpPr txBox="1"/>
          <p:nvPr/>
        </p:nvSpPr>
        <p:spPr>
          <a:xfrm>
            <a:off x="4086376" y="3853151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b="1" dirty="0"/>
              <a:t>Packet Data </a:t>
            </a:r>
          </a:p>
          <a:p>
            <a:pPr algn="ctr"/>
            <a:r>
              <a:rPr lang="en-US" sz="600" b="1" dirty="0"/>
              <a:t>Network PDN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50B3B0D-AA4B-7E4B-B626-8C2802C1F936}"/>
              </a:ext>
            </a:extLst>
          </p:cNvPr>
          <p:cNvCxnSpPr>
            <a:cxnSpLocks/>
          </p:cNvCxnSpPr>
          <p:nvPr/>
        </p:nvCxnSpPr>
        <p:spPr>
          <a:xfrm>
            <a:off x="682850" y="3794507"/>
            <a:ext cx="2303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F758C8A-1260-D848-88BD-34BCD9A0C617}"/>
              </a:ext>
            </a:extLst>
          </p:cNvPr>
          <p:cNvCxnSpPr>
            <a:cxnSpLocks/>
          </p:cNvCxnSpPr>
          <p:nvPr/>
        </p:nvCxnSpPr>
        <p:spPr>
          <a:xfrm>
            <a:off x="678337" y="3611433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B0027DB-F3CA-B44F-8280-800B9C7F4751}"/>
              </a:ext>
            </a:extLst>
          </p:cNvPr>
          <p:cNvCxnSpPr>
            <a:cxnSpLocks/>
          </p:cNvCxnSpPr>
          <p:nvPr/>
        </p:nvCxnSpPr>
        <p:spPr>
          <a:xfrm>
            <a:off x="684645" y="3330981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09ADD6F-6429-214B-8B8D-5265BF14FC6D}"/>
              </a:ext>
            </a:extLst>
          </p:cNvPr>
          <p:cNvCxnSpPr>
            <a:cxnSpLocks/>
          </p:cNvCxnSpPr>
          <p:nvPr/>
        </p:nvCxnSpPr>
        <p:spPr>
          <a:xfrm>
            <a:off x="674724" y="3061346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FE5F95B-85B5-C04D-8F27-F3483ECB6C40}"/>
              </a:ext>
            </a:extLst>
          </p:cNvPr>
          <p:cNvCxnSpPr>
            <a:cxnSpLocks/>
          </p:cNvCxnSpPr>
          <p:nvPr/>
        </p:nvCxnSpPr>
        <p:spPr>
          <a:xfrm>
            <a:off x="2003003" y="3066757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BE2F235-A9DB-9F45-8A6A-67FF0C470FAE}"/>
              </a:ext>
            </a:extLst>
          </p:cNvPr>
          <p:cNvCxnSpPr>
            <a:cxnSpLocks/>
          </p:cNvCxnSpPr>
          <p:nvPr/>
        </p:nvCxnSpPr>
        <p:spPr>
          <a:xfrm>
            <a:off x="2003003" y="3246210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2BC7A88-AE8B-224F-81C7-3891DEC06ADB}"/>
              </a:ext>
            </a:extLst>
          </p:cNvPr>
          <p:cNvCxnSpPr>
            <a:cxnSpLocks/>
          </p:cNvCxnSpPr>
          <p:nvPr/>
        </p:nvCxnSpPr>
        <p:spPr>
          <a:xfrm>
            <a:off x="2003003" y="3420253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3AD7743-F125-994A-9F56-C13FF829170F}"/>
              </a:ext>
            </a:extLst>
          </p:cNvPr>
          <p:cNvCxnSpPr>
            <a:cxnSpLocks/>
          </p:cNvCxnSpPr>
          <p:nvPr/>
        </p:nvCxnSpPr>
        <p:spPr>
          <a:xfrm>
            <a:off x="1998762" y="3606004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6784E76-61A8-A747-A6FE-B06C7C563E17}"/>
              </a:ext>
            </a:extLst>
          </p:cNvPr>
          <p:cNvCxnSpPr>
            <a:cxnSpLocks/>
          </p:cNvCxnSpPr>
          <p:nvPr/>
        </p:nvCxnSpPr>
        <p:spPr>
          <a:xfrm>
            <a:off x="1997592" y="3789096"/>
            <a:ext cx="2303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5679980-012B-5F49-B473-9A7D43E1FFAC}"/>
              </a:ext>
            </a:extLst>
          </p:cNvPr>
          <p:cNvCxnSpPr>
            <a:cxnSpLocks/>
          </p:cNvCxnSpPr>
          <p:nvPr/>
        </p:nvCxnSpPr>
        <p:spPr>
          <a:xfrm>
            <a:off x="3241924" y="3066757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17D3E78-E526-A145-A3A6-ACEE29BA7A54}"/>
              </a:ext>
            </a:extLst>
          </p:cNvPr>
          <p:cNvCxnSpPr>
            <a:cxnSpLocks/>
          </p:cNvCxnSpPr>
          <p:nvPr/>
        </p:nvCxnSpPr>
        <p:spPr>
          <a:xfrm>
            <a:off x="3241924" y="3246210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BCA4DA5-064C-B442-BA1B-56219D36AACE}"/>
              </a:ext>
            </a:extLst>
          </p:cNvPr>
          <p:cNvCxnSpPr>
            <a:cxnSpLocks/>
          </p:cNvCxnSpPr>
          <p:nvPr/>
        </p:nvCxnSpPr>
        <p:spPr>
          <a:xfrm>
            <a:off x="3241924" y="3420253"/>
            <a:ext cx="230331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779FCD3-203C-3840-8AD1-3117BF3FE18F}"/>
              </a:ext>
            </a:extLst>
          </p:cNvPr>
          <p:cNvCxnSpPr>
            <a:cxnSpLocks/>
          </p:cNvCxnSpPr>
          <p:nvPr/>
        </p:nvCxnSpPr>
        <p:spPr>
          <a:xfrm>
            <a:off x="3236513" y="3789096"/>
            <a:ext cx="2303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003BB5E-8D97-194F-BC97-65E4C57EA972}"/>
              </a:ext>
            </a:extLst>
          </p:cNvPr>
          <p:cNvCxnSpPr>
            <a:cxnSpLocks/>
          </p:cNvCxnSpPr>
          <p:nvPr/>
        </p:nvCxnSpPr>
        <p:spPr>
          <a:xfrm flipV="1">
            <a:off x="3971210" y="3789096"/>
            <a:ext cx="176863" cy="9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5DD3C7C5-2822-124A-90D6-867BBE85E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824854"/>
              </p:ext>
            </p:extLst>
          </p:nvPr>
        </p:nvGraphicFramePr>
        <p:xfrm>
          <a:off x="4166509" y="2770360"/>
          <a:ext cx="516934" cy="1124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934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746911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21375"/>
                  </a:ext>
                </a:extLst>
              </a:tr>
              <a:tr h="19465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80540"/>
                  </a:ext>
                </a:extLst>
              </a:tr>
              <a:tr h="172016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47DA068-FCE0-4E48-93ED-B8E7E29320BE}"/>
              </a:ext>
            </a:extLst>
          </p:cNvPr>
          <p:cNvCxnSpPr>
            <a:cxnSpLocks/>
            <a:stCxn id="37" idx="1"/>
          </p:cNvCxnSpPr>
          <p:nvPr/>
        </p:nvCxnSpPr>
        <p:spPr>
          <a:xfrm>
            <a:off x="782756" y="1615709"/>
            <a:ext cx="7133" cy="2371868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4A5BD15-FF13-C84B-AAE4-CB9603977BEB}"/>
              </a:ext>
            </a:extLst>
          </p:cNvPr>
          <p:cNvCxnSpPr>
            <a:cxnSpLocks/>
          </p:cNvCxnSpPr>
          <p:nvPr/>
        </p:nvCxnSpPr>
        <p:spPr>
          <a:xfrm>
            <a:off x="4684465" y="3788062"/>
            <a:ext cx="144121" cy="10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B0ECA48-1735-6346-9165-B8158AA7D7E0}"/>
              </a:ext>
            </a:extLst>
          </p:cNvPr>
          <p:cNvCxnSpPr>
            <a:cxnSpLocks/>
          </p:cNvCxnSpPr>
          <p:nvPr/>
        </p:nvCxnSpPr>
        <p:spPr>
          <a:xfrm>
            <a:off x="5843703" y="3793060"/>
            <a:ext cx="215220" cy="14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>
            <a:extLst>
              <a:ext uri="{FF2B5EF4-FFF2-40B4-BE49-F238E27FC236}">
                <a16:creationId xmlns:a16="http://schemas.microsoft.com/office/drawing/2014/main" id="{A174C431-9487-6A4E-93FA-2D903D9B1768}"/>
              </a:ext>
            </a:extLst>
          </p:cNvPr>
          <p:cNvGraphicFramePr>
            <a:graphicFrameLocks noGrp="1"/>
          </p:cNvGraphicFramePr>
          <p:nvPr/>
        </p:nvGraphicFramePr>
        <p:xfrm>
          <a:off x="2226342" y="2965773"/>
          <a:ext cx="1024186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GTP-U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GTP-U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94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UDP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UDP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102" name="TextBox 101">
            <a:extLst>
              <a:ext uri="{FF2B5EF4-FFF2-40B4-BE49-F238E27FC236}">
                <a16:creationId xmlns:a16="http://schemas.microsoft.com/office/drawing/2014/main" id="{F738B250-64A8-5844-BD03-FFAAE00A4F35}"/>
              </a:ext>
            </a:extLst>
          </p:cNvPr>
          <p:cNvSpPr txBox="1"/>
          <p:nvPr/>
        </p:nvSpPr>
        <p:spPr>
          <a:xfrm>
            <a:off x="951447" y="4849524"/>
            <a:ext cx="7556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single IP Routing Domain (RD) running IP end to end over CCSDS space link</a:t>
            </a:r>
          </a:p>
          <a:p>
            <a:r>
              <a:rPr lang="en-US" dirty="0"/>
              <a:t>	- Only good for near Earth, short RTLT deployments</a:t>
            </a:r>
          </a:p>
          <a:p>
            <a:r>
              <a:rPr lang="en-US" dirty="0"/>
              <a:t>TCP provides end-to-end reliability</a:t>
            </a:r>
          </a:p>
          <a:p>
            <a:endParaRPr lang="en-US" dirty="0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C6977FF-1447-3C4C-81EF-1D0829697544}"/>
              </a:ext>
            </a:extLst>
          </p:cNvPr>
          <p:cNvCxnSpPr>
            <a:cxnSpLocks/>
          </p:cNvCxnSpPr>
          <p:nvPr/>
        </p:nvCxnSpPr>
        <p:spPr>
          <a:xfrm>
            <a:off x="7081327" y="3256730"/>
            <a:ext cx="144121" cy="1034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Table 76">
            <a:extLst>
              <a:ext uri="{FF2B5EF4-FFF2-40B4-BE49-F238E27FC236}">
                <a16:creationId xmlns:a16="http://schemas.microsoft.com/office/drawing/2014/main" id="{5AD1D154-D081-6B41-A771-A1BCFBCF4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19096"/>
              </p:ext>
            </p:extLst>
          </p:nvPr>
        </p:nvGraphicFramePr>
        <p:xfrm>
          <a:off x="8383864" y="2397948"/>
          <a:ext cx="570369" cy="1497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369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191264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21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TCP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40077"/>
                  </a:ext>
                </a:extLst>
              </a:tr>
              <a:tr h="742156"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76373"/>
                  </a:ext>
                </a:extLst>
              </a:tr>
              <a:tr h="185539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95808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4D4301E0-A4F0-B941-AFE7-28981C603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957"/>
              </p:ext>
            </p:extLst>
          </p:nvPr>
        </p:nvGraphicFramePr>
        <p:xfrm>
          <a:off x="6059417" y="2783941"/>
          <a:ext cx="1024187" cy="111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4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5652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54031"/>
                  </a:ext>
                </a:extLst>
              </a:tr>
              <a:tr h="17944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err="1">
                          <a:solidFill>
                            <a:schemeClr val="tx1"/>
                          </a:solidFill>
                        </a:rPr>
                        <a:t>Encap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299026"/>
                  </a:ext>
                </a:extLst>
              </a:tr>
              <a:tr h="17944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USLP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7944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Ka/Ku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100" name="Oval 99">
            <a:extLst>
              <a:ext uri="{FF2B5EF4-FFF2-40B4-BE49-F238E27FC236}">
                <a16:creationId xmlns:a16="http://schemas.microsoft.com/office/drawing/2014/main" id="{126A1E49-F5AB-FF41-8F9C-69ADBAF30171}"/>
              </a:ext>
            </a:extLst>
          </p:cNvPr>
          <p:cNvSpPr/>
          <p:nvPr/>
        </p:nvSpPr>
        <p:spPr>
          <a:xfrm>
            <a:off x="4831774" y="1760807"/>
            <a:ext cx="2243030" cy="2172131"/>
          </a:xfrm>
          <a:prstGeom prst="ellipse">
            <a:avLst/>
          </a:prstGeom>
          <a:solidFill>
            <a:schemeClr val="accent4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8D34C-C63F-0D49-9581-AD1575786DF4}"/>
              </a:ext>
            </a:extLst>
          </p:cNvPr>
          <p:cNvSpPr txBox="1"/>
          <p:nvPr/>
        </p:nvSpPr>
        <p:spPr>
          <a:xfrm>
            <a:off x="5167885" y="1858555"/>
            <a:ext cx="1539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IP over CCSDS </a:t>
            </a:r>
          </a:p>
          <a:p>
            <a:pPr algn="ctr"/>
            <a:r>
              <a:rPr lang="en-US" dirty="0"/>
              <a:t>Space Link</a:t>
            </a:r>
          </a:p>
          <a:p>
            <a:pPr algn="ctr"/>
            <a:endParaRPr lang="en-US" dirty="0"/>
          </a:p>
        </p:txBody>
      </p:sp>
      <p:sp>
        <p:nvSpPr>
          <p:cNvPr id="104" name="Cloud 103">
            <a:extLst>
              <a:ext uri="{FF2B5EF4-FFF2-40B4-BE49-F238E27FC236}">
                <a16:creationId xmlns:a16="http://schemas.microsoft.com/office/drawing/2014/main" id="{BAED0A88-5004-B74E-B4EC-87F1104ED59E}"/>
              </a:ext>
            </a:extLst>
          </p:cNvPr>
          <p:cNvSpPr/>
          <p:nvPr/>
        </p:nvSpPr>
        <p:spPr>
          <a:xfrm>
            <a:off x="136600" y="1631260"/>
            <a:ext cx="8775060" cy="2356602"/>
          </a:xfrm>
          <a:prstGeom prst="cloud">
            <a:avLst/>
          </a:prstGeom>
          <a:solidFill>
            <a:schemeClr val="accent1">
              <a:alpha val="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IP Routing Domain (RD)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6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954BB6E-51DC-9B42-B965-5CA39FEF2A98}"/>
              </a:ext>
            </a:extLst>
          </p:cNvPr>
          <p:cNvCxnSpPr>
            <a:cxnSpLocks/>
          </p:cNvCxnSpPr>
          <p:nvPr/>
        </p:nvCxnSpPr>
        <p:spPr>
          <a:xfrm>
            <a:off x="1397243" y="2753300"/>
            <a:ext cx="659770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28FE2C6-A224-D044-BA0A-33F7631D1D44}"/>
              </a:ext>
            </a:extLst>
          </p:cNvPr>
          <p:cNvCxnSpPr>
            <a:cxnSpLocks/>
          </p:cNvCxnSpPr>
          <p:nvPr/>
        </p:nvCxnSpPr>
        <p:spPr>
          <a:xfrm>
            <a:off x="1419593" y="3152959"/>
            <a:ext cx="659770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E76A043-5E9E-FD48-882D-E1DFF7D72A8E}"/>
              </a:ext>
            </a:extLst>
          </p:cNvPr>
          <p:cNvCxnSpPr>
            <a:cxnSpLocks/>
          </p:cNvCxnSpPr>
          <p:nvPr/>
        </p:nvCxnSpPr>
        <p:spPr>
          <a:xfrm>
            <a:off x="1374478" y="2963101"/>
            <a:ext cx="659770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F50E395-5748-444E-89A0-7B84A4E224C0}"/>
              </a:ext>
            </a:extLst>
          </p:cNvPr>
          <p:cNvCxnSpPr>
            <a:cxnSpLocks/>
          </p:cNvCxnSpPr>
          <p:nvPr/>
        </p:nvCxnSpPr>
        <p:spPr>
          <a:xfrm>
            <a:off x="1409003" y="3698770"/>
            <a:ext cx="301168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CBBCC1F-4464-C74E-A560-42992EAA04DF}"/>
              </a:ext>
            </a:extLst>
          </p:cNvPr>
          <p:cNvCxnSpPr>
            <a:cxnSpLocks/>
          </p:cNvCxnSpPr>
          <p:nvPr/>
        </p:nvCxnSpPr>
        <p:spPr>
          <a:xfrm>
            <a:off x="1409003" y="3531792"/>
            <a:ext cx="301168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2551C5F-92D3-334E-8C9B-002AC34A32A6}"/>
              </a:ext>
            </a:extLst>
          </p:cNvPr>
          <p:cNvSpPr txBox="1"/>
          <p:nvPr/>
        </p:nvSpPr>
        <p:spPr>
          <a:xfrm>
            <a:off x="782313" y="3789615"/>
            <a:ext cx="68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802.11 Wi-Fi </a:t>
            </a:r>
          </a:p>
          <a:p>
            <a:pPr algn="ctr"/>
            <a:r>
              <a:rPr lang="en-US" sz="600" b="1" dirty="0"/>
              <a:t>Space User Node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A7A8229-3D8B-EB43-9645-8ABE73000FBA}"/>
              </a:ext>
            </a:extLst>
          </p:cNvPr>
          <p:cNvCxnSpPr>
            <a:cxnSpLocks/>
          </p:cNvCxnSpPr>
          <p:nvPr/>
        </p:nvCxnSpPr>
        <p:spPr>
          <a:xfrm>
            <a:off x="810804" y="1465684"/>
            <a:ext cx="0" cy="2323056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53039430-4D94-1C47-AA30-F90500EE8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912" y="2743759"/>
            <a:ext cx="231874" cy="2977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76C1893-DD3E-BE41-8564-303403159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026" y="2708516"/>
            <a:ext cx="318713" cy="323310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3C399E7B-AE25-C046-90EB-B17F01D8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729168" y="2753300"/>
            <a:ext cx="231875" cy="29773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CB6BABF-9BE2-CD45-9FCA-7EFE9CFAA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824" y="2108727"/>
            <a:ext cx="200669" cy="324390"/>
          </a:xfrm>
          <a:prstGeom prst="rect">
            <a:avLst/>
          </a:prstGeom>
        </p:spPr>
      </p:pic>
      <p:sp>
        <p:nvSpPr>
          <p:cNvPr id="37" name="Cloud 36">
            <a:extLst>
              <a:ext uri="{FF2B5EF4-FFF2-40B4-BE49-F238E27FC236}">
                <a16:creationId xmlns:a16="http://schemas.microsoft.com/office/drawing/2014/main" id="{9F9F7A3E-19E9-A14B-B491-5CB921267810}"/>
              </a:ext>
            </a:extLst>
          </p:cNvPr>
          <p:cNvSpPr/>
          <p:nvPr/>
        </p:nvSpPr>
        <p:spPr>
          <a:xfrm>
            <a:off x="1022572" y="1613144"/>
            <a:ext cx="1114204" cy="496111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IEEE 802.11 Wi-Fi RAN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FEC792-8551-4A46-9071-F65123A0C0AB}"/>
              </a:ext>
            </a:extLst>
          </p:cNvPr>
          <p:cNvSpPr txBox="1"/>
          <p:nvPr/>
        </p:nvSpPr>
        <p:spPr>
          <a:xfrm>
            <a:off x="4519379" y="3794031"/>
            <a:ext cx="690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Vehicle CCSDS Gateway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54D3C8-BB11-DB48-AB6C-3ECED2EBA648}"/>
              </a:ext>
            </a:extLst>
          </p:cNvPr>
          <p:cNvSpPr txBox="1"/>
          <p:nvPr/>
        </p:nvSpPr>
        <p:spPr>
          <a:xfrm>
            <a:off x="5813623" y="3802073"/>
            <a:ext cx="690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Station CCSDS Gateway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6BA4654-C9F9-874B-B6BE-050C94E8D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65401"/>
              </p:ext>
            </p:extLst>
          </p:nvPr>
        </p:nvGraphicFramePr>
        <p:xfrm>
          <a:off x="6827599" y="3029269"/>
          <a:ext cx="1024186" cy="775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409500">
                <a:tc gridSpan="2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63002697-13C7-F240-BA6D-CC03314035A3}"/>
              </a:ext>
            </a:extLst>
          </p:cNvPr>
          <p:cNvSpPr txBox="1"/>
          <p:nvPr/>
        </p:nvSpPr>
        <p:spPr>
          <a:xfrm>
            <a:off x="6912494" y="3799480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Segment IP Network Router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959F8D2-3643-154C-BEDE-4D704DD27A65}"/>
              </a:ext>
            </a:extLst>
          </p:cNvPr>
          <p:cNvCxnSpPr>
            <a:cxnSpLocks/>
          </p:cNvCxnSpPr>
          <p:nvPr/>
        </p:nvCxnSpPr>
        <p:spPr>
          <a:xfrm>
            <a:off x="5547528" y="1456510"/>
            <a:ext cx="0" cy="2554381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D9718F-D471-8A49-9994-ED9ADDA5FFA2}"/>
              </a:ext>
            </a:extLst>
          </p:cNvPr>
          <p:cNvCxnSpPr>
            <a:cxnSpLocks/>
          </p:cNvCxnSpPr>
          <p:nvPr/>
        </p:nvCxnSpPr>
        <p:spPr>
          <a:xfrm flipH="1">
            <a:off x="8548515" y="1456510"/>
            <a:ext cx="290" cy="2504013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240A1F-449C-0F4B-BBC5-6648E79A92E3}"/>
              </a:ext>
            </a:extLst>
          </p:cNvPr>
          <p:cNvCxnSpPr>
            <a:cxnSpLocks/>
          </p:cNvCxnSpPr>
          <p:nvPr/>
        </p:nvCxnSpPr>
        <p:spPr>
          <a:xfrm>
            <a:off x="810804" y="1564232"/>
            <a:ext cx="472834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DD0C535-FE9F-BF4E-8A5E-D439650D7446}"/>
              </a:ext>
            </a:extLst>
          </p:cNvPr>
          <p:cNvSpPr txBox="1"/>
          <p:nvPr/>
        </p:nvSpPr>
        <p:spPr>
          <a:xfrm>
            <a:off x="2435908" y="1375266"/>
            <a:ext cx="17988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Space Vehicle/Infrastructure Network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B0B8F4-E2A1-824D-85FD-18C973B3BBB9}"/>
              </a:ext>
            </a:extLst>
          </p:cNvPr>
          <p:cNvCxnSpPr>
            <a:cxnSpLocks/>
          </p:cNvCxnSpPr>
          <p:nvPr/>
        </p:nvCxnSpPr>
        <p:spPr>
          <a:xfrm>
            <a:off x="5547528" y="1564232"/>
            <a:ext cx="299662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1207828-FF0D-9B40-838D-E80BEBB851AC}"/>
              </a:ext>
            </a:extLst>
          </p:cNvPr>
          <p:cNvSpPr txBox="1"/>
          <p:nvPr/>
        </p:nvSpPr>
        <p:spPr>
          <a:xfrm>
            <a:off x="6408814" y="1375266"/>
            <a:ext cx="12554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Ground Mission Network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1F2DCF-A14B-D34A-91A4-4F9A3015A14A}"/>
              </a:ext>
            </a:extLst>
          </p:cNvPr>
          <p:cNvSpPr txBox="1"/>
          <p:nvPr/>
        </p:nvSpPr>
        <p:spPr>
          <a:xfrm>
            <a:off x="7972183" y="3798590"/>
            <a:ext cx="606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Mission Workstation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E0AD22-CC23-3E45-A799-4EA2A25ADB50}"/>
              </a:ext>
            </a:extLst>
          </p:cNvPr>
          <p:cNvSpPr txBox="1"/>
          <p:nvPr/>
        </p:nvSpPr>
        <p:spPr>
          <a:xfrm>
            <a:off x="1878576" y="342507"/>
            <a:ext cx="5386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Figure 2-8: IEEE 802.11 Wi-Fi CCSDS Adaptation profile: IP-over-CCSDS (near-Earth)</a:t>
            </a:r>
          </a:p>
        </p:txBody>
      </p:sp>
      <p:sp>
        <p:nvSpPr>
          <p:cNvPr id="38" name="Cloud 37">
            <a:extLst>
              <a:ext uri="{FF2B5EF4-FFF2-40B4-BE49-F238E27FC236}">
                <a16:creationId xmlns:a16="http://schemas.microsoft.com/office/drawing/2014/main" id="{A0B6D30B-019C-2642-BF7A-9203AD265698}"/>
              </a:ext>
            </a:extLst>
          </p:cNvPr>
          <p:cNvSpPr/>
          <p:nvPr/>
        </p:nvSpPr>
        <p:spPr>
          <a:xfrm>
            <a:off x="4914360" y="1633918"/>
            <a:ext cx="1228322" cy="49611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CCSDS Space Link (AOS, Prox-1, USLP)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B6D06F5-F663-5B44-B015-E24C700ADCE7}"/>
              </a:ext>
            </a:extLst>
          </p:cNvPr>
          <p:cNvCxnSpPr>
            <a:cxnSpLocks/>
          </p:cNvCxnSpPr>
          <p:nvPr/>
        </p:nvCxnSpPr>
        <p:spPr>
          <a:xfrm>
            <a:off x="7856605" y="3698770"/>
            <a:ext cx="16069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5ECC15E-2941-714A-8231-571C7FF82FCE}"/>
              </a:ext>
            </a:extLst>
          </p:cNvPr>
          <p:cNvCxnSpPr>
            <a:cxnSpLocks/>
          </p:cNvCxnSpPr>
          <p:nvPr/>
        </p:nvCxnSpPr>
        <p:spPr>
          <a:xfrm>
            <a:off x="7857504" y="3526527"/>
            <a:ext cx="160693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7B5598D-4C83-D049-86ED-3CC684209E74}"/>
              </a:ext>
            </a:extLst>
          </p:cNvPr>
          <p:cNvCxnSpPr>
            <a:cxnSpLocks/>
          </p:cNvCxnSpPr>
          <p:nvPr/>
        </p:nvCxnSpPr>
        <p:spPr>
          <a:xfrm flipV="1">
            <a:off x="3565106" y="3329384"/>
            <a:ext cx="176863" cy="9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47DA068-FCE0-4E48-93ED-B8E7E29320BE}"/>
              </a:ext>
            </a:extLst>
          </p:cNvPr>
          <p:cNvCxnSpPr>
            <a:cxnSpLocks/>
            <a:stCxn id="37" idx="1"/>
          </p:cNvCxnSpPr>
          <p:nvPr/>
        </p:nvCxnSpPr>
        <p:spPr>
          <a:xfrm>
            <a:off x="1579674" y="2108727"/>
            <a:ext cx="0" cy="1851796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B0ECA48-1735-6346-9165-B8158AA7D7E0}"/>
              </a:ext>
            </a:extLst>
          </p:cNvPr>
          <p:cNvCxnSpPr>
            <a:cxnSpLocks/>
          </p:cNvCxnSpPr>
          <p:nvPr/>
        </p:nvCxnSpPr>
        <p:spPr>
          <a:xfrm>
            <a:off x="5435805" y="3702734"/>
            <a:ext cx="226694" cy="14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6FCEB8E-6A0D-7C48-A09B-08C5BA9585CE}"/>
              </a:ext>
            </a:extLst>
          </p:cNvPr>
          <p:cNvCxnSpPr>
            <a:cxnSpLocks/>
          </p:cNvCxnSpPr>
          <p:nvPr/>
        </p:nvCxnSpPr>
        <p:spPr>
          <a:xfrm>
            <a:off x="6687485" y="3525347"/>
            <a:ext cx="150144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097446A5-CA2A-D64B-9295-7305A3AF0991}"/>
              </a:ext>
            </a:extLst>
          </p:cNvPr>
          <p:cNvCxnSpPr>
            <a:cxnSpLocks/>
          </p:cNvCxnSpPr>
          <p:nvPr/>
        </p:nvCxnSpPr>
        <p:spPr>
          <a:xfrm>
            <a:off x="6679990" y="3687741"/>
            <a:ext cx="1501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4B03EAF5-5BB8-6346-BB2C-F863D6D82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52633"/>
              </p:ext>
            </p:extLst>
          </p:nvPr>
        </p:nvGraphicFramePr>
        <p:xfrm>
          <a:off x="3111352" y="3059920"/>
          <a:ext cx="1024186" cy="744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378849">
                <a:tc gridSpan="2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E78F0F50-91AC-2343-9E88-D2C1A48F709A}"/>
              </a:ext>
            </a:extLst>
          </p:cNvPr>
          <p:cNvSpPr txBox="1"/>
          <p:nvPr/>
        </p:nvSpPr>
        <p:spPr>
          <a:xfrm>
            <a:off x="3276919" y="3801942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Segment IP Network Router</a:t>
            </a: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A1DC867E-5AAC-D744-B8D2-95EE86E26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00487"/>
              </p:ext>
            </p:extLst>
          </p:nvPr>
        </p:nvGraphicFramePr>
        <p:xfrm>
          <a:off x="799044" y="2690939"/>
          <a:ext cx="5981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199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30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TCP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978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  <a:p>
                      <a:pPr algn="ctr"/>
                      <a:endParaRPr lang="en-US" sz="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15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MAC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49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00552"/>
                  </a:ext>
                </a:extLst>
              </a:tr>
            </a:tbl>
          </a:graphicData>
        </a:graphic>
      </p:graphicFrame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290564DA-6AEF-B343-BC1D-3DF4A1991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754866"/>
              </p:ext>
            </p:extLst>
          </p:nvPr>
        </p:nvGraphicFramePr>
        <p:xfrm>
          <a:off x="1732092" y="3049703"/>
          <a:ext cx="1124070" cy="751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35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62035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386216">
                <a:tc gridSpan="2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MAC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6C06E3C5-593A-3C40-BE3E-B42AC2F10D72}"/>
              </a:ext>
            </a:extLst>
          </p:cNvPr>
          <p:cNvSpPr txBox="1"/>
          <p:nvPr/>
        </p:nvSpPr>
        <p:spPr>
          <a:xfrm>
            <a:off x="1877456" y="3789615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Segment Wi-Fi Access Point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48DEA471-4DC9-784A-9FEF-44CBB046A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26400"/>
              </p:ext>
            </p:extLst>
          </p:nvPr>
        </p:nvGraphicFramePr>
        <p:xfrm>
          <a:off x="8013734" y="2694028"/>
          <a:ext cx="537447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447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30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TCP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374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600" dirty="0"/>
                        <a:t>IP</a:t>
                      </a:r>
                    </a:p>
                    <a:p>
                      <a:pPr algn="ctr"/>
                      <a:endParaRPr lang="en-US" sz="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615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49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00552"/>
                  </a:ext>
                </a:extLst>
              </a:tr>
            </a:tbl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3745EAD7-DFEB-1B46-B936-4EEB1E9E65B4}"/>
              </a:ext>
            </a:extLst>
          </p:cNvPr>
          <p:cNvSpPr txBox="1"/>
          <p:nvPr/>
        </p:nvSpPr>
        <p:spPr>
          <a:xfrm>
            <a:off x="951447" y="4849524"/>
            <a:ext cx="7556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single IP Routing Domain (RD) running IP end to end over CCSDS space link</a:t>
            </a:r>
          </a:p>
          <a:p>
            <a:r>
              <a:rPr lang="en-US" dirty="0"/>
              <a:t>	- Only good for near Earth, short RTLT deployments</a:t>
            </a:r>
          </a:p>
          <a:p>
            <a:r>
              <a:rPr lang="en-US" dirty="0"/>
              <a:t>TCP gives end-to-end reliability</a:t>
            </a:r>
          </a:p>
          <a:p>
            <a:endParaRPr lang="en-US" dirty="0"/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1932B4C8-B607-8F47-90CF-FE3B10AE5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887853"/>
              </p:ext>
            </p:extLst>
          </p:nvPr>
        </p:nvGraphicFramePr>
        <p:xfrm>
          <a:off x="4431057" y="3054811"/>
          <a:ext cx="1024187" cy="747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4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1984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54031"/>
                  </a:ext>
                </a:extLst>
              </a:tr>
              <a:tr h="179442">
                <a:tc rowSpan="2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  <a:endParaRPr lang="en-US" sz="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err="1">
                          <a:solidFill>
                            <a:schemeClr val="tx1"/>
                          </a:solidFill>
                        </a:rPr>
                        <a:t>Encap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3299026"/>
                  </a:ext>
                </a:extLst>
              </a:tr>
              <a:tr h="179442">
                <a:tc vMerge="1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USLP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7944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Ka/Ku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4A8A3F6E-1217-7142-ACFD-D0400F655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255617"/>
              </p:ext>
            </p:extLst>
          </p:nvPr>
        </p:nvGraphicFramePr>
        <p:xfrm>
          <a:off x="5660963" y="3044594"/>
          <a:ext cx="1024187" cy="761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4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212678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54031"/>
                  </a:ext>
                </a:extLst>
              </a:tr>
              <a:tr h="17944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err="1">
                          <a:solidFill>
                            <a:schemeClr val="tx1"/>
                          </a:solidFill>
                        </a:rPr>
                        <a:t>Encap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299026"/>
                  </a:ext>
                </a:extLst>
              </a:tr>
              <a:tr h="17944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USLP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17944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Ka/Ku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64" name="Cloud 63">
            <a:extLst>
              <a:ext uri="{FF2B5EF4-FFF2-40B4-BE49-F238E27FC236}">
                <a16:creationId xmlns:a16="http://schemas.microsoft.com/office/drawing/2014/main" id="{C0C6DAD7-93CE-3940-8525-EEC6EB9E698A}"/>
              </a:ext>
            </a:extLst>
          </p:cNvPr>
          <p:cNvSpPr/>
          <p:nvPr/>
        </p:nvSpPr>
        <p:spPr>
          <a:xfrm>
            <a:off x="799044" y="2130029"/>
            <a:ext cx="7751847" cy="1674500"/>
          </a:xfrm>
          <a:prstGeom prst="cloud">
            <a:avLst/>
          </a:prstGeom>
          <a:solidFill>
            <a:schemeClr val="accent1">
              <a:alpha val="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IP Routing Domain (RD)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057BB2A-FBFF-0843-BC94-82230079B191}"/>
              </a:ext>
            </a:extLst>
          </p:cNvPr>
          <p:cNvSpPr/>
          <p:nvPr/>
        </p:nvSpPr>
        <p:spPr>
          <a:xfrm>
            <a:off x="4424216" y="2199714"/>
            <a:ext cx="2243030" cy="1760809"/>
          </a:xfrm>
          <a:prstGeom prst="ellipse">
            <a:avLst/>
          </a:prstGeom>
          <a:solidFill>
            <a:schemeClr val="accent4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BA10FDA-7624-DA45-A88B-DF0D35E236ED}"/>
              </a:ext>
            </a:extLst>
          </p:cNvPr>
          <p:cNvSpPr txBox="1"/>
          <p:nvPr/>
        </p:nvSpPr>
        <p:spPr>
          <a:xfrm>
            <a:off x="4864557" y="2228177"/>
            <a:ext cx="1539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IP over CCSDS </a:t>
            </a:r>
          </a:p>
          <a:p>
            <a:pPr algn="ctr"/>
            <a:r>
              <a:rPr lang="en-US" dirty="0"/>
              <a:t>Space Link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0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486480C-8431-5242-AA1F-32D8450907CD}"/>
              </a:ext>
            </a:extLst>
          </p:cNvPr>
          <p:cNvCxnSpPr>
            <a:cxnSpLocks/>
          </p:cNvCxnSpPr>
          <p:nvPr/>
        </p:nvCxnSpPr>
        <p:spPr>
          <a:xfrm>
            <a:off x="1409003" y="3142736"/>
            <a:ext cx="301168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F358D86-56FA-2E49-9DD1-2C29386C9BAB}"/>
              </a:ext>
            </a:extLst>
          </p:cNvPr>
          <p:cNvCxnSpPr>
            <a:cxnSpLocks/>
          </p:cNvCxnSpPr>
          <p:nvPr/>
        </p:nvCxnSpPr>
        <p:spPr>
          <a:xfrm>
            <a:off x="1403462" y="3328386"/>
            <a:ext cx="301168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F50E395-5748-444E-89A0-7B84A4E224C0}"/>
              </a:ext>
            </a:extLst>
          </p:cNvPr>
          <p:cNvCxnSpPr>
            <a:cxnSpLocks/>
          </p:cNvCxnSpPr>
          <p:nvPr/>
        </p:nvCxnSpPr>
        <p:spPr>
          <a:xfrm>
            <a:off x="1409003" y="3698770"/>
            <a:ext cx="301168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CBBCC1F-4464-C74E-A560-42992EAA04DF}"/>
              </a:ext>
            </a:extLst>
          </p:cNvPr>
          <p:cNvCxnSpPr>
            <a:cxnSpLocks/>
          </p:cNvCxnSpPr>
          <p:nvPr/>
        </p:nvCxnSpPr>
        <p:spPr>
          <a:xfrm>
            <a:off x="1409003" y="3531792"/>
            <a:ext cx="301168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80F0B0BF-C843-6542-8C92-5FB3594E9672}"/>
              </a:ext>
            </a:extLst>
          </p:cNvPr>
          <p:cNvCxnSpPr>
            <a:cxnSpLocks/>
          </p:cNvCxnSpPr>
          <p:nvPr/>
        </p:nvCxnSpPr>
        <p:spPr>
          <a:xfrm>
            <a:off x="6698075" y="3142736"/>
            <a:ext cx="1319223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BD3ED14-AC5A-E940-A922-87288261F212}"/>
              </a:ext>
            </a:extLst>
          </p:cNvPr>
          <p:cNvCxnSpPr>
            <a:cxnSpLocks/>
          </p:cNvCxnSpPr>
          <p:nvPr/>
        </p:nvCxnSpPr>
        <p:spPr>
          <a:xfrm>
            <a:off x="6679990" y="3328964"/>
            <a:ext cx="1326718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2551C5F-92D3-334E-8C9B-002AC34A32A6}"/>
              </a:ext>
            </a:extLst>
          </p:cNvPr>
          <p:cNvSpPr txBox="1"/>
          <p:nvPr/>
        </p:nvSpPr>
        <p:spPr>
          <a:xfrm>
            <a:off x="782313" y="3789615"/>
            <a:ext cx="68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802.11 Wi-Fi </a:t>
            </a:r>
          </a:p>
          <a:p>
            <a:pPr algn="ctr"/>
            <a:r>
              <a:rPr lang="en-US" sz="600" b="1" dirty="0"/>
              <a:t>Space User Node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A7A8229-3D8B-EB43-9645-8ABE73000FBA}"/>
              </a:ext>
            </a:extLst>
          </p:cNvPr>
          <p:cNvCxnSpPr>
            <a:cxnSpLocks/>
          </p:cNvCxnSpPr>
          <p:nvPr/>
        </p:nvCxnSpPr>
        <p:spPr>
          <a:xfrm>
            <a:off x="810804" y="1465684"/>
            <a:ext cx="0" cy="2323056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53039430-4D94-1C47-AA30-F90500EE8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629" y="2391127"/>
            <a:ext cx="231874" cy="2977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76C1893-DD3E-BE41-8564-303403159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654" y="2877272"/>
            <a:ext cx="318713" cy="323310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3C399E7B-AE25-C046-90EB-B17F01D8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746296" y="2195846"/>
            <a:ext cx="231875" cy="29773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CB6BABF-9BE2-CD45-9FCA-7EFE9CFAA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824" y="2108727"/>
            <a:ext cx="200669" cy="324390"/>
          </a:xfrm>
          <a:prstGeom prst="rect">
            <a:avLst/>
          </a:prstGeom>
        </p:spPr>
      </p:pic>
      <p:sp>
        <p:nvSpPr>
          <p:cNvPr id="37" name="Cloud 36">
            <a:extLst>
              <a:ext uri="{FF2B5EF4-FFF2-40B4-BE49-F238E27FC236}">
                <a16:creationId xmlns:a16="http://schemas.microsoft.com/office/drawing/2014/main" id="{9F9F7A3E-19E9-A14B-B491-5CB921267810}"/>
              </a:ext>
            </a:extLst>
          </p:cNvPr>
          <p:cNvSpPr/>
          <p:nvPr/>
        </p:nvSpPr>
        <p:spPr>
          <a:xfrm>
            <a:off x="1022572" y="1613144"/>
            <a:ext cx="1114204" cy="496111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IEEE 802.11 Wi-Fi RAN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FEC792-8551-4A46-9071-F65123A0C0AB}"/>
              </a:ext>
            </a:extLst>
          </p:cNvPr>
          <p:cNvSpPr txBox="1"/>
          <p:nvPr/>
        </p:nvSpPr>
        <p:spPr>
          <a:xfrm>
            <a:off x="4519379" y="3794031"/>
            <a:ext cx="690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Vehicle CCSDS Gateway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54D3C8-BB11-DB48-AB6C-3ECED2EBA648}"/>
              </a:ext>
            </a:extLst>
          </p:cNvPr>
          <p:cNvSpPr txBox="1"/>
          <p:nvPr/>
        </p:nvSpPr>
        <p:spPr>
          <a:xfrm>
            <a:off x="5813623" y="3802073"/>
            <a:ext cx="690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Station CCSDS Gateway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6BA4654-C9F9-874B-B6BE-050C94E8D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52591"/>
              </p:ext>
            </p:extLst>
          </p:nvPr>
        </p:nvGraphicFramePr>
        <p:xfrm>
          <a:off x="6827599" y="3246533"/>
          <a:ext cx="1024186" cy="557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1922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63002697-13C7-F240-BA6D-CC03314035A3}"/>
              </a:ext>
            </a:extLst>
          </p:cNvPr>
          <p:cNvSpPr txBox="1"/>
          <p:nvPr/>
        </p:nvSpPr>
        <p:spPr>
          <a:xfrm>
            <a:off x="6912494" y="3799480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Ground Segment IP Network Router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959F8D2-3643-154C-BEDE-4D704DD27A65}"/>
              </a:ext>
            </a:extLst>
          </p:cNvPr>
          <p:cNvCxnSpPr>
            <a:cxnSpLocks/>
          </p:cNvCxnSpPr>
          <p:nvPr/>
        </p:nvCxnSpPr>
        <p:spPr>
          <a:xfrm>
            <a:off x="5547528" y="1456510"/>
            <a:ext cx="0" cy="2554381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D9718F-D471-8A49-9994-ED9ADDA5FFA2}"/>
              </a:ext>
            </a:extLst>
          </p:cNvPr>
          <p:cNvCxnSpPr>
            <a:cxnSpLocks/>
          </p:cNvCxnSpPr>
          <p:nvPr/>
        </p:nvCxnSpPr>
        <p:spPr>
          <a:xfrm flipH="1">
            <a:off x="8548515" y="1456510"/>
            <a:ext cx="290" cy="2504013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240A1F-449C-0F4B-BBC5-6648E79A92E3}"/>
              </a:ext>
            </a:extLst>
          </p:cNvPr>
          <p:cNvCxnSpPr>
            <a:cxnSpLocks/>
          </p:cNvCxnSpPr>
          <p:nvPr/>
        </p:nvCxnSpPr>
        <p:spPr>
          <a:xfrm>
            <a:off x="810804" y="1564232"/>
            <a:ext cx="472834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DD0C535-FE9F-BF4E-8A5E-D439650D7446}"/>
              </a:ext>
            </a:extLst>
          </p:cNvPr>
          <p:cNvSpPr txBox="1"/>
          <p:nvPr/>
        </p:nvSpPr>
        <p:spPr>
          <a:xfrm>
            <a:off x="2435908" y="1375266"/>
            <a:ext cx="17988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Space Vehicle/Infrastructure Network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B0B8F4-E2A1-824D-85FD-18C973B3BBB9}"/>
              </a:ext>
            </a:extLst>
          </p:cNvPr>
          <p:cNvCxnSpPr>
            <a:cxnSpLocks/>
          </p:cNvCxnSpPr>
          <p:nvPr/>
        </p:nvCxnSpPr>
        <p:spPr>
          <a:xfrm>
            <a:off x="5547528" y="1564232"/>
            <a:ext cx="299662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1207828-FF0D-9B40-838D-E80BEBB851AC}"/>
              </a:ext>
            </a:extLst>
          </p:cNvPr>
          <p:cNvSpPr txBox="1"/>
          <p:nvPr/>
        </p:nvSpPr>
        <p:spPr>
          <a:xfrm>
            <a:off x="6408814" y="1375266"/>
            <a:ext cx="12554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/>
              <a:t>Ground Mission Network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1F2DCF-A14B-D34A-91A4-4F9A3015A14A}"/>
              </a:ext>
            </a:extLst>
          </p:cNvPr>
          <p:cNvSpPr txBox="1"/>
          <p:nvPr/>
        </p:nvSpPr>
        <p:spPr>
          <a:xfrm>
            <a:off x="7972183" y="3798590"/>
            <a:ext cx="606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Mission Workstation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E0AD22-CC23-3E45-A799-4EA2A25ADB50}"/>
              </a:ext>
            </a:extLst>
          </p:cNvPr>
          <p:cNvSpPr txBox="1"/>
          <p:nvPr/>
        </p:nvSpPr>
        <p:spPr>
          <a:xfrm>
            <a:off x="2338543" y="342507"/>
            <a:ext cx="446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IEEE 802.11 Wi-Fi CCSDS Adaptation profile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BP for long haul links, TCP/IP requires BP Store &amp; Forward Gateway</a:t>
            </a:r>
          </a:p>
        </p:txBody>
      </p:sp>
      <p:sp>
        <p:nvSpPr>
          <p:cNvPr id="38" name="Cloud 37">
            <a:extLst>
              <a:ext uri="{FF2B5EF4-FFF2-40B4-BE49-F238E27FC236}">
                <a16:creationId xmlns:a16="http://schemas.microsoft.com/office/drawing/2014/main" id="{A0B6D30B-019C-2642-BF7A-9203AD265698}"/>
              </a:ext>
            </a:extLst>
          </p:cNvPr>
          <p:cNvSpPr/>
          <p:nvPr/>
        </p:nvSpPr>
        <p:spPr>
          <a:xfrm>
            <a:off x="4914360" y="1633918"/>
            <a:ext cx="1228322" cy="49611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CCSDS Space Link (AOS, Prox-1, USLP)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B6D06F5-F663-5B44-B015-E24C700ADCE7}"/>
              </a:ext>
            </a:extLst>
          </p:cNvPr>
          <p:cNvCxnSpPr>
            <a:cxnSpLocks/>
          </p:cNvCxnSpPr>
          <p:nvPr/>
        </p:nvCxnSpPr>
        <p:spPr>
          <a:xfrm>
            <a:off x="7856605" y="3698770"/>
            <a:ext cx="16069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5ECC15E-2941-714A-8231-571C7FF82FCE}"/>
              </a:ext>
            </a:extLst>
          </p:cNvPr>
          <p:cNvCxnSpPr>
            <a:cxnSpLocks/>
          </p:cNvCxnSpPr>
          <p:nvPr/>
        </p:nvCxnSpPr>
        <p:spPr>
          <a:xfrm>
            <a:off x="7857504" y="3526527"/>
            <a:ext cx="160693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7B5598D-4C83-D049-86ED-3CC684209E74}"/>
              </a:ext>
            </a:extLst>
          </p:cNvPr>
          <p:cNvCxnSpPr>
            <a:cxnSpLocks/>
          </p:cNvCxnSpPr>
          <p:nvPr/>
        </p:nvCxnSpPr>
        <p:spPr>
          <a:xfrm flipV="1">
            <a:off x="3565106" y="3329384"/>
            <a:ext cx="176863" cy="9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47DA068-FCE0-4E48-93ED-B8E7E29320BE}"/>
              </a:ext>
            </a:extLst>
          </p:cNvPr>
          <p:cNvCxnSpPr>
            <a:cxnSpLocks/>
            <a:stCxn id="37" idx="1"/>
          </p:cNvCxnSpPr>
          <p:nvPr/>
        </p:nvCxnSpPr>
        <p:spPr>
          <a:xfrm>
            <a:off x="1579674" y="2108727"/>
            <a:ext cx="0" cy="1851796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B0ECA48-1735-6346-9165-B8158AA7D7E0}"/>
              </a:ext>
            </a:extLst>
          </p:cNvPr>
          <p:cNvCxnSpPr>
            <a:cxnSpLocks/>
          </p:cNvCxnSpPr>
          <p:nvPr/>
        </p:nvCxnSpPr>
        <p:spPr>
          <a:xfrm>
            <a:off x="5435805" y="3702734"/>
            <a:ext cx="226694" cy="14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6FCEB8E-6A0D-7C48-A09B-08C5BA9585CE}"/>
              </a:ext>
            </a:extLst>
          </p:cNvPr>
          <p:cNvCxnSpPr>
            <a:cxnSpLocks/>
          </p:cNvCxnSpPr>
          <p:nvPr/>
        </p:nvCxnSpPr>
        <p:spPr>
          <a:xfrm>
            <a:off x="6687485" y="3525347"/>
            <a:ext cx="150144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097446A5-CA2A-D64B-9295-7305A3AF0991}"/>
              </a:ext>
            </a:extLst>
          </p:cNvPr>
          <p:cNvCxnSpPr>
            <a:cxnSpLocks/>
          </p:cNvCxnSpPr>
          <p:nvPr/>
        </p:nvCxnSpPr>
        <p:spPr>
          <a:xfrm>
            <a:off x="6679990" y="3687741"/>
            <a:ext cx="1501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E78F0F50-91AC-2343-9E88-D2C1A48F709A}"/>
              </a:ext>
            </a:extLst>
          </p:cNvPr>
          <p:cNvSpPr txBox="1"/>
          <p:nvPr/>
        </p:nvSpPr>
        <p:spPr>
          <a:xfrm>
            <a:off x="3276919" y="3801942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Segment IP Network Router</a:t>
            </a: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A1DC867E-5AAC-D744-B8D2-95EE86E26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75799"/>
              </p:ext>
            </p:extLst>
          </p:nvPr>
        </p:nvGraphicFramePr>
        <p:xfrm>
          <a:off x="810804" y="2512280"/>
          <a:ext cx="59819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199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30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  <a:p>
                      <a:pPr algn="ctr"/>
                      <a:endParaRPr lang="en-US" sz="600" dirty="0"/>
                    </a:p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TCP/UDP</a:t>
                      </a:r>
                    </a:p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615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15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MAC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49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00552"/>
                  </a:ext>
                </a:extLst>
              </a:tr>
            </a:tbl>
          </a:graphicData>
        </a:graphic>
      </p:graphicFrame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290564DA-6AEF-B343-BC1D-3DF4A1991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57025"/>
              </p:ext>
            </p:extLst>
          </p:nvPr>
        </p:nvGraphicFramePr>
        <p:xfrm>
          <a:off x="1732092" y="3245131"/>
          <a:ext cx="1124070" cy="556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35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62035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1907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MAC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802.11 PHY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6C06E3C5-593A-3C40-BE3E-B42AC2F10D72}"/>
              </a:ext>
            </a:extLst>
          </p:cNvPr>
          <p:cNvSpPr txBox="1"/>
          <p:nvPr/>
        </p:nvSpPr>
        <p:spPr>
          <a:xfrm>
            <a:off x="1877456" y="3789615"/>
            <a:ext cx="83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Space Segment Wi-Fi Access Point</a:t>
            </a:r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02172463-FA61-BB46-874D-63CDE2406134}"/>
              </a:ext>
            </a:extLst>
          </p:cNvPr>
          <p:cNvGraphicFramePr>
            <a:graphicFrameLocks noGrp="1"/>
          </p:cNvGraphicFramePr>
          <p:nvPr/>
        </p:nvGraphicFramePr>
        <p:xfrm>
          <a:off x="4416578" y="2695402"/>
          <a:ext cx="1024186" cy="1102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75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58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LTP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63601"/>
                  </a:ext>
                </a:extLst>
              </a:tr>
              <a:tr h="18850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EnCap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895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USLP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Ka/Ku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48DEA471-4DC9-784A-9FEF-44CBB046A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327300"/>
              </p:ext>
            </p:extLst>
          </p:nvPr>
        </p:nvGraphicFramePr>
        <p:xfrm>
          <a:off x="8006708" y="2515381"/>
          <a:ext cx="53744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447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Application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30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TCP/UDP</a:t>
                      </a:r>
                    </a:p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615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15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49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00552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AD59D77-D407-DC4D-841B-BB34BFF1FC69}"/>
              </a:ext>
            </a:extLst>
          </p:cNvPr>
          <p:cNvGraphicFramePr>
            <a:graphicFrameLocks noGrp="1"/>
          </p:cNvGraphicFramePr>
          <p:nvPr/>
        </p:nvGraphicFramePr>
        <p:xfrm>
          <a:off x="5668218" y="2688800"/>
          <a:ext cx="1024186" cy="1103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BP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75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BP-CLA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63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LTP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TCP/UDP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12689"/>
                  </a:ext>
                </a:extLst>
              </a:tr>
              <a:tr h="188826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EnCap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USLP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Ka/Ku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83431033-5FB5-D648-B841-99EC418ACCFA}"/>
              </a:ext>
            </a:extLst>
          </p:cNvPr>
          <p:cNvSpPr txBox="1"/>
          <p:nvPr/>
        </p:nvSpPr>
        <p:spPr>
          <a:xfrm>
            <a:off x="500621" y="4390965"/>
            <a:ext cx="41519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Two (or more) separate IP Routing Domains (RD) running IP within their bounds, but using a BP Store &amp; Forward Gateway over CCSDS space link</a:t>
            </a:r>
          </a:p>
          <a:p>
            <a:pPr marL="228600" indent="-168275">
              <a:buFont typeface="Arial" panose="020B0604020202020204" pitchFamily="34" charset="0"/>
              <a:buChar char="•"/>
            </a:pPr>
            <a:r>
              <a:rPr lang="en-US" sz="1200" dirty="0"/>
              <a:t>The Gateway does a limited amount of “protocol matching” for those kinds of flows it is programmed to handle</a:t>
            </a:r>
          </a:p>
          <a:p>
            <a:pPr marL="228600" indent="-168275">
              <a:buFont typeface="Arial" panose="020B0604020202020204" pitchFamily="34" charset="0"/>
              <a:buChar char="•"/>
            </a:pPr>
            <a:r>
              <a:rPr lang="en-US" sz="1200" dirty="0"/>
              <a:t>Cannot support IP end-to-end semantics</a:t>
            </a:r>
          </a:p>
          <a:p>
            <a:pPr marL="228600" indent="-168275">
              <a:buFont typeface="Arial" panose="020B0604020202020204" pitchFamily="34" charset="0"/>
              <a:buChar char="•"/>
            </a:pPr>
            <a:r>
              <a:rPr lang="en-US" sz="1200" dirty="0"/>
              <a:t>Good for deep space deployments</a:t>
            </a:r>
          </a:p>
          <a:p>
            <a:pPr marL="228600" indent="-168275">
              <a:buFont typeface="Arial" panose="020B0604020202020204" pitchFamily="34" charset="0"/>
              <a:buChar char="•"/>
            </a:pPr>
            <a:r>
              <a:rPr lang="en-US" sz="1200" dirty="0"/>
              <a:t>The Blue RD and the Green RD cannot use IP to route data</a:t>
            </a:r>
          </a:p>
          <a:p>
            <a:r>
              <a:rPr lang="en-US" sz="1200" dirty="0"/>
              <a:t>Gateway using BP over LTP provides end-to-end, store &amp; forward reliability, but does not support TCP semantics</a:t>
            </a:r>
          </a:p>
        </p:txBody>
      </p:sp>
      <p:pic>
        <p:nvPicPr>
          <p:cNvPr id="55" name="Picture 54" descr="Icon&#10;&#10;Description automatically generated">
            <a:extLst>
              <a:ext uri="{FF2B5EF4-FFF2-40B4-BE49-F238E27FC236}">
                <a16:creationId xmlns:a16="http://schemas.microsoft.com/office/drawing/2014/main" id="{19DC0FB6-E5F0-ED4B-BE6A-20EF03634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756" y="2189301"/>
            <a:ext cx="231874" cy="297732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776D3CB-79F1-2B43-A4C4-553D1519238A}"/>
              </a:ext>
            </a:extLst>
          </p:cNvPr>
          <p:cNvCxnSpPr>
            <a:cxnSpLocks/>
          </p:cNvCxnSpPr>
          <p:nvPr/>
        </p:nvCxnSpPr>
        <p:spPr>
          <a:xfrm>
            <a:off x="5455082" y="3704811"/>
            <a:ext cx="226694" cy="144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B35485DA-02FA-224A-9AC8-9EFE1A7C80AB}"/>
              </a:ext>
            </a:extLst>
          </p:cNvPr>
          <p:cNvSpPr/>
          <p:nvPr/>
        </p:nvSpPr>
        <p:spPr>
          <a:xfrm>
            <a:off x="4417676" y="2486238"/>
            <a:ext cx="1032828" cy="56237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TCP/IP to BP Store &amp; Forward Gateway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D6AEC24-7581-BD46-B448-A999EB745B7F}"/>
              </a:ext>
            </a:extLst>
          </p:cNvPr>
          <p:cNvSpPr/>
          <p:nvPr/>
        </p:nvSpPr>
        <p:spPr>
          <a:xfrm>
            <a:off x="5672335" y="2482757"/>
            <a:ext cx="1012685" cy="56237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TCP/IP to BP Store &amp; Forward Gateway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18DF156-ECE1-1B4F-8827-537A51901D75}"/>
              </a:ext>
            </a:extLst>
          </p:cNvPr>
          <p:cNvSpPr/>
          <p:nvPr/>
        </p:nvSpPr>
        <p:spPr>
          <a:xfrm>
            <a:off x="5671762" y="2888791"/>
            <a:ext cx="519020" cy="1818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BP &amp; CLA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38E704F-B295-A24D-920C-2F3DCEBF7EE2}"/>
              </a:ext>
            </a:extLst>
          </p:cNvPr>
          <p:cNvSpPr/>
          <p:nvPr/>
        </p:nvSpPr>
        <p:spPr>
          <a:xfrm>
            <a:off x="4928921" y="2895615"/>
            <a:ext cx="519020" cy="1818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BP &amp; CLA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C2A70F1-E1DA-4646-9F71-E24558E56003}"/>
              </a:ext>
            </a:extLst>
          </p:cNvPr>
          <p:cNvSpPr/>
          <p:nvPr/>
        </p:nvSpPr>
        <p:spPr>
          <a:xfrm>
            <a:off x="4399764" y="2092299"/>
            <a:ext cx="2264899" cy="1918592"/>
          </a:xfrm>
          <a:prstGeom prst="ellipse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BP / Space Link Store &amp; Forward Gateway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D1C95F-524F-4743-B498-C01C813BA532}"/>
              </a:ext>
            </a:extLst>
          </p:cNvPr>
          <p:cNvSpPr txBox="1"/>
          <p:nvPr/>
        </p:nvSpPr>
        <p:spPr>
          <a:xfrm>
            <a:off x="4925971" y="4621309"/>
            <a:ext cx="3717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Good for deployments with long delays and/or interruptions on the space link.</a:t>
            </a:r>
          </a:p>
          <a:p>
            <a:endParaRPr lang="en-US" sz="1200" dirty="0"/>
          </a:p>
          <a:p>
            <a:r>
              <a:rPr lang="en-US" sz="1200" dirty="0"/>
              <a:t>Gateway converting TCP to BP provides end-to-end reliability (piecewise, CAVEAT BPv7 and custody transfer)</a:t>
            </a:r>
          </a:p>
          <a:p>
            <a:endParaRPr lang="en-US" sz="1200" dirty="0"/>
          </a:p>
          <a:p>
            <a:r>
              <a:rPr lang="en-US" sz="1200" dirty="0"/>
              <a:t>Store-and-forward latency (or just latency) across space link may break applications.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A84F50-878C-7944-9828-5A3522BD12D2}"/>
              </a:ext>
            </a:extLst>
          </p:cNvPr>
          <p:cNvSpPr txBox="1"/>
          <p:nvPr/>
        </p:nvSpPr>
        <p:spPr>
          <a:xfrm>
            <a:off x="9581953" y="978260"/>
            <a:ext cx="456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Maybe just say “Gateways” (plural) here – the red bubble shows two instances of a TCP-to-BP gateway.</a:t>
            </a:r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4B03EAF5-5BB8-6346-BB2C-F863D6D82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254431"/>
              </p:ext>
            </p:extLst>
          </p:nvPr>
        </p:nvGraphicFramePr>
        <p:xfrm>
          <a:off x="3111352" y="3248663"/>
          <a:ext cx="1024186" cy="555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93">
                  <a:extLst>
                    <a:ext uri="{9D8B030D-6E8A-4147-A177-3AD203B41FA5}">
                      <a16:colId xmlns:a16="http://schemas.microsoft.com/office/drawing/2014/main" val="1119693149"/>
                    </a:ext>
                  </a:extLst>
                </a:gridCol>
                <a:gridCol w="512093">
                  <a:extLst>
                    <a:ext uri="{9D8B030D-6E8A-4147-A177-3AD203B41FA5}">
                      <a16:colId xmlns:a16="http://schemas.microsoft.com/office/drawing/2014/main" val="2225741956"/>
                    </a:ext>
                  </a:extLst>
                </a:gridCol>
              </a:tblGrid>
              <a:tr h="190106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9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2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L1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57511"/>
                  </a:ext>
                </a:extLst>
              </a:tr>
            </a:tbl>
          </a:graphicData>
        </a:graphic>
      </p:graphicFrame>
      <p:sp>
        <p:nvSpPr>
          <p:cNvPr id="66" name="Cloud 65">
            <a:extLst>
              <a:ext uri="{FF2B5EF4-FFF2-40B4-BE49-F238E27FC236}">
                <a16:creationId xmlns:a16="http://schemas.microsoft.com/office/drawing/2014/main" id="{404409BC-618A-5F44-99ED-DFD86B37FC85}"/>
              </a:ext>
            </a:extLst>
          </p:cNvPr>
          <p:cNvSpPr/>
          <p:nvPr/>
        </p:nvSpPr>
        <p:spPr>
          <a:xfrm>
            <a:off x="6182675" y="2622983"/>
            <a:ext cx="2394557" cy="1178609"/>
          </a:xfrm>
          <a:prstGeom prst="cloud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IP Routing Domain (RD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61F985FF-FB65-484B-85CE-CC0A59943C93}"/>
              </a:ext>
            </a:extLst>
          </p:cNvPr>
          <p:cNvSpPr/>
          <p:nvPr/>
        </p:nvSpPr>
        <p:spPr>
          <a:xfrm>
            <a:off x="847990" y="2522741"/>
            <a:ext cx="4060957" cy="1336086"/>
          </a:xfrm>
          <a:prstGeom prst="cloud">
            <a:avLst/>
          </a:prstGeom>
          <a:solidFill>
            <a:schemeClr val="accent6">
              <a:lumMod val="40000"/>
              <a:lumOff val="6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IP Routing Domain (RD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5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55407</TotalTime>
  <Words>1217</Words>
  <Application>Microsoft Macintosh PowerPoint</Application>
  <PresentationFormat>Letter Paper (8.5x11 in)</PresentationFormat>
  <Paragraphs>528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K Gifford</dc:creator>
  <cp:lastModifiedBy>Peter Shames</cp:lastModifiedBy>
  <cp:revision>142</cp:revision>
  <cp:lastPrinted>2021-09-26T18:25:57Z</cp:lastPrinted>
  <dcterms:created xsi:type="dcterms:W3CDTF">2020-11-28T18:25:41Z</dcterms:created>
  <dcterms:modified xsi:type="dcterms:W3CDTF">2021-10-18T18:38:16Z</dcterms:modified>
</cp:coreProperties>
</file>