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58" r:id="rId5"/>
  </p:sldMasterIdLst>
  <p:notesMasterIdLst>
    <p:notesMasterId r:id="rId27"/>
  </p:notesMasterIdLst>
  <p:handoutMasterIdLst>
    <p:handoutMasterId r:id="rId28"/>
  </p:handoutMasterIdLst>
  <p:sldIdLst>
    <p:sldId id="644" r:id="rId6"/>
    <p:sldId id="659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4" r:id="rId24"/>
    <p:sldId id="725" r:id="rId25"/>
    <p:sldId id="726" r:id="rId26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at, Marcin" initials="GM" lastIdx="2" clrIdx="0">
    <p:extLst>
      <p:ext uri="{19B8F6BF-5375-455C-9EA6-DF929625EA0E}">
        <p15:presenceInfo xmlns:p15="http://schemas.microsoft.com/office/powerpoint/2012/main" userId="S-1-5-21-1156737867-681972312-1097073633-109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8080"/>
    <a:srgbClr val="5F5F5F"/>
    <a:srgbClr val="B2B2B2"/>
    <a:srgbClr val="FFFF00"/>
    <a:srgbClr val="A6D86E"/>
    <a:srgbClr val="97D256"/>
    <a:srgbClr val="FFFF99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40" autoAdjust="0"/>
    <p:restoredTop sz="93591" autoAdjust="0"/>
  </p:normalViewPr>
  <p:slideViewPr>
    <p:cSldViewPr>
      <p:cViewPr varScale="1">
        <p:scale>
          <a:sx n="163" d="100"/>
          <a:sy n="163" d="100"/>
        </p:scale>
        <p:origin x="144" y="132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494" y="-72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13BDE1E4-412B-407C-A980-2F1D2D5A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C1CAF83B-30F1-4420-86A9-ACD9B25F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560888"/>
            <a:ext cx="53594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2" tIns="44759" rIns="91112" bIns="44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3137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50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AB2D9-3F25-4E52-B6C6-A8F0F24465A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650F184A-3E09-4500-951E-290CACA94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0EA7DB8E-5075-4354-95A0-0C3EA618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1C040D8F-0D86-4756-B131-D043A310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1193352B-30E4-4116-9E16-EE112B502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412F2749-C343-4621-9D19-8A0DACDC2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F3E92332-FE11-4BA3-90E6-942EABC1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2557947A-BD3E-41CB-96E6-55ADA2069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682DB156-1FEE-4915-A27E-5E28A0AD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EEB2ED57-B0AC-456B-9432-63BD1E6FC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497A59C1-726A-49C4-AFD8-3942A77F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0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49" name="Line 1001"/>
          <p:cNvSpPr>
            <a:spLocks noChangeShapeType="1"/>
          </p:cNvSpPr>
          <p:nvPr userDrawn="1"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/>
          </a:p>
        </p:txBody>
      </p:sp>
      <p:pic>
        <p:nvPicPr>
          <p:cNvPr id="1029" name="Picture 1" descr="part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477000"/>
            <a:ext cx="2590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7620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7772400" y="6248400"/>
            <a:ext cx="13716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/>
          </a:p>
        </p:txBody>
      </p:sp>
      <p:sp>
        <p:nvSpPr>
          <p:cNvPr id="929803" name="Text Box 11"/>
          <p:cNvSpPr txBox="1">
            <a:spLocks noChangeArrowheads="1"/>
          </p:cNvSpPr>
          <p:nvPr/>
        </p:nvSpPr>
        <p:spPr bwMode="auto">
          <a:xfrm>
            <a:off x="685800" y="1201510"/>
            <a:ext cx="7597775" cy="138499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AI231108-03</a:t>
            </a:r>
          </a:p>
          <a:p>
            <a:pPr algn="ctr" eaLnBrk="0" hangingPunct="0">
              <a:defRPr/>
            </a:pPr>
            <a:r>
              <a:rPr lang="de-DE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CSSM Concept Green Book</a:t>
            </a:r>
          </a:p>
          <a:p>
            <a:pPr algn="ctr" eaLnBrk="0" hangingPunct="0">
              <a:defRPr/>
            </a:pPr>
            <a:r>
              <a:rPr lang="de-DE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G2 – </a:t>
            </a:r>
            <a:r>
              <a:rPr lang="de-DE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outline</a:t>
            </a:r>
            <a:r>
              <a:rPr lang="de-DE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de-DE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proposal</a:t>
            </a:r>
            <a:r>
              <a:rPr lang="de-DE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de-DE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concept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3088511" y="3313785"/>
            <a:ext cx="2991396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dirty="0">
                <a:solidFill>
                  <a:srgbClr val="000099"/>
                </a:solidFill>
                <a:latin typeface="Calibri" pitchFamily="34" charset="0"/>
              </a:rPr>
              <a:t>CCSDS </a:t>
            </a:r>
            <a:r>
              <a:rPr lang="de-DE" sz="2400" dirty="0" err="1">
                <a:solidFill>
                  <a:srgbClr val="000099"/>
                </a:solidFill>
                <a:latin typeface="Calibri" pitchFamily="34" charset="0"/>
              </a:rPr>
              <a:t>Teleconference</a:t>
            </a:r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/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04 April 2024</a:t>
            </a:r>
          </a:p>
          <a:p>
            <a:pPr algn="ctr" eaLnBrk="0" hangingPunct="0"/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2000" i="1" dirty="0">
                <a:solidFill>
                  <a:srgbClr val="000099"/>
                </a:solidFill>
                <a:latin typeface="Calibri" pitchFamily="34" charset="0"/>
              </a:rPr>
              <a:t>Marcin Gnat, DLR/GSOC</a:t>
            </a:r>
          </a:p>
          <a:p>
            <a:pPr algn="ctr" eaLnBrk="0" hangingPunct="0"/>
            <a:endParaRPr lang="en-US" sz="1200" u="sng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754290" y="2929735"/>
            <a:ext cx="292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Scrap this altogether. Nobody is going to read this, yet understand.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ADB48-E74F-4604-BECF-FCBFEB25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0" y="1316725"/>
            <a:ext cx="3867072" cy="2528175"/>
          </a:xfrm>
          <a:prstGeom prst="rect">
            <a:avLst/>
          </a:prstGeom>
        </p:spPr>
      </p:pic>
      <p:pic>
        <p:nvPicPr>
          <p:cNvPr id="4098" name="Picture 62">
            <a:extLst>
              <a:ext uri="{FF2B5EF4-FFF2-40B4-BE49-F238E27FC236}">
                <a16:creationId xmlns:a16="http://schemas.microsoft.com/office/drawing/2014/main" id="{85FE68B9-08B1-4755-81D0-67C13F78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882" r="3487" b="10864"/>
          <a:stretch>
            <a:fillRect/>
          </a:stretch>
        </p:blipFill>
        <p:spPr bwMode="auto">
          <a:xfrm>
            <a:off x="1384385" y="2659160"/>
            <a:ext cx="3453492" cy="237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24">
            <a:extLst>
              <a:ext uri="{FF2B5EF4-FFF2-40B4-BE49-F238E27FC236}">
                <a16:creationId xmlns:a16="http://schemas.microsoft.com/office/drawing/2014/main" id="{4FBAE89F-7411-42F9-B245-93C9ADEB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1122" r="842" b="3357"/>
          <a:stretch>
            <a:fillRect/>
          </a:stretch>
        </p:blipFill>
        <p:spPr bwMode="auto">
          <a:xfrm>
            <a:off x="457200" y="4227067"/>
            <a:ext cx="3131708" cy="224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682D8E-E513-44CE-955E-221FC2D60D06}"/>
              </a:ext>
            </a:extLst>
          </p:cNvPr>
          <p:cNvCxnSpPr>
            <a:cxnSpLocks/>
          </p:cNvCxnSpPr>
          <p:nvPr/>
        </p:nvCxnSpPr>
        <p:spPr bwMode="auto">
          <a:xfrm>
            <a:off x="309045" y="1470345"/>
            <a:ext cx="5184675" cy="460860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ACED43-C756-45C2-AFCB-A59B0AEC7D94}"/>
              </a:ext>
            </a:extLst>
          </p:cNvPr>
          <p:cNvCxnSpPr>
            <a:cxnSpLocks/>
          </p:cNvCxnSpPr>
          <p:nvPr/>
        </p:nvCxnSpPr>
        <p:spPr bwMode="auto">
          <a:xfrm flipV="1">
            <a:off x="885120" y="1547155"/>
            <a:ext cx="4121170" cy="449338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334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754290" y="2929735"/>
            <a:ext cx="292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it, just some review / updates needed. Chapter renumbered to 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3EC9E-F669-4F3F-8257-6A76A313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1431940"/>
            <a:ext cx="4554909" cy="43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3661273" y="985040"/>
            <a:ext cx="5151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Keep it in general. Chapter renumbered to 4. </a:t>
            </a:r>
          </a:p>
          <a:p>
            <a:r>
              <a:rPr lang="en-US" sz="1200" dirty="0"/>
              <a:t>Remove (in my opinion) obsolete subsections on: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Comms Geometry (it goes into CPIF anyway)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Sustainable Data Rates / Volumes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RFI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Resource Conflicts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Cost Estimates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Trajectory Prediction Segment (see next page as well)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Service Package Execution Event Notification (will be covered by Management Services)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Cross-Referencing Framework </a:t>
            </a:r>
            <a:r>
              <a:rPr lang="en-US" sz="1200" dirty="0">
                <a:sym typeface="Wingdings" panose="05000000000000000000" pitchFamily="2" charset="2"/>
              </a:rPr>
              <a:t> does not fit here really, and questionable if we shall keep it at all (Annex??? TBD)</a:t>
            </a:r>
            <a:endParaRPr lang="en-US" sz="1200" dirty="0"/>
          </a:p>
          <a:p>
            <a:pPr marL="285750" indent="-285750">
              <a:buFontTx/>
              <a:buChar char="-"/>
            </a:pPr>
            <a:endParaRPr lang="en-US" sz="1200" dirty="0"/>
          </a:p>
          <a:p>
            <a:r>
              <a:rPr lang="en-US" sz="1200" dirty="0"/>
              <a:t>Rename chapters of: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Planning Request </a:t>
            </a:r>
            <a:r>
              <a:rPr lang="en-US" sz="1200" dirty="0">
                <a:sym typeface="Wingdings" panose="05000000000000000000" pitchFamily="2" charset="2"/>
              </a:rPr>
              <a:t> Planning Information Request (more precise)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Provisional Plan </a:t>
            </a:r>
            <a:r>
              <a:rPr lang="en-US" sz="1200" dirty="0">
                <a:sym typeface="Wingdings" panose="05000000000000000000" pitchFamily="2" charset="2"/>
              </a:rPr>
              <a:t> Comms </a:t>
            </a:r>
            <a:r>
              <a:rPr lang="en-US" sz="1200" dirty="0" err="1">
                <a:sym typeface="Wingdings" panose="05000000000000000000" pitchFamily="2" charset="2"/>
              </a:rPr>
              <a:t>Planing</a:t>
            </a:r>
            <a:r>
              <a:rPr lang="en-US" sz="1200" dirty="0">
                <a:sym typeface="Wingdings" panose="05000000000000000000" pitchFamily="2" charset="2"/>
              </a:rPr>
              <a:t> Information (CPIF, more precise, includes Comms Geometry stuff)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Resource </a:t>
            </a:r>
            <a:r>
              <a:rPr lang="en-US" sz="1200" dirty="0" err="1"/>
              <a:t>Availabiltiy</a:t>
            </a:r>
            <a:r>
              <a:rPr lang="en-US" sz="1200" dirty="0"/>
              <a:t> Information </a:t>
            </a:r>
            <a:r>
              <a:rPr lang="en-US" sz="1200" dirty="0">
                <a:sym typeface="Wingdings" panose="05000000000000000000" pitchFamily="2" charset="2"/>
              </a:rPr>
              <a:t> name can stay, content needs to fit the Antenna Free Time of SSF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C75EC-C417-4402-8F6D-100A1D27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" y="1355130"/>
            <a:ext cx="3582658" cy="2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D482A-7CA1-4F26-959C-EA2E94EB2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7" y="4796674"/>
            <a:ext cx="4456785" cy="1412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D6B599-2DEA-46C4-A6E7-C7283E73F7E2}"/>
              </a:ext>
            </a:extLst>
          </p:cNvPr>
          <p:cNvCxnSpPr/>
          <p:nvPr/>
        </p:nvCxnSpPr>
        <p:spPr bwMode="auto">
          <a:xfrm>
            <a:off x="201767" y="4802041"/>
            <a:ext cx="4647005" cy="161301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0BB96F-7D9F-441C-BE86-0BA01206558E}"/>
              </a:ext>
            </a:extLst>
          </p:cNvPr>
          <p:cNvCxnSpPr>
            <a:cxnSpLocks/>
          </p:cNvCxnSpPr>
          <p:nvPr/>
        </p:nvCxnSpPr>
        <p:spPr bwMode="auto">
          <a:xfrm flipV="1">
            <a:off x="235345" y="4796674"/>
            <a:ext cx="4570780" cy="157460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182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5 (new)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457200" y="1546155"/>
            <a:ext cx="4959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 new chapter including “ancillary” information entities, which should be named here, as they are used by CSSM: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ODM (TLE, OEM, </a:t>
            </a:r>
            <a:r>
              <a:rPr lang="en-US" sz="1400" dirty="0" err="1"/>
              <a:t>etc</a:t>
            </a:r>
            <a:r>
              <a:rPr lang="en-US" sz="1400" dirty="0"/>
              <a:t>…)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DDOR Patterns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SICF</a:t>
            </a:r>
          </a:p>
        </p:txBody>
      </p:sp>
    </p:spTree>
    <p:extLst>
      <p:ext uri="{BB962C8B-B14F-4D97-AF65-F5344CB8AC3E}">
        <p14:creationId xmlns:p14="http://schemas.microsoft.com/office/powerpoint/2010/main" val="394689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Keep it in general. Needs significant rework to show specific aspects of: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Additional, custom schemas which can be used</a:t>
            </a:r>
          </a:p>
          <a:p>
            <a:pPr marL="171450" indent="-171450">
              <a:buFontTx/>
              <a:buChar char="-"/>
            </a:pPr>
            <a:r>
              <a:rPr lang="en-US" sz="1200" dirty="0" err="1"/>
              <a:t>modResParm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Relation/mechanism to the FRM schemas for individual Functional Resources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Explanation why we have AED and CDE magenta books, and what’s inside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Get rid of deeper explanations on Abstract Service Components (this is a domain of FRM itself) – chapter 6.2.2, 6.2.3, 6.2.4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C019A-9736-4934-895E-E5E9B588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1475376"/>
            <a:ext cx="4382213" cy="26603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04EBEA-19CF-4DE0-862E-B53DAD62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70" y="4570513"/>
            <a:ext cx="2301602" cy="16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14897-53A1-4B8A-B1F4-54DFBC542F96}"/>
              </a:ext>
            </a:extLst>
          </p:cNvPr>
          <p:cNvCxnSpPr>
            <a:cxnSpLocks/>
          </p:cNvCxnSpPr>
          <p:nvPr/>
        </p:nvCxnSpPr>
        <p:spPr bwMode="auto">
          <a:xfrm>
            <a:off x="1922055" y="4696365"/>
            <a:ext cx="2649945" cy="149837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8651A5-494D-4A6F-8C6F-1DE75EA5D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6840" y="4570514"/>
            <a:ext cx="2841970" cy="1470026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0290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Keep it in general. The chapter is currently very short and probably we could write something more to that (something in direction actual services, REST, </a:t>
            </a:r>
            <a:r>
              <a:rPr lang="en-US" sz="1200" dirty="0" err="1"/>
              <a:t>etc</a:t>
            </a:r>
            <a:r>
              <a:rPr lang="en-US" sz="1200" dirty="0"/>
              <a:t>… in essence what has been until now discussed in </a:t>
            </a:r>
            <a:r>
              <a:rPr lang="en-US" sz="1200" dirty="0" err="1"/>
              <a:t>etrms</a:t>
            </a:r>
            <a:r>
              <a:rPr lang="en-US" sz="1200" dirty="0"/>
              <a:t> of development of SMASH)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77E3-287A-459C-8F29-B7DD3174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1" y="1397008"/>
            <a:ext cx="3610177" cy="24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 moment I left it here, but maybe we do not need it anyway. In case we do, we should significantly update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6F45E-0695-439D-A7B9-A4A2F9C7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5" y="1393534"/>
            <a:ext cx="3834203" cy="2423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61DC1-F4B4-474C-8C7D-9ADDFF77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31" y="2468875"/>
            <a:ext cx="4068557" cy="3697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7E55A6-B962-4C2D-A713-4DC3BFF913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8559" y="4554502"/>
            <a:ext cx="2075675" cy="13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Annex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Ok, maybe needs an update.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78C55-7F96-4FA0-8461-587349D5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8973"/>
            <a:ext cx="3793038" cy="26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7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Annex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clear to me, what it is trying to say. Propose to delete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C2D76-3B21-4510-A392-3A17DAA4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1239915"/>
            <a:ext cx="4538321" cy="32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Annex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Yikes! Delete it….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EFB36-FDEA-4031-A5FC-789DAF61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1156014"/>
            <a:ext cx="4093845" cy="24086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1C3567F-65CA-4EB3-BDA4-9A0C0C9B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57" y="2814520"/>
            <a:ext cx="1957375" cy="193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7A805B3-6F4F-45EF-9CBD-C7AD9009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" y="3785578"/>
            <a:ext cx="2604215" cy="203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0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9B8F7-4F6B-432E-AE49-6B3C17C45F6C}"/>
              </a:ext>
            </a:extLst>
          </p:cNvPr>
          <p:cNvSpPr txBox="1"/>
          <p:nvPr/>
        </p:nvSpPr>
        <p:spPr>
          <a:xfrm>
            <a:off x="457200" y="123991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“Extensible Space Communication Cross Support – Service Management – Concept” Green Book (G1) has been released in 2014 (we have 10 years anniversary </a:t>
            </a:r>
            <a:r>
              <a:rPr lang="en-US" b="0" dirty="0">
                <a:sym typeface="Wingdings" panose="05000000000000000000" pitchFamily="2" charset="2"/>
              </a:rPr>
              <a:t></a:t>
            </a:r>
            <a:r>
              <a:rPr lang="en-US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Many concepts of the concept book are not completely valid anymore, some of the contents belong conceptually rather to the Functional Resource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Large portions of the book include enterprise models and considerations, which however do not make things clear enough, rather the opposite is the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This presentation tries to show the proposed new outline and contents of the G2 release. The main objective: streamline the G2, make it shorter and more comprehensive.</a:t>
            </a:r>
          </a:p>
        </p:txBody>
      </p:sp>
    </p:spTree>
    <p:extLst>
      <p:ext uri="{BB962C8B-B14F-4D97-AF65-F5344CB8AC3E}">
        <p14:creationId xmlns:p14="http://schemas.microsoft.com/office/powerpoint/2010/main" val="274747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Annex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 here we have DTN….</a:t>
            </a:r>
          </a:p>
          <a:p>
            <a:r>
              <a:rPr lang="en-US" sz="1200" dirty="0"/>
              <a:t>Seems to me way too complicated to put it in Annex (=nobody cares) and principal question if we want to tackle on ABBA and other SSI things at all. Proposal to delete.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4516-0CF2-4AF6-B42C-9B944740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9" y="1316725"/>
            <a:ext cx="4386875" cy="2829320"/>
          </a:xfrm>
          <a:prstGeom prst="rect">
            <a:avLst/>
          </a:prstGeom>
        </p:spPr>
      </p:pic>
      <p:pic>
        <p:nvPicPr>
          <p:cNvPr id="5122" name="Picture 19">
            <a:extLst>
              <a:ext uri="{FF2B5EF4-FFF2-40B4-BE49-F238E27FC236}">
                <a16:creationId xmlns:a16="http://schemas.microsoft.com/office/drawing/2014/main" id="{F3130B52-A14F-4B63-804D-4C095A216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14352"/>
          <a:stretch>
            <a:fillRect/>
          </a:stretch>
        </p:blipFill>
        <p:spPr bwMode="auto">
          <a:xfrm>
            <a:off x="2075675" y="3621025"/>
            <a:ext cx="3749350" cy="22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4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Annex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148075" y="1393534"/>
            <a:ext cx="366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clear to me, what it is trying to say. Propose to delete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30FB8-5A23-4CAF-9829-51D89862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5" y="1387911"/>
            <a:ext cx="4246455" cy="37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123991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“</a:t>
            </a:r>
            <a:r>
              <a:rPr lang="en-US" dirty="0"/>
              <a:t>Extensible Space Communication Cross Support – Service Management – Concept</a:t>
            </a:r>
            <a:r>
              <a:rPr lang="en-US" b="0" dirty="0"/>
              <a:t>” is a title which was made many years ago in expectation to cover for very large portion of the Service Management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Proposal: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Change the title to “</a:t>
            </a:r>
            <a:r>
              <a:rPr lang="en-US" dirty="0"/>
              <a:t>Extensible Cross Support Service Management Concept</a:t>
            </a:r>
            <a:r>
              <a:rPr lang="en-US" b="0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Generally remove SCCS as term/acronym and replace it with CSSM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/>
              <a:t>Do not use CSSS term anymore (Cross Support Service System). It makes text reading hard, it’s barely explained and it’s completely not used in any of our blue/magenta books. </a:t>
            </a:r>
          </a:p>
        </p:txBody>
      </p:sp>
    </p:spTree>
    <p:extLst>
      <p:ext uri="{BB962C8B-B14F-4D97-AF65-F5344CB8AC3E}">
        <p14:creationId xmlns:p14="http://schemas.microsoft.com/office/powerpoint/2010/main" val="261589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Outline (1/3)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7D791-7711-4D51-869E-C10121B732F6}"/>
              </a:ext>
            </a:extLst>
          </p:cNvPr>
          <p:cNvSpPr/>
          <p:nvPr/>
        </p:nvSpPr>
        <p:spPr>
          <a:xfrm>
            <a:off x="117020" y="1305341"/>
            <a:ext cx="4262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 INTRODUCTION	</a:t>
            </a:r>
          </a:p>
          <a:p>
            <a:r>
              <a:rPr lang="en-US" sz="1000" dirty="0"/>
              <a:t>1.1 PURPOSE OF THIS REPORT</a:t>
            </a:r>
          </a:p>
          <a:p>
            <a:r>
              <a:rPr lang="en-US" sz="1000" dirty="0"/>
              <a:t>1.2 BACKGROUND</a:t>
            </a:r>
          </a:p>
          <a:p>
            <a:r>
              <a:rPr lang="en-US" sz="1000" dirty="0"/>
              <a:t>1.3 SCOPE</a:t>
            </a:r>
          </a:p>
          <a:p>
            <a:r>
              <a:rPr lang="en-US" sz="1000" dirty="0"/>
              <a:t>1.4 APPROACH</a:t>
            </a:r>
          </a:p>
          <a:p>
            <a:r>
              <a:rPr lang="en-US" sz="1000" dirty="0"/>
              <a:t>1.5 DOCUMENT ORGANIZATION</a:t>
            </a:r>
          </a:p>
          <a:p>
            <a:r>
              <a:rPr lang="en-US" sz="1000" dirty="0"/>
              <a:t>1.6 DEFINITIONS</a:t>
            </a:r>
          </a:p>
          <a:p>
            <a:r>
              <a:rPr lang="en-US" sz="1000" dirty="0"/>
              <a:t>1.7 REFERENCES</a:t>
            </a:r>
          </a:p>
          <a:p>
            <a:endParaRPr lang="en-US" sz="1000" dirty="0"/>
          </a:p>
          <a:p>
            <a:r>
              <a:rPr lang="en-US" sz="1000" dirty="0"/>
              <a:t>2 CONCEPT OVERVIEW</a:t>
            </a:r>
          </a:p>
          <a:p>
            <a:r>
              <a:rPr lang="en-US" sz="1000" dirty="0">
                <a:solidFill>
                  <a:srgbClr val="FF0000"/>
                </a:solidFill>
              </a:rPr>
              <a:t>2.1 WHAT IS THE EXTENSIBLE SPACE COMMUNICATION CROSS SUPPORT SERVICE MANAGEMENT CONCEPT?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2.2 SCCS SERVICE MANAGEMENT ENTERPRISE MODEL</a:t>
            </a:r>
          </a:p>
          <a:p>
            <a:r>
              <a:rPr lang="en-US" sz="1000" dirty="0"/>
              <a:t>2.3 INFORMATION ENTITIES</a:t>
            </a:r>
          </a:p>
          <a:p>
            <a:r>
              <a:rPr lang="en-US" sz="1000" dirty="0"/>
              <a:t>2.4 EXTENSIBILITY OF </a:t>
            </a:r>
            <a:r>
              <a:rPr lang="en-US" sz="1000" dirty="0">
                <a:solidFill>
                  <a:srgbClr val="FF0000"/>
                </a:solidFill>
              </a:rPr>
              <a:t>SCCS SM </a:t>
            </a:r>
            <a:r>
              <a:rPr lang="en-US" sz="1000" dirty="0"/>
              <a:t>INFORMATION ENTITIES</a:t>
            </a:r>
          </a:p>
          <a:p>
            <a:r>
              <a:rPr lang="en-US" sz="1000" dirty="0"/>
              <a:t>2.5 MANAGEMENT SERVICES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2.6 ROADMAP</a:t>
            </a:r>
          </a:p>
          <a:p>
            <a:endParaRPr lang="en-US" sz="1000" dirty="0"/>
          </a:p>
          <a:p>
            <a:r>
              <a:rPr lang="en-US" sz="1000" strike="sngStrike" dirty="0">
                <a:solidFill>
                  <a:srgbClr val="FF0000"/>
                </a:solidFill>
              </a:rPr>
              <a:t>3 SCCS SERVICE MANAGEMENT ENTERPRISE MODEL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3.1 GENERAL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3.2 ORGANIZATIONAL DOMAINS IN THE SCCS SM ENTERPRISE MODEL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3.3 FUNCTIONAL VIEW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3.4 PHYSICAL 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1BF93-B398-4826-A958-12C4B3235AAE}"/>
              </a:ext>
            </a:extLst>
          </p:cNvPr>
          <p:cNvSpPr/>
          <p:nvPr/>
        </p:nvSpPr>
        <p:spPr>
          <a:xfrm>
            <a:off x="4754535" y="1305341"/>
            <a:ext cx="42629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 INTRODUCTION	</a:t>
            </a:r>
          </a:p>
          <a:p>
            <a:r>
              <a:rPr lang="en-US" sz="1000" dirty="0"/>
              <a:t>1.1 PURPOSE OF THIS REPORT</a:t>
            </a:r>
          </a:p>
          <a:p>
            <a:r>
              <a:rPr lang="en-US" sz="1000" dirty="0"/>
              <a:t>1.2 BACKGROUND</a:t>
            </a:r>
          </a:p>
          <a:p>
            <a:r>
              <a:rPr lang="en-US" sz="1000" dirty="0"/>
              <a:t>1.3 SCOPE</a:t>
            </a:r>
          </a:p>
          <a:p>
            <a:r>
              <a:rPr lang="en-US" sz="1000" dirty="0"/>
              <a:t>1.4 APPROACH</a:t>
            </a:r>
          </a:p>
          <a:p>
            <a:r>
              <a:rPr lang="en-US" sz="1000" dirty="0"/>
              <a:t>1.5 DOCUMENT ORGANIZATION</a:t>
            </a:r>
          </a:p>
          <a:p>
            <a:r>
              <a:rPr lang="en-US" sz="1000" dirty="0"/>
              <a:t>1.6 DEFINITIONS</a:t>
            </a:r>
          </a:p>
          <a:p>
            <a:r>
              <a:rPr lang="en-US" sz="1000" dirty="0"/>
              <a:t>1.7 REFERENCES</a:t>
            </a:r>
          </a:p>
          <a:p>
            <a:endParaRPr lang="en-US" sz="1000" dirty="0"/>
          </a:p>
          <a:p>
            <a:r>
              <a:rPr lang="en-US" sz="1000" dirty="0"/>
              <a:t>2 CONCEPT OVERVIEW</a:t>
            </a:r>
          </a:p>
          <a:p>
            <a:r>
              <a:rPr lang="en-US" sz="1000" dirty="0">
                <a:solidFill>
                  <a:srgbClr val="00B050"/>
                </a:solidFill>
              </a:rPr>
              <a:t>2.1 WHAT IS THE EXTENSIBLE CROSS SUPPORT SERVICE MANAGEMENT?</a:t>
            </a:r>
          </a:p>
          <a:p>
            <a:r>
              <a:rPr lang="en-US" sz="1000" dirty="0">
                <a:solidFill>
                  <a:srgbClr val="00B050"/>
                </a:solidFill>
              </a:rPr>
              <a:t>2.2 CONTEXT AND LIFECYCLE OF CSSM</a:t>
            </a:r>
          </a:p>
          <a:p>
            <a:r>
              <a:rPr lang="en-US" sz="1000" dirty="0"/>
              <a:t>2.3 INFORMATION ENTITIES</a:t>
            </a:r>
          </a:p>
          <a:p>
            <a:r>
              <a:rPr lang="en-US" sz="1000" dirty="0"/>
              <a:t>2.4 EXTENSIBILITY OF </a:t>
            </a:r>
            <a:r>
              <a:rPr lang="en-US" sz="1000" dirty="0">
                <a:solidFill>
                  <a:srgbClr val="00B050"/>
                </a:solidFill>
              </a:rPr>
              <a:t>CSSM</a:t>
            </a:r>
            <a:r>
              <a:rPr lang="en-US" sz="1000" dirty="0"/>
              <a:t> INFORMATION ENTITIES</a:t>
            </a:r>
          </a:p>
          <a:p>
            <a:r>
              <a:rPr lang="en-US" sz="1000" dirty="0"/>
              <a:t>2.5 MANAGEMENT SERVICES</a:t>
            </a:r>
          </a:p>
          <a:p>
            <a:r>
              <a:rPr lang="en-US" sz="1000" dirty="0"/>
              <a:t>2.6 DEPENDANCY ON FUNTIONAL RESOURCE MODEL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CDFC38D-4F4A-400D-A7C3-B17A4FD83A52}"/>
              </a:ext>
            </a:extLst>
          </p:cNvPr>
          <p:cNvSpPr/>
          <p:nvPr/>
        </p:nvSpPr>
        <p:spPr bwMode="auto">
          <a:xfrm>
            <a:off x="3727092" y="1931205"/>
            <a:ext cx="921720" cy="61448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0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Outline (2/3)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4BB80-2709-4478-95D9-E8FD415C9F88}"/>
              </a:ext>
            </a:extLst>
          </p:cNvPr>
          <p:cNvSpPr/>
          <p:nvPr/>
        </p:nvSpPr>
        <p:spPr>
          <a:xfrm>
            <a:off x="117020" y="120151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4 </a:t>
            </a:r>
            <a:r>
              <a:rPr lang="en-US" sz="1000" dirty="0">
                <a:solidFill>
                  <a:srgbClr val="FF0000"/>
                </a:solidFill>
              </a:rPr>
              <a:t>SCCS</a:t>
            </a:r>
            <a:r>
              <a:rPr lang="en-US" sz="1000" dirty="0"/>
              <a:t> MISSION SUPPORT LIFECYCLE</a:t>
            </a:r>
          </a:p>
          <a:p>
            <a:r>
              <a:rPr lang="en-US" sz="1000" dirty="0"/>
              <a:t>4.1 GENERAL</a:t>
            </a:r>
          </a:p>
          <a:p>
            <a:r>
              <a:rPr lang="en-US" sz="1000" dirty="0"/>
              <a:t>4.2 SERVICE CATALOG CONSULTATION</a:t>
            </a:r>
          </a:p>
          <a:p>
            <a:r>
              <a:rPr lang="en-US" sz="1000" dirty="0"/>
              <a:t>4.3 SERVICE AGREEMENT DEVELOPMENT</a:t>
            </a:r>
          </a:p>
          <a:p>
            <a:r>
              <a:rPr lang="en-US" sz="1000" dirty="0"/>
              <a:t>4.4 SERVICE AGREEMENT PERIOD</a:t>
            </a:r>
          </a:p>
          <a:p>
            <a:endParaRPr lang="en-US" sz="1000" dirty="0"/>
          </a:p>
          <a:p>
            <a:r>
              <a:rPr lang="en-US" sz="1000" dirty="0"/>
              <a:t>5 INFORMATION ENTITIES</a:t>
            </a:r>
          </a:p>
          <a:p>
            <a:r>
              <a:rPr lang="en-US" sz="1000" dirty="0"/>
              <a:t>5.1 GENERAL</a:t>
            </a:r>
          </a:p>
          <a:p>
            <a:r>
              <a:rPr lang="en-US" sz="1000" dirty="0"/>
              <a:t>5.2 SERVICE CATALOG</a:t>
            </a:r>
          </a:p>
          <a:p>
            <a:r>
              <a:rPr lang="en-US" sz="1000" dirty="0">
                <a:solidFill>
                  <a:srgbClr val="FF0000"/>
                </a:solidFill>
              </a:rPr>
              <a:t>5.3 PLANNING REQUEST</a:t>
            </a:r>
          </a:p>
          <a:p>
            <a:r>
              <a:rPr lang="en-US" sz="1000" dirty="0">
                <a:solidFill>
                  <a:srgbClr val="FF0000"/>
                </a:solidFill>
              </a:rPr>
              <a:t>5.4 PROVISIONAL PLAN</a:t>
            </a:r>
          </a:p>
          <a:p>
            <a:r>
              <a:rPr lang="en-US" sz="1000" dirty="0"/>
              <a:t>5.5 SERVICE AGREEMENT</a:t>
            </a:r>
          </a:p>
          <a:p>
            <a:r>
              <a:rPr lang="en-US" sz="1000" dirty="0"/>
              <a:t>5.6 CONFIGURATION PROFILE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5.7 COMMUNICATIONS GEOMETRY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5.8 SUSTAINABLE DATA RATES &amp; VOLUME ESTIMATES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5.9 RADIO FREQUENCY INTERFERENCE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5.10 RESOURCE CONFLICTS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5.11 COST ESTIMATES</a:t>
            </a:r>
          </a:p>
          <a:p>
            <a:r>
              <a:rPr lang="en-US" sz="1000" dirty="0"/>
              <a:t>5.12 SPACE LINK EVENT SEQUENCE</a:t>
            </a:r>
          </a:p>
          <a:p>
            <a:r>
              <a:rPr lang="en-US" sz="1000" dirty="0"/>
              <a:t>5.13 RESOURCE AVAILABILITY INFORMATION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5.14 TRAJECTORY PREDICTION SEGMENT</a:t>
            </a:r>
          </a:p>
          <a:p>
            <a:r>
              <a:rPr lang="en-US" sz="1000" dirty="0"/>
              <a:t>5.15 SERVICE PACKAGE REQUEST</a:t>
            </a:r>
          </a:p>
          <a:p>
            <a:r>
              <a:rPr lang="en-US" sz="1000" dirty="0"/>
              <a:t>5.16 SERVICE PACKAGE</a:t>
            </a:r>
          </a:p>
          <a:p>
            <a:r>
              <a:rPr lang="en-US" sz="1000" dirty="0"/>
              <a:t>5.17 SCHEDULE OF SERVICES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5.18 SERVICE PACKAGE EXECUTION EVENT NOTIFICATION</a:t>
            </a:r>
          </a:p>
          <a:p>
            <a:r>
              <a:rPr lang="en-US" sz="1000" dirty="0"/>
              <a:t>5.19 ACCOUNTING REPORT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5.20 INFORMATION ENTITY CROSS-REFERENCING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CDE90-76FB-42F9-B7DE-1A5AA6057989}"/>
              </a:ext>
            </a:extLst>
          </p:cNvPr>
          <p:cNvSpPr/>
          <p:nvPr/>
        </p:nvSpPr>
        <p:spPr>
          <a:xfrm>
            <a:off x="4454980" y="1201509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3 </a:t>
            </a:r>
            <a:r>
              <a:rPr lang="en-US" sz="1000" dirty="0">
                <a:solidFill>
                  <a:srgbClr val="00B050"/>
                </a:solidFill>
              </a:rPr>
              <a:t>CSSM</a:t>
            </a:r>
            <a:r>
              <a:rPr lang="en-US" sz="1000" dirty="0"/>
              <a:t> MISSION SUPPORT LIFECYCLE</a:t>
            </a:r>
          </a:p>
          <a:p>
            <a:r>
              <a:rPr lang="en-US" sz="1000" dirty="0"/>
              <a:t>3.1 GENERAL</a:t>
            </a:r>
          </a:p>
          <a:p>
            <a:r>
              <a:rPr lang="en-US" sz="1000" dirty="0"/>
              <a:t>3.2 SERVICE CATALOG CONSULTATION</a:t>
            </a:r>
          </a:p>
          <a:p>
            <a:r>
              <a:rPr lang="en-US" sz="1000" dirty="0"/>
              <a:t>3.3 SERVICE AGREEMENT DEVELOPMENT</a:t>
            </a:r>
          </a:p>
          <a:p>
            <a:r>
              <a:rPr lang="en-US" sz="1000" dirty="0"/>
              <a:t>3.4 SERVICE AGREEMENT PERIOD</a:t>
            </a:r>
          </a:p>
          <a:p>
            <a:endParaRPr lang="en-US" sz="1000" dirty="0"/>
          </a:p>
          <a:p>
            <a:r>
              <a:rPr lang="en-US" sz="1000" dirty="0"/>
              <a:t>4 </a:t>
            </a:r>
            <a:r>
              <a:rPr lang="en-US" sz="1000" dirty="0">
                <a:solidFill>
                  <a:srgbClr val="00B050"/>
                </a:solidFill>
              </a:rPr>
              <a:t>CSSM</a:t>
            </a:r>
            <a:r>
              <a:rPr lang="en-US" sz="1000" dirty="0"/>
              <a:t> INFORMATION ENTITIES</a:t>
            </a:r>
          </a:p>
          <a:p>
            <a:r>
              <a:rPr lang="en-US" sz="1000" dirty="0"/>
              <a:t>4.1 GENERAL</a:t>
            </a:r>
          </a:p>
          <a:p>
            <a:r>
              <a:rPr lang="en-US" sz="1000" dirty="0"/>
              <a:t>4.2 SERVICE CATALOG </a:t>
            </a:r>
          </a:p>
          <a:p>
            <a:r>
              <a:rPr lang="en-US" sz="1000" dirty="0">
                <a:solidFill>
                  <a:srgbClr val="00B050"/>
                </a:solidFill>
              </a:rPr>
              <a:t>4.3 PLANNING INFORMATION REQUEST</a:t>
            </a:r>
          </a:p>
          <a:p>
            <a:r>
              <a:rPr lang="en-US" sz="1000" dirty="0">
                <a:solidFill>
                  <a:srgbClr val="00B050"/>
                </a:solidFill>
              </a:rPr>
              <a:t>4.4 COMMS PLANING INFORMATION</a:t>
            </a:r>
          </a:p>
          <a:p>
            <a:r>
              <a:rPr lang="en-US" sz="1000" dirty="0"/>
              <a:t>4.5 SERVICE AGREEMENT</a:t>
            </a:r>
          </a:p>
          <a:p>
            <a:r>
              <a:rPr lang="en-US" sz="1000" dirty="0"/>
              <a:t>4.6 CONFIGURATION PROFILE</a:t>
            </a:r>
          </a:p>
          <a:p>
            <a:r>
              <a:rPr lang="en-US" sz="1000" dirty="0"/>
              <a:t>4.7 …</a:t>
            </a:r>
          </a:p>
          <a:p>
            <a:r>
              <a:rPr lang="en-US" sz="1000" dirty="0"/>
              <a:t>4.8 …</a:t>
            </a:r>
          </a:p>
          <a:p>
            <a:r>
              <a:rPr lang="en-US" sz="1000" dirty="0"/>
              <a:t>4.9 …</a:t>
            </a:r>
          </a:p>
          <a:p>
            <a:r>
              <a:rPr lang="en-US" sz="1000" dirty="0"/>
              <a:t>4.10 …</a:t>
            </a:r>
          </a:p>
          <a:p>
            <a:r>
              <a:rPr lang="en-US" sz="1000" dirty="0"/>
              <a:t>4.11 …</a:t>
            </a:r>
          </a:p>
          <a:p>
            <a:r>
              <a:rPr lang="en-US" sz="1000" dirty="0"/>
              <a:t>4.12 SPACE LINK EVENT SEQUENCE</a:t>
            </a:r>
          </a:p>
          <a:p>
            <a:r>
              <a:rPr lang="en-US" sz="1000" dirty="0"/>
              <a:t>4.13 RESOURCE AVAILABILITY INFORMATION</a:t>
            </a:r>
          </a:p>
          <a:p>
            <a:r>
              <a:rPr lang="en-US" sz="1000" dirty="0"/>
              <a:t>4.14 …</a:t>
            </a:r>
          </a:p>
          <a:p>
            <a:r>
              <a:rPr lang="en-US" sz="1000" dirty="0"/>
              <a:t>4.15 SERVICE PACKAGE REQUEST</a:t>
            </a:r>
          </a:p>
          <a:p>
            <a:r>
              <a:rPr lang="en-US" sz="1000" dirty="0"/>
              <a:t>4.16 SERVICE PACKAGE</a:t>
            </a:r>
          </a:p>
          <a:p>
            <a:r>
              <a:rPr lang="en-US" sz="1000" dirty="0"/>
              <a:t>4.17 SCHEDULE OF SERVICES</a:t>
            </a:r>
          </a:p>
          <a:p>
            <a:r>
              <a:rPr lang="en-US" sz="1000" dirty="0"/>
              <a:t>4.18 …</a:t>
            </a:r>
          </a:p>
          <a:p>
            <a:r>
              <a:rPr lang="en-US" sz="1000" dirty="0"/>
              <a:t>4.19 ACCOUNTING REPORT</a:t>
            </a:r>
          </a:p>
          <a:p>
            <a:r>
              <a:rPr lang="en-US" sz="1000" dirty="0"/>
              <a:t>4.20 …</a:t>
            </a:r>
          </a:p>
          <a:p>
            <a:endParaRPr lang="en-US" sz="1000" dirty="0"/>
          </a:p>
          <a:p>
            <a:r>
              <a:rPr lang="en-US" sz="1000" dirty="0">
                <a:solidFill>
                  <a:srgbClr val="00B050"/>
                </a:solidFill>
              </a:rPr>
              <a:t>5 ANCILLARY INFORMATION ENTITIES</a:t>
            </a:r>
          </a:p>
          <a:p>
            <a:r>
              <a:rPr lang="en-US" sz="1000" dirty="0">
                <a:solidFill>
                  <a:srgbClr val="00B050"/>
                </a:solidFill>
              </a:rPr>
              <a:t>5.1 SICF</a:t>
            </a:r>
          </a:p>
          <a:p>
            <a:r>
              <a:rPr lang="en-US" sz="1000" dirty="0">
                <a:solidFill>
                  <a:srgbClr val="00B050"/>
                </a:solidFill>
              </a:rPr>
              <a:t>5.2 DDOR PATTERN</a:t>
            </a:r>
          </a:p>
          <a:p>
            <a:r>
              <a:rPr lang="en-US" sz="1000" dirty="0">
                <a:solidFill>
                  <a:srgbClr val="00B050"/>
                </a:solidFill>
              </a:rPr>
              <a:t>5.3 TRAJECTORY INFORMATION (ODM)</a:t>
            </a:r>
          </a:p>
          <a:p>
            <a:endParaRPr lang="en-US" sz="1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512E02B-F30F-4A06-8E52-5E042DF1F09F}"/>
              </a:ext>
            </a:extLst>
          </p:cNvPr>
          <p:cNvSpPr/>
          <p:nvPr/>
        </p:nvSpPr>
        <p:spPr bwMode="auto">
          <a:xfrm>
            <a:off x="3533260" y="1931205"/>
            <a:ext cx="921720" cy="61448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0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Outline (3/3)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FDBD1-25C2-4D54-913D-65303013F188}"/>
              </a:ext>
            </a:extLst>
          </p:cNvPr>
          <p:cNvSpPr/>
          <p:nvPr/>
        </p:nvSpPr>
        <p:spPr>
          <a:xfrm>
            <a:off x="0" y="1316725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6 EXTENSIBILITY OF </a:t>
            </a:r>
            <a:r>
              <a:rPr lang="en-US" sz="1000" dirty="0">
                <a:solidFill>
                  <a:srgbClr val="FF0000"/>
                </a:solidFill>
              </a:rPr>
              <a:t>SCCS SM </a:t>
            </a:r>
            <a:r>
              <a:rPr lang="en-US" sz="1000" dirty="0"/>
              <a:t>INFORMATION ENTITIES</a:t>
            </a:r>
          </a:p>
          <a:p>
            <a:r>
              <a:rPr lang="en-US" sz="1000" dirty="0"/>
              <a:t>6.1 CONCEPTS OF INFORMATION ENTITY EXTENSIBILITY</a:t>
            </a:r>
          </a:p>
          <a:p>
            <a:r>
              <a:rPr lang="en-US" sz="1000" dirty="0"/>
              <a:t>6.2 EXTENSIBILITY OF THE SERVICE AGREEMENT AND  CONFIGURATION PROFILE INFORMATION ENTITIES</a:t>
            </a:r>
          </a:p>
          <a:p>
            <a:r>
              <a:rPr lang="en-US" sz="1000" dirty="0"/>
              <a:t>6.3 EXTENSIBILITY OF THE SERVICE PACKAGE REQUEST AND </a:t>
            </a:r>
          </a:p>
          <a:p>
            <a:r>
              <a:rPr lang="en-US" sz="1000" dirty="0"/>
              <a:t>SERVICE PACKAGE INFORMATION ENTITIES</a:t>
            </a:r>
          </a:p>
          <a:p>
            <a:r>
              <a:rPr lang="en-US" sz="1000" dirty="0"/>
              <a:t>6.4 EXTENSIBILITY OF PLANNING DATA INFORMATION ENTITIES</a:t>
            </a:r>
          </a:p>
          <a:p>
            <a:endParaRPr lang="en-US" sz="1000" dirty="0"/>
          </a:p>
          <a:p>
            <a:r>
              <a:rPr lang="en-US" sz="1000" dirty="0"/>
              <a:t>7 MANAGEMENT SERVICES</a:t>
            </a:r>
          </a:p>
          <a:p>
            <a:r>
              <a:rPr lang="en-US" sz="1000" dirty="0"/>
              <a:t>7.1 GENERAL</a:t>
            </a:r>
          </a:p>
          <a:p>
            <a:r>
              <a:rPr lang="en-US" sz="1000" dirty="0"/>
              <a:t>7.2 </a:t>
            </a:r>
            <a:r>
              <a:rPr lang="en-US" sz="1000" dirty="0">
                <a:solidFill>
                  <a:srgbClr val="FF0000"/>
                </a:solidFill>
              </a:rPr>
              <a:t>SCCS</a:t>
            </a:r>
            <a:r>
              <a:rPr lang="en-US" sz="1000" dirty="0"/>
              <a:t> SM INFORMATION ENTITIES IN PROVIDER-SPECIFIC MANAGEMENT SERVICES</a:t>
            </a:r>
          </a:p>
          <a:p>
            <a:r>
              <a:rPr lang="en-US" sz="1000" dirty="0"/>
              <a:t>7.3 EXTENSIBLE </a:t>
            </a:r>
            <a:r>
              <a:rPr lang="en-US" sz="1000" dirty="0">
                <a:solidFill>
                  <a:srgbClr val="FF0000"/>
                </a:solidFill>
              </a:rPr>
              <a:t>SCCS</a:t>
            </a:r>
            <a:r>
              <a:rPr lang="en-US" sz="1000" dirty="0"/>
              <a:t> MANAGEMENT SERVICES</a:t>
            </a:r>
          </a:p>
          <a:p>
            <a:endParaRPr lang="en-US" sz="1000" dirty="0"/>
          </a:p>
          <a:p>
            <a:r>
              <a:rPr lang="en-US" sz="1000" dirty="0"/>
              <a:t>8 ROADMAP</a:t>
            </a:r>
          </a:p>
          <a:p>
            <a:r>
              <a:rPr lang="en-US" sz="1000" dirty="0"/>
              <a:t>8.1 OVERVIEW</a:t>
            </a:r>
          </a:p>
          <a:p>
            <a:r>
              <a:rPr lang="en-US" sz="1000" dirty="0"/>
              <a:t>8.2 DELIVERABLES</a:t>
            </a:r>
          </a:p>
          <a:p>
            <a:endParaRPr lang="en-US" sz="1000" dirty="0"/>
          </a:p>
          <a:p>
            <a:r>
              <a:rPr lang="en-US" sz="1000" dirty="0"/>
              <a:t>ANNEX A ACRONYMS AND ABBREVIATIONS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ANNEX B COMPARISON OF THE SCCS SM ENTERPRISE MODEL TO THE CROSS SUPPORT REFERENCE MODEL, PART 1: SPACE LINK EXTENSION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ANNEX C SYSML SCCS SERVICE MANAGEMENT ENTERPRISE MODEL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ANNEX D SOLAR SYSTEM INTERNETWORK ENTERPRISE MODEL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ANNEX E SERVICE COMPONENTS AND FUNCTIONAL RESOURCE </a:t>
            </a:r>
          </a:p>
          <a:p>
            <a:r>
              <a:rPr lang="en-US" sz="1000" strike="sngStrike" dirty="0">
                <a:solidFill>
                  <a:srgbClr val="FF0000"/>
                </a:solidFill>
              </a:rPr>
              <a:t>TYPES USED BY THE EXAMPLE AOS AND TELECOMMAND MISSIONS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225FE-E51F-46F5-8E42-39DCEF215B29}"/>
              </a:ext>
            </a:extLst>
          </p:cNvPr>
          <p:cNvSpPr/>
          <p:nvPr/>
        </p:nvSpPr>
        <p:spPr>
          <a:xfrm>
            <a:off x="4581955" y="1316725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6 EXTENSIBILITY OF </a:t>
            </a:r>
            <a:r>
              <a:rPr lang="en-US" sz="1000" dirty="0">
                <a:solidFill>
                  <a:srgbClr val="00B050"/>
                </a:solidFill>
              </a:rPr>
              <a:t>CSSM</a:t>
            </a:r>
            <a:r>
              <a:rPr lang="en-US" sz="1000" dirty="0"/>
              <a:t> INFORMATION ENTITIES</a:t>
            </a:r>
          </a:p>
          <a:p>
            <a:r>
              <a:rPr lang="en-US" sz="1000" dirty="0"/>
              <a:t>6.1 CONCEPTS OF INFORMATION ENTITY EXTENSIBILITY</a:t>
            </a:r>
          </a:p>
          <a:p>
            <a:r>
              <a:rPr lang="en-US" sz="1000" dirty="0"/>
              <a:t>6.2 EXTENSIBILITY OF THE SERVICE AGREEMENT AND  CONFIGURATION PROFILE INFORMATION ENTITIES</a:t>
            </a:r>
          </a:p>
          <a:p>
            <a:r>
              <a:rPr lang="en-US" sz="1000" dirty="0"/>
              <a:t>6.3 EXTENSIBILITY OF THE SERVICE PACKAGE REQUEST AND </a:t>
            </a:r>
          </a:p>
          <a:p>
            <a:r>
              <a:rPr lang="en-US" sz="1000" dirty="0"/>
              <a:t>SERVICE PACKAGE INFORMATION ENTITIES</a:t>
            </a:r>
          </a:p>
          <a:p>
            <a:r>
              <a:rPr lang="en-US" sz="1000" dirty="0"/>
              <a:t>6.4 EXTENSIBILITY OF PLANNING DATA INFORMATION ENTITIES</a:t>
            </a:r>
          </a:p>
          <a:p>
            <a:endParaRPr lang="en-US" sz="1000" dirty="0"/>
          </a:p>
          <a:p>
            <a:r>
              <a:rPr lang="en-US" sz="1000" dirty="0"/>
              <a:t>7 MANAGEMENT SERVICES</a:t>
            </a:r>
          </a:p>
          <a:p>
            <a:r>
              <a:rPr lang="en-US" sz="1000" dirty="0"/>
              <a:t>7.1 GENERAL</a:t>
            </a:r>
          </a:p>
          <a:p>
            <a:r>
              <a:rPr lang="en-US" sz="1000" dirty="0"/>
              <a:t>7.2 </a:t>
            </a:r>
            <a:r>
              <a:rPr lang="en-US" sz="1000" dirty="0">
                <a:solidFill>
                  <a:srgbClr val="00B050"/>
                </a:solidFill>
              </a:rPr>
              <a:t>CSSM</a:t>
            </a:r>
            <a:r>
              <a:rPr lang="en-US" sz="1000" dirty="0"/>
              <a:t> INFORMATION ENTITIES IN PROVIDER-SPECIFIC MANAGEMENT SERVICES</a:t>
            </a:r>
          </a:p>
          <a:p>
            <a:r>
              <a:rPr lang="en-US" sz="1000" dirty="0"/>
              <a:t>7.3 EXTENSIBLE </a:t>
            </a:r>
            <a:r>
              <a:rPr lang="en-US" sz="1000" dirty="0">
                <a:solidFill>
                  <a:srgbClr val="00B050"/>
                </a:solidFill>
              </a:rPr>
              <a:t>CSSM</a:t>
            </a:r>
            <a:r>
              <a:rPr lang="en-US" sz="1000" dirty="0"/>
              <a:t> MANAGEMENT SERVICES</a:t>
            </a:r>
          </a:p>
          <a:p>
            <a:endParaRPr lang="en-US" sz="1000" dirty="0"/>
          </a:p>
          <a:p>
            <a:r>
              <a:rPr lang="en-US" sz="1000" dirty="0"/>
              <a:t>8 ROADMAP</a:t>
            </a:r>
          </a:p>
          <a:p>
            <a:r>
              <a:rPr lang="en-US" sz="1000" dirty="0"/>
              <a:t>8.1 OVERVIEW</a:t>
            </a:r>
          </a:p>
          <a:p>
            <a:r>
              <a:rPr lang="en-US" sz="1000" dirty="0"/>
              <a:t>8.2 DELIVERABLES</a:t>
            </a:r>
          </a:p>
          <a:p>
            <a:endParaRPr lang="en-US" sz="1000" dirty="0"/>
          </a:p>
          <a:p>
            <a:r>
              <a:rPr lang="en-US" sz="1000" dirty="0"/>
              <a:t>ANNEX A ACRONYMS AND ABBREVIATIONS</a:t>
            </a:r>
          </a:p>
          <a:p>
            <a:r>
              <a:rPr lang="en-US" sz="1000" dirty="0">
                <a:solidFill>
                  <a:srgbClr val="00B050"/>
                </a:solidFill>
              </a:rPr>
              <a:t>ANNEX B SANA/GITHUB CONSIDERATIONS (???)</a:t>
            </a:r>
          </a:p>
          <a:p>
            <a:r>
              <a:rPr lang="en-US" sz="1000" dirty="0">
                <a:solidFill>
                  <a:srgbClr val="00B050"/>
                </a:solidFill>
              </a:rPr>
              <a:t>ANNEX C CLOUD COMPUTING AND SSI CONSIDERATIONS (???)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2B1296B-72A0-41EB-8FF9-834B5ADEC555}"/>
              </a:ext>
            </a:extLst>
          </p:cNvPr>
          <p:cNvSpPr/>
          <p:nvPr/>
        </p:nvSpPr>
        <p:spPr bwMode="auto">
          <a:xfrm>
            <a:off x="3640326" y="2353660"/>
            <a:ext cx="921720" cy="61448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7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2.1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3DACA-417F-45A2-8F48-A3237370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2123230"/>
            <a:ext cx="4586265" cy="2396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754290" y="2929735"/>
            <a:ext cx="292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Okay as such, needs just rework to bring it up to date </a:t>
            </a:r>
          </a:p>
        </p:txBody>
      </p:sp>
    </p:spTree>
    <p:extLst>
      <p:ext uri="{BB962C8B-B14F-4D97-AF65-F5344CB8AC3E}">
        <p14:creationId xmlns:p14="http://schemas.microsoft.com/office/powerpoint/2010/main" val="419072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2.2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754290" y="2929735"/>
            <a:ext cx="2924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Scrap these things and belonging text. Replace it with some more to the bottom explanation of “yes, there is a service provider and service user, and they want to schedule things”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630F1-FB7E-4F8F-B8E3-5F879A8E4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1552308"/>
            <a:ext cx="4058902" cy="2798643"/>
          </a:xfrm>
          <a:prstGeom prst="rect">
            <a:avLst/>
          </a:prstGeom>
        </p:spPr>
      </p:pic>
      <p:pic>
        <p:nvPicPr>
          <p:cNvPr id="3074" name="Picture 31">
            <a:extLst>
              <a:ext uri="{FF2B5EF4-FFF2-40B4-BE49-F238E27FC236}">
                <a16:creationId xmlns:a16="http://schemas.microsoft.com/office/drawing/2014/main" id="{F27001E0-A7E1-4C40-9995-2D84AB350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6" b="42580"/>
          <a:stretch>
            <a:fillRect/>
          </a:stretch>
        </p:blipFill>
        <p:spPr bwMode="auto">
          <a:xfrm>
            <a:off x="731500" y="3863093"/>
            <a:ext cx="3379640" cy="11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>
            <a:extLst>
              <a:ext uri="{FF2B5EF4-FFF2-40B4-BE49-F238E27FC236}">
                <a16:creationId xmlns:a16="http://schemas.microsoft.com/office/drawing/2014/main" id="{96C97116-FF06-45D7-9B1D-157525D2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5"/>
          <a:stretch>
            <a:fillRect/>
          </a:stretch>
        </p:blipFill>
        <p:spPr bwMode="auto">
          <a:xfrm>
            <a:off x="2813344" y="4255843"/>
            <a:ext cx="1631413" cy="19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F57A39-ECD0-442F-80DD-2E702BA827D3}"/>
              </a:ext>
            </a:extLst>
          </p:cNvPr>
          <p:cNvCxnSpPr>
            <a:cxnSpLocks/>
          </p:cNvCxnSpPr>
          <p:nvPr/>
        </p:nvCxnSpPr>
        <p:spPr bwMode="auto">
          <a:xfrm>
            <a:off x="309045" y="1470345"/>
            <a:ext cx="5184675" cy="460860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D49A01-023A-49B7-86A9-10FE62C13D47}"/>
              </a:ext>
            </a:extLst>
          </p:cNvPr>
          <p:cNvCxnSpPr>
            <a:cxnSpLocks/>
          </p:cNvCxnSpPr>
          <p:nvPr/>
        </p:nvCxnSpPr>
        <p:spPr bwMode="auto">
          <a:xfrm flipV="1">
            <a:off x="885120" y="1547155"/>
            <a:ext cx="4121170" cy="449338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66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34848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37CCF-0F8B-447C-BBA3-02B9D4B4FD30}"/>
              </a:ext>
            </a:extLst>
          </p:cNvPr>
          <p:cNvSpPr txBox="1"/>
          <p:nvPr/>
        </p:nvSpPr>
        <p:spPr>
          <a:xfrm>
            <a:off x="457200" y="8174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Chapter 2.2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7375-AD50-4EA4-ADDF-54932B26BF2F}"/>
              </a:ext>
            </a:extLst>
          </p:cNvPr>
          <p:cNvSpPr txBox="1"/>
          <p:nvPr/>
        </p:nvSpPr>
        <p:spPr>
          <a:xfrm>
            <a:off x="5754290" y="2929735"/>
            <a:ext cx="2924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this, just maybe slightly reworking/updating. Alternatively move it to CSSM MISSION SUPPORT LIFECYCLE chapter.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B19FA-1B84-444C-A2D2-F1290C11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" y="1815990"/>
            <a:ext cx="4614620" cy="36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042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19C13F5234A43A6B360F5DBB76A87" ma:contentTypeVersion="0" ma:contentTypeDescription="Create a new document." ma:contentTypeScope="" ma:versionID="f3d92b4dde5121a70c64cd5243ccd3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1FB2B8-ABB7-415C-8DE9-F9297D444E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5C4C16-C7A8-4E74-BED9-494518859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F14BD0-ED18-40F8-BACF-92E33194557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51</Pages>
  <Words>1344</Words>
  <Application>Microsoft Office PowerPoint</Application>
  <PresentationFormat>Letter Paper (8.5x11 in)</PresentationFormat>
  <Paragraphs>232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TMOD Presentations</vt:lpstr>
      <vt:lpstr>Custom Design</vt:lpstr>
      <vt:lpstr>PowerPoint Presentation</vt:lpstr>
      <vt:lpstr>Intro</vt:lpstr>
      <vt:lpstr>Naming</vt:lpstr>
      <vt:lpstr>Outline (1/3)</vt:lpstr>
      <vt:lpstr>Outline (2/3)</vt:lpstr>
      <vt:lpstr>Outline (3/3)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  <vt:lpstr>Details</vt:lpstr>
    </vt:vector>
  </TitlesOfParts>
  <Company>NASA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CESG-Report-to-CMC-June2008</dc:title>
  <dc:creator>Adrian J. Hooke</dc:creator>
  <cp:lastModifiedBy>Gnat, Marcin</cp:lastModifiedBy>
  <cp:revision>1335</cp:revision>
  <cp:lastPrinted>2001-11-29T04:39:41Z</cp:lastPrinted>
  <dcterms:created xsi:type="dcterms:W3CDTF">1998-05-20T16:00:08Z</dcterms:created>
  <dcterms:modified xsi:type="dcterms:W3CDTF">2024-04-04T09:45:43Z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0x01010062519C13F5234A43A6B360F5DBB76A87</vt:lpwstr>
  </property>
</Properties>
</file>