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13" r:id="rId4"/>
  </p:sldMasterIdLst>
  <p:notesMasterIdLst>
    <p:notesMasterId r:id="rId23"/>
  </p:notesMasterIdLst>
  <p:handoutMasterIdLst>
    <p:handoutMasterId r:id="rId24"/>
  </p:handoutMasterIdLst>
  <p:sldIdLst>
    <p:sldId id="373" r:id="rId5"/>
    <p:sldId id="336" r:id="rId6"/>
    <p:sldId id="535" r:id="rId7"/>
    <p:sldId id="529" r:id="rId8"/>
    <p:sldId id="520" r:id="rId9"/>
    <p:sldId id="526" r:id="rId10"/>
    <p:sldId id="521" r:id="rId11"/>
    <p:sldId id="524" r:id="rId12"/>
    <p:sldId id="522" r:id="rId13"/>
    <p:sldId id="523" r:id="rId14"/>
    <p:sldId id="256" r:id="rId15"/>
    <p:sldId id="527" r:id="rId16"/>
    <p:sldId id="528" r:id="rId17"/>
    <p:sldId id="533" r:id="rId18"/>
    <p:sldId id="534" r:id="rId19"/>
    <p:sldId id="530" r:id="rId20"/>
    <p:sldId id="531" r:id="rId21"/>
    <p:sldId id="532" r:id="rId22"/>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pitchFamily="34" charset="0"/>
        <a:ea typeface="Osaka" pitchFamily="-84" charset="-128"/>
        <a:cs typeface="+mn-cs"/>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32400"/>
    <a:srgbClr val="DDA09B"/>
    <a:srgbClr val="FBB176"/>
    <a:srgbClr val="DEA09C"/>
    <a:srgbClr val="FFBF08"/>
    <a:srgbClr val="83DEFF"/>
    <a:srgbClr val="FEFFBA"/>
    <a:srgbClr val="FF33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34" autoAdjust="0"/>
    <p:restoredTop sz="94485"/>
  </p:normalViewPr>
  <p:slideViewPr>
    <p:cSldViewPr>
      <p:cViewPr varScale="1">
        <p:scale>
          <a:sx n="186" d="100"/>
          <a:sy n="186" d="100"/>
        </p:scale>
        <p:origin x="2168" y="1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100" d="100"/>
          <a:sy n="100" d="100"/>
        </p:scale>
        <p:origin x="-3546" y="-102"/>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27475" y="0"/>
            <a:ext cx="3005138" cy="46196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6E53F94-1755-45B6-A967-B26E06B84832}" type="datetimeFigureOut">
              <a:rPr lang="en-US" altLang="en-US"/>
              <a:pPr/>
              <a:t>1/19/22</a:t>
            </a:fld>
            <a:endParaRPr lang="en-US" altLang="en-US"/>
          </a:p>
        </p:txBody>
      </p:sp>
      <p:sp>
        <p:nvSpPr>
          <p:cNvPr id="4" name="Footer Placeholder 3"/>
          <p:cNvSpPr>
            <a:spLocks noGrp="1"/>
          </p:cNvSpPr>
          <p:nvPr>
            <p:ph type="ftr" sz="quarter" idx="2"/>
          </p:nvPr>
        </p:nvSpPr>
        <p:spPr>
          <a:xfrm>
            <a:off x="0" y="8756650"/>
            <a:ext cx="3005138" cy="461963"/>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27475" y="8756650"/>
            <a:ext cx="3005138" cy="46196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5B2C700-824D-4FF1-B2EB-B4D382C9A099}" type="slidenum">
              <a:rPr lang="en-US" altLang="en-US"/>
              <a:pPr/>
              <a:t>‹#›</a:t>
            </a:fld>
            <a:endParaRPr lang="en-US" altLang="en-US"/>
          </a:p>
        </p:txBody>
      </p:sp>
    </p:spTree>
    <p:extLst>
      <p:ext uri="{BB962C8B-B14F-4D97-AF65-F5344CB8AC3E}">
        <p14:creationId xmlns:p14="http://schemas.microsoft.com/office/powerpoint/2010/main" val="678954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a:latin typeface="Arial" charset="0"/>
                <a:ea typeface="+mn-ea"/>
                <a:cs typeface="+mn-cs"/>
              </a:defRPr>
            </a:lvl1pPr>
          </a:lstStyle>
          <a:p>
            <a:pPr>
              <a:defRPr/>
            </a:pPr>
            <a:endParaRPr lang="en-US"/>
          </a:p>
        </p:txBody>
      </p:sp>
      <p:sp>
        <p:nvSpPr>
          <p:cNvPr id="7171" name="Rectangle 3"/>
          <p:cNvSpPr>
            <a:spLocks noGrp="1" noChangeArrowheads="1"/>
          </p:cNvSpPr>
          <p:nvPr>
            <p:ph type="dt" idx="1"/>
          </p:nvPr>
        </p:nvSpPr>
        <p:spPr bwMode="auto">
          <a:xfrm>
            <a:off x="3927475" y="0"/>
            <a:ext cx="3005138" cy="461963"/>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latin typeface="Arial" charset="0"/>
                <a:ea typeface="+mn-ea"/>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62050" y="690563"/>
            <a:ext cx="4610100" cy="34575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93738" y="4379913"/>
            <a:ext cx="5546725" cy="414972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756650"/>
            <a:ext cx="3005138" cy="461963"/>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a:latin typeface="Arial" charset="0"/>
                <a:ea typeface="+mn-ea"/>
                <a:cs typeface="+mn-cs"/>
              </a:defRPr>
            </a:lvl1pPr>
          </a:lstStyle>
          <a:p>
            <a:pPr>
              <a:defRPr/>
            </a:pPr>
            <a:endParaRPr lang="en-US"/>
          </a:p>
        </p:txBody>
      </p:sp>
      <p:sp>
        <p:nvSpPr>
          <p:cNvPr id="7175" name="Rectangle 7"/>
          <p:cNvSpPr>
            <a:spLocks noGrp="1" noChangeArrowheads="1"/>
          </p:cNvSpPr>
          <p:nvPr>
            <p:ph type="sldNum" sz="quarter" idx="5"/>
          </p:nvPr>
        </p:nvSpPr>
        <p:spPr bwMode="auto">
          <a:xfrm>
            <a:off x="3927475" y="8756650"/>
            <a:ext cx="3005138" cy="461963"/>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vl1pPr>
          </a:lstStyle>
          <a:p>
            <a:fld id="{1A8E03D3-7378-4E94-9490-68BF5B14CCBE}" type="slidenum">
              <a:rPr lang="en-US" altLang="en-US"/>
              <a:pPr/>
              <a:t>‹#›</a:t>
            </a:fld>
            <a:endParaRPr lang="en-US" altLang="en-US"/>
          </a:p>
        </p:txBody>
      </p:sp>
    </p:spTree>
    <p:extLst>
      <p:ext uri="{BB962C8B-B14F-4D97-AF65-F5344CB8AC3E}">
        <p14:creationId xmlns:p14="http://schemas.microsoft.com/office/powerpoint/2010/main" val="1730878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90588"/>
            <a:ext cx="7772400" cy="1209862"/>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10"/>
          </p:nvPr>
        </p:nvSpPr>
        <p:spPr/>
        <p:txBody>
          <a:bodyPr wrap="square" numCol="1" anchorCtr="0" compatLnSpc="1">
            <a:prstTxWarp prst="textNoShape">
              <a:avLst/>
            </a:prstTxWarp>
          </a:bodyPr>
          <a:lstStyle>
            <a:lvl1pPr>
              <a:defRPr>
                <a:latin typeface="Arial" pitchFamily="34" charset="0"/>
                <a:ea typeface="Osaka" pitchFamily="-84" charset="-128"/>
              </a:defRPr>
            </a:lvl1pPr>
          </a:lstStyle>
          <a:p>
            <a:fld id="{45EC29B5-831C-D741-8799-C1576A310384}" type="datetime1">
              <a:rPr lang="en-US" altLang="en-US" smtClean="0"/>
              <a:t>1/19/22</a:t>
            </a:fld>
            <a:endParaRPr lang="en-US" altLang="en-US"/>
          </a:p>
        </p:txBody>
      </p:sp>
      <p:sp>
        <p:nvSpPr>
          <p:cNvPr id="7" name="Slide Number Placeholder 5"/>
          <p:cNvSpPr>
            <a:spLocks noGrp="1"/>
          </p:cNvSpPr>
          <p:nvPr>
            <p:ph type="sldNum" sz="quarter" idx="11"/>
          </p:nvPr>
        </p:nvSpPr>
        <p:spPr/>
        <p:txBody>
          <a:bodyPr/>
          <a:lstStyle>
            <a:lvl1pPr>
              <a:defRPr/>
            </a:lvl1pPr>
          </a:lstStyle>
          <a:p>
            <a:fld id="{DCED9E60-982A-47C1-95C0-9574B87599AB}" type="slidenum">
              <a:rPr lang="en-US" altLang="en-US"/>
              <a:pPr/>
              <a:t>‹#›</a:t>
            </a:fld>
            <a:endParaRPr lang="en-US" altLang="en-US"/>
          </a:p>
        </p:txBody>
      </p:sp>
    </p:spTree>
    <p:extLst>
      <p:ext uri="{BB962C8B-B14F-4D97-AF65-F5344CB8AC3E}">
        <p14:creationId xmlns:p14="http://schemas.microsoft.com/office/powerpoint/2010/main" val="4154726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wrap="square" numCol="1" anchorCtr="0" compatLnSpc="1">
            <a:prstTxWarp prst="textNoShape">
              <a:avLst/>
            </a:prstTxWarp>
          </a:bodyPr>
          <a:lstStyle>
            <a:lvl1pPr>
              <a:defRPr>
                <a:latin typeface="Arial" pitchFamily="34" charset="0"/>
                <a:ea typeface="Osaka" pitchFamily="-84" charset="-128"/>
              </a:defRPr>
            </a:lvl1pPr>
          </a:lstStyle>
          <a:p>
            <a:fld id="{68071EBC-9A12-BC4C-9B4C-4F8FE5A33A3D}" type="datetime1">
              <a:rPr lang="en-US" altLang="en-US" smtClean="0"/>
              <a:t>1/19/22</a:t>
            </a:fld>
            <a:endParaRPr lang="en-US" altLang="en-US"/>
          </a:p>
        </p:txBody>
      </p:sp>
      <p:sp>
        <p:nvSpPr>
          <p:cNvPr id="7" name="Slide Number Placeholder 5"/>
          <p:cNvSpPr>
            <a:spLocks noGrp="1"/>
          </p:cNvSpPr>
          <p:nvPr>
            <p:ph type="sldNum" sz="quarter" idx="11"/>
          </p:nvPr>
        </p:nvSpPr>
        <p:spPr/>
        <p:txBody>
          <a:bodyPr/>
          <a:lstStyle>
            <a:lvl1pPr>
              <a:defRPr/>
            </a:lvl1pPr>
          </a:lstStyle>
          <a:p>
            <a:fld id="{1A962E49-CEFB-4EFB-B873-B33993E8CA5A}" type="slidenum">
              <a:rPr lang="en-US" altLang="en-US"/>
              <a:pPr/>
              <a:t>‹#›</a:t>
            </a:fld>
            <a:endParaRPr lang="en-US" altLang="en-US"/>
          </a:p>
        </p:txBody>
      </p:sp>
    </p:spTree>
    <p:extLst>
      <p:ext uri="{BB962C8B-B14F-4D97-AF65-F5344CB8AC3E}">
        <p14:creationId xmlns:p14="http://schemas.microsoft.com/office/powerpoint/2010/main" val="3294858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wrap="square" numCol="1" anchorCtr="0" compatLnSpc="1">
            <a:prstTxWarp prst="textNoShape">
              <a:avLst/>
            </a:prstTxWarp>
          </a:bodyPr>
          <a:lstStyle>
            <a:lvl1pPr>
              <a:defRPr>
                <a:latin typeface="Arial" pitchFamily="34" charset="0"/>
                <a:ea typeface="Osaka" pitchFamily="-84" charset="-128"/>
              </a:defRPr>
            </a:lvl1pPr>
          </a:lstStyle>
          <a:p>
            <a:fld id="{CB15F840-9ECE-1A4A-AC79-C33661CD58C8}" type="datetime1">
              <a:rPr lang="en-US" altLang="en-US" smtClean="0"/>
              <a:t>1/19/22</a:t>
            </a:fld>
            <a:endParaRPr lang="en-US" altLang="en-US"/>
          </a:p>
        </p:txBody>
      </p:sp>
      <p:sp>
        <p:nvSpPr>
          <p:cNvPr id="8" name="Slide Number Placeholder 6"/>
          <p:cNvSpPr>
            <a:spLocks noGrp="1"/>
          </p:cNvSpPr>
          <p:nvPr>
            <p:ph type="sldNum" sz="quarter" idx="11"/>
          </p:nvPr>
        </p:nvSpPr>
        <p:spPr/>
        <p:txBody>
          <a:bodyPr/>
          <a:lstStyle>
            <a:lvl1pPr>
              <a:defRPr/>
            </a:lvl1pPr>
          </a:lstStyle>
          <a:p>
            <a:fld id="{A2D70418-6D3F-40B0-AF02-B1D7BFB75A78}" type="slidenum">
              <a:rPr lang="en-US" altLang="en-US"/>
              <a:pPr/>
              <a:t>‹#›</a:t>
            </a:fld>
            <a:endParaRPr lang="en-US" altLang="en-US"/>
          </a:p>
        </p:txBody>
      </p:sp>
    </p:spTree>
    <p:extLst>
      <p:ext uri="{BB962C8B-B14F-4D97-AF65-F5344CB8AC3E}">
        <p14:creationId xmlns:p14="http://schemas.microsoft.com/office/powerpoint/2010/main" val="2812661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wrap="square" numCol="1" anchorCtr="0" compatLnSpc="1">
            <a:prstTxWarp prst="textNoShape">
              <a:avLst/>
            </a:prstTxWarp>
          </a:bodyPr>
          <a:lstStyle>
            <a:lvl1pPr>
              <a:defRPr>
                <a:latin typeface="Arial" pitchFamily="34" charset="0"/>
                <a:ea typeface="Osaka" pitchFamily="-84" charset="-128"/>
              </a:defRPr>
            </a:lvl1pPr>
          </a:lstStyle>
          <a:p>
            <a:fld id="{C346E611-1C58-744B-B3F7-F72BF266B2D6}" type="datetime1">
              <a:rPr lang="en-US" altLang="en-US" smtClean="0"/>
              <a:t>1/19/22</a:t>
            </a:fld>
            <a:endParaRPr lang="en-US" altLang="en-US"/>
          </a:p>
        </p:txBody>
      </p:sp>
      <p:sp>
        <p:nvSpPr>
          <p:cNvPr id="6" name="Slide Number Placeholder 4"/>
          <p:cNvSpPr>
            <a:spLocks noGrp="1"/>
          </p:cNvSpPr>
          <p:nvPr>
            <p:ph type="sldNum" sz="quarter" idx="11"/>
          </p:nvPr>
        </p:nvSpPr>
        <p:spPr/>
        <p:txBody>
          <a:bodyPr/>
          <a:lstStyle>
            <a:lvl1pPr>
              <a:defRPr/>
            </a:lvl1pPr>
          </a:lstStyle>
          <a:p>
            <a:fld id="{ADC937C4-FE81-4876-B48E-3704A8201C9E}" type="slidenum">
              <a:rPr lang="en-US" altLang="en-US"/>
              <a:pPr/>
              <a:t>‹#›</a:t>
            </a:fld>
            <a:endParaRPr lang="en-US" altLang="en-US"/>
          </a:p>
        </p:txBody>
      </p:sp>
    </p:spTree>
    <p:extLst>
      <p:ext uri="{BB962C8B-B14F-4D97-AF65-F5344CB8AC3E}">
        <p14:creationId xmlns:p14="http://schemas.microsoft.com/office/powerpoint/2010/main" val="2026333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wrap="square" numCol="1" anchorCtr="0" compatLnSpc="1">
            <a:prstTxWarp prst="textNoShape">
              <a:avLst/>
            </a:prstTxWarp>
          </a:bodyPr>
          <a:lstStyle>
            <a:lvl1pPr>
              <a:defRPr>
                <a:latin typeface="Arial" pitchFamily="34" charset="0"/>
                <a:ea typeface="Osaka" pitchFamily="-84" charset="-128"/>
              </a:defRPr>
            </a:lvl1pPr>
          </a:lstStyle>
          <a:p>
            <a:fld id="{7D7C122D-9BBC-2346-9482-DA01F7AAAFD2}" type="datetime1">
              <a:rPr lang="en-US" altLang="en-US" smtClean="0"/>
              <a:t>1/19/22</a:t>
            </a:fld>
            <a:endParaRPr lang="en-US" altLang="en-US"/>
          </a:p>
        </p:txBody>
      </p:sp>
      <p:sp>
        <p:nvSpPr>
          <p:cNvPr id="5" name="Slide Number Placeholder 3"/>
          <p:cNvSpPr>
            <a:spLocks noGrp="1"/>
          </p:cNvSpPr>
          <p:nvPr>
            <p:ph type="sldNum" sz="quarter" idx="11"/>
          </p:nvPr>
        </p:nvSpPr>
        <p:spPr/>
        <p:txBody>
          <a:bodyPr/>
          <a:lstStyle>
            <a:lvl1pPr>
              <a:defRPr/>
            </a:lvl1pPr>
          </a:lstStyle>
          <a:p>
            <a:fld id="{9F2C56F2-87D3-489A-82B7-73E19EF47C03}" type="slidenum">
              <a:rPr lang="en-US" altLang="en-US"/>
              <a:pPr/>
              <a:t>‹#›</a:t>
            </a:fld>
            <a:endParaRPr lang="en-US" altLang="en-US"/>
          </a:p>
        </p:txBody>
      </p:sp>
    </p:spTree>
    <p:extLst>
      <p:ext uri="{BB962C8B-B14F-4D97-AF65-F5344CB8AC3E}">
        <p14:creationId xmlns:p14="http://schemas.microsoft.com/office/powerpoint/2010/main" val="100490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48234"/>
            <a:ext cx="3008313" cy="98686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48234"/>
            <a:ext cx="5111750" cy="56779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wrap="square" numCol="1" anchorCtr="0" compatLnSpc="1">
            <a:prstTxWarp prst="textNoShape">
              <a:avLst/>
            </a:prstTxWarp>
          </a:bodyPr>
          <a:lstStyle>
            <a:lvl1pPr>
              <a:defRPr>
                <a:latin typeface="Arial" pitchFamily="34" charset="0"/>
                <a:ea typeface="Osaka" pitchFamily="-84" charset="-128"/>
              </a:defRPr>
            </a:lvl1pPr>
          </a:lstStyle>
          <a:p>
            <a:fld id="{3813AEF6-91CB-5748-A39A-5667004A121C}" type="datetime1">
              <a:rPr lang="en-US" altLang="en-US" smtClean="0"/>
              <a:t>1/19/22</a:t>
            </a:fld>
            <a:endParaRPr lang="en-US" altLang="en-US"/>
          </a:p>
        </p:txBody>
      </p:sp>
      <p:sp>
        <p:nvSpPr>
          <p:cNvPr id="8" name="Slide Number Placeholder 6"/>
          <p:cNvSpPr>
            <a:spLocks noGrp="1"/>
          </p:cNvSpPr>
          <p:nvPr>
            <p:ph type="sldNum" sz="quarter" idx="11"/>
          </p:nvPr>
        </p:nvSpPr>
        <p:spPr/>
        <p:txBody>
          <a:bodyPr/>
          <a:lstStyle>
            <a:lvl1pPr>
              <a:defRPr/>
            </a:lvl1pPr>
          </a:lstStyle>
          <a:p>
            <a:fld id="{90CF9A53-EE24-4F32-BF63-5BE60F15F878}" type="slidenum">
              <a:rPr lang="en-US" altLang="en-US"/>
              <a:pPr/>
              <a:t>‹#›</a:t>
            </a:fld>
            <a:endParaRPr lang="en-US" altLang="en-US"/>
          </a:p>
        </p:txBody>
      </p:sp>
    </p:spTree>
    <p:extLst>
      <p:ext uri="{BB962C8B-B14F-4D97-AF65-F5344CB8AC3E}">
        <p14:creationId xmlns:p14="http://schemas.microsoft.com/office/powerpoint/2010/main" val="2742338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wrap="square" numCol="1" anchorCtr="0" compatLnSpc="1">
            <a:prstTxWarp prst="textNoShape">
              <a:avLst/>
            </a:prstTxWarp>
          </a:bodyPr>
          <a:lstStyle>
            <a:lvl1pPr>
              <a:defRPr>
                <a:latin typeface="Arial" pitchFamily="34" charset="0"/>
                <a:ea typeface="Osaka" pitchFamily="-84" charset="-128"/>
              </a:defRPr>
            </a:lvl1pPr>
          </a:lstStyle>
          <a:p>
            <a:fld id="{E6FA70BF-2C29-D545-A4DB-E0087704ECD4}" type="datetime1">
              <a:rPr lang="en-US" altLang="en-US" smtClean="0"/>
              <a:t>1/19/22</a:t>
            </a:fld>
            <a:endParaRPr lang="en-US" altLang="en-US"/>
          </a:p>
        </p:txBody>
      </p:sp>
      <p:sp>
        <p:nvSpPr>
          <p:cNvPr id="8" name="Slide Number Placeholder 6"/>
          <p:cNvSpPr>
            <a:spLocks noGrp="1"/>
          </p:cNvSpPr>
          <p:nvPr>
            <p:ph type="sldNum" sz="quarter" idx="11"/>
          </p:nvPr>
        </p:nvSpPr>
        <p:spPr/>
        <p:txBody>
          <a:bodyPr/>
          <a:lstStyle>
            <a:lvl1pPr>
              <a:defRPr/>
            </a:lvl1pPr>
          </a:lstStyle>
          <a:p>
            <a:fld id="{03AF4963-C9D1-471F-AB4D-052943B8AA25}" type="slidenum">
              <a:rPr lang="en-US" altLang="en-US"/>
              <a:pPr/>
              <a:t>‹#›</a:t>
            </a:fld>
            <a:endParaRPr lang="en-US" altLang="en-US"/>
          </a:p>
        </p:txBody>
      </p:sp>
    </p:spTree>
    <p:extLst>
      <p:ext uri="{BB962C8B-B14F-4D97-AF65-F5344CB8AC3E}">
        <p14:creationId xmlns:p14="http://schemas.microsoft.com/office/powerpoint/2010/main" val="278099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7BD7B13-FE07-3A4F-9739-ACDF269FBB78}"/>
              </a:ext>
            </a:extLst>
          </p:cNvPr>
          <p:cNvSpPr>
            <a:spLocks noGrp="1"/>
          </p:cNvSpPr>
          <p:nvPr>
            <p:ph type="dt" sz="half" idx="2"/>
          </p:nvPr>
        </p:nvSpPr>
        <p:spPr>
          <a:xfrm>
            <a:off x="457200" y="6542088"/>
            <a:ext cx="2133600" cy="260350"/>
          </a:xfrm>
          <a:prstGeom prst="rect">
            <a:avLst/>
          </a:prstGeom>
        </p:spPr>
        <p:txBody>
          <a:bodyPr vert="horz" lIns="91440" tIns="45720" rIns="91440" bIns="45720" rtlCol="0" anchor="ctr"/>
          <a:lstStyle>
            <a:lvl1pPr algn="l">
              <a:defRPr sz="1200" smtClean="0">
                <a:solidFill>
                  <a:srgbClr val="1F497D"/>
                </a:solidFill>
                <a:latin typeface="Arial" charset="0"/>
                <a:ea typeface="Osaka" charset="0"/>
                <a:cs typeface="Osaka" charset="0"/>
              </a:defRPr>
            </a:lvl1pPr>
          </a:lstStyle>
          <a:p>
            <a:pPr>
              <a:defRPr/>
            </a:pPr>
            <a:fld id="{9604EA65-6CFC-294F-9C80-62CFA1FCE933}" type="datetime1">
              <a:rPr lang="en-US" smtClean="0"/>
              <a:t>1/19/22</a:t>
            </a:fld>
            <a:endParaRPr lang="en-US"/>
          </a:p>
        </p:txBody>
      </p:sp>
    </p:spTree>
    <p:extLst>
      <p:ext uri="{BB962C8B-B14F-4D97-AF65-F5344CB8AC3E}">
        <p14:creationId xmlns:p14="http://schemas.microsoft.com/office/powerpoint/2010/main" val="4099203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6" name="Text Placeholder 4"/>
          <p:cNvSpPr>
            <a:spLocks noGrp="1"/>
          </p:cNvSpPr>
          <p:nvPr>
            <p:ph type="body" sz="quarter" idx="17" hasCustomPrompt="1"/>
          </p:nvPr>
        </p:nvSpPr>
        <p:spPr>
          <a:xfrm>
            <a:off x="457200" y="149734"/>
            <a:ext cx="8229601" cy="251482"/>
          </a:xfrm>
          <a:prstGeom prst="rect">
            <a:avLst/>
          </a:prstGeom>
        </p:spPr>
        <p:txBody>
          <a:bodyPr anchor="t">
            <a:noAutofit/>
          </a:bodyPr>
          <a:lstStyle>
            <a:lvl1pPr marL="0" indent="0" algn="l">
              <a:buNone/>
              <a:tabLst/>
              <a:defRPr sz="1000" baseline="0">
                <a:solidFill>
                  <a:srgbClr val="7F7F7F"/>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0x | Directorate, Division, Section or Group Name (0000) OR Theme, Project or Mission Name Here (optional)</a:t>
            </a:r>
          </a:p>
        </p:txBody>
      </p:sp>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409031" y="6502282"/>
            <a:ext cx="561474" cy="325465"/>
          </a:xfrm>
          <a:prstGeom prst="rect">
            <a:avLst/>
          </a:prstGeom>
        </p:spPr>
      </p:pic>
      <p:sp>
        <p:nvSpPr>
          <p:cNvPr id="11" name="Slide Number Placeholder 10"/>
          <p:cNvSpPr>
            <a:spLocks noGrp="1"/>
          </p:cNvSpPr>
          <p:nvPr>
            <p:ph type="sldNum" sz="quarter" idx="20"/>
          </p:nvPr>
        </p:nvSpPr>
        <p:spPr/>
        <p:txBody>
          <a:bodyPr/>
          <a:lstStyle/>
          <a:p>
            <a:fld id="{2C654CF0-3EF2-5F44-85BA-BA5F206A7CCC}" type="slidenum">
              <a:rPr lang="en-US" smtClean="0"/>
              <a:pPr/>
              <a:t>‹#›</a:t>
            </a:fld>
            <a:endParaRPr lang="en-US" dirty="0"/>
          </a:p>
        </p:txBody>
      </p:sp>
      <p:sp>
        <p:nvSpPr>
          <p:cNvPr id="5" name="Content Placeholder 4"/>
          <p:cNvSpPr>
            <a:spLocks noGrp="1"/>
          </p:cNvSpPr>
          <p:nvPr>
            <p:ph sz="quarter" idx="22"/>
          </p:nvPr>
        </p:nvSpPr>
        <p:spPr>
          <a:xfrm>
            <a:off x="457200" y="1600199"/>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6011C004-CC7A-654E-ACD9-44DFC20C3C67}"/>
              </a:ext>
            </a:extLst>
          </p:cNvPr>
          <p:cNvSpPr>
            <a:spLocks noGrp="1"/>
          </p:cNvSpPr>
          <p:nvPr>
            <p:ph type="dt" sz="half" idx="2"/>
          </p:nvPr>
        </p:nvSpPr>
        <p:spPr>
          <a:xfrm>
            <a:off x="457200" y="6542088"/>
            <a:ext cx="2133600" cy="260350"/>
          </a:xfrm>
          <a:prstGeom prst="rect">
            <a:avLst/>
          </a:prstGeom>
        </p:spPr>
        <p:txBody>
          <a:bodyPr vert="horz" lIns="91440" tIns="45720" rIns="91440" bIns="45720" rtlCol="0" anchor="ctr"/>
          <a:lstStyle>
            <a:lvl1pPr algn="l">
              <a:defRPr sz="1200" smtClean="0">
                <a:solidFill>
                  <a:srgbClr val="1F497D"/>
                </a:solidFill>
                <a:latin typeface="Arial" charset="0"/>
                <a:ea typeface="Osaka" charset="0"/>
                <a:cs typeface="Osaka" charset="0"/>
              </a:defRPr>
            </a:lvl1pPr>
          </a:lstStyle>
          <a:p>
            <a:pPr>
              <a:defRPr/>
            </a:pPr>
            <a:fld id="{B2F6D70D-2876-C74C-9357-5423C8444750}" type="datetime1">
              <a:rPr lang="en-US" smtClean="0"/>
              <a:t>1/19/22</a:t>
            </a:fld>
            <a:endParaRPr lang="en-US"/>
          </a:p>
        </p:txBody>
      </p:sp>
    </p:spTree>
    <p:extLst>
      <p:ext uri="{BB962C8B-B14F-4D97-AF65-F5344CB8AC3E}">
        <p14:creationId xmlns:p14="http://schemas.microsoft.com/office/powerpoint/2010/main" val="284015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106" name="Title Placeholder 1"/>
          <p:cNvSpPr>
            <a:spLocks noGrp="1"/>
          </p:cNvSpPr>
          <p:nvPr>
            <p:ph type="title"/>
          </p:nvPr>
        </p:nvSpPr>
        <p:spPr bwMode="auto">
          <a:xfrm>
            <a:off x="457200" y="508000"/>
            <a:ext cx="8229600" cy="909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71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542088"/>
            <a:ext cx="2133600" cy="260350"/>
          </a:xfrm>
          <a:prstGeom prst="rect">
            <a:avLst/>
          </a:prstGeom>
        </p:spPr>
        <p:txBody>
          <a:bodyPr vert="horz" lIns="91440" tIns="45720" rIns="91440" bIns="45720" rtlCol="0" anchor="ctr"/>
          <a:lstStyle>
            <a:lvl1pPr algn="l">
              <a:defRPr sz="1200" smtClean="0">
                <a:solidFill>
                  <a:srgbClr val="1F497D"/>
                </a:solidFill>
                <a:latin typeface="Arial" charset="0"/>
                <a:ea typeface="Osaka" charset="0"/>
                <a:cs typeface="Osaka" charset="0"/>
              </a:defRPr>
            </a:lvl1pPr>
          </a:lstStyle>
          <a:p>
            <a:pPr>
              <a:defRPr/>
            </a:pPr>
            <a:fld id="{42C58472-B524-404B-BD1F-CE2F8C3336D8}" type="datetime1">
              <a:rPr lang="en-US" smtClean="0"/>
              <a:t>1/19/22</a:t>
            </a:fld>
            <a:endParaRPr lang="en-US"/>
          </a:p>
        </p:txBody>
      </p:sp>
      <p:sp>
        <p:nvSpPr>
          <p:cNvPr id="6" name="Slide Number Placeholder 5"/>
          <p:cNvSpPr>
            <a:spLocks noGrp="1"/>
          </p:cNvSpPr>
          <p:nvPr>
            <p:ph type="sldNum" sz="quarter" idx="4"/>
          </p:nvPr>
        </p:nvSpPr>
        <p:spPr>
          <a:xfrm>
            <a:off x="3505200" y="6542088"/>
            <a:ext cx="2133600" cy="26035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1F497D"/>
                </a:solidFill>
              </a:defRPr>
            </a:lvl1pPr>
          </a:lstStyle>
          <a:p>
            <a:r>
              <a:rPr lang="en-US" altLang="en-US"/>
              <a:t>                                   </a:t>
            </a:r>
            <a:fld id="{223AF3C6-1824-4126-84C8-45C1C210ED39}" type="slidenum">
              <a:rPr lang="en-US" altLang="en-US"/>
              <a:pPr/>
              <a:t>‹#›</a:t>
            </a:fld>
            <a:endParaRPr lang="en-US" altLang="en-US" sz="1400"/>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5" r:id="rId4"/>
    <p:sldLayoutId id="2147483836" r:id="rId5"/>
    <p:sldLayoutId id="2147483837" r:id="rId6"/>
    <p:sldLayoutId id="2147483838" r:id="rId7"/>
    <p:sldLayoutId id="2147483839" r:id="rId8"/>
    <p:sldLayoutId id="2147483845" r:id="rId9"/>
  </p:sldLayoutIdLst>
  <p:hf hdr="0" ftr="0"/>
  <p:txStyles>
    <p:titleStyle>
      <a:lvl1pPr algn="ctr" defTabSz="457200" rtl="0" fontAlgn="base">
        <a:spcBef>
          <a:spcPct val="0"/>
        </a:spcBef>
        <a:spcAft>
          <a:spcPct val="0"/>
        </a:spcAft>
        <a:defRPr sz="4400" kern="1200">
          <a:solidFill>
            <a:srgbClr val="1F497D"/>
          </a:solidFill>
          <a:latin typeface="+mj-lt"/>
          <a:ea typeface="MS PGothic" pitchFamily="34" charset="-128"/>
          <a:cs typeface="+mj-cs"/>
        </a:defRPr>
      </a:lvl1pPr>
      <a:lvl2pPr algn="ctr" defTabSz="457200" rtl="0" fontAlgn="base">
        <a:spcBef>
          <a:spcPct val="0"/>
        </a:spcBef>
        <a:spcAft>
          <a:spcPct val="0"/>
        </a:spcAft>
        <a:defRPr sz="4400">
          <a:solidFill>
            <a:srgbClr val="1F497D"/>
          </a:solidFill>
          <a:latin typeface="Calibri" pitchFamily="34" charset="0"/>
          <a:ea typeface="MS PGothic" pitchFamily="34" charset="-128"/>
        </a:defRPr>
      </a:lvl2pPr>
      <a:lvl3pPr algn="ctr" defTabSz="457200" rtl="0" fontAlgn="base">
        <a:spcBef>
          <a:spcPct val="0"/>
        </a:spcBef>
        <a:spcAft>
          <a:spcPct val="0"/>
        </a:spcAft>
        <a:defRPr sz="4400">
          <a:solidFill>
            <a:srgbClr val="1F497D"/>
          </a:solidFill>
          <a:latin typeface="Calibri" pitchFamily="34" charset="0"/>
          <a:ea typeface="MS PGothic" pitchFamily="34" charset="-128"/>
        </a:defRPr>
      </a:lvl3pPr>
      <a:lvl4pPr algn="ctr" defTabSz="457200" rtl="0" fontAlgn="base">
        <a:spcBef>
          <a:spcPct val="0"/>
        </a:spcBef>
        <a:spcAft>
          <a:spcPct val="0"/>
        </a:spcAft>
        <a:defRPr sz="4400">
          <a:solidFill>
            <a:srgbClr val="1F497D"/>
          </a:solidFill>
          <a:latin typeface="Calibri" pitchFamily="34" charset="0"/>
          <a:ea typeface="MS PGothic" pitchFamily="34" charset="-128"/>
        </a:defRPr>
      </a:lvl4pPr>
      <a:lvl5pPr algn="ctr" defTabSz="457200" rtl="0" fontAlgn="base">
        <a:spcBef>
          <a:spcPct val="0"/>
        </a:spcBef>
        <a:spcAft>
          <a:spcPct val="0"/>
        </a:spcAft>
        <a:defRPr sz="4400">
          <a:solidFill>
            <a:srgbClr val="1F497D"/>
          </a:solidFill>
          <a:latin typeface="Calibri" pitchFamily="34" charset="0"/>
          <a:ea typeface="MS PGothic" pitchFamily="34" charset="-128"/>
        </a:defRPr>
      </a:lvl5pPr>
      <a:lvl6pPr marL="457200" algn="ctr" defTabSz="457200" rtl="0" fontAlgn="base">
        <a:spcBef>
          <a:spcPct val="0"/>
        </a:spcBef>
        <a:spcAft>
          <a:spcPct val="0"/>
        </a:spcAft>
        <a:defRPr sz="4400">
          <a:solidFill>
            <a:srgbClr val="1F497D"/>
          </a:solidFill>
          <a:latin typeface="Calibri" pitchFamily="34" charset="0"/>
          <a:ea typeface="MS PGothic" pitchFamily="34" charset="-128"/>
        </a:defRPr>
      </a:lvl6pPr>
      <a:lvl7pPr marL="914400" algn="ctr" defTabSz="457200" rtl="0" fontAlgn="base">
        <a:spcBef>
          <a:spcPct val="0"/>
        </a:spcBef>
        <a:spcAft>
          <a:spcPct val="0"/>
        </a:spcAft>
        <a:defRPr sz="4400">
          <a:solidFill>
            <a:srgbClr val="1F497D"/>
          </a:solidFill>
          <a:latin typeface="Calibri" pitchFamily="34" charset="0"/>
          <a:ea typeface="MS PGothic" pitchFamily="34" charset="-128"/>
        </a:defRPr>
      </a:lvl7pPr>
      <a:lvl8pPr marL="1371600" algn="ctr" defTabSz="457200" rtl="0" fontAlgn="base">
        <a:spcBef>
          <a:spcPct val="0"/>
        </a:spcBef>
        <a:spcAft>
          <a:spcPct val="0"/>
        </a:spcAft>
        <a:defRPr sz="4400">
          <a:solidFill>
            <a:srgbClr val="1F497D"/>
          </a:solidFill>
          <a:latin typeface="Calibri" pitchFamily="34" charset="0"/>
          <a:ea typeface="MS PGothic" pitchFamily="34" charset="-128"/>
        </a:defRPr>
      </a:lvl8pPr>
      <a:lvl9pPr marL="1828800" algn="ctr" defTabSz="457200" rtl="0" fontAlgn="base">
        <a:spcBef>
          <a:spcPct val="0"/>
        </a:spcBef>
        <a:spcAft>
          <a:spcPct val="0"/>
        </a:spcAft>
        <a:defRPr sz="4400">
          <a:solidFill>
            <a:srgbClr val="1F497D"/>
          </a:solidFill>
          <a:latin typeface="Calibri" pitchFamily="34" charset="0"/>
          <a:ea typeface="MS PGothic" pitchFamily="34"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2010_0210_alt-v1rgb.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2094" y="0"/>
            <a:ext cx="9188970" cy="4110181"/>
          </a:xfrm>
          <a:prstGeom prst="rect">
            <a:avLst/>
          </a:prstGeom>
        </p:spPr>
      </p:pic>
      <p:sp>
        <p:nvSpPr>
          <p:cNvPr id="18" name="Text Placeholder 1"/>
          <p:cNvSpPr txBox="1">
            <a:spLocks/>
          </p:cNvSpPr>
          <p:nvPr/>
        </p:nvSpPr>
        <p:spPr>
          <a:xfrm>
            <a:off x="-762000" y="4267200"/>
            <a:ext cx="9601200" cy="2269788"/>
          </a:xfrm>
          <a:prstGeom prst="rect">
            <a:avLst/>
          </a:prstGeom>
        </p:spPr>
        <p:txBody>
          <a:bodyPr lIns="91418" tIns="45709" rIns="91418" bIns="45709" anchor="t"/>
          <a:lstStyle>
            <a:lvl1pPr marL="0" indent="0" algn="l" defTabSz="457092" rtl="0" eaLnBrk="1" latinLnBrk="0" hangingPunct="1">
              <a:spcBef>
                <a:spcPct val="20000"/>
              </a:spcBef>
              <a:buFont typeface="Arial"/>
              <a:buNone/>
              <a:defRPr sz="2800" b="0" kern="1200" baseline="0">
                <a:solidFill>
                  <a:schemeClr val="tx1"/>
                </a:solidFill>
                <a:latin typeface="+mn-lt"/>
                <a:ea typeface="+mn-ea"/>
                <a:cs typeface="+mn-cs"/>
              </a:defRPr>
            </a:lvl1pPr>
            <a:lvl2pPr marL="457092" indent="0" algn="l" defTabSz="457092" rtl="0" eaLnBrk="1" latinLnBrk="0" hangingPunct="1">
              <a:spcBef>
                <a:spcPct val="20000"/>
              </a:spcBef>
              <a:buFont typeface="Arial"/>
              <a:buNone/>
              <a:defRPr sz="2000" b="1" kern="1200">
                <a:solidFill>
                  <a:schemeClr val="tx1"/>
                </a:solidFill>
                <a:latin typeface="+mn-lt"/>
                <a:ea typeface="+mn-ea"/>
                <a:cs typeface="+mn-cs"/>
              </a:defRPr>
            </a:lvl2pPr>
            <a:lvl3pPr marL="914186" indent="0" algn="l" defTabSz="457092" rtl="0" eaLnBrk="1" latinLnBrk="0" hangingPunct="1">
              <a:spcBef>
                <a:spcPct val="20000"/>
              </a:spcBef>
              <a:buFont typeface="Arial"/>
              <a:buNone/>
              <a:defRPr sz="1800" b="1" kern="1200">
                <a:solidFill>
                  <a:schemeClr val="tx1"/>
                </a:solidFill>
                <a:latin typeface="+mn-lt"/>
                <a:ea typeface="+mn-ea"/>
                <a:cs typeface="+mn-cs"/>
              </a:defRPr>
            </a:lvl3pPr>
            <a:lvl4pPr marL="1371279" indent="0" algn="l" defTabSz="457092" rtl="0" eaLnBrk="1" latinLnBrk="0" hangingPunct="1">
              <a:spcBef>
                <a:spcPct val="20000"/>
              </a:spcBef>
              <a:buFont typeface="Arial"/>
              <a:buNone/>
              <a:defRPr sz="1600" b="1" kern="1200">
                <a:solidFill>
                  <a:schemeClr val="tx1"/>
                </a:solidFill>
                <a:latin typeface="+mn-lt"/>
                <a:ea typeface="+mn-ea"/>
                <a:cs typeface="+mn-cs"/>
              </a:defRPr>
            </a:lvl4pPr>
            <a:lvl5pPr marL="1828373" indent="0" algn="l" defTabSz="457092" rtl="0" eaLnBrk="1" latinLnBrk="0" hangingPunct="1">
              <a:spcBef>
                <a:spcPct val="20000"/>
              </a:spcBef>
              <a:buFont typeface="Arial"/>
              <a:buNone/>
              <a:defRPr sz="1600" b="1" kern="1200">
                <a:solidFill>
                  <a:schemeClr val="tx1"/>
                </a:solidFill>
                <a:latin typeface="+mn-lt"/>
                <a:ea typeface="+mn-ea"/>
                <a:cs typeface="+mn-cs"/>
              </a:defRPr>
            </a:lvl5pPr>
            <a:lvl6pPr marL="2285466" indent="0" algn="l" defTabSz="457092" rtl="0" eaLnBrk="1" latinLnBrk="0" hangingPunct="1">
              <a:spcBef>
                <a:spcPct val="20000"/>
              </a:spcBef>
              <a:buFont typeface="Arial"/>
              <a:buNone/>
              <a:defRPr sz="1600" b="1" kern="1200">
                <a:solidFill>
                  <a:schemeClr val="tx1"/>
                </a:solidFill>
                <a:latin typeface="+mn-lt"/>
                <a:ea typeface="+mn-ea"/>
                <a:cs typeface="+mn-cs"/>
              </a:defRPr>
            </a:lvl6pPr>
            <a:lvl7pPr marL="2742558" indent="0" algn="l" defTabSz="457092" rtl="0" eaLnBrk="1" latinLnBrk="0" hangingPunct="1">
              <a:spcBef>
                <a:spcPct val="20000"/>
              </a:spcBef>
              <a:buFont typeface="Arial"/>
              <a:buNone/>
              <a:defRPr sz="1600" b="1" kern="1200">
                <a:solidFill>
                  <a:schemeClr val="tx1"/>
                </a:solidFill>
                <a:latin typeface="+mn-lt"/>
                <a:ea typeface="+mn-ea"/>
                <a:cs typeface="+mn-cs"/>
              </a:defRPr>
            </a:lvl7pPr>
            <a:lvl8pPr marL="3199652" indent="0" algn="l" defTabSz="457092" rtl="0" eaLnBrk="1" latinLnBrk="0" hangingPunct="1">
              <a:spcBef>
                <a:spcPct val="20000"/>
              </a:spcBef>
              <a:buFont typeface="Arial"/>
              <a:buNone/>
              <a:defRPr sz="1600" b="1" kern="1200">
                <a:solidFill>
                  <a:schemeClr val="tx1"/>
                </a:solidFill>
                <a:latin typeface="+mn-lt"/>
                <a:ea typeface="+mn-ea"/>
                <a:cs typeface="+mn-cs"/>
              </a:defRPr>
            </a:lvl8pPr>
            <a:lvl9pPr marL="3656744" indent="0" algn="l" defTabSz="457092" rtl="0" eaLnBrk="1" latinLnBrk="0" hangingPunct="1">
              <a:spcBef>
                <a:spcPct val="20000"/>
              </a:spcBef>
              <a:buFont typeface="Arial"/>
              <a:buNone/>
              <a:defRPr sz="1600" b="1" kern="1200">
                <a:solidFill>
                  <a:schemeClr val="tx1"/>
                </a:solidFill>
                <a:latin typeface="+mn-lt"/>
                <a:ea typeface="+mn-ea"/>
                <a:cs typeface="+mn-cs"/>
              </a:defRPr>
            </a:lvl9pPr>
          </a:lstStyle>
          <a:p>
            <a:pPr algn="r"/>
            <a:r>
              <a:rPr lang="en-US" dirty="0">
                <a:solidFill>
                  <a:srgbClr val="000000"/>
                </a:solidFill>
                <a:latin typeface="Helvetica"/>
                <a:cs typeface="Helvetica"/>
              </a:rPr>
              <a:t>SEA SM &amp; Configuration Model Analysis </a:t>
            </a:r>
          </a:p>
          <a:p>
            <a:pPr algn="r"/>
            <a:r>
              <a:rPr lang="en-US" sz="2000" dirty="0">
                <a:solidFill>
                  <a:srgbClr val="000000"/>
                </a:solidFill>
                <a:latin typeface="Helvetica"/>
                <a:cs typeface="Helvetica"/>
              </a:rPr>
              <a:t>Review of FRM, EDS, Component, </a:t>
            </a:r>
          </a:p>
          <a:p>
            <a:pPr algn="r"/>
            <a:r>
              <a:rPr lang="en-US" sz="2000" dirty="0">
                <a:solidFill>
                  <a:srgbClr val="000000"/>
                </a:solidFill>
                <a:latin typeface="Helvetica"/>
                <a:cs typeface="Helvetica"/>
              </a:rPr>
              <a:t>Protocol, ICS, &amp; MIB relationships</a:t>
            </a:r>
          </a:p>
          <a:p>
            <a:pPr algn="r"/>
            <a:endParaRPr lang="en-US" sz="1600" dirty="0">
              <a:solidFill>
                <a:srgbClr val="000000"/>
              </a:solidFill>
              <a:latin typeface="Helvetica"/>
              <a:cs typeface="Helvetica"/>
            </a:endParaRPr>
          </a:p>
          <a:p>
            <a:pPr algn="r"/>
            <a:r>
              <a:rPr lang="en-US" sz="1600" dirty="0">
                <a:solidFill>
                  <a:srgbClr val="000000"/>
                </a:solidFill>
                <a:latin typeface="Helvetica"/>
                <a:cs typeface="Helvetica"/>
              </a:rPr>
              <a:t>Presenter: P. Shames</a:t>
            </a:r>
          </a:p>
          <a:p>
            <a:pPr algn="r"/>
            <a:r>
              <a:rPr lang="en-US" sz="1600" dirty="0">
                <a:solidFill>
                  <a:srgbClr val="000000"/>
                </a:solidFill>
                <a:latin typeface="Helvetica"/>
                <a:cs typeface="Helvetica"/>
              </a:rPr>
              <a:t>Updated 19 Jan 2022</a:t>
            </a:r>
          </a:p>
        </p:txBody>
      </p:sp>
      <p:pic>
        <p:nvPicPr>
          <p:cNvPr id="5" name="Picture 4" descr="JPL_StackedLogo_forLightBkg_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90" y="5432375"/>
            <a:ext cx="1834823" cy="897468"/>
          </a:xfrm>
          <a:prstGeom prst="rect">
            <a:avLst/>
          </a:prstGeom>
        </p:spPr>
      </p:pic>
      <p:sp>
        <p:nvSpPr>
          <p:cNvPr id="2" name="Date Placeholder 1">
            <a:extLst>
              <a:ext uri="{FF2B5EF4-FFF2-40B4-BE49-F238E27FC236}">
                <a16:creationId xmlns:a16="http://schemas.microsoft.com/office/drawing/2014/main" id="{5534ED2D-AEEB-A84D-A998-BA6E7CD3B0DD}"/>
              </a:ext>
            </a:extLst>
          </p:cNvPr>
          <p:cNvSpPr>
            <a:spLocks noGrp="1"/>
          </p:cNvSpPr>
          <p:nvPr>
            <p:ph type="dt" sz="half" idx="10"/>
          </p:nvPr>
        </p:nvSpPr>
        <p:spPr/>
        <p:txBody>
          <a:bodyPr/>
          <a:lstStyle/>
          <a:p>
            <a:fld id="{93E5C74A-0A29-984E-AA3F-7701E3808C49}" type="datetime1">
              <a:rPr lang="en-US" altLang="en-US" smtClean="0"/>
              <a:t>1/20/22</a:t>
            </a:fld>
            <a:endParaRPr lang="en-US" altLang="en-US" dirty="0"/>
          </a:p>
        </p:txBody>
      </p:sp>
      <p:sp>
        <p:nvSpPr>
          <p:cNvPr id="3" name="Slide Number Placeholder 2">
            <a:extLst>
              <a:ext uri="{FF2B5EF4-FFF2-40B4-BE49-F238E27FC236}">
                <a16:creationId xmlns:a16="http://schemas.microsoft.com/office/drawing/2014/main" id="{E4763389-A729-C44D-844D-D89772FC309C}"/>
              </a:ext>
            </a:extLst>
          </p:cNvPr>
          <p:cNvSpPr>
            <a:spLocks noGrp="1"/>
          </p:cNvSpPr>
          <p:nvPr>
            <p:ph type="sldNum" sz="quarter" idx="11"/>
          </p:nvPr>
        </p:nvSpPr>
        <p:spPr/>
        <p:txBody>
          <a:bodyPr/>
          <a:lstStyle/>
          <a:p>
            <a:fld id="{9F2C56F2-87D3-489A-82B7-73E19EF47C03}" type="slidenum">
              <a:rPr lang="en-US" altLang="en-US" smtClean="0"/>
              <a:pPr/>
              <a:t>1</a:t>
            </a:fld>
            <a:endParaRPr lang="en-US" altLang="en-US"/>
          </a:p>
        </p:txBody>
      </p:sp>
    </p:spTree>
    <p:extLst>
      <p:ext uri="{BB962C8B-B14F-4D97-AF65-F5344CB8AC3E}">
        <p14:creationId xmlns:p14="http://schemas.microsoft.com/office/powerpoint/2010/main" val="3193511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106C2-43E5-6841-9B22-71366249BA10}"/>
              </a:ext>
            </a:extLst>
          </p:cNvPr>
          <p:cNvSpPr>
            <a:spLocks noGrp="1"/>
          </p:cNvSpPr>
          <p:nvPr>
            <p:ph type="title"/>
          </p:nvPr>
        </p:nvSpPr>
        <p:spPr>
          <a:xfrm>
            <a:off x="457200" y="157162"/>
            <a:ext cx="8229600" cy="909638"/>
          </a:xfrm>
        </p:spPr>
        <p:txBody>
          <a:bodyPr/>
          <a:lstStyle/>
          <a:p>
            <a:r>
              <a:rPr lang="en-US" sz="3200" dirty="0"/>
              <a:t>Electronic Data Sheet (EDS)</a:t>
            </a:r>
            <a:br>
              <a:rPr lang="en-US" sz="3200" dirty="0"/>
            </a:br>
            <a:r>
              <a:rPr lang="en-US" sz="3200" dirty="0"/>
              <a:t>Example from CCSDS 371.0-G-1</a:t>
            </a:r>
          </a:p>
        </p:txBody>
      </p:sp>
      <p:sp>
        <p:nvSpPr>
          <p:cNvPr id="4" name="Slide Number Placeholder 3">
            <a:extLst>
              <a:ext uri="{FF2B5EF4-FFF2-40B4-BE49-F238E27FC236}">
                <a16:creationId xmlns:a16="http://schemas.microsoft.com/office/drawing/2014/main" id="{90899405-D5C6-6E4F-9FD1-5983D0A5977F}"/>
              </a:ext>
            </a:extLst>
          </p:cNvPr>
          <p:cNvSpPr>
            <a:spLocks noGrp="1"/>
          </p:cNvSpPr>
          <p:nvPr>
            <p:ph type="sldNum" sz="quarter" idx="11"/>
          </p:nvPr>
        </p:nvSpPr>
        <p:spPr/>
        <p:txBody>
          <a:bodyPr/>
          <a:lstStyle/>
          <a:p>
            <a:fld id="{2C654CF0-3EF2-5F44-85BA-BA5F206A7CCC}" type="slidenum">
              <a:rPr lang="en-US" smtClean="0"/>
              <a:pPr/>
              <a:t>10</a:t>
            </a:fld>
            <a:endParaRPr lang="en-US" dirty="0"/>
          </a:p>
        </p:txBody>
      </p:sp>
      <p:grpSp>
        <p:nvGrpSpPr>
          <p:cNvPr id="46" name="Group 45">
            <a:extLst>
              <a:ext uri="{FF2B5EF4-FFF2-40B4-BE49-F238E27FC236}">
                <a16:creationId xmlns:a16="http://schemas.microsoft.com/office/drawing/2014/main" id="{065DAE3B-D172-9C4B-8180-5BE9F43C32CE}"/>
              </a:ext>
            </a:extLst>
          </p:cNvPr>
          <p:cNvGrpSpPr/>
          <p:nvPr/>
        </p:nvGrpSpPr>
        <p:grpSpPr>
          <a:xfrm>
            <a:off x="4419600" y="1447800"/>
            <a:ext cx="4343401" cy="3956961"/>
            <a:chOff x="4857750" y="223838"/>
            <a:chExt cx="7058025" cy="6451684"/>
          </a:xfrm>
        </p:grpSpPr>
        <p:sp>
          <p:nvSpPr>
            <p:cNvPr id="7" name="Rectangle: Rounded Corners 4">
              <a:extLst>
                <a:ext uri="{FF2B5EF4-FFF2-40B4-BE49-F238E27FC236}">
                  <a16:creationId xmlns:a16="http://schemas.microsoft.com/office/drawing/2014/main" id="{182F6CA8-9380-004B-BAF1-9DB4D5C81EF4}"/>
                </a:ext>
              </a:extLst>
            </p:cNvPr>
            <p:cNvSpPr/>
            <p:nvPr/>
          </p:nvSpPr>
          <p:spPr>
            <a:xfrm>
              <a:off x="7546971" y="223838"/>
              <a:ext cx="4368804" cy="5640383"/>
            </a:xfrm>
            <a:prstGeom prst="roundRect">
              <a:avLst>
                <a:gd name="adj" fmla="val 13953"/>
              </a:avLst>
            </a:prstGeom>
            <a:pattFill prst="pct5">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00" dirty="0">
                  <a:solidFill>
                    <a:schemeClr val="tx1"/>
                  </a:solidFill>
                </a:rPr>
                <a:t>Onboard System Functions</a:t>
              </a:r>
            </a:p>
          </p:txBody>
        </p:sp>
        <p:sp>
          <p:nvSpPr>
            <p:cNvPr id="8" name="Rectangle: Rounded Corners 5">
              <a:extLst>
                <a:ext uri="{FF2B5EF4-FFF2-40B4-BE49-F238E27FC236}">
                  <a16:creationId xmlns:a16="http://schemas.microsoft.com/office/drawing/2014/main" id="{192058B2-18C8-2742-BAB4-29242069A8F9}"/>
                </a:ext>
              </a:extLst>
            </p:cNvPr>
            <p:cNvSpPr/>
            <p:nvPr/>
          </p:nvSpPr>
          <p:spPr>
            <a:xfrm>
              <a:off x="7608883" y="1159286"/>
              <a:ext cx="4230692" cy="1698159"/>
            </a:xfrm>
            <a:prstGeom prst="roundRect">
              <a:avLst/>
            </a:prstGeom>
            <a:pattFill prst="pct25">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50" dirty="0">
                  <a:solidFill>
                    <a:schemeClr val="tx1"/>
                  </a:solidFill>
                </a:rPr>
                <a:t>Application Support Functions</a:t>
              </a:r>
            </a:p>
          </p:txBody>
        </p:sp>
        <p:sp>
          <p:nvSpPr>
            <p:cNvPr id="9" name="Rectangle: Rounded Corners 6">
              <a:extLst>
                <a:ext uri="{FF2B5EF4-FFF2-40B4-BE49-F238E27FC236}">
                  <a16:creationId xmlns:a16="http://schemas.microsoft.com/office/drawing/2014/main" id="{33E97FB2-10D7-6E4B-8673-03050F6D7C41}"/>
                </a:ext>
              </a:extLst>
            </p:cNvPr>
            <p:cNvSpPr/>
            <p:nvPr/>
          </p:nvSpPr>
          <p:spPr>
            <a:xfrm>
              <a:off x="7608883" y="3078911"/>
              <a:ext cx="4230692" cy="2269377"/>
            </a:xfrm>
            <a:prstGeom prst="roundRect">
              <a:avLst/>
            </a:prstGeom>
            <a:pattFill prst="pct25">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50" dirty="0">
                  <a:solidFill>
                    <a:schemeClr val="tx1"/>
                  </a:solidFill>
                </a:rPr>
                <a:t>Subnet Functions</a:t>
              </a:r>
            </a:p>
          </p:txBody>
        </p:sp>
        <p:sp>
          <p:nvSpPr>
            <p:cNvPr id="10" name="Rectangle: Rounded Corners 7">
              <a:extLst>
                <a:ext uri="{FF2B5EF4-FFF2-40B4-BE49-F238E27FC236}">
                  <a16:creationId xmlns:a16="http://schemas.microsoft.com/office/drawing/2014/main" id="{CB7CAA36-F736-944A-A2F3-2B119E49E0DF}"/>
                </a:ext>
              </a:extLst>
            </p:cNvPr>
            <p:cNvSpPr/>
            <p:nvPr/>
          </p:nvSpPr>
          <p:spPr>
            <a:xfrm>
              <a:off x="5038725" y="1243013"/>
              <a:ext cx="2317747" cy="4152900"/>
            </a:xfrm>
            <a:prstGeom prst="roundRect">
              <a:avLst>
                <a:gd name="adj" fmla="val 3630"/>
              </a:avLst>
            </a:prstGeom>
            <a:pattFill prst="dkDnDiag">
              <a:fgClr>
                <a:srgbClr val="66FFFF"/>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50" dirty="0">
                  <a:solidFill>
                    <a:schemeClr val="tx1"/>
                  </a:solidFill>
                </a:rPr>
                <a:t>Model</a:t>
              </a:r>
            </a:p>
          </p:txBody>
        </p:sp>
        <p:sp>
          <p:nvSpPr>
            <p:cNvPr id="11" name="Rectangle: Rounded Corners 8">
              <a:extLst>
                <a:ext uri="{FF2B5EF4-FFF2-40B4-BE49-F238E27FC236}">
                  <a16:creationId xmlns:a16="http://schemas.microsoft.com/office/drawing/2014/main" id="{EBE90F90-14BD-6C4C-B07E-FB8DEEC58653}"/>
                </a:ext>
              </a:extLst>
            </p:cNvPr>
            <p:cNvSpPr/>
            <p:nvPr/>
          </p:nvSpPr>
          <p:spPr>
            <a:xfrm>
              <a:off x="5651496" y="1995480"/>
              <a:ext cx="1457324" cy="800100"/>
            </a:xfrm>
            <a:prstGeom prst="roundRect">
              <a:avLst/>
            </a:prstGeom>
            <a:solidFill>
              <a:srgbClr val="CCECFF"/>
            </a:solidFill>
            <a:ln>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SO Electronic Data Sheet</a:t>
              </a:r>
            </a:p>
          </p:txBody>
        </p:sp>
        <p:sp>
          <p:nvSpPr>
            <p:cNvPr id="12" name="Rectangle: Rounded Corners 9">
              <a:extLst>
                <a:ext uri="{FF2B5EF4-FFF2-40B4-BE49-F238E27FC236}">
                  <a16:creationId xmlns:a16="http://schemas.microsoft.com/office/drawing/2014/main" id="{65677E60-9FF6-0F43-9A8B-3FA372CDFFAD}"/>
                </a:ext>
              </a:extLst>
            </p:cNvPr>
            <p:cNvSpPr/>
            <p:nvPr/>
          </p:nvSpPr>
          <p:spPr>
            <a:xfrm>
              <a:off x="5651495" y="3338505"/>
              <a:ext cx="1457325" cy="600075"/>
            </a:xfrm>
            <a:prstGeom prst="roundRect">
              <a:avLst/>
            </a:prstGeom>
            <a:solidFill>
              <a:srgbClr val="CCECFF"/>
            </a:solidFill>
            <a:ln>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Dictionary of Terms</a:t>
              </a:r>
            </a:p>
          </p:txBody>
        </p:sp>
        <p:sp>
          <p:nvSpPr>
            <p:cNvPr id="13" name="Rectangle: Rounded Corners 10">
              <a:extLst>
                <a:ext uri="{FF2B5EF4-FFF2-40B4-BE49-F238E27FC236}">
                  <a16:creationId xmlns:a16="http://schemas.microsoft.com/office/drawing/2014/main" id="{ACC7A42B-7739-744C-8DEB-F4BEE987B76C}"/>
                </a:ext>
              </a:extLst>
            </p:cNvPr>
            <p:cNvSpPr/>
            <p:nvPr/>
          </p:nvSpPr>
          <p:spPr>
            <a:xfrm>
              <a:off x="5651497" y="4481505"/>
              <a:ext cx="1457325" cy="642937"/>
            </a:xfrm>
            <a:prstGeom prst="roundRect">
              <a:avLst/>
            </a:prstGeom>
            <a:solidFill>
              <a:srgbClr val="CCECFF"/>
            </a:solidFill>
            <a:ln w="635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Deployment Description</a:t>
              </a:r>
            </a:p>
          </p:txBody>
        </p:sp>
        <p:sp>
          <p:nvSpPr>
            <p:cNvPr id="14" name="Oval 13">
              <a:extLst>
                <a:ext uri="{FF2B5EF4-FFF2-40B4-BE49-F238E27FC236}">
                  <a16:creationId xmlns:a16="http://schemas.microsoft.com/office/drawing/2014/main" id="{89E77F04-4313-6F46-A8B7-E96E6A13DC12}"/>
                </a:ext>
              </a:extLst>
            </p:cNvPr>
            <p:cNvSpPr/>
            <p:nvPr/>
          </p:nvSpPr>
          <p:spPr>
            <a:xfrm>
              <a:off x="8839769" y="659545"/>
              <a:ext cx="1643065" cy="357987"/>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rPr>
                <a:t>Applications</a:t>
              </a:r>
            </a:p>
          </p:txBody>
        </p:sp>
        <p:sp>
          <p:nvSpPr>
            <p:cNvPr id="15" name="Oval 14">
              <a:extLst>
                <a:ext uri="{FF2B5EF4-FFF2-40B4-BE49-F238E27FC236}">
                  <a16:creationId xmlns:a16="http://schemas.microsoft.com/office/drawing/2014/main" id="{302863F4-24A0-0848-8288-C498D6DD94A9}"/>
                </a:ext>
              </a:extLst>
            </p:cNvPr>
            <p:cNvSpPr/>
            <p:nvPr/>
          </p:nvSpPr>
          <p:spPr>
            <a:xfrm>
              <a:off x="7930353" y="1623668"/>
              <a:ext cx="1117474" cy="623882"/>
            </a:xfrm>
            <a:prstGeom prst="ellipse">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rPr>
                <a:t>Device Service</a:t>
              </a:r>
            </a:p>
          </p:txBody>
        </p:sp>
        <p:sp>
          <p:nvSpPr>
            <p:cNvPr id="16" name="Oval 15">
              <a:extLst>
                <a:ext uri="{FF2B5EF4-FFF2-40B4-BE49-F238E27FC236}">
                  <a16:creationId xmlns:a16="http://schemas.microsoft.com/office/drawing/2014/main" id="{895C23A2-216A-0040-B3B1-2A37F535735F}"/>
                </a:ext>
              </a:extLst>
            </p:cNvPr>
            <p:cNvSpPr/>
            <p:nvPr/>
          </p:nvSpPr>
          <p:spPr>
            <a:xfrm>
              <a:off x="7686676" y="3541287"/>
              <a:ext cx="1794666" cy="623882"/>
            </a:xfrm>
            <a:prstGeom prst="ellipse">
              <a:avLst/>
            </a:prstGeom>
            <a:solidFill>
              <a:srgbClr val="FF9933"/>
            </a:solidFill>
            <a:ln w="1270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rPr>
                <a:t>Management Services</a:t>
              </a:r>
            </a:p>
          </p:txBody>
        </p:sp>
        <p:sp>
          <p:nvSpPr>
            <p:cNvPr id="17" name="Oval 16">
              <a:extLst>
                <a:ext uri="{FF2B5EF4-FFF2-40B4-BE49-F238E27FC236}">
                  <a16:creationId xmlns:a16="http://schemas.microsoft.com/office/drawing/2014/main" id="{898B698F-40E5-2540-92D9-FEFB16CBDC0B}"/>
                </a:ext>
              </a:extLst>
            </p:cNvPr>
            <p:cNvSpPr/>
            <p:nvPr/>
          </p:nvSpPr>
          <p:spPr>
            <a:xfrm>
              <a:off x="8697694" y="4700588"/>
              <a:ext cx="1794666" cy="507304"/>
            </a:xfrm>
            <a:prstGeom prst="ellipse">
              <a:avLst/>
            </a:prstGeom>
            <a:solidFill>
              <a:schemeClr val="bg2">
                <a:lumMod val="90000"/>
              </a:schemeClr>
            </a:solidFill>
            <a:ln>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rPr>
                <a:t>Bus Controller</a:t>
              </a:r>
            </a:p>
          </p:txBody>
        </p:sp>
        <p:sp>
          <p:nvSpPr>
            <p:cNvPr id="18" name="TextBox 17">
              <a:extLst>
                <a:ext uri="{FF2B5EF4-FFF2-40B4-BE49-F238E27FC236}">
                  <a16:creationId xmlns:a16="http://schemas.microsoft.com/office/drawing/2014/main" id="{0C34E11F-BBC6-EB48-9D46-5BFDB2B8D4FA}"/>
                </a:ext>
              </a:extLst>
            </p:cNvPr>
            <p:cNvSpPr txBox="1"/>
            <p:nvPr/>
          </p:nvSpPr>
          <p:spPr>
            <a:xfrm>
              <a:off x="9533387" y="5810412"/>
              <a:ext cx="810639" cy="426546"/>
            </a:xfrm>
            <a:prstGeom prst="rect">
              <a:avLst/>
            </a:prstGeom>
            <a:noFill/>
          </p:spPr>
          <p:txBody>
            <a:bodyPr wrap="none" rtlCol="0">
              <a:spAutoFit/>
            </a:bodyPr>
            <a:lstStyle/>
            <a:p>
              <a:r>
                <a:rPr lang="en-US" sz="1050" dirty="0"/>
                <a:t>1553</a:t>
              </a:r>
            </a:p>
          </p:txBody>
        </p:sp>
        <p:cxnSp>
          <p:nvCxnSpPr>
            <p:cNvPr id="19" name="Connector: Elbow 19">
              <a:extLst>
                <a:ext uri="{FF2B5EF4-FFF2-40B4-BE49-F238E27FC236}">
                  <a16:creationId xmlns:a16="http://schemas.microsoft.com/office/drawing/2014/main" id="{5325B484-0C65-8844-944D-5B83803B2DFE}"/>
                </a:ext>
              </a:extLst>
            </p:cNvPr>
            <p:cNvCxnSpPr>
              <a:cxnSpLocks/>
              <a:stCxn id="11" idx="0"/>
              <a:endCxn id="33" idx="2"/>
            </p:cNvCxnSpPr>
            <p:nvPr/>
          </p:nvCxnSpPr>
          <p:spPr>
            <a:xfrm rot="16200000" flipH="1">
              <a:off x="5515845" y="2859793"/>
              <a:ext cx="4408032" cy="2679407"/>
            </a:xfrm>
            <a:prstGeom prst="bentConnector4">
              <a:avLst>
                <a:gd name="adj1" fmla="val -5186"/>
                <a:gd name="adj2" fmla="val -42576"/>
              </a:avLst>
            </a:prstGeom>
            <a:ln w="127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F5335C6-8546-1F48-8E6A-41B4C0834F85}"/>
                </a:ext>
              </a:extLst>
            </p:cNvPr>
            <p:cNvSpPr txBox="1"/>
            <p:nvPr/>
          </p:nvSpPr>
          <p:spPr>
            <a:xfrm>
              <a:off x="5340170" y="4081456"/>
              <a:ext cx="1279517" cy="401455"/>
            </a:xfrm>
            <a:prstGeom prst="rect">
              <a:avLst/>
            </a:prstGeom>
            <a:noFill/>
          </p:spPr>
          <p:txBody>
            <a:bodyPr wrap="none" rtlCol="0">
              <a:spAutoFit/>
            </a:bodyPr>
            <a:lstStyle/>
            <a:p>
              <a:r>
                <a:rPr lang="en-US" sz="1000" dirty="0"/>
                <a:t>references</a:t>
              </a:r>
            </a:p>
          </p:txBody>
        </p:sp>
        <p:cxnSp>
          <p:nvCxnSpPr>
            <p:cNvPr id="21" name="Connector: Elbow 21">
              <a:extLst>
                <a:ext uri="{FF2B5EF4-FFF2-40B4-BE49-F238E27FC236}">
                  <a16:creationId xmlns:a16="http://schemas.microsoft.com/office/drawing/2014/main" id="{E857F4E8-F747-2D4D-97B4-DFECDB450ED5}"/>
                </a:ext>
              </a:extLst>
            </p:cNvPr>
            <p:cNvCxnSpPr>
              <a:cxnSpLocks/>
              <a:stCxn id="13" idx="1"/>
              <a:endCxn id="11" idx="1"/>
            </p:cNvCxnSpPr>
            <p:nvPr/>
          </p:nvCxnSpPr>
          <p:spPr>
            <a:xfrm rot="10800000">
              <a:off x="5651497" y="2395530"/>
              <a:ext cx="1" cy="2407444"/>
            </a:xfrm>
            <a:prstGeom prst="bentConnector3">
              <a:avLst>
                <a:gd name="adj1" fmla="val 22860100000"/>
              </a:avLst>
            </a:prstGeom>
            <a:ln w="127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E6B9932-A098-0848-9275-1BE99E99A58B}"/>
                </a:ext>
              </a:extLst>
            </p:cNvPr>
            <p:cNvSpPr txBox="1"/>
            <p:nvPr/>
          </p:nvSpPr>
          <p:spPr>
            <a:xfrm>
              <a:off x="6380157" y="6121179"/>
              <a:ext cx="1188346" cy="401455"/>
            </a:xfrm>
            <a:prstGeom prst="rect">
              <a:avLst/>
            </a:prstGeom>
            <a:noFill/>
          </p:spPr>
          <p:txBody>
            <a:bodyPr wrap="none" rtlCol="0">
              <a:spAutoFit/>
            </a:bodyPr>
            <a:lstStyle/>
            <a:p>
              <a:r>
                <a:rPr lang="en-US" sz="1000" dirty="0"/>
                <a:t>describes</a:t>
              </a:r>
            </a:p>
          </p:txBody>
        </p:sp>
        <p:cxnSp>
          <p:nvCxnSpPr>
            <p:cNvPr id="23" name="Straight Arrow Connector 22">
              <a:extLst>
                <a:ext uri="{FF2B5EF4-FFF2-40B4-BE49-F238E27FC236}">
                  <a16:creationId xmlns:a16="http://schemas.microsoft.com/office/drawing/2014/main" id="{255B5F73-ACE2-9D46-A300-00F768E906D2}"/>
                </a:ext>
              </a:extLst>
            </p:cNvPr>
            <p:cNvCxnSpPr>
              <a:stCxn id="13" idx="0"/>
              <a:endCxn id="12" idx="2"/>
            </p:cNvCxnSpPr>
            <p:nvPr/>
          </p:nvCxnSpPr>
          <p:spPr>
            <a:xfrm flipH="1" flipV="1">
              <a:off x="6380158" y="3938580"/>
              <a:ext cx="2" cy="542925"/>
            </a:xfrm>
            <a:prstGeom prst="straightConnector1">
              <a:avLst/>
            </a:prstGeom>
            <a:ln w="127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59CEE01-83BE-B94A-8898-82F0C4F9DE48}"/>
                </a:ext>
              </a:extLst>
            </p:cNvPr>
            <p:cNvSpPr txBox="1"/>
            <p:nvPr/>
          </p:nvSpPr>
          <p:spPr>
            <a:xfrm>
              <a:off x="6306557" y="3996450"/>
              <a:ext cx="1279517" cy="401455"/>
            </a:xfrm>
            <a:prstGeom prst="rect">
              <a:avLst/>
            </a:prstGeom>
            <a:noFill/>
          </p:spPr>
          <p:txBody>
            <a:bodyPr wrap="none" rtlCol="0">
              <a:spAutoFit/>
            </a:bodyPr>
            <a:lstStyle/>
            <a:p>
              <a:r>
                <a:rPr lang="en-US" sz="1000" dirty="0"/>
                <a:t>references</a:t>
              </a:r>
            </a:p>
          </p:txBody>
        </p:sp>
        <p:sp>
          <p:nvSpPr>
            <p:cNvPr id="25" name="TextBox 24">
              <a:extLst>
                <a:ext uri="{FF2B5EF4-FFF2-40B4-BE49-F238E27FC236}">
                  <a16:creationId xmlns:a16="http://schemas.microsoft.com/office/drawing/2014/main" id="{F2CEA220-37B9-7749-A138-83D7D28B4558}"/>
                </a:ext>
              </a:extLst>
            </p:cNvPr>
            <p:cNvSpPr txBox="1"/>
            <p:nvPr/>
          </p:nvSpPr>
          <p:spPr>
            <a:xfrm>
              <a:off x="6327367" y="2880583"/>
              <a:ext cx="1279517" cy="401455"/>
            </a:xfrm>
            <a:prstGeom prst="rect">
              <a:avLst/>
            </a:prstGeom>
            <a:noFill/>
          </p:spPr>
          <p:txBody>
            <a:bodyPr wrap="none" rtlCol="0">
              <a:spAutoFit/>
            </a:bodyPr>
            <a:lstStyle/>
            <a:p>
              <a:r>
                <a:rPr lang="en-US" sz="1000" dirty="0"/>
                <a:t>references</a:t>
              </a:r>
            </a:p>
          </p:txBody>
        </p:sp>
        <p:cxnSp>
          <p:nvCxnSpPr>
            <p:cNvPr id="26" name="Straight Arrow Connector 25">
              <a:extLst>
                <a:ext uri="{FF2B5EF4-FFF2-40B4-BE49-F238E27FC236}">
                  <a16:creationId xmlns:a16="http://schemas.microsoft.com/office/drawing/2014/main" id="{04A255A4-5543-D54B-8242-6F83BCEE5A28}"/>
                </a:ext>
              </a:extLst>
            </p:cNvPr>
            <p:cNvCxnSpPr>
              <a:cxnSpLocks/>
              <a:stCxn id="11" idx="2"/>
              <a:endCxn id="12" idx="0"/>
            </p:cNvCxnSpPr>
            <p:nvPr/>
          </p:nvCxnSpPr>
          <p:spPr>
            <a:xfrm>
              <a:off x="6380158" y="2795580"/>
              <a:ext cx="0" cy="542925"/>
            </a:xfrm>
            <a:prstGeom prst="straightConnector1">
              <a:avLst/>
            </a:prstGeom>
            <a:ln w="127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449BF91-E97B-5F46-A8FA-D7BF856CE991}"/>
                </a:ext>
              </a:extLst>
            </p:cNvPr>
            <p:cNvSpPr txBox="1"/>
            <p:nvPr/>
          </p:nvSpPr>
          <p:spPr>
            <a:xfrm>
              <a:off x="7097168" y="2278296"/>
              <a:ext cx="1107595" cy="401455"/>
            </a:xfrm>
            <a:prstGeom prst="rect">
              <a:avLst/>
            </a:prstGeom>
            <a:noFill/>
          </p:spPr>
          <p:txBody>
            <a:bodyPr wrap="none" rtlCol="0">
              <a:spAutoFit/>
            </a:bodyPr>
            <a:lstStyle/>
            <a:p>
              <a:r>
                <a:rPr lang="en-US" sz="1000" dirty="0"/>
                <a:t>specifies</a:t>
              </a:r>
            </a:p>
          </p:txBody>
        </p:sp>
        <p:sp>
          <p:nvSpPr>
            <p:cNvPr id="28" name="TextBox 27">
              <a:extLst>
                <a:ext uri="{FF2B5EF4-FFF2-40B4-BE49-F238E27FC236}">
                  <a16:creationId xmlns:a16="http://schemas.microsoft.com/office/drawing/2014/main" id="{3B5CACC6-F9A4-D04C-A1F6-7887DA3DDB69}"/>
                </a:ext>
              </a:extLst>
            </p:cNvPr>
            <p:cNvSpPr txBox="1"/>
            <p:nvPr/>
          </p:nvSpPr>
          <p:spPr>
            <a:xfrm>
              <a:off x="7164325" y="4550441"/>
              <a:ext cx="1107595" cy="401455"/>
            </a:xfrm>
            <a:prstGeom prst="rect">
              <a:avLst/>
            </a:prstGeom>
            <a:noFill/>
          </p:spPr>
          <p:txBody>
            <a:bodyPr wrap="none" rtlCol="0">
              <a:spAutoFit/>
            </a:bodyPr>
            <a:lstStyle/>
            <a:p>
              <a:r>
                <a:rPr lang="en-US" sz="1000" dirty="0"/>
                <a:t>specifies</a:t>
              </a:r>
            </a:p>
          </p:txBody>
        </p:sp>
        <p:cxnSp>
          <p:nvCxnSpPr>
            <p:cNvPr id="29" name="Straight Arrow Connector 28">
              <a:extLst>
                <a:ext uri="{FF2B5EF4-FFF2-40B4-BE49-F238E27FC236}">
                  <a16:creationId xmlns:a16="http://schemas.microsoft.com/office/drawing/2014/main" id="{068DE82A-E078-C444-8B59-4BF8ABCC85AF}"/>
                </a:ext>
              </a:extLst>
            </p:cNvPr>
            <p:cNvCxnSpPr>
              <a:cxnSpLocks/>
              <a:stCxn id="13" idx="3"/>
              <a:endCxn id="16" idx="3"/>
            </p:cNvCxnSpPr>
            <p:nvPr/>
          </p:nvCxnSpPr>
          <p:spPr>
            <a:xfrm flipV="1">
              <a:off x="7108822" y="4073804"/>
              <a:ext cx="840677" cy="729170"/>
            </a:xfrm>
            <a:prstGeom prst="straightConnector1">
              <a:avLst/>
            </a:prstGeom>
            <a:ln w="127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A463653-F0E9-A942-BA01-5116DF3A9B7C}"/>
                </a:ext>
              </a:extLst>
            </p:cNvPr>
            <p:cNvCxnSpPr>
              <a:cxnSpLocks/>
              <a:stCxn id="11" idx="3"/>
              <a:endCxn id="15" idx="2"/>
            </p:cNvCxnSpPr>
            <p:nvPr/>
          </p:nvCxnSpPr>
          <p:spPr>
            <a:xfrm flipV="1">
              <a:off x="7108820" y="1935609"/>
              <a:ext cx="821533" cy="459921"/>
            </a:xfrm>
            <a:prstGeom prst="straightConnector1">
              <a:avLst/>
            </a:prstGeom>
            <a:ln w="127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97736261-C7F1-7541-B61D-5907FA165828}"/>
                </a:ext>
              </a:extLst>
            </p:cNvPr>
            <p:cNvSpPr/>
            <p:nvPr/>
          </p:nvSpPr>
          <p:spPr>
            <a:xfrm>
              <a:off x="9202534" y="5456790"/>
              <a:ext cx="783160" cy="335514"/>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rPr>
                <a:t>DIO</a:t>
              </a:r>
            </a:p>
          </p:txBody>
        </p:sp>
        <p:cxnSp>
          <p:nvCxnSpPr>
            <p:cNvPr id="32" name="Straight Connector 31">
              <a:extLst>
                <a:ext uri="{FF2B5EF4-FFF2-40B4-BE49-F238E27FC236}">
                  <a16:creationId xmlns:a16="http://schemas.microsoft.com/office/drawing/2014/main" id="{4BC06A7E-3B57-0644-A15C-F59DDCC5B021}"/>
                </a:ext>
              </a:extLst>
            </p:cNvPr>
            <p:cNvCxnSpPr>
              <a:cxnSpLocks/>
              <a:stCxn id="33" idx="0"/>
              <a:endCxn id="31" idx="4"/>
            </p:cNvCxnSpPr>
            <p:nvPr/>
          </p:nvCxnSpPr>
          <p:spPr>
            <a:xfrm flipV="1">
              <a:off x="9590358" y="5792304"/>
              <a:ext cx="3756" cy="324471"/>
            </a:xfrm>
            <a:prstGeom prst="line">
              <a:avLst/>
            </a:prstGeom>
            <a:ln w="127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3" name="Cube 32">
              <a:extLst>
                <a:ext uri="{FF2B5EF4-FFF2-40B4-BE49-F238E27FC236}">
                  <a16:creationId xmlns:a16="http://schemas.microsoft.com/office/drawing/2014/main" id="{0E072A0D-8DAA-3A45-A2A7-1BB06A67C7FE}"/>
                </a:ext>
              </a:extLst>
            </p:cNvPr>
            <p:cNvSpPr/>
            <p:nvPr/>
          </p:nvSpPr>
          <p:spPr>
            <a:xfrm>
              <a:off x="9059565" y="6116775"/>
              <a:ext cx="946891" cy="458779"/>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Device</a:t>
              </a:r>
              <a:endParaRPr lang="en-US" sz="900" dirty="0"/>
            </a:p>
          </p:txBody>
        </p:sp>
        <p:cxnSp>
          <p:nvCxnSpPr>
            <p:cNvPr id="34" name="Straight Connector 33">
              <a:extLst>
                <a:ext uri="{FF2B5EF4-FFF2-40B4-BE49-F238E27FC236}">
                  <a16:creationId xmlns:a16="http://schemas.microsoft.com/office/drawing/2014/main" id="{0F4B268F-1121-A140-90B8-99A4C85A72E5}"/>
                </a:ext>
              </a:extLst>
            </p:cNvPr>
            <p:cNvCxnSpPr>
              <a:cxnSpLocks/>
              <a:stCxn id="8" idx="2"/>
              <a:endCxn id="9" idx="0"/>
            </p:cNvCxnSpPr>
            <p:nvPr/>
          </p:nvCxnSpPr>
          <p:spPr>
            <a:xfrm>
              <a:off x="9724229" y="2857445"/>
              <a:ext cx="0" cy="221466"/>
            </a:xfrm>
            <a:prstGeom prst="line">
              <a:avLst/>
            </a:prstGeom>
            <a:ln w="25400">
              <a:solidFill>
                <a:srgbClr val="FF9933"/>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1D90713-D542-0849-94C7-8C35954DE6C3}"/>
                </a:ext>
              </a:extLst>
            </p:cNvPr>
            <p:cNvCxnSpPr>
              <a:cxnSpLocks/>
              <a:stCxn id="38" idx="4"/>
              <a:endCxn id="17" idx="7"/>
            </p:cNvCxnSpPr>
            <p:nvPr/>
          </p:nvCxnSpPr>
          <p:spPr>
            <a:xfrm flipH="1">
              <a:off x="10229537" y="2785528"/>
              <a:ext cx="807011" cy="1989353"/>
            </a:xfrm>
            <a:prstGeom prst="line">
              <a:avLst/>
            </a:prstGeom>
            <a:ln w="25400">
              <a:solidFill>
                <a:srgbClr val="66FFFF"/>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2B1DCF4-0F5E-6941-A7A6-7B802A90E8B0}"/>
                </a:ext>
              </a:extLst>
            </p:cNvPr>
            <p:cNvCxnSpPr>
              <a:cxnSpLocks/>
              <a:stCxn id="16" idx="4"/>
              <a:endCxn id="17" idx="1"/>
            </p:cNvCxnSpPr>
            <p:nvPr/>
          </p:nvCxnSpPr>
          <p:spPr>
            <a:xfrm>
              <a:off x="8584009" y="4165169"/>
              <a:ext cx="376508" cy="609712"/>
            </a:xfrm>
            <a:prstGeom prst="line">
              <a:avLst/>
            </a:prstGeom>
            <a:ln w="25400">
              <a:solidFill>
                <a:srgbClr val="66FFFF"/>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C643CAD-B5D7-204E-AB70-F59349D0CBD1}"/>
                </a:ext>
              </a:extLst>
            </p:cNvPr>
            <p:cNvCxnSpPr>
              <a:cxnSpLocks/>
              <a:stCxn id="14" idx="3"/>
              <a:endCxn id="15" idx="0"/>
            </p:cNvCxnSpPr>
            <p:nvPr/>
          </p:nvCxnSpPr>
          <p:spPr>
            <a:xfrm flipH="1">
              <a:off x="8489090" y="965106"/>
              <a:ext cx="591300" cy="658562"/>
            </a:xfrm>
            <a:prstGeom prst="line">
              <a:avLst/>
            </a:prstGeom>
            <a:ln w="25400">
              <a:solidFill>
                <a:schemeClr val="accent6">
                  <a:lumMod val="75000"/>
                </a:schemeClr>
              </a:solidFill>
              <a:prstDash val="sysDash"/>
              <a:tailEnd type="oval" w="lg" len="lg"/>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0C3255BD-7671-6447-927C-D3B91F58205A}"/>
                </a:ext>
              </a:extLst>
            </p:cNvPr>
            <p:cNvSpPr/>
            <p:nvPr/>
          </p:nvSpPr>
          <p:spPr>
            <a:xfrm>
              <a:off x="10333832" y="2264608"/>
              <a:ext cx="1405431" cy="52092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rPr>
                <a:t>Software Bus</a:t>
              </a:r>
            </a:p>
          </p:txBody>
        </p:sp>
        <p:cxnSp>
          <p:nvCxnSpPr>
            <p:cNvPr id="39" name="Straight Connector 38">
              <a:extLst>
                <a:ext uri="{FF2B5EF4-FFF2-40B4-BE49-F238E27FC236}">
                  <a16:creationId xmlns:a16="http://schemas.microsoft.com/office/drawing/2014/main" id="{DA4CBDE6-0848-4646-8631-096074115959}"/>
                </a:ext>
              </a:extLst>
            </p:cNvPr>
            <p:cNvCxnSpPr>
              <a:cxnSpLocks/>
              <a:stCxn id="14" idx="4"/>
              <a:endCxn id="38" idx="0"/>
            </p:cNvCxnSpPr>
            <p:nvPr/>
          </p:nvCxnSpPr>
          <p:spPr>
            <a:xfrm>
              <a:off x="9661302" y="1017532"/>
              <a:ext cx="1375246" cy="1247076"/>
            </a:xfrm>
            <a:prstGeom prst="line">
              <a:avLst/>
            </a:prstGeom>
            <a:ln w="25400">
              <a:solidFill>
                <a:srgbClr val="66FFFF"/>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7A6EE32-820D-DA41-BD2A-E64085488833}"/>
                </a:ext>
              </a:extLst>
            </p:cNvPr>
            <p:cNvCxnSpPr>
              <a:cxnSpLocks/>
              <a:stCxn id="15" idx="6"/>
              <a:endCxn id="38" idx="0"/>
            </p:cNvCxnSpPr>
            <p:nvPr/>
          </p:nvCxnSpPr>
          <p:spPr>
            <a:xfrm>
              <a:off x="9047827" y="1935609"/>
              <a:ext cx="1988721" cy="328999"/>
            </a:xfrm>
            <a:prstGeom prst="line">
              <a:avLst/>
            </a:prstGeom>
            <a:ln w="25400">
              <a:solidFill>
                <a:srgbClr val="66FFFF"/>
              </a:solidFill>
              <a:prstDash val="sysDash"/>
              <a:tailEnd type="oval" w="lg" len="lg"/>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0C610EE-D0E8-E84B-BBA5-B94735E13D6C}"/>
                </a:ext>
              </a:extLst>
            </p:cNvPr>
            <p:cNvSpPr txBox="1"/>
            <p:nvPr/>
          </p:nvSpPr>
          <p:spPr>
            <a:xfrm>
              <a:off x="8079902" y="4162243"/>
              <a:ext cx="1625967" cy="652365"/>
            </a:xfrm>
            <a:prstGeom prst="rect">
              <a:avLst/>
            </a:prstGeom>
            <a:noFill/>
          </p:spPr>
          <p:txBody>
            <a:bodyPr wrap="none" rtlCol="0">
              <a:spAutoFit/>
            </a:bodyPr>
            <a:lstStyle/>
            <a:p>
              <a:r>
                <a:rPr lang="en-US" sz="1000" dirty="0"/>
                <a:t>Bus command</a:t>
              </a:r>
            </a:p>
            <a:p>
              <a:r>
                <a:rPr lang="en-US" sz="1000" dirty="0"/>
                <a:t>schedule</a:t>
              </a:r>
            </a:p>
          </p:txBody>
        </p:sp>
        <p:sp>
          <p:nvSpPr>
            <p:cNvPr id="42" name="TextBox 41">
              <a:extLst>
                <a:ext uri="{FF2B5EF4-FFF2-40B4-BE49-F238E27FC236}">
                  <a16:creationId xmlns:a16="http://schemas.microsoft.com/office/drawing/2014/main" id="{F4205F68-A5F1-394D-8CE0-C1850BCB370B}"/>
                </a:ext>
              </a:extLst>
            </p:cNvPr>
            <p:cNvSpPr txBox="1"/>
            <p:nvPr/>
          </p:nvSpPr>
          <p:spPr>
            <a:xfrm>
              <a:off x="8613027" y="2276723"/>
              <a:ext cx="1795283" cy="652365"/>
            </a:xfrm>
            <a:prstGeom prst="rect">
              <a:avLst/>
            </a:prstGeom>
            <a:noFill/>
          </p:spPr>
          <p:txBody>
            <a:bodyPr wrap="none" rtlCol="0">
              <a:spAutoFit/>
            </a:bodyPr>
            <a:lstStyle/>
            <a:p>
              <a:r>
                <a:rPr lang="en-US" sz="1000" dirty="0"/>
                <a:t>Queues, Buffers</a:t>
              </a:r>
            </a:p>
            <a:p>
              <a:r>
                <a:rPr lang="en-US" sz="1000" dirty="0" err="1"/>
                <a:t>FlowIds</a:t>
              </a:r>
              <a:endParaRPr lang="en-US" sz="1000" dirty="0"/>
            </a:p>
          </p:txBody>
        </p:sp>
        <p:cxnSp>
          <p:nvCxnSpPr>
            <p:cNvPr id="43" name="Straight Arrow Connector 77">
              <a:extLst>
                <a:ext uri="{FF2B5EF4-FFF2-40B4-BE49-F238E27FC236}">
                  <a16:creationId xmlns:a16="http://schemas.microsoft.com/office/drawing/2014/main" id="{50B661E5-1EC9-784E-9C12-C2E6303DBED0}"/>
                </a:ext>
              </a:extLst>
            </p:cNvPr>
            <p:cNvCxnSpPr>
              <a:cxnSpLocks/>
              <a:stCxn id="13" idx="3"/>
              <a:endCxn id="38" idx="2"/>
            </p:cNvCxnSpPr>
            <p:nvPr/>
          </p:nvCxnSpPr>
          <p:spPr>
            <a:xfrm flipV="1">
              <a:off x="7108822" y="2525068"/>
              <a:ext cx="3225010" cy="2277906"/>
            </a:xfrm>
            <a:prstGeom prst="curvedConnector3">
              <a:avLst>
                <a:gd name="adj1" fmla="val 9832"/>
              </a:avLst>
            </a:prstGeom>
            <a:ln w="127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42A25A6-2843-F547-829E-644550E5273C}"/>
                </a:ext>
              </a:extLst>
            </p:cNvPr>
            <p:cNvCxnSpPr>
              <a:cxnSpLocks/>
              <a:stCxn id="17" idx="4"/>
              <a:endCxn id="31" idx="0"/>
            </p:cNvCxnSpPr>
            <p:nvPr/>
          </p:nvCxnSpPr>
          <p:spPr>
            <a:xfrm flipH="1">
              <a:off x="9594114" y="5207892"/>
              <a:ext cx="913" cy="248898"/>
            </a:xfrm>
            <a:prstGeom prst="line">
              <a:avLst/>
            </a:prstGeom>
            <a:ln w="25400">
              <a:solidFill>
                <a:srgbClr val="66FFFF"/>
              </a:solidFill>
              <a:prstDash val="sysDash"/>
              <a:tailEnd type="oval" w="lg" len="lg"/>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CDE51CC8-AC32-804A-A946-286DEB34EEA9}"/>
                </a:ext>
              </a:extLst>
            </p:cNvPr>
            <p:cNvSpPr txBox="1"/>
            <p:nvPr/>
          </p:nvSpPr>
          <p:spPr>
            <a:xfrm>
              <a:off x="4857750" y="6424613"/>
              <a:ext cx="1128434" cy="250909"/>
            </a:xfrm>
            <a:prstGeom prst="rect">
              <a:avLst/>
            </a:prstGeom>
            <a:noFill/>
          </p:spPr>
          <p:txBody>
            <a:bodyPr wrap="none" rtlCol="0">
              <a:spAutoFit/>
            </a:bodyPr>
            <a:lstStyle/>
            <a:p>
              <a:r>
                <a:rPr lang="en-US" sz="400" dirty="0"/>
                <a:t>Updated 2020 May 28</a:t>
              </a:r>
            </a:p>
          </p:txBody>
        </p:sp>
      </p:grpSp>
      <p:sp>
        <p:nvSpPr>
          <p:cNvPr id="86" name="Rectangle 85">
            <a:extLst>
              <a:ext uri="{FF2B5EF4-FFF2-40B4-BE49-F238E27FC236}">
                <a16:creationId xmlns:a16="http://schemas.microsoft.com/office/drawing/2014/main" id="{1A1E056B-CC18-EB49-920D-83CAC51162EE}"/>
              </a:ext>
            </a:extLst>
          </p:cNvPr>
          <p:cNvSpPr/>
          <p:nvPr/>
        </p:nvSpPr>
        <p:spPr>
          <a:xfrm>
            <a:off x="-114300" y="1394293"/>
            <a:ext cx="3962400" cy="1938992"/>
          </a:xfrm>
          <a:prstGeom prst="rect">
            <a:avLst/>
          </a:prstGeom>
        </p:spPr>
        <p:txBody>
          <a:bodyPr wrap="square">
            <a:spAutoFit/>
          </a:bodyPr>
          <a:lstStyle/>
          <a:p>
            <a:pPr lvl="1"/>
            <a:r>
              <a:rPr lang="en-US" sz="1200" b="1" dirty="0"/>
              <a:t>EDS</a:t>
            </a:r>
            <a:r>
              <a:rPr lang="en-US" sz="1200" dirty="0"/>
              <a:t>: </a:t>
            </a:r>
          </a:p>
          <a:p>
            <a:pPr marL="628650" lvl="1" indent="-171450">
              <a:buFont typeface="Arial" panose="020B0604020202020204" pitchFamily="34" charset="0"/>
              <a:buChar char="•"/>
            </a:pPr>
            <a:r>
              <a:rPr lang="en-US" sz="1200" dirty="0"/>
              <a:t>EDS has published a formalized Dictionary of Terms (DoT) and Component description framework to accurately define Devices, services, interfaces, behaviors, and [future] deployment configurations.</a:t>
            </a:r>
          </a:p>
          <a:p>
            <a:pPr marL="628650" lvl="1" indent="-171450">
              <a:buFont typeface="Arial" panose="020B0604020202020204" pitchFamily="34" charset="0"/>
              <a:buChar char="•"/>
            </a:pPr>
            <a:r>
              <a:rPr lang="en-US" sz="1200" dirty="0"/>
              <a:t>The EDS descriptions may be ingested into tool chains to automatically generate specifications that can be used to generate software, APIs, and simulations.</a:t>
            </a:r>
          </a:p>
        </p:txBody>
      </p:sp>
      <p:pic>
        <p:nvPicPr>
          <p:cNvPr id="87" name="Content Placeholder 26">
            <a:extLst>
              <a:ext uri="{FF2B5EF4-FFF2-40B4-BE49-F238E27FC236}">
                <a16:creationId xmlns:a16="http://schemas.microsoft.com/office/drawing/2014/main" id="{786E2E2F-0856-BA49-B19F-78B04FA291E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71942" y="4242392"/>
            <a:ext cx="3872588" cy="2016962"/>
          </a:xfrm>
          <a:prstGeom prst="rect">
            <a:avLst/>
          </a:prstGeom>
        </p:spPr>
      </p:pic>
      <p:sp>
        <p:nvSpPr>
          <p:cNvPr id="88" name="Rectangle 87">
            <a:extLst>
              <a:ext uri="{FF2B5EF4-FFF2-40B4-BE49-F238E27FC236}">
                <a16:creationId xmlns:a16="http://schemas.microsoft.com/office/drawing/2014/main" id="{F601A434-AAE4-FB47-B800-DF14ABD9EC8C}"/>
              </a:ext>
            </a:extLst>
          </p:cNvPr>
          <p:cNvSpPr/>
          <p:nvPr/>
        </p:nvSpPr>
        <p:spPr>
          <a:xfrm>
            <a:off x="4234628" y="5723539"/>
            <a:ext cx="4572000" cy="830997"/>
          </a:xfrm>
          <a:prstGeom prst="rect">
            <a:avLst/>
          </a:prstGeom>
        </p:spPr>
        <p:txBody>
          <a:bodyPr>
            <a:spAutoFit/>
          </a:bodyPr>
          <a:lstStyle/>
          <a:p>
            <a:pPr marL="628650" lvl="1" indent="-171450">
              <a:buFont typeface="Arial" panose="020B0604020202020204" pitchFamily="34" charset="0"/>
              <a:buChar char="•"/>
            </a:pPr>
            <a:r>
              <a:rPr lang="en-US" sz="1200" dirty="0"/>
              <a:t>Protocol Functional Resources (FR) </a:t>
            </a:r>
            <a:r>
              <a:rPr lang="en-US" sz="1200" b="1" i="1" dirty="0"/>
              <a:t>could be adapted </a:t>
            </a:r>
            <a:r>
              <a:rPr lang="en-US" sz="1200" dirty="0"/>
              <a:t>to document internal functions within the Component (Device in this diagram).</a:t>
            </a:r>
          </a:p>
          <a:p>
            <a:pPr marL="628650" lvl="1" indent="-171450">
              <a:buFont typeface="Arial" panose="020B0604020202020204" pitchFamily="34" charset="0"/>
              <a:buChar char="•"/>
            </a:pPr>
            <a:r>
              <a:rPr lang="en-US" sz="1200" dirty="0"/>
              <a:t>Protocols are implemented within these Components</a:t>
            </a:r>
          </a:p>
        </p:txBody>
      </p:sp>
      <p:cxnSp>
        <p:nvCxnSpPr>
          <p:cNvPr id="89" name="Straight Arrow Connector 88">
            <a:extLst>
              <a:ext uri="{FF2B5EF4-FFF2-40B4-BE49-F238E27FC236}">
                <a16:creationId xmlns:a16="http://schemas.microsoft.com/office/drawing/2014/main" id="{D6B61062-D06B-4A42-965D-946C99547657}"/>
              </a:ext>
            </a:extLst>
          </p:cNvPr>
          <p:cNvCxnSpPr>
            <a:cxnSpLocks/>
            <a:stCxn id="88" idx="0"/>
          </p:cNvCxnSpPr>
          <p:nvPr/>
        </p:nvCxnSpPr>
        <p:spPr>
          <a:xfrm flipV="1">
            <a:off x="6520628" y="5404761"/>
            <a:ext cx="423752" cy="318778"/>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93" name="Straight Arrow Connector 92">
            <a:extLst>
              <a:ext uri="{FF2B5EF4-FFF2-40B4-BE49-F238E27FC236}">
                <a16:creationId xmlns:a16="http://schemas.microsoft.com/office/drawing/2014/main" id="{D439542C-47D9-E949-97D2-B20F2396013D}"/>
              </a:ext>
            </a:extLst>
          </p:cNvPr>
          <p:cNvCxnSpPr>
            <a:cxnSpLocks/>
          </p:cNvCxnSpPr>
          <p:nvPr/>
        </p:nvCxnSpPr>
        <p:spPr>
          <a:xfrm>
            <a:off x="1988420" y="3236630"/>
            <a:ext cx="0" cy="1002425"/>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96" name="Straight Arrow Connector 95">
            <a:extLst>
              <a:ext uri="{FF2B5EF4-FFF2-40B4-BE49-F238E27FC236}">
                <a16:creationId xmlns:a16="http://schemas.microsoft.com/office/drawing/2014/main" id="{16D5B5BF-0EB3-5047-BF1A-66706E29DFED}"/>
              </a:ext>
            </a:extLst>
          </p:cNvPr>
          <p:cNvCxnSpPr>
            <a:cxnSpLocks/>
          </p:cNvCxnSpPr>
          <p:nvPr/>
        </p:nvCxnSpPr>
        <p:spPr>
          <a:xfrm>
            <a:off x="3657600" y="2104391"/>
            <a:ext cx="803337" cy="511217"/>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 name="Date Placeholder 2">
            <a:extLst>
              <a:ext uri="{FF2B5EF4-FFF2-40B4-BE49-F238E27FC236}">
                <a16:creationId xmlns:a16="http://schemas.microsoft.com/office/drawing/2014/main" id="{3996409B-A707-AC40-B948-02133EB930FA}"/>
              </a:ext>
            </a:extLst>
          </p:cNvPr>
          <p:cNvSpPr>
            <a:spLocks noGrp="1"/>
          </p:cNvSpPr>
          <p:nvPr>
            <p:ph type="dt" sz="half" idx="10"/>
          </p:nvPr>
        </p:nvSpPr>
        <p:spPr/>
        <p:txBody>
          <a:bodyPr/>
          <a:lstStyle/>
          <a:p>
            <a:fld id="{CCF866D8-24C9-7C4A-854A-4B3AF7D9D19B}" type="datetime1">
              <a:rPr lang="en-US" altLang="en-US" smtClean="0"/>
              <a:t>1/19/22</a:t>
            </a:fld>
            <a:endParaRPr lang="en-US" altLang="en-US"/>
          </a:p>
        </p:txBody>
      </p:sp>
      <p:sp>
        <p:nvSpPr>
          <p:cNvPr id="5" name="Rectangle 4">
            <a:extLst>
              <a:ext uri="{FF2B5EF4-FFF2-40B4-BE49-F238E27FC236}">
                <a16:creationId xmlns:a16="http://schemas.microsoft.com/office/drawing/2014/main" id="{A33C084E-84AC-0B47-A6B6-90B97CBA6A44}"/>
              </a:ext>
            </a:extLst>
          </p:cNvPr>
          <p:cNvSpPr/>
          <p:nvPr/>
        </p:nvSpPr>
        <p:spPr>
          <a:xfrm>
            <a:off x="359454" y="3908799"/>
            <a:ext cx="1510350" cy="307777"/>
          </a:xfrm>
          <a:prstGeom prst="rect">
            <a:avLst/>
          </a:prstGeom>
        </p:spPr>
        <p:txBody>
          <a:bodyPr wrap="none">
            <a:spAutoFit/>
          </a:bodyPr>
          <a:lstStyle/>
          <a:p>
            <a:r>
              <a:rPr lang="en-US" sz="1400" dirty="0"/>
              <a:t>EDS tool chains </a:t>
            </a:r>
          </a:p>
        </p:txBody>
      </p:sp>
    </p:spTree>
    <p:extLst>
      <p:ext uri="{BB962C8B-B14F-4D97-AF65-F5344CB8AC3E}">
        <p14:creationId xmlns:p14="http://schemas.microsoft.com/office/powerpoint/2010/main" val="1873185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ube 1">
            <a:extLst>
              <a:ext uri="{FF2B5EF4-FFF2-40B4-BE49-F238E27FC236}">
                <a16:creationId xmlns:a16="http://schemas.microsoft.com/office/drawing/2014/main" id="{8CBB3F8B-7CA0-B340-BB89-A2722EB85801}"/>
              </a:ext>
            </a:extLst>
          </p:cNvPr>
          <p:cNvSpPr>
            <a:spLocks noChangeArrowheads="1"/>
          </p:cNvSpPr>
          <p:nvPr/>
        </p:nvSpPr>
        <p:spPr bwMode="auto">
          <a:xfrm>
            <a:off x="3857766" y="1912351"/>
            <a:ext cx="3899845" cy="2179234"/>
          </a:xfrm>
          <a:prstGeom prst="roundRect">
            <a:avLst/>
          </a:prstGeom>
          <a:solidFill>
            <a:srgbClr val="00FFFF"/>
          </a:solidFill>
          <a:ln w="28575" algn="ctr">
            <a:solidFill>
              <a:schemeClr val="accent1"/>
            </a:solidFill>
            <a:prstDash val="dash"/>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51" name="Line 10">
            <a:extLst>
              <a:ext uri="{FF2B5EF4-FFF2-40B4-BE49-F238E27FC236}">
                <a16:creationId xmlns:a16="http://schemas.microsoft.com/office/drawing/2014/main" id="{0F7C6CDF-B126-E84F-A316-078BE5DF3255}"/>
              </a:ext>
            </a:extLst>
          </p:cNvPr>
          <p:cNvSpPr>
            <a:spLocks noChangeShapeType="1"/>
          </p:cNvSpPr>
          <p:nvPr/>
        </p:nvSpPr>
        <p:spPr bwMode="auto">
          <a:xfrm>
            <a:off x="7103545" y="3577034"/>
            <a:ext cx="1073078"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 name="Text Box 11">
            <a:extLst>
              <a:ext uri="{FF2B5EF4-FFF2-40B4-BE49-F238E27FC236}">
                <a16:creationId xmlns:a16="http://schemas.microsoft.com/office/drawing/2014/main" id="{C41A4DDB-28BE-F542-B3F6-7518C0758359}"/>
              </a:ext>
            </a:extLst>
          </p:cNvPr>
          <p:cNvSpPr txBox="1">
            <a:spLocks noChangeArrowheads="1"/>
          </p:cNvSpPr>
          <p:nvPr/>
        </p:nvSpPr>
        <p:spPr bwMode="auto">
          <a:xfrm>
            <a:off x="7797220" y="3405517"/>
            <a:ext cx="316185" cy="14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a:t>Frames</a:t>
            </a:r>
          </a:p>
        </p:txBody>
      </p:sp>
      <p:sp>
        <p:nvSpPr>
          <p:cNvPr id="2053" name="AutoShape 17">
            <a:extLst>
              <a:ext uri="{FF2B5EF4-FFF2-40B4-BE49-F238E27FC236}">
                <a16:creationId xmlns:a16="http://schemas.microsoft.com/office/drawing/2014/main" id="{2F5555B6-152B-CA42-BD62-C0E60F723A2D}"/>
              </a:ext>
            </a:extLst>
          </p:cNvPr>
          <p:cNvSpPr>
            <a:spLocks noChangeArrowheads="1"/>
          </p:cNvSpPr>
          <p:nvPr/>
        </p:nvSpPr>
        <p:spPr bwMode="auto">
          <a:xfrm>
            <a:off x="5147126" y="3359872"/>
            <a:ext cx="505126" cy="534608"/>
          </a:xfrm>
          <a:prstGeom prst="roundRect">
            <a:avLst>
              <a:gd name="adj" fmla="val 16667"/>
            </a:avLst>
          </a:prstGeom>
          <a:solidFill>
            <a:srgbClr val="DDA09B"/>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PLOP, Sync </a:t>
            </a:r>
          </a:p>
          <a:p>
            <a:pPr algn="ctr" eaLnBrk="1" hangingPunct="1">
              <a:spcBef>
                <a:spcPct val="0"/>
              </a:spcBef>
              <a:buFontTx/>
              <a:buNone/>
            </a:pPr>
            <a:r>
              <a:rPr lang="en-US" altLang="en-US" sz="600"/>
              <a:t>and  Channel </a:t>
            </a:r>
          </a:p>
          <a:p>
            <a:pPr algn="ctr" eaLnBrk="1" hangingPunct="1">
              <a:spcBef>
                <a:spcPct val="0"/>
              </a:spcBef>
              <a:buFontTx/>
              <a:buNone/>
            </a:pPr>
            <a:r>
              <a:rPr lang="en-US" altLang="en-US" sz="600"/>
              <a:t>Encoding</a:t>
            </a:r>
          </a:p>
        </p:txBody>
      </p:sp>
      <p:sp>
        <p:nvSpPr>
          <p:cNvPr id="2054" name="AutoShape 27">
            <a:extLst>
              <a:ext uri="{FF2B5EF4-FFF2-40B4-BE49-F238E27FC236}">
                <a16:creationId xmlns:a16="http://schemas.microsoft.com/office/drawing/2014/main" id="{2514E257-131F-E846-AAA4-E497C5577C96}"/>
              </a:ext>
            </a:extLst>
          </p:cNvPr>
          <p:cNvSpPr>
            <a:spLocks noChangeArrowheads="1"/>
          </p:cNvSpPr>
          <p:nvPr/>
        </p:nvSpPr>
        <p:spPr bwMode="auto">
          <a:xfrm>
            <a:off x="8105629" y="1446212"/>
            <a:ext cx="623239" cy="2709000"/>
          </a:xfrm>
          <a:prstGeom prst="roundRect">
            <a:avLst>
              <a:gd name="adj" fmla="val 16667"/>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a:p>
        </p:txBody>
      </p:sp>
      <p:sp>
        <p:nvSpPr>
          <p:cNvPr id="2056" name="Text Box 38">
            <a:extLst>
              <a:ext uri="{FF2B5EF4-FFF2-40B4-BE49-F238E27FC236}">
                <a16:creationId xmlns:a16="http://schemas.microsoft.com/office/drawing/2014/main" id="{1387423B-FF12-3D46-9712-1B1CF9F9AF79}"/>
              </a:ext>
            </a:extLst>
          </p:cNvPr>
          <p:cNvSpPr txBox="1">
            <a:spLocks noChangeArrowheads="1"/>
          </p:cNvSpPr>
          <p:nvPr/>
        </p:nvSpPr>
        <p:spPr bwMode="auto">
          <a:xfrm>
            <a:off x="8149608" y="2007792"/>
            <a:ext cx="531513" cy="442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900"/>
              <a:t>Earth User CSSS</a:t>
            </a:r>
          </a:p>
        </p:txBody>
      </p:sp>
      <p:sp>
        <p:nvSpPr>
          <p:cNvPr id="2057" name="Line 70">
            <a:extLst>
              <a:ext uri="{FF2B5EF4-FFF2-40B4-BE49-F238E27FC236}">
                <a16:creationId xmlns:a16="http://schemas.microsoft.com/office/drawing/2014/main" id="{F5CECC0E-70FD-0447-A89F-7D75E657A844}"/>
              </a:ext>
            </a:extLst>
          </p:cNvPr>
          <p:cNvSpPr>
            <a:spLocks noChangeShapeType="1"/>
          </p:cNvSpPr>
          <p:nvPr/>
        </p:nvSpPr>
        <p:spPr bwMode="auto">
          <a:xfrm flipH="1">
            <a:off x="4694147" y="3524472"/>
            <a:ext cx="0" cy="85758"/>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Text Box 71">
            <a:extLst>
              <a:ext uri="{FF2B5EF4-FFF2-40B4-BE49-F238E27FC236}">
                <a16:creationId xmlns:a16="http://schemas.microsoft.com/office/drawing/2014/main" id="{89356C12-909B-0E44-8DFC-93DEC6D514D6}"/>
              </a:ext>
            </a:extLst>
          </p:cNvPr>
          <p:cNvSpPr txBox="1">
            <a:spLocks noChangeArrowheads="1"/>
          </p:cNvSpPr>
          <p:nvPr/>
        </p:nvSpPr>
        <p:spPr bwMode="auto">
          <a:xfrm>
            <a:off x="3347883" y="3207287"/>
            <a:ext cx="465905" cy="40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Space</a:t>
            </a:r>
          </a:p>
          <a:p>
            <a:pPr algn="ctr" eaLnBrk="1" hangingPunct="1">
              <a:spcBef>
                <a:spcPct val="0"/>
              </a:spcBef>
              <a:buFontTx/>
              <a:buNone/>
            </a:pPr>
            <a:r>
              <a:rPr lang="en-US" altLang="en-US" sz="600" dirty="0"/>
              <a:t>Link to </a:t>
            </a:r>
          </a:p>
          <a:p>
            <a:pPr algn="ctr" eaLnBrk="1" hangingPunct="1">
              <a:spcBef>
                <a:spcPct val="0"/>
              </a:spcBef>
              <a:buFontTx/>
              <a:buNone/>
            </a:pPr>
            <a:r>
              <a:rPr lang="en-US" altLang="en-US" sz="600" dirty="0"/>
              <a:t>Space User</a:t>
            </a:r>
          </a:p>
          <a:p>
            <a:pPr algn="ctr" eaLnBrk="1" hangingPunct="1">
              <a:spcBef>
                <a:spcPct val="0"/>
              </a:spcBef>
              <a:buFontTx/>
              <a:buNone/>
            </a:pPr>
            <a:r>
              <a:rPr lang="en-US" altLang="en-US" sz="600" dirty="0"/>
              <a:t> Node</a:t>
            </a:r>
          </a:p>
        </p:txBody>
      </p:sp>
      <p:sp>
        <p:nvSpPr>
          <p:cNvPr id="2059" name="Line 72">
            <a:extLst>
              <a:ext uri="{FF2B5EF4-FFF2-40B4-BE49-F238E27FC236}">
                <a16:creationId xmlns:a16="http://schemas.microsoft.com/office/drawing/2014/main" id="{E239709D-1693-BC40-AEE2-A5DA97A0E698}"/>
              </a:ext>
            </a:extLst>
          </p:cNvPr>
          <p:cNvSpPr>
            <a:spLocks noChangeShapeType="1"/>
          </p:cNvSpPr>
          <p:nvPr/>
        </p:nvSpPr>
        <p:spPr bwMode="auto">
          <a:xfrm flipH="1" flipV="1">
            <a:off x="3352800" y="3660718"/>
            <a:ext cx="648370"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0" name="Line 79">
            <a:extLst>
              <a:ext uri="{FF2B5EF4-FFF2-40B4-BE49-F238E27FC236}">
                <a16:creationId xmlns:a16="http://schemas.microsoft.com/office/drawing/2014/main" id="{E8C74481-F309-8A43-9418-D17A867EC0F4}"/>
              </a:ext>
            </a:extLst>
          </p:cNvPr>
          <p:cNvSpPr>
            <a:spLocks noChangeShapeType="1"/>
          </p:cNvSpPr>
          <p:nvPr/>
        </p:nvSpPr>
        <p:spPr bwMode="auto">
          <a:xfrm>
            <a:off x="5345658" y="2439351"/>
            <a:ext cx="12565" cy="920521"/>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1" name="Line 80">
            <a:extLst>
              <a:ext uri="{FF2B5EF4-FFF2-40B4-BE49-F238E27FC236}">
                <a16:creationId xmlns:a16="http://schemas.microsoft.com/office/drawing/2014/main" id="{FF9A1370-122F-6A41-8DCB-0E77D4371D33}"/>
              </a:ext>
            </a:extLst>
          </p:cNvPr>
          <p:cNvSpPr>
            <a:spLocks noChangeShapeType="1"/>
          </p:cNvSpPr>
          <p:nvPr/>
        </p:nvSpPr>
        <p:spPr bwMode="auto">
          <a:xfrm>
            <a:off x="6075703" y="2448342"/>
            <a:ext cx="3142" cy="93158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2" name="Line 95">
            <a:extLst>
              <a:ext uri="{FF2B5EF4-FFF2-40B4-BE49-F238E27FC236}">
                <a16:creationId xmlns:a16="http://schemas.microsoft.com/office/drawing/2014/main" id="{6552D591-85B6-9D4B-9C6C-70B4EF96B366}"/>
              </a:ext>
            </a:extLst>
          </p:cNvPr>
          <p:cNvSpPr>
            <a:spLocks noChangeShapeType="1"/>
          </p:cNvSpPr>
          <p:nvPr/>
        </p:nvSpPr>
        <p:spPr bwMode="auto">
          <a:xfrm>
            <a:off x="6965955" y="2406846"/>
            <a:ext cx="5026" cy="1025644"/>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3" name="AutoShape 105">
            <a:extLst>
              <a:ext uri="{FF2B5EF4-FFF2-40B4-BE49-F238E27FC236}">
                <a16:creationId xmlns:a16="http://schemas.microsoft.com/office/drawing/2014/main" id="{2779007A-17C8-A646-8720-7EC2E7BB465A}"/>
              </a:ext>
            </a:extLst>
          </p:cNvPr>
          <p:cNvSpPr>
            <a:spLocks noChangeArrowheads="1"/>
          </p:cNvSpPr>
          <p:nvPr/>
        </p:nvSpPr>
        <p:spPr bwMode="auto">
          <a:xfrm>
            <a:off x="4003683" y="3385460"/>
            <a:ext cx="338635" cy="497952"/>
          </a:xfrm>
          <a:prstGeom prst="roundRect">
            <a:avLst>
              <a:gd name="adj" fmla="val 16667"/>
            </a:avLst>
          </a:prstGeom>
          <a:solidFill>
            <a:srgbClr val="FF7C80"/>
          </a:solidFill>
          <a:ln w="9525" cap="rnd">
            <a:solidFill>
              <a:schemeClr val="tx1"/>
            </a:solidFill>
            <a:prstDash val="sysDot"/>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Antenna</a:t>
            </a:r>
          </a:p>
        </p:txBody>
      </p:sp>
      <p:sp>
        <p:nvSpPr>
          <p:cNvPr id="2064" name="AutoShape 14">
            <a:extLst>
              <a:ext uri="{FF2B5EF4-FFF2-40B4-BE49-F238E27FC236}">
                <a16:creationId xmlns:a16="http://schemas.microsoft.com/office/drawing/2014/main" id="{2A04CF6E-5A30-BE40-92D4-58AAD7C1434A}"/>
              </a:ext>
            </a:extLst>
          </p:cNvPr>
          <p:cNvSpPr>
            <a:spLocks noChangeArrowheads="1"/>
          </p:cNvSpPr>
          <p:nvPr/>
        </p:nvSpPr>
        <p:spPr bwMode="auto">
          <a:xfrm>
            <a:off x="4470484" y="3363329"/>
            <a:ext cx="583030" cy="514551"/>
          </a:xfrm>
          <a:prstGeom prst="roundRect">
            <a:avLst>
              <a:gd name="adj" fmla="val 16667"/>
            </a:avLst>
          </a:prstGeom>
          <a:solidFill>
            <a:srgbClr val="FFC000"/>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CCSDS 401 Space</a:t>
            </a:r>
          </a:p>
          <a:p>
            <a:pPr algn="ctr" eaLnBrk="1" hangingPunct="1">
              <a:spcBef>
                <a:spcPct val="0"/>
              </a:spcBef>
              <a:buFontTx/>
              <a:buNone/>
            </a:pPr>
            <a:r>
              <a:rPr lang="en-US" altLang="en-US" sz="600"/>
              <a:t>Link Carrier </a:t>
            </a:r>
          </a:p>
          <a:p>
            <a:pPr algn="ctr" eaLnBrk="1" hangingPunct="1">
              <a:spcBef>
                <a:spcPct val="0"/>
              </a:spcBef>
              <a:buFontTx/>
              <a:buNone/>
            </a:pPr>
            <a:r>
              <a:rPr lang="en-US" altLang="en-US" sz="600"/>
              <a:t>Transmission</a:t>
            </a:r>
          </a:p>
        </p:txBody>
      </p:sp>
      <p:sp>
        <p:nvSpPr>
          <p:cNvPr id="2065" name="Line 109">
            <a:extLst>
              <a:ext uri="{FF2B5EF4-FFF2-40B4-BE49-F238E27FC236}">
                <a16:creationId xmlns:a16="http://schemas.microsoft.com/office/drawing/2014/main" id="{F99268D7-D0C8-A04E-BCC1-3BC9B1BA8151}"/>
              </a:ext>
            </a:extLst>
          </p:cNvPr>
          <p:cNvSpPr>
            <a:spLocks noChangeShapeType="1"/>
          </p:cNvSpPr>
          <p:nvPr/>
        </p:nvSpPr>
        <p:spPr bwMode="auto">
          <a:xfrm flipV="1">
            <a:off x="4337920" y="3556977"/>
            <a:ext cx="13633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6" name="Line 111">
            <a:extLst>
              <a:ext uri="{FF2B5EF4-FFF2-40B4-BE49-F238E27FC236}">
                <a16:creationId xmlns:a16="http://schemas.microsoft.com/office/drawing/2014/main" id="{3CD51E9B-F3D5-0242-B629-9206E98C5E5E}"/>
              </a:ext>
            </a:extLst>
          </p:cNvPr>
          <p:cNvSpPr>
            <a:spLocks noChangeShapeType="1"/>
          </p:cNvSpPr>
          <p:nvPr/>
        </p:nvSpPr>
        <p:spPr bwMode="auto">
          <a:xfrm>
            <a:off x="4167032" y="2353592"/>
            <a:ext cx="10052" cy="1208918"/>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7" name="AutoShape 118">
            <a:extLst>
              <a:ext uri="{FF2B5EF4-FFF2-40B4-BE49-F238E27FC236}">
                <a16:creationId xmlns:a16="http://schemas.microsoft.com/office/drawing/2014/main" id="{51A63F12-9F74-744F-976E-1027120B02B5}"/>
              </a:ext>
            </a:extLst>
          </p:cNvPr>
          <p:cNvSpPr>
            <a:spLocks noChangeArrowheads="1"/>
          </p:cNvSpPr>
          <p:nvPr/>
        </p:nvSpPr>
        <p:spPr bwMode="auto">
          <a:xfrm>
            <a:off x="6808888" y="3385460"/>
            <a:ext cx="395179" cy="48204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FF-CSTS </a:t>
            </a:r>
          </a:p>
          <a:p>
            <a:pPr algn="ctr" eaLnBrk="1" hangingPunct="1">
              <a:spcBef>
                <a:spcPct val="0"/>
              </a:spcBef>
              <a:buFontTx/>
              <a:buNone/>
            </a:pPr>
            <a:r>
              <a:rPr lang="en-US" altLang="en-US" sz="600"/>
              <a:t>Provider</a:t>
            </a:r>
          </a:p>
          <a:p>
            <a:pPr algn="ctr" eaLnBrk="1" hangingPunct="1">
              <a:spcBef>
                <a:spcPct val="0"/>
              </a:spcBef>
              <a:buFontTx/>
              <a:buNone/>
            </a:pPr>
            <a:r>
              <a:rPr lang="en-US" altLang="en-US" sz="600"/>
              <a:t>(frames)</a:t>
            </a:r>
          </a:p>
        </p:txBody>
      </p:sp>
      <p:sp>
        <p:nvSpPr>
          <p:cNvPr id="2068" name="AutoShape 17">
            <a:extLst>
              <a:ext uri="{FF2B5EF4-FFF2-40B4-BE49-F238E27FC236}">
                <a16:creationId xmlns:a16="http://schemas.microsoft.com/office/drawing/2014/main" id="{06127AA6-8762-2045-A5A9-97FB25029A61}"/>
              </a:ext>
            </a:extLst>
          </p:cNvPr>
          <p:cNvSpPr>
            <a:spLocks noChangeArrowheads="1"/>
          </p:cNvSpPr>
          <p:nvPr/>
        </p:nvSpPr>
        <p:spPr bwMode="auto">
          <a:xfrm>
            <a:off x="5754031" y="3359872"/>
            <a:ext cx="437273" cy="534608"/>
          </a:xfrm>
          <a:prstGeom prst="roundRect">
            <a:avLst>
              <a:gd name="adj" fmla="val 16667"/>
            </a:avLst>
          </a:prstGeom>
          <a:solidFill>
            <a:srgbClr val="FAB176"/>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MC </a:t>
            </a:r>
          </a:p>
          <a:p>
            <a:pPr algn="ctr" eaLnBrk="1" hangingPunct="1">
              <a:spcBef>
                <a:spcPct val="0"/>
              </a:spcBef>
              <a:buFontTx/>
              <a:buNone/>
            </a:pPr>
            <a:r>
              <a:rPr lang="en-US" altLang="en-US" sz="600"/>
              <a:t>Multiplexing</a:t>
            </a:r>
          </a:p>
        </p:txBody>
      </p:sp>
      <p:sp>
        <p:nvSpPr>
          <p:cNvPr id="2069" name="Line 72">
            <a:extLst>
              <a:ext uri="{FF2B5EF4-FFF2-40B4-BE49-F238E27FC236}">
                <a16:creationId xmlns:a16="http://schemas.microsoft.com/office/drawing/2014/main" id="{F3DDE285-804E-E744-8B48-61B99513E071}"/>
              </a:ext>
            </a:extLst>
          </p:cNvPr>
          <p:cNvSpPr>
            <a:spLocks noChangeShapeType="1"/>
          </p:cNvSpPr>
          <p:nvPr/>
        </p:nvSpPr>
        <p:spPr bwMode="auto">
          <a:xfrm flipH="1">
            <a:off x="5052886" y="3609539"/>
            <a:ext cx="9989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 name="Line 72">
            <a:extLst>
              <a:ext uri="{FF2B5EF4-FFF2-40B4-BE49-F238E27FC236}">
                <a16:creationId xmlns:a16="http://schemas.microsoft.com/office/drawing/2014/main" id="{BABEFB4F-42DE-D249-A6BB-A805016DCA2B}"/>
              </a:ext>
            </a:extLst>
          </p:cNvPr>
          <p:cNvSpPr>
            <a:spLocks noChangeShapeType="1"/>
          </p:cNvSpPr>
          <p:nvPr/>
        </p:nvSpPr>
        <p:spPr bwMode="auto">
          <a:xfrm flipH="1">
            <a:off x="5654137" y="3581184"/>
            <a:ext cx="99895"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 name="Line 72">
            <a:extLst>
              <a:ext uri="{FF2B5EF4-FFF2-40B4-BE49-F238E27FC236}">
                <a16:creationId xmlns:a16="http://schemas.microsoft.com/office/drawing/2014/main" id="{22DF8714-30B6-C64F-B7F0-C7255A177374}"/>
              </a:ext>
            </a:extLst>
          </p:cNvPr>
          <p:cNvSpPr>
            <a:spLocks noChangeShapeType="1"/>
          </p:cNvSpPr>
          <p:nvPr/>
        </p:nvSpPr>
        <p:spPr bwMode="auto">
          <a:xfrm flipH="1">
            <a:off x="6694544" y="3586025"/>
            <a:ext cx="113088"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072" name="Straight Connector 11">
            <a:extLst>
              <a:ext uri="{FF2B5EF4-FFF2-40B4-BE49-F238E27FC236}">
                <a16:creationId xmlns:a16="http://schemas.microsoft.com/office/drawing/2014/main" id="{64DEF2A4-B6F0-E640-90E6-CABDE047AF4E}"/>
              </a:ext>
            </a:extLst>
          </p:cNvPr>
          <p:cNvCxnSpPr>
            <a:cxnSpLocks noChangeShapeType="1"/>
          </p:cNvCxnSpPr>
          <p:nvPr/>
        </p:nvCxnSpPr>
        <p:spPr bwMode="auto">
          <a:xfrm>
            <a:off x="4278235" y="2981565"/>
            <a:ext cx="0" cy="3928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3" name="Straight Connector 101">
            <a:extLst>
              <a:ext uri="{FF2B5EF4-FFF2-40B4-BE49-F238E27FC236}">
                <a16:creationId xmlns:a16="http://schemas.microsoft.com/office/drawing/2014/main" id="{DC4A0F64-FB93-0444-B090-4228F9769D56}"/>
              </a:ext>
            </a:extLst>
          </p:cNvPr>
          <p:cNvCxnSpPr>
            <a:cxnSpLocks noChangeShapeType="1"/>
          </p:cNvCxnSpPr>
          <p:nvPr/>
        </p:nvCxnSpPr>
        <p:spPr bwMode="auto">
          <a:xfrm>
            <a:off x="4901474" y="2976033"/>
            <a:ext cx="0" cy="3928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4" name="Straight Connector 102">
            <a:extLst>
              <a:ext uri="{FF2B5EF4-FFF2-40B4-BE49-F238E27FC236}">
                <a16:creationId xmlns:a16="http://schemas.microsoft.com/office/drawing/2014/main" id="{DFF285C0-14D9-DE4F-B2E5-ED577B783830}"/>
              </a:ext>
            </a:extLst>
          </p:cNvPr>
          <p:cNvCxnSpPr>
            <a:cxnSpLocks noChangeShapeType="1"/>
          </p:cNvCxnSpPr>
          <p:nvPr/>
        </p:nvCxnSpPr>
        <p:spPr bwMode="auto">
          <a:xfrm>
            <a:off x="5524713" y="2970500"/>
            <a:ext cx="0" cy="3928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5" name="Straight Connector 103">
            <a:extLst>
              <a:ext uri="{FF2B5EF4-FFF2-40B4-BE49-F238E27FC236}">
                <a16:creationId xmlns:a16="http://schemas.microsoft.com/office/drawing/2014/main" id="{69CDB347-EF45-A944-8F70-D9772325B963}"/>
              </a:ext>
            </a:extLst>
          </p:cNvPr>
          <p:cNvCxnSpPr>
            <a:cxnSpLocks noChangeShapeType="1"/>
            <a:endCxn id="2068" idx="0"/>
          </p:cNvCxnSpPr>
          <p:nvPr/>
        </p:nvCxnSpPr>
        <p:spPr bwMode="auto">
          <a:xfrm>
            <a:off x="5972667" y="2981565"/>
            <a:ext cx="0" cy="37830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6" name="Straight Connector 104">
            <a:extLst>
              <a:ext uri="{FF2B5EF4-FFF2-40B4-BE49-F238E27FC236}">
                <a16:creationId xmlns:a16="http://schemas.microsoft.com/office/drawing/2014/main" id="{3976D462-249E-014D-B2DA-9A382D28DEA2}"/>
              </a:ext>
            </a:extLst>
          </p:cNvPr>
          <p:cNvCxnSpPr>
            <a:cxnSpLocks noChangeShapeType="1"/>
          </p:cNvCxnSpPr>
          <p:nvPr/>
        </p:nvCxnSpPr>
        <p:spPr bwMode="auto">
          <a:xfrm>
            <a:off x="6890563" y="2972575"/>
            <a:ext cx="0" cy="41288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7" name="Line 10">
            <a:extLst>
              <a:ext uri="{FF2B5EF4-FFF2-40B4-BE49-F238E27FC236}">
                <a16:creationId xmlns:a16="http://schemas.microsoft.com/office/drawing/2014/main" id="{AA8BF3E5-8298-0F45-97DD-D857B89AD1B4}"/>
              </a:ext>
            </a:extLst>
          </p:cNvPr>
          <p:cNvSpPr>
            <a:spLocks noChangeShapeType="1"/>
          </p:cNvSpPr>
          <p:nvPr/>
        </p:nvSpPr>
        <p:spPr bwMode="auto">
          <a:xfrm>
            <a:off x="7356736" y="1699338"/>
            <a:ext cx="792872" cy="2766"/>
          </a:xfrm>
          <a:prstGeom prst="line">
            <a:avLst/>
          </a:prstGeom>
          <a:noFill/>
          <a:ln w="38100" cmpd="tri">
            <a:solidFill>
              <a:srgbClr val="FF00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 name="Oval 70">
            <a:extLst>
              <a:ext uri="{FF2B5EF4-FFF2-40B4-BE49-F238E27FC236}">
                <a16:creationId xmlns:a16="http://schemas.microsoft.com/office/drawing/2014/main" id="{A4DD57C6-EE8E-954E-A89F-5CE4935162DA}"/>
              </a:ext>
            </a:extLst>
          </p:cNvPr>
          <p:cNvSpPr>
            <a:spLocks noChangeArrowheads="1"/>
          </p:cNvSpPr>
          <p:nvPr/>
        </p:nvSpPr>
        <p:spPr bwMode="auto">
          <a:xfrm>
            <a:off x="4077190" y="2147496"/>
            <a:ext cx="3441639" cy="291856"/>
          </a:xfrm>
          <a:prstGeom prst="ellipse">
            <a:avLst/>
          </a:prstGeom>
          <a:solidFill>
            <a:srgbClr val="CDACE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800" dirty="0"/>
              <a:t>Element Management (EM)</a:t>
            </a:r>
          </a:p>
        </p:txBody>
      </p:sp>
      <p:sp>
        <p:nvSpPr>
          <p:cNvPr id="2079" name="Line 103">
            <a:extLst>
              <a:ext uri="{FF2B5EF4-FFF2-40B4-BE49-F238E27FC236}">
                <a16:creationId xmlns:a16="http://schemas.microsoft.com/office/drawing/2014/main" id="{E4F6960E-D6CA-4545-AAF0-8DF987F561D1}"/>
              </a:ext>
            </a:extLst>
          </p:cNvPr>
          <p:cNvSpPr>
            <a:spLocks noChangeShapeType="1"/>
          </p:cNvSpPr>
          <p:nvPr/>
        </p:nvSpPr>
        <p:spPr bwMode="auto">
          <a:xfrm flipV="1">
            <a:off x="6323240" y="1723544"/>
            <a:ext cx="4398" cy="423951"/>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0" name="Oval 72">
            <a:extLst>
              <a:ext uri="{FF2B5EF4-FFF2-40B4-BE49-F238E27FC236}">
                <a16:creationId xmlns:a16="http://schemas.microsoft.com/office/drawing/2014/main" id="{0C319798-6D34-E145-AB24-F3B3399D0EEF}"/>
              </a:ext>
            </a:extLst>
          </p:cNvPr>
          <p:cNvSpPr>
            <a:spLocks noChangeArrowheads="1"/>
          </p:cNvSpPr>
          <p:nvPr/>
        </p:nvSpPr>
        <p:spPr bwMode="auto">
          <a:xfrm>
            <a:off x="5738324" y="1605972"/>
            <a:ext cx="1608988" cy="190882"/>
          </a:xfrm>
          <a:prstGeom prst="ellipse">
            <a:avLst/>
          </a:prstGeom>
          <a:solidFill>
            <a:srgbClr val="CDACE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081" name="Oval 73">
            <a:extLst>
              <a:ext uri="{FF2B5EF4-FFF2-40B4-BE49-F238E27FC236}">
                <a16:creationId xmlns:a16="http://schemas.microsoft.com/office/drawing/2014/main" id="{F0279672-D9DB-DA4F-B344-AB223F4DD941}"/>
              </a:ext>
            </a:extLst>
          </p:cNvPr>
          <p:cNvSpPr>
            <a:spLocks noChangeArrowheads="1"/>
          </p:cNvSpPr>
          <p:nvPr/>
        </p:nvSpPr>
        <p:spPr bwMode="auto">
          <a:xfrm>
            <a:off x="8137671" y="1602514"/>
            <a:ext cx="543450" cy="190882"/>
          </a:xfrm>
          <a:prstGeom prst="ellipse">
            <a:avLst/>
          </a:prstGeom>
          <a:solidFill>
            <a:srgbClr val="CDACE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082" name="Text Box 66">
            <a:extLst>
              <a:ext uri="{FF2B5EF4-FFF2-40B4-BE49-F238E27FC236}">
                <a16:creationId xmlns:a16="http://schemas.microsoft.com/office/drawing/2014/main" id="{A60FA719-6CCE-1B44-A1D4-041D8F443DCB}"/>
              </a:ext>
            </a:extLst>
          </p:cNvPr>
          <p:cNvSpPr txBox="1">
            <a:spLocks noChangeArrowheads="1"/>
          </p:cNvSpPr>
          <p:nvPr/>
        </p:nvSpPr>
        <p:spPr bwMode="auto">
          <a:xfrm>
            <a:off x="3937087" y="3909002"/>
            <a:ext cx="14211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800" dirty="0"/>
              <a:t>Earth Space Link Terminal</a:t>
            </a:r>
          </a:p>
        </p:txBody>
      </p:sp>
      <p:sp>
        <p:nvSpPr>
          <p:cNvPr id="2083" name="AutoShape 118">
            <a:extLst>
              <a:ext uri="{FF2B5EF4-FFF2-40B4-BE49-F238E27FC236}">
                <a16:creationId xmlns:a16="http://schemas.microsoft.com/office/drawing/2014/main" id="{133C12D1-F28F-3141-976E-854020ADF57E}"/>
              </a:ext>
            </a:extLst>
          </p:cNvPr>
          <p:cNvSpPr>
            <a:spLocks noChangeArrowheads="1"/>
          </p:cNvSpPr>
          <p:nvPr/>
        </p:nvSpPr>
        <p:spPr bwMode="auto">
          <a:xfrm>
            <a:off x="8176623" y="3413124"/>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FF-CSTS </a:t>
            </a:r>
          </a:p>
          <a:p>
            <a:pPr algn="ctr" eaLnBrk="1" hangingPunct="1">
              <a:spcBef>
                <a:spcPct val="0"/>
              </a:spcBef>
              <a:buFontTx/>
              <a:buNone/>
            </a:pPr>
            <a:r>
              <a:rPr lang="en-US" altLang="en-US" sz="600"/>
              <a:t>MUE</a:t>
            </a:r>
          </a:p>
        </p:txBody>
      </p:sp>
      <p:sp>
        <p:nvSpPr>
          <p:cNvPr id="2084" name="AutoShape 17">
            <a:extLst>
              <a:ext uri="{FF2B5EF4-FFF2-40B4-BE49-F238E27FC236}">
                <a16:creationId xmlns:a16="http://schemas.microsoft.com/office/drawing/2014/main" id="{8BAE449E-BF2A-FC46-8ED6-903B747C0B15}"/>
              </a:ext>
            </a:extLst>
          </p:cNvPr>
          <p:cNvSpPr>
            <a:spLocks noChangeArrowheads="1"/>
          </p:cNvSpPr>
          <p:nvPr/>
        </p:nvSpPr>
        <p:spPr bwMode="auto">
          <a:xfrm>
            <a:off x="6269837" y="3363329"/>
            <a:ext cx="436645" cy="534608"/>
          </a:xfrm>
          <a:prstGeom prst="roundRect">
            <a:avLst>
              <a:gd name="adj" fmla="val 16667"/>
            </a:avLst>
          </a:prstGeom>
          <a:solidFill>
            <a:srgbClr val="FAB176"/>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VC </a:t>
            </a:r>
          </a:p>
          <a:p>
            <a:pPr algn="ctr" eaLnBrk="1" hangingPunct="1">
              <a:spcBef>
                <a:spcPct val="0"/>
              </a:spcBef>
              <a:buFontTx/>
              <a:buNone/>
            </a:pPr>
            <a:r>
              <a:rPr lang="en-US" altLang="en-US" sz="600"/>
              <a:t>Multiplexing</a:t>
            </a:r>
          </a:p>
        </p:txBody>
      </p:sp>
      <p:sp>
        <p:nvSpPr>
          <p:cNvPr id="2085" name="Rectangle 5">
            <a:extLst>
              <a:ext uri="{FF2B5EF4-FFF2-40B4-BE49-F238E27FC236}">
                <a16:creationId xmlns:a16="http://schemas.microsoft.com/office/drawing/2014/main" id="{8E13D0C9-1458-1E48-BAD1-FED73D31B8F4}"/>
              </a:ext>
            </a:extLst>
          </p:cNvPr>
          <p:cNvSpPr>
            <a:spLocks noChangeArrowheads="1"/>
          </p:cNvSpPr>
          <p:nvPr/>
        </p:nvSpPr>
        <p:spPr bwMode="auto">
          <a:xfrm>
            <a:off x="4045777" y="3385460"/>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6" name="Rectangle 70">
            <a:extLst>
              <a:ext uri="{FF2B5EF4-FFF2-40B4-BE49-F238E27FC236}">
                <a16:creationId xmlns:a16="http://schemas.microsoft.com/office/drawing/2014/main" id="{5CDEB529-D266-0543-9804-50DE74995E70}"/>
              </a:ext>
            </a:extLst>
          </p:cNvPr>
          <p:cNvSpPr>
            <a:spLocks noChangeArrowheads="1"/>
          </p:cNvSpPr>
          <p:nvPr/>
        </p:nvSpPr>
        <p:spPr bwMode="auto">
          <a:xfrm>
            <a:off x="4721789" y="3370060"/>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7" name="Rectangle 71">
            <a:extLst>
              <a:ext uri="{FF2B5EF4-FFF2-40B4-BE49-F238E27FC236}">
                <a16:creationId xmlns:a16="http://schemas.microsoft.com/office/drawing/2014/main" id="{4439AC4C-4353-E743-B77C-0FDE4A64F011}"/>
              </a:ext>
            </a:extLst>
          </p:cNvPr>
          <p:cNvSpPr>
            <a:spLocks noChangeArrowheads="1"/>
          </p:cNvSpPr>
          <p:nvPr/>
        </p:nvSpPr>
        <p:spPr bwMode="auto">
          <a:xfrm>
            <a:off x="5307334" y="335987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8" name="Line 72">
            <a:extLst>
              <a:ext uri="{FF2B5EF4-FFF2-40B4-BE49-F238E27FC236}">
                <a16:creationId xmlns:a16="http://schemas.microsoft.com/office/drawing/2014/main" id="{33B68D8C-5AD6-244C-8DBF-8D55111701FC}"/>
              </a:ext>
            </a:extLst>
          </p:cNvPr>
          <p:cNvSpPr>
            <a:spLocks noChangeShapeType="1"/>
          </p:cNvSpPr>
          <p:nvPr/>
        </p:nvSpPr>
        <p:spPr bwMode="auto">
          <a:xfrm flipH="1">
            <a:off x="6191303" y="3586025"/>
            <a:ext cx="78533"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 name="Line 111">
            <a:extLst>
              <a:ext uri="{FF2B5EF4-FFF2-40B4-BE49-F238E27FC236}">
                <a16:creationId xmlns:a16="http://schemas.microsoft.com/office/drawing/2014/main" id="{6C19890C-FB2D-0446-90F6-BC0D2C110B30}"/>
              </a:ext>
            </a:extLst>
          </p:cNvPr>
          <p:cNvSpPr>
            <a:spLocks noChangeShapeType="1"/>
          </p:cNvSpPr>
          <p:nvPr/>
        </p:nvSpPr>
        <p:spPr bwMode="auto">
          <a:xfrm flipH="1">
            <a:off x="4789015" y="2406846"/>
            <a:ext cx="7539" cy="956483"/>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090" name="Straight Connector 103">
            <a:extLst>
              <a:ext uri="{FF2B5EF4-FFF2-40B4-BE49-F238E27FC236}">
                <a16:creationId xmlns:a16="http://schemas.microsoft.com/office/drawing/2014/main" id="{B7278D7D-7D06-A848-B0A0-EB7BC422D78E}"/>
              </a:ext>
            </a:extLst>
          </p:cNvPr>
          <p:cNvCxnSpPr>
            <a:cxnSpLocks noChangeShapeType="1"/>
          </p:cNvCxnSpPr>
          <p:nvPr/>
        </p:nvCxnSpPr>
        <p:spPr bwMode="auto">
          <a:xfrm>
            <a:off x="6433814" y="2985024"/>
            <a:ext cx="0" cy="37830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91" name="Line 80">
            <a:extLst>
              <a:ext uri="{FF2B5EF4-FFF2-40B4-BE49-F238E27FC236}">
                <a16:creationId xmlns:a16="http://schemas.microsoft.com/office/drawing/2014/main" id="{CF16DFB0-81C0-0D4B-85AC-2D3F4C5A4F60}"/>
              </a:ext>
            </a:extLst>
          </p:cNvPr>
          <p:cNvSpPr>
            <a:spLocks noChangeShapeType="1"/>
          </p:cNvSpPr>
          <p:nvPr/>
        </p:nvSpPr>
        <p:spPr bwMode="auto">
          <a:xfrm>
            <a:off x="6546274" y="2439351"/>
            <a:ext cx="8168" cy="929511"/>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2" name="Rectangle 79">
            <a:extLst>
              <a:ext uri="{FF2B5EF4-FFF2-40B4-BE49-F238E27FC236}">
                <a16:creationId xmlns:a16="http://schemas.microsoft.com/office/drawing/2014/main" id="{67A764D7-3171-9647-BA6D-640616AC45B5}"/>
              </a:ext>
            </a:extLst>
          </p:cNvPr>
          <p:cNvSpPr>
            <a:spLocks noChangeArrowheads="1"/>
          </p:cNvSpPr>
          <p:nvPr/>
        </p:nvSpPr>
        <p:spPr bwMode="auto">
          <a:xfrm>
            <a:off x="5874658" y="336886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93" name="Rectangle 83">
            <a:extLst>
              <a:ext uri="{FF2B5EF4-FFF2-40B4-BE49-F238E27FC236}">
                <a16:creationId xmlns:a16="http://schemas.microsoft.com/office/drawing/2014/main" id="{D05BA9AF-5969-B442-B049-6576ACBB1B9C}"/>
              </a:ext>
            </a:extLst>
          </p:cNvPr>
          <p:cNvSpPr>
            <a:spLocks noChangeArrowheads="1"/>
          </p:cNvSpPr>
          <p:nvPr/>
        </p:nvSpPr>
        <p:spPr bwMode="auto">
          <a:xfrm>
            <a:off x="6372872" y="3354339"/>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94" name="Rectangle 84">
            <a:extLst>
              <a:ext uri="{FF2B5EF4-FFF2-40B4-BE49-F238E27FC236}">
                <a16:creationId xmlns:a16="http://schemas.microsoft.com/office/drawing/2014/main" id="{1B5FAC2A-C0BF-C247-A90A-7955D63F706D}"/>
              </a:ext>
            </a:extLst>
          </p:cNvPr>
          <p:cNvSpPr>
            <a:spLocks noChangeArrowheads="1"/>
          </p:cNvSpPr>
          <p:nvPr/>
        </p:nvSpPr>
        <p:spPr bwMode="auto">
          <a:xfrm>
            <a:off x="6877998" y="338615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grpSp>
        <p:nvGrpSpPr>
          <p:cNvPr id="2095" name="Group 15">
            <a:extLst>
              <a:ext uri="{FF2B5EF4-FFF2-40B4-BE49-F238E27FC236}">
                <a16:creationId xmlns:a16="http://schemas.microsoft.com/office/drawing/2014/main" id="{29C9AFA9-F3FD-704E-BF42-AF3DAA1BA1A7}"/>
              </a:ext>
            </a:extLst>
          </p:cNvPr>
          <p:cNvGrpSpPr>
            <a:grpSpLocks/>
          </p:cNvGrpSpPr>
          <p:nvPr/>
        </p:nvGrpSpPr>
        <p:grpSpPr bwMode="auto">
          <a:xfrm>
            <a:off x="7127420" y="2922088"/>
            <a:ext cx="313504" cy="421877"/>
            <a:chOff x="11338403" y="5485535"/>
            <a:chExt cx="790731" cy="968079"/>
          </a:xfrm>
        </p:grpSpPr>
        <p:sp>
          <p:nvSpPr>
            <p:cNvPr id="2120" name="AutoShape 118">
              <a:extLst>
                <a:ext uri="{FF2B5EF4-FFF2-40B4-BE49-F238E27FC236}">
                  <a16:creationId xmlns:a16="http://schemas.microsoft.com/office/drawing/2014/main" id="{E185AB4A-EC46-CE4B-9385-28D29D6FE4BD}"/>
                </a:ext>
              </a:extLst>
            </p:cNvPr>
            <p:cNvSpPr>
              <a:spLocks noChangeArrowheads="1"/>
            </p:cNvSpPr>
            <p:nvPr/>
          </p:nvSpPr>
          <p:spPr bwMode="auto">
            <a:xfrm>
              <a:off x="11338403" y="5505631"/>
              <a:ext cx="790731" cy="947983"/>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a:p>
            <a:p>
              <a:pPr algn="ctr" eaLnBrk="1" hangingPunct="1">
                <a:spcBef>
                  <a:spcPct val="0"/>
                </a:spcBef>
                <a:buFontTx/>
                <a:buNone/>
              </a:pPr>
              <a:r>
                <a:rPr lang="en-US" altLang="en-US" sz="600"/>
                <a:t>MD-CSTS </a:t>
              </a:r>
            </a:p>
            <a:p>
              <a:pPr algn="ctr" eaLnBrk="1" hangingPunct="1">
                <a:spcBef>
                  <a:spcPct val="0"/>
                </a:spcBef>
                <a:buFontTx/>
                <a:buNone/>
              </a:pPr>
              <a:r>
                <a:rPr lang="en-US" altLang="en-US" sz="600"/>
                <a:t>Provider</a:t>
              </a:r>
            </a:p>
            <a:p>
              <a:pPr algn="ctr" eaLnBrk="1" hangingPunct="1">
                <a:spcBef>
                  <a:spcPct val="0"/>
                </a:spcBef>
                <a:buFontTx/>
                <a:buNone/>
              </a:pPr>
              <a:r>
                <a:rPr lang="en-US" altLang="en-US" sz="600"/>
                <a:t>(frames)</a:t>
              </a:r>
            </a:p>
          </p:txBody>
        </p:sp>
        <p:sp>
          <p:nvSpPr>
            <p:cNvPr id="2121" name="Rectangle 89">
              <a:extLst>
                <a:ext uri="{FF2B5EF4-FFF2-40B4-BE49-F238E27FC236}">
                  <a16:creationId xmlns:a16="http://schemas.microsoft.com/office/drawing/2014/main" id="{18340659-D9A0-E04A-8E72-0AA15B95328D}"/>
                </a:ext>
              </a:extLst>
            </p:cNvPr>
            <p:cNvSpPr>
              <a:spLocks noChangeArrowheads="1"/>
            </p:cNvSpPr>
            <p:nvPr/>
          </p:nvSpPr>
          <p:spPr bwMode="auto">
            <a:xfrm>
              <a:off x="11422788" y="5485535"/>
              <a:ext cx="619433" cy="234951"/>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grpSp>
      <p:cxnSp>
        <p:nvCxnSpPr>
          <p:cNvPr id="2096" name="Straight Connector 2">
            <a:extLst>
              <a:ext uri="{FF2B5EF4-FFF2-40B4-BE49-F238E27FC236}">
                <a16:creationId xmlns:a16="http://schemas.microsoft.com/office/drawing/2014/main" id="{1A114FE8-E382-7E40-BFCF-F77C07348E3A}"/>
              </a:ext>
            </a:extLst>
          </p:cNvPr>
          <p:cNvCxnSpPr>
            <a:cxnSpLocks noChangeShapeType="1"/>
          </p:cNvCxnSpPr>
          <p:nvPr/>
        </p:nvCxnSpPr>
        <p:spPr bwMode="auto">
          <a:xfrm flipV="1">
            <a:off x="4277607" y="2970500"/>
            <a:ext cx="2883739" cy="5533"/>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97" name="Line 95">
            <a:extLst>
              <a:ext uri="{FF2B5EF4-FFF2-40B4-BE49-F238E27FC236}">
                <a16:creationId xmlns:a16="http://schemas.microsoft.com/office/drawing/2014/main" id="{2F900A8A-CF7D-3840-946D-A1B985532AF6}"/>
              </a:ext>
            </a:extLst>
          </p:cNvPr>
          <p:cNvSpPr>
            <a:spLocks noChangeShapeType="1"/>
          </p:cNvSpPr>
          <p:nvPr/>
        </p:nvSpPr>
        <p:spPr bwMode="auto">
          <a:xfrm>
            <a:off x="7204068" y="2402696"/>
            <a:ext cx="10052" cy="528383"/>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98" name="Group 93">
            <a:extLst>
              <a:ext uri="{FF2B5EF4-FFF2-40B4-BE49-F238E27FC236}">
                <a16:creationId xmlns:a16="http://schemas.microsoft.com/office/drawing/2014/main" id="{FFA74411-830D-634C-AABB-E22FA29B371C}"/>
              </a:ext>
            </a:extLst>
          </p:cNvPr>
          <p:cNvGrpSpPr>
            <a:grpSpLocks/>
          </p:cNvGrpSpPr>
          <p:nvPr/>
        </p:nvGrpSpPr>
        <p:grpSpPr bwMode="auto">
          <a:xfrm>
            <a:off x="7314014" y="2476006"/>
            <a:ext cx="312877" cy="421877"/>
            <a:chOff x="11338403" y="5485535"/>
            <a:chExt cx="790731" cy="968079"/>
          </a:xfrm>
        </p:grpSpPr>
        <p:sp>
          <p:nvSpPr>
            <p:cNvPr id="2118" name="AutoShape 118">
              <a:extLst>
                <a:ext uri="{FF2B5EF4-FFF2-40B4-BE49-F238E27FC236}">
                  <a16:creationId xmlns:a16="http://schemas.microsoft.com/office/drawing/2014/main" id="{7220B62E-0AF3-8B44-8B86-7FABFB8500E5}"/>
                </a:ext>
              </a:extLst>
            </p:cNvPr>
            <p:cNvSpPr>
              <a:spLocks noChangeArrowheads="1"/>
            </p:cNvSpPr>
            <p:nvPr/>
          </p:nvSpPr>
          <p:spPr bwMode="auto">
            <a:xfrm>
              <a:off x="11338403" y="5505631"/>
              <a:ext cx="790731" cy="947983"/>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a:p>
            <a:p>
              <a:pPr algn="ctr" eaLnBrk="1" hangingPunct="1">
                <a:spcBef>
                  <a:spcPct val="0"/>
                </a:spcBef>
                <a:buFontTx/>
                <a:buNone/>
              </a:pPr>
              <a:r>
                <a:rPr lang="en-US" altLang="en-US" sz="600"/>
                <a:t>SC-CSTS </a:t>
              </a:r>
            </a:p>
            <a:p>
              <a:pPr algn="ctr" eaLnBrk="1" hangingPunct="1">
                <a:spcBef>
                  <a:spcPct val="0"/>
                </a:spcBef>
                <a:buFontTx/>
                <a:buNone/>
              </a:pPr>
              <a:r>
                <a:rPr lang="en-US" altLang="en-US" sz="600"/>
                <a:t>Provider</a:t>
              </a:r>
            </a:p>
            <a:p>
              <a:pPr algn="ctr" eaLnBrk="1" hangingPunct="1">
                <a:spcBef>
                  <a:spcPct val="0"/>
                </a:spcBef>
                <a:buFontTx/>
                <a:buNone/>
              </a:pPr>
              <a:r>
                <a:rPr lang="en-US" altLang="en-US" sz="600"/>
                <a:t>(frames)</a:t>
              </a:r>
            </a:p>
          </p:txBody>
        </p:sp>
        <p:sp>
          <p:nvSpPr>
            <p:cNvPr id="2119" name="Rectangle 95">
              <a:extLst>
                <a:ext uri="{FF2B5EF4-FFF2-40B4-BE49-F238E27FC236}">
                  <a16:creationId xmlns:a16="http://schemas.microsoft.com/office/drawing/2014/main" id="{EE51C1A0-8BF8-C44A-8671-5F82ADCCF369}"/>
                </a:ext>
              </a:extLst>
            </p:cNvPr>
            <p:cNvSpPr>
              <a:spLocks noChangeArrowheads="1"/>
            </p:cNvSpPr>
            <p:nvPr/>
          </p:nvSpPr>
          <p:spPr bwMode="auto">
            <a:xfrm>
              <a:off x="11422789" y="5485535"/>
              <a:ext cx="619434" cy="28566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grpSp>
      <p:sp>
        <p:nvSpPr>
          <p:cNvPr id="2099" name="Line 95">
            <a:extLst>
              <a:ext uri="{FF2B5EF4-FFF2-40B4-BE49-F238E27FC236}">
                <a16:creationId xmlns:a16="http://schemas.microsoft.com/office/drawing/2014/main" id="{60FB1EA3-C1BB-9540-BD7E-917E28F0C2F7}"/>
              </a:ext>
            </a:extLst>
          </p:cNvPr>
          <p:cNvSpPr>
            <a:spLocks noChangeShapeType="1"/>
          </p:cNvSpPr>
          <p:nvPr/>
        </p:nvSpPr>
        <p:spPr bwMode="auto">
          <a:xfrm>
            <a:off x="7446579" y="2361200"/>
            <a:ext cx="0" cy="12379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0" name="AutoShape 118">
            <a:extLst>
              <a:ext uri="{FF2B5EF4-FFF2-40B4-BE49-F238E27FC236}">
                <a16:creationId xmlns:a16="http://schemas.microsoft.com/office/drawing/2014/main" id="{EC709357-7333-1847-8708-40494AA0A696}"/>
              </a:ext>
            </a:extLst>
          </p:cNvPr>
          <p:cNvSpPr>
            <a:spLocks noChangeArrowheads="1"/>
          </p:cNvSpPr>
          <p:nvPr/>
        </p:nvSpPr>
        <p:spPr bwMode="auto">
          <a:xfrm>
            <a:off x="8168455" y="3001622"/>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MD-CSTS </a:t>
            </a:r>
          </a:p>
          <a:p>
            <a:pPr algn="ctr" eaLnBrk="1" hangingPunct="1">
              <a:spcBef>
                <a:spcPct val="0"/>
              </a:spcBef>
              <a:buFontTx/>
              <a:buNone/>
            </a:pPr>
            <a:r>
              <a:rPr lang="en-US" altLang="en-US" sz="600"/>
              <a:t>MUE</a:t>
            </a:r>
          </a:p>
        </p:txBody>
      </p:sp>
      <p:sp>
        <p:nvSpPr>
          <p:cNvPr id="2101" name="Line 10">
            <a:extLst>
              <a:ext uri="{FF2B5EF4-FFF2-40B4-BE49-F238E27FC236}">
                <a16:creationId xmlns:a16="http://schemas.microsoft.com/office/drawing/2014/main" id="{C124FEBB-5F7C-0D42-942E-6BF070D9B70D}"/>
              </a:ext>
            </a:extLst>
          </p:cNvPr>
          <p:cNvSpPr>
            <a:spLocks noChangeShapeType="1"/>
          </p:cNvSpPr>
          <p:nvPr/>
        </p:nvSpPr>
        <p:spPr bwMode="auto">
          <a:xfrm>
            <a:off x="7440924" y="3152391"/>
            <a:ext cx="727532"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2" name="AutoShape 118">
            <a:extLst>
              <a:ext uri="{FF2B5EF4-FFF2-40B4-BE49-F238E27FC236}">
                <a16:creationId xmlns:a16="http://schemas.microsoft.com/office/drawing/2014/main" id="{50AE7171-F541-C34B-B2C3-A303D489EFC9}"/>
              </a:ext>
            </a:extLst>
          </p:cNvPr>
          <p:cNvSpPr>
            <a:spLocks noChangeArrowheads="1"/>
          </p:cNvSpPr>
          <p:nvPr/>
        </p:nvSpPr>
        <p:spPr bwMode="auto">
          <a:xfrm>
            <a:off x="8156518" y="2535484"/>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SC-CSTS </a:t>
            </a:r>
          </a:p>
          <a:p>
            <a:pPr algn="ctr" eaLnBrk="1" hangingPunct="1">
              <a:spcBef>
                <a:spcPct val="0"/>
              </a:spcBef>
              <a:buFontTx/>
              <a:buNone/>
            </a:pPr>
            <a:r>
              <a:rPr lang="en-US" altLang="en-US" sz="600"/>
              <a:t>MUE</a:t>
            </a:r>
          </a:p>
        </p:txBody>
      </p:sp>
      <p:sp>
        <p:nvSpPr>
          <p:cNvPr id="2103" name="Line 10">
            <a:extLst>
              <a:ext uri="{FF2B5EF4-FFF2-40B4-BE49-F238E27FC236}">
                <a16:creationId xmlns:a16="http://schemas.microsoft.com/office/drawing/2014/main" id="{691B608A-47E6-134D-B038-EF8B43CD701C}"/>
              </a:ext>
            </a:extLst>
          </p:cNvPr>
          <p:cNvSpPr>
            <a:spLocks noChangeShapeType="1"/>
          </p:cNvSpPr>
          <p:nvPr/>
        </p:nvSpPr>
        <p:spPr bwMode="auto">
          <a:xfrm>
            <a:off x="7626891" y="2709767"/>
            <a:ext cx="529628" cy="1384"/>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4" name="Text Box 11">
            <a:extLst>
              <a:ext uri="{FF2B5EF4-FFF2-40B4-BE49-F238E27FC236}">
                <a16:creationId xmlns:a16="http://schemas.microsoft.com/office/drawing/2014/main" id="{F90701F4-58B5-C34E-800D-714693304212}"/>
              </a:ext>
            </a:extLst>
          </p:cNvPr>
          <p:cNvSpPr txBox="1">
            <a:spLocks noChangeArrowheads="1"/>
          </p:cNvSpPr>
          <p:nvPr/>
        </p:nvSpPr>
        <p:spPr bwMode="auto">
          <a:xfrm>
            <a:off x="7757611" y="2895600"/>
            <a:ext cx="420228" cy="21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dirty="0"/>
              <a:t>Parameters </a:t>
            </a:r>
          </a:p>
          <a:p>
            <a:pPr algn="ctr" eaLnBrk="1" hangingPunct="1">
              <a:spcBef>
                <a:spcPct val="0"/>
              </a:spcBef>
              <a:buFontTx/>
              <a:buNone/>
            </a:pPr>
            <a:r>
              <a:rPr lang="en-US" altLang="en-US" sz="500" dirty="0"/>
              <a:t>and Events</a:t>
            </a:r>
          </a:p>
        </p:txBody>
      </p:sp>
      <p:sp>
        <p:nvSpPr>
          <p:cNvPr id="2105" name="Text Box 11">
            <a:extLst>
              <a:ext uri="{FF2B5EF4-FFF2-40B4-BE49-F238E27FC236}">
                <a16:creationId xmlns:a16="http://schemas.microsoft.com/office/drawing/2014/main" id="{750DA48C-C300-3E45-ACDD-3C4F5652765F}"/>
              </a:ext>
            </a:extLst>
          </p:cNvPr>
          <p:cNvSpPr txBox="1">
            <a:spLocks noChangeArrowheads="1"/>
          </p:cNvSpPr>
          <p:nvPr/>
        </p:nvSpPr>
        <p:spPr bwMode="auto">
          <a:xfrm>
            <a:off x="7757862" y="2514600"/>
            <a:ext cx="368207" cy="14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dirty="0"/>
              <a:t>Directives</a:t>
            </a:r>
          </a:p>
        </p:txBody>
      </p:sp>
      <p:sp>
        <p:nvSpPr>
          <p:cNvPr id="2" name="Title 1">
            <a:extLst>
              <a:ext uri="{FF2B5EF4-FFF2-40B4-BE49-F238E27FC236}">
                <a16:creationId xmlns:a16="http://schemas.microsoft.com/office/drawing/2014/main" id="{69C10EE1-2CA2-5445-BFCF-A084C839B60F}"/>
              </a:ext>
            </a:extLst>
          </p:cNvPr>
          <p:cNvSpPr>
            <a:spLocks noGrp="1"/>
          </p:cNvSpPr>
          <p:nvPr>
            <p:ph type="title"/>
          </p:nvPr>
        </p:nvSpPr>
        <p:spPr>
          <a:xfrm>
            <a:off x="532607" y="114155"/>
            <a:ext cx="8229600" cy="909638"/>
          </a:xfrm>
        </p:spPr>
        <p:txBody>
          <a:bodyPr/>
          <a:lstStyle/>
          <a:p>
            <a:r>
              <a:rPr lang="en-US" sz="3600" dirty="0"/>
              <a:t>FRM used to describe </a:t>
            </a:r>
            <a:r>
              <a:rPr lang="en-US" sz="3600" b="1" i="1" dirty="0"/>
              <a:t>abstract</a:t>
            </a:r>
            <a:r>
              <a:rPr lang="en-US" sz="3600" dirty="0"/>
              <a:t> ESLT Functions</a:t>
            </a:r>
          </a:p>
        </p:txBody>
      </p:sp>
      <p:sp>
        <p:nvSpPr>
          <p:cNvPr id="76" name="Rectangle 75">
            <a:extLst>
              <a:ext uri="{FF2B5EF4-FFF2-40B4-BE49-F238E27FC236}">
                <a16:creationId xmlns:a16="http://schemas.microsoft.com/office/drawing/2014/main" id="{0A4CA0B5-DAF2-BA48-9201-206E696BE3F9}"/>
              </a:ext>
            </a:extLst>
          </p:cNvPr>
          <p:cNvSpPr/>
          <p:nvPr/>
        </p:nvSpPr>
        <p:spPr>
          <a:xfrm>
            <a:off x="-114300" y="1394293"/>
            <a:ext cx="3364065" cy="4893647"/>
          </a:xfrm>
          <a:prstGeom prst="rect">
            <a:avLst/>
          </a:prstGeom>
        </p:spPr>
        <p:txBody>
          <a:bodyPr wrap="square">
            <a:spAutoFit/>
          </a:bodyPr>
          <a:lstStyle/>
          <a:p>
            <a:pPr lvl="1"/>
            <a:r>
              <a:rPr lang="en-US" sz="1200" b="1" dirty="0"/>
              <a:t>FRM</a:t>
            </a:r>
            <a:r>
              <a:rPr lang="en-US" sz="1200" dirty="0"/>
              <a:t>: </a:t>
            </a:r>
          </a:p>
          <a:p>
            <a:pPr marL="628650" lvl="1" indent="-171450">
              <a:buFont typeface="Arial" panose="020B0604020202020204" pitchFamily="34" charset="0"/>
              <a:buChar char="•"/>
            </a:pPr>
            <a:r>
              <a:rPr lang="en-US" sz="1200" dirty="0"/>
              <a:t>FRM defines the Abstract Functional Resources needed to implement end-to-end data flows in planned systems.</a:t>
            </a:r>
          </a:p>
          <a:p>
            <a:pPr marL="628650" lvl="1" indent="-171450">
              <a:buFont typeface="Arial" panose="020B0604020202020204" pitchFamily="34" charset="0"/>
              <a:buChar char="•"/>
            </a:pPr>
            <a:r>
              <a:rPr lang="en-US" sz="1200" dirty="0"/>
              <a:t>Each FR is tied to a specific Protocol specification (or parts of it), or other elements like Aperture.</a:t>
            </a:r>
          </a:p>
          <a:p>
            <a:pPr marL="628650" lvl="1" indent="-171450">
              <a:buFont typeface="Arial" panose="020B0604020202020204" pitchFamily="34" charset="0"/>
              <a:buChar char="•"/>
            </a:pPr>
            <a:r>
              <a:rPr lang="en-US" sz="1200" dirty="0"/>
              <a:t>Each FR provides abstract descriptions of the functions and data that flows across interfaces for data, monitor, control, and management for the elements that implement communications functionality in a deployed system.</a:t>
            </a:r>
          </a:p>
          <a:p>
            <a:pPr marL="628650" lvl="1" indent="-171450">
              <a:buFont typeface="Arial" panose="020B0604020202020204" pitchFamily="34" charset="0"/>
              <a:buChar char="•"/>
            </a:pPr>
            <a:r>
              <a:rPr lang="en-US" sz="1200" dirty="0"/>
              <a:t>The abstract parameters that are associated with each element are defined for Monitor Data (MD) and Service Control (SC) services, and eventually, for configuration by Service Management (SM).</a:t>
            </a:r>
          </a:p>
          <a:p>
            <a:pPr marL="628650" lvl="1" indent="-171450">
              <a:buFont typeface="Arial" panose="020B0604020202020204" pitchFamily="34" charset="0"/>
              <a:buChar char="•"/>
            </a:pPr>
            <a:r>
              <a:rPr lang="en-US" sz="1200" dirty="0"/>
              <a:t>CSTS services are externally connect to these some of these functions and control parameters, and provide access to the different implementation interfaces for monitor data and service control.</a:t>
            </a:r>
          </a:p>
        </p:txBody>
      </p:sp>
      <p:sp>
        <p:nvSpPr>
          <p:cNvPr id="5" name="Rectangle 4">
            <a:extLst>
              <a:ext uri="{FF2B5EF4-FFF2-40B4-BE49-F238E27FC236}">
                <a16:creationId xmlns:a16="http://schemas.microsoft.com/office/drawing/2014/main" id="{F43BDD03-3B2B-2747-A616-0860F640FB3F}"/>
              </a:ext>
            </a:extLst>
          </p:cNvPr>
          <p:cNvSpPr/>
          <p:nvPr/>
        </p:nvSpPr>
        <p:spPr>
          <a:xfrm>
            <a:off x="3976667" y="3342670"/>
            <a:ext cx="378630" cy="184666"/>
          </a:xfrm>
          <a:prstGeom prst="rect">
            <a:avLst/>
          </a:prstGeom>
        </p:spPr>
        <p:txBody>
          <a:bodyPr wrap="none">
            <a:spAutoFit/>
          </a:bodyPr>
          <a:lstStyle/>
          <a:p>
            <a:pPr algn="ctr"/>
            <a:r>
              <a:rPr lang="en-US" altLang="en-US" sz="600" dirty="0"/>
              <a:t>agent</a:t>
            </a:r>
          </a:p>
        </p:txBody>
      </p:sp>
      <p:sp>
        <p:nvSpPr>
          <p:cNvPr id="6" name="Rectangle 5">
            <a:extLst>
              <a:ext uri="{FF2B5EF4-FFF2-40B4-BE49-F238E27FC236}">
                <a16:creationId xmlns:a16="http://schemas.microsoft.com/office/drawing/2014/main" id="{0726428A-1E05-6F45-99BE-76947D155C37}"/>
              </a:ext>
            </a:extLst>
          </p:cNvPr>
          <p:cNvSpPr/>
          <p:nvPr/>
        </p:nvSpPr>
        <p:spPr>
          <a:xfrm>
            <a:off x="5850751" y="1603299"/>
            <a:ext cx="1489510" cy="215444"/>
          </a:xfrm>
          <a:prstGeom prst="rect">
            <a:avLst/>
          </a:prstGeom>
        </p:spPr>
        <p:txBody>
          <a:bodyPr wrap="none">
            <a:spAutoFit/>
          </a:bodyPr>
          <a:lstStyle/>
          <a:p>
            <a:pPr algn="ctr"/>
            <a:r>
              <a:rPr lang="en-US" altLang="en-US" sz="800" dirty="0"/>
              <a:t>Provision Management (PM)</a:t>
            </a:r>
          </a:p>
        </p:txBody>
      </p:sp>
      <p:sp>
        <p:nvSpPr>
          <p:cNvPr id="7" name="Rectangle 6">
            <a:extLst>
              <a:ext uri="{FF2B5EF4-FFF2-40B4-BE49-F238E27FC236}">
                <a16:creationId xmlns:a16="http://schemas.microsoft.com/office/drawing/2014/main" id="{BCC1FC96-2A2C-8041-A6C1-A047551B7A2F}"/>
              </a:ext>
            </a:extLst>
          </p:cNvPr>
          <p:cNvSpPr/>
          <p:nvPr/>
        </p:nvSpPr>
        <p:spPr>
          <a:xfrm>
            <a:off x="8195481" y="1595307"/>
            <a:ext cx="410689" cy="215444"/>
          </a:xfrm>
          <a:prstGeom prst="rect">
            <a:avLst/>
          </a:prstGeom>
        </p:spPr>
        <p:txBody>
          <a:bodyPr wrap="none">
            <a:spAutoFit/>
          </a:bodyPr>
          <a:lstStyle/>
          <a:p>
            <a:pPr algn="ctr"/>
            <a:r>
              <a:rPr lang="en-US" altLang="en-US" sz="800" dirty="0"/>
              <a:t>(UM)</a:t>
            </a:r>
          </a:p>
        </p:txBody>
      </p:sp>
      <p:sp>
        <p:nvSpPr>
          <p:cNvPr id="81" name="Rectangle 80">
            <a:extLst>
              <a:ext uri="{FF2B5EF4-FFF2-40B4-BE49-F238E27FC236}">
                <a16:creationId xmlns:a16="http://schemas.microsoft.com/office/drawing/2014/main" id="{A88F088A-193B-A948-AC37-FACF7BCDB001}"/>
              </a:ext>
            </a:extLst>
          </p:cNvPr>
          <p:cNvSpPr/>
          <p:nvPr/>
        </p:nvSpPr>
        <p:spPr>
          <a:xfrm>
            <a:off x="4654987" y="3328905"/>
            <a:ext cx="378630" cy="184666"/>
          </a:xfrm>
          <a:prstGeom prst="rect">
            <a:avLst/>
          </a:prstGeom>
        </p:spPr>
        <p:txBody>
          <a:bodyPr wrap="none">
            <a:spAutoFit/>
          </a:bodyPr>
          <a:lstStyle/>
          <a:p>
            <a:pPr algn="ctr"/>
            <a:r>
              <a:rPr lang="en-US" altLang="en-US" sz="600" dirty="0"/>
              <a:t>agent</a:t>
            </a:r>
          </a:p>
        </p:txBody>
      </p:sp>
      <p:sp>
        <p:nvSpPr>
          <p:cNvPr id="82" name="Rectangle 81">
            <a:extLst>
              <a:ext uri="{FF2B5EF4-FFF2-40B4-BE49-F238E27FC236}">
                <a16:creationId xmlns:a16="http://schemas.microsoft.com/office/drawing/2014/main" id="{DAFE8D78-217C-D24A-B4F4-39B8AA668145}"/>
              </a:ext>
            </a:extLst>
          </p:cNvPr>
          <p:cNvSpPr/>
          <p:nvPr/>
        </p:nvSpPr>
        <p:spPr>
          <a:xfrm>
            <a:off x="5236361" y="3314868"/>
            <a:ext cx="378630" cy="184666"/>
          </a:xfrm>
          <a:prstGeom prst="rect">
            <a:avLst/>
          </a:prstGeom>
        </p:spPr>
        <p:txBody>
          <a:bodyPr wrap="none">
            <a:spAutoFit/>
          </a:bodyPr>
          <a:lstStyle/>
          <a:p>
            <a:pPr algn="ctr"/>
            <a:r>
              <a:rPr lang="en-US" altLang="en-US" sz="600" dirty="0"/>
              <a:t>agent</a:t>
            </a:r>
          </a:p>
        </p:txBody>
      </p:sp>
      <p:sp>
        <p:nvSpPr>
          <p:cNvPr id="83" name="Rectangle 82">
            <a:extLst>
              <a:ext uri="{FF2B5EF4-FFF2-40B4-BE49-F238E27FC236}">
                <a16:creationId xmlns:a16="http://schemas.microsoft.com/office/drawing/2014/main" id="{E196E31E-301A-D047-B040-38C2D830E7A4}"/>
              </a:ext>
            </a:extLst>
          </p:cNvPr>
          <p:cNvSpPr/>
          <p:nvPr/>
        </p:nvSpPr>
        <p:spPr>
          <a:xfrm>
            <a:off x="5804774" y="3322515"/>
            <a:ext cx="378630" cy="184666"/>
          </a:xfrm>
          <a:prstGeom prst="rect">
            <a:avLst/>
          </a:prstGeom>
        </p:spPr>
        <p:txBody>
          <a:bodyPr wrap="none">
            <a:spAutoFit/>
          </a:bodyPr>
          <a:lstStyle/>
          <a:p>
            <a:pPr algn="ctr"/>
            <a:r>
              <a:rPr lang="en-US" altLang="en-US" sz="600" dirty="0"/>
              <a:t>agent</a:t>
            </a:r>
          </a:p>
        </p:txBody>
      </p:sp>
      <p:sp>
        <p:nvSpPr>
          <p:cNvPr id="84" name="Rectangle 83">
            <a:extLst>
              <a:ext uri="{FF2B5EF4-FFF2-40B4-BE49-F238E27FC236}">
                <a16:creationId xmlns:a16="http://schemas.microsoft.com/office/drawing/2014/main" id="{7AC50F41-9C80-F244-BD7F-4334B0D80198}"/>
              </a:ext>
            </a:extLst>
          </p:cNvPr>
          <p:cNvSpPr/>
          <p:nvPr/>
        </p:nvSpPr>
        <p:spPr>
          <a:xfrm>
            <a:off x="6305793" y="3300751"/>
            <a:ext cx="378630" cy="184666"/>
          </a:xfrm>
          <a:prstGeom prst="rect">
            <a:avLst/>
          </a:prstGeom>
        </p:spPr>
        <p:txBody>
          <a:bodyPr wrap="none">
            <a:spAutoFit/>
          </a:bodyPr>
          <a:lstStyle/>
          <a:p>
            <a:pPr algn="ctr"/>
            <a:r>
              <a:rPr lang="en-US" altLang="en-US" sz="600" dirty="0"/>
              <a:t>agent</a:t>
            </a:r>
          </a:p>
        </p:txBody>
      </p:sp>
      <p:sp>
        <p:nvSpPr>
          <p:cNvPr id="85" name="Rectangle 84">
            <a:extLst>
              <a:ext uri="{FF2B5EF4-FFF2-40B4-BE49-F238E27FC236}">
                <a16:creationId xmlns:a16="http://schemas.microsoft.com/office/drawing/2014/main" id="{7F8D55A9-A914-BA4A-B5A3-E54884514FD5}"/>
              </a:ext>
            </a:extLst>
          </p:cNvPr>
          <p:cNvSpPr/>
          <p:nvPr/>
        </p:nvSpPr>
        <p:spPr>
          <a:xfrm>
            <a:off x="6808788" y="3336349"/>
            <a:ext cx="378630" cy="184666"/>
          </a:xfrm>
          <a:prstGeom prst="rect">
            <a:avLst/>
          </a:prstGeom>
        </p:spPr>
        <p:txBody>
          <a:bodyPr wrap="none">
            <a:spAutoFit/>
          </a:bodyPr>
          <a:lstStyle/>
          <a:p>
            <a:pPr algn="ctr"/>
            <a:r>
              <a:rPr lang="en-US" altLang="en-US" sz="600" dirty="0"/>
              <a:t>agent</a:t>
            </a:r>
          </a:p>
        </p:txBody>
      </p:sp>
      <p:sp>
        <p:nvSpPr>
          <p:cNvPr id="86" name="Rectangle 85">
            <a:extLst>
              <a:ext uri="{FF2B5EF4-FFF2-40B4-BE49-F238E27FC236}">
                <a16:creationId xmlns:a16="http://schemas.microsoft.com/office/drawing/2014/main" id="{071B6C17-36CA-F641-A057-348F1FF8A3F7}"/>
              </a:ext>
            </a:extLst>
          </p:cNvPr>
          <p:cNvSpPr/>
          <p:nvPr/>
        </p:nvSpPr>
        <p:spPr>
          <a:xfrm>
            <a:off x="7093770" y="2871593"/>
            <a:ext cx="378630" cy="184666"/>
          </a:xfrm>
          <a:prstGeom prst="rect">
            <a:avLst/>
          </a:prstGeom>
        </p:spPr>
        <p:txBody>
          <a:bodyPr wrap="none">
            <a:spAutoFit/>
          </a:bodyPr>
          <a:lstStyle/>
          <a:p>
            <a:pPr algn="ctr"/>
            <a:r>
              <a:rPr lang="en-US" altLang="en-US" sz="600" dirty="0"/>
              <a:t>agent</a:t>
            </a:r>
          </a:p>
        </p:txBody>
      </p:sp>
      <p:sp>
        <p:nvSpPr>
          <p:cNvPr id="87" name="Rectangle 86">
            <a:extLst>
              <a:ext uri="{FF2B5EF4-FFF2-40B4-BE49-F238E27FC236}">
                <a16:creationId xmlns:a16="http://schemas.microsoft.com/office/drawing/2014/main" id="{820B7B5F-FB48-6246-8742-A61E44B0F474}"/>
              </a:ext>
            </a:extLst>
          </p:cNvPr>
          <p:cNvSpPr/>
          <p:nvPr/>
        </p:nvSpPr>
        <p:spPr>
          <a:xfrm>
            <a:off x="7287213" y="2449717"/>
            <a:ext cx="378630" cy="184666"/>
          </a:xfrm>
          <a:prstGeom prst="rect">
            <a:avLst/>
          </a:prstGeom>
        </p:spPr>
        <p:txBody>
          <a:bodyPr wrap="none">
            <a:spAutoFit/>
          </a:bodyPr>
          <a:lstStyle/>
          <a:p>
            <a:pPr algn="ctr"/>
            <a:r>
              <a:rPr lang="en-US" altLang="en-US" sz="600" dirty="0"/>
              <a:t>agent</a:t>
            </a:r>
          </a:p>
        </p:txBody>
      </p:sp>
      <p:sp>
        <p:nvSpPr>
          <p:cNvPr id="88" name="Rectangle 73">
            <a:extLst>
              <a:ext uri="{FF2B5EF4-FFF2-40B4-BE49-F238E27FC236}">
                <a16:creationId xmlns:a16="http://schemas.microsoft.com/office/drawing/2014/main" id="{95E85D60-D0FB-2243-A313-E6226A5B8BAA}"/>
              </a:ext>
            </a:extLst>
          </p:cNvPr>
          <p:cNvSpPr>
            <a:spLocks noChangeArrowheads="1"/>
          </p:cNvSpPr>
          <p:nvPr/>
        </p:nvSpPr>
        <p:spPr bwMode="auto">
          <a:xfrm>
            <a:off x="3768711" y="4655292"/>
            <a:ext cx="4365189" cy="526308"/>
          </a:xfrm>
          <a:prstGeom prst="rect">
            <a:avLst/>
          </a:prstGeom>
          <a:solidFill>
            <a:srgbClr val="FFC000"/>
          </a:solidFill>
          <a:ln w="9525" algn="ctr">
            <a:solidFill>
              <a:schemeClr val="tx1"/>
            </a:solidFill>
            <a:round/>
            <a:headEnd/>
            <a:tailEnd/>
          </a:ln>
        </p:spPr>
        <p:txBody>
          <a:bodyPr/>
          <a:lstStyle>
            <a:lvl1pPr defTabSz="1828800">
              <a:defRPr sz="3600">
                <a:solidFill>
                  <a:schemeClr val="tx1"/>
                </a:solidFill>
                <a:latin typeface="Arial" panose="020B0604020202020204" pitchFamily="34" charset="0"/>
              </a:defRPr>
            </a:lvl1pPr>
            <a:lvl2pPr marL="742950" indent="-285750" defTabSz="1828800">
              <a:defRPr sz="3600">
                <a:solidFill>
                  <a:schemeClr val="tx1"/>
                </a:solidFill>
                <a:latin typeface="Arial" panose="020B0604020202020204" pitchFamily="34" charset="0"/>
              </a:defRPr>
            </a:lvl2pPr>
            <a:lvl3pPr marL="1143000" indent="-228600" defTabSz="1828800">
              <a:defRPr sz="3600">
                <a:solidFill>
                  <a:schemeClr val="tx1"/>
                </a:solidFill>
                <a:latin typeface="Arial" panose="020B0604020202020204" pitchFamily="34" charset="0"/>
              </a:defRPr>
            </a:lvl3pPr>
            <a:lvl4pPr marL="1600200" indent="-228600" defTabSz="1828800">
              <a:defRPr sz="3600">
                <a:solidFill>
                  <a:schemeClr val="tx1"/>
                </a:solidFill>
                <a:latin typeface="Arial" panose="020B0604020202020204" pitchFamily="34" charset="0"/>
              </a:defRPr>
            </a:lvl4pPr>
            <a:lvl5pPr marL="2057400" indent="-228600" defTabSz="1828800">
              <a:defRPr sz="3600">
                <a:solidFill>
                  <a:schemeClr val="tx1"/>
                </a:solidFill>
                <a:latin typeface="Arial" panose="020B0604020202020204" pitchFamily="34" charset="0"/>
              </a:defRPr>
            </a:lvl5pPr>
            <a:lvl6pPr marL="2514600" indent="-228600" defTabSz="18288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88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88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88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endParaRPr lang="en-US" altLang="en-US" sz="1800"/>
          </a:p>
        </p:txBody>
      </p:sp>
      <p:sp>
        <p:nvSpPr>
          <p:cNvPr id="89" name="Text Box 98">
            <a:extLst>
              <a:ext uri="{FF2B5EF4-FFF2-40B4-BE49-F238E27FC236}">
                <a16:creationId xmlns:a16="http://schemas.microsoft.com/office/drawing/2014/main" id="{D194F751-E13E-DF4E-9F85-5BD3039BBDF4}"/>
              </a:ext>
            </a:extLst>
          </p:cNvPr>
          <p:cNvSpPr txBox="1">
            <a:spLocks noChangeArrowheads="1"/>
          </p:cNvSpPr>
          <p:nvPr/>
        </p:nvSpPr>
        <p:spPr bwMode="auto">
          <a:xfrm>
            <a:off x="3803894" y="4860005"/>
            <a:ext cx="66075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b="1" dirty="0"/>
              <a:t>Line Legend:</a:t>
            </a:r>
          </a:p>
        </p:txBody>
      </p:sp>
      <p:sp>
        <p:nvSpPr>
          <p:cNvPr id="90" name="Line 99">
            <a:extLst>
              <a:ext uri="{FF2B5EF4-FFF2-40B4-BE49-F238E27FC236}">
                <a16:creationId xmlns:a16="http://schemas.microsoft.com/office/drawing/2014/main" id="{22BD1BF9-7817-6440-B6E7-F3239AF5ACD8}"/>
              </a:ext>
            </a:extLst>
          </p:cNvPr>
          <p:cNvSpPr>
            <a:spLocks noChangeShapeType="1"/>
          </p:cNvSpPr>
          <p:nvPr/>
        </p:nvSpPr>
        <p:spPr bwMode="auto">
          <a:xfrm>
            <a:off x="4333522" y="4755573"/>
            <a:ext cx="18722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Text Box 100">
            <a:extLst>
              <a:ext uri="{FF2B5EF4-FFF2-40B4-BE49-F238E27FC236}">
                <a16:creationId xmlns:a16="http://schemas.microsoft.com/office/drawing/2014/main" id="{3663DE8F-6C2A-824F-90CE-A12F3BD05C17}"/>
              </a:ext>
            </a:extLst>
          </p:cNvPr>
          <p:cNvSpPr txBox="1">
            <a:spLocks noChangeArrowheads="1"/>
          </p:cNvSpPr>
          <p:nvPr/>
        </p:nvSpPr>
        <p:spPr bwMode="auto">
          <a:xfrm>
            <a:off x="4500642" y="4648200"/>
            <a:ext cx="9143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space link/transfer service data</a:t>
            </a:r>
          </a:p>
        </p:txBody>
      </p:sp>
      <p:sp>
        <p:nvSpPr>
          <p:cNvPr id="92" name="Line 101">
            <a:extLst>
              <a:ext uri="{FF2B5EF4-FFF2-40B4-BE49-F238E27FC236}">
                <a16:creationId xmlns:a16="http://schemas.microsoft.com/office/drawing/2014/main" id="{A8E787B2-1590-9D41-9FDB-BE789164E4FE}"/>
              </a:ext>
            </a:extLst>
          </p:cNvPr>
          <p:cNvSpPr>
            <a:spLocks noChangeShapeType="1"/>
          </p:cNvSpPr>
          <p:nvPr/>
        </p:nvSpPr>
        <p:spPr bwMode="auto">
          <a:xfrm>
            <a:off x="6451464" y="4956513"/>
            <a:ext cx="21423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Line 103">
            <a:extLst>
              <a:ext uri="{FF2B5EF4-FFF2-40B4-BE49-F238E27FC236}">
                <a16:creationId xmlns:a16="http://schemas.microsoft.com/office/drawing/2014/main" id="{395D5923-56EC-624F-8D9A-8A9A25EC898E}"/>
              </a:ext>
            </a:extLst>
          </p:cNvPr>
          <p:cNvSpPr>
            <a:spLocks noChangeShapeType="1"/>
          </p:cNvSpPr>
          <p:nvPr/>
        </p:nvSpPr>
        <p:spPr bwMode="auto">
          <a:xfrm>
            <a:off x="4427134" y="4963839"/>
            <a:ext cx="212982" cy="692"/>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Text Box 104">
            <a:extLst>
              <a:ext uri="{FF2B5EF4-FFF2-40B4-BE49-F238E27FC236}">
                <a16:creationId xmlns:a16="http://schemas.microsoft.com/office/drawing/2014/main" id="{813846B8-F0F3-A148-8558-2B9D11523D96}"/>
              </a:ext>
            </a:extLst>
          </p:cNvPr>
          <p:cNvSpPr txBox="1">
            <a:spLocks noChangeArrowheads="1"/>
          </p:cNvSpPr>
          <p:nvPr/>
        </p:nvSpPr>
        <p:spPr bwMode="auto">
          <a:xfrm>
            <a:off x="4654987" y="4859067"/>
            <a:ext cx="14425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Functional resource-based interactions between EM and FRs</a:t>
            </a:r>
          </a:p>
        </p:txBody>
      </p:sp>
      <p:sp>
        <p:nvSpPr>
          <p:cNvPr id="95" name="Line 10">
            <a:extLst>
              <a:ext uri="{FF2B5EF4-FFF2-40B4-BE49-F238E27FC236}">
                <a16:creationId xmlns:a16="http://schemas.microsoft.com/office/drawing/2014/main" id="{B725C20C-40B5-7848-938D-B86B8514BC5F}"/>
              </a:ext>
            </a:extLst>
          </p:cNvPr>
          <p:cNvSpPr>
            <a:spLocks noChangeShapeType="1"/>
          </p:cNvSpPr>
          <p:nvPr/>
        </p:nvSpPr>
        <p:spPr bwMode="auto">
          <a:xfrm>
            <a:off x="5643534" y="4752116"/>
            <a:ext cx="356227" cy="0"/>
          </a:xfrm>
          <a:prstGeom prst="line">
            <a:avLst/>
          </a:prstGeom>
          <a:noFill/>
          <a:ln w="38100" cmpd="tri">
            <a:solidFill>
              <a:srgbClr val="FF00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 name="Text Box 100">
            <a:extLst>
              <a:ext uri="{FF2B5EF4-FFF2-40B4-BE49-F238E27FC236}">
                <a16:creationId xmlns:a16="http://schemas.microsoft.com/office/drawing/2014/main" id="{B9A1C463-93E0-C14D-892A-BFB0590FCDF6}"/>
              </a:ext>
            </a:extLst>
          </p:cNvPr>
          <p:cNvSpPr txBox="1">
            <a:spLocks noChangeArrowheads="1"/>
          </p:cNvSpPr>
          <p:nvPr/>
        </p:nvSpPr>
        <p:spPr bwMode="auto">
          <a:xfrm>
            <a:off x="5895857" y="4648200"/>
            <a:ext cx="11145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UM/PM Service Management interface</a:t>
            </a:r>
          </a:p>
        </p:txBody>
      </p:sp>
      <p:sp>
        <p:nvSpPr>
          <p:cNvPr id="97" name="Line 103">
            <a:extLst>
              <a:ext uri="{FF2B5EF4-FFF2-40B4-BE49-F238E27FC236}">
                <a16:creationId xmlns:a16="http://schemas.microsoft.com/office/drawing/2014/main" id="{E6B7A458-44B9-7D4B-B5AD-46E683E14243}"/>
              </a:ext>
            </a:extLst>
          </p:cNvPr>
          <p:cNvSpPr>
            <a:spLocks noChangeShapeType="1"/>
          </p:cNvSpPr>
          <p:nvPr/>
        </p:nvSpPr>
        <p:spPr bwMode="auto">
          <a:xfrm flipH="1" flipV="1">
            <a:off x="7085325" y="4752116"/>
            <a:ext cx="228689" cy="0"/>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Text Box 100">
            <a:extLst>
              <a:ext uri="{FF2B5EF4-FFF2-40B4-BE49-F238E27FC236}">
                <a16:creationId xmlns:a16="http://schemas.microsoft.com/office/drawing/2014/main" id="{3D931C1F-9EED-BA45-BF20-1D8A64B58B85}"/>
              </a:ext>
            </a:extLst>
          </p:cNvPr>
          <p:cNvSpPr txBox="1">
            <a:spLocks noChangeArrowheads="1"/>
          </p:cNvSpPr>
          <p:nvPr/>
        </p:nvSpPr>
        <p:spPr bwMode="auto">
          <a:xfrm>
            <a:off x="7289512" y="4648200"/>
            <a:ext cx="7951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PM/EM interface</a:t>
            </a:r>
          </a:p>
        </p:txBody>
      </p:sp>
      <p:sp>
        <p:nvSpPr>
          <p:cNvPr id="99" name="Text Box 104">
            <a:extLst>
              <a:ext uri="{FF2B5EF4-FFF2-40B4-BE49-F238E27FC236}">
                <a16:creationId xmlns:a16="http://schemas.microsoft.com/office/drawing/2014/main" id="{F9787BD6-9440-1345-9ADF-95440C711813}"/>
              </a:ext>
            </a:extLst>
          </p:cNvPr>
          <p:cNvSpPr txBox="1">
            <a:spLocks noChangeArrowheads="1"/>
          </p:cNvSpPr>
          <p:nvPr/>
        </p:nvSpPr>
        <p:spPr bwMode="auto">
          <a:xfrm>
            <a:off x="6661246" y="4866229"/>
            <a:ext cx="12248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Functional resource-based interactions among FRs</a:t>
            </a:r>
          </a:p>
        </p:txBody>
      </p:sp>
      <p:sp>
        <p:nvSpPr>
          <p:cNvPr id="3" name="Date Placeholder 2">
            <a:extLst>
              <a:ext uri="{FF2B5EF4-FFF2-40B4-BE49-F238E27FC236}">
                <a16:creationId xmlns:a16="http://schemas.microsoft.com/office/drawing/2014/main" id="{4D235F82-8C01-4D48-9FEA-0DCA315B69E7}"/>
              </a:ext>
            </a:extLst>
          </p:cNvPr>
          <p:cNvSpPr>
            <a:spLocks noGrp="1"/>
          </p:cNvSpPr>
          <p:nvPr>
            <p:ph type="dt" sz="half" idx="10"/>
          </p:nvPr>
        </p:nvSpPr>
        <p:spPr/>
        <p:txBody>
          <a:bodyPr/>
          <a:lstStyle/>
          <a:p>
            <a:fld id="{92DD88A3-126D-2445-B42E-55D4AA29FA28}" type="datetime1">
              <a:rPr lang="en-US" altLang="en-US" smtClean="0"/>
              <a:t>1/19/22</a:t>
            </a:fld>
            <a:endParaRPr lang="en-US" altLang="en-US"/>
          </a:p>
        </p:txBody>
      </p:sp>
      <p:sp>
        <p:nvSpPr>
          <p:cNvPr id="8" name="Slide Number Placeholder 7">
            <a:extLst>
              <a:ext uri="{FF2B5EF4-FFF2-40B4-BE49-F238E27FC236}">
                <a16:creationId xmlns:a16="http://schemas.microsoft.com/office/drawing/2014/main" id="{7F9517BB-681A-8C45-864C-952CCD4D1437}"/>
              </a:ext>
            </a:extLst>
          </p:cNvPr>
          <p:cNvSpPr>
            <a:spLocks noGrp="1"/>
          </p:cNvSpPr>
          <p:nvPr>
            <p:ph type="sldNum" sz="quarter" idx="11"/>
          </p:nvPr>
        </p:nvSpPr>
        <p:spPr/>
        <p:txBody>
          <a:bodyPr/>
          <a:lstStyle/>
          <a:p>
            <a:fld id="{1A962E49-CEFB-4EFB-B873-B33993E8CA5A}" type="slidenum">
              <a:rPr lang="en-US" altLang="en-US" smtClean="0"/>
              <a:pPr/>
              <a:t>11</a:t>
            </a:fld>
            <a:endParaRPr lang="en-US" altLang="en-US"/>
          </a:p>
        </p:txBody>
      </p:sp>
      <p:sp>
        <p:nvSpPr>
          <p:cNvPr id="4" name="Rectangle 3">
            <a:extLst>
              <a:ext uri="{FF2B5EF4-FFF2-40B4-BE49-F238E27FC236}">
                <a16:creationId xmlns:a16="http://schemas.microsoft.com/office/drawing/2014/main" id="{1DA27DD9-D0FA-6B40-A99F-15B981A1582A}"/>
              </a:ext>
            </a:extLst>
          </p:cNvPr>
          <p:cNvSpPr/>
          <p:nvPr/>
        </p:nvSpPr>
        <p:spPr>
          <a:xfrm>
            <a:off x="3857766" y="1500253"/>
            <a:ext cx="680764" cy="338554"/>
          </a:xfrm>
          <a:prstGeom prst="rect">
            <a:avLst/>
          </a:prstGeom>
        </p:spPr>
        <p:txBody>
          <a:bodyPr wrap="none">
            <a:spAutoFit/>
          </a:bodyPr>
          <a:lstStyle/>
          <a:p>
            <a:r>
              <a:rPr lang="en-US" sz="1600" dirty="0"/>
              <a:t>ESLT</a:t>
            </a:r>
          </a:p>
        </p:txBody>
      </p:sp>
    </p:spTree>
    <p:extLst>
      <p:ext uri="{BB962C8B-B14F-4D97-AF65-F5344CB8AC3E}">
        <p14:creationId xmlns:p14="http://schemas.microsoft.com/office/powerpoint/2010/main" val="2468706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be 1">
            <a:extLst>
              <a:ext uri="{FF2B5EF4-FFF2-40B4-BE49-F238E27FC236}">
                <a16:creationId xmlns:a16="http://schemas.microsoft.com/office/drawing/2014/main" id="{E4E1C843-4C18-154A-A8F7-ABC8D787363D}"/>
              </a:ext>
            </a:extLst>
          </p:cNvPr>
          <p:cNvSpPr>
            <a:spLocks noChangeArrowheads="1"/>
          </p:cNvSpPr>
          <p:nvPr/>
        </p:nvSpPr>
        <p:spPr bwMode="auto">
          <a:xfrm>
            <a:off x="5699516" y="1555151"/>
            <a:ext cx="1691884" cy="269611"/>
          </a:xfrm>
          <a:prstGeom prst="cube">
            <a:avLst>
              <a:gd name="adj" fmla="val 9494"/>
            </a:avLst>
          </a:prstGeom>
          <a:solidFill>
            <a:srgbClr val="00B0F0"/>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50" name="Cube 1">
            <a:extLst>
              <a:ext uri="{FF2B5EF4-FFF2-40B4-BE49-F238E27FC236}">
                <a16:creationId xmlns:a16="http://schemas.microsoft.com/office/drawing/2014/main" id="{8CBB3F8B-7CA0-B340-BB89-A2722EB85801}"/>
              </a:ext>
            </a:extLst>
          </p:cNvPr>
          <p:cNvSpPr>
            <a:spLocks noChangeArrowheads="1"/>
          </p:cNvSpPr>
          <p:nvPr/>
        </p:nvSpPr>
        <p:spPr bwMode="auto">
          <a:xfrm>
            <a:off x="3810177" y="1912351"/>
            <a:ext cx="4009591" cy="2179234"/>
          </a:xfrm>
          <a:prstGeom prst="cube">
            <a:avLst>
              <a:gd name="adj" fmla="val 3492"/>
            </a:avLst>
          </a:prstGeom>
          <a:solidFill>
            <a:srgbClr val="00FFFF"/>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1" name="Cube 1">
            <a:extLst>
              <a:ext uri="{FF2B5EF4-FFF2-40B4-BE49-F238E27FC236}">
                <a16:creationId xmlns:a16="http://schemas.microsoft.com/office/drawing/2014/main" id="{C15ABBAB-86EE-4247-A92C-45F1BB4DD4D5}"/>
              </a:ext>
            </a:extLst>
          </p:cNvPr>
          <p:cNvSpPr>
            <a:spLocks noChangeArrowheads="1"/>
          </p:cNvSpPr>
          <p:nvPr/>
        </p:nvSpPr>
        <p:spPr bwMode="auto">
          <a:xfrm>
            <a:off x="3965939" y="3275494"/>
            <a:ext cx="441912" cy="670310"/>
          </a:xfrm>
          <a:prstGeom prst="cube">
            <a:avLst>
              <a:gd name="adj" fmla="val 5721"/>
            </a:avLst>
          </a:prstGeom>
          <a:solidFill>
            <a:srgbClr val="E32400"/>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0" name="Cube 1">
            <a:extLst>
              <a:ext uri="{FF2B5EF4-FFF2-40B4-BE49-F238E27FC236}">
                <a16:creationId xmlns:a16="http://schemas.microsoft.com/office/drawing/2014/main" id="{2B286964-BFB5-5349-8B12-759C042F1547}"/>
              </a:ext>
            </a:extLst>
          </p:cNvPr>
          <p:cNvSpPr>
            <a:spLocks noChangeArrowheads="1"/>
          </p:cNvSpPr>
          <p:nvPr/>
        </p:nvSpPr>
        <p:spPr bwMode="auto">
          <a:xfrm>
            <a:off x="4420904" y="3279162"/>
            <a:ext cx="676418" cy="662976"/>
          </a:xfrm>
          <a:prstGeom prst="cube">
            <a:avLst>
              <a:gd name="adj" fmla="val 3492"/>
            </a:avLst>
          </a:prstGeom>
          <a:solidFill>
            <a:srgbClr val="FFBF08"/>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9" name="Cube 1">
            <a:extLst>
              <a:ext uri="{FF2B5EF4-FFF2-40B4-BE49-F238E27FC236}">
                <a16:creationId xmlns:a16="http://schemas.microsoft.com/office/drawing/2014/main" id="{37CB4643-F3B3-184A-B9BE-19C439F225BE}"/>
              </a:ext>
            </a:extLst>
          </p:cNvPr>
          <p:cNvSpPr>
            <a:spLocks noChangeArrowheads="1"/>
          </p:cNvSpPr>
          <p:nvPr/>
        </p:nvSpPr>
        <p:spPr bwMode="auto">
          <a:xfrm>
            <a:off x="5100420" y="3275494"/>
            <a:ext cx="1653742" cy="666643"/>
          </a:xfrm>
          <a:prstGeom prst="cube">
            <a:avLst>
              <a:gd name="adj" fmla="val 3492"/>
            </a:avLst>
          </a:prstGeom>
          <a:solidFill>
            <a:srgbClr val="FBB17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 name="Cube 1">
            <a:extLst>
              <a:ext uri="{FF2B5EF4-FFF2-40B4-BE49-F238E27FC236}">
                <a16:creationId xmlns:a16="http://schemas.microsoft.com/office/drawing/2014/main" id="{046F6855-BC29-D243-BED3-BBE78D67792A}"/>
              </a:ext>
            </a:extLst>
          </p:cNvPr>
          <p:cNvSpPr>
            <a:spLocks noChangeArrowheads="1"/>
          </p:cNvSpPr>
          <p:nvPr/>
        </p:nvSpPr>
        <p:spPr bwMode="auto">
          <a:xfrm>
            <a:off x="6755418" y="2417911"/>
            <a:ext cx="953194" cy="1509011"/>
          </a:xfrm>
          <a:prstGeom prst="cube">
            <a:avLst>
              <a:gd name="adj" fmla="val 3492"/>
            </a:avLst>
          </a:prstGeom>
          <a:solidFill>
            <a:srgbClr val="92D050"/>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51" name="Line 10">
            <a:extLst>
              <a:ext uri="{FF2B5EF4-FFF2-40B4-BE49-F238E27FC236}">
                <a16:creationId xmlns:a16="http://schemas.microsoft.com/office/drawing/2014/main" id="{0F7C6CDF-B126-E84F-A316-078BE5DF3255}"/>
              </a:ext>
            </a:extLst>
          </p:cNvPr>
          <p:cNvSpPr>
            <a:spLocks noChangeShapeType="1"/>
          </p:cNvSpPr>
          <p:nvPr/>
        </p:nvSpPr>
        <p:spPr bwMode="auto">
          <a:xfrm>
            <a:off x="7103545" y="3577034"/>
            <a:ext cx="1073078"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 name="Text Box 11">
            <a:extLst>
              <a:ext uri="{FF2B5EF4-FFF2-40B4-BE49-F238E27FC236}">
                <a16:creationId xmlns:a16="http://schemas.microsoft.com/office/drawing/2014/main" id="{C41A4DDB-28BE-F542-B3F6-7518C0758359}"/>
              </a:ext>
            </a:extLst>
          </p:cNvPr>
          <p:cNvSpPr txBox="1">
            <a:spLocks noChangeArrowheads="1"/>
          </p:cNvSpPr>
          <p:nvPr/>
        </p:nvSpPr>
        <p:spPr bwMode="auto">
          <a:xfrm>
            <a:off x="7797220" y="3405517"/>
            <a:ext cx="316185" cy="14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a:t>Frames</a:t>
            </a:r>
          </a:p>
        </p:txBody>
      </p:sp>
      <p:sp>
        <p:nvSpPr>
          <p:cNvPr id="2053" name="AutoShape 17">
            <a:extLst>
              <a:ext uri="{FF2B5EF4-FFF2-40B4-BE49-F238E27FC236}">
                <a16:creationId xmlns:a16="http://schemas.microsoft.com/office/drawing/2014/main" id="{2F5555B6-152B-CA42-BD62-C0E60F723A2D}"/>
              </a:ext>
            </a:extLst>
          </p:cNvPr>
          <p:cNvSpPr>
            <a:spLocks noChangeArrowheads="1"/>
          </p:cNvSpPr>
          <p:nvPr/>
        </p:nvSpPr>
        <p:spPr bwMode="auto">
          <a:xfrm>
            <a:off x="5147126" y="3359872"/>
            <a:ext cx="505126" cy="534608"/>
          </a:xfrm>
          <a:prstGeom prst="roundRect">
            <a:avLst>
              <a:gd name="adj" fmla="val 16667"/>
            </a:avLst>
          </a:prstGeom>
          <a:solidFill>
            <a:srgbClr val="DDA09B"/>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PLOP, Sync </a:t>
            </a:r>
          </a:p>
          <a:p>
            <a:pPr algn="ctr" eaLnBrk="1" hangingPunct="1">
              <a:spcBef>
                <a:spcPct val="0"/>
              </a:spcBef>
              <a:buFontTx/>
              <a:buNone/>
            </a:pPr>
            <a:r>
              <a:rPr lang="en-US" altLang="en-US" sz="600"/>
              <a:t>and  Channel </a:t>
            </a:r>
          </a:p>
          <a:p>
            <a:pPr algn="ctr" eaLnBrk="1" hangingPunct="1">
              <a:spcBef>
                <a:spcPct val="0"/>
              </a:spcBef>
              <a:buFontTx/>
              <a:buNone/>
            </a:pPr>
            <a:r>
              <a:rPr lang="en-US" altLang="en-US" sz="600"/>
              <a:t>Encoding</a:t>
            </a:r>
          </a:p>
        </p:txBody>
      </p:sp>
      <p:sp>
        <p:nvSpPr>
          <p:cNvPr id="2054" name="AutoShape 27">
            <a:extLst>
              <a:ext uri="{FF2B5EF4-FFF2-40B4-BE49-F238E27FC236}">
                <a16:creationId xmlns:a16="http://schemas.microsoft.com/office/drawing/2014/main" id="{2514E257-131F-E846-AAA4-E497C5577C96}"/>
              </a:ext>
            </a:extLst>
          </p:cNvPr>
          <p:cNvSpPr>
            <a:spLocks noChangeArrowheads="1"/>
          </p:cNvSpPr>
          <p:nvPr/>
        </p:nvSpPr>
        <p:spPr bwMode="auto">
          <a:xfrm>
            <a:off x="8105629" y="1446212"/>
            <a:ext cx="735072" cy="2499592"/>
          </a:xfrm>
          <a:prstGeom prst="cube">
            <a:avLst>
              <a:gd name="adj" fmla="val 9261"/>
            </a:avLst>
          </a:prstGeom>
          <a:noFill/>
          <a:ln w="19050">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a:p>
        </p:txBody>
      </p:sp>
      <p:sp>
        <p:nvSpPr>
          <p:cNvPr id="2056" name="Text Box 38">
            <a:extLst>
              <a:ext uri="{FF2B5EF4-FFF2-40B4-BE49-F238E27FC236}">
                <a16:creationId xmlns:a16="http://schemas.microsoft.com/office/drawing/2014/main" id="{1387423B-FF12-3D46-9712-1B1CF9F9AF79}"/>
              </a:ext>
            </a:extLst>
          </p:cNvPr>
          <p:cNvSpPr txBox="1">
            <a:spLocks noChangeArrowheads="1"/>
          </p:cNvSpPr>
          <p:nvPr/>
        </p:nvSpPr>
        <p:spPr bwMode="auto">
          <a:xfrm>
            <a:off x="8149607" y="2007792"/>
            <a:ext cx="531513" cy="442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900" dirty="0"/>
              <a:t>Earth User CSSS</a:t>
            </a:r>
          </a:p>
        </p:txBody>
      </p:sp>
      <p:sp>
        <p:nvSpPr>
          <p:cNvPr id="2057" name="Line 70">
            <a:extLst>
              <a:ext uri="{FF2B5EF4-FFF2-40B4-BE49-F238E27FC236}">
                <a16:creationId xmlns:a16="http://schemas.microsoft.com/office/drawing/2014/main" id="{F5CECC0E-70FD-0447-A89F-7D75E657A844}"/>
              </a:ext>
            </a:extLst>
          </p:cNvPr>
          <p:cNvSpPr>
            <a:spLocks noChangeShapeType="1"/>
          </p:cNvSpPr>
          <p:nvPr/>
        </p:nvSpPr>
        <p:spPr bwMode="auto">
          <a:xfrm flipH="1">
            <a:off x="4694147" y="3524472"/>
            <a:ext cx="0" cy="85758"/>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Text Box 71">
            <a:extLst>
              <a:ext uri="{FF2B5EF4-FFF2-40B4-BE49-F238E27FC236}">
                <a16:creationId xmlns:a16="http://schemas.microsoft.com/office/drawing/2014/main" id="{89356C12-909B-0E44-8DFC-93DEC6D514D6}"/>
              </a:ext>
            </a:extLst>
          </p:cNvPr>
          <p:cNvSpPr txBox="1">
            <a:spLocks noChangeArrowheads="1"/>
          </p:cNvSpPr>
          <p:nvPr/>
        </p:nvSpPr>
        <p:spPr bwMode="auto">
          <a:xfrm>
            <a:off x="3347883" y="3207287"/>
            <a:ext cx="465905" cy="40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Space</a:t>
            </a:r>
          </a:p>
          <a:p>
            <a:pPr algn="ctr" eaLnBrk="1" hangingPunct="1">
              <a:spcBef>
                <a:spcPct val="0"/>
              </a:spcBef>
              <a:buFontTx/>
              <a:buNone/>
            </a:pPr>
            <a:r>
              <a:rPr lang="en-US" altLang="en-US" sz="600" dirty="0"/>
              <a:t>Link to </a:t>
            </a:r>
          </a:p>
          <a:p>
            <a:pPr algn="ctr" eaLnBrk="1" hangingPunct="1">
              <a:spcBef>
                <a:spcPct val="0"/>
              </a:spcBef>
              <a:buFontTx/>
              <a:buNone/>
            </a:pPr>
            <a:r>
              <a:rPr lang="en-US" altLang="en-US" sz="600" dirty="0"/>
              <a:t>Space User</a:t>
            </a:r>
          </a:p>
          <a:p>
            <a:pPr algn="ctr" eaLnBrk="1" hangingPunct="1">
              <a:spcBef>
                <a:spcPct val="0"/>
              </a:spcBef>
              <a:buFontTx/>
              <a:buNone/>
            </a:pPr>
            <a:r>
              <a:rPr lang="en-US" altLang="en-US" sz="600" dirty="0"/>
              <a:t> Node</a:t>
            </a:r>
          </a:p>
        </p:txBody>
      </p:sp>
      <p:sp>
        <p:nvSpPr>
          <p:cNvPr id="2059" name="Line 72">
            <a:extLst>
              <a:ext uri="{FF2B5EF4-FFF2-40B4-BE49-F238E27FC236}">
                <a16:creationId xmlns:a16="http://schemas.microsoft.com/office/drawing/2014/main" id="{E239709D-1693-BC40-AEE2-A5DA97A0E698}"/>
              </a:ext>
            </a:extLst>
          </p:cNvPr>
          <p:cNvSpPr>
            <a:spLocks noChangeShapeType="1"/>
          </p:cNvSpPr>
          <p:nvPr/>
        </p:nvSpPr>
        <p:spPr bwMode="auto">
          <a:xfrm flipH="1" flipV="1">
            <a:off x="3352800" y="3660718"/>
            <a:ext cx="648370"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0" name="Line 79">
            <a:extLst>
              <a:ext uri="{FF2B5EF4-FFF2-40B4-BE49-F238E27FC236}">
                <a16:creationId xmlns:a16="http://schemas.microsoft.com/office/drawing/2014/main" id="{E8C74481-F309-8A43-9418-D17A867EC0F4}"/>
              </a:ext>
            </a:extLst>
          </p:cNvPr>
          <p:cNvSpPr>
            <a:spLocks noChangeShapeType="1"/>
          </p:cNvSpPr>
          <p:nvPr/>
        </p:nvSpPr>
        <p:spPr bwMode="auto">
          <a:xfrm>
            <a:off x="5343810" y="2331005"/>
            <a:ext cx="14414" cy="1028868"/>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1" name="Line 80">
            <a:extLst>
              <a:ext uri="{FF2B5EF4-FFF2-40B4-BE49-F238E27FC236}">
                <a16:creationId xmlns:a16="http://schemas.microsoft.com/office/drawing/2014/main" id="{FF9A1370-122F-6A41-8DCB-0E77D4371D33}"/>
              </a:ext>
            </a:extLst>
          </p:cNvPr>
          <p:cNvSpPr>
            <a:spLocks noChangeShapeType="1"/>
          </p:cNvSpPr>
          <p:nvPr/>
        </p:nvSpPr>
        <p:spPr bwMode="auto">
          <a:xfrm>
            <a:off x="6062944" y="2331005"/>
            <a:ext cx="15900" cy="1048923"/>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2" name="Line 95">
            <a:extLst>
              <a:ext uri="{FF2B5EF4-FFF2-40B4-BE49-F238E27FC236}">
                <a16:creationId xmlns:a16="http://schemas.microsoft.com/office/drawing/2014/main" id="{6552D591-85B6-9D4B-9C6C-70B4EF96B366}"/>
              </a:ext>
            </a:extLst>
          </p:cNvPr>
          <p:cNvSpPr>
            <a:spLocks noChangeShapeType="1"/>
          </p:cNvSpPr>
          <p:nvPr/>
        </p:nvSpPr>
        <p:spPr bwMode="auto">
          <a:xfrm>
            <a:off x="6961558" y="2339304"/>
            <a:ext cx="9423" cy="109318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3" name="AutoShape 105">
            <a:extLst>
              <a:ext uri="{FF2B5EF4-FFF2-40B4-BE49-F238E27FC236}">
                <a16:creationId xmlns:a16="http://schemas.microsoft.com/office/drawing/2014/main" id="{2779007A-17C8-A646-8720-7EC2E7BB465A}"/>
              </a:ext>
            </a:extLst>
          </p:cNvPr>
          <p:cNvSpPr>
            <a:spLocks noChangeArrowheads="1"/>
          </p:cNvSpPr>
          <p:nvPr/>
        </p:nvSpPr>
        <p:spPr bwMode="auto">
          <a:xfrm>
            <a:off x="4003683" y="3385460"/>
            <a:ext cx="338635" cy="497952"/>
          </a:xfrm>
          <a:prstGeom prst="roundRect">
            <a:avLst>
              <a:gd name="adj" fmla="val 16667"/>
            </a:avLst>
          </a:prstGeom>
          <a:solidFill>
            <a:srgbClr val="FF7C80"/>
          </a:solidFill>
          <a:ln w="9525" cap="rnd">
            <a:solidFill>
              <a:schemeClr val="tx1"/>
            </a:solidFill>
            <a:prstDash val="sysDot"/>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Antenna</a:t>
            </a:r>
          </a:p>
        </p:txBody>
      </p:sp>
      <p:sp>
        <p:nvSpPr>
          <p:cNvPr id="2064" name="AutoShape 14">
            <a:extLst>
              <a:ext uri="{FF2B5EF4-FFF2-40B4-BE49-F238E27FC236}">
                <a16:creationId xmlns:a16="http://schemas.microsoft.com/office/drawing/2014/main" id="{2A04CF6E-5A30-BE40-92D4-58AAD7C1434A}"/>
              </a:ext>
            </a:extLst>
          </p:cNvPr>
          <p:cNvSpPr>
            <a:spLocks noChangeArrowheads="1"/>
          </p:cNvSpPr>
          <p:nvPr/>
        </p:nvSpPr>
        <p:spPr bwMode="auto">
          <a:xfrm>
            <a:off x="4470484" y="3363329"/>
            <a:ext cx="583030" cy="514551"/>
          </a:xfrm>
          <a:prstGeom prst="roundRect">
            <a:avLst>
              <a:gd name="adj" fmla="val 16667"/>
            </a:avLst>
          </a:prstGeom>
          <a:solidFill>
            <a:srgbClr val="FFC000"/>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CCSDS 401 Space</a:t>
            </a:r>
          </a:p>
          <a:p>
            <a:pPr algn="ctr" eaLnBrk="1" hangingPunct="1">
              <a:spcBef>
                <a:spcPct val="0"/>
              </a:spcBef>
              <a:buFontTx/>
              <a:buNone/>
            </a:pPr>
            <a:r>
              <a:rPr lang="en-US" altLang="en-US" sz="600" dirty="0"/>
              <a:t>Link Carrier </a:t>
            </a:r>
          </a:p>
          <a:p>
            <a:pPr algn="ctr" eaLnBrk="1" hangingPunct="1">
              <a:spcBef>
                <a:spcPct val="0"/>
              </a:spcBef>
              <a:buFontTx/>
              <a:buNone/>
            </a:pPr>
            <a:r>
              <a:rPr lang="en-US" altLang="en-US" sz="600" dirty="0"/>
              <a:t>Transmission</a:t>
            </a:r>
          </a:p>
        </p:txBody>
      </p:sp>
      <p:sp>
        <p:nvSpPr>
          <p:cNvPr id="2065" name="Line 109">
            <a:extLst>
              <a:ext uri="{FF2B5EF4-FFF2-40B4-BE49-F238E27FC236}">
                <a16:creationId xmlns:a16="http://schemas.microsoft.com/office/drawing/2014/main" id="{F99268D7-D0C8-A04E-BCC1-3BC9B1BA8151}"/>
              </a:ext>
            </a:extLst>
          </p:cNvPr>
          <p:cNvSpPr>
            <a:spLocks noChangeShapeType="1"/>
          </p:cNvSpPr>
          <p:nvPr/>
        </p:nvSpPr>
        <p:spPr bwMode="auto">
          <a:xfrm flipV="1">
            <a:off x="4337920" y="3556977"/>
            <a:ext cx="13633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6" name="Line 111">
            <a:extLst>
              <a:ext uri="{FF2B5EF4-FFF2-40B4-BE49-F238E27FC236}">
                <a16:creationId xmlns:a16="http://schemas.microsoft.com/office/drawing/2014/main" id="{3CD51E9B-F3D5-0242-B629-9206E98C5E5E}"/>
              </a:ext>
            </a:extLst>
          </p:cNvPr>
          <p:cNvSpPr>
            <a:spLocks noChangeShapeType="1"/>
          </p:cNvSpPr>
          <p:nvPr/>
        </p:nvSpPr>
        <p:spPr bwMode="auto">
          <a:xfrm>
            <a:off x="4167032" y="2353592"/>
            <a:ext cx="10052" cy="1208918"/>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7" name="AutoShape 118">
            <a:extLst>
              <a:ext uri="{FF2B5EF4-FFF2-40B4-BE49-F238E27FC236}">
                <a16:creationId xmlns:a16="http://schemas.microsoft.com/office/drawing/2014/main" id="{51A63F12-9F74-744F-976E-1027120B02B5}"/>
              </a:ext>
            </a:extLst>
          </p:cNvPr>
          <p:cNvSpPr>
            <a:spLocks noChangeArrowheads="1"/>
          </p:cNvSpPr>
          <p:nvPr/>
        </p:nvSpPr>
        <p:spPr bwMode="auto">
          <a:xfrm>
            <a:off x="6808888" y="3385460"/>
            <a:ext cx="395179" cy="48204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FF-CSTS </a:t>
            </a:r>
          </a:p>
          <a:p>
            <a:pPr algn="ctr" eaLnBrk="1" hangingPunct="1">
              <a:spcBef>
                <a:spcPct val="0"/>
              </a:spcBef>
              <a:buFontTx/>
              <a:buNone/>
            </a:pPr>
            <a:r>
              <a:rPr lang="en-US" altLang="en-US" sz="600"/>
              <a:t>Provider</a:t>
            </a:r>
          </a:p>
          <a:p>
            <a:pPr algn="ctr" eaLnBrk="1" hangingPunct="1">
              <a:spcBef>
                <a:spcPct val="0"/>
              </a:spcBef>
              <a:buFontTx/>
              <a:buNone/>
            </a:pPr>
            <a:r>
              <a:rPr lang="en-US" altLang="en-US" sz="600"/>
              <a:t>(frames)</a:t>
            </a:r>
          </a:p>
        </p:txBody>
      </p:sp>
      <p:sp>
        <p:nvSpPr>
          <p:cNvPr id="2068" name="AutoShape 17">
            <a:extLst>
              <a:ext uri="{FF2B5EF4-FFF2-40B4-BE49-F238E27FC236}">
                <a16:creationId xmlns:a16="http://schemas.microsoft.com/office/drawing/2014/main" id="{06127AA6-8762-2045-A5A9-97FB25029A61}"/>
              </a:ext>
            </a:extLst>
          </p:cNvPr>
          <p:cNvSpPr>
            <a:spLocks noChangeArrowheads="1"/>
          </p:cNvSpPr>
          <p:nvPr/>
        </p:nvSpPr>
        <p:spPr bwMode="auto">
          <a:xfrm>
            <a:off x="5754030" y="3359872"/>
            <a:ext cx="437273" cy="534608"/>
          </a:xfrm>
          <a:prstGeom prst="roundRect">
            <a:avLst>
              <a:gd name="adj" fmla="val 16667"/>
            </a:avLst>
          </a:prstGeom>
          <a:solidFill>
            <a:srgbClr val="FAB176"/>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MC </a:t>
            </a:r>
          </a:p>
          <a:p>
            <a:pPr algn="ctr" eaLnBrk="1" hangingPunct="1">
              <a:spcBef>
                <a:spcPct val="0"/>
              </a:spcBef>
              <a:buFontTx/>
              <a:buNone/>
            </a:pPr>
            <a:r>
              <a:rPr lang="en-US" altLang="en-US" sz="600"/>
              <a:t>Multiplexing</a:t>
            </a:r>
          </a:p>
        </p:txBody>
      </p:sp>
      <p:sp>
        <p:nvSpPr>
          <p:cNvPr id="2069" name="Line 72">
            <a:extLst>
              <a:ext uri="{FF2B5EF4-FFF2-40B4-BE49-F238E27FC236}">
                <a16:creationId xmlns:a16="http://schemas.microsoft.com/office/drawing/2014/main" id="{F3DDE285-804E-E744-8B48-61B99513E071}"/>
              </a:ext>
            </a:extLst>
          </p:cNvPr>
          <p:cNvSpPr>
            <a:spLocks noChangeShapeType="1"/>
          </p:cNvSpPr>
          <p:nvPr/>
        </p:nvSpPr>
        <p:spPr bwMode="auto">
          <a:xfrm flipH="1">
            <a:off x="5052886" y="3609539"/>
            <a:ext cx="9989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 name="Line 72">
            <a:extLst>
              <a:ext uri="{FF2B5EF4-FFF2-40B4-BE49-F238E27FC236}">
                <a16:creationId xmlns:a16="http://schemas.microsoft.com/office/drawing/2014/main" id="{BABEFB4F-42DE-D249-A6BB-A805016DCA2B}"/>
              </a:ext>
            </a:extLst>
          </p:cNvPr>
          <p:cNvSpPr>
            <a:spLocks noChangeShapeType="1"/>
          </p:cNvSpPr>
          <p:nvPr/>
        </p:nvSpPr>
        <p:spPr bwMode="auto">
          <a:xfrm flipH="1">
            <a:off x="5654136" y="3581184"/>
            <a:ext cx="99895"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 name="Line 72">
            <a:extLst>
              <a:ext uri="{FF2B5EF4-FFF2-40B4-BE49-F238E27FC236}">
                <a16:creationId xmlns:a16="http://schemas.microsoft.com/office/drawing/2014/main" id="{22DF8714-30B6-C64F-B7F0-C7255A177374}"/>
              </a:ext>
            </a:extLst>
          </p:cNvPr>
          <p:cNvSpPr>
            <a:spLocks noChangeShapeType="1"/>
          </p:cNvSpPr>
          <p:nvPr/>
        </p:nvSpPr>
        <p:spPr bwMode="auto">
          <a:xfrm flipH="1">
            <a:off x="6694544" y="3586025"/>
            <a:ext cx="113088"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072" name="Straight Connector 11">
            <a:extLst>
              <a:ext uri="{FF2B5EF4-FFF2-40B4-BE49-F238E27FC236}">
                <a16:creationId xmlns:a16="http://schemas.microsoft.com/office/drawing/2014/main" id="{64DEF2A4-B6F0-E640-90E6-CABDE047AF4E}"/>
              </a:ext>
            </a:extLst>
          </p:cNvPr>
          <p:cNvCxnSpPr>
            <a:cxnSpLocks noChangeShapeType="1"/>
          </p:cNvCxnSpPr>
          <p:nvPr/>
        </p:nvCxnSpPr>
        <p:spPr bwMode="auto">
          <a:xfrm>
            <a:off x="4278234" y="2981565"/>
            <a:ext cx="0" cy="3928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3" name="Straight Connector 101">
            <a:extLst>
              <a:ext uri="{FF2B5EF4-FFF2-40B4-BE49-F238E27FC236}">
                <a16:creationId xmlns:a16="http://schemas.microsoft.com/office/drawing/2014/main" id="{DC4A0F64-FB93-0444-B090-4228F9769D56}"/>
              </a:ext>
            </a:extLst>
          </p:cNvPr>
          <p:cNvCxnSpPr>
            <a:cxnSpLocks noChangeShapeType="1"/>
          </p:cNvCxnSpPr>
          <p:nvPr/>
        </p:nvCxnSpPr>
        <p:spPr bwMode="auto">
          <a:xfrm>
            <a:off x="4901474" y="2976033"/>
            <a:ext cx="0" cy="3928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4" name="Straight Connector 102">
            <a:extLst>
              <a:ext uri="{FF2B5EF4-FFF2-40B4-BE49-F238E27FC236}">
                <a16:creationId xmlns:a16="http://schemas.microsoft.com/office/drawing/2014/main" id="{DFF285C0-14D9-DE4F-B2E5-ED577B783830}"/>
              </a:ext>
            </a:extLst>
          </p:cNvPr>
          <p:cNvCxnSpPr>
            <a:cxnSpLocks noChangeShapeType="1"/>
          </p:cNvCxnSpPr>
          <p:nvPr/>
        </p:nvCxnSpPr>
        <p:spPr bwMode="auto">
          <a:xfrm>
            <a:off x="5524713" y="2970500"/>
            <a:ext cx="0" cy="3928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5" name="Straight Connector 103">
            <a:extLst>
              <a:ext uri="{FF2B5EF4-FFF2-40B4-BE49-F238E27FC236}">
                <a16:creationId xmlns:a16="http://schemas.microsoft.com/office/drawing/2014/main" id="{69CDB347-EF45-A944-8F70-D9772325B963}"/>
              </a:ext>
            </a:extLst>
          </p:cNvPr>
          <p:cNvCxnSpPr>
            <a:cxnSpLocks noChangeShapeType="1"/>
            <a:endCxn id="2068" idx="0"/>
          </p:cNvCxnSpPr>
          <p:nvPr/>
        </p:nvCxnSpPr>
        <p:spPr bwMode="auto">
          <a:xfrm>
            <a:off x="5972667" y="2981565"/>
            <a:ext cx="0" cy="37830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6" name="Straight Connector 104">
            <a:extLst>
              <a:ext uri="{FF2B5EF4-FFF2-40B4-BE49-F238E27FC236}">
                <a16:creationId xmlns:a16="http://schemas.microsoft.com/office/drawing/2014/main" id="{3976D462-249E-014D-B2DA-9A382D28DEA2}"/>
              </a:ext>
            </a:extLst>
          </p:cNvPr>
          <p:cNvCxnSpPr>
            <a:cxnSpLocks noChangeShapeType="1"/>
          </p:cNvCxnSpPr>
          <p:nvPr/>
        </p:nvCxnSpPr>
        <p:spPr bwMode="auto">
          <a:xfrm>
            <a:off x="6890563" y="2972575"/>
            <a:ext cx="0" cy="41288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7" name="Line 10">
            <a:extLst>
              <a:ext uri="{FF2B5EF4-FFF2-40B4-BE49-F238E27FC236}">
                <a16:creationId xmlns:a16="http://schemas.microsoft.com/office/drawing/2014/main" id="{AA8BF3E5-8298-0F45-97DD-D857B89AD1B4}"/>
              </a:ext>
            </a:extLst>
          </p:cNvPr>
          <p:cNvSpPr>
            <a:spLocks noChangeShapeType="1"/>
          </p:cNvSpPr>
          <p:nvPr/>
        </p:nvSpPr>
        <p:spPr bwMode="auto">
          <a:xfrm>
            <a:off x="7356736" y="1699338"/>
            <a:ext cx="792872" cy="2766"/>
          </a:xfrm>
          <a:prstGeom prst="line">
            <a:avLst/>
          </a:prstGeom>
          <a:noFill/>
          <a:ln w="38100" cmpd="tri">
            <a:solidFill>
              <a:srgbClr val="FF00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9" name="Line 103">
            <a:extLst>
              <a:ext uri="{FF2B5EF4-FFF2-40B4-BE49-F238E27FC236}">
                <a16:creationId xmlns:a16="http://schemas.microsoft.com/office/drawing/2014/main" id="{E4F6960E-D6CA-4545-AAF0-8DF987F561D1}"/>
              </a:ext>
            </a:extLst>
          </p:cNvPr>
          <p:cNvSpPr>
            <a:spLocks noChangeShapeType="1"/>
          </p:cNvSpPr>
          <p:nvPr/>
        </p:nvSpPr>
        <p:spPr bwMode="auto">
          <a:xfrm flipV="1">
            <a:off x="6323239" y="1723544"/>
            <a:ext cx="4398" cy="423951"/>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0" name="Oval 72">
            <a:extLst>
              <a:ext uri="{FF2B5EF4-FFF2-40B4-BE49-F238E27FC236}">
                <a16:creationId xmlns:a16="http://schemas.microsoft.com/office/drawing/2014/main" id="{0C319798-6D34-E145-AB24-F3B3399D0EEF}"/>
              </a:ext>
            </a:extLst>
          </p:cNvPr>
          <p:cNvSpPr>
            <a:spLocks noChangeArrowheads="1"/>
          </p:cNvSpPr>
          <p:nvPr/>
        </p:nvSpPr>
        <p:spPr bwMode="auto">
          <a:xfrm>
            <a:off x="5738324" y="1605972"/>
            <a:ext cx="1608988" cy="190882"/>
          </a:xfrm>
          <a:prstGeom prst="ellipse">
            <a:avLst/>
          </a:prstGeom>
          <a:solidFill>
            <a:srgbClr val="CDACE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081" name="Oval 73">
            <a:extLst>
              <a:ext uri="{FF2B5EF4-FFF2-40B4-BE49-F238E27FC236}">
                <a16:creationId xmlns:a16="http://schemas.microsoft.com/office/drawing/2014/main" id="{F0279672-D9DB-DA4F-B344-AB223F4DD941}"/>
              </a:ext>
            </a:extLst>
          </p:cNvPr>
          <p:cNvSpPr>
            <a:spLocks noChangeArrowheads="1"/>
          </p:cNvSpPr>
          <p:nvPr/>
        </p:nvSpPr>
        <p:spPr bwMode="auto">
          <a:xfrm>
            <a:off x="8153400" y="1602514"/>
            <a:ext cx="543450" cy="190882"/>
          </a:xfrm>
          <a:prstGeom prst="ellipse">
            <a:avLst/>
          </a:prstGeom>
          <a:solidFill>
            <a:srgbClr val="CDACE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082" name="Text Box 66">
            <a:extLst>
              <a:ext uri="{FF2B5EF4-FFF2-40B4-BE49-F238E27FC236}">
                <a16:creationId xmlns:a16="http://schemas.microsoft.com/office/drawing/2014/main" id="{A60FA719-6CCE-1B44-A1D4-041D8F443DCB}"/>
              </a:ext>
            </a:extLst>
          </p:cNvPr>
          <p:cNvSpPr txBox="1">
            <a:spLocks noChangeArrowheads="1"/>
          </p:cNvSpPr>
          <p:nvPr/>
        </p:nvSpPr>
        <p:spPr bwMode="auto">
          <a:xfrm>
            <a:off x="3937087" y="3909002"/>
            <a:ext cx="14211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800" dirty="0"/>
              <a:t>Earth Space Link Terminal</a:t>
            </a:r>
          </a:p>
        </p:txBody>
      </p:sp>
      <p:sp>
        <p:nvSpPr>
          <p:cNvPr id="2083" name="AutoShape 118">
            <a:extLst>
              <a:ext uri="{FF2B5EF4-FFF2-40B4-BE49-F238E27FC236}">
                <a16:creationId xmlns:a16="http://schemas.microsoft.com/office/drawing/2014/main" id="{133C12D1-F28F-3141-976E-854020ADF57E}"/>
              </a:ext>
            </a:extLst>
          </p:cNvPr>
          <p:cNvSpPr>
            <a:spLocks noChangeArrowheads="1"/>
          </p:cNvSpPr>
          <p:nvPr/>
        </p:nvSpPr>
        <p:spPr bwMode="auto">
          <a:xfrm>
            <a:off x="8204292" y="3413124"/>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FF-CSTS </a:t>
            </a:r>
          </a:p>
          <a:p>
            <a:pPr algn="ctr" eaLnBrk="1" hangingPunct="1">
              <a:spcBef>
                <a:spcPct val="0"/>
              </a:spcBef>
              <a:buFontTx/>
              <a:buNone/>
            </a:pPr>
            <a:r>
              <a:rPr lang="en-US" altLang="en-US" sz="600"/>
              <a:t>MUE</a:t>
            </a:r>
          </a:p>
        </p:txBody>
      </p:sp>
      <p:sp>
        <p:nvSpPr>
          <p:cNvPr id="2084" name="AutoShape 17">
            <a:extLst>
              <a:ext uri="{FF2B5EF4-FFF2-40B4-BE49-F238E27FC236}">
                <a16:creationId xmlns:a16="http://schemas.microsoft.com/office/drawing/2014/main" id="{8BAE449E-BF2A-FC46-8ED6-903B747C0B15}"/>
              </a:ext>
            </a:extLst>
          </p:cNvPr>
          <p:cNvSpPr>
            <a:spLocks noChangeArrowheads="1"/>
          </p:cNvSpPr>
          <p:nvPr/>
        </p:nvSpPr>
        <p:spPr bwMode="auto">
          <a:xfrm>
            <a:off x="6269837" y="3363329"/>
            <a:ext cx="436645" cy="534608"/>
          </a:xfrm>
          <a:prstGeom prst="roundRect">
            <a:avLst>
              <a:gd name="adj" fmla="val 16667"/>
            </a:avLst>
          </a:prstGeom>
          <a:solidFill>
            <a:srgbClr val="FAB176"/>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VC </a:t>
            </a:r>
          </a:p>
          <a:p>
            <a:pPr algn="ctr" eaLnBrk="1" hangingPunct="1">
              <a:spcBef>
                <a:spcPct val="0"/>
              </a:spcBef>
              <a:buFontTx/>
              <a:buNone/>
            </a:pPr>
            <a:r>
              <a:rPr lang="en-US" altLang="en-US" sz="600"/>
              <a:t>Multiplexing</a:t>
            </a:r>
          </a:p>
        </p:txBody>
      </p:sp>
      <p:sp>
        <p:nvSpPr>
          <p:cNvPr id="2085" name="Rectangle 5">
            <a:extLst>
              <a:ext uri="{FF2B5EF4-FFF2-40B4-BE49-F238E27FC236}">
                <a16:creationId xmlns:a16="http://schemas.microsoft.com/office/drawing/2014/main" id="{8E13D0C9-1458-1E48-BAD1-FED73D31B8F4}"/>
              </a:ext>
            </a:extLst>
          </p:cNvPr>
          <p:cNvSpPr>
            <a:spLocks noChangeArrowheads="1"/>
          </p:cNvSpPr>
          <p:nvPr/>
        </p:nvSpPr>
        <p:spPr bwMode="auto">
          <a:xfrm>
            <a:off x="4045777" y="3385460"/>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6" name="Rectangle 70">
            <a:extLst>
              <a:ext uri="{FF2B5EF4-FFF2-40B4-BE49-F238E27FC236}">
                <a16:creationId xmlns:a16="http://schemas.microsoft.com/office/drawing/2014/main" id="{5CDEB529-D266-0543-9804-50DE74995E70}"/>
              </a:ext>
            </a:extLst>
          </p:cNvPr>
          <p:cNvSpPr>
            <a:spLocks noChangeArrowheads="1"/>
          </p:cNvSpPr>
          <p:nvPr/>
        </p:nvSpPr>
        <p:spPr bwMode="auto">
          <a:xfrm>
            <a:off x="4721789" y="3370060"/>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7" name="Rectangle 71">
            <a:extLst>
              <a:ext uri="{FF2B5EF4-FFF2-40B4-BE49-F238E27FC236}">
                <a16:creationId xmlns:a16="http://schemas.microsoft.com/office/drawing/2014/main" id="{4439AC4C-4353-E743-B77C-0FDE4A64F011}"/>
              </a:ext>
            </a:extLst>
          </p:cNvPr>
          <p:cNvSpPr>
            <a:spLocks noChangeArrowheads="1"/>
          </p:cNvSpPr>
          <p:nvPr/>
        </p:nvSpPr>
        <p:spPr bwMode="auto">
          <a:xfrm>
            <a:off x="5307334" y="335987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8" name="Line 72">
            <a:extLst>
              <a:ext uri="{FF2B5EF4-FFF2-40B4-BE49-F238E27FC236}">
                <a16:creationId xmlns:a16="http://schemas.microsoft.com/office/drawing/2014/main" id="{33B68D8C-5AD6-244C-8DBF-8D55111701FC}"/>
              </a:ext>
            </a:extLst>
          </p:cNvPr>
          <p:cNvSpPr>
            <a:spLocks noChangeShapeType="1"/>
          </p:cNvSpPr>
          <p:nvPr/>
        </p:nvSpPr>
        <p:spPr bwMode="auto">
          <a:xfrm flipH="1">
            <a:off x="6191303" y="3586025"/>
            <a:ext cx="78533"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 name="Line 111">
            <a:extLst>
              <a:ext uri="{FF2B5EF4-FFF2-40B4-BE49-F238E27FC236}">
                <a16:creationId xmlns:a16="http://schemas.microsoft.com/office/drawing/2014/main" id="{6C19890C-FB2D-0446-90F6-BC0D2C110B30}"/>
              </a:ext>
            </a:extLst>
          </p:cNvPr>
          <p:cNvSpPr>
            <a:spLocks noChangeShapeType="1"/>
          </p:cNvSpPr>
          <p:nvPr/>
        </p:nvSpPr>
        <p:spPr bwMode="auto">
          <a:xfrm flipH="1">
            <a:off x="4789014" y="2335744"/>
            <a:ext cx="10465" cy="102758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090" name="Straight Connector 103">
            <a:extLst>
              <a:ext uri="{FF2B5EF4-FFF2-40B4-BE49-F238E27FC236}">
                <a16:creationId xmlns:a16="http://schemas.microsoft.com/office/drawing/2014/main" id="{B7278D7D-7D06-A848-B0A0-EB7BC422D78E}"/>
              </a:ext>
            </a:extLst>
          </p:cNvPr>
          <p:cNvCxnSpPr>
            <a:cxnSpLocks noChangeShapeType="1"/>
          </p:cNvCxnSpPr>
          <p:nvPr/>
        </p:nvCxnSpPr>
        <p:spPr bwMode="auto">
          <a:xfrm>
            <a:off x="6433814" y="2985024"/>
            <a:ext cx="0" cy="37830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91" name="Line 80">
            <a:extLst>
              <a:ext uri="{FF2B5EF4-FFF2-40B4-BE49-F238E27FC236}">
                <a16:creationId xmlns:a16="http://schemas.microsoft.com/office/drawing/2014/main" id="{CF16DFB0-81C0-0D4B-85AC-2D3F4C5A4F60}"/>
              </a:ext>
            </a:extLst>
          </p:cNvPr>
          <p:cNvSpPr>
            <a:spLocks noChangeShapeType="1"/>
          </p:cNvSpPr>
          <p:nvPr/>
        </p:nvSpPr>
        <p:spPr bwMode="auto">
          <a:xfrm>
            <a:off x="6541080" y="2339589"/>
            <a:ext cx="13362" cy="1029274"/>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2" name="Rectangle 79">
            <a:extLst>
              <a:ext uri="{FF2B5EF4-FFF2-40B4-BE49-F238E27FC236}">
                <a16:creationId xmlns:a16="http://schemas.microsoft.com/office/drawing/2014/main" id="{67A764D7-3171-9647-BA6D-640616AC45B5}"/>
              </a:ext>
            </a:extLst>
          </p:cNvPr>
          <p:cNvSpPr>
            <a:spLocks noChangeArrowheads="1"/>
          </p:cNvSpPr>
          <p:nvPr/>
        </p:nvSpPr>
        <p:spPr bwMode="auto">
          <a:xfrm>
            <a:off x="5874657" y="336886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93" name="Rectangle 83">
            <a:extLst>
              <a:ext uri="{FF2B5EF4-FFF2-40B4-BE49-F238E27FC236}">
                <a16:creationId xmlns:a16="http://schemas.microsoft.com/office/drawing/2014/main" id="{D05BA9AF-5969-B442-B049-6576ACBB1B9C}"/>
              </a:ext>
            </a:extLst>
          </p:cNvPr>
          <p:cNvSpPr>
            <a:spLocks noChangeArrowheads="1"/>
          </p:cNvSpPr>
          <p:nvPr/>
        </p:nvSpPr>
        <p:spPr bwMode="auto">
          <a:xfrm>
            <a:off x="6372872" y="3354339"/>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94" name="Rectangle 84">
            <a:extLst>
              <a:ext uri="{FF2B5EF4-FFF2-40B4-BE49-F238E27FC236}">
                <a16:creationId xmlns:a16="http://schemas.microsoft.com/office/drawing/2014/main" id="{1B5FAC2A-C0BF-C247-A90A-7955D63F706D}"/>
              </a:ext>
            </a:extLst>
          </p:cNvPr>
          <p:cNvSpPr>
            <a:spLocks noChangeArrowheads="1"/>
          </p:cNvSpPr>
          <p:nvPr/>
        </p:nvSpPr>
        <p:spPr bwMode="auto">
          <a:xfrm>
            <a:off x="6877998" y="338615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grpSp>
        <p:nvGrpSpPr>
          <p:cNvPr id="2095" name="Group 15">
            <a:extLst>
              <a:ext uri="{FF2B5EF4-FFF2-40B4-BE49-F238E27FC236}">
                <a16:creationId xmlns:a16="http://schemas.microsoft.com/office/drawing/2014/main" id="{29C9AFA9-F3FD-704E-BF42-AF3DAA1BA1A7}"/>
              </a:ext>
            </a:extLst>
          </p:cNvPr>
          <p:cNvGrpSpPr>
            <a:grpSpLocks/>
          </p:cNvGrpSpPr>
          <p:nvPr/>
        </p:nvGrpSpPr>
        <p:grpSpPr bwMode="auto">
          <a:xfrm>
            <a:off x="7127419" y="2922088"/>
            <a:ext cx="313504" cy="421877"/>
            <a:chOff x="11338403" y="5485535"/>
            <a:chExt cx="790731" cy="968079"/>
          </a:xfrm>
        </p:grpSpPr>
        <p:sp>
          <p:nvSpPr>
            <p:cNvPr id="2120" name="AutoShape 118">
              <a:extLst>
                <a:ext uri="{FF2B5EF4-FFF2-40B4-BE49-F238E27FC236}">
                  <a16:creationId xmlns:a16="http://schemas.microsoft.com/office/drawing/2014/main" id="{E185AB4A-EC46-CE4B-9385-28D29D6FE4BD}"/>
                </a:ext>
              </a:extLst>
            </p:cNvPr>
            <p:cNvSpPr>
              <a:spLocks noChangeArrowheads="1"/>
            </p:cNvSpPr>
            <p:nvPr/>
          </p:nvSpPr>
          <p:spPr bwMode="auto">
            <a:xfrm>
              <a:off x="11338403" y="5505631"/>
              <a:ext cx="790731" cy="947983"/>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a:p>
            <a:p>
              <a:pPr algn="ctr" eaLnBrk="1" hangingPunct="1">
                <a:spcBef>
                  <a:spcPct val="0"/>
                </a:spcBef>
                <a:buFontTx/>
                <a:buNone/>
              </a:pPr>
              <a:r>
                <a:rPr lang="en-US" altLang="en-US" sz="600"/>
                <a:t>MD-CSTS </a:t>
              </a:r>
            </a:p>
            <a:p>
              <a:pPr algn="ctr" eaLnBrk="1" hangingPunct="1">
                <a:spcBef>
                  <a:spcPct val="0"/>
                </a:spcBef>
                <a:buFontTx/>
                <a:buNone/>
              </a:pPr>
              <a:r>
                <a:rPr lang="en-US" altLang="en-US" sz="600"/>
                <a:t>Provider</a:t>
              </a:r>
            </a:p>
            <a:p>
              <a:pPr algn="ctr" eaLnBrk="1" hangingPunct="1">
                <a:spcBef>
                  <a:spcPct val="0"/>
                </a:spcBef>
                <a:buFontTx/>
                <a:buNone/>
              </a:pPr>
              <a:r>
                <a:rPr lang="en-US" altLang="en-US" sz="600"/>
                <a:t>(frames)</a:t>
              </a:r>
            </a:p>
          </p:txBody>
        </p:sp>
        <p:sp>
          <p:nvSpPr>
            <p:cNvPr id="2121" name="Rectangle 89">
              <a:extLst>
                <a:ext uri="{FF2B5EF4-FFF2-40B4-BE49-F238E27FC236}">
                  <a16:creationId xmlns:a16="http://schemas.microsoft.com/office/drawing/2014/main" id="{18340659-D9A0-E04A-8E72-0AA15B95328D}"/>
                </a:ext>
              </a:extLst>
            </p:cNvPr>
            <p:cNvSpPr>
              <a:spLocks noChangeArrowheads="1"/>
            </p:cNvSpPr>
            <p:nvPr/>
          </p:nvSpPr>
          <p:spPr bwMode="auto">
            <a:xfrm>
              <a:off x="11422788" y="5485535"/>
              <a:ext cx="619433" cy="234951"/>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grpSp>
      <p:cxnSp>
        <p:nvCxnSpPr>
          <p:cNvPr id="2096" name="Straight Connector 2">
            <a:extLst>
              <a:ext uri="{FF2B5EF4-FFF2-40B4-BE49-F238E27FC236}">
                <a16:creationId xmlns:a16="http://schemas.microsoft.com/office/drawing/2014/main" id="{1A114FE8-E382-7E40-BFCF-F77C07348E3A}"/>
              </a:ext>
            </a:extLst>
          </p:cNvPr>
          <p:cNvCxnSpPr>
            <a:cxnSpLocks noChangeShapeType="1"/>
          </p:cNvCxnSpPr>
          <p:nvPr/>
        </p:nvCxnSpPr>
        <p:spPr bwMode="auto">
          <a:xfrm flipV="1">
            <a:off x="4277607" y="2970500"/>
            <a:ext cx="2883739" cy="5533"/>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97" name="Line 95">
            <a:extLst>
              <a:ext uri="{FF2B5EF4-FFF2-40B4-BE49-F238E27FC236}">
                <a16:creationId xmlns:a16="http://schemas.microsoft.com/office/drawing/2014/main" id="{2F900A8A-CF7D-3840-946D-A1B985532AF6}"/>
              </a:ext>
            </a:extLst>
          </p:cNvPr>
          <p:cNvSpPr>
            <a:spLocks noChangeShapeType="1"/>
          </p:cNvSpPr>
          <p:nvPr/>
        </p:nvSpPr>
        <p:spPr bwMode="auto">
          <a:xfrm>
            <a:off x="7205491" y="2331006"/>
            <a:ext cx="8627" cy="600074"/>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98" name="Group 93">
            <a:extLst>
              <a:ext uri="{FF2B5EF4-FFF2-40B4-BE49-F238E27FC236}">
                <a16:creationId xmlns:a16="http://schemas.microsoft.com/office/drawing/2014/main" id="{FFA74411-830D-634C-AABB-E22FA29B371C}"/>
              </a:ext>
            </a:extLst>
          </p:cNvPr>
          <p:cNvGrpSpPr>
            <a:grpSpLocks/>
          </p:cNvGrpSpPr>
          <p:nvPr/>
        </p:nvGrpSpPr>
        <p:grpSpPr bwMode="auto">
          <a:xfrm>
            <a:off x="7314014" y="2476006"/>
            <a:ext cx="312877" cy="421877"/>
            <a:chOff x="11338403" y="5485535"/>
            <a:chExt cx="790731" cy="968079"/>
          </a:xfrm>
        </p:grpSpPr>
        <p:sp>
          <p:nvSpPr>
            <p:cNvPr id="2118" name="AutoShape 118">
              <a:extLst>
                <a:ext uri="{FF2B5EF4-FFF2-40B4-BE49-F238E27FC236}">
                  <a16:creationId xmlns:a16="http://schemas.microsoft.com/office/drawing/2014/main" id="{7220B62E-0AF3-8B44-8B86-7FABFB8500E5}"/>
                </a:ext>
              </a:extLst>
            </p:cNvPr>
            <p:cNvSpPr>
              <a:spLocks noChangeArrowheads="1"/>
            </p:cNvSpPr>
            <p:nvPr/>
          </p:nvSpPr>
          <p:spPr bwMode="auto">
            <a:xfrm>
              <a:off x="11338403" y="5505631"/>
              <a:ext cx="790731" cy="947983"/>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a:p>
            <a:p>
              <a:pPr algn="ctr" eaLnBrk="1" hangingPunct="1">
                <a:spcBef>
                  <a:spcPct val="0"/>
                </a:spcBef>
                <a:buFontTx/>
                <a:buNone/>
              </a:pPr>
              <a:r>
                <a:rPr lang="en-US" altLang="en-US" sz="600"/>
                <a:t>SC-CSTS </a:t>
              </a:r>
            </a:p>
            <a:p>
              <a:pPr algn="ctr" eaLnBrk="1" hangingPunct="1">
                <a:spcBef>
                  <a:spcPct val="0"/>
                </a:spcBef>
                <a:buFontTx/>
                <a:buNone/>
              </a:pPr>
              <a:r>
                <a:rPr lang="en-US" altLang="en-US" sz="600"/>
                <a:t>Provider</a:t>
              </a:r>
            </a:p>
            <a:p>
              <a:pPr algn="ctr" eaLnBrk="1" hangingPunct="1">
                <a:spcBef>
                  <a:spcPct val="0"/>
                </a:spcBef>
                <a:buFontTx/>
                <a:buNone/>
              </a:pPr>
              <a:r>
                <a:rPr lang="en-US" altLang="en-US" sz="600"/>
                <a:t>(frames)</a:t>
              </a:r>
            </a:p>
          </p:txBody>
        </p:sp>
        <p:sp>
          <p:nvSpPr>
            <p:cNvPr id="2119" name="Rectangle 95">
              <a:extLst>
                <a:ext uri="{FF2B5EF4-FFF2-40B4-BE49-F238E27FC236}">
                  <a16:creationId xmlns:a16="http://schemas.microsoft.com/office/drawing/2014/main" id="{EE51C1A0-8BF8-C44A-8671-5F82ADCCF369}"/>
                </a:ext>
              </a:extLst>
            </p:cNvPr>
            <p:cNvSpPr>
              <a:spLocks noChangeArrowheads="1"/>
            </p:cNvSpPr>
            <p:nvPr/>
          </p:nvSpPr>
          <p:spPr bwMode="auto">
            <a:xfrm>
              <a:off x="11422789" y="5485535"/>
              <a:ext cx="619434" cy="28566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grpSp>
      <p:sp>
        <p:nvSpPr>
          <p:cNvPr id="2099" name="Line 95">
            <a:extLst>
              <a:ext uri="{FF2B5EF4-FFF2-40B4-BE49-F238E27FC236}">
                <a16:creationId xmlns:a16="http://schemas.microsoft.com/office/drawing/2014/main" id="{60FB1EA3-C1BB-9540-BD7E-917E28F0C2F7}"/>
              </a:ext>
            </a:extLst>
          </p:cNvPr>
          <p:cNvSpPr>
            <a:spLocks noChangeShapeType="1"/>
          </p:cNvSpPr>
          <p:nvPr/>
        </p:nvSpPr>
        <p:spPr bwMode="auto">
          <a:xfrm>
            <a:off x="7446578" y="2361200"/>
            <a:ext cx="0" cy="12379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0" name="AutoShape 118">
            <a:extLst>
              <a:ext uri="{FF2B5EF4-FFF2-40B4-BE49-F238E27FC236}">
                <a16:creationId xmlns:a16="http://schemas.microsoft.com/office/drawing/2014/main" id="{EC709357-7333-1847-8708-40494AA0A696}"/>
              </a:ext>
            </a:extLst>
          </p:cNvPr>
          <p:cNvSpPr>
            <a:spLocks noChangeArrowheads="1"/>
          </p:cNvSpPr>
          <p:nvPr/>
        </p:nvSpPr>
        <p:spPr bwMode="auto">
          <a:xfrm>
            <a:off x="8209293" y="3008538"/>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MD-CSTS </a:t>
            </a:r>
          </a:p>
          <a:p>
            <a:pPr algn="ctr" eaLnBrk="1" hangingPunct="1">
              <a:spcBef>
                <a:spcPct val="0"/>
              </a:spcBef>
              <a:buFontTx/>
              <a:buNone/>
            </a:pPr>
            <a:r>
              <a:rPr lang="en-US" altLang="en-US" sz="600" dirty="0"/>
              <a:t>MUE</a:t>
            </a:r>
          </a:p>
        </p:txBody>
      </p:sp>
      <p:sp>
        <p:nvSpPr>
          <p:cNvPr id="2101" name="Line 10">
            <a:extLst>
              <a:ext uri="{FF2B5EF4-FFF2-40B4-BE49-F238E27FC236}">
                <a16:creationId xmlns:a16="http://schemas.microsoft.com/office/drawing/2014/main" id="{C124FEBB-5F7C-0D42-942E-6BF070D9B70D}"/>
              </a:ext>
            </a:extLst>
          </p:cNvPr>
          <p:cNvSpPr>
            <a:spLocks noChangeShapeType="1"/>
          </p:cNvSpPr>
          <p:nvPr/>
        </p:nvSpPr>
        <p:spPr bwMode="auto">
          <a:xfrm>
            <a:off x="7440924" y="3152391"/>
            <a:ext cx="727532"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2" name="AutoShape 118">
            <a:extLst>
              <a:ext uri="{FF2B5EF4-FFF2-40B4-BE49-F238E27FC236}">
                <a16:creationId xmlns:a16="http://schemas.microsoft.com/office/drawing/2014/main" id="{50AE7171-F541-C34B-B2C3-A303D489EFC9}"/>
              </a:ext>
            </a:extLst>
          </p:cNvPr>
          <p:cNvSpPr>
            <a:spLocks noChangeArrowheads="1"/>
          </p:cNvSpPr>
          <p:nvPr/>
        </p:nvSpPr>
        <p:spPr bwMode="auto">
          <a:xfrm>
            <a:off x="8209293" y="2578183"/>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SC-CSTS </a:t>
            </a:r>
          </a:p>
          <a:p>
            <a:pPr algn="ctr" eaLnBrk="1" hangingPunct="1">
              <a:spcBef>
                <a:spcPct val="0"/>
              </a:spcBef>
              <a:buFontTx/>
              <a:buNone/>
            </a:pPr>
            <a:r>
              <a:rPr lang="en-US" altLang="en-US" sz="600"/>
              <a:t>MUE</a:t>
            </a:r>
          </a:p>
        </p:txBody>
      </p:sp>
      <p:sp>
        <p:nvSpPr>
          <p:cNvPr id="2103" name="Line 10">
            <a:extLst>
              <a:ext uri="{FF2B5EF4-FFF2-40B4-BE49-F238E27FC236}">
                <a16:creationId xmlns:a16="http://schemas.microsoft.com/office/drawing/2014/main" id="{691B608A-47E6-134D-B038-EF8B43CD701C}"/>
              </a:ext>
            </a:extLst>
          </p:cNvPr>
          <p:cNvSpPr>
            <a:spLocks noChangeShapeType="1"/>
          </p:cNvSpPr>
          <p:nvPr/>
        </p:nvSpPr>
        <p:spPr bwMode="auto">
          <a:xfrm>
            <a:off x="7626890" y="2709767"/>
            <a:ext cx="529628" cy="1384"/>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4" name="Text Box 11">
            <a:extLst>
              <a:ext uri="{FF2B5EF4-FFF2-40B4-BE49-F238E27FC236}">
                <a16:creationId xmlns:a16="http://schemas.microsoft.com/office/drawing/2014/main" id="{F90701F4-58B5-C34E-800D-714693304212}"/>
              </a:ext>
            </a:extLst>
          </p:cNvPr>
          <p:cNvSpPr txBox="1">
            <a:spLocks noChangeArrowheads="1"/>
          </p:cNvSpPr>
          <p:nvPr/>
        </p:nvSpPr>
        <p:spPr bwMode="auto">
          <a:xfrm>
            <a:off x="7757611" y="2895600"/>
            <a:ext cx="420228" cy="21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dirty="0"/>
              <a:t>Parameters </a:t>
            </a:r>
          </a:p>
          <a:p>
            <a:pPr algn="ctr" eaLnBrk="1" hangingPunct="1">
              <a:spcBef>
                <a:spcPct val="0"/>
              </a:spcBef>
              <a:buFontTx/>
              <a:buNone/>
            </a:pPr>
            <a:r>
              <a:rPr lang="en-US" altLang="en-US" sz="500" dirty="0"/>
              <a:t>and Events</a:t>
            </a:r>
          </a:p>
        </p:txBody>
      </p:sp>
      <p:sp>
        <p:nvSpPr>
          <p:cNvPr id="2105" name="Text Box 11">
            <a:extLst>
              <a:ext uri="{FF2B5EF4-FFF2-40B4-BE49-F238E27FC236}">
                <a16:creationId xmlns:a16="http://schemas.microsoft.com/office/drawing/2014/main" id="{750DA48C-C300-3E45-ACDD-3C4F5652765F}"/>
              </a:ext>
            </a:extLst>
          </p:cNvPr>
          <p:cNvSpPr txBox="1">
            <a:spLocks noChangeArrowheads="1"/>
          </p:cNvSpPr>
          <p:nvPr/>
        </p:nvSpPr>
        <p:spPr bwMode="auto">
          <a:xfrm>
            <a:off x="7757862" y="2514600"/>
            <a:ext cx="368207" cy="14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dirty="0"/>
              <a:t>Directives</a:t>
            </a:r>
          </a:p>
        </p:txBody>
      </p:sp>
      <p:sp>
        <p:nvSpPr>
          <p:cNvPr id="2" name="Title 1">
            <a:extLst>
              <a:ext uri="{FF2B5EF4-FFF2-40B4-BE49-F238E27FC236}">
                <a16:creationId xmlns:a16="http://schemas.microsoft.com/office/drawing/2014/main" id="{69C10EE1-2CA2-5445-BFCF-A084C839B60F}"/>
              </a:ext>
            </a:extLst>
          </p:cNvPr>
          <p:cNvSpPr>
            <a:spLocks noGrp="1"/>
          </p:cNvSpPr>
          <p:nvPr>
            <p:ph type="title"/>
          </p:nvPr>
        </p:nvSpPr>
        <p:spPr>
          <a:xfrm>
            <a:off x="532607" y="114155"/>
            <a:ext cx="8229600" cy="909638"/>
          </a:xfrm>
        </p:spPr>
        <p:txBody>
          <a:bodyPr/>
          <a:lstStyle/>
          <a:p>
            <a:r>
              <a:rPr lang="en-US" sz="3600" dirty="0"/>
              <a:t>EDS </a:t>
            </a:r>
            <a:r>
              <a:rPr lang="en-US" sz="3600" u="sng" dirty="0"/>
              <a:t>could be </a:t>
            </a:r>
            <a:r>
              <a:rPr lang="en-US" sz="3600" dirty="0"/>
              <a:t>used to describe </a:t>
            </a:r>
            <a:r>
              <a:rPr lang="en-US" sz="3600" b="1" i="1" dirty="0"/>
              <a:t>Concrete</a:t>
            </a:r>
            <a:r>
              <a:rPr lang="en-US" sz="3600" dirty="0"/>
              <a:t> ESLT Cross Support Elements</a:t>
            </a:r>
          </a:p>
        </p:txBody>
      </p:sp>
      <p:sp>
        <p:nvSpPr>
          <p:cNvPr id="76" name="Rectangle 75">
            <a:extLst>
              <a:ext uri="{FF2B5EF4-FFF2-40B4-BE49-F238E27FC236}">
                <a16:creationId xmlns:a16="http://schemas.microsoft.com/office/drawing/2014/main" id="{0A4CA0B5-DAF2-BA48-9201-206E696BE3F9}"/>
              </a:ext>
            </a:extLst>
          </p:cNvPr>
          <p:cNvSpPr/>
          <p:nvPr/>
        </p:nvSpPr>
        <p:spPr>
          <a:xfrm>
            <a:off x="-114300" y="1394293"/>
            <a:ext cx="3364065" cy="4339650"/>
          </a:xfrm>
          <a:prstGeom prst="rect">
            <a:avLst/>
          </a:prstGeom>
        </p:spPr>
        <p:txBody>
          <a:bodyPr wrap="square">
            <a:spAutoFit/>
          </a:bodyPr>
          <a:lstStyle/>
          <a:p>
            <a:pPr lvl="1"/>
            <a:r>
              <a:rPr lang="en-US" sz="1200" b="1" dirty="0"/>
              <a:t>FRM &amp; EDS</a:t>
            </a:r>
            <a:r>
              <a:rPr lang="en-US" sz="1200" dirty="0"/>
              <a:t>: </a:t>
            </a:r>
          </a:p>
          <a:p>
            <a:pPr marL="628650" lvl="1" indent="-171450">
              <a:buFont typeface="Arial" panose="020B0604020202020204" pitchFamily="34" charset="0"/>
              <a:buChar char="•"/>
            </a:pPr>
            <a:r>
              <a:rPr lang="en-US" sz="1200" dirty="0"/>
              <a:t>FRM defines the Abstract Functional Resources needed to implement end-to-end data flows in planned systems.</a:t>
            </a:r>
          </a:p>
          <a:p>
            <a:pPr marL="628650" lvl="1" indent="-171450">
              <a:buFont typeface="Arial" panose="020B0604020202020204" pitchFamily="34" charset="0"/>
              <a:buChar char="•"/>
            </a:pPr>
            <a:r>
              <a:rPr lang="en-US" sz="1200" dirty="0"/>
              <a:t>Different </a:t>
            </a:r>
            <a:r>
              <a:rPr lang="en-US" sz="1200" b="1" i="1" dirty="0"/>
              <a:t>concrete components </a:t>
            </a:r>
            <a:r>
              <a:rPr lang="en-US" sz="1200" dirty="0"/>
              <a:t>may implement one or more </a:t>
            </a:r>
            <a:r>
              <a:rPr lang="en-US" sz="1200" dirty="0" err="1"/>
              <a:t>FRs.</a:t>
            </a:r>
            <a:endParaRPr lang="en-US" sz="1200" dirty="0"/>
          </a:p>
          <a:p>
            <a:pPr marL="628650" lvl="1" indent="-171450">
              <a:buFont typeface="Arial" panose="020B0604020202020204" pitchFamily="34" charset="0"/>
              <a:buChar char="•"/>
            </a:pPr>
            <a:r>
              <a:rPr lang="en-US" sz="1200" dirty="0"/>
              <a:t>Each concrete component has real interfaces that may be described by an EDS .</a:t>
            </a:r>
          </a:p>
          <a:p>
            <a:pPr marL="628650" lvl="1" indent="-171450">
              <a:buFont typeface="Arial" panose="020B0604020202020204" pitchFamily="34" charset="0"/>
              <a:buChar char="•"/>
            </a:pPr>
            <a:r>
              <a:rPr lang="en-US" sz="1200" dirty="0"/>
              <a:t>An EDS could be used to describe the actual data that flows across control and management interfaces for the concrete elements that implement communications functionality in a deployed system.</a:t>
            </a:r>
          </a:p>
          <a:p>
            <a:pPr marL="628650" lvl="1" indent="-171450">
              <a:buFont typeface="Arial" panose="020B0604020202020204" pitchFamily="34" charset="0"/>
              <a:buChar char="•"/>
            </a:pPr>
            <a:r>
              <a:rPr lang="en-US" sz="1200" dirty="0"/>
              <a:t>Components may have separate input, output, and management interfaces, each with a separate EDS.</a:t>
            </a:r>
          </a:p>
          <a:p>
            <a:pPr marL="628650" lvl="1" indent="-171450">
              <a:buFont typeface="Arial" panose="020B0604020202020204" pitchFamily="34" charset="0"/>
              <a:buChar char="•"/>
            </a:pPr>
            <a:r>
              <a:rPr lang="en-US" sz="1200" dirty="0"/>
              <a:t>The parameters that are associated with each element may be made accessible via agents that interface to SM configuration, SC control, and MD monitoring services.</a:t>
            </a:r>
          </a:p>
        </p:txBody>
      </p:sp>
      <p:sp>
        <p:nvSpPr>
          <p:cNvPr id="5" name="Rectangle 4">
            <a:extLst>
              <a:ext uri="{FF2B5EF4-FFF2-40B4-BE49-F238E27FC236}">
                <a16:creationId xmlns:a16="http://schemas.microsoft.com/office/drawing/2014/main" id="{F43BDD03-3B2B-2747-A616-0860F640FB3F}"/>
              </a:ext>
            </a:extLst>
          </p:cNvPr>
          <p:cNvSpPr/>
          <p:nvPr/>
        </p:nvSpPr>
        <p:spPr>
          <a:xfrm>
            <a:off x="3976667" y="3342670"/>
            <a:ext cx="378630" cy="184666"/>
          </a:xfrm>
          <a:prstGeom prst="rect">
            <a:avLst/>
          </a:prstGeom>
        </p:spPr>
        <p:txBody>
          <a:bodyPr wrap="none">
            <a:spAutoFit/>
          </a:bodyPr>
          <a:lstStyle/>
          <a:p>
            <a:pPr algn="ctr"/>
            <a:r>
              <a:rPr lang="en-US" altLang="en-US" sz="600" dirty="0"/>
              <a:t>agent</a:t>
            </a:r>
          </a:p>
        </p:txBody>
      </p:sp>
      <p:sp>
        <p:nvSpPr>
          <p:cNvPr id="6" name="Rectangle 5">
            <a:extLst>
              <a:ext uri="{FF2B5EF4-FFF2-40B4-BE49-F238E27FC236}">
                <a16:creationId xmlns:a16="http://schemas.microsoft.com/office/drawing/2014/main" id="{0726428A-1E05-6F45-99BE-76947D155C37}"/>
              </a:ext>
            </a:extLst>
          </p:cNvPr>
          <p:cNvSpPr/>
          <p:nvPr/>
        </p:nvSpPr>
        <p:spPr>
          <a:xfrm>
            <a:off x="5850751" y="1603299"/>
            <a:ext cx="1489510" cy="215444"/>
          </a:xfrm>
          <a:prstGeom prst="rect">
            <a:avLst/>
          </a:prstGeom>
        </p:spPr>
        <p:txBody>
          <a:bodyPr wrap="none">
            <a:spAutoFit/>
          </a:bodyPr>
          <a:lstStyle/>
          <a:p>
            <a:pPr algn="ctr"/>
            <a:r>
              <a:rPr lang="en-US" altLang="en-US" sz="800" dirty="0"/>
              <a:t>Provision Management (PM)</a:t>
            </a:r>
          </a:p>
        </p:txBody>
      </p:sp>
      <p:sp>
        <p:nvSpPr>
          <p:cNvPr id="7" name="Rectangle 6">
            <a:extLst>
              <a:ext uri="{FF2B5EF4-FFF2-40B4-BE49-F238E27FC236}">
                <a16:creationId xmlns:a16="http://schemas.microsoft.com/office/drawing/2014/main" id="{BCC1FC96-2A2C-8041-A6C1-A047551B7A2F}"/>
              </a:ext>
            </a:extLst>
          </p:cNvPr>
          <p:cNvSpPr/>
          <p:nvPr/>
        </p:nvSpPr>
        <p:spPr>
          <a:xfrm>
            <a:off x="8229600" y="1595307"/>
            <a:ext cx="410689" cy="215444"/>
          </a:xfrm>
          <a:prstGeom prst="rect">
            <a:avLst/>
          </a:prstGeom>
        </p:spPr>
        <p:txBody>
          <a:bodyPr wrap="none">
            <a:spAutoFit/>
          </a:bodyPr>
          <a:lstStyle/>
          <a:p>
            <a:pPr algn="ctr"/>
            <a:r>
              <a:rPr lang="en-US" altLang="en-US" sz="800" dirty="0"/>
              <a:t>(UM)</a:t>
            </a:r>
          </a:p>
        </p:txBody>
      </p:sp>
      <p:sp>
        <p:nvSpPr>
          <p:cNvPr id="81" name="Rectangle 80">
            <a:extLst>
              <a:ext uri="{FF2B5EF4-FFF2-40B4-BE49-F238E27FC236}">
                <a16:creationId xmlns:a16="http://schemas.microsoft.com/office/drawing/2014/main" id="{A88F088A-193B-A948-AC37-FACF7BCDB001}"/>
              </a:ext>
            </a:extLst>
          </p:cNvPr>
          <p:cNvSpPr/>
          <p:nvPr/>
        </p:nvSpPr>
        <p:spPr>
          <a:xfrm>
            <a:off x="4654987" y="3328905"/>
            <a:ext cx="378630" cy="184666"/>
          </a:xfrm>
          <a:prstGeom prst="rect">
            <a:avLst/>
          </a:prstGeom>
        </p:spPr>
        <p:txBody>
          <a:bodyPr wrap="none">
            <a:spAutoFit/>
          </a:bodyPr>
          <a:lstStyle/>
          <a:p>
            <a:pPr algn="ctr"/>
            <a:r>
              <a:rPr lang="en-US" altLang="en-US" sz="600" dirty="0"/>
              <a:t>agent</a:t>
            </a:r>
          </a:p>
        </p:txBody>
      </p:sp>
      <p:sp>
        <p:nvSpPr>
          <p:cNvPr id="82" name="Rectangle 81">
            <a:extLst>
              <a:ext uri="{FF2B5EF4-FFF2-40B4-BE49-F238E27FC236}">
                <a16:creationId xmlns:a16="http://schemas.microsoft.com/office/drawing/2014/main" id="{DAFE8D78-217C-D24A-B4F4-39B8AA668145}"/>
              </a:ext>
            </a:extLst>
          </p:cNvPr>
          <p:cNvSpPr/>
          <p:nvPr/>
        </p:nvSpPr>
        <p:spPr>
          <a:xfrm>
            <a:off x="5236361" y="3314868"/>
            <a:ext cx="378630" cy="184666"/>
          </a:xfrm>
          <a:prstGeom prst="rect">
            <a:avLst/>
          </a:prstGeom>
        </p:spPr>
        <p:txBody>
          <a:bodyPr wrap="none">
            <a:spAutoFit/>
          </a:bodyPr>
          <a:lstStyle/>
          <a:p>
            <a:pPr algn="ctr"/>
            <a:r>
              <a:rPr lang="en-US" altLang="en-US" sz="600" dirty="0"/>
              <a:t>agent</a:t>
            </a:r>
          </a:p>
        </p:txBody>
      </p:sp>
      <p:sp>
        <p:nvSpPr>
          <p:cNvPr id="83" name="Rectangle 82">
            <a:extLst>
              <a:ext uri="{FF2B5EF4-FFF2-40B4-BE49-F238E27FC236}">
                <a16:creationId xmlns:a16="http://schemas.microsoft.com/office/drawing/2014/main" id="{E196E31E-301A-D047-B040-38C2D830E7A4}"/>
              </a:ext>
            </a:extLst>
          </p:cNvPr>
          <p:cNvSpPr/>
          <p:nvPr/>
        </p:nvSpPr>
        <p:spPr>
          <a:xfrm>
            <a:off x="5804774" y="3322515"/>
            <a:ext cx="378630" cy="184666"/>
          </a:xfrm>
          <a:prstGeom prst="rect">
            <a:avLst/>
          </a:prstGeom>
        </p:spPr>
        <p:txBody>
          <a:bodyPr wrap="none">
            <a:spAutoFit/>
          </a:bodyPr>
          <a:lstStyle/>
          <a:p>
            <a:pPr algn="ctr"/>
            <a:r>
              <a:rPr lang="en-US" altLang="en-US" sz="600" dirty="0"/>
              <a:t>agent</a:t>
            </a:r>
          </a:p>
        </p:txBody>
      </p:sp>
      <p:sp>
        <p:nvSpPr>
          <p:cNvPr id="84" name="Rectangle 83">
            <a:extLst>
              <a:ext uri="{FF2B5EF4-FFF2-40B4-BE49-F238E27FC236}">
                <a16:creationId xmlns:a16="http://schemas.microsoft.com/office/drawing/2014/main" id="{7AC50F41-9C80-F244-BD7F-4334B0D80198}"/>
              </a:ext>
            </a:extLst>
          </p:cNvPr>
          <p:cNvSpPr/>
          <p:nvPr/>
        </p:nvSpPr>
        <p:spPr>
          <a:xfrm>
            <a:off x="6305793" y="3300751"/>
            <a:ext cx="378630" cy="184666"/>
          </a:xfrm>
          <a:prstGeom prst="rect">
            <a:avLst/>
          </a:prstGeom>
        </p:spPr>
        <p:txBody>
          <a:bodyPr wrap="none">
            <a:spAutoFit/>
          </a:bodyPr>
          <a:lstStyle/>
          <a:p>
            <a:pPr algn="ctr"/>
            <a:r>
              <a:rPr lang="en-US" altLang="en-US" sz="600" dirty="0"/>
              <a:t>agent</a:t>
            </a:r>
          </a:p>
        </p:txBody>
      </p:sp>
      <p:sp>
        <p:nvSpPr>
          <p:cNvPr id="85" name="Rectangle 84">
            <a:extLst>
              <a:ext uri="{FF2B5EF4-FFF2-40B4-BE49-F238E27FC236}">
                <a16:creationId xmlns:a16="http://schemas.microsoft.com/office/drawing/2014/main" id="{7F8D55A9-A914-BA4A-B5A3-E54884514FD5}"/>
              </a:ext>
            </a:extLst>
          </p:cNvPr>
          <p:cNvSpPr/>
          <p:nvPr/>
        </p:nvSpPr>
        <p:spPr>
          <a:xfrm>
            <a:off x="6808788" y="3336349"/>
            <a:ext cx="378630" cy="184666"/>
          </a:xfrm>
          <a:prstGeom prst="rect">
            <a:avLst/>
          </a:prstGeom>
        </p:spPr>
        <p:txBody>
          <a:bodyPr wrap="none">
            <a:spAutoFit/>
          </a:bodyPr>
          <a:lstStyle/>
          <a:p>
            <a:pPr algn="ctr"/>
            <a:r>
              <a:rPr lang="en-US" altLang="en-US" sz="600" dirty="0"/>
              <a:t>agent</a:t>
            </a:r>
          </a:p>
        </p:txBody>
      </p:sp>
      <p:sp>
        <p:nvSpPr>
          <p:cNvPr id="86" name="Rectangle 85">
            <a:extLst>
              <a:ext uri="{FF2B5EF4-FFF2-40B4-BE49-F238E27FC236}">
                <a16:creationId xmlns:a16="http://schemas.microsoft.com/office/drawing/2014/main" id="{071B6C17-36CA-F641-A057-348F1FF8A3F7}"/>
              </a:ext>
            </a:extLst>
          </p:cNvPr>
          <p:cNvSpPr/>
          <p:nvPr/>
        </p:nvSpPr>
        <p:spPr>
          <a:xfrm>
            <a:off x="7093770" y="2871593"/>
            <a:ext cx="378630" cy="184666"/>
          </a:xfrm>
          <a:prstGeom prst="rect">
            <a:avLst/>
          </a:prstGeom>
        </p:spPr>
        <p:txBody>
          <a:bodyPr wrap="none">
            <a:spAutoFit/>
          </a:bodyPr>
          <a:lstStyle/>
          <a:p>
            <a:pPr algn="ctr"/>
            <a:r>
              <a:rPr lang="en-US" altLang="en-US" sz="600" dirty="0"/>
              <a:t>agent</a:t>
            </a:r>
          </a:p>
        </p:txBody>
      </p:sp>
      <p:sp>
        <p:nvSpPr>
          <p:cNvPr id="87" name="Rectangle 86">
            <a:extLst>
              <a:ext uri="{FF2B5EF4-FFF2-40B4-BE49-F238E27FC236}">
                <a16:creationId xmlns:a16="http://schemas.microsoft.com/office/drawing/2014/main" id="{820B7B5F-FB48-6246-8742-A61E44B0F474}"/>
              </a:ext>
            </a:extLst>
          </p:cNvPr>
          <p:cNvSpPr/>
          <p:nvPr/>
        </p:nvSpPr>
        <p:spPr>
          <a:xfrm>
            <a:off x="7287213" y="2449717"/>
            <a:ext cx="378630" cy="184666"/>
          </a:xfrm>
          <a:prstGeom prst="rect">
            <a:avLst/>
          </a:prstGeom>
        </p:spPr>
        <p:txBody>
          <a:bodyPr wrap="none">
            <a:spAutoFit/>
          </a:bodyPr>
          <a:lstStyle/>
          <a:p>
            <a:pPr algn="ctr"/>
            <a:r>
              <a:rPr lang="en-US" altLang="en-US" sz="600" dirty="0"/>
              <a:t>agent</a:t>
            </a:r>
          </a:p>
        </p:txBody>
      </p:sp>
      <p:sp>
        <p:nvSpPr>
          <p:cNvPr id="92" name="Cube 1">
            <a:extLst>
              <a:ext uri="{FF2B5EF4-FFF2-40B4-BE49-F238E27FC236}">
                <a16:creationId xmlns:a16="http://schemas.microsoft.com/office/drawing/2014/main" id="{EB2742A4-4C92-4747-ACA9-29C26D38F211}"/>
              </a:ext>
            </a:extLst>
          </p:cNvPr>
          <p:cNvSpPr>
            <a:spLocks noChangeArrowheads="1"/>
          </p:cNvSpPr>
          <p:nvPr/>
        </p:nvSpPr>
        <p:spPr bwMode="auto">
          <a:xfrm>
            <a:off x="4085827" y="2043870"/>
            <a:ext cx="3458290" cy="269611"/>
          </a:xfrm>
          <a:prstGeom prst="cube">
            <a:avLst>
              <a:gd name="adj" fmla="val 9495"/>
            </a:avLst>
          </a:prstGeom>
          <a:solidFill>
            <a:srgbClr val="00B0F0"/>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78" name="Oval 70">
            <a:extLst>
              <a:ext uri="{FF2B5EF4-FFF2-40B4-BE49-F238E27FC236}">
                <a16:creationId xmlns:a16="http://schemas.microsoft.com/office/drawing/2014/main" id="{A4DD57C6-EE8E-954E-A89F-5CE4935162DA}"/>
              </a:ext>
            </a:extLst>
          </p:cNvPr>
          <p:cNvSpPr>
            <a:spLocks noChangeArrowheads="1"/>
          </p:cNvSpPr>
          <p:nvPr/>
        </p:nvSpPr>
        <p:spPr bwMode="auto">
          <a:xfrm>
            <a:off x="4661279" y="2088099"/>
            <a:ext cx="2026786" cy="197901"/>
          </a:xfrm>
          <a:prstGeom prst="ellipse">
            <a:avLst/>
          </a:prstGeom>
          <a:solidFill>
            <a:srgbClr val="CDACE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3" name="Rectangle 2">
            <a:extLst>
              <a:ext uri="{FF2B5EF4-FFF2-40B4-BE49-F238E27FC236}">
                <a16:creationId xmlns:a16="http://schemas.microsoft.com/office/drawing/2014/main" id="{AACE7D03-349D-6D42-A997-E380730F9DB6}"/>
              </a:ext>
            </a:extLst>
          </p:cNvPr>
          <p:cNvSpPr/>
          <p:nvPr/>
        </p:nvSpPr>
        <p:spPr>
          <a:xfrm>
            <a:off x="4148866" y="2070756"/>
            <a:ext cx="3005951" cy="369332"/>
          </a:xfrm>
          <a:prstGeom prst="rect">
            <a:avLst/>
          </a:prstGeom>
        </p:spPr>
        <p:txBody>
          <a:bodyPr wrap="none">
            <a:spAutoFit/>
          </a:bodyPr>
          <a:lstStyle/>
          <a:p>
            <a:pPr algn="ctr"/>
            <a:r>
              <a:rPr lang="en-US" altLang="en-US" sz="900" dirty="0"/>
              <a:t>Element Management (EM)</a:t>
            </a:r>
          </a:p>
        </p:txBody>
      </p:sp>
      <p:sp>
        <p:nvSpPr>
          <p:cNvPr id="94" name="Rectangle 73">
            <a:extLst>
              <a:ext uri="{FF2B5EF4-FFF2-40B4-BE49-F238E27FC236}">
                <a16:creationId xmlns:a16="http://schemas.microsoft.com/office/drawing/2014/main" id="{5E45211D-5379-4447-ABB8-65A6D538563E}"/>
              </a:ext>
            </a:extLst>
          </p:cNvPr>
          <p:cNvSpPr>
            <a:spLocks noChangeArrowheads="1"/>
          </p:cNvSpPr>
          <p:nvPr/>
        </p:nvSpPr>
        <p:spPr bwMode="auto">
          <a:xfrm>
            <a:off x="3768711" y="4655292"/>
            <a:ext cx="4365189" cy="526308"/>
          </a:xfrm>
          <a:prstGeom prst="rect">
            <a:avLst/>
          </a:prstGeom>
          <a:solidFill>
            <a:srgbClr val="FFC000"/>
          </a:solidFill>
          <a:ln w="9525" algn="ctr">
            <a:solidFill>
              <a:schemeClr val="tx1"/>
            </a:solidFill>
            <a:round/>
            <a:headEnd/>
            <a:tailEnd/>
          </a:ln>
        </p:spPr>
        <p:txBody>
          <a:bodyPr/>
          <a:lstStyle>
            <a:lvl1pPr defTabSz="1828800">
              <a:defRPr sz="3600">
                <a:solidFill>
                  <a:schemeClr val="tx1"/>
                </a:solidFill>
                <a:latin typeface="Arial" panose="020B0604020202020204" pitchFamily="34" charset="0"/>
              </a:defRPr>
            </a:lvl1pPr>
            <a:lvl2pPr marL="742950" indent="-285750" defTabSz="1828800">
              <a:defRPr sz="3600">
                <a:solidFill>
                  <a:schemeClr val="tx1"/>
                </a:solidFill>
                <a:latin typeface="Arial" panose="020B0604020202020204" pitchFamily="34" charset="0"/>
              </a:defRPr>
            </a:lvl2pPr>
            <a:lvl3pPr marL="1143000" indent="-228600" defTabSz="1828800">
              <a:defRPr sz="3600">
                <a:solidFill>
                  <a:schemeClr val="tx1"/>
                </a:solidFill>
                <a:latin typeface="Arial" panose="020B0604020202020204" pitchFamily="34" charset="0"/>
              </a:defRPr>
            </a:lvl3pPr>
            <a:lvl4pPr marL="1600200" indent="-228600" defTabSz="1828800">
              <a:defRPr sz="3600">
                <a:solidFill>
                  <a:schemeClr val="tx1"/>
                </a:solidFill>
                <a:latin typeface="Arial" panose="020B0604020202020204" pitchFamily="34" charset="0"/>
              </a:defRPr>
            </a:lvl4pPr>
            <a:lvl5pPr marL="2057400" indent="-228600" defTabSz="1828800">
              <a:defRPr sz="3600">
                <a:solidFill>
                  <a:schemeClr val="tx1"/>
                </a:solidFill>
                <a:latin typeface="Arial" panose="020B0604020202020204" pitchFamily="34" charset="0"/>
              </a:defRPr>
            </a:lvl5pPr>
            <a:lvl6pPr marL="2514600" indent="-228600" defTabSz="18288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88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88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88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endParaRPr lang="en-US" altLang="en-US" sz="1800"/>
          </a:p>
        </p:txBody>
      </p:sp>
      <p:sp>
        <p:nvSpPr>
          <p:cNvPr id="95" name="Text Box 98">
            <a:extLst>
              <a:ext uri="{FF2B5EF4-FFF2-40B4-BE49-F238E27FC236}">
                <a16:creationId xmlns:a16="http://schemas.microsoft.com/office/drawing/2014/main" id="{09377677-D5BA-1B4D-B5D7-80D91C5B11E5}"/>
              </a:ext>
            </a:extLst>
          </p:cNvPr>
          <p:cNvSpPr txBox="1">
            <a:spLocks noChangeArrowheads="1"/>
          </p:cNvSpPr>
          <p:nvPr/>
        </p:nvSpPr>
        <p:spPr bwMode="auto">
          <a:xfrm>
            <a:off x="3803894" y="4860005"/>
            <a:ext cx="66075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b="1" dirty="0"/>
              <a:t>Line Legend:</a:t>
            </a:r>
          </a:p>
        </p:txBody>
      </p:sp>
      <p:sp>
        <p:nvSpPr>
          <p:cNvPr id="96" name="Line 99">
            <a:extLst>
              <a:ext uri="{FF2B5EF4-FFF2-40B4-BE49-F238E27FC236}">
                <a16:creationId xmlns:a16="http://schemas.microsoft.com/office/drawing/2014/main" id="{01B6C181-5242-9B4B-8828-727F7B01AE01}"/>
              </a:ext>
            </a:extLst>
          </p:cNvPr>
          <p:cNvSpPr>
            <a:spLocks noChangeShapeType="1"/>
          </p:cNvSpPr>
          <p:nvPr/>
        </p:nvSpPr>
        <p:spPr bwMode="auto">
          <a:xfrm>
            <a:off x="4333522" y="4755573"/>
            <a:ext cx="18722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 name="Text Box 100">
            <a:extLst>
              <a:ext uri="{FF2B5EF4-FFF2-40B4-BE49-F238E27FC236}">
                <a16:creationId xmlns:a16="http://schemas.microsoft.com/office/drawing/2014/main" id="{73804C4E-5EF0-8248-861F-B1FEB53D6453}"/>
              </a:ext>
            </a:extLst>
          </p:cNvPr>
          <p:cNvSpPr txBox="1">
            <a:spLocks noChangeArrowheads="1"/>
          </p:cNvSpPr>
          <p:nvPr/>
        </p:nvSpPr>
        <p:spPr bwMode="auto">
          <a:xfrm>
            <a:off x="4500642" y="4648200"/>
            <a:ext cx="9143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space link/transfer service data</a:t>
            </a:r>
          </a:p>
        </p:txBody>
      </p:sp>
      <p:sp>
        <p:nvSpPr>
          <p:cNvPr id="98" name="Line 101">
            <a:extLst>
              <a:ext uri="{FF2B5EF4-FFF2-40B4-BE49-F238E27FC236}">
                <a16:creationId xmlns:a16="http://schemas.microsoft.com/office/drawing/2014/main" id="{34FBA4A8-3F14-2744-B556-C46E93DF9CD7}"/>
              </a:ext>
            </a:extLst>
          </p:cNvPr>
          <p:cNvSpPr>
            <a:spLocks noChangeShapeType="1"/>
          </p:cNvSpPr>
          <p:nvPr/>
        </p:nvSpPr>
        <p:spPr bwMode="auto">
          <a:xfrm>
            <a:off x="6451464" y="4956513"/>
            <a:ext cx="21423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Line 103">
            <a:extLst>
              <a:ext uri="{FF2B5EF4-FFF2-40B4-BE49-F238E27FC236}">
                <a16:creationId xmlns:a16="http://schemas.microsoft.com/office/drawing/2014/main" id="{A34CB39B-C366-214B-95A9-8B8AA431A2F9}"/>
              </a:ext>
            </a:extLst>
          </p:cNvPr>
          <p:cNvSpPr>
            <a:spLocks noChangeShapeType="1"/>
          </p:cNvSpPr>
          <p:nvPr/>
        </p:nvSpPr>
        <p:spPr bwMode="auto">
          <a:xfrm>
            <a:off x="4427134" y="4963839"/>
            <a:ext cx="212982" cy="692"/>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 name="Text Box 104">
            <a:extLst>
              <a:ext uri="{FF2B5EF4-FFF2-40B4-BE49-F238E27FC236}">
                <a16:creationId xmlns:a16="http://schemas.microsoft.com/office/drawing/2014/main" id="{1D2D0822-8582-CE40-A956-532512D673E9}"/>
              </a:ext>
            </a:extLst>
          </p:cNvPr>
          <p:cNvSpPr txBox="1">
            <a:spLocks noChangeArrowheads="1"/>
          </p:cNvSpPr>
          <p:nvPr/>
        </p:nvSpPr>
        <p:spPr bwMode="auto">
          <a:xfrm>
            <a:off x="4654987" y="4859067"/>
            <a:ext cx="14425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Functional resource-based interactions between EM and FRs</a:t>
            </a:r>
          </a:p>
        </p:txBody>
      </p:sp>
      <p:sp>
        <p:nvSpPr>
          <p:cNvPr id="101" name="Line 10">
            <a:extLst>
              <a:ext uri="{FF2B5EF4-FFF2-40B4-BE49-F238E27FC236}">
                <a16:creationId xmlns:a16="http://schemas.microsoft.com/office/drawing/2014/main" id="{24439872-3961-134E-A6C5-B63D39AC92B3}"/>
              </a:ext>
            </a:extLst>
          </p:cNvPr>
          <p:cNvSpPr>
            <a:spLocks noChangeShapeType="1"/>
          </p:cNvSpPr>
          <p:nvPr/>
        </p:nvSpPr>
        <p:spPr bwMode="auto">
          <a:xfrm>
            <a:off x="5643534" y="4752116"/>
            <a:ext cx="356227" cy="0"/>
          </a:xfrm>
          <a:prstGeom prst="line">
            <a:avLst/>
          </a:prstGeom>
          <a:noFill/>
          <a:ln w="38100" cmpd="tri">
            <a:solidFill>
              <a:srgbClr val="FF00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Text Box 100">
            <a:extLst>
              <a:ext uri="{FF2B5EF4-FFF2-40B4-BE49-F238E27FC236}">
                <a16:creationId xmlns:a16="http://schemas.microsoft.com/office/drawing/2014/main" id="{9C57B46F-D7F4-EF4A-8378-EDA406DF8940}"/>
              </a:ext>
            </a:extLst>
          </p:cNvPr>
          <p:cNvSpPr txBox="1">
            <a:spLocks noChangeArrowheads="1"/>
          </p:cNvSpPr>
          <p:nvPr/>
        </p:nvSpPr>
        <p:spPr bwMode="auto">
          <a:xfrm>
            <a:off x="5895857" y="4648200"/>
            <a:ext cx="11145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UM/PM Service Management interface</a:t>
            </a:r>
          </a:p>
        </p:txBody>
      </p:sp>
      <p:sp>
        <p:nvSpPr>
          <p:cNvPr id="103" name="Line 103">
            <a:extLst>
              <a:ext uri="{FF2B5EF4-FFF2-40B4-BE49-F238E27FC236}">
                <a16:creationId xmlns:a16="http://schemas.microsoft.com/office/drawing/2014/main" id="{7C0D759E-75A1-574D-9553-E2F35E914125}"/>
              </a:ext>
            </a:extLst>
          </p:cNvPr>
          <p:cNvSpPr>
            <a:spLocks noChangeShapeType="1"/>
          </p:cNvSpPr>
          <p:nvPr/>
        </p:nvSpPr>
        <p:spPr bwMode="auto">
          <a:xfrm flipH="1" flipV="1">
            <a:off x="7085325" y="4752116"/>
            <a:ext cx="228689" cy="0"/>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Text Box 100">
            <a:extLst>
              <a:ext uri="{FF2B5EF4-FFF2-40B4-BE49-F238E27FC236}">
                <a16:creationId xmlns:a16="http://schemas.microsoft.com/office/drawing/2014/main" id="{0A04BCE3-11ED-8D48-AE10-D581B0DF06C7}"/>
              </a:ext>
            </a:extLst>
          </p:cNvPr>
          <p:cNvSpPr txBox="1">
            <a:spLocks noChangeArrowheads="1"/>
          </p:cNvSpPr>
          <p:nvPr/>
        </p:nvSpPr>
        <p:spPr bwMode="auto">
          <a:xfrm>
            <a:off x="7289512" y="4648200"/>
            <a:ext cx="7951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PM/EM interface</a:t>
            </a:r>
          </a:p>
        </p:txBody>
      </p:sp>
      <p:sp>
        <p:nvSpPr>
          <p:cNvPr id="105" name="Text Box 104">
            <a:extLst>
              <a:ext uri="{FF2B5EF4-FFF2-40B4-BE49-F238E27FC236}">
                <a16:creationId xmlns:a16="http://schemas.microsoft.com/office/drawing/2014/main" id="{A0104B12-F603-7244-8FAE-05A6E20489FD}"/>
              </a:ext>
            </a:extLst>
          </p:cNvPr>
          <p:cNvSpPr txBox="1">
            <a:spLocks noChangeArrowheads="1"/>
          </p:cNvSpPr>
          <p:nvPr/>
        </p:nvSpPr>
        <p:spPr bwMode="auto">
          <a:xfrm>
            <a:off x="6661246" y="4866229"/>
            <a:ext cx="12248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Functional resource-based interactions among FRs</a:t>
            </a:r>
          </a:p>
        </p:txBody>
      </p:sp>
      <p:sp>
        <p:nvSpPr>
          <p:cNvPr id="106" name="Rectangle 105">
            <a:extLst>
              <a:ext uri="{FF2B5EF4-FFF2-40B4-BE49-F238E27FC236}">
                <a16:creationId xmlns:a16="http://schemas.microsoft.com/office/drawing/2014/main" id="{4F6B3CD6-B669-4B4F-9796-33EED22D26ED}"/>
              </a:ext>
            </a:extLst>
          </p:cNvPr>
          <p:cNvSpPr/>
          <p:nvPr/>
        </p:nvSpPr>
        <p:spPr>
          <a:xfrm>
            <a:off x="3770364" y="3577034"/>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BB66CB8F-18C3-1C4B-9203-616513A052E5}"/>
              </a:ext>
            </a:extLst>
          </p:cNvPr>
          <p:cNvSpPr/>
          <p:nvPr/>
        </p:nvSpPr>
        <p:spPr>
          <a:xfrm>
            <a:off x="4368350" y="3479263"/>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E873F917-662C-6D4D-98CB-E77387B65D19}"/>
              </a:ext>
            </a:extLst>
          </p:cNvPr>
          <p:cNvSpPr/>
          <p:nvPr/>
        </p:nvSpPr>
        <p:spPr>
          <a:xfrm>
            <a:off x="5071527" y="3516449"/>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EAFDD5D7-D155-0041-A0B5-3E6FC4879451}"/>
              </a:ext>
            </a:extLst>
          </p:cNvPr>
          <p:cNvSpPr/>
          <p:nvPr/>
        </p:nvSpPr>
        <p:spPr>
          <a:xfrm>
            <a:off x="6713676" y="3499534"/>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A1F97C99-98D4-C449-9565-ACD7B8C39C1B}"/>
              </a:ext>
            </a:extLst>
          </p:cNvPr>
          <p:cNvSpPr/>
          <p:nvPr/>
        </p:nvSpPr>
        <p:spPr>
          <a:xfrm>
            <a:off x="3637753" y="4267200"/>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Text Box 66">
            <a:extLst>
              <a:ext uri="{FF2B5EF4-FFF2-40B4-BE49-F238E27FC236}">
                <a16:creationId xmlns:a16="http://schemas.microsoft.com/office/drawing/2014/main" id="{40B081E3-7A53-2F47-B0EE-108882960DC4}"/>
              </a:ext>
            </a:extLst>
          </p:cNvPr>
          <p:cNvSpPr txBox="1">
            <a:spLocks noChangeArrowheads="1"/>
          </p:cNvSpPr>
          <p:nvPr/>
        </p:nvSpPr>
        <p:spPr bwMode="auto">
          <a:xfrm>
            <a:off x="3788302" y="4252668"/>
            <a:ext cx="301932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800" dirty="0"/>
              <a:t>Electronic Data Sheet (EDS) – one per component interface</a:t>
            </a:r>
          </a:p>
        </p:txBody>
      </p:sp>
      <p:sp>
        <p:nvSpPr>
          <p:cNvPr id="8" name="Date Placeholder 7">
            <a:extLst>
              <a:ext uri="{FF2B5EF4-FFF2-40B4-BE49-F238E27FC236}">
                <a16:creationId xmlns:a16="http://schemas.microsoft.com/office/drawing/2014/main" id="{361E0A29-855D-5F4C-9A72-002B56EE0567}"/>
              </a:ext>
            </a:extLst>
          </p:cNvPr>
          <p:cNvSpPr>
            <a:spLocks noGrp="1"/>
          </p:cNvSpPr>
          <p:nvPr>
            <p:ph type="dt" sz="half" idx="10"/>
          </p:nvPr>
        </p:nvSpPr>
        <p:spPr/>
        <p:txBody>
          <a:bodyPr/>
          <a:lstStyle/>
          <a:p>
            <a:fld id="{E4E83AD6-917A-1542-BBC4-BD2F438D1DD2}" type="datetime1">
              <a:rPr lang="en-US" altLang="en-US" smtClean="0"/>
              <a:t>1/19/22</a:t>
            </a:fld>
            <a:endParaRPr lang="en-US" altLang="en-US"/>
          </a:p>
        </p:txBody>
      </p:sp>
      <p:sp>
        <p:nvSpPr>
          <p:cNvPr id="9" name="Slide Number Placeholder 8">
            <a:extLst>
              <a:ext uri="{FF2B5EF4-FFF2-40B4-BE49-F238E27FC236}">
                <a16:creationId xmlns:a16="http://schemas.microsoft.com/office/drawing/2014/main" id="{C68F9300-5CCA-A54F-9CE1-4987FDE10402}"/>
              </a:ext>
            </a:extLst>
          </p:cNvPr>
          <p:cNvSpPr>
            <a:spLocks noGrp="1"/>
          </p:cNvSpPr>
          <p:nvPr>
            <p:ph type="sldNum" sz="quarter" idx="11"/>
          </p:nvPr>
        </p:nvSpPr>
        <p:spPr/>
        <p:txBody>
          <a:bodyPr/>
          <a:lstStyle/>
          <a:p>
            <a:fld id="{1A962E49-CEFB-4EFB-B873-B33993E8CA5A}" type="slidenum">
              <a:rPr lang="en-US" altLang="en-US" smtClean="0"/>
              <a:pPr/>
              <a:t>12</a:t>
            </a:fld>
            <a:endParaRPr lang="en-US" altLang="en-US"/>
          </a:p>
        </p:txBody>
      </p:sp>
    </p:spTree>
    <p:extLst>
      <p:ext uri="{BB962C8B-B14F-4D97-AF65-F5344CB8AC3E}">
        <p14:creationId xmlns:p14="http://schemas.microsoft.com/office/powerpoint/2010/main" val="2438153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be 1">
            <a:extLst>
              <a:ext uri="{FF2B5EF4-FFF2-40B4-BE49-F238E27FC236}">
                <a16:creationId xmlns:a16="http://schemas.microsoft.com/office/drawing/2014/main" id="{E4E1C843-4C18-154A-A8F7-ABC8D787363D}"/>
              </a:ext>
            </a:extLst>
          </p:cNvPr>
          <p:cNvSpPr>
            <a:spLocks noChangeArrowheads="1"/>
          </p:cNvSpPr>
          <p:nvPr/>
        </p:nvSpPr>
        <p:spPr bwMode="auto">
          <a:xfrm>
            <a:off x="5699516" y="1555151"/>
            <a:ext cx="1691884" cy="269611"/>
          </a:xfrm>
          <a:prstGeom prst="cube">
            <a:avLst>
              <a:gd name="adj" fmla="val 9494"/>
            </a:avLst>
          </a:prstGeom>
          <a:solidFill>
            <a:srgbClr val="00B0F0"/>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50" name="Cube 1">
            <a:extLst>
              <a:ext uri="{FF2B5EF4-FFF2-40B4-BE49-F238E27FC236}">
                <a16:creationId xmlns:a16="http://schemas.microsoft.com/office/drawing/2014/main" id="{8CBB3F8B-7CA0-B340-BB89-A2722EB85801}"/>
              </a:ext>
            </a:extLst>
          </p:cNvPr>
          <p:cNvSpPr>
            <a:spLocks noChangeArrowheads="1"/>
          </p:cNvSpPr>
          <p:nvPr/>
        </p:nvSpPr>
        <p:spPr bwMode="auto">
          <a:xfrm>
            <a:off x="3810177" y="1912351"/>
            <a:ext cx="4009591" cy="2179234"/>
          </a:xfrm>
          <a:prstGeom prst="cube">
            <a:avLst>
              <a:gd name="adj" fmla="val 3492"/>
            </a:avLst>
          </a:prstGeom>
          <a:solidFill>
            <a:srgbClr val="00FFFF"/>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1" name="Cube 1">
            <a:extLst>
              <a:ext uri="{FF2B5EF4-FFF2-40B4-BE49-F238E27FC236}">
                <a16:creationId xmlns:a16="http://schemas.microsoft.com/office/drawing/2014/main" id="{C15ABBAB-86EE-4247-A92C-45F1BB4DD4D5}"/>
              </a:ext>
            </a:extLst>
          </p:cNvPr>
          <p:cNvSpPr>
            <a:spLocks noChangeArrowheads="1"/>
          </p:cNvSpPr>
          <p:nvPr/>
        </p:nvSpPr>
        <p:spPr bwMode="auto">
          <a:xfrm>
            <a:off x="3965939" y="3275494"/>
            <a:ext cx="441912" cy="670310"/>
          </a:xfrm>
          <a:prstGeom prst="cube">
            <a:avLst>
              <a:gd name="adj" fmla="val 5721"/>
            </a:avLst>
          </a:prstGeom>
          <a:solidFill>
            <a:srgbClr val="E32400"/>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0" name="Cube 1">
            <a:extLst>
              <a:ext uri="{FF2B5EF4-FFF2-40B4-BE49-F238E27FC236}">
                <a16:creationId xmlns:a16="http://schemas.microsoft.com/office/drawing/2014/main" id="{2B286964-BFB5-5349-8B12-759C042F1547}"/>
              </a:ext>
            </a:extLst>
          </p:cNvPr>
          <p:cNvSpPr>
            <a:spLocks noChangeArrowheads="1"/>
          </p:cNvSpPr>
          <p:nvPr/>
        </p:nvSpPr>
        <p:spPr bwMode="auto">
          <a:xfrm>
            <a:off x="4420904" y="3279162"/>
            <a:ext cx="676418" cy="662976"/>
          </a:xfrm>
          <a:prstGeom prst="cube">
            <a:avLst>
              <a:gd name="adj" fmla="val 3492"/>
            </a:avLst>
          </a:prstGeom>
          <a:solidFill>
            <a:srgbClr val="FFBF08"/>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9" name="Cube 1">
            <a:extLst>
              <a:ext uri="{FF2B5EF4-FFF2-40B4-BE49-F238E27FC236}">
                <a16:creationId xmlns:a16="http://schemas.microsoft.com/office/drawing/2014/main" id="{37CB4643-F3B3-184A-B9BE-19C439F225BE}"/>
              </a:ext>
            </a:extLst>
          </p:cNvPr>
          <p:cNvSpPr>
            <a:spLocks noChangeArrowheads="1"/>
          </p:cNvSpPr>
          <p:nvPr/>
        </p:nvSpPr>
        <p:spPr bwMode="auto">
          <a:xfrm>
            <a:off x="5100420" y="3275494"/>
            <a:ext cx="1653742" cy="666643"/>
          </a:xfrm>
          <a:prstGeom prst="cube">
            <a:avLst>
              <a:gd name="adj" fmla="val 3492"/>
            </a:avLst>
          </a:prstGeom>
          <a:solidFill>
            <a:srgbClr val="FBB17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 name="Cube 1">
            <a:extLst>
              <a:ext uri="{FF2B5EF4-FFF2-40B4-BE49-F238E27FC236}">
                <a16:creationId xmlns:a16="http://schemas.microsoft.com/office/drawing/2014/main" id="{046F6855-BC29-D243-BED3-BBE78D67792A}"/>
              </a:ext>
            </a:extLst>
          </p:cNvPr>
          <p:cNvSpPr>
            <a:spLocks noChangeArrowheads="1"/>
          </p:cNvSpPr>
          <p:nvPr/>
        </p:nvSpPr>
        <p:spPr bwMode="auto">
          <a:xfrm>
            <a:off x="6755418" y="2417911"/>
            <a:ext cx="953194" cy="1509011"/>
          </a:xfrm>
          <a:prstGeom prst="cube">
            <a:avLst>
              <a:gd name="adj" fmla="val 3492"/>
            </a:avLst>
          </a:prstGeom>
          <a:solidFill>
            <a:srgbClr val="92D050"/>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51" name="Line 10">
            <a:extLst>
              <a:ext uri="{FF2B5EF4-FFF2-40B4-BE49-F238E27FC236}">
                <a16:creationId xmlns:a16="http://schemas.microsoft.com/office/drawing/2014/main" id="{0F7C6CDF-B126-E84F-A316-078BE5DF3255}"/>
              </a:ext>
            </a:extLst>
          </p:cNvPr>
          <p:cNvSpPr>
            <a:spLocks noChangeShapeType="1"/>
          </p:cNvSpPr>
          <p:nvPr/>
        </p:nvSpPr>
        <p:spPr bwMode="auto">
          <a:xfrm>
            <a:off x="7103545" y="3577034"/>
            <a:ext cx="1073078"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 name="Text Box 11">
            <a:extLst>
              <a:ext uri="{FF2B5EF4-FFF2-40B4-BE49-F238E27FC236}">
                <a16:creationId xmlns:a16="http://schemas.microsoft.com/office/drawing/2014/main" id="{C41A4DDB-28BE-F542-B3F6-7518C0758359}"/>
              </a:ext>
            </a:extLst>
          </p:cNvPr>
          <p:cNvSpPr txBox="1">
            <a:spLocks noChangeArrowheads="1"/>
          </p:cNvSpPr>
          <p:nvPr/>
        </p:nvSpPr>
        <p:spPr bwMode="auto">
          <a:xfrm>
            <a:off x="7797220" y="3405517"/>
            <a:ext cx="316185" cy="14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a:t>Frames</a:t>
            </a:r>
          </a:p>
        </p:txBody>
      </p:sp>
      <p:sp>
        <p:nvSpPr>
          <p:cNvPr id="2053" name="AutoShape 17">
            <a:extLst>
              <a:ext uri="{FF2B5EF4-FFF2-40B4-BE49-F238E27FC236}">
                <a16:creationId xmlns:a16="http://schemas.microsoft.com/office/drawing/2014/main" id="{2F5555B6-152B-CA42-BD62-C0E60F723A2D}"/>
              </a:ext>
            </a:extLst>
          </p:cNvPr>
          <p:cNvSpPr>
            <a:spLocks noChangeArrowheads="1"/>
          </p:cNvSpPr>
          <p:nvPr/>
        </p:nvSpPr>
        <p:spPr bwMode="auto">
          <a:xfrm>
            <a:off x="5147126" y="3359872"/>
            <a:ext cx="505126" cy="534608"/>
          </a:xfrm>
          <a:prstGeom prst="roundRect">
            <a:avLst>
              <a:gd name="adj" fmla="val 16667"/>
            </a:avLst>
          </a:prstGeom>
          <a:solidFill>
            <a:srgbClr val="DDA09B"/>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PLOP, Sync </a:t>
            </a:r>
          </a:p>
          <a:p>
            <a:pPr algn="ctr" eaLnBrk="1" hangingPunct="1">
              <a:spcBef>
                <a:spcPct val="0"/>
              </a:spcBef>
              <a:buFontTx/>
              <a:buNone/>
            </a:pPr>
            <a:r>
              <a:rPr lang="en-US" altLang="en-US" sz="600"/>
              <a:t>and  Channel </a:t>
            </a:r>
          </a:p>
          <a:p>
            <a:pPr algn="ctr" eaLnBrk="1" hangingPunct="1">
              <a:spcBef>
                <a:spcPct val="0"/>
              </a:spcBef>
              <a:buFontTx/>
              <a:buNone/>
            </a:pPr>
            <a:r>
              <a:rPr lang="en-US" altLang="en-US" sz="600"/>
              <a:t>Encoding</a:t>
            </a:r>
          </a:p>
        </p:txBody>
      </p:sp>
      <p:sp>
        <p:nvSpPr>
          <p:cNvPr id="2054" name="AutoShape 27">
            <a:extLst>
              <a:ext uri="{FF2B5EF4-FFF2-40B4-BE49-F238E27FC236}">
                <a16:creationId xmlns:a16="http://schemas.microsoft.com/office/drawing/2014/main" id="{2514E257-131F-E846-AAA4-E497C5577C96}"/>
              </a:ext>
            </a:extLst>
          </p:cNvPr>
          <p:cNvSpPr>
            <a:spLocks noChangeArrowheads="1"/>
          </p:cNvSpPr>
          <p:nvPr/>
        </p:nvSpPr>
        <p:spPr bwMode="auto">
          <a:xfrm>
            <a:off x="8105629" y="1446212"/>
            <a:ext cx="735072" cy="2499592"/>
          </a:xfrm>
          <a:prstGeom prst="cube">
            <a:avLst>
              <a:gd name="adj" fmla="val 9261"/>
            </a:avLst>
          </a:prstGeom>
          <a:noFill/>
          <a:ln w="19050">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a:p>
        </p:txBody>
      </p:sp>
      <p:sp>
        <p:nvSpPr>
          <p:cNvPr id="2056" name="Text Box 38">
            <a:extLst>
              <a:ext uri="{FF2B5EF4-FFF2-40B4-BE49-F238E27FC236}">
                <a16:creationId xmlns:a16="http://schemas.microsoft.com/office/drawing/2014/main" id="{1387423B-FF12-3D46-9712-1B1CF9F9AF79}"/>
              </a:ext>
            </a:extLst>
          </p:cNvPr>
          <p:cNvSpPr txBox="1">
            <a:spLocks noChangeArrowheads="1"/>
          </p:cNvSpPr>
          <p:nvPr/>
        </p:nvSpPr>
        <p:spPr bwMode="auto">
          <a:xfrm>
            <a:off x="8149607" y="2007792"/>
            <a:ext cx="531513" cy="442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900" dirty="0"/>
              <a:t>Earth User CSSS</a:t>
            </a:r>
          </a:p>
        </p:txBody>
      </p:sp>
      <p:sp>
        <p:nvSpPr>
          <p:cNvPr id="2057" name="Line 70">
            <a:extLst>
              <a:ext uri="{FF2B5EF4-FFF2-40B4-BE49-F238E27FC236}">
                <a16:creationId xmlns:a16="http://schemas.microsoft.com/office/drawing/2014/main" id="{F5CECC0E-70FD-0447-A89F-7D75E657A844}"/>
              </a:ext>
            </a:extLst>
          </p:cNvPr>
          <p:cNvSpPr>
            <a:spLocks noChangeShapeType="1"/>
          </p:cNvSpPr>
          <p:nvPr/>
        </p:nvSpPr>
        <p:spPr bwMode="auto">
          <a:xfrm flipH="1">
            <a:off x="4694147" y="3524472"/>
            <a:ext cx="0" cy="85758"/>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Text Box 71">
            <a:extLst>
              <a:ext uri="{FF2B5EF4-FFF2-40B4-BE49-F238E27FC236}">
                <a16:creationId xmlns:a16="http://schemas.microsoft.com/office/drawing/2014/main" id="{89356C12-909B-0E44-8DFC-93DEC6D514D6}"/>
              </a:ext>
            </a:extLst>
          </p:cNvPr>
          <p:cNvSpPr txBox="1">
            <a:spLocks noChangeArrowheads="1"/>
          </p:cNvSpPr>
          <p:nvPr/>
        </p:nvSpPr>
        <p:spPr bwMode="auto">
          <a:xfrm>
            <a:off x="3347883" y="3207287"/>
            <a:ext cx="465905" cy="40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Space</a:t>
            </a:r>
          </a:p>
          <a:p>
            <a:pPr algn="ctr" eaLnBrk="1" hangingPunct="1">
              <a:spcBef>
                <a:spcPct val="0"/>
              </a:spcBef>
              <a:buFontTx/>
              <a:buNone/>
            </a:pPr>
            <a:r>
              <a:rPr lang="en-US" altLang="en-US" sz="600" dirty="0"/>
              <a:t>Link to </a:t>
            </a:r>
          </a:p>
          <a:p>
            <a:pPr algn="ctr" eaLnBrk="1" hangingPunct="1">
              <a:spcBef>
                <a:spcPct val="0"/>
              </a:spcBef>
              <a:buFontTx/>
              <a:buNone/>
            </a:pPr>
            <a:r>
              <a:rPr lang="en-US" altLang="en-US" sz="600" dirty="0"/>
              <a:t>Space User</a:t>
            </a:r>
          </a:p>
          <a:p>
            <a:pPr algn="ctr" eaLnBrk="1" hangingPunct="1">
              <a:spcBef>
                <a:spcPct val="0"/>
              </a:spcBef>
              <a:buFontTx/>
              <a:buNone/>
            </a:pPr>
            <a:r>
              <a:rPr lang="en-US" altLang="en-US" sz="600" dirty="0"/>
              <a:t> Node</a:t>
            </a:r>
          </a:p>
        </p:txBody>
      </p:sp>
      <p:sp>
        <p:nvSpPr>
          <p:cNvPr id="2059" name="Line 72">
            <a:extLst>
              <a:ext uri="{FF2B5EF4-FFF2-40B4-BE49-F238E27FC236}">
                <a16:creationId xmlns:a16="http://schemas.microsoft.com/office/drawing/2014/main" id="{E239709D-1693-BC40-AEE2-A5DA97A0E698}"/>
              </a:ext>
            </a:extLst>
          </p:cNvPr>
          <p:cNvSpPr>
            <a:spLocks noChangeShapeType="1"/>
          </p:cNvSpPr>
          <p:nvPr/>
        </p:nvSpPr>
        <p:spPr bwMode="auto">
          <a:xfrm flipH="1" flipV="1">
            <a:off x="3352800" y="3660718"/>
            <a:ext cx="648370"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0" name="Line 79">
            <a:extLst>
              <a:ext uri="{FF2B5EF4-FFF2-40B4-BE49-F238E27FC236}">
                <a16:creationId xmlns:a16="http://schemas.microsoft.com/office/drawing/2014/main" id="{E8C74481-F309-8A43-9418-D17A867EC0F4}"/>
              </a:ext>
            </a:extLst>
          </p:cNvPr>
          <p:cNvSpPr>
            <a:spLocks noChangeShapeType="1"/>
          </p:cNvSpPr>
          <p:nvPr/>
        </p:nvSpPr>
        <p:spPr bwMode="auto">
          <a:xfrm>
            <a:off x="5401850" y="2093960"/>
            <a:ext cx="11122" cy="66634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1" name="Line 80">
            <a:extLst>
              <a:ext uri="{FF2B5EF4-FFF2-40B4-BE49-F238E27FC236}">
                <a16:creationId xmlns:a16="http://schemas.microsoft.com/office/drawing/2014/main" id="{FF9A1370-122F-6A41-8DCB-0E77D4371D33}"/>
              </a:ext>
            </a:extLst>
          </p:cNvPr>
          <p:cNvSpPr>
            <a:spLocks noChangeShapeType="1"/>
          </p:cNvSpPr>
          <p:nvPr/>
        </p:nvSpPr>
        <p:spPr bwMode="auto">
          <a:xfrm flipH="1">
            <a:off x="5998218" y="2296605"/>
            <a:ext cx="9423" cy="417494"/>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2" name="Line 95">
            <a:extLst>
              <a:ext uri="{FF2B5EF4-FFF2-40B4-BE49-F238E27FC236}">
                <a16:creationId xmlns:a16="http://schemas.microsoft.com/office/drawing/2014/main" id="{6552D591-85B6-9D4B-9C6C-70B4EF96B366}"/>
              </a:ext>
            </a:extLst>
          </p:cNvPr>
          <p:cNvSpPr>
            <a:spLocks noChangeShapeType="1"/>
          </p:cNvSpPr>
          <p:nvPr/>
        </p:nvSpPr>
        <p:spPr bwMode="auto">
          <a:xfrm>
            <a:off x="6961558" y="2339304"/>
            <a:ext cx="9423" cy="109318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3" name="AutoShape 105">
            <a:extLst>
              <a:ext uri="{FF2B5EF4-FFF2-40B4-BE49-F238E27FC236}">
                <a16:creationId xmlns:a16="http://schemas.microsoft.com/office/drawing/2014/main" id="{2779007A-17C8-A646-8720-7EC2E7BB465A}"/>
              </a:ext>
            </a:extLst>
          </p:cNvPr>
          <p:cNvSpPr>
            <a:spLocks noChangeArrowheads="1"/>
          </p:cNvSpPr>
          <p:nvPr/>
        </p:nvSpPr>
        <p:spPr bwMode="auto">
          <a:xfrm>
            <a:off x="4003683" y="3385460"/>
            <a:ext cx="338635" cy="497952"/>
          </a:xfrm>
          <a:prstGeom prst="roundRect">
            <a:avLst>
              <a:gd name="adj" fmla="val 16667"/>
            </a:avLst>
          </a:prstGeom>
          <a:solidFill>
            <a:srgbClr val="FF7C80"/>
          </a:solidFill>
          <a:ln w="9525" cap="rnd">
            <a:solidFill>
              <a:schemeClr val="tx1"/>
            </a:solidFill>
            <a:prstDash val="sysDot"/>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Antenna</a:t>
            </a:r>
          </a:p>
        </p:txBody>
      </p:sp>
      <p:sp>
        <p:nvSpPr>
          <p:cNvPr id="2064" name="AutoShape 14">
            <a:extLst>
              <a:ext uri="{FF2B5EF4-FFF2-40B4-BE49-F238E27FC236}">
                <a16:creationId xmlns:a16="http://schemas.microsoft.com/office/drawing/2014/main" id="{2A04CF6E-5A30-BE40-92D4-58AAD7C1434A}"/>
              </a:ext>
            </a:extLst>
          </p:cNvPr>
          <p:cNvSpPr>
            <a:spLocks noChangeArrowheads="1"/>
          </p:cNvSpPr>
          <p:nvPr/>
        </p:nvSpPr>
        <p:spPr bwMode="auto">
          <a:xfrm>
            <a:off x="4470484" y="3363329"/>
            <a:ext cx="583030" cy="514551"/>
          </a:xfrm>
          <a:prstGeom prst="roundRect">
            <a:avLst>
              <a:gd name="adj" fmla="val 16667"/>
            </a:avLst>
          </a:prstGeom>
          <a:solidFill>
            <a:srgbClr val="FFC000"/>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CCSDS 401 Space</a:t>
            </a:r>
          </a:p>
          <a:p>
            <a:pPr algn="ctr" eaLnBrk="1" hangingPunct="1">
              <a:spcBef>
                <a:spcPct val="0"/>
              </a:spcBef>
              <a:buFontTx/>
              <a:buNone/>
            </a:pPr>
            <a:r>
              <a:rPr lang="en-US" altLang="en-US" sz="600" dirty="0"/>
              <a:t>Link Carrier </a:t>
            </a:r>
          </a:p>
          <a:p>
            <a:pPr algn="ctr" eaLnBrk="1" hangingPunct="1">
              <a:spcBef>
                <a:spcPct val="0"/>
              </a:spcBef>
              <a:buFontTx/>
              <a:buNone/>
            </a:pPr>
            <a:r>
              <a:rPr lang="en-US" altLang="en-US" sz="600" dirty="0"/>
              <a:t>Transmission</a:t>
            </a:r>
          </a:p>
        </p:txBody>
      </p:sp>
      <p:sp>
        <p:nvSpPr>
          <p:cNvPr id="2065" name="Line 109">
            <a:extLst>
              <a:ext uri="{FF2B5EF4-FFF2-40B4-BE49-F238E27FC236}">
                <a16:creationId xmlns:a16="http://schemas.microsoft.com/office/drawing/2014/main" id="{F99268D7-D0C8-A04E-BCC1-3BC9B1BA8151}"/>
              </a:ext>
            </a:extLst>
          </p:cNvPr>
          <p:cNvSpPr>
            <a:spLocks noChangeShapeType="1"/>
          </p:cNvSpPr>
          <p:nvPr/>
        </p:nvSpPr>
        <p:spPr bwMode="auto">
          <a:xfrm flipV="1">
            <a:off x="4337920" y="3556977"/>
            <a:ext cx="13633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6" name="Line 111">
            <a:extLst>
              <a:ext uri="{FF2B5EF4-FFF2-40B4-BE49-F238E27FC236}">
                <a16:creationId xmlns:a16="http://schemas.microsoft.com/office/drawing/2014/main" id="{3CD51E9B-F3D5-0242-B629-9206E98C5E5E}"/>
              </a:ext>
            </a:extLst>
          </p:cNvPr>
          <p:cNvSpPr>
            <a:spLocks noChangeShapeType="1"/>
          </p:cNvSpPr>
          <p:nvPr/>
        </p:nvSpPr>
        <p:spPr bwMode="auto">
          <a:xfrm>
            <a:off x="4172291" y="2286000"/>
            <a:ext cx="0" cy="448017"/>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7" name="AutoShape 118">
            <a:extLst>
              <a:ext uri="{FF2B5EF4-FFF2-40B4-BE49-F238E27FC236}">
                <a16:creationId xmlns:a16="http://schemas.microsoft.com/office/drawing/2014/main" id="{51A63F12-9F74-744F-976E-1027120B02B5}"/>
              </a:ext>
            </a:extLst>
          </p:cNvPr>
          <p:cNvSpPr>
            <a:spLocks noChangeArrowheads="1"/>
          </p:cNvSpPr>
          <p:nvPr/>
        </p:nvSpPr>
        <p:spPr bwMode="auto">
          <a:xfrm>
            <a:off x="6808888" y="3385460"/>
            <a:ext cx="395179" cy="48204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FF-CSTS </a:t>
            </a:r>
          </a:p>
          <a:p>
            <a:pPr algn="ctr" eaLnBrk="1" hangingPunct="1">
              <a:spcBef>
                <a:spcPct val="0"/>
              </a:spcBef>
              <a:buFontTx/>
              <a:buNone/>
            </a:pPr>
            <a:r>
              <a:rPr lang="en-US" altLang="en-US" sz="600"/>
              <a:t>Provider</a:t>
            </a:r>
          </a:p>
          <a:p>
            <a:pPr algn="ctr" eaLnBrk="1" hangingPunct="1">
              <a:spcBef>
                <a:spcPct val="0"/>
              </a:spcBef>
              <a:buFontTx/>
              <a:buNone/>
            </a:pPr>
            <a:r>
              <a:rPr lang="en-US" altLang="en-US" sz="600"/>
              <a:t>(frames)</a:t>
            </a:r>
          </a:p>
        </p:txBody>
      </p:sp>
      <p:sp>
        <p:nvSpPr>
          <p:cNvPr id="2068" name="AutoShape 17">
            <a:extLst>
              <a:ext uri="{FF2B5EF4-FFF2-40B4-BE49-F238E27FC236}">
                <a16:creationId xmlns:a16="http://schemas.microsoft.com/office/drawing/2014/main" id="{06127AA6-8762-2045-A5A9-97FB25029A61}"/>
              </a:ext>
            </a:extLst>
          </p:cNvPr>
          <p:cNvSpPr>
            <a:spLocks noChangeArrowheads="1"/>
          </p:cNvSpPr>
          <p:nvPr/>
        </p:nvSpPr>
        <p:spPr bwMode="auto">
          <a:xfrm>
            <a:off x="5754030" y="3359872"/>
            <a:ext cx="437273" cy="534608"/>
          </a:xfrm>
          <a:prstGeom prst="roundRect">
            <a:avLst>
              <a:gd name="adj" fmla="val 16667"/>
            </a:avLst>
          </a:prstGeom>
          <a:solidFill>
            <a:srgbClr val="FAB176"/>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MC </a:t>
            </a:r>
          </a:p>
          <a:p>
            <a:pPr algn="ctr" eaLnBrk="1" hangingPunct="1">
              <a:spcBef>
                <a:spcPct val="0"/>
              </a:spcBef>
              <a:buFontTx/>
              <a:buNone/>
            </a:pPr>
            <a:r>
              <a:rPr lang="en-US" altLang="en-US" sz="600"/>
              <a:t>Multiplexing</a:t>
            </a:r>
          </a:p>
        </p:txBody>
      </p:sp>
      <p:sp>
        <p:nvSpPr>
          <p:cNvPr id="2069" name="Line 72">
            <a:extLst>
              <a:ext uri="{FF2B5EF4-FFF2-40B4-BE49-F238E27FC236}">
                <a16:creationId xmlns:a16="http://schemas.microsoft.com/office/drawing/2014/main" id="{F3DDE285-804E-E744-8B48-61B99513E071}"/>
              </a:ext>
            </a:extLst>
          </p:cNvPr>
          <p:cNvSpPr>
            <a:spLocks noChangeShapeType="1"/>
          </p:cNvSpPr>
          <p:nvPr/>
        </p:nvSpPr>
        <p:spPr bwMode="auto">
          <a:xfrm flipH="1">
            <a:off x="5052886" y="3609539"/>
            <a:ext cx="9989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 name="Line 72">
            <a:extLst>
              <a:ext uri="{FF2B5EF4-FFF2-40B4-BE49-F238E27FC236}">
                <a16:creationId xmlns:a16="http://schemas.microsoft.com/office/drawing/2014/main" id="{BABEFB4F-42DE-D249-A6BB-A805016DCA2B}"/>
              </a:ext>
            </a:extLst>
          </p:cNvPr>
          <p:cNvSpPr>
            <a:spLocks noChangeShapeType="1"/>
          </p:cNvSpPr>
          <p:nvPr/>
        </p:nvSpPr>
        <p:spPr bwMode="auto">
          <a:xfrm flipH="1">
            <a:off x="5654136" y="3581184"/>
            <a:ext cx="99895"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 name="Line 72">
            <a:extLst>
              <a:ext uri="{FF2B5EF4-FFF2-40B4-BE49-F238E27FC236}">
                <a16:creationId xmlns:a16="http://schemas.microsoft.com/office/drawing/2014/main" id="{22DF8714-30B6-C64F-B7F0-C7255A177374}"/>
              </a:ext>
            </a:extLst>
          </p:cNvPr>
          <p:cNvSpPr>
            <a:spLocks noChangeShapeType="1"/>
          </p:cNvSpPr>
          <p:nvPr/>
        </p:nvSpPr>
        <p:spPr bwMode="auto">
          <a:xfrm flipH="1">
            <a:off x="6694544" y="3586025"/>
            <a:ext cx="113088"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076" name="Straight Connector 104">
            <a:extLst>
              <a:ext uri="{FF2B5EF4-FFF2-40B4-BE49-F238E27FC236}">
                <a16:creationId xmlns:a16="http://schemas.microsoft.com/office/drawing/2014/main" id="{3976D462-249E-014D-B2DA-9A382D28DEA2}"/>
              </a:ext>
            </a:extLst>
          </p:cNvPr>
          <p:cNvCxnSpPr>
            <a:cxnSpLocks noChangeShapeType="1"/>
          </p:cNvCxnSpPr>
          <p:nvPr/>
        </p:nvCxnSpPr>
        <p:spPr bwMode="auto">
          <a:xfrm>
            <a:off x="6890563" y="2972575"/>
            <a:ext cx="0" cy="41288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7" name="Line 10">
            <a:extLst>
              <a:ext uri="{FF2B5EF4-FFF2-40B4-BE49-F238E27FC236}">
                <a16:creationId xmlns:a16="http://schemas.microsoft.com/office/drawing/2014/main" id="{AA8BF3E5-8298-0F45-97DD-D857B89AD1B4}"/>
              </a:ext>
            </a:extLst>
          </p:cNvPr>
          <p:cNvSpPr>
            <a:spLocks noChangeShapeType="1"/>
          </p:cNvSpPr>
          <p:nvPr/>
        </p:nvSpPr>
        <p:spPr bwMode="auto">
          <a:xfrm>
            <a:off x="7356736" y="1699338"/>
            <a:ext cx="792872" cy="2766"/>
          </a:xfrm>
          <a:prstGeom prst="line">
            <a:avLst/>
          </a:prstGeom>
          <a:noFill/>
          <a:ln w="38100" cmpd="tri">
            <a:solidFill>
              <a:srgbClr val="FF00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9" name="Line 103">
            <a:extLst>
              <a:ext uri="{FF2B5EF4-FFF2-40B4-BE49-F238E27FC236}">
                <a16:creationId xmlns:a16="http://schemas.microsoft.com/office/drawing/2014/main" id="{E4F6960E-D6CA-4545-AAF0-8DF987F561D1}"/>
              </a:ext>
            </a:extLst>
          </p:cNvPr>
          <p:cNvSpPr>
            <a:spLocks noChangeShapeType="1"/>
          </p:cNvSpPr>
          <p:nvPr/>
        </p:nvSpPr>
        <p:spPr bwMode="auto">
          <a:xfrm flipV="1">
            <a:off x="6572262" y="1723544"/>
            <a:ext cx="4398" cy="423951"/>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0" name="Oval 72">
            <a:extLst>
              <a:ext uri="{FF2B5EF4-FFF2-40B4-BE49-F238E27FC236}">
                <a16:creationId xmlns:a16="http://schemas.microsoft.com/office/drawing/2014/main" id="{0C319798-6D34-E145-AB24-F3B3399D0EEF}"/>
              </a:ext>
            </a:extLst>
          </p:cNvPr>
          <p:cNvSpPr>
            <a:spLocks noChangeArrowheads="1"/>
          </p:cNvSpPr>
          <p:nvPr/>
        </p:nvSpPr>
        <p:spPr bwMode="auto">
          <a:xfrm>
            <a:off x="5738324" y="1605972"/>
            <a:ext cx="1608988" cy="190882"/>
          </a:xfrm>
          <a:prstGeom prst="ellipse">
            <a:avLst/>
          </a:prstGeom>
          <a:solidFill>
            <a:srgbClr val="CDACE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081" name="Oval 73">
            <a:extLst>
              <a:ext uri="{FF2B5EF4-FFF2-40B4-BE49-F238E27FC236}">
                <a16:creationId xmlns:a16="http://schemas.microsoft.com/office/drawing/2014/main" id="{F0279672-D9DB-DA4F-B344-AB223F4DD941}"/>
              </a:ext>
            </a:extLst>
          </p:cNvPr>
          <p:cNvSpPr>
            <a:spLocks noChangeArrowheads="1"/>
          </p:cNvSpPr>
          <p:nvPr/>
        </p:nvSpPr>
        <p:spPr bwMode="auto">
          <a:xfrm>
            <a:off x="8153400" y="1602514"/>
            <a:ext cx="543450" cy="190882"/>
          </a:xfrm>
          <a:prstGeom prst="ellipse">
            <a:avLst/>
          </a:prstGeom>
          <a:solidFill>
            <a:srgbClr val="CDACE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082" name="Text Box 66">
            <a:extLst>
              <a:ext uri="{FF2B5EF4-FFF2-40B4-BE49-F238E27FC236}">
                <a16:creationId xmlns:a16="http://schemas.microsoft.com/office/drawing/2014/main" id="{A60FA719-6CCE-1B44-A1D4-041D8F443DCB}"/>
              </a:ext>
            </a:extLst>
          </p:cNvPr>
          <p:cNvSpPr txBox="1">
            <a:spLocks noChangeArrowheads="1"/>
          </p:cNvSpPr>
          <p:nvPr/>
        </p:nvSpPr>
        <p:spPr bwMode="auto">
          <a:xfrm>
            <a:off x="3937087" y="3909002"/>
            <a:ext cx="14211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800" dirty="0"/>
              <a:t>Earth Space Link Terminal</a:t>
            </a:r>
          </a:p>
        </p:txBody>
      </p:sp>
      <p:sp>
        <p:nvSpPr>
          <p:cNvPr id="2083" name="AutoShape 118">
            <a:extLst>
              <a:ext uri="{FF2B5EF4-FFF2-40B4-BE49-F238E27FC236}">
                <a16:creationId xmlns:a16="http://schemas.microsoft.com/office/drawing/2014/main" id="{133C12D1-F28F-3141-976E-854020ADF57E}"/>
              </a:ext>
            </a:extLst>
          </p:cNvPr>
          <p:cNvSpPr>
            <a:spLocks noChangeArrowheads="1"/>
          </p:cNvSpPr>
          <p:nvPr/>
        </p:nvSpPr>
        <p:spPr bwMode="auto">
          <a:xfrm>
            <a:off x="8204292" y="3413124"/>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FF-CSTS </a:t>
            </a:r>
          </a:p>
          <a:p>
            <a:pPr algn="ctr" eaLnBrk="1" hangingPunct="1">
              <a:spcBef>
                <a:spcPct val="0"/>
              </a:spcBef>
              <a:buFontTx/>
              <a:buNone/>
            </a:pPr>
            <a:r>
              <a:rPr lang="en-US" altLang="en-US" sz="600"/>
              <a:t>MUE</a:t>
            </a:r>
          </a:p>
        </p:txBody>
      </p:sp>
      <p:sp>
        <p:nvSpPr>
          <p:cNvPr id="2084" name="AutoShape 17">
            <a:extLst>
              <a:ext uri="{FF2B5EF4-FFF2-40B4-BE49-F238E27FC236}">
                <a16:creationId xmlns:a16="http://schemas.microsoft.com/office/drawing/2014/main" id="{8BAE449E-BF2A-FC46-8ED6-903B747C0B15}"/>
              </a:ext>
            </a:extLst>
          </p:cNvPr>
          <p:cNvSpPr>
            <a:spLocks noChangeArrowheads="1"/>
          </p:cNvSpPr>
          <p:nvPr/>
        </p:nvSpPr>
        <p:spPr bwMode="auto">
          <a:xfrm>
            <a:off x="6269837" y="3363329"/>
            <a:ext cx="436645" cy="534608"/>
          </a:xfrm>
          <a:prstGeom prst="roundRect">
            <a:avLst>
              <a:gd name="adj" fmla="val 16667"/>
            </a:avLst>
          </a:prstGeom>
          <a:solidFill>
            <a:srgbClr val="FAB176"/>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VC </a:t>
            </a:r>
          </a:p>
          <a:p>
            <a:pPr algn="ctr" eaLnBrk="1" hangingPunct="1">
              <a:spcBef>
                <a:spcPct val="0"/>
              </a:spcBef>
              <a:buFontTx/>
              <a:buNone/>
            </a:pPr>
            <a:r>
              <a:rPr lang="en-US" altLang="en-US" sz="600"/>
              <a:t>Multiplexing</a:t>
            </a:r>
          </a:p>
        </p:txBody>
      </p:sp>
      <p:sp>
        <p:nvSpPr>
          <p:cNvPr id="2085" name="Rectangle 5">
            <a:extLst>
              <a:ext uri="{FF2B5EF4-FFF2-40B4-BE49-F238E27FC236}">
                <a16:creationId xmlns:a16="http://schemas.microsoft.com/office/drawing/2014/main" id="{8E13D0C9-1458-1E48-BAD1-FED73D31B8F4}"/>
              </a:ext>
            </a:extLst>
          </p:cNvPr>
          <p:cNvSpPr>
            <a:spLocks noChangeArrowheads="1"/>
          </p:cNvSpPr>
          <p:nvPr/>
        </p:nvSpPr>
        <p:spPr bwMode="auto">
          <a:xfrm>
            <a:off x="4045777" y="3385460"/>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6" name="Rectangle 70">
            <a:extLst>
              <a:ext uri="{FF2B5EF4-FFF2-40B4-BE49-F238E27FC236}">
                <a16:creationId xmlns:a16="http://schemas.microsoft.com/office/drawing/2014/main" id="{5CDEB529-D266-0543-9804-50DE74995E70}"/>
              </a:ext>
            </a:extLst>
          </p:cNvPr>
          <p:cNvSpPr>
            <a:spLocks noChangeArrowheads="1"/>
          </p:cNvSpPr>
          <p:nvPr/>
        </p:nvSpPr>
        <p:spPr bwMode="auto">
          <a:xfrm>
            <a:off x="4708929" y="3370060"/>
            <a:ext cx="222749"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7" name="Rectangle 71">
            <a:extLst>
              <a:ext uri="{FF2B5EF4-FFF2-40B4-BE49-F238E27FC236}">
                <a16:creationId xmlns:a16="http://schemas.microsoft.com/office/drawing/2014/main" id="{4439AC4C-4353-E743-B77C-0FDE4A64F011}"/>
              </a:ext>
            </a:extLst>
          </p:cNvPr>
          <p:cNvSpPr>
            <a:spLocks noChangeArrowheads="1"/>
          </p:cNvSpPr>
          <p:nvPr/>
        </p:nvSpPr>
        <p:spPr bwMode="auto">
          <a:xfrm>
            <a:off x="5307334" y="335987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8" name="Line 72">
            <a:extLst>
              <a:ext uri="{FF2B5EF4-FFF2-40B4-BE49-F238E27FC236}">
                <a16:creationId xmlns:a16="http://schemas.microsoft.com/office/drawing/2014/main" id="{33B68D8C-5AD6-244C-8DBF-8D55111701FC}"/>
              </a:ext>
            </a:extLst>
          </p:cNvPr>
          <p:cNvSpPr>
            <a:spLocks noChangeShapeType="1"/>
          </p:cNvSpPr>
          <p:nvPr/>
        </p:nvSpPr>
        <p:spPr bwMode="auto">
          <a:xfrm flipH="1">
            <a:off x="6191303" y="3586025"/>
            <a:ext cx="78533"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 name="Line 111">
            <a:extLst>
              <a:ext uri="{FF2B5EF4-FFF2-40B4-BE49-F238E27FC236}">
                <a16:creationId xmlns:a16="http://schemas.microsoft.com/office/drawing/2014/main" id="{6C19890C-FB2D-0446-90F6-BC0D2C110B30}"/>
              </a:ext>
            </a:extLst>
          </p:cNvPr>
          <p:cNvSpPr>
            <a:spLocks noChangeShapeType="1"/>
          </p:cNvSpPr>
          <p:nvPr/>
        </p:nvSpPr>
        <p:spPr bwMode="auto">
          <a:xfrm>
            <a:off x="4746197" y="2083721"/>
            <a:ext cx="5780" cy="625447"/>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1" name="Line 80">
            <a:extLst>
              <a:ext uri="{FF2B5EF4-FFF2-40B4-BE49-F238E27FC236}">
                <a16:creationId xmlns:a16="http://schemas.microsoft.com/office/drawing/2014/main" id="{CF16DFB0-81C0-0D4B-85AC-2D3F4C5A4F60}"/>
              </a:ext>
            </a:extLst>
          </p:cNvPr>
          <p:cNvSpPr>
            <a:spLocks noChangeShapeType="1"/>
          </p:cNvSpPr>
          <p:nvPr/>
        </p:nvSpPr>
        <p:spPr bwMode="auto">
          <a:xfrm flipH="1">
            <a:off x="6453293" y="2111387"/>
            <a:ext cx="12772" cy="625658"/>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2" name="Rectangle 79">
            <a:extLst>
              <a:ext uri="{FF2B5EF4-FFF2-40B4-BE49-F238E27FC236}">
                <a16:creationId xmlns:a16="http://schemas.microsoft.com/office/drawing/2014/main" id="{67A764D7-3171-9647-BA6D-640616AC45B5}"/>
              </a:ext>
            </a:extLst>
          </p:cNvPr>
          <p:cNvSpPr>
            <a:spLocks noChangeArrowheads="1"/>
          </p:cNvSpPr>
          <p:nvPr/>
        </p:nvSpPr>
        <p:spPr bwMode="auto">
          <a:xfrm>
            <a:off x="5874657" y="336886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93" name="Rectangle 83">
            <a:extLst>
              <a:ext uri="{FF2B5EF4-FFF2-40B4-BE49-F238E27FC236}">
                <a16:creationId xmlns:a16="http://schemas.microsoft.com/office/drawing/2014/main" id="{D05BA9AF-5969-B442-B049-6576ACBB1B9C}"/>
              </a:ext>
            </a:extLst>
          </p:cNvPr>
          <p:cNvSpPr>
            <a:spLocks noChangeArrowheads="1"/>
          </p:cNvSpPr>
          <p:nvPr/>
        </p:nvSpPr>
        <p:spPr bwMode="auto">
          <a:xfrm>
            <a:off x="6372872" y="3354339"/>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94" name="Rectangle 84">
            <a:extLst>
              <a:ext uri="{FF2B5EF4-FFF2-40B4-BE49-F238E27FC236}">
                <a16:creationId xmlns:a16="http://schemas.microsoft.com/office/drawing/2014/main" id="{1B5FAC2A-C0BF-C247-A90A-7955D63F706D}"/>
              </a:ext>
            </a:extLst>
          </p:cNvPr>
          <p:cNvSpPr>
            <a:spLocks noChangeArrowheads="1"/>
          </p:cNvSpPr>
          <p:nvPr/>
        </p:nvSpPr>
        <p:spPr bwMode="auto">
          <a:xfrm>
            <a:off x="6877998" y="338615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grpSp>
        <p:nvGrpSpPr>
          <p:cNvPr id="2095" name="Group 15">
            <a:extLst>
              <a:ext uri="{FF2B5EF4-FFF2-40B4-BE49-F238E27FC236}">
                <a16:creationId xmlns:a16="http://schemas.microsoft.com/office/drawing/2014/main" id="{29C9AFA9-F3FD-704E-BF42-AF3DAA1BA1A7}"/>
              </a:ext>
            </a:extLst>
          </p:cNvPr>
          <p:cNvGrpSpPr>
            <a:grpSpLocks/>
          </p:cNvGrpSpPr>
          <p:nvPr/>
        </p:nvGrpSpPr>
        <p:grpSpPr bwMode="auto">
          <a:xfrm>
            <a:off x="7127419" y="2922088"/>
            <a:ext cx="313504" cy="421877"/>
            <a:chOff x="11338403" y="5485535"/>
            <a:chExt cx="790731" cy="968079"/>
          </a:xfrm>
        </p:grpSpPr>
        <p:sp>
          <p:nvSpPr>
            <p:cNvPr id="2120" name="AutoShape 118">
              <a:extLst>
                <a:ext uri="{FF2B5EF4-FFF2-40B4-BE49-F238E27FC236}">
                  <a16:creationId xmlns:a16="http://schemas.microsoft.com/office/drawing/2014/main" id="{E185AB4A-EC46-CE4B-9385-28D29D6FE4BD}"/>
                </a:ext>
              </a:extLst>
            </p:cNvPr>
            <p:cNvSpPr>
              <a:spLocks noChangeArrowheads="1"/>
            </p:cNvSpPr>
            <p:nvPr/>
          </p:nvSpPr>
          <p:spPr bwMode="auto">
            <a:xfrm>
              <a:off x="11338403" y="5505631"/>
              <a:ext cx="790731" cy="947983"/>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a:p>
            <a:p>
              <a:pPr algn="ctr" eaLnBrk="1" hangingPunct="1">
                <a:spcBef>
                  <a:spcPct val="0"/>
                </a:spcBef>
                <a:buFontTx/>
                <a:buNone/>
              </a:pPr>
              <a:r>
                <a:rPr lang="en-US" altLang="en-US" sz="600"/>
                <a:t>MD-CSTS </a:t>
              </a:r>
            </a:p>
            <a:p>
              <a:pPr algn="ctr" eaLnBrk="1" hangingPunct="1">
                <a:spcBef>
                  <a:spcPct val="0"/>
                </a:spcBef>
                <a:buFontTx/>
                <a:buNone/>
              </a:pPr>
              <a:r>
                <a:rPr lang="en-US" altLang="en-US" sz="600"/>
                <a:t>Provider</a:t>
              </a:r>
            </a:p>
            <a:p>
              <a:pPr algn="ctr" eaLnBrk="1" hangingPunct="1">
                <a:spcBef>
                  <a:spcPct val="0"/>
                </a:spcBef>
                <a:buFontTx/>
                <a:buNone/>
              </a:pPr>
              <a:r>
                <a:rPr lang="en-US" altLang="en-US" sz="600"/>
                <a:t>(frames)</a:t>
              </a:r>
            </a:p>
          </p:txBody>
        </p:sp>
        <p:sp>
          <p:nvSpPr>
            <p:cNvPr id="2121" name="Rectangle 89">
              <a:extLst>
                <a:ext uri="{FF2B5EF4-FFF2-40B4-BE49-F238E27FC236}">
                  <a16:creationId xmlns:a16="http://schemas.microsoft.com/office/drawing/2014/main" id="{18340659-D9A0-E04A-8E72-0AA15B95328D}"/>
                </a:ext>
              </a:extLst>
            </p:cNvPr>
            <p:cNvSpPr>
              <a:spLocks noChangeArrowheads="1"/>
            </p:cNvSpPr>
            <p:nvPr/>
          </p:nvSpPr>
          <p:spPr bwMode="auto">
            <a:xfrm>
              <a:off x="11422788" y="5485535"/>
              <a:ext cx="619433" cy="234951"/>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grpSp>
      <p:sp>
        <p:nvSpPr>
          <p:cNvPr id="2097" name="Line 95">
            <a:extLst>
              <a:ext uri="{FF2B5EF4-FFF2-40B4-BE49-F238E27FC236}">
                <a16:creationId xmlns:a16="http://schemas.microsoft.com/office/drawing/2014/main" id="{2F900A8A-CF7D-3840-946D-A1B985532AF6}"/>
              </a:ext>
            </a:extLst>
          </p:cNvPr>
          <p:cNvSpPr>
            <a:spLocks noChangeShapeType="1"/>
          </p:cNvSpPr>
          <p:nvPr/>
        </p:nvSpPr>
        <p:spPr bwMode="auto">
          <a:xfrm>
            <a:off x="7205491" y="2331006"/>
            <a:ext cx="8627" cy="600074"/>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98" name="Group 93">
            <a:extLst>
              <a:ext uri="{FF2B5EF4-FFF2-40B4-BE49-F238E27FC236}">
                <a16:creationId xmlns:a16="http://schemas.microsoft.com/office/drawing/2014/main" id="{FFA74411-830D-634C-AABB-E22FA29B371C}"/>
              </a:ext>
            </a:extLst>
          </p:cNvPr>
          <p:cNvGrpSpPr>
            <a:grpSpLocks/>
          </p:cNvGrpSpPr>
          <p:nvPr/>
        </p:nvGrpSpPr>
        <p:grpSpPr bwMode="auto">
          <a:xfrm>
            <a:off x="7314014" y="2476006"/>
            <a:ext cx="312877" cy="421877"/>
            <a:chOff x="11338403" y="5485535"/>
            <a:chExt cx="790731" cy="968079"/>
          </a:xfrm>
        </p:grpSpPr>
        <p:sp>
          <p:nvSpPr>
            <p:cNvPr id="2118" name="AutoShape 118">
              <a:extLst>
                <a:ext uri="{FF2B5EF4-FFF2-40B4-BE49-F238E27FC236}">
                  <a16:creationId xmlns:a16="http://schemas.microsoft.com/office/drawing/2014/main" id="{7220B62E-0AF3-8B44-8B86-7FABFB8500E5}"/>
                </a:ext>
              </a:extLst>
            </p:cNvPr>
            <p:cNvSpPr>
              <a:spLocks noChangeArrowheads="1"/>
            </p:cNvSpPr>
            <p:nvPr/>
          </p:nvSpPr>
          <p:spPr bwMode="auto">
            <a:xfrm>
              <a:off x="11338403" y="5505631"/>
              <a:ext cx="790731" cy="947983"/>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a:p>
            <a:p>
              <a:pPr algn="ctr" eaLnBrk="1" hangingPunct="1">
                <a:spcBef>
                  <a:spcPct val="0"/>
                </a:spcBef>
                <a:buFontTx/>
                <a:buNone/>
              </a:pPr>
              <a:r>
                <a:rPr lang="en-US" altLang="en-US" sz="600"/>
                <a:t>SC-CSTS </a:t>
              </a:r>
            </a:p>
            <a:p>
              <a:pPr algn="ctr" eaLnBrk="1" hangingPunct="1">
                <a:spcBef>
                  <a:spcPct val="0"/>
                </a:spcBef>
                <a:buFontTx/>
                <a:buNone/>
              </a:pPr>
              <a:r>
                <a:rPr lang="en-US" altLang="en-US" sz="600"/>
                <a:t>Provider</a:t>
              </a:r>
            </a:p>
            <a:p>
              <a:pPr algn="ctr" eaLnBrk="1" hangingPunct="1">
                <a:spcBef>
                  <a:spcPct val="0"/>
                </a:spcBef>
                <a:buFontTx/>
                <a:buNone/>
              </a:pPr>
              <a:r>
                <a:rPr lang="en-US" altLang="en-US" sz="600"/>
                <a:t>(frames)</a:t>
              </a:r>
            </a:p>
          </p:txBody>
        </p:sp>
        <p:sp>
          <p:nvSpPr>
            <p:cNvPr id="2119" name="Rectangle 95">
              <a:extLst>
                <a:ext uri="{FF2B5EF4-FFF2-40B4-BE49-F238E27FC236}">
                  <a16:creationId xmlns:a16="http://schemas.microsoft.com/office/drawing/2014/main" id="{EE51C1A0-8BF8-C44A-8671-5F82ADCCF369}"/>
                </a:ext>
              </a:extLst>
            </p:cNvPr>
            <p:cNvSpPr>
              <a:spLocks noChangeArrowheads="1"/>
            </p:cNvSpPr>
            <p:nvPr/>
          </p:nvSpPr>
          <p:spPr bwMode="auto">
            <a:xfrm>
              <a:off x="11422789" y="5485535"/>
              <a:ext cx="619434" cy="28566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grpSp>
      <p:sp>
        <p:nvSpPr>
          <p:cNvPr id="2099" name="Line 95">
            <a:extLst>
              <a:ext uri="{FF2B5EF4-FFF2-40B4-BE49-F238E27FC236}">
                <a16:creationId xmlns:a16="http://schemas.microsoft.com/office/drawing/2014/main" id="{60FB1EA3-C1BB-9540-BD7E-917E28F0C2F7}"/>
              </a:ext>
            </a:extLst>
          </p:cNvPr>
          <p:cNvSpPr>
            <a:spLocks noChangeShapeType="1"/>
          </p:cNvSpPr>
          <p:nvPr/>
        </p:nvSpPr>
        <p:spPr bwMode="auto">
          <a:xfrm>
            <a:off x="7446578" y="2361200"/>
            <a:ext cx="0" cy="12379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0" name="AutoShape 118">
            <a:extLst>
              <a:ext uri="{FF2B5EF4-FFF2-40B4-BE49-F238E27FC236}">
                <a16:creationId xmlns:a16="http://schemas.microsoft.com/office/drawing/2014/main" id="{EC709357-7333-1847-8708-40494AA0A696}"/>
              </a:ext>
            </a:extLst>
          </p:cNvPr>
          <p:cNvSpPr>
            <a:spLocks noChangeArrowheads="1"/>
          </p:cNvSpPr>
          <p:nvPr/>
        </p:nvSpPr>
        <p:spPr bwMode="auto">
          <a:xfrm>
            <a:off x="8209293" y="3008538"/>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MD-CSTS </a:t>
            </a:r>
          </a:p>
          <a:p>
            <a:pPr algn="ctr" eaLnBrk="1" hangingPunct="1">
              <a:spcBef>
                <a:spcPct val="0"/>
              </a:spcBef>
              <a:buFontTx/>
              <a:buNone/>
            </a:pPr>
            <a:r>
              <a:rPr lang="en-US" altLang="en-US" sz="600" dirty="0"/>
              <a:t>MUE</a:t>
            </a:r>
          </a:p>
        </p:txBody>
      </p:sp>
      <p:sp>
        <p:nvSpPr>
          <p:cNvPr id="2101" name="Line 10">
            <a:extLst>
              <a:ext uri="{FF2B5EF4-FFF2-40B4-BE49-F238E27FC236}">
                <a16:creationId xmlns:a16="http://schemas.microsoft.com/office/drawing/2014/main" id="{C124FEBB-5F7C-0D42-942E-6BF070D9B70D}"/>
              </a:ext>
            </a:extLst>
          </p:cNvPr>
          <p:cNvSpPr>
            <a:spLocks noChangeShapeType="1"/>
          </p:cNvSpPr>
          <p:nvPr/>
        </p:nvSpPr>
        <p:spPr bwMode="auto">
          <a:xfrm>
            <a:off x="7440924" y="3152391"/>
            <a:ext cx="727532"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2" name="AutoShape 118">
            <a:extLst>
              <a:ext uri="{FF2B5EF4-FFF2-40B4-BE49-F238E27FC236}">
                <a16:creationId xmlns:a16="http://schemas.microsoft.com/office/drawing/2014/main" id="{50AE7171-F541-C34B-B2C3-A303D489EFC9}"/>
              </a:ext>
            </a:extLst>
          </p:cNvPr>
          <p:cNvSpPr>
            <a:spLocks noChangeArrowheads="1"/>
          </p:cNvSpPr>
          <p:nvPr/>
        </p:nvSpPr>
        <p:spPr bwMode="auto">
          <a:xfrm>
            <a:off x="8209293" y="2578183"/>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SC-CSTS </a:t>
            </a:r>
          </a:p>
          <a:p>
            <a:pPr algn="ctr" eaLnBrk="1" hangingPunct="1">
              <a:spcBef>
                <a:spcPct val="0"/>
              </a:spcBef>
              <a:buFontTx/>
              <a:buNone/>
            </a:pPr>
            <a:r>
              <a:rPr lang="en-US" altLang="en-US" sz="600"/>
              <a:t>MUE</a:t>
            </a:r>
          </a:p>
        </p:txBody>
      </p:sp>
      <p:sp>
        <p:nvSpPr>
          <p:cNvPr id="2103" name="Line 10">
            <a:extLst>
              <a:ext uri="{FF2B5EF4-FFF2-40B4-BE49-F238E27FC236}">
                <a16:creationId xmlns:a16="http://schemas.microsoft.com/office/drawing/2014/main" id="{691B608A-47E6-134D-B038-EF8B43CD701C}"/>
              </a:ext>
            </a:extLst>
          </p:cNvPr>
          <p:cNvSpPr>
            <a:spLocks noChangeShapeType="1"/>
          </p:cNvSpPr>
          <p:nvPr/>
        </p:nvSpPr>
        <p:spPr bwMode="auto">
          <a:xfrm>
            <a:off x="7626890" y="2709767"/>
            <a:ext cx="529628" cy="1384"/>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4" name="Text Box 11">
            <a:extLst>
              <a:ext uri="{FF2B5EF4-FFF2-40B4-BE49-F238E27FC236}">
                <a16:creationId xmlns:a16="http://schemas.microsoft.com/office/drawing/2014/main" id="{F90701F4-58B5-C34E-800D-714693304212}"/>
              </a:ext>
            </a:extLst>
          </p:cNvPr>
          <p:cNvSpPr txBox="1">
            <a:spLocks noChangeArrowheads="1"/>
          </p:cNvSpPr>
          <p:nvPr/>
        </p:nvSpPr>
        <p:spPr bwMode="auto">
          <a:xfrm>
            <a:off x="7757611" y="2895600"/>
            <a:ext cx="420228" cy="21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dirty="0"/>
              <a:t>Parameters </a:t>
            </a:r>
          </a:p>
          <a:p>
            <a:pPr algn="ctr" eaLnBrk="1" hangingPunct="1">
              <a:spcBef>
                <a:spcPct val="0"/>
              </a:spcBef>
              <a:buFontTx/>
              <a:buNone/>
            </a:pPr>
            <a:r>
              <a:rPr lang="en-US" altLang="en-US" sz="500" dirty="0"/>
              <a:t>and Events</a:t>
            </a:r>
          </a:p>
        </p:txBody>
      </p:sp>
      <p:sp>
        <p:nvSpPr>
          <p:cNvPr id="2105" name="Text Box 11">
            <a:extLst>
              <a:ext uri="{FF2B5EF4-FFF2-40B4-BE49-F238E27FC236}">
                <a16:creationId xmlns:a16="http://schemas.microsoft.com/office/drawing/2014/main" id="{750DA48C-C300-3E45-ACDD-3C4F5652765F}"/>
              </a:ext>
            </a:extLst>
          </p:cNvPr>
          <p:cNvSpPr txBox="1">
            <a:spLocks noChangeArrowheads="1"/>
          </p:cNvSpPr>
          <p:nvPr/>
        </p:nvSpPr>
        <p:spPr bwMode="auto">
          <a:xfrm>
            <a:off x="7757862" y="2514600"/>
            <a:ext cx="368207" cy="14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dirty="0"/>
              <a:t>Directives</a:t>
            </a:r>
          </a:p>
        </p:txBody>
      </p:sp>
      <p:sp>
        <p:nvSpPr>
          <p:cNvPr id="2" name="Title 1">
            <a:extLst>
              <a:ext uri="{FF2B5EF4-FFF2-40B4-BE49-F238E27FC236}">
                <a16:creationId xmlns:a16="http://schemas.microsoft.com/office/drawing/2014/main" id="{69C10EE1-2CA2-5445-BFCF-A084C839B60F}"/>
              </a:ext>
            </a:extLst>
          </p:cNvPr>
          <p:cNvSpPr>
            <a:spLocks noGrp="1"/>
          </p:cNvSpPr>
          <p:nvPr>
            <p:ph type="title"/>
          </p:nvPr>
        </p:nvSpPr>
        <p:spPr>
          <a:xfrm>
            <a:off x="532607" y="114155"/>
            <a:ext cx="8229600" cy="909638"/>
          </a:xfrm>
        </p:spPr>
        <p:txBody>
          <a:bodyPr/>
          <a:lstStyle/>
          <a:p>
            <a:r>
              <a:rPr lang="en-US" sz="3600" dirty="0"/>
              <a:t>Using a Proxy Agent to control different </a:t>
            </a:r>
            <a:r>
              <a:rPr lang="en-US" sz="3600" b="1" i="1" dirty="0"/>
              <a:t>Concrete</a:t>
            </a:r>
            <a:r>
              <a:rPr lang="en-US" sz="3600" dirty="0"/>
              <a:t> ESLT Elements</a:t>
            </a:r>
          </a:p>
        </p:txBody>
      </p:sp>
      <p:sp>
        <p:nvSpPr>
          <p:cNvPr id="76" name="Rectangle 75">
            <a:extLst>
              <a:ext uri="{FF2B5EF4-FFF2-40B4-BE49-F238E27FC236}">
                <a16:creationId xmlns:a16="http://schemas.microsoft.com/office/drawing/2014/main" id="{0A4CA0B5-DAF2-BA48-9201-206E696BE3F9}"/>
              </a:ext>
            </a:extLst>
          </p:cNvPr>
          <p:cNvSpPr/>
          <p:nvPr/>
        </p:nvSpPr>
        <p:spPr>
          <a:xfrm>
            <a:off x="-114300" y="1394293"/>
            <a:ext cx="3364065" cy="3231654"/>
          </a:xfrm>
          <a:prstGeom prst="rect">
            <a:avLst/>
          </a:prstGeom>
        </p:spPr>
        <p:txBody>
          <a:bodyPr wrap="square">
            <a:spAutoFit/>
          </a:bodyPr>
          <a:lstStyle/>
          <a:p>
            <a:pPr lvl="1"/>
            <a:r>
              <a:rPr lang="en-US" sz="1200" b="1" dirty="0"/>
              <a:t>Proxy Agent</a:t>
            </a:r>
            <a:r>
              <a:rPr lang="en-US" sz="1200" dirty="0"/>
              <a:t>: </a:t>
            </a:r>
          </a:p>
          <a:p>
            <a:pPr marL="628650" lvl="1" indent="-171450">
              <a:buFont typeface="Arial" panose="020B0604020202020204" pitchFamily="34" charset="0"/>
              <a:buChar char="•"/>
            </a:pPr>
            <a:r>
              <a:rPr lang="en-US" sz="1200" dirty="0"/>
              <a:t>Different concrete Components may implement one or more </a:t>
            </a:r>
            <a:r>
              <a:rPr lang="en-US" sz="1200" dirty="0" err="1"/>
              <a:t>FRs.</a:t>
            </a:r>
            <a:endParaRPr lang="en-US" sz="1200" dirty="0"/>
          </a:p>
          <a:p>
            <a:pPr marL="628650" lvl="1" indent="-171450">
              <a:buFont typeface="Arial" panose="020B0604020202020204" pitchFamily="34" charset="0"/>
              <a:buChar char="•"/>
            </a:pPr>
            <a:r>
              <a:rPr lang="en-US" sz="1200" dirty="0"/>
              <a:t>Each concrete Component has a native interface that may be described by an EDS.</a:t>
            </a:r>
          </a:p>
          <a:p>
            <a:pPr marL="628650" lvl="1" indent="-171450">
              <a:buFont typeface="Arial" panose="020B0604020202020204" pitchFamily="34" charset="0"/>
              <a:buChar char="•"/>
            </a:pPr>
            <a:r>
              <a:rPr lang="en-US" sz="1200" dirty="0"/>
              <a:t>Each Component may have separate &amp; unique management interfaces, each with a separate EDS.</a:t>
            </a:r>
          </a:p>
          <a:p>
            <a:pPr marL="628650" lvl="1" indent="-171450">
              <a:buFont typeface="Arial" panose="020B0604020202020204" pitchFamily="34" charset="0"/>
              <a:buChar char="•"/>
            </a:pPr>
            <a:r>
              <a:rPr lang="en-US" sz="1200" dirty="0"/>
              <a:t>A Proxy Agent Management element may be used to provide a single common management interface protocol for Element Management, MD and SC purposes.</a:t>
            </a:r>
          </a:p>
          <a:p>
            <a:pPr marL="628650" lvl="1" indent="-171450">
              <a:buFont typeface="Arial" panose="020B0604020202020204" pitchFamily="34" charset="0"/>
              <a:buChar char="•"/>
            </a:pPr>
            <a:r>
              <a:rPr lang="en-US" sz="1200" dirty="0"/>
              <a:t>EDS may be used to describe the unique component interfaces and the Proxy Agent interfaces.</a:t>
            </a:r>
          </a:p>
        </p:txBody>
      </p:sp>
      <p:sp>
        <p:nvSpPr>
          <p:cNvPr id="5" name="Rectangle 4">
            <a:extLst>
              <a:ext uri="{FF2B5EF4-FFF2-40B4-BE49-F238E27FC236}">
                <a16:creationId xmlns:a16="http://schemas.microsoft.com/office/drawing/2014/main" id="{F43BDD03-3B2B-2747-A616-0860F640FB3F}"/>
              </a:ext>
            </a:extLst>
          </p:cNvPr>
          <p:cNvSpPr/>
          <p:nvPr/>
        </p:nvSpPr>
        <p:spPr>
          <a:xfrm>
            <a:off x="3976667" y="3342670"/>
            <a:ext cx="378630" cy="184666"/>
          </a:xfrm>
          <a:prstGeom prst="rect">
            <a:avLst/>
          </a:prstGeom>
        </p:spPr>
        <p:txBody>
          <a:bodyPr wrap="none">
            <a:spAutoFit/>
          </a:bodyPr>
          <a:lstStyle/>
          <a:p>
            <a:pPr algn="ctr"/>
            <a:r>
              <a:rPr lang="en-US" altLang="en-US" sz="600" dirty="0"/>
              <a:t>agent</a:t>
            </a:r>
          </a:p>
        </p:txBody>
      </p:sp>
      <p:sp>
        <p:nvSpPr>
          <p:cNvPr id="6" name="Rectangle 5">
            <a:extLst>
              <a:ext uri="{FF2B5EF4-FFF2-40B4-BE49-F238E27FC236}">
                <a16:creationId xmlns:a16="http://schemas.microsoft.com/office/drawing/2014/main" id="{0726428A-1E05-6F45-99BE-76947D155C37}"/>
              </a:ext>
            </a:extLst>
          </p:cNvPr>
          <p:cNvSpPr/>
          <p:nvPr/>
        </p:nvSpPr>
        <p:spPr>
          <a:xfrm>
            <a:off x="5850751" y="1603299"/>
            <a:ext cx="1489510" cy="215444"/>
          </a:xfrm>
          <a:prstGeom prst="rect">
            <a:avLst/>
          </a:prstGeom>
        </p:spPr>
        <p:txBody>
          <a:bodyPr wrap="none">
            <a:spAutoFit/>
          </a:bodyPr>
          <a:lstStyle/>
          <a:p>
            <a:pPr algn="ctr"/>
            <a:r>
              <a:rPr lang="en-US" altLang="en-US" sz="800" dirty="0"/>
              <a:t>Provision Management (PM)</a:t>
            </a:r>
          </a:p>
        </p:txBody>
      </p:sp>
      <p:sp>
        <p:nvSpPr>
          <p:cNvPr id="7" name="Rectangle 6">
            <a:extLst>
              <a:ext uri="{FF2B5EF4-FFF2-40B4-BE49-F238E27FC236}">
                <a16:creationId xmlns:a16="http://schemas.microsoft.com/office/drawing/2014/main" id="{BCC1FC96-2A2C-8041-A6C1-A047551B7A2F}"/>
              </a:ext>
            </a:extLst>
          </p:cNvPr>
          <p:cNvSpPr/>
          <p:nvPr/>
        </p:nvSpPr>
        <p:spPr>
          <a:xfrm>
            <a:off x="8229600" y="1595307"/>
            <a:ext cx="410689" cy="215444"/>
          </a:xfrm>
          <a:prstGeom prst="rect">
            <a:avLst/>
          </a:prstGeom>
        </p:spPr>
        <p:txBody>
          <a:bodyPr wrap="none">
            <a:spAutoFit/>
          </a:bodyPr>
          <a:lstStyle/>
          <a:p>
            <a:pPr algn="ctr"/>
            <a:r>
              <a:rPr lang="en-US" altLang="en-US" sz="800" dirty="0"/>
              <a:t>(UM)</a:t>
            </a:r>
          </a:p>
        </p:txBody>
      </p:sp>
      <p:sp>
        <p:nvSpPr>
          <p:cNvPr id="81" name="Rectangle 80">
            <a:extLst>
              <a:ext uri="{FF2B5EF4-FFF2-40B4-BE49-F238E27FC236}">
                <a16:creationId xmlns:a16="http://schemas.microsoft.com/office/drawing/2014/main" id="{A88F088A-193B-A948-AC37-FACF7BCDB001}"/>
              </a:ext>
            </a:extLst>
          </p:cNvPr>
          <p:cNvSpPr/>
          <p:nvPr/>
        </p:nvSpPr>
        <p:spPr>
          <a:xfrm>
            <a:off x="4648200" y="3328905"/>
            <a:ext cx="344209" cy="184666"/>
          </a:xfrm>
          <a:prstGeom prst="rect">
            <a:avLst/>
          </a:prstGeom>
        </p:spPr>
        <p:txBody>
          <a:bodyPr wrap="none">
            <a:spAutoFit/>
          </a:bodyPr>
          <a:lstStyle/>
          <a:p>
            <a:pPr algn="ctr"/>
            <a:r>
              <a:rPr lang="en-US" altLang="en-US" sz="600" dirty="0"/>
              <a:t>agent</a:t>
            </a:r>
          </a:p>
        </p:txBody>
      </p:sp>
      <p:sp>
        <p:nvSpPr>
          <p:cNvPr id="82" name="Rectangle 81">
            <a:extLst>
              <a:ext uri="{FF2B5EF4-FFF2-40B4-BE49-F238E27FC236}">
                <a16:creationId xmlns:a16="http://schemas.microsoft.com/office/drawing/2014/main" id="{DAFE8D78-217C-D24A-B4F4-39B8AA668145}"/>
              </a:ext>
            </a:extLst>
          </p:cNvPr>
          <p:cNvSpPr/>
          <p:nvPr/>
        </p:nvSpPr>
        <p:spPr>
          <a:xfrm>
            <a:off x="5236361" y="3314868"/>
            <a:ext cx="378630" cy="184666"/>
          </a:xfrm>
          <a:prstGeom prst="rect">
            <a:avLst/>
          </a:prstGeom>
        </p:spPr>
        <p:txBody>
          <a:bodyPr wrap="none">
            <a:spAutoFit/>
          </a:bodyPr>
          <a:lstStyle/>
          <a:p>
            <a:pPr algn="ctr"/>
            <a:r>
              <a:rPr lang="en-US" altLang="en-US" sz="600" dirty="0"/>
              <a:t>agent</a:t>
            </a:r>
          </a:p>
        </p:txBody>
      </p:sp>
      <p:sp>
        <p:nvSpPr>
          <p:cNvPr id="83" name="Rectangle 82">
            <a:extLst>
              <a:ext uri="{FF2B5EF4-FFF2-40B4-BE49-F238E27FC236}">
                <a16:creationId xmlns:a16="http://schemas.microsoft.com/office/drawing/2014/main" id="{E196E31E-301A-D047-B040-38C2D830E7A4}"/>
              </a:ext>
            </a:extLst>
          </p:cNvPr>
          <p:cNvSpPr/>
          <p:nvPr/>
        </p:nvSpPr>
        <p:spPr>
          <a:xfrm>
            <a:off x="5804774" y="3322515"/>
            <a:ext cx="378630" cy="184666"/>
          </a:xfrm>
          <a:prstGeom prst="rect">
            <a:avLst/>
          </a:prstGeom>
        </p:spPr>
        <p:txBody>
          <a:bodyPr wrap="none">
            <a:spAutoFit/>
          </a:bodyPr>
          <a:lstStyle/>
          <a:p>
            <a:pPr algn="ctr"/>
            <a:r>
              <a:rPr lang="en-US" altLang="en-US" sz="600" dirty="0"/>
              <a:t>agent</a:t>
            </a:r>
          </a:p>
        </p:txBody>
      </p:sp>
      <p:sp>
        <p:nvSpPr>
          <p:cNvPr id="84" name="Rectangle 83">
            <a:extLst>
              <a:ext uri="{FF2B5EF4-FFF2-40B4-BE49-F238E27FC236}">
                <a16:creationId xmlns:a16="http://schemas.microsoft.com/office/drawing/2014/main" id="{7AC50F41-9C80-F244-BD7F-4334B0D80198}"/>
              </a:ext>
            </a:extLst>
          </p:cNvPr>
          <p:cNvSpPr/>
          <p:nvPr/>
        </p:nvSpPr>
        <p:spPr>
          <a:xfrm>
            <a:off x="6305793" y="3300751"/>
            <a:ext cx="378630" cy="184666"/>
          </a:xfrm>
          <a:prstGeom prst="rect">
            <a:avLst/>
          </a:prstGeom>
        </p:spPr>
        <p:txBody>
          <a:bodyPr wrap="none">
            <a:spAutoFit/>
          </a:bodyPr>
          <a:lstStyle/>
          <a:p>
            <a:pPr algn="ctr"/>
            <a:r>
              <a:rPr lang="en-US" altLang="en-US" sz="600" dirty="0"/>
              <a:t>agent</a:t>
            </a:r>
          </a:p>
        </p:txBody>
      </p:sp>
      <p:sp>
        <p:nvSpPr>
          <p:cNvPr id="85" name="Rectangle 84">
            <a:extLst>
              <a:ext uri="{FF2B5EF4-FFF2-40B4-BE49-F238E27FC236}">
                <a16:creationId xmlns:a16="http://schemas.microsoft.com/office/drawing/2014/main" id="{7F8D55A9-A914-BA4A-B5A3-E54884514FD5}"/>
              </a:ext>
            </a:extLst>
          </p:cNvPr>
          <p:cNvSpPr/>
          <p:nvPr/>
        </p:nvSpPr>
        <p:spPr>
          <a:xfrm>
            <a:off x="6808788" y="3336349"/>
            <a:ext cx="378630" cy="184666"/>
          </a:xfrm>
          <a:prstGeom prst="rect">
            <a:avLst/>
          </a:prstGeom>
        </p:spPr>
        <p:txBody>
          <a:bodyPr wrap="none">
            <a:spAutoFit/>
          </a:bodyPr>
          <a:lstStyle/>
          <a:p>
            <a:pPr algn="ctr"/>
            <a:r>
              <a:rPr lang="en-US" altLang="en-US" sz="600" dirty="0"/>
              <a:t>agent</a:t>
            </a:r>
          </a:p>
        </p:txBody>
      </p:sp>
      <p:sp>
        <p:nvSpPr>
          <p:cNvPr id="86" name="Rectangle 85">
            <a:extLst>
              <a:ext uri="{FF2B5EF4-FFF2-40B4-BE49-F238E27FC236}">
                <a16:creationId xmlns:a16="http://schemas.microsoft.com/office/drawing/2014/main" id="{071B6C17-36CA-F641-A057-348F1FF8A3F7}"/>
              </a:ext>
            </a:extLst>
          </p:cNvPr>
          <p:cNvSpPr/>
          <p:nvPr/>
        </p:nvSpPr>
        <p:spPr>
          <a:xfrm>
            <a:off x="7093770" y="2871593"/>
            <a:ext cx="378630" cy="184666"/>
          </a:xfrm>
          <a:prstGeom prst="rect">
            <a:avLst/>
          </a:prstGeom>
        </p:spPr>
        <p:txBody>
          <a:bodyPr wrap="none">
            <a:spAutoFit/>
          </a:bodyPr>
          <a:lstStyle/>
          <a:p>
            <a:pPr algn="ctr"/>
            <a:r>
              <a:rPr lang="en-US" altLang="en-US" sz="600" dirty="0"/>
              <a:t>agent</a:t>
            </a:r>
          </a:p>
        </p:txBody>
      </p:sp>
      <p:sp>
        <p:nvSpPr>
          <p:cNvPr id="87" name="Rectangle 86">
            <a:extLst>
              <a:ext uri="{FF2B5EF4-FFF2-40B4-BE49-F238E27FC236}">
                <a16:creationId xmlns:a16="http://schemas.microsoft.com/office/drawing/2014/main" id="{820B7B5F-FB48-6246-8742-A61E44B0F474}"/>
              </a:ext>
            </a:extLst>
          </p:cNvPr>
          <p:cNvSpPr/>
          <p:nvPr/>
        </p:nvSpPr>
        <p:spPr>
          <a:xfrm>
            <a:off x="7287213" y="2449717"/>
            <a:ext cx="378630" cy="184666"/>
          </a:xfrm>
          <a:prstGeom prst="rect">
            <a:avLst/>
          </a:prstGeom>
        </p:spPr>
        <p:txBody>
          <a:bodyPr wrap="none">
            <a:spAutoFit/>
          </a:bodyPr>
          <a:lstStyle/>
          <a:p>
            <a:pPr algn="ctr"/>
            <a:r>
              <a:rPr lang="en-US" altLang="en-US" sz="600" dirty="0"/>
              <a:t>agent</a:t>
            </a:r>
          </a:p>
        </p:txBody>
      </p:sp>
      <p:sp>
        <p:nvSpPr>
          <p:cNvPr id="92" name="Cube 1">
            <a:extLst>
              <a:ext uri="{FF2B5EF4-FFF2-40B4-BE49-F238E27FC236}">
                <a16:creationId xmlns:a16="http://schemas.microsoft.com/office/drawing/2014/main" id="{EB2742A4-4C92-4747-ACA9-29C26D38F211}"/>
              </a:ext>
            </a:extLst>
          </p:cNvPr>
          <p:cNvSpPr>
            <a:spLocks noChangeArrowheads="1"/>
          </p:cNvSpPr>
          <p:nvPr/>
        </p:nvSpPr>
        <p:spPr bwMode="auto">
          <a:xfrm>
            <a:off x="4085827" y="2043870"/>
            <a:ext cx="3458290" cy="269611"/>
          </a:xfrm>
          <a:prstGeom prst="cube">
            <a:avLst>
              <a:gd name="adj" fmla="val 9495"/>
            </a:avLst>
          </a:prstGeom>
          <a:solidFill>
            <a:srgbClr val="00B0F0"/>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78" name="Oval 70">
            <a:extLst>
              <a:ext uri="{FF2B5EF4-FFF2-40B4-BE49-F238E27FC236}">
                <a16:creationId xmlns:a16="http://schemas.microsoft.com/office/drawing/2014/main" id="{A4DD57C6-EE8E-954E-A89F-5CE4935162DA}"/>
              </a:ext>
            </a:extLst>
          </p:cNvPr>
          <p:cNvSpPr>
            <a:spLocks noChangeArrowheads="1"/>
          </p:cNvSpPr>
          <p:nvPr/>
        </p:nvSpPr>
        <p:spPr bwMode="auto">
          <a:xfrm>
            <a:off x="4661279" y="2088099"/>
            <a:ext cx="2026786" cy="197901"/>
          </a:xfrm>
          <a:prstGeom prst="ellipse">
            <a:avLst/>
          </a:prstGeom>
          <a:solidFill>
            <a:srgbClr val="CDACE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3" name="Rectangle 2">
            <a:extLst>
              <a:ext uri="{FF2B5EF4-FFF2-40B4-BE49-F238E27FC236}">
                <a16:creationId xmlns:a16="http://schemas.microsoft.com/office/drawing/2014/main" id="{AACE7D03-349D-6D42-A997-E380730F9DB6}"/>
              </a:ext>
            </a:extLst>
          </p:cNvPr>
          <p:cNvSpPr/>
          <p:nvPr/>
        </p:nvSpPr>
        <p:spPr>
          <a:xfrm>
            <a:off x="4148866" y="2070756"/>
            <a:ext cx="3005951" cy="369332"/>
          </a:xfrm>
          <a:prstGeom prst="rect">
            <a:avLst/>
          </a:prstGeom>
        </p:spPr>
        <p:txBody>
          <a:bodyPr wrap="none">
            <a:spAutoFit/>
          </a:bodyPr>
          <a:lstStyle/>
          <a:p>
            <a:pPr algn="ctr"/>
            <a:r>
              <a:rPr lang="en-US" altLang="en-US" sz="900" dirty="0"/>
              <a:t>Element Management (EM)</a:t>
            </a:r>
          </a:p>
        </p:txBody>
      </p:sp>
      <p:sp>
        <p:nvSpPr>
          <p:cNvPr id="94" name="Rectangle 73">
            <a:extLst>
              <a:ext uri="{FF2B5EF4-FFF2-40B4-BE49-F238E27FC236}">
                <a16:creationId xmlns:a16="http://schemas.microsoft.com/office/drawing/2014/main" id="{5E45211D-5379-4447-ABB8-65A6D538563E}"/>
              </a:ext>
            </a:extLst>
          </p:cNvPr>
          <p:cNvSpPr>
            <a:spLocks noChangeArrowheads="1"/>
          </p:cNvSpPr>
          <p:nvPr/>
        </p:nvSpPr>
        <p:spPr bwMode="auto">
          <a:xfrm>
            <a:off x="3768711" y="4655292"/>
            <a:ext cx="4365189" cy="526308"/>
          </a:xfrm>
          <a:prstGeom prst="rect">
            <a:avLst/>
          </a:prstGeom>
          <a:solidFill>
            <a:srgbClr val="FFC000"/>
          </a:solidFill>
          <a:ln w="9525" algn="ctr">
            <a:solidFill>
              <a:schemeClr val="tx1"/>
            </a:solidFill>
            <a:round/>
            <a:headEnd/>
            <a:tailEnd/>
          </a:ln>
        </p:spPr>
        <p:txBody>
          <a:bodyPr/>
          <a:lstStyle>
            <a:lvl1pPr defTabSz="1828800">
              <a:defRPr sz="3600">
                <a:solidFill>
                  <a:schemeClr val="tx1"/>
                </a:solidFill>
                <a:latin typeface="Arial" panose="020B0604020202020204" pitchFamily="34" charset="0"/>
              </a:defRPr>
            </a:lvl1pPr>
            <a:lvl2pPr marL="742950" indent="-285750" defTabSz="1828800">
              <a:defRPr sz="3600">
                <a:solidFill>
                  <a:schemeClr val="tx1"/>
                </a:solidFill>
                <a:latin typeface="Arial" panose="020B0604020202020204" pitchFamily="34" charset="0"/>
              </a:defRPr>
            </a:lvl2pPr>
            <a:lvl3pPr marL="1143000" indent="-228600" defTabSz="1828800">
              <a:defRPr sz="3600">
                <a:solidFill>
                  <a:schemeClr val="tx1"/>
                </a:solidFill>
                <a:latin typeface="Arial" panose="020B0604020202020204" pitchFamily="34" charset="0"/>
              </a:defRPr>
            </a:lvl3pPr>
            <a:lvl4pPr marL="1600200" indent="-228600" defTabSz="1828800">
              <a:defRPr sz="3600">
                <a:solidFill>
                  <a:schemeClr val="tx1"/>
                </a:solidFill>
                <a:latin typeface="Arial" panose="020B0604020202020204" pitchFamily="34" charset="0"/>
              </a:defRPr>
            </a:lvl4pPr>
            <a:lvl5pPr marL="2057400" indent="-228600" defTabSz="1828800">
              <a:defRPr sz="3600">
                <a:solidFill>
                  <a:schemeClr val="tx1"/>
                </a:solidFill>
                <a:latin typeface="Arial" panose="020B0604020202020204" pitchFamily="34" charset="0"/>
              </a:defRPr>
            </a:lvl5pPr>
            <a:lvl6pPr marL="2514600" indent="-228600" defTabSz="18288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88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88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88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endParaRPr lang="en-US" altLang="en-US" sz="1800"/>
          </a:p>
        </p:txBody>
      </p:sp>
      <p:sp>
        <p:nvSpPr>
          <p:cNvPr id="95" name="Text Box 98">
            <a:extLst>
              <a:ext uri="{FF2B5EF4-FFF2-40B4-BE49-F238E27FC236}">
                <a16:creationId xmlns:a16="http://schemas.microsoft.com/office/drawing/2014/main" id="{09377677-D5BA-1B4D-B5D7-80D91C5B11E5}"/>
              </a:ext>
            </a:extLst>
          </p:cNvPr>
          <p:cNvSpPr txBox="1">
            <a:spLocks noChangeArrowheads="1"/>
          </p:cNvSpPr>
          <p:nvPr/>
        </p:nvSpPr>
        <p:spPr bwMode="auto">
          <a:xfrm>
            <a:off x="3803894" y="4860005"/>
            <a:ext cx="66075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b="1" dirty="0"/>
              <a:t>Line Legend:</a:t>
            </a:r>
          </a:p>
        </p:txBody>
      </p:sp>
      <p:sp>
        <p:nvSpPr>
          <p:cNvPr id="96" name="Line 99">
            <a:extLst>
              <a:ext uri="{FF2B5EF4-FFF2-40B4-BE49-F238E27FC236}">
                <a16:creationId xmlns:a16="http://schemas.microsoft.com/office/drawing/2014/main" id="{01B6C181-5242-9B4B-8828-727F7B01AE01}"/>
              </a:ext>
            </a:extLst>
          </p:cNvPr>
          <p:cNvSpPr>
            <a:spLocks noChangeShapeType="1"/>
          </p:cNvSpPr>
          <p:nvPr/>
        </p:nvSpPr>
        <p:spPr bwMode="auto">
          <a:xfrm>
            <a:off x="4333522" y="4755573"/>
            <a:ext cx="18722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 name="Text Box 100">
            <a:extLst>
              <a:ext uri="{FF2B5EF4-FFF2-40B4-BE49-F238E27FC236}">
                <a16:creationId xmlns:a16="http://schemas.microsoft.com/office/drawing/2014/main" id="{73804C4E-5EF0-8248-861F-B1FEB53D6453}"/>
              </a:ext>
            </a:extLst>
          </p:cNvPr>
          <p:cNvSpPr txBox="1">
            <a:spLocks noChangeArrowheads="1"/>
          </p:cNvSpPr>
          <p:nvPr/>
        </p:nvSpPr>
        <p:spPr bwMode="auto">
          <a:xfrm>
            <a:off x="4500642" y="4648200"/>
            <a:ext cx="9143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space link/transfer service data</a:t>
            </a:r>
          </a:p>
        </p:txBody>
      </p:sp>
      <p:sp>
        <p:nvSpPr>
          <p:cNvPr id="98" name="Line 101">
            <a:extLst>
              <a:ext uri="{FF2B5EF4-FFF2-40B4-BE49-F238E27FC236}">
                <a16:creationId xmlns:a16="http://schemas.microsoft.com/office/drawing/2014/main" id="{34FBA4A8-3F14-2744-B556-C46E93DF9CD7}"/>
              </a:ext>
            </a:extLst>
          </p:cNvPr>
          <p:cNvSpPr>
            <a:spLocks noChangeShapeType="1"/>
          </p:cNvSpPr>
          <p:nvPr/>
        </p:nvSpPr>
        <p:spPr bwMode="auto">
          <a:xfrm>
            <a:off x="6451464" y="4956513"/>
            <a:ext cx="21423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Line 103">
            <a:extLst>
              <a:ext uri="{FF2B5EF4-FFF2-40B4-BE49-F238E27FC236}">
                <a16:creationId xmlns:a16="http://schemas.microsoft.com/office/drawing/2014/main" id="{A34CB39B-C366-214B-95A9-8B8AA431A2F9}"/>
              </a:ext>
            </a:extLst>
          </p:cNvPr>
          <p:cNvSpPr>
            <a:spLocks noChangeShapeType="1"/>
          </p:cNvSpPr>
          <p:nvPr/>
        </p:nvSpPr>
        <p:spPr bwMode="auto">
          <a:xfrm>
            <a:off x="4427134" y="4963839"/>
            <a:ext cx="212982" cy="692"/>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 name="Text Box 104">
            <a:extLst>
              <a:ext uri="{FF2B5EF4-FFF2-40B4-BE49-F238E27FC236}">
                <a16:creationId xmlns:a16="http://schemas.microsoft.com/office/drawing/2014/main" id="{1D2D0822-8582-CE40-A956-532512D673E9}"/>
              </a:ext>
            </a:extLst>
          </p:cNvPr>
          <p:cNvSpPr txBox="1">
            <a:spLocks noChangeArrowheads="1"/>
          </p:cNvSpPr>
          <p:nvPr/>
        </p:nvSpPr>
        <p:spPr bwMode="auto">
          <a:xfrm>
            <a:off x="4654987" y="4859067"/>
            <a:ext cx="14425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Functional resource-based interactions between EM and FRs</a:t>
            </a:r>
          </a:p>
        </p:txBody>
      </p:sp>
      <p:sp>
        <p:nvSpPr>
          <p:cNvPr id="101" name="Line 10">
            <a:extLst>
              <a:ext uri="{FF2B5EF4-FFF2-40B4-BE49-F238E27FC236}">
                <a16:creationId xmlns:a16="http://schemas.microsoft.com/office/drawing/2014/main" id="{24439872-3961-134E-A6C5-B63D39AC92B3}"/>
              </a:ext>
            </a:extLst>
          </p:cNvPr>
          <p:cNvSpPr>
            <a:spLocks noChangeShapeType="1"/>
          </p:cNvSpPr>
          <p:nvPr/>
        </p:nvSpPr>
        <p:spPr bwMode="auto">
          <a:xfrm>
            <a:off x="5643534" y="4752116"/>
            <a:ext cx="356227" cy="0"/>
          </a:xfrm>
          <a:prstGeom prst="line">
            <a:avLst/>
          </a:prstGeom>
          <a:noFill/>
          <a:ln w="38100" cmpd="tri">
            <a:solidFill>
              <a:srgbClr val="FF00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Text Box 100">
            <a:extLst>
              <a:ext uri="{FF2B5EF4-FFF2-40B4-BE49-F238E27FC236}">
                <a16:creationId xmlns:a16="http://schemas.microsoft.com/office/drawing/2014/main" id="{9C57B46F-D7F4-EF4A-8378-EDA406DF8940}"/>
              </a:ext>
            </a:extLst>
          </p:cNvPr>
          <p:cNvSpPr txBox="1">
            <a:spLocks noChangeArrowheads="1"/>
          </p:cNvSpPr>
          <p:nvPr/>
        </p:nvSpPr>
        <p:spPr bwMode="auto">
          <a:xfrm>
            <a:off x="5895857" y="4648200"/>
            <a:ext cx="11145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UM/PM Service Management interface</a:t>
            </a:r>
          </a:p>
        </p:txBody>
      </p:sp>
      <p:sp>
        <p:nvSpPr>
          <p:cNvPr id="103" name="Line 103">
            <a:extLst>
              <a:ext uri="{FF2B5EF4-FFF2-40B4-BE49-F238E27FC236}">
                <a16:creationId xmlns:a16="http://schemas.microsoft.com/office/drawing/2014/main" id="{7C0D759E-75A1-574D-9553-E2F35E914125}"/>
              </a:ext>
            </a:extLst>
          </p:cNvPr>
          <p:cNvSpPr>
            <a:spLocks noChangeShapeType="1"/>
          </p:cNvSpPr>
          <p:nvPr/>
        </p:nvSpPr>
        <p:spPr bwMode="auto">
          <a:xfrm flipH="1" flipV="1">
            <a:off x="7085325" y="4752116"/>
            <a:ext cx="228689" cy="0"/>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Text Box 100">
            <a:extLst>
              <a:ext uri="{FF2B5EF4-FFF2-40B4-BE49-F238E27FC236}">
                <a16:creationId xmlns:a16="http://schemas.microsoft.com/office/drawing/2014/main" id="{0A04BCE3-11ED-8D48-AE10-D581B0DF06C7}"/>
              </a:ext>
            </a:extLst>
          </p:cNvPr>
          <p:cNvSpPr txBox="1">
            <a:spLocks noChangeArrowheads="1"/>
          </p:cNvSpPr>
          <p:nvPr/>
        </p:nvSpPr>
        <p:spPr bwMode="auto">
          <a:xfrm>
            <a:off x="7289512" y="4648200"/>
            <a:ext cx="7951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PM/EM interface</a:t>
            </a:r>
          </a:p>
        </p:txBody>
      </p:sp>
      <p:sp>
        <p:nvSpPr>
          <p:cNvPr id="105" name="Text Box 104">
            <a:extLst>
              <a:ext uri="{FF2B5EF4-FFF2-40B4-BE49-F238E27FC236}">
                <a16:creationId xmlns:a16="http://schemas.microsoft.com/office/drawing/2014/main" id="{A0104B12-F603-7244-8FAE-05A6E20489FD}"/>
              </a:ext>
            </a:extLst>
          </p:cNvPr>
          <p:cNvSpPr txBox="1">
            <a:spLocks noChangeArrowheads="1"/>
          </p:cNvSpPr>
          <p:nvPr/>
        </p:nvSpPr>
        <p:spPr bwMode="auto">
          <a:xfrm>
            <a:off x="6661246" y="4866229"/>
            <a:ext cx="12248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Functional resource-based interactions among FRs</a:t>
            </a:r>
          </a:p>
        </p:txBody>
      </p:sp>
      <p:sp>
        <p:nvSpPr>
          <p:cNvPr id="106" name="Rectangle 105">
            <a:extLst>
              <a:ext uri="{FF2B5EF4-FFF2-40B4-BE49-F238E27FC236}">
                <a16:creationId xmlns:a16="http://schemas.microsoft.com/office/drawing/2014/main" id="{4F6B3CD6-B669-4B4F-9796-33EED22D26ED}"/>
              </a:ext>
            </a:extLst>
          </p:cNvPr>
          <p:cNvSpPr/>
          <p:nvPr/>
        </p:nvSpPr>
        <p:spPr>
          <a:xfrm>
            <a:off x="3770364" y="3577034"/>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BB66CB8F-18C3-1C4B-9203-616513A052E5}"/>
              </a:ext>
            </a:extLst>
          </p:cNvPr>
          <p:cNvSpPr/>
          <p:nvPr/>
        </p:nvSpPr>
        <p:spPr>
          <a:xfrm>
            <a:off x="4368350" y="3479263"/>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E873F917-662C-6D4D-98CB-E77387B65D19}"/>
              </a:ext>
            </a:extLst>
          </p:cNvPr>
          <p:cNvSpPr/>
          <p:nvPr/>
        </p:nvSpPr>
        <p:spPr>
          <a:xfrm>
            <a:off x="5071527" y="3516449"/>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EAFDD5D7-D155-0041-A0B5-3E6FC4879451}"/>
              </a:ext>
            </a:extLst>
          </p:cNvPr>
          <p:cNvSpPr/>
          <p:nvPr/>
        </p:nvSpPr>
        <p:spPr>
          <a:xfrm>
            <a:off x="6713676" y="3499534"/>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A1F97C99-98D4-C449-9565-ACD7B8C39C1B}"/>
              </a:ext>
            </a:extLst>
          </p:cNvPr>
          <p:cNvSpPr/>
          <p:nvPr/>
        </p:nvSpPr>
        <p:spPr>
          <a:xfrm>
            <a:off x="3637753" y="4267200"/>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Text Box 66">
            <a:extLst>
              <a:ext uri="{FF2B5EF4-FFF2-40B4-BE49-F238E27FC236}">
                <a16:creationId xmlns:a16="http://schemas.microsoft.com/office/drawing/2014/main" id="{40B081E3-7A53-2F47-B0EE-108882960DC4}"/>
              </a:ext>
            </a:extLst>
          </p:cNvPr>
          <p:cNvSpPr txBox="1">
            <a:spLocks noChangeArrowheads="1"/>
          </p:cNvSpPr>
          <p:nvPr/>
        </p:nvSpPr>
        <p:spPr bwMode="auto">
          <a:xfrm>
            <a:off x="3788302" y="4252668"/>
            <a:ext cx="301932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800" dirty="0"/>
              <a:t>Electronic Data Sheet (EDS) – one per component interface</a:t>
            </a:r>
          </a:p>
        </p:txBody>
      </p:sp>
      <p:sp>
        <p:nvSpPr>
          <p:cNvPr id="112" name="Rectangle 5">
            <a:extLst>
              <a:ext uri="{FF2B5EF4-FFF2-40B4-BE49-F238E27FC236}">
                <a16:creationId xmlns:a16="http://schemas.microsoft.com/office/drawing/2014/main" id="{C5B51133-9254-F743-9BB2-9164D959A319}"/>
              </a:ext>
            </a:extLst>
          </p:cNvPr>
          <p:cNvSpPr>
            <a:spLocks noChangeArrowheads="1"/>
          </p:cNvSpPr>
          <p:nvPr/>
        </p:nvSpPr>
        <p:spPr bwMode="auto">
          <a:xfrm>
            <a:off x="4009817" y="2497828"/>
            <a:ext cx="2692826" cy="325871"/>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13" name="Rectangle 103">
            <a:extLst>
              <a:ext uri="{FF2B5EF4-FFF2-40B4-BE49-F238E27FC236}">
                <a16:creationId xmlns:a16="http://schemas.microsoft.com/office/drawing/2014/main" id="{A3073FEB-7A3E-E540-AAD8-E1FE9EECFCBE}"/>
              </a:ext>
            </a:extLst>
          </p:cNvPr>
          <p:cNvSpPr>
            <a:spLocks noChangeArrowheads="1"/>
          </p:cNvSpPr>
          <p:nvPr/>
        </p:nvSpPr>
        <p:spPr bwMode="auto">
          <a:xfrm>
            <a:off x="4038600" y="2656251"/>
            <a:ext cx="256652" cy="152185"/>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dirty="0"/>
          </a:p>
        </p:txBody>
      </p:sp>
      <p:sp>
        <p:nvSpPr>
          <p:cNvPr id="114" name="Rectangle 124">
            <a:extLst>
              <a:ext uri="{FF2B5EF4-FFF2-40B4-BE49-F238E27FC236}">
                <a16:creationId xmlns:a16="http://schemas.microsoft.com/office/drawing/2014/main" id="{3C7ABA3C-4EE1-D048-ABCF-F2987D00E82A}"/>
              </a:ext>
            </a:extLst>
          </p:cNvPr>
          <p:cNvSpPr>
            <a:spLocks noChangeArrowheads="1"/>
          </p:cNvSpPr>
          <p:nvPr/>
        </p:nvSpPr>
        <p:spPr bwMode="auto">
          <a:xfrm>
            <a:off x="4641473" y="2660291"/>
            <a:ext cx="257311" cy="152185"/>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dirty="0"/>
          </a:p>
        </p:txBody>
      </p:sp>
      <p:sp>
        <p:nvSpPr>
          <p:cNvPr id="115" name="Rectangle 125">
            <a:extLst>
              <a:ext uri="{FF2B5EF4-FFF2-40B4-BE49-F238E27FC236}">
                <a16:creationId xmlns:a16="http://schemas.microsoft.com/office/drawing/2014/main" id="{4A35FC79-C153-4740-9341-D1936202E2C3}"/>
              </a:ext>
            </a:extLst>
          </p:cNvPr>
          <p:cNvSpPr>
            <a:spLocks noChangeArrowheads="1"/>
          </p:cNvSpPr>
          <p:nvPr/>
        </p:nvSpPr>
        <p:spPr bwMode="auto">
          <a:xfrm>
            <a:off x="5305290" y="2658779"/>
            <a:ext cx="257310" cy="152185"/>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dirty="0"/>
          </a:p>
        </p:txBody>
      </p:sp>
      <p:sp>
        <p:nvSpPr>
          <p:cNvPr id="116" name="Rectangle 126">
            <a:extLst>
              <a:ext uri="{FF2B5EF4-FFF2-40B4-BE49-F238E27FC236}">
                <a16:creationId xmlns:a16="http://schemas.microsoft.com/office/drawing/2014/main" id="{17C39397-A474-5F4A-809B-BB23E5FE01F4}"/>
              </a:ext>
            </a:extLst>
          </p:cNvPr>
          <p:cNvSpPr>
            <a:spLocks noChangeArrowheads="1"/>
          </p:cNvSpPr>
          <p:nvPr/>
        </p:nvSpPr>
        <p:spPr bwMode="auto">
          <a:xfrm>
            <a:off x="5855871" y="2656251"/>
            <a:ext cx="256652" cy="152185"/>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dirty="0"/>
          </a:p>
        </p:txBody>
      </p:sp>
      <p:sp>
        <p:nvSpPr>
          <p:cNvPr id="117" name="Rectangle 127">
            <a:extLst>
              <a:ext uri="{FF2B5EF4-FFF2-40B4-BE49-F238E27FC236}">
                <a16:creationId xmlns:a16="http://schemas.microsoft.com/office/drawing/2014/main" id="{7D531E5F-A072-CC41-8321-517327F06340}"/>
              </a:ext>
            </a:extLst>
          </p:cNvPr>
          <p:cNvSpPr>
            <a:spLocks noChangeArrowheads="1"/>
          </p:cNvSpPr>
          <p:nvPr/>
        </p:nvSpPr>
        <p:spPr bwMode="auto">
          <a:xfrm>
            <a:off x="6330633" y="2656251"/>
            <a:ext cx="256652" cy="152185"/>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dirty="0"/>
          </a:p>
        </p:txBody>
      </p:sp>
      <p:sp>
        <p:nvSpPr>
          <p:cNvPr id="4" name="Rectangle 3">
            <a:extLst>
              <a:ext uri="{FF2B5EF4-FFF2-40B4-BE49-F238E27FC236}">
                <a16:creationId xmlns:a16="http://schemas.microsoft.com/office/drawing/2014/main" id="{CD724C57-D8C9-5D4B-86ED-2FDB9D6DD552}"/>
              </a:ext>
            </a:extLst>
          </p:cNvPr>
          <p:cNvSpPr/>
          <p:nvPr/>
        </p:nvSpPr>
        <p:spPr>
          <a:xfrm>
            <a:off x="3930146" y="2589056"/>
            <a:ext cx="489454" cy="276999"/>
          </a:xfrm>
          <a:prstGeom prst="rect">
            <a:avLst/>
          </a:prstGeom>
        </p:spPr>
        <p:txBody>
          <a:bodyPr wrap="square">
            <a:spAutoFit/>
          </a:bodyPr>
          <a:lstStyle/>
          <a:p>
            <a:pPr algn="ctr"/>
            <a:r>
              <a:rPr lang="en-US" altLang="en-US" sz="600" dirty="0"/>
              <a:t>proxy</a:t>
            </a:r>
          </a:p>
          <a:p>
            <a:pPr algn="ctr"/>
            <a:r>
              <a:rPr lang="en-US" altLang="en-US" sz="600" dirty="0"/>
              <a:t>agent</a:t>
            </a:r>
          </a:p>
        </p:txBody>
      </p:sp>
      <p:sp>
        <p:nvSpPr>
          <p:cNvPr id="118" name="Rectangle 117">
            <a:extLst>
              <a:ext uri="{FF2B5EF4-FFF2-40B4-BE49-F238E27FC236}">
                <a16:creationId xmlns:a16="http://schemas.microsoft.com/office/drawing/2014/main" id="{498CAA66-4D41-444D-ACD5-FF2C0C85BC0A}"/>
              </a:ext>
            </a:extLst>
          </p:cNvPr>
          <p:cNvSpPr/>
          <p:nvPr/>
        </p:nvSpPr>
        <p:spPr>
          <a:xfrm>
            <a:off x="4539746" y="2588030"/>
            <a:ext cx="489454" cy="276999"/>
          </a:xfrm>
          <a:prstGeom prst="rect">
            <a:avLst/>
          </a:prstGeom>
        </p:spPr>
        <p:txBody>
          <a:bodyPr wrap="square">
            <a:spAutoFit/>
          </a:bodyPr>
          <a:lstStyle/>
          <a:p>
            <a:pPr algn="ctr"/>
            <a:r>
              <a:rPr lang="en-US" altLang="en-US" sz="600" dirty="0"/>
              <a:t>proxy</a:t>
            </a:r>
          </a:p>
          <a:p>
            <a:pPr algn="ctr"/>
            <a:r>
              <a:rPr lang="en-US" altLang="en-US" sz="600" dirty="0"/>
              <a:t>agent</a:t>
            </a:r>
          </a:p>
        </p:txBody>
      </p:sp>
      <p:sp>
        <p:nvSpPr>
          <p:cNvPr id="119" name="Rectangle 118">
            <a:extLst>
              <a:ext uri="{FF2B5EF4-FFF2-40B4-BE49-F238E27FC236}">
                <a16:creationId xmlns:a16="http://schemas.microsoft.com/office/drawing/2014/main" id="{466B8EC7-D7B6-E840-9B93-0A20E0F3F007}"/>
              </a:ext>
            </a:extLst>
          </p:cNvPr>
          <p:cNvSpPr/>
          <p:nvPr/>
        </p:nvSpPr>
        <p:spPr>
          <a:xfrm>
            <a:off x="5181600" y="2590800"/>
            <a:ext cx="489454" cy="276999"/>
          </a:xfrm>
          <a:prstGeom prst="rect">
            <a:avLst/>
          </a:prstGeom>
        </p:spPr>
        <p:txBody>
          <a:bodyPr wrap="square">
            <a:spAutoFit/>
          </a:bodyPr>
          <a:lstStyle/>
          <a:p>
            <a:pPr algn="ctr"/>
            <a:r>
              <a:rPr lang="en-US" altLang="en-US" sz="600" dirty="0"/>
              <a:t>proxy</a:t>
            </a:r>
          </a:p>
          <a:p>
            <a:pPr algn="ctr"/>
            <a:r>
              <a:rPr lang="en-US" altLang="en-US" sz="600" dirty="0"/>
              <a:t>agent</a:t>
            </a:r>
          </a:p>
        </p:txBody>
      </p:sp>
      <p:sp>
        <p:nvSpPr>
          <p:cNvPr id="120" name="Rectangle 119">
            <a:extLst>
              <a:ext uri="{FF2B5EF4-FFF2-40B4-BE49-F238E27FC236}">
                <a16:creationId xmlns:a16="http://schemas.microsoft.com/office/drawing/2014/main" id="{F3738E33-612E-A24E-BC15-859ABBFB389C}"/>
              </a:ext>
            </a:extLst>
          </p:cNvPr>
          <p:cNvSpPr/>
          <p:nvPr/>
        </p:nvSpPr>
        <p:spPr>
          <a:xfrm>
            <a:off x="5758946" y="2589433"/>
            <a:ext cx="489454" cy="276999"/>
          </a:xfrm>
          <a:prstGeom prst="rect">
            <a:avLst/>
          </a:prstGeom>
        </p:spPr>
        <p:txBody>
          <a:bodyPr wrap="square">
            <a:spAutoFit/>
          </a:bodyPr>
          <a:lstStyle/>
          <a:p>
            <a:pPr algn="ctr"/>
            <a:r>
              <a:rPr lang="en-US" altLang="en-US" sz="600" dirty="0"/>
              <a:t>proxy</a:t>
            </a:r>
          </a:p>
          <a:p>
            <a:pPr algn="ctr"/>
            <a:r>
              <a:rPr lang="en-US" altLang="en-US" sz="600" dirty="0"/>
              <a:t>agent</a:t>
            </a:r>
          </a:p>
        </p:txBody>
      </p:sp>
      <p:sp>
        <p:nvSpPr>
          <p:cNvPr id="121" name="Rectangle 120">
            <a:extLst>
              <a:ext uri="{FF2B5EF4-FFF2-40B4-BE49-F238E27FC236}">
                <a16:creationId xmlns:a16="http://schemas.microsoft.com/office/drawing/2014/main" id="{CB4A3FE0-9DCA-5E47-AA23-B9C337158274}"/>
              </a:ext>
            </a:extLst>
          </p:cNvPr>
          <p:cNvSpPr/>
          <p:nvPr/>
        </p:nvSpPr>
        <p:spPr>
          <a:xfrm>
            <a:off x="6216146" y="2589056"/>
            <a:ext cx="489454" cy="276999"/>
          </a:xfrm>
          <a:prstGeom prst="rect">
            <a:avLst/>
          </a:prstGeom>
        </p:spPr>
        <p:txBody>
          <a:bodyPr wrap="square">
            <a:spAutoFit/>
          </a:bodyPr>
          <a:lstStyle/>
          <a:p>
            <a:pPr algn="ctr"/>
            <a:r>
              <a:rPr lang="en-US" altLang="en-US" sz="600" dirty="0"/>
              <a:t>proxy</a:t>
            </a:r>
          </a:p>
          <a:p>
            <a:pPr algn="ctr"/>
            <a:r>
              <a:rPr lang="en-US" altLang="en-US" sz="600" dirty="0"/>
              <a:t>agent</a:t>
            </a:r>
          </a:p>
        </p:txBody>
      </p:sp>
      <p:sp>
        <p:nvSpPr>
          <p:cNvPr id="8" name="Rectangle 7">
            <a:extLst>
              <a:ext uri="{FF2B5EF4-FFF2-40B4-BE49-F238E27FC236}">
                <a16:creationId xmlns:a16="http://schemas.microsoft.com/office/drawing/2014/main" id="{B1F4CE19-4564-2A47-8C26-C7BCEAE007F5}"/>
              </a:ext>
            </a:extLst>
          </p:cNvPr>
          <p:cNvSpPr/>
          <p:nvPr/>
        </p:nvSpPr>
        <p:spPr>
          <a:xfrm>
            <a:off x="3940850" y="2456051"/>
            <a:ext cx="2839302" cy="369332"/>
          </a:xfrm>
          <a:prstGeom prst="rect">
            <a:avLst/>
          </a:prstGeom>
        </p:spPr>
        <p:txBody>
          <a:bodyPr wrap="none">
            <a:spAutoFit/>
          </a:bodyPr>
          <a:lstStyle/>
          <a:p>
            <a:pPr algn="ctr"/>
            <a:r>
              <a:rPr lang="en-US" altLang="en-US" sz="1000" dirty="0"/>
              <a:t>Proxy Agent Management</a:t>
            </a:r>
          </a:p>
        </p:txBody>
      </p:sp>
      <p:sp>
        <p:nvSpPr>
          <p:cNvPr id="122" name="Line 111">
            <a:extLst>
              <a:ext uri="{FF2B5EF4-FFF2-40B4-BE49-F238E27FC236}">
                <a16:creationId xmlns:a16="http://schemas.microsoft.com/office/drawing/2014/main" id="{4FAAB8BE-3AE8-B54C-BA08-C78536DEA462}"/>
              </a:ext>
            </a:extLst>
          </p:cNvPr>
          <p:cNvSpPr>
            <a:spLocks noChangeShapeType="1"/>
          </p:cNvSpPr>
          <p:nvPr/>
        </p:nvSpPr>
        <p:spPr bwMode="auto">
          <a:xfrm flipH="1">
            <a:off x="4160003" y="2825654"/>
            <a:ext cx="5657" cy="555287"/>
          </a:xfrm>
          <a:prstGeom prst="line">
            <a:avLst/>
          </a:prstGeom>
          <a:noFill/>
          <a:ln w="285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00"/>
          </a:p>
        </p:txBody>
      </p:sp>
      <p:sp>
        <p:nvSpPr>
          <p:cNvPr id="123" name="Line 111">
            <a:extLst>
              <a:ext uri="{FF2B5EF4-FFF2-40B4-BE49-F238E27FC236}">
                <a16:creationId xmlns:a16="http://schemas.microsoft.com/office/drawing/2014/main" id="{708D6170-D209-2F40-8052-A5A8486BB0CD}"/>
              </a:ext>
            </a:extLst>
          </p:cNvPr>
          <p:cNvSpPr>
            <a:spLocks noChangeShapeType="1"/>
          </p:cNvSpPr>
          <p:nvPr/>
        </p:nvSpPr>
        <p:spPr bwMode="auto">
          <a:xfrm flipH="1">
            <a:off x="4778017" y="2823698"/>
            <a:ext cx="8745" cy="545163"/>
          </a:xfrm>
          <a:prstGeom prst="line">
            <a:avLst/>
          </a:prstGeom>
          <a:noFill/>
          <a:ln w="28575">
            <a:solidFill>
              <a:srgbClr val="FFC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00"/>
          </a:p>
        </p:txBody>
      </p:sp>
      <p:sp>
        <p:nvSpPr>
          <p:cNvPr id="124" name="Line 111">
            <a:extLst>
              <a:ext uri="{FF2B5EF4-FFF2-40B4-BE49-F238E27FC236}">
                <a16:creationId xmlns:a16="http://schemas.microsoft.com/office/drawing/2014/main" id="{27CFD474-4195-AA41-BCB5-6A91E618792C}"/>
              </a:ext>
            </a:extLst>
          </p:cNvPr>
          <p:cNvSpPr>
            <a:spLocks noChangeShapeType="1"/>
          </p:cNvSpPr>
          <p:nvPr/>
        </p:nvSpPr>
        <p:spPr bwMode="auto">
          <a:xfrm>
            <a:off x="5428640" y="2857079"/>
            <a:ext cx="5548" cy="496661"/>
          </a:xfrm>
          <a:prstGeom prst="line">
            <a:avLst/>
          </a:prstGeom>
          <a:noFill/>
          <a:ln w="28575">
            <a:solidFill>
              <a:srgbClr val="DEA09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00"/>
          </a:p>
        </p:txBody>
      </p:sp>
      <p:sp>
        <p:nvSpPr>
          <p:cNvPr id="125" name="Line 111">
            <a:extLst>
              <a:ext uri="{FF2B5EF4-FFF2-40B4-BE49-F238E27FC236}">
                <a16:creationId xmlns:a16="http://schemas.microsoft.com/office/drawing/2014/main" id="{2715F309-5B61-1E4D-8F48-0F5386508B26}"/>
              </a:ext>
            </a:extLst>
          </p:cNvPr>
          <p:cNvSpPr>
            <a:spLocks noChangeShapeType="1"/>
          </p:cNvSpPr>
          <p:nvPr/>
        </p:nvSpPr>
        <p:spPr bwMode="auto">
          <a:xfrm>
            <a:off x="6003035" y="2805691"/>
            <a:ext cx="15552" cy="571921"/>
          </a:xfrm>
          <a:prstGeom prst="line">
            <a:avLst/>
          </a:prstGeom>
          <a:noFill/>
          <a:ln w="28575">
            <a:solidFill>
              <a:srgbClr val="FBB17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00"/>
          </a:p>
        </p:txBody>
      </p:sp>
      <p:sp>
        <p:nvSpPr>
          <p:cNvPr id="126" name="Line 111">
            <a:extLst>
              <a:ext uri="{FF2B5EF4-FFF2-40B4-BE49-F238E27FC236}">
                <a16:creationId xmlns:a16="http://schemas.microsoft.com/office/drawing/2014/main" id="{4A10A79D-9864-E64E-BFB0-5B753185BA63}"/>
              </a:ext>
            </a:extLst>
          </p:cNvPr>
          <p:cNvSpPr>
            <a:spLocks noChangeShapeType="1"/>
          </p:cNvSpPr>
          <p:nvPr/>
        </p:nvSpPr>
        <p:spPr bwMode="auto">
          <a:xfrm flipH="1">
            <a:off x="6485636" y="2835810"/>
            <a:ext cx="1780" cy="527519"/>
          </a:xfrm>
          <a:prstGeom prst="line">
            <a:avLst/>
          </a:prstGeom>
          <a:noFill/>
          <a:ln w="28575">
            <a:solidFill>
              <a:srgbClr val="FBB17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00"/>
          </a:p>
        </p:txBody>
      </p:sp>
      <p:sp>
        <p:nvSpPr>
          <p:cNvPr id="127" name="Line 80">
            <a:extLst>
              <a:ext uri="{FF2B5EF4-FFF2-40B4-BE49-F238E27FC236}">
                <a16:creationId xmlns:a16="http://schemas.microsoft.com/office/drawing/2014/main" id="{14C6C90F-4A07-6642-8458-E413E12767BA}"/>
              </a:ext>
            </a:extLst>
          </p:cNvPr>
          <p:cNvSpPr>
            <a:spLocks noChangeShapeType="1"/>
          </p:cNvSpPr>
          <p:nvPr/>
        </p:nvSpPr>
        <p:spPr bwMode="auto">
          <a:xfrm>
            <a:off x="6694544" y="2662091"/>
            <a:ext cx="629139" cy="110549"/>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 name="Line 80">
            <a:extLst>
              <a:ext uri="{FF2B5EF4-FFF2-40B4-BE49-F238E27FC236}">
                <a16:creationId xmlns:a16="http://schemas.microsoft.com/office/drawing/2014/main" id="{0D14DED9-0283-6C42-99BB-E970A41BCE6C}"/>
              </a:ext>
            </a:extLst>
          </p:cNvPr>
          <p:cNvSpPr>
            <a:spLocks noChangeShapeType="1"/>
          </p:cNvSpPr>
          <p:nvPr/>
        </p:nvSpPr>
        <p:spPr bwMode="auto">
          <a:xfrm>
            <a:off x="6673433" y="2811492"/>
            <a:ext cx="458964" cy="369517"/>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Date Placeholder 8">
            <a:extLst>
              <a:ext uri="{FF2B5EF4-FFF2-40B4-BE49-F238E27FC236}">
                <a16:creationId xmlns:a16="http://schemas.microsoft.com/office/drawing/2014/main" id="{BDD56F26-4522-6D45-9425-74934DBF43E0}"/>
              </a:ext>
            </a:extLst>
          </p:cNvPr>
          <p:cNvSpPr>
            <a:spLocks noGrp="1"/>
          </p:cNvSpPr>
          <p:nvPr>
            <p:ph type="dt" sz="half" idx="10"/>
          </p:nvPr>
        </p:nvSpPr>
        <p:spPr/>
        <p:txBody>
          <a:bodyPr/>
          <a:lstStyle/>
          <a:p>
            <a:fld id="{BB2267B2-AA80-D447-8FE0-BDF72266B100}" type="datetime1">
              <a:rPr lang="en-US" altLang="en-US" smtClean="0"/>
              <a:t>1/19/22</a:t>
            </a:fld>
            <a:endParaRPr lang="en-US" altLang="en-US"/>
          </a:p>
        </p:txBody>
      </p:sp>
      <p:sp>
        <p:nvSpPr>
          <p:cNvPr id="10" name="Slide Number Placeholder 9">
            <a:extLst>
              <a:ext uri="{FF2B5EF4-FFF2-40B4-BE49-F238E27FC236}">
                <a16:creationId xmlns:a16="http://schemas.microsoft.com/office/drawing/2014/main" id="{96F486A9-B083-4A4A-99AC-8CCA4CFAC3DC}"/>
              </a:ext>
            </a:extLst>
          </p:cNvPr>
          <p:cNvSpPr>
            <a:spLocks noGrp="1"/>
          </p:cNvSpPr>
          <p:nvPr>
            <p:ph type="sldNum" sz="quarter" idx="11"/>
          </p:nvPr>
        </p:nvSpPr>
        <p:spPr/>
        <p:txBody>
          <a:bodyPr/>
          <a:lstStyle/>
          <a:p>
            <a:fld id="{1A962E49-CEFB-4EFB-B873-B33993E8CA5A}" type="slidenum">
              <a:rPr lang="en-US" altLang="en-US" smtClean="0"/>
              <a:pPr/>
              <a:t>13</a:t>
            </a:fld>
            <a:endParaRPr lang="en-US" altLang="en-US"/>
          </a:p>
        </p:txBody>
      </p:sp>
    </p:spTree>
    <p:extLst>
      <p:ext uri="{BB962C8B-B14F-4D97-AF65-F5344CB8AC3E}">
        <p14:creationId xmlns:p14="http://schemas.microsoft.com/office/powerpoint/2010/main" val="2536237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ube 1">
            <a:extLst>
              <a:ext uri="{FF2B5EF4-FFF2-40B4-BE49-F238E27FC236}">
                <a16:creationId xmlns:a16="http://schemas.microsoft.com/office/drawing/2014/main" id="{8CBB3F8B-7CA0-B340-BB89-A2722EB85801}"/>
              </a:ext>
            </a:extLst>
          </p:cNvPr>
          <p:cNvSpPr>
            <a:spLocks noChangeArrowheads="1"/>
          </p:cNvSpPr>
          <p:nvPr/>
        </p:nvSpPr>
        <p:spPr bwMode="auto">
          <a:xfrm>
            <a:off x="3857766" y="1912351"/>
            <a:ext cx="3899845" cy="2179234"/>
          </a:xfrm>
          <a:prstGeom prst="roundRect">
            <a:avLst/>
          </a:prstGeom>
          <a:solidFill>
            <a:srgbClr val="00FFFF"/>
          </a:solidFill>
          <a:ln w="28575" algn="ctr">
            <a:solidFill>
              <a:schemeClr val="accent1"/>
            </a:solidFill>
            <a:prstDash val="dash"/>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51" name="Line 10">
            <a:extLst>
              <a:ext uri="{FF2B5EF4-FFF2-40B4-BE49-F238E27FC236}">
                <a16:creationId xmlns:a16="http://schemas.microsoft.com/office/drawing/2014/main" id="{0F7C6CDF-B126-E84F-A316-078BE5DF3255}"/>
              </a:ext>
            </a:extLst>
          </p:cNvPr>
          <p:cNvSpPr>
            <a:spLocks noChangeShapeType="1"/>
          </p:cNvSpPr>
          <p:nvPr/>
        </p:nvSpPr>
        <p:spPr bwMode="auto">
          <a:xfrm>
            <a:off x="7103545" y="3577034"/>
            <a:ext cx="1073078"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 name="Text Box 11">
            <a:extLst>
              <a:ext uri="{FF2B5EF4-FFF2-40B4-BE49-F238E27FC236}">
                <a16:creationId xmlns:a16="http://schemas.microsoft.com/office/drawing/2014/main" id="{C41A4DDB-28BE-F542-B3F6-7518C0758359}"/>
              </a:ext>
            </a:extLst>
          </p:cNvPr>
          <p:cNvSpPr txBox="1">
            <a:spLocks noChangeArrowheads="1"/>
          </p:cNvSpPr>
          <p:nvPr/>
        </p:nvSpPr>
        <p:spPr bwMode="auto">
          <a:xfrm>
            <a:off x="7797220" y="3405517"/>
            <a:ext cx="316185" cy="14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a:t>Frames</a:t>
            </a:r>
          </a:p>
        </p:txBody>
      </p:sp>
      <p:sp>
        <p:nvSpPr>
          <p:cNvPr id="2053" name="AutoShape 17">
            <a:extLst>
              <a:ext uri="{FF2B5EF4-FFF2-40B4-BE49-F238E27FC236}">
                <a16:creationId xmlns:a16="http://schemas.microsoft.com/office/drawing/2014/main" id="{2F5555B6-152B-CA42-BD62-C0E60F723A2D}"/>
              </a:ext>
            </a:extLst>
          </p:cNvPr>
          <p:cNvSpPr>
            <a:spLocks noChangeArrowheads="1"/>
          </p:cNvSpPr>
          <p:nvPr/>
        </p:nvSpPr>
        <p:spPr bwMode="auto">
          <a:xfrm>
            <a:off x="5147126" y="3359872"/>
            <a:ext cx="505126" cy="534608"/>
          </a:xfrm>
          <a:prstGeom prst="roundRect">
            <a:avLst>
              <a:gd name="adj" fmla="val 16667"/>
            </a:avLst>
          </a:prstGeom>
          <a:solidFill>
            <a:srgbClr val="DDA09B"/>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PLOP, Sync </a:t>
            </a:r>
          </a:p>
          <a:p>
            <a:pPr algn="ctr" eaLnBrk="1" hangingPunct="1">
              <a:spcBef>
                <a:spcPct val="0"/>
              </a:spcBef>
              <a:buFontTx/>
              <a:buNone/>
            </a:pPr>
            <a:r>
              <a:rPr lang="en-US" altLang="en-US" sz="600"/>
              <a:t>and  Channel </a:t>
            </a:r>
          </a:p>
          <a:p>
            <a:pPr algn="ctr" eaLnBrk="1" hangingPunct="1">
              <a:spcBef>
                <a:spcPct val="0"/>
              </a:spcBef>
              <a:buFontTx/>
              <a:buNone/>
            </a:pPr>
            <a:r>
              <a:rPr lang="en-US" altLang="en-US" sz="600"/>
              <a:t>Encoding</a:t>
            </a:r>
          </a:p>
        </p:txBody>
      </p:sp>
      <p:sp>
        <p:nvSpPr>
          <p:cNvPr id="2054" name="AutoShape 27">
            <a:extLst>
              <a:ext uri="{FF2B5EF4-FFF2-40B4-BE49-F238E27FC236}">
                <a16:creationId xmlns:a16="http://schemas.microsoft.com/office/drawing/2014/main" id="{2514E257-131F-E846-AAA4-E497C5577C96}"/>
              </a:ext>
            </a:extLst>
          </p:cNvPr>
          <p:cNvSpPr>
            <a:spLocks noChangeArrowheads="1"/>
          </p:cNvSpPr>
          <p:nvPr/>
        </p:nvSpPr>
        <p:spPr bwMode="auto">
          <a:xfrm>
            <a:off x="8105629" y="1446212"/>
            <a:ext cx="623239" cy="2709000"/>
          </a:xfrm>
          <a:prstGeom prst="roundRect">
            <a:avLst>
              <a:gd name="adj" fmla="val 16667"/>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a:p>
        </p:txBody>
      </p:sp>
      <p:sp>
        <p:nvSpPr>
          <p:cNvPr id="2056" name="Text Box 38">
            <a:extLst>
              <a:ext uri="{FF2B5EF4-FFF2-40B4-BE49-F238E27FC236}">
                <a16:creationId xmlns:a16="http://schemas.microsoft.com/office/drawing/2014/main" id="{1387423B-FF12-3D46-9712-1B1CF9F9AF79}"/>
              </a:ext>
            </a:extLst>
          </p:cNvPr>
          <p:cNvSpPr txBox="1">
            <a:spLocks noChangeArrowheads="1"/>
          </p:cNvSpPr>
          <p:nvPr/>
        </p:nvSpPr>
        <p:spPr bwMode="auto">
          <a:xfrm>
            <a:off x="7985224" y="1492070"/>
            <a:ext cx="83592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900" dirty="0"/>
              <a:t>Spacecraft</a:t>
            </a:r>
          </a:p>
          <a:p>
            <a:pPr algn="ctr" eaLnBrk="1" hangingPunct="1">
              <a:spcBef>
                <a:spcPct val="0"/>
              </a:spcBef>
              <a:buFontTx/>
              <a:buNone/>
            </a:pPr>
            <a:r>
              <a:rPr lang="en-US" altLang="en-US" sz="900" dirty="0"/>
              <a:t>Control</a:t>
            </a:r>
          </a:p>
          <a:p>
            <a:pPr algn="ctr" eaLnBrk="1" hangingPunct="1">
              <a:spcBef>
                <a:spcPct val="0"/>
              </a:spcBef>
              <a:buFontTx/>
              <a:buNone/>
            </a:pPr>
            <a:r>
              <a:rPr lang="en-US" altLang="en-US" sz="900" dirty="0"/>
              <a:t>Systems</a:t>
            </a:r>
          </a:p>
        </p:txBody>
      </p:sp>
      <p:sp>
        <p:nvSpPr>
          <p:cNvPr id="2057" name="Line 70">
            <a:extLst>
              <a:ext uri="{FF2B5EF4-FFF2-40B4-BE49-F238E27FC236}">
                <a16:creationId xmlns:a16="http://schemas.microsoft.com/office/drawing/2014/main" id="{F5CECC0E-70FD-0447-A89F-7D75E657A844}"/>
              </a:ext>
            </a:extLst>
          </p:cNvPr>
          <p:cNvSpPr>
            <a:spLocks noChangeShapeType="1"/>
          </p:cNvSpPr>
          <p:nvPr/>
        </p:nvSpPr>
        <p:spPr bwMode="auto">
          <a:xfrm flipH="1">
            <a:off x="4694147" y="3524472"/>
            <a:ext cx="0" cy="85758"/>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Text Box 71">
            <a:extLst>
              <a:ext uri="{FF2B5EF4-FFF2-40B4-BE49-F238E27FC236}">
                <a16:creationId xmlns:a16="http://schemas.microsoft.com/office/drawing/2014/main" id="{89356C12-909B-0E44-8DFC-93DEC6D514D6}"/>
              </a:ext>
            </a:extLst>
          </p:cNvPr>
          <p:cNvSpPr txBox="1">
            <a:spLocks noChangeArrowheads="1"/>
          </p:cNvSpPr>
          <p:nvPr/>
        </p:nvSpPr>
        <p:spPr bwMode="auto">
          <a:xfrm>
            <a:off x="3364270" y="3207287"/>
            <a:ext cx="4331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Space</a:t>
            </a:r>
          </a:p>
          <a:p>
            <a:pPr algn="ctr" eaLnBrk="1" hangingPunct="1">
              <a:spcBef>
                <a:spcPct val="0"/>
              </a:spcBef>
              <a:buFontTx/>
              <a:buNone/>
            </a:pPr>
            <a:r>
              <a:rPr lang="en-US" altLang="en-US" sz="600" dirty="0"/>
              <a:t>Link to </a:t>
            </a:r>
          </a:p>
          <a:p>
            <a:pPr algn="ctr" eaLnBrk="1" hangingPunct="1">
              <a:spcBef>
                <a:spcPct val="0"/>
              </a:spcBef>
              <a:buFontTx/>
              <a:buNone/>
            </a:pPr>
            <a:r>
              <a:rPr lang="en-US" altLang="en-US" sz="600" dirty="0"/>
              <a:t>ESLT</a:t>
            </a:r>
          </a:p>
          <a:p>
            <a:pPr algn="ctr" eaLnBrk="1" hangingPunct="1">
              <a:spcBef>
                <a:spcPct val="0"/>
              </a:spcBef>
              <a:buFontTx/>
              <a:buNone/>
            </a:pPr>
            <a:r>
              <a:rPr lang="en-US" altLang="en-US" sz="600" dirty="0"/>
              <a:t> Node</a:t>
            </a:r>
          </a:p>
        </p:txBody>
      </p:sp>
      <p:sp>
        <p:nvSpPr>
          <p:cNvPr id="2059" name="Line 72">
            <a:extLst>
              <a:ext uri="{FF2B5EF4-FFF2-40B4-BE49-F238E27FC236}">
                <a16:creationId xmlns:a16="http://schemas.microsoft.com/office/drawing/2014/main" id="{E239709D-1693-BC40-AEE2-A5DA97A0E698}"/>
              </a:ext>
            </a:extLst>
          </p:cNvPr>
          <p:cNvSpPr>
            <a:spLocks noChangeShapeType="1"/>
          </p:cNvSpPr>
          <p:nvPr/>
        </p:nvSpPr>
        <p:spPr bwMode="auto">
          <a:xfrm flipH="1" flipV="1">
            <a:off x="3352800" y="3660718"/>
            <a:ext cx="648370"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0" name="Line 79">
            <a:extLst>
              <a:ext uri="{FF2B5EF4-FFF2-40B4-BE49-F238E27FC236}">
                <a16:creationId xmlns:a16="http://schemas.microsoft.com/office/drawing/2014/main" id="{E8C74481-F309-8A43-9418-D17A867EC0F4}"/>
              </a:ext>
            </a:extLst>
          </p:cNvPr>
          <p:cNvSpPr>
            <a:spLocks noChangeShapeType="1"/>
          </p:cNvSpPr>
          <p:nvPr/>
        </p:nvSpPr>
        <p:spPr bwMode="auto">
          <a:xfrm>
            <a:off x="5345658" y="2439351"/>
            <a:ext cx="12565" cy="920521"/>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1" name="Line 80">
            <a:extLst>
              <a:ext uri="{FF2B5EF4-FFF2-40B4-BE49-F238E27FC236}">
                <a16:creationId xmlns:a16="http://schemas.microsoft.com/office/drawing/2014/main" id="{FF9A1370-122F-6A41-8DCB-0E77D4371D33}"/>
              </a:ext>
            </a:extLst>
          </p:cNvPr>
          <p:cNvSpPr>
            <a:spLocks noChangeShapeType="1"/>
          </p:cNvSpPr>
          <p:nvPr/>
        </p:nvSpPr>
        <p:spPr bwMode="auto">
          <a:xfrm>
            <a:off x="6075703" y="2448342"/>
            <a:ext cx="3142" cy="93158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2" name="Line 95">
            <a:extLst>
              <a:ext uri="{FF2B5EF4-FFF2-40B4-BE49-F238E27FC236}">
                <a16:creationId xmlns:a16="http://schemas.microsoft.com/office/drawing/2014/main" id="{6552D591-85B6-9D4B-9C6C-70B4EF96B366}"/>
              </a:ext>
            </a:extLst>
          </p:cNvPr>
          <p:cNvSpPr>
            <a:spLocks noChangeShapeType="1"/>
          </p:cNvSpPr>
          <p:nvPr/>
        </p:nvSpPr>
        <p:spPr bwMode="auto">
          <a:xfrm>
            <a:off x="6965955" y="2406846"/>
            <a:ext cx="5026" cy="1025644"/>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3" name="AutoShape 105">
            <a:extLst>
              <a:ext uri="{FF2B5EF4-FFF2-40B4-BE49-F238E27FC236}">
                <a16:creationId xmlns:a16="http://schemas.microsoft.com/office/drawing/2014/main" id="{2779007A-17C8-A646-8720-7EC2E7BB465A}"/>
              </a:ext>
            </a:extLst>
          </p:cNvPr>
          <p:cNvSpPr>
            <a:spLocks noChangeArrowheads="1"/>
          </p:cNvSpPr>
          <p:nvPr/>
        </p:nvSpPr>
        <p:spPr bwMode="auto">
          <a:xfrm>
            <a:off x="4003683" y="3385460"/>
            <a:ext cx="338635" cy="497952"/>
          </a:xfrm>
          <a:prstGeom prst="roundRect">
            <a:avLst>
              <a:gd name="adj" fmla="val 16667"/>
            </a:avLst>
          </a:prstGeom>
          <a:solidFill>
            <a:srgbClr val="FF7C80"/>
          </a:solidFill>
          <a:ln w="9525" cap="rnd">
            <a:solidFill>
              <a:schemeClr val="tx1"/>
            </a:solidFill>
            <a:prstDash val="sysDot"/>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Antenna</a:t>
            </a:r>
          </a:p>
        </p:txBody>
      </p:sp>
      <p:sp>
        <p:nvSpPr>
          <p:cNvPr id="2064" name="AutoShape 14">
            <a:extLst>
              <a:ext uri="{FF2B5EF4-FFF2-40B4-BE49-F238E27FC236}">
                <a16:creationId xmlns:a16="http://schemas.microsoft.com/office/drawing/2014/main" id="{2A04CF6E-5A30-BE40-92D4-58AAD7C1434A}"/>
              </a:ext>
            </a:extLst>
          </p:cNvPr>
          <p:cNvSpPr>
            <a:spLocks noChangeArrowheads="1"/>
          </p:cNvSpPr>
          <p:nvPr/>
        </p:nvSpPr>
        <p:spPr bwMode="auto">
          <a:xfrm>
            <a:off x="4470484" y="3363329"/>
            <a:ext cx="583030" cy="514551"/>
          </a:xfrm>
          <a:prstGeom prst="roundRect">
            <a:avLst>
              <a:gd name="adj" fmla="val 16667"/>
            </a:avLst>
          </a:prstGeom>
          <a:solidFill>
            <a:srgbClr val="FFC000"/>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CCSDS 401 Space</a:t>
            </a:r>
          </a:p>
          <a:p>
            <a:pPr algn="ctr" eaLnBrk="1" hangingPunct="1">
              <a:spcBef>
                <a:spcPct val="0"/>
              </a:spcBef>
              <a:buFontTx/>
              <a:buNone/>
            </a:pPr>
            <a:r>
              <a:rPr lang="en-US" altLang="en-US" sz="600"/>
              <a:t>Link Carrier </a:t>
            </a:r>
          </a:p>
          <a:p>
            <a:pPr algn="ctr" eaLnBrk="1" hangingPunct="1">
              <a:spcBef>
                <a:spcPct val="0"/>
              </a:spcBef>
              <a:buFontTx/>
              <a:buNone/>
            </a:pPr>
            <a:r>
              <a:rPr lang="en-US" altLang="en-US" sz="600"/>
              <a:t>Transmission</a:t>
            </a:r>
          </a:p>
        </p:txBody>
      </p:sp>
      <p:sp>
        <p:nvSpPr>
          <p:cNvPr id="2065" name="Line 109">
            <a:extLst>
              <a:ext uri="{FF2B5EF4-FFF2-40B4-BE49-F238E27FC236}">
                <a16:creationId xmlns:a16="http://schemas.microsoft.com/office/drawing/2014/main" id="{F99268D7-D0C8-A04E-BCC1-3BC9B1BA8151}"/>
              </a:ext>
            </a:extLst>
          </p:cNvPr>
          <p:cNvSpPr>
            <a:spLocks noChangeShapeType="1"/>
          </p:cNvSpPr>
          <p:nvPr/>
        </p:nvSpPr>
        <p:spPr bwMode="auto">
          <a:xfrm flipV="1">
            <a:off x="4337920" y="3556977"/>
            <a:ext cx="13633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6" name="Line 111">
            <a:extLst>
              <a:ext uri="{FF2B5EF4-FFF2-40B4-BE49-F238E27FC236}">
                <a16:creationId xmlns:a16="http://schemas.microsoft.com/office/drawing/2014/main" id="{3CD51E9B-F3D5-0242-B629-9206E98C5E5E}"/>
              </a:ext>
            </a:extLst>
          </p:cNvPr>
          <p:cNvSpPr>
            <a:spLocks noChangeShapeType="1"/>
          </p:cNvSpPr>
          <p:nvPr/>
        </p:nvSpPr>
        <p:spPr bwMode="auto">
          <a:xfrm>
            <a:off x="4167032" y="2353592"/>
            <a:ext cx="10052" cy="1208918"/>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7" name="AutoShape 118">
            <a:extLst>
              <a:ext uri="{FF2B5EF4-FFF2-40B4-BE49-F238E27FC236}">
                <a16:creationId xmlns:a16="http://schemas.microsoft.com/office/drawing/2014/main" id="{51A63F12-9F74-744F-976E-1027120B02B5}"/>
              </a:ext>
            </a:extLst>
          </p:cNvPr>
          <p:cNvSpPr>
            <a:spLocks noChangeArrowheads="1"/>
          </p:cNvSpPr>
          <p:nvPr/>
        </p:nvSpPr>
        <p:spPr bwMode="auto">
          <a:xfrm>
            <a:off x="6808888" y="3385460"/>
            <a:ext cx="395179" cy="48204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Frame Data</a:t>
            </a:r>
          </a:p>
          <a:p>
            <a:pPr algn="ctr" eaLnBrk="1" hangingPunct="1">
              <a:spcBef>
                <a:spcPct val="0"/>
              </a:spcBef>
              <a:buFontTx/>
              <a:buNone/>
            </a:pPr>
            <a:r>
              <a:rPr lang="en-US" altLang="en-US" sz="600" dirty="0"/>
              <a:t>Process</a:t>
            </a:r>
          </a:p>
        </p:txBody>
      </p:sp>
      <p:sp>
        <p:nvSpPr>
          <p:cNvPr id="2068" name="AutoShape 17">
            <a:extLst>
              <a:ext uri="{FF2B5EF4-FFF2-40B4-BE49-F238E27FC236}">
                <a16:creationId xmlns:a16="http://schemas.microsoft.com/office/drawing/2014/main" id="{06127AA6-8762-2045-A5A9-97FB25029A61}"/>
              </a:ext>
            </a:extLst>
          </p:cNvPr>
          <p:cNvSpPr>
            <a:spLocks noChangeArrowheads="1"/>
          </p:cNvSpPr>
          <p:nvPr/>
        </p:nvSpPr>
        <p:spPr bwMode="auto">
          <a:xfrm>
            <a:off x="5754031" y="3359872"/>
            <a:ext cx="437273" cy="534608"/>
          </a:xfrm>
          <a:prstGeom prst="roundRect">
            <a:avLst>
              <a:gd name="adj" fmla="val 16667"/>
            </a:avLst>
          </a:prstGeom>
          <a:solidFill>
            <a:srgbClr val="FAB176"/>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MC </a:t>
            </a:r>
          </a:p>
          <a:p>
            <a:pPr algn="ctr" eaLnBrk="1" hangingPunct="1">
              <a:spcBef>
                <a:spcPct val="0"/>
              </a:spcBef>
              <a:buFontTx/>
              <a:buNone/>
            </a:pPr>
            <a:r>
              <a:rPr lang="en-US" altLang="en-US" sz="600"/>
              <a:t>Multiplexing</a:t>
            </a:r>
          </a:p>
        </p:txBody>
      </p:sp>
      <p:sp>
        <p:nvSpPr>
          <p:cNvPr id="2069" name="Line 72">
            <a:extLst>
              <a:ext uri="{FF2B5EF4-FFF2-40B4-BE49-F238E27FC236}">
                <a16:creationId xmlns:a16="http://schemas.microsoft.com/office/drawing/2014/main" id="{F3DDE285-804E-E744-8B48-61B99513E071}"/>
              </a:ext>
            </a:extLst>
          </p:cNvPr>
          <p:cNvSpPr>
            <a:spLocks noChangeShapeType="1"/>
          </p:cNvSpPr>
          <p:nvPr/>
        </p:nvSpPr>
        <p:spPr bwMode="auto">
          <a:xfrm flipH="1">
            <a:off x="5052886" y="3609539"/>
            <a:ext cx="9989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 name="Line 72">
            <a:extLst>
              <a:ext uri="{FF2B5EF4-FFF2-40B4-BE49-F238E27FC236}">
                <a16:creationId xmlns:a16="http://schemas.microsoft.com/office/drawing/2014/main" id="{BABEFB4F-42DE-D249-A6BB-A805016DCA2B}"/>
              </a:ext>
            </a:extLst>
          </p:cNvPr>
          <p:cNvSpPr>
            <a:spLocks noChangeShapeType="1"/>
          </p:cNvSpPr>
          <p:nvPr/>
        </p:nvSpPr>
        <p:spPr bwMode="auto">
          <a:xfrm flipH="1">
            <a:off x="5654137" y="3581184"/>
            <a:ext cx="99895"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 name="Line 72">
            <a:extLst>
              <a:ext uri="{FF2B5EF4-FFF2-40B4-BE49-F238E27FC236}">
                <a16:creationId xmlns:a16="http://schemas.microsoft.com/office/drawing/2014/main" id="{22DF8714-30B6-C64F-B7F0-C7255A177374}"/>
              </a:ext>
            </a:extLst>
          </p:cNvPr>
          <p:cNvSpPr>
            <a:spLocks noChangeShapeType="1"/>
          </p:cNvSpPr>
          <p:nvPr/>
        </p:nvSpPr>
        <p:spPr bwMode="auto">
          <a:xfrm flipH="1">
            <a:off x="6694544" y="3586025"/>
            <a:ext cx="113088"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072" name="Straight Connector 11">
            <a:extLst>
              <a:ext uri="{FF2B5EF4-FFF2-40B4-BE49-F238E27FC236}">
                <a16:creationId xmlns:a16="http://schemas.microsoft.com/office/drawing/2014/main" id="{64DEF2A4-B6F0-E640-90E6-CABDE047AF4E}"/>
              </a:ext>
            </a:extLst>
          </p:cNvPr>
          <p:cNvCxnSpPr>
            <a:cxnSpLocks noChangeShapeType="1"/>
          </p:cNvCxnSpPr>
          <p:nvPr/>
        </p:nvCxnSpPr>
        <p:spPr bwMode="auto">
          <a:xfrm>
            <a:off x="4278235" y="2981565"/>
            <a:ext cx="0" cy="3928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3" name="Straight Connector 101">
            <a:extLst>
              <a:ext uri="{FF2B5EF4-FFF2-40B4-BE49-F238E27FC236}">
                <a16:creationId xmlns:a16="http://schemas.microsoft.com/office/drawing/2014/main" id="{DC4A0F64-FB93-0444-B090-4228F9769D56}"/>
              </a:ext>
            </a:extLst>
          </p:cNvPr>
          <p:cNvCxnSpPr>
            <a:cxnSpLocks noChangeShapeType="1"/>
          </p:cNvCxnSpPr>
          <p:nvPr/>
        </p:nvCxnSpPr>
        <p:spPr bwMode="auto">
          <a:xfrm>
            <a:off x="4901474" y="2976033"/>
            <a:ext cx="0" cy="3928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4" name="Straight Connector 102">
            <a:extLst>
              <a:ext uri="{FF2B5EF4-FFF2-40B4-BE49-F238E27FC236}">
                <a16:creationId xmlns:a16="http://schemas.microsoft.com/office/drawing/2014/main" id="{DFF285C0-14D9-DE4F-B2E5-ED577B783830}"/>
              </a:ext>
            </a:extLst>
          </p:cNvPr>
          <p:cNvCxnSpPr>
            <a:cxnSpLocks noChangeShapeType="1"/>
          </p:cNvCxnSpPr>
          <p:nvPr/>
        </p:nvCxnSpPr>
        <p:spPr bwMode="auto">
          <a:xfrm>
            <a:off x="5524713" y="2970500"/>
            <a:ext cx="0" cy="3928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5" name="Straight Connector 103">
            <a:extLst>
              <a:ext uri="{FF2B5EF4-FFF2-40B4-BE49-F238E27FC236}">
                <a16:creationId xmlns:a16="http://schemas.microsoft.com/office/drawing/2014/main" id="{69CDB347-EF45-A944-8F70-D9772325B963}"/>
              </a:ext>
            </a:extLst>
          </p:cNvPr>
          <p:cNvCxnSpPr>
            <a:cxnSpLocks noChangeShapeType="1"/>
            <a:endCxn id="2068" idx="0"/>
          </p:cNvCxnSpPr>
          <p:nvPr/>
        </p:nvCxnSpPr>
        <p:spPr bwMode="auto">
          <a:xfrm>
            <a:off x="5972667" y="2981565"/>
            <a:ext cx="0" cy="37830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6" name="Straight Connector 104">
            <a:extLst>
              <a:ext uri="{FF2B5EF4-FFF2-40B4-BE49-F238E27FC236}">
                <a16:creationId xmlns:a16="http://schemas.microsoft.com/office/drawing/2014/main" id="{3976D462-249E-014D-B2DA-9A382D28DEA2}"/>
              </a:ext>
            </a:extLst>
          </p:cNvPr>
          <p:cNvCxnSpPr>
            <a:cxnSpLocks noChangeShapeType="1"/>
          </p:cNvCxnSpPr>
          <p:nvPr/>
        </p:nvCxnSpPr>
        <p:spPr bwMode="auto">
          <a:xfrm>
            <a:off x="6890563" y="2972575"/>
            <a:ext cx="0" cy="41288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8" name="Oval 70">
            <a:extLst>
              <a:ext uri="{FF2B5EF4-FFF2-40B4-BE49-F238E27FC236}">
                <a16:creationId xmlns:a16="http://schemas.microsoft.com/office/drawing/2014/main" id="{A4DD57C6-EE8E-954E-A89F-5CE4935162DA}"/>
              </a:ext>
            </a:extLst>
          </p:cNvPr>
          <p:cNvSpPr>
            <a:spLocks noChangeArrowheads="1"/>
          </p:cNvSpPr>
          <p:nvPr/>
        </p:nvSpPr>
        <p:spPr bwMode="auto">
          <a:xfrm>
            <a:off x="4077190" y="2147496"/>
            <a:ext cx="3441639" cy="291856"/>
          </a:xfrm>
          <a:prstGeom prst="ellipse">
            <a:avLst/>
          </a:prstGeom>
          <a:solidFill>
            <a:srgbClr val="CDACE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800" dirty="0"/>
              <a:t>Comm Subsystem Management (CSM)</a:t>
            </a:r>
          </a:p>
        </p:txBody>
      </p:sp>
      <p:sp>
        <p:nvSpPr>
          <p:cNvPr id="2082" name="Text Box 66">
            <a:extLst>
              <a:ext uri="{FF2B5EF4-FFF2-40B4-BE49-F238E27FC236}">
                <a16:creationId xmlns:a16="http://schemas.microsoft.com/office/drawing/2014/main" id="{A60FA719-6CCE-1B44-A1D4-041D8F443DCB}"/>
              </a:ext>
            </a:extLst>
          </p:cNvPr>
          <p:cNvSpPr txBox="1">
            <a:spLocks noChangeArrowheads="1"/>
          </p:cNvSpPr>
          <p:nvPr/>
        </p:nvSpPr>
        <p:spPr bwMode="auto">
          <a:xfrm>
            <a:off x="4034154" y="3881673"/>
            <a:ext cx="14211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800" dirty="0"/>
              <a:t>Spacecraft</a:t>
            </a:r>
          </a:p>
        </p:txBody>
      </p:sp>
      <p:sp>
        <p:nvSpPr>
          <p:cNvPr id="2083" name="AutoShape 118">
            <a:extLst>
              <a:ext uri="{FF2B5EF4-FFF2-40B4-BE49-F238E27FC236}">
                <a16:creationId xmlns:a16="http://schemas.microsoft.com/office/drawing/2014/main" id="{133C12D1-F28F-3141-976E-854020ADF57E}"/>
              </a:ext>
            </a:extLst>
          </p:cNvPr>
          <p:cNvSpPr>
            <a:spLocks noChangeArrowheads="1"/>
          </p:cNvSpPr>
          <p:nvPr/>
        </p:nvSpPr>
        <p:spPr bwMode="auto">
          <a:xfrm>
            <a:off x="8176623" y="3413124"/>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Frame</a:t>
            </a:r>
          </a:p>
          <a:p>
            <a:pPr algn="ctr" eaLnBrk="1" hangingPunct="1">
              <a:spcBef>
                <a:spcPct val="0"/>
              </a:spcBef>
              <a:buFontTx/>
              <a:buNone/>
            </a:pPr>
            <a:r>
              <a:rPr lang="en-US" altLang="en-US" sz="600" dirty="0"/>
              <a:t>Date</a:t>
            </a:r>
          </a:p>
          <a:p>
            <a:pPr algn="ctr" eaLnBrk="1" hangingPunct="1">
              <a:spcBef>
                <a:spcPct val="0"/>
              </a:spcBef>
              <a:buFontTx/>
              <a:buNone/>
            </a:pPr>
            <a:r>
              <a:rPr lang="en-US" altLang="en-US" sz="600" dirty="0"/>
              <a:t>Sources</a:t>
            </a:r>
          </a:p>
        </p:txBody>
      </p:sp>
      <p:sp>
        <p:nvSpPr>
          <p:cNvPr id="2084" name="AutoShape 17">
            <a:extLst>
              <a:ext uri="{FF2B5EF4-FFF2-40B4-BE49-F238E27FC236}">
                <a16:creationId xmlns:a16="http://schemas.microsoft.com/office/drawing/2014/main" id="{8BAE449E-BF2A-FC46-8ED6-903B747C0B15}"/>
              </a:ext>
            </a:extLst>
          </p:cNvPr>
          <p:cNvSpPr>
            <a:spLocks noChangeArrowheads="1"/>
          </p:cNvSpPr>
          <p:nvPr/>
        </p:nvSpPr>
        <p:spPr bwMode="auto">
          <a:xfrm>
            <a:off x="6269837" y="3363329"/>
            <a:ext cx="436645" cy="534608"/>
          </a:xfrm>
          <a:prstGeom prst="roundRect">
            <a:avLst>
              <a:gd name="adj" fmla="val 16667"/>
            </a:avLst>
          </a:prstGeom>
          <a:solidFill>
            <a:srgbClr val="FAB176"/>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VC </a:t>
            </a:r>
          </a:p>
          <a:p>
            <a:pPr algn="ctr" eaLnBrk="1" hangingPunct="1">
              <a:spcBef>
                <a:spcPct val="0"/>
              </a:spcBef>
              <a:buFontTx/>
              <a:buNone/>
            </a:pPr>
            <a:r>
              <a:rPr lang="en-US" altLang="en-US" sz="600"/>
              <a:t>Multiplexing</a:t>
            </a:r>
          </a:p>
        </p:txBody>
      </p:sp>
      <p:sp>
        <p:nvSpPr>
          <p:cNvPr id="2085" name="Rectangle 5">
            <a:extLst>
              <a:ext uri="{FF2B5EF4-FFF2-40B4-BE49-F238E27FC236}">
                <a16:creationId xmlns:a16="http://schemas.microsoft.com/office/drawing/2014/main" id="{8E13D0C9-1458-1E48-BAD1-FED73D31B8F4}"/>
              </a:ext>
            </a:extLst>
          </p:cNvPr>
          <p:cNvSpPr>
            <a:spLocks noChangeArrowheads="1"/>
          </p:cNvSpPr>
          <p:nvPr/>
        </p:nvSpPr>
        <p:spPr bwMode="auto">
          <a:xfrm>
            <a:off x="4045777" y="3385460"/>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6" name="Rectangle 70">
            <a:extLst>
              <a:ext uri="{FF2B5EF4-FFF2-40B4-BE49-F238E27FC236}">
                <a16:creationId xmlns:a16="http://schemas.microsoft.com/office/drawing/2014/main" id="{5CDEB529-D266-0543-9804-50DE74995E70}"/>
              </a:ext>
            </a:extLst>
          </p:cNvPr>
          <p:cNvSpPr>
            <a:spLocks noChangeArrowheads="1"/>
          </p:cNvSpPr>
          <p:nvPr/>
        </p:nvSpPr>
        <p:spPr bwMode="auto">
          <a:xfrm>
            <a:off x="4721789" y="3370060"/>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7" name="Rectangle 71">
            <a:extLst>
              <a:ext uri="{FF2B5EF4-FFF2-40B4-BE49-F238E27FC236}">
                <a16:creationId xmlns:a16="http://schemas.microsoft.com/office/drawing/2014/main" id="{4439AC4C-4353-E743-B77C-0FDE4A64F011}"/>
              </a:ext>
            </a:extLst>
          </p:cNvPr>
          <p:cNvSpPr>
            <a:spLocks noChangeArrowheads="1"/>
          </p:cNvSpPr>
          <p:nvPr/>
        </p:nvSpPr>
        <p:spPr bwMode="auto">
          <a:xfrm>
            <a:off x="5307334" y="335987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8" name="Line 72">
            <a:extLst>
              <a:ext uri="{FF2B5EF4-FFF2-40B4-BE49-F238E27FC236}">
                <a16:creationId xmlns:a16="http://schemas.microsoft.com/office/drawing/2014/main" id="{33B68D8C-5AD6-244C-8DBF-8D55111701FC}"/>
              </a:ext>
            </a:extLst>
          </p:cNvPr>
          <p:cNvSpPr>
            <a:spLocks noChangeShapeType="1"/>
          </p:cNvSpPr>
          <p:nvPr/>
        </p:nvSpPr>
        <p:spPr bwMode="auto">
          <a:xfrm flipH="1">
            <a:off x="6191303" y="3586025"/>
            <a:ext cx="78533"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 name="Line 111">
            <a:extLst>
              <a:ext uri="{FF2B5EF4-FFF2-40B4-BE49-F238E27FC236}">
                <a16:creationId xmlns:a16="http://schemas.microsoft.com/office/drawing/2014/main" id="{6C19890C-FB2D-0446-90F6-BC0D2C110B30}"/>
              </a:ext>
            </a:extLst>
          </p:cNvPr>
          <p:cNvSpPr>
            <a:spLocks noChangeShapeType="1"/>
          </p:cNvSpPr>
          <p:nvPr/>
        </p:nvSpPr>
        <p:spPr bwMode="auto">
          <a:xfrm flipH="1">
            <a:off x="4789015" y="2406846"/>
            <a:ext cx="7539" cy="956483"/>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090" name="Straight Connector 103">
            <a:extLst>
              <a:ext uri="{FF2B5EF4-FFF2-40B4-BE49-F238E27FC236}">
                <a16:creationId xmlns:a16="http://schemas.microsoft.com/office/drawing/2014/main" id="{B7278D7D-7D06-A848-B0A0-EB7BC422D78E}"/>
              </a:ext>
            </a:extLst>
          </p:cNvPr>
          <p:cNvCxnSpPr>
            <a:cxnSpLocks noChangeShapeType="1"/>
          </p:cNvCxnSpPr>
          <p:nvPr/>
        </p:nvCxnSpPr>
        <p:spPr bwMode="auto">
          <a:xfrm>
            <a:off x="6433814" y="2985024"/>
            <a:ext cx="0" cy="37830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91" name="Line 80">
            <a:extLst>
              <a:ext uri="{FF2B5EF4-FFF2-40B4-BE49-F238E27FC236}">
                <a16:creationId xmlns:a16="http://schemas.microsoft.com/office/drawing/2014/main" id="{CF16DFB0-81C0-0D4B-85AC-2D3F4C5A4F60}"/>
              </a:ext>
            </a:extLst>
          </p:cNvPr>
          <p:cNvSpPr>
            <a:spLocks noChangeShapeType="1"/>
          </p:cNvSpPr>
          <p:nvPr/>
        </p:nvSpPr>
        <p:spPr bwMode="auto">
          <a:xfrm>
            <a:off x="6546274" y="2439351"/>
            <a:ext cx="8168" cy="929511"/>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2" name="Rectangle 79">
            <a:extLst>
              <a:ext uri="{FF2B5EF4-FFF2-40B4-BE49-F238E27FC236}">
                <a16:creationId xmlns:a16="http://schemas.microsoft.com/office/drawing/2014/main" id="{67A764D7-3171-9647-BA6D-640616AC45B5}"/>
              </a:ext>
            </a:extLst>
          </p:cNvPr>
          <p:cNvSpPr>
            <a:spLocks noChangeArrowheads="1"/>
          </p:cNvSpPr>
          <p:nvPr/>
        </p:nvSpPr>
        <p:spPr bwMode="auto">
          <a:xfrm>
            <a:off x="5874658" y="336886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93" name="Rectangle 83">
            <a:extLst>
              <a:ext uri="{FF2B5EF4-FFF2-40B4-BE49-F238E27FC236}">
                <a16:creationId xmlns:a16="http://schemas.microsoft.com/office/drawing/2014/main" id="{D05BA9AF-5969-B442-B049-6576ACBB1B9C}"/>
              </a:ext>
            </a:extLst>
          </p:cNvPr>
          <p:cNvSpPr>
            <a:spLocks noChangeArrowheads="1"/>
          </p:cNvSpPr>
          <p:nvPr/>
        </p:nvSpPr>
        <p:spPr bwMode="auto">
          <a:xfrm>
            <a:off x="6372872" y="3354339"/>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94" name="Rectangle 84">
            <a:extLst>
              <a:ext uri="{FF2B5EF4-FFF2-40B4-BE49-F238E27FC236}">
                <a16:creationId xmlns:a16="http://schemas.microsoft.com/office/drawing/2014/main" id="{1B5FAC2A-C0BF-C247-A90A-7955D63F706D}"/>
              </a:ext>
            </a:extLst>
          </p:cNvPr>
          <p:cNvSpPr>
            <a:spLocks noChangeArrowheads="1"/>
          </p:cNvSpPr>
          <p:nvPr/>
        </p:nvSpPr>
        <p:spPr bwMode="auto">
          <a:xfrm>
            <a:off x="6877998" y="338615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grpSp>
        <p:nvGrpSpPr>
          <p:cNvPr id="2095" name="Group 15">
            <a:extLst>
              <a:ext uri="{FF2B5EF4-FFF2-40B4-BE49-F238E27FC236}">
                <a16:creationId xmlns:a16="http://schemas.microsoft.com/office/drawing/2014/main" id="{29C9AFA9-F3FD-704E-BF42-AF3DAA1BA1A7}"/>
              </a:ext>
            </a:extLst>
          </p:cNvPr>
          <p:cNvGrpSpPr>
            <a:grpSpLocks/>
          </p:cNvGrpSpPr>
          <p:nvPr/>
        </p:nvGrpSpPr>
        <p:grpSpPr bwMode="auto">
          <a:xfrm>
            <a:off x="7127420" y="2922088"/>
            <a:ext cx="313504" cy="421877"/>
            <a:chOff x="11338403" y="5485535"/>
            <a:chExt cx="790731" cy="968079"/>
          </a:xfrm>
        </p:grpSpPr>
        <p:sp>
          <p:nvSpPr>
            <p:cNvPr id="2120" name="AutoShape 118">
              <a:extLst>
                <a:ext uri="{FF2B5EF4-FFF2-40B4-BE49-F238E27FC236}">
                  <a16:creationId xmlns:a16="http://schemas.microsoft.com/office/drawing/2014/main" id="{E185AB4A-EC46-CE4B-9385-28D29D6FE4BD}"/>
                </a:ext>
              </a:extLst>
            </p:cNvPr>
            <p:cNvSpPr>
              <a:spLocks noChangeArrowheads="1"/>
            </p:cNvSpPr>
            <p:nvPr/>
          </p:nvSpPr>
          <p:spPr bwMode="auto">
            <a:xfrm>
              <a:off x="11338403" y="5505631"/>
              <a:ext cx="790731" cy="947983"/>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dirty="0"/>
            </a:p>
            <a:p>
              <a:pPr algn="ctr" eaLnBrk="1" hangingPunct="1">
                <a:spcBef>
                  <a:spcPct val="0"/>
                </a:spcBef>
                <a:buFontTx/>
                <a:buNone/>
              </a:pPr>
              <a:r>
                <a:rPr lang="en-US" altLang="en-US" sz="600" dirty="0"/>
                <a:t>Monitor</a:t>
              </a:r>
            </a:p>
            <a:p>
              <a:pPr algn="ctr" eaLnBrk="1" hangingPunct="1">
                <a:spcBef>
                  <a:spcPct val="0"/>
                </a:spcBef>
                <a:buFontTx/>
                <a:buNone/>
              </a:pPr>
              <a:r>
                <a:rPr lang="en-US" altLang="en-US" sz="600" dirty="0"/>
                <a:t>Process</a:t>
              </a:r>
            </a:p>
          </p:txBody>
        </p:sp>
        <p:sp>
          <p:nvSpPr>
            <p:cNvPr id="2121" name="Rectangle 89">
              <a:extLst>
                <a:ext uri="{FF2B5EF4-FFF2-40B4-BE49-F238E27FC236}">
                  <a16:creationId xmlns:a16="http://schemas.microsoft.com/office/drawing/2014/main" id="{18340659-D9A0-E04A-8E72-0AA15B95328D}"/>
                </a:ext>
              </a:extLst>
            </p:cNvPr>
            <p:cNvSpPr>
              <a:spLocks noChangeArrowheads="1"/>
            </p:cNvSpPr>
            <p:nvPr/>
          </p:nvSpPr>
          <p:spPr bwMode="auto">
            <a:xfrm>
              <a:off x="11422788" y="5485535"/>
              <a:ext cx="619433" cy="234951"/>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grpSp>
      <p:cxnSp>
        <p:nvCxnSpPr>
          <p:cNvPr id="2096" name="Straight Connector 2">
            <a:extLst>
              <a:ext uri="{FF2B5EF4-FFF2-40B4-BE49-F238E27FC236}">
                <a16:creationId xmlns:a16="http://schemas.microsoft.com/office/drawing/2014/main" id="{1A114FE8-E382-7E40-BFCF-F77C07348E3A}"/>
              </a:ext>
            </a:extLst>
          </p:cNvPr>
          <p:cNvCxnSpPr>
            <a:cxnSpLocks noChangeShapeType="1"/>
          </p:cNvCxnSpPr>
          <p:nvPr/>
        </p:nvCxnSpPr>
        <p:spPr bwMode="auto">
          <a:xfrm flipV="1">
            <a:off x="4277607" y="2970500"/>
            <a:ext cx="2883739" cy="5533"/>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97" name="Line 95">
            <a:extLst>
              <a:ext uri="{FF2B5EF4-FFF2-40B4-BE49-F238E27FC236}">
                <a16:creationId xmlns:a16="http://schemas.microsoft.com/office/drawing/2014/main" id="{2F900A8A-CF7D-3840-946D-A1B985532AF6}"/>
              </a:ext>
            </a:extLst>
          </p:cNvPr>
          <p:cNvSpPr>
            <a:spLocks noChangeShapeType="1"/>
          </p:cNvSpPr>
          <p:nvPr/>
        </p:nvSpPr>
        <p:spPr bwMode="auto">
          <a:xfrm>
            <a:off x="7204068" y="2402696"/>
            <a:ext cx="10052" cy="528383"/>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8" name="AutoShape 118">
            <a:extLst>
              <a:ext uri="{FF2B5EF4-FFF2-40B4-BE49-F238E27FC236}">
                <a16:creationId xmlns:a16="http://schemas.microsoft.com/office/drawing/2014/main" id="{7220B62E-0AF3-8B44-8B86-7FABFB8500E5}"/>
              </a:ext>
            </a:extLst>
          </p:cNvPr>
          <p:cNvSpPr>
            <a:spLocks noChangeArrowheads="1"/>
          </p:cNvSpPr>
          <p:nvPr/>
        </p:nvSpPr>
        <p:spPr bwMode="auto">
          <a:xfrm>
            <a:off x="7314014" y="2484761"/>
            <a:ext cx="312877" cy="413119"/>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Comm</a:t>
            </a:r>
          </a:p>
          <a:p>
            <a:pPr algn="ctr" eaLnBrk="1" hangingPunct="1">
              <a:spcBef>
                <a:spcPct val="0"/>
              </a:spcBef>
              <a:buFontTx/>
              <a:buNone/>
            </a:pPr>
            <a:r>
              <a:rPr lang="en-US" altLang="en-US" sz="600" dirty="0"/>
              <a:t>SS </a:t>
            </a:r>
          </a:p>
          <a:p>
            <a:pPr algn="ctr" eaLnBrk="1" hangingPunct="1">
              <a:spcBef>
                <a:spcPct val="0"/>
              </a:spcBef>
              <a:buFontTx/>
              <a:buNone/>
            </a:pPr>
            <a:r>
              <a:rPr lang="en-US" altLang="en-US" sz="600" dirty="0"/>
              <a:t>Process</a:t>
            </a:r>
          </a:p>
          <a:p>
            <a:pPr algn="ctr" eaLnBrk="1" hangingPunct="1">
              <a:spcBef>
                <a:spcPct val="0"/>
              </a:spcBef>
              <a:buFontTx/>
              <a:buNone/>
            </a:pPr>
            <a:r>
              <a:rPr lang="en-US" altLang="en-US" sz="600" dirty="0"/>
              <a:t>Control</a:t>
            </a:r>
          </a:p>
        </p:txBody>
      </p:sp>
      <p:sp>
        <p:nvSpPr>
          <p:cNvPr id="2099" name="Line 95">
            <a:extLst>
              <a:ext uri="{FF2B5EF4-FFF2-40B4-BE49-F238E27FC236}">
                <a16:creationId xmlns:a16="http://schemas.microsoft.com/office/drawing/2014/main" id="{60FB1EA3-C1BB-9540-BD7E-917E28F0C2F7}"/>
              </a:ext>
            </a:extLst>
          </p:cNvPr>
          <p:cNvSpPr>
            <a:spLocks noChangeShapeType="1"/>
          </p:cNvSpPr>
          <p:nvPr/>
        </p:nvSpPr>
        <p:spPr bwMode="auto">
          <a:xfrm>
            <a:off x="7446579" y="2361200"/>
            <a:ext cx="0" cy="12379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0" name="AutoShape 118">
            <a:extLst>
              <a:ext uri="{FF2B5EF4-FFF2-40B4-BE49-F238E27FC236}">
                <a16:creationId xmlns:a16="http://schemas.microsoft.com/office/drawing/2014/main" id="{EC709357-7333-1847-8708-40494AA0A696}"/>
              </a:ext>
            </a:extLst>
          </p:cNvPr>
          <p:cNvSpPr>
            <a:spLocks noChangeArrowheads="1"/>
          </p:cNvSpPr>
          <p:nvPr/>
        </p:nvSpPr>
        <p:spPr bwMode="auto">
          <a:xfrm>
            <a:off x="8168455" y="3001622"/>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Spacecraft</a:t>
            </a:r>
          </a:p>
          <a:p>
            <a:pPr algn="ctr" eaLnBrk="1" hangingPunct="1">
              <a:spcBef>
                <a:spcPct val="0"/>
              </a:spcBef>
              <a:buFontTx/>
              <a:buNone/>
            </a:pPr>
            <a:r>
              <a:rPr lang="en-US" altLang="en-US" sz="600" dirty="0"/>
              <a:t>Monitor</a:t>
            </a:r>
          </a:p>
        </p:txBody>
      </p:sp>
      <p:sp>
        <p:nvSpPr>
          <p:cNvPr id="2101" name="Line 10">
            <a:extLst>
              <a:ext uri="{FF2B5EF4-FFF2-40B4-BE49-F238E27FC236}">
                <a16:creationId xmlns:a16="http://schemas.microsoft.com/office/drawing/2014/main" id="{C124FEBB-5F7C-0D42-942E-6BF070D9B70D}"/>
              </a:ext>
            </a:extLst>
          </p:cNvPr>
          <p:cNvSpPr>
            <a:spLocks noChangeShapeType="1"/>
          </p:cNvSpPr>
          <p:nvPr/>
        </p:nvSpPr>
        <p:spPr bwMode="auto">
          <a:xfrm>
            <a:off x="7440924" y="3152391"/>
            <a:ext cx="727532"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2" name="AutoShape 118">
            <a:extLst>
              <a:ext uri="{FF2B5EF4-FFF2-40B4-BE49-F238E27FC236}">
                <a16:creationId xmlns:a16="http://schemas.microsoft.com/office/drawing/2014/main" id="{50AE7171-F541-C34B-B2C3-A303D489EFC9}"/>
              </a:ext>
            </a:extLst>
          </p:cNvPr>
          <p:cNvSpPr>
            <a:spLocks noChangeArrowheads="1"/>
          </p:cNvSpPr>
          <p:nvPr/>
        </p:nvSpPr>
        <p:spPr bwMode="auto">
          <a:xfrm>
            <a:off x="8156518" y="2535484"/>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Spacecraft</a:t>
            </a:r>
          </a:p>
          <a:p>
            <a:pPr algn="ctr" eaLnBrk="1" hangingPunct="1">
              <a:spcBef>
                <a:spcPct val="0"/>
              </a:spcBef>
              <a:buFontTx/>
              <a:buNone/>
            </a:pPr>
            <a:r>
              <a:rPr lang="en-US" altLang="en-US" sz="600" dirty="0"/>
              <a:t>Comm </a:t>
            </a:r>
          </a:p>
          <a:p>
            <a:pPr algn="ctr" eaLnBrk="1" hangingPunct="1">
              <a:spcBef>
                <a:spcPct val="0"/>
              </a:spcBef>
              <a:buFontTx/>
              <a:buNone/>
            </a:pPr>
            <a:r>
              <a:rPr lang="en-US" altLang="en-US" sz="600" dirty="0"/>
              <a:t>Control</a:t>
            </a:r>
          </a:p>
        </p:txBody>
      </p:sp>
      <p:sp>
        <p:nvSpPr>
          <p:cNvPr id="2103" name="Line 10">
            <a:extLst>
              <a:ext uri="{FF2B5EF4-FFF2-40B4-BE49-F238E27FC236}">
                <a16:creationId xmlns:a16="http://schemas.microsoft.com/office/drawing/2014/main" id="{691B608A-47E6-134D-B038-EF8B43CD701C}"/>
              </a:ext>
            </a:extLst>
          </p:cNvPr>
          <p:cNvSpPr>
            <a:spLocks noChangeShapeType="1"/>
          </p:cNvSpPr>
          <p:nvPr/>
        </p:nvSpPr>
        <p:spPr bwMode="auto">
          <a:xfrm>
            <a:off x="7626891" y="2709767"/>
            <a:ext cx="529628" cy="1384"/>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4" name="Text Box 11">
            <a:extLst>
              <a:ext uri="{FF2B5EF4-FFF2-40B4-BE49-F238E27FC236}">
                <a16:creationId xmlns:a16="http://schemas.microsoft.com/office/drawing/2014/main" id="{F90701F4-58B5-C34E-800D-714693304212}"/>
              </a:ext>
            </a:extLst>
          </p:cNvPr>
          <p:cNvSpPr txBox="1">
            <a:spLocks noChangeArrowheads="1"/>
          </p:cNvSpPr>
          <p:nvPr/>
        </p:nvSpPr>
        <p:spPr bwMode="auto">
          <a:xfrm>
            <a:off x="7757611" y="2895600"/>
            <a:ext cx="420228" cy="21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dirty="0"/>
              <a:t>Parameters </a:t>
            </a:r>
          </a:p>
          <a:p>
            <a:pPr algn="ctr" eaLnBrk="1" hangingPunct="1">
              <a:spcBef>
                <a:spcPct val="0"/>
              </a:spcBef>
              <a:buFontTx/>
              <a:buNone/>
            </a:pPr>
            <a:r>
              <a:rPr lang="en-US" altLang="en-US" sz="500" dirty="0"/>
              <a:t>and Events</a:t>
            </a:r>
          </a:p>
        </p:txBody>
      </p:sp>
      <p:sp>
        <p:nvSpPr>
          <p:cNvPr id="2105" name="Text Box 11">
            <a:extLst>
              <a:ext uri="{FF2B5EF4-FFF2-40B4-BE49-F238E27FC236}">
                <a16:creationId xmlns:a16="http://schemas.microsoft.com/office/drawing/2014/main" id="{750DA48C-C300-3E45-ACDD-3C4F5652765F}"/>
              </a:ext>
            </a:extLst>
          </p:cNvPr>
          <p:cNvSpPr txBox="1">
            <a:spLocks noChangeArrowheads="1"/>
          </p:cNvSpPr>
          <p:nvPr/>
        </p:nvSpPr>
        <p:spPr bwMode="auto">
          <a:xfrm>
            <a:off x="7757862" y="2514600"/>
            <a:ext cx="368207" cy="14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dirty="0"/>
              <a:t>Directives</a:t>
            </a:r>
          </a:p>
        </p:txBody>
      </p:sp>
      <p:sp>
        <p:nvSpPr>
          <p:cNvPr id="2" name="Title 1">
            <a:extLst>
              <a:ext uri="{FF2B5EF4-FFF2-40B4-BE49-F238E27FC236}">
                <a16:creationId xmlns:a16="http://schemas.microsoft.com/office/drawing/2014/main" id="{69C10EE1-2CA2-5445-BFCF-A084C839B60F}"/>
              </a:ext>
            </a:extLst>
          </p:cNvPr>
          <p:cNvSpPr>
            <a:spLocks noGrp="1"/>
          </p:cNvSpPr>
          <p:nvPr>
            <p:ph type="title"/>
          </p:nvPr>
        </p:nvSpPr>
        <p:spPr>
          <a:xfrm>
            <a:off x="532607" y="114155"/>
            <a:ext cx="8229600" cy="909638"/>
          </a:xfrm>
        </p:spPr>
        <p:txBody>
          <a:bodyPr/>
          <a:lstStyle/>
          <a:p>
            <a:r>
              <a:rPr lang="en-US" sz="3600" dirty="0"/>
              <a:t>FRM </a:t>
            </a:r>
            <a:r>
              <a:rPr lang="en-US" sz="3600" u="sng" dirty="0"/>
              <a:t>could be </a:t>
            </a:r>
            <a:r>
              <a:rPr lang="en-US" sz="3600" dirty="0"/>
              <a:t>used to describe </a:t>
            </a:r>
            <a:r>
              <a:rPr lang="en-US" sz="3600" b="1" i="1" dirty="0"/>
              <a:t>abstract</a:t>
            </a:r>
            <a:r>
              <a:rPr lang="en-US" sz="3600" dirty="0"/>
              <a:t> Spacecraft Comm Subsystem Elements</a:t>
            </a:r>
          </a:p>
        </p:txBody>
      </p:sp>
      <p:sp>
        <p:nvSpPr>
          <p:cNvPr id="76" name="Rectangle 75">
            <a:extLst>
              <a:ext uri="{FF2B5EF4-FFF2-40B4-BE49-F238E27FC236}">
                <a16:creationId xmlns:a16="http://schemas.microsoft.com/office/drawing/2014/main" id="{0A4CA0B5-DAF2-BA48-9201-206E696BE3F9}"/>
              </a:ext>
            </a:extLst>
          </p:cNvPr>
          <p:cNvSpPr/>
          <p:nvPr/>
        </p:nvSpPr>
        <p:spPr>
          <a:xfrm>
            <a:off x="-114300" y="1394293"/>
            <a:ext cx="3364065" cy="4893647"/>
          </a:xfrm>
          <a:prstGeom prst="rect">
            <a:avLst/>
          </a:prstGeom>
        </p:spPr>
        <p:txBody>
          <a:bodyPr wrap="square">
            <a:spAutoFit/>
          </a:bodyPr>
          <a:lstStyle/>
          <a:p>
            <a:pPr lvl="1"/>
            <a:r>
              <a:rPr lang="en-US" sz="1200" b="1" dirty="0"/>
              <a:t>FRM</a:t>
            </a:r>
            <a:r>
              <a:rPr lang="en-US" sz="1200" dirty="0"/>
              <a:t>: </a:t>
            </a:r>
          </a:p>
          <a:p>
            <a:pPr marL="628650" lvl="1" indent="-171450">
              <a:buFont typeface="Arial" panose="020B0604020202020204" pitchFamily="34" charset="0"/>
              <a:buChar char="•"/>
            </a:pPr>
            <a:r>
              <a:rPr lang="en-US" sz="1200" dirty="0"/>
              <a:t>FRM defines the Abstract Functional Resources needed to implement end-to-end data flows in planned ESLT systems.</a:t>
            </a:r>
          </a:p>
          <a:p>
            <a:pPr marL="628650" lvl="1" indent="-171450">
              <a:buFont typeface="Arial" panose="020B0604020202020204" pitchFamily="34" charset="0"/>
              <a:buChar char="•"/>
            </a:pPr>
            <a:r>
              <a:rPr lang="en-US" sz="1200" dirty="0"/>
              <a:t>Each FR is tied to a specific Protocol specification (or parts of it).</a:t>
            </a:r>
          </a:p>
          <a:p>
            <a:pPr marL="628650" lvl="1" indent="-171450">
              <a:buFont typeface="Arial" panose="020B0604020202020204" pitchFamily="34" charset="0"/>
              <a:buChar char="•"/>
            </a:pPr>
            <a:r>
              <a:rPr lang="en-US" sz="1200" dirty="0"/>
              <a:t>Each FR </a:t>
            </a:r>
            <a:r>
              <a:rPr lang="en-US" sz="1200" u="sng" dirty="0"/>
              <a:t>could be </a:t>
            </a:r>
            <a:r>
              <a:rPr lang="en-US" sz="1200" dirty="0"/>
              <a:t>modified to provide abstract descriptions of the data that flows across interfaces for data, monitor, control, and management for spacecraft elements that implement the functionality in a deployed spacecraft comm system.</a:t>
            </a:r>
          </a:p>
          <a:p>
            <a:pPr marL="628650" lvl="1" indent="-171450">
              <a:buFont typeface="Arial" panose="020B0604020202020204" pitchFamily="34" charset="0"/>
              <a:buChar char="•"/>
            </a:pPr>
            <a:r>
              <a:rPr lang="en-US" sz="1200" dirty="0"/>
              <a:t>The abstract parameters that are associated with each element could be modified for comm subsystem (Management) configuration, comm control (Control), and S/C monitor (Monitor) interfaces.</a:t>
            </a:r>
          </a:p>
          <a:p>
            <a:pPr marL="628650" lvl="1" indent="-171450">
              <a:buFont typeface="Arial" panose="020B0604020202020204" pitchFamily="34" charset="0"/>
              <a:buChar char="•"/>
            </a:pPr>
            <a:r>
              <a:rPr lang="en-US" sz="1200" dirty="0"/>
              <a:t>Abstract interfaces may be defined connect to these elements and provide access to an abstract spacecraft implementation framework.</a:t>
            </a:r>
          </a:p>
        </p:txBody>
      </p:sp>
      <p:sp>
        <p:nvSpPr>
          <p:cNvPr id="5" name="Rectangle 4">
            <a:extLst>
              <a:ext uri="{FF2B5EF4-FFF2-40B4-BE49-F238E27FC236}">
                <a16:creationId xmlns:a16="http://schemas.microsoft.com/office/drawing/2014/main" id="{F43BDD03-3B2B-2747-A616-0860F640FB3F}"/>
              </a:ext>
            </a:extLst>
          </p:cNvPr>
          <p:cNvSpPr/>
          <p:nvPr/>
        </p:nvSpPr>
        <p:spPr>
          <a:xfrm>
            <a:off x="3976667" y="3342670"/>
            <a:ext cx="378630" cy="184666"/>
          </a:xfrm>
          <a:prstGeom prst="rect">
            <a:avLst/>
          </a:prstGeom>
        </p:spPr>
        <p:txBody>
          <a:bodyPr wrap="none">
            <a:spAutoFit/>
          </a:bodyPr>
          <a:lstStyle/>
          <a:p>
            <a:pPr algn="ctr"/>
            <a:r>
              <a:rPr lang="en-US" altLang="en-US" sz="600" dirty="0"/>
              <a:t>agent</a:t>
            </a:r>
          </a:p>
        </p:txBody>
      </p:sp>
      <p:sp>
        <p:nvSpPr>
          <p:cNvPr id="81" name="Rectangle 80">
            <a:extLst>
              <a:ext uri="{FF2B5EF4-FFF2-40B4-BE49-F238E27FC236}">
                <a16:creationId xmlns:a16="http://schemas.microsoft.com/office/drawing/2014/main" id="{A88F088A-193B-A948-AC37-FACF7BCDB001}"/>
              </a:ext>
            </a:extLst>
          </p:cNvPr>
          <p:cNvSpPr/>
          <p:nvPr/>
        </p:nvSpPr>
        <p:spPr>
          <a:xfrm>
            <a:off x="4654987" y="3328905"/>
            <a:ext cx="378630" cy="184666"/>
          </a:xfrm>
          <a:prstGeom prst="rect">
            <a:avLst/>
          </a:prstGeom>
        </p:spPr>
        <p:txBody>
          <a:bodyPr wrap="none">
            <a:spAutoFit/>
          </a:bodyPr>
          <a:lstStyle/>
          <a:p>
            <a:pPr algn="ctr"/>
            <a:r>
              <a:rPr lang="en-US" altLang="en-US" sz="600" dirty="0"/>
              <a:t>agent</a:t>
            </a:r>
          </a:p>
        </p:txBody>
      </p:sp>
      <p:sp>
        <p:nvSpPr>
          <p:cNvPr id="82" name="Rectangle 81">
            <a:extLst>
              <a:ext uri="{FF2B5EF4-FFF2-40B4-BE49-F238E27FC236}">
                <a16:creationId xmlns:a16="http://schemas.microsoft.com/office/drawing/2014/main" id="{DAFE8D78-217C-D24A-B4F4-39B8AA668145}"/>
              </a:ext>
            </a:extLst>
          </p:cNvPr>
          <p:cNvSpPr/>
          <p:nvPr/>
        </p:nvSpPr>
        <p:spPr>
          <a:xfrm>
            <a:off x="5236361" y="3314868"/>
            <a:ext cx="378630" cy="184666"/>
          </a:xfrm>
          <a:prstGeom prst="rect">
            <a:avLst/>
          </a:prstGeom>
        </p:spPr>
        <p:txBody>
          <a:bodyPr wrap="none">
            <a:spAutoFit/>
          </a:bodyPr>
          <a:lstStyle/>
          <a:p>
            <a:pPr algn="ctr"/>
            <a:r>
              <a:rPr lang="en-US" altLang="en-US" sz="600" dirty="0"/>
              <a:t>agent</a:t>
            </a:r>
          </a:p>
        </p:txBody>
      </p:sp>
      <p:sp>
        <p:nvSpPr>
          <p:cNvPr id="83" name="Rectangle 82">
            <a:extLst>
              <a:ext uri="{FF2B5EF4-FFF2-40B4-BE49-F238E27FC236}">
                <a16:creationId xmlns:a16="http://schemas.microsoft.com/office/drawing/2014/main" id="{E196E31E-301A-D047-B040-38C2D830E7A4}"/>
              </a:ext>
            </a:extLst>
          </p:cNvPr>
          <p:cNvSpPr/>
          <p:nvPr/>
        </p:nvSpPr>
        <p:spPr>
          <a:xfrm>
            <a:off x="5804774" y="3322515"/>
            <a:ext cx="378630" cy="184666"/>
          </a:xfrm>
          <a:prstGeom prst="rect">
            <a:avLst/>
          </a:prstGeom>
        </p:spPr>
        <p:txBody>
          <a:bodyPr wrap="none">
            <a:spAutoFit/>
          </a:bodyPr>
          <a:lstStyle/>
          <a:p>
            <a:pPr algn="ctr"/>
            <a:r>
              <a:rPr lang="en-US" altLang="en-US" sz="600" dirty="0"/>
              <a:t>agent</a:t>
            </a:r>
          </a:p>
        </p:txBody>
      </p:sp>
      <p:sp>
        <p:nvSpPr>
          <p:cNvPr id="84" name="Rectangle 83">
            <a:extLst>
              <a:ext uri="{FF2B5EF4-FFF2-40B4-BE49-F238E27FC236}">
                <a16:creationId xmlns:a16="http://schemas.microsoft.com/office/drawing/2014/main" id="{7AC50F41-9C80-F244-BD7F-4334B0D80198}"/>
              </a:ext>
            </a:extLst>
          </p:cNvPr>
          <p:cNvSpPr/>
          <p:nvPr/>
        </p:nvSpPr>
        <p:spPr>
          <a:xfrm>
            <a:off x="6305793" y="3300751"/>
            <a:ext cx="378630" cy="184666"/>
          </a:xfrm>
          <a:prstGeom prst="rect">
            <a:avLst/>
          </a:prstGeom>
        </p:spPr>
        <p:txBody>
          <a:bodyPr wrap="none">
            <a:spAutoFit/>
          </a:bodyPr>
          <a:lstStyle/>
          <a:p>
            <a:pPr algn="ctr"/>
            <a:r>
              <a:rPr lang="en-US" altLang="en-US" sz="600" dirty="0"/>
              <a:t>agent</a:t>
            </a:r>
          </a:p>
        </p:txBody>
      </p:sp>
      <p:sp>
        <p:nvSpPr>
          <p:cNvPr id="85" name="Rectangle 84">
            <a:extLst>
              <a:ext uri="{FF2B5EF4-FFF2-40B4-BE49-F238E27FC236}">
                <a16:creationId xmlns:a16="http://schemas.microsoft.com/office/drawing/2014/main" id="{7F8D55A9-A914-BA4A-B5A3-E54884514FD5}"/>
              </a:ext>
            </a:extLst>
          </p:cNvPr>
          <p:cNvSpPr/>
          <p:nvPr/>
        </p:nvSpPr>
        <p:spPr>
          <a:xfrm>
            <a:off x="6808788" y="3336349"/>
            <a:ext cx="378630" cy="184666"/>
          </a:xfrm>
          <a:prstGeom prst="rect">
            <a:avLst/>
          </a:prstGeom>
        </p:spPr>
        <p:txBody>
          <a:bodyPr wrap="none">
            <a:spAutoFit/>
          </a:bodyPr>
          <a:lstStyle/>
          <a:p>
            <a:pPr algn="ctr"/>
            <a:r>
              <a:rPr lang="en-US" altLang="en-US" sz="600" dirty="0"/>
              <a:t>agent</a:t>
            </a:r>
          </a:p>
        </p:txBody>
      </p:sp>
      <p:sp>
        <p:nvSpPr>
          <p:cNvPr id="86" name="Rectangle 85">
            <a:extLst>
              <a:ext uri="{FF2B5EF4-FFF2-40B4-BE49-F238E27FC236}">
                <a16:creationId xmlns:a16="http://schemas.microsoft.com/office/drawing/2014/main" id="{071B6C17-36CA-F641-A057-348F1FF8A3F7}"/>
              </a:ext>
            </a:extLst>
          </p:cNvPr>
          <p:cNvSpPr/>
          <p:nvPr/>
        </p:nvSpPr>
        <p:spPr>
          <a:xfrm>
            <a:off x="7093770" y="2871593"/>
            <a:ext cx="378630" cy="184666"/>
          </a:xfrm>
          <a:prstGeom prst="rect">
            <a:avLst/>
          </a:prstGeom>
        </p:spPr>
        <p:txBody>
          <a:bodyPr wrap="none">
            <a:spAutoFit/>
          </a:bodyPr>
          <a:lstStyle/>
          <a:p>
            <a:pPr algn="ctr"/>
            <a:r>
              <a:rPr lang="en-US" altLang="en-US" sz="600" dirty="0"/>
              <a:t>agent</a:t>
            </a:r>
          </a:p>
        </p:txBody>
      </p:sp>
      <p:sp>
        <p:nvSpPr>
          <p:cNvPr id="88" name="Rectangle 73">
            <a:extLst>
              <a:ext uri="{FF2B5EF4-FFF2-40B4-BE49-F238E27FC236}">
                <a16:creationId xmlns:a16="http://schemas.microsoft.com/office/drawing/2014/main" id="{95E85D60-D0FB-2243-A313-E6226A5B8BAA}"/>
              </a:ext>
            </a:extLst>
          </p:cNvPr>
          <p:cNvSpPr>
            <a:spLocks noChangeArrowheads="1"/>
          </p:cNvSpPr>
          <p:nvPr/>
        </p:nvSpPr>
        <p:spPr bwMode="auto">
          <a:xfrm>
            <a:off x="3768711" y="4655292"/>
            <a:ext cx="4365189" cy="526308"/>
          </a:xfrm>
          <a:prstGeom prst="rect">
            <a:avLst/>
          </a:prstGeom>
          <a:solidFill>
            <a:srgbClr val="FFC000"/>
          </a:solidFill>
          <a:ln w="9525" algn="ctr">
            <a:solidFill>
              <a:schemeClr val="tx1"/>
            </a:solidFill>
            <a:round/>
            <a:headEnd/>
            <a:tailEnd/>
          </a:ln>
        </p:spPr>
        <p:txBody>
          <a:bodyPr/>
          <a:lstStyle>
            <a:lvl1pPr defTabSz="1828800">
              <a:defRPr sz="3600">
                <a:solidFill>
                  <a:schemeClr val="tx1"/>
                </a:solidFill>
                <a:latin typeface="Arial" panose="020B0604020202020204" pitchFamily="34" charset="0"/>
              </a:defRPr>
            </a:lvl1pPr>
            <a:lvl2pPr marL="742950" indent="-285750" defTabSz="1828800">
              <a:defRPr sz="3600">
                <a:solidFill>
                  <a:schemeClr val="tx1"/>
                </a:solidFill>
                <a:latin typeface="Arial" panose="020B0604020202020204" pitchFamily="34" charset="0"/>
              </a:defRPr>
            </a:lvl2pPr>
            <a:lvl3pPr marL="1143000" indent="-228600" defTabSz="1828800">
              <a:defRPr sz="3600">
                <a:solidFill>
                  <a:schemeClr val="tx1"/>
                </a:solidFill>
                <a:latin typeface="Arial" panose="020B0604020202020204" pitchFamily="34" charset="0"/>
              </a:defRPr>
            </a:lvl3pPr>
            <a:lvl4pPr marL="1600200" indent="-228600" defTabSz="1828800">
              <a:defRPr sz="3600">
                <a:solidFill>
                  <a:schemeClr val="tx1"/>
                </a:solidFill>
                <a:latin typeface="Arial" panose="020B0604020202020204" pitchFamily="34" charset="0"/>
              </a:defRPr>
            </a:lvl4pPr>
            <a:lvl5pPr marL="2057400" indent="-228600" defTabSz="1828800">
              <a:defRPr sz="3600">
                <a:solidFill>
                  <a:schemeClr val="tx1"/>
                </a:solidFill>
                <a:latin typeface="Arial" panose="020B0604020202020204" pitchFamily="34" charset="0"/>
              </a:defRPr>
            </a:lvl5pPr>
            <a:lvl6pPr marL="2514600" indent="-228600" defTabSz="18288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88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88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88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endParaRPr lang="en-US" altLang="en-US" sz="1800"/>
          </a:p>
        </p:txBody>
      </p:sp>
      <p:sp>
        <p:nvSpPr>
          <p:cNvPr id="89" name="Text Box 98">
            <a:extLst>
              <a:ext uri="{FF2B5EF4-FFF2-40B4-BE49-F238E27FC236}">
                <a16:creationId xmlns:a16="http://schemas.microsoft.com/office/drawing/2014/main" id="{D194F751-E13E-DF4E-9F85-5BD3039BBDF4}"/>
              </a:ext>
            </a:extLst>
          </p:cNvPr>
          <p:cNvSpPr txBox="1">
            <a:spLocks noChangeArrowheads="1"/>
          </p:cNvSpPr>
          <p:nvPr/>
        </p:nvSpPr>
        <p:spPr bwMode="auto">
          <a:xfrm>
            <a:off x="3803894" y="4860005"/>
            <a:ext cx="66075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b="1" dirty="0"/>
              <a:t>Line Legend:</a:t>
            </a:r>
          </a:p>
        </p:txBody>
      </p:sp>
      <p:sp>
        <p:nvSpPr>
          <p:cNvPr id="90" name="Line 99">
            <a:extLst>
              <a:ext uri="{FF2B5EF4-FFF2-40B4-BE49-F238E27FC236}">
                <a16:creationId xmlns:a16="http://schemas.microsoft.com/office/drawing/2014/main" id="{22BD1BF9-7817-6440-B6E7-F3239AF5ACD8}"/>
              </a:ext>
            </a:extLst>
          </p:cNvPr>
          <p:cNvSpPr>
            <a:spLocks noChangeShapeType="1"/>
          </p:cNvSpPr>
          <p:nvPr/>
        </p:nvSpPr>
        <p:spPr bwMode="auto">
          <a:xfrm>
            <a:off x="4333522" y="4755573"/>
            <a:ext cx="18722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Text Box 100">
            <a:extLst>
              <a:ext uri="{FF2B5EF4-FFF2-40B4-BE49-F238E27FC236}">
                <a16:creationId xmlns:a16="http://schemas.microsoft.com/office/drawing/2014/main" id="{3663DE8F-6C2A-824F-90CE-A12F3BD05C17}"/>
              </a:ext>
            </a:extLst>
          </p:cNvPr>
          <p:cNvSpPr txBox="1">
            <a:spLocks noChangeArrowheads="1"/>
          </p:cNvSpPr>
          <p:nvPr/>
        </p:nvSpPr>
        <p:spPr bwMode="auto">
          <a:xfrm>
            <a:off x="4500642" y="4648200"/>
            <a:ext cx="9143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space link/transfer service data</a:t>
            </a:r>
          </a:p>
        </p:txBody>
      </p:sp>
      <p:sp>
        <p:nvSpPr>
          <p:cNvPr id="92" name="Line 101">
            <a:extLst>
              <a:ext uri="{FF2B5EF4-FFF2-40B4-BE49-F238E27FC236}">
                <a16:creationId xmlns:a16="http://schemas.microsoft.com/office/drawing/2014/main" id="{A8E787B2-1590-9D41-9FDB-BE789164E4FE}"/>
              </a:ext>
            </a:extLst>
          </p:cNvPr>
          <p:cNvSpPr>
            <a:spLocks noChangeShapeType="1"/>
          </p:cNvSpPr>
          <p:nvPr/>
        </p:nvSpPr>
        <p:spPr bwMode="auto">
          <a:xfrm>
            <a:off x="6451464" y="4956513"/>
            <a:ext cx="21423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Line 103">
            <a:extLst>
              <a:ext uri="{FF2B5EF4-FFF2-40B4-BE49-F238E27FC236}">
                <a16:creationId xmlns:a16="http://schemas.microsoft.com/office/drawing/2014/main" id="{395D5923-56EC-624F-8D9A-8A9A25EC898E}"/>
              </a:ext>
            </a:extLst>
          </p:cNvPr>
          <p:cNvSpPr>
            <a:spLocks noChangeShapeType="1"/>
          </p:cNvSpPr>
          <p:nvPr/>
        </p:nvSpPr>
        <p:spPr bwMode="auto">
          <a:xfrm>
            <a:off x="4427134" y="4963839"/>
            <a:ext cx="212982" cy="692"/>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Text Box 104">
            <a:extLst>
              <a:ext uri="{FF2B5EF4-FFF2-40B4-BE49-F238E27FC236}">
                <a16:creationId xmlns:a16="http://schemas.microsoft.com/office/drawing/2014/main" id="{813846B8-F0F3-A148-8558-2B9D11523D96}"/>
              </a:ext>
            </a:extLst>
          </p:cNvPr>
          <p:cNvSpPr txBox="1">
            <a:spLocks noChangeArrowheads="1"/>
          </p:cNvSpPr>
          <p:nvPr/>
        </p:nvSpPr>
        <p:spPr bwMode="auto">
          <a:xfrm>
            <a:off x="4654987" y="4859067"/>
            <a:ext cx="14425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Functional resource-based interactions between EM and FRs</a:t>
            </a:r>
          </a:p>
        </p:txBody>
      </p:sp>
      <p:sp>
        <p:nvSpPr>
          <p:cNvPr id="95" name="Line 10">
            <a:extLst>
              <a:ext uri="{FF2B5EF4-FFF2-40B4-BE49-F238E27FC236}">
                <a16:creationId xmlns:a16="http://schemas.microsoft.com/office/drawing/2014/main" id="{B725C20C-40B5-7848-938D-B86B8514BC5F}"/>
              </a:ext>
            </a:extLst>
          </p:cNvPr>
          <p:cNvSpPr>
            <a:spLocks noChangeShapeType="1"/>
          </p:cNvSpPr>
          <p:nvPr/>
        </p:nvSpPr>
        <p:spPr bwMode="auto">
          <a:xfrm>
            <a:off x="5643534" y="4752116"/>
            <a:ext cx="356227" cy="0"/>
          </a:xfrm>
          <a:prstGeom prst="line">
            <a:avLst/>
          </a:prstGeom>
          <a:noFill/>
          <a:ln w="38100" cmpd="tri">
            <a:solidFill>
              <a:srgbClr val="FF00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 name="Text Box 100">
            <a:extLst>
              <a:ext uri="{FF2B5EF4-FFF2-40B4-BE49-F238E27FC236}">
                <a16:creationId xmlns:a16="http://schemas.microsoft.com/office/drawing/2014/main" id="{B9A1C463-93E0-C14D-892A-BFB0590FCDF6}"/>
              </a:ext>
            </a:extLst>
          </p:cNvPr>
          <p:cNvSpPr txBox="1">
            <a:spLocks noChangeArrowheads="1"/>
          </p:cNvSpPr>
          <p:nvPr/>
        </p:nvSpPr>
        <p:spPr bwMode="auto">
          <a:xfrm>
            <a:off x="5895857" y="4648200"/>
            <a:ext cx="11145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UM/PM Service Management interface</a:t>
            </a:r>
          </a:p>
        </p:txBody>
      </p:sp>
      <p:sp>
        <p:nvSpPr>
          <p:cNvPr id="97" name="Line 103">
            <a:extLst>
              <a:ext uri="{FF2B5EF4-FFF2-40B4-BE49-F238E27FC236}">
                <a16:creationId xmlns:a16="http://schemas.microsoft.com/office/drawing/2014/main" id="{E6B7A458-44B9-7D4B-B5AD-46E683E14243}"/>
              </a:ext>
            </a:extLst>
          </p:cNvPr>
          <p:cNvSpPr>
            <a:spLocks noChangeShapeType="1"/>
          </p:cNvSpPr>
          <p:nvPr/>
        </p:nvSpPr>
        <p:spPr bwMode="auto">
          <a:xfrm flipH="1" flipV="1">
            <a:off x="7085325" y="4752116"/>
            <a:ext cx="228689" cy="0"/>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Text Box 100">
            <a:extLst>
              <a:ext uri="{FF2B5EF4-FFF2-40B4-BE49-F238E27FC236}">
                <a16:creationId xmlns:a16="http://schemas.microsoft.com/office/drawing/2014/main" id="{3D931C1F-9EED-BA45-BF20-1D8A64B58B85}"/>
              </a:ext>
            </a:extLst>
          </p:cNvPr>
          <p:cNvSpPr txBox="1">
            <a:spLocks noChangeArrowheads="1"/>
          </p:cNvSpPr>
          <p:nvPr/>
        </p:nvSpPr>
        <p:spPr bwMode="auto">
          <a:xfrm>
            <a:off x="7289512" y="4648200"/>
            <a:ext cx="7951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PM/EM interface</a:t>
            </a:r>
          </a:p>
        </p:txBody>
      </p:sp>
      <p:sp>
        <p:nvSpPr>
          <p:cNvPr id="99" name="Text Box 104">
            <a:extLst>
              <a:ext uri="{FF2B5EF4-FFF2-40B4-BE49-F238E27FC236}">
                <a16:creationId xmlns:a16="http://schemas.microsoft.com/office/drawing/2014/main" id="{F9787BD6-9440-1345-9ADF-95440C711813}"/>
              </a:ext>
            </a:extLst>
          </p:cNvPr>
          <p:cNvSpPr txBox="1">
            <a:spLocks noChangeArrowheads="1"/>
          </p:cNvSpPr>
          <p:nvPr/>
        </p:nvSpPr>
        <p:spPr bwMode="auto">
          <a:xfrm>
            <a:off x="6661246" y="4866229"/>
            <a:ext cx="12248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Functional resource-based interactions among FRs</a:t>
            </a:r>
          </a:p>
        </p:txBody>
      </p:sp>
      <p:sp>
        <p:nvSpPr>
          <p:cNvPr id="3" name="Date Placeholder 2">
            <a:extLst>
              <a:ext uri="{FF2B5EF4-FFF2-40B4-BE49-F238E27FC236}">
                <a16:creationId xmlns:a16="http://schemas.microsoft.com/office/drawing/2014/main" id="{4D235F82-8C01-4D48-9FEA-0DCA315B69E7}"/>
              </a:ext>
            </a:extLst>
          </p:cNvPr>
          <p:cNvSpPr>
            <a:spLocks noGrp="1"/>
          </p:cNvSpPr>
          <p:nvPr>
            <p:ph type="dt" sz="half" idx="10"/>
          </p:nvPr>
        </p:nvSpPr>
        <p:spPr/>
        <p:txBody>
          <a:bodyPr/>
          <a:lstStyle/>
          <a:p>
            <a:fld id="{7DC539DD-378D-AC4B-82F6-9537939389AA}" type="datetime1">
              <a:rPr lang="en-US" altLang="en-US" smtClean="0"/>
              <a:t>1/19/22</a:t>
            </a:fld>
            <a:endParaRPr lang="en-US" altLang="en-US"/>
          </a:p>
        </p:txBody>
      </p:sp>
      <p:sp>
        <p:nvSpPr>
          <p:cNvPr id="8" name="Slide Number Placeholder 7">
            <a:extLst>
              <a:ext uri="{FF2B5EF4-FFF2-40B4-BE49-F238E27FC236}">
                <a16:creationId xmlns:a16="http://schemas.microsoft.com/office/drawing/2014/main" id="{7F9517BB-681A-8C45-864C-952CCD4D1437}"/>
              </a:ext>
            </a:extLst>
          </p:cNvPr>
          <p:cNvSpPr>
            <a:spLocks noGrp="1"/>
          </p:cNvSpPr>
          <p:nvPr>
            <p:ph type="sldNum" sz="quarter" idx="11"/>
          </p:nvPr>
        </p:nvSpPr>
        <p:spPr/>
        <p:txBody>
          <a:bodyPr/>
          <a:lstStyle/>
          <a:p>
            <a:fld id="{1A962E49-CEFB-4EFB-B873-B33993E8CA5A}" type="slidenum">
              <a:rPr lang="en-US" altLang="en-US" smtClean="0"/>
              <a:pPr/>
              <a:t>14</a:t>
            </a:fld>
            <a:endParaRPr lang="en-US" altLang="en-US"/>
          </a:p>
        </p:txBody>
      </p:sp>
      <p:sp>
        <p:nvSpPr>
          <p:cNvPr id="4" name="Rectangle 3">
            <a:extLst>
              <a:ext uri="{FF2B5EF4-FFF2-40B4-BE49-F238E27FC236}">
                <a16:creationId xmlns:a16="http://schemas.microsoft.com/office/drawing/2014/main" id="{1DA27DD9-D0FA-6B40-A99F-15B981A1582A}"/>
              </a:ext>
            </a:extLst>
          </p:cNvPr>
          <p:cNvSpPr/>
          <p:nvPr/>
        </p:nvSpPr>
        <p:spPr>
          <a:xfrm>
            <a:off x="3857766" y="1500253"/>
            <a:ext cx="1165704" cy="338554"/>
          </a:xfrm>
          <a:prstGeom prst="rect">
            <a:avLst/>
          </a:prstGeom>
        </p:spPr>
        <p:txBody>
          <a:bodyPr wrap="none">
            <a:spAutoFit/>
          </a:bodyPr>
          <a:lstStyle/>
          <a:p>
            <a:r>
              <a:rPr lang="en-US" sz="1600" dirty="0"/>
              <a:t>Spacecraft</a:t>
            </a:r>
          </a:p>
        </p:txBody>
      </p:sp>
    </p:spTree>
    <p:extLst>
      <p:ext uri="{BB962C8B-B14F-4D97-AF65-F5344CB8AC3E}">
        <p14:creationId xmlns:p14="http://schemas.microsoft.com/office/powerpoint/2010/main" val="3542864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ube 1">
            <a:extLst>
              <a:ext uri="{FF2B5EF4-FFF2-40B4-BE49-F238E27FC236}">
                <a16:creationId xmlns:a16="http://schemas.microsoft.com/office/drawing/2014/main" id="{8CBB3F8B-7CA0-B340-BB89-A2722EB85801}"/>
              </a:ext>
            </a:extLst>
          </p:cNvPr>
          <p:cNvSpPr>
            <a:spLocks noChangeArrowheads="1"/>
          </p:cNvSpPr>
          <p:nvPr/>
        </p:nvSpPr>
        <p:spPr bwMode="auto">
          <a:xfrm>
            <a:off x="3810177" y="1283227"/>
            <a:ext cx="4009591" cy="2808358"/>
          </a:xfrm>
          <a:prstGeom prst="cube">
            <a:avLst>
              <a:gd name="adj" fmla="val 3492"/>
            </a:avLst>
          </a:prstGeom>
          <a:solidFill>
            <a:srgbClr val="00FFFF"/>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1" name="Cube 1">
            <a:extLst>
              <a:ext uri="{FF2B5EF4-FFF2-40B4-BE49-F238E27FC236}">
                <a16:creationId xmlns:a16="http://schemas.microsoft.com/office/drawing/2014/main" id="{C15ABBAB-86EE-4247-A92C-45F1BB4DD4D5}"/>
              </a:ext>
            </a:extLst>
          </p:cNvPr>
          <p:cNvSpPr>
            <a:spLocks noChangeArrowheads="1"/>
          </p:cNvSpPr>
          <p:nvPr/>
        </p:nvSpPr>
        <p:spPr bwMode="auto">
          <a:xfrm>
            <a:off x="3965939" y="3275494"/>
            <a:ext cx="441912" cy="670310"/>
          </a:xfrm>
          <a:prstGeom prst="cube">
            <a:avLst>
              <a:gd name="adj" fmla="val 5721"/>
            </a:avLst>
          </a:prstGeom>
          <a:solidFill>
            <a:srgbClr val="E32400"/>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0" name="Cube 1">
            <a:extLst>
              <a:ext uri="{FF2B5EF4-FFF2-40B4-BE49-F238E27FC236}">
                <a16:creationId xmlns:a16="http://schemas.microsoft.com/office/drawing/2014/main" id="{2B286964-BFB5-5349-8B12-759C042F1547}"/>
              </a:ext>
            </a:extLst>
          </p:cNvPr>
          <p:cNvSpPr>
            <a:spLocks noChangeArrowheads="1"/>
          </p:cNvSpPr>
          <p:nvPr/>
        </p:nvSpPr>
        <p:spPr bwMode="auto">
          <a:xfrm>
            <a:off x="4420904" y="3279162"/>
            <a:ext cx="676418" cy="662976"/>
          </a:xfrm>
          <a:prstGeom prst="cube">
            <a:avLst>
              <a:gd name="adj" fmla="val 3492"/>
            </a:avLst>
          </a:prstGeom>
          <a:solidFill>
            <a:srgbClr val="FFBF08"/>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9" name="Cube 1">
            <a:extLst>
              <a:ext uri="{FF2B5EF4-FFF2-40B4-BE49-F238E27FC236}">
                <a16:creationId xmlns:a16="http://schemas.microsoft.com/office/drawing/2014/main" id="{37CB4643-F3B3-184A-B9BE-19C439F225BE}"/>
              </a:ext>
            </a:extLst>
          </p:cNvPr>
          <p:cNvSpPr>
            <a:spLocks noChangeArrowheads="1"/>
          </p:cNvSpPr>
          <p:nvPr/>
        </p:nvSpPr>
        <p:spPr bwMode="auto">
          <a:xfrm>
            <a:off x="5100420" y="3275494"/>
            <a:ext cx="1653742" cy="666643"/>
          </a:xfrm>
          <a:prstGeom prst="cube">
            <a:avLst>
              <a:gd name="adj" fmla="val 3492"/>
            </a:avLst>
          </a:prstGeom>
          <a:solidFill>
            <a:srgbClr val="FBB17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 name="Cube 1">
            <a:extLst>
              <a:ext uri="{FF2B5EF4-FFF2-40B4-BE49-F238E27FC236}">
                <a16:creationId xmlns:a16="http://schemas.microsoft.com/office/drawing/2014/main" id="{046F6855-BC29-D243-BED3-BBE78D67792A}"/>
              </a:ext>
            </a:extLst>
          </p:cNvPr>
          <p:cNvSpPr>
            <a:spLocks noChangeArrowheads="1"/>
          </p:cNvSpPr>
          <p:nvPr/>
        </p:nvSpPr>
        <p:spPr bwMode="auto">
          <a:xfrm>
            <a:off x="6755418" y="2417911"/>
            <a:ext cx="953194" cy="1509011"/>
          </a:xfrm>
          <a:prstGeom prst="cube">
            <a:avLst>
              <a:gd name="adj" fmla="val 3492"/>
            </a:avLst>
          </a:prstGeom>
          <a:solidFill>
            <a:srgbClr val="92D050"/>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51" name="Line 10">
            <a:extLst>
              <a:ext uri="{FF2B5EF4-FFF2-40B4-BE49-F238E27FC236}">
                <a16:creationId xmlns:a16="http://schemas.microsoft.com/office/drawing/2014/main" id="{0F7C6CDF-B126-E84F-A316-078BE5DF3255}"/>
              </a:ext>
            </a:extLst>
          </p:cNvPr>
          <p:cNvSpPr>
            <a:spLocks noChangeShapeType="1"/>
          </p:cNvSpPr>
          <p:nvPr/>
        </p:nvSpPr>
        <p:spPr bwMode="auto">
          <a:xfrm>
            <a:off x="7103545" y="3577034"/>
            <a:ext cx="1073078"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 name="Text Box 11">
            <a:extLst>
              <a:ext uri="{FF2B5EF4-FFF2-40B4-BE49-F238E27FC236}">
                <a16:creationId xmlns:a16="http://schemas.microsoft.com/office/drawing/2014/main" id="{C41A4DDB-28BE-F542-B3F6-7518C0758359}"/>
              </a:ext>
            </a:extLst>
          </p:cNvPr>
          <p:cNvSpPr txBox="1">
            <a:spLocks noChangeArrowheads="1"/>
          </p:cNvSpPr>
          <p:nvPr/>
        </p:nvSpPr>
        <p:spPr bwMode="auto">
          <a:xfrm>
            <a:off x="7797220" y="3405517"/>
            <a:ext cx="316185" cy="14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a:t>Frames</a:t>
            </a:r>
          </a:p>
        </p:txBody>
      </p:sp>
      <p:sp>
        <p:nvSpPr>
          <p:cNvPr id="2053" name="AutoShape 17">
            <a:extLst>
              <a:ext uri="{FF2B5EF4-FFF2-40B4-BE49-F238E27FC236}">
                <a16:creationId xmlns:a16="http://schemas.microsoft.com/office/drawing/2014/main" id="{2F5555B6-152B-CA42-BD62-C0E60F723A2D}"/>
              </a:ext>
            </a:extLst>
          </p:cNvPr>
          <p:cNvSpPr>
            <a:spLocks noChangeArrowheads="1"/>
          </p:cNvSpPr>
          <p:nvPr/>
        </p:nvSpPr>
        <p:spPr bwMode="auto">
          <a:xfrm>
            <a:off x="5147126" y="3359872"/>
            <a:ext cx="505126" cy="534608"/>
          </a:xfrm>
          <a:prstGeom prst="roundRect">
            <a:avLst>
              <a:gd name="adj" fmla="val 16667"/>
            </a:avLst>
          </a:prstGeom>
          <a:solidFill>
            <a:srgbClr val="DDA09B"/>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PLOP, Sync </a:t>
            </a:r>
          </a:p>
          <a:p>
            <a:pPr algn="ctr" eaLnBrk="1" hangingPunct="1">
              <a:spcBef>
                <a:spcPct val="0"/>
              </a:spcBef>
              <a:buFontTx/>
              <a:buNone/>
            </a:pPr>
            <a:r>
              <a:rPr lang="en-US" altLang="en-US" sz="600"/>
              <a:t>and  Channel </a:t>
            </a:r>
          </a:p>
          <a:p>
            <a:pPr algn="ctr" eaLnBrk="1" hangingPunct="1">
              <a:spcBef>
                <a:spcPct val="0"/>
              </a:spcBef>
              <a:buFontTx/>
              <a:buNone/>
            </a:pPr>
            <a:r>
              <a:rPr lang="en-US" altLang="en-US" sz="600"/>
              <a:t>Encoding</a:t>
            </a:r>
          </a:p>
        </p:txBody>
      </p:sp>
      <p:sp>
        <p:nvSpPr>
          <p:cNvPr id="2054" name="AutoShape 27">
            <a:extLst>
              <a:ext uri="{FF2B5EF4-FFF2-40B4-BE49-F238E27FC236}">
                <a16:creationId xmlns:a16="http://schemas.microsoft.com/office/drawing/2014/main" id="{2514E257-131F-E846-AAA4-E497C5577C96}"/>
              </a:ext>
            </a:extLst>
          </p:cNvPr>
          <p:cNvSpPr>
            <a:spLocks noChangeArrowheads="1"/>
          </p:cNvSpPr>
          <p:nvPr/>
        </p:nvSpPr>
        <p:spPr bwMode="auto">
          <a:xfrm>
            <a:off x="8105629" y="1446212"/>
            <a:ext cx="735072" cy="2499592"/>
          </a:xfrm>
          <a:prstGeom prst="cube">
            <a:avLst>
              <a:gd name="adj" fmla="val 9261"/>
            </a:avLst>
          </a:prstGeom>
          <a:noFill/>
          <a:ln w="19050">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a:p>
        </p:txBody>
      </p:sp>
      <p:sp>
        <p:nvSpPr>
          <p:cNvPr id="2057" name="Line 70">
            <a:extLst>
              <a:ext uri="{FF2B5EF4-FFF2-40B4-BE49-F238E27FC236}">
                <a16:creationId xmlns:a16="http://schemas.microsoft.com/office/drawing/2014/main" id="{F5CECC0E-70FD-0447-A89F-7D75E657A844}"/>
              </a:ext>
            </a:extLst>
          </p:cNvPr>
          <p:cNvSpPr>
            <a:spLocks noChangeShapeType="1"/>
          </p:cNvSpPr>
          <p:nvPr/>
        </p:nvSpPr>
        <p:spPr bwMode="auto">
          <a:xfrm flipH="1">
            <a:off x="4694147" y="3524472"/>
            <a:ext cx="0" cy="85758"/>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Text Box 71">
            <a:extLst>
              <a:ext uri="{FF2B5EF4-FFF2-40B4-BE49-F238E27FC236}">
                <a16:creationId xmlns:a16="http://schemas.microsoft.com/office/drawing/2014/main" id="{89356C12-909B-0E44-8DFC-93DEC6D514D6}"/>
              </a:ext>
            </a:extLst>
          </p:cNvPr>
          <p:cNvSpPr txBox="1">
            <a:spLocks noChangeArrowheads="1"/>
          </p:cNvSpPr>
          <p:nvPr/>
        </p:nvSpPr>
        <p:spPr bwMode="auto">
          <a:xfrm>
            <a:off x="3364270" y="3207287"/>
            <a:ext cx="4331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Space</a:t>
            </a:r>
          </a:p>
          <a:p>
            <a:pPr algn="ctr" eaLnBrk="1" hangingPunct="1">
              <a:spcBef>
                <a:spcPct val="0"/>
              </a:spcBef>
              <a:buFontTx/>
              <a:buNone/>
            </a:pPr>
            <a:r>
              <a:rPr lang="en-US" altLang="en-US" sz="600" dirty="0"/>
              <a:t>Link to </a:t>
            </a:r>
          </a:p>
          <a:p>
            <a:pPr algn="ctr" eaLnBrk="1" hangingPunct="1">
              <a:spcBef>
                <a:spcPct val="0"/>
              </a:spcBef>
              <a:buFontTx/>
              <a:buNone/>
            </a:pPr>
            <a:r>
              <a:rPr lang="en-US" altLang="en-US" sz="600" dirty="0"/>
              <a:t>ESLT</a:t>
            </a:r>
          </a:p>
          <a:p>
            <a:pPr algn="ctr" eaLnBrk="1" hangingPunct="1">
              <a:spcBef>
                <a:spcPct val="0"/>
              </a:spcBef>
              <a:buFontTx/>
              <a:buNone/>
            </a:pPr>
            <a:r>
              <a:rPr lang="en-US" altLang="en-US" sz="600" dirty="0"/>
              <a:t> Node</a:t>
            </a:r>
          </a:p>
        </p:txBody>
      </p:sp>
      <p:sp>
        <p:nvSpPr>
          <p:cNvPr id="2059" name="Line 72">
            <a:extLst>
              <a:ext uri="{FF2B5EF4-FFF2-40B4-BE49-F238E27FC236}">
                <a16:creationId xmlns:a16="http://schemas.microsoft.com/office/drawing/2014/main" id="{E239709D-1693-BC40-AEE2-A5DA97A0E698}"/>
              </a:ext>
            </a:extLst>
          </p:cNvPr>
          <p:cNvSpPr>
            <a:spLocks noChangeShapeType="1"/>
          </p:cNvSpPr>
          <p:nvPr/>
        </p:nvSpPr>
        <p:spPr bwMode="auto">
          <a:xfrm flipH="1" flipV="1">
            <a:off x="3352800" y="3660718"/>
            <a:ext cx="648370"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0" name="Line 79">
            <a:extLst>
              <a:ext uri="{FF2B5EF4-FFF2-40B4-BE49-F238E27FC236}">
                <a16:creationId xmlns:a16="http://schemas.microsoft.com/office/drawing/2014/main" id="{E8C74481-F309-8A43-9418-D17A867EC0F4}"/>
              </a:ext>
            </a:extLst>
          </p:cNvPr>
          <p:cNvSpPr>
            <a:spLocks noChangeShapeType="1"/>
          </p:cNvSpPr>
          <p:nvPr/>
        </p:nvSpPr>
        <p:spPr bwMode="auto">
          <a:xfrm>
            <a:off x="5343810" y="2331005"/>
            <a:ext cx="14414" cy="1028868"/>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1" name="Line 80">
            <a:extLst>
              <a:ext uri="{FF2B5EF4-FFF2-40B4-BE49-F238E27FC236}">
                <a16:creationId xmlns:a16="http://schemas.microsoft.com/office/drawing/2014/main" id="{FF9A1370-122F-6A41-8DCB-0E77D4371D33}"/>
              </a:ext>
            </a:extLst>
          </p:cNvPr>
          <p:cNvSpPr>
            <a:spLocks noChangeShapeType="1"/>
          </p:cNvSpPr>
          <p:nvPr/>
        </p:nvSpPr>
        <p:spPr bwMode="auto">
          <a:xfrm>
            <a:off x="6062944" y="2331005"/>
            <a:ext cx="15900" cy="1048923"/>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2" name="Line 95">
            <a:extLst>
              <a:ext uri="{FF2B5EF4-FFF2-40B4-BE49-F238E27FC236}">
                <a16:creationId xmlns:a16="http://schemas.microsoft.com/office/drawing/2014/main" id="{6552D591-85B6-9D4B-9C6C-70B4EF96B366}"/>
              </a:ext>
            </a:extLst>
          </p:cNvPr>
          <p:cNvSpPr>
            <a:spLocks noChangeShapeType="1"/>
          </p:cNvSpPr>
          <p:nvPr/>
        </p:nvSpPr>
        <p:spPr bwMode="auto">
          <a:xfrm>
            <a:off x="6961558" y="2339304"/>
            <a:ext cx="9423" cy="109318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3" name="AutoShape 105">
            <a:extLst>
              <a:ext uri="{FF2B5EF4-FFF2-40B4-BE49-F238E27FC236}">
                <a16:creationId xmlns:a16="http://schemas.microsoft.com/office/drawing/2014/main" id="{2779007A-17C8-A646-8720-7EC2E7BB465A}"/>
              </a:ext>
            </a:extLst>
          </p:cNvPr>
          <p:cNvSpPr>
            <a:spLocks noChangeArrowheads="1"/>
          </p:cNvSpPr>
          <p:nvPr/>
        </p:nvSpPr>
        <p:spPr bwMode="auto">
          <a:xfrm>
            <a:off x="4003683" y="3385460"/>
            <a:ext cx="338635" cy="497952"/>
          </a:xfrm>
          <a:prstGeom prst="roundRect">
            <a:avLst>
              <a:gd name="adj" fmla="val 16667"/>
            </a:avLst>
          </a:prstGeom>
          <a:solidFill>
            <a:srgbClr val="FF7C80"/>
          </a:solidFill>
          <a:ln w="9525" cap="rnd">
            <a:solidFill>
              <a:schemeClr val="tx1"/>
            </a:solidFill>
            <a:prstDash val="sysDot"/>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Antenna</a:t>
            </a:r>
          </a:p>
        </p:txBody>
      </p:sp>
      <p:sp>
        <p:nvSpPr>
          <p:cNvPr id="2064" name="AutoShape 14">
            <a:extLst>
              <a:ext uri="{FF2B5EF4-FFF2-40B4-BE49-F238E27FC236}">
                <a16:creationId xmlns:a16="http://schemas.microsoft.com/office/drawing/2014/main" id="{2A04CF6E-5A30-BE40-92D4-58AAD7C1434A}"/>
              </a:ext>
            </a:extLst>
          </p:cNvPr>
          <p:cNvSpPr>
            <a:spLocks noChangeArrowheads="1"/>
          </p:cNvSpPr>
          <p:nvPr/>
        </p:nvSpPr>
        <p:spPr bwMode="auto">
          <a:xfrm>
            <a:off x="4470484" y="3363329"/>
            <a:ext cx="583030" cy="514551"/>
          </a:xfrm>
          <a:prstGeom prst="roundRect">
            <a:avLst>
              <a:gd name="adj" fmla="val 16667"/>
            </a:avLst>
          </a:prstGeom>
          <a:solidFill>
            <a:srgbClr val="FFC000"/>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CCSDS 401 Space</a:t>
            </a:r>
          </a:p>
          <a:p>
            <a:pPr algn="ctr" eaLnBrk="1" hangingPunct="1">
              <a:spcBef>
                <a:spcPct val="0"/>
              </a:spcBef>
              <a:buFontTx/>
              <a:buNone/>
            </a:pPr>
            <a:r>
              <a:rPr lang="en-US" altLang="en-US" sz="600" dirty="0"/>
              <a:t>Link Carrier </a:t>
            </a:r>
          </a:p>
          <a:p>
            <a:pPr algn="ctr" eaLnBrk="1" hangingPunct="1">
              <a:spcBef>
                <a:spcPct val="0"/>
              </a:spcBef>
              <a:buFontTx/>
              <a:buNone/>
            </a:pPr>
            <a:r>
              <a:rPr lang="en-US" altLang="en-US" sz="600" dirty="0"/>
              <a:t>Transmission</a:t>
            </a:r>
          </a:p>
        </p:txBody>
      </p:sp>
      <p:sp>
        <p:nvSpPr>
          <p:cNvPr id="2065" name="Line 109">
            <a:extLst>
              <a:ext uri="{FF2B5EF4-FFF2-40B4-BE49-F238E27FC236}">
                <a16:creationId xmlns:a16="http://schemas.microsoft.com/office/drawing/2014/main" id="{F99268D7-D0C8-A04E-BCC1-3BC9B1BA8151}"/>
              </a:ext>
            </a:extLst>
          </p:cNvPr>
          <p:cNvSpPr>
            <a:spLocks noChangeShapeType="1"/>
          </p:cNvSpPr>
          <p:nvPr/>
        </p:nvSpPr>
        <p:spPr bwMode="auto">
          <a:xfrm flipV="1">
            <a:off x="4337920" y="3556977"/>
            <a:ext cx="13633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6" name="Line 111">
            <a:extLst>
              <a:ext uri="{FF2B5EF4-FFF2-40B4-BE49-F238E27FC236}">
                <a16:creationId xmlns:a16="http://schemas.microsoft.com/office/drawing/2014/main" id="{3CD51E9B-F3D5-0242-B629-9206E98C5E5E}"/>
              </a:ext>
            </a:extLst>
          </p:cNvPr>
          <p:cNvSpPr>
            <a:spLocks noChangeShapeType="1"/>
          </p:cNvSpPr>
          <p:nvPr/>
        </p:nvSpPr>
        <p:spPr bwMode="auto">
          <a:xfrm>
            <a:off x="4167032" y="2353592"/>
            <a:ext cx="10052" cy="1208918"/>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7" name="AutoShape 118">
            <a:extLst>
              <a:ext uri="{FF2B5EF4-FFF2-40B4-BE49-F238E27FC236}">
                <a16:creationId xmlns:a16="http://schemas.microsoft.com/office/drawing/2014/main" id="{51A63F12-9F74-744F-976E-1027120B02B5}"/>
              </a:ext>
            </a:extLst>
          </p:cNvPr>
          <p:cNvSpPr>
            <a:spLocks noChangeArrowheads="1"/>
          </p:cNvSpPr>
          <p:nvPr/>
        </p:nvSpPr>
        <p:spPr bwMode="auto">
          <a:xfrm>
            <a:off x="6808888" y="3385460"/>
            <a:ext cx="395179" cy="48204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Frame Data</a:t>
            </a:r>
          </a:p>
          <a:p>
            <a:pPr algn="ctr" eaLnBrk="1" hangingPunct="1">
              <a:spcBef>
                <a:spcPct val="0"/>
              </a:spcBef>
              <a:buFontTx/>
              <a:buNone/>
            </a:pPr>
            <a:r>
              <a:rPr lang="en-US" altLang="en-US" sz="600" dirty="0"/>
              <a:t>Process</a:t>
            </a:r>
          </a:p>
        </p:txBody>
      </p:sp>
      <p:sp>
        <p:nvSpPr>
          <p:cNvPr id="2068" name="AutoShape 17">
            <a:extLst>
              <a:ext uri="{FF2B5EF4-FFF2-40B4-BE49-F238E27FC236}">
                <a16:creationId xmlns:a16="http://schemas.microsoft.com/office/drawing/2014/main" id="{06127AA6-8762-2045-A5A9-97FB25029A61}"/>
              </a:ext>
            </a:extLst>
          </p:cNvPr>
          <p:cNvSpPr>
            <a:spLocks noChangeArrowheads="1"/>
          </p:cNvSpPr>
          <p:nvPr/>
        </p:nvSpPr>
        <p:spPr bwMode="auto">
          <a:xfrm>
            <a:off x="5754030" y="3359872"/>
            <a:ext cx="437273" cy="534608"/>
          </a:xfrm>
          <a:prstGeom prst="roundRect">
            <a:avLst>
              <a:gd name="adj" fmla="val 16667"/>
            </a:avLst>
          </a:prstGeom>
          <a:solidFill>
            <a:srgbClr val="FAB176"/>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MC </a:t>
            </a:r>
          </a:p>
          <a:p>
            <a:pPr algn="ctr" eaLnBrk="1" hangingPunct="1">
              <a:spcBef>
                <a:spcPct val="0"/>
              </a:spcBef>
              <a:buFontTx/>
              <a:buNone/>
            </a:pPr>
            <a:r>
              <a:rPr lang="en-US" altLang="en-US" sz="600"/>
              <a:t>Multiplexing</a:t>
            </a:r>
          </a:p>
        </p:txBody>
      </p:sp>
      <p:sp>
        <p:nvSpPr>
          <p:cNvPr id="2069" name="Line 72">
            <a:extLst>
              <a:ext uri="{FF2B5EF4-FFF2-40B4-BE49-F238E27FC236}">
                <a16:creationId xmlns:a16="http://schemas.microsoft.com/office/drawing/2014/main" id="{F3DDE285-804E-E744-8B48-61B99513E071}"/>
              </a:ext>
            </a:extLst>
          </p:cNvPr>
          <p:cNvSpPr>
            <a:spLocks noChangeShapeType="1"/>
          </p:cNvSpPr>
          <p:nvPr/>
        </p:nvSpPr>
        <p:spPr bwMode="auto">
          <a:xfrm flipH="1">
            <a:off x="5052886" y="3609539"/>
            <a:ext cx="9989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 name="Line 72">
            <a:extLst>
              <a:ext uri="{FF2B5EF4-FFF2-40B4-BE49-F238E27FC236}">
                <a16:creationId xmlns:a16="http://schemas.microsoft.com/office/drawing/2014/main" id="{BABEFB4F-42DE-D249-A6BB-A805016DCA2B}"/>
              </a:ext>
            </a:extLst>
          </p:cNvPr>
          <p:cNvSpPr>
            <a:spLocks noChangeShapeType="1"/>
          </p:cNvSpPr>
          <p:nvPr/>
        </p:nvSpPr>
        <p:spPr bwMode="auto">
          <a:xfrm flipH="1">
            <a:off x="5654136" y="3581184"/>
            <a:ext cx="99895"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 name="Line 72">
            <a:extLst>
              <a:ext uri="{FF2B5EF4-FFF2-40B4-BE49-F238E27FC236}">
                <a16:creationId xmlns:a16="http://schemas.microsoft.com/office/drawing/2014/main" id="{22DF8714-30B6-C64F-B7F0-C7255A177374}"/>
              </a:ext>
            </a:extLst>
          </p:cNvPr>
          <p:cNvSpPr>
            <a:spLocks noChangeShapeType="1"/>
          </p:cNvSpPr>
          <p:nvPr/>
        </p:nvSpPr>
        <p:spPr bwMode="auto">
          <a:xfrm flipH="1">
            <a:off x="6694544" y="3586025"/>
            <a:ext cx="113088"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072" name="Straight Connector 11">
            <a:extLst>
              <a:ext uri="{FF2B5EF4-FFF2-40B4-BE49-F238E27FC236}">
                <a16:creationId xmlns:a16="http://schemas.microsoft.com/office/drawing/2014/main" id="{64DEF2A4-B6F0-E640-90E6-CABDE047AF4E}"/>
              </a:ext>
            </a:extLst>
          </p:cNvPr>
          <p:cNvCxnSpPr>
            <a:cxnSpLocks noChangeShapeType="1"/>
          </p:cNvCxnSpPr>
          <p:nvPr/>
        </p:nvCxnSpPr>
        <p:spPr bwMode="auto">
          <a:xfrm>
            <a:off x="4278234" y="2981565"/>
            <a:ext cx="0" cy="3928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3" name="Straight Connector 101">
            <a:extLst>
              <a:ext uri="{FF2B5EF4-FFF2-40B4-BE49-F238E27FC236}">
                <a16:creationId xmlns:a16="http://schemas.microsoft.com/office/drawing/2014/main" id="{DC4A0F64-FB93-0444-B090-4228F9769D56}"/>
              </a:ext>
            </a:extLst>
          </p:cNvPr>
          <p:cNvCxnSpPr>
            <a:cxnSpLocks noChangeShapeType="1"/>
          </p:cNvCxnSpPr>
          <p:nvPr/>
        </p:nvCxnSpPr>
        <p:spPr bwMode="auto">
          <a:xfrm>
            <a:off x="4901474" y="2976033"/>
            <a:ext cx="0" cy="3928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4" name="Straight Connector 102">
            <a:extLst>
              <a:ext uri="{FF2B5EF4-FFF2-40B4-BE49-F238E27FC236}">
                <a16:creationId xmlns:a16="http://schemas.microsoft.com/office/drawing/2014/main" id="{DFF285C0-14D9-DE4F-B2E5-ED577B783830}"/>
              </a:ext>
            </a:extLst>
          </p:cNvPr>
          <p:cNvCxnSpPr>
            <a:cxnSpLocks noChangeShapeType="1"/>
          </p:cNvCxnSpPr>
          <p:nvPr/>
        </p:nvCxnSpPr>
        <p:spPr bwMode="auto">
          <a:xfrm>
            <a:off x="5524713" y="2970500"/>
            <a:ext cx="0" cy="3928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5" name="Straight Connector 103">
            <a:extLst>
              <a:ext uri="{FF2B5EF4-FFF2-40B4-BE49-F238E27FC236}">
                <a16:creationId xmlns:a16="http://schemas.microsoft.com/office/drawing/2014/main" id="{69CDB347-EF45-A944-8F70-D9772325B963}"/>
              </a:ext>
            </a:extLst>
          </p:cNvPr>
          <p:cNvCxnSpPr>
            <a:cxnSpLocks noChangeShapeType="1"/>
            <a:endCxn id="2068" idx="0"/>
          </p:cNvCxnSpPr>
          <p:nvPr/>
        </p:nvCxnSpPr>
        <p:spPr bwMode="auto">
          <a:xfrm>
            <a:off x="5972667" y="2981565"/>
            <a:ext cx="0" cy="37830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6" name="Straight Connector 104">
            <a:extLst>
              <a:ext uri="{FF2B5EF4-FFF2-40B4-BE49-F238E27FC236}">
                <a16:creationId xmlns:a16="http://schemas.microsoft.com/office/drawing/2014/main" id="{3976D462-249E-014D-B2DA-9A382D28DEA2}"/>
              </a:ext>
            </a:extLst>
          </p:cNvPr>
          <p:cNvCxnSpPr>
            <a:cxnSpLocks noChangeShapeType="1"/>
          </p:cNvCxnSpPr>
          <p:nvPr/>
        </p:nvCxnSpPr>
        <p:spPr bwMode="auto">
          <a:xfrm>
            <a:off x="6890563" y="2972575"/>
            <a:ext cx="0" cy="41288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84" name="AutoShape 17">
            <a:extLst>
              <a:ext uri="{FF2B5EF4-FFF2-40B4-BE49-F238E27FC236}">
                <a16:creationId xmlns:a16="http://schemas.microsoft.com/office/drawing/2014/main" id="{8BAE449E-BF2A-FC46-8ED6-903B747C0B15}"/>
              </a:ext>
            </a:extLst>
          </p:cNvPr>
          <p:cNvSpPr>
            <a:spLocks noChangeArrowheads="1"/>
          </p:cNvSpPr>
          <p:nvPr/>
        </p:nvSpPr>
        <p:spPr bwMode="auto">
          <a:xfrm>
            <a:off x="6269837" y="3363329"/>
            <a:ext cx="436645" cy="534608"/>
          </a:xfrm>
          <a:prstGeom prst="roundRect">
            <a:avLst>
              <a:gd name="adj" fmla="val 16667"/>
            </a:avLst>
          </a:prstGeom>
          <a:solidFill>
            <a:srgbClr val="FAB176"/>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VC </a:t>
            </a:r>
          </a:p>
          <a:p>
            <a:pPr algn="ctr" eaLnBrk="1" hangingPunct="1">
              <a:spcBef>
                <a:spcPct val="0"/>
              </a:spcBef>
              <a:buFontTx/>
              <a:buNone/>
            </a:pPr>
            <a:r>
              <a:rPr lang="en-US" altLang="en-US" sz="600"/>
              <a:t>Multiplexing</a:t>
            </a:r>
          </a:p>
        </p:txBody>
      </p:sp>
      <p:sp>
        <p:nvSpPr>
          <p:cNvPr id="2085" name="Rectangle 5">
            <a:extLst>
              <a:ext uri="{FF2B5EF4-FFF2-40B4-BE49-F238E27FC236}">
                <a16:creationId xmlns:a16="http://schemas.microsoft.com/office/drawing/2014/main" id="{8E13D0C9-1458-1E48-BAD1-FED73D31B8F4}"/>
              </a:ext>
            </a:extLst>
          </p:cNvPr>
          <p:cNvSpPr>
            <a:spLocks noChangeArrowheads="1"/>
          </p:cNvSpPr>
          <p:nvPr/>
        </p:nvSpPr>
        <p:spPr bwMode="auto">
          <a:xfrm>
            <a:off x="4045777" y="3385460"/>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6" name="Rectangle 70">
            <a:extLst>
              <a:ext uri="{FF2B5EF4-FFF2-40B4-BE49-F238E27FC236}">
                <a16:creationId xmlns:a16="http://schemas.microsoft.com/office/drawing/2014/main" id="{5CDEB529-D266-0543-9804-50DE74995E70}"/>
              </a:ext>
            </a:extLst>
          </p:cNvPr>
          <p:cNvSpPr>
            <a:spLocks noChangeArrowheads="1"/>
          </p:cNvSpPr>
          <p:nvPr/>
        </p:nvSpPr>
        <p:spPr bwMode="auto">
          <a:xfrm>
            <a:off x="4721789" y="3370060"/>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7" name="Rectangle 71">
            <a:extLst>
              <a:ext uri="{FF2B5EF4-FFF2-40B4-BE49-F238E27FC236}">
                <a16:creationId xmlns:a16="http://schemas.microsoft.com/office/drawing/2014/main" id="{4439AC4C-4353-E743-B77C-0FDE4A64F011}"/>
              </a:ext>
            </a:extLst>
          </p:cNvPr>
          <p:cNvSpPr>
            <a:spLocks noChangeArrowheads="1"/>
          </p:cNvSpPr>
          <p:nvPr/>
        </p:nvSpPr>
        <p:spPr bwMode="auto">
          <a:xfrm>
            <a:off x="5307334" y="335987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8" name="Line 72">
            <a:extLst>
              <a:ext uri="{FF2B5EF4-FFF2-40B4-BE49-F238E27FC236}">
                <a16:creationId xmlns:a16="http://schemas.microsoft.com/office/drawing/2014/main" id="{33B68D8C-5AD6-244C-8DBF-8D55111701FC}"/>
              </a:ext>
            </a:extLst>
          </p:cNvPr>
          <p:cNvSpPr>
            <a:spLocks noChangeShapeType="1"/>
          </p:cNvSpPr>
          <p:nvPr/>
        </p:nvSpPr>
        <p:spPr bwMode="auto">
          <a:xfrm flipH="1">
            <a:off x="6191303" y="3586025"/>
            <a:ext cx="78533"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 name="Line 111">
            <a:extLst>
              <a:ext uri="{FF2B5EF4-FFF2-40B4-BE49-F238E27FC236}">
                <a16:creationId xmlns:a16="http://schemas.microsoft.com/office/drawing/2014/main" id="{6C19890C-FB2D-0446-90F6-BC0D2C110B30}"/>
              </a:ext>
            </a:extLst>
          </p:cNvPr>
          <p:cNvSpPr>
            <a:spLocks noChangeShapeType="1"/>
          </p:cNvSpPr>
          <p:nvPr/>
        </p:nvSpPr>
        <p:spPr bwMode="auto">
          <a:xfrm flipH="1">
            <a:off x="4789014" y="2335744"/>
            <a:ext cx="10465" cy="102758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090" name="Straight Connector 103">
            <a:extLst>
              <a:ext uri="{FF2B5EF4-FFF2-40B4-BE49-F238E27FC236}">
                <a16:creationId xmlns:a16="http://schemas.microsoft.com/office/drawing/2014/main" id="{B7278D7D-7D06-A848-B0A0-EB7BC422D78E}"/>
              </a:ext>
            </a:extLst>
          </p:cNvPr>
          <p:cNvCxnSpPr>
            <a:cxnSpLocks noChangeShapeType="1"/>
          </p:cNvCxnSpPr>
          <p:nvPr/>
        </p:nvCxnSpPr>
        <p:spPr bwMode="auto">
          <a:xfrm>
            <a:off x="6433814" y="2985024"/>
            <a:ext cx="0" cy="37830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91" name="Line 80">
            <a:extLst>
              <a:ext uri="{FF2B5EF4-FFF2-40B4-BE49-F238E27FC236}">
                <a16:creationId xmlns:a16="http://schemas.microsoft.com/office/drawing/2014/main" id="{CF16DFB0-81C0-0D4B-85AC-2D3F4C5A4F60}"/>
              </a:ext>
            </a:extLst>
          </p:cNvPr>
          <p:cNvSpPr>
            <a:spLocks noChangeShapeType="1"/>
          </p:cNvSpPr>
          <p:nvPr/>
        </p:nvSpPr>
        <p:spPr bwMode="auto">
          <a:xfrm>
            <a:off x="6541080" y="2339589"/>
            <a:ext cx="13362" cy="1029274"/>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2" name="Rectangle 79">
            <a:extLst>
              <a:ext uri="{FF2B5EF4-FFF2-40B4-BE49-F238E27FC236}">
                <a16:creationId xmlns:a16="http://schemas.microsoft.com/office/drawing/2014/main" id="{67A764D7-3171-9647-BA6D-640616AC45B5}"/>
              </a:ext>
            </a:extLst>
          </p:cNvPr>
          <p:cNvSpPr>
            <a:spLocks noChangeArrowheads="1"/>
          </p:cNvSpPr>
          <p:nvPr/>
        </p:nvSpPr>
        <p:spPr bwMode="auto">
          <a:xfrm>
            <a:off x="5874657" y="336886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93" name="Rectangle 83">
            <a:extLst>
              <a:ext uri="{FF2B5EF4-FFF2-40B4-BE49-F238E27FC236}">
                <a16:creationId xmlns:a16="http://schemas.microsoft.com/office/drawing/2014/main" id="{D05BA9AF-5969-B442-B049-6576ACBB1B9C}"/>
              </a:ext>
            </a:extLst>
          </p:cNvPr>
          <p:cNvSpPr>
            <a:spLocks noChangeArrowheads="1"/>
          </p:cNvSpPr>
          <p:nvPr/>
        </p:nvSpPr>
        <p:spPr bwMode="auto">
          <a:xfrm>
            <a:off x="6372872" y="3354339"/>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94" name="Rectangle 84">
            <a:extLst>
              <a:ext uri="{FF2B5EF4-FFF2-40B4-BE49-F238E27FC236}">
                <a16:creationId xmlns:a16="http://schemas.microsoft.com/office/drawing/2014/main" id="{1B5FAC2A-C0BF-C247-A90A-7955D63F706D}"/>
              </a:ext>
            </a:extLst>
          </p:cNvPr>
          <p:cNvSpPr>
            <a:spLocks noChangeArrowheads="1"/>
          </p:cNvSpPr>
          <p:nvPr/>
        </p:nvSpPr>
        <p:spPr bwMode="auto">
          <a:xfrm>
            <a:off x="6877998" y="338615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cxnSp>
        <p:nvCxnSpPr>
          <p:cNvPr id="2096" name="Straight Connector 2">
            <a:extLst>
              <a:ext uri="{FF2B5EF4-FFF2-40B4-BE49-F238E27FC236}">
                <a16:creationId xmlns:a16="http://schemas.microsoft.com/office/drawing/2014/main" id="{1A114FE8-E382-7E40-BFCF-F77C07348E3A}"/>
              </a:ext>
            </a:extLst>
          </p:cNvPr>
          <p:cNvCxnSpPr>
            <a:cxnSpLocks noChangeShapeType="1"/>
          </p:cNvCxnSpPr>
          <p:nvPr/>
        </p:nvCxnSpPr>
        <p:spPr bwMode="auto">
          <a:xfrm flipV="1">
            <a:off x="4277607" y="2970500"/>
            <a:ext cx="2883739" cy="5533"/>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97" name="Line 95">
            <a:extLst>
              <a:ext uri="{FF2B5EF4-FFF2-40B4-BE49-F238E27FC236}">
                <a16:creationId xmlns:a16="http://schemas.microsoft.com/office/drawing/2014/main" id="{2F900A8A-CF7D-3840-946D-A1B985532AF6}"/>
              </a:ext>
            </a:extLst>
          </p:cNvPr>
          <p:cNvSpPr>
            <a:spLocks noChangeShapeType="1"/>
          </p:cNvSpPr>
          <p:nvPr/>
        </p:nvSpPr>
        <p:spPr bwMode="auto">
          <a:xfrm>
            <a:off x="7205491" y="2331006"/>
            <a:ext cx="8627" cy="600074"/>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9" name="Line 95">
            <a:extLst>
              <a:ext uri="{FF2B5EF4-FFF2-40B4-BE49-F238E27FC236}">
                <a16:creationId xmlns:a16="http://schemas.microsoft.com/office/drawing/2014/main" id="{60FB1EA3-C1BB-9540-BD7E-917E28F0C2F7}"/>
              </a:ext>
            </a:extLst>
          </p:cNvPr>
          <p:cNvSpPr>
            <a:spLocks noChangeShapeType="1"/>
          </p:cNvSpPr>
          <p:nvPr/>
        </p:nvSpPr>
        <p:spPr bwMode="auto">
          <a:xfrm>
            <a:off x="7446578" y="2361200"/>
            <a:ext cx="0" cy="12379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1" name="Line 10">
            <a:extLst>
              <a:ext uri="{FF2B5EF4-FFF2-40B4-BE49-F238E27FC236}">
                <a16:creationId xmlns:a16="http://schemas.microsoft.com/office/drawing/2014/main" id="{C124FEBB-5F7C-0D42-942E-6BF070D9B70D}"/>
              </a:ext>
            </a:extLst>
          </p:cNvPr>
          <p:cNvSpPr>
            <a:spLocks noChangeShapeType="1"/>
          </p:cNvSpPr>
          <p:nvPr/>
        </p:nvSpPr>
        <p:spPr bwMode="auto">
          <a:xfrm>
            <a:off x="7440924" y="3152391"/>
            <a:ext cx="727532"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3" name="Line 10">
            <a:extLst>
              <a:ext uri="{FF2B5EF4-FFF2-40B4-BE49-F238E27FC236}">
                <a16:creationId xmlns:a16="http://schemas.microsoft.com/office/drawing/2014/main" id="{691B608A-47E6-134D-B038-EF8B43CD701C}"/>
              </a:ext>
            </a:extLst>
          </p:cNvPr>
          <p:cNvSpPr>
            <a:spLocks noChangeShapeType="1"/>
          </p:cNvSpPr>
          <p:nvPr/>
        </p:nvSpPr>
        <p:spPr bwMode="auto">
          <a:xfrm>
            <a:off x="7626890" y="2709767"/>
            <a:ext cx="529628" cy="1384"/>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4" name="Text Box 11">
            <a:extLst>
              <a:ext uri="{FF2B5EF4-FFF2-40B4-BE49-F238E27FC236}">
                <a16:creationId xmlns:a16="http://schemas.microsoft.com/office/drawing/2014/main" id="{F90701F4-58B5-C34E-800D-714693304212}"/>
              </a:ext>
            </a:extLst>
          </p:cNvPr>
          <p:cNvSpPr txBox="1">
            <a:spLocks noChangeArrowheads="1"/>
          </p:cNvSpPr>
          <p:nvPr/>
        </p:nvSpPr>
        <p:spPr bwMode="auto">
          <a:xfrm>
            <a:off x="7757611" y="2895600"/>
            <a:ext cx="420228" cy="21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dirty="0"/>
              <a:t>Parameters </a:t>
            </a:r>
          </a:p>
          <a:p>
            <a:pPr algn="ctr" eaLnBrk="1" hangingPunct="1">
              <a:spcBef>
                <a:spcPct val="0"/>
              </a:spcBef>
              <a:buFontTx/>
              <a:buNone/>
            </a:pPr>
            <a:r>
              <a:rPr lang="en-US" altLang="en-US" sz="500" dirty="0"/>
              <a:t>and Events</a:t>
            </a:r>
          </a:p>
        </p:txBody>
      </p:sp>
      <p:sp>
        <p:nvSpPr>
          <p:cNvPr id="2105" name="Text Box 11">
            <a:extLst>
              <a:ext uri="{FF2B5EF4-FFF2-40B4-BE49-F238E27FC236}">
                <a16:creationId xmlns:a16="http://schemas.microsoft.com/office/drawing/2014/main" id="{750DA48C-C300-3E45-ACDD-3C4F5652765F}"/>
              </a:ext>
            </a:extLst>
          </p:cNvPr>
          <p:cNvSpPr txBox="1">
            <a:spLocks noChangeArrowheads="1"/>
          </p:cNvSpPr>
          <p:nvPr/>
        </p:nvSpPr>
        <p:spPr bwMode="auto">
          <a:xfrm>
            <a:off x="7757862" y="2514600"/>
            <a:ext cx="368207" cy="14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dirty="0"/>
              <a:t>Directives</a:t>
            </a:r>
          </a:p>
        </p:txBody>
      </p:sp>
      <p:sp>
        <p:nvSpPr>
          <p:cNvPr id="2" name="Title 1">
            <a:extLst>
              <a:ext uri="{FF2B5EF4-FFF2-40B4-BE49-F238E27FC236}">
                <a16:creationId xmlns:a16="http://schemas.microsoft.com/office/drawing/2014/main" id="{69C10EE1-2CA2-5445-BFCF-A084C839B60F}"/>
              </a:ext>
            </a:extLst>
          </p:cNvPr>
          <p:cNvSpPr>
            <a:spLocks noGrp="1"/>
          </p:cNvSpPr>
          <p:nvPr>
            <p:ph type="title"/>
          </p:nvPr>
        </p:nvSpPr>
        <p:spPr>
          <a:xfrm>
            <a:off x="532607" y="114155"/>
            <a:ext cx="8229600" cy="909638"/>
          </a:xfrm>
        </p:spPr>
        <p:txBody>
          <a:bodyPr/>
          <a:lstStyle/>
          <a:p>
            <a:r>
              <a:rPr lang="en-US" sz="3200" dirty="0"/>
              <a:t>EDS &amp; FRM </a:t>
            </a:r>
            <a:r>
              <a:rPr lang="en-US" sz="3200" u="sng" dirty="0"/>
              <a:t>could be </a:t>
            </a:r>
            <a:r>
              <a:rPr lang="en-US" sz="3200" dirty="0"/>
              <a:t>used to describe </a:t>
            </a:r>
            <a:r>
              <a:rPr lang="en-US" sz="3200" b="1" i="1" dirty="0"/>
              <a:t>Concrete</a:t>
            </a:r>
            <a:r>
              <a:rPr lang="en-US" sz="3200" dirty="0"/>
              <a:t> Spacecraft Comm Subsystem Elements</a:t>
            </a:r>
          </a:p>
        </p:txBody>
      </p:sp>
      <p:sp>
        <p:nvSpPr>
          <p:cNvPr id="76" name="Rectangle 75">
            <a:extLst>
              <a:ext uri="{FF2B5EF4-FFF2-40B4-BE49-F238E27FC236}">
                <a16:creationId xmlns:a16="http://schemas.microsoft.com/office/drawing/2014/main" id="{0A4CA0B5-DAF2-BA48-9201-206E696BE3F9}"/>
              </a:ext>
            </a:extLst>
          </p:cNvPr>
          <p:cNvSpPr/>
          <p:nvPr/>
        </p:nvSpPr>
        <p:spPr>
          <a:xfrm>
            <a:off x="-218518" y="1078324"/>
            <a:ext cx="3542278" cy="5447645"/>
          </a:xfrm>
          <a:prstGeom prst="rect">
            <a:avLst/>
          </a:prstGeom>
        </p:spPr>
        <p:txBody>
          <a:bodyPr wrap="square">
            <a:spAutoFit/>
          </a:bodyPr>
          <a:lstStyle/>
          <a:p>
            <a:pPr lvl="1"/>
            <a:r>
              <a:rPr lang="en-US" sz="1200" b="1" dirty="0"/>
              <a:t>FRM &amp; EDS</a:t>
            </a:r>
            <a:r>
              <a:rPr lang="en-US" sz="1200" dirty="0"/>
              <a:t>: </a:t>
            </a:r>
          </a:p>
          <a:p>
            <a:pPr marL="628650" lvl="1" indent="-171450">
              <a:buFont typeface="Arial" panose="020B0604020202020204" pitchFamily="34" charset="0"/>
              <a:buChar char="•"/>
            </a:pPr>
            <a:r>
              <a:rPr lang="en-US" sz="1200" dirty="0"/>
              <a:t>FRM defines the Abstract Functional Resources needed to implement end-to-end data flows in planned systems.</a:t>
            </a:r>
          </a:p>
          <a:p>
            <a:pPr marL="628650" lvl="1" indent="-171450">
              <a:buFont typeface="Arial" panose="020B0604020202020204" pitchFamily="34" charset="0"/>
              <a:buChar char="•"/>
            </a:pPr>
            <a:r>
              <a:rPr lang="en-US" sz="1200" dirty="0"/>
              <a:t>Each FR </a:t>
            </a:r>
            <a:r>
              <a:rPr lang="en-US" sz="1200" u="sng" dirty="0"/>
              <a:t>could be </a:t>
            </a:r>
            <a:r>
              <a:rPr lang="en-US" sz="1200" dirty="0"/>
              <a:t>modified to provide abstract descriptions of the data that flows across interfaces for data, monitor, control, and management interfaces for the spacecraft elements that implement communications functionality in a deployed system.</a:t>
            </a:r>
          </a:p>
          <a:p>
            <a:pPr marL="628650" lvl="1" indent="-171450">
              <a:buFont typeface="Arial" panose="020B0604020202020204" pitchFamily="34" charset="0"/>
              <a:buChar char="•"/>
            </a:pPr>
            <a:r>
              <a:rPr lang="en-US" sz="1200" dirty="0"/>
              <a:t>Different concrete S/C components may implement one or more </a:t>
            </a:r>
            <a:r>
              <a:rPr lang="en-US" sz="1200" dirty="0" err="1"/>
              <a:t>FRs.</a:t>
            </a:r>
            <a:endParaRPr lang="en-US" sz="1200" dirty="0"/>
          </a:p>
          <a:p>
            <a:pPr marL="628650" lvl="1" indent="-171450">
              <a:buFont typeface="Arial" panose="020B0604020202020204" pitchFamily="34" charset="0"/>
              <a:buChar char="•"/>
            </a:pPr>
            <a:r>
              <a:rPr lang="en-US" sz="1200" dirty="0"/>
              <a:t>Each concrete component has real interfaces that may be described by an EDS .</a:t>
            </a:r>
          </a:p>
          <a:p>
            <a:pPr marL="628650" lvl="1" indent="-171450">
              <a:buFont typeface="Arial" panose="020B0604020202020204" pitchFamily="34" charset="0"/>
              <a:buChar char="•"/>
            </a:pPr>
            <a:r>
              <a:rPr lang="en-US" sz="1200" dirty="0"/>
              <a:t>An EDS describes the actual data that flows across control and management interfaces for the concrete elements that implement the functionality in a deployed system.</a:t>
            </a:r>
          </a:p>
          <a:p>
            <a:pPr marL="628650" lvl="1" indent="-171450">
              <a:buFont typeface="Arial" panose="020B0604020202020204" pitchFamily="34" charset="0"/>
              <a:buChar char="•"/>
            </a:pPr>
            <a:r>
              <a:rPr lang="en-US" sz="1200" dirty="0"/>
              <a:t>Components may have separate input, output, and management interfaces, each with a separate EDS.</a:t>
            </a:r>
          </a:p>
          <a:p>
            <a:pPr marL="628650" lvl="1" indent="-171450">
              <a:buFont typeface="Arial" panose="020B0604020202020204" pitchFamily="34" charset="0"/>
              <a:buChar char="•"/>
            </a:pPr>
            <a:r>
              <a:rPr lang="en-US" sz="1200" dirty="0"/>
              <a:t>The parameters that are associated with each Component are defined for comm subsystem (Management) configuration, comm control (Control), and S/C monitor (Monitor) interfaces.</a:t>
            </a:r>
          </a:p>
        </p:txBody>
      </p:sp>
      <p:sp>
        <p:nvSpPr>
          <p:cNvPr id="5" name="Rectangle 4">
            <a:extLst>
              <a:ext uri="{FF2B5EF4-FFF2-40B4-BE49-F238E27FC236}">
                <a16:creationId xmlns:a16="http://schemas.microsoft.com/office/drawing/2014/main" id="{F43BDD03-3B2B-2747-A616-0860F640FB3F}"/>
              </a:ext>
            </a:extLst>
          </p:cNvPr>
          <p:cNvSpPr/>
          <p:nvPr/>
        </p:nvSpPr>
        <p:spPr>
          <a:xfrm>
            <a:off x="3976667" y="3342670"/>
            <a:ext cx="378630" cy="184666"/>
          </a:xfrm>
          <a:prstGeom prst="rect">
            <a:avLst/>
          </a:prstGeom>
        </p:spPr>
        <p:txBody>
          <a:bodyPr wrap="none">
            <a:spAutoFit/>
          </a:bodyPr>
          <a:lstStyle/>
          <a:p>
            <a:pPr algn="ctr"/>
            <a:r>
              <a:rPr lang="en-US" altLang="en-US" sz="600" dirty="0"/>
              <a:t>agent</a:t>
            </a:r>
          </a:p>
        </p:txBody>
      </p:sp>
      <p:sp>
        <p:nvSpPr>
          <p:cNvPr id="81" name="Rectangle 80">
            <a:extLst>
              <a:ext uri="{FF2B5EF4-FFF2-40B4-BE49-F238E27FC236}">
                <a16:creationId xmlns:a16="http://schemas.microsoft.com/office/drawing/2014/main" id="{A88F088A-193B-A948-AC37-FACF7BCDB001}"/>
              </a:ext>
            </a:extLst>
          </p:cNvPr>
          <p:cNvSpPr/>
          <p:nvPr/>
        </p:nvSpPr>
        <p:spPr>
          <a:xfrm>
            <a:off x="4654987" y="3328905"/>
            <a:ext cx="378630" cy="184666"/>
          </a:xfrm>
          <a:prstGeom prst="rect">
            <a:avLst/>
          </a:prstGeom>
        </p:spPr>
        <p:txBody>
          <a:bodyPr wrap="none">
            <a:spAutoFit/>
          </a:bodyPr>
          <a:lstStyle/>
          <a:p>
            <a:pPr algn="ctr"/>
            <a:r>
              <a:rPr lang="en-US" altLang="en-US" sz="600" dirty="0"/>
              <a:t>agent</a:t>
            </a:r>
          </a:p>
        </p:txBody>
      </p:sp>
      <p:sp>
        <p:nvSpPr>
          <p:cNvPr id="82" name="Rectangle 81">
            <a:extLst>
              <a:ext uri="{FF2B5EF4-FFF2-40B4-BE49-F238E27FC236}">
                <a16:creationId xmlns:a16="http://schemas.microsoft.com/office/drawing/2014/main" id="{DAFE8D78-217C-D24A-B4F4-39B8AA668145}"/>
              </a:ext>
            </a:extLst>
          </p:cNvPr>
          <p:cNvSpPr/>
          <p:nvPr/>
        </p:nvSpPr>
        <p:spPr>
          <a:xfrm>
            <a:off x="5236361" y="3314868"/>
            <a:ext cx="378630" cy="184666"/>
          </a:xfrm>
          <a:prstGeom prst="rect">
            <a:avLst/>
          </a:prstGeom>
        </p:spPr>
        <p:txBody>
          <a:bodyPr wrap="none">
            <a:spAutoFit/>
          </a:bodyPr>
          <a:lstStyle/>
          <a:p>
            <a:pPr algn="ctr"/>
            <a:r>
              <a:rPr lang="en-US" altLang="en-US" sz="600" dirty="0"/>
              <a:t>agent</a:t>
            </a:r>
          </a:p>
        </p:txBody>
      </p:sp>
      <p:sp>
        <p:nvSpPr>
          <p:cNvPr id="83" name="Rectangle 82">
            <a:extLst>
              <a:ext uri="{FF2B5EF4-FFF2-40B4-BE49-F238E27FC236}">
                <a16:creationId xmlns:a16="http://schemas.microsoft.com/office/drawing/2014/main" id="{E196E31E-301A-D047-B040-38C2D830E7A4}"/>
              </a:ext>
            </a:extLst>
          </p:cNvPr>
          <p:cNvSpPr/>
          <p:nvPr/>
        </p:nvSpPr>
        <p:spPr>
          <a:xfrm>
            <a:off x="5804774" y="3322515"/>
            <a:ext cx="378630" cy="184666"/>
          </a:xfrm>
          <a:prstGeom prst="rect">
            <a:avLst/>
          </a:prstGeom>
        </p:spPr>
        <p:txBody>
          <a:bodyPr wrap="none">
            <a:spAutoFit/>
          </a:bodyPr>
          <a:lstStyle/>
          <a:p>
            <a:pPr algn="ctr"/>
            <a:r>
              <a:rPr lang="en-US" altLang="en-US" sz="600" dirty="0"/>
              <a:t>agent</a:t>
            </a:r>
          </a:p>
        </p:txBody>
      </p:sp>
      <p:sp>
        <p:nvSpPr>
          <p:cNvPr id="84" name="Rectangle 83">
            <a:extLst>
              <a:ext uri="{FF2B5EF4-FFF2-40B4-BE49-F238E27FC236}">
                <a16:creationId xmlns:a16="http://schemas.microsoft.com/office/drawing/2014/main" id="{7AC50F41-9C80-F244-BD7F-4334B0D80198}"/>
              </a:ext>
            </a:extLst>
          </p:cNvPr>
          <p:cNvSpPr/>
          <p:nvPr/>
        </p:nvSpPr>
        <p:spPr>
          <a:xfrm>
            <a:off x="6305793" y="3300751"/>
            <a:ext cx="378630" cy="184666"/>
          </a:xfrm>
          <a:prstGeom prst="rect">
            <a:avLst/>
          </a:prstGeom>
        </p:spPr>
        <p:txBody>
          <a:bodyPr wrap="none">
            <a:spAutoFit/>
          </a:bodyPr>
          <a:lstStyle/>
          <a:p>
            <a:pPr algn="ctr"/>
            <a:r>
              <a:rPr lang="en-US" altLang="en-US" sz="600" dirty="0"/>
              <a:t>agent</a:t>
            </a:r>
          </a:p>
        </p:txBody>
      </p:sp>
      <p:sp>
        <p:nvSpPr>
          <p:cNvPr id="85" name="Rectangle 84">
            <a:extLst>
              <a:ext uri="{FF2B5EF4-FFF2-40B4-BE49-F238E27FC236}">
                <a16:creationId xmlns:a16="http://schemas.microsoft.com/office/drawing/2014/main" id="{7F8D55A9-A914-BA4A-B5A3-E54884514FD5}"/>
              </a:ext>
            </a:extLst>
          </p:cNvPr>
          <p:cNvSpPr/>
          <p:nvPr/>
        </p:nvSpPr>
        <p:spPr>
          <a:xfrm>
            <a:off x="6808788" y="3336349"/>
            <a:ext cx="378630" cy="184666"/>
          </a:xfrm>
          <a:prstGeom prst="rect">
            <a:avLst/>
          </a:prstGeom>
        </p:spPr>
        <p:txBody>
          <a:bodyPr wrap="none">
            <a:spAutoFit/>
          </a:bodyPr>
          <a:lstStyle/>
          <a:p>
            <a:pPr algn="ctr"/>
            <a:r>
              <a:rPr lang="en-US" altLang="en-US" sz="600" dirty="0"/>
              <a:t>agent</a:t>
            </a:r>
          </a:p>
        </p:txBody>
      </p:sp>
      <p:sp>
        <p:nvSpPr>
          <p:cNvPr id="92" name="Cube 1">
            <a:extLst>
              <a:ext uri="{FF2B5EF4-FFF2-40B4-BE49-F238E27FC236}">
                <a16:creationId xmlns:a16="http://schemas.microsoft.com/office/drawing/2014/main" id="{EB2742A4-4C92-4747-ACA9-29C26D38F211}"/>
              </a:ext>
            </a:extLst>
          </p:cNvPr>
          <p:cNvSpPr>
            <a:spLocks noChangeArrowheads="1"/>
          </p:cNvSpPr>
          <p:nvPr/>
        </p:nvSpPr>
        <p:spPr bwMode="auto">
          <a:xfrm>
            <a:off x="4085827" y="2043870"/>
            <a:ext cx="3458290" cy="269611"/>
          </a:xfrm>
          <a:prstGeom prst="cube">
            <a:avLst>
              <a:gd name="adj" fmla="val 9495"/>
            </a:avLst>
          </a:prstGeom>
          <a:solidFill>
            <a:srgbClr val="00B0F0"/>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78" name="Oval 70">
            <a:extLst>
              <a:ext uri="{FF2B5EF4-FFF2-40B4-BE49-F238E27FC236}">
                <a16:creationId xmlns:a16="http://schemas.microsoft.com/office/drawing/2014/main" id="{A4DD57C6-EE8E-954E-A89F-5CE4935162DA}"/>
              </a:ext>
            </a:extLst>
          </p:cNvPr>
          <p:cNvSpPr>
            <a:spLocks noChangeArrowheads="1"/>
          </p:cNvSpPr>
          <p:nvPr/>
        </p:nvSpPr>
        <p:spPr bwMode="auto">
          <a:xfrm>
            <a:off x="4333522" y="2088099"/>
            <a:ext cx="2880596" cy="197901"/>
          </a:xfrm>
          <a:prstGeom prst="ellipse">
            <a:avLst/>
          </a:prstGeom>
          <a:solidFill>
            <a:srgbClr val="CDACE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3" name="Rectangle 2">
            <a:extLst>
              <a:ext uri="{FF2B5EF4-FFF2-40B4-BE49-F238E27FC236}">
                <a16:creationId xmlns:a16="http://schemas.microsoft.com/office/drawing/2014/main" id="{AACE7D03-349D-6D42-A997-E380730F9DB6}"/>
              </a:ext>
            </a:extLst>
          </p:cNvPr>
          <p:cNvSpPr/>
          <p:nvPr/>
        </p:nvSpPr>
        <p:spPr>
          <a:xfrm>
            <a:off x="4552823" y="2070756"/>
            <a:ext cx="2198038" cy="230832"/>
          </a:xfrm>
          <a:prstGeom prst="rect">
            <a:avLst/>
          </a:prstGeom>
        </p:spPr>
        <p:txBody>
          <a:bodyPr wrap="none">
            <a:spAutoFit/>
          </a:bodyPr>
          <a:lstStyle/>
          <a:p>
            <a:pPr algn="ctr"/>
            <a:r>
              <a:rPr lang="en-US" altLang="en-US" sz="900" dirty="0"/>
              <a:t>Comm Subsystem Management (CSM)</a:t>
            </a:r>
          </a:p>
        </p:txBody>
      </p:sp>
      <p:sp>
        <p:nvSpPr>
          <p:cNvPr id="94" name="Rectangle 73">
            <a:extLst>
              <a:ext uri="{FF2B5EF4-FFF2-40B4-BE49-F238E27FC236}">
                <a16:creationId xmlns:a16="http://schemas.microsoft.com/office/drawing/2014/main" id="{5E45211D-5379-4447-ABB8-65A6D538563E}"/>
              </a:ext>
            </a:extLst>
          </p:cNvPr>
          <p:cNvSpPr>
            <a:spLocks noChangeArrowheads="1"/>
          </p:cNvSpPr>
          <p:nvPr/>
        </p:nvSpPr>
        <p:spPr bwMode="auto">
          <a:xfrm>
            <a:off x="3768711" y="4655292"/>
            <a:ext cx="4365189" cy="526308"/>
          </a:xfrm>
          <a:prstGeom prst="rect">
            <a:avLst/>
          </a:prstGeom>
          <a:solidFill>
            <a:srgbClr val="FFC000"/>
          </a:solidFill>
          <a:ln w="9525" algn="ctr">
            <a:solidFill>
              <a:schemeClr val="tx1"/>
            </a:solidFill>
            <a:round/>
            <a:headEnd/>
            <a:tailEnd/>
          </a:ln>
        </p:spPr>
        <p:txBody>
          <a:bodyPr/>
          <a:lstStyle>
            <a:lvl1pPr defTabSz="1828800">
              <a:defRPr sz="3600">
                <a:solidFill>
                  <a:schemeClr val="tx1"/>
                </a:solidFill>
                <a:latin typeface="Arial" panose="020B0604020202020204" pitchFamily="34" charset="0"/>
              </a:defRPr>
            </a:lvl1pPr>
            <a:lvl2pPr marL="742950" indent="-285750" defTabSz="1828800">
              <a:defRPr sz="3600">
                <a:solidFill>
                  <a:schemeClr val="tx1"/>
                </a:solidFill>
                <a:latin typeface="Arial" panose="020B0604020202020204" pitchFamily="34" charset="0"/>
              </a:defRPr>
            </a:lvl2pPr>
            <a:lvl3pPr marL="1143000" indent="-228600" defTabSz="1828800">
              <a:defRPr sz="3600">
                <a:solidFill>
                  <a:schemeClr val="tx1"/>
                </a:solidFill>
                <a:latin typeface="Arial" panose="020B0604020202020204" pitchFamily="34" charset="0"/>
              </a:defRPr>
            </a:lvl3pPr>
            <a:lvl4pPr marL="1600200" indent="-228600" defTabSz="1828800">
              <a:defRPr sz="3600">
                <a:solidFill>
                  <a:schemeClr val="tx1"/>
                </a:solidFill>
                <a:latin typeface="Arial" panose="020B0604020202020204" pitchFamily="34" charset="0"/>
              </a:defRPr>
            </a:lvl4pPr>
            <a:lvl5pPr marL="2057400" indent="-228600" defTabSz="1828800">
              <a:defRPr sz="3600">
                <a:solidFill>
                  <a:schemeClr val="tx1"/>
                </a:solidFill>
                <a:latin typeface="Arial" panose="020B0604020202020204" pitchFamily="34" charset="0"/>
              </a:defRPr>
            </a:lvl5pPr>
            <a:lvl6pPr marL="2514600" indent="-228600" defTabSz="18288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88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88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88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endParaRPr lang="en-US" altLang="en-US" sz="1800"/>
          </a:p>
        </p:txBody>
      </p:sp>
      <p:sp>
        <p:nvSpPr>
          <p:cNvPr id="95" name="Text Box 98">
            <a:extLst>
              <a:ext uri="{FF2B5EF4-FFF2-40B4-BE49-F238E27FC236}">
                <a16:creationId xmlns:a16="http://schemas.microsoft.com/office/drawing/2014/main" id="{09377677-D5BA-1B4D-B5D7-80D91C5B11E5}"/>
              </a:ext>
            </a:extLst>
          </p:cNvPr>
          <p:cNvSpPr txBox="1">
            <a:spLocks noChangeArrowheads="1"/>
          </p:cNvSpPr>
          <p:nvPr/>
        </p:nvSpPr>
        <p:spPr bwMode="auto">
          <a:xfrm>
            <a:off x="3803894" y="4860005"/>
            <a:ext cx="66075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b="1" dirty="0"/>
              <a:t>Line Legend:</a:t>
            </a:r>
          </a:p>
        </p:txBody>
      </p:sp>
      <p:sp>
        <p:nvSpPr>
          <p:cNvPr id="96" name="Line 99">
            <a:extLst>
              <a:ext uri="{FF2B5EF4-FFF2-40B4-BE49-F238E27FC236}">
                <a16:creationId xmlns:a16="http://schemas.microsoft.com/office/drawing/2014/main" id="{01B6C181-5242-9B4B-8828-727F7B01AE01}"/>
              </a:ext>
            </a:extLst>
          </p:cNvPr>
          <p:cNvSpPr>
            <a:spLocks noChangeShapeType="1"/>
          </p:cNvSpPr>
          <p:nvPr/>
        </p:nvSpPr>
        <p:spPr bwMode="auto">
          <a:xfrm>
            <a:off x="4333522" y="4755573"/>
            <a:ext cx="18722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 name="Text Box 100">
            <a:extLst>
              <a:ext uri="{FF2B5EF4-FFF2-40B4-BE49-F238E27FC236}">
                <a16:creationId xmlns:a16="http://schemas.microsoft.com/office/drawing/2014/main" id="{73804C4E-5EF0-8248-861F-B1FEB53D6453}"/>
              </a:ext>
            </a:extLst>
          </p:cNvPr>
          <p:cNvSpPr txBox="1">
            <a:spLocks noChangeArrowheads="1"/>
          </p:cNvSpPr>
          <p:nvPr/>
        </p:nvSpPr>
        <p:spPr bwMode="auto">
          <a:xfrm>
            <a:off x="4500642" y="4648200"/>
            <a:ext cx="9143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space link/transfer service data</a:t>
            </a:r>
          </a:p>
        </p:txBody>
      </p:sp>
      <p:sp>
        <p:nvSpPr>
          <p:cNvPr id="98" name="Line 101">
            <a:extLst>
              <a:ext uri="{FF2B5EF4-FFF2-40B4-BE49-F238E27FC236}">
                <a16:creationId xmlns:a16="http://schemas.microsoft.com/office/drawing/2014/main" id="{34FBA4A8-3F14-2744-B556-C46E93DF9CD7}"/>
              </a:ext>
            </a:extLst>
          </p:cNvPr>
          <p:cNvSpPr>
            <a:spLocks noChangeShapeType="1"/>
          </p:cNvSpPr>
          <p:nvPr/>
        </p:nvSpPr>
        <p:spPr bwMode="auto">
          <a:xfrm>
            <a:off x="6451464" y="4956513"/>
            <a:ext cx="21423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Line 103">
            <a:extLst>
              <a:ext uri="{FF2B5EF4-FFF2-40B4-BE49-F238E27FC236}">
                <a16:creationId xmlns:a16="http://schemas.microsoft.com/office/drawing/2014/main" id="{A34CB39B-C366-214B-95A9-8B8AA431A2F9}"/>
              </a:ext>
            </a:extLst>
          </p:cNvPr>
          <p:cNvSpPr>
            <a:spLocks noChangeShapeType="1"/>
          </p:cNvSpPr>
          <p:nvPr/>
        </p:nvSpPr>
        <p:spPr bwMode="auto">
          <a:xfrm>
            <a:off x="4427134" y="4963839"/>
            <a:ext cx="212982" cy="692"/>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 name="Text Box 104">
            <a:extLst>
              <a:ext uri="{FF2B5EF4-FFF2-40B4-BE49-F238E27FC236}">
                <a16:creationId xmlns:a16="http://schemas.microsoft.com/office/drawing/2014/main" id="{1D2D0822-8582-CE40-A956-532512D673E9}"/>
              </a:ext>
            </a:extLst>
          </p:cNvPr>
          <p:cNvSpPr txBox="1">
            <a:spLocks noChangeArrowheads="1"/>
          </p:cNvSpPr>
          <p:nvPr/>
        </p:nvSpPr>
        <p:spPr bwMode="auto">
          <a:xfrm>
            <a:off x="4654987" y="4859067"/>
            <a:ext cx="14425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Functional resource-based interactions between EM and FRs</a:t>
            </a:r>
          </a:p>
        </p:txBody>
      </p:sp>
      <p:sp>
        <p:nvSpPr>
          <p:cNvPr id="101" name="Line 10">
            <a:extLst>
              <a:ext uri="{FF2B5EF4-FFF2-40B4-BE49-F238E27FC236}">
                <a16:creationId xmlns:a16="http://schemas.microsoft.com/office/drawing/2014/main" id="{24439872-3961-134E-A6C5-B63D39AC92B3}"/>
              </a:ext>
            </a:extLst>
          </p:cNvPr>
          <p:cNvSpPr>
            <a:spLocks noChangeShapeType="1"/>
          </p:cNvSpPr>
          <p:nvPr/>
        </p:nvSpPr>
        <p:spPr bwMode="auto">
          <a:xfrm>
            <a:off x="5643534" y="4752116"/>
            <a:ext cx="356227" cy="0"/>
          </a:xfrm>
          <a:prstGeom prst="line">
            <a:avLst/>
          </a:prstGeom>
          <a:noFill/>
          <a:ln w="38100" cmpd="tri">
            <a:solidFill>
              <a:srgbClr val="FF00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Text Box 100">
            <a:extLst>
              <a:ext uri="{FF2B5EF4-FFF2-40B4-BE49-F238E27FC236}">
                <a16:creationId xmlns:a16="http://schemas.microsoft.com/office/drawing/2014/main" id="{9C57B46F-D7F4-EF4A-8378-EDA406DF8940}"/>
              </a:ext>
            </a:extLst>
          </p:cNvPr>
          <p:cNvSpPr txBox="1">
            <a:spLocks noChangeArrowheads="1"/>
          </p:cNvSpPr>
          <p:nvPr/>
        </p:nvSpPr>
        <p:spPr bwMode="auto">
          <a:xfrm>
            <a:off x="5895857" y="4648200"/>
            <a:ext cx="11145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UM/PM Service Management interface</a:t>
            </a:r>
          </a:p>
        </p:txBody>
      </p:sp>
      <p:sp>
        <p:nvSpPr>
          <p:cNvPr id="103" name="Line 103">
            <a:extLst>
              <a:ext uri="{FF2B5EF4-FFF2-40B4-BE49-F238E27FC236}">
                <a16:creationId xmlns:a16="http://schemas.microsoft.com/office/drawing/2014/main" id="{7C0D759E-75A1-574D-9553-E2F35E914125}"/>
              </a:ext>
            </a:extLst>
          </p:cNvPr>
          <p:cNvSpPr>
            <a:spLocks noChangeShapeType="1"/>
          </p:cNvSpPr>
          <p:nvPr/>
        </p:nvSpPr>
        <p:spPr bwMode="auto">
          <a:xfrm flipH="1" flipV="1">
            <a:off x="7085325" y="4752116"/>
            <a:ext cx="228689" cy="0"/>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Text Box 100">
            <a:extLst>
              <a:ext uri="{FF2B5EF4-FFF2-40B4-BE49-F238E27FC236}">
                <a16:creationId xmlns:a16="http://schemas.microsoft.com/office/drawing/2014/main" id="{0A04BCE3-11ED-8D48-AE10-D581B0DF06C7}"/>
              </a:ext>
            </a:extLst>
          </p:cNvPr>
          <p:cNvSpPr txBox="1">
            <a:spLocks noChangeArrowheads="1"/>
          </p:cNvSpPr>
          <p:nvPr/>
        </p:nvSpPr>
        <p:spPr bwMode="auto">
          <a:xfrm>
            <a:off x="7289512" y="4648200"/>
            <a:ext cx="7951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PM/EM interface</a:t>
            </a:r>
          </a:p>
        </p:txBody>
      </p:sp>
      <p:sp>
        <p:nvSpPr>
          <p:cNvPr id="105" name="Text Box 104">
            <a:extLst>
              <a:ext uri="{FF2B5EF4-FFF2-40B4-BE49-F238E27FC236}">
                <a16:creationId xmlns:a16="http://schemas.microsoft.com/office/drawing/2014/main" id="{A0104B12-F603-7244-8FAE-05A6E20489FD}"/>
              </a:ext>
            </a:extLst>
          </p:cNvPr>
          <p:cNvSpPr txBox="1">
            <a:spLocks noChangeArrowheads="1"/>
          </p:cNvSpPr>
          <p:nvPr/>
        </p:nvSpPr>
        <p:spPr bwMode="auto">
          <a:xfrm>
            <a:off x="6661246" y="4866229"/>
            <a:ext cx="12248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Functional resource-based interactions among FRs</a:t>
            </a:r>
          </a:p>
        </p:txBody>
      </p:sp>
      <p:sp>
        <p:nvSpPr>
          <p:cNvPr id="106" name="Rectangle 105">
            <a:extLst>
              <a:ext uri="{FF2B5EF4-FFF2-40B4-BE49-F238E27FC236}">
                <a16:creationId xmlns:a16="http://schemas.microsoft.com/office/drawing/2014/main" id="{4F6B3CD6-B669-4B4F-9796-33EED22D26ED}"/>
              </a:ext>
            </a:extLst>
          </p:cNvPr>
          <p:cNvSpPr/>
          <p:nvPr/>
        </p:nvSpPr>
        <p:spPr>
          <a:xfrm>
            <a:off x="3770364" y="3577034"/>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BB66CB8F-18C3-1C4B-9203-616513A052E5}"/>
              </a:ext>
            </a:extLst>
          </p:cNvPr>
          <p:cNvSpPr/>
          <p:nvPr/>
        </p:nvSpPr>
        <p:spPr>
          <a:xfrm>
            <a:off x="4368350" y="3479263"/>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E873F917-662C-6D4D-98CB-E77387B65D19}"/>
              </a:ext>
            </a:extLst>
          </p:cNvPr>
          <p:cNvSpPr/>
          <p:nvPr/>
        </p:nvSpPr>
        <p:spPr>
          <a:xfrm>
            <a:off x="5071527" y="3516449"/>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EAFDD5D7-D155-0041-A0B5-3E6FC4879451}"/>
              </a:ext>
            </a:extLst>
          </p:cNvPr>
          <p:cNvSpPr/>
          <p:nvPr/>
        </p:nvSpPr>
        <p:spPr>
          <a:xfrm>
            <a:off x="6713676" y="3499534"/>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A1F97C99-98D4-C449-9565-ACD7B8C39C1B}"/>
              </a:ext>
            </a:extLst>
          </p:cNvPr>
          <p:cNvSpPr/>
          <p:nvPr/>
        </p:nvSpPr>
        <p:spPr>
          <a:xfrm>
            <a:off x="3637753" y="4267200"/>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Text Box 66">
            <a:extLst>
              <a:ext uri="{FF2B5EF4-FFF2-40B4-BE49-F238E27FC236}">
                <a16:creationId xmlns:a16="http://schemas.microsoft.com/office/drawing/2014/main" id="{40B081E3-7A53-2F47-B0EE-108882960DC4}"/>
              </a:ext>
            </a:extLst>
          </p:cNvPr>
          <p:cNvSpPr txBox="1">
            <a:spLocks noChangeArrowheads="1"/>
          </p:cNvSpPr>
          <p:nvPr/>
        </p:nvSpPr>
        <p:spPr bwMode="auto">
          <a:xfrm>
            <a:off x="3788302" y="4252668"/>
            <a:ext cx="301932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800" dirty="0"/>
              <a:t>Electronic Data Sheet (EDS) – one per component interface</a:t>
            </a:r>
          </a:p>
        </p:txBody>
      </p:sp>
      <p:sp>
        <p:nvSpPr>
          <p:cNvPr id="8" name="Date Placeholder 7">
            <a:extLst>
              <a:ext uri="{FF2B5EF4-FFF2-40B4-BE49-F238E27FC236}">
                <a16:creationId xmlns:a16="http://schemas.microsoft.com/office/drawing/2014/main" id="{361E0A29-855D-5F4C-9A72-002B56EE0567}"/>
              </a:ext>
            </a:extLst>
          </p:cNvPr>
          <p:cNvSpPr>
            <a:spLocks noGrp="1"/>
          </p:cNvSpPr>
          <p:nvPr>
            <p:ph type="dt" sz="half" idx="10"/>
          </p:nvPr>
        </p:nvSpPr>
        <p:spPr/>
        <p:txBody>
          <a:bodyPr/>
          <a:lstStyle/>
          <a:p>
            <a:fld id="{113D37EA-D942-0E46-AB06-CA489C3A3561}" type="datetime1">
              <a:rPr lang="en-US" altLang="en-US" smtClean="0"/>
              <a:t>1/19/22</a:t>
            </a:fld>
            <a:endParaRPr lang="en-US" altLang="en-US"/>
          </a:p>
        </p:txBody>
      </p:sp>
      <p:sp>
        <p:nvSpPr>
          <p:cNvPr id="9" name="Slide Number Placeholder 8">
            <a:extLst>
              <a:ext uri="{FF2B5EF4-FFF2-40B4-BE49-F238E27FC236}">
                <a16:creationId xmlns:a16="http://schemas.microsoft.com/office/drawing/2014/main" id="{C68F9300-5CCA-A54F-9CE1-4987FDE10402}"/>
              </a:ext>
            </a:extLst>
          </p:cNvPr>
          <p:cNvSpPr>
            <a:spLocks noGrp="1"/>
          </p:cNvSpPr>
          <p:nvPr>
            <p:ph type="sldNum" sz="quarter" idx="11"/>
          </p:nvPr>
        </p:nvSpPr>
        <p:spPr/>
        <p:txBody>
          <a:bodyPr/>
          <a:lstStyle/>
          <a:p>
            <a:fld id="{1A962E49-CEFB-4EFB-B873-B33993E8CA5A}" type="slidenum">
              <a:rPr lang="en-US" altLang="en-US" smtClean="0"/>
              <a:pPr/>
              <a:t>15</a:t>
            </a:fld>
            <a:endParaRPr lang="en-US" altLang="en-US"/>
          </a:p>
        </p:txBody>
      </p:sp>
      <p:sp>
        <p:nvSpPr>
          <p:cNvPr id="112" name="Text Box 66">
            <a:extLst>
              <a:ext uri="{FF2B5EF4-FFF2-40B4-BE49-F238E27FC236}">
                <a16:creationId xmlns:a16="http://schemas.microsoft.com/office/drawing/2014/main" id="{B729E320-A7B0-4B42-A883-2A7F115B7A70}"/>
              </a:ext>
            </a:extLst>
          </p:cNvPr>
          <p:cNvSpPr txBox="1">
            <a:spLocks noChangeArrowheads="1"/>
          </p:cNvSpPr>
          <p:nvPr/>
        </p:nvSpPr>
        <p:spPr bwMode="auto">
          <a:xfrm>
            <a:off x="4034154" y="3899356"/>
            <a:ext cx="14211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800" dirty="0"/>
              <a:t>Spacecraft</a:t>
            </a:r>
          </a:p>
        </p:txBody>
      </p:sp>
      <p:sp>
        <p:nvSpPr>
          <p:cNvPr id="113" name="Rectangle 112">
            <a:extLst>
              <a:ext uri="{FF2B5EF4-FFF2-40B4-BE49-F238E27FC236}">
                <a16:creationId xmlns:a16="http://schemas.microsoft.com/office/drawing/2014/main" id="{AD674F24-8209-D04E-BAC4-EFEB7F18ACFF}"/>
              </a:ext>
            </a:extLst>
          </p:cNvPr>
          <p:cNvSpPr/>
          <p:nvPr/>
        </p:nvSpPr>
        <p:spPr>
          <a:xfrm>
            <a:off x="3857766" y="1517936"/>
            <a:ext cx="1165704" cy="338554"/>
          </a:xfrm>
          <a:prstGeom prst="rect">
            <a:avLst/>
          </a:prstGeom>
        </p:spPr>
        <p:txBody>
          <a:bodyPr wrap="none">
            <a:spAutoFit/>
          </a:bodyPr>
          <a:lstStyle/>
          <a:p>
            <a:r>
              <a:rPr lang="en-US" sz="1600" dirty="0"/>
              <a:t>Spacecraft</a:t>
            </a:r>
          </a:p>
        </p:txBody>
      </p:sp>
      <p:sp>
        <p:nvSpPr>
          <p:cNvPr id="114" name="Text Box 38">
            <a:extLst>
              <a:ext uri="{FF2B5EF4-FFF2-40B4-BE49-F238E27FC236}">
                <a16:creationId xmlns:a16="http://schemas.microsoft.com/office/drawing/2014/main" id="{0EADD6CB-AD1D-534A-B506-C2DABE884581}"/>
              </a:ext>
            </a:extLst>
          </p:cNvPr>
          <p:cNvSpPr txBox="1">
            <a:spLocks noChangeArrowheads="1"/>
          </p:cNvSpPr>
          <p:nvPr/>
        </p:nvSpPr>
        <p:spPr bwMode="auto">
          <a:xfrm>
            <a:off x="7985224" y="1492070"/>
            <a:ext cx="83592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900" dirty="0"/>
              <a:t>Spacecraft</a:t>
            </a:r>
          </a:p>
          <a:p>
            <a:pPr algn="ctr" eaLnBrk="1" hangingPunct="1">
              <a:spcBef>
                <a:spcPct val="0"/>
              </a:spcBef>
              <a:buFontTx/>
              <a:buNone/>
            </a:pPr>
            <a:r>
              <a:rPr lang="en-US" altLang="en-US" sz="900" dirty="0"/>
              <a:t>Control</a:t>
            </a:r>
          </a:p>
          <a:p>
            <a:pPr algn="ctr" eaLnBrk="1" hangingPunct="1">
              <a:spcBef>
                <a:spcPct val="0"/>
              </a:spcBef>
              <a:buFontTx/>
              <a:buNone/>
            </a:pPr>
            <a:r>
              <a:rPr lang="en-US" altLang="en-US" sz="900" dirty="0"/>
              <a:t>Systems</a:t>
            </a:r>
          </a:p>
        </p:txBody>
      </p:sp>
      <p:sp>
        <p:nvSpPr>
          <p:cNvPr id="115" name="AutoShape 118">
            <a:extLst>
              <a:ext uri="{FF2B5EF4-FFF2-40B4-BE49-F238E27FC236}">
                <a16:creationId xmlns:a16="http://schemas.microsoft.com/office/drawing/2014/main" id="{88F740CB-3866-C94F-9699-FE305D27492F}"/>
              </a:ext>
            </a:extLst>
          </p:cNvPr>
          <p:cNvSpPr>
            <a:spLocks noChangeArrowheads="1"/>
          </p:cNvSpPr>
          <p:nvPr/>
        </p:nvSpPr>
        <p:spPr bwMode="auto">
          <a:xfrm>
            <a:off x="8176623" y="3413124"/>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Frame</a:t>
            </a:r>
          </a:p>
          <a:p>
            <a:pPr algn="ctr" eaLnBrk="1" hangingPunct="1">
              <a:spcBef>
                <a:spcPct val="0"/>
              </a:spcBef>
              <a:buFontTx/>
              <a:buNone/>
            </a:pPr>
            <a:r>
              <a:rPr lang="en-US" altLang="en-US" sz="600" dirty="0"/>
              <a:t>Date</a:t>
            </a:r>
          </a:p>
          <a:p>
            <a:pPr algn="ctr" eaLnBrk="1" hangingPunct="1">
              <a:spcBef>
                <a:spcPct val="0"/>
              </a:spcBef>
              <a:buFontTx/>
              <a:buNone/>
            </a:pPr>
            <a:r>
              <a:rPr lang="en-US" altLang="en-US" sz="600" dirty="0"/>
              <a:t>Sources</a:t>
            </a:r>
          </a:p>
        </p:txBody>
      </p:sp>
      <p:sp>
        <p:nvSpPr>
          <p:cNvPr id="117" name="AutoShape 118">
            <a:extLst>
              <a:ext uri="{FF2B5EF4-FFF2-40B4-BE49-F238E27FC236}">
                <a16:creationId xmlns:a16="http://schemas.microsoft.com/office/drawing/2014/main" id="{83326E6A-2649-BF44-85FF-F1D54684D2BD}"/>
              </a:ext>
            </a:extLst>
          </p:cNvPr>
          <p:cNvSpPr>
            <a:spLocks noChangeArrowheads="1"/>
          </p:cNvSpPr>
          <p:nvPr/>
        </p:nvSpPr>
        <p:spPr bwMode="auto">
          <a:xfrm>
            <a:off x="7127420" y="2930843"/>
            <a:ext cx="313504" cy="413119"/>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dirty="0"/>
          </a:p>
          <a:p>
            <a:pPr algn="ctr" eaLnBrk="1" hangingPunct="1">
              <a:spcBef>
                <a:spcPct val="0"/>
              </a:spcBef>
              <a:buFontTx/>
              <a:buNone/>
            </a:pPr>
            <a:r>
              <a:rPr lang="en-US" altLang="en-US" sz="600" dirty="0"/>
              <a:t>Monitor</a:t>
            </a:r>
          </a:p>
          <a:p>
            <a:pPr algn="ctr" eaLnBrk="1" hangingPunct="1">
              <a:spcBef>
                <a:spcPct val="0"/>
              </a:spcBef>
              <a:buFontTx/>
              <a:buNone/>
            </a:pPr>
            <a:r>
              <a:rPr lang="en-US" altLang="en-US" sz="600" dirty="0"/>
              <a:t>Process</a:t>
            </a:r>
          </a:p>
        </p:txBody>
      </p:sp>
      <p:sp>
        <p:nvSpPr>
          <p:cNvPr id="119" name="AutoShape 118">
            <a:extLst>
              <a:ext uri="{FF2B5EF4-FFF2-40B4-BE49-F238E27FC236}">
                <a16:creationId xmlns:a16="http://schemas.microsoft.com/office/drawing/2014/main" id="{7083F2CA-C907-B846-A22F-5C4846D6921D}"/>
              </a:ext>
            </a:extLst>
          </p:cNvPr>
          <p:cNvSpPr>
            <a:spLocks noChangeArrowheads="1"/>
          </p:cNvSpPr>
          <p:nvPr/>
        </p:nvSpPr>
        <p:spPr bwMode="auto">
          <a:xfrm>
            <a:off x="7314014" y="2484761"/>
            <a:ext cx="312877" cy="413119"/>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Comm</a:t>
            </a:r>
          </a:p>
          <a:p>
            <a:pPr algn="ctr" eaLnBrk="1" hangingPunct="1">
              <a:spcBef>
                <a:spcPct val="0"/>
              </a:spcBef>
              <a:buFontTx/>
              <a:buNone/>
            </a:pPr>
            <a:r>
              <a:rPr lang="en-US" altLang="en-US" sz="600" dirty="0"/>
              <a:t>SS </a:t>
            </a:r>
          </a:p>
          <a:p>
            <a:pPr algn="ctr" eaLnBrk="1" hangingPunct="1">
              <a:spcBef>
                <a:spcPct val="0"/>
              </a:spcBef>
              <a:buFontTx/>
              <a:buNone/>
            </a:pPr>
            <a:r>
              <a:rPr lang="en-US" altLang="en-US" sz="600" dirty="0"/>
              <a:t>Process</a:t>
            </a:r>
          </a:p>
          <a:p>
            <a:pPr algn="ctr" eaLnBrk="1" hangingPunct="1">
              <a:spcBef>
                <a:spcPct val="0"/>
              </a:spcBef>
              <a:buFontTx/>
              <a:buNone/>
            </a:pPr>
            <a:r>
              <a:rPr lang="en-US" altLang="en-US" sz="600" dirty="0"/>
              <a:t>Control</a:t>
            </a:r>
          </a:p>
        </p:txBody>
      </p:sp>
      <p:sp>
        <p:nvSpPr>
          <p:cNvPr id="120" name="AutoShape 118">
            <a:extLst>
              <a:ext uri="{FF2B5EF4-FFF2-40B4-BE49-F238E27FC236}">
                <a16:creationId xmlns:a16="http://schemas.microsoft.com/office/drawing/2014/main" id="{FC06A198-8805-9348-8CF1-2028E1D06CD0}"/>
              </a:ext>
            </a:extLst>
          </p:cNvPr>
          <p:cNvSpPr>
            <a:spLocks noChangeArrowheads="1"/>
          </p:cNvSpPr>
          <p:nvPr/>
        </p:nvSpPr>
        <p:spPr bwMode="auto">
          <a:xfrm>
            <a:off x="8168455" y="3001622"/>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Spacecraft</a:t>
            </a:r>
          </a:p>
          <a:p>
            <a:pPr algn="ctr" eaLnBrk="1" hangingPunct="1">
              <a:spcBef>
                <a:spcPct val="0"/>
              </a:spcBef>
              <a:buFontTx/>
              <a:buNone/>
            </a:pPr>
            <a:r>
              <a:rPr lang="en-US" altLang="en-US" sz="600" dirty="0"/>
              <a:t>Monitor</a:t>
            </a:r>
          </a:p>
        </p:txBody>
      </p:sp>
      <p:sp>
        <p:nvSpPr>
          <p:cNvPr id="121" name="AutoShape 118">
            <a:extLst>
              <a:ext uri="{FF2B5EF4-FFF2-40B4-BE49-F238E27FC236}">
                <a16:creationId xmlns:a16="http://schemas.microsoft.com/office/drawing/2014/main" id="{F6842AD4-C025-3645-8CD5-5E73B42C987A}"/>
              </a:ext>
            </a:extLst>
          </p:cNvPr>
          <p:cNvSpPr>
            <a:spLocks noChangeArrowheads="1"/>
          </p:cNvSpPr>
          <p:nvPr/>
        </p:nvSpPr>
        <p:spPr bwMode="auto">
          <a:xfrm>
            <a:off x="8156518" y="2535484"/>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Spacecraft</a:t>
            </a:r>
          </a:p>
          <a:p>
            <a:pPr algn="ctr" eaLnBrk="1" hangingPunct="1">
              <a:spcBef>
                <a:spcPct val="0"/>
              </a:spcBef>
              <a:buFontTx/>
              <a:buNone/>
            </a:pPr>
            <a:r>
              <a:rPr lang="en-US" altLang="en-US" sz="600" dirty="0"/>
              <a:t>Comm </a:t>
            </a:r>
          </a:p>
          <a:p>
            <a:pPr algn="ctr" eaLnBrk="1" hangingPunct="1">
              <a:spcBef>
                <a:spcPct val="0"/>
              </a:spcBef>
              <a:buFontTx/>
              <a:buNone/>
            </a:pPr>
            <a:r>
              <a:rPr lang="en-US" altLang="en-US" sz="600" dirty="0"/>
              <a:t>Control</a:t>
            </a:r>
          </a:p>
        </p:txBody>
      </p:sp>
      <p:sp>
        <p:nvSpPr>
          <p:cNvPr id="122" name="Rectangle 89">
            <a:extLst>
              <a:ext uri="{FF2B5EF4-FFF2-40B4-BE49-F238E27FC236}">
                <a16:creationId xmlns:a16="http://schemas.microsoft.com/office/drawing/2014/main" id="{6EDCDE6A-3D45-A449-9D20-A2E6928571EB}"/>
              </a:ext>
            </a:extLst>
          </p:cNvPr>
          <p:cNvSpPr>
            <a:spLocks noChangeArrowheads="1"/>
          </p:cNvSpPr>
          <p:nvPr/>
        </p:nvSpPr>
        <p:spPr bwMode="auto">
          <a:xfrm>
            <a:off x="7160876" y="2922088"/>
            <a:ext cx="245589" cy="102389"/>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123" name="Rectangle 122">
            <a:extLst>
              <a:ext uri="{FF2B5EF4-FFF2-40B4-BE49-F238E27FC236}">
                <a16:creationId xmlns:a16="http://schemas.microsoft.com/office/drawing/2014/main" id="{336CE598-472C-DA41-8B80-8E364FF156D4}"/>
              </a:ext>
            </a:extLst>
          </p:cNvPr>
          <p:cNvSpPr/>
          <p:nvPr/>
        </p:nvSpPr>
        <p:spPr>
          <a:xfrm>
            <a:off x="7091822" y="2877818"/>
            <a:ext cx="378630" cy="184666"/>
          </a:xfrm>
          <a:prstGeom prst="rect">
            <a:avLst/>
          </a:prstGeom>
        </p:spPr>
        <p:txBody>
          <a:bodyPr wrap="none">
            <a:spAutoFit/>
          </a:bodyPr>
          <a:lstStyle/>
          <a:p>
            <a:pPr algn="ctr"/>
            <a:r>
              <a:rPr lang="en-US" altLang="en-US" sz="600" dirty="0"/>
              <a:t>agent</a:t>
            </a:r>
          </a:p>
        </p:txBody>
      </p:sp>
    </p:spTree>
    <p:extLst>
      <p:ext uri="{BB962C8B-B14F-4D97-AF65-F5344CB8AC3E}">
        <p14:creationId xmlns:p14="http://schemas.microsoft.com/office/powerpoint/2010/main" val="3280757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22B57-694C-114B-9CDF-3DF1738076CC}"/>
              </a:ext>
            </a:extLst>
          </p:cNvPr>
          <p:cNvSpPr>
            <a:spLocks noGrp="1"/>
          </p:cNvSpPr>
          <p:nvPr>
            <p:ph type="title"/>
          </p:nvPr>
        </p:nvSpPr>
        <p:spPr>
          <a:xfrm>
            <a:off x="457200" y="152400"/>
            <a:ext cx="8229600" cy="909638"/>
          </a:xfrm>
        </p:spPr>
        <p:txBody>
          <a:bodyPr/>
          <a:lstStyle/>
          <a:p>
            <a:r>
              <a:rPr lang="en-US" dirty="0"/>
              <a:t>Some Final Comments - FRM</a:t>
            </a:r>
          </a:p>
        </p:txBody>
      </p:sp>
      <p:sp>
        <p:nvSpPr>
          <p:cNvPr id="3" name="Content Placeholder 2">
            <a:extLst>
              <a:ext uri="{FF2B5EF4-FFF2-40B4-BE49-F238E27FC236}">
                <a16:creationId xmlns:a16="http://schemas.microsoft.com/office/drawing/2014/main" id="{818B5656-481A-E045-8EED-54ABA3D246F8}"/>
              </a:ext>
            </a:extLst>
          </p:cNvPr>
          <p:cNvSpPr>
            <a:spLocks noGrp="1"/>
          </p:cNvSpPr>
          <p:nvPr>
            <p:ph idx="1"/>
          </p:nvPr>
        </p:nvSpPr>
        <p:spPr>
          <a:xfrm>
            <a:off x="447759" y="1062038"/>
            <a:ext cx="8229600" cy="5262562"/>
          </a:xfrm>
        </p:spPr>
        <p:txBody>
          <a:bodyPr/>
          <a:lstStyle/>
          <a:p>
            <a:r>
              <a:rPr lang="en-US" sz="2000" dirty="0"/>
              <a:t>Functional Resources (FR) and the FR Model (FRM) were defined specifically by the CSS to abstractly document the FRs in a cross support system, and (initially) to provide a basis for standardized monitor data parameter names, which then grew into a DoT for </a:t>
            </a:r>
            <a:r>
              <a:rPr lang="en-US" sz="2000" dirty="0" err="1"/>
              <a:t>configuratoin</a:t>
            </a:r>
            <a:r>
              <a:rPr lang="en-US" sz="2000" dirty="0"/>
              <a:t> parameters, control directive parameters, etc.</a:t>
            </a:r>
          </a:p>
          <a:p>
            <a:r>
              <a:rPr lang="en-US" sz="2000" dirty="0"/>
              <a:t>The FRs are tied to protocols (or other functional elements), and they document abstract behaviors, connectivity, and parameters for reference by CSS Service Management (configuration, planning, scheduling) and for MD-CSTS and SC-CSTS monitor &amp; control purposes.</a:t>
            </a:r>
          </a:p>
          <a:p>
            <a:r>
              <a:rPr lang="en-US" sz="2000" dirty="0"/>
              <a:t>They are largely about abstract, low level, systems elements and configurations absent real implementation details.</a:t>
            </a:r>
          </a:p>
          <a:p>
            <a:r>
              <a:rPr lang="en-US" sz="2000" dirty="0"/>
              <a:t>FRs were intended only for use in CSS / ESLT, but they are fundamentally an abstract model of elements that implement protocols, and could be re-defined, with some “polarity adjustments” *, to describe the protocol aspects of abstract systems elements anywhere protocols are implemented, in flight or on the ground. </a:t>
            </a:r>
          </a:p>
          <a:p>
            <a:pPr marL="0" indent="0">
              <a:buNone/>
            </a:pPr>
            <a:r>
              <a:rPr lang="en-US" sz="1600" i="1" dirty="0"/>
              <a:t>* polarity adjustments = sending elements on ground need receiving elements on-board</a:t>
            </a:r>
          </a:p>
        </p:txBody>
      </p:sp>
      <p:sp>
        <p:nvSpPr>
          <p:cNvPr id="4" name="Date Placeholder 3">
            <a:extLst>
              <a:ext uri="{FF2B5EF4-FFF2-40B4-BE49-F238E27FC236}">
                <a16:creationId xmlns:a16="http://schemas.microsoft.com/office/drawing/2014/main" id="{3202F4A1-96D2-9542-9FCB-163D62E3DEDC}"/>
              </a:ext>
            </a:extLst>
          </p:cNvPr>
          <p:cNvSpPr>
            <a:spLocks noGrp="1"/>
          </p:cNvSpPr>
          <p:nvPr>
            <p:ph type="dt" sz="half" idx="10"/>
          </p:nvPr>
        </p:nvSpPr>
        <p:spPr/>
        <p:txBody>
          <a:bodyPr/>
          <a:lstStyle/>
          <a:p>
            <a:fld id="{40C3F90A-4ED7-6C45-B688-E04213877362}" type="datetime1">
              <a:rPr lang="en-US" altLang="en-US" smtClean="0"/>
              <a:t>1/19/22</a:t>
            </a:fld>
            <a:endParaRPr lang="en-US" altLang="en-US"/>
          </a:p>
        </p:txBody>
      </p:sp>
      <p:sp>
        <p:nvSpPr>
          <p:cNvPr id="5" name="Slide Number Placeholder 4">
            <a:extLst>
              <a:ext uri="{FF2B5EF4-FFF2-40B4-BE49-F238E27FC236}">
                <a16:creationId xmlns:a16="http://schemas.microsoft.com/office/drawing/2014/main" id="{D77DE4FF-2187-8C4E-86C0-8EDB56BCA3D7}"/>
              </a:ext>
            </a:extLst>
          </p:cNvPr>
          <p:cNvSpPr>
            <a:spLocks noGrp="1"/>
          </p:cNvSpPr>
          <p:nvPr>
            <p:ph type="sldNum" sz="quarter" idx="11"/>
          </p:nvPr>
        </p:nvSpPr>
        <p:spPr/>
        <p:txBody>
          <a:bodyPr/>
          <a:lstStyle/>
          <a:p>
            <a:fld id="{1A962E49-CEFB-4EFB-B873-B33993E8CA5A}" type="slidenum">
              <a:rPr lang="en-US" altLang="en-US" smtClean="0"/>
              <a:pPr/>
              <a:t>16</a:t>
            </a:fld>
            <a:endParaRPr lang="en-US" altLang="en-US"/>
          </a:p>
        </p:txBody>
      </p:sp>
    </p:spTree>
    <p:extLst>
      <p:ext uri="{BB962C8B-B14F-4D97-AF65-F5344CB8AC3E}">
        <p14:creationId xmlns:p14="http://schemas.microsoft.com/office/powerpoint/2010/main" val="2981434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22B57-694C-114B-9CDF-3DF1738076CC}"/>
              </a:ext>
            </a:extLst>
          </p:cNvPr>
          <p:cNvSpPr>
            <a:spLocks noGrp="1"/>
          </p:cNvSpPr>
          <p:nvPr>
            <p:ph type="title"/>
          </p:nvPr>
        </p:nvSpPr>
        <p:spPr>
          <a:xfrm>
            <a:off x="457200" y="0"/>
            <a:ext cx="8229600" cy="909638"/>
          </a:xfrm>
        </p:spPr>
        <p:txBody>
          <a:bodyPr/>
          <a:lstStyle/>
          <a:p>
            <a:r>
              <a:rPr lang="en-US" dirty="0"/>
              <a:t>Some Final Comments - EDS</a:t>
            </a:r>
          </a:p>
        </p:txBody>
      </p:sp>
      <p:sp>
        <p:nvSpPr>
          <p:cNvPr id="3" name="Content Placeholder 2">
            <a:extLst>
              <a:ext uri="{FF2B5EF4-FFF2-40B4-BE49-F238E27FC236}">
                <a16:creationId xmlns:a16="http://schemas.microsoft.com/office/drawing/2014/main" id="{818B5656-481A-E045-8EED-54ABA3D246F8}"/>
              </a:ext>
            </a:extLst>
          </p:cNvPr>
          <p:cNvSpPr>
            <a:spLocks noGrp="1"/>
          </p:cNvSpPr>
          <p:nvPr>
            <p:ph idx="1"/>
          </p:nvPr>
        </p:nvSpPr>
        <p:spPr>
          <a:xfrm>
            <a:off x="457200" y="1092200"/>
            <a:ext cx="8229600" cy="4525963"/>
          </a:xfrm>
        </p:spPr>
        <p:txBody>
          <a:bodyPr/>
          <a:lstStyle/>
          <a:p>
            <a:r>
              <a:rPr lang="en-US" sz="2000" dirty="0"/>
              <a:t>Electronic Data Sheets (EDS) and the Dictionary of Terms (DoT) were defined specifically in SOIS to concretely document the interfaces and behaviors of components in on-board systems.</a:t>
            </a:r>
          </a:p>
          <a:p>
            <a:r>
              <a:rPr lang="en-US" sz="2000" dirty="0"/>
              <a:t>The EDS are tied to real Components (which may be implemented either by hardware or software) and their interfaces, they document concrete interface behaviors, and concretely document  parameters, data structures, and interfaces for use by SOIS implementors and toolchains.</a:t>
            </a:r>
          </a:p>
          <a:p>
            <a:r>
              <a:rPr lang="en-US" sz="2000" dirty="0"/>
              <a:t>They are largely about concrete systems elements and real implementation details.</a:t>
            </a:r>
          </a:p>
          <a:p>
            <a:r>
              <a:rPr lang="en-US" sz="2000" dirty="0"/>
              <a:t>EDS were intended only for use in SOIS on-board systems, but they are a model of the interfaces of components that implement protocols, and could be used, with some “polarity adjustments”* anywhere components and their interfaces are defined, either in flight or on the ground. </a:t>
            </a:r>
          </a:p>
          <a:p>
            <a:pPr marL="0" indent="0">
              <a:buNone/>
            </a:pPr>
            <a:endParaRPr lang="en-US" sz="2000" dirty="0"/>
          </a:p>
          <a:p>
            <a:pPr marL="0" indent="0">
              <a:buNone/>
            </a:pPr>
            <a:r>
              <a:rPr lang="en-US" sz="1600" i="1" dirty="0"/>
              <a:t>* polarity adjustments = sending elements on ground need receiving elements on-board</a:t>
            </a:r>
          </a:p>
          <a:p>
            <a:pPr marL="0" indent="0">
              <a:buNone/>
            </a:pPr>
            <a:endParaRPr lang="en-US" sz="2000" dirty="0"/>
          </a:p>
          <a:p>
            <a:endParaRPr lang="en-US" sz="2000" dirty="0"/>
          </a:p>
        </p:txBody>
      </p:sp>
      <p:sp>
        <p:nvSpPr>
          <p:cNvPr id="4" name="Date Placeholder 3">
            <a:extLst>
              <a:ext uri="{FF2B5EF4-FFF2-40B4-BE49-F238E27FC236}">
                <a16:creationId xmlns:a16="http://schemas.microsoft.com/office/drawing/2014/main" id="{3202F4A1-96D2-9542-9FCB-163D62E3DEDC}"/>
              </a:ext>
            </a:extLst>
          </p:cNvPr>
          <p:cNvSpPr>
            <a:spLocks noGrp="1"/>
          </p:cNvSpPr>
          <p:nvPr>
            <p:ph type="dt" sz="half" idx="10"/>
          </p:nvPr>
        </p:nvSpPr>
        <p:spPr/>
        <p:txBody>
          <a:bodyPr/>
          <a:lstStyle/>
          <a:p>
            <a:fld id="{9F58CC05-256A-FC41-8ABA-D4AA4D25288F}" type="datetime1">
              <a:rPr lang="en-US" altLang="en-US" smtClean="0"/>
              <a:t>1/19/22</a:t>
            </a:fld>
            <a:endParaRPr lang="en-US" altLang="en-US"/>
          </a:p>
        </p:txBody>
      </p:sp>
      <p:sp>
        <p:nvSpPr>
          <p:cNvPr id="5" name="Slide Number Placeholder 4">
            <a:extLst>
              <a:ext uri="{FF2B5EF4-FFF2-40B4-BE49-F238E27FC236}">
                <a16:creationId xmlns:a16="http://schemas.microsoft.com/office/drawing/2014/main" id="{D77DE4FF-2187-8C4E-86C0-8EDB56BCA3D7}"/>
              </a:ext>
            </a:extLst>
          </p:cNvPr>
          <p:cNvSpPr>
            <a:spLocks noGrp="1"/>
          </p:cNvSpPr>
          <p:nvPr>
            <p:ph type="sldNum" sz="quarter" idx="11"/>
          </p:nvPr>
        </p:nvSpPr>
        <p:spPr/>
        <p:txBody>
          <a:bodyPr/>
          <a:lstStyle/>
          <a:p>
            <a:fld id="{1A962E49-CEFB-4EFB-B873-B33993E8CA5A}" type="slidenum">
              <a:rPr lang="en-US" altLang="en-US" smtClean="0"/>
              <a:pPr/>
              <a:t>17</a:t>
            </a:fld>
            <a:endParaRPr lang="en-US" altLang="en-US"/>
          </a:p>
        </p:txBody>
      </p:sp>
    </p:spTree>
    <p:extLst>
      <p:ext uri="{BB962C8B-B14F-4D97-AF65-F5344CB8AC3E}">
        <p14:creationId xmlns:p14="http://schemas.microsoft.com/office/powerpoint/2010/main" val="963524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4C07-AF6F-E443-B9BF-8C27684E2041}"/>
              </a:ext>
            </a:extLst>
          </p:cNvPr>
          <p:cNvSpPr>
            <a:spLocks noGrp="1"/>
          </p:cNvSpPr>
          <p:nvPr>
            <p:ph type="title"/>
          </p:nvPr>
        </p:nvSpPr>
        <p:spPr>
          <a:xfrm>
            <a:off x="457200" y="-23870"/>
            <a:ext cx="8229600" cy="909638"/>
          </a:xfrm>
        </p:spPr>
        <p:txBody>
          <a:bodyPr/>
          <a:lstStyle/>
          <a:p>
            <a:r>
              <a:rPr lang="en-US" dirty="0"/>
              <a:t>“Normalization” of FRM &amp; EDS</a:t>
            </a:r>
          </a:p>
        </p:txBody>
      </p:sp>
      <p:sp>
        <p:nvSpPr>
          <p:cNvPr id="3" name="Content Placeholder 2">
            <a:extLst>
              <a:ext uri="{FF2B5EF4-FFF2-40B4-BE49-F238E27FC236}">
                <a16:creationId xmlns:a16="http://schemas.microsoft.com/office/drawing/2014/main" id="{21DA41E0-DA3D-4648-91C0-5F41257DE868}"/>
              </a:ext>
            </a:extLst>
          </p:cNvPr>
          <p:cNvSpPr>
            <a:spLocks noGrp="1"/>
          </p:cNvSpPr>
          <p:nvPr>
            <p:ph idx="1"/>
          </p:nvPr>
        </p:nvSpPr>
        <p:spPr>
          <a:xfrm>
            <a:off x="457200" y="762000"/>
            <a:ext cx="8229600" cy="4525963"/>
          </a:xfrm>
        </p:spPr>
        <p:txBody>
          <a:bodyPr/>
          <a:lstStyle/>
          <a:p>
            <a:r>
              <a:rPr lang="en-US" sz="2000" dirty="0"/>
              <a:t>These two different approaches do overlap, to some extent, in terms of the elements that they reference: standards, the abstract and concrete elements that implement these standards, the interfaces of the components, the composition of these components, their behaviors, and how they may be combined and managed.</a:t>
            </a:r>
          </a:p>
          <a:p>
            <a:r>
              <a:rPr lang="en-US" sz="2000" dirty="0"/>
              <a:t>Normalization of these two overlapping, but somewhat distinct, views could be approached by:</a:t>
            </a:r>
          </a:p>
          <a:p>
            <a:pPr lvl="1"/>
            <a:r>
              <a:rPr lang="en-US" sz="1800" dirty="0"/>
              <a:t>Adopting identical data and protocol names / terms where appropriate (integrating different DoT sets)</a:t>
            </a:r>
          </a:p>
          <a:p>
            <a:pPr lvl="1"/>
            <a:r>
              <a:rPr lang="en-US" sz="1800" dirty="0"/>
              <a:t>Adopting common means of describing interfaces and protocol elements (MIB, PICS, other), but with abstract / concrete distinctions</a:t>
            </a:r>
          </a:p>
          <a:p>
            <a:pPr lvl="1"/>
            <a:r>
              <a:rPr lang="en-US" sz="1800" dirty="0"/>
              <a:t>Adopting common means of describing behaviors</a:t>
            </a:r>
          </a:p>
          <a:p>
            <a:pPr lvl="1"/>
            <a:r>
              <a:rPr lang="en-US" sz="1800" dirty="0"/>
              <a:t>Adopting common means of describing compositions (of abstract or concrete elements)</a:t>
            </a:r>
          </a:p>
          <a:p>
            <a:pPr lvl="1"/>
            <a:r>
              <a:rPr lang="en-US" sz="1800" dirty="0"/>
              <a:t>Or, not doing anything …</a:t>
            </a:r>
          </a:p>
          <a:p>
            <a:r>
              <a:rPr lang="en-US" sz="2000" dirty="0"/>
              <a:t>And then there is the whole SIS Asynchronous Management Architecture (AMA) [I-</a:t>
            </a:r>
            <a:r>
              <a:rPr lang="en-US" sz="2000" dirty="0" err="1"/>
              <a:t>D.birrane</a:t>
            </a:r>
            <a:r>
              <a:rPr lang="en-US" sz="2000" dirty="0"/>
              <a:t>-</a:t>
            </a:r>
            <a:r>
              <a:rPr lang="en-US" sz="2000" dirty="0" err="1"/>
              <a:t>dtn</a:t>
            </a:r>
            <a:r>
              <a:rPr lang="en-US" sz="2000" dirty="0"/>
              <a:t>-ama] and AMA Application Data Model [I-D.birrane-dtn-adm-03] and how those relate to these …</a:t>
            </a:r>
          </a:p>
        </p:txBody>
      </p:sp>
      <p:sp>
        <p:nvSpPr>
          <p:cNvPr id="4" name="Date Placeholder 3">
            <a:extLst>
              <a:ext uri="{FF2B5EF4-FFF2-40B4-BE49-F238E27FC236}">
                <a16:creationId xmlns:a16="http://schemas.microsoft.com/office/drawing/2014/main" id="{1A91C7B7-4689-CA4E-9F75-4C80594DBEAE}"/>
              </a:ext>
            </a:extLst>
          </p:cNvPr>
          <p:cNvSpPr>
            <a:spLocks noGrp="1"/>
          </p:cNvSpPr>
          <p:nvPr>
            <p:ph type="dt" sz="half" idx="10"/>
          </p:nvPr>
        </p:nvSpPr>
        <p:spPr/>
        <p:txBody>
          <a:bodyPr/>
          <a:lstStyle/>
          <a:p>
            <a:fld id="{A69E5BC6-6DCF-0E4B-B3DF-AF703D5DE8DE}" type="datetime1">
              <a:rPr lang="en-US" altLang="en-US" smtClean="0"/>
              <a:t>1/19/22</a:t>
            </a:fld>
            <a:endParaRPr lang="en-US" altLang="en-US"/>
          </a:p>
        </p:txBody>
      </p:sp>
      <p:sp>
        <p:nvSpPr>
          <p:cNvPr id="5" name="Slide Number Placeholder 4">
            <a:extLst>
              <a:ext uri="{FF2B5EF4-FFF2-40B4-BE49-F238E27FC236}">
                <a16:creationId xmlns:a16="http://schemas.microsoft.com/office/drawing/2014/main" id="{92328B0C-2DD9-5D4E-8CB2-C0AC2FF7D5B0}"/>
              </a:ext>
            </a:extLst>
          </p:cNvPr>
          <p:cNvSpPr>
            <a:spLocks noGrp="1"/>
          </p:cNvSpPr>
          <p:nvPr>
            <p:ph type="sldNum" sz="quarter" idx="11"/>
          </p:nvPr>
        </p:nvSpPr>
        <p:spPr/>
        <p:txBody>
          <a:bodyPr/>
          <a:lstStyle/>
          <a:p>
            <a:fld id="{1A962E49-CEFB-4EFB-B873-B33993E8CA5A}" type="slidenum">
              <a:rPr lang="en-US" altLang="en-US" smtClean="0"/>
              <a:pPr/>
              <a:t>18</a:t>
            </a:fld>
            <a:endParaRPr lang="en-US" altLang="en-US" dirty="0"/>
          </a:p>
        </p:txBody>
      </p:sp>
    </p:spTree>
    <p:extLst>
      <p:ext uri="{BB962C8B-B14F-4D97-AF65-F5344CB8AC3E}">
        <p14:creationId xmlns:p14="http://schemas.microsoft.com/office/powerpoint/2010/main" val="610602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F4AD1-E8CF-BE48-BC00-FCB772B573F3}"/>
              </a:ext>
            </a:extLst>
          </p:cNvPr>
          <p:cNvSpPr>
            <a:spLocks noGrp="1"/>
          </p:cNvSpPr>
          <p:nvPr>
            <p:ph type="title"/>
          </p:nvPr>
        </p:nvSpPr>
        <p:spPr>
          <a:xfrm>
            <a:off x="76200" y="53850"/>
            <a:ext cx="8991600" cy="909638"/>
          </a:xfrm>
          <a:noFill/>
          <a:ln>
            <a:noFill/>
          </a:ln>
        </p:spPr>
        <p:txBody>
          <a:bodyPr vert="horz" wrap="square" lIns="91440" tIns="45720" rIns="91440" bIns="45720" numCol="1" anchor="ctr" anchorCtr="0" compatLnSpc="1">
            <a:prstTxWarp prst="textNoShape">
              <a:avLst/>
            </a:prstTxWarp>
          </a:bodyPr>
          <a:lstStyle/>
          <a:p>
            <a:r>
              <a:rPr lang="en-US" sz="4000" dirty="0"/>
              <a:t>SEA FRM &amp; EDS Model Comparison</a:t>
            </a:r>
          </a:p>
        </p:txBody>
      </p:sp>
      <p:sp>
        <p:nvSpPr>
          <p:cNvPr id="4" name="Slide Number Placeholder 3">
            <a:extLst>
              <a:ext uri="{FF2B5EF4-FFF2-40B4-BE49-F238E27FC236}">
                <a16:creationId xmlns:a16="http://schemas.microsoft.com/office/drawing/2014/main" id="{41291E27-6A5C-F24C-965D-4E0BCCAE90C5}"/>
              </a:ext>
            </a:extLst>
          </p:cNvPr>
          <p:cNvSpPr>
            <a:spLocks noGrp="1"/>
          </p:cNvSpPr>
          <p:nvPr>
            <p:ph type="sldNum" sz="quarter" idx="20"/>
          </p:nvPr>
        </p:nvSpPr>
        <p:spPr/>
        <p:txBody>
          <a:bodyPr/>
          <a:lstStyle/>
          <a:p>
            <a:fld id="{2C654CF0-3EF2-5F44-85BA-BA5F206A7CCC}" type="slidenum">
              <a:rPr lang="en-US" smtClean="0"/>
              <a:pPr/>
              <a:t>2</a:t>
            </a:fld>
            <a:endParaRPr lang="en-US" dirty="0"/>
          </a:p>
        </p:txBody>
      </p:sp>
      <p:sp>
        <p:nvSpPr>
          <p:cNvPr id="5" name="Content Placeholder 4">
            <a:extLst>
              <a:ext uri="{FF2B5EF4-FFF2-40B4-BE49-F238E27FC236}">
                <a16:creationId xmlns:a16="http://schemas.microsoft.com/office/drawing/2014/main" id="{6F57386E-CDDB-9D41-8DB0-B2FFC8FA177F}"/>
              </a:ext>
            </a:extLst>
          </p:cNvPr>
          <p:cNvSpPr>
            <a:spLocks noGrp="1"/>
          </p:cNvSpPr>
          <p:nvPr>
            <p:ph sz="quarter" idx="22"/>
          </p:nvPr>
        </p:nvSpPr>
        <p:spPr>
          <a:xfrm>
            <a:off x="457200" y="963488"/>
            <a:ext cx="8229600" cy="5437311"/>
          </a:xfrm>
        </p:spPr>
        <p:txBody>
          <a:bodyPr>
            <a:normAutofit/>
          </a:bodyPr>
          <a:lstStyle/>
          <a:p>
            <a:r>
              <a:rPr lang="en-US" sz="1800" dirty="0"/>
              <a:t>This FRM &amp; EDS model comparison documents how various abstract and concrete systems architecture elements relate : </a:t>
            </a:r>
          </a:p>
          <a:p>
            <a:pPr lvl="1"/>
            <a:r>
              <a:rPr lang="en-US" sz="1600" dirty="0"/>
              <a:t>Functional Resource Model (FRM): a formalized abstract model of functional resources (i.e. “abstract components”) that are tied to specific protocol behaviors; the model abstractly describes interfaces and behaviors, and several FRs may be assembled to describe “as implemented” components.  The FRM also formalizes the definition of control elements and parameters inside Functional Resources so that they may be monitored and controlled.</a:t>
            </a:r>
          </a:p>
          <a:p>
            <a:pPr lvl="1"/>
            <a:r>
              <a:rPr lang="en-US" sz="1600" dirty="0"/>
              <a:t>Electronic Data Sheet (EDS): a formalized description of the interfaces and exposed behaviors (at those interfaces) of actual, realized components (hardware or software).  The EDS is an interoperable specification that may be embedded in, or somehow associated with, an realized component that implements one of more protocols or other behaviors.  An EDS might potentially be used to formalize a MIB description, which is often abstract, but this is not required.</a:t>
            </a:r>
          </a:p>
          <a:p>
            <a:pPr lvl="1"/>
            <a:r>
              <a:rPr lang="en-US" sz="1600" dirty="0"/>
              <a:t>Component: a fully realized element of a system that implements one or more protocols or other system or application functions.  This may be implemented using hardware, software, firmware or some combination of these techniques.  The interfaces and behavior of a realized component may be described by an EDS.  The abstract Functional Resources that a Component implements internally might be defined by one or more FRs, but this is unspecified at present.  The Component may expose, or not, aspects of one or more protocol MIBs at a management interface. </a:t>
            </a:r>
          </a:p>
        </p:txBody>
      </p:sp>
      <p:sp>
        <p:nvSpPr>
          <p:cNvPr id="3" name="Date Placeholder 2">
            <a:extLst>
              <a:ext uri="{FF2B5EF4-FFF2-40B4-BE49-F238E27FC236}">
                <a16:creationId xmlns:a16="http://schemas.microsoft.com/office/drawing/2014/main" id="{869272D1-A0F6-4445-BAA9-96166283CA46}"/>
              </a:ext>
            </a:extLst>
          </p:cNvPr>
          <p:cNvSpPr>
            <a:spLocks noGrp="1"/>
          </p:cNvSpPr>
          <p:nvPr>
            <p:ph type="dt" sz="half" idx="2"/>
          </p:nvPr>
        </p:nvSpPr>
        <p:spPr/>
        <p:txBody>
          <a:bodyPr/>
          <a:lstStyle/>
          <a:p>
            <a:pPr>
              <a:defRPr/>
            </a:pPr>
            <a:fld id="{8A3012C8-1A08-B947-86CD-BCF3633FB79C}" type="datetime1">
              <a:rPr lang="en-US" smtClean="0"/>
              <a:t>1/20/22</a:t>
            </a:fld>
            <a:endParaRPr lang="en-US"/>
          </a:p>
        </p:txBody>
      </p:sp>
    </p:spTree>
    <p:extLst>
      <p:ext uri="{BB962C8B-B14F-4D97-AF65-F5344CB8AC3E}">
        <p14:creationId xmlns:p14="http://schemas.microsoft.com/office/powerpoint/2010/main" val="248102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F4AD1-E8CF-BE48-BC00-FCB772B573F3}"/>
              </a:ext>
            </a:extLst>
          </p:cNvPr>
          <p:cNvSpPr>
            <a:spLocks noGrp="1"/>
          </p:cNvSpPr>
          <p:nvPr>
            <p:ph type="title"/>
          </p:nvPr>
        </p:nvSpPr>
        <p:spPr>
          <a:xfrm>
            <a:off x="76200" y="53850"/>
            <a:ext cx="8991600" cy="909638"/>
          </a:xfrm>
          <a:noFill/>
          <a:ln>
            <a:noFill/>
          </a:ln>
        </p:spPr>
        <p:txBody>
          <a:bodyPr vert="horz" wrap="square" lIns="91440" tIns="45720" rIns="91440" bIns="45720" numCol="1" anchor="ctr" anchorCtr="0" compatLnSpc="1">
            <a:prstTxWarp prst="textNoShape">
              <a:avLst/>
            </a:prstTxWarp>
          </a:bodyPr>
          <a:lstStyle/>
          <a:p>
            <a:r>
              <a:rPr lang="en-US" sz="4000" dirty="0"/>
              <a:t>SEA FRM &amp; EDS Model Comparison</a:t>
            </a:r>
          </a:p>
        </p:txBody>
      </p:sp>
      <p:sp>
        <p:nvSpPr>
          <p:cNvPr id="4" name="Slide Number Placeholder 3">
            <a:extLst>
              <a:ext uri="{FF2B5EF4-FFF2-40B4-BE49-F238E27FC236}">
                <a16:creationId xmlns:a16="http://schemas.microsoft.com/office/drawing/2014/main" id="{41291E27-6A5C-F24C-965D-4E0BCCAE90C5}"/>
              </a:ext>
            </a:extLst>
          </p:cNvPr>
          <p:cNvSpPr>
            <a:spLocks noGrp="1"/>
          </p:cNvSpPr>
          <p:nvPr>
            <p:ph type="sldNum" sz="quarter" idx="20"/>
          </p:nvPr>
        </p:nvSpPr>
        <p:spPr/>
        <p:txBody>
          <a:bodyPr/>
          <a:lstStyle/>
          <a:p>
            <a:fld id="{2C654CF0-3EF2-5F44-85BA-BA5F206A7CCC}" type="slidenum">
              <a:rPr lang="en-US" smtClean="0"/>
              <a:pPr/>
              <a:t>3</a:t>
            </a:fld>
            <a:endParaRPr lang="en-US" dirty="0"/>
          </a:p>
        </p:txBody>
      </p:sp>
      <p:sp>
        <p:nvSpPr>
          <p:cNvPr id="5" name="Content Placeholder 4">
            <a:extLst>
              <a:ext uri="{FF2B5EF4-FFF2-40B4-BE49-F238E27FC236}">
                <a16:creationId xmlns:a16="http://schemas.microsoft.com/office/drawing/2014/main" id="{6F57386E-CDDB-9D41-8DB0-B2FFC8FA177F}"/>
              </a:ext>
            </a:extLst>
          </p:cNvPr>
          <p:cNvSpPr>
            <a:spLocks noGrp="1"/>
          </p:cNvSpPr>
          <p:nvPr>
            <p:ph sz="quarter" idx="22"/>
          </p:nvPr>
        </p:nvSpPr>
        <p:spPr>
          <a:xfrm>
            <a:off x="457200" y="963488"/>
            <a:ext cx="8229600" cy="5437311"/>
          </a:xfrm>
        </p:spPr>
        <p:txBody>
          <a:bodyPr>
            <a:normAutofit lnSpcReduction="10000"/>
          </a:bodyPr>
          <a:lstStyle/>
          <a:p>
            <a:pPr lvl="1"/>
            <a:r>
              <a:rPr lang="en-US" sz="1600" dirty="0"/>
              <a:t>Protocols: concrete on the wire PDUs and protocol entity behaviors, abstract Service Access Point (SAP), abstract MIB, and PICS (ideally).  Protocols must be unambiguous specifications and capable of interoperability.</a:t>
            </a:r>
          </a:p>
          <a:p>
            <a:pPr lvl="1"/>
            <a:r>
              <a:rPr lang="en-US" sz="1600" dirty="0"/>
              <a:t>Implementation Conformance Specification (ICS): a table of all the mandatory and optional requirements met by a specific protocol implementation, a filled out instance of a PICS. </a:t>
            </a:r>
          </a:p>
          <a:p>
            <a:pPr lvl="1"/>
            <a:r>
              <a:rPr lang="en-US" sz="1600" dirty="0"/>
              <a:t>Management Information Base (MIB): an abstract list of the parameters that control protocol implementation behavior; may, or may not, be realized inside the implementation or at an exposed implementation interface.  A MIB is not itself an interoperable element, but the controlling parameters in both implemented protocol peers must be matched for interoperability to take place.</a:t>
            </a:r>
          </a:p>
          <a:p>
            <a:pPr marL="457200" lvl="1" indent="0">
              <a:buNone/>
            </a:pPr>
            <a:endParaRPr lang="en-US" sz="1600" dirty="0"/>
          </a:p>
          <a:p>
            <a:r>
              <a:rPr lang="en-US" sz="1800" dirty="0"/>
              <a:t>These different types of model elements may be used in developing architecture descriptions of different systems.</a:t>
            </a:r>
          </a:p>
          <a:p>
            <a:pPr lvl="1"/>
            <a:r>
              <a:rPr lang="en-US" sz="1600" dirty="0"/>
              <a:t>Abstract systems elements and their transformation into concrete (fully realized) systems elements</a:t>
            </a:r>
          </a:p>
          <a:p>
            <a:pPr lvl="1"/>
            <a:r>
              <a:rPr lang="en-US" sz="1600" dirty="0"/>
              <a:t>Concrete elements assembled to create views of implemented (or in design) space systems, ground systems, launch systems, operational systems</a:t>
            </a:r>
          </a:p>
          <a:p>
            <a:pPr lvl="1"/>
            <a:r>
              <a:rPr lang="en-US" sz="1600" dirty="0"/>
              <a:t>These elements are also used to construct network views, deployment views, service views, management views, </a:t>
            </a:r>
            <a:r>
              <a:rPr lang="en-US" sz="1600" dirty="0" err="1"/>
              <a:t>etc</a:t>
            </a:r>
            <a:endParaRPr lang="en-US" sz="1600" dirty="0"/>
          </a:p>
          <a:p>
            <a:pPr lvl="1"/>
            <a:r>
              <a:rPr lang="en-US" sz="1600" dirty="0"/>
              <a:t>Other views, data and control, deployments, and domain boundaries will use specific instances of these elements shown from different viewpoints</a:t>
            </a:r>
          </a:p>
        </p:txBody>
      </p:sp>
      <p:sp>
        <p:nvSpPr>
          <p:cNvPr id="3" name="Date Placeholder 2">
            <a:extLst>
              <a:ext uri="{FF2B5EF4-FFF2-40B4-BE49-F238E27FC236}">
                <a16:creationId xmlns:a16="http://schemas.microsoft.com/office/drawing/2014/main" id="{869272D1-A0F6-4445-BAA9-96166283CA46}"/>
              </a:ext>
            </a:extLst>
          </p:cNvPr>
          <p:cNvSpPr>
            <a:spLocks noGrp="1"/>
          </p:cNvSpPr>
          <p:nvPr>
            <p:ph type="dt" sz="half" idx="2"/>
          </p:nvPr>
        </p:nvSpPr>
        <p:spPr/>
        <p:txBody>
          <a:bodyPr/>
          <a:lstStyle/>
          <a:p>
            <a:pPr>
              <a:defRPr/>
            </a:pPr>
            <a:fld id="{8A3012C8-1A08-B947-86CD-BCF3633FB79C}" type="datetime1">
              <a:rPr lang="en-US" smtClean="0"/>
              <a:t>1/20/22</a:t>
            </a:fld>
            <a:endParaRPr lang="en-US"/>
          </a:p>
        </p:txBody>
      </p:sp>
    </p:spTree>
    <p:extLst>
      <p:ext uri="{BB962C8B-B14F-4D97-AF65-F5344CB8AC3E}">
        <p14:creationId xmlns:p14="http://schemas.microsoft.com/office/powerpoint/2010/main" val="529443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0C422-BCAD-7148-BF81-E28383F5459F}"/>
              </a:ext>
            </a:extLst>
          </p:cNvPr>
          <p:cNvSpPr>
            <a:spLocks noGrp="1"/>
          </p:cNvSpPr>
          <p:nvPr>
            <p:ph type="title"/>
          </p:nvPr>
        </p:nvSpPr>
        <p:spPr>
          <a:xfrm>
            <a:off x="457200" y="152400"/>
            <a:ext cx="8229600" cy="909638"/>
          </a:xfrm>
        </p:spPr>
        <p:txBody>
          <a:bodyPr/>
          <a:lstStyle/>
          <a:p>
            <a:r>
              <a:rPr lang="en-US" sz="3600" dirty="0"/>
              <a:t>Concepts are transformed into Realizations</a:t>
            </a:r>
          </a:p>
        </p:txBody>
      </p:sp>
      <p:sp>
        <p:nvSpPr>
          <p:cNvPr id="4" name="Slide Number Placeholder 3">
            <a:extLst>
              <a:ext uri="{FF2B5EF4-FFF2-40B4-BE49-F238E27FC236}">
                <a16:creationId xmlns:a16="http://schemas.microsoft.com/office/drawing/2014/main" id="{61749108-DCF4-D94B-93CF-3F627D034E9D}"/>
              </a:ext>
            </a:extLst>
          </p:cNvPr>
          <p:cNvSpPr>
            <a:spLocks noGrp="1"/>
          </p:cNvSpPr>
          <p:nvPr>
            <p:ph type="sldNum" sz="quarter" idx="20"/>
          </p:nvPr>
        </p:nvSpPr>
        <p:spPr/>
        <p:txBody>
          <a:bodyPr/>
          <a:lstStyle/>
          <a:p>
            <a:fld id="{2C654CF0-3EF2-5F44-85BA-BA5F206A7CCC}" type="slidenum">
              <a:rPr lang="en-US" smtClean="0"/>
              <a:pPr/>
              <a:t>4</a:t>
            </a:fld>
            <a:endParaRPr lang="en-US" dirty="0"/>
          </a:p>
        </p:txBody>
      </p:sp>
      <p:sp>
        <p:nvSpPr>
          <p:cNvPr id="6" name="Cube 1">
            <a:extLst>
              <a:ext uri="{FF2B5EF4-FFF2-40B4-BE49-F238E27FC236}">
                <a16:creationId xmlns:a16="http://schemas.microsoft.com/office/drawing/2014/main" id="{8B8A121F-A6E8-9E48-A61B-9B38895F3D37}"/>
              </a:ext>
            </a:extLst>
          </p:cNvPr>
          <p:cNvSpPr>
            <a:spLocks noChangeArrowheads="1"/>
          </p:cNvSpPr>
          <p:nvPr/>
        </p:nvSpPr>
        <p:spPr bwMode="auto">
          <a:xfrm>
            <a:off x="2822706" y="3521459"/>
            <a:ext cx="792522" cy="1219192"/>
          </a:xfrm>
          <a:prstGeom prst="roundRect">
            <a:avLst/>
          </a:prstGeom>
          <a:solidFill>
            <a:srgbClr val="00FFFF"/>
          </a:solidFill>
          <a:ln w="28575" algn="ctr">
            <a:solidFill>
              <a:schemeClr val="accent1"/>
            </a:solidFill>
            <a:prstDash val="dash"/>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 name="Line 72">
            <a:extLst>
              <a:ext uri="{FF2B5EF4-FFF2-40B4-BE49-F238E27FC236}">
                <a16:creationId xmlns:a16="http://schemas.microsoft.com/office/drawing/2014/main" id="{31DD5EC8-9FC3-614B-996E-53729DB5DBE3}"/>
              </a:ext>
            </a:extLst>
          </p:cNvPr>
          <p:cNvSpPr>
            <a:spLocks noChangeShapeType="1"/>
          </p:cNvSpPr>
          <p:nvPr/>
        </p:nvSpPr>
        <p:spPr bwMode="auto">
          <a:xfrm flipH="1" flipV="1">
            <a:off x="2557108" y="4207258"/>
            <a:ext cx="416659"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09">
            <a:extLst>
              <a:ext uri="{FF2B5EF4-FFF2-40B4-BE49-F238E27FC236}">
                <a16:creationId xmlns:a16="http://schemas.microsoft.com/office/drawing/2014/main" id="{3DF2FF14-4EF4-154D-9F38-2A098C8F377F}"/>
              </a:ext>
            </a:extLst>
          </p:cNvPr>
          <p:cNvSpPr>
            <a:spLocks noChangeShapeType="1"/>
          </p:cNvSpPr>
          <p:nvPr/>
        </p:nvSpPr>
        <p:spPr bwMode="auto">
          <a:xfrm flipV="1">
            <a:off x="3478894" y="4203633"/>
            <a:ext cx="13633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AutoShape 17">
            <a:extLst>
              <a:ext uri="{FF2B5EF4-FFF2-40B4-BE49-F238E27FC236}">
                <a16:creationId xmlns:a16="http://schemas.microsoft.com/office/drawing/2014/main" id="{3EA27E46-FA02-104C-A666-84C04C7010C2}"/>
              </a:ext>
            </a:extLst>
          </p:cNvPr>
          <p:cNvSpPr>
            <a:spLocks noChangeArrowheads="1"/>
          </p:cNvSpPr>
          <p:nvPr/>
        </p:nvSpPr>
        <p:spPr bwMode="auto">
          <a:xfrm>
            <a:off x="2973768" y="3977450"/>
            <a:ext cx="505126" cy="534608"/>
          </a:xfrm>
          <a:prstGeom prst="roundRect">
            <a:avLst>
              <a:gd name="adj" fmla="val 16667"/>
            </a:avLst>
          </a:prstGeom>
          <a:solidFill>
            <a:srgbClr val="DDA09B"/>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PLOP, Sync </a:t>
            </a:r>
          </a:p>
          <a:p>
            <a:pPr algn="ctr" eaLnBrk="1" hangingPunct="1">
              <a:spcBef>
                <a:spcPct val="0"/>
              </a:spcBef>
              <a:buFontTx/>
              <a:buNone/>
            </a:pPr>
            <a:r>
              <a:rPr lang="en-US" altLang="en-US" sz="600"/>
              <a:t>and  Channel </a:t>
            </a:r>
          </a:p>
          <a:p>
            <a:pPr algn="ctr" eaLnBrk="1" hangingPunct="1">
              <a:spcBef>
                <a:spcPct val="0"/>
              </a:spcBef>
              <a:buFontTx/>
              <a:buNone/>
            </a:pPr>
            <a:r>
              <a:rPr lang="en-US" altLang="en-US" sz="600"/>
              <a:t>Encoding</a:t>
            </a:r>
          </a:p>
        </p:txBody>
      </p:sp>
      <p:sp>
        <p:nvSpPr>
          <p:cNvPr id="11" name="Cube 1">
            <a:extLst>
              <a:ext uri="{FF2B5EF4-FFF2-40B4-BE49-F238E27FC236}">
                <a16:creationId xmlns:a16="http://schemas.microsoft.com/office/drawing/2014/main" id="{0FD42404-D68A-8440-A711-B62C5D74FD2E}"/>
              </a:ext>
            </a:extLst>
          </p:cNvPr>
          <p:cNvSpPr>
            <a:spLocks noChangeArrowheads="1"/>
          </p:cNvSpPr>
          <p:nvPr/>
        </p:nvSpPr>
        <p:spPr bwMode="auto">
          <a:xfrm>
            <a:off x="6324600" y="3140807"/>
            <a:ext cx="1433386" cy="1126322"/>
          </a:xfrm>
          <a:prstGeom prst="cube">
            <a:avLst>
              <a:gd name="adj" fmla="val 3492"/>
            </a:avLst>
          </a:prstGeom>
          <a:solidFill>
            <a:srgbClr val="00FFFF"/>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 name="Cube 1">
            <a:extLst>
              <a:ext uri="{FF2B5EF4-FFF2-40B4-BE49-F238E27FC236}">
                <a16:creationId xmlns:a16="http://schemas.microsoft.com/office/drawing/2014/main" id="{25C73A3B-0EEA-D149-B775-593BE2E5AA02}"/>
              </a:ext>
            </a:extLst>
          </p:cNvPr>
          <p:cNvSpPr>
            <a:spLocks noChangeArrowheads="1"/>
          </p:cNvSpPr>
          <p:nvPr/>
        </p:nvSpPr>
        <p:spPr bwMode="auto">
          <a:xfrm>
            <a:off x="6544048" y="3448151"/>
            <a:ext cx="909066" cy="666643"/>
          </a:xfrm>
          <a:prstGeom prst="cube">
            <a:avLst>
              <a:gd name="adj" fmla="val 3492"/>
            </a:avLst>
          </a:prstGeom>
          <a:solidFill>
            <a:srgbClr val="FBB17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 name="AutoShape 17">
            <a:extLst>
              <a:ext uri="{FF2B5EF4-FFF2-40B4-BE49-F238E27FC236}">
                <a16:creationId xmlns:a16="http://schemas.microsoft.com/office/drawing/2014/main" id="{D11CCC23-66E6-B947-B425-BF4A8BFDD164}"/>
              </a:ext>
            </a:extLst>
          </p:cNvPr>
          <p:cNvSpPr>
            <a:spLocks noChangeArrowheads="1"/>
          </p:cNvSpPr>
          <p:nvPr/>
        </p:nvSpPr>
        <p:spPr bwMode="auto">
          <a:xfrm>
            <a:off x="6715483" y="3533572"/>
            <a:ext cx="505126" cy="534608"/>
          </a:xfrm>
          <a:prstGeom prst="roundRect">
            <a:avLst>
              <a:gd name="adj" fmla="val 16667"/>
            </a:avLst>
          </a:prstGeom>
          <a:solidFill>
            <a:srgbClr val="DDA09B"/>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PLOP, Sync </a:t>
            </a:r>
          </a:p>
          <a:p>
            <a:pPr algn="ctr" eaLnBrk="1" hangingPunct="1">
              <a:spcBef>
                <a:spcPct val="0"/>
              </a:spcBef>
              <a:buFontTx/>
              <a:buNone/>
            </a:pPr>
            <a:r>
              <a:rPr lang="en-US" altLang="en-US" sz="600"/>
              <a:t>and  Channel </a:t>
            </a:r>
          </a:p>
          <a:p>
            <a:pPr algn="ctr" eaLnBrk="1" hangingPunct="1">
              <a:spcBef>
                <a:spcPct val="0"/>
              </a:spcBef>
              <a:buFontTx/>
              <a:buNone/>
            </a:pPr>
            <a:r>
              <a:rPr lang="en-US" altLang="en-US" sz="600"/>
              <a:t>Encoding</a:t>
            </a:r>
          </a:p>
        </p:txBody>
      </p:sp>
      <p:sp>
        <p:nvSpPr>
          <p:cNvPr id="14" name="Line 72">
            <a:extLst>
              <a:ext uri="{FF2B5EF4-FFF2-40B4-BE49-F238E27FC236}">
                <a16:creationId xmlns:a16="http://schemas.microsoft.com/office/drawing/2014/main" id="{32BD2B6E-7B2C-CB49-9078-6C691D9DBD62}"/>
              </a:ext>
            </a:extLst>
          </p:cNvPr>
          <p:cNvSpPr>
            <a:spLocks noChangeShapeType="1"/>
          </p:cNvSpPr>
          <p:nvPr/>
        </p:nvSpPr>
        <p:spPr bwMode="auto">
          <a:xfrm flipH="1" flipV="1">
            <a:off x="6083743" y="3809977"/>
            <a:ext cx="460304" cy="23"/>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79">
            <a:extLst>
              <a:ext uri="{FF2B5EF4-FFF2-40B4-BE49-F238E27FC236}">
                <a16:creationId xmlns:a16="http://schemas.microsoft.com/office/drawing/2014/main" id="{96254B5B-0072-3C43-83A9-75BF2D33ABF1}"/>
              </a:ext>
            </a:extLst>
          </p:cNvPr>
          <p:cNvSpPr>
            <a:spLocks noChangeShapeType="1"/>
          </p:cNvSpPr>
          <p:nvPr/>
        </p:nvSpPr>
        <p:spPr bwMode="auto">
          <a:xfrm>
            <a:off x="6943916" y="2998965"/>
            <a:ext cx="0" cy="534608"/>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71">
            <a:extLst>
              <a:ext uri="{FF2B5EF4-FFF2-40B4-BE49-F238E27FC236}">
                <a16:creationId xmlns:a16="http://schemas.microsoft.com/office/drawing/2014/main" id="{923419EE-CC17-054A-AA29-737B242A7983}"/>
              </a:ext>
            </a:extLst>
          </p:cNvPr>
          <p:cNvSpPr>
            <a:spLocks noChangeArrowheads="1"/>
          </p:cNvSpPr>
          <p:nvPr/>
        </p:nvSpPr>
        <p:spPr bwMode="auto">
          <a:xfrm>
            <a:off x="6850973" y="353357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19" name="Rectangle 18">
            <a:extLst>
              <a:ext uri="{FF2B5EF4-FFF2-40B4-BE49-F238E27FC236}">
                <a16:creationId xmlns:a16="http://schemas.microsoft.com/office/drawing/2014/main" id="{EB4FA5A2-8C12-8045-9BCF-A95AD8747008}"/>
              </a:ext>
            </a:extLst>
          </p:cNvPr>
          <p:cNvSpPr/>
          <p:nvPr/>
        </p:nvSpPr>
        <p:spPr>
          <a:xfrm>
            <a:off x="6515591" y="3725096"/>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A068108-EB39-8849-9535-89AE34E23AFF}"/>
              </a:ext>
            </a:extLst>
          </p:cNvPr>
          <p:cNvSpPr/>
          <p:nvPr/>
        </p:nvSpPr>
        <p:spPr>
          <a:xfrm>
            <a:off x="7392044" y="3725096"/>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53C2EEB-F3E4-364F-8145-EA1E66E83AEB}"/>
              </a:ext>
            </a:extLst>
          </p:cNvPr>
          <p:cNvSpPr/>
          <p:nvPr/>
        </p:nvSpPr>
        <p:spPr>
          <a:xfrm>
            <a:off x="6784170" y="3494146"/>
            <a:ext cx="378630" cy="184666"/>
          </a:xfrm>
          <a:prstGeom prst="rect">
            <a:avLst/>
          </a:prstGeom>
        </p:spPr>
        <p:txBody>
          <a:bodyPr wrap="none">
            <a:spAutoFit/>
          </a:bodyPr>
          <a:lstStyle/>
          <a:p>
            <a:pPr algn="ctr"/>
            <a:r>
              <a:rPr lang="en-US" altLang="en-US" sz="600" dirty="0"/>
              <a:t>agent</a:t>
            </a:r>
          </a:p>
        </p:txBody>
      </p:sp>
      <p:sp>
        <p:nvSpPr>
          <p:cNvPr id="23" name="Line 72">
            <a:extLst>
              <a:ext uri="{FF2B5EF4-FFF2-40B4-BE49-F238E27FC236}">
                <a16:creationId xmlns:a16="http://schemas.microsoft.com/office/drawing/2014/main" id="{54060B31-77D7-2A45-BE86-734AF0E1F5E4}"/>
              </a:ext>
            </a:extLst>
          </p:cNvPr>
          <p:cNvSpPr>
            <a:spLocks noChangeShapeType="1"/>
          </p:cNvSpPr>
          <p:nvPr/>
        </p:nvSpPr>
        <p:spPr bwMode="auto">
          <a:xfrm flipH="1">
            <a:off x="7220608" y="3809975"/>
            <a:ext cx="708811" cy="1"/>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Rectangle 24">
            <a:extLst>
              <a:ext uri="{FF2B5EF4-FFF2-40B4-BE49-F238E27FC236}">
                <a16:creationId xmlns:a16="http://schemas.microsoft.com/office/drawing/2014/main" id="{A29271AB-DCA1-EF46-9EE0-12C3CE89C039}"/>
              </a:ext>
            </a:extLst>
          </p:cNvPr>
          <p:cNvSpPr/>
          <p:nvPr/>
        </p:nvSpPr>
        <p:spPr>
          <a:xfrm rot="5400000">
            <a:off x="6898380" y="3359996"/>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FBE2AEA-9D9B-444C-993D-7B851C9C63BA}"/>
              </a:ext>
            </a:extLst>
          </p:cNvPr>
          <p:cNvSpPr/>
          <p:nvPr/>
        </p:nvSpPr>
        <p:spPr>
          <a:xfrm>
            <a:off x="6875572" y="3103015"/>
            <a:ext cx="124078" cy="12218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147BC64-B16B-3741-B7BF-33D348E23D1A}"/>
              </a:ext>
            </a:extLst>
          </p:cNvPr>
          <p:cNvSpPr/>
          <p:nvPr/>
        </p:nvSpPr>
        <p:spPr>
          <a:xfrm>
            <a:off x="1798950" y="2839898"/>
            <a:ext cx="228600" cy="228599"/>
          </a:xfrm>
          <a:prstGeom prst="rect">
            <a:avLst/>
          </a:prstGeom>
          <a:pattFill prst="solidDmnd">
            <a:fgClr>
              <a:srgbClr val="92D050"/>
            </a:fgClr>
            <a:bgClr>
              <a:schemeClr val="bg1"/>
            </a:bgClr>
          </a:patt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nip and Round Single Corner Rectangle 27">
            <a:extLst>
              <a:ext uri="{FF2B5EF4-FFF2-40B4-BE49-F238E27FC236}">
                <a16:creationId xmlns:a16="http://schemas.microsoft.com/office/drawing/2014/main" id="{AE322B78-4F2A-BB49-8E2F-BB13E888B62F}"/>
              </a:ext>
            </a:extLst>
          </p:cNvPr>
          <p:cNvSpPr/>
          <p:nvPr/>
        </p:nvSpPr>
        <p:spPr>
          <a:xfrm>
            <a:off x="1544005" y="3330811"/>
            <a:ext cx="674327" cy="228599"/>
          </a:xfrm>
          <a:prstGeom prst="snip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PICS</a:t>
            </a:r>
          </a:p>
        </p:txBody>
      </p:sp>
      <p:sp>
        <p:nvSpPr>
          <p:cNvPr id="29" name="Snip and Round Single Corner Rectangle 28">
            <a:extLst>
              <a:ext uri="{FF2B5EF4-FFF2-40B4-BE49-F238E27FC236}">
                <a16:creationId xmlns:a16="http://schemas.microsoft.com/office/drawing/2014/main" id="{762A888D-6813-6F41-ABC2-6D1691AAD926}"/>
              </a:ext>
            </a:extLst>
          </p:cNvPr>
          <p:cNvSpPr/>
          <p:nvPr/>
        </p:nvSpPr>
        <p:spPr>
          <a:xfrm>
            <a:off x="2765437" y="2278138"/>
            <a:ext cx="590036" cy="568643"/>
          </a:xfrm>
          <a:prstGeom prst="snipRoundRect">
            <a:avLst/>
          </a:prstGeom>
          <a:solidFill>
            <a:srgbClr val="DDA09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FRM</a:t>
            </a:r>
          </a:p>
        </p:txBody>
      </p:sp>
      <p:sp>
        <p:nvSpPr>
          <p:cNvPr id="30" name="Snip and Round Single Corner Rectangle 29">
            <a:extLst>
              <a:ext uri="{FF2B5EF4-FFF2-40B4-BE49-F238E27FC236}">
                <a16:creationId xmlns:a16="http://schemas.microsoft.com/office/drawing/2014/main" id="{E172F325-1D85-604B-ADF9-AAEC77E8E54E}"/>
              </a:ext>
            </a:extLst>
          </p:cNvPr>
          <p:cNvSpPr/>
          <p:nvPr/>
        </p:nvSpPr>
        <p:spPr>
          <a:xfrm>
            <a:off x="1344110" y="2052729"/>
            <a:ext cx="683440" cy="450817"/>
          </a:xfrm>
          <a:prstGeom prst="snip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TC S&amp;CC</a:t>
            </a:r>
          </a:p>
          <a:p>
            <a:pPr algn="ctr"/>
            <a:r>
              <a:rPr lang="en-US" sz="900" dirty="0">
                <a:solidFill>
                  <a:schemeClr val="bg1"/>
                </a:solidFill>
              </a:rPr>
              <a:t>protocol</a:t>
            </a:r>
          </a:p>
        </p:txBody>
      </p:sp>
      <p:cxnSp>
        <p:nvCxnSpPr>
          <p:cNvPr id="33" name="Straight Arrow Connector 32">
            <a:extLst>
              <a:ext uri="{FF2B5EF4-FFF2-40B4-BE49-F238E27FC236}">
                <a16:creationId xmlns:a16="http://schemas.microsoft.com/office/drawing/2014/main" id="{A2FA3166-3767-D143-8FD8-3A3A123C2635}"/>
              </a:ext>
            </a:extLst>
          </p:cNvPr>
          <p:cNvCxnSpPr>
            <a:cxnSpLocks/>
            <a:stCxn id="29" idx="2"/>
            <a:endCxn id="30" idx="0"/>
          </p:cNvCxnSpPr>
          <p:nvPr/>
        </p:nvCxnSpPr>
        <p:spPr>
          <a:xfrm flipH="1" flipV="1">
            <a:off x="2027550" y="2278138"/>
            <a:ext cx="737887" cy="284322"/>
          </a:xfrm>
          <a:prstGeom prst="straightConnector1">
            <a:avLst/>
          </a:prstGeom>
          <a:ln>
            <a:solidFill>
              <a:srgbClr val="DDA09B"/>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99A68A3D-E44A-B241-990C-E583F0104CC0}"/>
              </a:ext>
            </a:extLst>
          </p:cNvPr>
          <p:cNvCxnSpPr>
            <a:cxnSpLocks/>
            <a:stCxn id="30" idx="1"/>
            <a:endCxn id="27" idx="0"/>
          </p:cNvCxnSpPr>
          <p:nvPr/>
        </p:nvCxnSpPr>
        <p:spPr>
          <a:xfrm>
            <a:off x="1685830" y="2503546"/>
            <a:ext cx="227420" cy="3363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0FA7F96E-70CD-DD44-919C-BB6BAB6E65F5}"/>
              </a:ext>
            </a:extLst>
          </p:cNvPr>
          <p:cNvCxnSpPr>
            <a:cxnSpLocks/>
            <a:stCxn id="30" idx="1"/>
          </p:cNvCxnSpPr>
          <p:nvPr/>
        </p:nvCxnSpPr>
        <p:spPr>
          <a:xfrm>
            <a:off x="1685830" y="2503546"/>
            <a:ext cx="0" cy="8272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a:extLst>
              <a:ext uri="{FF2B5EF4-FFF2-40B4-BE49-F238E27FC236}">
                <a16:creationId xmlns:a16="http://schemas.microsoft.com/office/drawing/2014/main" id="{1C77F972-7360-A442-845C-D2AB553853E9}"/>
              </a:ext>
            </a:extLst>
          </p:cNvPr>
          <p:cNvSpPr/>
          <p:nvPr/>
        </p:nvSpPr>
        <p:spPr>
          <a:xfrm>
            <a:off x="353255" y="1609893"/>
            <a:ext cx="1078097" cy="707886"/>
          </a:xfrm>
          <a:prstGeom prst="rect">
            <a:avLst/>
          </a:prstGeom>
        </p:spPr>
        <p:txBody>
          <a:bodyPr wrap="square">
            <a:spAutoFit/>
          </a:bodyPr>
          <a:lstStyle/>
          <a:p>
            <a:r>
              <a:rPr lang="en-US" sz="1000" dirty="0"/>
              <a:t>Std defines a protocol, PDUs, behavior &amp; abstract SAPs </a:t>
            </a:r>
          </a:p>
        </p:txBody>
      </p:sp>
      <p:sp>
        <p:nvSpPr>
          <p:cNvPr id="44" name="Rectangle 43">
            <a:extLst>
              <a:ext uri="{FF2B5EF4-FFF2-40B4-BE49-F238E27FC236}">
                <a16:creationId xmlns:a16="http://schemas.microsoft.com/office/drawing/2014/main" id="{38860F6E-7B48-1C46-B3D3-624CDCF0FE9F}"/>
              </a:ext>
            </a:extLst>
          </p:cNvPr>
          <p:cNvSpPr/>
          <p:nvPr/>
        </p:nvSpPr>
        <p:spPr>
          <a:xfrm>
            <a:off x="349375" y="2858117"/>
            <a:ext cx="1146500" cy="707886"/>
          </a:xfrm>
          <a:prstGeom prst="rect">
            <a:avLst/>
          </a:prstGeom>
        </p:spPr>
        <p:txBody>
          <a:bodyPr wrap="square">
            <a:spAutoFit/>
          </a:bodyPr>
          <a:lstStyle/>
          <a:p>
            <a:r>
              <a:rPr lang="en-US" sz="1000" dirty="0"/>
              <a:t>Protocol includes a PICS pro forma and often an abstract MIB</a:t>
            </a:r>
          </a:p>
        </p:txBody>
      </p:sp>
      <p:sp>
        <p:nvSpPr>
          <p:cNvPr id="45" name="Rectangle 44">
            <a:extLst>
              <a:ext uri="{FF2B5EF4-FFF2-40B4-BE49-F238E27FC236}">
                <a16:creationId xmlns:a16="http://schemas.microsoft.com/office/drawing/2014/main" id="{5B4EC8CD-CCCA-5842-B8CA-4B046F446EFD}"/>
              </a:ext>
            </a:extLst>
          </p:cNvPr>
          <p:cNvSpPr/>
          <p:nvPr/>
        </p:nvSpPr>
        <p:spPr>
          <a:xfrm>
            <a:off x="2490323" y="1825968"/>
            <a:ext cx="1750433" cy="400110"/>
          </a:xfrm>
          <a:prstGeom prst="rect">
            <a:avLst/>
          </a:prstGeom>
        </p:spPr>
        <p:txBody>
          <a:bodyPr wrap="square">
            <a:spAutoFit/>
          </a:bodyPr>
          <a:lstStyle/>
          <a:p>
            <a:r>
              <a:rPr lang="en-US" sz="1000" dirty="0"/>
              <a:t>FRM typically references one or more Protocol specs</a:t>
            </a:r>
          </a:p>
        </p:txBody>
      </p:sp>
      <p:sp>
        <p:nvSpPr>
          <p:cNvPr id="46" name="Rectangle 45">
            <a:extLst>
              <a:ext uri="{FF2B5EF4-FFF2-40B4-BE49-F238E27FC236}">
                <a16:creationId xmlns:a16="http://schemas.microsoft.com/office/drawing/2014/main" id="{E36AA9F2-C3A0-9449-831A-80675E285329}"/>
              </a:ext>
            </a:extLst>
          </p:cNvPr>
          <p:cNvSpPr/>
          <p:nvPr/>
        </p:nvSpPr>
        <p:spPr>
          <a:xfrm>
            <a:off x="3146041" y="2906316"/>
            <a:ext cx="1606811" cy="553998"/>
          </a:xfrm>
          <a:prstGeom prst="rect">
            <a:avLst/>
          </a:prstGeom>
        </p:spPr>
        <p:txBody>
          <a:bodyPr wrap="square">
            <a:spAutoFit/>
          </a:bodyPr>
          <a:lstStyle/>
          <a:p>
            <a:r>
              <a:rPr lang="en-US" sz="1000" dirty="0"/>
              <a:t>FRM identifies one or more abstract Functional Resources (FR).</a:t>
            </a:r>
          </a:p>
        </p:txBody>
      </p:sp>
      <p:cxnSp>
        <p:nvCxnSpPr>
          <p:cNvPr id="47" name="Straight Arrow Connector 46">
            <a:extLst>
              <a:ext uri="{FF2B5EF4-FFF2-40B4-BE49-F238E27FC236}">
                <a16:creationId xmlns:a16="http://schemas.microsoft.com/office/drawing/2014/main" id="{664D0ACC-6CD3-A146-A68B-25B4A67CB7B2}"/>
              </a:ext>
            </a:extLst>
          </p:cNvPr>
          <p:cNvCxnSpPr>
            <a:cxnSpLocks/>
            <a:stCxn id="29" idx="1"/>
            <a:endCxn id="10" idx="0"/>
          </p:cNvCxnSpPr>
          <p:nvPr/>
        </p:nvCxnSpPr>
        <p:spPr>
          <a:xfrm>
            <a:off x="3060455" y="2846781"/>
            <a:ext cx="165876" cy="1130669"/>
          </a:xfrm>
          <a:prstGeom prst="straightConnector1">
            <a:avLst/>
          </a:prstGeom>
          <a:ln>
            <a:solidFill>
              <a:srgbClr val="DDA09B"/>
            </a:solidFill>
            <a:tailEnd type="triangle"/>
          </a:ln>
        </p:spPr>
        <p:style>
          <a:lnRef idx="2">
            <a:schemeClr val="accent1"/>
          </a:lnRef>
          <a:fillRef idx="0">
            <a:schemeClr val="accent1"/>
          </a:fillRef>
          <a:effectRef idx="1">
            <a:schemeClr val="accent1"/>
          </a:effectRef>
          <a:fontRef idx="minor">
            <a:schemeClr val="tx1"/>
          </a:fontRef>
        </p:style>
      </p:cxnSp>
      <p:sp>
        <p:nvSpPr>
          <p:cNvPr id="50" name="Rectangle 49">
            <a:extLst>
              <a:ext uri="{FF2B5EF4-FFF2-40B4-BE49-F238E27FC236}">
                <a16:creationId xmlns:a16="http://schemas.microsoft.com/office/drawing/2014/main" id="{6ED7EB80-206D-4C4E-B54A-ABEF8779D5C6}"/>
              </a:ext>
            </a:extLst>
          </p:cNvPr>
          <p:cNvSpPr/>
          <p:nvPr/>
        </p:nvSpPr>
        <p:spPr>
          <a:xfrm>
            <a:off x="1544006" y="1177485"/>
            <a:ext cx="1961194" cy="369332"/>
          </a:xfrm>
          <a:prstGeom prst="rect">
            <a:avLst/>
          </a:prstGeom>
        </p:spPr>
        <p:txBody>
          <a:bodyPr wrap="square">
            <a:spAutoFit/>
          </a:bodyPr>
          <a:lstStyle/>
          <a:p>
            <a:r>
              <a:rPr lang="en-US" dirty="0"/>
              <a:t>Conceptual View</a:t>
            </a:r>
          </a:p>
        </p:txBody>
      </p:sp>
      <p:sp>
        <p:nvSpPr>
          <p:cNvPr id="51" name="Rectangle 50">
            <a:extLst>
              <a:ext uri="{FF2B5EF4-FFF2-40B4-BE49-F238E27FC236}">
                <a16:creationId xmlns:a16="http://schemas.microsoft.com/office/drawing/2014/main" id="{F0D91E06-85AD-9849-8925-A017DFC9BA54}"/>
              </a:ext>
            </a:extLst>
          </p:cNvPr>
          <p:cNvSpPr/>
          <p:nvPr/>
        </p:nvSpPr>
        <p:spPr>
          <a:xfrm>
            <a:off x="5757560" y="1146917"/>
            <a:ext cx="1961194" cy="369332"/>
          </a:xfrm>
          <a:prstGeom prst="rect">
            <a:avLst/>
          </a:prstGeom>
        </p:spPr>
        <p:txBody>
          <a:bodyPr wrap="square">
            <a:spAutoFit/>
          </a:bodyPr>
          <a:lstStyle/>
          <a:p>
            <a:r>
              <a:rPr lang="en-US" dirty="0"/>
              <a:t>Realized View</a:t>
            </a:r>
          </a:p>
        </p:txBody>
      </p:sp>
      <p:sp>
        <p:nvSpPr>
          <p:cNvPr id="52" name="Rectangle 51">
            <a:extLst>
              <a:ext uri="{FF2B5EF4-FFF2-40B4-BE49-F238E27FC236}">
                <a16:creationId xmlns:a16="http://schemas.microsoft.com/office/drawing/2014/main" id="{E3B75B30-1184-174F-96E3-8D3AE2879EB6}"/>
              </a:ext>
            </a:extLst>
          </p:cNvPr>
          <p:cNvSpPr/>
          <p:nvPr/>
        </p:nvSpPr>
        <p:spPr>
          <a:xfrm>
            <a:off x="672845" y="5478226"/>
            <a:ext cx="3385765" cy="1015663"/>
          </a:xfrm>
          <a:prstGeom prst="rect">
            <a:avLst/>
          </a:prstGeom>
        </p:spPr>
        <p:txBody>
          <a:bodyPr wrap="square">
            <a:spAutoFit/>
          </a:bodyPr>
          <a:lstStyle/>
          <a:p>
            <a:r>
              <a:rPr lang="en-US" sz="1000" dirty="0"/>
              <a:t>Conceptual views define abstract system elements, make reference to various standards, and parts of them, but make no references to actual implementations nor allocations of functions to Nodes.  Protocol specs (plus PICS &amp; MIB), and FRM, may be used to document different aspects of the conceptual design.</a:t>
            </a:r>
          </a:p>
        </p:txBody>
      </p:sp>
      <p:sp>
        <p:nvSpPr>
          <p:cNvPr id="53" name="Rectangle 52">
            <a:extLst>
              <a:ext uri="{FF2B5EF4-FFF2-40B4-BE49-F238E27FC236}">
                <a16:creationId xmlns:a16="http://schemas.microsoft.com/office/drawing/2014/main" id="{D8DA1A1B-7DA5-C24D-8401-A382280983EF}"/>
              </a:ext>
            </a:extLst>
          </p:cNvPr>
          <p:cNvSpPr/>
          <p:nvPr/>
        </p:nvSpPr>
        <p:spPr>
          <a:xfrm>
            <a:off x="5301032" y="5486926"/>
            <a:ext cx="3385768" cy="1169551"/>
          </a:xfrm>
          <a:prstGeom prst="rect">
            <a:avLst/>
          </a:prstGeom>
        </p:spPr>
        <p:txBody>
          <a:bodyPr wrap="square">
            <a:spAutoFit/>
          </a:bodyPr>
          <a:lstStyle/>
          <a:p>
            <a:r>
              <a:rPr lang="en-US" sz="1000" dirty="0"/>
              <a:t>Realized views define concrete Components and define their interfaces and exposed behavior at these interfaces.  They document how Components have implemented various standards (in HW/SW), and define allocations of functions to Nodes.  EDS, a filled out ICS for the implementation, and FRM may be used to document the Component.</a:t>
            </a:r>
          </a:p>
        </p:txBody>
      </p:sp>
      <p:sp>
        <p:nvSpPr>
          <p:cNvPr id="55" name="Rectangle 54">
            <a:extLst>
              <a:ext uri="{FF2B5EF4-FFF2-40B4-BE49-F238E27FC236}">
                <a16:creationId xmlns:a16="http://schemas.microsoft.com/office/drawing/2014/main" id="{7964200A-B098-CF41-ACDD-1CD6C97BB55C}"/>
              </a:ext>
            </a:extLst>
          </p:cNvPr>
          <p:cNvSpPr/>
          <p:nvPr/>
        </p:nvSpPr>
        <p:spPr>
          <a:xfrm>
            <a:off x="6262124" y="3739785"/>
            <a:ext cx="124078" cy="12218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9156F08B-11B4-D749-85F9-190F5909D261}"/>
              </a:ext>
            </a:extLst>
          </p:cNvPr>
          <p:cNvSpPr/>
          <p:nvPr/>
        </p:nvSpPr>
        <p:spPr>
          <a:xfrm>
            <a:off x="7668219" y="3748884"/>
            <a:ext cx="124078" cy="12218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Snip and Round Single Corner Rectangle 56">
            <a:extLst>
              <a:ext uri="{FF2B5EF4-FFF2-40B4-BE49-F238E27FC236}">
                <a16:creationId xmlns:a16="http://schemas.microsoft.com/office/drawing/2014/main" id="{DBB83EB8-C96B-B743-9A9C-11F10A90AC16}"/>
              </a:ext>
            </a:extLst>
          </p:cNvPr>
          <p:cNvSpPr/>
          <p:nvPr/>
        </p:nvSpPr>
        <p:spPr>
          <a:xfrm>
            <a:off x="7607810" y="1928570"/>
            <a:ext cx="590036" cy="568643"/>
          </a:xfrm>
          <a:prstGeom prst="snipRound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EDS</a:t>
            </a:r>
          </a:p>
        </p:txBody>
      </p:sp>
      <p:sp>
        <p:nvSpPr>
          <p:cNvPr id="62" name="Rectangle 61">
            <a:extLst>
              <a:ext uri="{FF2B5EF4-FFF2-40B4-BE49-F238E27FC236}">
                <a16:creationId xmlns:a16="http://schemas.microsoft.com/office/drawing/2014/main" id="{6F9DE786-10BD-AB46-87CB-CDDD2EBAF594}"/>
              </a:ext>
            </a:extLst>
          </p:cNvPr>
          <p:cNvSpPr/>
          <p:nvPr/>
        </p:nvSpPr>
        <p:spPr>
          <a:xfrm>
            <a:off x="6158880" y="1835952"/>
            <a:ext cx="1433383" cy="707886"/>
          </a:xfrm>
          <a:prstGeom prst="rect">
            <a:avLst/>
          </a:prstGeom>
        </p:spPr>
        <p:txBody>
          <a:bodyPr wrap="square">
            <a:spAutoFit/>
          </a:bodyPr>
          <a:lstStyle/>
          <a:p>
            <a:r>
              <a:rPr lang="en-US" sz="1000" dirty="0"/>
              <a:t>EDS(es) define concrete Component interfaces &amp; behavior</a:t>
            </a:r>
          </a:p>
          <a:p>
            <a:endParaRPr lang="en-US" sz="1000" dirty="0"/>
          </a:p>
        </p:txBody>
      </p:sp>
      <p:sp>
        <p:nvSpPr>
          <p:cNvPr id="63" name="Rectangle 62">
            <a:extLst>
              <a:ext uri="{FF2B5EF4-FFF2-40B4-BE49-F238E27FC236}">
                <a16:creationId xmlns:a16="http://schemas.microsoft.com/office/drawing/2014/main" id="{F8470568-F8B9-C542-8801-EAA3A18999FD}"/>
              </a:ext>
            </a:extLst>
          </p:cNvPr>
          <p:cNvSpPr/>
          <p:nvPr/>
        </p:nvSpPr>
        <p:spPr>
          <a:xfrm>
            <a:off x="7140563" y="3507224"/>
            <a:ext cx="166720" cy="164213"/>
          </a:xfrm>
          <a:prstGeom prst="rect">
            <a:avLst/>
          </a:prstGeom>
          <a:pattFill prst="solidDmnd">
            <a:fgClr>
              <a:srgbClr val="92D050"/>
            </a:fgClr>
            <a:bgClr>
              <a:schemeClr val="bg1"/>
            </a:bgClr>
          </a:patt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Snip and Round Single Corner Rectangle 63">
            <a:extLst>
              <a:ext uri="{FF2B5EF4-FFF2-40B4-BE49-F238E27FC236}">
                <a16:creationId xmlns:a16="http://schemas.microsoft.com/office/drawing/2014/main" id="{E493CD27-EFCC-0749-8C48-664218A32C62}"/>
              </a:ext>
            </a:extLst>
          </p:cNvPr>
          <p:cNvSpPr/>
          <p:nvPr/>
        </p:nvSpPr>
        <p:spPr>
          <a:xfrm>
            <a:off x="6920886" y="4897016"/>
            <a:ext cx="674327" cy="228599"/>
          </a:xfrm>
          <a:prstGeom prst="snipRoundRect">
            <a:avLst/>
          </a:prstGeom>
          <a:pattFill prst="sphere">
            <a:fgClr>
              <a:srgbClr val="0070C0"/>
            </a:fgClr>
            <a:bgClr>
              <a:schemeClr val="bg1"/>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ICS</a:t>
            </a:r>
          </a:p>
        </p:txBody>
      </p:sp>
      <p:cxnSp>
        <p:nvCxnSpPr>
          <p:cNvPr id="65" name="Straight Arrow Connector 64">
            <a:extLst>
              <a:ext uri="{FF2B5EF4-FFF2-40B4-BE49-F238E27FC236}">
                <a16:creationId xmlns:a16="http://schemas.microsoft.com/office/drawing/2014/main" id="{88E36DD6-319D-A04A-AA6B-79827957513A}"/>
              </a:ext>
            </a:extLst>
          </p:cNvPr>
          <p:cNvCxnSpPr>
            <a:cxnSpLocks/>
            <a:stCxn id="57" idx="2"/>
            <a:endCxn id="26" idx="0"/>
          </p:cNvCxnSpPr>
          <p:nvPr/>
        </p:nvCxnSpPr>
        <p:spPr>
          <a:xfrm flipH="1">
            <a:off x="6937611" y="2212892"/>
            <a:ext cx="670199" cy="890123"/>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A2C8DC79-40B2-8D4A-A32A-86B66CA8AEEE}"/>
              </a:ext>
            </a:extLst>
          </p:cNvPr>
          <p:cNvCxnSpPr>
            <a:cxnSpLocks/>
            <a:stCxn id="64" idx="3"/>
            <a:endCxn id="13" idx="2"/>
          </p:cNvCxnSpPr>
          <p:nvPr/>
        </p:nvCxnSpPr>
        <p:spPr>
          <a:xfrm flipH="1" flipV="1">
            <a:off x="6968046" y="4068180"/>
            <a:ext cx="290004" cy="8288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3" name="Rectangle 72">
            <a:extLst>
              <a:ext uri="{FF2B5EF4-FFF2-40B4-BE49-F238E27FC236}">
                <a16:creationId xmlns:a16="http://schemas.microsoft.com/office/drawing/2014/main" id="{DA44EC5D-FE22-2F4C-ABBA-A961D9BE0A52}"/>
              </a:ext>
            </a:extLst>
          </p:cNvPr>
          <p:cNvSpPr/>
          <p:nvPr/>
        </p:nvSpPr>
        <p:spPr>
          <a:xfrm>
            <a:off x="5775352" y="4765952"/>
            <a:ext cx="1150541" cy="553998"/>
          </a:xfrm>
          <a:prstGeom prst="rect">
            <a:avLst/>
          </a:prstGeom>
        </p:spPr>
        <p:txBody>
          <a:bodyPr wrap="square">
            <a:spAutoFit/>
          </a:bodyPr>
          <a:lstStyle/>
          <a:p>
            <a:r>
              <a:rPr lang="en-US" sz="1000" dirty="0"/>
              <a:t>ICS documents implemented Protocol features</a:t>
            </a:r>
          </a:p>
        </p:txBody>
      </p:sp>
      <p:sp>
        <p:nvSpPr>
          <p:cNvPr id="74" name="Rectangle 73">
            <a:extLst>
              <a:ext uri="{FF2B5EF4-FFF2-40B4-BE49-F238E27FC236}">
                <a16:creationId xmlns:a16="http://schemas.microsoft.com/office/drawing/2014/main" id="{74A75837-19A0-B241-A517-236B8AEAFD25}"/>
              </a:ext>
            </a:extLst>
          </p:cNvPr>
          <p:cNvSpPr/>
          <p:nvPr/>
        </p:nvSpPr>
        <p:spPr>
          <a:xfrm>
            <a:off x="5257800" y="3205467"/>
            <a:ext cx="883702" cy="707886"/>
          </a:xfrm>
          <a:prstGeom prst="rect">
            <a:avLst/>
          </a:prstGeom>
        </p:spPr>
        <p:txBody>
          <a:bodyPr wrap="square">
            <a:spAutoFit/>
          </a:bodyPr>
          <a:lstStyle/>
          <a:p>
            <a:r>
              <a:rPr lang="en-US" sz="1000" dirty="0"/>
              <a:t>Component implements one or more  protocols</a:t>
            </a:r>
          </a:p>
        </p:txBody>
      </p:sp>
      <p:cxnSp>
        <p:nvCxnSpPr>
          <p:cNvPr id="80" name="Straight Arrow Connector 79">
            <a:extLst>
              <a:ext uri="{FF2B5EF4-FFF2-40B4-BE49-F238E27FC236}">
                <a16:creationId xmlns:a16="http://schemas.microsoft.com/office/drawing/2014/main" id="{4EBE642F-253E-704F-845E-B0C73302DA8B}"/>
              </a:ext>
            </a:extLst>
          </p:cNvPr>
          <p:cNvCxnSpPr>
            <a:cxnSpLocks/>
          </p:cNvCxnSpPr>
          <p:nvPr/>
        </p:nvCxnSpPr>
        <p:spPr>
          <a:xfrm>
            <a:off x="4724400" y="1289630"/>
            <a:ext cx="0" cy="4882570"/>
          </a:xfrm>
          <a:prstGeom prst="straightConnector1">
            <a:avLst/>
          </a:prstGeom>
          <a:ln w="38100">
            <a:solidFill>
              <a:srgbClr val="92D050"/>
            </a:solidFill>
            <a:prstDash val="dashDot"/>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9" name="Striped Right Arrow 78">
            <a:extLst>
              <a:ext uri="{FF2B5EF4-FFF2-40B4-BE49-F238E27FC236}">
                <a16:creationId xmlns:a16="http://schemas.microsoft.com/office/drawing/2014/main" id="{9E787297-94C0-C541-87CD-32BE98D6917A}"/>
              </a:ext>
            </a:extLst>
          </p:cNvPr>
          <p:cNvSpPr/>
          <p:nvPr/>
        </p:nvSpPr>
        <p:spPr>
          <a:xfrm>
            <a:off x="4389615" y="3760464"/>
            <a:ext cx="791985" cy="416735"/>
          </a:xfrm>
          <a:prstGeom prst="strip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2" name="Snip and Round Single Corner Rectangle 81">
            <a:extLst>
              <a:ext uri="{FF2B5EF4-FFF2-40B4-BE49-F238E27FC236}">
                <a16:creationId xmlns:a16="http://schemas.microsoft.com/office/drawing/2014/main" id="{81569C65-9141-DB47-8435-1B4648BED9F0}"/>
              </a:ext>
            </a:extLst>
          </p:cNvPr>
          <p:cNvSpPr/>
          <p:nvPr/>
        </p:nvSpPr>
        <p:spPr>
          <a:xfrm>
            <a:off x="8110240" y="3886965"/>
            <a:ext cx="590036" cy="568643"/>
          </a:xfrm>
          <a:prstGeom prst="snipRoundRect">
            <a:avLst/>
          </a:prstGeom>
          <a:solidFill>
            <a:srgbClr val="DDA09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FRM</a:t>
            </a:r>
          </a:p>
        </p:txBody>
      </p:sp>
      <p:sp>
        <p:nvSpPr>
          <p:cNvPr id="83" name="Rectangle 82">
            <a:extLst>
              <a:ext uri="{FF2B5EF4-FFF2-40B4-BE49-F238E27FC236}">
                <a16:creationId xmlns:a16="http://schemas.microsoft.com/office/drawing/2014/main" id="{7F60F7F9-814A-FA49-8B7F-4B3332587698}"/>
              </a:ext>
            </a:extLst>
          </p:cNvPr>
          <p:cNvSpPr/>
          <p:nvPr/>
        </p:nvSpPr>
        <p:spPr>
          <a:xfrm>
            <a:off x="8010549" y="4555567"/>
            <a:ext cx="1116560" cy="707886"/>
          </a:xfrm>
          <a:prstGeom prst="rect">
            <a:avLst/>
          </a:prstGeom>
        </p:spPr>
        <p:txBody>
          <a:bodyPr wrap="square">
            <a:spAutoFit/>
          </a:bodyPr>
          <a:lstStyle/>
          <a:p>
            <a:r>
              <a:rPr lang="en-US" sz="1000" dirty="0"/>
              <a:t>FRM may define parameters for monitor and/or control. </a:t>
            </a:r>
          </a:p>
        </p:txBody>
      </p:sp>
      <p:cxnSp>
        <p:nvCxnSpPr>
          <p:cNvPr id="84" name="Straight Arrow Connector 83">
            <a:extLst>
              <a:ext uri="{FF2B5EF4-FFF2-40B4-BE49-F238E27FC236}">
                <a16:creationId xmlns:a16="http://schemas.microsoft.com/office/drawing/2014/main" id="{5FDF489A-0707-C047-B8EB-6C1CB5531B01}"/>
              </a:ext>
            </a:extLst>
          </p:cNvPr>
          <p:cNvCxnSpPr>
            <a:cxnSpLocks/>
            <a:stCxn id="82" idx="2"/>
          </p:cNvCxnSpPr>
          <p:nvPr/>
        </p:nvCxnSpPr>
        <p:spPr>
          <a:xfrm flipH="1" flipV="1">
            <a:off x="7220608" y="3992080"/>
            <a:ext cx="889632" cy="179207"/>
          </a:xfrm>
          <a:prstGeom prst="straightConnector1">
            <a:avLst/>
          </a:prstGeom>
          <a:ln>
            <a:solidFill>
              <a:srgbClr val="DDA09B"/>
            </a:solidFill>
            <a:tailEnd type="triangle"/>
          </a:ln>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6358C6C0-5281-C444-82FC-08787E95AED3}"/>
              </a:ext>
            </a:extLst>
          </p:cNvPr>
          <p:cNvSpPr/>
          <p:nvPr/>
        </p:nvSpPr>
        <p:spPr>
          <a:xfrm>
            <a:off x="3706954" y="4153433"/>
            <a:ext cx="1961194" cy="523220"/>
          </a:xfrm>
          <a:prstGeom prst="rect">
            <a:avLst/>
          </a:prstGeom>
        </p:spPr>
        <p:txBody>
          <a:bodyPr wrap="square">
            <a:spAutoFit/>
          </a:bodyPr>
          <a:lstStyle/>
          <a:p>
            <a:pPr algn="ctr"/>
            <a:r>
              <a:rPr lang="en-US" sz="1400" dirty="0">
                <a:solidFill>
                  <a:srgbClr val="00B050"/>
                </a:solidFill>
              </a:rPr>
              <a:t>Design</a:t>
            </a:r>
          </a:p>
          <a:p>
            <a:pPr algn="ctr"/>
            <a:r>
              <a:rPr lang="en-US" sz="1400" dirty="0">
                <a:solidFill>
                  <a:srgbClr val="00B050"/>
                </a:solidFill>
              </a:rPr>
              <a:t>Transformation</a:t>
            </a:r>
          </a:p>
        </p:txBody>
      </p:sp>
      <p:sp>
        <p:nvSpPr>
          <p:cNvPr id="88" name="Snip and Round Single Corner Rectangle 87">
            <a:extLst>
              <a:ext uri="{FF2B5EF4-FFF2-40B4-BE49-F238E27FC236}">
                <a16:creationId xmlns:a16="http://schemas.microsoft.com/office/drawing/2014/main" id="{AF5BDCC8-CF5A-584E-982C-90FA7ACA9B5F}"/>
              </a:ext>
            </a:extLst>
          </p:cNvPr>
          <p:cNvSpPr/>
          <p:nvPr/>
        </p:nvSpPr>
        <p:spPr>
          <a:xfrm>
            <a:off x="5189863" y="2723288"/>
            <a:ext cx="683440" cy="450817"/>
          </a:xfrm>
          <a:prstGeom prst="snip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TC S&amp;CC</a:t>
            </a:r>
          </a:p>
          <a:p>
            <a:pPr algn="ctr"/>
            <a:r>
              <a:rPr lang="en-US" sz="900" dirty="0">
                <a:solidFill>
                  <a:schemeClr val="bg1"/>
                </a:solidFill>
              </a:rPr>
              <a:t>protocol</a:t>
            </a:r>
          </a:p>
        </p:txBody>
      </p:sp>
      <p:sp>
        <p:nvSpPr>
          <p:cNvPr id="89" name="Date Placeholder 88">
            <a:extLst>
              <a:ext uri="{FF2B5EF4-FFF2-40B4-BE49-F238E27FC236}">
                <a16:creationId xmlns:a16="http://schemas.microsoft.com/office/drawing/2014/main" id="{7A99EEE0-DD2C-5942-97C9-08C923F3FEED}"/>
              </a:ext>
            </a:extLst>
          </p:cNvPr>
          <p:cNvSpPr>
            <a:spLocks noGrp="1"/>
          </p:cNvSpPr>
          <p:nvPr>
            <p:ph type="dt" sz="half" idx="2"/>
          </p:nvPr>
        </p:nvSpPr>
        <p:spPr/>
        <p:txBody>
          <a:bodyPr/>
          <a:lstStyle/>
          <a:p>
            <a:pPr>
              <a:defRPr/>
            </a:pPr>
            <a:fld id="{4221880F-2A8E-5448-A322-9F8E3E067017}" type="datetime1">
              <a:rPr lang="en-US" smtClean="0"/>
              <a:t>1/19/22</a:t>
            </a:fld>
            <a:endParaRPr lang="en-US"/>
          </a:p>
        </p:txBody>
      </p:sp>
      <p:cxnSp>
        <p:nvCxnSpPr>
          <p:cNvPr id="90" name="Straight Arrow Connector 89">
            <a:extLst>
              <a:ext uri="{FF2B5EF4-FFF2-40B4-BE49-F238E27FC236}">
                <a16:creationId xmlns:a16="http://schemas.microsoft.com/office/drawing/2014/main" id="{A9C411EE-E698-D943-AC88-598A7C13F210}"/>
              </a:ext>
            </a:extLst>
          </p:cNvPr>
          <p:cNvCxnSpPr>
            <a:cxnSpLocks/>
            <a:endCxn id="88" idx="0"/>
          </p:cNvCxnSpPr>
          <p:nvPr/>
        </p:nvCxnSpPr>
        <p:spPr>
          <a:xfrm flipH="1" flipV="1">
            <a:off x="5873303" y="2948697"/>
            <a:ext cx="850558" cy="6397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3" name="Straight Arrow Connector 92">
            <a:extLst>
              <a:ext uri="{FF2B5EF4-FFF2-40B4-BE49-F238E27FC236}">
                <a16:creationId xmlns:a16="http://schemas.microsoft.com/office/drawing/2014/main" id="{8E513318-540B-F444-83D8-1DD1A36207FF}"/>
              </a:ext>
            </a:extLst>
          </p:cNvPr>
          <p:cNvCxnSpPr>
            <a:cxnSpLocks/>
            <a:stCxn id="57" idx="1"/>
            <a:endCxn id="63" idx="0"/>
          </p:cNvCxnSpPr>
          <p:nvPr/>
        </p:nvCxnSpPr>
        <p:spPr>
          <a:xfrm flipH="1">
            <a:off x="7223923" y="2497213"/>
            <a:ext cx="678905" cy="1010011"/>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99" name="Rectangle 98">
            <a:extLst>
              <a:ext uri="{FF2B5EF4-FFF2-40B4-BE49-F238E27FC236}">
                <a16:creationId xmlns:a16="http://schemas.microsoft.com/office/drawing/2014/main" id="{517D2248-83C0-9F4D-A98F-10025455B968}"/>
              </a:ext>
            </a:extLst>
          </p:cNvPr>
          <p:cNvSpPr/>
          <p:nvPr/>
        </p:nvSpPr>
        <p:spPr>
          <a:xfrm>
            <a:off x="7665424" y="2768565"/>
            <a:ext cx="1606805" cy="400110"/>
          </a:xfrm>
          <a:prstGeom prst="rect">
            <a:avLst/>
          </a:prstGeom>
        </p:spPr>
        <p:txBody>
          <a:bodyPr wrap="square">
            <a:spAutoFit/>
          </a:bodyPr>
          <a:lstStyle/>
          <a:p>
            <a:r>
              <a:rPr lang="en-US" sz="1000" dirty="0"/>
              <a:t>EDS may be used to document actual MIB</a:t>
            </a:r>
          </a:p>
        </p:txBody>
      </p:sp>
      <p:sp>
        <p:nvSpPr>
          <p:cNvPr id="3" name="Rectangle 2">
            <a:extLst>
              <a:ext uri="{FF2B5EF4-FFF2-40B4-BE49-F238E27FC236}">
                <a16:creationId xmlns:a16="http://schemas.microsoft.com/office/drawing/2014/main" id="{94B58E63-46D5-B849-9A3C-458D404D2A28}"/>
              </a:ext>
            </a:extLst>
          </p:cNvPr>
          <p:cNvSpPr/>
          <p:nvPr/>
        </p:nvSpPr>
        <p:spPr>
          <a:xfrm>
            <a:off x="2011910" y="2819400"/>
            <a:ext cx="458780" cy="276999"/>
          </a:xfrm>
          <a:prstGeom prst="rect">
            <a:avLst/>
          </a:prstGeom>
        </p:spPr>
        <p:txBody>
          <a:bodyPr wrap="none">
            <a:spAutoFit/>
          </a:bodyPr>
          <a:lstStyle/>
          <a:p>
            <a:r>
              <a:rPr lang="en-US" sz="1200" dirty="0"/>
              <a:t>MIB</a:t>
            </a:r>
          </a:p>
        </p:txBody>
      </p:sp>
    </p:spTree>
    <p:extLst>
      <p:ext uri="{BB962C8B-B14F-4D97-AF65-F5344CB8AC3E}">
        <p14:creationId xmlns:p14="http://schemas.microsoft.com/office/powerpoint/2010/main" val="2845435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3DFD9-C832-8644-9F4C-B848C602B833}"/>
              </a:ext>
            </a:extLst>
          </p:cNvPr>
          <p:cNvSpPr>
            <a:spLocks noGrp="1"/>
          </p:cNvSpPr>
          <p:nvPr>
            <p:ph type="title"/>
          </p:nvPr>
        </p:nvSpPr>
        <p:spPr>
          <a:xfrm>
            <a:off x="457200" y="-76200"/>
            <a:ext cx="8229600" cy="909638"/>
          </a:xfrm>
        </p:spPr>
        <p:txBody>
          <a:bodyPr/>
          <a:lstStyle/>
          <a:p>
            <a:r>
              <a:rPr lang="en-US" sz="3200" b="1" i="1" dirty="0"/>
              <a:t>Conceptual</a:t>
            </a:r>
            <a:r>
              <a:rPr lang="en-US" sz="3200" dirty="0"/>
              <a:t> Model Relationship Diagram</a:t>
            </a:r>
          </a:p>
        </p:txBody>
      </p:sp>
      <p:sp>
        <p:nvSpPr>
          <p:cNvPr id="6" name="Rounded Rectangle 5">
            <a:extLst>
              <a:ext uri="{FF2B5EF4-FFF2-40B4-BE49-F238E27FC236}">
                <a16:creationId xmlns:a16="http://schemas.microsoft.com/office/drawing/2014/main" id="{8334BE9D-D7DC-E94A-9B7F-9CFE5BC9E514}"/>
              </a:ext>
            </a:extLst>
          </p:cNvPr>
          <p:cNvSpPr/>
          <p:nvPr/>
        </p:nvSpPr>
        <p:spPr>
          <a:xfrm>
            <a:off x="457200" y="1752600"/>
            <a:ext cx="6172200" cy="4343400"/>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CB95F183-6913-1943-898C-551CDEF501FB}"/>
              </a:ext>
            </a:extLst>
          </p:cNvPr>
          <p:cNvSpPr/>
          <p:nvPr/>
        </p:nvSpPr>
        <p:spPr>
          <a:xfrm>
            <a:off x="7696200" y="1752600"/>
            <a:ext cx="1066800" cy="4343400"/>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C44AC81-0F14-E445-A3E2-B58051255A3E}"/>
              </a:ext>
            </a:extLst>
          </p:cNvPr>
          <p:cNvSpPr txBox="1"/>
          <p:nvPr/>
        </p:nvSpPr>
        <p:spPr>
          <a:xfrm>
            <a:off x="2970215" y="1932938"/>
            <a:ext cx="1377300" cy="646331"/>
          </a:xfrm>
          <a:prstGeom prst="rect">
            <a:avLst/>
          </a:prstGeom>
          <a:noFill/>
        </p:spPr>
        <p:txBody>
          <a:bodyPr wrap="none" rtlCol="0">
            <a:spAutoFit/>
          </a:bodyPr>
          <a:lstStyle/>
          <a:p>
            <a:pPr algn="ctr"/>
            <a:r>
              <a:rPr lang="en-US" dirty="0"/>
              <a:t>Abstract</a:t>
            </a:r>
          </a:p>
          <a:p>
            <a:pPr algn="ctr"/>
            <a:r>
              <a:rPr lang="en-US" dirty="0"/>
              <a:t>Component</a:t>
            </a:r>
          </a:p>
        </p:txBody>
      </p:sp>
      <p:sp>
        <p:nvSpPr>
          <p:cNvPr id="9" name="TextBox 8">
            <a:extLst>
              <a:ext uri="{FF2B5EF4-FFF2-40B4-BE49-F238E27FC236}">
                <a16:creationId xmlns:a16="http://schemas.microsoft.com/office/drawing/2014/main" id="{0C6720CC-CBA2-BF47-9687-8B851FCFF299}"/>
              </a:ext>
            </a:extLst>
          </p:cNvPr>
          <p:cNvSpPr txBox="1"/>
          <p:nvPr/>
        </p:nvSpPr>
        <p:spPr>
          <a:xfrm>
            <a:off x="7438358" y="1740196"/>
            <a:ext cx="1582484" cy="646331"/>
          </a:xfrm>
          <a:prstGeom prst="rect">
            <a:avLst/>
          </a:prstGeom>
          <a:noFill/>
        </p:spPr>
        <p:txBody>
          <a:bodyPr wrap="none" rtlCol="0">
            <a:spAutoFit/>
          </a:bodyPr>
          <a:lstStyle/>
          <a:p>
            <a:pPr algn="ctr"/>
            <a:r>
              <a:rPr lang="en-US" dirty="0"/>
              <a:t>Abstract</a:t>
            </a:r>
          </a:p>
          <a:p>
            <a:pPr algn="ctr"/>
            <a:r>
              <a:rPr lang="en-US" dirty="0"/>
              <a:t>Peer </a:t>
            </a:r>
          </a:p>
          <a:p>
            <a:pPr algn="ctr"/>
            <a:r>
              <a:rPr lang="en-US" dirty="0"/>
              <a:t>Component</a:t>
            </a:r>
          </a:p>
        </p:txBody>
      </p:sp>
      <p:sp>
        <p:nvSpPr>
          <p:cNvPr id="10" name="Rounded Rectangle 9">
            <a:extLst>
              <a:ext uri="{FF2B5EF4-FFF2-40B4-BE49-F238E27FC236}">
                <a16:creationId xmlns:a16="http://schemas.microsoft.com/office/drawing/2014/main" id="{AE20D181-AB41-D44F-BDBB-090EB2299DFB}"/>
              </a:ext>
            </a:extLst>
          </p:cNvPr>
          <p:cNvSpPr/>
          <p:nvPr/>
        </p:nvSpPr>
        <p:spPr>
          <a:xfrm>
            <a:off x="4231950" y="4648200"/>
            <a:ext cx="1752600" cy="990600"/>
          </a:xfrm>
          <a:prstGeom prst="roundRect">
            <a:avLst/>
          </a:prstGeom>
          <a:solidFill>
            <a:srgbClr val="FFBF0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Coding &amp; RFM</a:t>
            </a:r>
          </a:p>
          <a:p>
            <a:pPr algn="ctr"/>
            <a:r>
              <a:rPr lang="en-US" dirty="0">
                <a:solidFill>
                  <a:srgbClr val="C00000"/>
                </a:solidFill>
              </a:rPr>
              <a:t>Sub-Element</a:t>
            </a:r>
          </a:p>
        </p:txBody>
      </p:sp>
      <p:sp>
        <p:nvSpPr>
          <p:cNvPr id="11" name="Rounded Rectangle 10">
            <a:extLst>
              <a:ext uri="{FF2B5EF4-FFF2-40B4-BE49-F238E27FC236}">
                <a16:creationId xmlns:a16="http://schemas.microsoft.com/office/drawing/2014/main" id="{328456FB-D262-6540-9119-4E610B92CD3F}"/>
              </a:ext>
            </a:extLst>
          </p:cNvPr>
          <p:cNvSpPr/>
          <p:nvPr/>
        </p:nvSpPr>
        <p:spPr>
          <a:xfrm>
            <a:off x="2743200" y="3581400"/>
            <a:ext cx="1752600" cy="990600"/>
          </a:xfrm>
          <a:prstGeom prst="roundRect">
            <a:avLst/>
          </a:prstGeom>
          <a:solidFill>
            <a:srgbClr val="FBB17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Link</a:t>
            </a:r>
          </a:p>
          <a:p>
            <a:pPr algn="ctr"/>
            <a:r>
              <a:rPr lang="en-US" dirty="0">
                <a:solidFill>
                  <a:srgbClr val="C00000"/>
                </a:solidFill>
              </a:rPr>
              <a:t>Sub-Element</a:t>
            </a:r>
          </a:p>
        </p:txBody>
      </p:sp>
      <p:sp>
        <p:nvSpPr>
          <p:cNvPr id="12" name="Rounded Rectangle 11">
            <a:extLst>
              <a:ext uri="{FF2B5EF4-FFF2-40B4-BE49-F238E27FC236}">
                <a16:creationId xmlns:a16="http://schemas.microsoft.com/office/drawing/2014/main" id="{CC61797C-0703-A848-9522-A438A47E300F}"/>
              </a:ext>
            </a:extLst>
          </p:cNvPr>
          <p:cNvSpPr/>
          <p:nvPr/>
        </p:nvSpPr>
        <p:spPr>
          <a:xfrm>
            <a:off x="1219200" y="2466109"/>
            <a:ext cx="1752600" cy="990600"/>
          </a:xfrm>
          <a:prstGeom prst="roundRect">
            <a:avLst/>
          </a:prstGeom>
          <a:solidFill>
            <a:srgbClr val="83DE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App Protocol</a:t>
            </a:r>
          </a:p>
          <a:p>
            <a:pPr algn="ctr"/>
            <a:r>
              <a:rPr lang="en-US" dirty="0">
                <a:solidFill>
                  <a:srgbClr val="C00000"/>
                </a:solidFill>
              </a:rPr>
              <a:t>Sub-Element</a:t>
            </a:r>
          </a:p>
        </p:txBody>
      </p:sp>
      <p:cxnSp>
        <p:nvCxnSpPr>
          <p:cNvPr id="14" name="Elbow Connector 13">
            <a:extLst>
              <a:ext uri="{FF2B5EF4-FFF2-40B4-BE49-F238E27FC236}">
                <a16:creationId xmlns:a16="http://schemas.microsoft.com/office/drawing/2014/main" id="{4AA6C58A-5D49-704A-A59E-A9A320FA1598}"/>
              </a:ext>
            </a:extLst>
          </p:cNvPr>
          <p:cNvCxnSpPr>
            <a:cxnSpLocks/>
            <a:stCxn id="3" idx="2"/>
            <a:endCxn id="59" idx="6"/>
          </p:cNvCxnSpPr>
          <p:nvPr/>
        </p:nvCxnSpPr>
        <p:spPr>
          <a:xfrm>
            <a:off x="3027130" y="3002836"/>
            <a:ext cx="562514" cy="523233"/>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Elbow Connector 14">
            <a:extLst>
              <a:ext uri="{FF2B5EF4-FFF2-40B4-BE49-F238E27FC236}">
                <a16:creationId xmlns:a16="http://schemas.microsoft.com/office/drawing/2014/main" id="{4D979D3F-9288-F642-945A-9429B04E4A08}"/>
              </a:ext>
            </a:extLst>
          </p:cNvPr>
          <p:cNvCxnSpPr>
            <a:cxnSpLocks/>
            <a:stCxn id="52" idx="2"/>
            <a:endCxn id="60" idx="6"/>
          </p:cNvCxnSpPr>
          <p:nvPr/>
        </p:nvCxnSpPr>
        <p:spPr>
          <a:xfrm>
            <a:off x="4546934" y="4110507"/>
            <a:ext cx="514919" cy="475034"/>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Rounded Rectangle 21">
            <a:extLst>
              <a:ext uri="{FF2B5EF4-FFF2-40B4-BE49-F238E27FC236}">
                <a16:creationId xmlns:a16="http://schemas.microsoft.com/office/drawing/2014/main" id="{7776D068-C98E-FF48-B3CB-7D87F058D1DD}"/>
              </a:ext>
            </a:extLst>
          </p:cNvPr>
          <p:cNvSpPr/>
          <p:nvPr/>
        </p:nvSpPr>
        <p:spPr>
          <a:xfrm>
            <a:off x="7953703" y="4914900"/>
            <a:ext cx="345750" cy="457200"/>
          </a:xfrm>
          <a:prstGeom prst="roundRect">
            <a:avLst/>
          </a:prstGeom>
          <a:solidFill>
            <a:srgbClr val="FFBF0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sp>
        <p:nvSpPr>
          <p:cNvPr id="23" name="Rounded Rectangle 22">
            <a:extLst>
              <a:ext uri="{FF2B5EF4-FFF2-40B4-BE49-F238E27FC236}">
                <a16:creationId xmlns:a16="http://schemas.microsoft.com/office/drawing/2014/main" id="{839266EC-6F97-574D-A788-063C06ACC6F0}"/>
              </a:ext>
            </a:extLst>
          </p:cNvPr>
          <p:cNvSpPr/>
          <p:nvPr/>
        </p:nvSpPr>
        <p:spPr>
          <a:xfrm>
            <a:off x="7953396" y="3843202"/>
            <a:ext cx="345750" cy="457200"/>
          </a:xfrm>
          <a:prstGeom prst="roundRect">
            <a:avLst/>
          </a:prstGeom>
          <a:solidFill>
            <a:srgbClr val="FBB17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sp>
        <p:nvSpPr>
          <p:cNvPr id="24" name="Rounded Rectangle 23">
            <a:extLst>
              <a:ext uri="{FF2B5EF4-FFF2-40B4-BE49-F238E27FC236}">
                <a16:creationId xmlns:a16="http://schemas.microsoft.com/office/drawing/2014/main" id="{C94F528A-34D8-AF4C-B27B-D5BA6F5D5650}"/>
              </a:ext>
            </a:extLst>
          </p:cNvPr>
          <p:cNvSpPr/>
          <p:nvPr/>
        </p:nvSpPr>
        <p:spPr>
          <a:xfrm>
            <a:off x="7957329" y="2771504"/>
            <a:ext cx="345750" cy="457200"/>
          </a:xfrm>
          <a:prstGeom prst="roundRect">
            <a:avLst/>
          </a:prstGeom>
          <a:solidFill>
            <a:srgbClr val="83DE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cxnSp>
        <p:nvCxnSpPr>
          <p:cNvPr id="27" name="Elbow Connector 26">
            <a:extLst>
              <a:ext uri="{FF2B5EF4-FFF2-40B4-BE49-F238E27FC236}">
                <a16:creationId xmlns:a16="http://schemas.microsoft.com/office/drawing/2014/main" id="{9C6B6965-42A7-AF4A-B3F2-F43071E1D69C}"/>
              </a:ext>
            </a:extLst>
          </p:cNvPr>
          <p:cNvCxnSpPr>
            <a:cxnSpLocks/>
          </p:cNvCxnSpPr>
          <p:nvPr/>
        </p:nvCxnSpPr>
        <p:spPr>
          <a:xfrm>
            <a:off x="2888946" y="2771504"/>
            <a:ext cx="5068383" cy="267305"/>
          </a:xfrm>
          <a:prstGeom prst="bentConnector3">
            <a:avLst>
              <a:gd name="adj1" fmla="val 50000"/>
            </a:avLst>
          </a:prstGeom>
          <a:ln>
            <a:solidFill>
              <a:srgbClr val="83DEFF"/>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9" name="Elbow Connector 28">
            <a:extLst>
              <a:ext uri="{FF2B5EF4-FFF2-40B4-BE49-F238E27FC236}">
                <a16:creationId xmlns:a16="http://schemas.microsoft.com/office/drawing/2014/main" id="{CC299E84-9C27-1E40-BBD6-61CD0AD54E34}"/>
              </a:ext>
            </a:extLst>
          </p:cNvPr>
          <p:cNvCxnSpPr>
            <a:cxnSpLocks/>
          </p:cNvCxnSpPr>
          <p:nvPr/>
        </p:nvCxnSpPr>
        <p:spPr>
          <a:xfrm>
            <a:off x="4398345" y="3837851"/>
            <a:ext cx="3555051" cy="272656"/>
          </a:xfrm>
          <a:prstGeom prst="bentConnector3">
            <a:avLst>
              <a:gd name="adj1" fmla="val 50000"/>
            </a:avLst>
          </a:prstGeom>
          <a:ln>
            <a:solidFill>
              <a:srgbClr val="FBB176"/>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2" name="Elbow Connector 31">
            <a:extLst>
              <a:ext uri="{FF2B5EF4-FFF2-40B4-BE49-F238E27FC236}">
                <a16:creationId xmlns:a16="http://schemas.microsoft.com/office/drawing/2014/main" id="{5A7F25E5-2ABA-3645-A503-06E764F6D653}"/>
              </a:ext>
            </a:extLst>
          </p:cNvPr>
          <p:cNvCxnSpPr>
            <a:cxnSpLocks/>
          </p:cNvCxnSpPr>
          <p:nvPr/>
        </p:nvCxnSpPr>
        <p:spPr>
          <a:xfrm>
            <a:off x="5867400" y="4925760"/>
            <a:ext cx="2086303" cy="249518"/>
          </a:xfrm>
          <a:prstGeom prst="bentConnector3">
            <a:avLst>
              <a:gd name="adj1" fmla="val 50000"/>
            </a:avLst>
          </a:prstGeom>
          <a:ln>
            <a:solidFill>
              <a:srgbClr val="FFC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1CB8A24E-6026-014B-BD38-D49B3E080AB5}"/>
              </a:ext>
            </a:extLst>
          </p:cNvPr>
          <p:cNvSpPr/>
          <p:nvPr/>
        </p:nvSpPr>
        <p:spPr>
          <a:xfrm>
            <a:off x="6526809" y="2814935"/>
            <a:ext cx="1268296" cy="461665"/>
          </a:xfrm>
          <a:prstGeom prst="rect">
            <a:avLst/>
          </a:prstGeom>
        </p:spPr>
        <p:txBody>
          <a:bodyPr wrap="none">
            <a:spAutoFit/>
          </a:bodyPr>
          <a:lstStyle/>
          <a:p>
            <a:pPr algn="ctr"/>
            <a:r>
              <a:rPr lang="en-US" sz="1200" dirty="0"/>
              <a:t>App Protocol</a:t>
            </a:r>
          </a:p>
          <a:p>
            <a:pPr algn="ctr"/>
            <a:r>
              <a:rPr lang="en-US" sz="1200" dirty="0"/>
              <a:t>Peer Interaction</a:t>
            </a:r>
          </a:p>
        </p:txBody>
      </p:sp>
      <p:sp>
        <p:nvSpPr>
          <p:cNvPr id="39" name="Rectangle 38">
            <a:extLst>
              <a:ext uri="{FF2B5EF4-FFF2-40B4-BE49-F238E27FC236}">
                <a16:creationId xmlns:a16="http://schemas.microsoft.com/office/drawing/2014/main" id="{2E9E0CC8-8AC3-3446-ADB6-A3125BACBA1E}"/>
              </a:ext>
            </a:extLst>
          </p:cNvPr>
          <p:cNvSpPr/>
          <p:nvPr/>
        </p:nvSpPr>
        <p:spPr>
          <a:xfrm>
            <a:off x="6509646" y="3881735"/>
            <a:ext cx="1268296" cy="461665"/>
          </a:xfrm>
          <a:prstGeom prst="rect">
            <a:avLst/>
          </a:prstGeom>
        </p:spPr>
        <p:txBody>
          <a:bodyPr wrap="none">
            <a:spAutoFit/>
          </a:bodyPr>
          <a:lstStyle/>
          <a:p>
            <a:pPr algn="ctr"/>
            <a:r>
              <a:rPr lang="en-US" sz="1200" dirty="0"/>
              <a:t>Link Protocol</a:t>
            </a:r>
          </a:p>
          <a:p>
            <a:pPr algn="ctr"/>
            <a:r>
              <a:rPr lang="en-US" sz="1200" dirty="0"/>
              <a:t>Peer Interaction</a:t>
            </a:r>
          </a:p>
        </p:txBody>
      </p:sp>
      <p:sp>
        <p:nvSpPr>
          <p:cNvPr id="40" name="Rectangle 39">
            <a:extLst>
              <a:ext uri="{FF2B5EF4-FFF2-40B4-BE49-F238E27FC236}">
                <a16:creationId xmlns:a16="http://schemas.microsoft.com/office/drawing/2014/main" id="{E15A5871-3945-E943-A89C-B2C14E8A8537}"/>
              </a:ext>
            </a:extLst>
          </p:cNvPr>
          <p:cNvSpPr/>
          <p:nvPr/>
        </p:nvSpPr>
        <p:spPr>
          <a:xfrm>
            <a:off x="6362973" y="4953469"/>
            <a:ext cx="1569660" cy="461665"/>
          </a:xfrm>
          <a:prstGeom prst="rect">
            <a:avLst/>
          </a:prstGeom>
        </p:spPr>
        <p:txBody>
          <a:bodyPr wrap="none">
            <a:spAutoFit/>
          </a:bodyPr>
          <a:lstStyle/>
          <a:p>
            <a:pPr algn="ctr"/>
            <a:r>
              <a:rPr lang="en-US" sz="1200" dirty="0"/>
              <a:t>C&amp;S / RFM Protocol</a:t>
            </a:r>
          </a:p>
          <a:p>
            <a:pPr algn="ctr"/>
            <a:r>
              <a:rPr lang="en-US" sz="1200" dirty="0"/>
              <a:t>Peer Interaction</a:t>
            </a:r>
          </a:p>
        </p:txBody>
      </p:sp>
      <p:sp>
        <p:nvSpPr>
          <p:cNvPr id="41" name="Rectangle 40">
            <a:extLst>
              <a:ext uri="{FF2B5EF4-FFF2-40B4-BE49-F238E27FC236}">
                <a16:creationId xmlns:a16="http://schemas.microsoft.com/office/drawing/2014/main" id="{3892DF09-A6BF-D04F-A7ED-8C116A9F9528}"/>
              </a:ext>
            </a:extLst>
          </p:cNvPr>
          <p:cNvSpPr/>
          <p:nvPr/>
        </p:nvSpPr>
        <p:spPr>
          <a:xfrm>
            <a:off x="6201626" y="6136957"/>
            <a:ext cx="901208" cy="461665"/>
          </a:xfrm>
          <a:prstGeom prst="rect">
            <a:avLst/>
          </a:prstGeom>
        </p:spPr>
        <p:txBody>
          <a:bodyPr wrap="none">
            <a:spAutoFit/>
          </a:bodyPr>
          <a:lstStyle/>
          <a:p>
            <a:pPr algn="ctr"/>
            <a:r>
              <a:rPr lang="en-US" sz="1200" dirty="0"/>
              <a:t>Logical</a:t>
            </a:r>
          </a:p>
          <a:p>
            <a:pPr algn="ctr"/>
            <a:r>
              <a:rPr lang="en-US" sz="1200" dirty="0"/>
              <a:t>Interaction</a:t>
            </a:r>
          </a:p>
        </p:txBody>
      </p:sp>
      <p:sp>
        <p:nvSpPr>
          <p:cNvPr id="42" name="Rectangle 41">
            <a:extLst>
              <a:ext uri="{FF2B5EF4-FFF2-40B4-BE49-F238E27FC236}">
                <a16:creationId xmlns:a16="http://schemas.microsoft.com/office/drawing/2014/main" id="{CADB5032-A099-DA48-8660-92891EEA2BC3}"/>
              </a:ext>
            </a:extLst>
          </p:cNvPr>
          <p:cNvSpPr/>
          <p:nvPr/>
        </p:nvSpPr>
        <p:spPr>
          <a:xfrm>
            <a:off x="2978898" y="2774925"/>
            <a:ext cx="508473" cy="461665"/>
          </a:xfrm>
          <a:prstGeom prst="rect">
            <a:avLst/>
          </a:prstGeom>
        </p:spPr>
        <p:txBody>
          <a:bodyPr wrap="none">
            <a:spAutoFit/>
          </a:bodyPr>
          <a:lstStyle/>
          <a:p>
            <a:pPr algn="ctr"/>
            <a:r>
              <a:rPr lang="en-US" sz="1200" dirty="0"/>
              <a:t>App</a:t>
            </a:r>
          </a:p>
          <a:p>
            <a:pPr algn="ctr"/>
            <a:r>
              <a:rPr lang="en-US" sz="1200" dirty="0"/>
              <a:t>PDU</a:t>
            </a:r>
          </a:p>
        </p:txBody>
      </p:sp>
      <p:sp>
        <p:nvSpPr>
          <p:cNvPr id="43" name="Rectangle 42">
            <a:extLst>
              <a:ext uri="{FF2B5EF4-FFF2-40B4-BE49-F238E27FC236}">
                <a16:creationId xmlns:a16="http://schemas.microsoft.com/office/drawing/2014/main" id="{FDC5FCE8-949A-F247-9E31-F487327A83BF}"/>
              </a:ext>
            </a:extLst>
          </p:cNvPr>
          <p:cNvSpPr/>
          <p:nvPr/>
        </p:nvSpPr>
        <p:spPr>
          <a:xfrm>
            <a:off x="4495800" y="3881735"/>
            <a:ext cx="508473" cy="461665"/>
          </a:xfrm>
          <a:prstGeom prst="rect">
            <a:avLst/>
          </a:prstGeom>
        </p:spPr>
        <p:txBody>
          <a:bodyPr wrap="none">
            <a:spAutoFit/>
          </a:bodyPr>
          <a:lstStyle/>
          <a:p>
            <a:pPr algn="ctr"/>
            <a:r>
              <a:rPr lang="en-US" sz="1200" dirty="0"/>
              <a:t>Link</a:t>
            </a:r>
          </a:p>
          <a:p>
            <a:pPr algn="ctr"/>
            <a:r>
              <a:rPr lang="en-US" sz="1200" dirty="0"/>
              <a:t>PDU</a:t>
            </a:r>
          </a:p>
        </p:txBody>
      </p:sp>
      <p:sp>
        <p:nvSpPr>
          <p:cNvPr id="44" name="Rectangle 43">
            <a:extLst>
              <a:ext uri="{FF2B5EF4-FFF2-40B4-BE49-F238E27FC236}">
                <a16:creationId xmlns:a16="http://schemas.microsoft.com/office/drawing/2014/main" id="{80454DD8-4881-F849-B4B4-5DE7C4AD6A7D}"/>
              </a:ext>
            </a:extLst>
          </p:cNvPr>
          <p:cNvSpPr/>
          <p:nvPr/>
        </p:nvSpPr>
        <p:spPr>
          <a:xfrm>
            <a:off x="5066822" y="5629598"/>
            <a:ext cx="963725" cy="461665"/>
          </a:xfrm>
          <a:prstGeom prst="rect">
            <a:avLst/>
          </a:prstGeom>
        </p:spPr>
        <p:txBody>
          <a:bodyPr wrap="none">
            <a:spAutoFit/>
          </a:bodyPr>
          <a:lstStyle/>
          <a:p>
            <a:pPr algn="ctr"/>
            <a:r>
              <a:rPr lang="en-US" sz="1200" dirty="0"/>
              <a:t>C&amp;S / RFM</a:t>
            </a:r>
          </a:p>
          <a:p>
            <a:pPr algn="ctr"/>
            <a:r>
              <a:rPr lang="en-US" sz="1200" dirty="0"/>
              <a:t>PDU</a:t>
            </a:r>
          </a:p>
        </p:txBody>
      </p:sp>
      <p:sp>
        <p:nvSpPr>
          <p:cNvPr id="50" name="Rectangle 49">
            <a:extLst>
              <a:ext uri="{FF2B5EF4-FFF2-40B4-BE49-F238E27FC236}">
                <a16:creationId xmlns:a16="http://schemas.microsoft.com/office/drawing/2014/main" id="{E8D79E1D-5F8E-BC42-8825-658CF7685F48}"/>
              </a:ext>
            </a:extLst>
          </p:cNvPr>
          <p:cNvSpPr/>
          <p:nvPr/>
        </p:nvSpPr>
        <p:spPr>
          <a:xfrm>
            <a:off x="4494838" y="3009851"/>
            <a:ext cx="1856597" cy="646331"/>
          </a:xfrm>
          <a:prstGeom prst="rect">
            <a:avLst/>
          </a:prstGeom>
        </p:spPr>
        <p:txBody>
          <a:bodyPr wrap="none">
            <a:spAutoFit/>
          </a:bodyPr>
          <a:lstStyle/>
          <a:p>
            <a:pPr algn="ctr"/>
            <a:r>
              <a:rPr lang="en-US" sz="1200" dirty="0">
                <a:solidFill>
                  <a:srgbClr val="C00000"/>
                </a:solidFill>
              </a:rPr>
              <a:t>Protocol describes PDU</a:t>
            </a:r>
          </a:p>
          <a:p>
            <a:pPr algn="ctr"/>
            <a:r>
              <a:rPr lang="en-US" sz="1200" dirty="0">
                <a:solidFill>
                  <a:srgbClr val="C00000"/>
                </a:solidFill>
              </a:rPr>
              <a:t>&amp; protocol behavior that </a:t>
            </a:r>
          </a:p>
          <a:p>
            <a:pPr algn="ctr"/>
            <a:r>
              <a:rPr lang="en-US" sz="1200" dirty="0">
                <a:solidFill>
                  <a:srgbClr val="C00000"/>
                </a:solidFill>
              </a:rPr>
              <a:t>must be implemented</a:t>
            </a:r>
          </a:p>
        </p:txBody>
      </p:sp>
      <p:cxnSp>
        <p:nvCxnSpPr>
          <p:cNvPr id="51" name="Straight Arrow Connector 50">
            <a:extLst>
              <a:ext uri="{FF2B5EF4-FFF2-40B4-BE49-F238E27FC236}">
                <a16:creationId xmlns:a16="http://schemas.microsoft.com/office/drawing/2014/main" id="{F7C03FCD-A6FF-0F47-9021-D011C90C18EC}"/>
              </a:ext>
            </a:extLst>
          </p:cNvPr>
          <p:cNvCxnSpPr>
            <a:cxnSpLocks/>
          </p:cNvCxnSpPr>
          <p:nvPr/>
        </p:nvCxnSpPr>
        <p:spPr>
          <a:xfrm flipH="1">
            <a:off x="4911161" y="3591904"/>
            <a:ext cx="427054" cy="446998"/>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A2805578-FA5D-0B45-95D1-D47AF799D20E}"/>
              </a:ext>
            </a:extLst>
          </p:cNvPr>
          <p:cNvCxnSpPr>
            <a:cxnSpLocks/>
          </p:cNvCxnSpPr>
          <p:nvPr/>
        </p:nvCxnSpPr>
        <p:spPr>
          <a:xfrm flipH="1">
            <a:off x="4043637" y="3600060"/>
            <a:ext cx="1294578" cy="43884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56" name="Rectangle 55">
            <a:extLst>
              <a:ext uri="{FF2B5EF4-FFF2-40B4-BE49-F238E27FC236}">
                <a16:creationId xmlns:a16="http://schemas.microsoft.com/office/drawing/2014/main" id="{52D01E4E-0BCB-CA40-8CBD-CE28C710F00C}"/>
              </a:ext>
            </a:extLst>
          </p:cNvPr>
          <p:cNvSpPr/>
          <p:nvPr/>
        </p:nvSpPr>
        <p:spPr>
          <a:xfrm>
            <a:off x="2912445" y="3857057"/>
            <a:ext cx="228600" cy="228599"/>
          </a:xfrm>
          <a:prstGeom prst="rect">
            <a:avLst/>
          </a:prstGeom>
          <a:pattFill prst="solidDmnd">
            <a:fgClr>
              <a:srgbClr val="92D050"/>
            </a:fgClr>
            <a:bgClr>
              <a:schemeClr val="bg1"/>
            </a:bgClr>
          </a:patt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0927DD55-744D-714C-BE5E-E4408CB7988C}"/>
              </a:ext>
            </a:extLst>
          </p:cNvPr>
          <p:cNvSpPr/>
          <p:nvPr/>
        </p:nvSpPr>
        <p:spPr>
          <a:xfrm>
            <a:off x="245162" y="3854823"/>
            <a:ext cx="2616422" cy="461665"/>
          </a:xfrm>
          <a:prstGeom prst="rect">
            <a:avLst/>
          </a:prstGeom>
        </p:spPr>
        <p:txBody>
          <a:bodyPr wrap="none">
            <a:spAutoFit/>
          </a:bodyPr>
          <a:lstStyle/>
          <a:p>
            <a:pPr algn="ctr"/>
            <a:r>
              <a:rPr lang="en-US" sz="1200" dirty="0">
                <a:solidFill>
                  <a:srgbClr val="C00000"/>
                </a:solidFill>
              </a:rPr>
              <a:t>MIB (part of standard) </a:t>
            </a:r>
          </a:p>
          <a:p>
            <a:pPr algn="ctr"/>
            <a:r>
              <a:rPr lang="en-US" sz="1200" dirty="0">
                <a:solidFill>
                  <a:srgbClr val="C00000"/>
                </a:solidFill>
              </a:rPr>
              <a:t>describes abstract </a:t>
            </a:r>
          </a:p>
          <a:p>
            <a:pPr algn="ctr"/>
            <a:r>
              <a:rPr lang="en-US" sz="1200" dirty="0">
                <a:solidFill>
                  <a:srgbClr val="C00000"/>
                </a:solidFill>
              </a:rPr>
              <a:t>Protocol controls</a:t>
            </a:r>
          </a:p>
        </p:txBody>
      </p:sp>
      <p:cxnSp>
        <p:nvCxnSpPr>
          <p:cNvPr id="58" name="Straight Arrow Connector 57">
            <a:extLst>
              <a:ext uri="{FF2B5EF4-FFF2-40B4-BE49-F238E27FC236}">
                <a16:creationId xmlns:a16="http://schemas.microsoft.com/office/drawing/2014/main" id="{DFDB52A8-C438-0B4F-96A8-22089FBF6C3F}"/>
              </a:ext>
            </a:extLst>
          </p:cNvPr>
          <p:cNvCxnSpPr>
            <a:cxnSpLocks/>
            <a:endCxn id="56" idx="1"/>
          </p:cNvCxnSpPr>
          <p:nvPr/>
        </p:nvCxnSpPr>
        <p:spPr>
          <a:xfrm flipV="1">
            <a:off x="2231172" y="3971357"/>
            <a:ext cx="681273" cy="178686"/>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1" name="Elbow Connector 60">
            <a:extLst>
              <a:ext uri="{FF2B5EF4-FFF2-40B4-BE49-F238E27FC236}">
                <a16:creationId xmlns:a16="http://schemas.microsoft.com/office/drawing/2014/main" id="{1453467F-7EAA-3447-A4B6-1143E9254679}"/>
              </a:ext>
            </a:extLst>
          </p:cNvPr>
          <p:cNvCxnSpPr>
            <a:cxnSpLocks/>
            <a:endCxn id="55" idx="6"/>
          </p:cNvCxnSpPr>
          <p:nvPr/>
        </p:nvCxnSpPr>
        <p:spPr>
          <a:xfrm>
            <a:off x="540241" y="3000104"/>
            <a:ext cx="627178" cy="12700"/>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Snip and Round Single Corner Rectangle 64">
            <a:extLst>
              <a:ext uri="{FF2B5EF4-FFF2-40B4-BE49-F238E27FC236}">
                <a16:creationId xmlns:a16="http://schemas.microsoft.com/office/drawing/2014/main" id="{54756BA6-26E9-AE4F-A9D2-2093731D6C80}"/>
              </a:ext>
            </a:extLst>
          </p:cNvPr>
          <p:cNvSpPr/>
          <p:nvPr/>
        </p:nvSpPr>
        <p:spPr>
          <a:xfrm>
            <a:off x="2133600" y="6172200"/>
            <a:ext cx="685800" cy="568643"/>
          </a:xfrm>
          <a:prstGeom prst="snip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PICS</a:t>
            </a:r>
          </a:p>
        </p:txBody>
      </p:sp>
      <p:sp>
        <p:nvSpPr>
          <p:cNvPr id="66" name="Rectangle 65">
            <a:extLst>
              <a:ext uri="{FF2B5EF4-FFF2-40B4-BE49-F238E27FC236}">
                <a16:creationId xmlns:a16="http://schemas.microsoft.com/office/drawing/2014/main" id="{96BAE1D7-7FE4-F84F-826C-3625199CA0CC}"/>
              </a:ext>
            </a:extLst>
          </p:cNvPr>
          <p:cNvSpPr/>
          <p:nvPr/>
        </p:nvSpPr>
        <p:spPr>
          <a:xfrm>
            <a:off x="2787150" y="6194401"/>
            <a:ext cx="1906291" cy="646331"/>
          </a:xfrm>
          <a:prstGeom prst="rect">
            <a:avLst/>
          </a:prstGeom>
        </p:spPr>
        <p:txBody>
          <a:bodyPr wrap="none">
            <a:spAutoFit/>
          </a:bodyPr>
          <a:lstStyle/>
          <a:p>
            <a:pPr algn="ctr"/>
            <a:r>
              <a:rPr lang="en-US" sz="1200" dirty="0">
                <a:solidFill>
                  <a:srgbClr val="C00000"/>
                </a:solidFill>
              </a:rPr>
              <a:t>PICS (part of standard) </a:t>
            </a:r>
          </a:p>
          <a:p>
            <a:pPr algn="ctr"/>
            <a:r>
              <a:rPr lang="en-US" sz="1200" dirty="0">
                <a:solidFill>
                  <a:srgbClr val="C00000"/>
                </a:solidFill>
              </a:rPr>
              <a:t>describes required / </a:t>
            </a:r>
          </a:p>
          <a:p>
            <a:pPr algn="ctr"/>
            <a:r>
              <a:rPr lang="en-US" sz="1200" dirty="0">
                <a:solidFill>
                  <a:srgbClr val="C00000"/>
                </a:solidFill>
              </a:rPr>
              <a:t>optional protocol features</a:t>
            </a:r>
          </a:p>
        </p:txBody>
      </p:sp>
      <p:cxnSp>
        <p:nvCxnSpPr>
          <p:cNvPr id="67" name="Straight Arrow Connector 66">
            <a:extLst>
              <a:ext uri="{FF2B5EF4-FFF2-40B4-BE49-F238E27FC236}">
                <a16:creationId xmlns:a16="http://schemas.microsoft.com/office/drawing/2014/main" id="{7DBD9682-8C39-7544-AD0C-97DC2541F764}"/>
              </a:ext>
            </a:extLst>
          </p:cNvPr>
          <p:cNvCxnSpPr>
            <a:cxnSpLocks/>
            <a:stCxn id="66" idx="0"/>
            <a:endCxn id="11" idx="2"/>
          </p:cNvCxnSpPr>
          <p:nvPr/>
        </p:nvCxnSpPr>
        <p:spPr>
          <a:xfrm flipH="1" flipV="1">
            <a:off x="3619500" y="4572000"/>
            <a:ext cx="120796" cy="1622401"/>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69" name="Snip and Round Single Corner Rectangle 68">
            <a:extLst>
              <a:ext uri="{FF2B5EF4-FFF2-40B4-BE49-F238E27FC236}">
                <a16:creationId xmlns:a16="http://schemas.microsoft.com/office/drawing/2014/main" id="{55BEB585-F5F4-5146-9524-3AEBE72CDAD9}"/>
              </a:ext>
            </a:extLst>
          </p:cNvPr>
          <p:cNvSpPr/>
          <p:nvPr/>
        </p:nvSpPr>
        <p:spPr>
          <a:xfrm>
            <a:off x="4419600" y="838200"/>
            <a:ext cx="533400" cy="568643"/>
          </a:xfrm>
          <a:prstGeom prst="snipRoundRect">
            <a:avLst/>
          </a:prstGeom>
          <a:solidFill>
            <a:srgbClr val="83DE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FRM</a:t>
            </a:r>
          </a:p>
        </p:txBody>
      </p:sp>
      <p:sp>
        <p:nvSpPr>
          <p:cNvPr id="70" name="Rectangle 69">
            <a:extLst>
              <a:ext uri="{FF2B5EF4-FFF2-40B4-BE49-F238E27FC236}">
                <a16:creationId xmlns:a16="http://schemas.microsoft.com/office/drawing/2014/main" id="{324B0AC4-6351-C04F-9DF0-BA9698198B4C}"/>
              </a:ext>
            </a:extLst>
          </p:cNvPr>
          <p:cNvSpPr/>
          <p:nvPr/>
        </p:nvSpPr>
        <p:spPr>
          <a:xfrm>
            <a:off x="5224104" y="863157"/>
            <a:ext cx="1481496" cy="830997"/>
          </a:xfrm>
          <a:prstGeom prst="rect">
            <a:avLst/>
          </a:prstGeom>
        </p:spPr>
        <p:txBody>
          <a:bodyPr wrap="none">
            <a:spAutoFit/>
          </a:bodyPr>
          <a:lstStyle/>
          <a:p>
            <a:pPr algn="ctr"/>
            <a:r>
              <a:rPr lang="en-US" sz="1200" dirty="0">
                <a:solidFill>
                  <a:srgbClr val="C00000"/>
                </a:solidFill>
              </a:rPr>
              <a:t>FRM describes</a:t>
            </a:r>
          </a:p>
          <a:p>
            <a:pPr algn="ctr"/>
            <a:r>
              <a:rPr lang="en-US" sz="1200" dirty="0">
                <a:solidFill>
                  <a:srgbClr val="C00000"/>
                </a:solidFill>
              </a:rPr>
              <a:t>Abstract element</a:t>
            </a:r>
          </a:p>
          <a:p>
            <a:pPr algn="ctr"/>
            <a:r>
              <a:rPr lang="en-US" sz="1200" dirty="0">
                <a:solidFill>
                  <a:srgbClr val="C00000"/>
                </a:solidFill>
              </a:rPr>
              <a:t>behaviors, abstract</a:t>
            </a:r>
          </a:p>
          <a:p>
            <a:pPr algn="ctr"/>
            <a:r>
              <a:rPr lang="en-US" sz="1200" dirty="0">
                <a:solidFill>
                  <a:srgbClr val="C00000"/>
                </a:solidFill>
              </a:rPr>
              <a:t>I/Fs &amp; connectivity</a:t>
            </a:r>
          </a:p>
        </p:txBody>
      </p:sp>
      <p:sp>
        <p:nvSpPr>
          <p:cNvPr id="71" name="Snip and Round Single Corner Rectangle 70">
            <a:extLst>
              <a:ext uri="{FF2B5EF4-FFF2-40B4-BE49-F238E27FC236}">
                <a16:creationId xmlns:a16="http://schemas.microsoft.com/office/drawing/2014/main" id="{43215DF6-1157-C24A-B532-CAAA89318E5E}"/>
              </a:ext>
            </a:extLst>
          </p:cNvPr>
          <p:cNvSpPr/>
          <p:nvPr/>
        </p:nvSpPr>
        <p:spPr>
          <a:xfrm>
            <a:off x="4546934" y="928098"/>
            <a:ext cx="533400" cy="568643"/>
          </a:xfrm>
          <a:prstGeom prst="snipRoundRect">
            <a:avLst/>
          </a:prstGeom>
          <a:solidFill>
            <a:srgbClr val="FBB17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FRM</a:t>
            </a:r>
          </a:p>
        </p:txBody>
      </p:sp>
      <p:sp>
        <p:nvSpPr>
          <p:cNvPr id="72" name="Snip and Round Single Corner Rectangle 71">
            <a:extLst>
              <a:ext uri="{FF2B5EF4-FFF2-40B4-BE49-F238E27FC236}">
                <a16:creationId xmlns:a16="http://schemas.microsoft.com/office/drawing/2014/main" id="{7441CEE9-3CBD-8942-8AF1-DA271D705C5C}"/>
              </a:ext>
            </a:extLst>
          </p:cNvPr>
          <p:cNvSpPr/>
          <p:nvPr/>
        </p:nvSpPr>
        <p:spPr>
          <a:xfrm>
            <a:off x="4674268" y="1017996"/>
            <a:ext cx="533400" cy="568643"/>
          </a:xfrm>
          <a:prstGeom prst="snip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FRM</a:t>
            </a:r>
          </a:p>
        </p:txBody>
      </p:sp>
      <p:cxnSp>
        <p:nvCxnSpPr>
          <p:cNvPr id="73" name="Straight Arrow Connector 72">
            <a:extLst>
              <a:ext uri="{FF2B5EF4-FFF2-40B4-BE49-F238E27FC236}">
                <a16:creationId xmlns:a16="http://schemas.microsoft.com/office/drawing/2014/main" id="{8C456B61-8293-BF40-AEEE-7F6206E8B26E}"/>
              </a:ext>
            </a:extLst>
          </p:cNvPr>
          <p:cNvCxnSpPr>
            <a:cxnSpLocks/>
          </p:cNvCxnSpPr>
          <p:nvPr/>
        </p:nvCxnSpPr>
        <p:spPr>
          <a:xfrm>
            <a:off x="4940968" y="1617072"/>
            <a:ext cx="26252" cy="494235"/>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C2FE55F8-B806-A64D-95ED-BA22BEFC8508}"/>
              </a:ext>
            </a:extLst>
          </p:cNvPr>
          <p:cNvCxnSpPr>
            <a:cxnSpLocks/>
          </p:cNvCxnSpPr>
          <p:nvPr/>
        </p:nvCxnSpPr>
        <p:spPr>
          <a:xfrm flipH="1">
            <a:off x="4493899" y="1505482"/>
            <a:ext cx="154301" cy="605825"/>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775DC190-CD3A-F345-A57E-79BC9DACB77A}"/>
              </a:ext>
            </a:extLst>
          </p:cNvPr>
          <p:cNvCxnSpPr>
            <a:cxnSpLocks/>
          </p:cNvCxnSpPr>
          <p:nvPr/>
        </p:nvCxnSpPr>
        <p:spPr>
          <a:xfrm flipH="1">
            <a:off x="4043637" y="1414463"/>
            <a:ext cx="424194" cy="427088"/>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42A79372-B966-5349-B1A8-82D58A79EDB2}"/>
              </a:ext>
            </a:extLst>
          </p:cNvPr>
          <p:cNvCxnSpPr>
            <a:cxnSpLocks/>
          </p:cNvCxnSpPr>
          <p:nvPr/>
        </p:nvCxnSpPr>
        <p:spPr>
          <a:xfrm>
            <a:off x="5338215" y="3608922"/>
            <a:ext cx="1279254" cy="326309"/>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Elbow Connector 17">
            <a:extLst>
              <a:ext uri="{FF2B5EF4-FFF2-40B4-BE49-F238E27FC236}">
                <a16:creationId xmlns:a16="http://schemas.microsoft.com/office/drawing/2014/main" id="{5B14344B-C73B-1643-9A63-901C28492E24}"/>
              </a:ext>
            </a:extLst>
          </p:cNvPr>
          <p:cNvCxnSpPr>
            <a:cxnSpLocks/>
          </p:cNvCxnSpPr>
          <p:nvPr/>
        </p:nvCxnSpPr>
        <p:spPr>
          <a:xfrm rot="5400000" flipH="1" flipV="1">
            <a:off x="6447461" y="3991461"/>
            <a:ext cx="266700" cy="3027977"/>
          </a:xfrm>
          <a:prstGeom prst="bentConnector3">
            <a:avLst>
              <a:gd name="adj1" fmla="val -272728"/>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420ACDCA-C90D-1649-8348-17A9124102F0}"/>
              </a:ext>
            </a:extLst>
          </p:cNvPr>
          <p:cNvSpPr/>
          <p:nvPr/>
        </p:nvSpPr>
        <p:spPr>
          <a:xfrm flipH="1">
            <a:off x="2916469" y="2897795"/>
            <a:ext cx="110661" cy="21008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68A5BCE-6BE8-3344-ABA4-B7FF44DEF969}"/>
              </a:ext>
            </a:extLst>
          </p:cNvPr>
          <p:cNvSpPr/>
          <p:nvPr/>
        </p:nvSpPr>
        <p:spPr>
          <a:xfrm flipH="1">
            <a:off x="4436273" y="4005466"/>
            <a:ext cx="110661" cy="210082"/>
          </a:xfrm>
          <a:prstGeom prst="ellipse">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1589EFA-3FDE-E14A-A2B4-12196A901EB6}"/>
              </a:ext>
            </a:extLst>
          </p:cNvPr>
          <p:cNvSpPr/>
          <p:nvPr/>
        </p:nvSpPr>
        <p:spPr>
          <a:xfrm rot="5400000" flipH="1">
            <a:off x="5006523" y="5524556"/>
            <a:ext cx="110661" cy="210082"/>
          </a:xfrm>
          <a:prstGeom prst="ellipse">
            <a:avLst/>
          </a:prstGeom>
          <a:solidFill>
            <a:srgbClr val="E324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CC1B006-DD73-AE4F-97F1-7BB6A6456D72}"/>
              </a:ext>
            </a:extLst>
          </p:cNvPr>
          <p:cNvSpPr/>
          <p:nvPr/>
        </p:nvSpPr>
        <p:spPr>
          <a:xfrm flipH="1">
            <a:off x="1167419" y="2895063"/>
            <a:ext cx="110661" cy="21008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8C86AA60-A9CC-BA48-8BFB-68750650E8AA}"/>
              </a:ext>
            </a:extLst>
          </p:cNvPr>
          <p:cNvSpPr/>
          <p:nvPr/>
        </p:nvSpPr>
        <p:spPr>
          <a:xfrm rot="5400000" flipH="1">
            <a:off x="3534313" y="3476358"/>
            <a:ext cx="110661" cy="210082"/>
          </a:xfrm>
          <a:prstGeom prst="ellipse">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482E739C-D218-2D4B-A948-CFFBE40E0CE0}"/>
              </a:ext>
            </a:extLst>
          </p:cNvPr>
          <p:cNvSpPr/>
          <p:nvPr/>
        </p:nvSpPr>
        <p:spPr>
          <a:xfrm rot="5400000" flipH="1">
            <a:off x="5006522" y="4535830"/>
            <a:ext cx="110661" cy="210082"/>
          </a:xfrm>
          <a:prstGeom prst="ellipse">
            <a:avLst/>
          </a:prstGeom>
          <a:solidFill>
            <a:srgbClr val="E324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Snip and Round Single Corner Rectangle 61">
            <a:extLst>
              <a:ext uri="{FF2B5EF4-FFF2-40B4-BE49-F238E27FC236}">
                <a16:creationId xmlns:a16="http://schemas.microsoft.com/office/drawing/2014/main" id="{752D24F2-ABBF-7C45-91E2-14F552421114}"/>
              </a:ext>
            </a:extLst>
          </p:cNvPr>
          <p:cNvSpPr/>
          <p:nvPr/>
        </p:nvSpPr>
        <p:spPr>
          <a:xfrm>
            <a:off x="719712" y="1022565"/>
            <a:ext cx="683440" cy="450817"/>
          </a:xfrm>
          <a:prstGeom prst="snip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App</a:t>
            </a:r>
          </a:p>
          <a:p>
            <a:pPr algn="ctr"/>
            <a:r>
              <a:rPr lang="en-US" sz="900" dirty="0">
                <a:solidFill>
                  <a:schemeClr val="bg1"/>
                </a:solidFill>
              </a:rPr>
              <a:t>protocol</a:t>
            </a:r>
          </a:p>
        </p:txBody>
      </p:sp>
      <p:cxnSp>
        <p:nvCxnSpPr>
          <p:cNvPr id="63" name="Straight Arrow Connector 62">
            <a:extLst>
              <a:ext uri="{FF2B5EF4-FFF2-40B4-BE49-F238E27FC236}">
                <a16:creationId xmlns:a16="http://schemas.microsoft.com/office/drawing/2014/main" id="{D0088744-F330-664F-9E96-F837EC7AF173}"/>
              </a:ext>
            </a:extLst>
          </p:cNvPr>
          <p:cNvCxnSpPr>
            <a:cxnSpLocks/>
            <a:stCxn id="62" idx="1"/>
            <a:endCxn id="12" idx="0"/>
          </p:cNvCxnSpPr>
          <p:nvPr/>
        </p:nvCxnSpPr>
        <p:spPr>
          <a:xfrm>
            <a:off x="1061432" y="1473382"/>
            <a:ext cx="1034068" cy="9927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4" name="Rectangle 63">
            <a:extLst>
              <a:ext uri="{FF2B5EF4-FFF2-40B4-BE49-F238E27FC236}">
                <a16:creationId xmlns:a16="http://schemas.microsoft.com/office/drawing/2014/main" id="{D9B4EDDD-8688-3B4E-B4DE-49C90E3DC372}"/>
              </a:ext>
            </a:extLst>
          </p:cNvPr>
          <p:cNvSpPr/>
          <p:nvPr/>
        </p:nvSpPr>
        <p:spPr>
          <a:xfrm>
            <a:off x="1381117" y="909559"/>
            <a:ext cx="1548822" cy="830997"/>
          </a:xfrm>
          <a:prstGeom prst="rect">
            <a:avLst/>
          </a:prstGeom>
        </p:spPr>
        <p:txBody>
          <a:bodyPr wrap="none">
            <a:spAutoFit/>
          </a:bodyPr>
          <a:lstStyle/>
          <a:p>
            <a:pPr algn="ctr"/>
            <a:r>
              <a:rPr lang="en-US" sz="1200" dirty="0">
                <a:solidFill>
                  <a:srgbClr val="C00000"/>
                </a:solidFill>
              </a:rPr>
              <a:t>Standard describes </a:t>
            </a:r>
          </a:p>
          <a:p>
            <a:pPr algn="ctr"/>
            <a:r>
              <a:rPr lang="en-US" sz="1200" dirty="0">
                <a:solidFill>
                  <a:srgbClr val="C00000"/>
                </a:solidFill>
              </a:rPr>
              <a:t>protocol features, </a:t>
            </a:r>
          </a:p>
          <a:p>
            <a:pPr algn="ctr"/>
            <a:r>
              <a:rPr lang="en-US" sz="1200" dirty="0">
                <a:solidFill>
                  <a:srgbClr val="C00000"/>
                </a:solidFill>
              </a:rPr>
              <a:t>PDUs, behavior, </a:t>
            </a:r>
          </a:p>
          <a:p>
            <a:pPr algn="ctr"/>
            <a:r>
              <a:rPr lang="en-US" sz="1200" dirty="0">
                <a:solidFill>
                  <a:srgbClr val="C00000"/>
                </a:solidFill>
              </a:rPr>
              <a:t>and possibly SAPs</a:t>
            </a:r>
          </a:p>
        </p:txBody>
      </p:sp>
      <p:cxnSp>
        <p:nvCxnSpPr>
          <p:cNvPr id="68" name="Straight Arrow Connector 67">
            <a:extLst>
              <a:ext uri="{FF2B5EF4-FFF2-40B4-BE49-F238E27FC236}">
                <a16:creationId xmlns:a16="http://schemas.microsoft.com/office/drawing/2014/main" id="{5A978D40-C818-A345-AE01-7F680EEA030C}"/>
              </a:ext>
            </a:extLst>
          </p:cNvPr>
          <p:cNvCxnSpPr>
            <a:cxnSpLocks/>
            <a:endCxn id="3" idx="0"/>
          </p:cNvCxnSpPr>
          <p:nvPr/>
        </p:nvCxnSpPr>
        <p:spPr>
          <a:xfrm>
            <a:off x="2539666" y="1676400"/>
            <a:ext cx="432133" cy="12213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2C2E0C40-8372-B945-BE37-A66B70F9A408}"/>
              </a:ext>
            </a:extLst>
          </p:cNvPr>
          <p:cNvCxnSpPr>
            <a:cxnSpLocks/>
            <a:stCxn id="62" idx="1"/>
          </p:cNvCxnSpPr>
          <p:nvPr/>
        </p:nvCxnSpPr>
        <p:spPr>
          <a:xfrm flipH="1">
            <a:off x="967126" y="1473382"/>
            <a:ext cx="94306" cy="24217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5EC5A7E2-753C-2341-AF34-D15C15AD295D}"/>
              </a:ext>
            </a:extLst>
          </p:cNvPr>
          <p:cNvCxnSpPr>
            <a:cxnSpLocks/>
            <a:stCxn id="62" idx="1"/>
          </p:cNvCxnSpPr>
          <p:nvPr/>
        </p:nvCxnSpPr>
        <p:spPr>
          <a:xfrm>
            <a:off x="1061432" y="1473382"/>
            <a:ext cx="1995835" cy="47210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7" name="Rectangle 76">
            <a:extLst>
              <a:ext uri="{FF2B5EF4-FFF2-40B4-BE49-F238E27FC236}">
                <a16:creationId xmlns:a16="http://schemas.microsoft.com/office/drawing/2014/main" id="{DEFF78E0-7F7B-434E-9B84-5D31189D321C}"/>
              </a:ext>
            </a:extLst>
          </p:cNvPr>
          <p:cNvSpPr/>
          <p:nvPr/>
        </p:nvSpPr>
        <p:spPr>
          <a:xfrm>
            <a:off x="2827074" y="811024"/>
            <a:ext cx="1568058" cy="461665"/>
          </a:xfrm>
          <a:prstGeom prst="rect">
            <a:avLst/>
          </a:prstGeom>
        </p:spPr>
        <p:txBody>
          <a:bodyPr wrap="none">
            <a:spAutoFit/>
          </a:bodyPr>
          <a:lstStyle/>
          <a:p>
            <a:pPr algn="ctr"/>
            <a:r>
              <a:rPr lang="en-US" sz="1200" dirty="0">
                <a:solidFill>
                  <a:srgbClr val="C00000"/>
                </a:solidFill>
              </a:rPr>
              <a:t>Each FR </a:t>
            </a:r>
          </a:p>
          <a:p>
            <a:pPr algn="ctr"/>
            <a:r>
              <a:rPr lang="en-US" sz="1200" dirty="0">
                <a:solidFill>
                  <a:srgbClr val="C00000"/>
                </a:solidFill>
              </a:rPr>
              <a:t>references</a:t>
            </a:r>
          </a:p>
          <a:p>
            <a:pPr algn="ctr"/>
            <a:r>
              <a:rPr lang="en-US" sz="1200" dirty="0">
                <a:solidFill>
                  <a:srgbClr val="C00000"/>
                </a:solidFill>
              </a:rPr>
              <a:t>a standard</a:t>
            </a:r>
          </a:p>
        </p:txBody>
      </p:sp>
      <p:cxnSp>
        <p:nvCxnSpPr>
          <p:cNvPr id="79" name="Straight Arrow Connector 78">
            <a:extLst>
              <a:ext uri="{FF2B5EF4-FFF2-40B4-BE49-F238E27FC236}">
                <a16:creationId xmlns:a16="http://schemas.microsoft.com/office/drawing/2014/main" id="{5E4E60CE-8E78-EC4A-9FD0-F54954BA2097}"/>
              </a:ext>
            </a:extLst>
          </p:cNvPr>
          <p:cNvCxnSpPr>
            <a:cxnSpLocks/>
            <a:stCxn id="71" idx="2"/>
          </p:cNvCxnSpPr>
          <p:nvPr/>
        </p:nvCxnSpPr>
        <p:spPr>
          <a:xfrm flipH="1">
            <a:off x="2814992" y="1212420"/>
            <a:ext cx="1731942" cy="21485"/>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82" name="Date Placeholder 81">
            <a:extLst>
              <a:ext uri="{FF2B5EF4-FFF2-40B4-BE49-F238E27FC236}">
                <a16:creationId xmlns:a16="http://schemas.microsoft.com/office/drawing/2014/main" id="{7BCFCDB6-9478-B24C-B3EF-749CE5951B62}"/>
              </a:ext>
            </a:extLst>
          </p:cNvPr>
          <p:cNvSpPr>
            <a:spLocks noGrp="1"/>
          </p:cNvSpPr>
          <p:nvPr>
            <p:ph type="dt" sz="half" idx="10"/>
          </p:nvPr>
        </p:nvSpPr>
        <p:spPr/>
        <p:txBody>
          <a:bodyPr/>
          <a:lstStyle/>
          <a:p>
            <a:fld id="{E5157C17-29F8-D54B-B4A5-72783FA25F31}" type="datetime1">
              <a:rPr lang="en-US" altLang="en-US" smtClean="0"/>
              <a:t>1/19/22</a:t>
            </a:fld>
            <a:endParaRPr lang="en-US" altLang="en-US"/>
          </a:p>
        </p:txBody>
      </p:sp>
      <p:sp>
        <p:nvSpPr>
          <p:cNvPr id="85" name="Slide Number Placeholder 84">
            <a:extLst>
              <a:ext uri="{FF2B5EF4-FFF2-40B4-BE49-F238E27FC236}">
                <a16:creationId xmlns:a16="http://schemas.microsoft.com/office/drawing/2014/main" id="{683BDD22-D183-1F48-9B21-F82F6EC7E846}"/>
              </a:ext>
            </a:extLst>
          </p:cNvPr>
          <p:cNvSpPr>
            <a:spLocks noGrp="1"/>
          </p:cNvSpPr>
          <p:nvPr>
            <p:ph type="sldNum" sz="quarter" idx="11"/>
          </p:nvPr>
        </p:nvSpPr>
        <p:spPr/>
        <p:txBody>
          <a:bodyPr/>
          <a:lstStyle/>
          <a:p>
            <a:fld id="{1A962E49-CEFB-4EFB-B873-B33993E8CA5A}" type="slidenum">
              <a:rPr lang="en-US" altLang="en-US" smtClean="0"/>
              <a:pPr/>
              <a:t>5</a:t>
            </a:fld>
            <a:endParaRPr lang="en-US" altLang="en-US"/>
          </a:p>
        </p:txBody>
      </p:sp>
    </p:spTree>
    <p:extLst>
      <p:ext uri="{BB962C8B-B14F-4D97-AF65-F5344CB8AC3E}">
        <p14:creationId xmlns:p14="http://schemas.microsoft.com/office/powerpoint/2010/main" val="1374359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3DFD9-C832-8644-9F4C-B848C602B833}"/>
              </a:ext>
            </a:extLst>
          </p:cNvPr>
          <p:cNvSpPr>
            <a:spLocks noGrp="1"/>
          </p:cNvSpPr>
          <p:nvPr>
            <p:ph type="title"/>
          </p:nvPr>
        </p:nvSpPr>
        <p:spPr>
          <a:xfrm>
            <a:off x="457200" y="-76200"/>
            <a:ext cx="8229600" cy="909638"/>
          </a:xfrm>
        </p:spPr>
        <p:txBody>
          <a:bodyPr/>
          <a:lstStyle/>
          <a:p>
            <a:r>
              <a:rPr lang="en-US" sz="3200" b="1" i="1" dirty="0"/>
              <a:t>Concrete</a:t>
            </a:r>
            <a:r>
              <a:rPr lang="en-US" sz="3200" dirty="0"/>
              <a:t> Component Relationship Diagram</a:t>
            </a:r>
          </a:p>
        </p:txBody>
      </p:sp>
      <p:sp>
        <p:nvSpPr>
          <p:cNvPr id="6" name="Cube 5">
            <a:extLst>
              <a:ext uri="{FF2B5EF4-FFF2-40B4-BE49-F238E27FC236}">
                <a16:creationId xmlns:a16="http://schemas.microsoft.com/office/drawing/2014/main" id="{8334BE9D-D7DC-E94A-9B7F-9CFE5BC9E514}"/>
              </a:ext>
            </a:extLst>
          </p:cNvPr>
          <p:cNvSpPr/>
          <p:nvPr/>
        </p:nvSpPr>
        <p:spPr>
          <a:xfrm>
            <a:off x="457200" y="1752600"/>
            <a:ext cx="6172200" cy="4343400"/>
          </a:xfrm>
          <a:prstGeom prst="cube">
            <a:avLst>
              <a:gd name="adj" fmla="val 3469"/>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ube 6">
            <a:extLst>
              <a:ext uri="{FF2B5EF4-FFF2-40B4-BE49-F238E27FC236}">
                <a16:creationId xmlns:a16="http://schemas.microsoft.com/office/drawing/2014/main" id="{CB95F183-6913-1943-898C-551CDEF501FB}"/>
              </a:ext>
            </a:extLst>
          </p:cNvPr>
          <p:cNvSpPr/>
          <p:nvPr/>
        </p:nvSpPr>
        <p:spPr>
          <a:xfrm>
            <a:off x="7696200" y="1752600"/>
            <a:ext cx="1066800" cy="4343400"/>
          </a:xfrm>
          <a:prstGeom prst="cube">
            <a:avLst>
              <a:gd name="adj" fmla="val 12560"/>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C44AC81-0F14-E445-A3E2-B58051255A3E}"/>
              </a:ext>
            </a:extLst>
          </p:cNvPr>
          <p:cNvSpPr txBox="1"/>
          <p:nvPr/>
        </p:nvSpPr>
        <p:spPr>
          <a:xfrm>
            <a:off x="2647398" y="1859004"/>
            <a:ext cx="1377300" cy="646331"/>
          </a:xfrm>
          <a:prstGeom prst="rect">
            <a:avLst/>
          </a:prstGeom>
          <a:noFill/>
        </p:spPr>
        <p:txBody>
          <a:bodyPr wrap="none" rtlCol="0">
            <a:spAutoFit/>
          </a:bodyPr>
          <a:lstStyle/>
          <a:p>
            <a:pPr algn="ctr"/>
            <a:r>
              <a:rPr lang="en-US" dirty="0"/>
              <a:t>Real</a:t>
            </a:r>
          </a:p>
          <a:p>
            <a:pPr algn="ctr"/>
            <a:r>
              <a:rPr lang="en-US" dirty="0"/>
              <a:t>Component</a:t>
            </a:r>
          </a:p>
        </p:txBody>
      </p:sp>
      <p:sp>
        <p:nvSpPr>
          <p:cNvPr id="9" name="TextBox 8">
            <a:extLst>
              <a:ext uri="{FF2B5EF4-FFF2-40B4-BE49-F238E27FC236}">
                <a16:creationId xmlns:a16="http://schemas.microsoft.com/office/drawing/2014/main" id="{0C6720CC-CBA2-BF47-9687-8B851FCFF299}"/>
              </a:ext>
            </a:extLst>
          </p:cNvPr>
          <p:cNvSpPr txBox="1"/>
          <p:nvPr/>
        </p:nvSpPr>
        <p:spPr>
          <a:xfrm>
            <a:off x="7494167" y="1901507"/>
            <a:ext cx="1377300" cy="646331"/>
          </a:xfrm>
          <a:prstGeom prst="rect">
            <a:avLst/>
          </a:prstGeom>
          <a:noFill/>
        </p:spPr>
        <p:txBody>
          <a:bodyPr wrap="none" rtlCol="0">
            <a:spAutoFit/>
          </a:bodyPr>
          <a:lstStyle/>
          <a:p>
            <a:pPr algn="ctr"/>
            <a:r>
              <a:rPr lang="en-US" dirty="0"/>
              <a:t>Real Peer </a:t>
            </a:r>
          </a:p>
          <a:p>
            <a:pPr algn="ctr"/>
            <a:r>
              <a:rPr lang="en-US" dirty="0"/>
              <a:t>Component</a:t>
            </a:r>
          </a:p>
        </p:txBody>
      </p:sp>
      <p:sp>
        <p:nvSpPr>
          <p:cNvPr id="10" name="Cube 9">
            <a:extLst>
              <a:ext uri="{FF2B5EF4-FFF2-40B4-BE49-F238E27FC236}">
                <a16:creationId xmlns:a16="http://schemas.microsoft.com/office/drawing/2014/main" id="{AE20D181-AB41-D44F-BDBB-090EB2299DFB}"/>
              </a:ext>
            </a:extLst>
          </p:cNvPr>
          <p:cNvSpPr/>
          <p:nvPr/>
        </p:nvSpPr>
        <p:spPr>
          <a:xfrm>
            <a:off x="4231950" y="4648200"/>
            <a:ext cx="1752600" cy="990600"/>
          </a:xfrm>
          <a:prstGeom prst="cube">
            <a:avLst>
              <a:gd name="adj" fmla="val 8364"/>
            </a:avLst>
          </a:prstGeom>
          <a:solidFill>
            <a:srgbClr val="FFBF0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Coding &amp; RFM</a:t>
            </a:r>
          </a:p>
          <a:p>
            <a:pPr algn="ctr"/>
            <a:r>
              <a:rPr lang="en-US" dirty="0">
                <a:solidFill>
                  <a:srgbClr val="C00000"/>
                </a:solidFill>
              </a:rPr>
              <a:t>Sub-Element</a:t>
            </a:r>
          </a:p>
        </p:txBody>
      </p:sp>
      <p:sp>
        <p:nvSpPr>
          <p:cNvPr id="11" name="Cube 10">
            <a:extLst>
              <a:ext uri="{FF2B5EF4-FFF2-40B4-BE49-F238E27FC236}">
                <a16:creationId xmlns:a16="http://schemas.microsoft.com/office/drawing/2014/main" id="{328456FB-D262-6540-9119-4E610B92CD3F}"/>
              </a:ext>
            </a:extLst>
          </p:cNvPr>
          <p:cNvSpPr/>
          <p:nvPr/>
        </p:nvSpPr>
        <p:spPr>
          <a:xfrm>
            <a:off x="2743200" y="3581400"/>
            <a:ext cx="1752600" cy="990600"/>
          </a:xfrm>
          <a:prstGeom prst="cube">
            <a:avLst>
              <a:gd name="adj" fmla="val 8364"/>
            </a:avLst>
          </a:prstGeom>
          <a:solidFill>
            <a:srgbClr val="FBB17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Link</a:t>
            </a:r>
          </a:p>
          <a:p>
            <a:pPr algn="ctr"/>
            <a:r>
              <a:rPr lang="en-US" dirty="0">
                <a:solidFill>
                  <a:srgbClr val="C00000"/>
                </a:solidFill>
              </a:rPr>
              <a:t>Sub-Element</a:t>
            </a:r>
          </a:p>
        </p:txBody>
      </p:sp>
      <p:sp>
        <p:nvSpPr>
          <p:cNvPr id="12" name="Cube 11">
            <a:extLst>
              <a:ext uri="{FF2B5EF4-FFF2-40B4-BE49-F238E27FC236}">
                <a16:creationId xmlns:a16="http://schemas.microsoft.com/office/drawing/2014/main" id="{CC61797C-0703-A848-9522-A438A47E300F}"/>
              </a:ext>
            </a:extLst>
          </p:cNvPr>
          <p:cNvSpPr/>
          <p:nvPr/>
        </p:nvSpPr>
        <p:spPr>
          <a:xfrm>
            <a:off x="1219200" y="2466109"/>
            <a:ext cx="1752600" cy="990600"/>
          </a:xfrm>
          <a:prstGeom prst="cube">
            <a:avLst>
              <a:gd name="adj" fmla="val 8364"/>
            </a:avLst>
          </a:prstGeom>
          <a:solidFill>
            <a:srgbClr val="83DE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App Protocol</a:t>
            </a:r>
          </a:p>
          <a:p>
            <a:pPr algn="ctr"/>
            <a:r>
              <a:rPr lang="en-US" dirty="0">
                <a:solidFill>
                  <a:srgbClr val="C00000"/>
                </a:solidFill>
              </a:rPr>
              <a:t>Sub-Element</a:t>
            </a:r>
          </a:p>
        </p:txBody>
      </p:sp>
      <p:cxnSp>
        <p:nvCxnSpPr>
          <p:cNvPr id="14" name="Elbow Connector 13">
            <a:extLst>
              <a:ext uri="{FF2B5EF4-FFF2-40B4-BE49-F238E27FC236}">
                <a16:creationId xmlns:a16="http://schemas.microsoft.com/office/drawing/2014/main" id="{4AA6C58A-5D49-704A-A59E-A9A320FA1598}"/>
              </a:ext>
            </a:extLst>
          </p:cNvPr>
          <p:cNvCxnSpPr>
            <a:stCxn id="12" idx="4"/>
            <a:endCxn id="11" idx="1"/>
          </p:cNvCxnSpPr>
          <p:nvPr/>
        </p:nvCxnSpPr>
        <p:spPr>
          <a:xfrm>
            <a:off x="2888946" y="3002836"/>
            <a:ext cx="689127" cy="66141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Elbow Connector 14">
            <a:extLst>
              <a:ext uri="{FF2B5EF4-FFF2-40B4-BE49-F238E27FC236}">
                <a16:creationId xmlns:a16="http://schemas.microsoft.com/office/drawing/2014/main" id="{4D979D3F-9288-F642-945A-9429B04E4A08}"/>
              </a:ext>
            </a:extLst>
          </p:cNvPr>
          <p:cNvCxnSpPr>
            <a:cxnSpLocks/>
            <a:stCxn id="11" idx="4"/>
            <a:endCxn id="10" idx="1"/>
          </p:cNvCxnSpPr>
          <p:nvPr/>
        </p:nvCxnSpPr>
        <p:spPr>
          <a:xfrm>
            <a:off x="4412946" y="4118127"/>
            <a:ext cx="653877" cy="61292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Cube 21">
            <a:extLst>
              <a:ext uri="{FF2B5EF4-FFF2-40B4-BE49-F238E27FC236}">
                <a16:creationId xmlns:a16="http://schemas.microsoft.com/office/drawing/2014/main" id="{7776D068-C98E-FF48-B3CB-7D87F058D1DD}"/>
              </a:ext>
            </a:extLst>
          </p:cNvPr>
          <p:cNvSpPr/>
          <p:nvPr/>
        </p:nvSpPr>
        <p:spPr>
          <a:xfrm>
            <a:off x="7953703" y="4914900"/>
            <a:ext cx="345750" cy="457200"/>
          </a:xfrm>
          <a:prstGeom prst="cube">
            <a:avLst>
              <a:gd name="adj" fmla="val 18382"/>
            </a:avLst>
          </a:prstGeom>
          <a:solidFill>
            <a:srgbClr val="FFBF0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sp>
        <p:nvSpPr>
          <p:cNvPr id="23" name="Cube 22">
            <a:extLst>
              <a:ext uri="{FF2B5EF4-FFF2-40B4-BE49-F238E27FC236}">
                <a16:creationId xmlns:a16="http://schemas.microsoft.com/office/drawing/2014/main" id="{839266EC-6F97-574D-A788-063C06ACC6F0}"/>
              </a:ext>
            </a:extLst>
          </p:cNvPr>
          <p:cNvSpPr/>
          <p:nvPr/>
        </p:nvSpPr>
        <p:spPr>
          <a:xfrm>
            <a:off x="7953396" y="3843202"/>
            <a:ext cx="345750" cy="457200"/>
          </a:xfrm>
          <a:prstGeom prst="cube">
            <a:avLst>
              <a:gd name="adj" fmla="val 22389"/>
            </a:avLst>
          </a:prstGeom>
          <a:solidFill>
            <a:srgbClr val="FBB17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sp>
        <p:nvSpPr>
          <p:cNvPr id="24" name="Cube 23">
            <a:extLst>
              <a:ext uri="{FF2B5EF4-FFF2-40B4-BE49-F238E27FC236}">
                <a16:creationId xmlns:a16="http://schemas.microsoft.com/office/drawing/2014/main" id="{C94F528A-34D8-AF4C-B27B-D5BA6F5D5650}"/>
              </a:ext>
            </a:extLst>
          </p:cNvPr>
          <p:cNvSpPr/>
          <p:nvPr/>
        </p:nvSpPr>
        <p:spPr>
          <a:xfrm>
            <a:off x="7957329" y="2771504"/>
            <a:ext cx="345750" cy="457200"/>
          </a:xfrm>
          <a:prstGeom prst="cube">
            <a:avLst>
              <a:gd name="adj" fmla="val 22389"/>
            </a:avLst>
          </a:prstGeom>
          <a:solidFill>
            <a:srgbClr val="83DE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cxnSp>
        <p:nvCxnSpPr>
          <p:cNvPr id="27" name="Elbow Connector 26">
            <a:extLst>
              <a:ext uri="{FF2B5EF4-FFF2-40B4-BE49-F238E27FC236}">
                <a16:creationId xmlns:a16="http://schemas.microsoft.com/office/drawing/2014/main" id="{9C6B6965-42A7-AF4A-B3F2-F43071E1D69C}"/>
              </a:ext>
            </a:extLst>
          </p:cNvPr>
          <p:cNvCxnSpPr>
            <a:cxnSpLocks/>
            <a:endCxn id="24" idx="2"/>
          </p:cNvCxnSpPr>
          <p:nvPr/>
        </p:nvCxnSpPr>
        <p:spPr>
          <a:xfrm>
            <a:off x="2888946" y="2771504"/>
            <a:ext cx="5068383" cy="267305"/>
          </a:xfrm>
          <a:prstGeom prst="bentConnector3">
            <a:avLst>
              <a:gd name="adj1" fmla="val 50000"/>
            </a:avLst>
          </a:prstGeom>
          <a:ln>
            <a:solidFill>
              <a:srgbClr val="83DEFF"/>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9" name="Elbow Connector 28">
            <a:extLst>
              <a:ext uri="{FF2B5EF4-FFF2-40B4-BE49-F238E27FC236}">
                <a16:creationId xmlns:a16="http://schemas.microsoft.com/office/drawing/2014/main" id="{CC299E84-9C27-1E40-BBD6-61CD0AD54E34}"/>
              </a:ext>
            </a:extLst>
          </p:cNvPr>
          <p:cNvCxnSpPr>
            <a:cxnSpLocks/>
            <a:endCxn id="23" idx="2"/>
          </p:cNvCxnSpPr>
          <p:nvPr/>
        </p:nvCxnSpPr>
        <p:spPr>
          <a:xfrm>
            <a:off x="4398345" y="3837851"/>
            <a:ext cx="3555051" cy="272656"/>
          </a:xfrm>
          <a:prstGeom prst="bentConnector3">
            <a:avLst>
              <a:gd name="adj1" fmla="val 50000"/>
            </a:avLst>
          </a:prstGeom>
          <a:ln>
            <a:solidFill>
              <a:srgbClr val="FBB176"/>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2" name="Elbow Connector 31">
            <a:extLst>
              <a:ext uri="{FF2B5EF4-FFF2-40B4-BE49-F238E27FC236}">
                <a16:creationId xmlns:a16="http://schemas.microsoft.com/office/drawing/2014/main" id="{5A7F25E5-2ABA-3645-A503-06E764F6D653}"/>
              </a:ext>
            </a:extLst>
          </p:cNvPr>
          <p:cNvCxnSpPr>
            <a:cxnSpLocks/>
            <a:endCxn id="22" idx="2"/>
          </p:cNvCxnSpPr>
          <p:nvPr/>
        </p:nvCxnSpPr>
        <p:spPr>
          <a:xfrm>
            <a:off x="5867400" y="4925760"/>
            <a:ext cx="2086303" cy="249518"/>
          </a:xfrm>
          <a:prstGeom prst="bentConnector3">
            <a:avLst>
              <a:gd name="adj1" fmla="val 50000"/>
            </a:avLst>
          </a:prstGeom>
          <a:ln>
            <a:solidFill>
              <a:srgbClr val="FFC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1CB8A24E-6026-014B-BD38-D49B3E080AB5}"/>
              </a:ext>
            </a:extLst>
          </p:cNvPr>
          <p:cNvSpPr/>
          <p:nvPr/>
        </p:nvSpPr>
        <p:spPr>
          <a:xfrm>
            <a:off x="6526809" y="2814935"/>
            <a:ext cx="1268296" cy="461665"/>
          </a:xfrm>
          <a:prstGeom prst="rect">
            <a:avLst/>
          </a:prstGeom>
        </p:spPr>
        <p:txBody>
          <a:bodyPr wrap="none">
            <a:spAutoFit/>
          </a:bodyPr>
          <a:lstStyle/>
          <a:p>
            <a:pPr algn="ctr"/>
            <a:r>
              <a:rPr lang="en-US" sz="1200" dirty="0"/>
              <a:t>App Protocol</a:t>
            </a:r>
          </a:p>
          <a:p>
            <a:pPr algn="ctr"/>
            <a:r>
              <a:rPr lang="en-US" sz="1200" dirty="0"/>
              <a:t>Peer Interaction</a:t>
            </a:r>
          </a:p>
        </p:txBody>
      </p:sp>
      <p:sp>
        <p:nvSpPr>
          <p:cNvPr id="39" name="Rectangle 38">
            <a:extLst>
              <a:ext uri="{FF2B5EF4-FFF2-40B4-BE49-F238E27FC236}">
                <a16:creationId xmlns:a16="http://schemas.microsoft.com/office/drawing/2014/main" id="{2E9E0CC8-8AC3-3446-ADB6-A3125BACBA1E}"/>
              </a:ext>
            </a:extLst>
          </p:cNvPr>
          <p:cNvSpPr/>
          <p:nvPr/>
        </p:nvSpPr>
        <p:spPr>
          <a:xfrm>
            <a:off x="6509646" y="3881735"/>
            <a:ext cx="1268296" cy="461665"/>
          </a:xfrm>
          <a:prstGeom prst="rect">
            <a:avLst/>
          </a:prstGeom>
        </p:spPr>
        <p:txBody>
          <a:bodyPr wrap="none">
            <a:spAutoFit/>
          </a:bodyPr>
          <a:lstStyle/>
          <a:p>
            <a:pPr algn="ctr"/>
            <a:r>
              <a:rPr lang="en-US" sz="1200" dirty="0"/>
              <a:t>Link Protocol</a:t>
            </a:r>
          </a:p>
          <a:p>
            <a:pPr algn="ctr"/>
            <a:r>
              <a:rPr lang="en-US" sz="1200" dirty="0"/>
              <a:t>Peer Interaction</a:t>
            </a:r>
          </a:p>
        </p:txBody>
      </p:sp>
      <p:sp>
        <p:nvSpPr>
          <p:cNvPr id="40" name="Rectangle 39">
            <a:extLst>
              <a:ext uri="{FF2B5EF4-FFF2-40B4-BE49-F238E27FC236}">
                <a16:creationId xmlns:a16="http://schemas.microsoft.com/office/drawing/2014/main" id="{E15A5871-3945-E943-A89C-B2C14E8A8537}"/>
              </a:ext>
            </a:extLst>
          </p:cNvPr>
          <p:cNvSpPr/>
          <p:nvPr/>
        </p:nvSpPr>
        <p:spPr>
          <a:xfrm>
            <a:off x="6362973" y="4953469"/>
            <a:ext cx="1569660" cy="461665"/>
          </a:xfrm>
          <a:prstGeom prst="rect">
            <a:avLst/>
          </a:prstGeom>
        </p:spPr>
        <p:txBody>
          <a:bodyPr wrap="none">
            <a:spAutoFit/>
          </a:bodyPr>
          <a:lstStyle/>
          <a:p>
            <a:pPr algn="ctr"/>
            <a:r>
              <a:rPr lang="en-US" sz="1200" dirty="0"/>
              <a:t>C&amp;S / RFM Protocol</a:t>
            </a:r>
          </a:p>
          <a:p>
            <a:pPr algn="ctr"/>
            <a:r>
              <a:rPr lang="en-US" sz="1200" dirty="0"/>
              <a:t>Peer Interaction</a:t>
            </a:r>
          </a:p>
        </p:txBody>
      </p:sp>
      <p:sp>
        <p:nvSpPr>
          <p:cNvPr id="41" name="Rectangle 40">
            <a:extLst>
              <a:ext uri="{FF2B5EF4-FFF2-40B4-BE49-F238E27FC236}">
                <a16:creationId xmlns:a16="http://schemas.microsoft.com/office/drawing/2014/main" id="{3892DF09-A6BF-D04F-A7ED-8C116A9F9528}"/>
              </a:ext>
            </a:extLst>
          </p:cNvPr>
          <p:cNvSpPr/>
          <p:nvPr/>
        </p:nvSpPr>
        <p:spPr>
          <a:xfrm>
            <a:off x="6201626" y="6136957"/>
            <a:ext cx="901208" cy="461665"/>
          </a:xfrm>
          <a:prstGeom prst="rect">
            <a:avLst/>
          </a:prstGeom>
        </p:spPr>
        <p:txBody>
          <a:bodyPr wrap="none">
            <a:spAutoFit/>
          </a:bodyPr>
          <a:lstStyle/>
          <a:p>
            <a:pPr algn="ctr"/>
            <a:r>
              <a:rPr lang="en-US" sz="1200" dirty="0"/>
              <a:t>Physical</a:t>
            </a:r>
          </a:p>
          <a:p>
            <a:pPr algn="ctr"/>
            <a:r>
              <a:rPr lang="en-US" sz="1200" dirty="0"/>
              <a:t>Interaction</a:t>
            </a:r>
          </a:p>
        </p:txBody>
      </p:sp>
      <p:sp>
        <p:nvSpPr>
          <p:cNvPr id="42" name="Rectangle 41">
            <a:extLst>
              <a:ext uri="{FF2B5EF4-FFF2-40B4-BE49-F238E27FC236}">
                <a16:creationId xmlns:a16="http://schemas.microsoft.com/office/drawing/2014/main" id="{CADB5032-A099-DA48-8660-92891EEA2BC3}"/>
              </a:ext>
            </a:extLst>
          </p:cNvPr>
          <p:cNvSpPr/>
          <p:nvPr/>
        </p:nvSpPr>
        <p:spPr>
          <a:xfrm>
            <a:off x="2978898" y="2774925"/>
            <a:ext cx="508473" cy="461665"/>
          </a:xfrm>
          <a:prstGeom prst="rect">
            <a:avLst/>
          </a:prstGeom>
        </p:spPr>
        <p:txBody>
          <a:bodyPr wrap="none">
            <a:spAutoFit/>
          </a:bodyPr>
          <a:lstStyle/>
          <a:p>
            <a:pPr algn="ctr"/>
            <a:r>
              <a:rPr lang="en-US" sz="1200" dirty="0"/>
              <a:t>App</a:t>
            </a:r>
          </a:p>
          <a:p>
            <a:pPr algn="ctr"/>
            <a:r>
              <a:rPr lang="en-US" sz="1200" dirty="0"/>
              <a:t>PDU</a:t>
            </a:r>
          </a:p>
        </p:txBody>
      </p:sp>
      <p:sp>
        <p:nvSpPr>
          <p:cNvPr id="43" name="Rectangle 42">
            <a:extLst>
              <a:ext uri="{FF2B5EF4-FFF2-40B4-BE49-F238E27FC236}">
                <a16:creationId xmlns:a16="http://schemas.microsoft.com/office/drawing/2014/main" id="{FDC5FCE8-949A-F247-9E31-F487327A83BF}"/>
              </a:ext>
            </a:extLst>
          </p:cNvPr>
          <p:cNvSpPr/>
          <p:nvPr/>
        </p:nvSpPr>
        <p:spPr>
          <a:xfrm>
            <a:off x="4495800" y="3881735"/>
            <a:ext cx="508473" cy="461665"/>
          </a:xfrm>
          <a:prstGeom prst="rect">
            <a:avLst/>
          </a:prstGeom>
        </p:spPr>
        <p:txBody>
          <a:bodyPr wrap="none">
            <a:spAutoFit/>
          </a:bodyPr>
          <a:lstStyle/>
          <a:p>
            <a:pPr algn="ctr"/>
            <a:r>
              <a:rPr lang="en-US" sz="1200" dirty="0"/>
              <a:t>Link</a:t>
            </a:r>
          </a:p>
          <a:p>
            <a:pPr algn="ctr"/>
            <a:r>
              <a:rPr lang="en-US" sz="1200" dirty="0"/>
              <a:t>PDU</a:t>
            </a:r>
          </a:p>
        </p:txBody>
      </p:sp>
      <p:sp>
        <p:nvSpPr>
          <p:cNvPr id="44" name="Rectangle 43">
            <a:extLst>
              <a:ext uri="{FF2B5EF4-FFF2-40B4-BE49-F238E27FC236}">
                <a16:creationId xmlns:a16="http://schemas.microsoft.com/office/drawing/2014/main" id="{80454DD8-4881-F849-B4B4-5DE7C4AD6A7D}"/>
              </a:ext>
            </a:extLst>
          </p:cNvPr>
          <p:cNvSpPr/>
          <p:nvPr/>
        </p:nvSpPr>
        <p:spPr>
          <a:xfrm>
            <a:off x="5066822" y="5629598"/>
            <a:ext cx="963725" cy="461665"/>
          </a:xfrm>
          <a:prstGeom prst="rect">
            <a:avLst/>
          </a:prstGeom>
        </p:spPr>
        <p:txBody>
          <a:bodyPr wrap="none">
            <a:spAutoFit/>
          </a:bodyPr>
          <a:lstStyle/>
          <a:p>
            <a:pPr algn="ctr"/>
            <a:r>
              <a:rPr lang="en-US" sz="1200" dirty="0"/>
              <a:t>C&amp;S / RFM</a:t>
            </a:r>
          </a:p>
          <a:p>
            <a:pPr algn="ctr"/>
            <a:r>
              <a:rPr lang="en-US" sz="1200" dirty="0"/>
              <a:t>PDU</a:t>
            </a:r>
          </a:p>
        </p:txBody>
      </p:sp>
      <p:sp>
        <p:nvSpPr>
          <p:cNvPr id="45" name="Rectangle 44">
            <a:extLst>
              <a:ext uri="{FF2B5EF4-FFF2-40B4-BE49-F238E27FC236}">
                <a16:creationId xmlns:a16="http://schemas.microsoft.com/office/drawing/2014/main" id="{5779B78D-ADD9-AF44-A116-897ABADA01B1}"/>
              </a:ext>
            </a:extLst>
          </p:cNvPr>
          <p:cNvSpPr/>
          <p:nvPr/>
        </p:nvSpPr>
        <p:spPr>
          <a:xfrm>
            <a:off x="342900" y="2895600"/>
            <a:ext cx="228600" cy="228599"/>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A191017-40D7-E642-9C55-876627FFB010}"/>
              </a:ext>
            </a:extLst>
          </p:cNvPr>
          <p:cNvSpPr/>
          <p:nvPr/>
        </p:nvSpPr>
        <p:spPr>
          <a:xfrm>
            <a:off x="1110940" y="965725"/>
            <a:ext cx="2198039" cy="646331"/>
          </a:xfrm>
          <a:prstGeom prst="rect">
            <a:avLst/>
          </a:prstGeom>
        </p:spPr>
        <p:txBody>
          <a:bodyPr wrap="none">
            <a:spAutoFit/>
          </a:bodyPr>
          <a:lstStyle/>
          <a:p>
            <a:pPr algn="ctr"/>
            <a:r>
              <a:rPr lang="en-US" sz="1200" dirty="0">
                <a:solidFill>
                  <a:srgbClr val="C00000"/>
                </a:solidFill>
              </a:rPr>
              <a:t>EDS describes interfaces</a:t>
            </a:r>
          </a:p>
          <a:p>
            <a:pPr algn="ctr"/>
            <a:r>
              <a:rPr lang="en-US" sz="1200" dirty="0">
                <a:solidFill>
                  <a:srgbClr val="C00000"/>
                </a:solidFill>
              </a:rPr>
              <a:t>&amp; behavior of whole (or parts)</a:t>
            </a:r>
          </a:p>
          <a:p>
            <a:pPr algn="ctr"/>
            <a:r>
              <a:rPr lang="en-US" sz="1200" dirty="0">
                <a:solidFill>
                  <a:srgbClr val="C00000"/>
                </a:solidFill>
              </a:rPr>
              <a:t>Real Component</a:t>
            </a:r>
          </a:p>
        </p:txBody>
      </p:sp>
      <p:sp>
        <p:nvSpPr>
          <p:cNvPr id="50" name="Rectangle 49">
            <a:extLst>
              <a:ext uri="{FF2B5EF4-FFF2-40B4-BE49-F238E27FC236}">
                <a16:creationId xmlns:a16="http://schemas.microsoft.com/office/drawing/2014/main" id="{E8D79E1D-5F8E-BC42-8825-658CF7685F48}"/>
              </a:ext>
            </a:extLst>
          </p:cNvPr>
          <p:cNvSpPr/>
          <p:nvPr/>
        </p:nvSpPr>
        <p:spPr>
          <a:xfrm>
            <a:off x="4478006" y="3009851"/>
            <a:ext cx="1890262" cy="646331"/>
          </a:xfrm>
          <a:prstGeom prst="rect">
            <a:avLst/>
          </a:prstGeom>
        </p:spPr>
        <p:txBody>
          <a:bodyPr wrap="none">
            <a:spAutoFit/>
          </a:bodyPr>
          <a:lstStyle/>
          <a:p>
            <a:pPr algn="ctr"/>
            <a:r>
              <a:rPr lang="en-US" sz="1200" dirty="0">
                <a:solidFill>
                  <a:srgbClr val="C00000"/>
                </a:solidFill>
              </a:rPr>
              <a:t>Protocol describes PDU</a:t>
            </a:r>
          </a:p>
          <a:p>
            <a:pPr algn="ctr"/>
            <a:r>
              <a:rPr lang="en-US" sz="1200" dirty="0">
                <a:solidFill>
                  <a:srgbClr val="C00000"/>
                </a:solidFill>
              </a:rPr>
              <a:t>&amp; protocol behavior that </a:t>
            </a:r>
          </a:p>
          <a:p>
            <a:pPr algn="ctr"/>
            <a:r>
              <a:rPr lang="en-US" sz="1200" dirty="0">
                <a:solidFill>
                  <a:srgbClr val="C00000"/>
                </a:solidFill>
              </a:rPr>
              <a:t>element must implement</a:t>
            </a:r>
          </a:p>
        </p:txBody>
      </p:sp>
      <p:cxnSp>
        <p:nvCxnSpPr>
          <p:cNvPr id="51" name="Straight Arrow Connector 50">
            <a:extLst>
              <a:ext uri="{FF2B5EF4-FFF2-40B4-BE49-F238E27FC236}">
                <a16:creationId xmlns:a16="http://schemas.microsoft.com/office/drawing/2014/main" id="{F7C03FCD-A6FF-0F47-9021-D011C90C18EC}"/>
              </a:ext>
            </a:extLst>
          </p:cNvPr>
          <p:cNvCxnSpPr>
            <a:cxnSpLocks/>
          </p:cNvCxnSpPr>
          <p:nvPr/>
        </p:nvCxnSpPr>
        <p:spPr>
          <a:xfrm flipH="1">
            <a:off x="4911161" y="3591904"/>
            <a:ext cx="427054" cy="446998"/>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A2805578-FA5D-0B45-95D1-D47AF799D20E}"/>
              </a:ext>
            </a:extLst>
          </p:cNvPr>
          <p:cNvCxnSpPr>
            <a:cxnSpLocks/>
          </p:cNvCxnSpPr>
          <p:nvPr/>
        </p:nvCxnSpPr>
        <p:spPr>
          <a:xfrm flipH="1">
            <a:off x="4043637" y="3600060"/>
            <a:ext cx="1294578" cy="438842"/>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56" name="Rectangle 55">
            <a:extLst>
              <a:ext uri="{FF2B5EF4-FFF2-40B4-BE49-F238E27FC236}">
                <a16:creationId xmlns:a16="http://schemas.microsoft.com/office/drawing/2014/main" id="{52D01E4E-0BCB-CA40-8CBD-CE28C710F00C}"/>
              </a:ext>
            </a:extLst>
          </p:cNvPr>
          <p:cNvSpPr/>
          <p:nvPr/>
        </p:nvSpPr>
        <p:spPr>
          <a:xfrm>
            <a:off x="2912445" y="3857057"/>
            <a:ext cx="228600" cy="228599"/>
          </a:xfrm>
          <a:prstGeom prst="rect">
            <a:avLst/>
          </a:prstGeom>
          <a:pattFill prst="solidDmnd">
            <a:fgClr>
              <a:srgbClr val="92D050"/>
            </a:fgClr>
            <a:bgClr>
              <a:schemeClr val="bg1"/>
            </a:bgClr>
          </a:patt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0927DD55-744D-714C-BE5E-E4408CB7988C}"/>
              </a:ext>
            </a:extLst>
          </p:cNvPr>
          <p:cNvSpPr/>
          <p:nvPr/>
        </p:nvSpPr>
        <p:spPr>
          <a:xfrm>
            <a:off x="824943" y="3734544"/>
            <a:ext cx="1636206" cy="830997"/>
          </a:xfrm>
          <a:prstGeom prst="rect">
            <a:avLst/>
          </a:prstGeom>
        </p:spPr>
        <p:txBody>
          <a:bodyPr wrap="square">
            <a:spAutoFit/>
          </a:bodyPr>
          <a:lstStyle/>
          <a:p>
            <a:pPr algn="ctr"/>
            <a:r>
              <a:rPr lang="en-US" sz="1200" dirty="0">
                <a:solidFill>
                  <a:srgbClr val="C00000"/>
                </a:solidFill>
              </a:rPr>
              <a:t>MIB describes abstract Protocol controls (may be documented by EDS)</a:t>
            </a:r>
          </a:p>
        </p:txBody>
      </p:sp>
      <p:cxnSp>
        <p:nvCxnSpPr>
          <p:cNvPr id="58" name="Straight Arrow Connector 57">
            <a:extLst>
              <a:ext uri="{FF2B5EF4-FFF2-40B4-BE49-F238E27FC236}">
                <a16:creationId xmlns:a16="http://schemas.microsoft.com/office/drawing/2014/main" id="{DFDB52A8-C438-0B4F-96A8-22089FBF6C3F}"/>
              </a:ext>
            </a:extLst>
          </p:cNvPr>
          <p:cNvCxnSpPr>
            <a:cxnSpLocks/>
            <a:endCxn id="56" idx="1"/>
          </p:cNvCxnSpPr>
          <p:nvPr/>
        </p:nvCxnSpPr>
        <p:spPr>
          <a:xfrm flipV="1">
            <a:off x="2231172" y="3971357"/>
            <a:ext cx="681273" cy="178686"/>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1" name="Elbow Connector 60">
            <a:extLst>
              <a:ext uri="{FF2B5EF4-FFF2-40B4-BE49-F238E27FC236}">
                <a16:creationId xmlns:a16="http://schemas.microsoft.com/office/drawing/2014/main" id="{1453467F-7EAA-3447-A4B6-1143E9254679}"/>
              </a:ext>
            </a:extLst>
          </p:cNvPr>
          <p:cNvCxnSpPr>
            <a:cxnSpLocks/>
            <a:stCxn id="45" idx="3"/>
            <a:endCxn id="12" idx="2"/>
          </p:cNvCxnSpPr>
          <p:nvPr/>
        </p:nvCxnSpPr>
        <p:spPr>
          <a:xfrm flipV="1">
            <a:off x="571500" y="3002836"/>
            <a:ext cx="647700" cy="7064"/>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Snip and Round Single Corner Rectangle 64">
            <a:extLst>
              <a:ext uri="{FF2B5EF4-FFF2-40B4-BE49-F238E27FC236}">
                <a16:creationId xmlns:a16="http://schemas.microsoft.com/office/drawing/2014/main" id="{54756BA6-26E9-AE4F-A9D2-2093731D6C80}"/>
              </a:ext>
            </a:extLst>
          </p:cNvPr>
          <p:cNvSpPr/>
          <p:nvPr/>
        </p:nvSpPr>
        <p:spPr>
          <a:xfrm>
            <a:off x="2286000" y="6172200"/>
            <a:ext cx="533400" cy="568643"/>
          </a:xfrm>
          <a:prstGeom prst="snip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ICS</a:t>
            </a:r>
          </a:p>
        </p:txBody>
      </p:sp>
      <p:sp>
        <p:nvSpPr>
          <p:cNvPr id="66" name="Rectangle 65">
            <a:extLst>
              <a:ext uri="{FF2B5EF4-FFF2-40B4-BE49-F238E27FC236}">
                <a16:creationId xmlns:a16="http://schemas.microsoft.com/office/drawing/2014/main" id="{96BAE1D7-7FE4-F84F-826C-3625199CA0CC}"/>
              </a:ext>
            </a:extLst>
          </p:cNvPr>
          <p:cNvSpPr/>
          <p:nvPr/>
        </p:nvSpPr>
        <p:spPr>
          <a:xfrm>
            <a:off x="2931743" y="6172200"/>
            <a:ext cx="1327608" cy="646331"/>
          </a:xfrm>
          <a:prstGeom prst="rect">
            <a:avLst/>
          </a:prstGeom>
        </p:spPr>
        <p:txBody>
          <a:bodyPr wrap="none">
            <a:spAutoFit/>
          </a:bodyPr>
          <a:lstStyle/>
          <a:p>
            <a:pPr algn="ctr"/>
            <a:r>
              <a:rPr lang="en-US" sz="1200" dirty="0">
                <a:solidFill>
                  <a:srgbClr val="C00000"/>
                </a:solidFill>
              </a:rPr>
              <a:t>ICS describes</a:t>
            </a:r>
          </a:p>
          <a:p>
            <a:pPr algn="ctr"/>
            <a:r>
              <a:rPr lang="en-US" sz="1200" dirty="0">
                <a:solidFill>
                  <a:srgbClr val="C00000"/>
                </a:solidFill>
              </a:rPr>
              <a:t>protocol features</a:t>
            </a:r>
          </a:p>
          <a:p>
            <a:pPr algn="ctr"/>
            <a:r>
              <a:rPr lang="en-US" sz="1200" dirty="0">
                <a:solidFill>
                  <a:srgbClr val="C00000"/>
                </a:solidFill>
              </a:rPr>
              <a:t>as Implemented</a:t>
            </a:r>
          </a:p>
        </p:txBody>
      </p:sp>
      <p:cxnSp>
        <p:nvCxnSpPr>
          <p:cNvPr id="67" name="Straight Arrow Connector 66">
            <a:extLst>
              <a:ext uri="{FF2B5EF4-FFF2-40B4-BE49-F238E27FC236}">
                <a16:creationId xmlns:a16="http://schemas.microsoft.com/office/drawing/2014/main" id="{7DBD9682-8C39-7544-AD0C-97DC2541F764}"/>
              </a:ext>
            </a:extLst>
          </p:cNvPr>
          <p:cNvCxnSpPr>
            <a:cxnSpLocks/>
            <a:endCxn id="11" idx="3"/>
          </p:cNvCxnSpPr>
          <p:nvPr/>
        </p:nvCxnSpPr>
        <p:spPr>
          <a:xfrm flipV="1">
            <a:off x="3568441" y="4572000"/>
            <a:ext cx="9632" cy="1677552"/>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69" name="Snip and Round Single Corner Rectangle 68">
            <a:extLst>
              <a:ext uri="{FF2B5EF4-FFF2-40B4-BE49-F238E27FC236}">
                <a16:creationId xmlns:a16="http://schemas.microsoft.com/office/drawing/2014/main" id="{55BEB585-F5F4-5146-9524-3AEBE72CDAD9}"/>
              </a:ext>
            </a:extLst>
          </p:cNvPr>
          <p:cNvSpPr/>
          <p:nvPr/>
        </p:nvSpPr>
        <p:spPr>
          <a:xfrm>
            <a:off x="4419600" y="838200"/>
            <a:ext cx="533400" cy="568643"/>
          </a:xfrm>
          <a:prstGeom prst="snipRoundRect">
            <a:avLst/>
          </a:prstGeom>
          <a:solidFill>
            <a:srgbClr val="83DE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FRM</a:t>
            </a:r>
          </a:p>
        </p:txBody>
      </p:sp>
      <p:sp>
        <p:nvSpPr>
          <p:cNvPr id="70" name="Rectangle 69">
            <a:extLst>
              <a:ext uri="{FF2B5EF4-FFF2-40B4-BE49-F238E27FC236}">
                <a16:creationId xmlns:a16="http://schemas.microsoft.com/office/drawing/2014/main" id="{324B0AC4-6351-C04F-9DF0-BA9698198B4C}"/>
              </a:ext>
            </a:extLst>
          </p:cNvPr>
          <p:cNvSpPr/>
          <p:nvPr/>
        </p:nvSpPr>
        <p:spPr>
          <a:xfrm>
            <a:off x="5185685" y="895674"/>
            <a:ext cx="2132290" cy="646331"/>
          </a:xfrm>
          <a:prstGeom prst="rect">
            <a:avLst/>
          </a:prstGeom>
        </p:spPr>
        <p:txBody>
          <a:bodyPr wrap="square">
            <a:spAutoFit/>
          </a:bodyPr>
          <a:lstStyle/>
          <a:p>
            <a:pPr algn="ctr"/>
            <a:r>
              <a:rPr lang="en-US" sz="1200" dirty="0">
                <a:solidFill>
                  <a:srgbClr val="C00000"/>
                </a:solidFill>
              </a:rPr>
              <a:t>FRM describes element behaviors, and parameters for monitor and/or control. </a:t>
            </a:r>
          </a:p>
        </p:txBody>
      </p:sp>
      <p:sp>
        <p:nvSpPr>
          <p:cNvPr id="71" name="Snip and Round Single Corner Rectangle 70">
            <a:extLst>
              <a:ext uri="{FF2B5EF4-FFF2-40B4-BE49-F238E27FC236}">
                <a16:creationId xmlns:a16="http://schemas.microsoft.com/office/drawing/2014/main" id="{43215DF6-1157-C24A-B532-CAAA89318E5E}"/>
              </a:ext>
            </a:extLst>
          </p:cNvPr>
          <p:cNvSpPr/>
          <p:nvPr/>
        </p:nvSpPr>
        <p:spPr>
          <a:xfrm>
            <a:off x="4546934" y="928098"/>
            <a:ext cx="533400" cy="568643"/>
          </a:xfrm>
          <a:prstGeom prst="snipRoundRect">
            <a:avLst/>
          </a:prstGeom>
          <a:solidFill>
            <a:srgbClr val="FBB17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FRM</a:t>
            </a:r>
          </a:p>
        </p:txBody>
      </p:sp>
      <p:sp>
        <p:nvSpPr>
          <p:cNvPr id="72" name="Snip and Round Single Corner Rectangle 71">
            <a:extLst>
              <a:ext uri="{FF2B5EF4-FFF2-40B4-BE49-F238E27FC236}">
                <a16:creationId xmlns:a16="http://schemas.microsoft.com/office/drawing/2014/main" id="{7441CEE9-3CBD-8942-8AF1-DA271D705C5C}"/>
              </a:ext>
            </a:extLst>
          </p:cNvPr>
          <p:cNvSpPr/>
          <p:nvPr/>
        </p:nvSpPr>
        <p:spPr>
          <a:xfrm>
            <a:off x="4674268" y="1017996"/>
            <a:ext cx="533400" cy="568643"/>
          </a:xfrm>
          <a:prstGeom prst="snip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FRM</a:t>
            </a:r>
          </a:p>
        </p:txBody>
      </p:sp>
      <p:cxnSp>
        <p:nvCxnSpPr>
          <p:cNvPr id="73" name="Straight Arrow Connector 72">
            <a:extLst>
              <a:ext uri="{FF2B5EF4-FFF2-40B4-BE49-F238E27FC236}">
                <a16:creationId xmlns:a16="http://schemas.microsoft.com/office/drawing/2014/main" id="{8C456B61-8293-BF40-AEEE-7F6206E8B26E}"/>
              </a:ext>
            </a:extLst>
          </p:cNvPr>
          <p:cNvCxnSpPr>
            <a:cxnSpLocks/>
          </p:cNvCxnSpPr>
          <p:nvPr/>
        </p:nvCxnSpPr>
        <p:spPr>
          <a:xfrm>
            <a:off x="4940968" y="1617072"/>
            <a:ext cx="26252" cy="494235"/>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C2FE55F8-B806-A64D-95ED-BA22BEFC8508}"/>
              </a:ext>
            </a:extLst>
          </p:cNvPr>
          <p:cNvCxnSpPr>
            <a:cxnSpLocks/>
          </p:cNvCxnSpPr>
          <p:nvPr/>
        </p:nvCxnSpPr>
        <p:spPr>
          <a:xfrm flipH="1">
            <a:off x="4493899" y="1505482"/>
            <a:ext cx="154301" cy="605825"/>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775DC190-CD3A-F345-A57E-79BC9DACB77A}"/>
              </a:ext>
            </a:extLst>
          </p:cNvPr>
          <p:cNvCxnSpPr>
            <a:cxnSpLocks/>
          </p:cNvCxnSpPr>
          <p:nvPr/>
        </p:nvCxnSpPr>
        <p:spPr>
          <a:xfrm flipH="1">
            <a:off x="4043637" y="1414463"/>
            <a:ext cx="424194" cy="427088"/>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42A79372-B966-5349-B1A8-82D58A79EDB2}"/>
              </a:ext>
            </a:extLst>
          </p:cNvPr>
          <p:cNvCxnSpPr>
            <a:cxnSpLocks/>
          </p:cNvCxnSpPr>
          <p:nvPr/>
        </p:nvCxnSpPr>
        <p:spPr>
          <a:xfrm>
            <a:off x="5338215" y="3608922"/>
            <a:ext cx="1279254" cy="326309"/>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83" name="Rectangle 82">
            <a:extLst>
              <a:ext uri="{FF2B5EF4-FFF2-40B4-BE49-F238E27FC236}">
                <a16:creationId xmlns:a16="http://schemas.microsoft.com/office/drawing/2014/main" id="{EB7CA7B5-1CBB-9F43-B8FA-C5237A2F7FD7}"/>
              </a:ext>
            </a:extLst>
          </p:cNvPr>
          <p:cNvSpPr/>
          <p:nvPr/>
        </p:nvSpPr>
        <p:spPr>
          <a:xfrm>
            <a:off x="7980500" y="5979333"/>
            <a:ext cx="228600" cy="228599"/>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6BDA1F09-7864-4E4D-9B5E-BA8FC2681FA4}"/>
              </a:ext>
            </a:extLst>
          </p:cNvPr>
          <p:cNvSpPr/>
          <p:nvPr/>
        </p:nvSpPr>
        <p:spPr>
          <a:xfrm>
            <a:off x="4957085" y="5989723"/>
            <a:ext cx="228600" cy="228599"/>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Elbow Connector 17">
            <a:extLst>
              <a:ext uri="{FF2B5EF4-FFF2-40B4-BE49-F238E27FC236}">
                <a16:creationId xmlns:a16="http://schemas.microsoft.com/office/drawing/2014/main" id="{5B14344B-C73B-1643-9A63-901C28492E24}"/>
              </a:ext>
            </a:extLst>
          </p:cNvPr>
          <p:cNvCxnSpPr>
            <a:cxnSpLocks/>
            <a:stCxn id="10" idx="3"/>
            <a:endCxn id="22" idx="3"/>
          </p:cNvCxnSpPr>
          <p:nvPr/>
        </p:nvCxnSpPr>
        <p:spPr>
          <a:xfrm rot="5400000" flipH="1" flipV="1">
            <a:off x="6447461" y="3991461"/>
            <a:ext cx="266700" cy="3027977"/>
          </a:xfrm>
          <a:prstGeom prst="bentConnector3">
            <a:avLst>
              <a:gd name="adj1" fmla="val -272728"/>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52" name="Snip and Round Single Corner Rectangle 51">
            <a:extLst>
              <a:ext uri="{FF2B5EF4-FFF2-40B4-BE49-F238E27FC236}">
                <a16:creationId xmlns:a16="http://schemas.microsoft.com/office/drawing/2014/main" id="{B640F4B6-75A7-0347-87EF-9269D5971378}"/>
              </a:ext>
            </a:extLst>
          </p:cNvPr>
          <p:cNvSpPr/>
          <p:nvPr/>
        </p:nvSpPr>
        <p:spPr>
          <a:xfrm>
            <a:off x="476710" y="968084"/>
            <a:ext cx="590036" cy="568643"/>
          </a:xfrm>
          <a:prstGeom prst="snipRound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EDS</a:t>
            </a:r>
          </a:p>
        </p:txBody>
      </p:sp>
      <p:cxnSp>
        <p:nvCxnSpPr>
          <p:cNvPr id="54" name="Straight Arrow Connector 53">
            <a:extLst>
              <a:ext uri="{FF2B5EF4-FFF2-40B4-BE49-F238E27FC236}">
                <a16:creationId xmlns:a16="http://schemas.microsoft.com/office/drawing/2014/main" id="{58E7F452-DD7B-8944-BE04-1A1D879DD66A}"/>
              </a:ext>
            </a:extLst>
          </p:cNvPr>
          <p:cNvCxnSpPr>
            <a:cxnSpLocks/>
            <a:stCxn id="52" idx="1"/>
            <a:endCxn id="45" idx="0"/>
          </p:cNvCxnSpPr>
          <p:nvPr/>
        </p:nvCxnSpPr>
        <p:spPr>
          <a:xfrm flipH="1">
            <a:off x="457200" y="1536727"/>
            <a:ext cx="314528" cy="1358873"/>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17" name="Date Placeholder 16">
            <a:extLst>
              <a:ext uri="{FF2B5EF4-FFF2-40B4-BE49-F238E27FC236}">
                <a16:creationId xmlns:a16="http://schemas.microsoft.com/office/drawing/2014/main" id="{1351AAB3-8CBC-134E-88A4-E2418C03E609}"/>
              </a:ext>
            </a:extLst>
          </p:cNvPr>
          <p:cNvSpPr>
            <a:spLocks noGrp="1"/>
          </p:cNvSpPr>
          <p:nvPr>
            <p:ph type="dt" sz="half" idx="10"/>
          </p:nvPr>
        </p:nvSpPr>
        <p:spPr/>
        <p:txBody>
          <a:bodyPr/>
          <a:lstStyle/>
          <a:p>
            <a:fld id="{F9DB6C8D-1CE1-7946-8343-8BC5A0EFA22C}" type="datetime1">
              <a:rPr lang="en-US" altLang="en-US" smtClean="0"/>
              <a:t>1/19/22</a:t>
            </a:fld>
            <a:endParaRPr lang="en-US" altLang="en-US"/>
          </a:p>
        </p:txBody>
      </p:sp>
      <p:sp>
        <p:nvSpPr>
          <p:cNvPr id="19" name="Slide Number Placeholder 18">
            <a:extLst>
              <a:ext uri="{FF2B5EF4-FFF2-40B4-BE49-F238E27FC236}">
                <a16:creationId xmlns:a16="http://schemas.microsoft.com/office/drawing/2014/main" id="{BAEF97AA-9FA4-0147-A6C2-E5264B4E6CA3}"/>
              </a:ext>
            </a:extLst>
          </p:cNvPr>
          <p:cNvSpPr>
            <a:spLocks noGrp="1"/>
          </p:cNvSpPr>
          <p:nvPr>
            <p:ph type="sldNum" sz="quarter" idx="11"/>
          </p:nvPr>
        </p:nvSpPr>
        <p:spPr/>
        <p:txBody>
          <a:bodyPr/>
          <a:lstStyle/>
          <a:p>
            <a:fld id="{1A962E49-CEFB-4EFB-B873-B33993E8CA5A}" type="slidenum">
              <a:rPr lang="en-US" altLang="en-US" smtClean="0"/>
              <a:pPr/>
              <a:t>6</a:t>
            </a:fld>
            <a:endParaRPr lang="en-US" altLang="en-US"/>
          </a:p>
        </p:txBody>
      </p:sp>
    </p:spTree>
    <p:extLst>
      <p:ext uri="{BB962C8B-B14F-4D97-AF65-F5344CB8AC3E}">
        <p14:creationId xmlns:p14="http://schemas.microsoft.com/office/powerpoint/2010/main" val="3516567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EC88D-28E7-A041-95B5-DA24E08EDFAA}"/>
              </a:ext>
            </a:extLst>
          </p:cNvPr>
          <p:cNvSpPr>
            <a:spLocks noGrp="1"/>
          </p:cNvSpPr>
          <p:nvPr>
            <p:ph type="title"/>
          </p:nvPr>
        </p:nvSpPr>
        <p:spPr>
          <a:xfrm>
            <a:off x="457200" y="76200"/>
            <a:ext cx="8229600" cy="909638"/>
          </a:xfrm>
        </p:spPr>
        <p:txBody>
          <a:bodyPr/>
          <a:lstStyle/>
          <a:p>
            <a:r>
              <a:rPr lang="en-US" sz="2400" dirty="0"/>
              <a:t>Protocol: PDU, Layered Model, and Protocol Behavior</a:t>
            </a:r>
            <a:br>
              <a:rPr lang="en-US" sz="2400" dirty="0"/>
            </a:br>
            <a:r>
              <a:rPr lang="en-US" sz="2400" dirty="0"/>
              <a:t>Prox-1 Example, CCSDS 211.0-B-4</a:t>
            </a:r>
          </a:p>
        </p:txBody>
      </p:sp>
      <p:sp>
        <p:nvSpPr>
          <p:cNvPr id="4" name="Date Placeholder 3">
            <a:extLst>
              <a:ext uri="{FF2B5EF4-FFF2-40B4-BE49-F238E27FC236}">
                <a16:creationId xmlns:a16="http://schemas.microsoft.com/office/drawing/2014/main" id="{F0CD405B-2959-F447-93E0-7D6343DE1A9A}"/>
              </a:ext>
            </a:extLst>
          </p:cNvPr>
          <p:cNvSpPr>
            <a:spLocks noGrp="1"/>
          </p:cNvSpPr>
          <p:nvPr>
            <p:ph type="dt" sz="half" idx="10"/>
          </p:nvPr>
        </p:nvSpPr>
        <p:spPr/>
        <p:txBody>
          <a:bodyPr/>
          <a:lstStyle/>
          <a:p>
            <a:fld id="{B4D0E328-A29A-C246-B4D0-8A1A2EA5D616}" type="datetime1">
              <a:rPr lang="en-US" altLang="en-US" smtClean="0"/>
              <a:t>1/19/22</a:t>
            </a:fld>
            <a:endParaRPr lang="en-US" altLang="en-US"/>
          </a:p>
        </p:txBody>
      </p:sp>
      <p:sp>
        <p:nvSpPr>
          <p:cNvPr id="5" name="Slide Number Placeholder 4">
            <a:extLst>
              <a:ext uri="{FF2B5EF4-FFF2-40B4-BE49-F238E27FC236}">
                <a16:creationId xmlns:a16="http://schemas.microsoft.com/office/drawing/2014/main" id="{89F9883C-C3E4-734E-9BF7-FAEEC1ED8D73}"/>
              </a:ext>
            </a:extLst>
          </p:cNvPr>
          <p:cNvSpPr>
            <a:spLocks noGrp="1"/>
          </p:cNvSpPr>
          <p:nvPr>
            <p:ph type="sldNum" sz="quarter" idx="11"/>
          </p:nvPr>
        </p:nvSpPr>
        <p:spPr/>
        <p:txBody>
          <a:bodyPr/>
          <a:lstStyle/>
          <a:p>
            <a:fld id="{1A962E49-CEFB-4EFB-B873-B33993E8CA5A}" type="slidenum">
              <a:rPr lang="en-US" altLang="en-US" smtClean="0"/>
              <a:pPr/>
              <a:t>7</a:t>
            </a:fld>
            <a:endParaRPr lang="en-US" altLang="en-US"/>
          </a:p>
        </p:txBody>
      </p:sp>
      <p:pic>
        <p:nvPicPr>
          <p:cNvPr id="7" name="Picture 6">
            <a:extLst>
              <a:ext uri="{FF2B5EF4-FFF2-40B4-BE49-F238E27FC236}">
                <a16:creationId xmlns:a16="http://schemas.microsoft.com/office/drawing/2014/main" id="{E7F8CB0D-DDF4-B144-B604-90C22E001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966954"/>
            <a:ext cx="2895600" cy="3835484"/>
          </a:xfrm>
          <a:prstGeom prst="rect">
            <a:avLst/>
          </a:prstGeom>
        </p:spPr>
      </p:pic>
      <p:pic>
        <p:nvPicPr>
          <p:cNvPr id="11" name="Picture 10">
            <a:extLst>
              <a:ext uri="{FF2B5EF4-FFF2-40B4-BE49-F238E27FC236}">
                <a16:creationId xmlns:a16="http://schemas.microsoft.com/office/drawing/2014/main" id="{DF34046D-4E25-FA41-B568-3F15148D7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161736"/>
            <a:ext cx="3979333" cy="3026833"/>
          </a:xfrm>
          <a:prstGeom prst="rect">
            <a:avLst/>
          </a:prstGeom>
        </p:spPr>
      </p:pic>
      <p:pic>
        <p:nvPicPr>
          <p:cNvPr id="13" name="Picture 12">
            <a:extLst>
              <a:ext uri="{FF2B5EF4-FFF2-40B4-BE49-F238E27FC236}">
                <a16:creationId xmlns:a16="http://schemas.microsoft.com/office/drawing/2014/main" id="{F584993B-36EB-6D47-9777-6A6B21D987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3836" y="1062038"/>
            <a:ext cx="3558822" cy="1919743"/>
          </a:xfrm>
          <a:prstGeom prst="rect">
            <a:avLst/>
          </a:prstGeom>
        </p:spPr>
      </p:pic>
      <p:sp>
        <p:nvSpPr>
          <p:cNvPr id="14" name="Rectangle 13">
            <a:extLst>
              <a:ext uri="{FF2B5EF4-FFF2-40B4-BE49-F238E27FC236}">
                <a16:creationId xmlns:a16="http://schemas.microsoft.com/office/drawing/2014/main" id="{6F1D365F-8E2E-2740-A825-088A4B817EBE}"/>
              </a:ext>
            </a:extLst>
          </p:cNvPr>
          <p:cNvSpPr/>
          <p:nvPr/>
        </p:nvSpPr>
        <p:spPr>
          <a:xfrm>
            <a:off x="84666" y="4458868"/>
            <a:ext cx="4572000" cy="1938992"/>
          </a:xfrm>
          <a:prstGeom prst="rect">
            <a:avLst/>
          </a:prstGeom>
        </p:spPr>
        <p:txBody>
          <a:bodyPr>
            <a:spAutoFit/>
          </a:bodyPr>
          <a:lstStyle/>
          <a:p>
            <a:pPr lvl="1"/>
            <a:r>
              <a:rPr lang="en-US" sz="1200" b="1" dirty="0"/>
              <a:t>Protocols</a:t>
            </a:r>
            <a:r>
              <a:rPr lang="en-US" sz="1200" dirty="0"/>
              <a:t>: </a:t>
            </a:r>
          </a:p>
          <a:p>
            <a:pPr marL="628650" lvl="1" indent="-171450">
              <a:buFont typeface="Arial" panose="020B0604020202020204" pitchFamily="34" charset="0"/>
              <a:buChar char="•"/>
            </a:pPr>
            <a:r>
              <a:rPr lang="en-US" sz="1200" dirty="0"/>
              <a:t>Defined by concrete on the wire PDUs and protocol entity behaviors, abstract Service Access Point (SAP), abstract MIB, and PICS pro forma (ideally).  </a:t>
            </a:r>
          </a:p>
          <a:p>
            <a:pPr marL="628650" lvl="1" indent="-171450">
              <a:buFont typeface="Arial" panose="020B0604020202020204" pitchFamily="34" charset="0"/>
              <a:buChar char="•"/>
            </a:pPr>
            <a:r>
              <a:rPr lang="en-US" sz="1200" dirty="0"/>
              <a:t>Protocols must be unambiguous and capable of interoperability.</a:t>
            </a:r>
          </a:p>
          <a:p>
            <a:pPr marL="628650" lvl="1" indent="-171450">
              <a:buFont typeface="Arial" panose="020B0604020202020204" pitchFamily="34" charset="0"/>
              <a:buChar char="•"/>
            </a:pPr>
            <a:r>
              <a:rPr lang="en-US" sz="1200" dirty="0"/>
              <a:t>A single Functional Resource (FR) will usually relate to only one such CCSDS standard.</a:t>
            </a:r>
          </a:p>
          <a:p>
            <a:pPr marL="628650" lvl="1" indent="-171450">
              <a:buFont typeface="Arial" panose="020B0604020202020204" pitchFamily="34" charset="0"/>
              <a:buChar char="•"/>
            </a:pPr>
            <a:r>
              <a:rPr lang="en-US" sz="1200" dirty="0"/>
              <a:t>Some FR, such as “Aperture”, do not relate to a standard at all</a:t>
            </a:r>
          </a:p>
        </p:txBody>
      </p:sp>
      <p:cxnSp>
        <p:nvCxnSpPr>
          <p:cNvPr id="16" name="Straight Arrow Connector 15">
            <a:extLst>
              <a:ext uri="{FF2B5EF4-FFF2-40B4-BE49-F238E27FC236}">
                <a16:creationId xmlns:a16="http://schemas.microsoft.com/office/drawing/2014/main" id="{26F46D08-EB2B-9D46-89FB-12B8C0CC0E99}"/>
              </a:ext>
            </a:extLst>
          </p:cNvPr>
          <p:cNvCxnSpPr>
            <a:cxnSpLocks/>
          </p:cNvCxnSpPr>
          <p:nvPr/>
        </p:nvCxnSpPr>
        <p:spPr>
          <a:xfrm flipV="1">
            <a:off x="2079245" y="1925153"/>
            <a:ext cx="2920449" cy="463333"/>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32901117-D41A-FA44-BEF8-7CCFB7AB4492}"/>
              </a:ext>
            </a:extLst>
          </p:cNvPr>
          <p:cNvCxnSpPr>
            <a:cxnSpLocks/>
            <a:endCxn id="11" idx="2"/>
          </p:cNvCxnSpPr>
          <p:nvPr/>
        </p:nvCxnSpPr>
        <p:spPr>
          <a:xfrm flipV="1">
            <a:off x="2370666" y="4188569"/>
            <a:ext cx="1" cy="471876"/>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B7495D20-3D26-5849-81F1-647744206C9D}"/>
              </a:ext>
            </a:extLst>
          </p:cNvPr>
          <p:cNvCxnSpPr>
            <a:cxnSpLocks/>
          </p:cNvCxnSpPr>
          <p:nvPr/>
        </p:nvCxnSpPr>
        <p:spPr>
          <a:xfrm flipV="1">
            <a:off x="4360333" y="4188569"/>
            <a:ext cx="1049867" cy="471876"/>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8930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EC88D-28E7-A041-95B5-DA24E08EDFAA}"/>
              </a:ext>
            </a:extLst>
          </p:cNvPr>
          <p:cNvSpPr>
            <a:spLocks noGrp="1"/>
          </p:cNvSpPr>
          <p:nvPr>
            <p:ph type="title"/>
          </p:nvPr>
        </p:nvSpPr>
        <p:spPr>
          <a:xfrm>
            <a:off x="457200" y="152400"/>
            <a:ext cx="8229600" cy="909638"/>
          </a:xfrm>
        </p:spPr>
        <p:txBody>
          <a:bodyPr/>
          <a:lstStyle/>
          <a:p>
            <a:r>
              <a:rPr lang="en-US" sz="2400" dirty="0"/>
              <a:t>Protocol: Protocol Implementation Conformance Statement (PICS), Management Information Base (MIB)</a:t>
            </a:r>
            <a:br>
              <a:rPr lang="en-US" sz="2400" dirty="0"/>
            </a:br>
            <a:r>
              <a:rPr lang="en-US" sz="2400" dirty="0"/>
              <a:t>Prox-1 Example, CCSDS 211.0-B-4</a:t>
            </a:r>
          </a:p>
        </p:txBody>
      </p:sp>
      <p:sp>
        <p:nvSpPr>
          <p:cNvPr id="4" name="Date Placeholder 3">
            <a:extLst>
              <a:ext uri="{FF2B5EF4-FFF2-40B4-BE49-F238E27FC236}">
                <a16:creationId xmlns:a16="http://schemas.microsoft.com/office/drawing/2014/main" id="{F0CD405B-2959-F447-93E0-7D6343DE1A9A}"/>
              </a:ext>
            </a:extLst>
          </p:cNvPr>
          <p:cNvSpPr>
            <a:spLocks noGrp="1"/>
          </p:cNvSpPr>
          <p:nvPr>
            <p:ph type="dt" sz="half" idx="10"/>
          </p:nvPr>
        </p:nvSpPr>
        <p:spPr/>
        <p:txBody>
          <a:bodyPr/>
          <a:lstStyle/>
          <a:p>
            <a:fld id="{42C9DC83-612C-0843-8585-3247AF128B96}" type="datetime1">
              <a:rPr lang="en-US" altLang="en-US" smtClean="0"/>
              <a:t>1/19/22</a:t>
            </a:fld>
            <a:endParaRPr lang="en-US" altLang="en-US"/>
          </a:p>
        </p:txBody>
      </p:sp>
      <p:sp>
        <p:nvSpPr>
          <p:cNvPr id="5" name="Slide Number Placeholder 4">
            <a:extLst>
              <a:ext uri="{FF2B5EF4-FFF2-40B4-BE49-F238E27FC236}">
                <a16:creationId xmlns:a16="http://schemas.microsoft.com/office/drawing/2014/main" id="{89F9883C-C3E4-734E-9BF7-FAEEC1ED8D73}"/>
              </a:ext>
            </a:extLst>
          </p:cNvPr>
          <p:cNvSpPr>
            <a:spLocks noGrp="1"/>
          </p:cNvSpPr>
          <p:nvPr>
            <p:ph type="sldNum" sz="quarter" idx="11"/>
          </p:nvPr>
        </p:nvSpPr>
        <p:spPr/>
        <p:txBody>
          <a:bodyPr/>
          <a:lstStyle/>
          <a:p>
            <a:fld id="{1A962E49-CEFB-4EFB-B873-B33993E8CA5A}" type="slidenum">
              <a:rPr lang="en-US" altLang="en-US" smtClean="0"/>
              <a:pPr/>
              <a:t>8</a:t>
            </a:fld>
            <a:endParaRPr lang="en-US" altLang="en-US"/>
          </a:p>
        </p:txBody>
      </p:sp>
      <p:pic>
        <p:nvPicPr>
          <p:cNvPr id="9" name="Picture 8">
            <a:extLst>
              <a:ext uri="{FF2B5EF4-FFF2-40B4-BE49-F238E27FC236}">
                <a16:creationId xmlns:a16="http://schemas.microsoft.com/office/drawing/2014/main" id="{4072A7A7-671C-7E4A-B061-F299E019E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639151"/>
            <a:ext cx="4572000" cy="3604547"/>
          </a:xfrm>
          <a:prstGeom prst="rect">
            <a:avLst/>
          </a:prstGeom>
        </p:spPr>
      </p:pic>
      <p:sp>
        <p:nvSpPr>
          <p:cNvPr id="10" name="Rectangle 9">
            <a:extLst>
              <a:ext uri="{FF2B5EF4-FFF2-40B4-BE49-F238E27FC236}">
                <a16:creationId xmlns:a16="http://schemas.microsoft.com/office/drawing/2014/main" id="{4B325B8A-B760-814A-96C2-63F12A671AA6}"/>
              </a:ext>
            </a:extLst>
          </p:cNvPr>
          <p:cNvSpPr/>
          <p:nvPr/>
        </p:nvSpPr>
        <p:spPr>
          <a:xfrm>
            <a:off x="-190500" y="1062038"/>
            <a:ext cx="4152900" cy="3416320"/>
          </a:xfrm>
          <a:prstGeom prst="rect">
            <a:avLst/>
          </a:prstGeom>
        </p:spPr>
        <p:txBody>
          <a:bodyPr wrap="square">
            <a:spAutoFit/>
          </a:bodyPr>
          <a:lstStyle/>
          <a:p>
            <a:pPr lvl="1"/>
            <a:r>
              <a:rPr lang="en-US" sz="1200" b="1" dirty="0"/>
              <a:t>Protocols</a:t>
            </a:r>
            <a:r>
              <a:rPr lang="en-US" sz="1200" dirty="0"/>
              <a:t>: </a:t>
            </a:r>
          </a:p>
          <a:p>
            <a:pPr marL="628650" lvl="1" indent="-171450">
              <a:buFont typeface="Arial" panose="020B0604020202020204" pitchFamily="34" charset="0"/>
              <a:buChar char="•"/>
            </a:pPr>
            <a:r>
              <a:rPr lang="en-US" sz="1200" dirty="0"/>
              <a:t>Most protocol stacks, like this Prox-1 version, are actually composed of several layers.</a:t>
            </a:r>
          </a:p>
          <a:p>
            <a:pPr marL="628650" lvl="1" indent="-171450">
              <a:buFont typeface="Arial" panose="020B0604020202020204" pitchFamily="34" charset="0"/>
              <a:buChar char="•"/>
            </a:pPr>
            <a:r>
              <a:rPr lang="en-US" sz="1200" dirty="0"/>
              <a:t>Prox-1 defines its own frame, data services, coding and synch, and physical layers, other protocol specs may share layers.</a:t>
            </a:r>
          </a:p>
          <a:p>
            <a:pPr marL="628650" lvl="1" indent="-171450">
              <a:buFont typeface="Arial" panose="020B0604020202020204" pitchFamily="34" charset="0"/>
              <a:buChar char="•"/>
            </a:pPr>
            <a:r>
              <a:rPr lang="en-US" sz="1200" dirty="0"/>
              <a:t>Prox-1 defines its own Media Access Control (MAC) sublayer and an associated abstract Management Information Base (MIB) that defines the controllable parameters used to configure the implemented protocol entity.</a:t>
            </a:r>
          </a:p>
          <a:p>
            <a:pPr marL="628650" lvl="1" indent="-171450">
              <a:buFont typeface="Arial" panose="020B0604020202020204" pitchFamily="34" charset="0"/>
              <a:buChar char="•"/>
            </a:pPr>
            <a:r>
              <a:rPr lang="en-US" sz="1200" dirty="0"/>
              <a:t>The MIB, and the protocol ”service access points” are all defined as abstract, not concrete, entities</a:t>
            </a:r>
          </a:p>
          <a:p>
            <a:pPr marL="628650" lvl="1" indent="-171450">
              <a:buFont typeface="Arial" panose="020B0604020202020204" pitchFamily="34" charset="0"/>
              <a:buChar char="•"/>
            </a:pPr>
            <a:r>
              <a:rPr lang="en-US" sz="1200" dirty="0"/>
              <a:t>When this protocol is implemented in a Component, the interfaces of that Component may be described by an Electronic Data Sheet (EDS) as shown in “</a:t>
            </a:r>
            <a:r>
              <a:rPr lang="en-US" sz="1200" dirty="0">
                <a:solidFill>
                  <a:srgbClr val="C00000"/>
                </a:solidFill>
              </a:rPr>
              <a:t>dotted lines</a:t>
            </a:r>
            <a:r>
              <a:rPr lang="en-US" sz="1200" dirty="0"/>
              <a:t>”.</a:t>
            </a:r>
          </a:p>
          <a:p>
            <a:pPr marL="628650" lvl="1" indent="-171450">
              <a:buFont typeface="Arial" panose="020B0604020202020204" pitchFamily="34" charset="0"/>
              <a:buChar char="•"/>
            </a:pPr>
            <a:endParaRPr lang="en-US" sz="1200" dirty="0"/>
          </a:p>
        </p:txBody>
      </p:sp>
      <p:sp>
        <p:nvSpPr>
          <p:cNvPr id="12" name="Rectangle 11">
            <a:extLst>
              <a:ext uri="{FF2B5EF4-FFF2-40B4-BE49-F238E27FC236}">
                <a16:creationId xmlns:a16="http://schemas.microsoft.com/office/drawing/2014/main" id="{73224A73-FF15-9F40-88E2-2BE37E063474}"/>
              </a:ext>
            </a:extLst>
          </p:cNvPr>
          <p:cNvSpPr/>
          <p:nvPr/>
        </p:nvSpPr>
        <p:spPr>
          <a:xfrm>
            <a:off x="4225636" y="1676399"/>
            <a:ext cx="4461164" cy="739619"/>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70CB4C-A9A1-CA43-B18E-FB6A056B2FD7}"/>
              </a:ext>
            </a:extLst>
          </p:cNvPr>
          <p:cNvSpPr/>
          <p:nvPr/>
        </p:nvSpPr>
        <p:spPr>
          <a:xfrm>
            <a:off x="6858000" y="961044"/>
            <a:ext cx="2088417" cy="646331"/>
          </a:xfrm>
          <a:prstGeom prst="rect">
            <a:avLst/>
          </a:prstGeom>
        </p:spPr>
        <p:txBody>
          <a:bodyPr wrap="square">
            <a:spAutoFit/>
          </a:bodyPr>
          <a:lstStyle/>
          <a:p>
            <a:pPr algn="ctr"/>
            <a:r>
              <a:rPr lang="en-US" sz="1200" dirty="0">
                <a:solidFill>
                  <a:srgbClr val="C00000"/>
                </a:solidFill>
              </a:rPr>
              <a:t>The implemented interface of a “Radio” component may be defined by an EDS.</a:t>
            </a:r>
          </a:p>
        </p:txBody>
      </p:sp>
      <p:pic>
        <p:nvPicPr>
          <p:cNvPr id="6" name="Picture 5">
            <a:extLst>
              <a:ext uri="{FF2B5EF4-FFF2-40B4-BE49-F238E27FC236}">
                <a16:creationId xmlns:a16="http://schemas.microsoft.com/office/drawing/2014/main" id="{BAEA0CE1-E3B1-BF4E-BD2F-2DB6DD860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594097"/>
            <a:ext cx="2794000" cy="1947991"/>
          </a:xfrm>
          <a:prstGeom prst="rect">
            <a:avLst/>
          </a:prstGeom>
        </p:spPr>
      </p:pic>
      <p:cxnSp>
        <p:nvCxnSpPr>
          <p:cNvPr id="15" name="Straight Arrow Connector 14">
            <a:extLst>
              <a:ext uri="{FF2B5EF4-FFF2-40B4-BE49-F238E27FC236}">
                <a16:creationId xmlns:a16="http://schemas.microsoft.com/office/drawing/2014/main" id="{F4AFD9C2-7AC6-EC45-BE88-C5B12D943543}"/>
              </a:ext>
            </a:extLst>
          </p:cNvPr>
          <p:cNvCxnSpPr>
            <a:cxnSpLocks/>
          </p:cNvCxnSpPr>
          <p:nvPr/>
        </p:nvCxnSpPr>
        <p:spPr>
          <a:xfrm flipV="1">
            <a:off x="3429000" y="2209445"/>
            <a:ext cx="720436" cy="1555032"/>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A82A5B0E-70EA-EC47-95C5-8CF2BB6D6830}"/>
              </a:ext>
            </a:extLst>
          </p:cNvPr>
          <p:cNvCxnSpPr>
            <a:cxnSpLocks/>
            <a:endCxn id="6" idx="0"/>
          </p:cNvCxnSpPr>
          <p:nvPr/>
        </p:nvCxnSpPr>
        <p:spPr>
          <a:xfrm>
            <a:off x="1143000" y="3276600"/>
            <a:ext cx="1092200" cy="1317497"/>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AE4F1DE7-3F61-9F4F-9D1C-7CC2E3DB6A05}"/>
              </a:ext>
            </a:extLst>
          </p:cNvPr>
          <p:cNvCxnSpPr>
            <a:cxnSpLocks/>
          </p:cNvCxnSpPr>
          <p:nvPr/>
        </p:nvCxnSpPr>
        <p:spPr>
          <a:xfrm flipV="1">
            <a:off x="3282950" y="3429001"/>
            <a:ext cx="1441450" cy="1159869"/>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EF0E644F-6A0E-D44E-B23A-A7F4BC085116}"/>
              </a:ext>
            </a:extLst>
          </p:cNvPr>
          <p:cNvSpPr/>
          <p:nvPr/>
        </p:nvSpPr>
        <p:spPr>
          <a:xfrm>
            <a:off x="3848100" y="5537537"/>
            <a:ext cx="4724400" cy="1015663"/>
          </a:xfrm>
          <a:prstGeom prst="rect">
            <a:avLst/>
          </a:prstGeom>
        </p:spPr>
        <p:txBody>
          <a:bodyPr wrap="square">
            <a:spAutoFit/>
          </a:bodyPr>
          <a:lstStyle/>
          <a:p>
            <a:pPr marL="628650" lvl="1" indent="-171450">
              <a:buFont typeface="Arial" panose="020B0604020202020204" pitchFamily="34" charset="0"/>
              <a:buChar char="•"/>
            </a:pPr>
            <a:r>
              <a:rPr lang="en-US" sz="1200" dirty="0"/>
              <a:t>A filled out PICS template, for a specific implementation of a protocol, is an ICS, and it specifies which mandatory and/or options features were actually implemented.</a:t>
            </a:r>
          </a:p>
        </p:txBody>
      </p:sp>
    </p:spTree>
    <p:extLst>
      <p:ext uri="{BB962C8B-B14F-4D97-AF65-F5344CB8AC3E}">
        <p14:creationId xmlns:p14="http://schemas.microsoft.com/office/powerpoint/2010/main" val="2882881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a:extLst>
              <a:ext uri="{FF2B5EF4-FFF2-40B4-BE49-F238E27FC236}">
                <a16:creationId xmlns:a16="http://schemas.microsoft.com/office/drawing/2014/main" id="{0AD3E0B4-851B-8D4C-BDC6-5D5AB3058A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5725" y="696912"/>
            <a:ext cx="4912950" cy="5856288"/>
          </a:xfrm>
        </p:spPr>
      </p:pic>
      <p:sp>
        <p:nvSpPr>
          <p:cNvPr id="2" name="Title 1">
            <a:extLst>
              <a:ext uri="{FF2B5EF4-FFF2-40B4-BE49-F238E27FC236}">
                <a16:creationId xmlns:a16="http://schemas.microsoft.com/office/drawing/2014/main" id="{8AD49713-E413-6A40-A5C9-B40FE7B40E6D}"/>
              </a:ext>
            </a:extLst>
          </p:cNvPr>
          <p:cNvSpPr>
            <a:spLocks noGrp="1"/>
          </p:cNvSpPr>
          <p:nvPr>
            <p:ph type="title"/>
          </p:nvPr>
        </p:nvSpPr>
        <p:spPr>
          <a:xfrm>
            <a:off x="477982" y="-71438"/>
            <a:ext cx="8229600" cy="909638"/>
          </a:xfrm>
        </p:spPr>
        <p:txBody>
          <a:bodyPr/>
          <a:lstStyle/>
          <a:p>
            <a:r>
              <a:rPr lang="en-US" sz="3200" dirty="0"/>
              <a:t>Functional Resource Model (FRM)</a:t>
            </a:r>
          </a:p>
        </p:txBody>
      </p:sp>
      <p:sp>
        <p:nvSpPr>
          <p:cNvPr id="4" name="Date Placeholder 3">
            <a:extLst>
              <a:ext uri="{FF2B5EF4-FFF2-40B4-BE49-F238E27FC236}">
                <a16:creationId xmlns:a16="http://schemas.microsoft.com/office/drawing/2014/main" id="{F0AA9F6E-DAA6-274C-BCAC-2FE628D565A4}"/>
              </a:ext>
            </a:extLst>
          </p:cNvPr>
          <p:cNvSpPr>
            <a:spLocks noGrp="1"/>
          </p:cNvSpPr>
          <p:nvPr>
            <p:ph type="dt" sz="half" idx="10"/>
          </p:nvPr>
        </p:nvSpPr>
        <p:spPr/>
        <p:txBody>
          <a:bodyPr/>
          <a:lstStyle/>
          <a:p>
            <a:fld id="{2B384DAF-9982-7345-9CF8-500721FD0E27}" type="datetime1">
              <a:rPr lang="en-US" altLang="en-US" smtClean="0"/>
              <a:t>1/19/22</a:t>
            </a:fld>
            <a:endParaRPr lang="en-US" altLang="en-US"/>
          </a:p>
        </p:txBody>
      </p:sp>
      <p:sp>
        <p:nvSpPr>
          <p:cNvPr id="5" name="Slide Number Placeholder 4">
            <a:extLst>
              <a:ext uri="{FF2B5EF4-FFF2-40B4-BE49-F238E27FC236}">
                <a16:creationId xmlns:a16="http://schemas.microsoft.com/office/drawing/2014/main" id="{DAFACE34-6118-DB46-B94F-B09153E10EBB}"/>
              </a:ext>
            </a:extLst>
          </p:cNvPr>
          <p:cNvSpPr>
            <a:spLocks noGrp="1"/>
          </p:cNvSpPr>
          <p:nvPr>
            <p:ph type="sldNum" sz="quarter" idx="11"/>
          </p:nvPr>
        </p:nvSpPr>
        <p:spPr/>
        <p:txBody>
          <a:bodyPr/>
          <a:lstStyle/>
          <a:p>
            <a:fld id="{1A962E49-CEFB-4EFB-B873-B33993E8CA5A}" type="slidenum">
              <a:rPr lang="en-US" altLang="en-US" smtClean="0"/>
              <a:pPr/>
              <a:t>9</a:t>
            </a:fld>
            <a:endParaRPr lang="en-US" altLang="en-US"/>
          </a:p>
        </p:txBody>
      </p:sp>
      <p:sp>
        <p:nvSpPr>
          <p:cNvPr id="8" name="Rectangle 7">
            <a:extLst>
              <a:ext uri="{FF2B5EF4-FFF2-40B4-BE49-F238E27FC236}">
                <a16:creationId xmlns:a16="http://schemas.microsoft.com/office/drawing/2014/main" id="{87288578-3BFC-724D-8CB4-DFC3D8206FFF}"/>
              </a:ext>
            </a:extLst>
          </p:cNvPr>
          <p:cNvSpPr/>
          <p:nvPr/>
        </p:nvSpPr>
        <p:spPr>
          <a:xfrm>
            <a:off x="-169718" y="762000"/>
            <a:ext cx="3484418" cy="6001643"/>
          </a:xfrm>
          <a:prstGeom prst="rect">
            <a:avLst/>
          </a:prstGeom>
        </p:spPr>
        <p:txBody>
          <a:bodyPr wrap="square">
            <a:spAutoFit/>
          </a:bodyPr>
          <a:lstStyle/>
          <a:p>
            <a:pPr lvl="1"/>
            <a:r>
              <a:rPr lang="en-US" sz="1200" b="1" dirty="0"/>
              <a:t>Functional Resource Model (FRM): </a:t>
            </a:r>
          </a:p>
          <a:p>
            <a:pPr marL="628650" lvl="1" indent="-171450">
              <a:buFont typeface="Arial" panose="020B0604020202020204" pitchFamily="34" charset="0"/>
              <a:buChar char="•"/>
            </a:pPr>
            <a:endParaRPr lang="en-US" sz="1200" dirty="0"/>
          </a:p>
          <a:p>
            <a:pPr marL="628650" lvl="1" indent="-171450">
              <a:buFont typeface="Arial" panose="020B0604020202020204" pitchFamily="34" charset="0"/>
              <a:buChar char="•"/>
            </a:pPr>
            <a:r>
              <a:rPr lang="en-US" sz="1200" dirty="0"/>
              <a:t>Each FR (colored box on this diagram) typically corresponds to a single CCSDS protocol or service document (or part thereof).</a:t>
            </a:r>
          </a:p>
          <a:p>
            <a:pPr marL="628650" lvl="1" indent="-171450">
              <a:buFont typeface="Arial" panose="020B0604020202020204" pitchFamily="34" charset="0"/>
              <a:buChar char="•"/>
            </a:pPr>
            <a:r>
              <a:rPr lang="en-US" sz="1200" dirty="0"/>
              <a:t>A formalized abstract model of functional resources (i.e. “abstract components”) that implement specific protocol behaviors; </a:t>
            </a:r>
          </a:p>
          <a:p>
            <a:pPr marL="628650" lvl="1" indent="-171450">
              <a:buFont typeface="Arial" panose="020B0604020202020204" pitchFamily="34" charset="0"/>
              <a:buChar char="•"/>
            </a:pPr>
            <a:r>
              <a:rPr lang="en-US" sz="1200" dirty="0"/>
              <a:t>The model describes abstract interfaces and behaviors, and the allowed ways that these FRs may be assembled (as shown) to describe “as implemented” components.  </a:t>
            </a:r>
          </a:p>
          <a:p>
            <a:pPr marL="628650" lvl="1" indent="-171450">
              <a:buFont typeface="Arial" panose="020B0604020202020204" pitchFamily="34" charset="0"/>
              <a:buChar char="•"/>
            </a:pPr>
            <a:r>
              <a:rPr lang="en-US" sz="1200" dirty="0"/>
              <a:t>The FRM formalizes the definition of control elements inside Functional Resources so that they may be monitored and controlled. </a:t>
            </a:r>
          </a:p>
          <a:p>
            <a:pPr marL="628650" lvl="1" indent="-171450">
              <a:buFont typeface="Arial" panose="020B0604020202020204" pitchFamily="34" charset="0"/>
              <a:buChar char="•"/>
            </a:pPr>
            <a:r>
              <a:rPr lang="en-US" sz="1200" dirty="0"/>
              <a:t>The set of FRM’s is created and managed in a toolchain that can export XML (and other forms) </a:t>
            </a:r>
          </a:p>
          <a:p>
            <a:pPr marL="628650" lvl="1" indent="-171450">
              <a:buFont typeface="Arial" panose="020B0604020202020204" pitchFamily="34" charset="0"/>
              <a:buChar char="•"/>
            </a:pPr>
            <a:r>
              <a:rPr lang="en-US" sz="1200" dirty="0"/>
              <a:t>FRM is intended to define functions in an Earth Space Link Terminal (ESLT), otherwise known as a ground station / complex, but they can be extended to define all protocol functions in any end-to-end element.</a:t>
            </a:r>
          </a:p>
          <a:p>
            <a:pPr marL="628650" lvl="1" indent="-171450">
              <a:buFont typeface="Arial" panose="020B0604020202020204" pitchFamily="34" charset="0"/>
              <a:buChar char="•"/>
            </a:pPr>
            <a:r>
              <a:rPr lang="en-US" sz="1200" dirty="0"/>
              <a:t>A single realized Component, such as a “Radio” may implement more than one FR, as shown in “</a:t>
            </a:r>
            <a:r>
              <a:rPr lang="en-US" sz="1200" dirty="0">
                <a:solidFill>
                  <a:srgbClr val="C00000"/>
                </a:solidFill>
              </a:rPr>
              <a:t>dotted lines</a:t>
            </a:r>
            <a:r>
              <a:rPr lang="en-US" sz="1200" dirty="0"/>
              <a:t>”.</a:t>
            </a:r>
          </a:p>
          <a:p>
            <a:pPr lvl="1"/>
            <a:endParaRPr lang="en-US" sz="1200" dirty="0"/>
          </a:p>
        </p:txBody>
      </p:sp>
      <p:sp>
        <p:nvSpPr>
          <p:cNvPr id="9" name="Rectangle 8">
            <a:extLst>
              <a:ext uri="{FF2B5EF4-FFF2-40B4-BE49-F238E27FC236}">
                <a16:creationId xmlns:a16="http://schemas.microsoft.com/office/drawing/2014/main" id="{54406141-ACB0-914C-87F1-159262283894}"/>
              </a:ext>
            </a:extLst>
          </p:cNvPr>
          <p:cNvSpPr/>
          <p:nvPr/>
        </p:nvSpPr>
        <p:spPr>
          <a:xfrm>
            <a:off x="4267200" y="1371600"/>
            <a:ext cx="3200400" cy="1828800"/>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AAF491D-24BF-624B-9652-7C36BB07A60B}"/>
              </a:ext>
            </a:extLst>
          </p:cNvPr>
          <p:cNvSpPr/>
          <p:nvPr/>
        </p:nvSpPr>
        <p:spPr>
          <a:xfrm>
            <a:off x="6324599" y="990600"/>
            <a:ext cx="1153391" cy="381000"/>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F539A4-7E45-CB49-8094-ED71983D9AD7}"/>
              </a:ext>
            </a:extLst>
          </p:cNvPr>
          <p:cNvSpPr/>
          <p:nvPr/>
        </p:nvSpPr>
        <p:spPr>
          <a:xfrm>
            <a:off x="7436583" y="762000"/>
            <a:ext cx="1707417" cy="646331"/>
          </a:xfrm>
          <a:prstGeom prst="rect">
            <a:avLst/>
          </a:prstGeom>
        </p:spPr>
        <p:txBody>
          <a:bodyPr wrap="square">
            <a:spAutoFit/>
          </a:bodyPr>
          <a:lstStyle/>
          <a:p>
            <a:pPr algn="ctr"/>
            <a:r>
              <a:rPr lang="en-US" sz="1200" dirty="0">
                <a:solidFill>
                  <a:srgbClr val="C00000"/>
                </a:solidFill>
              </a:rPr>
              <a:t>A “Radio” component implementing a set of </a:t>
            </a:r>
            <a:r>
              <a:rPr lang="en-US" sz="1200" dirty="0" err="1">
                <a:solidFill>
                  <a:srgbClr val="C00000"/>
                </a:solidFill>
              </a:rPr>
              <a:t>FRs.</a:t>
            </a:r>
            <a:endParaRPr lang="en-US" sz="1200" dirty="0">
              <a:solidFill>
                <a:srgbClr val="C00000"/>
              </a:solidFill>
            </a:endParaRPr>
          </a:p>
        </p:txBody>
      </p:sp>
      <p:sp>
        <p:nvSpPr>
          <p:cNvPr id="12" name="Rectangle 11">
            <a:extLst>
              <a:ext uri="{FF2B5EF4-FFF2-40B4-BE49-F238E27FC236}">
                <a16:creationId xmlns:a16="http://schemas.microsoft.com/office/drawing/2014/main" id="{193DEBB1-9B49-CD42-B2F2-B9458E1E3679}"/>
              </a:ext>
            </a:extLst>
          </p:cNvPr>
          <p:cNvSpPr/>
          <p:nvPr/>
        </p:nvSpPr>
        <p:spPr>
          <a:xfrm>
            <a:off x="6172200" y="3190866"/>
            <a:ext cx="1298863" cy="771534"/>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102296"/>
      </p:ext>
    </p:extLst>
  </p:cSld>
  <p:clrMapOvr>
    <a:masterClrMapping/>
  </p:clrMapOvr>
</p:sld>
</file>

<file path=ppt/theme/theme1.xml><?xml version="1.0" encoding="utf-8"?>
<a:theme xmlns:a="http://schemas.openxmlformats.org/drawingml/2006/main" name="OCIO_Template_1206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ternal_x0020_PMO_x0020_Review xmlns="92d496dd-bc94-43d5-9d76-ce423f334e4d">
      <Url xsi:nil="true"/>
      <Description xsi:nil="true"/>
    </Internal_x0020_PMO_x0020_Review>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98B0A04A6C114987FA54CA2B2A925F" ma:contentTypeVersion="2" ma:contentTypeDescription="Create a new document." ma:contentTypeScope="" ma:versionID="584152b73193149da2b972aad51c71a6">
  <xsd:schema xmlns:xsd="http://www.w3.org/2001/XMLSchema" xmlns:xs="http://www.w3.org/2001/XMLSchema" xmlns:p="http://schemas.microsoft.com/office/2006/metadata/properties" xmlns:ns2="92d496dd-bc94-43d5-9d76-ce423f334e4d" targetNamespace="http://schemas.microsoft.com/office/2006/metadata/properties" ma:root="true" ma:fieldsID="88a94948805daff5f13caa5bfb29df79" ns2:_="">
    <xsd:import namespace="92d496dd-bc94-43d5-9d76-ce423f334e4d"/>
    <xsd:element name="properties">
      <xsd:complexType>
        <xsd:sequence>
          <xsd:element name="documentManagement">
            <xsd:complexType>
              <xsd:all>
                <xsd:element ref="ns2:Internal_x0020_PMO_x0020_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d496dd-bc94-43d5-9d76-ce423f334e4d" elementFormDefault="qualified">
    <xsd:import namespace="http://schemas.microsoft.com/office/2006/documentManagement/types"/>
    <xsd:import namespace="http://schemas.microsoft.com/office/infopath/2007/PartnerControls"/>
    <xsd:element name="Internal_x0020_PMO_x0020_Review" ma:index="9" nillable="true" ma:displayName="Internal PMO Review" ma:internalName="Internal_x0020_PMO_x0020_Review">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C7714E-0573-4CD0-BE6B-1BF274C58539}">
  <ds:schemaRefs>
    <ds:schemaRef ds:uri="http://purl.org/dc/elements/1.1/"/>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92d496dd-bc94-43d5-9d76-ce423f334e4d"/>
    <ds:schemaRef ds:uri="http://purl.org/dc/dcmitype/"/>
    <ds:schemaRef ds:uri="http://purl.org/dc/terms/"/>
  </ds:schemaRefs>
</ds:datastoreItem>
</file>

<file path=customXml/itemProps2.xml><?xml version="1.0" encoding="utf-8"?>
<ds:datastoreItem xmlns:ds="http://schemas.openxmlformats.org/officeDocument/2006/customXml" ds:itemID="{6CC479EF-1B4B-45D3-9047-4E9727ACE9FE}">
  <ds:schemaRefs>
    <ds:schemaRef ds:uri="http://schemas.microsoft.com/sharepoint/v3/contenttype/forms"/>
  </ds:schemaRefs>
</ds:datastoreItem>
</file>

<file path=customXml/itemProps3.xml><?xml version="1.0" encoding="utf-8"?>
<ds:datastoreItem xmlns:ds="http://schemas.openxmlformats.org/officeDocument/2006/customXml" ds:itemID="{717A581D-4E03-4152-8F9A-C8FF4AB1DF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d496dd-bc94-43d5-9d76-ce423f334e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OCIO_Template_120622.potx</Template>
  <TotalTime>0</TotalTime>
  <Words>3472</Words>
  <Application>Microsoft Macintosh PowerPoint</Application>
  <PresentationFormat>On-screen Show (4:3)</PresentationFormat>
  <Paragraphs>592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Helvetica</vt:lpstr>
      <vt:lpstr>OCIO_Template_120622</vt:lpstr>
      <vt:lpstr>PowerPoint Presentation</vt:lpstr>
      <vt:lpstr>SEA FRM &amp; EDS Model Comparison</vt:lpstr>
      <vt:lpstr>SEA FRM &amp; EDS Model Comparison</vt:lpstr>
      <vt:lpstr>Concepts are transformed into Realizations</vt:lpstr>
      <vt:lpstr>Conceptual Model Relationship Diagram</vt:lpstr>
      <vt:lpstr>Concrete Component Relationship Diagram</vt:lpstr>
      <vt:lpstr>Protocol: PDU, Layered Model, and Protocol Behavior Prox-1 Example, CCSDS 211.0-B-4</vt:lpstr>
      <vt:lpstr>Protocol: Protocol Implementation Conformance Statement (PICS), Management Information Base (MIB) Prox-1 Example, CCSDS 211.0-B-4</vt:lpstr>
      <vt:lpstr>Functional Resource Model (FRM)</vt:lpstr>
      <vt:lpstr>Electronic Data Sheet (EDS) Example from CCSDS 371.0-G-1</vt:lpstr>
      <vt:lpstr>FRM used to describe abstract ESLT Functions</vt:lpstr>
      <vt:lpstr>EDS could be used to describe Concrete ESLT Cross Support Elements</vt:lpstr>
      <vt:lpstr>Using a Proxy Agent to control different Concrete ESLT Elements</vt:lpstr>
      <vt:lpstr>FRM could be used to describe abstract Spacecraft Comm Subsystem Elements</vt:lpstr>
      <vt:lpstr>EDS &amp; FRM could be used to describe Concrete Spacecraft Comm Subsystem Elements</vt:lpstr>
      <vt:lpstr>Some Final Comments - FRM</vt:lpstr>
      <vt:lpstr>Some Final Comments - EDS</vt:lpstr>
      <vt:lpstr>“Normalization” of FRM &amp; EDS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2014-12-04T21:27:02Z</dcterms:created>
  <dcterms:modified xsi:type="dcterms:W3CDTF">2022-01-20T14:56:50Z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0x0101005F98B0A04A6C114987FA54CA2B2A925F</vt:lpwstr>
  </property>
</Properties>
</file>