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39"/>
  </p:notesMasterIdLst>
  <p:handoutMasterIdLst>
    <p:handoutMasterId r:id="rId40"/>
  </p:handoutMasterIdLst>
  <p:sldIdLst>
    <p:sldId id="644" r:id="rId6"/>
    <p:sldId id="659" r:id="rId7"/>
    <p:sldId id="708" r:id="rId8"/>
    <p:sldId id="678" r:id="rId9"/>
    <p:sldId id="679" r:id="rId10"/>
    <p:sldId id="680" r:id="rId11"/>
    <p:sldId id="682" r:id="rId12"/>
    <p:sldId id="683" r:id="rId13"/>
    <p:sldId id="688" r:id="rId14"/>
    <p:sldId id="689" r:id="rId15"/>
    <p:sldId id="709" r:id="rId16"/>
    <p:sldId id="684" r:id="rId17"/>
    <p:sldId id="685" r:id="rId18"/>
    <p:sldId id="687" r:id="rId19"/>
    <p:sldId id="690" r:id="rId20"/>
    <p:sldId id="691" r:id="rId21"/>
    <p:sldId id="692" r:id="rId22"/>
    <p:sldId id="693" r:id="rId23"/>
    <p:sldId id="694" r:id="rId24"/>
    <p:sldId id="695" r:id="rId25"/>
    <p:sldId id="696" r:id="rId26"/>
    <p:sldId id="697" r:id="rId27"/>
    <p:sldId id="698" r:id="rId28"/>
    <p:sldId id="699" r:id="rId29"/>
    <p:sldId id="700" r:id="rId30"/>
    <p:sldId id="701" r:id="rId31"/>
    <p:sldId id="702" r:id="rId32"/>
    <p:sldId id="703" r:id="rId33"/>
    <p:sldId id="704" r:id="rId34"/>
    <p:sldId id="705" r:id="rId35"/>
    <p:sldId id="706" r:id="rId36"/>
    <p:sldId id="707" r:id="rId37"/>
    <p:sldId id="677" r:id="rId3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t, Marcin" initials="GM" lastIdx="2" clrIdx="0">
    <p:extLst>
      <p:ext uri="{19B8F6BF-5375-455C-9EA6-DF929625EA0E}">
        <p15:presenceInfo xmlns:p15="http://schemas.microsoft.com/office/powerpoint/2012/main" userId="S-1-5-21-1156737867-681972312-1097073633-109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3591" autoAdjust="0"/>
  </p:normalViewPr>
  <p:slideViewPr>
    <p:cSldViewPr>
      <p:cViewPr varScale="1">
        <p:scale>
          <a:sx n="145" d="100"/>
          <a:sy n="145" d="100"/>
        </p:scale>
        <p:origin x="114" y="510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384995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 Agreement</a:t>
            </a:r>
          </a:p>
          <a:p>
            <a:pPr algn="ctr" eaLnBrk="0" hangingPunct="0">
              <a:defRPr/>
            </a:pP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Proposal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Service Agreement </a:t>
            </a: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parameters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- update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743061" y="3313785"/>
            <a:ext cx="3682290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400" dirty="0">
                <a:solidFill>
                  <a:srgbClr val="000099"/>
                </a:solidFill>
                <a:latin typeface="Calibri" pitchFamily="34" charset="0"/>
              </a:rPr>
              <a:t>CCSDS </a:t>
            </a:r>
            <a:r>
              <a:rPr lang="de-DE" sz="2400" dirty="0" err="1">
                <a:solidFill>
                  <a:srgbClr val="000099"/>
                </a:solidFill>
                <a:latin typeface="Calibri" pitchFamily="34" charset="0"/>
              </a:rPr>
              <a:t>Teleconference</a:t>
            </a:r>
            <a:r>
              <a:rPr lang="de-DE" sz="2400" dirty="0">
                <a:solidFill>
                  <a:srgbClr val="000099"/>
                </a:solidFill>
                <a:latin typeface="Calibri" pitchFamily="34" charset="0"/>
              </a:rPr>
              <a:t> 2024</a:t>
            </a:r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30 January 2024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67667"/>
              </p:ext>
            </p:extLst>
          </p:nvPr>
        </p:nvGraphicFramePr>
        <p:xfrm>
          <a:off x="424260" y="937828"/>
          <a:ext cx="8487506" cy="364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Agreed Provider Apertures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agreedProviderApertures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apertureDetails</a:t>
                      </a:r>
                      <a:r>
                        <a:rPr lang="en-US" sz="1400" dirty="0"/>
                        <a:t> site=“WHM” aperture=“S67” priority=“1” type=“ground” </a:t>
                      </a:r>
                      <a:r>
                        <a:rPr lang="en-US" sz="1400" dirty="0" err="1"/>
                        <a:t>usagePhase</a:t>
                      </a:r>
                      <a:r>
                        <a:rPr lang="en-US" sz="1400" dirty="0"/>
                        <a:t>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agreedProviderApertures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agreed apertures to be used in the frame of Service Agreement. Type may be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with (</a:t>
                      </a:r>
                      <a:r>
                        <a:rPr lang="en-US" sz="1400" dirty="0" err="1"/>
                        <a:t>ground,relay,space,orbiter,moon,etc</a:t>
                      </a:r>
                      <a:r>
                        <a:rPr lang="en-US" sz="1400" dirty="0"/>
                        <a:t>…)?</a:t>
                      </a:r>
                    </a:p>
                    <a:p>
                      <a:r>
                        <a:rPr lang="en-US" sz="1400" b="1" dirty="0"/>
                        <a:t>Check if we need to have space and </a:t>
                      </a:r>
                      <a:r>
                        <a:rPr lang="en-US" sz="1400" b="1" dirty="0" err="1"/>
                        <a:t>gound</a:t>
                      </a:r>
                      <a:r>
                        <a:rPr lang="en-US" sz="1400" b="1" dirty="0"/>
                        <a:t> apertures for Provider???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59047"/>
              </p:ext>
            </p:extLst>
          </p:nvPr>
        </p:nvGraphicFramePr>
        <p:xfrm>
          <a:off x="424260" y="937828"/>
          <a:ext cx="8487506" cy="364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Agreed User Apertures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agreedUserApertures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apertureDetails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userSpaceNode</a:t>
                      </a:r>
                      <a:r>
                        <a:rPr lang="en-US" sz="1400" dirty="0"/>
                        <a:t>=“MEX” aperture=“MEX-LGA1” priority=“1” type=“space” </a:t>
                      </a:r>
                      <a:r>
                        <a:rPr lang="en-US" sz="1400" dirty="0" err="1"/>
                        <a:t>usagePhase</a:t>
                      </a:r>
                      <a:r>
                        <a:rPr lang="en-US" sz="1400" dirty="0"/>
                        <a:t>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agreedUserApertures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agreed apertures to be used in the frame of Service Agreement. Type may be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with (</a:t>
                      </a:r>
                      <a:r>
                        <a:rPr lang="en-US" sz="1400" dirty="0" err="1"/>
                        <a:t>ground,relay,space,orbiter,moon,etc</a:t>
                      </a:r>
                      <a:r>
                        <a:rPr lang="en-US" sz="1400" dirty="0"/>
                        <a:t>…)?</a:t>
                      </a:r>
                    </a:p>
                    <a:p>
                      <a:r>
                        <a:rPr lang="en-US" sz="1400" b="1" dirty="0"/>
                        <a:t>Check if we need to have space and </a:t>
                      </a:r>
                      <a:r>
                        <a:rPr lang="en-US" sz="1400" b="1" dirty="0" err="1"/>
                        <a:t>gound</a:t>
                      </a:r>
                      <a:r>
                        <a:rPr lang="en-US" sz="1400" b="1" dirty="0"/>
                        <a:t> apertures for User???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7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42168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Agreement Support Start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Agreement Support Stop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srvAgrSupportStart</a:t>
                      </a:r>
                      <a:r>
                        <a:rPr lang="en-US" sz="1400" dirty="0"/>
                        <a:t> date=“2023-300T00:00:00” 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srvAgrSupportStop</a:t>
                      </a:r>
                      <a:r>
                        <a:rPr lang="en-US" sz="1400" dirty="0"/>
                        <a:t> date=“2024-300T00:00:00”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on which the service agreement support period starts or ends.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59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87260"/>
              </p:ext>
            </p:extLst>
          </p:nvPr>
        </p:nvGraphicFramePr>
        <p:xfrm>
          <a:off x="424260" y="937828"/>
          <a:ext cx="8487506" cy="406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Phases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missionPhases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phaseDetails</a:t>
                      </a:r>
                      <a:r>
                        <a:rPr lang="en-US" sz="1400" dirty="0"/>
                        <a:t> id=“TC1” description=“Data Flow Test”  </a:t>
                      </a:r>
                      <a:r>
                        <a:rPr lang="en-US" sz="1400" dirty="0" err="1"/>
                        <a:t>startDate</a:t>
                      </a:r>
                      <a:r>
                        <a:rPr lang="en-US" sz="1400" dirty="0"/>
                        <a:t>=“2023-310T00:00:00” </a:t>
                      </a:r>
                      <a:r>
                        <a:rPr lang="en-US" sz="1400" dirty="0" err="1"/>
                        <a:t>endDate</a:t>
                      </a:r>
                      <a:r>
                        <a:rPr lang="en-US" sz="1400" dirty="0"/>
                        <a:t>=“2023-312T00:00:00” type=“test” freeze=“true”&gt;</a:t>
                      </a:r>
                    </a:p>
                    <a:p>
                      <a:pPr marL="1371600" lvl="3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involvedResource</a:t>
                      </a:r>
                      <a:r>
                        <a:rPr lang="en-US" sz="1400" dirty="0"/>
                        <a:t> type=“aperture” ref=“WHM1”/&gt;</a:t>
                      </a:r>
                    </a:p>
                    <a:p>
                      <a:pPr marL="1371600" lvl="3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involvedResource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noc</a:t>
                      </a:r>
                      <a:r>
                        <a:rPr lang="en-US" sz="1400" dirty="0"/>
                        <a:t>” ref=“GSOC”/&gt;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phaseDetails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missionPhases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on which the service agreement support period starts or ends.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 System Freeze will be used as additional Phase type (i.e. “freeze”)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49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7404"/>
              </p:ext>
            </p:extLst>
          </p:nvPr>
        </p:nvGraphicFramePr>
        <p:xfrm>
          <a:off x="424260" y="937828"/>
          <a:ext cx="8487506" cy="441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Launch Windows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id=“LW1”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=“2024-056T00:00:00”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=“2024-056T02:00:00” default=“true”/&gt;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id=“LW2”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=“2024-057T01:00:00”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=“2024-056T03:00:00”/&gt;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id=“LW3”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=“2024-058T03:00:00”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=“2024-056T03:01:00”/&gt;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launchWindows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possible planned launch date and time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5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3697"/>
              </p:ext>
            </p:extLst>
          </p:nvPr>
        </p:nvGraphicFramePr>
        <p:xfrm>
          <a:off x="424260" y="937828"/>
          <a:ext cx="8487506" cy="256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enum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trajectoryFormat</a:t>
                      </a:r>
                      <a:r>
                        <a:rPr lang="en-US" sz="1400" dirty="0"/>
                        <a:t> type=“OEM” format=“XML”/&gt;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OEM Text, OEM XML, TLE, STDM, etc… Exchange formats are indicated.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48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479773"/>
              </p:ext>
            </p:extLst>
          </p:nvPr>
        </p:nvGraphicFramePr>
        <p:xfrm>
          <a:off x="424260" y="937828"/>
          <a:ext cx="8487506" cy="256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/ Orbit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enum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trajectoryType</a:t>
                      </a:r>
                      <a:r>
                        <a:rPr lang="en-US" sz="1400" dirty="0"/>
                        <a:t> type=“LEO”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LEO, GEO, Lunar </a:t>
                      </a:r>
                      <a:r>
                        <a:rPr lang="es-ES" sz="1400" dirty="0" err="1"/>
                        <a:t>orbit</a:t>
                      </a:r>
                      <a:r>
                        <a:rPr lang="es-ES" sz="1400" dirty="0"/>
                        <a:t>, </a:t>
                      </a:r>
                      <a:r>
                        <a:rPr lang="es-ES" sz="1400" dirty="0" err="1"/>
                        <a:t>deep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space</a:t>
                      </a:r>
                      <a:r>
                        <a:rPr lang="es-ES" sz="1400" dirty="0"/>
                        <a:t> etc.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11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1191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trajectoryDescription</a:t>
                      </a:r>
                      <a:r>
                        <a:rPr lang="en-US" sz="1400" dirty="0"/>
                        <a:t> text=“This trajectory has an eccentricity of …. And is stretching between apogee of …. And perigee of….  LTAN is …..”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 of orbit like inclination, periodicity,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13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40744"/>
              </p:ext>
            </p:extLst>
          </p:nvPr>
        </p:nvGraphicFramePr>
        <p:xfrm>
          <a:off x="424260" y="937828"/>
          <a:ext cx="8487506" cy="449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Provided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serviceList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serviceDetails</a:t>
                      </a:r>
                      <a:r>
                        <a:rPr lang="en-US" sz="1400" dirty="0"/>
                        <a:t> type=“TELEMETRY” </a:t>
                      </a:r>
                      <a:r>
                        <a:rPr lang="en-US" sz="1400" dirty="0" err="1"/>
                        <a:t>freqBand</a:t>
                      </a:r>
                      <a:r>
                        <a:rPr lang="en-US" sz="1400" dirty="0"/>
                        <a:t>=“S” </a:t>
                      </a:r>
                      <a:r>
                        <a:rPr lang="en-US" sz="1400" dirty="0" err="1"/>
                        <a:t>provisionType</a:t>
                      </a:r>
                      <a:r>
                        <a:rPr lang="en-US" sz="1400" dirty="0"/>
                        <a:t>=“online”&gt;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transferService</a:t>
                      </a:r>
                      <a:r>
                        <a:rPr lang="en-US" sz="1400" dirty="0"/>
                        <a:t> type=“RAF”/&gt;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transferService</a:t>
                      </a:r>
                      <a:r>
                        <a:rPr lang="en-US" sz="1400" dirty="0"/>
                        <a:t> type=“RCF”/&gt;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serviceDetails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serviceList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service list, with each item listing a service (like TELEMETRY, TELECOMMAND, RANGING) with possibly some additional information (like frequency band or specification like RAF; CLTU)</a:t>
                      </a:r>
                    </a:p>
                    <a:p>
                      <a:r>
                        <a:rPr lang="en-US" sz="1400" dirty="0"/>
                        <a:t>this could look like:</a:t>
                      </a:r>
                    </a:p>
                    <a:p>
                      <a:r>
                        <a:rPr lang="en-US" sz="1400" dirty="0"/>
                        <a:t>- TELEMETRY(S-Band, online, SLE(RAF, RCF, ROCF))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211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23767"/>
              </p:ext>
            </p:extLst>
          </p:nvPr>
        </p:nvGraphicFramePr>
        <p:xfrm>
          <a:off x="424260" y="937828"/>
          <a:ext cx="8487506" cy="264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Tracking Configuration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Provided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trackingConfiguration</a:t>
                      </a:r>
                      <a:r>
                        <a:rPr lang="en-US" sz="1400" dirty="0"/>
                        <a:t> type=“MSPA”/&gt;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MSPA, multiple spacecraft per aperture considerations, TDM (time </a:t>
                      </a:r>
                      <a:r>
                        <a:rPr lang="en-US" sz="1400" dirty="0" err="1"/>
                        <a:t>divisiion</a:t>
                      </a:r>
                      <a:r>
                        <a:rPr lang="en-US" sz="1400" dirty="0"/>
                        <a:t> multiplex)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26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9B8F7-4F6B-432E-AE49-6B3C17C45F6C}"/>
              </a:ext>
            </a:extLst>
          </p:cNvPr>
          <p:cNvSpPr txBox="1"/>
          <p:nvPr/>
        </p:nvSpPr>
        <p:spPr>
          <a:xfrm>
            <a:off x="457200" y="1239915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Inputs delivered until now from DLR, UKSA, NASA NSN and JAXA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This collection shall provide initial set of parameters which would be included in general section of Service Agreement (additionally to the Config Profiles), constituting kind of meta-information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XSD schema for this part shall be relatively simple (grouping classes with individual parameters inside, most of which will be optional).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UPDATE 2024-01-18: altered, moved or deleted parameters according to discussions during Fall Meetings 2023.</a:t>
            </a:r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37968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Retention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Storage and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productRetentionTime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TMData</a:t>
                      </a:r>
                      <a:r>
                        <a:rPr lang="en-US" sz="1400" dirty="0"/>
                        <a:t>” name=“housekeeping telemetry” </a:t>
                      </a:r>
                      <a:r>
                        <a:rPr lang="en-US" sz="1400" dirty="0" err="1"/>
                        <a:t>retentionTime</a:t>
                      </a:r>
                      <a:r>
                        <a:rPr lang="en-US" sz="1400" dirty="0"/>
                        <a:t>=“30000”/&gt;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long the data shall remain available for pickup/delivery, in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19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55855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Storage Volume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Storage and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productStorage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TMData</a:t>
                      </a:r>
                      <a:r>
                        <a:rPr lang="en-US" sz="1400" dirty="0"/>
                        <a:t>” name=“housekeeping telemetry” volume=“100”/&gt;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Required/assigned product storage volume in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19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514996"/>
              </p:ext>
            </p:extLst>
          </p:nvPr>
        </p:nvGraphicFramePr>
        <p:xfrm>
          <a:off x="424260" y="937828"/>
          <a:ext cx="8487506" cy="272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Comms 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commsBandwidth</a:t>
                      </a:r>
                      <a:r>
                        <a:rPr lang="en-US" sz="1400" dirty="0"/>
                        <a:t> identifier=“</a:t>
                      </a:r>
                      <a:r>
                        <a:rPr lang="en-US" sz="1400" dirty="0" err="1"/>
                        <a:t>primeLine</a:t>
                      </a:r>
                      <a:r>
                        <a:rPr lang="en-US" sz="1400" dirty="0"/>
                        <a:t>” value=“20”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Required/assigned comms bandwidth for real-time communications (SLE). IN Megabit per second (Mbps)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1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26615"/>
              </p:ext>
            </p:extLst>
          </p:nvPr>
        </p:nvGraphicFramePr>
        <p:xfrm>
          <a:off x="424260" y="937828"/>
          <a:ext cx="8487506" cy="264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Command Latency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Float +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cmdLatency</a:t>
                      </a:r>
                      <a:r>
                        <a:rPr lang="en-US" sz="1400" dirty="0"/>
                        <a:t> value=“5.5” </a:t>
                      </a:r>
                      <a:r>
                        <a:rPr lang="en-US" sz="1400" dirty="0" err="1"/>
                        <a:t>referredTo</a:t>
                      </a:r>
                      <a:r>
                        <a:rPr lang="en-US" sz="1400" dirty="0"/>
                        <a:t>=“delivery at SLE provider”/&gt;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Required/actual comms command latency in milliseconds.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447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82204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Redundancy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&lt;redundancy text=“Required full redundant comms loop with identical bandwidth running over separate provider circuit”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express the need for the </a:t>
                      </a:r>
                      <a:r>
                        <a:rPr lang="en-US" sz="1400" dirty="0" err="1"/>
                        <a:t>redundncy</a:t>
                      </a:r>
                      <a:r>
                        <a:rPr lang="en-US" sz="1400" dirty="0"/>
                        <a:t>, at which </a:t>
                      </a:r>
                      <a:r>
                        <a:rPr lang="en-US" sz="1400" dirty="0" err="1"/>
                        <a:t>levell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8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7496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Frequency of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frequencyOfContacts</a:t>
                      </a:r>
                      <a:r>
                        <a:rPr lang="en-US" sz="1400" dirty="0"/>
                        <a:t> text=“3 contacts per day of duration 10 to 30 minutes” </a:t>
                      </a:r>
                      <a:r>
                        <a:rPr lang="en-US" sz="1400" dirty="0" err="1"/>
                        <a:t>phaseRef</a:t>
                      </a:r>
                      <a:r>
                        <a:rPr lang="en-US" sz="1400" dirty="0"/>
                        <a:t>=“routine”/&gt;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Expresses the usage of passes in general manner e.g. 3 contacts per day of duration 10 to 30 minutes.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801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38116"/>
              </p:ext>
            </p:extLst>
          </p:nvPr>
        </p:nvGraphicFramePr>
        <p:xfrm>
          <a:off x="424260" y="937828"/>
          <a:ext cx="8487506" cy="393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Cost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  <a:p>
                      <a:r>
                        <a:rPr lang="en-US" sz="1400" dirty="0"/>
                        <a:t>(alternative </a:t>
                      </a:r>
                      <a:r>
                        <a:rPr lang="en-US" sz="1400" i="1" dirty="0"/>
                        <a:t>cost</a:t>
                      </a:r>
                      <a:r>
                        <a:rPr lang="en-US" sz="1400" dirty="0"/>
                        <a:t> int, </a:t>
                      </a:r>
                      <a:r>
                        <a:rPr lang="en-US" sz="1400" i="1" dirty="0"/>
                        <a:t>currency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€,$, </a:t>
                      </a:r>
                      <a:r>
                        <a:rPr lang="en-US" sz="1400" i="1" dirty="0"/>
                        <a:t>unit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hour,pass,month</a:t>
                      </a:r>
                      <a:r>
                        <a:rPr lang="en-US" sz="1400" dirty="0"/>
                        <a:t>, </a:t>
                      </a:r>
                      <a:r>
                        <a:rPr lang="en-US" sz="1400" i="1" dirty="0"/>
                        <a:t>type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routine,emergency,leop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costOfService</a:t>
                      </a:r>
                      <a:r>
                        <a:rPr lang="en-US" sz="1400" dirty="0"/>
                        <a:t> text=“300€ per hour for routine support”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Alternative</a:t>
                      </a:r>
                      <a:br>
                        <a:rPr lang="en-US" sz="1400" dirty="0"/>
                      </a:b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costOfService</a:t>
                      </a:r>
                      <a:r>
                        <a:rPr lang="en-US" sz="1400" dirty="0"/>
                        <a:t> cost=“300” currency=“€” unit=“hour” type=“routine”/&gt;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£x per hour, £y per contact, £z monthly etc. (commercially sensitive)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TBC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390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05668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Success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successCriteria</a:t>
                      </a:r>
                      <a:r>
                        <a:rPr lang="en-US" sz="1400" dirty="0"/>
                        <a:t> id=“SCrit1” value=“50” unit=“percent” criteria=“good frames” </a:t>
                      </a:r>
                      <a:r>
                        <a:rPr lang="en-US" sz="1400" dirty="0" err="1"/>
                        <a:t>evaluationPeriod</a:t>
                      </a:r>
                      <a:r>
                        <a:rPr lang="en-US" sz="1400" dirty="0"/>
                        <a:t>=“pass”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e.g. &gt;50% dataflow during pass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4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47998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Availability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&lt;availability value=“10” unit=“hours”/&gt;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MTTR (Mean Time To Restore)? Required/agreed reliability? In hours.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53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48306"/>
              </p:ext>
            </p:extLst>
          </p:nvPr>
        </p:nvGraphicFramePr>
        <p:xfrm>
          <a:off x="424260" y="937828"/>
          <a:ext cx="8487506" cy="286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Ancillary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ancillaryServices</a:t>
                      </a:r>
                      <a:r>
                        <a:rPr lang="en-US" sz="1400" dirty="0"/>
                        <a:t> text=“Encryption required according to….”/&gt;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free text allowing to provide some additional requirements for ancillary services (hosting, encryption, etc..)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DAFB0-647C-44C0-B236-7BEC2E9C2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268"/>
            <a:ext cx="9144000" cy="588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9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65053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delivery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productDeliveryTiming</a:t>
                      </a:r>
                      <a:r>
                        <a:rPr lang="en-US" sz="1400" dirty="0"/>
                        <a:t> text=“tracking data must be delivered latest 20 minutes after pass”/&gt;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timing information on delivery expectations for different services / products, like "tracking data must be delivered latest 20 minutes after pass"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45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4997"/>
              </p:ext>
            </p:extLst>
          </p:nvPr>
        </p:nvGraphicFramePr>
        <p:xfrm>
          <a:off x="424260" y="937828"/>
          <a:ext cx="8487506" cy="356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Provided Service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providedServiceLevels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serviceLevel</a:t>
                      </a:r>
                      <a:r>
                        <a:rPr lang="en-US" sz="1400" dirty="0"/>
                        <a:t> name=“LEOP” definition=“engineering support during pass, data flow test executed before, on call support” priority=“1”/&gt;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providedServiceLevels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definition of service levels (like routine support, LEOP, emergency,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24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84069"/>
              </p:ext>
            </p:extLst>
          </p:nvPr>
        </p:nvGraphicFramePr>
        <p:xfrm>
          <a:off x="424260" y="937828"/>
          <a:ext cx="8487506" cy="542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 Periods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supportPeriods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supportPeriod</a:t>
                      </a:r>
                      <a:r>
                        <a:rPr lang="en-US" sz="1400" dirty="0"/>
                        <a:t> id=“SupPer1” description=“early mission phase” </a:t>
                      </a:r>
                      <a:r>
                        <a:rPr lang="en-US" sz="1400" dirty="0" err="1"/>
                        <a:t>minHours</a:t>
                      </a:r>
                      <a:r>
                        <a:rPr lang="en-US" sz="1400" dirty="0"/>
                        <a:t>=“10” </a:t>
                      </a:r>
                      <a:r>
                        <a:rPr lang="en-US" sz="1400" dirty="0" err="1"/>
                        <a:t>maxHours</a:t>
                      </a:r>
                      <a:r>
                        <a:rPr lang="en-US" sz="1400" dirty="0"/>
                        <a:t>=“200” </a:t>
                      </a:r>
                      <a:r>
                        <a:rPr lang="en-US" sz="1400" dirty="0" err="1"/>
                        <a:t>minSupportTime</a:t>
                      </a:r>
                      <a:r>
                        <a:rPr lang="en-US" sz="1400" dirty="0"/>
                        <a:t>=“600” </a:t>
                      </a:r>
                      <a:r>
                        <a:rPr lang="en-US" sz="1400" dirty="0" err="1"/>
                        <a:t>serviceLevel</a:t>
                      </a:r>
                      <a:r>
                        <a:rPr lang="en-US" sz="1400" dirty="0"/>
                        <a:t>=“routine” pass, data flow test executed before, on call support” priority=“1” </a:t>
                      </a:r>
                      <a:r>
                        <a:rPr lang="en-US" sz="1400" dirty="0" err="1"/>
                        <a:t>periodStartTime</a:t>
                      </a:r>
                      <a:r>
                        <a:rPr lang="en-US" sz="1400" dirty="0"/>
                        <a:t>=“2024-010T00:00:00” </a:t>
                      </a:r>
                      <a:r>
                        <a:rPr lang="en-US" sz="1400" dirty="0" err="1"/>
                        <a:t>periodStopTime</a:t>
                      </a:r>
                      <a:r>
                        <a:rPr lang="en-US" sz="1400" dirty="0"/>
                        <a:t>=“2024-020T00:00.00” </a:t>
                      </a:r>
                      <a:r>
                        <a:rPr lang="en-US" sz="1400" dirty="0" err="1"/>
                        <a:t>typicalSupportCount</a:t>
                      </a:r>
                      <a:r>
                        <a:rPr lang="en-US" sz="1400" dirty="0"/>
                        <a:t>=“10” </a:t>
                      </a:r>
                      <a:r>
                        <a:rPr lang="en-US" sz="1400" dirty="0" err="1"/>
                        <a:t>typicalSupportUnit</a:t>
                      </a:r>
                      <a:r>
                        <a:rPr lang="en-US" sz="1400" dirty="0"/>
                        <a:t>=“hours” </a:t>
                      </a:r>
                      <a:r>
                        <a:rPr lang="en-US" sz="1400" dirty="0" err="1"/>
                        <a:t>typicalSupportPeriod</a:t>
                      </a:r>
                      <a:r>
                        <a:rPr lang="en-US" sz="1400" dirty="0"/>
                        <a:t>=“week” 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supportPeriods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 something smart how we can provide information in blocks (i.e. period 1, 10 hours per week, period 2, 5 hours per month, period 3, </a:t>
                      </a:r>
                      <a:r>
                        <a:rPr lang="en-US" sz="1400" dirty="0" err="1"/>
                        <a:t>etcc</a:t>
                      </a:r>
                      <a:r>
                        <a:rPr lang="en-US" sz="1400" dirty="0"/>
                        <a:t>….) with additional information on priority or required service level (see "provided </a:t>
                      </a:r>
                      <a:r>
                        <a:rPr lang="en-US" sz="1400" dirty="0" err="1"/>
                        <a:t>Servcie</a:t>
                      </a:r>
                      <a:r>
                        <a:rPr lang="en-US" sz="1400" dirty="0"/>
                        <a:t> Levels), minimum hours per period, maximum hours per period, minimum pass length (seconds)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Possible confusion with Mission Plan (SA period, system Freeze, etc..). In essence overlapping with SMURF enhanced constraints (we may reuse the definition from there maybe?)</a:t>
                      </a:r>
                    </a:p>
                    <a:p>
                      <a:r>
                        <a:rPr lang="en-US" sz="1400" b="1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859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8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Parameter Groups in SA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2D9D0-CEE6-498D-B614-229EB496979B}"/>
              </a:ext>
            </a:extLst>
          </p:cNvPr>
          <p:cNvSpPr txBox="1"/>
          <p:nvPr/>
        </p:nvSpPr>
        <p:spPr>
          <a:xfrm>
            <a:off x="731500" y="1508750"/>
            <a:ext cx="7955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Following parameter groups have been identified and will be respectively used for groping the parameters in the XML/XSD: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Information (</a:t>
            </a:r>
            <a:r>
              <a:rPr lang="en-US" dirty="0" err="1"/>
              <a:t>SAGeneralInformation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Mission Dates (</a:t>
            </a:r>
            <a:r>
              <a:rPr lang="en-US" dirty="0" err="1"/>
              <a:t>SAKeyMissionDates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Trajectory Info (</a:t>
            </a:r>
            <a:r>
              <a:rPr lang="en-US" dirty="0" err="1"/>
              <a:t>SATrajectoryInfo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Service (</a:t>
            </a:r>
            <a:r>
              <a:rPr lang="en-US" dirty="0" err="1"/>
              <a:t>SAServiceLevel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Provided Services (</a:t>
            </a:r>
            <a:r>
              <a:rPr lang="en-US" dirty="0" err="1"/>
              <a:t>SAProvidedServices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Storage and Delivery (</a:t>
            </a:r>
            <a:r>
              <a:rPr lang="en-US" dirty="0" err="1"/>
              <a:t>SADataStorageDelivery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Ground Comms (</a:t>
            </a:r>
            <a:r>
              <a:rPr lang="en-US" dirty="0" err="1"/>
              <a:t>SAGroundComms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48675"/>
              </p:ext>
            </p:extLst>
          </p:nvPr>
        </p:nvGraphicFramePr>
        <p:xfrm>
          <a:off x="424259" y="939801"/>
          <a:ext cx="8487506" cy="286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Provider Agency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User Agency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providerAgency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Goonhilly</a:t>
                      </a:r>
                      <a:r>
                        <a:rPr lang="en-US" sz="1400" dirty="0"/>
                        <a:t> Earth Station Ltd”/&gt;,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userAgency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Deutsches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Zentrum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für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Luft</a:t>
                      </a:r>
                      <a:r>
                        <a:rPr lang="en-US" sz="1400" dirty="0"/>
                        <a:t>- und </a:t>
                      </a:r>
                      <a:r>
                        <a:rPr lang="en-US" sz="1400" dirty="0" err="1"/>
                        <a:t>Raumfahrt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e.V</a:t>
                      </a:r>
                      <a:r>
                        <a:rPr lang="en-US" sz="1400" dirty="0"/>
                        <a:t>.”/&gt;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More legal/contractual relevant provider organization name, may not be same as “originating organization” in the XML, which may be i.e. just “GSOC”.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92885"/>
              </p:ext>
            </p:extLst>
          </p:nvPr>
        </p:nvGraphicFramePr>
        <p:xfrm>
          <a:off x="424259" y="939801"/>
          <a:ext cx="8487506" cy="321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Provider Contacts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User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providerContacts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contactPerson</a:t>
                      </a:r>
                      <a:r>
                        <a:rPr lang="en-US" sz="1400" dirty="0"/>
                        <a:t> name=“Max </a:t>
                      </a:r>
                      <a:r>
                        <a:rPr lang="en-US" sz="1400" dirty="0" err="1"/>
                        <a:t>Mustermann</a:t>
                      </a:r>
                      <a:r>
                        <a:rPr lang="en-US" sz="1400" dirty="0"/>
                        <a:t>” role=“Project Manager” email=“max.mustermann@dlr.de” phone=“0049 8153 00000”&gt;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providerContacts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with service agreement relevant contact persons / positions.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0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77030"/>
              </p:ext>
            </p:extLst>
          </p:nvPr>
        </p:nvGraphicFramePr>
        <p:xfrm>
          <a:off x="424260" y="937828"/>
          <a:ext cx="8487506" cy="3138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Supported Spacecraft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supportedSpacecraft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supSpacecraft</a:t>
                      </a:r>
                      <a:r>
                        <a:rPr lang="en-US" sz="1400" dirty="0"/>
                        <a:t> name=“Integral” acronym=“IGL”/&gt;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supSpacecraft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MarsExpress</a:t>
                      </a:r>
                      <a:r>
                        <a:rPr lang="en-US" sz="1400" dirty="0"/>
                        <a:t>” acronym=“MEX”/&gt;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supportedSpacecraft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with supported spacecraft.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Check SANA correspondence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0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83892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Mission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 with 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missionDescription</a:t>
                      </a:r>
                      <a:r>
                        <a:rPr lang="en-US" sz="1400" dirty="0"/>
                        <a:t> text=“This mission is supposed to discover undiscovered discoveries in the universe. It uses multiple discoverer class spacecraft which perform discoveries.” </a:t>
                      </a:r>
                      <a:r>
                        <a:rPr lang="en-US" sz="1400" dirty="0" err="1"/>
                        <a:t>docRef</a:t>
                      </a:r>
                      <a:r>
                        <a:rPr lang="en-US" sz="1400" dirty="0"/>
                        <a:t>=“additionalMissionDescritpionDoc.pdf”/&gt;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Concise text block with a mission description which may help provider to better assess the project needs.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30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23910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Spacecraft </a:t>
                      </a:r>
                      <a:r>
                        <a:rPr lang="en-US" sz="1400" dirty="0" err="1"/>
                        <a:t>Characteristcs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spacecraftCharacteristics</a:t>
                      </a:r>
                      <a:r>
                        <a:rPr lang="en-US" sz="1400" dirty="0"/>
                        <a:t> ref=“</a:t>
                      </a:r>
                      <a:r>
                        <a:rPr lang="en-US" sz="1400" dirty="0" err="1"/>
                        <a:t>documentReference</a:t>
                      </a:r>
                      <a:r>
                        <a:rPr lang="en-US" sz="1400" dirty="0"/>
                        <a:t>” name=“S2G ICD”/&gt;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Reference to spacecraft description or space to ground ICD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164879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2058</Words>
  <Application>Microsoft Office PowerPoint</Application>
  <PresentationFormat>Letter Paper (8.5x11 in)</PresentationFormat>
  <Paragraphs>433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TMOD Presentations</vt:lpstr>
      <vt:lpstr>Custom Design</vt:lpstr>
      <vt:lpstr>PowerPoint Presentation</vt:lpstr>
      <vt:lpstr>Intro</vt:lpstr>
      <vt:lpstr>Intro</vt:lpstr>
      <vt:lpstr>Parameter Groups in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Backup 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Gnat, Marcin</cp:lastModifiedBy>
  <cp:revision>1319</cp:revision>
  <cp:lastPrinted>2001-11-29T04:39:41Z</cp:lastPrinted>
  <dcterms:created xsi:type="dcterms:W3CDTF">1998-05-20T16:00:08Z</dcterms:created>
  <dcterms:modified xsi:type="dcterms:W3CDTF">2024-01-31T16:09:07Z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