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3658" r:id="rId5"/>
  </p:sldMasterIdLst>
  <p:notesMasterIdLst>
    <p:notesMasterId r:id="rId23"/>
  </p:notesMasterIdLst>
  <p:handoutMasterIdLst>
    <p:handoutMasterId r:id="rId24"/>
  </p:handoutMasterIdLst>
  <p:sldIdLst>
    <p:sldId id="644" r:id="rId6"/>
    <p:sldId id="686" r:id="rId7"/>
    <p:sldId id="677" r:id="rId8"/>
    <p:sldId id="688" r:id="rId9"/>
    <p:sldId id="694" r:id="rId10"/>
    <p:sldId id="687" r:id="rId11"/>
    <p:sldId id="697" r:id="rId12"/>
    <p:sldId id="699" r:id="rId13"/>
    <p:sldId id="690" r:id="rId14"/>
    <p:sldId id="689" r:id="rId15"/>
    <p:sldId id="698" r:id="rId16"/>
    <p:sldId id="700" r:id="rId17"/>
    <p:sldId id="696" r:id="rId18"/>
    <p:sldId id="695" r:id="rId19"/>
    <p:sldId id="691" r:id="rId20"/>
    <p:sldId id="692" r:id="rId21"/>
    <p:sldId id="693" r:id="rId22"/>
  </p:sldIdLst>
  <p:sldSz cx="9144000" cy="6858000" type="letter"/>
  <p:notesSz cx="7315200" cy="96012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808080"/>
    <a:srgbClr val="5F5F5F"/>
    <a:srgbClr val="B2B2B2"/>
    <a:srgbClr val="FFFF00"/>
    <a:srgbClr val="A6D86E"/>
    <a:srgbClr val="97D256"/>
    <a:srgbClr val="FFFF99"/>
    <a:srgbClr val="008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7" autoAdjust="0"/>
    <p:restoredTop sz="93591" autoAdjust="0"/>
  </p:normalViewPr>
  <p:slideViewPr>
    <p:cSldViewPr>
      <p:cViewPr varScale="1">
        <p:scale>
          <a:sx n="133" d="100"/>
          <a:sy n="133" d="100"/>
        </p:scale>
        <p:origin x="126" y="228"/>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5" d="100"/>
          <a:sy n="35" d="100"/>
        </p:scale>
        <p:origin x="-1494" y="-72"/>
      </p:cViewPr>
      <p:guideLst>
        <p:guide orient="horz" pos="3024"/>
        <p:guide pos="2304"/>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fld id="{13BDE1E4-412B-407C-A980-2F1D2D5A0F2B}" type="slidenum">
              <a:rPr lang="en-US"/>
              <a:pPr>
                <a:defRPr/>
              </a:pPr>
              <a:t>‹#›</a:t>
            </a:fld>
            <a:endParaRPr lang="en-US"/>
          </a:p>
        </p:txBody>
      </p:sp>
    </p:spTree>
    <p:extLst>
      <p:ext uri="{BB962C8B-B14F-4D97-AF65-F5344CB8AC3E}">
        <p14:creationId xmlns:p14="http://schemas.microsoft.com/office/powerpoint/2010/main" val="1535310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fld id="{C1CAF83B-30F1-4420-86A9-ACD9B25FD0AD}" type="slidenum">
              <a:rPr lang="en-US"/>
              <a:pPr>
                <a:defRPr/>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5"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355068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Grp="1" noChangeArrowheads="1"/>
          </p:cNvSpPr>
          <p:nvPr>
            <p:ph type="sldNum" sz="quarter" idx="5"/>
          </p:nvPr>
        </p:nvSpPr>
        <p:spPr>
          <a:noFill/>
        </p:spPr>
        <p:txBody>
          <a:bodyPr/>
          <a:lstStyle/>
          <a:p>
            <a:fld id="{55CAB2D9-3F25-4E52-B6C6-A8F0F24465A8}" type="slidenum">
              <a:rPr lang="en-US" smtClean="0"/>
              <a:pPr/>
              <a:t>1</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a:xfrm>
            <a:off x="3124200" y="6356350"/>
            <a:ext cx="2895600" cy="365125"/>
          </a:xfrm>
          <a:prstGeom prst="rect">
            <a:avLst/>
          </a:prstGeom>
        </p:spPr>
        <p:txBody>
          <a:bodyPr/>
          <a:lstStyle>
            <a:lvl1pPr eaLnBrk="0" hangingPunct="0">
              <a:lnSpc>
                <a:spcPct val="90000"/>
              </a:lnSpc>
              <a:spcAft>
                <a:spcPct val="10000"/>
              </a:spcAft>
              <a:buSzPct val="125000"/>
              <a:defRPr sz="1800"/>
            </a:lvl1pPr>
          </a:lstStyle>
          <a:p>
            <a:pPr>
              <a:defRPr/>
            </a:pPr>
            <a:endParaRPr lang="en-US"/>
          </a:p>
        </p:txBody>
      </p:sp>
      <p:sp>
        <p:nvSpPr>
          <p:cNvPr id="6" name="Slide Number Placeholder 6"/>
          <p:cNvSpPr>
            <a:spLocks noGrp="1"/>
          </p:cNvSpPr>
          <p:nvPr>
            <p:ph type="sldNum" sz="quarter" idx="11"/>
          </p:nvPr>
        </p:nvSpPr>
        <p:spPr>
          <a:xfrm>
            <a:off x="6553200" y="6356350"/>
            <a:ext cx="2133600" cy="365125"/>
          </a:xfrm>
          <a:prstGeom prst="rect">
            <a:avLst/>
          </a:prstGeom>
        </p:spPr>
        <p:txBody>
          <a:bodyPr/>
          <a:lstStyle>
            <a:lvl1pPr eaLnBrk="0" hangingPunct="0">
              <a:lnSpc>
                <a:spcPct val="90000"/>
              </a:lnSpc>
              <a:spcAft>
                <a:spcPct val="10000"/>
              </a:spcAft>
              <a:buSzPct val="125000"/>
              <a:defRPr sz="1800"/>
            </a:lvl1pPr>
          </a:lstStyle>
          <a:p>
            <a:pPr>
              <a:defRPr/>
            </a:pPr>
            <a:fld id="{650F184A-3E09-4500-951E-290CACA948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a:xfrm>
            <a:off x="3124200" y="6356350"/>
            <a:ext cx="2895600" cy="365125"/>
          </a:xfrm>
          <a:prstGeom prst="rect">
            <a:avLst/>
          </a:prstGeom>
        </p:spPr>
        <p:txBody>
          <a:bodyPr/>
          <a:lstStyle>
            <a:lvl1pPr eaLnBrk="0" hangingPunct="0">
              <a:lnSpc>
                <a:spcPct val="90000"/>
              </a:lnSpc>
              <a:spcAft>
                <a:spcPct val="10000"/>
              </a:spcAft>
              <a:buSzPct val="125000"/>
              <a:defRPr sz="1800"/>
            </a:lvl1pPr>
          </a:lstStyle>
          <a:p>
            <a:pPr>
              <a:defRPr/>
            </a:pPr>
            <a:endParaRPr lang="en-US"/>
          </a:p>
        </p:txBody>
      </p:sp>
      <p:sp>
        <p:nvSpPr>
          <p:cNvPr id="6" name="Slide Number Placeholder 6"/>
          <p:cNvSpPr>
            <a:spLocks noGrp="1"/>
          </p:cNvSpPr>
          <p:nvPr>
            <p:ph type="sldNum" sz="quarter" idx="11"/>
          </p:nvPr>
        </p:nvSpPr>
        <p:spPr>
          <a:xfrm>
            <a:off x="6553200" y="6356350"/>
            <a:ext cx="2133600" cy="365125"/>
          </a:xfrm>
          <a:prstGeom prst="rect">
            <a:avLst/>
          </a:prstGeom>
        </p:spPr>
        <p:txBody>
          <a:bodyPr/>
          <a:lstStyle>
            <a:lvl1pPr eaLnBrk="0" hangingPunct="0">
              <a:lnSpc>
                <a:spcPct val="90000"/>
              </a:lnSpc>
              <a:spcAft>
                <a:spcPct val="10000"/>
              </a:spcAft>
              <a:buSzPct val="125000"/>
              <a:defRPr sz="1800"/>
            </a:lvl1pPr>
          </a:lstStyle>
          <a:p>
            <a:pPr>
              <a:defRPr/>
            </a:pPr>
            <a:fld id="{0EA7DB8E-5075-4354-95A0-0C3EA6180EA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eaLnBrk="0" hangingPunct="0">
              <a:lnSpc>
                <a:spcPct val="90000"/>
              </a:lnSpc>
              <a:spcAft>
                <a:spcPct val="10000"/>
              </a:spcAft>
              <a:buSzPct val="125000"/>
              <a:defRPr sz="1800"/>
            </a:lvl1pPr>
          </a:lstStyle>
          <a:p>
            <a:pPr>
              <a:defRPr/>
            </a:pPr>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eaLnBrk="0" hangingPunct="0">
              <a:lnSpc>
                <a:spcPct val="90000"/>
              </a:lnSpc>
              <a:spcAft>
                <a:spcPct val="10000"/>
              </a:spcAft>
              <a:buSzPct val="125000"/>
              <a:defRPr sz="1800"/>
            </a:lvl1pPr>
          </a:lstStyle>
          <a:p>
            <a:pPr>
              <a:defRPr/>
            </a:pPr>
            <a:fld id="{1C040D8F-0D86-4756-B131-D043A31045F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eaLnBrk="0" hangingPunct="0">
              <a:lnSpc>
                <a:spcPct val="90000"/>
              </a:lnSpc>
              <a:spcAft>
                <a:spcPct val="10000"/>
              </a:spcAft>
              <a:buSzPct val="125000"/>
              <a:defRPr sz="1800"/>
            </a:lvl1pPr>
          </a:lstStyle>
          <a:p>
            <a:pPr>
              <a:defRPr/>
            </a:pPr>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eaLnBrk="0" hangingPunct="0">
              <a:lnSpc>
                <a:spcPct val="90000"/>
              </a:lnSpc>
              <a:spcAft>
                <a:spcPct val="10000"/>
              </a:spcAft>
              <a:buSzPct val="125000"/>
              <a:defRPr sz="1800"/>
            </a:lvl1pPr>
          </a:lstStyle>
          <a:p>
            <a:pPr>
              <a:defRPr/>
            </a:pPr>
            <a:fld id="{1193352B-30E4-4116-9E16-EE112B50239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eaLnBrk="0" hangingPunct="0">
              <a:lnSpc>
                <a:spcPct val="90000"/>
              </a:lnSpc>
              <a:spcAft>
                <a:spcPct val="10000"/>
              </a:spcAft>
              <a:buSzPct val="125000"/>
              <a:defRPr sz="1800"/>
            </a:lvl1pPr>
          </a:lstStyle>
          <a:p>
            <a:pPr>
              <a:defRPr/>
            </a:pPr>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eaLnBrk="0" hangingPunct="0">
              <a:lnSpc>
                <a:spcPct val="90000"/>
              </a:lnSpc>
              <a:spcAft>
                <a:spcPct val="10000"/>
              </a:spcAft>
              <a:buSzPct val="125000"/>
              <a:defRPr sz="1800"/>
            </a:lvl1pPr>
          </a:lstStyle>
          <a:p>
            <a:pPr>
              <a:defRPr/>
            </a:pPr>
            <a:fld id="{412F2749-C343-4621-9D19-8A0DACDC269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eaLnBrk="0" hangingPunct="0">
              <a:lnSpc>
                <a:spcPct val="90000"/>
              </a:lnSpc>
              <a:spcAft>
                <a:spcPct val="10000"/>
              </a:spcAft>
              <a:buSzPct val="125000"/>
              <a:defRPr sz="1800"/>
            </a:lvl1pPr>
          </a:lstStyle>
          <a:p>
            <a:pPr>
              <a:defRPr/>
            </a:pPr>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eaLnBrk="0" hangingPunct="0">
              <a:lnSpc>
                <a:spcPct val="90000"/>
              </a:lnSpc>
              <a:spcAft>
                <a:spcPct val="10000"/>
              </a:spcAft>
              <a:buSzPct val="125000"/>
              <a:defRPr sz="1800"/>
            </a:lvl1pPr>
          </a:lstStyle>
          <a:p>
            <a:pPr>
              <a:defRPr/>
            </a:pPr>
            <a:fld id="{F3E92332-FE11-4BA3-90E6-942EABC1E7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10"/>
          </p:nvPr>
        </p:nvSpPr>
        <p:spPr>
          <a:xfrm>
            <a:off x="3124200" y="6356350"/>
            <a:ext cx="2895600" cy="365125"/>
          </a:xfrm>
          <a:prstGeom prst="rect">
            <a:avLst/>
          </a:prstGeom>
        </p:spPr>
        <p:txBody>
          <a:bodyPr/>
          <a:lstStyle>
            <a:lvl1pPr eaLnBrk="0" hangingPunct="0">
              <a:lnSpc>
                <a:spcPct val="90000"/>
              </a:lnSpc>
              <a:spcAft>
                <a:spcPct val="10000"/>
              </a:spcAft>
              <a:buSzPct val="125000"/>
              <a:defRPr sz="1800"/>
            </a:lvl1pPr>
          </a:lstStyle>
          <a:p>
            <a:pPr>
              <a:defRPr/>
            </a:pPr>
            <a:endParaRPr lang="en-US"/>
          </a:p>
        </p:txBody>
      </p:sp>
      <p:sp>
        <p:nvSpPr>
          <p:cNvPr id="6" name="Slide Number Placeholder 6"/>
          <p:cNvSpPr>
            <a:spLocks noGrp="1"/>
          </p:cNvSpPr>
          <p:nvPr>
            <p:ph type="sldNum" sz="quarter" idx="11"/>
          </p:nvPr>
        </p:nvSpPr>
        <p:spPr>
          <a:xfrm>
            <a:off x="6553200" y="6356350"/>
            <a:ext cx="2133600" cy="365125"/>
          </a:xfrm>
          <a:prstGeom prst="rect">
            <a:avLst/>
          </a:prstGeom>
        </p:spPr>
        <p:txBody>
          <a:bodyPr/>
          <a:lstStyle>
            <a:lvl1pPr eaLnBrk="0" hangingPunct="0">
              <a:lnSpc>
                <a:spcPct val="90000"/>
              </a:lnSpc>
              <a:spcAft>
                <a:spcPct val="10000"/>
              </a:spcAft>
              <a:buSzPct val="125000"/>
              <a:defRPr sz="1800"/>
            </a:lvl1pPr>
          </a:lstStyle>
          <a:p>
            <a:pPr>
              <a:defRPr/>
            </a:pPr>
            <a:fld id="{2557947A-BD3E-41CB-96E6-55ADA20697D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7"/>
          <p:cNvSpPr>
            <a:spLocks noGrp="1"/>
          </p:cNvSpPr>
          <p:nvPr>
            <p:ph type="ftr" sz="quarter" idx="10"/>
          </p:nvPr>
        </p:nvSpPr>
        <p:spPr>
          <a:xfrm>
            <a:off x="3124200" y="6356350"/>
            <a:ext cx="2895600" cy="365125"/>
          </a:xfrm>
          <a:prstGeom prst="rect">
            <a:avLst/>
          </a:prstGeom>
        </p:spPr>
        <p:txBody>
          <a:bodyPr/>
          <a:lstStyle>
            <a:lvl1pPr eaLnBrk="0" hangingPunct="0">
              <a:lnSpc>
                <a:spcPct val="90000"/>
              </a:lnSpc>
              <a:spcAft>
                <a:spcPct val="10000"/>
              </a:spcAft>
              <a:buSzPct val="125000"/>
              <a:defRPr sz="1800"/>
            </a:lvl1pPr>
          </a:lstStyle>
          <a:p>
            <a:pPr>
              <a:defRPr/>
            </a:pPr>
            <a:endParaRPr lang="en-US"/>
          </a:p>
        </p:txBody>
      </p:sp>
      <p:sp>
        <p:nvSpPr>
          <p:cNvPr id="8" name="Slide Number Placeholder 8"/>
          <p:cNvSpPr>
            <a:spLocks noGrp="1"/>
          </p:cNvSpPr>
          <p:nvPr>
            <p:ph type="sldNum" sz="quarter" idx="11"/>
          </p:nvPr>
        </p:nvSpPr>
        <p:spPr>
          <a:xfrm>
            <a:off x="6553200" y="6356350"/>
            <a:ext cx="2133600" cy="365125"/>
          </a:xfrm>
          <a:prstGeom prst="rect">
            <a:avLst/>
          </a:prstGeom>
        </p:spPr>
        <p:txBody>
          <a:bodyPr/>
          <a:lstStyle>
            <a:lvl1pPr eaLnBrk="0" hangingPunct="0">
              <a:lnSpc>
                <a:spcPct val="90000"/>
              </a:lnSpc>
              <a:spcAft>
                <a:spcPct val="10000"/>
              </a:spcAft>
              <a:buSzPct val="125000"/>
              <a:defRPr sz="1800"/>
            </a:lvl1pPr>
          </a:lstStyle>
          <a:p>
            <a:pPr>
              <a:defRPr/>
            </a:pPr>
            <a:fld id="{682DB156-1FEE-4915-A27E-5E28A0AD27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a:xfrm>
            <a:off x="3124200" y="6356350"/>
            <a:ext cx="2895600" cy="365125"/>
          </a:xfrm>
          <a:prstGeom prst="rect">
            <a:avLst/>
          </a:prstGeom>
        </p:spPr>
        <p:txBody>
          <a:bodyPr/>
          <a:lstStyle>
            <a:lvl1pPr eaLnBrk="0" hangingPunct="0">
              <a:lnSpc>
                <a:spcPct val="90000"/>
              </a:lnSpc>
              <a:spcAft>
                <a:spcPct val="10000"/>
              </a:spcAft>
              <a:buSzPct val="125000"/>
              <a:defRPr sz="1800"/>
            </a:lvl1pPr>
          </a:lstStyle>
          <a:p>
            <a:pPr>
              <a:defRPr/>
            </a:pPr>
            <a:endParaRPr lang="en-US"/>
          </a:p>
        </p:txBody>
      </p:sp>
      <p:sp>
        <p:nvSpPr>
          <p:cNvPr id="4" name="Slide Number Placeholder 4"/>
          <p:cNvSpPr>
            <a:spLocks noGrp="1"/>
          </p:cNvSpPr>
          <p:nvPr>
            <p:ph type="sldNum" sz="quarter" idx="11"/>
          </p:nvPr>
        </p:nvSpPr>
        <p:spPr>
          <a:xfrm>
            <a:off x="6553200" y="6356350"/>
            <a:ext cx="2133600" cy="365125"/>
          </a:xfrm>
          <a:prstGeom prst="rect">
            <a:avLst/>
          </a:prstGeom>
        </p:spPr>
        <p:txBody>
          <a:bodyPr/>
          <a:lstStyle>
            <a:lvl1pPr eaLnBrk="0" hangingPunct="0">
              <a:lnSpc>
                <a:spcPct val="90000"/>
              </a:lnSpc>
              <a:spcAft>
                <a:spcPct val="10000"/>
              </a:spcAft>
              <a:buSzPct val="125000"/>
              <a:defRPr sz="1800"/>
            </a:lvl1pPr>
          </a:lstStyle>
          <a:p>
            <a:pPr>
              <a:defRPr/>
            </a:pPr>
            <a:fld id="{EEB2ED57-B0AC-456B-9432-63BD1E6FC9D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3124200" y="6356350"/>
            <a:ext cx="2895600" cy="365125"/>
          </a:xfrm>
          <a:prstGeom prst="rect">
            <a:avLst/>
          </a:prstGeom>
        </p:spPr>
        <p:txBody>
          <a:bodyPr/>
          <a:lstStyle>
            <a:lvl1pPr eaLnBrk="0" hangingPunct="0">
              <a:lnSpc>
                <a:spcPct val="90000"/>
              </a:lnSpc>
              <a:spcAft>
                <a:spcPct val="10000"/>
              </a:spcAft>
              <a:buSzPct val="125000"/>
              <a:defRPr sz="1800"/>
            </a:lvl1pPr>
          </a:lstStyle>
          <a:p>
            <a:pPr>
              <a:defRPr/>
            </a:pPr>
            <a:endParaRPr lang="en-US"/>
          </a:p>
        </p:txBody>
      </p:sp>
      <p:sp>
        <p:nvSpPr>
          <p:cNvPr id="3" name="Slide Number Placeholder 3"/>
          <p:cNvSpPr>
            <a:spLocks noGrp="1"/>
          </p:cNvSpPr>
          <p:nvPr>
            <p:ph type="sldNum" sz="quarter" idx="11"/>
          </p:nvPr>
        </p:nvSpPr>
        <p:spPr>
          <a:xfrm>
            <a:off x="6553200" y="6356350"/>
            <a:ext cx="2133600" cy="365125"/>
          </a:xfrm>
          <a:prstGeom prst="rect">
            <a:avLst/>
          </a:prstGeom>
        </p:spPr>
        <p:txBody>
          <a:bodyPr/>
          <a:lstStyle>
            <a:lvl1pPr eaLnBrk="0" hangingPunct="0">
              <a:lnSpc>
                <a:spcPct val="90000"/>
              </a:lnSpc>
              <a:spcAft>
                <a:spcPct val="10000"/>
              </a:spcAft>
              <a:buSzPct val="125000"/>
              <a:defRPr sz="1800"/>
            </a:lvl1pPr>
          </a:lstStyle>
          <a:p>
            <a:pPr>
              <a:defRPr/>
            </a:pPr>
            <a:fld id="{497A59C1-726A-49C4-AFD8-3942A77FFAD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00"/>
          <p:cNvPicPr>
            <a:picLocks noChangeAspect="1" noChangeArrowheads="1"/>
          </p:cNvPicPr>
          <p:nvPr userDrawn="1"/>
        </p:nvPicPr>
        <p:blipFill>
          <a:blip r:embed="rId4" cstate="print"/>
          <a:srcRect/>
          <a:stretch>
            <a:fillRect/>
          </a:stretch>
        </p:blipFill>
        <p:spPr bwMode="auto">
          <a:xfrm>
            <a:off x="0" y="0"/>
            <a:ext cx="1295400" cy="569913"/>
          </a:xfrm>
          <a:prstGeom prst="rect">
            <a:avLst/>
          </a:prstGeom>
          <a:noFill/>
          <a:ln w="9525">
            <a:noFill/>
            <a:miter lim="800000"/>
            <a:headEnd/>
            <a:tailEnd/>
          </a:ln>
        </p:spPr>
      </p:pic>
      <p:sp>
        <p:nvSpPr>
          <p:cNvPr id="540649" name="Line 1001"/>
          <p:cNvSpPr>
            <a:spLocks noChangeShapeType="1"/>
          </p:cNvSpPr>
          <p:nvPr userDrawn="1"/>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p>
        </p:txBody>
      </p:sp>
      <p:pic>
        <p:nvPicPr>
          <p:cNvPr id="1029" name="Picture 1" descr="part1"/>
          <p:cNvPicPr>
            <a:picLocks noChangeAspect="1" noChangeArrowheads="1"/>
          </p:cNvPicPr>
          <p:nvPr userDrawn="1"/>
        </p:nvPicPr>
        <p:blipFill>
          <a:blip r:embed="rId5" cstate="print"/>
          <a:srcRect/>
          <a:stretch>
            <a:fillRect/>
          </a:stretch>
        </p:blipFill>
        <p:spPr bwMode="auto">
          <a:xfrm>
            <a:off x="3276600" y="6477000"/>
            <a:ext cx="25908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noChangeArrowheads="1"/>
          </p:cNvPicPr>
          <p:nvPr/>
        </p:nvPicPr>
        <p:blipFill>
          <a:blip r:embed="rId3" cstate="print"/>
          <a:srcRect/>
          <a:stretch>
            <a:fillRect/>
          </a:stretch>
        </p:blipFill>
        <p:spPr bwMode="auto">
          <a:xfrm>
            <a:off x="3886200" y="76200"/>
            <a:ext cx="1295400" cy="569913"/>
          </a:xfrm>
          <a:prstGeom prst="rect">
            <a:avLst/>
          </a:prstGeom>
          <a:noFill/>
          <a:ln w="9525">
            <a:noFill/>
            <a:miter lim="800000"/>
            <a:headEnd/>
            <a:tailEnd/>
          </a:ln>
        </p:spPr>
      </p:pic>
      <p:sp>
        <p:nvSpPr>
          <p:cNvPr id="19458" name="Rectangle 5"/>
          <p:cNvSpPr>
            <a:spLocks noChangeArrowheads="1"/>
          </p:cNvSpPr>
          <p:nvPr/>
        </p:nvSpPr>
        <p:spPr bwMode="auto">
          <a:xfrm>
            <a:off x="0" y="0"/>
            <a:ext cx="1371600" cy="609600"/>
          </a:xfrm>
          <a:prstGeom prst="rect">
            <a:avLst/>
          </a:prstGeom>
          <a:solidFill>
            <a:schemeClr val="bg1"/>
          </a:solidFill>
          <a:ln w="9525" algn="ctr">
            <a:noFill/>
            <a:miter lim="800000"/>
            <a:headEnd/>
            <a:tailEnd/>
          </a:ln>
        </p:spPr>
        <p:txBody>
          <a:bodyPr wrap="none" anchor="ctr"/>
          <a:lstStyle/>
          <a:p>
            <a:pPr eaLnBrk="0" hangingPunct="0">
              <a:lnSpc>
                <a:spcPct val="90000"/>
              </a:lnSpc>
              <a:spcAft>
                <a:spcPct val="10000"/>
              </a:spcAft>
              <a:buSzPct val="125000"/>
            </a:pPr>
            <a:endParaRPr lang="en-GB" sz="1800"/>
          </a:p>
        </p:txBody>
      </p:sp>
      <p:sp>
        <p:nvSpPr>
          <p:cNvPr id="19459" name="Rectangle 6"/>
          <p:cNvSpPr>
            <a:spLocks noChangeArrowheads="1"/>
          </p:cNvSpPr>
          <p:nvPr/>
        </p:nvSpPr>
        <p:spPr bwMode="auto">
          <a:xfrm>
            <a:off x="7696200" y="0"/>
            <a:ext cx="1447800" cy="685800"/>
          </a:xfrm>
          <a:prstGeom prst="rect">
            <a:avLst/>
          </a:prstGeom>
          <a:solidFill>
            <a:schemeClr val="bg1"/>
          </a:solidFill>
          <a:ln w="9525" algn="ctr">
            <a:noFill/>
            <a:miter lim="800000"/>
            <a:headEnd/>
            <a:tailEnd/>
          </a:ln>
        </p:spPr>
        <p:txBody>
          <a:bodyPr wrap="none" anchor="ctr"/>
          <a:lstStyle/>
          <a:p>
            <a:pPr eaLnBrk="0" hangingPunct="0">
              <a:lnSpc>
                <a:spcPct val="90000"/>
              </a:lnSpc>
              <a:spcAft>
                <a:spcPct val="10000"/>
              </a:spcAft>
              <a:buSzPct val="125000"/>
            </a:pPr>
            <a:endParaRPr lang="en-GB" sz="1800"/>
          </a:p>
        </p:txBody>
      </p:sp>
      <p:sp>
        <p:nvSpPr>
          <p:cNvPr id="19460" name="Rectangle 8"/>
          <p:cNvSpPr>
            <a:spLocks noChangeArrowheads="1"/>
          </p:cNvSpPr>
          <p:nvPr/>
        </p:nvSpPr>
        <p:spPr bwMode="auto">
          <a:xfrm>
            <a:off x="7772400" y="6248400"/>
            <a:ext cx="1371600" cy="609600"/>
          </a:xfrm>
          <a:prstGeom prst="rect">
            <a:avLst/>
          </a:prstGeom>
          <a:solidFill>
            <a:schemeClr val="bg1"/>
          </a:solidFill>
          <a:ln w="9525" algn="ctr">
            <a:noFill/>
            <a:miter lim="800000"/>
            <a:headEnd/>
            <a:tailEnd/>
          </a:ln>
        </p:spPr>
        <p:txBody>
          <a:bodyPr wrap="none" anchor="ctr"/>
          <a:lstStyle/>
          <a:p>
            <a:pPr eaLnBrk="0" hangingPunct="0">
              <a:lnSpc>
                <a:spcPct val="90000"/>
              </a:lnSpc>
              <a:spcAft>
                <a:spcPct val="10000"/>
              </a:spcAft>
              <a:buSzPct val="125000"/>
            </a:pPr>
            <a:endParaRPr lang="en-GB" sz="1800"/>
          </a:p>
        </p:txBody>
      </p:sp>
      <p:sp>
        <p:nvSpPr>
          <p:cNvPr id="929803" name="Text Box 11"/>
          <p:cNvSpPr txBox="1">
            <a:spLocks noChangeArrowheads="1"/>
          </p:cNvSpPr>
          <p:nvPr/>
        </p:nvSpPr>
        <p:spPr bwMode="auto">
          <a:xfrm>
            <a:off x="685800" y="1201510"/>
            <a:ext cx="7597775" cy="1384995"/>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de-DE" sz="2800" dirty="0">
                <a:solidFill>
                  <a:srgbClr val="000099"/>
                </a:solidFill>
                <a:effectLst>
                  <a:outerShdw blurRad="38100" dist="38100" dir="2700000" algn="tl">
                    <a:srgbClr val="C0C0C0"/>
                  </a:outerShdw>
                </a:effectLst>
                <a:latin typeface="Calibri" pitchFamily="34" charset="0"/>
              </a:rPr>
              <a:t>AI 231108-02 follow </a:t>
            </a:r>
            <a:r>
              <a:rPr lang="de-DE" sz="2800" dirty="0" err="1">
                <a:solidFill>
                  <a:srgbClr val="000099"/>
                </a:solidFill>
                <a:effectLst>
                  <a:outerShdw blurRad="38100" dist="38100" dir="2700000" algn="tl">
                    <a:srgbClr val="C0C0C0"/>
                  </a:outerShdw>
                </a:effectLst>
                <a:latin typeface="Calibri" pitchFamily="34" charset="0"/>
              </a:rPr>
              <a:t>up</a:t>
            </a:r>
            <a:endParaRPr lang="de-DE" sz="28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de-DE" sz="2800" dirty="0">
                <a:solidFill>
                  <a:srgbClr val="000099"/>
                </a:solidFill>
                <a:effectLst>
                  <a:outerShdw blurRad="38100" dist="38100" dir="2700000" algn="tl">
                    <a:srgbClr val="C0C0C0"/>
                  </a:outerShdw>
                </a:effectLst>
                <a:latin typeface="Calibri" pitchFamily="34" charset="0"/>
              </a:rPr>
              <a:t>Providing </a:t>
            </a:r>
            <a:r>
              <a:rPr lang="de-DE" sz="2800" dirty="0" err="1">
                <a:solidFill>
                  <a:srgbClr val="000099"/>
                </a:solidFill>
                <a:effectLst>
                  <a:outerShdw blurRad="38100" dist="38100" dir="2700000" algn="tl">
                    <a:srgbClr val="C0C0C0"/>
                  </a:outerShdw>
                </a:effectLst>
                <a:latin typeface="Calibri" pitchFamily="34" charset="0"/>
              </a:rPr>
              <a:t>gap</a:t>
            </a:r>
            <a:r>
              <a:rPr lang="de-DE" sz="2800" dirty="0">
                <a:solidFill>
                  <a:srgbClr val="000099"/>
                </a:solidFill>
                <a:effectLst>
                  <a:outerShdw blurRad="38100" dist="38100" dir="2700000" algn="tl">
                    <a:srgbClr val="C0C0C0"/>
                  </a:outerShdw>
                </a:effectLst>
                <a:latin typeface="Calibri" pitchFamily="34" charset="0"/>
              </a:rPr>
              <a:t> </a:t>
            </a:r>
            <a:r>
              <a:rPr lang="de-DE" sz="2800" dirty="0" err="1">
                <a:solidFill>
                  <a:srgbClr val="000099"/>
                </a:solidFill>
                <a:effectLst>
                  <a:outerShdw blurRad="38100" dist="38100" dir="2700000" algn="tl">
                    <a:srgbClr val="C0C0C0"/>
                  </a:outerShdw>
                </a:effectLst>
                <a:latin typeface="Calibri" pitchFamily="34" charset="0"/>
              </a:rPr>
              <a:t>information</a:t>
            </a:r>
            <a:r>
              <a:rPr lang="de-DE" sz="2800" dirty="0">
                <a:solidFill>
                  <a:srgbClr val="000099"/>
                </a:solidFill>
                <a:effectLst>
                  <a:outerShdw blurRad="38100" dist="38100" dir="2700000" algn="tl">
                    <a:srgbClr val="C0C0C0"/>
                  </a:outerShdw>
                </a:effectLst>
                <a:latin typeface="Calibri" pitchFamily="34" charset="0"/>
              </a:rPr>
              <a:t> via CPIF</a:t>
            </a:r>
            <a:endParaRPr lang="en-US" sz="2800" dirty="0">
              <a:solidFill>
                <a:srgbClr val="000099"/>
              </a:solidFill>
              <a:effectLst>
                <a:outerShdw blurRad="38100" dist="38100" dir="2700000" algn="tl">
                  <a:srgbClr val="C0C0C0"/>
                </a:outerShdw>
              </a:effectLst>
              <a:latin typeface="Calibri" pitchFamily="34" charset="0"/>
            </a:endParaRPr>
          </a:p>
        </p:txBody>
      </p:sp>
      <p:sp>
        <p:nvSpPr>
          <p:cNvPr id="19462" name="Text Box 12"/>
          <p:cNvSpPr txBox="1">
            <a:spLocks noChangeArrowheads="1"/>
          </p:cNvSpPr>
          <p:nvPr/>
        </p:nvSpPr>
        <p:spPr bwMode="auto">
          <a:xfrm>
            <a:off x="3025194" y="3313785"/>
            <a:ext cx="3118034" cy="1692771"/>
          </a:xfrm>
          <a:prstGeom prst="rect">
            <a:avLst/>
          </a:prstGeom>
          <a:noFill/>
          <a:ln w="12700">
            <a:noFill/>
            <a:miter lim="800000"/>
            <a:headEnd type="none" w="sm" len="sm"/>
            <a:tailEnd type="none" w="sm" len="sm"/>
          </a:ln>
        </p:spPr>
        <p:txBody>
          <a:bodyPr wrap="none">
            <a:spAutoFit/>
          </a:bodyPr>
          <a:lstStyle/>
          <a:p>
            <a:pPr algn="ctr" eaLnBrk="0" hangingPunct="0"/>
            <a:r>
              <a:rPr lang="en-US" sz="2400" dirty="0">
                <a:solidFill>
                  <a:srgbClr val="000099"/>
                </a:solidFill>
                <a:latin typeface="Calibri" pitchFamily="34" charset="0"/>
              </a:rPr>
              <a:t>CSS SM Teleconference</a:t>
            </a:r>
          </a:p>
          <a:p>
            <a:pPr algn="ctr" eaLnBrk="0" hangingPunct="0"/>
            <a:endParaRPr lang="en-US" sz="2400" dirty="0">
              <a:solidFill>
                <a:srgbClr val="000099"/>
              </a:solidFill>
              <a:latin typeface="Calibri" pitchFamily="34" charset="0"/>
            </a:endParaRPr>
          </a:p>
          <a:p>
            <a:pPr algn="ctr" eaLnBrk="0" hangingPunct="0"/>
            <a:r>
              <a:rPr lang="de-DE" sz="2400" dirty="0">
                <a:solidFill>
                  <a:srgbClr val="000099"/>
                </a:solidFill>
                <a:latin typeface="Calibri" pitchFamily="34" charset="0"/>
              </a:rPr>
              <a:t>2024-01-31</a:t>
            </a:r>
            <a:endParaRPr lang="en-US" sz="2400" dirty="0">
              <a:solidFill>
                <a:srgbClr val="000099"/>
              </a:solidFill>
              <a:latin typeface="Calibri" pitchFamily="34" charset="0"/>
            </a:endParaRPr>
          </a:p>
          <a:p>
            <a:pPr algn="ctr" eaLnBrk="0" hangingPunct="0"/>
            <a:r>
              <a:rPr lang="en-US" sz="2000" i="1" dirty="0">
                <a:solidFill>
                  <a:srgbClr val="000099"/>
                </a:solidFill>
                <a:latin typeface="Calibri" pitchFamily="34" charset="0"/>
              </a:rPr>
              <a:t>Marcin Gnat, DLR/GSOC</a:t>
            </a:r>
          </a:p>
          <a:p>
            <a:pPr algn="ctr" eaLnBrk="0" hangingPunct="0"/>
            <a:endParaRPr lang="en-US" sz="1200" u="sng" dirty="0">
              <a:solidFill>
                <a:srgbClr val="0033CC"/>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34848"/>
          </a:xfrm>
        </p:spPr>
        <p:txBody>
          <a:bodyPr/>
          <a:lstStyle/>
          <a:p>
            <a:r>
              <a:rPr lang="en-US" dirty="0"/>
              <a:t>Overlap of mission in view </a:t>
            </a:r>
            <a:br>
              <a:rPr lang="en-US" dirty="0"/>
            </a:br>
            <a:r>
              <a:rPr lang="en-US" dirty="0"/>
              <a:t>and antenna unused time (GAP)</a:t>
            </a:r>
          </a:p>
        </p:txBody>
      </p:sp>
      <p:sp>
        <p:nvSpPr>
          <p:cNvPr id="3" name="TextBox 2">
            <a:extLst>
              <a:ext uri="{FF2B5EF4-FFF2-40B4-BE49-F238E27FC236}">
                <a16:creationId xmlns:a16="http://schemas.microsoft.com/office/drawing/2014/main" id="{A420A9DC-C159-47A4-8AFA-57B76FD0016E}"/>
              </a:ext>
            </a:extLst>
          </p:cNvPr>
          <p:cNvSpPr txBox="1"/>
          <p:nvPr/>
        </p:nvSpPr>
        <p:spPr>
          <a:xfrm>
            <a:off x="78615" y="1041023"/>
            <a:ext cx="8785590" cy="5816977"/>
          </a:xfrm>
          <a:prstGeom prst="rect">
            <a:avLst/>
          </a:prstGeom>
          <a:noFill/>
        </p:spPr>
        <p:txBody>
          <a:bodyPr wrap="square" rtlCol="0">
            <a:spAutoFit/>
          </a:bodyPr>
          <a:lstStyle/>
          <a:p>
            <a:pPr marL="285750" indent="-285750">
              <a:buFont typeface="Arial" panose="020B0604020202020204" pitchFamily="34" charset="0"/>
              <a:buChar char="•"/>
            </a:pPr>
            <a:r>
              <a:rPr lang="en-US" sz="1200" b="0" dirty="0"/>
              <a:t>Questions:</a:t>
            </a:r>
          </a:p>
          <a:p>
            <a:pPr marL="742950" lvl="1" indent="-285750">
              <a:buFont typeface="Arial" panose="020B0604020202020204" pitchFamily="34" charset="0"/>
              <a:buChar char="•"/>
            </a:pPr>
            <a:r>
              <a:rPr lang="en-US" sz="1200" b="0" dirty="0"/>
              <a:t>Does the “gap analysis” shall provide all the schedule information </a:t>
            </a:r>
            <a:r>
              <a:rPr lang="en-US" sz="1200" dirty="0"/>
              <a:t>and</a:t>
            </a:r>
            <a:r>
              <a:rPr lang="en-US" sz="1200" b="0" dirty="0"/>
              <a:t> the gaps in one file?</a:t>
            </a:r>
          </a:p>
          <a:p>
            <a:pPr marL="1200150" lvl="2" indent="-285750">
              <a:buFont typeface="Arial" panose="020B0604020202020204" pitchFamily="34" charset="0"/>
              <a:buChar char="•"/>
            </a:pPr>
            <a:r>
              <a:rPr lang="en-US" sz="1200" dirty="0"/>
              <a:t>If “YES” the only option would be to use SSF. Needed multiple tweaks:</a:t>
            </a:r>
          </a:p>
          <a:p>
            <a:pPr marL="1657350" lvl="3" indent="-285750">
              <a:buFont typeface="Arial" panose="020B0604020202020204" pitchFamily="34" charset="0"/>
              <a:buChar char="•"/>
            </a:pPr>
            <a:r>
              <a:rPr lang="en-US" sz="1200" b="0" dirty="0"/>
              <a:t>The gaps would be provided per aperture (</a:t>
            </a:r>
            <a:r>
              <a:rPr lang="en-US" sz="1200" b="0" dirty="0" err="1"/>
              <a:t>ApertureLocation</a:t>
            </a:r>
            <a:r>
              <a:rPr lang="en-US" sz="1200" b="0" dirty="0"/>
              <a:t> must be used)</a:t>
            </a:r>
          </a:p>
          <a:p>
            <a:pPr marL="1657350" lvl="3" indent="-285750">
              <a:buFont typeface="Arial" panose="020B0604020202020204" pitchFamily="34" charset="0"/>
              <a:buChar char="•"/>
            </a:pPr>
            <a:r>
              <a:rPr lang="en-US" sz="1200" b="0" dirty="0"/>
              <a:t>Add new “</a:t>
            </a:r>
            <a:r>
              <a:rPr lang="en-US" sz="1200" b="0" dirty="0" err="1"/>
              <a:t>ServiceType</a:t>
            </a:r>
            <a:r>
              <a:rPr lang="en-US" sz="1200" b="0" dirty="0"/>
              <a:t>” to the enumeration (analogue to “UNUSED”), for example “GAP” or “TRACKING-GAP”</a:t>
            </a:r>
          </a:p>
          <a:p>
            <a:pPr marL="1657350" lvl="3" indent="-285750">
              <a:buFont typeface="Arial" panose="020B0604020202020204" pitchFamily="34" charset="0"/>
              <a:buChar char="•"/>
            </a:pPr>
            <a:r>
              <a:rPr lang="en-US" sz="1200" b="0" dirty="0"/>
              <a:t>The “user” parameter needs to be set to affected S/C.</a:t>
            </a:r>
          </a:p>
          <a:p>
            <a:pPr marL="1657350" lvl="3" indent="-285750">
              <a:buFont typeface="Arial" panose="020B0604020202020204" pitchFamily="34" charset="0"/>
              <a:buChar char="•"/>
            </a:pPr>
            <a:r>
              <a:rPr lang="en-US" sz="1200" b="0" dirty="0"/>
              <a:t>The SSF needs to have mixed “normal” schedule and the gaps information in one file (as different </a:t>
            </a:r>
            <a:r>
              <a:rPr lang="en-US" sz="1200" b="0" dirty="0" err="1"/>
              <a:t>ScheduledPackages</a:t>
            </a:r>
            <a:r>
              <a:rPr lang="en-US" sz="1200" b="0" dirty="0"/>
              <a:t>) – schema-side it is possible, from the logical point of view it was not intended/desired until now</a:t>
            </a:r>
          </a:p>
          <a:p>
            <a:pPr marL="1657350" lvl="3" indent="-285750">
              <a:buFont typeface="Arial" panose="020B0604020202020204" pitchFamily="34" charset="0"/>
              <a:buChar char="•"/>
            </a:pPr>
            <a:r>
              <a:rPr lang="en-US" sz="1200" b="0" dirty="0"/>
              <a:t>Gaps can be provided as individual “</a:t>
            </a:r>
            <a:r>
              <a:rPr lang="en-US" sz="1200" b="0" dirty="0" err="1"/>
              <a:t>ScheduledActivity</a:t>
            </a:r>
            <a:r>
              <a:rPr lang="en-US" sz="1200" b="0" dirty="0"/>
              <a:t>” in one </a:t>
            </a:r>
            <a:r>
              <a:rPr lang="en-US" sz="1200" b="0" dirty="0" err="1"/>
              <a:t>ScheduledPackage</a:t>
            </a:r>
            <a:r>
              <a:rPr lang="en-US" sz="1200" b="0" dirty="0"/>
              <a:t>, omitting the </a:t>
            </a:r>
            <a:r>
              <a:rPr lang="en-US" sz="1200" b="0" dirty="0" err="1"/>
              <a:t>ScheduledPackageRef</a:t>
            </a:r>
            <a:r>
              <a:rPr lang="en-US" sz="1200" b="0" dirty="0"/>
              <a:t>.</a:t>
            </a:r>
          </a:p>
          <a:p>
            <a:pPr marL="1657350" lvl="3" indent="-285750">
              <a:buFont typeface="Arial" panose="020B0604020202020204" pitchFamily="34" charset="0"/>
              <a:buChar char="•"/>
            </a:pPr>
            <a:r>
              <a:rPr lang="en-US" sz="1200" b="0" dirty="0"/>
              <a:t>The SMURF request for Simple Schedule needs new type (“GAP” or “SIM_SCH_GAP”)</a:t>
            </a:r>
          </a:p>
          <a:p>
            <a:pPr marL="1657350" lvl="3" indent="-285750">
              <a:buFont typeface="Arial" panose="020B0604020202020204" pitchFamily="34" charset="0"/>
              <a:buChar char="•"/>
            </a:pPr>
            <a:r>
              <a:rPr lang="en-US" sz="1200" b="0" i="1" dirty="0"/>
              <a:t>User gets all of the information from single provider in one file</a:t>
            </a:r>
          </a:p>
          <a:p>
            <a:pPr marL="1200150" lvl="2" indent="-285750">
              <a:buFont typeface="Arial" panose="020B0604020202020204" pitchFamily="34" charset="0"/>
              <a:buChar char="•"/>
            </a:pPr>
            <a:r>
              <a:rPr lang="en-US" sz="1200" dirty="0"/>
              <a:t>If “NO”, preferred option would be to use CPIF for provision of mission/spacecraft and antenna unused gaps </a:t>
            </a:r>
          </a:p>
          <a:p>
            <a:pPr marL="1657350" lvl="3" indent="-285750">
              <a:buFont typeface="Arial" panose="020B0604020202020204" pitchFamily="34" charset="0"/>
              <a:buChar char="•"/>
            </a:pPr>
            <a:r>
              <a:rPr lang="en-US" sz="1200" b="0" dirty="0"/>
              <a:t>Provided as “</a:t>
            </a:r>
            <a:r>
              <a:rPr lang="en-US" sz="1200" b="0" dirty="0" err="1"/>
              <a:t>AdditionalEvent</a:t>
            </a:r>
            <a:r>
              <a:rPr lang="en-US" sz="1200" b="0" dirty="0"/>
              <a:t>”, defined with </a:t>
            </a:r>
            <a:r>
              <a:rPr lang="en-US" sz="1200" b="0" dirty="0" err="1"/>
              <a:t>AbstractParameter</a:t>
            </a:r>
            <a:r>
              <a:rPr lang="en-US" sz="1200" b="0" dirty="0"/>
              <a:t> (alternatively define complete new Event Type </a:t>
            </a:r>
            <a:r>
              <a:rPr lang="en-US" sz="1200" b="0" dirty="0" err="1"/>
              <a:t>DefinedEvent</a:t>
            </a:r>
            <a:r>
              <a:rPr lang="en-US" sz="1200" b="0" dirty="0"/>
              <a:t> – needs rework of CPIF!)</a:t>
            </a:r>
          </a:p>
          <a:p>
            <a:pPr marL="1657350" lvl="3" indent="-285750">
              <a:buFont typeface="Arial" panose="020B0604020202020204" pitchFamily="34" charset="0"/>
              <a:buChar char="•"/>
            </a:pPr>
            <a:r>
              <a:rPr lang="en-US" sz="1200" b="0" dirty="0"/>
              <a:t>Small extra extension schema needed, defining new Additional Event.</a:t>
            </a:r>
          </a:p>
          <a:p>
            <a:pPr marL="1657350" lvl="3" indent="-285750">
              <a:buFont typeface="Arial" panose="020B0604020202020204" pitchFamily="34" charset="0"/>
              <a:buChar char="•"/>
            </a:pPr>
            <a:r>
              <a:rPr lang="en-US" sz="1200" b="0" dirty="0"/>
              <a:t>The </a:t>
            </a:r>
            <a:r>
              <a:rPr lang="en-US" sz="1200" b="0" dirty="0" err="1"/>
              <a:t>ApertureLocation</a:t>
            </a:r>
            <a:r>
              <a:rPr lang="en-US" sz="1200" b="0" dirty="0"/>
              <a:t> must be used</a:t>
            </a:r>
          </a:p>
          <a:p>
            <a:pPr marL="1657350" lvl="3" indent="-285750">
              <a:buFont typeface="Arial" panose="020B0604020202020204" pitchFamily="34" charset="0"/>
              <a:buChar char="•"/>
            </a:pPr>
            <a:r>
              <a:rPr lang="en-US" sz="1200" b="0" dirty="0"/>
              <a:t>The SMURF request for Comms Planning would need a new type for </a:t>
            </a:r>
            <a:r>
              <a:rPr lang="en-US" sz="1200" b="0" dirty="0" err="1"/>
              <a:t>planningInfoType</a:t>
            </a:r>
            <a:r>
              <a:rPr lang="en-US" sz="1200" b="0" dirty="0"/>
              <a:t> (actually in CDE), like “MISSION_GAP”</a:t>
            </a:r>
          </a:p>
          <a:p>
            <a:pPr marL="1657350" lvl="3" indent="-285750">
              <a:buFont typeface="Arial" panose="020B0604020202020204" pitchFamily="34" charset="0"/>
              <a:buChar char="•"/>
            </a:pPr>
            <a:r>
              <a:rPr lang="en-US" sz="1200" b="0" i="1" dirty="0"/>
              <a:t>User/Mission needs to request the SSF with “normal” schedule and the CPIF with “gaps”</a:t>
            </a:r>
          </a:p>
          <a:p>
            <a:pPr marL="742950" lvl="1" indent="-285750">
              <a:buFont typeface="Arial" panose="020B0604020202020204" pitchFamily="34" charset="0"/>
              <a:buChar char="•"/>
            </a:pPr>
            <a:r>
              <a:rPr lang="en-US" sz="1200" b="0" dirty="0"/>
              <a:t>Should the “local gaps” be included or not?</a:t>
            </a:r>
          </a:p>
          <a:p>
            <a:pPr marL="1200150" lvl="2" indent="-285750">
              <a:buFont typeface="Arial" panose="020B0604020202020204" pitchFamily="34" charset="0"/>
              <a:buChar char="•"/>
            </a:pPr>
            <a:r>
              <a:rPr lang="en-US" sz="1200" b="0" dirty="0"/>
              <a:t>“Local gaps” are the free times of the antenna, where s/c is in visibility, as seen from the individual antenna perspective only (means, same time there may be another actual tracking pass on another antenna in parallel)</a:t>
            </a:r>
          </a:p>
          <a:p>
            <a:pPr marL="1200150" lvl="2" indent="-285750">
              <a:buFont typeface="Arial" panose="020B0604020202020204" pitchFamily="34" charset="0"/>
              <a:buChar char="•"/>
            </a:pPr>
            <a:r>
              <a:rPr lang="en-US" sz="1200" b="0" dirty="0"/>
              <a:t>“Overall gap” is the antenna free time, where the s/c is in visibility and there is no other tracking happening in parallel (requires information about other antennas / the schedule)</a:t>
            </a:r>
          </a:p>
          <a:p>
            <a:pPr marL="2114550" lvl="4" indent="-285750">
              <a:buFont typeface="Arial" panose="020B0604020202020204" pitchFamily="34" charset="0"/>
              <a:buChar char="•"/>
            </a:pPr>
            <a:endParaRPr lang="en-US" sz="1200" b="0" dirty="0"/>
          </a:p>
          <a:p>
            <a:pPr marL="285750" indent="-285750">
              <a:buFont typeface="Arial" panose="020B0604020202020204" pitchFamily="34" charset="0"/>
              <a:buChar char="•"/>
            </a:pPr>
            <a:endParaRPr lang="en-US" sz="1200" b="0" dirty="0"/>
          </a:p>
        </p:txBody>
      </p:sp>
    </p:spTree>
    <p:extLst>
      <p:ext uri="{BB962C8B-B14F-4D97-AF65-F5344CB8AC3E}">
        <p14:creationId xmlns:p14="http://schemas.microsoft.com/office/powerpoint/2010/main" val="145354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34848"/>
          </a:xfrm>
        </p:spPr>
        <p:txBody>
          <a:bodyPr/>
          <a:lstStyle/>
          <a:p>
            <a:r>
              <a:rPr lang="en-US" dirty="0"/>
              <a:t>mission in view and antenna unused time </a:t>
            </a:r>
            <a:br>
              <a:rPr lang="en-US" dirty="0"/>
            </a:br>
            <a:r>
              <a:rPr lang="en-US" dirty="0"/>
              <a:t>CPIF example</a:t>
            </a:r>
          </a:p>
        </p:txBody>
      </p:sp>
      <p:sp>
        <p:nvSpPr>
          <p:cNvPr id="4" name="TextBox 3">
            <a:extLst>
              <a:ext uri="{FF2B5EF4-FFF2-40B4-BE49-F238E27FC236}">
                <a16:creationId xmlns:a16="http://schemas.microsoft.com/office/drawing/2014/main" id="{3D5C64A1-974F-4232-84AE-112614081223}"/>
              </a:ext>
            </a:extLst>
          </p:cNvPr>
          <p:cNvSpPr txBox="1"/>
          <p:nvPr/>
        </p:nvSpPr>
        <p:spPr>
          <a:xfrm>
            <a:off x="155425" y="1001395"/>
            <a:ext cx="4392549" cy="338554"/>
          </a:xfrm>
          <a:prstGeom prst="rect">
            <a:avLst/>
          </a:prstGeom>
          <a:noFill/>
        </p:spPr>
        <p:txBody>
          <a:bodyPr wrap="none" rtlCol="0">
            <a:spAutoFit/>
          </a:bodyPr>
          <a:lstStyle/>
          <a:p>
            <a:r>
              <a:rPr lang="en-US" dirty="0"/>
              <a:t>GapExtensionEvent.xsd </a:t>
            </a:r>
            <a:r>
              <a:rPr lang="en-US" b="0" dirty="0"/>
              <a:t>identical as before</a:t>
            </a:r>
          </a:p>
        </p:txBody>
      </p:sp>
      <p:sp>
        <p:nvSpPr>
          <p:cNvPr id="7" name="TextBox 6">
            <a:extLst>
              <a:ext uri="{FF2B5EF4-FFF2-40B4-BE49-F238E27FC236}">
                <a16:creationId xmlns:a16="http://schemas.microsoft.com/office/drawing/2014/main" id="{06FE6185-758A-4C01-979D-A5973252ED0E}"/>
              </a:ext>
            </a:extLst>
          </p:cNvPr>
          <p:cNvSpPr txBox="1"/>
          <p:nvPr/>
        </p:nvSpPr>
        <p:spPr>
          <a:xfrm>
            <a:off x="155425" y="1469369"/>
            <a:ext cx="1553630" cy="338554"/>
          </a:xfrm>
          <a:prstGeom prst="rect">
            <a:avLst/>
          </a:prstGeom>
          <a:noFill/>
        </p:spPr>
        <p:txBody>
          <a:bodyPr wrap="none" rtlCol="0">
            <a:spAutoFit/>
          </a:bodyPr>
          <a:lstStyle/>
          <a:p>
            <a:r>
              <a:rPr lang="en-US" dirty="0"/>
              <a:t>Example2.xml</a:t>
            </a:r>
          </a:p>
        </p:txBody>
      </p:sp>
      <p:sp>
        <p:nvSpPr>
          <p:cNvPr id="5" name="Rectangle 4">
            <a:extLst>
              <a:ext uri="{FF2B5EF4-FFF2-40B4-BE49-F238E27FC236}">
                <a16:creationId xmlns:a16="http://schemas.microsoft.com/office/drawing/2014/main" id="{CE8B6F6B-E0D1-4EB5-9527-FDC3D47DF21B}"/>
              </a:ext>
            </a:extLst>
          </p:cNvPr>
          <p:cNvSpPr/>
          <p:nvPr/>
        </p:nvSpPr>
        <p:spPr>
          <a:xfrm>
            <a:off x="213032" y="1928589"/>
            <a:ext cx="8717935" cy="300082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700" dirty="0">
                <a:solidFill>
                  <a:srgbClr val="008080"/>
                </a:solidFill>
                <a:highlight>
                  <a:srgbClr val="FFFFFF"/>
                </a:highlight>
                <a:latin typeface="Arial" panose="020B0604020202020204" pitchFamily="34" charset="0"/>
              </a:rPr>
              <a:t>&lt;?xml version="1.0" encoding="UTF-8"?&gt;</a:t>
            </a:r>
            <a:endParaRPr lang="en-US" sz="700" dirty="0">
              <a:solidFill>
                <a:srgbClr val="000000"/>
              </a:solidFill>
              <a:highlight>
                <a:srgbClr val="FFFFFF"/>
              </a:highlight>
              <a:latin typeface="Arial" panose="020B0604020202020204" pitchFamily="34" charset="0"/>
            </a:endParaRPr>
          </a:p>
          <a:p>
            <a:r>
              <a:rPr lang="en-US" sz="700" dirty="0">
                <a:solidFill>
                  <a:srgbClr val="0000FF"/>
                </a:solidFill>
                <a:highlight>
                  <a:srgbClr val="FFFFFF"/>
                </a:highlight>
                <a:latin typeface="Arial" panose="020B0604020202020204" pitchFamily="34" charset="0"/>
              </a:rPr>
              <a:t>&lt;!--</a:t>
            </a:r>
            <a:r>
              <a:rPr lang="en-US" sz="700" dirty="0">
                <a:solidFill>
                  <a:srgbClr val="808080"/>
                </a:solidFill>
                <a:highlight>
                  <a:srgbClr val="FFFFFF"/>
                </a:highlight>
                <a:latin typeface="Arial" panose="020B0604020202020204" pitchFamily="34" charset="0"/>
              </a:rPr>
              <a:t>Sample XML file generated by </a:t>
            </a:r>
            <a:r>
              <a:rPr lang="en-US" sz="700" dirty="0" err="1">
                <a:solidFill>
                  <a:srgbClr val="808080"/>
                </a:solidFill>
                <a:highlight>
                  <a:srgbClr val="FFFFFF"/>
                </a:highlight>
                <a:latin typeface="Arial" panose="020B0604020202020204" pitchFamily="34" charset="0"/>
              </a:rPr>
              <a:t>XMLSpy</a:t>
            </a:r>
            <a:r>
              <a:rPr lang="en-US" sz="700" dirty="0">
                <a:solidFill>
                  <a:srgbClr val="808080"/>
                </a:solidFill>
                <a:highlight>
                  <a:srgbClr val="FFFFFF"/>
                </a:highlight>
                <a:latin typeface="Arial" panose="020B0604020202020204" pitchFamily="34" charset="0"/>
              </a:rPr>
              <a:t> v2013 (x64) (http://www.altova.com)</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FF"/>
                </a:highlight>
                <a:latin typeface="Arial" panose="020B0604020202020204" pitchFamily="34" charset="0"/>
              </a:rPr>
              <a:t>commsPlanningInfo</a:t>
            </a:r>
            <a:r>
              <a:rPr lang="en-US" sz="700" dirty="0">
                <a:solidFill>
                  <a:srgbClr val="FF0000"/>
                </a:solidFill>
                <a:highlight>
                  <a:srgbClr val="FFFFFF"/>
                </a:highlight>
                <a:latin typeface="Arial" panose="020B0604020202020204" pitchFamily="34" charset="0"/>
              </a:rPr>
              <a:t> </a:t>
            </a:r>
            <a:r>
              <a:rPr lang="en-US" sz="700" dirty="0" err="1">
                <a:solidFill>
                  <a:srgbClr val="FF0000"/>
                </a:solidFill>
                <a:highlight>
                  <a:srgbClr val="FFFFFF"/>
                </a:highlight>
                <a:latin typeface="Arial" panose="020B0604020202020204" pitchFamily="34" charset="0"/>
              </a:rPr>
              <a:t>xsi:schemaLocation</a:t>
            </a:r>
            <a:r>
              <a:rPr lang="en-US" sz="700" dirty="0">
                <a:solidFill>
                  <a:srgbClr val="0000FF"/>
                </a:solidFill>
                <a:highlight>
                  <a:srgbClr val="FFFFFF"/>
                </a:highlight>
                <a:latin typeface="Arial" panose="020B0604020202020204" pitchFamily="34" charset="0"/>
              </a:rPr>
              <a:t>="</a:t>
            </a:r>
            <a:r>
              <a:rPr lang="en-US" sz="700" dirty="0" err="1">
                <a:solidFill>
                  <a:srgbClr val="000000"/>
                </a:solidFill>
                <a:highlight>
                  <a:srgbClr val="FFFFFF"/>
                </a:highlight>
                <a:latin typeface="Arial" panose="020B0604020202020204" pitchFamily="34" charset="0"/>
              </a:rPr>
              <a:t>urn:ccsds:schema:cssm</a:t>
            </a:r>
            <a:r>
              <a:rPr lang="en-US" sz="700" dirty="0">
                <a:solidFill>
                  <a:srgbClr val="000000"/>
                </a:solidFill>
                <a:highlight>
                  <a:srgbClr val="FFFFFF"/>
                </a:highlight>
                <a:latin typeface="Arial" panose="020B0604020202020204" pitchFamily="34" charset="0"/>
              </a:rPr>
              <a:t> GapExtensionEvent.xsd</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a:t>
            </a:r>
            <a:r>
              <a:rPr lang="en-US" sz="700" dirty="0" err="1">
                <a:solidFill>
                  <a:srgbClr val="FF0000"/>
                </a:solidFill>
                <a:highlight>
                  <a:srgbClr val="FFFFFF"/>
                </a:highlight>
                <a:latin typeface="Arial" panose="020B0604020202020204" pitchFamily="34" charset="0"/>
              </a:rPr>
              <a:t>xmlns</a:t>
            </a:r>
            <a:r>
              <a:rPr lang="en-US" sz="700" dirty="0">
                <a:solidFill>
                  <a:srgbClr val="0000FF"/>
                </a:solidFill>
                <a:highlight>
                  <a:srgbClr val="FFFFFF"/>
                </a:highlight>
                <a:latin typeface="Arial" panose="020B0604020202020204" pitchFamily="34" charset="0"/>
              </a:rPr>
              <a:t>="</a:t>
            </a:r>
            <a:r>
              <a:rPr lang="en-US" sz="700" dirty="0" err="1">
                <a:solidFill>
                  <a:srgbClr val="000000"/>
                </a:solidFill>
                <a:highlight>
                  <a:srgbClr val="FFFFFF"/>
                </a:highlight>
                <a:latin typeface="Arial" panose="020B0604020202020204" pitchFamily="34" charset="0"/>
              </a:rPr>
              <a:t>urn:ccsds:schema:cssm</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a:t>
            </a:r>
            <a:r>
              <a:rPr lang="en-US" sz="700" dirty="0" err="1">
                <a:solidFill>
                  <a:srgbClr val="FF0000"/>
                </a:solidFill>
                <a:highlight>
                  <a:srgbClr val="FFFFFF"/>
                </a:highlight>
                <a:latin typeface="Arial" panose="020B0604020202020204" pitchFamily="34" charset="0"/>
              </a:rPr>
              <a:t>xmlns:xsi</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http://www.w3.org/2001/XMLSchema-instance</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00"/>
                </a:solidFill>
                <a:highlight>
                  <a:srgbClr val="FFFFFF"/>
                </a:highlight>
                <a:latin typeface="Arial" panose="020B0604020202020204" pitchFamily="34" charset="0"/>
              </a:rPr>
              <a:t>	</a:t>
            </a:r>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FF"/>
                </a:highlight>
                <a:latin typeface="Arial" panose="020B0604020202020204" pitchFamily="34" charset="0"/>
              </a:rPr>
              <a:t>commsPlanningInfoHeader</a:t>
            </a:r>
            <a:r>
              <a:rPr lang="en-US" sz="700" dirty="0">
                <a:solidFill>
                  <a:srgbClr val="FF0000"/>
                </a:solidFill>
                <a:highlight>
                  <a:srgbClr val="FFFFFF"/>
                </a:highlight>
                <a:latin typeface="Arial" panose="020B0604020202020204" pitchFamily="34" charset="0"/>
              </a:rPr>
              <a:t> </a:t>
            </a:r>
            <a:r>
              <a:rPr lang="en-US" sz="700" dirty="0" err="1">
                <a:solidFill>
                  <a:srgbClr val="FF0000"/>
                </a:solidFill>
                <a:highlight>
                  <a:srgbClr val="FFFFFF"/>
                </a:highlight>
                <a:latin typeface="Arial" panose="020B0604020202020204" pitchFamily="34" charset="0"/>
              </a:rPr>
              <a:t>originatingOrganization</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DLR</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a:t>
            </a:r>
            <a:r>
              <a:rPr lang="en-US" sz="700" dirty="0" err="1">
                <a:solidFill>
                  <a:srgbClr val="FF0000"/>
                </a:solidFill>
                <a:highlight>
                  <a:srgbClr val="FFFFFF"/>
                </a:highlight>
                <a:latin typeface="Arial" panose="020B0604020202020204" pitchFamily="34" charset="0"/>
              </a:rPr>
              <a:t>generationTime</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0000-000T00:00:00</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version</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2</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a:t>
            </a:r>
            <a:r>
              <a:rPr lang="en-US" sz="700" dirty="0" err="1">
                <a:solidFill>
                  <a:srgbClr val="FF0000"/>
                </a:solidFill>
                <a:highlight>
                  <a:srgbClr val="FFFFFF"/>
                </a:highlight>
                <a:latin typeface="Arial" panose="020B0604020202020204" pitchFamily="34" charset="0"/>
              </a:rPr>
              <a:t>commsPlanningInfoStatus</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OPERATIONAL</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00"/>
                </a:solidFill>
                <a:highlight>
                  <a:srgbClr val="FFFFFF"/>
                </a:highlight>
                <a:latin typeface="Arial" panose="020B0604020202020204" pitchFamily="34" charset="0"/>
              </a:rPr>
              <a:t>		</a:t>
            </a:r>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FF"/>
                </a:highlight>
                <a:latin typeface="Arial" panose="020B0604020202020204" pitchFamily="34" charset="0"/>
              </a:rPr>
              <a:t>planningInfoTypeList</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00"/>
                </a:solidFill>
                <a:highlight>
                  <a:srgbClr val="FFFFFF"/>
                </a:highlight>
                <a:latin typeface="Arial" panose="020B0604020202020204" pitchFamily="34" charset="0"/>
              </a:rPr>
              <a:t>			</a:t>
            </a:r>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FF"/>
                </a:highlight>
                <a:latin typeface="Arial" panose="020B0604020202020204" pitchFamily="34" charset="0"/>
              </a:rPr>
              <a:t>planningInfoType</a:t>
            </a:r>
            <a:r>
              <a:rPr lang="en-US" sz="700" dirty="0">
                <a:solidFill>
                  <a:srgbClr val="0000FF"/>
                </a:solidFill>
                <a:highlight>
                  <a:srgbClr val="FFFFFF"/>
                </a:highlight>
                <a:latin typeface="Arial" panose="020B0604020202020204" pitchFamily="34" charset="0"/>
              </a:rPr>
              <a:t>&gt;</a:t>
            </a:r>
            <a:r>
              <a:rPr lang="en-US" sz="700" dirty="0">
                <a:solidFill>
                  <a:srgbClr val="000000"/>
                </a:solidFill>
                <a:highlight>
                  <a:srgbClr val="FFFF00"/>
                </a:highlight>
                <a:latin typeface="Arial" panose="020B0604020202020204" pitchFamily="34" charset="0"/>
              </a:rPr>
              <a:t>MISSION_GAP</a:t>
            </a:r>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FF"/>
                </a:highlight>
                <a:latin typeface="Arial" panose="020B0604020202020204" pitchFamily="34" charset="0"/>
              </a:rPr>
              <a:t>planningInfoType</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00"/>
                </a:solidFill>
                <a:highlight>
                  <a:srgbClr val="FFFFFF"/>
                </a:highlight>
                <a:latin typeface="Arial" panose="020B0604020202020204" pitchFamily="34" charset="0"/>
              </a:rPr>
              <a:t>		</a:t>
            </a:r>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FF"/>
                </a:highlight>
                <a:latin typeface="Arial" panose="020B0604020202020204" pitchFamily="34" charset="0"/>
              </a:rPr>
              <a:t>planningInfoTypeList</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00"/>
                </a:solidFill>
                <a:highlight>
                  <a:srgbClr val="FFFFFF"/>
                </a:highlight>
                <a:latin typeface="Arial" panose="020B0604020202020204" pitchFamily="34" charset="0"/>
              </a:rPr>
              <a:t>	</a:t>
            </a:r>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FF"/>
                </a:highlight>
                <a:latin typeface="Arial" panose="020B0604020202020204" pitchFamily="34" charset="0"/>
              </a:rPr>
              <a:t>commsPlanningInfoHeader</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00"/>
                </a:solidFill>
                <a:highlight>
                  <a:srgbClr val="FFFFFF"/>
                </a:highlight>
                <a:latin typeface="Arial" panose="020B0604020202020204" pitchFamily="34" charset="0"/>
              </a:rPr>
              <a:t>	</a:t>
            </a:r>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FF"/>
                </a:highlight>
                <a:latin typeface="Arial" panose="020B0604020202020204" pitchFamily="34" charset="0"/>
              </a:rPr>
              <a:t>commsPlanningInfoData</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00"/>
                </a:solidFill>
                <a:highlight>
                  <a:srgbClr val="FFFFFF"/>
                </a:highlight>
                <a:latin typeface="Arial" panose="020B0604020202020204" pitchFamily="34" charset="0"/>
              </a:rPr>
              <a:t>		</a:t>
            </a:r>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00"/>
                </a:highlight>
                <a:latin typeface="Arial" panose="020B0604020202020204" pitchFamily="34" charset="0"/>
              </a:rPr>
              <a:t>userMissionGapStartEvent</a:t>
            </a:r>
            <a:r>
              <a:rPr lang="en-US" sz="700" dirty="0">
                <a:solidFill>
                  <a:srgbClr val="FF0000"/>
                </a:solidFill>
                <a:highlight>
                  <a:srgbClr val="FFFFFF"/>
                </a:highlight>
                <a:latin typeface="Arial" panose="020B0604020202020204" pitchFamily="34" charset="0"/>
              </a:rPr>
              <a:t> type</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00"/>
                </a:highlight>
                <a:latin typeface="Arial" panose="020B0604020202020204" pitchFamily="34" charset="0"/>
              </a:rPr>
              <a:t>GAP</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user</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JWST</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description</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Station unused and spacecraft in view start time</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identifier</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OUV_1a</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00"/>
                </a:solidFill>
                <a:highlight>
                  <a:srgbClr val="FFFFFF"/>
                </a:highlight>
                <a:latin typeface="Arial" panose="020B0604020202020204" pitchFamily="34" charset="0"/>
              </a:rPr>
              <a:t>			</a:t>
            </a:r>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FF"/>
                </a:highlight>
                <a:latin typeface="Arial" panose="020B0604020202020204" pitchFamily="34" charset="0"/>
              </a:rPr>
              <a:t>srvMgtEventTime</a:t>
            </a:r>
            <a:r>
              <a:rPr lang="en-US" sz="700" dirty="0">
                <a:solidFill>
                  <a:srgbClr val="FF0000"/>
                </a:solidFill>
                <a:highlight>
                  <a:srgbClr val="FFFFFF"/>
                </a:highlight>
                <a:latin typeface="Arial" panose="020B0604020202020204" pitchFamily="34" charset="0"/>
              </a:rPr>
              <a:t> </a:t>
            </a:r>
            <a:r>
              <a:rPr lang="en-US" sz="700" dirty="0" err="1">
                <a:solidFill>
                  <a:srgbClr val="FF0000"/>
                </a:solidFill>
                <a:highlight>
                  <a:srgbClr val="FFFFFF"/>
                </a:highlight>
                <a:latin typeface="Arial" panose="020B0604020202020204" pitchFamily="34" charset="0"/>
              </a:rPr>
              <a:t>epochTimeSystem</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UTC</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a:t>
            </a:r>
            <a:r>
              <a:rPr lang="en-US" sz="700" dirty="0" err="1">
                <a:solidFill>
                  <a:srgbClr val="FF0000"/>
                </a:solidFill>
                <a:highlight>
                  <a:srgbClr val="FFFFFF"/>
                </a:highlight>
                <a:latin typeface="Arial" panose="020B0604020202020204" pitchFamily="34" charset="0"/>
              </a:rPr>
              <a:t>absoluteTime</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0000-005T12:30:00</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00"/>
                </a:solidFill>
                <a:highlight>
                  <a:srgbClr val="FFFFFF"/>
                </a:highlight>
                <a:latin typeface="Arial" panose="020B0604020202020204" pitchFamily="34" charset="0"/>
              </a:rPr>
              <a:t>			</a:t>
            </a:r>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FF"/>
                </a:highlight>
                <a:latin typeface="Arial" panose="020B0604020202020204" pitchFamily="34" charset="0"/>
              </a:rPr>
              <a:t>apertureReference</a:t>
            </a:r>
            <a:r>
              <a:rPr lang="en-US" sz="700" dirty="0">
                <a:solidFill>
                  <a:srgbClr val="FF0000"/>
                </a:solidFill>
                <a:highlight>
                  <a:srgbClr val="FFFFFF"/>
                </a:highlight>
                <a:latin typeface="Arial" panose="020B0604020202020204" pitchFamily="34" charset="0"/>
              </a:rPr>
              <a:t> </a:t>
            </a:r>
            <a:r>
              <a:rPr lang="en-US" sz="700" dirty="0" err="1">
                <a:solidFill>
                  <a:srgbClr val="FF0000"/>
                </a:solidFill>
                <a:highlight>
                  <a:srgbClr val="FFFFFF"/>
                </a:highlight>
                <a:latin typeface="Arial" panose="020B0604020202020204" pitchFamily="34" charset="0"/>
              </a:rPr>
              <a:t>siteRef</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Station1</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a:t>
            </a:r>
            <a:r>
              <a:rPr lang="en-US" sz="700" dirty="0" err="1">
                <a:solidFill>
                  <a:srgbClr val="FF0000"/>
                </a:solidFill>
                <a:highlight>
                  <a:srgbClr val="FFFFFF"/>
                </a:highlight>
                <a:latin typeface="Arial" panose="020B0604020202020204" pitchFamily="34" charset="0"/>
              </a:rPr>
              <a:t>apertureRef</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Antenna1</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00"/>
                </a:solidFill>
                <a:highlight>
                  <a:srgbClr val="FFFFFF"/>
                </a:highlight>
                <a:latin typeface="Arial" panose="020B0604020202020204" pitchFamily="34" charset="0"/>
              </a:rPr>
              <a:t>		</a:t>
            </a:r>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00"/>
                </a:highlight>
                <a:latin typeface="Arial" panose="020B0604020202020204" pitchFamily="34" charset="0"/>
              </a:rPr>
              <a:t>userMissionGapStartEvent</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00"/>
                </a:solidFill>
                <a:highlight>
                  <a:srgbClr val="FFFFFF"/>
                </a:highlight>
                <a:latin typeface="Arial" panose="020B0604020202020204" pitchFamily="34" charset="0"/>
              </a:rPr>
              <a:t>		</a:t>
            </a:r>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00"/>
                </a:highlight>
                <a:latin typeface="Arial" panose="020B0604020202020204" pitchFamily="34" charset="0"/>
              </a:rPr>
              <a:t>userMissionGapEndEvent</a:t>
            </a:r>
            <a:r>
              <a:rPr lang="en-US" sz="700" dirty="0">
                <a:solidFill>
                  <a:srgbClr val="FF0000"/>
                </a:solidFill>
                <a:highlight>
                  <a:srgbClr val="FFFFFF"/>
                </a:highlight>
                <a:latin typeface="Arial" panose="020B0604020202020204" pitchFamily="34" charset="0"/>
              </a:rPr>
              <a:t> type</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00"/>
                </a:highlight>
                <a:latin typeface="Arial" panose="020B0604020202020204" pitchFamily="34" charset="0"/>
              </a:rPr>
              <a:t>GAP</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user</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JWST</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description</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Station unused and spacecraft in view end time</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identifier</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OUV_1b</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00"/>
                </a:solidFill>
                <a:highlight>
                  <a:srgbClr val="FFFFFF"/>
                </a:highlight>
                <a:latin typeface="Arial" panose="020B0604020202020204" pitchFamily="34" charset="0"/>
              </a:rPr>
              <a:t>			</a:t>
            </a:r>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FF"/>
                </a:highlight>
                <a:latin typeface="Arial" panose="020B0604020202020204" pitchFamily="34" charset="0"/>
              </a:rPr>
              <a:t>srvMgtEventTime</a:t>
            </a:r>
            <a:r>
              <a:rPr lang="en-US" sz="700" dirty="0">
                <a:solidFill>
                  <a:srgbClr val="FF0000"/>
                </a:solidFill>
                <a:highlight>
                  <a:srgbClr val="FFFFFF"/>
                </a:highlight>
                <a:latin typeface="Arial" panose="020B0604020202020204" pitchFamily="34" charset="0"/>
              </a:rPr>
              <a:t> </a:t>
            </a:r>
            <a:r>
              <a:rPr lang="en-US" sz="700" dirty="0" err="1">
                <a:solidFill>
                  <a:srgbClr val="FF0000"/>
                </a:solidFill>
                <a:highlight>
                  <a:srgbClr val="FFFFFF"/>
                </a:highlight>
                <a:latin typeface="Arial" panose="020B0604020202020204" pitchFamily="34" charset="0"/>
              </a:rPr>
              <a:t>epochTimeSystem</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UTC</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a:t>
            </a:r>
            <a:r>
              <a:rPr lang="en-US" sz="700" dirty="0" err="1">
                <a:solidFill>
                  <a:srgbClr val="FF0000"/>
                </a:solidFill>
                <a:highlight>
                  <a:srgbClr val="FFFFFF"/>
                </a:highlight>
                <a:latin typeface="Arial" panose="020B0604020202020204" pitchFamily="34" charset="0"/>
              </a:rPr>
              <a:t>absoluteTime</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0000-005T13:30:00</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00"/>
                </a:solidFill>
                <a:highlight>
                  <a:srgbClr val="FFFFFF"/>
                </a:highlight>
                <a:latin typeface="Arial" panose="020B0604020202020204" pitchFamily="34" charset="0"/>
              </a:rPr>
              <a:t>			</a:t>
            </a:r>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FF"/>
                </a:highlight>
                <a:latin typeface="Arial" panose="020B0604020202020204" pitchFamily="34" charset="0"/>
              </a:rPr>
              <a:t>apertureReference</a:t>
            </a:r>
            <a:r>
              <a:rPr lang="en-US" sz="700" dirty="0">
                <a:solidFill>
                  <a:srgbClr val="FF0000"/>
                </a:solidFill>
                <a:highlight>
                  <a:srgbClr val="FFFFFF"/>
                </a:highlight>
                <a:latin typeface="Arial" panose="020B0604020202020204" pitchFamily="34" charset="0"/>
              </a:rPr>
              <a:t> </a:t>
            </a:r>
            <a:r>
              <a:rPr lang="en-US" sz="700" dirty="0" err="1">
                <a:solidFill>
                  <a:srgbClr val="FF0000"/>
                </a:solidFill>
                <a:highlight>
                  <a:srgbClr val="FFFFFF"/>
                </a:highlight>
                <a:latin typeface="Arial" panose="020B0604020202020204" pitchFamily="34" charset="0"/>
              </a:rPr>
              <a:t>siteRef</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Station1</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a:t>
            </a:r>
            <a:r>
              <a:rPr lang="en-US" sz="700" dirty="0" err="1">
                <a:solidFill>
                  <a:srgbClr val="FF0000"/>
                </a:solidFill>
                <a:highlight>
                  <a:srgbClr val="FFFFFF"/>
                </a:highlight>
                <a:latin typeface="Arial" panose="020B0604020202020204" pitchFamily="34" charset="0"/>
              </a:rPr>
              <a:t>apertureRef</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Antenna1</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00"/>
                </a:solidFill>
                <a:highlight>
                  <a:srgbClr val="FFFFFF"/>
                </a:highlight>
                <a:latin typeface="Arial" panose="020B0604020202020204" pitchFamily="34" charset="0"/>
              </a:rPr>
              <a:t>		</a:t>
            </a:r>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00"/>
                </a:highlight>
                <a:latin typeface="Arial" panose="020B0604020202020204" pitchFamily="34" charset="0"/>
              </a:rPr>
              <a:t>userMissionGapEndEvent</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00"/>
                </a:solidFill>
                <a:highlight>
                  <a:srgbClr val="FFFFFF"/>
                </a:highlight>
                <a:latin typeface="Arial" panose="020B0604020202020204" pitchFamily="34" charset="0"/>
              </a:rPr>
              <a:t>		</a:t>
            </a:r>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00"/>
                </a:highlight>
                <a:latin typeface="Arial" panose="020B0604020202020204" pitchFamily="34" charset="0"/>
              </a:rPr>
              <a:t>userMissionGapStartEvent</a:t>
            </a:r>
            <a:r>
              <a:rPr lang="en-US" sz="700" dirty="0">
                <a:solidFill>
                  <a:srgbClr val="FF0000"/>
                </a:solidFill>
                <a:highlight>
                  <a:srgbClr val="FFFFFF"/>
                </a:highlight>
                <a:latin typeface="Arial" panose="020B0604020202020204" pitchFamily="34" charset="0"/>
              </a:rPr>
              <a:t> type</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00"/>
                </a:highlight>
                <a:latin typeface="Arial" panose="020B0604020202020204" pitchFamily="34" charset="0"/>
              </a:rPr>
              <a:t>GAP</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user</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JWST</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description</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Station unused and spacecraft in view start time</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identifier</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OUV_2a</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00"/>
                </a:solidFill>
                <a:highlight>
                  <a:srgbClr val="FFFFFF"/>
                </a:highlight>
                <a:latin typeface="Arial" panose="020B0604020202020204" pitchFamily="34" charset="0"/>
              </a:rPr>
              <a:t>			</a:t>
            </a:r>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FF"/>
                </a:highlight>
                <a:latin typeface="Arial" panose="020B0604020202020204" pitchFamily="34" charset="0"/>
              </a:rPr>
              <a:t>srvMgtEventTime</a:t>
            </a:r>
            <a:r>
              <a:rPr lang="en-US" sz="700" dirty="0">
                <a:solidFill>
                  <a:srgbClr val="FF0000"/>
                </a:solidFill>
                <a:highlight>
                  <a:srgbClr val="FFFFFF"/>
                </a:highlight>
                <a:latin typeface="Arial" panose="020B0604020202020204" pitchFamily="34" charset="0"/>
              </a:rPr>
              <a:t> </a:t>
            </a:r>
            <a:r>
              <a:rPr lang="en-US" sz="700" dirty="0" err="1">
                <a:solidFill>
                  <a:srgbClr val="FF0000"/>
                </a:solidFill>
                <a:highlight>
                  <a:srgbClr val="FFFFFF"/>
                </a:highlight>
                <a:latin typeface="Arial" panose="020B0604020202020204" pitchFamily="34" charset="0"/>
              </a:rPr>
              <a:t>epochTimeSystem</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UTC</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a:t>
            </a:r>
            <a:r>
              <a:rPr lang="en-US" sz="700" dirty="0" err="1">
                <a:solidFill>
                  <a:srgbClr val="FF0000"/>
                </a:solidFill>
                <a:highlight>
                  <a:srgbClr val="FFFFFF"/>
                </a:highlight>
                <a:latin typeface="Arial" panose="020B0604020202020204" pitchFamily="34" charset="0"/>
              </a:rPr>
              <a:t>absoluteTime</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0000-007T01:00:00</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00"/>
                </a:solidFill>
                <a:highlight>
                  <a:srgbClr val="FFFFFF"/>
                </a:highlight>
                <a:latin typeface="Arial" panose="020B0604020202020204" pitchFamily="34" charset="0"/>
              </a:rPr>
              <a:t>			</a:t>
            </a:r>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FF"/>
                </a:highlight>
                <a:latin typeface="Arial" panose="020B0604020202020204" pitchFamily="34" charset="0"/>
              </a:rPr>
              <a:t>apertureReference</a:t>
            </a:r>
            <a:r>
              <a:rPr lang="en-US" sz="700" dirty="0">
                <a:solidFill>
                  <a:srgbClr val="FF0000"/>
                </a:solidFill>
                <a:highlight>
                  <a:srgbClr val="FFFFFF"/>
                </a:highlight>
                <a:latin typeface="Arial" panose="020B0604020202020204" pitchFamily="34" charset="0"/>
              </a:rPr>
              <a:t> </a:t>
            </a:r>
            <a:r>
              <a:rPr lang="en-US" sz="700" dirty="0" err="1">
                <a:solidFill>
                  <a:srgbClr val="FF0000"/>
                </a:solidFill>
                <a:highlight>
                  <a:srgbClr val="FFFFFF"/>
                </a:highlight>
                <a:latin typeface="Arial" panose="020B0604020202020204" pitchFamily="34" charset="0"/>
              </a:rPr>
              <a:t>siteRef</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Station2</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a:t>
            </a:r>
            <a:r>
              <a:rPr lang="en-US" sz="700" dirty="0" err="1">
                <a:solidFill>
                  <a:srgbClr val="FF0000"/>
                </a:solidFill>
                <a:highlight>
                  <a:srgbClr val="FFFFFF"/>
                </a:highlight>
                <a:latin typeface="Arial" panose="020B0604020202020204" pitchFamily="34" charset="0"/>
              </a:rPr>
              <a:t>apertureRef</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Antenna2</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00"/>
                </a:solidFill>
                <a:highlight>
                  <a:srgbClr val="FFFFFF"/>
                </a:highlight>
                <a:latin typeface="Arial" panose="020B0604020202020204" pitchFamily="34" charset="0"/>
              </a:rPr>
              <a:t>		</a:t>
            </a:r>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00"/>
                </a:highlight>
                <a:latin typeface="Arial" panose="020B0604020202020204" pitchFamily="34" charset="0"/>
              </a:rPr>
              <a:t>userMissionGapStartEvent</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00"/>
                </a:solidFill>
                <a:highlight>
                  <a:srgbClr val="FFFFFF"/>
                </a:highlight>
                <a:latin typeface="Arial" panose="020B0604020202020204" pitchFamily="34" charset="0"/>
              </a:rPr>
              <a:t>		</a:t>
            </a:r>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00"/>
                </a:highlight>
                <a:latin typeface="Arial" panose="020B0604020202020204" pitchFamily="34" charset="0"/>
              </a:rPr>
              <a:t>userMissionGapEndEvent</a:t>
            </a:r>
            <a:r>
              <a:rPr lang="en-US" sz="700" dirty="0">
                <a:solidFill>
                  <a:srgbClr val="FF0000"/>
                </a:solidFill>
                <a:highlight>
                  <a:srgbClr val="FFFFFF"/>
                </a:highlight>
                <a:latin typeface="Arial" panose="020B0604020202020204" pitchFamily="34" charset="0"/>
              </a:rPr>
              <a:t> type</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00"/>
                </a:highlight>
                <a:latin typeface="Arial" panose="020B0604020202020204" pitchFamily="34" charset="0"/>
              </a:rPr>
              <a:t>GAP</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user</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JWST</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description</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Station unused and spacecraft in view end time</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identifier</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OUV_2b</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00"/>
                </a:solidFill>
                <a:highlight>
                  <a:srgbClr val="FFFFFF"/>
                </a:highlight>
                <a:latin typeface="Arial" panose="020B0604020202020204" pitchFamily="34" charset="0"/>
              </a:rPr>
              <a:t>			</a:t>
            </a:r>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FF"/>
                </a:highlight>
                <a:latin typeface="Arial" panose="020B0604020202020204" pitchFamily="34" charset="0"/>
              </a:rPr>
              <a:t>srvMgtEventTime</a:t>
            </a:r>
            <a:r>
              <a:rPr lang="en-US" sz="700" dirty="0">
                <a:solidFill>
                  <a:srgbClr val="FF0000"/>
                </a:solidFill>
                <a:highlight>
                  <a:srgbClr val="FFFFFF"/>
                </a:highlight>
                <a:latin typeface="Arial" panose="020B0604020202020204" pitchFamily="34" charset="0"/>
              </a:rPr>
              <a:t> </a:t>
            </a:r>
            <a:r>
              <a:rPr lang="en-US" sz="700" dirty="0" err="1">
                <a:solidFill>
                  <a:srgbClr val="FF0000"/>
                </a:solidFill>
                <a:highlight>
                  <a:srgbClr val="FFFFFF"/>
                </a:highlight>
                <a:latin typeface="Arial" panose="020B0604020202020204" pitchFamily="34" charset="0"/>
              </a:rPr>
              <a:t>epochTimeSystem</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UTC</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a:t>
            </a:r>
            <a:r>
              <a:rPr lang="en-US" sz="700" dirty="0" err="1">
                <a:solidFill>
                  <a:srgbClr val="FF0000"/>
                </a:solidFill>
                <a:highlight>
                  <a:srgbClr val="FFFFFF"/>
                </a:highlight>
                <a:latin typeface="Arial" panose="020B0604020202020204" pitchFamily="34" charset="0"/>
              </a:rPr>
              <a:t>absoluteTime</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0000-007T03:00:00</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00"/>
                </a:solidFill>
                <a:highlight>
                  <a:srgbClr val="FFFFFF"/>
                </a:highlight>
                <a:latin typeface="Arial" panose="020B0604020202020204" pitchFamily="34" charset="0"/>
              </a:rPr>
              <a:t>			</a:t>
            </a:r>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FF"/>
                </a:highlight>
                <a:latin typeface="Arial" panose="020B0604020202020204" pitchFamily="34" charset="0"/>
              </a:rPr>
              <a:t>apertureReference</a:t>
            </a:r>
            <a:r>
              <a:rPr lang="en-US" sz="700" dirty="0">
                <a:solidFill>
                  <a:srgbClr val="FF0000"/>
                </a:solidFill>
                <a:highlight>
                  <a:srgbClr val="FFFFFF"/>
                </a:highlight>
                <a:latin typeface="Arial" panose="020B0604020202020204" pitchFamily="34" charset="0"/>
              </a:rPr>
              <a:t> </a:t>
            </a:r>
            <a:r>
              <a:rPr lang="en-US" sz="700" dirty="0" err="1">
                <a:solidFill>
                  <a:srgbClr val="FF0000"/>
                </a:solidFill>
                <a:highlight>
                  <a:srgbClr val="FFFFFF"/>
                </a:highlight>
                <a:latin typeface="Arial" panose="020B0604020202020204" pitchFamily="34" charset="0"/>
              </a:rPr>
              <a:t>siteRef</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Station2</a:t>
            </a:r>
            <a:r>
              <a:rPr lang="en-US" sz="700" dirty="0">
                <a:solidFill>
                  <a:srgbClr val="0000FF"/>
                </a:solidFill>
                <a:highlight>
                  <a:srgbClr val="FFFFFF"/>
                </a:highlight>
                <a:latin typeface="Arial" panose="020B0604020202020204" pitchFamily="34" charset="0"/>
              </a:rPr>
              <a:t>"</a:t>
            </a:r>
            <a:r>
              <a:rPr lang="en-US" sz="700" dirty="0">
                <a:solidFill>
                  <a:srgbClr val="FF0000"/>
                </a:solidFill>
                <a:highlight>
                  <a:srgbClr val="FFFFFF"/>
                </a:highlight>
                <a:latin typeface="Arial" panose="020B0604020202020204" pitchFamily="34" charset="0"/>
              </a:rPr>
              <a:t> </a:t>
            </a:r>
            <a:r>
              <a:rPr lang="en-US" sz="700" dirty="0" err="1">
                <a:solidFill>
                  <a:srgbClr val="FF0000"/>
                </a:solidFill>
                <a:highlight>
                  <a:srgbClr val="FFFFFF"/>
                </a:highlight>
                <a:latin typeface="Arial" panose="020B0604020202020204" pitchFamily="34" charset="0"/>
              </a:rPr>
              <a:t>apertureRef</a:t>
            </a:r>
            <a:r>
              <a:rPr lang="en-US" sz="700" dirty="0">
                <a:solidFill>
                  <a:srgbClr val="0000FF"/>
                </a:solidFill>
                <a:highlight>
                  <a:srgbClr val="FFFFFF"/>
                </a:highlight>
                <a:latin typeface="Arial" panose="020B0604020202020204" pitchFamily="34" charset="0"/>
              </a:rPr>
              <a:t>="</a:t>
            </a:r>
            <a:r>
              <a:rPr lang="en-US" sz="700" dirty="0">
                <a:solidFill>
                  <a:srgbClr val="000000"/>
                </a:solidFill>
                <a:highlight>
                  <a:srgbClr val="FFFFFF"/>
                </a:highlight>
                <a:latin typeface="Arial" panose="020B0604020202020204" pitchFamily="34" charset="0"/>
              </a:rPr>
              <a:t>Antenna2</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00"/>
                </a:solidFill>
                <a:highlight>
                  <a:srgbClr val="FFFFFF"/>
                </a:highlight>
                <a:latin typeface="Arial" panose="020B0604020202020204" pitchFamily="34" charset="0"/>
              </a:rPr>
              <a:t>		</a:t>
            </a:r>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00"/>
                </a:highlight>
                <a:latin typeface="Arial" panose="020B0604020202020204" pitchFamily="34" charset="0"/>
              </a:rPr>
              <a:t>userMissionGapEndEvent</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00"/>
                </a:solidFill>
                <a:highlight>
                  <a:srgbClr val="FFFFFF"/>
                </a:highlight>
                <a:latin typeface="Arial" panose="020B0604020202020204" pitchFamily="34" charset="0"/>
              </a:rPr>
              <a:t>	</a:t>
            </a:r>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FF"/>
                </a:highlight>
                <a:latin typeface="Arial" panose="020B0604020202020204" pitchFamily="34" charset="0"/>
              </a:rPr>
              <a:t>commsPlanningInfoData</a:t>
            </a:r>
            <a:r>
              <a:rPr lang="en-US" sz="700" dirty="0">
                <a:solidFill>
                  <a:srgbClr val="0000FF"/>
                </a:solidFill>
                <a:highlight>
                  <a:srgbClr val="FFFFFF"/>
                </a:highlight>
                <a:latin typeface="Arial" panose="020B0604020202020204" pitchFamily="34" charset="0"/>
              </a:rPr>
              <a:t>&gt;</a:t>
            </a:r>
            <a:endParaRPr lang="en-US" sz="700" dirty="0">
              <a:solidFill>
                <a:srgbClr val="000000"/>
              </a:solidFill>
              <a:highlight>
                <a:srgbClr val="FFFFFF"/>
              </a:highlight>
              <a:latin typeface="Arial" panose="020B0604020202020204" pitchFamily="34" charset="0"/>
            </a:endParaRPr>
          </a:p>
          <a:p>
            <a:r>
              <a:rPr lang="en-US" sz="700" dirty="0">
                <a:solidFill>
                  <a:srgbClr val="0000FF"/>
                </a:solidFill>
                <a:highlight>
                  <a:srgbClr val="FFFFFF"/>
                </a:highlight>
                <a:latin typeface="Arial" panose="020B0604020202020204" pitchFamily="34" charset="0"/>
              </a:rPr>
              <a:t>&lt;/</a:t>
            </a:r>
            <a:r>
              <a:rPr lang="en-US" sz="700" dirty="0" err="1">
                <a:solidFill>
                  <a:srgbClr val="800000"/>
                </a:solidFill>
                <a:highlight>
                  <a:srgbClr val="FFFFFF"/>
                </a:highlight>
                <a:latin typeface="Arial" panose="020B0604020202020204" pitchFamily="34" charset="0"/>
              </a:rPr>
              <a:t>commsPlanningInfo</a:t>
            </a:r>
            <a:r>
              <a:rPr lang="en-US" sz="700" dirty="0">
                <a:solidFill>
                  <a:srgbClr val="0000FF"/>
                </a:solidFill>
                <a:highlight>
                  <a:srgbClr val="FFFFFF"/>
                </a:highlight>
                <a:latin typeface="Arial" panose="020B0604020202020204" pitchFamily="34" charset="0"/>
              </a:rPr>
              <a:t>&gt;</a:t>
            </a:r>
            <a:endParaRPr lang="en-US" sz="700" dirty="0"/>
          </a:p>
        </p:txBody>
      </p:sp>
    </p:spTree>
    <p:extLst>
      <p:ext uri="{BB962C8B-B14F-4D97-AF65-F5344CB8AC3E}">
        <p14:creationId xmlns:p14="http://schemas.microsoft.com/office/powerpoint/2010/main" val="3674862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34848"/>
          </a:xfrm>
        </p:spPr>
        <p:txBody>
          <a:bodyPr/>
          <a:lstStyle/>
          <a:p>
            <a:r>
              <a:rPr lang="en-US" dirty="0"/>
              <a:t>mission in view and antenna unused time </a:t>
            </a:r>
            <a:br>
              <a:rPr lang="en-US" dirty="0"/>
            </a:br>
            <a:r>
              <a:rPr lang="en-US" dirty="0"/>
              <a:t>SSF example</a:t>
            </a:r>
          </a:p>
        </p:txBody>
      </p:sp>
      <p:sp>
        <p:nvSpPr>
          <p:cNvPr id="7" name="TextBox 6">
            <a:extLst>
              <a:ext uri="{FF2B5EF4-FFF2-40B4-BE49-F238E27FC236}">
                <a16:creationId xmlns:a16="http://schemas.microsoft.com/office/drawing/2014/main" id="{06FE6185-758A-4C01-979D-A5973252ED0E}"/>
              </a:ext>
            </a:extLst>
          </p:cNvPr>
          <p:cNvSpPr txBox="1"/>
          <p:nvPr/>
        </p:nvSpPr>
        <p:spPr>
          <a:xfrm>
            <a:off x="155425" y="1469369"/>
            <a:ext cx="1553630" cy="338554"/>
          </a:xfrm>
          <a:prstGeom prst="rect">
            <a:avLst/>
          </a:prstGeom>
          <a:noFill/>
        </p:spPr>
        <p:txBody>
          <a:bodyPr wrap="none" rtlCol="0">
            <a:spAutoFit/>
          </a:bodyPr>
          <a:lstStyle/>
          <a:p>
            <a:r>
              <a:rPr lang="en-US" dirty="0"/>
              <a:t>Example4.xml</a:t>
            </a:r>
          </a:p>
        </p:txBody>
      </p:sp>
      <p:sp>
        <p:nvSpPr>
          <p:cNvPr id="3" name="Rectangle 2">
            <a:extLst>
              <a:ext uri="{FF2B5EF4-FFF2-40B4-BE49-F238E27FC236}">
                <a16:creationId xmlns:a16="http://schemas.microsoft.com/office/drawing/2014/main" id="{5073972C-785A-4600-B945-9477AA3F053F}"/>
              </a:ext>
            </a:extLst>
          </p:cNvPr>
          <p:cNvSpPr/>
          <p:nvPr/>
        </p:nvSpPr>
        <p:spPr>
          <a:xfrm>
            <a:off x="159935" y="1807923"/>
            <a:ext cx="8833150" cy="40934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000" dirty="0">
                <a:solidFill>
                  <a:srgbClr val="008080"/>
                </a:solidFill>
                <a:highlight>
                  <a:srgbClr val="FFFFFF"/>
                </a:highlight>
                <a:latin typeface="Arial" panose="020B0604020202020204" pitchFamily="34" charset="0"/>
              </a:rPr>
              <a:t>&lt;?xml version="1.0" encoding="UTF-8"?&gt;</a:t>
            </a:r>
            <a:endParaRPr lang="en-US" sz="1000" dirty="0">
              <a:solidFill>
                <a:srgbClr val="000000"/>
              </a:solidFill>
              <a:highlight>
                <a:srgbClr val="FFFFFF"/>
              </a:highlight>
              <a:latin typeface="Arial" panose="020B0604020202020204" pitchFamily="34" charset="0"/>
            </a:endParaRPr>
          </a:p>
          <a:p>
            <a:r>
              <a:rPr lang="en-US" sz="1000" dirty="0">
                <a:solidFill>
                  <a:srgbClr val="0000FF"/>
                </a:solidFill>
                <a:highlight>
                  <a:srgbClr val="FFFFFF"/>
                </a:highlight>
                <a:latin typeface="Arial" panose="020B0604020202020204" pitchFamily="34" charset="0"/>
              </a:rPr>
              <a:t>&lt;!--</a:t>
            </a:r>
            <a:r>
              <a:rPr lang="en-US" sz="1000" dirty="0">
                <a:solidFill>
                  <a:srgbClr val="808080"/>
                </a:solidFill>
                <a:highlight>
                  <a:srgbClr val="FFFFFF"/>
                </a:highlight>
                <a:latin typeface="Arial" panose="020B0604020202020204" pitchFamily="34" charset="0"/>
              </a:rPr>
              <a:t>Sample XML file generated by </a:t>
            </a:r>
            <a:r>
              <a:rPr lang="en-US" sz="1000" dirty="0" err="1">
                <a:solidFill>
                  <a:srgbClr val="808080"/>
                </a:solidFill>
                <a:highlight>
                  <a:srgbClr val="FFFFFF"/>
                </a:highlight>
                <a:latin typeface="Arial" panose="020B0604020202020204" pitchFamily="34" charset="0"/>
              </a:rPr>
              <a:t>XMLSpy</a:t>
            </a:r>
            <a:r>
              <a:rPr lang="en-US" sz="1000" dirty="0">
                <a:solidFill>
                  <a:srgbClr val="808080"/>
                </a:solidFill>
                <a:highlight>
                  <a:srgbClr val="FFFFFF"/>
                </a:highlight>
                <a:latin typeface="Arial" panose="020B0604020202020204" pitchFamily="34" charset="0"/>
              </a:rPr>
              <a:t> v2013 (x64) (http://www.altova.com)</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simpleSchedule</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xsi:schemaLocation</a:t>
            </a:r>
            <a:r>
              <a:rPr lang="en-US" sz="1000" dirty="0">
                <a:solidFill>
                  <a:srgbClr val="0000FF"/>
                </a:solidFill>
                <a:highlight>
                  <a:srgbClr val="FFFFFF"/>
                </a:highlight>
                <a:latin typeface="Arial" panose="020B0604020202020204" pitchFamily="34" charset="0"/>
              </a:rPr>
              <a:t>="</a:t>
            </a:r>
            <a:r>
              <a:rPr lang="en-US" sz="1000" dirty="0" err="1">
                <a:solidFill>
                  <a:srgbClr val="000000"/>
                </a:solidFill>
                <a:highlight>
                  <a:srgbClr val="FFFFFF"/>
                </a:highlight>
                <a:latin typeface="Arial" panose="020B0604020202020204" pitchFamily="34" charset="0"/>
              </a:rPr>
              <a:t>urn:ccsds:schema:cssm</a:t>
            </a:r>
            <a:r>
              <a:rPr lang="en-US" sz="1000" dirty="0">
                <a:solidFill>
                  <a:srgbClr val="000000"/>
                </a:solidFill>
                <a:highlight>
                  <a:srgbClr val="FFFFFF"/>
                </a:highlight>
                <a:latin typeface="Arial" panose="020B0604020202020204" pitchFamily="34" charset="0"/>
              </a:rPr>
              <a:t> 902x01p11-SSF.xsd</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xmlns</a:t>
            </a:r>
            <a:r>
              <a:rPr lang="en-US" sz="1000" dirty="0">
                <a:solidFill>
                  <a:srgbClr val="0000FF"/>
                </a:solidFill>
                <a:highlight>
                  <a:srgbClr val="FFFFFF"/>
                </a:highlight>
                <a:latin typeface="Arial" panose="020B0604020202020204" pitchFamily="34" charset="0"/>
              </a:rPr>
              <a:t>="</a:t>
            </a:r>
            <a:r>
              <a:rPr lang="en-US" sz="1000" dirty="0" err="1">
                <a:solidFill>
                  <a:srgbClr val="000000"/>
                </a:solidFill>
                <a:highlight>
                  <a:srgbClr val="FFFFFF"/>
                </a:highlight>
                <a:latin typeface="Arial" panose="020B0604020202020204" pitchFamily="34" charset="0"/>
              </a:rPr>
              <a:t>urn:ccsds:schema:cssm</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xmlns:xsi</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http://www.w3.org/2001/XMLSchema-instance</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simpleScheduleHeader</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originatingOrganization</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DLR</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generationTime</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0000-000T00:00:00</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version</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2</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status</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OTHER</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inclusionType</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OVERLAP_INCLUSION</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scheduledPackage</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scheduledPackageId</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ID_1</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user</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JWST</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comment</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boked pass</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scheduledPackage</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scheduledPackage</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scheduledPackageId</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ID_2</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user</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MEX</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comment</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boked pass</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scheduledPackage</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scheduledPackage</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scheduledPackageId</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ID_77</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user</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00"/>
                </a:highlight>
                <a:latin typeface="Arial" panose="020B0604020202020204" pitchFamily="34" charset="0"/>
              </a:rPr>
              <a:t>JWST</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comment</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Unused antenna and spacecraft in view gaps</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scheduledActivity</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scheduledActivityId</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NT1</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activityStatus</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00"/>
                </a:highlight>
                <a:latin typeface="Arial" panose="020B0604020202020204" pitchFamily="34" charset="0"/>
              </a:rPr>
              <a:t>AVAILABLE</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beginningOfTrack</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0000-005T12:30:00</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endOfTrack</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0000-005T13:30:00</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siteRef</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00"/>
                </a:highlight>
                <a:latin typeface="Arial" panose="020B0604020202020204" pitchFamily="34" charset="0"/>
              </a:rPr>
              <a:t>Station1</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apertureRef</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00"/>
                </a:highlight>
                <a:latin typeface="Arial" panose="020B0604020202020204" pitchFamily="34" charset="0"/>
              </a:rPr>
              <a:t>Antenna1</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serviceInfo</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serviceType</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00"/>
                </a:highlight>
                <a:latin typeface="Arial" panose="020B0604020202020204" pitchFamily="34" charset="0"/>
              </a:rPr>
              <a:t>TRACKING-GAP</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frequencyBand</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00"/>
                </a:highlight>
                <a:latin typeface="Arial" panose="020B0604020202020204" pitchFamily="34" charset="0"/>
              </a:rPr>
              <a:t>OTHER</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scheduledActivity</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scheduledActivity</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scheduledActivityId</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NT2</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activityStatus</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00"/>
                </a:highlight>
                <a:latin typeface="Arial" panose="020B0604020202020204" pitchFamily="34" charset="0"/>
              </a:rPr>
              <a:t>AVAILABLE</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beginningOfTrack</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0000-007T01:00:00</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endOfTrack</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0000-007T03:00:00</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siteRef</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00"/>
                </a:highlight>
                <a:latin typeface="Arial" panose="020B0604020202020204" pitchFamily="34" charset="0"/>
              </a:rPr>
              <a:t>Station2</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apertureRef</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00"/>
                </a:highlight>
                <a:latin typeface="Arial" panose="020B0604020202020204" pitchFamily="34" charset="0"/>
              </a:rPr>
              <a:t>Antenna2</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serviceInfo</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serviceType</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00"/>
                </a:highlight>
                <a:latin typeface="Arial" panose="020B0604020202020204" pitchFamily="34" charset="0"/>
              </a:rPr>
              <a:t>TRACKING-GAP</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frequencyBand</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00"/>
                </a:highlight>
                <a:latin typeface="Arial" panose="020B0604020202020204" pitchFamily="34" charset="0"/>
              </a:rPr>
              <a:t>OTHER</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scheduledActivity</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scheduledPackage</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simpleSchedule</a:t>
            </a:r>
            <a:r>
              <a:rPr lang="en-US" sz="1000" dirty="0">
                <a:solidFill>
                  <a:srgbClr val="0000FF"/>
                </a:solidFill>
                <a:highlight>
                  <a:srgbClr val="FFFFFF"/>
                </a:highlight>
                <a:latin typeface="Arial" panose="020B0604020202020204" pitchFamily="34" charset="0"/>
              </a:rPr>
              <a:t>&gt;</a:t>
            </a:r>
            <a:endParaRPr lang="en-US" sz="1000" dirty="0"/>
          </a:p>
        </p:txBody>
      </p:sp>
    </p:spTree>
    <p:extLst>
      <p:ext uri="{BB962C8B-B14F-4D97-AF65-F5344CB8AC3E}">
        <p14:creationId xmlns:p14="http://schemas.microsoft.com/office/powerpoint/2010/main" val="2312103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34848"/>
          </a:xfrm>
        </p:spPr>
        <p:txBody>
          <a:bodyPr/>
          <a:lstStyle/>
          <a:p>
            <a:r>
              <a:rPr lang="en-US" dirty="0"/>
              <a:t>Summary</a:t>
            </a:r>
          </a:p>
        </p:txBody>
      </p:sp>
      <p:sp>
        <p:nvSpPr>
          <p:cNvPr id="3" name="TextBox 2">
            <a:extLst>
              <a:ext uri="{FF2B5EF4-FFF2-40B4-BE49-F238E27FC236}">
                <a16:creationId xmlns:a16="http://schemas.microsoft.com/office/drawing/2014/main" id="{A420A9DC-C159-47A4-8AFA-57B76FD0016E}"/>
              </a:ext>
            </a:extLst>
          </p:cNvPr>
          <p:cNvSpPr txBox="1"/>
          <p:nvPr/>
        </p:nvSpPr>
        <p:spPr>
          <a:xfrm>
            <a:off x="78615" y="1201510"/>
            <a:ext cx="8785590" cy="3693319"/>
          </a:xfrm>
          <a:prstGeom prst="rect">
            <a:avLst/>
          </a:prstGeom>
          <a:noFill/>
        </p:spPr>
        <p:txBody>
          <a:bodyPr wrap="square" rtlCol="0">
            <a:spAutoFit/>
          </a:bodyPr>
          <a:lstStyle/>
          <a:p>
            <a:pPr marL="285750" indent="-285750">
              <a:buFont typeface="Arial" panose="020B0604020202020204" pitchFamily="34" charset="0"/>
              <a:buChar char="•"/>
            </a:pPr>
            <a:r>
              <a:rPr lang="en-US" sz="1800" b="0" dirty="0"/>
              <a:t>Gap analysis is possible to provide (assuming the provider offers such a service!!!):</a:t>
            </a:r>
          </a:p>
          <a:p>
            <a:pPr marL="742950" lvl="1" indent="-285750">
              <a:buFont typeface="Arial" panose="020B0604020202020204" pitchFamily="34" charset="0"/>
              <a:buChar char="•"/>
            </a:pPr>
            <a:r>
              <a:rPr lang="en-US" sz="1800" b="0" dirty="0"/>
              <a:t>With CPIF:</a:t>
            </a:r>
          </a:p>
          <a:p>
            <a:pPr marL="1200150" lvl="2" indent="-285750">
              <a:buFont typeface="Arial" panose="020B0604020202020204" pitchFamily="34" charset="0"/>
              <a:buChar char="•"/>
            </a:pPr>
            <a:r>
              <a:rPr lang="en-US" sz="1800" b="0" dirty="0"/>
              <a:t>without significant changes (only planning type in CDE needs to be added)</a:t>
            </a:r>
          </a:p>
          <a:p>
            <a:pPr marL="1200150" lvl="2" indent="-285750">
              <a:buFont typeface="Arial" panose="020B0604020202020204" pitchFamily="34" charset="0"/>
              <a:buChar char="•"/>
            </a:pPr>
            <a:r>
              <a:rPr lang="en-US" sz="1800" b="0" dirty="0"/>
              <a:t>Only gap information is provided (schedule itself needs to be retrieved separately)</a:t>
            </a:r>
          </a:p>
          <a:p>
            <a:pPr marL="742950" lvl="1" indent="-285750">
              <a:buFont typeface="Arial" panose="020B0604020202020204" pitchFamily="34" charset="0"/>
              <a:buChar char="•"/>
            </a:pPr>
            <a:r>
              <a:rPr lang="en-US" sz="1800" b="0" dirty="0"/>
              <a:t>With SSF:</a:t>
            </a:r>
          </a:p>
          <a:p>
            <a:pPr marL="1200150" lvl="2" indent="-285750">
              <a:buFont typeface="Arial" panose="020B0604020202020204" pitchFamily="34" charset="0"/>
              <a:buChar char="•"/>
            </a:pPr>
            <a:r>
              <a:rPr lang="en-US" sz="1800" b="0" dirty="0"/>
              <a:t>With significant changes to SSF and SMURF</a:t>
            </a:r>
          </a:p>
          <a:p>
            <a:pPr marL="285750" indent="-285750">
              <a:buFont typeface="Arial" panose="020B0604020202020204" pitchFamily="34" charset="0"/>
              <a:buChar char="•"/>
            </a:pPr>
            <a:r>
              <a:rPr lang="en-US" sz="1800" b="0" dirty="0"/>
              <a:t>General question of the role of the service/antenna provider and the CSSM needs to be answered</a:t>
            </a:r>
          </a:p>
          <a:p>
            <a:pPr marL="742950" lvl="1" indent="-285750">
              <a:buFont typeface="Arial" panose="020B0604020202020204" pitchFamily="34" charset="0"/>
              <a:buChar char="•"/>
            </a:pPr>
            <a:endParaRPr lang="en-US" sz="1800" b="0" dirty="0"/>
          </a:p>
          <a:p>
            <a:pPr marL="285750" indent="-285750">
              <a:buFont typeface="Arial" panose="020B0604020202020204" pitchFamily="34" charset="0"/>
              <a:buChar char="•"/>
            </a:pPr>
            <a:endParaRPr lang="en-US" sz="1800" b="0" dirty="0"/>
          </a:p>
        </p:txBody>
      </p:sp>
    </p:spTree>
    <p:extLst>
      <p:ext uri="{BB962C8B-B14F-4D97-AF65-F5344CB8AC3E}">
        <p14:creationId xmlns:p14="http://schemas.microsoft.com/office/powerpoint/2010/main" val="874335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34848"/>
          </a:xfrm>
        </p:spPr>
        <p:txBody>
          <a:bodyPr/>
          <a:lstStyle/>
          <a:p>
            <a:r>
              <a:rPr lang="en-US" dirty="0"/>
              <a:t>BACKUP</a:t>
            </a:r>
          </a:p>
        </p:txBody>
      </p:sp>
    </p:spTree>
    <p:extLst>
      <p:ext uri="{BB962C8B-B14F-4D97-AF65-F5344CB8AC3E}">
        <p14:creationId xmlns:p14="http://schemas.microsoft.com/office/powerpoint/2010/main" val="935301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34848"/>
          </a:xfrm>
        </p:spPr>
        <p:txBody>
          <a:bodyPr/>
          <a:lstStyle/>
          <a:p>
            <a:r>
              <a:rPr lang="en-US" dirty="0"/>
              <a:t>Backup SMURF</a:t>
            </a:r>
          </a:p>
        </p:txBody>
      </p:sp>
      <p:pic>
        <p:nvPicPr>
          <p:cNvPr id="3" name="Picture 2">
            <a:extLst>
              <a:ext uri="{FF2B5EF4-FFF2-40B4-BE49-F238E27FC236}">
                <a16:creationId xmlns:a16="http://schemas.microsoft.com/office/drawing/2014/main" id="{6591319B-0572-41FA-A9FE-9D293A93CB8B}"/>
              </a:ext>
            </a:extLst>
          </p:cNvPr>
          <p:cNvPicPr>
            <a:picLocks noChangeAspect="1"/>
          </p:cNvPicPr>
          <p:nvPr/>
        </p:nvPicPr>
        <p:blipFill>
          <a:blip r:embed="rId2"/>
          <a:stretch>
            <a:fillRect/>
          </a:stretch>
        </p:blipFill>
        <p:spPr>
          <a:xfrm>
            <a:off x="-75005" y="92579"/>
            <a:ext cx="9144000" cy="6672841"/>
          </a:xfrm>
          <a:prstGeom prst="rect">
            <a:avLst/>
          </a:prstGeom>
        </p:spPr>
      </p:pic>
    </p:spTree>
    <p:extLst>
      <p:ext uri="{BB962C8B-B14F-4D97-AF65-F5344CB8AC3E}">
        <p14:creationId xmlns:p14="http://schemas.microsoft.com/office/powerpoint/2010/main" val="4034628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34848"/>
          </a:xfrm>
        </p:spPr>
        <p:txBody>
          <a:bodyPr/>
          <a:lstStyle/>
          <a:p>
            <a:r>
              <a:rPr lang="en-US" dirty="0"/>
              <a:t>Backup SMURF</a:t>
            </a:r>
          </a:p>
        </p:txBody>
      </p:sp>
      <p:pic>
        <p:nvPicPr>
          <p:cNvPr id="4" name="Picture 3">
            <a:extLst>
              <a:ext uri="{FF2B5EF4-FFF2-40B4-BE49-F238E27FC236}">
                <a16:creationId xmlns:a16="http://schemas.microsoft.com/office/drawing/2014/main" id="{FD5EBBAF-BD18-4309-9BF5-289B6A228B15}"/>
              </a:ext>
            </a:extLst>
          </p:cNvPr>
          <p:cNvPicPr>
            <a:picLocks noChangeAspect="1"/>
          </p:cNvPicPr>
          <p:nvPr/>
        </p:nvPicPr>
        <p:blipFill>
          <a:blip r:embed="rId2"/>
          <a:stretch>
            <a:fillRect/>
          </a:stretch>
        </p:blipFill>
        <p:spPr>
          <a:xfrm>
            <a:off x="545255" y="0"/>
            <a:ext cx="8053490" cy="6858000"/>
          </a:xfrm>
          <a:prstGeom prst="rect">
            <a:avLst/>
          </a:prstGeom>
        </p:spPr>
      </p:pic>
    </p:spTree>
    <p:extLst>
      <p:ext uri="{BB962C8B-B14F-4D97-AF65-F5344CB8AC3E}">
        <p14:creationId xmlns:p14="http://schemas.microsoft.com/office/powerpoint/2010/main" val="1941503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34848"/>
          </a:xfrm>
        </p:spPr>
        <p:txBody>
          <a:bodyPr/>
          <a:lstStyle/>
          <a:p>
            <a:r>
              <a:rPr lang="en-US" dirty="0"/>
              <a:t>Backup SMURF</a:t>
            </a:r>
          </a:p>
        </p:txBody>
      </p:sp>
      <p:pic>
        <p:nvPicPr>
          <p:cNvPr id="1026" name="Picture 1">
            <a:extLst>
              <a:ext uri="{FF2B5EF4-FFF2-40B4-BE49-F238E27FC236}">
                <a16:creationId xmlns:a16="http://schemas.microsoft.com/office/drawing/2014/main" id="{18D7446B-1B24-46A4-B4FE-761124944D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460" y="284986"/>
            <a:ext cx="6148740" cy="629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528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34848"/>
          </a:xfrm>
        </p:spPr>
        <p:txBody>
          <a:bodyPr/>
          <a:lstStyle/>
          <a:p>
            <a:r>
              <a:rPr lang="en-US" dirty="0"/>
              <a:t>Introduction</a:t>
            </a:r>
            <a:br>
              <a:rPr lang="en-US" dirty="0"/>
            </a:br>
            <a:endParaRPr lang="en-US" dirty="0"/>
          </a:p>
        </p:txBody>
      </p:sp>
      <p:sp>
        <p:nvSpPr>
          <p:cNvPr id="3" name="TextBox 2"/>
          <p:cNvSpPr txBox="1"/>
          <p:nvPr/>
        </p:nvSpPr>
        <p:spPr>
          <a:xfrm>
            <a:off x="577881" y="932675"/>
            <a:ext cx="8141860" cy="2062103"/>
          </a:xfrm>
          <a:prstGeom prst="rect">
            <a:avLst/>
          </a:prstGeom>
          <a:noFill/>
        </p:spPr>
        <p:txBody>
          <a:bodyPr wrap="square" rtlCol="0">
            <a:spAutoFit/>
          </a:bodyPr>
          <a:lstStyle/>
          <a:p>
            <a:pPr marL="342900" lvl="0" indent="-342900">
              <a:buFontTx/>
              <a:buChar char="-"/>
            </a:pPr>
            <a:r>
              <a:rPr lang="de-DE" b="0" dirty="0"/>
              <a:t>The „</a:t>
            </a:r>
            <a:r>
              <a:rPr lang="de-DE" b="0" dirty="0" err="1"/>
              <a:t>gap</a:t>
            </a:r>
            <a:r>
              <a:rPr lang="de-DE" b="0" dirty="0"/>
              <a:t> </a:t>
            </a:r>
            <a:r>
              <a:rPr lang="de-DE" b="0" dirty="0" err="1"/>
              <a:t>priovision</a:t>
            </a:r>
            <a:r>
              <a:rPr lang="de-DE" b="0" dirty="0"/>
              <a:t>“ </a:t>
            </a:r>
            <a:r>
              <a:rPr lang="de-DE" b="0" dirty="0" err="1"/>
              <a:t>showed</a:t>
            </a:r>
            <a:r>
              <a:rPr lang="de-DE" b="0" dirty="0"/>
              <a:t> </a:t>
            </a:r>
            <a:r>
              <a:rPr lang="de-DE" b="0" dirty="0" err="1"/>
              <a:t>up</a:t>
            </a:r>
            <a:r>
              <a:rPr lang="de-DE" b="0" dirty="0"/>
              <a:t> </a:t>
            </a:r>
            <a:r>
              <a:rPr lang="de-DE" b="0" dirty="0" err="1"/>
              <a:t>during</a:t>
            </a:r>
            <a:r>
              <a:rPr lang="de-DE" b="0" dirty="0"/>
              <a:t> SSF review </a:t>
            </a:r>
            <a:r>
              <a:rPr lang="de-DE" b="0" dirty="0" err="1"/>
              <a:t>session</a:t>
            </a:r>
            <a:r>
              <a:rPr lang="de-DE" b="0" dirty="0"/>
              <a:t> </a:t>
            </a:r>
            <a:r>
              <a:rPr lang="de-DE" b="0" dirty="0" err="1"/>
              <a:t>during</a:t>
            </a:r>
            <a:r>
              <a:rPr lang="de-DE" b="0" dirty="0"/>
              <a:t> Fall </a:t>
            </a:r>
            <a:r>
              <a:rPr lang="de-DE" b="0" dirty="0" err="1"/>
              <a:t>meetings</a:t>
            </a:r>
            <a:r>
              <a:rPr lang="de-DE" b="0" dirty="0"/>
              <a:t> 2023. </a:t>
            </a:r>
          </a:p>
          <a:p>
            <a:pPr marL="342900" lvl="0" indent="-342900">
              <a:buFontTx/>
              <a:buChar char="-"/>
            </a:pPr>
            <a:r>
              <a:rPr lang="de-DE" b="0" dirty="0"/>
              <a:t>The </a:t>
            </a:r>
            <a:r>
              <a:rPr lang="de-DE" b="0" dirty="0" err="1"/>
              <a:t>freindly</a:t>
            </a:r>
            <a:r>
              <a:rPr lang="de-DE" b="0" dirty="0"/>
              <a:t> </a:t>
            </a:r>
            <a:r>
              <a:rPr lang="de-DE" b="0" dirty="0" err="1"/>
              <a:t>request</a:t>
            </a:r>
            <a:r>
              <a:rPr lang="de-DE" b="0" dirty="0"/>
              <a:t> </a:t>
            </a:r>
            <a:r>
              <a:rPr lang="de-DE" b="0" dirty="0" err="1"/>
              <a:t>came</a:t>
            </a:r>
            <a:r>
              <a:rPr lang="de-DE" b="0" dirty="0"/>
              <a:t> </a:t>
            </a:r>
            <a:r>
              <a:rPr lang="de-DE" b="0" dirty="0" err="1"/>
              <a:t>from</a:t>
            </a:r>
            <a:r>
              <a:rPr lang="de-DE" b="0" dirty="0"/>
              <a:t> JPL, </a:t>
            </a:r>
            <a:r>
              <a:rPr lang="de-DE" b="0" dirty="0" err="1"/>
              <a:t>asking</a:t>
            </a:r>
            <a:r>
              <a:rPr lang="de-DE" b="0" dirty="0"/>
              <a:t> </a:t>
            </a:r>
            <a:r>
              <a:rPr lang="de-DE" b="0" dirty="0" err="1"/>
              <a:t>if</a:t>
            </a:r>
            <a:r>
              <a:rPr lang="de-DE" b="0" dirty="0"/>
              <a:t> </a:t>
            </a:r>
            <a:r>
              <a:rPr lang="de-DE" b="0" dirty="0" err="1"/>
              <a:t>specific</a:t>
            </a:r>
            <a:r>
              <a:rPr lang="de-DE" b="0" dirty="0"/>
              <a:t> </a:t>
            </a:r>
            <a:r>
              <a:rPr lang="de-DE" b="0" dirty="0" err="1"/>
              <a:t>kind</a:t>
            </a:r>
            <a:r>
              <a:rPr lang="de-DE" b="0" dirty="0"/>
              <a:t> </a:t>
            </a:r>
            <a:r>
              <a:rPr lang="de-DE" b="0" dirty="0" err="1"/>
              <a:t>of</a:t>
            </a:r>
            <a:r>
              <a:rPr lang="de-DE" b="0" dirty="0"/>
              <a:t> </a:t>
            </a:r>
            <a:r>
              <a:rPr lang="de-DE" b="0" dirty="0" err="1"/>
              <a:t>information</a:t>
            </a:r>
            <a:r>
              <a:rPr lang="de-DE" b="0" dirty="0"/>
              <a:t> </a:t>
            </a:r>
            <a:r>
              <a:rPr lang="de-DE" b="0" dirty="0" err="1"/>
              <a:t>could</a:t>
            </a:r>
            <a:r>
              <a:rPr lang="de-DE" b="0" dirty="0"/>
              <a:t> </a:t>
            </a:r>
            <a:r>
              <a:rPr lang="de-DE" b="0" dirty="0" err="1"/>
              <a:t>be</a:t>
            </a:r>
            <a:r>
              <a:rPr lang="de-DE" b="0" dirty="0"/>
              <a:t> </a:t>
            </a:r>
            <a:r>
              <a:rPr lang="de-DE" b="0" dirty="0" err="1"/>
              <a:t>provided</a:t>
            </a:r>
            <a:r>
              <a:rPr lang="de-DE" b="0" dirty="0"/>
              <a:t> in </a:t>
            </a:r>
            <a:r>
              <a:rPr lang="de-DE" b="0" dirty="0" err="1"/>
              <a:t>respectively</a:t>
            </a:r>
            <a:r>
              <a:rPr lang="de-DE" b="0" dirty="0"/>
              <a:t> </a:t>
            </a:r>
            <a:r>
              <a:rPr lang="de-DE" b="0" dirty="0" err="1"/>
              <a:t>updated</a:t>
            </a:r>
            <a:r>
              <a:rPr lang="de-DE" b="0" dirty="0"/>
              <a:t> SSF. </a:t>
            </a:r>
          </a:p>
          <a:p>
            <a:pPr marL="342900" lvl="0" indent="-342900">
              <a:buFontTx/>
              <a:buChar char="-"/>
            </a:pPr>
            <a:r>
              <a:rPr lang="de-DE" b="0" dirty="0"/>
              <a:t>I (Marcin) </a:t>
            </a:r>
            <a:r>
              <a:rPr lang="de-DE" b="0" dirty="0" err="1"/>
              <a:t>argued</a:t>
            </a:r>
            <a:r>
              <a:rPr lang="de-DE" b="0" dirty="0"/>
              <a:t>, </a:t>
            </a:r>
            <a:r>
              <a:rPr lang="de-DE" b="0" dirty="0" err="1"/>
              <a:t>the</a:t>
            </a:r>
            <a:r>
              <a:rPr lang="de-DE" b="0" dirty="0"/>
              <a:t> SSF will </a:t>
            </a:r>
            <a:r>
              <a:rPr lang="de-DE" b="0" dirty="0" err="1"/>
              <a:t>get</a:t>
            </a:r>
            <a:r>
              <a:rPr lang="de-DE" b="0" dirty="0"/>
              <a:t> </a:t>
            </a:r>
            <a:r>
              <a:rPr lang="de-DE" b="0" dirty="0" err="1"/>
              <a:t>too</a:t>
            </a:r>
            <a:r>
              <a:rPr lang="de-DE" b="0" dirty="0"/>
              <a:t> </a:t>
            </a:r>
            <a:r>
              <a:rPr lang="de-DE" b="0" dirty="0" err="1"/>
              <a:t>confusing</a:t>
            </a:r>
            <a:r>
              <a:rPr lang="de-DE" b="0" dirty="0"/>
              <a:t> and </a:t>
            </a:r>
            <a:r>
              <a:rPr lang="de-DE" b="0" dirty="0" err="1"/>
              <a:t>proposed</a:t>
            </a:r>
            <a:r>
              <a:rPr lang="de-DE" b="0" dirty="0"/>
              <a:t> </a:t>
            </a:r>
            <a:r>
              <a:rPr lang="de-DE" b="0" dirty="0" err="1"/>
              <a:t>the</a:t>
            </a:r>
            <a:r>
              <a:rPr lang="de-DE" b="0" dirty="0"/>
              <a:t> </a:t>
            </a:r>
            <a:r>
              <a:rPr lang="de-DE" b="0" dirty="0" err="1"/>
              <a:t>solution</a:t>
            </a:r>
            <a:r>
              <a:rPr lang="de-DE" b="0" dirty="0"/>
              <a:t> </a:t>
            </a:r>
            <a:r>
              <a:rPr lang="de-DE" b="0" dirty="0" err="1"/>
              <a:t>provided</a:t>
            </a:r>
            <a:r>
              <a:rPr lang="de-DE" b="0" dirty="0"/>
              <a:t> </a:t>
            </a:r>
            <a:r>
              <a:rPr lang="de-DE" b="0" dirty="0" err="1"/>
              <a:t>over</a:t>
            </a:r>
            <a:r>
              <a:rPr lang="de-DE" b="0" dirty="0"/>
              <a:t> CPIF </a:t>
            </a:r>
            <a:r>
              <a:rPr lang="de-DE" b="0" dirty="0" err="1"/>
              <a:t>firmat</a:t>
            </a:r>
            <a:r>
              <a:rPr lang="de-DE" b="0" dirty="0"/>
              <a:t> (</a:t>
            </a:r>
            <a:r>
              <a:rPr lang="de-DE" b="0" dirty="0" err="1"/>
              <a:t>without</a:t>
            </a:r>
            <a:r>
              <a:rPr lang="de-DE" b="0" dirty="0"/>
              <a:t> </a:t>
            </a:r>
            <a:r>
              <a:rPr lang="de-DE" b="0" dirty="0" err="1"/>
              <a:t>any</a:t>
            </a:r>
            <a:r>
              <a:rPr lang="de-DE" b="0" dirty="0"/>
              <a:t> </a:t>
            </a:r>
            <a:r>
              <a:rPr lang="de-DE" b="0" dirty="0" err="1"/>
              <a:t>changes</a:t>
            </a:r>
            <a:r>
              <a:rPr lang="de-DE" b="0" dirty="0"/>
              <a:t> </a:t>
            </a:r>
            <a:r>
              <a:rPr lang="de-DE" b="0" dirty="0" err="1"/>
              <a:t>required</a:t>
            </a:r>
            <a:r>
              <a:rPr lang="de-DE" b="0" dirty="0"/>
              <a:t>)</a:t>
            </a:r>
          </a:p>
          <a:p>
            <a:pPr marL="342900" lvl="0" indent="-342900">
              <a:buFontTx/>
              <a:buChar char="-"/>
            </a:pPr>
            <a:r>
              <a:rPr lang="de-DE" b="0" dirty="0"/>
              <a:t>Next </a:t>
            </a:r>
            <a:r>
              <a:rPr lang="de-DE" b="0" dirty="0" err="1"/>
              <a:t>page</a:t>
            </a:r>
            <a:r>
              <a:rPr lang="de-DE" b="0" dirty="0"/>
              <a:t> </a:t>
            </a:r>
            <a:r>
              <a:rPr lang="de-DE" b="0" dirty="0" err="1"/>
              <a:t>shows</a:t>
            </a:r>
            <a:r>
              <a:rPr lang="de-DE" b="0" dirty="0"/>
              <a:t> </a:t>
            </a:r>
            <a:r>
              <a:rPr lang="de-DE" b="0" dirty="0" err="1"/>
              <a:t>more</a:t>
            </a:r>
            <a:r>
              <a:rPr lang="de-DE" b="0" dirty="0"/>
              <a:t> </a:t>
            </a:r>
            <a:r>
              <a:rPr lang="de-DE" b="0" dirty="0" err="1"/>
              <a:t>commented</a:t>
            </a:r>
            <a:r>
              <a:rPr lang="de-DE" b="0" dirty="0"/>
              <a:t> JPL </a:t>
            </a:r>
            <a:r>
              <a:rPr lang="de-DE" b="0" dirty="0" err="1"/>
              <a:t>gaps</a:t>
            </a:r>
            <a:r>
              <a:rPr lang="de-DE" b="0" dirty="0"/>
              <a:t> </a:t>
            </a:r>
            <a:r>
              <a:rPr lang="de-DE" b="0" dirty="0" err="1"/>
              <a:t>scenario</a:t>
            </a:r>
            <a:endParaRPr lang="en-US" b="0" dirty="0"/>
          </a:p>
          <a:p>
            <a:pPr marL="342900" lvl="0" indent="-342900">
              <a:buFontTx/>
              <a:buChar char="-"/>
            </a:pPr>
            <a:endParaRPr lang="en-US" b="0" dirty="0"/>
          </a:p>
        </p:txBody>
      </p:sp>
    </p:spTree>
    <p:extLst>
      <p:ext uri="{BB962C8B-B14F-4D97-AF65-F5344CB8AC3E}">
        <p14:creationId xmlns:p14="http://schemas.microsoft.com/office/powerpoint/2010/main" val="3738701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34848"/>
          </a:xfrm>
        </p:spPr>
        <p:txBody>
          <a:bodyPr/>
          <a:lstStyle/>
          <a:p>
            <a:r>
              <a:rPr lang="en-US" dirty="0"/>
              <a:t>Gaps as provided by JPL</a:t>
            </a:r>
          </a:p>
        </p:txBody>
      </p:sp>
      <p:pic>
        <p:nvPicPr>
          <p:cNvPr id="6" name="Picture 5">
            <a:extLst>
              <a:ext uri="{FF2B5EF4-FFF2-40B4-BE49-F238E27FC236}">
                <a16:creationId xmlns:a16="http://schemas.microsoft.com/office/drawing/2014/main" id="{579885EC-C4A1-4D19-B3C8-C869BBB39580}"/>
              </a:ext>
            </a:extLst>
          </p:cNvPr>
          <p:cNvPicPr>
            <a:picLocks noChangeAspect="1"/>
          </p:cNvPicPr>
          <p:nvPr/>
        </p:nvPicPr>
        <p:blipFill>
          <a:blip r:embed="rId2"/>
          <a:stretch>
            <a:fillRect/>
          </a:stretch>
        </p:blipFill>
        <p:spPr>
          <a:xfrm>
            <a:off x="137024" y="1373817"/>
            <a:ext cx="4605201" cy="2554448"/>
          </a:xfrm>
          <a:prstGeom prst="rect">
            <a:avLst/>
          </a:prstGeom>
        </p:spPr>
      </p:pic>
      <p:sp>
        <p:nvSpPr>
          <p:cNvPr id="7" name="TextBox 6">
            <a:extLst>
              <a:ext uri="{FF2B5EF4-FFF2-40B4-BE49-F238E27FC236}">
                <a16:creationId xmlns:a16="http://schemas.microsoft.com/office/drawing/2014/main" id="{A3A2E5BD-ACBA-4A7F-9287-A113B3A9D677}"/>
              </a:ext>
            </a:extLst>
          </p:cNvPr>
          <p:cNvSpPr txBox="1"/>
          <p:nvPr/>
        </p:nvSpPr>
        <p:spPr>
          <a:xfrm>
            <a:off x="137025" y="932675"/>
            <a:ext cx="5299890" cy="369332"/>
          </a:xfrm>
          <a:prstGeom prst="rect">
            <a:avLst/>
          </a:prstGeom>
          <a:noFill/>
        </p:spPr>
        <p:txBody>
          <a:bodyPr wrap="square" rtlCol="0">
            <a:spAutoFit/>
          </a:bodyPr>
          <a:lstStyle/>
          <a:p>
            <a:r>
              <a:rPr lang="en-US" sz="1800" dirty="0"/>
              <a:t>Gaps between passes (of a specific mission)</a:t>
            </a:r>
          </a:p>
        </p:txBody>
      </p:sp>
      <p:pic>
        <p:nvPicPr>
          <p:cNvPr id="8" name="Picture 7">
            <a:extLst>
              <a:ext uri="{FF2B5EF4-FFF2-40B4-BE49-F238E27FC236}">
                <a16:creationId xmlns:a16="http://schemas.microsoft.com/office/drawing/2014/main" id="{D9AD2D08-6A9F-4D73-88DC-65E39C76E0F9}"/>
              </a:ext>
            </a:extLst>
          </p:cNvPr>
          <p:cNvPicPr>
            <a:picLocks noChangeAspect="1"/>
          </p:cNvPicPr>
          <p:nvPr/>
        </p:nvPicPr>
        <p:blipFill>
          <a:blip r:embed="rId3"/>
          <a:stretch>
            <a:fillRect/>
          </a:stretch>
        </p:blipFill>
        <p:spPr>
          <a:xfrm>
            <a:off x="5422036" y="2852925"/>
            <a:ext cx="3629487" cy="1334204"/>
          </a:xfrm>
          <a:prstGeom prst="rect">
            <a:avLst/>
          </a:prstGeom>
        </p:spPr>
      </p:pic>
      <p:pic>
        <p:nvPicPr>
          <p:cNvPr id="9" name="Picture 8">
            <a:extLst>
              <a:ext uri="{FF2B5EF4-FFF2-40B4-BE49-F238E27FC236}">
                <a16:creationId xmlns:a16="http://schemas.microsoft.com/office/drawing/2014/main" id="{23D1B891-EBC6-46F7-A6CC-48E6BD4DBFFB}"/>
              </a:ext>
            </a:extLst>
          </p:cNvPr>
          <p:cNvPicPr>
            <a:picLocks noChangeAspect="1"/>
          </p:cNvPicPr>
          <p:nvPr/>
        </p:nvPicPr>
        <p:blipFill>
          <a:blip r:embed="rId4"/>
          <a:stretch>
            <a:fillRect/>
          </a:stretch>
        </p:blipFill>
        <p:spPr>
          <a:xfrm>
            <a:off x="5740522" y="4268751"/>
            <a:ext cx="3324863" cy="2198257"/>
          </a:xfrm>
          <a:prstGeom prst="rect">
            <a:avLst/>
          </a:prstGeom>
        </p:spPr>
      </p:pic>
      <p:sp>
        <p:nvSpPr>
          <p:cNvPr id="3" name="Rectangle 2">
            <a:extLst>
              <a:ext uri="{FF2B5EF4-FFF2-40B4-BE49-F238E27FC236}">
                <a16:creationId xmlns:a16="http://schemas.microsoft.com/office/drawing/2014/main" id="{B77F7E41-65BF-46CE-8687-D46E97F054C6}"/>
              </a:ext>
            </a:extLst>
          </p:cNvPr>
          <p:cNvSpPr/>
          <p:nvPr/>
        </p:nvSpPr>
        <p:spPr>
          <a:xfrm>
            <a:off x="4945974" y="1277292"/>
            <a:ext cx="4238660" cy="338554"/>
          </a:xfrm>
          <a:prstGeom prst="rect">
            <a:avLst/>
          </a:prstGeom>
        </p:spPr>
        <p:txBody>
          <a:bodyPr wrap="none">
            <a:spAutoFit/>
          </a:bodyPr>
          <a:lstStyle/>
          <a:p>
            <a:pPr algn="r"/>
            <a:r>
              <a:rPr lang="en-US" dirty="0"/>
              <a:t>Gaps in view (specific mission and mask)</a:t>
            </a:r>
          </a:p>
        </p:txBody>
      </p:sp>
      <p:sp>
        <p:nvSpPr>
          <p:cNvPr id="4" name="Rectangle 3">
            <a:extLst>
              <a:ext uri="{FF2B5EF4-FFF2-40B4-BE49-F238E27FC236}">
                <a16:creationId xmlns:a16="http://schemas.microsoft.com/office/drawing/2014/main" id="{CF6AA556-B6F7-4404-B7B4-A6E1EB8653EB}"/>
              </a:ext>
            </a:extLst>
          </p:cNvPr>
          <p:cNvSpPr/>
          <p:nvPr/>
        </p:nvSpPr>
        <p:spPr>
          <a:xfrm>
            <a:off x="78615" y="4000075"/>
            <a:ext cx="4572000" cy="769441"/>
          </a:xfrm>
          <a:prstGeom prst="rect">
            <a:avLst/>
          </a:prstGeom>
        </p:spPr>
        <p:txBody>
          <a:bodyPr>
            <a:spAutoFit/>
          </a:bodyPr>
          <a:lstStyle/>
          <a:p>
            <a:r>
              <a:rPr lang="en-US" sz="1100" dirty="0">
                <a:latin typeface="Calibri" panose="020F0502020204030204" pitchFamily="34" charset="0"/>
                <a:ea typeface="Times New Roman" panose="02020603050405020304" pitchFamily="18" charset="0"/>
              </a:rPr>
              <a:t>Full schedule, and the grayish vertical bands are simply the times when there is no JWST tracking, i.e. outside any beginning-of-track to end-of-track on any antenna. For many missions, extended gaps are not permitted, and a quick assessment of the duration of any tracking gaps is useful.</a:t>
            </a:r>
            <a:endParaRPr lang="en-US" sz="1100" dirty="0"/>
          </a:p>
        </p:txBody>
      </p:sp>
      <p:sp>
        <p:nvSpPr>
          <p:cNvPr id="5" name="Rectangle 4">
            <a:extLst>
              <a:ext uri="{FF2B5EF4-FFF2-40B4-BE49-F238E27FC236}">
                <a16:creationId xmlns:a16="http://schemas.microsoft.com/office/drawing/2014/main" id="{181E74CB-132F-4A38-9BBF-09991FF27402}"/>
              </a:ext>
            </a:extLst>
          </p:cNvPr>
          <p:cNvSpPr/>
          <p:nvPr/>
        </p:nvSpPr>
        <p:spPr>
          <a:xfrm>
            <a:off x="4896358" y="1667751"/>
            <a:ext cx="4238660" cy="1015663"/>
          </a:xfrm>
          <a:prstGeom prst="rect">
            <a:avLst/>
          </a:prstGeom>
        </p:spPr>
        <p:txBody>
          <a:bodyPr wrap="square">
            <a:spAutoFit/>
          </a:bodyPr>
          <a:lstStyle/>
          <a:p>
            <a:r>
              <a:rPr lang="en-US" sz="1200" dirty="0">
                <a:latin typeface="Calibri" panose="020F0502020204030204" pitchFamily="34" charset="0"/>
                <a:ea typeface="Times New Roman" panose="02020603050405020304" pitchFamily="18" charset="0"/>
              </a:rPr>
              <a:t>A user can select a mission (here JWST again) and a mask (or logical mask), and then display when there are gaps in the schedule (unused antenna time) in which JWST is in view. In the lower picture, the grayish vertical bands show these times in this example schedule. </a:t>
            </a:r>
            <a:endParaRPr lang="en-US" sz="1200" dirty="0"/>
          </a:p>
        </p:txBody>
      </p:sp>
    </p:spTree>
    <p:extLst>
      <p:ext uri="{BB962C8B-B14F-4D97-AF65-F5344CB8AC3E}">
        <p14:creationId xmlns:p14="http://schemas.microsoft.com/office/powerpoint/2010/main" val="3521370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34848"/>
          </a:xfrm>
        </p:spPr>
        <p:txBody>
          <a:bodyPr/>
          <a:lstStyle/>
          <a:p>
            <a:r>
              <a:rPr lang="en-US" dirty="0"/>
              <a:t>Discussion</a:t>
            </a:r>
            <a:br>
              <a:rPr lang="en-US" dirty="0"/>
            </a:br>
            <a:endParaRPr lang="en-US" dirty="0"/>
          </a:p>
        </p:txBody>
      </p:sp>
      <p:sp>
        <p:nvSpPr>
          <p:cNvPr id="3" name="TextBox 2"/>
          <p:cNvSpPr txBox="1"/>
          <p:nvPr/>
        </p:nvSpPr>
        <p:spPr>
          <a:xfrm>
            <a:off x="577881" y="932675"/>
            <a:ext cx="8141860" cy="5509200"/>
          </a:xfrm>
          <a:prstGeom prst="rect">
            <a:avLst/>
          </a:prstGeom>
          <a:noFill/>
        </p:spPr>
        <p:txBody>
          <a:bodyPr wrap="square" rtlCol="0">
            <a:spAutoFit/>
          </a:bodyPr>
          <a:lstStyle/>
          <a:p>
            <a:pPr marL="342900" lvl="0" indent="-342900">
              <a:buFontTx/>
              <a:buChar char="-"/>
            </a:pPr>
            <a:r>
              <a:rPr lang="en-US" dirty="0"/>
              <a:t>Obviously the requested “gap analysis” is kind of “mission centric” or “user oriented” service, whereas SSF (or generally CSSM) is ground station centric (or “provider oriented”).</a:t>
            </a:r>
          </a:p>
          <a:p>
            <a:pPr marL="800100" lvl="1" indent="-342900">
              <a:buFontTx/>
              <a:buChar char="-"/>
            </a:pPr>
            <a:r>
              <a:rPr lang="en-US" dirty="0"/>
              <a:t>SMWG may consider if provision of data formats and services for mission specific analysis is in scope of the WG and the CSSM</a:t>
            </a:r>
          </a:p>
          <a:p>
            <a:pPr marL="342900" indent="-342900">
              <a:buFontTx/>
              <a:buChar char="-"/>
            </a:pPr>
            <a:r>
              <a:rPr lang="en-US" b="0" dirty="0"/>
              <a:t>As understood from the example provided from JPL, there are actually two different products desired:</a:t>
            </a:r>
          </a:p>
          <a:p>
            <a:pPr marL="800100" lvl="1" indent="-342900">
              <a:buFontTx/>
              <a:buChar char="-"/>
            </a:pPr>
            <a:r>
              <a:rPr lang="en-US" b="0" dirty="0"/>
              <a:t>1. Full schedule showing explicitly </a:t>
            </a:r>
            <a:r>
              <a:rPr lang="en-US" dirty="0"/>
              <a:t>no-tracking times </a:t>
            </a:r>
            <a:r>
              <a:rPr lang="en-US" b="0" dirty="0"/>
              <a:t>of selected spacecraft (ignoring any other constraints) (see next page for visual example and further questions)</a:t>
            </a:r>
          </a:p>
          <a:p>
            <a:pPr marL="800100" lvl="1" indent="-342900">
              <a:buFontTx/>
              <a:buChar char="-"/>
            </a:pPr>
            <a:r>
              <a:rPr lang="en-US" b="0" dirty="0"/>
              <a:t>2. Gaps in schedule, showing </a:t>
            </a:r>
            <a:r>
              <a:rPr lang="en-US" dirty="0"/>
              <a:t>overlap</a:t>
            </a:r>
            <a:r>
              <a:rPr lang="en-US" b="0" dirty="0"/>
              <a:t> where selected </a:t>
            </a:r>
            <a:r>
              <a:rPr lang="en-US" dirty="0"/>
              <a:t>spacecraft is in view </a:t>
            </a:r>
            <a:r>
              <a:rPr lang="en-US" b="0" dirty="0"/>
              <a:t>and the respective </a:t>
            </a:r>
            <a:r>
              <a:rPr lang="en-US" dirty="0"/>
              <a:t>ground antennas are “unused</a:t>
            </a:r>
            <a:r>
              <a:rPr lang="en-US" b="0" dirty="0"/>
              <a:t>”. (see further page for respective example and further questions)</a:t>
            </a:r>
          </a:p>
          <a:p>
            <a:pPr marL="342900" indent="-342900">
              <a:buFontTx/>
              <a:buChar char="-"/>
            </a:pPr>
            <a:r>
              <a:rPr lang="en-US" b="0" dirty="0"/>
              <a:t>Depending on answers to the questions, the usage of CPIF, SSF or combination of both may be considered (see last pages for respective CPIF and SSF examples with tweaks allowing for “gap analysis”). </a:t>
            </a:r>
          </a:p>
          <a:p>
            <a:pPr marL="342900" indent="-342900">
              <a:buFontTx/>
              <a:buChar char="-"/>
            </a:pPr>
            <a:r>
              <a:rPr lang="en-US" b="0" dirty="0"/>
              <a:t>General issue with gap analysis is, that it ultimately makes sense if all of the antennas are taken into account. The SSF/CPIF are delivered however by individual providers, thus their potential “gap analysis” will only apply to respective provider antennas. Thus the mission/user still needs to consolidate the “gaps analyses” from different providers.</a:t>
            </a:r>
          </a:p>
          <a:p>
            <a:pPr marL="342900" lvl="0" indent="-342900">
              <a:buFontTx/>
              <a:buChar char="-"/>
            </a:pPr>
            <a:endParaRPr lang="en-US" b="0" dirty="0"/>
          </a:p>
        </p:txBody>
      </p:sp>
    </p:spTree>
    <p:extLst>
      <p:ext uri="{BB962C8B-B14F-4D97-AF65-F5344CB8AC3E}">
        <p14:creationId xmlns:p14="http://schemas.microsoft.com/office/powerpoint/2010/main" val="3288828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34848"/>
          </a:xfrm>
        </p:spPr>
        <p:txBody>
          <a:bodyPr/>
          <a:lstStyle/>
          <a:p>
            <a:r>
              <a:rPr lang="en-US" dirty="0"/>
              <a:t>Full schedule with mission </a:t>
            </a:r>
            <a:br>
              <a:rPr lang="en-US" dirty="0"/>
            </a:br>
            <a:r>
              <a:rPr lang="en-US" dirty="0"/>
              <a:t>non-tracking gaps (NOTRACK)</a:t>
            </a:r>
          </a:p>
        </p:txBody>
      </p:sp>
      <p:pic>
        <p:nvPicPr>
          <p:cNvPr id="3" name="Picture 2">
            <a:extLst>
              <a:ext uri="{FF2B5EF4-FFF2-40B4-BE49-F238E27FC236}">
                <a16:creationId xmlns:a16="http://schemas.microsoft.com/office/drawing/2014/main" id="{3F12C8F2-6C61-4C61-AD0B-BAEDD6A058B8}"/>
              </a:ext>
            </a:extLst>
          </p:cNvPr>
          <p:cNvPicPr>
            <a:picLocks noChangeAspect="1"/>
          </p:cNvPicPr>
          <p:nvPr/>
        </p:nvPicPr>
        <p:blipFill>
          <a:blip r:embed="rId2"/>
          <a:stretch>
            <a:fillRect/>
          </a:stretch>
        </p:blipFill>
        <p:spPr>
          <a:xfrm>
            <a:off x="117020" y="992106"/>
            <a:ext cx="5530320" cy="3583584"/>
          </a:xfrm>
          <a:prstGeom prst="rect">
            <a:avLst/>
          </a:prstGeom>
        </p:spPr>
      </p:pic>
      <p:sp>
        <p:nvSpPr>
          <p:cNvPr id="4" name="TextBox 3">
            <a:extLst>
              <a:ext uri="{FF2B5EF4-FFF2-40B4-BE49-F238E27FC236}">
                <a16:creationId xmlns:a16="http://schemas.microsoft.com/office/drawing/2014/main" id="{010A6FDA-F0EA-4CA7-9AF9-B2F79A4F807A}"/>
              </a:ext>
            </a:extLst>
          </p:cNvPr>
          <p:cNvSpPr txBox="1"/>
          <p:nvPr/>
        </p:nvSpPr>
        <p:spPr>
          <a:xfrm>
            <a:off x="5839365" y="1163105"/>
            <a:ext cx="3187615" cy="2492990"/>
          </a:xfrm>
          <a:prstGeom prst="rect">
            <a:avLst/>
          </a:prstGeom>
          <a:noFill/>
        </p:spPr>
        <p:txBody>
          <a:bodyPr wrap="square" rtlCol="0">
            <a:spAutoFit/>
          </a:bodyPr>
          <a:lstStyle/>
          <a:p>
            <a:pPr marL="285750" indent="-285750">
              <a:buFont typeface="Arial" panose="020B0604020202020204" pitchFamily="34" charset="0"/>
              <a:buChar char="•"/>
            </a:pPr>
            <a:r>
              <a:rPr lang="en-US" sz="1200" b="0" dirty="0"/>
              <a:t>The gaps show overall times where there is no  S/C#1 tracking</a:t>
            </a:r>
          </a:p>
          <a:p>
            <a:pPr marL="285750" indent="-285750">
              <a:buFont typeface="Arial" panose="020B0604020202020204" pitchFamily="34" charset="0"/>
              <a:buChar char="•"/>
            </a:pPr>
            <a:r>
              <a:rPr lang="en-US" sz="1200" b="0" dirty="0"/>
              <a:t>The reason for “non-tracking” is unimportant</a:t>
            </a:r>
          </a:p>
          <a:p>
            <a:pPr marL="285750" indent="-285750">
              <a:buFont typeface="Arial" panose="020B0604020202020204" pitchFamily="34" charset="0"/>
              <a:buChar char="•"/>
            </a:pPr>
            <a:r>
              <a:rPr lang="en-US" sz="1200" b="0" dirty="0"/>
              <a:t>Shown example would result in three start/stop time combinations, with some meta data explaining this being valid for Antennas 1 through 5.</a:t>
            </a:r>
          </a:p>
          <a:p>
            <a:pPr marL="285750" indent="-285750">
              <a:buFont typeface="Arial" panose="020B0604020202020204" pitchFamily="34" charset="0"/>
              <a:buChar char="•"/>
            </a:pPr>
            <a:r>
              <a:rPr lang="en-US" sz="1200" b="0" dirty="0"/>
              <a:t>Result could be provided as CPIF or SSF, both with some tweaks though</a:t>
            </a:r>
          </a:p>
          <a:p>
            <a:pPr marL="285750" indent="-285750">
              <a:buFont typeface="Arial" panose="020B0604020202020204" pitchFamily="34" charset="0"/>
              <a:buChar char="•"/>
            </a:pPr>
            <a:r>
              <a:rPr lang="en-US" sz="1200" b="0" dirty="0"/>
              <a:t>Requires provider to perform the analysis of its complete network </a:t>
            </a:r>
            <a:r>
              <a:rPr lang="en-US" sz="1200" b="0" dirty="0" err="1"/>
              <a:t>wrt</a:t>
            </a:r>
            <a:r>
              <a:rPr lang="en-US" sz="1200" b="0" dirty="0"/>
              <a:t> “non-tracking” of the specific S/C</a:t>
            </a:r>
          </a:p>
        </p:txBody>
      </p:sp>
      <p:sp>
        <p:nvSpPr>
          <p:cNvPr id="5" name="TextBox 4">
            <a:extLst>
              <a:ext uri="{FF2B5EF4-FFF2-40B4-BE49-F238E27FC236}">
                <a16:creationId xmlns:a16="http://schemas.microsoft.com/office/drawing/2014/main" id="{F4D50403-8EA4-4F00-91CE-926BAB1018A5}"/>
              </a:ext>
            </a:extLst>
          </p:cNvPr>
          <p:cNvSpPr txBox="1"/>
          <p:nvPr/>
        </p:nvSpPr>
        <p:spPr>
          <a:xfrm>
            <a:off x="126175" y="4646828"/>
            <a:ext cx="8785590" cy="1938992"/>
          </a:xfrm>
          <a:prstGeom prst="rect">
            <a:avLst/>
          </a:prstGeom>
          <a:noFill/>
        </p:spPr>
        <p:txBody>
          <a:bodyPr wrap="square" rtlCol="0">
            <a:spAutoFit/>
          </a:bodyPr>
          <a:lstStyle/>
          <a:p>
            <a:pPr marL="285750" indent="-285750">
              <a:buFont typeface="Arial" panose="020B0604020202020204" pitchFamily="34" charset="0"/>
              <a:buChar char="•"/>
            </a:pPr>
            <a:r>
              <a:rPr lang="en-US" sz="1200" b="0" dirty="0"/>
              <a:t>Issues:</a:t>
            </a:r>
          </a:p>
          <a:p>
            <a:pPr marL="742950" lvl="1" indent="-285750">
              <a:buFont typeface="Arial" panose="020B0604020202020204" pitchFamily="34" charset="0"/>
              <a:buChar char="•"/>
            </a:pPr>
            <a:r>
              <a:rPr lang="en-US" sz="1200" b="0" dirty="0"/>
              <a:t>The request for SSF or CPIF can be done either for individual sites/antennas or “everything” when omitting </a:t>
            </a:r>
            <a:r>
              <a:rPr lang="en-US" sz="1200" b="0" dirty="0" err="1"/>
              <a:t>ApertureLocation</a:t>
            </a:r>
            <a:r>
              <a:rPr lang="en-US" sz="1200" b="0" dirty="0"/>
              <a:t> class (not a real issue, rather observation)</a:t>
            </a:r>
          </a:p>
          <a:p>
            <a:pPr marL="742950" lvl="1" indent="-285750">
              <a:buFont typeface="Arial" panose="020B0604020202020204" pitchFamily="34" charset="0"/>
              <a:buChar char="•"/>
            </a:pPr>
            <a:r>
              <a:rPr lang="en-US" sz="1200" b="0" dirty="0"/>
              <a:t>The SSF or CPIF are provided only for antennas of single provider</a:t>
            </a:r>
          </a:p>
          <a:p>
            <a:pPr marL="742950" lvl="1" indent="-285750">
              <a:buFont typeface="Arial" panose="020B0604020202020204" pitchFamily="34" charset="0"/>
              <a:buChar char="•"/>
            </a:pPr>
            <a:r>
              <a:rPr lang="en-US" sz="1200" b="0" dirty="0"/>
              <a:t>Generally problematic to provide some “overall network times” which are not bound to specific antenna with CPIF or SSF (both formats kind of are based on relevance to a specific aperture). In case of SSF it is obligatory, in CPIF can be omitted.</a:t>
            </a:r>
          </a:p>
          <a:p>
            <a:pPr marL="285750" indent="-285750">
              <a:buFont typeface="Arial" panose="020B0604020202020204" pitchFamily="34" charset="0"/>
              <a:buChar char="•"/>
            </a:pPr>
            <a:r>
              <a:rPr lang="en-US" sz="1200" b="0" dirty="0"/>
              <a:t>Questions:</a:t>
            </a:r>
          </a:p>
          <a:p>
            <a:pPr marL="742950" lvl="1" indent="-285750">
              <a:buFont typeface="Arial" panose="020B0604020202020204" pitchFamily="34" charset="0"/>
              <a:buChar char="•"/>
            </a:pPr>
            <a:r>
              <a:rPr lang="en-US" sz="1200" b="0" dirty="0"/>
              <a:t>Does the “gap analysis” shall provide all the schedule information </a:t>
            </a:r>
            <a:r>
              <a:rPr lang="en-US" sz="1200" dirty="0"/>
              <a:t>and</a:t>
            </a:r>
            <a:r>
              <a:rPr lang="en-US" sz="1200" b="0" dirty="0"/>
              <a:t> the gaps in one file?</a:t>
            </a:r>
          </a:p>
          <a:p>
            <a:pPr marL="285750" indent="-285750">
              <a:buFont typeface="Arial" panose="020B0604020202020204" pitchFamily="34" charset="0"/>
              <a:buChar char="•"/>
            </a:pPr>
            <a:endParaRPr lang="en-US" sz="1200" b="0" dirty="0"/>
          </a:p>
        </p:txBody>
      </p:sp>
    </p:spTree>
    <p:extLst>
      <p:ext uri="{BB962C8B-B14F-4D97-AF65-F5344CB8AC3E}">
        <p14:creationId xmlns:p14="http://schemas.microsoft.com/office/powerpoint/2010/main" val="2409607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34848"/>
          </a:xfrm>
        </p:spPr>
        <p:txBody>
          <a:bodyPr/>
          <a:lstStyle/>
          <a:p>
            <a:r>
              <a:rPr lang="en-US" dirty="0"/>
              <a:t>Full schedule with mission </a:t>
            </a:r>
            <a:br>
              <a:rPr lang="en-US" dirty="0"/>
            </a:br>
            <a:r>
              <a:rPr lang="en-US" dirty="0"/>
              <a:t>non-tracking gaps (NOTRACK)</a:t>
            </a:r>
          </a:p>
        </p:txBody>
      </p:sp>
      <p:sp>
        <p:nvSpPr>
          <p:cNvPr id="5" name="TextBox 4">
            <a:extLst>
              <a:ext uri="{FF2B5EF4-FFF2-40B4-BE49-F238E27FC236}">
                <a16:creationId xmlns:a16="http://schemas.microsoft.com/office/drawing/2014/main" id="{F4D50403-8EA4-4F00-91CE-926BAB1018A5}"/>
              </a:ext>
            </a:extLst>
          </p:cNvPr>
          <p:cNvSpPr txBox="1"/>
          <p:nvPr/>
        </p:nvSpPr>
        <p:spPr>
          <a:xfrm>
            <a:off x="78615" y="1201510"/>
            <a:ext cx="8785590" cy="4893647"/>
          </a:xfrm>
          <a:prstGeom prst="rect">
            <a:avLst/>
          </a:prstGeom>
          <a:noFill/>
        </p:spPr>
        <p:txBody>
          <a:bodyPr wrap="square" rtlCol="0">
            <a:spAutoFit/>
          </a:bodyPr>
          <a:lstStyle/>
          <a:p>
            <a:pPr marL="285750" indent="-285750">
              <a:buFont typeface="Arial" panose="020B0604020202020204" pitchFamily="34" charset="0"/>
              <a:buChar char="•"/>
            </a:pPr>
            <a:r>
              <a:rPr lang="en-US" sz="1200" b="0" dirty="0"/>
              <a:t>Questions:</a:t>
            </a:r>
          </a:p>
          <a:p>
            <a:pPr marL="742950" lvl="1" indent="-285750">
              <a:buFont typeface="Arial" panose="020B0604020202020204" pitchFamily="34" charset="0"/>
              <a:buChar char="•"/>
            </a:pPr>
            <a:r>
              <a:rPr lang="en-US" sz="1200" b="0" dirty="0"/>
              <a:t>Does the “gap analysis” shall provide all the schedule information </a:t>
            </a:r>
            <a:r>
              <a:rPr lang="en-US" sz="1200" dirty="0"/>
              <a:t>and</a:t>
            </a:r>
            <a:r>
              <a:rPr lang="en-US" sz="1200" b="0" dirty="0"/>
              <a:t> the gaps in one file?</a:t>
            </a:r>
          </a:p>
          <a:p>
            <a:pPr marL="1200150" lvl="2" indent="-285750">
              <a:buFont typeface="Arial" panose="020B0604020202020204" pitchFamily="34" charset="0"/>
              <a:buChar char="•"/>
            </a:pPr>
            <a:r>
              <a:rPr lang="en-US" sz="1200" dirty="0"/>
              <a:t>If “YES” the only option would be to use SSF. Needed multiple tweaks:</a:t>
            </a:r>
          </a:p>
          <a:p>
            <a:pPr marL="1657350" lvl="3" indent="-285750">
              <a:buFont typeface="Arial" panose="020B0604020202020204" pitchFamily="34" charset="0"/>
              <a:buChar char="•"/>
            </a:pPr>
            <a:r>
              <a:rPr lang="en-US" sz="1200" b="0" dirty="0"/>
              <a:t>Allowing for provision of aperture unbounded “</a:t>
            </a:r>
            <a:r>
              <a:rPr lang="en-US" sz="1200" b="0" dirty="0" err="1"/>
              <a:t>ScheduledActivity</a:t>
            </a:r>
            <a:r>
              <a:rPr lang="en-US" sz="1200" b="0" dirty="0"/>
              <a:t>” (either make these attributes optional or allow usage there of “ALL”)</a:t>
            </a:r>
          </a:p>
          <a:p>
            <a:pPr marL="1657350" lvl="3" indent="-285750">
              <a:buFont typeface="Arial" panose="020B0604020202020204" pitchFamily="34" charset="0"/>
              <a:buChar char="•"/>
            </a:pPr>
            <a:r>
              <a:rPr lang="en-US" sz="1200" b="0" dirty="0"/>
              <a:t>Add new “</a:t>
            </a:r>
            <a:r>
              <a:rPr lang="en-US" sz="1200" b="0" dirty="0" err="1"/>
              <a:t>ServiceType</a:t>
            </a:r>
            <a:r>
              <a:rPr lang="en-US" sz="1200" b="0" dirty="0"/>
              <a:t>” to the enumeration (analogue to “UNUSED”), for example “NOT-TRACKED”</a:t>
            </a:r>
          </a:p>
          <a:p>
            <a:pPr marL="1657350" lvl="3" indent="-285750">
              <a:buFont typeface="Arial" panose="020B0604020202020204" pitchFamily="34" charset="0"/>
              <a:buChar char="•"/>
            </a:pPr>
            <a:r>
              <a:rPr lang="en-US" sz="1200" b="0" dirty="0"/>
              <a:t>The “user” parameter needs to be set to affected S/C.</a:t>
            </a:r>
          </a:p>
          <a:p>
            <a:pPr marL="1657350" lvl="3" indent="-285750">
              <a:buFont typeface="Arial" panose="020B0604020202020204" pitchFamily="34" charset="0"/>
              <a:buChar char="•"/>
            </a:pPr>
            <a:r>
              <a:rPr lang="en-US" sz="1200" b="0" dirty="0"/>
              <a:t>The SSF needs to have mixed “normal” schedule and the gaps information in one file (as different </a:t>
            </a:r>
            <a:r>
              <a:rPr lang="en-US" sz="1200" b="0" dirty="0" err="1"/>
              <a:t>ScheduledPackages</a:t>
            </a:r>
            <a:r>
              <a:rPr lang="en-US" sz="1200" b="0" dirty="0"/>
              <a:t>) – schema-side it is possible, from the logical point of view it was not intended/desired until now</a:t>
            </a:r>
          </a:p>
          <a:p>
            <a:pPr marL="1657350" lvl="3" indent="-285750">
              <a:buFont typeface="Arial" panose="020B0604020202020204" pitchFamily="34" charset="0"/>
              <a:buChar char="•"/>
            </a:pPr>
            <a:r>
              <a:rPr lang="en-US" sz="1200" b="0" dirty="0"/>
              <a:t>Gaps can be provided as individual “</a:t>
            </a:r>
            <a:r>
              <a:rPr lang="en-US" sz="1200" b="0" dirty="0" err="1"/>
              <a:t>ScheduledActivity</a:t>
            </a:r>
            <a:r>
              <a:rPr lang="en-US" sz="1200" b="0" dirty="0"/>
              <a:t>” in one </a:t>
            </a:r>
            <a:r>
              <a:rPr lang="en-US" sz="1200" b="0" dirty="0" err="1"/>
              <a:t>ScheduledPackage</a:t>
            </a:r>
            <a:r>
              <a:rPr lang="en-US" sz="1200" b="0" dirty="0"/>
              <a:t>, omitting the </a:t>
            </a:r>
            <a:r>
              <a:rPr lang="en-US" sz="1200" b="0" dirty="0" err="1"/>
              <a:t>ScheduledPackageRef</a:t>
            </a:r>
            <a:r>
              <a:rPr lang="en-US" sz="1200" b="0" dirty="0"/>
              <a:t>.</a:t>
            </a:r>
          </a:p>
          <a:p>
            <a:pPr marL="1657350" lvl="3" indent="-285750">
              <a:buFont typeface="Arial" panose="020B0604020202020204" pitchFamily="34" charset="0"/>
              <a:buChar char="•"/>
            </a:pPr>
            <a:r>
              <a:rPr lang="en-US" sz="1200" b="0" dirty="0"/>
              <a:t>The SMURF request for Simple Schedule needs new type (“NOT-TRACKED” or “SIM_SCH_NOTRACK”)</a:t>
            </a:r>
          </a:p>
          <a:p>
            <a:pPr marL="1657350" lvl="3" indent="-285750">
              <a:buFont typeface="Arial" panose="020B0604020202020204" pitchFamily="34" charset="0"/>
              <a:buChar char="•"/>
            </a:pPr>
            <a:r>
              <a:rPr lang="en-US" sz="1200" b="0" i="1" dirty="0"/>
              <a:t>User gets all of the information from single provider in one file</a:t>
            </a:r>
            <a:endParaRPr lang="en-US" sz="1200" b="0" dirty="0"/>
          </a:p>
          <a:p>
            <a:pPr marL="1200150" lvl="2" indent="-285750">
              <a:buFont typeface="Arial" panose="020B0604020202020204" pitchFamily="34" charset="0"/>
              <a:buChar char="•"/>
            </a:pPr>
            <a:r>
              <a:rPr lang="en-US" sz="1200" dirty="0"/>
              <a:t>If “NO”, preferred option would be to use CPIF for provision of mission/spacecraft not-tracking gaps </a:t>
            </a:r>
          </a:p>
          <a:p>
            <a:pPr marL="1657350" lvl="3" indent="-285750">
              <a:buFont typeface="Arial" panose="020B0604020202020204" pitchFamily="34" charset="0"/>
              <a:buChar char="•"/>
            </a:pPr>
            <a:r>
              <a:rPr lang="en-US" sz="1200" b="0" dirty="0"/>
              <a:t>Provided as “</a:t>
            </a:r>
            <a:r>
              <a:rPr lang="en-US" sz="1200" b="0" dirty="0" err="1"/>
              <a:t>AdditionalEvent</a:t>
            </a:r>
            <a:r>
              <a:rPr lang="en-US" sz="1200" b="0" dirty="0"/>
              <a:t>”, defined with </a:t>
            </a:r>
            <a:r>
              <a:rPr lang="en-US" sz="1200" b="0" dirty="0" err="1"/>
              <a:t>AbstractParameter</a:t>
            </a:r>
            <a:r>
              <a:rPr lang="en-US" sz="1200" b="0" dirty="0"/>
              <a:t> (alternatively define complete new Event Type </a:t>
            </a:r>
            <a:r>
              <a:rPr lang="en-US" sz="1200" b="0" dirty="0" err="1"/>
              <a:t>DefinedEvent</a:t>
            </a:r>
            <a:r>
              <a:rPr lang="en-US" sz="1200" b="0" dirty="0"/>
              <a:t> – needs rework of CPIF!)</a:t>
            </a:r>
          </a:p>
          <a:p>
            <a:pPr marL="1657350" lvl="3" indent="-285750">
              <a:buFont typeface="Arial" panose="020B0604020202020204" pitchFamily="34" charset="0"/>
              <a:buChar char="•"/>
            </a:pPr>
            <a:r>
              <a:rPr lang="en-US" sz="1200" b="0" dirty="0"/>
              <a:t>Small extra extension schema needed, defining new Additional Event.</a:t>
            </a:r>
          </a:p>
          <a:p>
            <a:pPr marL="1657350" lvl="3" indent="-285750">
              <a:buFont typeface="Arial" panose="020B0604020202020204" pitchFamily="34" charset="0"/>
              <a:buChar char="•"/>
            </a:pPr>
            <a:r>
              <a:rPr lang="en-US" sz="1200" b="0" dirty="0"/>
              <a:t>Omitting the </a:t>
            </a:r>
            <a:r>
              <a:rPr lang="en-US" sz="1200" b="0" dirty="0" err="1"/>
              <a:t>ApertureLocation</a:t>
            </a:r>
            <a:r>
              <a:rPr lang="en-US" sz="1200" b="0" dirty="0"/>
              <a:t> (valid for all provider network)</a:t>
            </a:r>
          </a:p>
          <a:p>
            <a:pPr marL="1657350" lvl="3" indent="-285750">
              <a:buFont typeface="Arial" panose="020B0604020202020204" pitchFamily="34" charset="0"/>
              <a:buChar char="•"/>
            </a:pPr>
            <a:r>
              <a:rPr lang="en-US" sz="1200" b="0" dirty="0"/>
              <a:t>The SMURF request for Comms Planning would need a new type for </a:t>
            </a:r>
            <a:r>
              <a:rPr lang="en-US" sz="1200" b="0" dirty="0" err="1"/>
              <a:t>planningInfoType</a:t>
            </a:r>
            <a:r>
              <a:rPr lang="en-US" sz="1200" b="0" dirty="0"/>
              <a:t> (actually in CDE), like “MISSION_NOTRACK”</a:t>
            </a:r>
          </a:p>
          <a:p>
            <a:pPr marL="1657350" lvl="3" indent="-285750">
              <a:buFont typeface="Arial" panose="020B0604020202020204" pitchFamily="34" charset="0"/>
              <a:buChar char="•"/>
            </a:pPr>
            <a:r>
              <a:rPr lang="en-US" sz="1200" b="0" i="1" dirty="0"/>
              <a:t>User/Mission needs to request the SSF with “normal” schedule and the CPIF with “gaps”</a:t>
            </a:r>
            <a:endParaRPr lang="en-US" sz="1200" b="0" dirty="0"/>
          </a:p>
          <a:p>
            <a:pPr marL="1657350" lvl="3" indent="-285750">
              <a:buFont typeface="Arial" panose="020B0604020202020204" pitchFamily="34" charset="0"/>
              <a:buChar char="•"/>
            </a:pPr>
            <a:endParaRPr lang="en-US" sz="1200" b="0" dirty="0"/>
          </a:p>
          <a:p>
            <a:pPr marL="2114550" lvl="4" indent="-285750">
              <a:buFont typeface="Arial" panose="020B0604020202020204" pitchFamily="34" charset="0"/>
              <a:buChar char="•"/>
            </a:pPr>
            <a:endParaRPr lang="en-US" sz="1200" b="0" dirty="0"/>
          </a:p>
          <a:p>
            <a:pPr marL="285750" indent="-285750">
              <a:buFont typeface="Arial" panose="020B0604020202020204" pitchFamily="34" charset="0"/>
              <a:buChar char="•"/>
            </a:pPr>
            <a:endParaRPr lang="en-US" sz="1200" b="0" dirty="0"/>
          </a:p>
        </p:txBody>
      </p:sp>
    </p:spTree>
    <p:extLst>
      <p:ext uri="{BB962C8B-B14F-4D97-AF65-F5344CB8AC3E}">
        <p14:creationId xmlns:p14="http://schemas.microsoft.com/office/powerpoint/2010/main" val="463487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34848"/>
          </a:xfrm>
        </p:spPr>
        <p:txBody>
          <a:bodyPr/>
          <a:lstStyle/>
          <a:p>
            <a:r>
              <a:rPr lang="en-US" dirty="0"/>
              <a:t>non-tracking gaps (NOTRACK) – CPIF example</a:t>
            </a:r>
          </a:p>
        </p:txBody>
      </p:sp>
      <p:sp>
        <p:nvSpPr>
          <p:cNvPr id="3" name="Rectangle 2">
            <a:extLst>
              <a:ext uri="{FF2B5EF4-FFF2-40B4-BE49-F238E27FC236}">
                <a16:creationId xmlns:a16="http://schemas.microsoft.com/office/drawing/2014/main" id="{1EC1D428-455F-4714-AA93-24431F0EFFA9}"/>
              </a:ext>
            </a:extLst>
          </p:cNvPr>
          <p:cNvSpPr/>
          <p:nvPr/>
        </p:nvSpPr>
        <p:spPr>
          <a:xfrm>
            <a:off x="309045" y="1316725"/>
            <a:ext cx="8679530"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800" dirty="0">
                <a:solidFill>
                  <a:srgbClr val="008080"/>
                </a:solidFill>
                <a:highlight>
                  <a:srgbClr val="FFFFFF"/>
                </a:highlight>
                <a:latin typeface="Arial" panose="020B0604020202020204" pitchFamily="34" charset="0"/>
              </a:rPr>
              <a:t>&lt;?xml version="1.0" encoding="UTF-8" standalone="no"?&gt;</a:t>
            </a:r>
            <a:endParaRPr lang="en-US" sz="800" dirty="0">
              <a:solidFill>
                <a:srgbClr val="000000"/>
              </a:solidFill>
              <a:highlight>
                <a:srgbClr val="FFFFFF"/>
              </a:highlight>
              <a:latin typeface="Arial" panose="020B0604020202020204" pitchFamily="34" charset="0"/>
            </a:endParaRPr>
          </a:p>
          <a:p>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FF"/>
                </a:highlight>
                <a:latin typeface="Arial" panose="020B0604020202020204" pitchFamily="34" charset="0"/>
              </a:rPr>
              <a:t>xsd:schema</a:t>
            </a:r>
            <a:r>
              <a:rPr lang="en-US" sz="800" dirty="0">
                <a:solidFill>
                  <a:srgbClr val="FF0000"/>
                </a:solidFill>
                <a:highlight>
                  <a:srgbClr val="FFFFFF"/>
                </a:highlight>
                <a:latin typeface="Arial" panose="020B0604020202020204" pitchFamily="34" charset="0"/>
              </a:rPr>
              <a:t> </a:t>
            </a:r>
            <a:r>
              <a:rPr lang="en-US" sz="800" dirty="0" err="1">
                <a:solidFill>
                  <a:srgbClr val="FF0000"/>
                </a:solidFill>
                <a:highlight>
                  <a:srgbClr val="FFFFFF"/>
                </a:highlight>
                <a:latin typeface="Arial" panose="020B0604020202020204" pitchFamily="34" charset="0"/>
              </a:rPr>
              <a:t>xmlns</a:t>
            </a:r>
            <a:r>
              <a:rPr lang="en-US" sz="800" dirty="0">
                <a:solidFill>
                  <a:srgbClr val="0000FF"/>
                </a:solidFill>
                <a:highlight>
                  <a:srgbClr val="FFFFFF"/>
                </a:highlight>
                <a:latin typeface="Arial" panose="020B0604020202020204" pitchFamily="34" charset="0"/>
              </a:rPr>
              <a:t>="</a:t>
            </a:r>
            <a:r>
              <a:rPr lang="en-US" sz="800" dirty="0" err="1">
                <a:solidFill>
                  <a:srgbClr val="000000"/>
                </a:solidFill>
                <a:highlight>
                  <a:srgbClr val="FFFFFF"/>
                </a:highlight>
                <a:latin typeface="Arial" panose="020B0604020202020204" pitchFamily="34" charset="0"/>
              </a:rPr>
              <a:t>urn:ccsds:schema:cssm</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a:t>
            </a:r>
            <a:r>
              <a:rPr lang="en-US" sz="800" dirty="0" err="1">
                <a:solidFill>
                  <a:srgbClr val="FF0000"/>
                </a:solidFill>
                <a:highlight>
                  <a:srgbClr val="FFFFFF"/>
                </a:highlight>
                <a:latin typeface="Arial" panose="020B0604020202020204" pitchFamily="34" charset="0"/>
              </a:rPr>
              <a:t>xmlns:xsd</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http://www.w3.org/2001/XMLSchema</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a:t>
            </a:r>
            <a:r>
              <a:rPr lang="en-US" sz="800" dirty="0" err="1">
                <a:solidFill>
                  <a:srgbClr val="FF0000"/>
                </a:solidFill>
                <a:highlight>
                  <a:srgbClr val="FFFFFF"/>
                </a:highlight>
                <a:latin typeface="Arial" panose="020B0604020202020204" pitchFamily="34" charset="0"/>
              </a:rPr>
              <a:t>targetNamespace</a:t>
            </a:r>
            <a:r>
              <a:rPr lang="en-US" sz="800" dirty="0">
                <a:solidFill>
                  <a:srgbClr val="0000FF"/>
                </a:solidFill>
                <a:highlight>
                  <a:srgbClr val="FFFFFF"/>
                </a:highlight>
                <a:latin typeface="Arial" panose="020B0604020202020204" pitchFamily="34" charset="0"/>
              </a:rPr>
              <a:t>="</a:t>
            </a:r>
            <a:r>
              <a:rPr lang="en-US" sz="800" dirty="0" err="1">
                <a:solidFill>
                  <a:srgbClr val="000000"/>
                </a:solidFill>
                <a:highlight>
                  <a:srgbClr val="FFFFFF"/>
                </a:highlight>
                <a:latin typeface="Arial" panose="020B0604020202020204" pitchFamily="34" charset="0"/>
              </a:rPr>
              <a:t>urn:ccsds:schema:cssm</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a:t>
            </a:r>
            <a:r>
              <a:rPr lang="en-US" sz="800" dirty="0" err="1">
                <a:solidFill>
                  <a:srgbClr val="FF0000"/>
                </a:solidFill>
                <a:highlight>
                  <a:srgbClr val="FFFFFF"/>
                </a:highlight>
                <a:latin typeface="Arial" panose="020B0604020202020204" pitchFamily="34" charset="0"/>
              </a:rPr>
              <a:t>elementFormDefault</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qualified</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a:t>
            </a:r>
            <a:r>
              <a:rPr lang="en-US" sz="800" dirty="0" err="1">
                <a:solidFill>
                  <a:srgbClr val="FF0000"/>
                </a:solidFill>
                <a:highlight>
                  <a:srgbClr val="FFFFFF"/>
                </a:highlight>
                <a:latin typeface="Arial" panose="020B0604020202020204" pitchFamily="34" charset="0"/>
              </a:rPr>
              <a:t>attributeFormDefault</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unqualified</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FF"/>
                </a:solidFill>
                <a:highlight>
                  <a:srgbClr val="FFFFFF"/>
                </a:highlight>
                <a:latin typeface="Arial" panose="020B0604020202020204" pitchFamily="34" charset="0"/>
              </a:rPr>
              <a:t>	&lt;</a:t>
            </a:r>
            <a:r>
              <a:rPr lang="en-US" sz="800" dirty="0" err="1">
                <a:solidFill>
                  <a:srgbClr val="800000"/>
                </a:solidFill>
                <a:highlight>
                  <a:srgbClr val="FFFFFF"/>
                </a:highlight>
                <a:latin typeface="Arial" panose="020B0604020202020204" pitchFamily="34" charset="0"/>
              </a:rPr>
              <a:t>xsd:include</a:t>
            </a:r>
            <a:r>
              <a:rPr lang="en-US" sz="800" dirty="0">
                <a:solidFill>
                  <a:srgbClr val="FF0000"/>
                </a:solidFill>
                <a:highlight>
                  <a:srgbClr val="FFFFFF"/>
                </a:highlight>
                <a:latin typeface="Arial" panose="020B0604020202020204" pitchFamily="34" charset="0"/>
              </a:rPr>
              <a:t> </a:t>
            </a:r>
            <a:r>
              <a:rPr lang="en-US" sz="800" dirty="0" err="1">
                <a:solidFill>
                  <a:srgbClr val="FF0000"/>
                </a:solidFill>
                <a:highlight>
                  <a:srgbClr val="FFFFFF"/>
                </a:highlight>
                <a:latin typeface="Arial" panose="020B0604020202020204" pitchFamily="34" charset="0"/>
              </a:rPr>
              <a:t>schemaLocation</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902x02p01TC1-CPIF.xsd</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0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&lt;!--</a:t>
            </a:r>
            <a:r>
              <a:rPr lang="en-US" sz="800" dirty="0">
                <a:solidFill>
                  <a:srgbClr val="80808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0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&lt;!--</a:t>
            </a:r>
            <a:r>
              <a:rPr lang="en-US" sz="800" dirty="0">
                <a:solidFill>
                  <a:srgbClr val="808080"/>
                </a:solidFill>
                <a:highlight>
                  <a:srgbClr val="FFFFFF"/>
                </a:highlight>
                <a:latin typeface="Arial" panose="020B0604020202020204" pitchFamily="34" charset="0"/>
              </a:rPr>
              <a:t> GAP Extension Definitions </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0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&lt;!--</a:t>
            </a:r>
            <a:r>
              <a:rPr lang="en-US" sz="800" dirty="0">
                <a:solidFill>
                  <a:srgbClr val="80808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endParaRPr lang="en-US" sz="800" dirty="0">
              <a:solidFill>
                <a:srgbClr val="000000"/>
              </a:solidFill>
              <a:highlight>
                <a:srgbClr val="FFFFFF"/>
              </a:highlight>
              <a:latin typeface="Arial" panose="020B0604020202020204" pitchFamily="34" charset="0"/>
            </a:endParaRPr>
          </a:p>
          <a:p>
            <a:r>
              <a:rPr lang="en-US" sz="800" dirty="0">
                <a:solidFill>
                  <a:srgbClr val="00000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FF"/>
                </a:highlight>
                <a:latin typeface="Arial" panose="020B0604020202020204" pitchFamily="34" charset="0"/>
              </a:rPr>
              <a:t>xsd:element</a:t>
            </a:r>
            <a:r>
              <a:rPr lang="en-US" sz="800" dirty="0">
                <a:solidFill>
                  <a:srgbClr val="FF0000"/>
                </a:solidFill>
                <a:highlight>
                  <a:srgbClr val="FFFFFF"/>
                </a:highlight>
                <a:latin typeface="Arial" panose="020B0604020202020204" pitchFamily="34" charset="0"/>
              </a:rPr>
              <a:t> name</a:t>
            </a:r>
            <a:r>
              <a:rPr lang="en-US" sz="800" dirty="0">
                <a:solidFill>
                  <a:srgbClr val="0000FF"/>
                </a:solidFill>
                <a:highlight>
                  <a:srgbClr val="FFFFFF"/>
                </a:highlight>
                <a:latin typeface="Arial" panose="020B0604020202020204" pitchFamily="34" charset="0"/>
              </a:rPr>
              <a:t>="</a:t>
            </a:r>
            <a:r>
              <a:rPr lang="en-US" sz="800" dirty="0" err="1">
                <a:solidFill>
                  <a:srgbClr val="000000"/>
                </a:solidFill>
                <a:highlight>
                  <a:srgbClr val="FFFFFF"/>
                </a:highlight>
                <a:latin typeface="Arial" panose="020B0604020202020204" pitchFamily="34" charset="0"/>
              </a:rPr>
              <a:t>userMissionGapStartEvent</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type</a:t>
            </a:r>
            <a:r>
              <a:rPr lang="en-US" sz="800" dirty="0">
                <a:solidFill>
                  <a:srgbClr val="0000FF"/>
                </a:solidFill>
                <a:highlight>
                  <a:srgbClr val="FFFFFF"/>
                </a:highlight>
                <a:latin typeface="Arial" panose="020B0604020202020204" pitchFamily="34" charset="0"/>
              </a:rPr>
              <a:t>="</a:t>
            </a:r>
            <a:r>
              <a:rPr lang="en-US" sz="800" dirty="0" err="1">
                <a:solidFill>
                  <a:srgbClr val="000000"/>
                </a:solidFill>
                <a:highlight>
                  <a:srgbClr val="FFFFFF"/>
                </a:highlight>
                <a:latin typeface="Arial" panose="020B0604020202020204" pitchFamily="34" charset="0"/>
              </a:rPr>
              <a:t>SrvMgtAbstractAdditionalEventType</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a:t>
            </a:r>
            <a:r>
              <a:rPr lang="en-US" sz="800" dirty="0" err="1">
                <a:solidFill>
                  <a:srgbClr val="FF0000"/>
                </a:solidFill>
                <a:highlight>
                  <a:srgbClr val="FFFFFF"/>
                </a:highlight>
                <a:latin typeface="Arial" panose="020B0604020202020204" pitchFamily="34" charset="0"/>
              </a:rPr>
              <a:t>substitutionGroup</a:t>
            </a:r>
            <a:r>
              <a:rPr lang="en-US" sz="800" dirty="0">
                <a:solidFill>
                  <a:srgbClr val="0000FF"/>
                </a:solidFill>
                <a:highlight>
                  <a:srgbClr val="FFFFFF"/>
                </a:highlight>
                <a:latin typeface="Arial" panose="020B0604020202020204" pitchFamily="34" charset="0"/>
              </a:rPr>
              <a:t>="</a:t>
            </a:r>
            <a:r>
              <a:rPr lang="en-US" sz="800" dirty="0" err="1">
                <a:solidFill>
                  <a:srgbClr val="000000"/>
                </a:solidFill>
                <a:highlight>
                  <a:srgbClr val="FFFFFF"/>
                </a:highlight>
                <a:latin typeface="Arial" panose="020B0604020202020204" pitchFamily="34" charset="0"/>
              </a:rPr>
              <a:t>srvMgtAbstractAdditionalEvent</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0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FF"/>
                </a:highlight>
                <a:latin typeface="Arial" panose="020B0604020202020204" pitchFamily="34" charset="0"/>
              </a:rPr>
              <a:t>xsd:element</a:t>
            </a:r>
            <a:r>
              <a:rPr lang="en-US" sz="800" dirty="0">
                <a:solidFill>
                  <a:srgbClr val="FF0000"/>
                </a:solidFill>
                <a:highlight>
                  <a:srgbClr val="FFFFFF"/>
                </a:highlight>
                <a:latin typeface="Arial" panose="020B0604020202020204" pitchFamily="34" charset="0"/>
              </a:rPr>
              <a:t> name</a:t>
            </a:r>
            <a:r>
              <a:rPr lang="en-US" sz="800" dirty="0">
                <a:solidFill>
                  <a:srgbClr val="0000FF"/>
                </a:solidFill>
                <a:highlight>
                  <a:srgbClr val="FFFFFF"/>
                </a:highlight>
                <a:latin typeface="Arial" panose="020B0604020202020204" pitchFamily="34" charset="0"/>
              </a:rPr>
              <a:t>="</a:t>
            </a:r>
            <a:r>
              <a:rPr lang="en-US" sz="800" dirty="0" err="1">
                <a:solidFill>
                  <a:srgbClr val="000000"/>
                </a:solidFill>
                <a:highlight>
                  <a:srgbClr val="FFFFFF"/>
                </a:highlight>
                <a:latin typeface="Arial" panose="020B0604020202020204" pitchFamily="34" charset="0"/>
              </a:rPr>
              <a:t>userMissionGapEndEvent</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type</a:t>
            </a:r>
            <a:r>
              <a:rPr lang="en-US" sz="800" dirty="0">
                <a:solidFill>
                  <a:srgbClr val="0000FF"/>
                </a:solidFill>
                <a:highlight>
                  <a:srgbClr val="FFFFFF"/>
                </a:highlight>
                <a:latin typeface="Arial" panose="020B0604020202020204" pitchFamily="34" charset="0"/>
              </a:rPr>
              <a:t>="</a:t>
            </a:r>
            <a:r>
              <a:rPr lang="en-US" sz="800" dirty="0" err="1">
                <a:solidFill>
                  <a:srgbClr val="000000"/>
                </a:solidFill>
                <a:highlight>
                  <a:srgbClr val="FFFFFF"/>
                </a:highlight>
                <a:latin typeface="Arial" panose="020B0604020202020204" pitchFamily="34" charset="0"/>
              </a:rPr>
              <a:t>SrvMgtAbstractAdditionalEventType</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a:t>
            </a:r>
            <a:r>
              <a:rPr lang="en-US" sz="800" dirty="0" err="1">
                <a:solidFill>
                  <a:srgbClr val="FF0000"/>
                </a:solidFill>
                <a:highlight>
                  <a:srgbClr val="FFFFFF"/>
                </a:highlight>
                <a:latin typeface="Arial" panose="020B0604020202020204" pitchFamily="34" charset="0"/>
              </a:rPr>
              <a:t>substitutionGroup</a:t>
            </a:r>
            <a:r>
              <a:rPr lang="en-US" sz="800" dirty="0">
                <a:solidFill>
                  <a:srgbClr val="0000FF"/>
                </a:solidFill>
                <a:highlight>
                  <a:srgbClr val="FFFFFF"/>
                </a:highlight>
                <a:latin typeface="Arial" panose="020B0604020202020204" pitchFamily="34" charset="0"/>
              </a:rPr>
              <a:t>="</a:t>
            </a:r>
            <a:r>
              <a:rPr lang="en-US" sz="800" dirty="0" err="1">
                <a:solidFill>
                  <a:srgbClr val="000000"/>
                </a:solidFill>
                <a:highlight>
                  <a:srgbClr val="FFFFFF"/>
                </a:highlight>
                <a:latin typeface="Arial" panose="020B0604020202020204" pitchFamily="34" charset="0"/>
              </a:rPr>
              <a:t>srvMgtAbstractAdditionalEvent</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endParaRPr lang="en-US" sz="800" dirty="0">
              <a:solidFill>
                <a:srgbClr val="000000"/>
              </a:solidFill>
              <a:highlight>
                <a:srgbClr val="FFFFFF"/>
              </a:highlight>
              <a:latin typeface="Arial" panose="020B0604020202020204" pitchFamily="34" charset="0"/>
            </a:endParaRPr>
          </a:p>
          <a:p>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FF"/>
                </a:highlight>
                <a:latin typeface="Arial" panose="020B0604020202020204" pitchFamily="34" charset="0"/>
              </a:rPr>
              <a:t>xsd:schema</a:t>
            </a:r>
            <a:r>
              <a:rPr lang="en-US" sz="800" dirty="0">
                <a:solidFill>
                  <a:srgbClr val="0000FF"/>
                </a:solidFill>
                <a:highlight>
                  <a:srgbClr val="FFFFFF"/>
                </a:highlight>
                <a:latin typeface="Arial" panose="020B0604020202020204" pitchFamily="34" charset="0"/>
              </a:rPr>
              <a:t>&gt;</a:t>
            </a:r>
            <a:endParaRPr lang="en-US" sz="800" dirty="0"/>
          </a:p>
        </p:txBody>
      </p:sp>
      <p:sp>
        <p:nvSpPr>
          <p:cNvPr id="4" name="TextBox 3">
            <a:extLst>
              <a:ext uri="{FF2B5EF4-FFF2-40B4-BE49-F238E27FC236}">
                <a16:creationId xmlns:a16="http://schemas.microsoft.com/office/drawing/2014/main" id="{3D5C64A1-974F-4232-84AE-112614081223}"/>
              </a:ext>
            </a:extLst>
          </p:cNvPr>
          <p:cNvSpPr txBox="1"/>
          <p:nvPr/>
        </p:nvSpPr>
        <p:spPr>
          <a:xfrm>
            <a:off x="155425" y="1001395"/>
            <a:ext cx="2531462" cy="338554"/>
          </a:xfrm>
          <a:prstGeom prst="rect">
            <a:avLst/>
          </a:prstGeom>
          <a:noFill/>
        </p:spPr>
        <p:txBody>
          <a:bodyPr wrap="none" rtlCol="0">
            <a:spAutoFit/>
          </a:bodyPr>
          <a:lstStyle/>
          <a:p>
            <a:r>
              <a:rPr lang="en-US" dirty="0"/>
              <a:t>GapExtensionEvent.xsd</a:t>
            </a:r>
          </a:p>
        </p:txBody>
      </p:sp>
      <p:sp>
        <p:nvSpPr>
          <p:cNvPr id="6" name="Rectangle 5">
            <a:extLst>
              <a:ext uri="{FF2B5EF4-FFF2-40B4-BE49-F238E27FC236}">
                <a16:creationId xmlns:a16="http://schemas.microsoft.com/office/drawing/2014/main" id="{8A2752C3-CAD6-47A7-AA4C-867BFB96AA35}"/>
              </a:ext>
            </a:extLst>
          </p:cNvPr>
          <p:cNvSpPr/>
          <p:nvPr/>
        </p:nvSpPr>
        <p:spPr>
          <a:xfrm>
            <a:off x="301290" y="3275380"/>
            <a:ext cx="8362723" cy="31700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800" dirty="0">
                <a:solidFill>
                  <a:srgbClr val="008080"/>
                </a:solidFill>
                <a:highlight>
                  <a:srgbClr val="FFFFFF"/>
                </a:highlight>
                <a:latin typeface="Arial" panose="020B0604020202020204" pitchFamily="34" charset="0"/>
              </a:rPr>
              <a:t>&lt;?xml version="1.0" encoding="UTF-8"?&gt;</a:t>
            </a:r>
            <a:endParaRPr lang="en-US" sz="800" dirty="0">
              <a:solidFill>
                <a:srgbClr val="000000"/>
              </a:solidFill>
              <a:highlight>
                <a:srgbClr val="FFFFFF"/>
              </a:highlight>
              <a:latin typeface="Arial" panose="020B0604020202020204" pitchFamily="34" charset="0"/>
            </a:endParaRPr>
          </a:p>
          <a:p>
            <a:r>
              <a:rPr lang="en-US" sz="800" dirty="0">
                <a:solidFill>
                  <a:srgbClr val="0000FF"/>
                </a:solidFill>
                <a:highlight>
                  <a:srgbClr val="FFFFFF"/>
                </a:highlight>
                <a:latin typeface="Arial" panose="020B0604020202020204" pitchFamily="34" charset="0"/>
              </a:rPr>
              <a:t>&lt;!--</a:t>
            </a:r>
            <a:r>
              <a:rPr lang="en-US" sz="800" dirty="0">
                <a:solidFill>
                  <a:srgbClr val="808080"/>
                </a:solidFill>
                <a:highlight>
                  <a:srgbClr val="FFFFFF"/>
                </a:highlight>
                <a:latin typeface="Arial" panose="020B0604020202020204" pitchFamily="34" charset="0"/>
              </a:rPr>
              <a:t>Sample XML file generated by </a:t>
            </a:r>
            <a:r>
              <a:rPr lang="en-US" sz="800" dirty="0" err="1">
                <a:solidFill>
                  <a:srgbClr val="808080"/>
                </a:solidFill>
                <a:highlight>
                  <a:srgbClr val="FFFFFF"/>
                </a:highlight>
                <a:latin typeface="Arial" panose="020B0604020202020204" pitchFamily="34" charset="0"/>
              </a:rPr>
              <a:t>XMLSpy</a:t>
            </a:r>
            <a:r>
              <a:rPr lang="en-US" sz="800" dirty="0">
                <a:solidFill>
                  <a:srgbClr val="808080"/>
                </a:solidFill>
                <a:highlight>
                  <a:srgbClr val="FFFFFF"/>
                </a:highlight>
                <a:latin typeface="Arial" panose="020B0604020202020204" pitchFamily="34" charset="0"/>
              </a:rPr>
              <a:t> v2013 (x64) (http://www.altova.com)</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FF"/>
                </a:highlight>
                <a:latin typeface="Arial" panose="020B0604020202020204" pitchFamily="34" charset="0"/>
              </a:rPr>
              <a:t>commsPlanningInfo</a:t>
            </a:r>
            <a:r>
              <a:rPr lang="en-US" sz="800" dirty="0">
                <a:solidFill>
                  <a:srgbClr val="FF0000"/>
                </a:solidFill>
                <a:highlight>
                  <a:srgbClr val="FFFFFF"/>
                </a:highlight>
                <a:latin typeface="Arial" panose="020B0604020202020204" pitchFamily="34" charset="0"/>
              </a:rPr>
              <a:t> </a:t>
            </a:r>
            <a:r>
              <a:rPr lang="en-US" sz="800" dirty="0" err="1">
                <a:solidFill>
                  <a:srgbClr val="FF0000"/>
                </a:solidFill>
                <a:highlight>
                  <a:srgbClr val="FFFFFF"/>
                </a:highlight>
                <a:latin typeface="Arial" panose="020B0604020202020204" pitchFamily="34" charset="0"/>
              </a:rPr>
              <a:t>xsi:schemaLocation</a:t>
            </a:r>
            <a:r>
              <a:rPr lang="en-US" sz="800" dirty="0">
                <a:solidFill>
                  <a:srgbClr val="0000FF"/>
                </a:solidFill>
                <a:highlight>
                  <a:srgbClr val="FFFFFF"/>
                </a:highlight>
                <a:latin typeface="Arial" panose="020B0604020202020204" pitchFamily="34" charset="0"/>
              </a:rPr>
              <a:t>="</a:t>
            </a:r>
            <a:r>
              <a:rPr lang="en-US" sz="800" dirty="0" err="1">
                <a:solidFill>
                  <a:srgbClr val="000000"/>
                </a:solidFill>
                <a:highlight>
                  <a:srgbClr val="FFFFFF"/>
                </a:highlight>
                <a:latin typeface="Arial" panose="020B0604020202020204" pitchFamily="34" charset="0"/>
              </a:rPr>
              <a:t>urn:ccsds:schema:cssm</a:t>
            </a:r>
            <a:r>
              <a:rPr lang="en-US" sz="800" dirty="0">
                <a:solidFill>
                  <a:srgbClr val="000000"/>
                </a:solidFill>
                <a:highlight>
                  <a:srgbClr val="FFFFFF"/>
                </a:highlight>
                <a:latin typeface="Arial" panose="020B0604020202020204" pitchFamily="34" charset="0"/>
              </a:rPr>
              <a:t> </a:t>
            </a:r>
            <a:r>
              <a:rPr lang="en-US" sz="800" dirty="0">
                <a:solidFill>
                  <a:srgbClr val="000000"/>
                </a:solidFill>
                <a:highlight>
                  <a:srgbClr val="FFFF00"/>
                </a:highlight>
                <a:latin typeface="Arial" panose="020B0604020202020204" pitchFamily="34" charset="0"/>
              </a:rPr>
              <a:t>GapExtensionEvent.xsd</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a:t>
            </a:r>
            <a:r>
              <a:rPr lang="en-US" sz="800" dirty="0" err="1">
                <a:solidFill>
                  <a:srgbClr val="FF0000"/>
                </a:solidFill>
                <a:highlight>
                  <a:srgbClr val="FFFFFF"/>
                </a:highlight>
                <a:latin typeface="Arial" panose="020B0604020202020204" pitchFamily="34" charset="0"/>
              </a:rPr>
              <a:t>xmlns</a:t>
            </a:r>
            <a:r>
              <a:rPr lang="en-US" sz="800" dirty="0">
                <a:solidFill>
                  <a:srgbClr val="0000FF"/>
                </a:solidFill>
                <a:highlight>
                  <a:srgbClr val="FFFFFF"/>
                </a:highlight>
                <a:latin typeface="Arial" panose="020B0604020202020204" pitchFamily="34" charset="0"/>
              </a:rPr>
              <a:t>="</a:t>
            </a:r>
            <a:r>
              <a:rPr lang="en-US" sz="800" dirty="0" err="1">
                <a:solidFill>
                  <a:srgbClr val="000000"/>
                </a:solidFill>
                <a:highlight>
                  <a:srgbClr val="FFFFFF"/>
                </a:highlight>
                <a:latin typeface="Arial" panose="020B0604020202020204" pitchFamily="34" charset="0"/>
              </a:rPr>
              <a:t>urn:ccsds:schema:cssm</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a:t>
            </a:r>
            <a:r>
              <a:rPr lang="en-US" sz="800" dirty="0" err="1">
                <a:solidFill>
                  <a:srgbClr val="FF0000"/>
                </a:solidFill>
                <a:highlight>
                  <a:srgbClr val="FFFFFF"/>
                </a:highlight>
                <a:latin typeface="Arial" panose="020B0604020202020204" pitchFamily="34" charset="0"/>
              </a:rPr>
              <a:t>xmlns:xsi</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http://www.w3.org/2001/XMLSchema-instance</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0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FF"/>
                </a:highlight>
                <a:latin typeface="Arial" panose="020B0604020202020204" pitchFamily="34" charset="0"/>
              </a:rPr>
              <a:t>commsPlanningInfoHeader</a:t>
            </a:r>
            <a:r>
              <a:rPr lang="en-US" sz="800" dirty="0">
                <a:solidFill>
                  <a:srgbClr val="FF0000"/>
                </a:solidFill>
                <a:highlight>
                  <a:srgbClr val="FFFFFF"/>
                </a:highlight>
                <a:latin typeface="Arial" panose="020B0604020202020204" pitchFamily="34" charset="0"/>
              </a:rPr>
              <a:t> </a:t>
            </a:r>
            <a:r>
              <a:rPr lang="en-US" sz="800" dirty="0" err="1">
                <a:solidFill>
                  <a:srgbClr val="FF0000"/>
                </a:solidFill>
                <a:highlight>
                  <a:srgbClr val="FFFFFF"/>
                </a:highlight>
                <a:latin typeface="Arial" panose="020B0604020202020204" pitchFamily="34" charset="0"/>
              </a:rPr>
              <a:t>originatingOrganization</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DLR</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a:t>
            </a:r>
            <a:r>
              <a:rPr lang="en-US" sz="800" dirty="0" err="1">
                <a:solidFill>
                  <a:srgbClr val="FF0000"/>
                </a:solidFill>
                <a:highlight>
                  <a:srgbClr val="FFFFFF"/>
                </a:highlight>
                <a:latin typeface="Arial" panose="020B0604020202020204" pitchFamily="34" charset="0"/>
              </a:rPr>
              <a:t>generationTime</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0000-000T00:00:00</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version</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2</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a:t>
            </a:r>
            <a:r>
              <a:rPr lang="en-US" sz="800" dirty="0" err="1">
                <a:solidFill>
                  <a:srgbClr val="FF0000"/>
                </a:solidFill>
                <a:highlight>
                  <a:srgbClr val="FFFFFF"/>
                </a:highlight>
                <a:latin typeface="Arial" panose="020B0604020202020204" pitchFamily="34" charset="0"/>
              </a:rPr>
              <a:t>commsPlanningInfoStatus</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OPERATIONAL</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0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FF"/>
                </a:highlight>
                <a:latin typeface="Arial" panose="020B0604020202020204" pitchFamily="34" charset="0"/>
              </a:rPr>
              <a:t>planningInfoTypeList</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0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FF"/>
                </a:highlight>
                <a:latin typeface="Arial" panose="020B0604020202020204" pitchFamily="34" charset="0"/>
              </a:rPr>
              <a:t>planningInfoType</a:t>
            </a:r>
            <a:r>
              <a:rPr lang="en-US" sz="800" dirty="0">
                <a:solidFill>
                  <a:srgbClr val="0000FF"/>
                </a:solidFill>
                <a:highlight>
                  <a:srgbClr val="FFFFFF"/>
                </a:highlight>
                <a:latin typeface="Arial" panose="020B0604020202020204" pitchFamily="34" charset="0"/>
              </a:rPr>
              <a:t>&gt;</a:t>
            </a:r>
            <a:r>
              <a:rPr lang="en-US" sz="800" dirty="0">
                <a:solidFill>
                  <a:srgbClr val="000000"/>
                </a:solidFill>
                <a:highlight>
                  <a:srgbClr val="FFFF00"/>
                </a:highlight>
                <a:latin typeface="Arial" panose="020B0604020202020204" pitchFamily="34" charset="0"/>
              </a:rPr>
              <a:t>MISSION_NOTRACK</a:t>
            </a:r>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FF"/>
                </a:highlight>
                <a:latin typeface="Arial" panose="020B0604020202020204" pitchFamily="34" charset="0"/>
              </a:rPr>
              <a:t>planningInfoType</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0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FF"/>
                </a:highlight>
                <a:latin typeface="Arial" panose="020B0604020202020204" pitchFamily="34" charset="0"/>
              </a:rPr>
              <a:t>planningInfoTypeList</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0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FF"/>
                </a:highlight>
                <a:latin typeface="Arial" panose="020B0604020202020204" pitchFamily="34" charset="0"/>
              </a:rPr>
              <a:t>commsPlanningInfoHeader</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0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FF"/>
                </a:highlight>
                <a:latin typeface="Arial" panose="020B0604020202020204" pitchFamily="34" charset="0"/>
              </a:rPr>
              <a:t>commsPlanningInfoData</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0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00"/>
                </a:highlight>
                <a:latin typeface="Arial" panose="020B0604020202020204" pitchFamily="34" charset="0"/>
              </a:rPr>
              <a:t>userMissionGapStartEvent</a:t>
            </a:r>
            <a:r>
              <a:rPr lang="en-US" sz="800" dirty="0">
                <a:solidFill>
                  <a:srgbClr val="FF0000"/>
                </a:solidFill>
                <a:highlight>
                  <a:srgbClr val="FFFFFF"/>
                </a:highlight>
                <a:latin typeface="Arial" panose="020B0604020202020204" pitchFamily="34" charset="0"/>
              </a:rPr>
              <a:t> type</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00"/>
                </a:highlight>
                <a:latin typeface="Arial" panose="020B0604020202020204" pitchFamily="34" charset="0"/>
              </a:rPr>
              <a:t>GAP</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user</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JWST</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description</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Non-tracking gap start time</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identifier</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NT_1a</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0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FF"/>
                </a:highlight>
                <a:latin typeface="Arial" panose="020B0604020202020204" pitchFamily="34" charset="0"/>
              </a:rPr>
              <a:t>srvMgtEventTime</a:t>
            </a:r>
            <a:r>
              <a:rPr lang="en-US" sz="800" dirty="0">
                <a:solidFill>
                  <a:srgbClr val="FF0000"/>
                </a:solidFill>
                <a:highlight>
                  <a:srgbClr val="FFFFFF"/>
                </a:highlight>
                <a:latin typeface="Arial" panose="020B0604020202020204" pitchFamily="34" charset="0"/>
              </a:rPr>
              <a:t> </a:t>
            </a:r>
            <a:r>
              <a:rPr lang="en-US" sz="800" dirty="0" err="1">
                <a:solidFill>
                  <a:srgbClr val="FF0000"/>
                </a:solidFill>
                <a:highlight>
                  <a:srgbClr val="FFFFFF"/>
                </a:highlight>
                <a:latin typeface="Arial" panose="020B0604020202020204" pitchFamily="34" charset="0"/>
              </a:rPr>
              <a:t>epochTimeSystem</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UTC</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a:t>
            </a:r>
            <a:r>
              <a:rPr lang="en-US" sz="800" dirty="0" err="1">
                <a:solidFill>
                  <a:srgbClr val="FF0000"/>
                </a:solidFill>
                <a:highlight>
                  <a:srgbClr val="FFFFFF"/>
                </a:highlight>
                <a:latin typeface="Arial" panose="020B0604020202020204" pitchFamily="34" charset="0"/>
              </a:rPr>
              <a:t>absoluteTime</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0000-000T00:00:00</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0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00"/>
                </a:highlight>
                <a:latin typeface="Arial" panose="020B0604020202020204" pitchFamily="34" charset="0"/>
              </a:rPr>
              <a:t>userMissionGapStartEvent</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0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00"/>
                </a:highlight>
                <a:latin typeface="Arial" panose="020B0604020202020204" pitchFamily="34" charset="0"/>
              </a:rPr>
              <a:t>userMissionGapEndEvent</a:t>
            </a:r>
            <a:r>
              <a:rPr lang="en-US" sz="800" dirty="0">
                <a:solidFill>
                  <a:srgbClr val="FF0000"/>
                </a:solidFill>
                <a:highlight>
                  <a:srgbClr val="FFFFFF"/>
                </a:highlight>
                <a:latin typeface="Arial" panose="020B0604020202020204" pitchFamily="34" charset="0"/>
              </a:rPr>
              <a:t> type</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00"/>
                </a:highlight>
                <a:latin typeface="Arial" panose="020B0604020202020204" pitchFamily="34" charset="0"/>
              </a:rPr>
              <a:t>GAP</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user</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JWST</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description</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Non-tracking gap end time</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identifier</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NT_1b</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0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FF"/>
                </a:highlight>
                <a:latin typeface="Arial" panose="020B0604020202020204" pitchFamily="34" charset="0"/>
              </a:rPr>
              <a:t>srvMgtEventTime</a:t>
            </a:r>
            <a:r>
              <a:rPr lang="en-US" sz="800" dirty="0">
                <a:solidFill>
                  <a:srgbClr val="FF0000"/>
                </a:solidFill>
                <a:highlight>
                  <a:srgbClr val="FFFFFF"/>
                </a:highlight>
                <a:latin typeface="Arial" panose="020B0604020202020204" pitchFamily="34" charset="0"/>
              </a:rPr>
              <a:t> </a:t>
            </a:r>
            <a:r>
              <a:rPr lang="en-US" sz="800" dirty="0" err="1">
                <a:solidFill>
                  <a:srgbClr val="FF0000"/>
                </a:solidFill>
                <a:highlight>
                  <a:srgbClr val="FFFFFF"/>
                </a:highlight>
                <a:latin typeface="Arial" panose="020B0604020202020204" pitchFamily="34" charset="0"/>
              </a:rPr>
              <a:t>epochTimeSystem</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UTC</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a:t>
            </a:r>
            <a:r>
              <a:rPr lang="en-US" sz="800" dirty="0" err="1">
                <a:solidFill>
                  <a:srgbClr val="FF0000"/>
                </a:solidFill>
                <a:highlight>
                  <a:srgbClr val="FFFFFF"/>
                </a:highlight>
                <a:latin typeface="Arial" panose="020B0604020202020204" pitchFamily="34" charset="0"/>
              </a:rPr>
              <a:t>absoluteTime</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0000-001T11:30:00</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0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00"/>
                </a:highlight>
                <a:latin typeface="Arial" panose="020B0604020202020204" pitchFamily="34" charset="0"/>
              </a:rPr>
              <a:t>userMissionGapEndEvent</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0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00"/>
                </a:highlight>
                <a:latin typeface="Arial" panose="020B0604020202020204" pitchFamily="34" charset="0"/>
              </a:rPr>
              <a:t>userMissionGapStartEvent</a:t>
            </a:r>
            <a:r>
              <a:rPr lang="en-US" sz="800" dirty="0">
                <a:solidFill>
                  <a:srgbClr val="FF0000"/>
                </a:solidFill>
                <a:highlight>
                  <a:srgbClr val="FFFFFF"/>
                </a:highlight>
                <a:latin typeface="Arial" panose="020B0604020202020204" pitchFamily="34" charset="0"/>
              </a:rPr>
              <a:t> type</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00"/>
                </a:highlight>
                <a:latin typeface="Arial" panose="020B0604020202020204" pitchFamily="34" charset="0"/>
              </a:rPr>
              <a:t>GAP</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user</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JWST</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description</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Non-tracking gap start time</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identifier</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NT_2a</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0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FF"/>
                </a:highlight>
                <a:latin typeface="Arial" panose="020B0604020202020204" pitchFamily="34" charset="0"/>
              </a:rPr>
              <a:t>srvMgtEventTime</a:t>
            </a:r>
            <a:r>
              <a:rPr lang="en-US" sz="800" dirty="0">
                <a:solidFill>
                  <a:srgbClr val="FF0000"/>
                </a:solidFill>
                <a:highlight>
                  <a:srgbClr val="FFFFFF"/>
                </a:highlight>
                <a:latin typeface="Arial" panose="020B0604020202020204" pitchFamily="34" charset="0"/>
              </a:rPr>
              <a:t> </a:t>
            </a:r>
            <a:r>
              <a:rPr lang="en-US" sz="800" dirty="0" err="1">
                <a:solidFill>
                  <a:srgbClr val="FF0000"/>
                </a:solidFill>
                <a:highlight>
                  <a:srgbClr val="FFFFFF"/>
                </a:highlight>
                <a:latin typeface="Arial" panose="020B0604020202020204" pitchFamily="34" charset="0"/>
              </a:rPr>
              <a:t>epochTimeSystem</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UTC</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a:t>
            </a:r>
            <a:r>
              <a:rPr lang="en-US" sz="800" dirty="0" err="1">
                <a:solidFill>
                  <a:srgbClr val="FF0000"/>
                </a:solidFill>
                <a:highlight>
                  <a:srgbClr val="FFFFFF"/>
                </a:highlight>
                <a:latin typeface="Arial" panose="020B0604020202020204" pitchFamily="34" charset="0"/>
              </a:rPr>
              <a:t>absoluteTime</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0000-002T01:00:00</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0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00"/>
                </a:highlight>
                <a:latin typeface="Arial" panose="020B0604020202020204" pitchFamily="34" charset="0"/>
              </a:rPr>
              <a:t>userMissionGapStartEvent</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0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00"/>
                </a:highlight>
                <a:latin typeface="Arial" panose="020B0604020202020204" pitchFamily="34" charset="0"/>
              </a:rPr>
              <a:t>userMissionGapEndEvent</a:t>
            </a:r>
            <a:r>
              <a:rPr lang="en-US" sz="800" dirty="0">
                <a:solidFill>
                  <a:srgbClr val="FF0000"/>
                </a:solidFill>
                <a:highlight>
                  <a:srgbClr val="FFFFFF"/>
                </a:highlight>
                <a:latin typeface="Arial" panose="020B0604020202020204" pitchFamily="34" charset="0"/>
              </a:rPr>
              <a:t> type</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00"/>
                </a:highlight>
                <a:latin typeface="Arial" panose="020B0604020202020204" pitchFamily="34" charset="0"/>
              </a:rPr>
              <a:t>GAP</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user</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JWST</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description</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Non-tracking gap end time</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identifier</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NT_2b</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0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FF"/>
                </a:highlight>
                <a:latin typeface="Arial" panose="020B0604020202020204" pitchFamily="34" charset="0"/>
              </a:rPr>
              <a:t>srvMgtEventTime</a:t>
            </a:r>
            <a:r>
              <a:rPr lang="en-US" sz="800" dirty="0">
                <a:solidFill>
                  <a:srgbClr val="FF0000"/>
                </a:solidFill>
                <a:highlight>
                  <a:srgbClr val="FFFFFF"/>
                </a:highlight>
                <a:latin typeface="Arial" panose="020B0604020202020204" pitchFamily="34" charset="0"/>
              </a:rPr>
              <a:t> </a:t>
            </a:r>
            <a:r>
              <a:rPr lang="en-US" sz="800" dirty="0" err="1">
                <a:solidFill>
                  <a:srgbClr val="FF0000"/>
                </a:solidFill>
                <a:highlight>
                  <a:srgbClr val="FFFFFF"/>
                </a:highlight>
                <a:latin typeface="Arial" panose="020B0604020202020204" pitchFamily="34" charset="0"/>
              </a:rPr>
              <a:t>epochTimeSystem</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UTC</a:t>
            </a:r>
            <a:r>
              <a:rPr lang="en-US" sz="800" dirty="0">
                <a:solidFill>
                  <a:srgbClr val="0000FF"/>
                </a:solidFill>
                <a:highlight>
                  <a:srgbClr val="FFFFFF"/>
                </a:highlight>
                <a:latin typeface="Arial" panose="020B0604020202020204" pitchFamily="34" charset="0"/>
              </a:rPr>
              <a:t>"</a:t>
            </a:r>
            <a:r>
              <a:rPr lang="en-US" sz="800" dirty="0">
                <a:solidFill>
                  <a:srgbClr val="FF0000"/>
                </a:solidFill>
                <a:highlight>
                  <a:srgbClr val="FFFFFF"/>
                </a:highlight>
                <a:latin typeface="Arial" panose="020B0604020202020204" pitchFamily="34" charset="0"/>
              </a:rPr>
              <a:t> </a:t>
            </a:r>
            <a:r>
              <a:rPr lang="en-US" sz="800" dirty="0" err="1">
                <a:solidFill>
                  <a:srgbClr val="FF0000"/>
                </a:solidFill>
                <a:highlight>
                  <a:srgbClr val="FFFFFF"/>
                </a:highlight>
                <a:latin typeface="Arial" panose="020B0604020202020204" pitchFamily="34" charset="0"/>
              </a:rPr>
              <a:t>absoluteTime</a:t>
            </a:r>
            <a:r>
              <a:rPr lang="en-US" sz="800" dirty="0">
                <a:solidFill>
                  <a:srgbClr val="0000FF"/>
                </a:solidFill>
                <a:highlight>
                  <a:srgbClr val="FFFFFF"/>
                </a:highlight>
                <a:latin typeface="Arial" panose="020B0604020202020204" pitchFamily="34" charset="0"/>
              </a:rPr>
              <a:t>="</a:t>
            </a:r>
            <a:r>
              <a:rPr lang="en-US" sz="800" dirty="0">
                <a:solidFill>
                  <a:srgbClr val="000000"/>
                </a:solidFill>
                <a:highlight>
                  <a:srgbClr val="FFFFFF"/>
                </a:highlight>
                <a:latin typeface="Arial" panose="020B0604020202020204" pitchFamily="34" charset="0"/>
              </a:rPr>
              <a:t>0000-002T03:00:00</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0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00"/>
                </a:highlight>
                <a:latin typeface="Arial" panose="020B0604020202020204" pitchFamily="34" charset="0"/>
              </a:rPr>
              <a:t>userMissionGapEndEvent</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00"/>
                </a:solidFill>
                <a:highlight>
                  <a:srgbClr val="FFFFFF"/>
                </a:highlight>
                <a:latin typeface="Arial" panose="020B0604020202020204" pitchFamily="34" charset="0"/>
              </a:rPr>
              <a:t>	</a:t>
            </a:r>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FF"/>
                </a:highlight>
                <a:latin typeface="Arial" panose="020B0604020202020204" pitchFamily="34" charset="0"/>
              </a:rPr>
              <a:t>commsPlanningInfoData</a:t>
            </a:r>
            <a:r>
              <a:rPr lang="en-US" sz="800" dirty="0">
                <a:solidFill>
                  <a:srgbClr val="0000FF"/>
                </a:solidFill>
                <a:highlight>
                  <a:srgbClr val="FFFFFF"/>
                </a:highlight>
                <a:latin typeface="Arial" panose="020B0604020202020204" pitchFamily="34" charset="0"/>
              </a:rPr>
              <a:t>&gt;</a:t>
            </a:r>
            <a:endParaRPr lang="en-US" sz="800" dirty="0">
              <a:solidFill>
                <a:srgbClr val="000000"/>
              </a:solidFill>
              <a:highlight>
                <a:srgbClr val="FFFFFF"/>
              </a:highlight>
              <a:latin typeface="Arial" panose="020B0604020202020204" pitchFamily="34" charset="0"/>
            </a:endParaRPr>
          </a:p>
          <a:p>
            <a:r>
              <a:rPr lang="en-US" sz="800" dirty="0">
                <a:solidFill>
                  <a:srgbClr val="0000FF"/>
                </a:solidFill>
                <a:highlight>
                  <a:srgbClr val="FFFFFF"/>
                </a:highlight>
                <a:latin typeface="Arial" panose="020B0604020202020204" pitchFamily="34" charset="0"/>
              </a:rPr>
              <a:t>&lt;/</a:t>
            </a:r>
            <a:r>
              <a:rPr lang="en-US" sz="800" dirty="0" err="1">
                <a:solidFill>
                  <a:srgbClr val="800000"/>
                </a:solidFill>
                <a:highlight>
                  <a:srgbClr val="FFFFFF"/>
                </a:highlight>
                <a:latin typeface="Arial" panose="020B0604020202020204" pitchFamily="34" charset="0"/>
              </a:rPr>
              <a:t>commsPlanningInfo</a:t>
            </a:r>
            <a:r>
              <a:rPr lang="en-US" sz="800" dirty="0">
                <a:solidFill>
                  <a:srgbClr val="0000FF"/>
                </a:solidFill>
                <a:highlight>
                  <a:srgbClr val="FFFFFF"/>
                </a:highlight>
                <a:latin typeface="Arial" panose="020B0604020202020204" pitchFamily="34" charset="0"/>
              </a:rPr>
              <a:t>&gt;</a:t>
            </a:r>
            <a:endParaRPr lang="en-US" sz="800" dirty="0"/>
          </a:p>
        </p:txBody>
      </p:sp>
      <p:sp>
        <p:nvSpPr>
          <p:cNvPr id="7" name="TextBox 6">
            <a:extLst>
              <a:ext uri="{FF2B5EF4-FFF2-40B4-BE49-F238E27FC236}">
                <a16:creationId xmlns:a16="http://schemas.microsoft.com/office/drawing/2014/main" id="{06FE6185-758A-4C01-979D-A5973252ED0E}"/>
              </a:ext>
            </a:extLst>
          </p:cNvPr>
          <p:cNvSpPr txBox="1"/>
          <p:nvPr/>
        </p:nvSpPr>
        <p:spPr>
          <a:xfrm>
            <a:off x="142980" y="2936826"/>
            <a:ext cx="1553630" cy="338554"/>
          </a:xfrm>
          <a:prstGeom prst="rect">
            <a:avLst/>
          </a:prstGeom>
          <a:noFill/>
        </p:spPr>
        <p:txBody>
          <a:bodyPr wrap="none" rtlCol="0">
            <a:spAutoFit/>
          </a:bodyPr>
          <a:lstStyle/>
          <a:p>
            <a:r>
              <a:rPr lang="en-US" dirty="0"/>
              <a:t>Example1.xml</a:t>
            </a:r>
          </a:p>
        </p:txBody>
      </p:sp>
    </p:spTree>
    <p:extLst>
      <p:ext uri="{BB962C8B-B14F-4D97-AF65-F5344CB8AC3E}">
        <p14:creationId xmlns:p14="http://schemas.microsoft.com/office/powerpoint/2010/main" val="3219636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34848"/>
          </a:xfrm>
        </p:spPr>
        <p:txBody>
          <a:bodyPr/>
          <a:lstStyle/>
          <a:p>
            <a:r>
              <a:rPr lang="en-US" dirty="0"/>
              <a:t>non-tracking gaps (NOTRACK) – SSF example</a:t>
            </a:r>
          </a:p>
        </p:txBody>
      </p:sp>
      <p:sp>
        <p:nvSpPr>
          <p:cNvPr id="5" name="Rectangle 4">
            <a:extLst>
              <a:ext uri="{FF2B5EF4-FFF2-40B4-BE49-F238E27FC236}">
                <a16:creationId xmlns:a16="http://schemas.microsoft.com/office/drawing/2014/main" id="{B4695BB4-FB87-420C-8C6C-9523CA855772}"/>
              </a:ext>
            </a:extLst>
          </p:cNvPr>
          <p:cNvSpPr/>
          <p:nvPr/>
        </p:nvSpPr>
        <p:spPr>
          <a:xfrm>
            <a:off x="174627" y="1124700"/>
            <a:ext cx="8794745" cy="40934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000" dirty="0">
                <a:solidFill>
                  <a:srgbClr val="008080"/>
                </a:solidFill>
                <a:highlight>
                  <a:srgbClr val="FFFFFF"/>
                </a:highlight>
                <a:latin typeface="Arial" panose="020B0604020202020204" pitchFamily="34" charset="0"/>
              </a:rPr>
              <a:t>&lt;?xml version="1.0" encoding="UTF-8"?&gt;</a:t>
            </a:r>
            <a:endParaRPr lang="en-US" sz="1000" dirty="0">
              <a:solidFill>
                <a:srgbClr val="000000"/>
              </a:solidFill>
              <a:highlight>
                <a:srgbClr val="FFFFFF"/>
              </a:highlight>
              <a:latin typeface="Arial" panose="020B0604020202020204" pitchFamily="34" charset="0"/>
            </a:endParaRPr>
          </a:p>
          <a:p>
            <a:r>
              <a:rPr lang="en-US" sz="1000" dirty="0">
                <a:solidFill>
                  <a:srgbClr val="0000FF"/>
                </a:solidFill>
                <a:highlight>
                  <a:srgbClr val="FFFFFF"/>
                </a:highlight>
                <a:latin typeface="Arial" panose="020B0604020202020204" pitchFamily="34" charset="0"/>
              </a:rPr>
              <a:t>&lt;!--</a:t>
            </a:r>
            <a:r>
              <a:rPr lang="en-US" sz="1000" dirty="0">
                <a:solidFill>
                  <a:srgbClr val="808080"/>
                </a:solidFill>
                <a:highlight>
                  <a:srgbClr val="FFFFFF"/>
                </a:highlight>
                <a:latin typeface="Arial" panose="020B0604020202020204" pitchFamily="34" charset="0"/>
              </a:rPr>
              <a:t>Sample XML file generated by </a:t>
            </a:r>
            <a:r>
              <a:rPr lang="en-US" sz="1000" dirty="0" err="1">
                <a:solidFill>
                  <a:srgbClr val="808080"/>
                </a:solidFill>
                <a:highlight>
                  <a:srgbClr val="FFFFFF"/>
                </a:highlight>
                <a:latin typeface="Arial" panose="020B0604020202020204" pitchFamily="34" charset="0"/>
              </a:rPr>
              <a:t>XMLSpy</a:t>
            </a:r>
            <a:r>
              <a:rPr lang="en-US" sz="1000" dirty="0">
                <a:solidFill>
                  <a:srgbClr val="808080"/>
                </a:solidFill>
                <a:highlight>
                  <a:srgbClr val="FFFFFF"/>
                </a:highlight>
                <a:latin typeface="Arial" panose="020B0604020202020204" pitchFamily="34" charset="0"/>
              </a:rPr>
              <a:t> v2013 (x64) (http://www.altova.com)</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simpleSchedule</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xsi:schemaLocation</a:t>
            </a:r>
            <a:r>
              <a:rPr lang="en-US" sz="1000" dirty="0">
                <a:solidFill>
                  <a:srgbClr val="0000FF"/>
                </a:solidFill>
                <a:highlight>
                  <a:srgbClr val="FFFFFF"/>
                </a:highlight>
                <a:latin typeface="Arial" panose="020B0604020202020204" pitchFamily="34" charset="0"/>
              </a:rPr>
              <a:t>="</a:t>
            </a:r>
            <a:r>
              <a:rPr lang="en-US" sz="1000" dirty="0" err="1">
                <a:solidFill>
                  <a:srgbClr val="000000"/>
                </a:solidFill>
                <a:highlight>
                  <a:srgbClr val="FFFFFF"/>
                </a:highlight>
                <a:latin typeface="Arial" panose="020B0604020202020204" pitchFamily="34" charset="0"/>
              </a:rPr>
              <a:t>urn:ccsds:schema:cssm</a:t>
            </a:r>
            <a:r>
              <a:rPr lang="en-US" sz="1000" dirty="0">
                <a:solidFill>
                  <a:srgbClr val="000000"/>
                </a:solidFill>
                <a:highlight>
                  <a:srgbClr val="FFFFFF"/>
                </a:highlight>
                <a:latin typeface="Arial" panose="020B0604020202020204" pitchFamily="34" charset="0"/>
              </a:rPr>
              <a:t> 902x01p11-SSF.xsd</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xmlns</a:t>
            </a:r>
            <a:r>
              <a:rPr lang="en-US" sz="1000" dirty="0">
                <a:solidFill>
                  <a:srgbClr val="0000FF"/>
                </a:solidFill>
                <a:highlight>
                  <a:srgbClr val="FFFFFF"/>
                </a:highlight>
                <a:latin typeface="Arial" panose="020B0604020202020204" pitchFamily="34" charset="0"/>
              </a:rPr>
              <a:t>="</a:t>
            </a:r>
            <a:r>
              <a:rPr lang="en-US" sz="1000" dirty="0" err="1">
                <a:solidFill>
                  <a:srgbClr val="000000"/>
                </a:solidFill>
                <a:highlight>
                  <a:srgbClr val="FFFFFF"/>
                </a:highlight>
                <a:latin typeface="Arial" panose="020B0604020202020204" pitchFamily="34" charset="0"/>
              </a:rPr>
              <a:t>urn:ccsds:schema:cssm</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xmlns:xsi</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http://www.w3.org/2001/XMLSchema-instance</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simpleScheduleHeader</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originatingOrganization</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DLR</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generationTime</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0000-000T00:00:00</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version</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2</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status</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OTHER</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inclusionType</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OVERLAP_INCLUSION</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scheduledPackage</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scheduledPackageId</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ID_1</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user</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JWST</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comment</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boked pass</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scheduledPackage</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scheduledPackage</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scheduledPackageId</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ID_2</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user</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MEX</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comment</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boked pass</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scheduledPackage</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scheduledPackage</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scheduledPackageId</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ID_77</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user</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00"/>
                </a:highlight>
                <a:latin typeface="Arial" panose="020B0604020202020204" pitchFamily="34" charset="0"/>
              </a:rPr>
              <a:t>JWST</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comment</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Not-tracked gaps</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scheduledActivity</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scheduledActivityId</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NT1</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activityStatus</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00"/>
                </a:highlight>
                <a:latin typeface="Arial" panose="020B0604020202020204" pitchFamily="34" charset="0"/>
              </a:rPr>
              <a:t>TENTATIVE</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beginningOfTrack</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0000-000T00:00:00</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endOfTrack</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0000-001T11:30:00</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serviceInfo</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serviceType</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00"/>
                </a:highlight>
                <a:latin typeface="Arial" panose="020B0604020202020204" pitchFamily="34" charset="0"/>
              </a:rPr>
              <a:t>NOT-TRACKED</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frequencyBand</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00"/>
                </a:highlight>
                <a:latin typeface="Arial" panose="020B0604020202020204" pitchFamily="34" charset="0"/>
              </a:rPr>
              <a:t>OTHER</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scheduledActivity</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scheduledActivity</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scheduledActivityId</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NT1</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activityStatus</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00"/>
                </a:highlight>
                <a:latin typeface="Arial" panose="020B0604020202020204" pitchFamily="34" charset="0"/>
              </a:rPr>
              <a:t>TENTATIVE</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beginningOfTrack</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0000-002T01:00:00</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endOfTrack</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FF"/>
                </a:highlight>
                <a:latin typeface="Arial" panose="020B0604020202020204" pitchFamily="34" charset="0"/>
              </a:rPr>
              <a:t>0000-002T03:00:00</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serviceInfo</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serviceType</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00"/>
                </a:highlight>
                <a:latin typeface="Arial" panose="020B0604020202020204" pitchFamily="34" charset="0"/>
              </a:rPr>
              <a:t>NOT-TRACKED</a:t>
            </a:r>
            <a:r>
              <a:rPr lang="en-US" sz="1000" dirty="0">
                <a:solidFill>
                  <a:srgbClr val="0000FF"/>
                </a:solidFill>
                <a:highlight>
                  <a:srgbClr val="FFFFFF"/>
                </a:highlight>
                <a:latin typeface="Arial" panose="020B0604020202020204" pitchFamily="34" charset="0"/>
              </a:rPr>
              <a:t>"</a:t>
            </a:r>
            <a:r>
              <a:rPr lang="en-US" sz="1000" dirty="0">
                <a:solidFill>
                  <a:srgbClr val="FF0000"/>
                </a:solidFill>
                <a:highlight>
                  <a:srgbClr val="FFFFFF"/>
                </a:highlight>
                <a:latin typeface="Arial" panose="020B0604020202020204" pitchFamily="34" charset="0"/>
              </a:rPr>
              <a:t> </a:t>
            </a:r>
            <a:r>
              <a:rPr lang="en-US" sz="1000" dirty="0" err="1">
                <a:solidFill>
                  <a:srgbClr val="FF0000"/>
                </a:solidFill>
                <a:highlight>
                  <a:srgbClr val="FFFFFF"/>
                </a:highlight>
                <a:latin typeface="Arial" panose="020B0604020202020204" pitchFamily="34" charset="0"/>
              </a:rPr>
              <a:t>frequencyBand</a:t>
            </a:r>
            <a:r>
              <a:rPr lang="en-US" sz="1000" dirty="0">
                <a:solidFill>
                  <a:srgbClr val="0000FF"/>
                </a:solidFill>
                <a:highlight>
                  <a:srgbClr val="FFFFFF"/>
                </a:highlight>
                <a:latin typeface="Arial" panose="020B0604020202020204" pitchFamily="34" charset="0"/>
              </a:rPr>
              <a:t>="</a:t>
            </a:r>
            <a:r>
              <a:rPr lang="en-US" sz="1000" dirty="0">
                <a:solidFill>
                  <a:srgbClr val="000000"/>
                </a:solidFill>
                <a:highlight>
                  <a:srgbClr val="FFFF00"/>
                </a:highlight>
                <a:latin typeface="Arial" panose="020B0604020202020204" pitchFamily="34" charset="0"/>
              </a:rPr>
              <a:t>OTHER</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scheduledActivity</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00"/>
                </a:solidFill>
                <a:highlight>
                  <a:srgbClr val="FFFFFF"/>
                </a:highlight>
                <a:latin typeface="Arial" panose="020B0604020202020204" pitchFamily="34" charset="0"/>
              </a:rPr>
              <a:t>	</a:t>
            </a:r>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scheduledPackage</a:t>
            </a:r>
            <a:r>
              <a:rPr lang="en-US" sz="1000" dirty="0">
                <a:solidFill>
                  <a:srgbClr val="0000FF"/>
                </a:solidFill>
                <a:highlight>
                  <a:srgbClr val="FFFFFF"/>
                </a:highlight>
                <a:latin typeface="Arial" panose="020B0604020202020204" pitchFamily="34" charset="0"/>
              </a:rPr>
              <a:t>&gt;</a:t>
            </a:r>
            <a:endParaRPr lang="en-US" sz="1000" dirty="0">
              <a:solidFill>
                <a:srgbClr val="000000"/>
              </a:solidFill>
              <a:highlight>
                <a:srgbClr val="FFFFFF"/>
              </a:highlight>
              <a:latin typeface="Arial" panose="020B0604020202020204" pitchFamily="34" charset="0"/>
            </a:endParaRPr>
          </a:p>
          <a:p>
            <a:r>
              <a:rPr lang="en-US" sz="1000" dirty="0">
                <a:solidFill>
                  <a:srgbClr val="0000FF"/>
                </a:solidFill>
                <a:highlight>
                  <a:srgbClr val="FFFFFF"/>
                </a:highlight>
                <a:latin typeface="Arial" panose="020B0604020202020204" pitchFamily="34" charset="0"/>
              </a:rPr>
              <a:t>&lt;/</a:t>
            </a:r>
            <a:r>
              <a:rPr lang="en-US" sz="1000" dirty="0" err="1">
                <a:solidFill>
                  <a:srgbClr val="800000"/>
                </a:solidFill>
                <a:highlight>
                  <a:srgbClr val="FFFFFF"/>
                </a:highlight>
                <a:latin typeface="Arial" panose="020B0604020202020204" pitchFamily="34" charset="0"/>
              </a:rPr>
              <a:t>simpleSchedule</a:t>
            </a:r>
            <a:r>
              <a:rPr lang="en-US" sz="1000" dirty="0">
                <a:solidFill>
                  <a:srgbClr val="0000FF"/>
                </a:solidFill>
                <a:highlight>
                  <a:srgbClr val="FFFFFF"/>
                </a:highlight>
                <a:latin typeface="Arial" panose="020B0604020202020204" pitchFamily="34" charset="0"/>
              </a:rPr>
              <a:t>&gt;</a:t>
            </a:r>
            <a:endParaRPr lang="en-US" sz="1000" dirty="0"/>
          </a:p>
        </p:txBody>
      </p:sp>
      <p:sp>
        <p:nvSpPr>
          <p:cNvPr id="8" name="TextBox 7">
            <a:extLst>
              <a:ext uri="{FF2B5EF4-FFF2-40B4-BE49-F238E27FC236}">
                <a16:creationId xmlns:a16="http://schemas.microsoft.com/office/drawing/2014/main" id="{4F169052-76B6-4331-8D3C-C8083226DD75}"/>
              </a:ext>
            </a:extLst>
          </p:cNvPr>
          <p:cNvSpPr txBox="1"/>
          <p:nvPr/>
        </p:nvSpPr>
        <p:spPr>
          <a:xfrm>
            <a:off x="78615" y="795086"/>
            <a:ext cx="1553630" cy="338554"/>
          </a:xfrm>
          <a:prstGeom prst="rect">
            <a:avLst/>
          </a:prstGeom>
          <a:noFill/>
        </p:spPr>
        <p:txBody>
          <a:bodyPr wrap="none" rtlCol="0">
            <a:spAutoFit/>
          </a:bodyPr>
          <a:lstStyle/>
          <a:p>
            <a:r>
              <a:rPr lang="en-US" dirty="0"/>
              <a:t>Example3.xml</a:t>
            </a:r>
          </a:p>
        </p:txBody>
      </p:sp>
    </p:spTree>
    <p:extLst>
      <p:ext uri="{BB962C8B-B14F-4D97-AF65-F5344CB8AC3E}">
        <p14:creationId xmlns:p14="http://schemas.microsoft.com/office/powerpoint/2010/main" val="4201478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34848"/>
          </a:xfrm>
        </p:spPr>
        <p:txBody>
          <a:bodyPr/>
          <a:lstStyle/>
          <a:p>
            <a:r>
              <a:rPr lang="en-US" dirty="0"/>
              <a:t>Overlap of mission in view </a:t>
            </a:r>
            <a:br>
              <a:rPr lang="en-US" dirty="0"/>
            </a:br>
            <a:r>
              <a:rPr lang="en-US" dirty="0"/>
              <a:t>and antenna unused time (GAP)</a:t>
            </a:r>
          </a:p>
        </p:txBody>
      </p:sp>
      <p:pic>
        <p:nvPicPr>
          <p:cNvPr id="3" name="Picture 2">
            <a:extLst>
              <a:ext uri="{FF2B5EF4-FFF2-40B4-BE49-F238E27FC236}">
                <a16:creationId xmlns:a16="http://schemas.microsoft.com/office/drawing/2014/main" id="{FAF37CA3-9413-439C-8C67-FAC046F82F98}"/>
              </a:ext>
            </a:extLst>
          </p:cNvPr>
          <p:cNvPicPr>
            <a:picLocks noChangeAspect="1"/>
          </p:cNvPicPr>
          <p:nvPr/>
        </p:nvPicPr>
        <p:blipFill>
          <a:blip r:embed="rId2"/>
          <a:stretch>
            <a:fillRect/>
          </a:stretch>
        </p:blipFill>
        <p:spPr>
          <a:xfrm>
            <a:off x="155425" y="894270"/>
            <a:ext cx="6629400" cy="2857500"/>
          </a:xfrm>
          <a:prstGeom prst="rect">
            <a:avLst/>
          </a:prstGeom>
        </p:spPr>
      </p:pic>
      <p:sp>
        <p:nvSpPr>
          <p:cNvPr id="5" name="TextBox 4">
            <a:extLst>
              <a:ext uri="{FF2B5EF4-FFF2-40B4-BE49-F238E27FC236}">
                <a16:creationId xmlns:a16="http://schemas.microsoft.com/office/drawing/2014/main" id="{B7759E48-7FD5-4331-8636-3578253D887C}"/>
              </a:ext>
            </a:extLst>
          </p:cNvPr>
          <p:cNvSpPr txBox="1"/>
          <p:nvPr/>
        </p:nvSpPr>
        <p:spPr>
          <a:xfrm>
            <a:off x="6838270" y="1001320"/>
            <a:ext cx="2150680" cy="4339650"/>
          </a:xfrm>
          <a:prstGeom prst="rect">
            <a:avLst/>
          </a:prstGeom>
          <a:noFill/>
        </p:spPr>
        <p:txBody>
          <a:bodyPr wrap="square" rtlCol="0">
            <a:spAutoFit/>
          </a:bodyPr>
          <a:lstStyle/>
          <a:p>
            <a:pPr marL="285750" indent="-285750">
              <a:buFont typeface="Arial" panose="020B0604020202020204" pitchFamily="34" charset="0"/>
              <a:buChar char="•"/>
            </a:pPr>
            <a:r>
              <a:rPr lang="en-US" sz="1200" b="0" dirty="0"/>
              <a:t>The gaps show times of overlapping antenna free times and S/C#1 being in visibility (see also questions below)</a:t>
            </a:r>
          </a:p>
          <a:p>
            <a:pPr marL="285750" indent="-285750">
              <a:buFont typeface="Arial" panose="020B0604020202020204" pitchFamily="34" charset="0"/>
              <a:buChar char="•"/>
            </a:pPr>
            <a:r>
              <a:rPr lang="en-US" sz="1200" b="0" dirty="0"/>
              <a:t>Antenna 5 has no visibility at all</a:t>
            </a:r>
          </a:p>
          <a:p>
            <a:pPr marL="285750" indent="-285750">
              <a:buFont typeface="Arial" panose="020B0604020202020204" pitchFamily="34" charset="0"/>
              <a:buChar char="•"/>
            </a:pPr>
            <a:r>
              <a:rPr lang="en-US" sz="1200" b="0" dirty="0"/>
              <a:t>“The Local Gaps” are blocks where S/C#1 is visible on the specific antenna, and antenna is free, but the S/C#1 is actually being tracked by another antenna already.</a:t>
            </a:r>
          </a:p>
          <a:p>
            <a:pPr marL="285750" indent="-285750">
              <a:buFont typeface="Arial" panose="020B0604020202020204" pitchFamily="34" charset="0"/>
              <a:buChar char="•"/>
            </a:pPr>
            <a:r>
              <a:rPr lang="en-US" sz="1200" b="0" dirty="0"/>
              <a:t>Result could be provided as CPIF or SSF, both with some tweaks though</a:t>
            </a:r>
          </a:p>
          <a:p>
            <a:pPr marL="285750" indent="-285750">
              <a:buFont typeface="Arial" panose="020B0604020202020204" pitchFamily="34" charset="0"/>
              <a:buChar char="•"/>
            </a:pPr>
            <a:r>
              <a:rPr lang="en-US" sz="1200" b="0" dirty="0"/>
              <a:t>Requires provider to perform the analysis of its complete network, inclusively visibility analysis.</a:t>
            </a:r>
          </a:p>
        </p:txBody>
      </p:sp>
      <p:sp>
        <p:nvSpPr>
          <p:cNvPr id="6" name="TextBox 5">
            <a:extLst>
              <a:ext uri="{FF2B5EF4-FFF2-40B4-BE49-F238E27FC236}">
                <a16:creationId xmlns:a16="http://schemas.microsoft.com/office/drawing/2014/main" id="{ED393369-BC88-4B0D-ABB4-ACADAFDCC2EE}"/>
              </a:ext>
            </a:extLst>
          </p:cNvPr>
          <p:cNvSpPr txBox="1"/>
          <p:nvPr/>
        </p:nvSpPr>
        <p:spPr>
          <a:xfrm>
            <a:off x="78615" y="4081885"/>
            <a:ext cx="6519695" cy="1384995"/>
          </a:xfrm>
          <a:prstGeom prst="rect">
            <a:avLst/>
          </a:prstGeom>
          <a:noFill/>
        </p:spPr>
        <p:txBody>
          <a:bodyPr wrap="square" rtlCol="0">
            <a:spAutoFit/>
          </a:bodyPr>
          <a:lstStyle/>
          <a:p>
            <a:pPr marL="285750" indent="-285750">
              <a:buFont typeface="Arial" panose="020B0604020202020204" pitchFamily="34" charset="0"/>
              <a:buChar char="•"/>
            </a:pPr>
            <a:r>
              <a:rPr lang="en-US" sz="1200" b="0" dirty="0"/>
              <a:t>Issues:</a:t>
            </a:r>
          </a:p>
          <a:p>
            <a:pPr marL="742950" lvl="1" indent="-285750">
              <a:buFont typeface="Arial" panose="020B0604020202020204" pitchFamily="34" charset="0"/>
              <a:buChar char="•"/>
            </a:pPr>
            <a:r>
              <a:rPr lang="en-US" sz="1200" b="0" dirty="0"/>
              <a:t>The request for SSF or CPIF can be done either for individual sites/antennas or “everything” when omitting </a:t>
            </a:r>
            <a:r>
              <a:rPr lang="en-US" sz="1200" b="0" dirty="0" err="1"/>
              <a:t>ApertureLocation</a:t>
            </a:r>
            <a:r>
              <a:rPr lang="en-US" sz="1200" b="0" dirty="0"/>
              <a:t> class (not a real issue, rather observation)</a:t>
            </a:r>
          </a:p>
          <a:p>
            <a:pPr marL="742950" lvl="1" indent="-285750">
              <a:buFont typeface="Arial" panose="020B0604020202020204" pitchFamily="34" charset="0"/>
              <a:buChar char="•"/>
            </a:pPr>
            <a:r>
              <a:rPr lang="en-US" sz="1200" b="0" dirty="0"/>
              <a:t>The SSF or CPIF are provided only for antennas of single provider</a:t>
            </a:r>
          </a:p>
          <a:p>
            <a:pPr marL="742950" lvl="1" indent="-285750">
              <a:buFont typeface="Arial" panose="020B0604020202020204" pitchFamily="34" charset="0"/>
              <a:buChar char="•"/>
            </a:pPr>
            <a:endParaRPr lang="en-US" sz="1200" b="0" dirty="0"/>
          </a:p>
          <a:p>
            <a:pPr marL="285750" indent="-285750">
              <a:buFont typeface="Arial" panose="020B0604020202020204" pitchFamily="34" charset="0"/>
              <a:buChar char="•"/>
            </a:pPr>
            <a:endParaRPr lang="en-US" sz="1200" b="0" dirty="0"/>
          </a:p>
        </p:txBody>
      </p:sp>
    </p:spTree>
    <p:extLst>
      <p:ext uri="{BB962C8B-B14F-4D97-AF65-F5344CB8AC3E}">
        <p14:creationId xmlns:p14="http://schemas.microsoft.com/office/powerpoint/2010/main" val="4169775712"/>
      </p:ext>
    </p:extLst>
  </p:cSld>
  <p:clrMapOvr>
    <a:masterClrMapping/>
  </p:clrMapOvr>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519C13F5234A43A6B360F5DBB76A87" ma:contentTypeVersion="0" ma:contentTypeDescription="Create a new document." ma:contentTypeScope="" ma:versionID="f3d92b4dde5121a70c64cd5243ccd36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F14BD0-ED18-40F8-BACF-92E33194557B}">
  <ds:schemaRefs>
    <ds:schemaRef ds:uri="http://www.w3.org/XML/1998/namespace"/>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9C1FB2B8-ABB7-415C-8DE9-F9297D444E8D}">
  <ds:schemaRefs>
    <ds:schemaRef ds:uri="http://schemas.microsoft.com/sharepoint/v3/contenttype/forms"/>
  </ds:schemaRefs>
</ds:datastoreItem>
</file>

<file path=customXml/itemProps3.xml><?xml version="1.0" encoding="utf-8"?>
<ds:datastoreItem xmlns:ds="http://schemas.openxmlformats.org/officeDocument/2006/customXml" ds:itemID="{9E5C4C16-C7A8-4E74-BED9-494518859F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Pages>51</Pages>
  <Words>2990</Words>
  <Application>Microsoft Office PowerPoint</Application>
  <PresentationFormat>Letter Paper (8.5x11 in)</PresentationFormat>
  <Paragraphs>212</Paragraphs>
  <Slides>17</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Times New Roman</vt:lpstr>
      <vt:lpstr>TMOD Presentations</vt:lpstr>
      <vt:lpstr>Custom Design</vt:lpstr>
      <vt:lpstr>PowerPoint Presentation</vt:lpstr>
      <vt:lpstr>Introduction </vt:lpstr>
      <vt:lpstr>Gaps as provided by JPL</vt:lpstr>
      <vt:lpstr>Discussion </vt:lpstr>
      <vt:lpstr>Full schedule with mission  non-tracking gaps (NOTRACK)</vt:lpstr>
      <vt:lpstr>Full schedule with mission  non-tracking gaps (NOTRACK)</vt:lpstr>
      <vt:lpstr>non-tracking gaps (NOTRACK) – CPIF example</vt:lpstr>
      <vt:lpstr>non-tracking gaps (NOTRACK) – SSF example</vt:lpstr>
      <vt:lpstr>Overlap of mission in view  and antenna unused time (GAP)</vt:lpstr>
      <vt:lpstr>Overlap of mission in view  and antenna unused time (GAP)</vt:lpstr>
      <vt:lpstr>mission in view and antenna unused time  CPIF example</vt:lpstr>
      <vt:lpstr>mission in view and antenna unused time  SSF example</vt:lpstr>
      <vt:lpstr>Summary</vt:lpstr>
      <vt:lpstr>BACKUP</vt:lpstr>
      <vt:lpstr>Backup SMURF</vt:lpstr>
      <vt:lpstr>Backup SMURF</vt:lpstr>
      <vt:lpstr>Backup SMURF</vt:lpstr>
    </vt:vector>
  </TitlesOfParts>
  <Company>NASA Headquarters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CESG-Report-to-CMC-June2008</dc:title>
  <dc:creator>Adrian J. Hooke</dc:creator>
  <cp:lastModifiedBy>Gnat, Marcin</cp:lastModifiedBy>
  <cp:revision>1306</cp:revision>
  <cp:lastPrinted>2001-11-29T04:39:41Z</cp:lastPrinted>
  <dcterms:created xsi:type="dcterms:W3CDTF">1998-05-20T16:00:08Z</dcterms:created>
  <dcterms:modified xsi:type="dcterms:W3CDTF">2024-01-30T14:00:18Z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0x01010062519C13F5234A43A6B360F5DBB76A87</vt:lpwstr>
  </property>
</Properties>
</file>