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58" r:id="rId5"/>
  </p:sldMasterIdLst>
  <p:notesMasterIdLst>
    <p:notesMasterId r:id="rId39"/>
  </p:notesMasterIdLst>
  <p:handoutMasterIdLst>
    <p:handoutMasterId r:id="rId40"/>
  </p:handoutMasterIdLst>
  <p:sldIdLst>
    <p:sldId id="644" r:id="rId6"/>
    <p:sldId id="659" r:id="rId7"/>
    <p:sldId id="708" r:id="rId8"/>
    <p:sldId id="678" r:id="rId9"/>
    <p:sldId id="679" r:id="rId10"/>
    <p:sldId id="680" r:id="rId11"/>
    <p:sldId id="682" r:id="rId12"/>
    <p:sldId id="683" r:id="rId13"/>
    <p:sldId id="688" r:id="rId14"/>
    <p:sldId id="689" r:id="rId15"/>
    <p:sldId id="709" r:id="rId16"/>
    <p:sldId id="684" r:id="rId17"/>
    <p:sldId id="685" r:id="rId18"/>
    <p:sldId id="687" r:id="rId19"/>
    <p:sldId id="690" r:id="rId20"/>
    <p:sldId id="691" r:id="rId21"/>
    <p:sldId id="692" r:id="rId22"/>
    <p:sldId id="693" r:id="rId23"/>
    <p:sldId id="694" r:id="rId24"/>
    <p:sldId id="695" r:id="rId25"/>
    <p:sldId id="696" r:id="rId26"/>
    <p:sldId id="697" r:id="rId27"/>
    <p:sldId id="698" r:id="rId28"/>
    <p:sldId id="699" r:id="rId29"/>
    <p:sldId id="700" r:id="rId30"/>
    <p:sldId id="701" r:id="rId31"/>
    <p:sldId id="702" r:id="rId32"/>
    <p:sldId id="703" r:id="rId33"/>
    <p:sldId id="704" r:id="rId34"/>
    <p:sldId id="705" r:id="rId35"/>
    <p:sldId id="706" r:id="rId36"/>
    <p:sldId id="707" r:id="rId37"/>
    <p:sldId id="677" r:id="rId38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nat, Marcin" initials="GM" lastIdx="2" clrIdx="0">
    <p:extLst>
      <p:ext uri="{19B8F6BF-5375-455C-9EA6-DF929625EA0E}">
        <p15:presenceInfo xmlns:p15="http://schemas.microsoft.com/office/powerpoint/2012/main" userId="S-1-5-21-1156737867-681972312-1097073633-109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808080"/>
    <a:srgbClr val="5F5F5F"/>
    <a:srgbClr val="B2B2B2"/>
    <a:srgbClr val="FFFF00"/>
    <a:srgbClr val="A6D86E"/>
    <a:srgbClr val="97D256"/>
    <a:srgbClr val="FFFF99"/>
    <a:srgbClr val="00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3591" autoAdjust="0"/>
  </p:normalViewPr>
  <p:slideViewPr>
    <p:cSldViewPr>
      <p:cViewPr varScale="1">
        <p:scale>
          <a:sx n="129" d="100"/>
          <a:sy n="129" d="100"/>
        </p:scale>
        <p:origin x="198" y="126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presProps" Target="pres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41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CAB2D9-3F25-4E52-B6C6-A8F0F24465A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50F184A-3E09-4500-951E-290CACA94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0EA7DB8E-5075-4354-95A0-0C3EA6180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C040D8F-0D86-4756-B131-D043A3104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1193352B-30E4-4116-9E16-EE112B502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12F2749-C343-4621-9D19-8A0DACDC2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F3E92332-FE11-4BA3-90E6-942EABC1E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2557947A-BD3E-41CB-96E6-55ADA2069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682DB156-1FEE-4915-A27E-5E28A0AD2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EEB2ED57-B0AC-456B-9432-63BD1E6FC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lnSpc>
                <a:spcPct val="90000"/>
              </a:lnSpc>
              <a:spcAft>
                <a:spcPct val="10000"/>
              </a:spcAft>
              <a:buSzPct val="125000"/>
              <a:defRPr sz="1800"/>
            </a:lvl1pPr>
          </a:lstStyle>
          <a:p>
            <a:pPr>
              <a:defRPr/>
            </a:pPr>
            <a:fld id="{497A59C1-726A-49C4-AFD8-3942A77FF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49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/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7620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0" y="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7696200" y="0"/>
            <a:ext cx="1447800" cy="685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19460" name="Rectangle 8"/>
          <p:cNvSpPr>
            <a:spLocks noChangeArrowheads="1"/>
          </p:cNvSpPr>
          <p:nvPr/>
        </p:nvSpPr>
        <p:spPr bwMode="auto">
          <a:xfrm>
            <a:off x="7772400" y="6248400"/>
            <a:ext cx="1371600" cy="6096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endParaRPr lang="en-GB" sz="1800"/>
          </a:p>
        </p:txBody>
      </p:sp>
      <p:sp>
        <p:nvSpPr>
          <p:cNvPr id="929803" name="Text Box 11"/>
          <p:cNvSpPr txBox="1">
            <a:spLocks noChangeArrowheads="1"/>
          </p:cNvSpPr>
          <p:nvPr/>
        </p:nvSpPr>
        <p:spPr bwMode="auto">
          <a:xfrm>
            <a:off x="685800" y="1201510"/>
            <a:ext cx="7597775" cy="1384995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de-DE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Service Agreement</a:t>
            </a:r>
          </a:p>
          <a:p>
            <a:pPr algn="ctr" eaLnBrk="0" hangingPunct="0">
              <a:defRPr/>
            </a:pPr>
            <a:r>
              <a:rPr lang="de-DE" sz="28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Proposal</a:t>
            </a:r>
            <a:r>
              <a:rPr lang="de-DE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Service Agreement </a:t>
            </a:r>
            <a:r>
              <a:rPr lang="de-DE" sz="2800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parameters</a:t>
            </a:r>
            <a:r>
              <a:rPr lang="de-DE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- update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2743061" y="3313785"/>
            <a:ext cx="3682290" cy="20621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de-DE" sz="2400" dirty="0">
                <a:solidFill>
                  <a:srgbClr val="000099"/>
                </a:solidFill>
                <a:latin typeface="Calibri" pitchFamily="34" charset="0"/>
              </a:rPr>
              <a:t>CCSDS </a:t>
            </a:r>
            <a:r>
              <a:rPr lang="de-DE" sz="2400" dirty="0" err="1">
                <a:solidFill>
                  <a:srgbClr val="000099"/>
                </a:solidFill>
                <a:latin typeface="Calibri" pitchFamily="34" charset="0"/>
              </a:rPr>
              <a:t>Teleconference</a:t>
            </a:r>
            <a:r>
              <a:rPr lang="de-DE" sz="2400" dirty="0">
                <a:solidFill>
                  <a:srgbClr val="000099"/>
                </a:solidFill>
                <a:latin typeface="Calibri" pitchFamily="34" charset="0"/>
              </a:rPr>
              <a:t> 2024</a:t>
            </a:r>
            <a:endParaRPr 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endParaRPr 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30 January 2024</a:t>
            </a:r>
          </a:p>
          <a:p>
            <a:pPr algn="ctr" eaLnBrk="0" hangingPunct="0"/>
            <a:endParaRPr lang="en-US" sz="2400" dirty="0">
              <a:solidFill>
                <a:srgbClr val="000099"/>
              </a:solidFill>
              <a:latin typeface="Calibri" pitchFamily="34" charset="0"/>
            </a:endParaRPr>
          </a:p>
          <a:p>
            <a:pPr algn="ctr" eaLnBrk="0" hangingPunct="0"/>
            <a:r>
              <a:rPr lang="en-US" sz="2000" i="1" dirty="0">
                <a:solidFill>
                  <a:srgbClr val="000099"/>
                </a:solidFill>
                <a:latin typeface="Calibri" pitchFamily="34" charset="0"/>
              </a:rPr>
              <a:t>Marcin Gnat, DLR/GSOC</a:t>
            </a:r>
          </a:p>
          <a:p>
            <a:pPr algn="ctr" eaLnBrk="0" hangingPunct="0"/>
            <a:endParaRPr lang="en-US" sz="1200" u="sng" dirty="0">
              <a:solidFill>
                <a:srgbClr val="0033CC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667667"/>
              </p:ext>
            </p:extLst>
          </p:nvPr>
        </p:nvGraphicFramePr>
        <p:xfrm>
          <a:off x="424260" y="937828"/>
          <a:ext cx="8487506" cy="3642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Agreed Provider Apertures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General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agreedProviderApertures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apertureDetails</a:t>
                      </a:r>
                      <a:r>
                        <a:rPr lang="en-US" sz="1400" dirty="0"/>
                        <a:t> site=“WHM” aperture=“S67” priority=“1” type=“ground” </a:t>
                      </a:r>
                      <a:r>
                        <a:rPr lang="en-US" sz="1400" dirty="0" err="1"/>
                        <a:t>usagePhase</a:t>
                      </a:r>
                      <a:r>
                        <a:rPr lang="en-US" sz="1400" dirty="0"/>
                        <a:t>=“routine”/&gt;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&lt;/</a:t>
                      </a:r>
                      <a:r>
                        <a:rPr lang="en-US" sz="1400" dirty="0" err="1"/>
                        <a:t>agreedProviderApertures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List of agreed apertures to be used in the frame of Service Agreement. Type may be </a:t>
                      </a:r>
                      <a:r>
                        <a:rPr lang="en-US" sz="1400" dirty="0" err="1"/>
                        <a:t>enum</a:t>
                      </a:r>
                      <a:r>
                        <a:rPr lang="en-US" sz="1400" dirty="0"/>
                        <a:t> with (</a:t>
                      </a:r>
                      <a:r>
                        <a:rPr lang="en-US" sz="1400" dirty="0" err="1"/>
                        <a:t>ground,relay,space,orbiter,moon,etc</a:t>
                      </a:r>
                      <a:r>
                        <a:rPr lang="en-US" sz="1400" dirty="0"/>
                        <a:t>…)?</a:t>
                      </a:r>
                    </a:p>
                    <a:p>
                      <a:r>
                        <a:rPr lang="en-US" sz="1400" b="1" dirty="0"/>
                        <a:t>Check if we need to have space and </a:t>
                      </a:r>
                      <a:r>
                        <a:rPr lang="en-US" sz="1400" b="1" dirty="0" err="1"/>
                        <a:t>gound</a:t>
                      </a:r>
                      <a:r>
                        <a:rPr lang="en-US" sz="1400" b="1" dirty="0"/>
                        <a:t> apertures for Provider???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74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159047"/>
              </p:ext>
            </p:extLst>
          </p:nvPr>
        </p:nvGraphicFramePr>
        <p:xfrm>
          <a:off x="424260" y="937828"/>
          <a:ext cx="8487506" cy="3642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Agreed User Apertures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General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agreedUserApertures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apertureDetails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userSpaceNode</a:t>
                      </a:r>
                      <a:r>
                        <a:rPr lang="en-US" sz="1400" dirty="0"/>
                        <a:t>=“MEX” aperture=“MEX-LGA1” priority=“1” type=“space” </a:t>
                      </a:r>
                      <a:r>
                        <a:rPr lang="en-US" sz="1400" dirty="0" err="1"/>
                        <a:t>usagePhase</a:t>
                      </a:r>
                      <a:r>
                        <a:rPr lang="en-US" sz="1400" dirty="0"/>
                        <a:t>=“routine”/&gt;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&lt;/</a:t>
                      </a:r>
                      <a:r>
                        <a:rPr lang="en-US" sz="1400" dirty="0" err="1"/>
                        <a:t>agreedUserApertures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List of agreed apertures to be used in the frame of Service Agreement. Type may be </a:t>
                      </a:r>
                      <a:r>
                        <a:rPr lang="en-US" sz="1400" dirty="0" err="1"/>
                        <a:t>enum</a:t>
                      </a:r>
                      <a:r>
                        <a:rPr lang="en-US" sz="1400" dirty="0"/>
                        <a:t> with (</a:t>
                      </a:r>
                      <a:r>
                        <a:rPr lang="en-US" sz="1400" dirty="0" err="1"/>
                        <a:t>ground,relay,space,orbiter,moon,etc</a:t>
                      </a:r>
                      <a:r>
                        <a:rPr lang="en-US" sz="1400" dirty="0"/>
                        <a:t>…)?</a:t>
                      </a:r>
                    </a:p>
                    <a:p>
                      <a:r>
                        <a:rPr lang="en-US" sz="1400" b="1" dirty="0"/>
                        <a:t>Check if we need to have space and </a:t>
                      </a:r>
                      <a:r>
                        <a:rPr lang="en-US" sz="1400" b="1" dirty="0" err="1"/>
                        <a:t>gound</a:t>
                      </a:r>
                      <a:r>
                        <a:rPr lang="en-US" sz="1400" b="1" dirty="0"/>
                        <a:t> apertures for User???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97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642168"/>
              </p:ext>
            </p:extLst>
          </p:nvPr>
        </p:nvGraphicFramePr>
        <p:xfrm>
          <a:off x="424260" y="937828"/>
          <a:ext cx="8487506" cy="300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681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36825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Service Agreement Support Start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Service Agreement Support Stop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KeyMissionDates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srvAgrSupportStart</a:t>
                      </a:r>
                      <a:r>
                        <a:rPr lang="en-US" sz="1400" dirty="0"/>
                        <a:t> date=“2023-300T00:00:00” /&gt;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srvAgrSupportStop</a:t>
                      </a:r>
                      <a:r>
                        <a:rPr lang="en-US" sz="1400" dirty="0"/>
                        <a:t> date=“2024-300T00:00:00” /&gt;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date on which the service agreement support period starts or ends.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598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708048"/>
              </p:ext>
            </p:extLst>
          </p:nvPr>
        </p:nvGraphicFramePr>
        <p:xfrm>
          <a:off x="424260" y="937828"/>
          <a:ext cx="8487506" cy="4068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681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36825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Phases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KeyMissionDates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missionPhases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phaseDetails</a:t>
                      </a:r>
                      <a:r>
                        <a:rPr lang="en-US" sz="1400" dirty="0"/>
                        <a:t> id=“TC1” description=“Data Flow Test”  </a:t>
                      </a:r>
                      <a:r>
                        <a:rPr lang="en-US" sz="1400" dirty="0" err="1"/>
                        <a:t>startDate</a:t>
                      </a:r>
                      <a:r>
                        <a:rPr lang="en-US" sz="1400" dirty="0"/>
                        <a:t>=“2023-310T00:00:00” </a:t>
                      </a:r>
                      <a:r>
                        <a:rPr lang="en-US" sz="1400" dirty="0" err="1"/>
                        <a:t>endDate</a:t>
                      </a:r>
                      <a:r>
                        <a:rPr lang="en-US" sz="1400" dirty="0"/>
                        <a:t>=“2023-312T00:00:00” type=“test”&gt;</a:t>
                      </a:r>
                    </a:p>
                    <a:p>
                      <a:pPr marL="1371600" lvl="3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involvedResource</a:t>
                      </a:r>
                      <a:r>
                        <a:rPr lang="en-US" sz="1400" dirty="0"/>
                        <a:t> type=“aperture” ref=“WHM1”/&gt;</a:t>
                      </a:r>
                    </a:p>
                    <a:p>
                      <a:pPr marL="1371600" lvl="3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involvedResource</a:t>
                      </a:r>
                      <a:r>
                        <a:rPr lang="en-US" sz="1400" dirty="0"/>
                        <a:t> type=“</a:t>
                      </a:r>
                      <a:r>
                        <a:rPr lang="en-US" sz="1400" dirty="0" err="1"/>
                        <a:t>noc</a:t>
                      </a:r>
                      <a:r>
                        <a:rPr lang="en-US" sz="1400" dirty="0"/>
                        <a:t>” ref=“GSOC”/&gt;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&lt;/</a:t>
                      </a:r>
                      <a:r>
                        <a:rPr lang="en-US" sz="1400" dirty="0" err="1"/>
                        <a:t>phaseDetails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&lt;/</a:t>
                      </a:r>
                      <a:r>
                        <a:rPr lang="en-US" sz="1400" dirty="0" err="1"/>
                        <a:t>missionPhases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date on which the service agreement support period starts or ends.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Confirmed. System Freeze will be used as additional Phase type (i.e. “freeze”)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498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17404"/>
              </p:ext>
            </p:extLst>
          </p:nvPr>
        </p:nvGraphicFramePr>
        <p:xfrm>
          <a:off x="424260" y="937828"/>
          <a:ext cx="8487506" cy="441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681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36825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Launch Windows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KeyMissionDates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launchWindows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launchWindow</a:t>
                      </a:r>
                      <a:r>
                        <a:rPr lang="en-US" sz="1400" dirty="0"/>
                        <a:t> id=“LW1” </a:t>
                      </a:r>
                      <a:r>
                        <a:rPr lang="en-US" sz="1400" dirty="0" err="1"/>
                        <a:t>startTime</a:t>
                      </a:r>
                      <a:r>
                        <a:rPr lang="en-US" sz="1400" dirty="0"/>
                        <a:t>=“2024-056T00:00:00” </a:t>
                      </a:r>
                      <a:r>
                        <a:rPr lang="en-US" sz="1400" dirty="0" err="1"/>
                        <a:t>endTime</a:t>
                      </a:r>
                      <a:r>
                        <a:rPr lang="en-US" sz="1400" dirty="0"/>
                        <a:t>=“2024-056T02:00:00” default=“true”/&gt;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launchWindow</a:t>
                      </a:r>
                      <a:r>
                        <a:rPr lang="en-US" sz="1400" dirty="0"/>
                        <a:t> id=“LW2” </a:t>
                      </a:r>
                      <a:r>
                        <a:rPr lang="en-US" sz="1400" dirty="0" err="1"/>
                        <a:t>startTime</a:t>
                      </a:r>
                      <a:r>
                        <a:rPr lang="en-US" sz="1400" dirty="0"/>
                        <a:t>=“2024-057T01:00:00” </a:t>
                      </a:r>
                      <a:r>
                        <a:rPr lang="en-US" sz="1400" dirty="0" err="1"/>
                        <a:t>endTime</a:t>
                      </a:r>
                      <a:r>
                        <a:rPr lang="en-US" sz="1400" dirty="0"/>
                        <a:t>=“2024-056T03:00:00”/&gt;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launchWindow</a:t>
                      </a:r>
                      <a:r>
                        <a:rPr lang="en-US" sz="1400" dirty="0"/>
                        <a:t> id=“LW3” </a:t>
                      </a:r>
                      <a:r>
                        <a:rPr lang="en-US" sz="1400" dirty="0" err="1"/>
                        <a:t>startTime</a:t>
                      </a:r>
                      <a:r>
                        <a:rPr lang="en-US" sz="1400" dirty="0"/>
                        <a:t>=“2024-058T03:00:00” </a:t>
                      </a:r>
                      <a:r>
                        <a:rPr lang="en-US" sz="1400" dirty="0" err="1"/>
                        <a:t>endTime</a:t>
                      </a:r>
                      <a:r>
                        <a:rPr lang="en-US" sz="1400" dirty="0"/>
                        <a:t>=“2024-056T03:01:00”/&gt;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&lt;/</a:t>
                      </a:r>
                      <a:r>
                        <a:rPr lang="en-US" sz="1400" dirty="0" err="1"/>
                        <a:t>launchWindows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List of possible planned launch date and time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952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93697"/>
              </p:ext>
            </p:extLst>
          </p:nvPr>
        </p:nvGraphicFramePr>
        <p:xfrm>
          <a:off x="424260" y="937828"/>
          <a:ext cx="8487506" cy="2569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Trajectory Format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Trajectory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enum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trajectoryFormat</a:t>
                      </a:r>
                      <a:r>
                        <a:rPr lang="en-US" sz="1400" dirty="0"/>
                        <a:t> type=“OEM” format=“XML”/&gt;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OEM Text, OEM XML, TLE, STDM, etc… Exchange formats are indicated.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480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479773"/>
              </p:ext>
            </p:extLst>
          </p:nvPr>
        </p:nvGraphicFramePr>
        <p:xfrm>
          <a:off x="424260" y="937828"/>
          <a:ext cx="8487506" cy="2569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Trajectory / Orbit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Trajectory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enum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trajectoryType</a:t>
                      </a:r>
                      <a:r>
                        <a:rPr lang="en-US" sz="1400" dirty="0"/>
                        <a:t> type=“LEO” /&gt;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/>
                        <a:t>LEO, GEO, Lunar </a:t>
                      </a:r>
                      <a:r>
                        <a:rPr lang="es-ES" sz="1400" dirty="0" err="1"/>
                        <a:t>orbit</a:t>
                      </a:r>
                      <a:r>
                        <a:rPr lang="es-ES" sz="1400" dirty="0"/>
                        <a:t>, </a:t>
                      </a:r>
                      <a:r>
                        <a:rPr lang="es-ES" sz="1400" dirty="0" err="1"/>
                        <a:t>deep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space</a:t>
                      </a:r>
                      <a:r>
                        <a:rPr lang="es-ES" sz="1400" dirty="0"/>
                        <a:t> etc.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511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71191"/>
              </p:ext>
            </p:extLst>
          </p:nvPr>
        </p:nvGraphicFramePr>
        <p:xfrm>
          <a:off x="424260" y="937828"/>
          <a:ext cx="8487506" cy="2711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Trajectory 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Trajectory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trajectoryDescription</a:t>
                      </a:r>
                      <a:r>
                        <a:rPr lang="en-US" sz="1400" dirty="0"/>
                        <a:t> text=“This trajectory has an eccentricity of …. And is stretching between apogee of …. And perigee of….  LTAN is …..” /&gt;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 of orbit like inclination, periodicity, </a:t>
                      </a:r>
                      <a:r>
                        <a:rPr lang="en-US" sz="1400" dirty="0" err="1"/>
                        <a:t>etc</a:t>
                      </a:r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139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040744"/>
              </p:ext>
            </p:extLst>
          </p:nvPr>
        </p:nvGraphicFramePr>
        <p:xfrm>
          <a:off x="424260" y="937828"/>
          <a:ext cx="8487506" cy="4495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Service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Provided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serviceList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serviceDetails</a:t>
                      </a:r>
                      <a:r>
                        <a:rPr lang="en-US" sz="1400" dirty="0"/>
                        <a:t> type=“TELEMETRY” </a:t>
                      </a:r>
                      <a:r>
                        <a:rPr lang="en-US" sz="1400" dirty="0" err="1"/>
                        <a:t>freqBand</a:t>
                      </a:r>
                      <a:r>
                        <a:rPr lang="en-US" sz="1400" dirty="0"/>
                        <a:t>=“S” </a:t>
                      </a:r>
                      <a:r>
                        <a:rPr lang="en-US" sz="1400" dirty="0" err="1"/>
                        <a:t>provisionType</a:t>
                      </a:r>
                      <a:r>
                        <a:rPr lang="en-US" sz="1400" dirty="0"/>
                        <a:t>=“online”&gt;</a:t>
                      </a:r>
                    </a:p>
                    <a:p>
                      <a:pPr marL="914400" lvl="2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transferService</a:t>
                      </a:r>
                      <a:r>
                        <a:rPr lang="en-US" sz="1400" dirty="0"/>
                        <a:t> type=“RAF”/&gt;</a:t>
                      </a: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transferService</a:t>
                      </a:r>
                      <a:r>
                        <a:rPr lang="en-US" sz="1400" dirty="0"/>
                        <a:t> type=“RCF”/&gt;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&lt;/</a:t>
                      </a:r>
                      <a:r>
                        <a:rPr lang="en-US" sz="1400" dirty="0" err="1"/>
                        <a:t>serviceDetails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&lt;/</a:t>
                      </a:r>
                      <a:r>
                        <a:rPr lang="en-US" sz="1400" dirty="0" err="1"/>
                        <a:t>serviceList</a:t>
                      </a:r>
                      <a:r>
                        <a:rPr lang="en-US" sz="1400" dirty="0"/>
                        <a:t>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service list, with each item listing a service (like TELEMETRY, TELECOMMAND, RANGING) with possibly some additional information (like frequency band or specification like RAF; CLTU)</a:t>
                      </a:r>
                    </a:p>
                    <a:p>
                      <a:r>
                        <a:rPr lang="en-US" sz="1400" dirty="0"/>
                        <a:t>this could look like:</a:t>
                      </a:r>
                    </a:p>
                    <a:p>
                      <a:r>
                        <a:rPr lang="en-US" sz="1400" dirty="0"/>
                        <a:t>- TELEMETRY(S-Band, online, SLE(RAF, RCF, ROCF))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211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323767"/>
              </p:ext>
            </p:extLst>
          </p:nvPr>
        </p:nvGraphicFramePr>
        <p:xfrm>
          <a:off x="424260" y="937828"/>
          <a:ext cx="8487506" cy="264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Tracking Configuration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Provided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trackingConfiguration</a:t>
                      </a:r>
                      <a:r>
                        <a:rPr lang="en-US" sz="1400" dirty="0"/>
                        <a:t> type=“MSPA”/&gt;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MSPA, multiple spacecraft per aperture considerations, TDM (time </a:t>
                      </a:r>
                      <a:r>
                        <a:rPr lang="en-US" sz="1400" dirty="0" err="1"/>
                        <a:t>divisiion</a:t>
                      </a:r>
                      <a:r>
                        <a:rPr lang="en-US" sz="1400" dirty="0"/>
                        <a:t> multiplex)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26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E9B8F7-4F6B-432E-AE49-6B3C17C45F6C}"/>
              </a:ext>
            </a:extLst>
          </p:cNvPr>
          <p:cNvSpPr txBox="1"/>
          <p:nvPr/>
        </p:nvSpPr>
        <p:spPr>
          <a:xfrm>
            <a:off x="457200" y="1239915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Inputs delivered until now from DLR, UKSA, NASA NSN and JAXA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This collection shall provide initial set of parameters which would be included in general section of Service Agreement (additionally to the Config Profiles), constituting kind of meta-information set.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The XSD schema for this part shall be relatively simple (grouping classes with individual parameters inside, most of which will be optional).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UPDATE 2024-01-18: altered, moved or deleted parameters according to discussions during Fall Meetings 2023.</a:t>
            </a:r>
          </a:p>
        </p:txBody>
      </p:sp>
    </p:spTree>
    <p:extLst>
      <p:ext uri="{BB962C8B-B14F-4D97-AF65-F5344CB8AC3E}">
        <p14:creationId xmlns:p14="http://schemas.microsoft.com/office/powerpoint/2010/main" val="27474770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837968"/>
              </p:ext>
            </p:extLst>
          </p:nvPr>
        </p:nvGraphicFramePr>
        <p:xfrm>
          <a:off x="424260" y="937828"/>
          <a:ext cx="8487506" cy="2711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Product Retention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 Storage and Delivery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Integer + 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productRetentionTime</a:t>
                      </a:r>
                      <a:r>
                        <a:rPr lang="en-US" sz="1400" dirty="0"/>
                        <a:t> type=“</a:t>
                      </a:r>
                      <a:r>
                        <a:rPr lang="en-US" sz="1400" dirty="0" err="1"/>
                        <a:t>TMData</a:t>
                      </a:r>
                      <a:r>
                        <a:rPr lang="en-US" sz="1400" dirty="0"/>
                        <a:t>” name=“housekeeping telemetry” </a:t>
                      </a:r>
                      <a:r>
                        <a:rPr lang="en-US" sz="1400" dirty="0" err="1"/>
                        <a:t>retentionTime</a:t>
                      </a:r>
                      <a:r>
                        <a:rPr lang="en-US" sz="1400" dirty="0"/>
                        <a:t>=“30000”/&gt;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how long the data shall remain available for pickup/delivery, in seconds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919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055855"/>
              </p:ext>
            </p:extLst>
          </p:nvPr>
        </p:nvGraphicFramePr>
        <p:xfrm>
          <a:off x="424260" y="937828"/>
          <a:ext cx="8487506" cy="2788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Product Storage Volume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Data Storage and Delivery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Integer + 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productStorage</a:t>
                      </a:r>
                      <a:r>
                        <a:rPr lang="en-US" sz="1400" dirty="0"/>
                        <a:t> type=“</a:t>
                      </a:r>
                      <a:r>
                        <a:rPr lang="en-US" sz="1400" dirty="0" err="1"/>
                        <a:t>TMData</a:t>
                      </a:r>
                      <a:r>
                        <a:rPr lang="en-US" sz="1400" dirty="0"/>
                        <a:t>” name=“housekeeping telemetry” volume=“100”/&gt;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Required/assigned product storage volume in GB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0194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514996"/>
              </p:ext>
            </p:extLst>
          </p:nvPr>
        </p:nvGraphicFramePr>
        <p:xfrm>
          <a:off x="424260" y="937828"/>
          <a:ext cx="8487506" cy="2724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Comms Bandwidth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Ground Comms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Integer + 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commsBandwidth</a:t>
                      </a:r>
                      <a:r>
                        <a:rPr lang="en-US" sz="1400" dirty="0"/>
                        <a:t> identifier=“</a:t>
                      </a:r>
                      <a:r>
                        <a:rPr lang="en-US" sz="1400" dirty="0" err="1"/>
                        <a:t>primeLine</a:t>
                      </a:r>
                      <a:r>
                        <a:rPr lang="en-US" sz="1400" dirty="0"/>
                        <a:t>” value=“20” /&gt;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Required/assigned comms bandwidth for real-time communications (SLE). IN Megabit per second (Mbps)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1172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226615"/>
              </p:ext>
            </p:extLst>
          </p:nvPr>
        </p:nvGraphicFramePr>
        <p:xfrm>
          <a:off x="424260" y="937828"/>
          <a:ext cx="8487506" cy="264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Command Latency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Ground Comms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Float + 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cmdLatency</a:t>
                      </a:r>
                      <a:r>
                        <a:rPr lang="en-US" sz="1400" dirty="0"/>
                        <a:t> value=“5.5” </a:t>
                      </a:r>
                      <a:r>
                        <a:rPr lang="en-US" sz="1400" dirty="0" err="1"/>
                        <a:t>referredTo</a:t>
                      </a:r>
                      <a:r>
                        <a:rPr lang="en-US" sz="1400" dirty="0"/>
                        <a:t>=“delivery at SLE provider”/&gt;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Required/actual comms command latency in milliseconds.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4476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482204"/>
              </p:ext>
            </p:extLst>
          </p:nvPr>
        </p:nvGraphicFramePr>
        <p:xfrm>
          <a:off x="424260" y="937828"/>
          <a:ext cx="8487506" cy="2788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Redundancy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Ground Comms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&lt;redundancy text=“Required full redundant comms loop with identical bandwidth running over separate provider circuit” /&gt;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express the need for the </a:t>
                      </a:r>
                      <a:r>
                        <a:rPr lang="en-US" sz="1400" dirty="0" err="1"/>
                        <a:t>redundncy</a:t>
                      </a:r>
                      <a:r>
                        <a:rPr lang="en-US" sz="1400" dirty="0"/>
                        <a:t>, at which </a:t>
                      </a:r>
                      <a:r>
                        <a:rPr lang="en-US" sz="1400" dirty="0" err="1"/>
                        <a:t>levell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etc</a:t>
                      </a:r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988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27496"/>
              </p:ext>
            </p:extLst>
          </p:nvPr>
        </p:nvGraphicFramePr>
        <p:xfrm>
          <a:off x="424260" y="937828"/>
          <a:ext cx="8487506" cy="2788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Frequency of Contacts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Level of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frequencyOfContacts</a:t>
                      </a:r>
                      <a:r>
                        <a:rPr lang="en-US" sz="1400" dirty="0"/>
                        <a:t> text=“3 contacts per day of duration 10 to 30 minutes” </a:t>
                      </a:r>
                      <a:r>
                        <a:rPr lang="en-US" sz="1400" dirty="0" err="1"/>
                        <a:t>phaseRef</a:t>
                      </a:r>
                      <a:r>
                        <a:rPr lang="en-US" sz="1400" dirty="0"/>
                        <a:t>=“routine”/&gt;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Expresses the usage of passes in general manner e.g. 3 contacts per day of duration 10 to 30 minutes.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8010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938116"/>
              </p:ext>
            </p:extLst>
          </p:nvPr>
        </p:nvGraphicFramePr>
        <p:xfrm>
          <a:off x="424260" y="937828"/>
          <a:ext cx="8487506" cy="3938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Cost of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Level of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String</a:t>
                      </a:r>
                    </a:p>
                    <a:p>
                      <a:r>
                        <a:rPr lang="en-US" sz="1400" dirty="0"/>
                        <a:t>(alternative </a:t>
                      </a:r>
                      <a:r>
                        <a:rPr lang="en-US" sz="1400" i="1" dirty="0"/>
                        <a:t>cost</a:t>
                      </a:r>
                      <a:r>
                        <a:rPr lang="en-US" sz="1400" dirty="0"/>
                        <a:t> int, </a:t>
                      </a:r>
                      <a:r>
                        <a:rPr lang="en-US" sz="1400" i="1" dirty="0"/>
                        <a:t>currency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enum</a:t>
                      </a:r>
                      <a:r>
                        <a:rPr lang="en-US" sz="1400" dirty="0"/>
                        <a:t> €,$, </a:t>
                      </a:r>
                      <a:r>
                        <a:rPr lang="en-US" sz="1400" i="1" dirty="0"/>
                        <a:t>unit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enum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hour,pass,month</a:t>
                      </a:r>
                      <a:r>
                        <a:rPr lang="en-US" sz="1400" dirty="0"/>
                        <a:t>, </a:t>
                      </a:r>
                      <a:r>
                        <a:rPr lang="en-US" sz="1400" i="1" dirty="0"/>
                        <a:t>type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enum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routine,emergency,leop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costOfService</a:t>
                      </a:r>
                      <a:r>
                        <a:rPr lang="en-US" sz="1400" dirty="0"/>
                        <a:t> text=“300€ per hour for routine support” /&gt;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Alternative</a:t>
                      </a:r>
                      <a:br>
                        <a:rPr lang="en-US" sz="1400" dirty="0"/>
                      </a:br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costOfService</a:t>
                      </a:r>
                      <a:r>
                        <a:rPr lang="en-US" sz="1400" dirty="0"/>
                        <a:t> cost=“300” currency=“€” unit=“hour” type=“routine”/&gt;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£x per hour, £y per contact, £z monthly etc. (commercially sensitive)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TBC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3907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305668"/>
              </p:ext>
            </p:extLst>
          </p:nvPr>
        </p:nvGraphicFramePr>
        <p:xfrm>
          <a:off x="424260" y="937828"/>
          <a:ext cx="8487506" cy="300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75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75231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Success Criteria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Level of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successCriteria</a:t>
                      </a:r>
                      <a:r>
                        <a:rPr lang="en-US" sz="1400" dirty="0"/>
                        <a:t> id=“SCrit1” value=“50” unit=“percent” criteria=“good frames” </a:t>
                      </a:r>
                      <a:r>
                        <a:rPr lang="en-US" sz="1400" dirty="0" err="1"/>
                        <a:t>evaluationPeriod</a:t>
                      </a:r>
                      <a:r>
                        <a:rPr lang="en-US" sz="1400" dirty="0"/>
                        <a:t>=“pass” /&gt;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e.g. &gt;50% dataflow during pass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0496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447998"/>
              </p:ext>
            </p:extLst>
          </p:nvPr>
        </p:nvGraphicFramePr>
        <p:xfrm>
          <a:off x="424260" y="937828"/>
          <a:ext cx="8487506" cy="2788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870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413636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Availability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Level of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&lt;availability value=“10” unit=“hours”/&gt;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MTTR (Mean Time To Restore)? Required/agreed reliability? In hours.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9532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648306"/>
              </p:ext>
            </p:extLst>
          </p:nvPr>
        </p:nvGraphicFramePr>
        <p:xfrm>
          <a:off x="424260" y="937828"/>
          <a:ext cx="8487506" cy="2866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870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413636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Ancillary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Level of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ancillaryServices</a:t>
                      </a:r>
                      <a:r>
                        <a:rPr lang="en-US" sz="1400" dirty="0"/>
                        <a:t> text=“Encryption required according to….”/&gt;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free text allowing to provide some additional requirements for ancillary services (hosting, encryption, etc..)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93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/>
              <a:t>Intro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7DAFB0-647C-44C0-B236-7BEC2E9C28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268"/>
            <a:ext cx="9144000" cy="588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8928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165053"/>
              </p:ext>
            </p:extLst>
          </p:nvPr>
        </p:nvGraphicFramePr>
        <p:xfrm>
          <a:off x="424260" y="937828"/>
          <a:ext cx="8487506" cy="300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870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413636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Product delivery timing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Level of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productDeliveryTiming</a:t>
                      </a:r>
                      <a:r>
                        <a:rPr lang="en-US" sz="1400" dirty="0"/>
                        <a:t> text=“tracking data must be delivered latest 20 minutes after pass”/&gt;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timing information on delivery expectations for different services / products, like "tracking data must be delivered latest 20 minutes after pass"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1456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84997"/>
              </p:ext>
            </p:extLst>
          </p:nvPr>
        </p:nvGraphicFramePr>
        <p:xfrm>
          <a:off x="424260" y="937828"/>
          <a:ext cx="8487506" cy="3564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870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413636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Provided Service Levels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Level of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providedServiceLevels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serviceLevel</a:t>
                      </a:r>
                      <a:r>
                        <a:rPr lang="en-US" sz="1400" dirty="0"/>
                        <a:t> name=“LEOP” definition=“engineering support during pass, data flow test executed before, on call support” priority=“1”/&gt;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&lt;/</a:t>
                      </a:r>
                      <a:r>
                        <a:rPr lang="en-US" sz="1400" dirty="0" err="1"/>
                        <a:t>providedServiceLevels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definition of service levels (like routine support, LEOP, emergency, </a:t>
                      </a:r>
                      <a:r>
                        <a:rPr lang="en-US" sz="1400" dirty="0" err="1"/>
                        <a:t>etc</a:t>
                      </a:r>
                      <a:r>
                        <a:rPr lang="en-US" sz="1400" dirty="0"/>
                        <a:t>…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2244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184069"/>
              </p:ext>
            </p:extLst>
          </p:nvPr>
        </p:nvGraphicFramePr>
        <p:xfrm>
          <a:off x="424260" y="937828"/>
          <a:ext cx="8487506" cy="5426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870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413636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Support Periods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Level of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supportPeriods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supportPeriod</a:t>
                      </a:r>
                      <a:r>
                        <a:rPr lang="en-US" sz="1400" dirty="0"/>
                        <a:t> id=“SupPer1” description=“early mission phase” </a:t>
                      </a:r>
                      <a:r>
                        <a:rPr lang="en-US" sz="1400" dirty="0" err="1"/>
                        <a:t>minHours</a:t>
                      </a:r>
                      <a:r>
                        <a:rPr lang="en-US" sz="1400" dirty="0"/>
                        <a:t>=“10” </a:t>
                      </a:r>
                      <a:r>
                        <a:rPr lang="en-US" sz="1400" dirty="0" err="1"/>
                        <a:t>maxHours</a:t>
                      </a:r>
                      <a:r>
                        <a:rPr lang="en-US" sz="1400" dirty="0"/>
                        <a:t>=“200” </a:t>
                      </a:r>
                      <a:r>
                        <a:rPr lang="en-US" sz="1400" dirty="0" err="1"/>
                        <a:t>minSupportTime</a:t>
                      </a:r>
                      <a:r>
                        <a:rPr lang="en-US" sz="1400" dirty="0"/>
                        <a:t>=“600” </a:t>
                      </a:r>
                      <a:r>
                        <a:rPr lang="en-US" sz="1400" dirty="0" err="1"/>
                        <a:t>serviceLevel</a:t>
                      </a:r>
                      <a:r>
                        <a:rPr lang="en-US" sz="1400" dirty="0"/>
                        <a:t>=“routine” pass, data flow test executed before, on call support” priority=“1” </a:t>
                      </a:r>
                      <a:r>
                        <a:rPr lang="en-US" sz="1400" dirty="0" err="1"/>
                        <a:t>periodStartTime</a:t>
                      </a:r>
                      <a:r>
                        <a:rPr lang="en-US" sz="1400" dirty="0"/>
                        <a:t>=“2024-010T00:00:00” </a:t>
                      </a:r>
                      <a:r>
                        <a:rPr lang="en-US" sz="1400" dirty="0" err="1"/>
                        <a:t>periodStopTime</a:t>
                      </a:r>
                      <a:r>
                        <a:rPr lang="en-US" sz="1400" dirty="0"/>
                        <a:t>=“2024-020T00:00.00” </a:t>
                      </a:r>
                      <a:r>
                        <a:rPr lang="en-US" sz="1400" dirty="0" err="1"/>
                        <a:t>typicalSupportCount</a:t>
                      </a:r>
                      <a:r>
                        <a:rPr lang="en-US" sz="1400" dirty="0"/>
                        <a:t>=“10” </a:t>
                      </a:r>
                      <a:r>
                        <a:rPr lang="en-US" sz="1400" dirty="0" err="1"/>
                        <a:t>typicalSupportUnit</a:t>
                      </a:r>
                      <a:r>
                        <a:rPr lang="en-US" sz="1400" dirty="0"/>
                        <a:t>=“hours” </a:t>
                      </a:r>
                      <a:r>
                        <a:rPr lang="en-US" sz="1400" dirty="0" err="1"/>
                        <a:t>typicalSupportPeriod</a:t>
                      </a:r>
                      <a:r>
                        <a:rPr lang="en-US" sz="1400" dirty="0"/>
                        <a:t>=“week” /&gt;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&lt;/</a:t>
                      </a:r>
                      <a:r>
                        <a:rPr lang="en-US" sz="1400" dirty="0" err="1"/>
                        <a:t>supportPeriods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maybe something smart how we can provide information in blocks (i.e. period 1, 10 hours per week, period 2, 5 hours per month, period 3, </a:t>
                      </a:r>
                      <a:r>
                        <a:rPr lang="en-US" sz="1400" dirty="0" err="1"/>
                        <a:t>etcc</a:t>
                      </a:r>
                      <a:r>
                        <a:rPr lang="en-US" sz="1400" dirty="0"/>
                        <a:t>….) with additional information on priority or required service level (see "provided </a:t>
                      </a:r>
                      <a:r>
                        <a:rPr lang="en-US" sz="1400" dirty="0" err="1"/>
                        <a:t>Servcie</a:t>
                      </a:r>
                      <a:r>
                        <a:rPr lang="en-US" sz="1400" dirty="0"/>
                        <a:t> Levels), minimum hours per period, maximum hours per period, minimum pass length (seconds)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Possible confusion with Mission Plan (SA period, system Freeze, etc..). In essence overlapping with SMURF enhanced constraints (we may reuse the definition from there maybe?)</a:t>
                      </a:r>
                    </a:p>
                    <a:p>
                      <a:r>
                        <a:rPr lang="en-US" sz="1400" b="1" dirty="0"/>
                        <a:t>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8593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34848"/>
          </a:xfrm>
        </p:spPr>
        <p:txBody>
          <a:bodyPr/>
          <a:lstStyle/>
          <a:p>
            <a:r>
              <a:rPr lang="en-US" dirty="0"/>
              <a:t>Backup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087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Parameter Groups in SA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52D9D0-CEE6-498D-B614-229EB496979B}"/>
              </a:ext>
            </a:extLst>
          </p:cNvPr>
          <p:cNvSpPr txBox="1"/>
          <p:nvPr/>
        </p:nvSpPr>
        <p:spPr>
          <a:xfrm>
            <a:off x="731500" y="1508750"/>
            <a:ext cx="79552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/>
              <a:t>Following parameter groups have been identified and will be respectively used for groping the parameters in the XML/XSD: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General Information (</a:t>
            </a:r>
            <a:r>
              <a:rPr lang="en-US" dirty="0" err="1"/>
              <a:t>SAGeneralInformation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Key Mission Dates (</a:t>
            </a:r>
            <a:r>
              <a:rPr lang="en-US" dirty="0" err="1"/>
              <a:t>SAKeyMissionDates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Trajectory Info (</a:t>
            </a:r>
            <a:r>
              <a:rPr lang="en-US" dirty="0" err="1"/>
              <a:t>SATrajectoryInfo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Level of Service (</a:t>
            </a:r>
            <a:r>
              <a:rPr lang="en-US" dirty="0" err="1"/>
              <a:t>SAServiceLevel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Provided Services (</a:t>
            </a:r>
            <a:r>
              <a:rPr lang="en-US" dirty="0" err="1"/>
              <a:t>SAProvidedServices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Data Storage and Delivery (</a:t>
            </a:r>
            <a:r>
              <a:rPr lang="en-US" dirty="0" err="1"/>
              <a:t>SADataStorageDelivery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Ground Comms (</a:t>
            </a:r>
            <a:r>
              <a:rPr lang="en-US" dirty="0" err="1"/>
              <a:t>SAGroundComms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29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148675"/>
              </p:ext>
            </p:extLst>
          </p:nvPr>
        </p:nvGraphicFramePr>
        <p:xfrm>
          <a:off x="424259" y="939801"/>
          <a:ext cx="8487506" cy="2866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681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36825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Provider Agency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User Agency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General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providerAgency</a:t>
                      </a:r>
                      <a:r>
                        <a:rPr lang="en-US" sz="1400" dirty="0"/>
                        <a:t> name=“</a:t>
                      </a:r>
                      <a:r>
                        <a:rPr lang="en-US" sz="1400" dirty="0" err="1"/>
                        <a:t>Goonhilly</a:t>
                      </a:r>
                      <a:r>
                        <a:rPr lang="en-US" sz="1400" dirty="0"/>
                        <a:t> Earth Station Ltd”/&gt;,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userAgency</a:t>
                      </a:r>
                      <a:r>
                        <a:rPr lang="en-US" sz="1400" dirty="0"/>
                        <a:t> name=“</a:t>
                      </a:r>
                      <a:r>
                        <a:rPr lang="en-US" sz="1400" dirty="0" err="1"/>
                        <a:t>Deutsches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Zentrum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für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Luft</a:t>
                      </a:r>
                      <a:r>
                        <a:rPr lang="en-US" sz="1400" dirty="0"/>
                        <a:t>- und </a:t>
                      </a:r>
                      <a:r>
                        <a:rPr lang="en-US" sz="1400" dirty="0" err="1"/>
                        <a:t>Raumfahrt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e.V</a:t>
                      </a:r>
                      <a:r>
                        <a:rPr lang="en-US" sz="1400" dirty="0"/>
                        <a:t>.”/&gt;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More legal/contractual relevant provider organization name, may not be same as “originating organization” in the XML, which may be i.e. just “GSOC”.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284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092885"/>
              </p:ext>
            </p:extLst>
          </p:nvPr>
        </p:nvGraphicFramePr>
        <p:xfrm>
          <a:off x="424259" y="939801"/>
          <a:ext cx="8487506" cy="3215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681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36825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Provider Contacts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User Contacts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General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providerContacts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contactPerson</a:t>
                      </a:r>
                      <a:r>
                        <a:rPr lang="en-US" sz="1400" dirty="0"/>
                        <a:t> name=“Max </a:t>
                      </a:r>
                      <a:r>
                        <a:rPr lang="en-US" sz="1400" dirty="0" err="1"/>
                        <a:t>Mustermann</a:t>
                      </a:r>
                      <a:r>
                        <a:rPr lang="en-US" sz="1400" dirty="0"/>
                        <a:t>” role=“Project Manager” email=“max.mustermann@dlr.de” phone=“0049 8153 00000”&gt;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&lt;/</a:t>
                      </a:r>
                      <a:r>
                        <a:rPr lang="en-US" sz="1400" dirty="0" err="1"/>
                        <a:t>providerContacts</a:t>
                      </a:r>
                      <a:r>
                        <a:rPr lang="en-US" sz="1400" dirty="0"/>
                        <a:t>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List with service agreement relevant contact persons / positions.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107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277030"/>
              </p:ext>
            </p:extLst>
          </p:nvPr>
        </p:nvGraphicFramePr>
        <p:xfrm>
          <a:off x="424260" y="937828"/>
          <a:ext cx="8487506" cy="3138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681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36825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Supported Spacecraft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General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supportedSpacecraft</a:t>
                      </a:r>
                      <a:r>
                        <a:rPr lang="en-US" sz="1400" dirty="0"/>
                        <a:t>&gt;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supSpacecraft</a:t>
                      </a:r>
                      <a:r>
                        <a:rPr lang="en-US" sz="1400" dirty="0"/>
                        <a:t> name=“Integral” acronym=“IGL”/&gt;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supSpacecraft</a:t>
                      </a:r>
                      <a:r>
                        <a:rPr lang="en-US" sz="1400" dirty="0"/>
                        <a:t> name=“</a:t>
                      </a:r>
                      <a:r>
                        <a:rPr lang="en-US" sz="1400" dirty="0" err="1"/>
                        <a:t>MarsExpress</a:t>
                      </a:r>
                      <a:r>
                        <a:rPr lang="en-US" sz="1400" dirty="0"/>
                        <a:t>” acronym=“MEX”/&gt;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&lt;/</a:t>
                      </a:r>
                      <a:r>
                        <a:rPr lang="en-US" sz="1400" dirty="0" err="1"/>
                        <a:t>supportedSpacecraft</a:t>
                      </a:r>
                      <a:r>
                        <a:rPr lang="en-US" sz="1400" dirty="0"/>
                        <a:t>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List with supported spacecraft.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Check SANA correspondence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303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183892"/>
              </p:ext>
            </p:extLst>
          </p:nvPr>
        </p:nvGraphicFramePr>
        <p:xfrm>
          <a:off x="424260" y="937828"/>
          <a:ext cx="8487506" cy="3002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681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36825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Mission 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General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String with reference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missionDescription</a:t>
                      </a:r>
                      <a:r>
                        <a:rPr lang="en-US" sz="1400" dirty="0"/>
                        <a:t> text=“This mission is supposed to discover undiscovered discoveries in the universe. It uses multiple discoverer class spacecraft which perform discoveries.” </a:t>
                      </a:r>
                      <a:r>
                        <a:rPr lang="en-US" sz="1400" dirty="0" err="1"/>
                        <a:t>docRef</a:t>
                      </a:r>
                      <a:r>
                        <a:rPr lang="en-US" sz="1400" dirty="0"/>
                        <a:t>=“additionalMissionDescritpionDoc.pdf”/&gt;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Concise text block with a mission description which may help provider to better assess the project needs.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305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194" y="202980"/>
            <a:ext cx="7225605" cy="734848"/>
          </a:xfrm>
        </p:spPr>
        <p:txBody>
          <a:bodyPr/>
          <a:lstStyle/>
          <a:p>
            <a:r>
              <a:rPr lang="en-US" dirty="0"/>
              <a:t>Selection of Parameters for SA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FD23F44-F633-4C79-ACF3-D104F58B9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223910"/>
              </p:ext>
            </p:extLst>
          </p:nvPr>
        </p:nvGraphicFramePr>
        <p:xfrm>
          <a:off x="424260" y="937828"/>
          <a:ext cx="8487506" cy="2711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681">
                  <a:extLst>
                    <a:ext uri="{9D8B030D-6E8A-4147-A177-3AD203B41FA5}">
                      <a16:colId xmlns:a16="http://schemas.microsoft.com/office/drawing/2014/main" val="1993377610"/>
                    </a:ext>
                  </a:extLst>
                </a:gridCol>
                <a:gridCol w="6336825">
                  <a:extLst>
                    <a:ext uri="{9D8B030D-6E8A-4147-A177-3AD203B41FA5}">
                      <a16:colId xmlns:a16="http://schemas.microsoft.com/office/drawing/2014/main" val="3226701465"/>
                    </a:ext>
                  </a:extLst>
                </a:gridCol>
              </a:tblGrid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Parameter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Spacecraft </a:t>
                      </a:r>
                      <a:r>
                        <a:rPr lang="en-US" sz="1400" dirty="0" err="1"/>
                        <a:t>Characteristcs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68834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General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39271"/>
                  </a:ext>
                </a:extLst>
              </a:tr>
              <a:tr h="435422">
                <a:tc>
                  <a:txBody>
                    <a:bodyPr/>
                    <a:lstStyle/>
                    <a:p>
                      <a:r>
                        <a:rPr lang="en-US" sz="1400" dirty="0"/>
                        <a:t>Datatype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55243"/>
                  </a:ext>
                </a:extLst>
              </a:tr>
              <a:tr h="376762"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&lt;</a:t>
                      </a:r>
                      <a:r>
                        <a:rPr lang="en-US" sz="1400" dirty="0" err="1"/>
                        <a:t>spacecraftCharacteristics</a:t>
                      </a:r>
                      <a:r>
                        <a:rPr lang="en-US" sz="1400" dirty="0"/>
                        <a:t> ref=“</a:t>
                      </a:r>
                      <a:r>
                        <a:rPr lang="en-US" sz="1400" dirty="0" err="1"/>
                        <a:t>documentReference</a:t>
                      </a:r>
                      <a:r>
                        <a:rPr lang="en-US" sz="1400" dirty="0"/>
                        <a:t>” name=“S2G ICD”/&gt;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7656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Reference to spacecraft description or space to ground ICD document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01163"/>
                  </a:ext>
                </a:extLst>
              </a:tr>
              <a:tr h="440767"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Confirmed.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416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164879"/>
      </p:ext>
    </p:extLst>
  </p:cSld>
  <p:clrMapOvr>
    <a:masterClrMapping/>
  </p:clrMapOvr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9C13F5234A43A6B360F5DBB76A87" ma:contentTypeVersion="0" ma:contentTypeDescription="Create a new document." ma:contentTypeScope="" ma:versionID="f3d92b4dde5121a70c64cd5243ccd36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F14BD0-ED18-40F8-BACF-92E33194557B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E5C4C16-C7A8-4E74-BED9-494518859F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51</Pages>
  <Words>2054</Words>
  <Application>Microsoft Office PowerPoint</Application>
  <PresentationFormat>Letter Paper (8.5x11 in)</PresentationFormat>
  <Paragraphs>433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Times New Roman</vt:lpstr>
      <vt:lpstr>TMOD Presentations</vt:lpstr>
      <vt:lpstr>Custom Design</vt:lpstr>
      <vt:lpstr>PowerPoint Presentation</vt:lpstr>
      <vt:lpstr>Intro</vt:lpstr>
      <vt:lpstr>Intro</vt:lpstr>
      <vt:lpstr>Parameter Groups in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Selection of Parameters for SA </vt:lpstr>
      <vt:lpstr>Backup </vt:lpstr>
    </vt:vector>
  </TitlesOfParts>
  <Company>NASA Headquarters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</dc:creator>
  <cp:lastModifiedBy>Gnat, Marcin</cp:lastModifiedBy>
  <cp:revision>1317</cp:revision>
  <cp:lastPrinted>2001-11-29T04:39:41Z</cp:lastPrinted>
  <dcterms:created xsi:type="dcterms:W3CDTF">1998-05-20T16:00:08Z</dcterms:created>
  <dcterms:modified xsi:type="dcterms:W3CDTF">2024-01-18T08:25:30Z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0x01010062519C13F5234A43A6B360F5DBB76A87</vt:lpwstr>
  </property>
</Properties>
</file>