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58" r:id="rId5"/>
  </p:sldMasterIdLst>
  <p:notesMasterIdLst>
    <p:notesMasterId r:id="rId23"/>
  </p:notesMasterIdLst>
  <p:handoutMasterIdLst>
    <p:handoutMasterId r:id="rId24"/>
  </p:handoutMasterIdLst>
  <p:sldIdLst>
    <p:sldId id="644" r:id="rId6"/>
    <p:sldId id="659" r:id="rId7"/>
    <p:sldId id="667" r:id="rId8"/>
    <p:sldId id="668" r:id="rId9"/>
    <p:sldId id="669" r:id="rId10"/>
    <p:sldId id="670" r:id="rId11"/>
    <p:sldId id="660" r:id="rId12"/>
    <p:sldId id="661" r:id="rId13"/>
    <p:sldId id="662" r:id="rId14"/>
    <p:sldId id="671" r:id="rId15"/>
    <p:sldId id="672" r:id="rId16"/>
    <p:sldId id="673" r:id="rId17"/>
    <p:sldId id="664" r:id="rId18"/>
    <p:sldId id="665" r:id="rId19"/>
    <p:sldId id="674" r:id="rId20"/>
    <p:sldId id="675" r:id="rId21"/>
    <p:sldId id="676" r:id="rId22"/>
  </p:sldIdLst>
  <p:sldSz cx="9144000" cy="6858000" type="letter"/>
  <p:notesSz cx="7315200" cy="96012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nat, Marcin" initials="GM" lastIdx="2" clrIdx="0">
    <p:extLst>
      <p:ext uri="{19B8F6BF-5375-455C-9EA6-DF929625EA0E}">
        <p15:presenceInfo xmlns:p15="http://schemas.microsoft.com/office/powerpoint/2012/main" userId="S-1-5-21-1156737867-681972312-1097073633-1099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8080"/>
    <a:srgbClr val="5F5F5F"/>
    <a:srgbClr val="B2B2B2"/>
    <a:srgbClr val="FFFF00"/>
    <a:srgbClr val="A6D86E"/>
    <a:srgbClr val="97D256"/>
    <a:srgbClr val="FFFF99"/>
    <a:srgbClr val="008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3591" autoAdjust="0"/>
  </p:normalViewPr>
  <p:slideViewPr>
    <p:cSldViewPr>
      <p:cViewPr varScale="1">
        <p:scale>
          <a:sx n="138" d="100"/>
          <a:sy n="138" d="100"/>
        </p:scale>
        <p:origin x="150" y="120"/>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14T12:12:28.407" idx="2">
    <p:pos x="4843" y="1643"/>
    <p:text>Waiting for the decision of WG</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sldNum" sz="quarter" idx="5"/>
          </p:nvPr>
        </p:nvSpPr>
        <p:spPr>
          <a:noFill/>
        </p:spPr>
        <p:txBody>
          <a:bodyPr/>
          <a:lstStyle/>
          <a:p>
            <a:fld id="{55CAB2D9-3F25-4E52-B6C6-A8F0F24465A8}" type="slidenum">
              <a:rPr lang="en-US" smtClean="0"/>
              <a:pPr/>
              <a:t>1</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50F184A-3E09-4500-951E-290CACA94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0EA7DB8E-5075-4354-95A0-0C3EA6180E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C040D8F-0D86-4756-B131-D043A31045F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193352B-30E4-4116-9E16-EE112B5023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12F2749-C343-4621-9D19-8A0DACDC26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F3E92332-FE11-4BA3-90E6-942EABC1E7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2557947A-BD3E-41CB-96E6-55ADA2069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7"/>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8" name="Slide Number Placeholder 8"/>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82DB156-1FEE-4915-A27E-5E28A0AD27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3"/>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4" name="Slide Number Placeholder 4"/>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EEB2ED57-B0AC-456B-9432-63BD1E6FC9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3" name="Slide Number Placeholder 3"/>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97A59C1-726A-49C4-AFD8-3942A77FFA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5" cstate="print"/>
          <a:srcRect/>
          <a:stretch>
            <a:fillRect/>
          </a:stretch>
        </p:blipFill>
        <p:spPr bwMode="auto">
          <a:xfrm>
            <a:off x="3276600" y="6477000"/>
            <a:ext cx="25908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we.ccsds.org/css/docs/Forms/AllItems.aspx?RootFolder=%2Fcss%2Fdocs%2FCSS%2DSM%2FCWE%20Private%2FBook%20Production%2FBlue%2FService%20Management%20Utilization%20Request%20Format%2FPrototyping%2FPrototype%201%2FTest%20Results&amp;&amp;InitialTabId=Ribbon%2ERead&amp;VisibilityContext=WSSTabPersistence" TargetMode="External"/><Relationship Id="rId2" Type="http://schemas.openxmlformats.org/officeDocument/2006/relationships/hyperlink" Target="https://cwe.ccsds.org/css/docs/Forms/AllItems.aspx?RootFolder=%2Fcss%2Fdocs%2FCSS%2DSM%2FCWE%20Private%2FBook%20Production%2FBlue%2FService%20Management%20Utilization%20Request%20Format%2FPrototyping%2FPrototype%201%2FTesting&amp;" TargetMode="External"/><Relationship Id="rId1" Type="http://schemas.openxmlformats.org/officeDocument/2006/relationships/slideLayout" Target="../slideLayouts/slideLayout1.xml"/><Relationship Id="rId4" Type="http://schemas.openxmlformats.org/officeDocument/2006/relationships/hyperlink" Target="https://cwe.ccsds.org/css/docs/CSS-SM/CWE%20Private/Book%20Production/Blue/Service%20Management%20Utilization%20Request%20Format/Prototyping/Prototype%201/Test%20Plan%20and%20Report/CSSM-YB-902.9-Y-0.8%20SMURF%20and%20SPDF%20Test%20Plan%202021-07-05.doc?d=w60916260b61a4df8868542245e43688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cstate="print"/>
          <a:srcRect/>
          <a:stretch>
            <a:fillRect/>
          </a:stretch>
        </p:blipFill>
        <p:spPr bwMode="auto">
          <a:xfrm>
            <a:off x="3886200" y="76200"/>
            <a:ext cx="1295400" cy="569913"/>
          </a:xfrm>
          <a:prstGeom prst="rect">
            <a:avLst/>
          </a:prstGeom>
          <a:noFill/>
          <a:ln w="9525">
            <a:noFill/>
            <a:miter lim="800000"/>
            <a:headEnd/>
            <a:tailEnd/>
          </a:ln>
        </p:spPr>
      </p:pic>
      <p:sp>
        <p:nvSpPr>
          <p:cNvPr id="19458" name="Rectangle 5"/>
          <p:cNvSpPr>
            <a:spLocks noChangeArrowheads="1"/>
          </p:cNvSpPr>
          <p:nvPr/>
        </p:nvSpPr>
        <p:spPr bwMode="auto">
          <a:xfrm>
            <a:off x="0" y="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59" name="Rectangle 6"/>
          <p:cNvSpPr>
            <a:spLocks noChangeArrowheads="1"/>
          </p:cNvSpPr>
          <p:nvPr/>
        </p:nvSpPr>
        <p:spPr bwMode="auto">
          <a:xfrm>
            <a:off x="7696200" y="0"/>
            <a:ext cx="1447800" cy="6858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60" name="Rectangle 8"/>
          <p:cNvSpPr>
            <a:spLocks noChangeArrowheads="1"/>
          </p:cNvSpPr>
          <p:nvPr/>
        </p:nvSpPr>
        <p:spPr bwMode="auto">
          <a:xfrm>
            <a:off x="7772400" y="624840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929803" name="Text Box 11"/>
          <p:cNvSpPr txBox="1">
            <a:spLocks noChangeArrowheads="1"/>
          </p:cNvSpPr>
          <p:nvPr/>
        </p:nvSpPr>
        <p:spPr bwMode="auto">
          <a:xfrm>
            <a:off x="685800" y="1201510"/>
            <a:ext cx="7597775" cy="1815882"/>
          </a:xfrm>
          <a:prstGeom prst="rect">
            <a:avLst/>
          </a:prstGeom>
          <a:noFill/>
          <a:ln w="76200">
            <a:solidFill>
              <a:srgbClr val="000099"/>
            </a:solidFill>
            <a:miter lim="800000"/>
            <a:headEnd type="none" w="sm" len="sm"/>
            <a:tailEnd type="none" w="sm" len="sm"/>
          </a:ln>
          <a:effectLst/>
        </p:spPr>
        <p:txBody>
          <a:bodyPr>
            <a:spAutoFit/>
          </a:bodyPr>
          <a:lstStyle/>
          <a:p>
            <a:pPr algn="ctr" eaLnBrk="0" hangingPunct="0">
              <a:defRPr/>
            </a:pPr>
            <a:endParaRPr lang="en-US" sz="2800" dirty="0">
              <a:solidFill>
                <a:srgbClr val="000099"/>
              </a:solidFill>
              <a:effectLst>
                <a:outerShdw blurRad="38100" dist="38100" dir="2700000" algn="tl">
                  <a:srgbClr val="C0C0C0"/>
                </a:outerShdw>
              </a:effectLst>
              <a:latin typeface="Calibri" pitchFamily="34" charset="0"/>
            </a:endParaRPr>
          </a:p>
          <a:p>
            <a:pPr algn="ctr" eaLnBrk="0" hangingPunct="0">
              <a:defRPr/>
            </a:pPr>
            <a:r>
              <a:rPr lang="en-US" sz="2800" dirty="0">
                <a:solidFill>
                  <a:srgbClr val="000099"/>
                </a:solidFill>
                <a:effectLst>
                  <a:outerShdw blurRad="38100" dist="38100" dir="2700000" algn="tl">
                    <a:srgbClr val="C0C0C0"/>
                  </a:outerShdw>
                </a:effectLst>
                <a:latin typeface="Calibri" pitchFamily="34" charset="0"/>
              </a:rPr>
              <a:t>AI #2021-0511-01</a:t>
            </a:r>
          </a:p>
          <a:p>
            <a:pPr algn="ctr" eaLnBrk="0" hangingPunct="0">
              <a:defRPr/>
            </a:pPr>
            <a:r>
              <a:rPr lang="de-DE" sz="2800" dirty="0">
                <a:solidFill>
                  <a:srgbClr val="000099"/>
                </a:solidFill>
                <a:effectLst>
                  <a:outerShdw blurRad="38100" dist="38100" dir="2700000" algn="tl">
                    <a:srgbClr val="C0C0C0"/>
                  </a:outerShdw>
                </a:effectLst>
                <a:latin typeface="Calibri" pitchFamily="34" charset="0"/>
              </a:rPr>
              <a:t>SMURF Recommended Standard </a:t>
            </a:r>
            <a:r>
              <a:rPr lang="de-DE" sz="2800" dirty="0" err="1">
                <a:solidFill>
                  <a:srgbClr val="000099"/>
                </a:solidFill>
                <a:effectLst>
                  <a:outerShdw blurRad="38100" dist="38100" dir="2700000" algn="tl">
                    <a:srgbClr val="C0C0C0"/>
                  </a:outerShdw>
                </a:effectLst>
                <a:latin typeface="Calibri" pitchFamily="34" charset="0"/>
              </a:rPr>
              <a:t>Prototyping</a:t>
            </a:r>
            <a:r>
              <a:rPr lang="de-DE" sz="2800" dirty="0">
                <a:solidFill>
                  <a:srgbClr val="000099"/>
                </a:solidFill>
                <a:effectLst>
                  <a:outerShdw blurRad="38100" dist="38100" dir="2700000" algn="tl">
                    <a:srgbClr val="C0C0C0"/>
                  </a:outerShdw>
                </a:effectLst>
                <a:latin typeface="Calibri" pitchFamily="34" charset="0"/>
              </a:rPr>
              <a:t> – Intermediate Test Report</a:t>
            </a:r>
            <a:endParaRPr lang="en-US" sz="2800" dirty="0">
              <a:solidFill>
                <a:srgbClr val="000099"/>
              </a:solidFill>
              <a:effectLst>
                <a:outerShdw blurRad="38100" dist="38100" dir="2700000" algn="tl">
                  <a:srgbClr val="C0C0C0"/>
                </a:outerShdw>
              </a:effectLst>
              <a:latin typeface="Calibri" pitchFamily="34" charset="0"/>
            </a:endParaRPr>
          </a:p>
        </p:txBody>
      </p:sp>
      <p:sp>
        <p:nvSpPr>
          <p:cNvPr id="19462" name="Text Box 12"/>
          <p:cNvSpPr txBox="1">
            <a:spLocks noChangeArrowheads="1"/>
          </p:cNvSpPr>
          <p:nvPr/>
        </p:nvSpPr>
        <p:spPr bwMode="auto">
          <a:xfrm>
            <a:off x="2755363" y="3313785"/>
            <a:ext cx="3657668" cy="2062103"/>
          </a:xfrm>
          <a:prstGeom prst="rect">
            <a:avLst/>
          </a:prstGeom>
          <a:noFill/>
          <a:ln w="12700">
            <a:noFill/>
            <a:miter lim="800000"/>
            <a:headEnd type="none" w="sm" len="sm"/>
            <a:tailEnd type="none" w="sm" len="sm"/>
          </a:ln>
        </p:spPr>
        <p:txBody>
          <a:bodyPr wrap="none">
            <a:spAutoFit/>
          </a:bodyPr>
          <a:lstStyle/>
          <a:p>
            <a:pPr algn="ctr" eaLnBrk="0" hangingPunct="0"/>
            <a:r>
              <a:rPr lang="en-US" sz="2400" dirty="0">
                <a:solidFill>
                  <a:srgbClr val="000099"/>
                </a:solidFill>
                <a:latin typeface="Calibri" pitchFamily="34" charset="0"/>
              </a:rPr>
              <a:t>CSS SM WG Teleconference</a:t>
            </a:r>
          </a:p>
          <a:p>
            <a:pPr algn="ctr" eaLnBrk="0" hangingPunct="0"/>
            <a:endParaRPr lang="en-US" sz="2400" dirty="0">
              <a:solidFill>
                <a:srgbClr val="000099"/>
              </a:solidFill>
              <a:latin typeface="Calibri" pitchFamily="34" charset="0"/>
            </a:endParaRPr>
          </a:p>
          <a:p>
            <a:pPr algn="ctr" eaLnBrk="0" hangingPunct="0"/>
            <a:r>
              <a:rPr lang="en-US" sz="2400" dirty="0">
                <a:solidFill>
                  <a:srgbClr val="000099"/>
                </a:solidFill>
                <a:latin typeface="Calibri" pitchFamily="34" charset="0"/>
              </a:rPr>
              <a:t>14 July 2021</a:t>
            </a:r>
          </a:p>
          <a:p>
            <a:pPr algn="ctr" eaLnBrk="0" hangingPunct="0"/>
            <a:endParaRPr lang="en-US" sz="2400" dirty="0">
              <a:solidFill>
                <a:srgbClr val="000099"/>
              </a:solidFill>
              <a:latin typeface="Calibri" pitchFamily="34" charset="0"/>
            </a:endParaRPr>
          </a:p>
          <a:p>
            <a:pPr algn="ctr" eaLnBrk="0" hangingPunct="0"/>
            <a:r>
              <a:rPr lang="en-US" sz="2000" i="1" dirty="0">
                <a:solidFill>
                  <a:srgbClr val="000099"/>
                </a:solidFill>
                <a:latin typeface="Calibri" pitchFamily="34" charset="0"/>
              </a:rPr>
              <a:t>Marcin Gnat, DLR/GSOC</a:t>
            </a:r>
          </a:p>
          <a:p>
            <a:pPr algn="ctr" eaLnBrk="0" hangingPunct="0"/>
            <a:endParaRPr lang="en-US" sz="1200" u="sng" dirty="0">
              <a:solidFill>
                <a:srgbClr val="0033CC"/>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Phase 2 Test Cases and results</a:t>
            </a:r>
            <a:br>
              <a:rPr lang="en-US" dirty="0"/>
            </a:br>
            <a:endParaRPr lang="en-US" dirty="0"/>
          </a:p>
        </p:txBody>
      </p:sp>
      <p:graphicFrame>
        <p:nvGraphicFramePr>
          <p:cNvPr id="4" name="Table 3">
            <a:extLst>
              <a:ext uri="{FF2B5EF4-FFF2-40B4-BE49-F238E27FC236}">
                <a16:creationId xmlns:a16="http://schemas.microsoft.com/office/drawing/2014/main" id="{3CD0B602-77C0-494F-97BD-7D40DE8A07EC}"/>
              </a:ext>
            </a:extLst>
          </p:cNvPr>
          <p:cNvGraphicFramePr>
            <a:graphicFrameLocks noGrp="1"/>
          </p:cNvGraphicFramePr>
          <p:nvPr>
            <p:extLst>
              <p:ext uri="{D42A27DB-BD31-4B8C-83A1-F6EECF244321}">
                <p14:modId xmlns:p14="http://schemas.microsoft.com/office/powerpoint/2010/main" val="845552069"/>
              </p:ext>
            </p:extLst>
          </p:nvPr>
        </p:nvGraphicFramePr>
        <p:xfrm>
          <a:off x="344717" y="642061"/>
          <a:ext cx="8454565" cy="5869184"/>
        </p:xfrm>
        <a:graphic>
          <a:graphicData uri="http://schemas.openxmlformats.org/drawingml/2006/table">
            <a:tbl>
              <a:tblPr firstRow="1" firstCol="1" bandRow="1"/>
              <a:tblGrid>
                <a:gridCol w="461421">
                  <a:extLst>
                    <a:ext uri="{9D8B030D-6E8A-4147-A177-3AD203B41FA5}">
                      <a16:colId xmlns:a16="http://schemas.microsoft.com/office/drawing/2014/main" val="1811613634"/>
                    </a:ext>
                  </a:extLst>
                </a:gridCol>
                <a:gridCol w="1406563">
                  <a:extLst>
                    <a:ext uri="{9D8B030D-6E8A-4147-A177-3AD203B41FA5}">
                      <a16:colId xmlns:a16="http://schemas.microsoft.com/office/drawing/2014/main" val="1645991191"/>
                    </a:ext>
                  </a:extLst>
                </a:gridCol>
                <a:gridCol w="5569145">
                  <a:extLst>
                    <a:ext uri="{9D8B030D-6E8A-4147-A177-3AD203B41FA5}">
                      <a16:colId xmlns:a16="http://schemas.microsoft.com/office/drawing/2014/main" val="861096665"/>
                    </a:ext>
                  </a:extLst>
                </a:gridCol>
                <a:gridCol w="1017436">
                  <a:extLst>
                    <a:ext uri="{9D8B030D-6E8A-4147-A177-3AD203B41FA5}">
                      <a16:colId xmlns:a16="http://schemas.microsoft.com/office/drawing/2014/main" val="2467584616"/>
                    </a:ext>
                  </a:extLst>
                </a:gridCol>
              </a:tblGrid>
              <a:tr h="0">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No</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Test Run</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Description</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Result</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5674610"/>
                  </a:ext>
                </a:extLst>
              </a:tr>
              <a:tr h="147552">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13</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SMU-P2-13</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PLANNING INFORMATION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Planning Information Request (</a:t>
                      </a:r>
                      <a:r>
                        <a:rPr lang="en-US" sz="1000" dirty="0" err="1">
                          <a:effectLst/>
                          <a:latin typeface="Times New Roman" panose="02020603050405020304" pitchFamily="18" charset="0"/>
                          <a:ea typeface="Times New Roman" panose="02020603050405020304" pitchFamily="18" charset="0"/>
                        </a:rPr>
                        <a:t>PlanningInfoReq</a:t>
                      </a:r>
                      <a:r>
                        <a:rPr lang="en-US" sz="1000" dirty="0">
                          <a:effectLst/>
                          <a:latin typeface="Times New Roman" panose="02020603050405020304" pitchFamily="18" charset="0"/>
                          <a:ea typeface="Times New Roman" panose="02020603050405020304" pitchFamily="18" charset="0"/>
                        </a:rPr>
                        <a:t>) with communications geometry (COMMS) for specific scenario/constraints (complex  </a:t>
                      </a:r>
                      <a:r>
                        <a:rPr lang="en-US" sz="1000" dirty="0" err="1">
                          <a:effectLst/>
                          <a:latin typeface="Times New Roman" panose="02020603050405020304" pitchFamily="18" charset="0"/>
                          <a:ea typeface="Times New Roman" panose="02020603050405020304" pitchFamily="18" charset="0"/>
                        </a:rPr>
                        <a:t>PASSconstraints</a:t>
                      </a:r>
                      <a:r>
                        <a:rPr lang="en-US" sz="1000" dirty="0">
                          <a:effectLst/>
                          <a:latin typeface="Times New Roman" panose="02020603050405020304" pitchFamily="18" charset="0"/>
                          <a:ea typeface="Times New Roman" panose="02020603050405020304" pitchFamily="18" charset="0"/>
                        </a:rPr>
                        <a:t>).</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dirty="0">
                          <a:solidFill>
                            <a:srgbClr val="00B050"/>
                          </a:solidFill>
                          <a:effectLst/>
                          <a:latin typeface="Times New Roman" panose="02020603050405020304" pitchFamily="18" charset="0"/>
                          <a:ea typeface="Times New Roman" panose="02020603050405020304" pitchFamily="18" charset="0"/>
                        </a:rPr>
                        <a:t>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863500444"/>
                  </a:ext>
                </a:extLst>
              </a:tr>
              <a:tr h="125028">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14</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SMU-P2-14</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PLANNING INFORMATION REQUEST</a:t>
                      </a:r>
                      <a:r>
                        <a:rPr lang="en-US" sz="1000" dirty="0">
                          <a:effectLst/>
                          <a:latin typeface="Times New Roman" panose="02020603050405020304" pitchFamily="18" charset="0"/>
                          <a:ea typeface="Times New Roman" panose="02020603050405020304" pitchFamily="18" charset="0"/>
                        </a:rPr>
                        <a:t> </a:t>
                      </a:r>
                      <a:br>
                        <a:rPr lang="en-US" sz="1000"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Planning Information Request (</a:t>
                      </a:r>
                      <a:r>
                        <a:rPr lang="en-US" sz="1000" dirty="0" err="1">
                          <a:effectLst/>
                          <a:latin typeface="Times New Roman" panose="02020603050405020304" pitchFamily="18" charset="0"/>
                          <a:ea typeface="Times New Roman" panose="02020603050405020304" pitchFamily="18" charset="0"/>
                        </a:rPr>
                        <a:t>PlanningInfoReq</a:t>
                      </a:r>
                      <a:r>
                        <a:rPr lang="en-US" sz="1000" dirty="0">
                          <a:effectLst/>
                          <a:latin typeface="Times New Roman" panose="02020603050405020304" pitchFamily="18" charset="0"/>
                          <a:ea typeface="Times New Roman" panose="02020603050405020304" pitchFamily="18" charset="0"/>
                        </a:rPr>
                        <a:t>) with communications geometry (COMMS) using different constraints (complex  constraints).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4247326"/>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SMU-P2-15</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SUBMISSION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Submission Request for Trajectory (</a:t>
                      </a:r>
                      <a:r>
                        <a:rPr lang="en-US" sz="1000" dirty="0" err="1">
                          <a:effectLst/>
                          <a:latin typeface="Times New Roman" panose="02020603050405020304" pitchFamily="18" charset="0"/>
                          <a:ea typeface="Times New Roman" panose="02020603050405020304" pitchFamily="18" charset="0"/>
                        </a:rPr>
                        <a:t>TrajectoryDataSubmission</a:t>
                      </a:r>
                      <a:r>
                        <a:rPr lang="en-US" sz="1000" dirty="0">
                          <a:effectLst/>
                          <a:latin typeface="Times New Roman" panose="02020603050405020304" pitchFamily="18" charset="0"/>
                          <a:ea typeface="Times New Roman" panose="02020603050405020304" pitchFamily="18" charset="0"/>
                        </a:rPr>
                        <a:t>). Freely selected data payload may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Test deferred to Phase 5</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761695222"/>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16</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SMU-P2-16</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SUBMISSION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Submission Request for Trajectory (</a:t>
                      </a:r>
                      <a:r>
                        <a:rPr lang="en-US" sz="1000" dirty="0" err="1">
                          <a:effectLst/>
                          <a:latin typeface="Times New Roman" panose="02020603050405020304" pitchFamily="18" charset="0"/>
                          <a:ea typeface="Times New Roman" panose="02020603050405020304" pitchFamily="18" charset="0"/>
                        </a:rPr>
                        <a:t>TrajectoryDataSubmission</a:t>
                      </a:r>
                      <a:r>
                        <a:rPr lang="en-US" sz="1000" dirty="0">
                          <a:effectLst/>
                          <a:latin typeface="Times New Roman" panose="02020603050405020304" pitchFamily="18" charset="0"/>
                          <a:ea typeface="Times New Roman" panose="02020603050405020304" pitchFamily="18" charset="0"/>
                        </a:rPr>
                        <a:t>). Freely selected data payload may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Test deferred to Phase 5</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901140"/>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SMU-P2-17</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SUBMISSION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Submission Request for Configuration Profile (</a:t>
                      </a:r>
                      <a:r>
                        <a:rPr lang="en-US" sz="1000" dirty="0" err="1">
                          <a:effectLst/>
                          <a:latin typeface="Times New Roman" panose="02020603050405020304" pitchFamily="18" charset="0"/>
                          <a:ea typeface="Times New Roman" panose="02020603050405020304" pitchFamily="18" charset="0"/>
                        </a:rPr>
                        <a:t>ConfigProfileSubmission</a:t>
                      </a:r>
                      <a:r>
                        <a:rPr lang="en-US" sz="1000" dirty="0">
                          <a:effectLst/>
                          <a:latin typeface="Times New Roman" panose="02020603050405020304" pitchFamily="18" charset="0"/>
                          <a:ea typeface="Times New Roman" panose="02020603050405020304" pitchFamily="18" charset="0"/>
                        </a:rPr>
                        <a:t>). Freely selected data payload may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Test deferred to Phase 5</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1703917044"/>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18</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SMU-P2-18</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SUBMISSION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Submission Request for Event Sequence (</a:t>
                      </a:r>
                      <a:r>
                        <a:rPr lang="en-US" sz="1000" dirty="0" err="1">
                          <a:effectLst/>
                          <a:latin typeface="Times New Roman" panose="02020603050405020304" pitchFamily="18" charset="0"/>
                          <a:ea typeface="Times New Roman" panose="02020603050405020304" pitchFamily="18" charset="0"/>
                        </a:rPr>
                        <a:t>EventSeqSubmission</a:t>
                      </a:r>
                      <a:r>
                        <a:rPr lang="en-US" sz="1000" dirty="0">
                          <a:effectLst/>
                          <a:latin typeface="Times New Roman" panose="02020603050405020304" pitchFamily="18" charset="0"/>
                          <a:ea typeface="Times New Roman" panose="02020603050405020304" pitchFamily="18" charset="0"/>
                        </a:rPr>
                        <a:t>). Freely selected data payload may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Test deferred to Phase 5</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6829817"/>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19</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SMU-P2-19</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SUBMISSION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Submission Request for Time Window (</a:t>
                      </a:r>
                      <a:r>
                        <a:rPr lang="en-US" sz="1000" dirty="0" err="1">
                          <a:effectLst/>
                          <a:latin typeface="Times New Roman" panose="02020603050405020304" pitchFamily="18" charset="0"/>
                          <a:ea typeface="Times New Roman" panose="02020603050405020304" pitchFamily="18" charset="0"/>
                        </a:rPr>
                        <a:t>TimeWindowSubmission</a:t>
                      </a:r>
                      <a:r>
                        <a:rPr lang="en-US" sz="1000" dirty="0">
                          <a:effectLst/>
                          <a:latin typeface="Times New Roman" panose="02020603050405020304" pitchFamily="18" charset="0"/>
                          <a:ea typeface="Times New Roman" panose="02020603050405020304" pitchFamily="18" charset="0"/>
                        </a:rPr>
                        <a:t>). Freely selected data payload may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Test deferred to Phase 5</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2138633713"/>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SMU-P2-20</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SUBMISSION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Submission Request for Time Window (</a:t>
                      </a:r>
                      <a:r>
                        <a:rPr lang="en-US" sz="1000" dirty="0" err="1">
                          <a:effectLst/>
                          <a:latin typeface="Times New Roman" panose="02020603050405020304" pitchFamily="18" charset="0"/>
                          <a:ea typeface="Times New Roman" panose="02020603050405020304" pitchFamily="18" charset="0"/>
                        </a:rPr>
                        <a:t>TimeWindowSubmission</a:t>
                      </a:r>
                      <a:r>
                        <a:rPr lang="en-US" sz="1000" dirty="0">
                          <a:effectLst/>
                          <a:latin typeface="Times New Roman" panose="02020603050405020304" pitchFamily="18" charset="0"/>
                          <a:ea typeface="Times New Roman" panose="02020603050405020304" pitchFamily="18" charset="0"/>
                        </a:rPr>
                        <a:t>). Freely selected data payload may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Test deferred to Phase 5</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558648"/>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21</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SMU-P2-21</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No constraints at all. Offset Service Package Details shall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243219759"/>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22</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SMU-P2-22</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No constraints at all. Offset Service Package Details shall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dirty="0">
                          <a:solidFill>
                            <a:srgbClr val="00B050"/>
                          </a:solidFill>
                          <a:effectLst/>
                          <a:latin typeface="Times New Roman" panose="02020603050405020304" pitchFamily="18" charset="0"/>
                          <a:ea typeface="Times New Roman" panose="02020603050405020304" pitchFamily="18" charset="0"/>
                        </a:rPr>
                        <a:t>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73851"/>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23</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SMU-P2-23</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Use simple/basic constraints. Offset Service Package Details shall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solidFill>
                            <a:srgbClr val="FF0000"/>
                          </a:solidFill>
                          <a:effectLst/>
                          <a:latin typeface="Times New Roman" panose="02020603050405020304" pitchFamily="18" charset="0"/>
                          <a:ea typeface="Times New Roman" panose="02020603050405020304" pitchFamily="18" charset="0"/>
                        </a:rPr>
                        <a:t>R1: FAIL</a:t>
                      </a:r>
                      <a:br>
                        <a:rPr lang="en-US" sz="1000" b="1" dirty="0">
                          <a:solidFill>
                            <a:srgbClr val="FF0000"/>
                          </a:solidFill>
                          <a:effectLst/>
                          <a:latin typeface="Times New Roman" panose="02020603050405020304" pitchFamily="18" charset="0"/>
                          <a:ea typeface="Times New Roman" panose="02020603050405020304" pitchFamily="18" charset="0"/>
                        </a:rPr>
                      </a:br>
                      <a:r>
                        <a:rPr lang="en-US" sz="1000" b="1" dirty="0">
                          <a:solidFill>
                            <a:srgbClr val="00B050"/>
                          </a:solidFill>
                          <a:effectLst/>
                          <a:latin typeface="Times New Roman" panose="02020603050405020304" pitchFamily="18" charset="0"/>
                          <a:ea typeface="Times New Roman" panose="02020603050405020304" pitchFamily="18" charset="0"/>
                        </a:rPr>
                        <a:t>R2: 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1017105292"/>
                  </a:ext>
                </a:extLst>
              </a:tr>
            </a:tbl>
          </a:graphicData>
        </a:graphic>
      </p:graphicFrame>
    </p:spTree>
    <p:extLst>
      <p:ext uri="{BB962C8B-B14F-4D97-AF65-F5344CB8AC3E}">
        <p14:creationId xmlns:p14="http://schemas.microsoft.com/office/powerpoint/2010/main" val="1593273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Phase 2 Test Cases and results</a:t>
            </a:r>
            <a:br>
              <a:rPr lang="en-US" dirty="0"/>
            </a:br>
            <a:endParaRPr lang="en-US" dirty="0"/>
          </a:p>
        </p:txBody>
      </p:sp>
      <p:graphicFrame>
        <p:nvGraphicFramePr>
          <p:cNvPr id="4" name="Table 3">
            <a:extLst>
              <a:ext uri="{FF2B5EF4-FFF2-40B4-BE49-F238E27FC236}">
                <a16:creationId xmlns:a16="http://schemas.microsoft.com/office/drawing/2014/main" id="{3CD0B602-77C0-494F-97BD-7D40DE8A07EC}"/>
              </a:ext>
            </a:extLst>
          </p:cNvPr>
          <p:cNvGraphicFramePr>
            <a:graphicFrameLocks noGrp="1"/>
          </p:cNvGraphicFramePr>
          <p:nvPr>
            <p:extLst>
              <p:ext uri="{D42A27DB-BD31-4B8C-83A1-F6EECF244321}">
                <p14:modId xmlns:p14="http://schemas.microsoft.com/office/powerpoint/2010/main" val="1823935915"/>
              </p:ext>
            </p:extLst>
          </p:nvPr>
        </p:nvGraphicFramePr>
        <p:xfrm>
          <a:off x="344717" y="642061"/>
          <a:ext cx="8454565" cy="5869184"/>
        </p:xfrm>
        <a:graphic>
          <a:graphicData uri="http://schemas.openxmlformats.org/drawingml/2006/table">
            <a:tbl>
              <a:tblPr firstRow="1" firstCol="1" bandRow="1"/>
              <a:tblGrid>
                <a:gridCol w="461421">
                  <a:extLst>
                    <a:ext uri="{9D8B030D-6E8A-4147-A177-3AD203B41FA5}">
                      <a16:colId xmlns:a16="http://schemas.microsoft.com/office/drawing/2014/main" val="1811613634"/>
                    </a:ext>
                  </a:extLst>
                </a:gridCol>
                <a:gridCol w="1406563">
                  <a:extLst>
                    <a:ext uri="{9D8B030D-6E8A-4147-A177-3AD203B41FA5}">
                      <a16:colId xmlns:a16="http://schemas.microsoft.com/office/drawing/2014/main" val="1645991191"/>
                    </a:ext>
                  </a:extLst>
                </a:gridCol>
                <a:gridCol w="5569145">
                  <a:extLst>
                    <a:ext uri="{9D8B030D-6E8A-4147-A177-3AD203B41FA5}">
                      <a16:colId xmlns:a16="http://schemas.microsoft.com/office/drawing/2014/main" val="861096665"/>
                    </a:ext>
                  </a:extLst>
                </a:gridCol>
                <a:gridCol w="1017436">
                  <a:extLst>
                    <a:ext uri="{9D8B030D-6E8A-4147-A177-3AD203B41FA5}">
                      <a16:colId xmlns:a16="http://schemas.microsoft.com/office/drawing/2014/main" val="2467584616"/>
                    </a:ext>
                  </a:extLst>
                </a:gridCol>
              </a:tblGrid>
              <a:tr h="0">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No</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Test Run</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Description</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Result</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5674610"/>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24</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SMU-P2-24</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Use simple/basic constraints. Offset Service Package Details shall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dirty="0">
                          <a:solidFill>
                            <a:srgbClr val="00B050"/>
                          </a:solidFill>
                          <a:effectLst/>
                          <a:latin typeface="Times New Roman" panose="02020603050405020304" pitchFamily="18" charset="0"/>
                          <a:ea typeface="Times New Roman" panose="02020603050405020304" pitchFamily="18" charset="0"/>
                        </a:rPr>
                        <a:t>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0049558"/>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25</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SMU-P2-25</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Use simple/basic constraints. Event Sequence Service Details shall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3210721276"/>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26</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SMU-P2-26</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Use simple/basic constraints. Event Sequence Service Details shall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2107167"/>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27</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SMU-P2-27</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Use complex constraints. Offset or Event Sequence Service Details may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a:solidFill>
                            <a:srgbClr val="2E74B5"/>
                          </a:solidFill>
                          <a:effectLst/>
                          <a:latin typeface="Times New Roman" panose="02020603050405020304" pitchFamily="18" charset="0"/>
                          <a:ea typeface="Times New Roman" panose="02020603050405020304" pitchFamily="18" charset="0"/>
                        </a:rPr>
                        <a:t>Partial</a:t>
                      </a:r>
                      <a:r>
                        <a:rPr lang="en-US" sz="1000" b="1">
                          <a:effectLst/>
                          <a:latin typeface="Times New Roman" panose="02020603050405020304" pitchFamily="18" charset="0"/>
                          <a:ea typeface="Times New Roman" panose="02020603050405020304" pitchFamily="18" charset="0"/>
                        </a:rPr>
                        <a:t> </a:t>
                      </a:r>
                      <a:r>
                        <a:rPr lang="en-US" sz="1000" b="1">
                          <a:solidFill>
                            <a:srgbClr val="2E74B5"/>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3874487075"/>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28</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SMU-P2-28</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Use complex constraints. Offset or Event Sequence Service Details may be used.</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a:solidFill>
                            <a:srgbClr val="2E74B5"/>
                          </a:solidFill>
                          <a:effectLst/>
                          <a:latin typeface="Times New Roman" panose="02020603050405020304" pitchFamily="18" charset="0"/>
                          <a:ea typeface="Times New Roman" panose="02020603050405020304" pitchFamily="18" charset="0"/>
                        </a:rPr>
                        <a:t>Partial</a:t>
                      </a:r>
                      <a:r>
                        <a:rPr lang="en-US" sz="1000" b="1">
                          <a:effectLst/>
                          <a:latin typeface="Times New Roman" panose="02020603050405020304" pitchFamily="18" charset="0"/>
                          <a:ea typeface="Times New Roman" panose="02020603050405020304" pitchFamily="18" charset="0"/>
                        </a:rPr>
                        <a:t> </a:t>
                      </a:r>
                      <a:r>
                        <a:rPr lang="en-US" sz="1000" b="1">
                          <a:solidFill>
                            <a:srgbClr val="2E74B5"/>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771657"/>
                  </a:ext>
                </a:extLst>
              </a:tr>
              <a:tr h="125028">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29</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SMU-P2-29</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Use complex constraints. Offset or Event Sequence Service Details may be used. Use OID Parameter to redefine specific parameters.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267773359"/>
                  </a:ext>
                </a:extLst>
              </a:tr>
              <a:tr h="125028">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30</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SMU-P2-30</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Use complex constraints. Offset or Event Sequence Service Details may be used. Use OID Parameter to redefine specific parameters.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0896902"/>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31</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SMU-P2-31</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Offline Service Package Request (</a:t>
                      </a:r>
                      <a:r>
                        <a:rPr lang="en-US" sz="1000" dirty="0" err="1">
                          <a:effectLst/>
                          <a:latin typeface="Times New Roman" panose="02020603050405020304" pitchFamily="18" charset="0"/>
                          <a:ea typeface="Times New Roman" panose="02020603050405020304" pitchFamily="18" charset="0"/>
                        </a:rPr>
                        <a:t>NewOfflineSrvPkgReq</a:t>
                      </a:r>
                      <a:r>
                        <a:rPr lang="en-US" sz="1000" dirty="0">
                          <a:effectLst/>
                          <a:latin typeface="Times New Roman" panose="02020603050405020304" pitchFamily="18" charset="0"/>
                          <a:ea typeface="Times New Roman" panose="02020603050405020304" pitchFamily="18" charset="0"/>
                        </a:rPr>
                        <a:t>). Use constraints (</a:t>
                      </a:r>
                      <a:r>
                        <a:rPr lang="en-US" sz="1000" dirty="0" err="1">
                          <a:effectLst/>
                          <a:latin typeface="Times New Roman" panose="02020603050405020304" pitchFamily="18" charset="0"/>
                          <a:ea typeface="Times New Roman" panose="02020603050405020304" pitchFamily="18" charset="0"/>
                        </a:rPr>
                        <a:t>ConstraintsAlsoSuitableForOffline</a:t>
                      </a:r>
                      <a:r>
                        <a:rPr lang="en-US" sz="1000" dirty="0">
                          <a:effectLst/>
                          <a:latin typeface="Times New Roman" panose="02020603050405020304" pitchFamily="18" charset="0"/>
                          <a:ea typeface="Times New Roman" panose="02020603050405020304" pitchFamily="18" charset="0"/>
                        </a:rPr>
                        <a:t>).</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1862016008"/>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32</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SMU-P2-32</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Offline Service Package Request (</a:t>
                      </a:r>
                      <a:r>
                        <a:rPr lang="en-US" sz="1000" dirty="0" err="1">
                          <a:effectLst/>
                          <a:latin typeface="Times New Roman" panose="02020603050405020304" pitchFamily="18" charset="0"/>
                          <a:ea typeface="Times New Roman" panose="02020603050405020304" pitchFamily="18" charset="0"/>
                        </a:rPr>
                        <a:t>NewOfflineSrvPkgReq</a:t>
                      </a:r>
                      <a:r>
                        <a:rPr lang="en-US" sz="1000" dirty="0">
                          <a:effectLst/>
                          <a:latin typeface="Times New Roman" panose="02020603050405020304" pitchFamily="18" charset="0"/>
                          <a:ea typeface="Times New Roman" panose="02020603050405020304" pitchFamily="18" charset="0"/>
                        </a:rPr>
                        <a:t>). Use constraints (</a:t>
                      </a:r>
                      <a:r>
                        <a:rPr lang="en-US" sz="1000" dirty="0" err="1">
                          <a:effectLst/>
                          <a:latin typeface="Times New Roman" panose="02020603050405020304" pitchFamily="18" charset="0"/>
                          <a:ea typeface="Times New Roman" panose="02020603050405020304" pitchFamily="18" charset="0"/>
                        </a:rPr>
                        <a:t>ConstraintsAlsoSuitableForOffline</a:t>
                      </a:r>
                      <a:r>
                        <a:rPr lang="en-US" sz="1000" dirty="0">
                          <a:effectLst/>
                          <a:latin typeface="Times New Roman" panose="02020603050405020304" pitchFamily="18" charset="0"/>
                          <a:ea typeface="Times New Roman" panose="02020603050405020304" pitchFamily="18" charset="0"/>
                        </a:rPr>
                        <a:t>).</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14958"/>
                  </a:ext>
                </a:extLst>
              </a:tr>
              <a:tr h="125028">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33</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SMU-P2-33</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Replace Online Service Package Request (</a:t>
                      </a:r>
                      <a:r>
                        <a:rPr lang="en-US" sz="1000" dirty="0" err="1">
                          <a:effectLst/>
                          <a:latin typeface="Times New Roman" panose="02020603050405020304" pitchFamily="18" charset="0"/>
                          <a:ea typeface="Times New Roman" panose="02020603050405020304" pitchFamily="18" charset="0"/>
                        </a:rPr>
                        <a:t>ReplaceOnlineSrvPkgReq</a:t>
                      </a:r>
                      <a:r>
                        <a:rPr lang="en-US" sz="1000" dirty="0">
                          <a:effectLst/>
                          <a:latin typeface="Times New Roman" panose="02020603050405020304" pitchFamily="18" charset="0"/>
                          <a:ea typeface="Times New Roman" panose="02020603050405020304" pitchFamily="18" charset="0"/>
                        </a:rPr>
                        <a:t>). Use bilaterally agreed contents (Event or Offset based, constraints).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2017260544"/>
                  </a:ext>
                </a:extLst>
              </a:tr>
              <a:tr h="125028">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34</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SMU-P2-34</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Replace Online Service Package Request (</a:t>
                      </a:r>
                      <a:r>
                        <a:rPr lang="en-US" sz="1000" dirty="0" err="1">
                          <a:effectLst/>
                          <a:latin typeface="Times New Roman" panose="02020603050405020304" pitchFamily="18" charset="0"/>
                          <a:ea typeface="Times New Roman" panose="02020603050405020304" pitchFamily="18" charset="0"/>
                        </a:rPr>
                        <a:t>ReplaceOnlineSrvPkgReq</a:t>
                      </a:r>
                      <a:r>
                        <a:rPr lang="en-US" sz="1000" dirty="0">
                          <a:effectLst/>
                          <a:latin typeface="Times New Roman" panose="02020603050405020304" pitchFamily="18" charset="0"/>
                          <a:ea typeface="Times New Roman" panose="02020603050405020304" pitchFamily="18" charset="0"/>
                        </a:rPr>
                        <a:t>). Use bilaterally agreed contents (Event or Offset based, constraints).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dirty="0">
                          <a:solidFill>
                            <a:srgbClr val="2E74B5"/>
                          </a:solidFill>
                          <a:effectLst/>
                          <a:latin typeface="Times New Roman" panose="02020603050405020304" pitchFamily="18" charset="0"/>
                          <a:ea typeface="Times New Roman" panose="02020603050405020304" pitchFamily="18" charset="0"/>
                        </a:rPr>
                        <a:t>Partial</a:t>
                      </a:r>
                      <a:r>
                        <a:rPr lang="en-US" sz="1000" b="1" dirty="0">
                          <a:effectLst/>
                          <a:latin typeface="Times New Roman" panose="02020603050405020304" pitchFamily="18" charset="0"/>
                          <a:ea typeface="Times New Roman" panose="02020603050405020304" pitchFamily="18" charset="0"/>
                        </a:rPr>
                        <a:t> </a:t>
                      </a:r>
                      <a:r>
                        <a:rPr lang="en-US" sz="1000" b="1" dirty="0">
                          <a:solidFill>
                            <a:srgbClr val="2E74B5"/>
                          </a:solidFill>
                          <a:effectLst/>
                          <a:latin typeface="Times New Roman" panose="02020603050405020304" pitchFamily="18" charset="0"/>
                          <a:ea typeface="Times New Roman" panose="02020603050405020304" pitchFamily="18" charset="0"/>
                        </a:rPr>
                        <a:t>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949941"/>
                  </a:ext>
                </a:extLst>
              </a:tr>
            </a:tbl>
          </a:graphicData>
        </a:graphic>
      </p:graphicFrame>
    </p:spTree>
    <p:extLst>
      <p:ext uri="{BB962C8B-B14F-4D97-AF65-F5344CB8AC3E}">
        <p14:creationId xmlns:p14="http://schemas.microsoft.com/office/powerpoint/2010/main" val="3573459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Phase 2 Test Cases and results</a:t>
            </a:r>
            <a:br>
              <a:rPr lang="en-US" dirty="0"/>
            </a:br>
            <a:endParaRPr lang="en-US" dirty="0"/>
          </a:p>
        </p:txBody>
      </p:sp>
      <p:graphicFrame>
        <p:nvGraphicFramePr>
          <p:cNvPr id="4" name="Table 3">
            <a:extLst>
              <a:ext uri="{FF2B5EF4-FFF2-40B4-BE49-F238E27FC236}">
                <a16:creationId xmlns:a16="http://schemas.microsoft.com/office/drawing/2014/main" id="{3CD0B602-77C0-494F-97BD-7D40DE8A07EC}"/>
              </a:ext>
            </a:extLst>
          </p:cNvPr>
          <p:cNvGraphicFramePr>
            <a:graphicFrameLocks noGrp="1"/>
          </p:cNvGraphicFramePr>
          <p:nvPr>
            <p:extLst>
              <p:ext uri="{D42A27DB-BD31-4B8C-83A1-F6EECF244321}">
                <p14:modId xmlns:p14="http://schemas.microsoft.com/office/powerpoint/2010/main" val="1757389198"/>
              </p:ext>
            </p:extLst>
          </p:nvPr>
        </p:nvGraphicFramePr>
        <p:xfrm>
          <a:off x="460860" y="855865"/>
          <a:ext cx="8454565" cy="3246188"/>
        </p:xfrm>
        <a:graphic>
          <a:graphicData uri="http://schemas.openxmlformats.org/drawingml/2006/table">
            <a:tbl>
              <a:tblPr firstRow="1" firstCol="1" bandRow="1"/>
              <a:tblGrid>
                <a:gridCol w="461421">
                  <a:extLst>
                    <a:ext uri="{9D8B030D-6E8A-4147-A177-3AD203B41FA5}">
                      <a16:colId xmlns:a16="http://schemas.microsoft.com/office/drawing/2014/main" val="1811613634"/>
                    </a:ext>
                  </a:extLst>
                </a:gridCol>
                <a:gridCol w="1406563">
                  <a:extLst>
                    <a:ext uri="{9D8B030D-6E8A-4147-A177-3AD203B41FA5}">
                      <a16:colId xmlns:a16="http://schemas.microsoft.com/office/drawing/2014/main" val="1645991191"/>
                    </a:ext>
                  </a:extLst>
                </a:gridCol>
                <a:gridCol w="5569145">
                  <a:extLst>
                    <a:ext uri="{9D8B030D-6E8A-4147-A177-3AD203B41FA5}">
                      <a16:colId xmlns:a16="http://schemas.microsoft.com/office/drawing/2014/main" val="861096665"/>
                    </a:ext>
                  </a:extLst>
                </a:gridCol>
                <a:gridCol w="1017436">
                  <a:extLst>
                    <a:ext uri="{9D8B030D-6E8A-4147-A177-3AD203B41FA5}">
                      <a16:colId xmlns:a16="http://schemas.microsoft.com/office/drawing/2014/main" val="2467584616"/>
                    </a:ext>
                  </a:extLst>
                </a:gridCol>
              </a:tblGrid>
              <a:tr h="0">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No</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Test Run</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Description</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Result</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5674610"/>
                  </a:ext>
                </a:extLst>
              </a:tr>
              <a:tr h="98749">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35</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SMU-P2-35</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with two service packages. Use </a:t>
                      </a:r>
                      <a:r>
                        <a:rPr lang="en-US" sz="1000" dirty="0" err="1">
                          <a:effectLst/>
                          <a:latin typeface="Times New Roman" panose="02020603050405020304" pitchFamily="18" charset="0"/>
                          <a:ea typeface="Times New Roman" panose="02020603050405020304" pitchFamily="18" charset="0"/>
                        </a:rPr>
                        <a:t>scenarioSetID</a:t>
                      </a:r>
                      <a:r>
                        <a:rPr lang="en-US" sz="1000" dirty="0">
                          <a:effectLst/>
                          <a:latin typeface="Times New Roman" panose="02020603050405020304" pitchFamily="18" charset="0"/>
                          <a:ea typeface="Times New Roman" panose="02020603050405020304" pitchFamily="18" charset="0"/>
                        </a:rPr>
                        <a:t> and set the active scenario. </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dirty="0">
                          <a:solidFill>
                            <a:srgbClr val="2E74B5"/>
                          </a:solidFill>
                          <a:effectLst/>
                          <a:latin typeface="Times New Roman" panose="02020603050405020304" pitchFamily="18" charset="0"/>
                          <a:ea typeface="Times New Roman" panose="02020603050405020304" pitchFamily="18" charset="0"/>
                        </a:rPr>
                        <a:t>R1: Partial</a:t>
                      </a:r>
                      <a:r>
                        <a:rPr lang="en-US" sz="1000" b="1" dirty="0">
                          <a:effectLst/>
                          <a:latin typeface="Times New Roman" panose="02020603050405020304" pitchFamily="18" charset="0"/>
                          <a:ea typeface="Times New Roman" panose="02020603050405020304" pitchFamily="18" charset="0"/>
                        </a:rPr>
                        <a:t> </a:t>
                      </a:r>
                      <a:r>
                        <a:rPr lang="en-US" sz="1000" b="1" dirty="0">
                          <a:solidFill>
                            <a:srgbClr val="2E74B5"/>
                          </a:solidFill>
                          <a:effectLst/>
                          <a:latin typeface="Times New Roman" panose="02020603050405020304" pitchFamily="18" charset="0"/>
                          <a:ea typeface="Times New Roman" panose="02020603050405020304" pitchFamily="18" charset="0"/>
                        </a:rPr>
                        <a:t>PASS</a:t>
                      </a:r>
                      <a:endParaRPr lang="en-US" sz="1000" dirty="0">
                        <a:effectLst/>
                        <a:latin typeface="Times New Roman" panose="02020603050405020304" pitchFamily="18" charset="0"/>
                        <a:ea typeface="Times New Roman" panose="02020603050405020304" pitchFamily="18" charset="0"/>
                      </a:endParaRPr>
                    </a:p>
                    <a:p>
                      <a:pPr algn="just">
                        <a:lnSpc>
                          <a:spcPts val="1400"/>
                        </a:lnSpc>
                        <a:spcBef>
                          <a:spcPts val="1200"/>
                        </a:spcBef>
                        <a:spcAft>
                          <a:spcPts val="0"/>
                        </a:spcAft>
                      </a:pPr>
                      <a:r>
                        <a:rPr lang="en-US" sz="1000" b="1" dirty="0">
                          <a:solidFill>
                            <a:srgbClr val="00B050"/>
                          </a:solidFill>
                          <a:effectLst/>
                          <a:latin typeface="Times New Roman" panose="02020603050405020304" pitchFamily="18" charset="0"/>
                          <a:ea typeface="Times New Roman" panose="02020603050405020304" pitchFamily="18" charset="0"/>
                        </a:rPr>
                        <a:t>R2: 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3837888878"/>
                  </a:ext>
                </a:extLst>
              </a:tr>
              <a:tr h="125028">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36</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SMU-P2-36</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New Online Service Package Request (</a:t>
                      </a:r>
                      <a:r>
                        <a:rPr lang="en-US" sz="1000" dirty="0" err="1">
                          <a:effectLst/>
                          <a:latin typeface="Times New Roman" panose="02020603050405020304" pitchFamily="18" charset="0"/>
                          <a:ea typeface="Times New Roman" panose="02020603050405020304" pitchFamily="18" charset="0"/>
                        </a:rPr>
                        <a:t>NewOnlineSrvPkgReq</a:t>
                      </a:r>
                      <a:r>
                        <a:rPr lang="en-US" sz="1000" dirty="0">
                          <a:effectLst/>
                          <a:latin typeface="Times New Roman" panose="02020603050405020304" pitchFamily="18" charset="0"/>
                          <a:ea typeface="Times New Roman" panose="02020603050405020304" pitchFamily="18" charset="0"/>
                        </a:rPr>
                        <a:t>) with two service packages. Use </a:t>
                      </a:r>
                      <a:r>
                        <a:rPr lang="en-US" sz="1000" dirty="0" err="1">
                          <a:effectLst/>
                          <a:latin typeface="Times New Roman" panose="02020603050405020304" pitchFamily="18" charset="0"/>
                          <a:ea typeface="Times New Roman" panose="02020603050405020304" pitchFamily="18" charset="0"/>
                        </a:rPr>
                        <a:t>scenarioSetID</a:t>
                      </a:r>
                      <a:r>
                        <a:rPr lang="en-US" sz="1000" dirty="0">
                          <a:effectLst/>
                          <a:latin typeface="Times New Roman" panose="02020603050405020304" pitchFamily="18" charset="0"/>
                          <a:ea typeface="Times New Roman" panose="02020603050405020304" pitchFamily="18" charset="0"/>
                        </a:rPr>
                        <a:t> and set the active scenario. Provide extra request with </a:t>
                      </a:r>
                      <a:r>
                        <a:rPr lang="en-US" sz="1000" dirty="0" err="1">
                          <a:effectLst/>
                          <a:latin typeface="Times New Roman" panose="02020603050405020304" pitchFamily="18" charset="0"/>
                          <a:ea typeface="Times New Roman" panose="02020603050405020304" pitchFamily="18" charset="0"/>
                        </a:rPr>
                        <a:t>SetActiveScenario</a:t>
                      </a:r>
                      <a:r>
                        <a:rPr lang="en-US" sz="1000" dirty="0">
                          <a:effectLst/>
                          <a:latin typeface="Times New Roman" panose="02020603050405020304" pitchFamily="18" charset="0"/>
                          <a:ea typeface="Times New Roman" panose="02020603050405020304" pitchFamily="18" charset="0"/>
                        </a:rPr>
                        <a:t>.</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8439882"/>
                  </a:ext>
                </a:extLst>
              </a:tr>
              <a:tr h="72471">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37</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SMU-P2-37</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Delete Service Package (</a:t>
                      </a:r>
                      <a:r>
                        <a:rPr lang="en-US" sz="1000" dirty="0" err="1">
                          <a:effectLst/>
                          <a:latin typeface="Times New Roman" panose="02020603050405020304" pitchFamily="18" charset="0"/>
                          <a:ea typeface="Times New Roman" panose="02020603050405020304" pitchFamily="18" charset="0"/>
                        </a:rPr>
                        <a:t>DeleteSrvPkg</a:t>
                      </a:r>
                      <a:r>
                        <a:rPr lang="en-US" sz="1000" dirty="0">
                          <a:effectLst/>
                          <a:latin typeface="Times New Roman" panose="02020603050405020304" pitchFamily="18" charset="0"/>
                          <a:ea typeface="Times New Roman" panose="02020603050405020304" pitchFamily="18" charset="0"/>
                        </a:rPr>
                        <a:t>). </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344355301"/>
                  </a:ext>
                </a:extLst>
              </a:tr>
              <a:tr h="72471">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38</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SMU-P2-38</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Delete Service Package (</a:t>
                      </a:r>
                      <a:r>
                        <a:rPr lang="en-US" sz="1000" dirty="0" err="1">
                          <a:effectLst/>
                          <a:latin typeface="Times New Roman" panose="02020603050405020304" pitchFamily="18" charset="0"/>
                          <a:ea typeface="Times New Roman" panose="02020603050405020304" pitchFamily="18" charset="0"/>
                        </a:rPr>
                        <a:t>DeleteSrvPkg</a:t>
                      </a:r>
                      <a:r>
                        <a:rPr lang="en-US" sz="1000" dirty="0">
                          <a:effectLst/>
                          <a:latin typeface="Times New Roman" panose="02020603050405020304" pitchFamily="18" charset="0"/>
                          <a:ea typeface="Times New Roman" panose="02020603050405020304" pitchFamily="18" charset="0"/>
                        </a:rPr>
                        <a:t>).</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a:solidFill>
                            <a:srgbClr val="2E74B5"/>
                          </a:solidFill>
                          <a:effectLst/>
                          <a:latin typeface="Times New Roman" panose="02020603050405020304" pitchFamily="18" charset="0"/>
                          <a:ea typeface="Times New Roman" panose="02020603050405020304" pitchFamily="18" charset="0"/>
                        </a:rPr>
                        <a:t>Partial</a:t>
                      </a:r>
                      <a:r>
                        <a:rPr lang="en-US" sz="1000" b="1">
                          <a:effectLst/>
                          <a:latin typeface="Times New Roman" panose="02020603050405020304" pitchFamily="18" charset="0"/>
                          <a:ea typeface="Times New Roman" panose="02020603050405020304" pitchFamily="18" charset="0"/>
                        </a:rPr>
                        <a:t> </a:t>
                      </a:r>
                      <a:r>
                        <a:rPr lang="en-US" sz="1000" b="1">
                          <a:solidFill>
                            <a:srgbClr val="2E74B5"/>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2774765"/>
                  </a:ext>
                </a:extLst>
              </a:tr>
              <a:tr h="72471">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39</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SMU-P2-39</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Delete Service Package Request (</a:t>
                      </a:r>
                      <a:r>
                        <a:rPr lang="en-US" sz="1000" dirty="0" err="1">
                          <a:effectLst/>
                          <a:latin typeface="Times New Roman" panose="02020603050405020304" pitchFamily="18" charset="0"/>
                          <a:ea typeface="Times New Roman" panose="02020603050405020304" pitchFamily="18" charset="0"/>
                        </a:rPr>
                        <a:t>DeleteSrvPkgReq</a:t>
                      </a:r>
                      <a:r>
                        <a:rPr lang="en-US" sz="1000" dirty="0">
                          <a:effectLst/>
                          <a:latin typeface="Times New Roman" panose="02020603050405020304" pitchFamily="18" charset="0"/>
                          <a:ea typeface="Times New Roman" panose="02020603050405020304" pitchFamily="18" charset="0"/>
                        </a:rPr>
                        <a:t>). </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3234405174"/>
                  </a:ext>
                </a:extLst>
              </a:tr>
              <a:tr h="72471">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40</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SMU-P2-40</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Delete Service Package Request (</a:t>
                      </a:r>
                      <a:r>
                        <a:rPr lang="en-US" sz="1000" dirty="0" err="1">
                          <a:effectLst/>
                          <a:latin typeface="Times New Roman" panose="02020603050405020304" pitchFamily="18" charset="0"/>
                          <a:ea typeface="Times New Roman" panose="02020603050405020304" pitchFamily="18" charset="0"/>
                        </a:rPr>
                        <a:t>DeleteSrvPkgReq</a:t>
                      </a:r>
                      <a:r>
                        <a:rPr lang="en-US" sz="1000" dirty="0">
                          <a:effectLst/>
                          <a:latin typeface="Times New Roman" panose="02020603050405020304" pitchFamily="18" charset="0"/>
                          <a:ea typeface="Times New Roman" panose="02020603050405020304" pitchFamily="18" charset="0"/>
                        </a:rPr>
                        <a:t>).</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543546"/>
                  </a:ext>
                </a:extLst>
              </a:tr>
              <a:tr h="72471">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41</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SMU-P2-41</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Replace Service Package (</a:t>
                      </a:r>
                      <a:r>
                        <a:rPr lang="en-US" sz="1000" dirty="0" err="1">
                          <a:effectLst/>
                          <a:latin typeface="Times New Roman" panose="02020603050405020304" pitchFamily="18" charset="0"/>
                          <a:ea typeface="Times New Roman" panose="02020603050405020304" pitchFamily="18" charset="0"/>
                        </a:rPr>
                        <a:t>ReplaceSrvPkg</a:t>
                      </a:r>
                      <a:r>
                        <a:rPr lang="en-US" sz="1000" dirty="0">
                          <a:effectLst/>
                          <a:latin typeface="Times New Roman" panose="02020603050405020304" pitchFamily="18" charset="0"/>
                          <a:ea typeface="Times New Roman" panose="02020603050405020304" pitchFamily="18" charset="0"/>
                        </a:rPr>
                        <a:t>). </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b="1">
                          <a:solidFill>
                            <a:srgbClr val="2E74B5"/>
                          </a:solidFill>
                          <a:effectLst/>
                          <a:latin typeface="Times New Roman" panose="02020603050405020304" pitchFamily="18" charset="0"/>
                          <a:ea typeface="Times New Roman" panose="02020603050405020304" pitchFamily="18" charset="0"/>
                        </a:rPr>
                        <a:t>Partial</a:t>
                      </a:r>
                      <a:r>
                        <a:rPr lang="en-US" sz="1000" b="1">
                          <a:effectLst/>
                          <a:latin typeface="Times New Roman" panose="02020603050405020304" pitchFamily="18" charset="0"/>
                          <a:ea typeface="Times New Roman" panose="02020603050405020304" pitchFamily="18" charset="0"/>
                        </a:rPr>
                        <a:t> </a:t>
                      </a:r>
                      <a:r>
                        <a:rPr lang="en-US" sz="1000" b="1">
                          <a:solidFill>
                            <a:srgbClr val="2E74B5"/>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810396606"/>
                  </a:ext>
                </a:extLst>
              </a:tr>
              <a:tr h="72471">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42</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SMU-P2-42</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SERVICE PACKAGE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Replace Service Package (</a:t>
                      </a:r>
                      <a:r>
                        <a:rPr lang="en-US" sz="1000" dirty="0" err="1">
                          <a:effectLst/>
                          <a:latin typeface="Times New Roman" panose="02020603050405020304" pitchFamily="18" charset="0"/>
                          <a:ea typeface="Times New Roman" panose="02020603050405020304" pitchFamily="18" charset="0"/>
                        </a:rPr>
                        <a:t>ReplaceSrvPkg</a:t>
                      </a:r>
                      <a:r>
                        <a:rPr lang="en-US" sz="1000" dirty="0">
                          <a:effectLst/>
                          <a:latin typeface="Times New Roman" panose="02020603050405020304" pitchFamily="18" charset="0"/>
                          <a:ea typeface="Times New Roman" panose="02020603050405020304" pitchFamily="18" charset="0"/>
                        </a:rPr>
                        <a:t>).</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R1: </a:t>
                      </a:r>
                      <a:r>
                        <a:rPr lang="en-US" sz="1000" b="1" dirty="0">
                          <a:solidFill>
                            <a:srgbClr val="FF0000"/>
                          </a:solidFill>
                          <a:effectLst/>
                          <a:latin typeface="Times New Roman" panose="02020603050405020304" pitchFamily="18" charset="0"/>
                          <a:ea typeface="Times New Roman" panose="02020603050405020304" pitchFamily="18" charset="0"/>
                        </a:rPr>
                        <a:t>FAIL</a:t>
                      </a:r>
                      <a:br>
                        <a:rPr lang="en-US" sz="1000" b="1" dirty="0">
                          <a:solidFill>
                            <a:srgbClr val="FF0000"/>
                          </a:solidFill>
                          <a:effectLst/>
                          <a:latin typeface="Times New Roman" panose="02020603050405020304" pitchFamily="18" charset="0"/>
                          <a:ea typeface="Times New Roman" panose="02020603050405020304" pitchFamily="18" charset="0"/>
                        </a:rPr>
                      </a:br>
                      <a:r>
                        <a:rPr lang="en-US" sz="1000" b="1" dirty="0">
                          <a:effectLst/>
                          <a:latin typeface="Times New Roman" panose="02020603050405020304" pitchFamily="18" charset="0"/>
                          <a:ea typeface="Times New Roman" panose="02020603050405020304" pitchFamily="18" charset="0"/>
                        </a:rPr>
                        <a:t>R2: </a:t>
                      </a:r>
                      <a:r>
                        <a:rPr lang="en-US" sz="1000" b="1" dirty="0">
                          <a:solidFill>
                            <a:srgbClr val="00B050"/>
                          </a:solidFill>
                          <a:effectLst/>
                          <a:latin typeface="Times New Roman" panose="02020603050405020304" pitchFamily="18" charset="0"/>
                          <a:ea typeface="Times New Roman" panose="02020603050405020304" pitchFamily="18" charset="0"/>
                        </a:rPr>
                        <a:t>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488642"/>
                  </a:ext>
                </a:extLst>
              </a:tr>
            </a:tbl>
          </a:graphicData>
        </a:graphic>
      </p:graphicFrame>
    </p:spTree>
    <p:extLst>
      <p:ext uri="{BB962C8B-B14F-4D97-AF65-F5344CB8AC3E}">
        <p14:creationId xmlns:p14="http://schemas.microsoft.com/office/powerpoint/2010/main" val="249125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Summary of Testing and Test Report</a:t>
            </a:r>
            <a:br>
              <a:rPr lang="en-US" dirty="0"/>
            </a:br>
            <a:endParaRPr lang="en-US" dirty="0"/>
          </a:p>
        </p:txBody>
      </p:sp>
      <p:sp>
        <p:nvSpPr>
          <p:cNvPr id="4" name="TextBox 3">
            <a:extLst>
              <a:ext uri="{FF2B5EF4-FFF2-40B4-BE49-F238E27FC236}">
                <a16:creationId xmlns:a16="http://schemas.microsoft.com/office/drawing/2014/main" id="{864B00CE-E35D-4A42-98E0-FAF33AB07957}"/>
              </a:ext>
            </a:extLst>
          </p:cNvPr>
          <p:cNvSpPr txBox="1"/>
          <p:nvPr/>
        </p:nvSpPr>
        <p:spPr>
          <a:xfrm>
            <a:off x="473035" y="1009485"/>
            <a:ext cx="8229600" cy="5509200"/>
          </a:xfrm>
          <a:prstGeom prst="rect">
            <a:avLst/>
          </a:prstGeom>
          <a:noFill/>
        </p:spPr>
        <p:txBody>
          <a:bodyPr wrap="square" rtlCol="0">
            <a:spAutoFit/>
          </a:bodyPr>
          <a:lstStyle/>
          <a:p>
            <a:pPr marL="285750" indent="-285750">
              <a:buFont typeface="Arial" panose="020B0604020202020204" pitchFamily="34" charset="0"/>
              <a:buChar char="•"/>
            </a:pPr>
            <a:r>
              <a:rPr lang="en-US" b="0" dirty="0"/>
              <a:t>The tests in phase 1 has been performed in the timeframe of December 2019 until May 2020.</a:t>
            </a:r>
          </a:p>
          <a:p>
            <a:pPr marL="285750" indent="-285750">
              <a:buFont typeface="Arial" panose="020B0604020202020204" pitchFamily="34" charset="0"/>
              <a:buChar char="•"/>
            </a:pPr>
            <a:r>
              <a:rPr lang="en-US" b="0" dirty="0"/>
              <a:t>Due to the little content of the test, DLR provided its two files (SMU-P1-3 and SMU-P1-4) at once. The short discussion has been followed by the provision of Test Report Excel files. There were some minor observation points (resulting in editorial updates in the SMURF Book).</a:t>
            </a:r>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r>
              <a:rPr lang="en-US" b="0" dirty="0"/>
              <a:t>The tests in phase 2 has been performed in the timeframe of May 2020 until July 2021.</a:t>
            </a:r>
          </a:p>
          <a:p>
            <a:pPr marL="285750" indent="-285750">
              <a:buFont typeface="Arial" panose="020B0604020202020204" pitchFamily="34" charset="0"/>
              <a:buChar char="•"/>
            </a:pPr>
            <a:r>
              <a:rPr lang="en-US" b="0" dirty="0"/>
              <a:t>The phase 2 followed specific order, where alternating </a:t>
            </a:r>
            <a:r>
              <a:rPr lang="en-US" b="0" dirty="0" err="1"/>
              <a:t>prototypers</a:t>
            </a:r>
            <a:r>
              <a:rPr lang="en-US" b="0" dirty="0"/>
              <a:t> provided SMURF requests with different cases, as defined in the test plan. In case of specific test cases being similar, consolidated production and delivery of files have been exercised.</a:t>
            </a:r>
          </a:p>
          <a:p>
            <a:pPr marL="285750" indent="-285750">
              <a:buFont typeface="Arial" panose="020B0604020202020204" pitchFamily="34" charset="0"/>
              <a:buChar char="•"/>
            </a:pPr>
            <a:r>
              <a:rPr lang="en-US" b="0" dirty="0"/>
              <a:t>The discussion on each test run / test case has been followed by the provision of Test Report Excel files. There were some observation points, which has been discussed, exchanged per mail and finally noted within Test Result files. </a:t>
            </a:r>
          </a:p>
          <a:p>
            <a:pPr marL="285750" indent="-285750">
              <a:buFont typeface="Arial" panose="020B0604020202020204" pitchFamily="34" charset="0"/>
              <a:buChar char="•"/>
            </a:pPr>
            <a:r>
              <a:rPr lang="en-US" b="0" dirty="0"/>
              <a:t>In few cases both </a:t>
            </a:r>
            <a:r>
              <a:rPr lang="en-US" b="0" dirty="0" err="1"/>
              <a:t>prototypers</a:t>
            </a:r>
            <a:r>
              <a:rPr lang="en-US" b="0" dirty="0"/>
              <a:t> decided, the use cases cannot be proven by this way of testing, thus deferred them to the final (REST API based) phase.</a:t>
            </a:r>
          </a:p>
          <a:p>
            <a:pPr marL="285750" indent="-285750">
              <a:buFont typeface="Arial" panose="020B0604020202020204" pitchFamily="34" charset="0"/>
              <a:buChar char="•"/>
            </a:pPr>
            <a:r>
              <a:rPr lang="en-US" b="0" dirty="0"/>
              <a:t>Few test cases showed significant issues and thus has been marked as failing. These test cases have been re-run after either fixing the SMURF definition or clarifying the issue other way (i.e. discussion, understanding of the problem).</a:t>
            </a:r>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endParaRPr lang="en-US" b="0" dirty="0"/>
          </a:p>
        </p:txBody>
      </p:sp>
    </p:spTree>
    <p:extLst>
      <p:ext uri="{BB962C8B-B14F-4D97-AF65-F5344CB8AC3E}">
        <p14:creationId xmlns:p14="http://schemas.microsoft.com/office/powerpoint/2010/main" val="1323793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SMURF Prototyping Findings and Observations</a:t>
            </a:r>
            <a:br>
              <a:rPr lang="en-US" dirty="0"/>
            </a:br>
            <a:endParaRPr lang="en-US" dirty="0"/>
          </a:p>
        </p:txBody>
      </p:sp>
      <p:sp>
        <p:nvSpPr>
          <p:cNvPr id="4" name="TextBox 3">
            <a:extLst>
              <a:ext uri="{FF2B5EF4-FFF2-40B4-BE49-F238E27FC236}">
                <a16:creationId xmlns:a16="http://schemas.microsoft.com/office/drawing/2014/main" id="{590B3B36-F477-4BA3-941D-B18042149986}"/>
              </a:ext>
            </a:extLst>
          </p:cNvPr>
          <p:cNvSpPr txBox="1"/>
          <p:nvPr/>
        </p:nvSpPr>
        <p:spPr>
          <a:xfrm>
            <a:off x="442255" y="855865"/>
            <a:ext cx="7878952" cy="830997"/>
          </a:xfrm>
          <a:prstGeom prst="rect">
            <a:avLst/>
          </a:prstGeom>
          <a:noFill/>
        </p:spPr>
        <p:txBody>
          <a:bodyPr wrap="none" rtlCol="0">
            <a:spAutoFit/>
          </a:bodyPr>
          <a:lstStyle/>
          <a:p>
            <a:r>
              <a:rPr lang="de-DE" b="0" dirty="0"/>
              <a:t>The </a:t>
            </a:r>
            <a:r>
              <a:rPr lang="de-DE" b="0" dirty="0" err="1"/>
              <a:t>detailed</a:t>
            </a:r>
            <a:r>
              <a:rPr lang="de-DE" b="0" dirty="0"/>
              <a:t> </a:t>
            </a:r>
            <a:r>
              <a:rPr lang="de-DE" b="0" dirty="0" err="1"/>
              <a:t>table</a:t>
            </a:r>
            <a:r>
              <a:rPr lang="de-DE" b="0" dirty="0"/>
              <a:t> </a:t>
            </a:r>
            <a:r>
              <a:rPr lang="de-DE" b="0" dirty="0" err="1"/>
              <a:t>with</a:t>
            </a:r>
            <a:r>
              <a:rPr lang="de-DE" b="0" dirty="0"/>
              <a:t> all </a:t>
            </a:r>
            <a:r>
              <a:rPr lang="de-DE" b="0" dirty="0" err="1"/>
              <a:t>findings</a:t>
            </a:r>
            <a:r>
              <a:rPr lang="de-DE" b="0" dirty="0"/>
              <a:t> </a:t>
            </a:r>
            <a:r>
              <a:rPr lang="de-DE" b="0" dirty="0" err="1"/>
              <a:t>can</a:t>
            </a:r>
            <a:r>
              <a:rPr lang="de-DE" b="0" dirty="0"/>
              <a:t> </a:t>
            </a:r>
            <a:r>
              <a:rPr lang="de-DE" b="0" dirty="0" err="1"/>
              <a:t>is</a:t>
            </a:r>
            <a:r>
              <a:rPr lang="de-DE" b="0" dirty="0"/>
              <a:t> </a:t>
            </a:r>
            <a:r>
              <a:rPr lang="de-DE" b="0" dirty="0" err="1"/>
              <a:t>located</a:t>
            </a:r>
            <a:r>
              <a:rPr lang="de-DE" b="0" dirty="0"/>
              <a:t> in Chapter 4.2.5 </a:t>
            </a:r>
            <a:r>
              <a:rPr lang="de-DE" b="0" dirty="0" err="1"/>
              <a:t>of</a:t>
            </a:r>
            <a:r>
              <a:rPr lang="de-DE" b="0" dirty="0"/>
              <a:t> </a:t>
            </a:r>
            <a:r>
              <a:rPr lang="de-DE" b="0" dirty="0" err="1"/>
              <a:t>the</a:t>
            </a:r>
            <a:r>
              <a:rPr lang="de-DE" b="0" dirty="0"/>
              <a:t> Yellow Book.</a:t>
            </a:r>
          </a:p>
          <a:p>
            <a:endParaRPr lang="de-DE" b="0" dirty="0"/>
          </a:p>
          <a:p>
            <a:r>
              <a:rPr lang="de-DE" b="0" dirty="0"/>
              <a:t>Below </a:t>
            </a:r>
            <a:r>
              <a:rPr lang="de-DE" b="0" dirty="0" err="1"/>
              <a:t>most</a:t>
            </a:r>
            <a:r>
              <a:rPr lang="de-DE" b="0" dirty="0"/>
              <a:t> </a:t>
            </a:r>
            <a:r>
              <a:rPr lang="de-DE" b="0" dirty="0" err="1"/>
              <a:t>significant</a:t>
            </a:r>
            <a:r>
              <a:rPr lang="de-DE" b="0" dirty="0"/>
              <a:t> </a:t>
            </a:r>
            <a:r>
              <a:rPr lang="de-DE" b="0" dirty="0" err="1"/>
              <a:t>ones</a:t>
            </a:r>
            <a:r>
              <a:rPr lang="de-DE" b="0" dirty="0"/>
              <a:t> </a:t>
            </a:r>
            <a:r>
              <a:rPr lang="de-DE" b="0" dirty="0" err="1"/>
              <a:t>are</a:t>
            </a:r>
            <a:r>
              <a:rPr lang="de-DE" b="0" dirty="0"/>
              <a:t> </a:t>
            </a:r>
            <a:r>
              <a:rPr lang="de-DE" b="0" dirty="0" err="1"/>
              <a:t>listed</a:t>
            </a:r>
            <a:r>
              <a:rPr lang="de-DE" b="0" dirty="0"/>
              <a:t>.</a:t>
            </a:r>
            <a:endParaRPr lang="en-US" b="0" dirty="0"/>
          </a:p>
        </p:txBody>
      </p:sp>
      <p:graphicFrame>
        <p:nvGraphicFramePr>
          <p:cNvPr id="5" name="Table 4">
            <a:extLst>
              <a:ext uri="{FF2B5EF4-FFF2-40B4-BE49-F238E27FC236}">
                <a16:creationId xmlns:a16="http://schemas.microsoft.com/office/drawing/2014/main" id="{ACDFAA68-CA95-4B4B-9E10-B27B6135DBFC}"/>
              </a:ext>
            </a:extLst>
          </p:cNvPr>
          <p:cNvGraphicFramePr>
            <a:graphicFrameLocks noGrp="1"/>
          </p:cNvGraphicFramePr>
          <p:nvPr>
            <p:extLst>
              <p:ext uri="{D42A27DB-BD31-4B8C-83A1-F6EECF244321}">
                <p14:modId xmlns:p14="http://schemas.microsoft.com/office/powerpoint/2010/main" val="796486694"/>
              </p:ext>
            </p:extLst>
          </p:nvPr>
        </p:nvGraphicFramePr>
        <p:xfrm>
          <a:off x="442254" y="1914637"/>
          <a:ext cx="8244545" cy="4357544"/>
        </p:xfrm>
        <a:graphic>
          <a:graphicData uri="http://schemas.openxmlformats.org/drawingml/2006/table">
            <a:tbl>
              <a:tblPr firstRow="1" firstCol="1" bandRow="1"/>
              <a:tblGrid>
                <a:gridCol w="448252">
                  <a:extLst>
                    <a:ext uri="{9D8B030D-6E8A-4147-A177-3AD203B41FA5}">
                      <a16:colId xmlns:a16="http://schemas.microsoft.com/office/drawing/2014/main" val="2582654435"/>
                    </a:ext>
                  </a:extLst>
                </a:gridCol>
                <a:gridCol w="1120197">
                  <a:extLst>
                    <a:ext uri="{9D8B030D-6E8A-4147-A177-3AD203B41FA5}">
                      <a16:colId xmlns:a16="http://schemas.microsoft.com/office/drawing/2014/main" val="206969406"/>
                    </a:ext>
                  </a:extLst>
                </a:gridCol>
                <a:gridCol w="3687459">
                  <a:extLst>
                    <a:ext uri="{9D8B030D-6E8A-4147-A177-3AD203B41FA5}">
                      <a16:colId xmlns:a16="http://schemas.microsoft.com/office/drawing/2014/main" val="3246904230"/>
                    </a:ext>
                  </a:extLst>
                </a:gridCol>
                <a:gridCol w="2988637">
                  <a:extLst>
                    <a:ext uri="{9D8B030D-6E8A-4147-A177-3AD203B41FA5}">
                      <a16:colId xmlns:a16="http://schemas.microsoft.com/office/drawing/2014/main" val="576276989"/>
                    </a:ext>
                  </a:extLst>
                </a:gridCol>
              </a:tblGrid>
              <a:tr h="153940">
                <a:tc>
                  <a:txBody>
                    <a:bodyPr/>
                    <a:lstStyle/>
                    <a:p>
                      <a:pPr algn="just">
                        <a:lnSpc>
                          <a:spcPts val="1400"/>
                        </a:lnSpc>
                        <a:spcBef>
                          <a:spcPts val="1200"/>
                        </a:spcBef>
                        <a:spcAft>
                          <a:spcPts val="0"/>
                        </a:spcAft>
                      </a:pPr>
                      <a:r>
                        <a:rPr lang="en-US" sz="900" b="1">
                          <a:solidFill>
                            <a:srgbClr val="FFFFFF"/>
                          </a:solidFill>
                          <a:effectLst/>
                          <a:latin typeface="Times New Roman" panose="02020603050405020304" pitchFamily="18" charset="0"/>
                          <a:ea typeface="Times New Roman" panose="02020603050405020304" pitchFamily="18" charset="0"/>
                        </a:rPr>
                        <a:t>No</a:t>
                      </a:r>
                      <a:endParaRPr lang="en-US" sz="120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70C0"/>
                    </a:solidFill>
                  </a:tcPr>
                </a:tc>
                <a:tc>
                  <a:txBody>
                    <a:bodyPr/>
                    <a:lstStyle/>
                    <a:p>
                      <a:pPr algn="just">
                        <a:lnSpc>
                          <a:spcPts val="1400"/>
                        </a:lnSpc>
                        <a:spcBef>
                          <a:spcPts val="1200"/>
                        </a:spcBef>
                        <a:spcAft>
                          <a:spcPts val="0"/>
                        </a:spcAft>
                      </a:pPr>
                      <a:r>
                        <a:rPr lang="en-US" sz="900" b="1">
                          <a:solidFill>
                            <a:srgbClr val="FFFFFF"/>
                          </a:solidFill>
                          <a:effectLst/>
                          <a:latin typeface="Times New Roman" panose="02020603050405020304" pitchFamily="18" charset="0"/>
                          <a:ea typeface="Times New Roman" panose="02020603050405020304" pitchFamily="18" charset="0"/>
                        </a:rPr>
                        <a:t>Test Run</a:t>
                      </a:r>
                      <a:endParaRPr lang="en-US" sz="120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70C0"/>
                    </a:solidFill>
                  </a:tcPr>
                </a:tc>
                <a:tc>
                  <a:txBody>
                    <a:bodyPr/>
                    <a:lstStyle/>
                    <a:p>
                      <a:pPr algn="l">
                        <a:lnSpc>
                          <a:spcPts val="1400"/>
                        </a:lnSpc>
                        <a:spcBef>
                          <a:spcPts val="1200"/>
                        </a:spcBef>
                        <a:spcAft>
                          <a:spcPts val="0"/>
                        </a:spcAft>
                      </a:pPr>
                      <a:r>
                        <a:rPr lang="en-US" sz="900" b="1">
                          <a:solidFill>
                            <a:srgbClr val="FFFFFF"/>
                          </a:solidFill>
                          <a:effectLst/>
                          <a:latin typeface="Times New Roman" panose="02020603050405020304" pitchFamily="18" charset="0"/>
                          <a:ea typeface="Times New Roman" panose="02020603050405020304" pitchFamily="18" charset="0"/>
                        </a:rPr>
                        <a:t>Observation</a:t>
                      </a:r>
                      <a:endParaRPr lang="en-US" sz="120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70C0"/>
                    </a:solidFill>
                  </a:tcPr>
                </a:tc>
                <a:tc>
                  <a:txBody>
                    <a:bodyPr/>
                    <a:lstStyle/>
                    <a:p>
                      <a:pPr algn="just">
                        <a:lnSpc>
                          <a:spcPts val="1400"/>
                        </a:lnSpc>
                        <a:spcBef>
                          <a:spcPts val="1200"/>
                        </a:spcBef>
                        <a:spcAft>
                          <a:spcPts val="0"/>
                        </a:spcAft>
                      </a:pPr>
                      <a:r>
                        <a:rPr lang="en-US" sz="900" b="1">
                          <a:solidFill>
                            <a:srgbClr val="FFFFFF"/>
                          </a:solidFill>
                          <a:effectLst/>
                          <a:latin typeface="Times New Roman" panose="02020603050405020304" pitchFamily="18" charset="0"/>
                          <a:ea typeface="Times New Roman" panose="02020603050405020304" pitchFamily="18" charset="0"/>
                        </a:rPr>
                        <a:t>Resolution</a:t>
                      </a:r>
                      <a:endParaRPr lang="en-US" sz="120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70C0"/>
                    </a:solidFill>
                  </a:tcPr>
                </a:tc>
                <a:extLst>
                  <a:ext uri="{0D108BD9-81ED-4DB2-BD59-A6C34878D82A}">
                    <a16:rowId xmlns:a16="http://schemas.microsoft.com/office/drawing/2014/main" val="913915788"/>
                  </a:ext>
                </a:extLst>
              </a:tr>
              <a:tr h="1350301">
                <a:tc>
                  <a:txBody>
                    <a:bodyPr/>
                    <a:lstStyle/>
                    <a:p>
                      <a:pPr algn="just">
                        <a:lnSpc>
                          <a:spcPts val="1400"/>
                        </a:lnSpc>
                        <a:spcBef>
                          <a:spcPts val="1200"/>
                        </a:spcBef>
                        <a:spcAft>
                          <a:spcPts val="0"/>
                        </a:spcAft>
                      </a:pPr>
                      <a:r>
                        <a:rPr lang="en-US" sz="900" b="1" dirty="0">
                          <a:effectLst/>
                          <a:latin typeface="Times New Roman" panose="02020603050405020304" pitchFamily="18" charset="0"/>
                          <a:ea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just">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SMU-P2-2</a:t>
                      </a:r>
                      <a:endParaRPr lang="en-US" sz="120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ESA: User AEOLUS-S user supplied, but the user is not relevant to a SIM_SCH_COMPLETE request.</a:t>
                      </a:r>
                      <a:endParaRPr lang="en-US" sz="1200" dirty="0">
                        <a:effectLst/>
                        <a:latin typeface="Times New Roman" panose="02020603050405020304" pitchFamily="18" charset="0"/>
                        <a:ea typeface="Times New Roman" panose="02020603050405020304" pitchFamily="18" charset="0"/>
                      </a:endParaRPr>
                    </a:p>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DLR: A mandatory user seems to be out of place if it is not considered if the </a:t>
                      </a:r>
                      <a:r>
                        <a:rPr lang="en-US" sz="900" dirty="0" err="1">
                          <a:effectLst/>
                          <a:latin typeface="Times New Roman" panose="02020603050405020304" pitchFamily="18" charset="0"/>
                          <a:ea typeface="Times New Roman" panose="02020603050405020304" pitchFamily="18" charset="0"/>
                        </a:rPr>
                        <a:t>reportType</a:t>
                      </a:r>
                      <a:r>
                        <a:rPr lang="en-US" sz="900" dirty="0">
                          <a:effectLst/>
                          <a:latin typeface="Times New Roman" panose="02020603050405020304" pitchFamily="18" charset="0"/>
                          <a:ea typeface="Times New Roman" panose="02020603050405020304" pitchFamily="18" charset="0"/>
                        </a:rPr>
                        <a:t> is SIM_SCH_COMPLETE. Suggest to either allow user to be optional or introduce user that represents the agency/ company and not a spacecraft.</a:t>
                      </a:r>
                      <a:endParaRPr lang="en-US" sz="1200" dirty="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Update Table 3.7 in SMURF to clarify the interaction between </a:t>
                      </a:r>
                      <a:r>
                        <a:rPr lang="en-US" sz="900" dirty="0" err="1">
                          <a:effectLst/>
                          <a:latin typeface="Times New Roman" panose="02020603050405020304" pitchFamily="18" charset="0"/>
                          <a:ea typeface="Times New Roman" panose="02020603050405020304" pitchFamily="18" charset="0"/>
                        </a:rPr>
                        <a:t>spaceUserNode</a:t>
                      </a:r>
                      <a:r>
                        <a:rPr lang="en-US" sz="900" dirty="0">
                          <a:effectLst/>
                          <a:latin typeface="Times New Roman" panose="02020603050405020304" pitchFamily="18" charset="0"/>
                          <a:ea typeface="Times New Roman" panose="02020603050405020304" pitchFamily="18" charset="0"/>
                        </a:rPr>
                        <a:t> and SIM_SCH_SPECIFIC report type.</a:t>
                      </a:r>
                      <a:endParaRPr lang="en-US" sz="1200" dirty="0">
                        <a:effectLst/>
                        <a:latin typeface="Times New Roman" panose="02020603050405020304" pitchFamily="18" charset="0"/>
                        <a:ea typeface="Times New Roman" panose="02020603050405020304" pitchFamily="18" charset="0"/>
                      </a:endParaRPr>
                    </a:p>
                    <a:p>
                      <a:pPr algn="l">
                        <a:lnSpc>
                          <a:spcPts val="1400"/>
                        </a:lnSpc>
                        <a:spcBef>
                          <a:spcPts val="1200"/>
                        </a:spcBef>
                        <a:spcAft>
                          <a:spcPts val="0"/>
                        </a:spcAft>
                      </a:pPr>
                      <a:r>
                        <a:rPr lang="en-US" sz="900" dirty="0" err="1">
                          <a:effectLst/>
                          <a:latin typeface="Times New Roman" panose="02020603050405020304" pitchFamily="18" charset="0"/>
                          <a:ea typeface="Times New Roman" panose="02020603050405020304" pitchFamily="18" charset="0"/>
                        </a:rPr>
                        <a:t>spaceUserNode</a:t>
                      </a:r>
                      <a:r>
                        <a:rPr lang="en-US" sz="900" dirty="0">
                          <a:effectLst/>
                          <a:latin typeface="Times New Roman" panose="02020603050405020304" pitchFamily="18" charset="0"/>
                          <a:ea typeface="Times New Roman" panose="02020603050405020304" pitchFamily="18" charset="0"/>
                        </a:rPr>
                        <a:t> should be optional (0..*).</a:t>
                      </a:r>
                      <a:endParaRPr lang="en-US" sz="1200" dirty="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533578978"/>
                  </a:ext>
                </a:extLst>
              </a:tr>
              <a:tr h="1325886">
                <a:tc>
                  <a:txBody>
                    <a:bodyPr/>
                    <a:lstStyle/>
                    <a:p>
                      <a:pPr algn="just">
                        <a:lnSpc>
                          <a:spcPts val="1400"/>
                        </a:lnSpc>
                        <a:spcBef>
                          <a:spcPts val="1200"/>
                        </a:spcBef>
                        <a:spcAft>
                          <a:spcPts val="0"/>
                        </a:spcAft>
                      </a:pPr>
                      <a:r>
                        <a:rPr lang="en-US" sz="900" b="1" dirty="0">
                          <a:effectLst/>
                          <a:latin typeface="Times New Roman" panose="02020603050405020304" pitchFamily="18" charset="0"/>
                          <a:ea typeface="Times New Roman" panose="02020603050405020304" pitchFamily="18" charset="0"/>
                        </a:rPr>
                        <a:t>4</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SMU-P2-3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ESA: user="DLR" - "The user of the requested services.  These must be spacecraft names as specified in SANA." There seems to be no provision for an "umbrella" name for a set of spacecraft; the SMURF RB wording is unclear whether multiple names could be given - "the user" vs "these must be spacecraft names".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There is already change in place, where the multiple spacecraft/space node names can be provided. The parameter name “user” has been changed to “</a:t>
                      </a:r>
                      <a:r>
                        <a:rPr lang="en-US" sz="900" dirty="0" err="1">
                          <a:effectLst/>
                          <a:latin typeface="Times New Roman" panose="02020603050405020304" pitchFamily="18" charset="0"/>
                          <a:ea typeface="Times New Roman" panose="02020603050405020304" pitchFamily="18" charset="0"/>
                        </a:rPr>
                        <a:t>spaceUserNode</a:t>
                      </a:r>
                      <a:r>
                        <a:rPr lang="en-US" sz="9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5151275"/>
                  </a:ext>
                </a:extLst>
              </a:tr>
              <a:tr h="1521210">
                <a:tc>
                  <a:txBody>
                    <a:bodyPr/>
                    <a:lstStyle/>
                    <a:p>
                      <a:pPr algn="just">
                        <a:lnSpc>
                          <a:spcPts val="1400"/>
                        </a:lnSpc>
                        <a:spcBef>
                          <a:spcPts val="1200"/>
                        </a:spcBef>
                        <a:spcAft>
                          <a:spcPts val="0"/>
                        </a:spcAft>
                      </a:pPr>
                      <a:r>
                        <a:rPr lang="en-US" sz="900" b="1">
                          <a:effectLst/>
                          <a:latin typeface="Times New Roman" panose="02020603050405020304" pitchFamily="18" charset="0"/>
                          <a:ea typeface="Times New Roman" panose="02020603050405020304" pitchFamily="18" charset="0"/>
                        </a:rPr>
                        <a:t>14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just">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SMU-P2-11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l">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ESA: priority - according to WB, xsd:integer &gt;0. But schema says minInclusive value="0"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The fix in schema needs to be made.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2000237326"/>
                  </a:ext>
                </a:extLst>
              </a:tr>
            </a:tbl>
          </a:graphicData>
        </a:graphic>
      </p:graphicFrame>
    </p:spTree>
    <p:extLst>
      <p:ext uri="{BB962C8B-B14F-4D97-AF65-F5344CB8AC3E}">
        <p14:creationId xmlns:p14="http://schemas.microsoft.com/office/powerpoint/2010/main" val="686424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SMURF Prototyping Findings and Observations</a:t>
            </a:r>
            <a:br>
              <a:rPr lang="en-US" dirty="0"/>
            </a:br>
            <a:endParaRPr lang="en-US" dirty="0"/>
          </a:p>
        </p:txBody>
      </p:sp>
      <p:graphicFrame>
        <p:nvGraphicFramePr>
          <p:cNvPr id="5" name="Table 4">
            <a:extLst>
              <a:ext uri="{FF2B5EF4-FFF2-40B4-BE49-F238E27FC236}">
                <a16:creationId xmlns:a16="http://schemas.microsoft.com/office/drawing/2014/main" id="{ACDFAA68-CA95-4B4B-9E10-B27B6135DBFC}"/>
              </a:ext>
            </a:extLst>
          </p:cNvPr>
          <p:cNvGraphicFramePr>
            <a:graphicFrameLocks noGrp="1"/>
          </p:cNvGraphicFramePr>
          <p:nvPr>
            <p:extLst>
              <p:ext uri="{D42A27DB-BD31-4B8C-83A1-F6EECF244321}">
                <p14:modId xmlns:p14="http://schemas.microsoft.com/office/powerpoint/2010/main" val="861068232"/>
              </p:ext>
            </p:extLst>
          </p:nvPr>
        </p:nvGraphicFramePr>
        <p:xfrm>
          <a:off x="457200" y="855865"/>
          <a:ext cx="8244545" cy="5303651"/>
        </p:xfrm>
        <a:graphic>
          <a:graphicData uri="http://schemas.openxmlformats.org/drawingml/2006/table">
            <a:tbl>
              <a:tblPr firstRow="1" firstCol="1" bandRow="1"/>
              <a:tblGrid>
                <a:gridCol w="448252">
                  <a:extLst>
                    <a:ext uri="{9D8B030D-6E8A-4147-A177-3AD203B41FA5}">
                      <a16:colId xmlns:a16="http://schemas.microsoft.com/office/drawing/2014/main" val="2582654435"/>
                    </a:ext>
                  </a:extLst>
                </a:gridCol>
                <a:gridCol w="1120197">
                  <a:extLst>
                    <a:ext uri="{9D8B030D-6E8A-4147-A177-3AD203B41FA5}">
                      <a16:colId xmlns:a16="http://schemas.microsoft.com/office/drawing/2014/main" val="206969406"/>
                    </a:ext>
                  </a:extLst>
                </a:gridCol>
                <a:gridCol w="3687459">
                  <a:extLst>
                    <a:ext uri="{9D8B030D-6E8A-4147-A177-3AD203B41FA5}">
                      <a16:colId xmlns:a16="http://schemas.microsoft.com/office/drawing/2014/main" val="3246904230"/>
                    </a:ext>
                  </a:extLst>
                </a:gridCol>
                <a:gridCol w="2988637">
                  <a:extLst>
                    <a:ext uri="{9D8B030D-6E8A-4147-A177-3AD203B41FA5}">
                      <a16:colId xmlns:a16="http://schemas.microsoft.com/office/drawing/2014/main" val="576276989"/>
                    </a:ext>
                  </a:extLst>
                </a:gridCol>
              </a:tblGrid>
              <a:tr h="153940">
                <a:tc>
                  <a:txBody>
                    <a:bodyPr/>
                    <a:lstStyle/>
                    <a:p>
                      <a:pPr algn="just">
                        <a:lnSpc>
                          <a:spcPts val="1400"/>
                        </a:lnSpc>
                        <a:spcBef>
                          <a:spcPts val="1200"/>
                        </a:spcBef>
                        <a:spcAft>
                          <a:spcPts val="0"/>
                        </a:spcAft>
                      </a:pPr>
                      <a:r>
                        <a:rPr lang="en-US" sz="900" b="1">
                          <a:solidFill>
                            <a:srgbClr val="FFFFFF"/>
                          </a:solidFill>
                          <a:effectLst/>
                          <a:latin typeface="Times New Roman" panose="02020603050405020304" pitchFamily="18" charset="0"/>
                          <a:ea typeface="Times New Roman" panose="02020603050405020304" pitchFamily="18" charset="0"/>
                        </a:rPr>
                        <a:t>No</a:t>
                      </a:r>
                      <a:endParaRPr lang="en-US" sz="120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70C0"/>
                    </a:solidFill>
                  </a:tcPr>
                </a:tc>
                <a:tc>
                  <a:txBody>
                    <a:bodyPr/>
                    <a:lstStyle/>
                    <a:p>
                      <a:pPr algn="just">
                        <a:lnSpc>
                          <a:spcPts val="1400"/>
                        </a:lnSpc>
                        <a:spcBef>
                          <a:spcPts val="1200"/>
                        </a:spcBef>
                        <a:spcAft>
                          <a:spcPts val="0"/>
                        </a:spcAft>
                      </a:pPr>
                      <a:r>
                        <a:rPr lang="en-US" sz="900" b="1">
                          <a:solidFill>
                            <a:srgbClr val="FFFFFF"/>
                          </a:solidFill>
                          <a:effectLst/>
                          <a:latin typeface="Times New Roman" panose="02020603050405020304" pitchFamily="18" charset="0"/>
                          <a:ea typeface="Times New Roman" panose="02020603050405020304" pitchFamily="18" charset="0"/>
                        </a:rPr>
                        <a:t>Test Run</a:t>
                      </a:r>
                      <a:endParaRPr lang="en-US" sz="120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70C0"/>
                    </a:solidFill>
                  </a:tcPr>
                </a:tc>
                <a:tc>
                  <a:txBody>
                    <a:bodyPr/>
                    <a:lstStyle/>
                    <a:p>
                      <a:pPr algn="l">
                        <a:lnSpc>
                          <a:spcPts val="1400"/>
                        </a:lnSpc>
                        <a:spcBef>
                          <a:spcPts val="1200"/>
                        </a:spcBef>
                        <a:spcAft>
                          <a:spcPts val="0"/>
                        </a:spcAft>
                      </a:pPr>
                      <a:r>
                        <a:rPr lang="en-US" sz="900" b="1">
                          <a:solidFill>
                            <a:srgbClr val="FFFFFF"/>
                          </a:solidFill>
                          <a:effectLst/>
                          <a:latin typeface="Times New Roman" panose="02020603050405020304" pitchFamily="18" charset="0"/>
                          <a:ea typeface="Times New Roman" panose="02020603050405020304" pitchFamily="18" charset="0"/>
                        </a:rPr>
                        <a:t>Observation</a:t>
                      </a:r>
                      <a:endParaRPr lang="en-US" sz="120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70C0"/>
                    </a:solidFill>
                  </a:tcPr>
                </a:tc>
                <a:tc>
                  <a:txBody>
                    <a:bodyPr/>
                    <a:lstStyle/>
                    <a:p>
                      <a:pPr algn="just">
                        <a:lnSpc>
                          <a:spcPts val="1400"/>
                        </a:lnSpc>
                        <a:spcBef>
                          <a:spcPts val="1200"/>
                        </a:spcBef>
                        <a:spcAft>
                          <a:spcPts val="0"/>
                        </a:spcAft>
                      </a:pPr>
                      <a:r>
                        <a:rPr lang="en-US" sz="900" b="1">
                          <a:solidFill>
                            <a:srgbClr val="FFFFFF"/>
                          </a:solidFill>
                          <a:effectLst/>
                          <a:latin typeface="Times New Roman" panose="02020603050405020304" pitchFamily="18" charset="0"/>
                          <a:ea typeface="Times New Roman" panose="02020603050405020304" pitchFamily="18" charset="0"/>
                        </a:rPr>
                        <a:t>Resolution</a:t>
                      </a:r>
                      <a:endParaRPr lang="en-US" sz="1200">
                        <a:effectLst/>
                        <a:latin typeface="Times New Roman" panose="02020603050405020304" pitchFamily="18" charset="0"/>
                        <a:ea typeface="Times New Roman" panose="02020603050405020304" pitchFamily="18" charset="0"/>
                      </a:endParaRPr>
                    </a:p>
                  </a:txBody>
                  <a:tcPr marL="65922" marR="6592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70C0"/>
                    </a:solidFill>
                  </a:tcPr>
                </a:tc>
                <a:extLst>
                  <a:ext uri="{0D108BD9-81ED-4DB2-BD59-A6C34878D82A}">
                    <a16:rowId xmlns:a16="http://schemas.microsoft.com/office/drawing/2014/main" val="913915788"/>
                  </a:ext>
                </a:extLst>
              </a:tr>
              <a:tr h="1350301">
                <a:tc>
                  <a:txBody>
                    <a:bodyPr/>
                    <a:lstStyle/>
                    <a:p>
                      <a:pPr algn="just">
                        <a:lnSpc>
                          <a:spcPts val="1400"/>
                        </a:lnSpc>
                        <a:spcBef>
                          <a:spcPts val="1200"/>
                        </a:spcBef>
                        <a:spcAft>
                          <a:spcPts val="0"/>
                        </a:spcAft>
                      </a:pPr>
                      <a:r>
                        <a:rPr lang="en-US" sz="900" b="1">
                          <a:effectLst/>
                          <a:latin typeface="Times New Roman" panose="02020603050405020304" pitchFamily="18" charset="0"/>
                          <a:ea typeface="Times New Roman" panose="02020603050405020304" pitchFamily="18" charset="0"/>
                        </a:rPr>
                        <a:t>18</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just">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SMU-P2-22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l">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ESA: I think that serviceReqID may be repeated with a new srvPkgReqVersion, to modify the request. But if so this is not at all clearly described in the WB, and the statement “In the context of the NewOnlineSrvPkgReq class this parameter must be an identifier that has not previously been used” would not be accurate. Otherwise it is not clear what the purpose of srvPkgReqVersion is. WB descriptions need improvement.</a:t>
                      </a:r>
                      <a:endParaRPr lang="en-US" sz="1200">
                        <a:effectLst/>
                        <a:latin typeface="Times New Roman" panose="02020603050405020304" pitchFamily="18" charset="0"/>
                        <a:ea typeface="Times New Roman" panose="02020603050405020304" pitchFamily="18" charset="0"/>
                      </a:endParaRPr>
                    </a:p>
                    <a:p>
                      <a:pPr algn="l">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DLR: A repetition of serviceReqID contradicts the description.</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Little tweak is needed, to constraint the value of </a:t>
                      </a:r>
                      <a:r>
                        <a:rPr lang="en-US" sz="900" dirty="0" err="1">
                          <a:effectLst/>
                          <a:latin typeface="Times New Roman" panose="02020603050405020304" pitchFamily="18" charset="0"/>
                          <a:ea typeface="Times New Roman" panose="02020603050405020304" pitchFamily="18" charset="0"/>
                        </a:rPr>
                        <a:t>srvPkgReqVersion</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n-US" sz="900" dirty="0">
                          <a:effectLst/>
                          <a:latin typeface="Times New Roman" panose="02020603050405020304" pitchFamily="18" charset="0"/>
                          <a:ea typeface="Times New Roman" panose="02020603050405020304" pitchFamily="18" charset="0"/>
                        </a:rPr>
                        <a:t> for the </a:t>
                      </a:r>
                      <a:r>
                        <a:rPr lang="en-US" sz="900" dirty="0" err="1">
                          <a:effectLst/>
                          <a:latin typeface="Times New Roman" panose="02020603050405020304" pitchFamily="18" charset="0"/>
                          <a:ea typeface="Times New Roman" panose="02020603050405020304" pitchFamily="18" charset="0"/>
                        </a:rPr>
                        <a:t>newOnlineSrvPkgReq</a:t>
                      </a:r>
                      <a:r>
                        <a:rPr lang="en-US" sz="900" dirty="0">
                          <a:effectLst/>
                          <a:latin typeface="Times New Roman" panose="02020603050405020304" pitchFamily="18" charset="0"/>
                          <a:ea typeface="Times New Roman" panose="02020603050405020304" pitchFamily="18" charset="0"/>
                        </a:rPr>
                        <a:t> to be “1”, whereas the </a:t>
                      </a:r>
                      <a:r>
                        <a:rPr lang="en-US" sz="900" dirty="0" err="1">
                          <a:effectLst/>
                          <a:latin typeface="Times New Roman" panose="02020603050405020304" pitchFamily="18" charset="0"/>
                          <a:ea typeface="Times New Roman" panose="02020603050405020304" pitchFamily="18" charset="0"/>
                        </a:rPr>
                        <a:t>ReplaceSrvPkgReq</a:t>
                      </a:r>
                      <a:r>
                        <a:rPr lang="en-US" sz="900" dirty="0">
                          <a:effectLst/>
                          <a:latin typeface="Times New Roman" panose="02020603050405020304" pitchFamily="18" charset="0"/>
                          <a:ea typeface="Times New Roman" panose="02020603050405020304" pitchFamily="18" charset="0"/>
                        </a:rPr>
                        <a:t> shall use values for this parameter &gt;1. </a:t>
                      </a:r>
                      <a:endParaRPr lang="en-US" sz="1200" dirty="0">
                        <a:effectLst/>
                        <a:latin typeface="Times New Roman" panose="02020603050405020304" pitchFamily="18" charset="0"/>
                        <a:ea typeface="Times New Roman" panose="02020603050405020304" pitchFamily="18" charset="0"/>
                      </a:endParaRPr>
                    </a:p>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Additionally we put that on discussion within WG, if we need the </a:t>
                      </a:r>
                      <a:r>
                        <a:rPr lang="en-US" sz="900" dirty="0" err="1">
                          <a:effectLst/>
                          <a:latin typeface="Times New Roman" panose="02020603050405020304" pitchFamily="18" charset="0"/>
                          <a:ea typeface="Times New Roman" panose="02020603050405020304" pitchFamily="18" charset="0"/>
                        </a:rPr>
                        <a:t>srvPkgReqVersion</a:t>
                      </a:r>
                      <a:r>
                        <a:rPr lang="en-US" sz="900" dirty="0">
                          <a:effectLst/>
                          <a:latin typeface="Times New Roman" panose="02020603050405020304" pitchFamily="18" charset="0"/>
                          <a:ea typeface="Times New Roman" panose="02020603050405020304" pitchFamily="18" charset="0"/>
                        </a:rPr>
                        <a:t> at all. </a:t>
                      </a:r>
                      <a:r>
                        <a:rPr lang="en-US" sz="900" b="1" i="1" dirty="0">
                          <a:solidFill>
                            <a:srgbClr val="FF0000"/>
                          </a:solidFill>
                          <a:effectLst/>
                          <a:latin typeface="Times New Roman" panose="02020603050405020304" pitchFamily="18" charset="0"/>
                          <a:ea typeface="Times New Roman" panose="02020603050405020304" pitchFamily="18" charset="0"/>
                        </a:rPr>
                        <a:t>In general decided to be optional [TBC].</a:t>
                      </a:r>
                      <a:endParaRPr lang="en-US" sz="1200" b="1" i="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533578978"/>
                  </a:ext>
                </a:extLst>
              </a:tr>
              <a:tr h="1325886">
                <a:tc>
                  <a:txBody>
                    <a:bodyPr/>
                    <a:lstStyle/>
                    <a:p>
                      <a:pPr algn="just">
                        <a:lnSpc>
                          <a:spcPts val="1400"/>
                        </a:lnSpc>
                        <a:spcBef>
                          <a:spcPts val="1200"/>
                        </a:spcBef>
                        <a:spcAft>
                          <a:spcPts val="0"/>
                        </a:spcAft>
                      </a:pPr>
                      <a:r>
                        <a:rPr lang="en-US" sz="900" b="1">
                          <a:effectLst/>
                          <a:latin typeface="Times New Roman" panose="02020603050405020304" pitchFamily="18" charset="0"/>
                          <a:ea typeface="Times New Roman" panose="02020603050405020304" pitchFamily="18" charset="0"/>
                        </a:rPr>
                        <a:t>22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SMU-P2-28</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ESA: There is no way to specify a rate of service packages over shorter periods than the whole standing order (e.g min/max passes per day or per week), or e.g. total pass duration over some time interval. There is no way to indicate constraints on pass duration, because duration is only in the BasicPass, for which a preferred start time is mandatory but makes no sense in the context of a standing order. It is not clear that the current WB standing order support is sufficient.</a:t>
                      </a:r>
                      <a:endParaRPr lang="en-US" sz="1200">
                        <a:effectLst/>
                        <a:latin typeface="Times New Roman" panose="02020603050405020304" pitchFamily="18" charset="0"/>
                        <a:ea typeface="Times New Roman" panose="02020603050405020304" pitchFamily="18" charset="0"/>
                      </a:endParaRPr>
                    </a:p>
                    <a:p>
                      <a:pPr algn="l">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DLR: There is no mentioning of the min and max IntervalBetweenPasses in the description.</a:t>
                      </a:r>
                      <a:endParaRPr lang="en-US" sz="1200">
                        <a:effectLst/>
                        <a:latin typeface="Times New Roman" panose="02020603050405020304" pitchFamily="18" charset="0"/>
                        <a:ea typeface="Times New Roman" panose="02020603050405020304" pitchFamily="18" charset="0"/>
                      </a:endParaRPr>
                    </a:p>
                    <a:p>
                      <a:pPr algn="l">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DLR agrees with ESA, there seems to be no possibility to specify the number of passes in another time frame than a year.</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The duration is now included in Enhanced Constraints. </a:t>
                      </a:r>
                      <a:endParaRPr lang="en-US" sz="1200" dirty="0">
                        <a:effectLst/>
                        <a:latin typeface="Times New Roman" panose="02020603050405020304" pitchFamily="18" charset="0"/>
                        <a:ea typeface="Times New Roman" panose="02020603050405020304" pitchFamily="18" charset="0"/>
                      </a:endParaRPr>
                    </a:p>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The way of handling the standing order and the granularity of the individual passes, and how they are distributed, shall be handled in higher level (</a:t>
                      </a:r>
                      <a:r>
                        <a:rPr lang="en-US" sz="900" dirty="0" err="1">
                          <a:effectLst/>
                          <a:latin typeface="Times New Roman" panose="02020603050405020304" pitchFamily="18" charset="0"/>
                          <a:ea typeface="Times New Roman" panose="02020603050405020304" pitchFamily="18" charset="0"/>
                        </a:rPr>
                        <a:t>Servcie</a:t>
                      </a:r>
                      <a:r>
                        <a:rPr lang="en-US" sz="900" dirty="0">
                          <a:effectLst/>
                          <a:latin typeface="Times New Roman" panose="02020603050405020304" pitchFamily="18" charset="0"/>
                          <a:ea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rPr>
                        <a:t>Agreeement</a:t>
                      </a:r>
                      <a:r>
                        <a:rPr lang="en-US" sz="9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5151275"/>
                  </a:ext>
                </a:extLst>
              </a:tr>
              <a:tr h="1521210">
                <a:tc>
                  <a:txBody>
                    <a:bodyPr/>
                    <a:lstStyle/>
                    <a:p>
                      <a:pPr algn="just">
                        <a:lnSpc>
                          <a:spcPts val="1400"/>
                        </a:lnSpc>
                        <a:spcBef>
                          <a:spcPts val="1200"/>
                        </a:spcBef>
                        <a:spcAft>
                          <a:spcPts val="0"/>
                        </a:spcAft>
                      </a:pPr>
                      <a:r>
                        <a:rPr lang="en-US" sz="900" b="1">
                          <a:effectLst/>
                          <a:latin typeface="Times New Roman" panose="02020603050405020304" pitchFamily="18" charset="0"/>
                          <a:ea typeface="Times New Roman" panose="02020603050405020304" pitchFamily="18" charset="0"/>
                        </a:rPr>
                        <a:t>23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just">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SMU-P2-30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l">
                        <a:lnSpc>
                          <a:spcPts val="1400"/>
                        </a:lnSpc>
                        <a:spcBef>
                          <a:spcPts val="1200"/>
                        </a:spcBef>
                        <a:spcAft>
                          <a:spcPts val="0"/>
                        </a:spcAft>
                      </a:pPr>
                      <a:r>
                        <a:rPr lang="en-US" sz="900">
                          <a:effectLst/>
                          <a:latin typeface="Times New Roman" panose="02020603050405020304" pitchFamily="18" charset="0"/>
                          <a:ea typeface="Times New Roman" panose="02020603050405020304" pitchFamily="18" charset="0"/>
                        </a:rPr>
                        <a:t>ESA: The WB diagram shows OnlineEvtSeqSrvPgkReqDetails (note typo) as having optional “eventSeqParameter” ModResParm but the schema does not to allow that. WB and/or schema correction needed.</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l">
                        <a:lnSpc>
                          <a:spcPts val="1400"/>
                        </a:lnSpc>
                        <a:spcBef>
                          <a:spcPts val="1200"/>
                        </a:spcBef>
                        <a:spcAft>
                          <a:spcPts val="0"/>
                        </a:spcAft>
                      </a:pPr>
                      <a:r>
                        <a:rPr lang="en-US" sz="900" dirty="0">
                          <a:effectLst/>
                          <a:latin typeface="Times New Roman" panose="02020603050405020304" pitchFamily="18" charset="0"/>
                          <a:ea typeface="Times New Roman" panose="02020603050405020304" pitchFamily="18" charset="0"/>
                        </a:rPr>
                        <a:t>The Class </a:t>
                      </a:r>
                      <a:r>
                        <a:rPr lang="en-US" sz="900" dirty="0" err="1">
                          <a:effectLst/>
                          <a:latin typeface="Times New Roman" panose="02020603050405020304" pitchFamily="18" charset="0"/>
                          <a:ea typeface="Times New Roman" panose="02020603050405020304" pitchFamily="18" charset="0"/>
                        </a:rPr>
                        <a:t>onlineEvtSeq-SrvPkgReqDetails</a:t>
                      </a:r>
                      <a:r>
                        <a:rPr lang="en-US" sz="900" dirty="0">
                          <a:effectLst/>
                          <a:latin typeface="Times New Roman" panose="02020603050405020304" pitchFamily="18" charset="0"/>
                          <a:ea typeface="Times New Roman" panose="02020603050405020304" pitchFamily="18" charset="0"/>
                        </a:rPr>
                        <a:t> is now deleted, thus the structure changed completely </a:t>
                      </a:r>
                      <a:r>
                        <a:rPr lang="en-US" sz="900" dirty="0" err="1">
                          <a:effectLst/>
                          <a:latin typeface="Times New Roman" panose="02020603050405020304" pitchFamily="18" charset="0"/>
                          <a:ea typeface="Times New Roman" panose="02020603050405020304" pitchFamily="18" charset="0"/>
                        </a:rPr>
                        <a:t>wrt</a:t>
                      </a:r>
                      <a:r>
                        <a:rPr lang="en-US" sz="900" dirty="0">
                          <a:effectLst/>
                          <a:latin typeface="Times New Roman" panose="02020603050405020304" pitchFamily="18" charset="0"/>
                          <a:ea typeface="Times New Roman" panose="02020603050405020304" pitchFamily="18" charset="0"/>
                        </a:rPr>
                        <a:t> to this topic. In principle changing the parameter of Event Sequence is possible via </a:t>
                      </a:r>
                      <a:r>
                        <a:rPr lang="en-US" sz="900" dirty="0" err="1">
                          <a:effectLst/>
                          <a:latin typeface="Times New Roman" panose="02020603050405020304" pitchFamily="18" charset="0"/>
                          <a:ea typeface="Times New Roman" panose="02020603050405020304" pitchFamily="18" charset="0"/>
                        </a:rPr>
                        <a:t>ModResParm</a:t>
                      </a:r>
                      <a:r>
                        <a:rPr lang="en-US" sz="9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2000237326"/>
                  </a:ext>
                </a:extLst>
              </a:tr>
            </a:tbl>
          </a:graphicData>
        </a:graphic>
      </p:graphicFrame>
    </p:spTree>
    <p:extLst>
      <p:ext uri="{BB962C8B-B14F-4D97-AF65-F5344CB8AC3E}">
        <p14:creationId xmlns:p14="http://schemas.microsoft.com/office/powerpoint/2010/main" val="31532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SMURF Prototyping - Recommendation</a:t>
            </a:r>
            <a:br>
              <a:rPr lang="en-US" dirty="0"/>
            </a:br>
            <a:endParaRPr lang="en-US" dirty="0"/>
          </a:p>
        </p:txBody>
      </p:sp>
      <p:sp>
        <p:nvSpPr>
          <p:cNvPr id="3" name="TextBox 2">
            <a:extLst>
              <a:ext uri="{FF2B5EF4-FFF2-40B4-BE49-F238E27FC236}">
                <a16:creationId xmlns:a16="http://schemas.microsoft.com/office/drawing/2014/main" id="{141FA8D1-7B09-4654-8BEC-08263E42FFC1}"/>
              </a:ext>
            </a:extLst>
          </p:cNvPr>
          <p:cNvSpPr txBox="1"/>
          <p:nvPr/>
        </p:nvSpPr>
        <p:spPr>
          <a:xfrm>
            <a:off x="539475" y="1086295"/>
            <a:ext cx="8103455" cy="2308324"/>
          </a:xfrm>
          <a:prstGeom prst="rect">
            <a:avLst/>
          </a:prstGeom>
          <a:noFill/>
        </p:spPr>
        <p:txBody>
          <a:bodyPr wrap="square" rtlCol="0">
            <a:spAutoFit/>
          </a:bodyPr>
          <a:lstStyle/>
          <a:p>
            <a:r>
              <a:rPr lang="en-US" b="0" dirty="0"/>
              <a:t>Taking into account that:</a:t>
            </a:r>
          </a:p>
          <a:p>
            <a:pPr marL="285750" indent="-285750">
              <a:buFont typeface="Arial" panose="020B0604020202020204" pitchFamily="34" charset="0"/>
              <a:buChar char="•"/>
            </a:pPr>
            <a:r>
              <a:rPr lang="en-US" b="0" dirty="0"/>
              <a:t>The testing of phase 1 and 2 have been successfully performed,</a:t>
            </a:r>
          </a:p>
          <a:p>
            <a:pPr marL="285750" indent="-285750">
              <a:buFont typeface="Arial" panose="020B0604020202020204" pitchFamily="34" charset="0"/>
              <a:buChar char="•"/>
            </a:pPr>
            <a:r>
              <a:rPr lang="en-US" b="0" dirty="0"/>
              <a:t>The success criteria are fulfilled,</a:t>
            </a:r>
          </a:p>
          <a:p>
            <a:pPr marL="285750" indent="-285750">
              <a:buFont typeface="Arial" panose="020B0604020202020204" pitchFamily="34" charset="0"/>
              <a:buChar char="•"/>
            </a:pPr>
            <a:r>
              <a:rPr lang="en-US" b="0" dirty="0"/>
              <a:t>ESA and DLR shown the evidence of independent successful understanding and implementation of the recommendation,</a:t>
            </a:r>
          </a:p>
          <a:p>
            <a:endParaRPr lang="en-US" b="0" dirty="0"/>
          </a:p>
          <a:p>
            <a:r>
              <a:rPr lang="en-US" b="0" dirty="0"/>
              <a:t>Accordingly, it is the express recommendation of this report that the draft SMURF recommended standard is sufficiently mature to become CCSDS Blue Book.</a:t>
            </a:r>
          </a:p>
          <a:p>
            <a:endParaRPr lang="en-US" dirty="0"/>
          </a:p>
        </p:txBody>
      </p:sp>
    </p:spTree>
    <p:extLst>
      <p:ext uri="{BB962C8B-B14F-4D97-AF65-F5344CB8AC3E}">
        <p14:creationId xmlns:p14="http://schemas.microsoft.com/office/powerpoint/2010/main" val="3410025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YB Outlook </a:t>
            </a:r>
            <a:r>
              <a:rPr lang="en-US" dirty="0" err="1"/>
              <a:t>wrt</a:t>
            </a:r>
            <a:r>
              <a:rPr lang="en-US" dirty="0"/>
              <a:t> SPDF</a:t>
            </a:r>
            <a:br>
              <a:rPr lang="en-US" dirty="0"/>
            </a:br>
            <a:endParaRPr lang="en-US" dirty="0"/>
          </a:p>
        </p:txBody>
      </p:sp>
      <p:sp>
        <p:nvSpPr>
          <p:cNvPr id="3" name="TextBox 2">
            <a:extLst>
              <a:ext uri="{FF2B5EF4-FFF2-40B4-BE49-F238E27FC236}">
                <a16:creationId xmlns:a16="http://schemas.microsoft.com/office/drawing/2014/main" id="{141FA8D1-7B09-4654-8BEC-08263E42FFC1}"/>
              </a:ext>
            </a:extLst>
          </p:cNvPr>
          <p:cNvSpPr txBox="1"/>
          <p:nvPr/>
        </p:nvSpPr>
        <p:spPr>
          <a:xfrm>
            <a:off x="539475" y="1086295"/>
            <a:ext cx="8103455" cy="4770537"/>
          </a:xfrm>
          <a:prstGeom prst="rect">
            <a:avLst/>
          </a:prstGeom>
          <a:noFill/>
        </p:spPr>
        <p:txBody>
          <a:bodyPr wrap="square" rtlCol="0">
            <a:spAutoFit/>
          </a:bodyPr>
          <a:lstStyle/>
          <a:p>
            <a:r>
              <a:rPr lang="en-US" b="0" dirty="0"/>
              <a:t>Taking into account that:</a:t>
            </a:r>
          </a:p>
          <a:p>
            <a:pPr marL="285750" indent="-285750">
              <a:buFont typeface="Arial" panose="020B0604020202020204" pitchFamily="34" charset="0"/>
              <a:buChar char="•"/>
            </a:pPr>
            <a:r>
              <a:rPr lang="en-US" b="0" dirty="0"/>
              <a:t>SMURF requests are used only in context of getting further information (booking, planning, configuration),</a:t>
            </a:r>
          </a:p>
          <a:p>
            <a:pPr marL="285750" indent="-285750">
              <a:buFont typeface="Arial" panose="020B0604020202020204" pitchFamily="34" charset="0"/>
              <a:buChar char="•"/>
            </a:pPr>
            <a:r>
              <a:rPr lang="en-US" b="0" dirty="0"/>
              <a:t>There is clear dependency between SMURF requests and Service Packages (SPDF),</a:t>
            </a:r>
          </a:p>
          <a:p>
            <a:pPr marL="285750" indent="-285750">
              <a:buFont typeface="Arial" panose="020B0604020202020204" pitchFamily="34" charset="0"/>
              <a:buChar char="•"/>
            </a:pPr>
            <a:r>
              <a:rPr lang="en-US" b="0" dirty="0"/>
              <a:t>SPDF testing is easier, when predeceasing requests are already valid CCSDS messages and contain relevant information,</a:t>
            </a:r>
          </a:p>
          <a:p>
            <a:pPr marL="285750" indent="-285750">
              <a:buFont typeface="Arial" panose="020B0604020202020204" pitchFamily="34" charset="0"/>
              <a:buChar char="•"/>
            </a:pPr>
            <a:r>
              <a:rPr lang="en-US" b="0" dirty="0"/>
              <a:t>The REST API testing makes sense only if at least two message types (request and response) are exchanged,</a:t>
            </a:r>
          </a:p>
          <a:p>
            <a:endParaRPr lang="en-US" b="0" dirty="0"/>
          </a:p>
          <a:p>
            <a:r>
              <a:rPr lang="en-US" b="0" dirty="0"/>
              <a:t>The common YB Test Plan and Report Version 2 will cover for SPDF testing as well, analogue way as it has been performed for SMURF, after which the common testing phase using REST API will be executed, providing final interoperability prove to both CCSDS recommended standards (SPDF and SMURF).</a:t>
            </a:r>
          </a:p>
          <a:p>
            <a:endParaRPr lang="en-US" b="0" dirty="0"/>
          </a:p>
          <a:p>
            <a:r>
              <a:rPr lang="en-US" b="0" dirty="0"/>
              <a:t>Effectively, the Test Plan and Report will be expanded with additional chapters serving the SPDF testing alone and consolidated testing with REST API of SMURF and SPDF together.</a:t>
            </a:r>
          </a:p>
          <a:p>
            <a:endParaRPr lang="en-US" b="0" dirty="0"/>
          </a:p>
        </p:txBody>
      </p:sp>
    </p:spTree>
    <p:extLst>
      <p:ext uri="{BB962C8B-B14F-4D97-AF65-F5344CB8AC3E}">
        <p14:creationId xmlns:p14="http://schemas.microsoft.com/office/powerpoint/2010/main" val="896506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Index</a:t>
            </a:r>
            <a:br>
              <a:rPr lang="en-US" dirty="0"/>
            </a:br>
            <a:endParaRPr lang="en-US" dirty="0"/>
          </a:p>
        </p:txBody>
      </p:sp>
      <p:sp>
        <p:nvSpPr>
          <p:cNvPr id="3" name="TextBox 2"/>
          <p:cNvSpPr txBox="1"/>
          <p:nvPr/>
        </p:nvSpPr>
        <p:spPr>
          <a:xfrm>
            <a:off x="577881" y="932675"/>
            <a:ext cx="8141860" cy="3477875"/>
          </a:xfrm>
          <a:prstGeom prst="rect">
            <a:avLst/>
          </a:prstGeom>
          <a:noFill/>
        </p:spPr>
        <p:txBody>
          <a:bodyPr wrap="square" rtlCol="0">
            <a:spAutoFit/>
          </a:bodyPr>
          <a:lstStyle/>
          <a:p>
            <a:pPr marL="342900" lvl="0" indent="-342900">
              <a:buFont typeface="Arial" panose="020B0604020202020204" pitchFamily="34" charset="0"/>
              <a:buChar char="•"/>
            </a:pPr>
            <a:r>
              <a:rPr lang="de-DE" sz="2000" b="0" dirty="0"/>
              <a:t>SMURF: Test Plan / Report</a:t>
            </a:r>
          </a:p>
          <a:p>
            <a:pPr marL="800100" lvl="1" indent="-342900">
              <a:buFont typeface="Arial" panose="020B0604020202020204" pitchFamily="34" charset="0"/>
              <a:buChar char="•"/>
            </a:pPr>
            <a:r>
              <a:rPr lang="de-DE" sz="2000" b="0" dirty="0"/>
              <a:t>Summary </a:t>
            </a:r>
            <a:r>
              <a:rPr lang="de-DE" sz="2000" b="0" dirty="0" err="1"/>
              <a:t>of</a:t>
            </a:r>
            <a:r>
              <a:rPr lang="de-DE" sz="2000" b="0" dirty="0"/>
              <a:t> Test Plan</a:t>
            </a:r>
          </a:p>
          <a:p>
            <a:pPr marL="800100" lvl="1" indent="-342900">
              <a:buFont typeface="Arial" panose="020B0604020202020204" pitchFamily="34" charset="0"/>
              <a:buChar char="•"/>
            </a:pPr>
            <a:r>
              <a:rPr lang="de-DE" sz="2000" b="0" dirty="0" err="1"/>
              <a:t>Example</a:t>
            </a:r>
            <a:r>
              <a:rPr lang="de-DE" sz="2000" b="0" dirty="0"/>
              <a:t> </a:t>
            </a:r>
            <a:r>
              <a:rPr lang="de-DE" sz="2000" b="0" dirty="0" err="1"/>
              <a:t>of</a:t>
            </a:r>
            <a:r>
              <a:rPr lang="de-DE" sz="2000" b="0" dirty="0"/>
              <a:t> Test </a:t>
            </a:r>
            <a:r>
              <a:rPr lang="de-DE" sz="2000" b="0" dirty="0" err="1"/>
              <a:t>Result</a:t>
            </a:r>
            <a:endParaRPr lang="de-DE" sz="2000" b="0" dirty="0"/>
          </a:p>
          <a:p>
            <a:pPr marL="800100" lvl="1" indent="-342900">
              <a:buFont typeface="Arial" panose="020B0604020202020204" pitchFamily="34" charset="0"/>
              <a:buChar char="•"/>
            </a:pPr>
            <a:r>
              <a:rPr lang="de-DE" sz="2000" b="0" dirty="0" err="1"/>
              <a:t>Example</a:t>
            </a:r>
            <a:r>
              <a:rPr lang="de-DE" sz="2000" b="0" dirty="0"/>
              <a:t> </a:t>
            </a:r>
            <a:r>
              <a:rPr lang="de-DE" sz="2000" b="0" dirty="0" err="1"/>
              <a:t>of</a:t>
            </a:r>
            <a:r>
              <a:rPr lang="de-DE" sz="2000" b="0" dirty="0"/>
              <a:t> Test File</a:t>
            </a:r>
          </a:p>
          <a:p>
            <a:pPr marL="800100" lvl="1" indent="-342900">
              <a:buFont typeface="Arial" panose="020B0604020202020204" pitchFamily="34" charset="0"/>
              <a:buChar char="•"/>
            </a:pPr>
            <a:r>
              <a:rPr lang="de-DE" sz="2000" b="0" dirty="0" err="1"/>
              <a:t>Success</a:t>
            </a:r>
            <a:r>
              <a:rPr lang="de-DE" sz="2000" b="0" dirty="0"/>
              <a:t> </a:t>
            </a:r>
            <a:r>
              <a:rPr lang="de-DE" sz="2000" b="0" dirty="0" err="1"/>
              <a:t>Criteria</a:t>
            </a:r>
            <a:endParaRPr lang="de-DE" sz="2000" b="0" dirty="0"/>
          </a:p>
          <a:p>
            <a:pPr marL="800100" lvl="1" indent="-342900">
              <a:buFont typeface="Arial" panose="020B0604020202020204" pitchFamily="34" charset="0"/>
              <a:buChar char="•"/>
            </a:pPr>
            <a:r>
              <a:rPr lang="de-DE" sz="2000" b="0" dirty="0"/>
              <a:t>Phase 1 Test Cases and </a:t>
            </a:r>
            <a:r>
              <a:rPr lang="de-DE" sz="2000" b="0" dirty="0" err="1"/>
              <a:t>results</a:t>
            </a:r>
            <a:endParaRPr lang="de-DE" sz="2000" b="0" dirty="0"/>
          </a:p>
          <a:p>
            <a:pPr marL="800100" lvl="1" indent="-342900">
              <a:buFont typeface="Arial" panose="020B0604020202020204" pitchFamily="34" charset="0"/>
              <a:buChar char="•"/>
            </a:pPr>
            <a:r>
              <a:rPr lang="de-DE" sz="2000" b="0" dirty="0"/>
              <a:t>Phase 2 Test Cases and </a:t>
            </a:r>
            <a:r>
              <a:rPr lang="de-DE" sz="2000" b="0" dirty="0" err="1"/>
              <a:t>results</a:t>
            </a:r>
            <a:endParaRPr lang="de-DE" sz="2000" b="0" dirty="0"/>
          </a:p>
          <a:p>
            <a:pPr marL="800100" lvl="1" indent="-342900">
              <a:buFont typeface="Arial" panose="020B0604020202020204" pitchFamily="34" charset="0"/>
              <a:buChar char="•"/>
            </a:pPr>
            <a:r>
              <a:rPr lang="de-DE" sz="2000" b="0" dirty="0"/>
              <a:t>Summary </a:t>
            </a:r>
            <a:r>
              <a:rPr lang="de-DE" sz="2000" b="0" dirty="0" err="1"/>
              <a:t>of</a:t>
            </a:r>
            <a:r>
              <a:rPr lang="de-DE" sz="2000" b="0" dirty="0"/>
              <a:t> Test Report</a:t>
            </a:r>
          </a:p>
          <a:p>
            <a:pPr marL="800100" lvl="1" indent="-342900">
              <a:buFont typeface="Arial" panose="020B0604020202020204" pitchFamily="34" charset="0"/>
              <a:buChar char="•"/>
            </a:pPr>
            <a:r>
              <a:rPr lang="de-DE" sz="2000" b="0" dirty="0" err="1"/>
              <a:t>Specific</a:t>
            </a:r>
            <a:r>
              <a:rPr lang="de-DE" sz="2000" b="0" dirty="0"/>
              <a:t> </a:t>
            </a:r>
            <a:r>
              <a:rPr lang="de-DE" sz="2000" b="0" dirty="0" err="1"/>
              <a:t>findings</a:t>
            </a:r>
            <a:r>
              <a:rPr lang="de-DE" sz="2000" b="0" dirty="0"/>
              <a:t> and </a:t>
            </a:r>
            <a:r>
              <a:rPr lang="de-DE" sz="2000" b="0" dirty="0" err="1"/>
              <a:t>observations</a:t>
            </a:r>
            <a:endParaRPr lang="de-DE" sz="2000" b="0" dirty="0"/>
          </a:p>
          <a:p>
            <a:pPr marL="800100" lvl="1" indent="-342900">
              <a:buFont typeface="Arial" panose="020B0604020202020204" pitchFamily="34" charset="0"/>
              <a:buChar char="•"/>
            </a:pPr>
            <a:r>
              <a:rPr lang="de-DE" sz="2000" b="0" dirty="0" err="1"/>
              <a:t>Recommendation</a:t>
            </a:r>
            <a:endParaRPr lang="de-DE" sz="2000" b="0" dirty="0"/>
          </a:p>
          <a:p>
            <a:pPr marL="342900" lvl="0" indent="-342900">
              <a:buFont typeface="Arial" panose="020B0604020202020204" pitchFamily="34" charset="0"/>
              <a:buChar char="•"/>
            </a:pPr>
            <a:r>
              <a:rPr lang="de-DE" sz="2000" b="0" dirty="0"/>
              <a:t>Yellow Book Outlook </a:t>
            </a:r>
            <a:r>
              <a:rPr lang="de-DE" sz="2000" b="0" dirty="0" err="1"/>
              <a:t>wrt</a:t>
            </a:r>
            <a:r>
              <a:rPr lang="de-DE" sz="2000" b="0" dirty="0"/>
              <a:t> Service Package Data Format</a:t>
            </a:r>
            <a:endParaRPr lang="en-US" sz="2000" b="0" dirty="0"/>
          </a:p>
        </p:txBody>
      </p:sp>
    </p:spTree>
    <p:extLst>
      <p:ext uri="{BB962C8B-B14F-4D97-AF65-F5344CB8AC3E}">
        <p14:creationId xmlns:p14="http://schemas.microsoft.com/office/powerpoint/2010/main" val="274747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Summary of the Test Plan</a:t>
            </a:r>
            <a:br>
              <a:rPr lang="en-US" dirty="0"/>
            </a:br>
            <a:endParaRPr lang="en-US" dirty="0"/>
          </a:p>
        </p:txBody>
      </p:sp>
      <p:sp>
        <p:nvSpPr>
          <p:cNvPr id="3" name="TextBox 2"/>
          <p:cNvSpPr txBox="1"/>
          <p:nvPr/>
        </p:nvSpPr>
        <p:spPr>
          <a:xfrm>
            <a:off x="577881" y="932675"/>
            <a:ext cx="8141860" cy="5632311"/>
          </a:xfrm>
          <a:prstGeom prst="rect">
            <a:avLst/>
          </a:prstGeom>
          <a:noFill/>
        </p:spPr>
        <p:txBody>
          <a:bodyPr wrap="square" rtlCol="0">
            <a:spAutoFit/>
          </a:bodyPr>
          <a:lstStyle/>
          <a:p>
            <a:pPr lvl="0"/>
            <a:r>
              <a:rPr lang="en-US" sz="2000" b="0" dirty="0"/>
              <a:t>In principle the Test Plan followed the approach from SSF and CPIF.</a:t>
            </a:r>
          </a:p>
          <a:p>
            <a:pPr lvl="0"/>
            <a:endParaRPr lang="en-US" sz="2000" b="0" dirty="0"/>
          </a:p>
          <a:p>
            <a:pPr lvl="0"/>
            <a:r>
              <a:rPr lang="en-US" sz="2000" b="0" dirty="0"/>
              <a:t>Two main phases of testing have been intended (due to the specifics of the format, both made manually):</a:t>
            </a:r>
          </a:p>
          <a:p>
            <a:pPr marL="285750" lvl="0" indent="-285750">
              <a:buFontTx/>
              <a:buChar char="-"/>
            </a:pPr>
            <a:r>
              <a:rPr lang="en-US" sz="2000" b="0" dirty="0"/>
              <a:t>Initial format check (4 test cases), </a:t>
            </a:r>
          </a:p>
          <a:p>
            <a:pPr marL="285750" lvl="0" indent="-285750">
              <a:buFontTx/>
              <a:buChar char="-"/>
            </a:pPr>
            <a:r>
              <a:rPr lang="en-US" sz="2000" b="0" dirty="0"/>
              <a:t>Check of all use cases (42 test cases in total)</a:t>
            </a:r>
          </a:p>
          <a:p>
            <a:pPr lvl="0"/>
            <a:endParaRPr lang="en-US" sz="2000" b="0" dirty="0"/>
          </a:p>
          <a:p>
            <a:pPr lvl="0"/>
            <a:r>
              <a:rPr lang="en-US" sz="2000" b="0" dirty="0"/>
              <a:t>The exchange took place over specified location on CWE (restricted access): </a:t>
            </a:r>
            <a:r>
              <a:rPr lang="en-US" sz="2000" b="0" dirty="0">
                <a:hlinkClick r:id="rId2"/>
              </a:rPr>
              <a:t>CWE SMURF Prototyping Test Files</a:t>
            </a:r>
            <a:endParaRPr lang="en-US" sz="2000" b="0" dirty="0"/>
          </a:p>
          <a:p>
            <a:pPr lvl="0"/>
            <a:endParaRPr lang="en-US" sz="2000" b="0" dirty="0"/>
          </a:p>
          <a:p>
            <a:pPr lvl="0"/>
            <a:r>
              <a:rPr lang="de-DE" sz="2000" b="0" dirty="0"/>
              <a:t>The </a:t>
            </a:r>
            <a:r>
              <a:rPr lang="de-DE" sz="2000" b="0" dirty="0" err="1"/>
              <a:t>results</a:t>
            </a:r>
            <a:r>
              <a:rPr lang="de-DE" sz="2000" b="0" dirty="0"/>
              <a:t> </a:t>
            </a:r>
            <a:r>
              <a:rPr lang="de-DE" sz="2000" b="0" dirty="0" err="1"/>
              <a:t>have</a:t>
            </a:r>
            <a:r>
              <a:rPr lang="de-DE" sz="2000" b="0" dirty="0"/>
              <a:t> </a:t>
            </a:r>
            <a:r>
              <a:rPr lang="de-DE" sz="2000" b="0" dirty="0" err="1"/>
              <a:t>been</a:t>
            </a:r>
            <a:r>
              <a:rPr lang="de-DE" sz="2000" b="0" dirty="0"/>
              <a:t> </a:t>
            </a:r>
            <a:r>
              <a:rPr lang="de-DE" sz="2000" b="0" dirty="0" err="1"/>
              <a:t>provided</a:t>
            </a:r>
            <a:r>
              <a:rPr lang="de-DE" sz="2000" b="0" dirty="0"/>
              <a:t> in form </a:t>
            </a:r>
            <a:r>
              <a:rPr lang="de-DE" sz="2000" b="0" dirty="0" err="1"/>
              <a:t>of</a:t>
            </a:r>
            <a:r>
              <a:rPr lang="de-DE" sz="2000" b="0" dirty="0"/>
              <a:t> </a:t>
            </a:r>
            <a:r>
              <a:rPr lang="de-DE" sz="2000" b="0" dirty="0" err="1"/>
              <a:t>small</a:t>
            </a:r>
            <a:r>
              <a:rPr lang="de-DE" sz="2000" b="0" dirty="0"/>
              <a:t> Excel </a:t>
            </a:r>
            <a:r>
              <a:rPr lang="de-DE" sz="2000" b="0" dirty="0" err="1"/>
              <a:t>files</a:t>
            </a:r>
            <a:r>
              <a:rPr lang="de-DE" sz="2000" b="0" dirty="0"/>
              <a:t>, </a:t>
            </a:r>
            <a:r>
              <a:rPr lang="de-DE" sz="2000" b="0" dirty="0" err="1"/>
              <a:t>with</a:t>
            </a:r>
            <a:r>
              <a:rPr lang="de-DE" sz="2000" b="0" dirty="0"/>
              <a:t> </a:t>
            </a:r>
            <a:r>
              <a:rPr lang="de-DE" sz="2000" b="0" dirty="0" err="1"/>
              <a:t>standardized</a:t>
            </a:r>
            <a:r>
              <a:rPr lang="de-DE" sz="2000" b="0" dirty="0"/>
              <a:t> </a:t>
            </a:r>
            <a:r>
              <a:rPr lang="de-DE" sz="2000" b="0" dirty="0" err="1"/>
              <a:t>table</a:t>
            </a:r>
            <a:r>
              <a:rPr lang="de-DE" sz="2000" b="0" dirty="0"/>
              <a:t> </a:t>
            </a:r>
            <a:r>
              <a:rPr lang="de-DE" sz="2000" b="0" dirty="0" err="1"/>
              <a:t>format</a:t>
            </a:r>
            <a:r>
              <a:rPr lang="de-DE" sz="2000" b="0" dirty="0"/>
              <a:t>. These </a:t>
            </a:r>
            <a:r>
              <a:rPr lang="de-DE" sz="2000" b="0" dirty="0" err="1"/>
              <a:t>files</a:t>
            </a:r>
            <a:r>
              <a:rPr lang="de-DE" sz="2000" b="0" dirty="0"/>
              <a:t> </a:t>
            </a:r>
            <a:r>
              <a:rPr lang="de-DE" sz="2000" b="0" dirty="0" err="1"/>
              <a:t>have</a:t>
            </a:r>
            <a:r>
              <a:rPr lang="de-DE" sz="2000" b="0" dirty="0"/>
              <a:t> </a:t>
            </a:r>
            <a:r>
              <a:rPr lang="de-DE" sz="2000" b="0" dirty="0" err="1"/>
              <a:t>been</a:t>
            </a:r>
            <a:r>
              <a:rPr lang="de-DE" sz="2000" b="0" dirty="0"/>
              <a:t> also </a:t>
            </a:r>
            <a:r>
              <a:rPr lang="de-DE" sz="2000" b="0" dirty="0" err="1"/>
              <a:t>deployed</a:t>
            </a:r>
            <a:r>
              <a:rPr lang="de-DE" sz="2000" b="0" dirty="0"/>
              <a:t> </a:t>
            </a:r>
            <a:r>
              <a:rPr lang="de-DE" sz="2000" b="0" dirty="0" err="1"/>
              <a:t>to</a:t>
            </a:r>
            <a:r>
              <a:rPr lang="de-DE" sz="2000" b="0" dirty="0"/>
              <a:t> </a:t>
            </a:r>
            <a:r>
              <a:rPr lang="de-DE" sz="2000" b="0" dirty="0" err="1"/>
              <a:t>the</a:t>
            </a:r>
            <a:r>
              <a:rPr lang="de-DE" sz="2000" b="0" dirty="0"/>
              <a:t> CWE: </a:t>
            </a:r>
            <a:r>
              <a:rPr lang="de-DE" sz="2000" b="0" dirty="0">
                <a:hlinkClick r:id="rId3"/>
              </a:rPr>
              <a:t>CWE SMURF Test </a:t>
            </a:r>
            <a:r>
              <a:rPr lang="de-DE" sz="2000" b="0" dirty="0" err="1">
                <a:hlinkClick r:id="rId3"/>
              </a:rPr>
              <a:t>Results</a:t>
            </a:r>
            <a:endParaRPr lang="de-DE" sz="2000" b="0" dirty="0"/>
          </a:p>
          <a:p>
            <a:pPr lvl="0"/>
            <a:endParaRPr lang="de-DE" sz="2000" b="0" dirty="0"/>
          </a:p>
          <a:p>
            <a:pPr lvl="0"/>
            <a:r>
              <a:rPr lang="de-DE" sz="2000" b="0" dirty="0"/>
              <a:t>The </a:t>
            </a:r>
            <a:r>
              <a:rPr lang="de-DE" sz="2000" b="0" dirty="0" err="1"/>
              <a:t>latest</a:t>
            </a:r>
            <a:r>
              <a:rPr lang="de-DE" sz="2000" b="0" dirty="0"/>
              <a:t> </a:t>
            </a:r>
            <a:r>
              <a:rPr lang="de-DE" sz="2000" b="0" dirty="0" err="1"/>
              <a:t>version</a:t>
            </a:r>
            <a:r>
              <a:rPr lang="de-DE" sz="2000" b="0" dirty="0"/>
              <a:t> </a:t>
            </a:r>
            <a:r>
              <a:rPr lang="de-DE" sz="2000" b="0" dirty="0" err="1"/>
              <a:t>of</a:t>
            </a:r>
            <a:r>
              <a:rPr lang="de-DE" sz="2000" b="0" dirty="0"/>
              <a:t> </a:t>
            </a:r>
            <a:r>
              <a:rPr lang="de-DE" sz="2000" b="0" dirty="0" err="1"/>
              <a:t>the</a:t>
            </a:r>
            <a:r>
              <a:rPr lang="de-DE" sz="2000" b="0" dirty="0"/>
              <a:t> Test Plan / Report (V0.8): </a:t>
            </a:r>
            <a:r>
              <a:rPr lang="de-DE" sz="2000" b="0" dirty="0">
                <a:hlinkClick r:id="rId4"/>
              </a:rPr>
              <a:t>YB-902.9-Y-0.8</a:t>
            </a:r>
            <a:endParaRPr lang="de-DE" sz="2000" b="0" dirty="0"/>
          </a:p>
          <a:p>
            <a:pPr lvl="0"/>
            <a:endParaRPr lang="de-DE" sz="2000" b="0" dirty="0"/>
          </a:p>
          <a:p>
            <a:pPr lvl="0"/>
            <a:endParaRPr lang="en-US" sz="2000" b="0" dirty="0"/>
          </a:p>
          <a:p>
            <a:pPr lvl="0"/>
            <a:endParaRPr lang="en-US" sz="2000" b="0" dirty="0"/>
          </a:p>
        </p:txBody>
      </p:sp>
    </p:spTree>
    <p:extLst>
      <p:ext uri="{BB962C8B-B14F-4D97-AF65-F5344CB8AC3E}">
        <p14:creationId xmlns:p14="http://schemas.microsoft.com/office/powerpoint/2010/main" val="439538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Example of Test File</a:t>
            </a:r>
            <a:br>
              <a:rPr lang="en-US" dirty="0"/>
            </a:br>
            <a:endParaRPr lang="en-US" dirty="0"/>
          </a:p>
        </p:txBody>
      </p:sp>
      <p:sp>
        <p:nvSpPr>
          <p:cNvPr id="5" name="Rectangle 4">
            <a:extLst>
              <a:ext uri="{FF2B5EF4-FFF2-40B4-BE49-F238E27FC236}">
                <a16:creationId xmlns:a16="http://schemas.microsoft.com/office/drawing/2014/main" id="{435FD3B1-5EE7-4E2E-B940-2C7303D70095}"/>
              </a:ext>
            </a:extLst>
          </p:cNvPr>
          <p:cNvSpPr/>
          <p:nvPr/>
        </p:nvSpPr>
        <p:spPr>
          <a:xfrm>
            <a:off x="270640" y="1547155"/>
            <a:ext cx="8717935" cy="2631490"/>
          </a:xfrm>
          <a:prstGeom prst="rect">
            <a:avLst/>
          </a:prstGeom>
        </p:spPr>
        <p:txBody>
          <a:bodyPr wrap="square">
            <a:spAutoFit/>
          </a:bodyPr>
          <a:lstStyle/>
          <a:p>
            <a:r>
              <a:rPr lang="en-US" sz="1100" b="0" dirty="0">
                <a:solidFill>
                  <a:srgbClr val="008080"/>
                </a:solidFill>
                <a:highlight>
                  <a:srgbClr val="FFFFFF"/>
                </a:highlight>
                <a:latin typeface="Arial" panose="020B0604020202020204" pitchFamily="34" charset="0"/>
              </a:rPr>
              <a:t>&lt;?xml version="1.0" encoding="UTF-8"?&gt;</a:t>
            </a:r>
            <a:endParaRPr lang="en-US" sz="1100" b="0" dirty="0">
              <a:solidFill>
                <a:srgbClr val="000000"/>
              </a:solidFill>
              <a:highlight>
                <a:srgbClr val="FFFFFF"/>
              </a:highlight>
              <a:latin typeface="Arial" panose="020B0604020202020204" pitchFamily="34" charset="0"/>
            </a:endParaRPr>
          </a:p>
          <a:p>
            <a:r>
              <a:rPr lang="en-US" sz="1100" b="0" dirty="0">
                <a:solidFill>
                  <a:srgbClr val="0000FF"/>
                </a:solidFill>
                <a:highlight>
                  <a:srgbClr val="FFFFFF"/>
                </a:highlight>
                <a:latin typeface="Arial" panose="020B0604020202020204" pitchFamily="34" charset="0"/>
              </a:rPr>
              <a:t>&lt;</a:t>
            </a:r>
            <a:r>
              <a:rPr lang="en-US" sz="1100" b="0" dirty="0" err="1">
                <a:solidFill>
                  <a:srgbClr val="800000"/>
                </a:solidFill>
                <a:highlight>
                  <a:srgbClr val="FFFFFF"/>
                </a:highlight>
                <a:latin typeface="Arial" panose="020B0604020202020204" pitchFamily="34" charset="0"/>
              </a:rPr>
              <a:t>smu:srvMgtUtilReq</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xmlns:smu</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urn:ccsds:schema:cssm:1.0.0</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xmlns:xsi</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http://www.w3.org/2001/XMLSchema-instance</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xsi:schemaLocation</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urn:ccsds:schema:cssm:1.0.0 902x09w0_10-Smurf.xsd </a:t>
            </a:r>
            <a:r>
              <a:rPr lang="en-US" sz="1100" b="0" dirty="0">
                <a:solidFill>
                  <a:srgbClr val="0000FF"/>
                </a:solidFill>
                <a:highlight>
                  <a:srgbClr val="FFFFFF"/>
                </a:highlight>
                <a:latin typeface="Arial" panose="020B0604020202020204" pitchFamily="34" charset="0"/>
              </a:rPr>
              <a:t>"&gt;</a:t>
            </a:r>
            <a:endParaRPr lang="en-US" sz="1100" b="0" dirty="0">
              <a:solidFill>
                <a:srgbClr val="000000"/>
              </a:solidFill>
              <a:highlight>
                <a:srgbClr val="FFFFFF"/>
              </a:highlight>
              <a:latin typeface="Arial" panose="020B0604020202020204" pitchFamily="34" charset="0"/>
            </a:endParaRPr>
          </a:p>
          <a:p>
            <a:r>
              <a:rPr lang="en-US" sz="1100" b="0" dirty="0">
                <a:solidFill>
                  <a:srgbClr val="000000"/>
                </a:solidFill>
                <a:highlight>
                  <a:srgbClr val="FFFFFF"/>
                </a:highlight>
                <a:latin typeface="Arial" panose="020B0604020202020204" pitchFamily="34" charset="0"/>
              </a:rPr>
              <a:t>	</a:t>
            </a:r>
            <a:r>
              <a:rPr lang="en-US" sz="1100" b="0" dirty="0">
                <a:solidFill>
                  <a:srgbClr val="0000FF"/>
                </a:solidFill>
                <a:highlight>
                  <a:srgbClr val="FFFFFF"/>
                </a:highlight>
                <a:latin typeface="Arial" panose="020B0604020202020204" pitchFamily="34" charset="0"/>
              </a:rPr>
              <a:t>&lt;</a:t>
            </a:r>
            <a:r>
              <a:rPr lang="en-US" sz="1100" b="0" dirty="0" err="1">
                <a:solidFill>
                  <a:srgbClr val="800000"/>
                </a:solidFill>
                <a:highlight>
                  <a:srgbClr val="FFFFFF"/>
                </a:highlight>
                <a:latin typeface="Arial" panose="020B0604020202020204" pitchFamily="34" charset="0"/>
              </a:rPr>
              <a:t>smu:srvMgtUtilReqHeader</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originatingOrganization</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ESA/ESOC</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generationTime</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2020-230T18:00:00.00Z</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version</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1</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utilizationReqStatus</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TEST</a:t>
            </a:r>
            <a:r>
              <a:rPr lang="en-US" sz="1100" b="0" dirty="0">
                <a:solidFill>
                  <a:srgbClr val="0000FF"/>
                </a:solidFill>
                <a:highlight>
                  <a:srgbClr val="FFFFFF"/>
                </a:highlight>
                <a:latin typeface="Arial" panose="020B0604020202020204" pitchFamily="34" charset="0"/>
              </a:rPr>
              <a:t>"&gt;</a:t>
            </a:r>
            <a:endParaRPr lang="en-US" sz="1100" b="0" dirty="0">
              <a:solidFill>
                <a:srgbClr val="000000"/>
              </a:solidFill>
              <a:highlight>
                <a:srgbClr val="FFFFFF"/>
              </a:highlight>
              <a:latin typeface="Arial" panose="020B0604020202020204" pitchFamily="34" charset="0"/>
            </a:endParaRPr>
          </a:p>
          <a:p>
            <a:r>
              <a:rPr lang="en-US" sz="1100" b="0" dirty="0">
                <a:solidFill>
                  <a:srgbClr val="000000"/>
                </a:solidFill>
                <a:highlight>
                  <a:srgbClr val="FFFFFF"/>
                </a:highlight>
                <a:latin typeface="Arial" panose="020B0604020202020204" pitchFamily="34" charset="0"/>
              </a:rPr>
              <a:t>	</a:t>
            </a:r>
            <a:r>
              <a:rPr lang="en-US" sz="1100" b="0" dirty="0">
                <a:solidFill>
                  <a:srgbClr val="0000FF"/>
                </a:solidFill>
                <a:highlight>
                  <a:srgbClr val="FFFFFF"/>
                </a:highlight>
                <a:latin typeface="Arial" panose="020B0604020202020204" pitchFamily="34" charset="0"/>
              </a:rPr>
              <a:t>&lt;/</a:t>
            </a:r>
            <a:r>
              <a:rPr lang="en-US" sz="1100" b="0" dirty="0" err="1">
                <a:solidFill>
                  <a:srgbClr val="800000"/>
                </a:solidFill>
                <a:highlight>
                  <a:srgbClr val="FFFFFF"/>
                </a:highlight>
                <a:latin typeface="Arial" panose="020B0604020202020204" pitchFamily="34" charset="0"/>
              </a:rPr>
              <a:t>smu:srvMgtUtilReqHeader</a:t>
            </a:r>
            <a:r>
              <a:rPr lang="en-US" sz="1100" b="0" dirty="0">
                <a:solidFill>
                  <a:srgbClr val="0000FF"/>
                </a:solidFill>
                <a:highlight>
                  <a:srgbClr val="FFFFFF"/>
                </a:highlight>
                <a:latin typeface="Arial" panose="020B0604020202020204" pitchFamily="34" charset="0"/>
              </a:rPr>
              <a:t>&gt;</a:t>
            </a:r>
            <a:endParaRPr lang="en-US" sz="1100" b="0" dirty="0">
              <a:solidFill>
                <a:srgbClr val="000000"/>
              </a:solidFill>
              <a:highlight>
                <a:srgbClr val="FFFFFF"/>
              </a:highlight>
              <a:latin typeface="Arial" panose="020B0604020202020204" pitchFamily="34" charset="0"/>
            </a:endParaRPr>
          </a:p>
          <a:p>
            <a:r>
              <a:rPr lang="en-US" sz="1100" b="0" dirty="0">
                <a:solidFill>
                  <a:srgbClr val="000000"/>
                </a:solidFill>
                <a:highlight>
                  <a:srgbClr val="FFFFFF"/>
                </a:highlight>
                <a:latin typeface="Arial" panose="020B0604020202020204" pitchFamily="34" charset="0"/>
              </a:rPr>
              <a:t>	</a:t>
            </a:r>
            <a:r>
              <a:rPr lang="en-US" sz="1100" b="0" dirty="0">
                <a:solidFill>
                  <a:srgbClr val="0000FF"/>
                </a:solidFill>
                <a:highlight>
                  <a:srgbClr val="FFFFFF"/>
                </a:highlight>
                <a:latin typeface="Arial" panose="020B0604020202020204" pitchFamily="34" charset="0"/>
              </a:rPr>
              <a:t>&lt;</a:t>
            </a:r>
            <a:r>
              <a:rPr lang="en-US" sz="1100" b="0" dirty="0" err="1">
                <a:solidFill>
                  <a:srgbClr val="800000"/>
                </a:solidFill>
                <a:highlight>
                  <a:srgbClr val="FFFFFF"/>
                </a:highlight>
                <a:latin typeface="Arial" panose="020B0604020202020204" pitchFamily="34" charset="0"/>
              </a:rPr>
              <a:t>smu:newOnlineSrvPkgReq</a:t>
            </a:r>
            <a:r>
              <a:rPr lang="en-US" sz="1100" b="0" dirty="0">
                <a:solidFill>
                  <a:srgbClr val="FF0000"/>
                </a:solidFill>
                <a:highlight>
                  <a:srgbClr val="FFFFFF"/>
                </a:highlight>
                <a:latin typeface="Arial" panose="020B0604020202020204" pitchFamily="34" charset="0"/>
              </a:rPr>
              <a:t> user</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AEOLUS-S</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requestID</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SmuP2-22Req1</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serviceAgreementRef</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Aeolus1</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serviceReqID</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5feeb8b5-9311-450e-9396-f5624f5e7ef9</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srvPkgReqVersion</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1</a:t>
            </a:r>
            <a:r>
              <a:rPr lang="en-US" sz="1100" b="0" dirty="0">
                <a:solidFill>
                  <a:srgbClr val="0000FF"/>
                </a:solidFill>
                <a:highlight>
                  <a:srgbClr val="FFFFFF"/>
                </a:highlight>
                <a:latin typeface="Arial" panose="020B0604020202020204" pitchFamily="34" charset="0"/>
              </a:rPr>
              <a:t>"</a:t>
            </a:r>
            <a:endParaRPr lang="en-US" sz="1100" b="0" dirty="0">
              <a:solidFill>
                <a:srgbClr val="FF0000"/>
              </a:solidFill>
              <a:highlight>
                <a:srgbClr val="FFFFFF"/>
              </a:highlight>
              <a:latin typeface="Arial" panose="020B0604020202020204" pitchFamily="34" charset="0"/>
            </a:endParaRPr>
          </a:p>
          <a:p>
            <a:r>
              <a:rPr lang="en-US" sz="1100" b="0" dirty="0">
                <a:solidFill>
                  <a:srgbClr val="FF0000"/>
                </a:solidFill>
                <a:highlight>
                  <a:srgbClr val="FFFFFF"/>
                </a:highlight>
                <a:latin typeface="Arial" panose="020B0604020202020204" pitchFamily="34" charset="0"/>
              </a:rPr>
              <a:t>		comment</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Provision of the New Online Service Package Request (</a:t>
            </a:r>
            <a:r>
              <a:rPr lang="en-US" sz="1100" b="0" dirty="0" err="1">
                <a:solidFill>
                  <a:srgbClr val="000000"/>
                </a:solidFill>
                <a:highlight>
                  <a:srgbClr val="FFFFFF"/>
                </a:highlight>
                <a:latin typeface="Arial" panose="020B0604020202020204" pitchFamily="34" charset="0"/>
              </a:rPr>
              <a:t>NewOnlineSrvPkgReq</a:t>
            </a:r>
            <a:r>
              <a:rPr lang="en-US" sz="1100" b="0" dirty="0">
                <a:solidFill>
                  <a:srgbClr val="000000"/>
                </a:solidFill>
                <a:highlight>
                  <a:srgbClr val="FFFFFF"/>
                </a:highlight>
                <a:latin typeface="Arial" panose="020B0604020202020204" pitchFamily="34" charset="0"/>
              </a:rPr>
              <a:t>). No constraints at all. Offset Service Package Details shall be used.</a:t>
            </a:r>
            <a:r>
              <a:rPr lang="en-US" sz="1100" b="0" dirty="0">
                <a:solidFill>
                  <a:srgbClr val="0000FF"/>
                </a:solidFill>
                <a:highlight>
                  <a:srgbClr val="FFFFFF"/>
                </a:highlight>
                <a:latin typeface="Arial" panose="020B0604020202020204" pitchFamily="34" charset="0"/>
              </a:rPr>
              <a:t>"</a:t>
            </a:r>
            <a:r>
              <a:rPr lang="en-US" sz="1100" b="0" dirty="0">
                <a:solidFill>
                  <a:srgbClr val="FF0000"/>
                </a:solidFill>
                <a:highlight>
                  <a:srgbClr val="FFFFFF"/>
                </a:highlight>
                <a:latin typeface="Arial" panose="020B0604020202020204" pitchFamily="34" charset="0"/>
              </a:rPr>
              <a:t> </a:t>
            </a:r>
            <a:r>
              <a:rPr lang="en-US" sz="1100" b="0" dirty="0">
                <a:solidFill>
                  <a:srgbClr val="0000FF"/>
                </a:solidFill>
                <a:highlight>
                  <a:srgbClr val="FFFFFF"/>
                </a:highlight>
                <a:latin typeface="Arial" panose="020B0604020202020204" pitchFamily="34" charset="0"/>
              </a:rPr>
              <a:t>&gt;</a:t>
            </a:r>
            <a:endParaRPr lang="en-US" sz="1100" b="0" dirty="0">
              <a:solidFill>
                <a:srgbClr val="000000"/>
              </a:solidFill>
              <a:highlight>
                <a:srgbClr val="FFFFFF"/>
              </a:highlight>
              <a:latin typeface="Arial" panose="020B0604020202020204" pitchFamily="34" charset="0"/>
            </a:endParaRPr>
          </a:p>
          <a:p>
            <a:r>
              <a:rPr lang="en-US" sz="1100" b="0" dirty="0">
                <a:solidFill>
                  <a:srgbClr val="000000"/>
                </a:solidFill>
                <a:highlight>
                  <a:srgbClr val="FFFFFF"/>
                </a:highlight>
                <a:latin typeface="Arial" panose="020B0604020202020204" pitchFamily="34" charset="0"/>
              </a:rPr>
              <a:t>		</a:t>
            </a:r>
            <a:r>
              <a:rPr lang="en-US" sz="1100" b="0" dirty="0">
                <a:solidFill>
                  <a:srgbClr val="0000FF"/>
                </a:solidFill>
                <a:highlight>
                  <a:srgbClr val="FFFFFF"/>
                </a:highlight>
                <a:latin typeface="Arial" panose="020B0604020202020204" pitchFamily="34" charset="0"/>
              </a:rPr>
              <a:t>&lt;</a:t>
            </a:r>
            <a:r>
              <a:rPr lang="en-US" sz="1100" b="0" dirty="0" err="1">
                <a:solidFill>
                  <a:srgbClr val="800000"/>
                </a:solidFill>
                <a:highlight>
                  <a:srgbClr val="FFFFFF"/>
                </a:highlight>
                <a:latin typeface="Arial" panose="020B0604020202020204" pitchFamily="34" charset="0"/>
              </a:rPr>
              <a:t>smu:onlineOffsetSrvPkgReqDetails</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trajectoryRef</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AEOLUS-S-traj-13</a:t>
            </a:r>
            <a:r>
              <a:rPr lang="en-US" sz="1100" b="0" dirty="0">
                <a:solidFill>
                  <a:srgbClr val="0000FF"/>
                </a:solidFill>
                <a:highlight>
                  <a:srgbClr val="FFFFFF"/>
                </a:highlight>
                <a:latin typeface="Arial" panose="020B0604020202020204" pitchFamily="34" charset="0"/>
              </a:rPr>
              <a:t>"&gt;</a:t>
            </a:r>
            <a:endParaRPr lang="en-US" sz="1100" b="0" dirty="0">
              <a:solidFill>
                <a:srgbClr val="000000"/>
              </a:solidFill>
              <a:highlight>
                <a:srgbClr val="FFFFFF"/>
              </a:highlight>
              <a:latin typeface="Arial" panose="020B0604020202020204" pitchFamily="34" charset="0"/>
            </a:endParaRPr>
          </a:p>
          <a:p>
            <a:r>
              <a:rPr lang="en-US" sz="1100" b="0" dirty="0">
                <a:solidFill>
                  <a:srgbClr val="000000"/>
                </a:solidFill>
                <a:highlight>
                  <a:srgbClr val="FFFFFF"/>
                </a:highlight>
                <a:latin typeface="Arial" panose="020B0604020202020204" pitchFamily="34" charset="0"/>
              </a:rPr>
              <a:t>			</a:t>
            </a:r>
            <a:r>
              <a:rPr lang="en-US" sz="1100" b="0" dirty="0">
                <a:solidFill>
                  <a:srgbClr val="0000FF"/>
                </a:solidFill>
                <a:highlight>
                  <a:srgbClr val="FFFFFF"/>
                </a:highlight>
                <a:latin typeface="Arial" panose="020B0604020202020204" pitchFamily="34" charset="0"/>
              </a:rPr>
              <a:t>&lt;</a:t>
            </a:r>
            <a:r>
              <a:rPr lang="en-US" sz="1100" b="0" dirty="0" err="1">
                <a:solidFill>
                  <a:srgbClr val="800000"/>
                </a:solidFill>
                <a:highlight>
                  <a:srgbClr val="FFFFFF"/>
                </a:highlight>
                <a:latin typeface="Arial" panose="020B0604020202020204" pitchFamily="34" charset="0"/>
              </a:rPr>
              <a:t>smu:onlineOffsetSrvDetails</a:t>
            </a:r>
            <a:r>
              <a:rPr lang="en-US" sz="1100" b="0" dirty="0">
                <a:solidFill>
                  <a:srgbClr val="FF0000"/>
                </a:solidFill>
                <a:highlight>
                  <a:srgbClr val="FFFFFF"/>
                </a:highlight>
                <a:latin typeface="Arial" panose="020B0604020202020204" pitchFamily="34" charset="0"/>
              </a:rPr>
              <a:t> </a:t>
            </a:r>
            <a:r>
              <a:rPr lang="en-US" sz="1100" b="0" dirty="0" err="1">
                <a:solidFill>
                  <a:srgbClr val="FF0000"/>
                </a:solidFill>
                <a:highlight>
                  <a:srgbClr val="FFFFFF"/>
                </a:highlight>
                <a:latin typeface="Arial" panose="020B0604020202020204" pitchFamily="34" charset="0"/>
              </a:rPr>
              <a:t>onlineConfigProfileRef</a:t>
            </a:r>
            <a:r>
              <a:rPr lang="en-US" sz="1100" b="0" dirty="0">
                <a:solidFill>
                  <a:srgbClr val="0000FF"/>
                </a:solidFill>
                <a:highlight>
                  <a:srgbClr val="FFFFFF"/>
                </a:highlight>
                <a:latin typeface="Arial" panose="020B0604020202020204" pitchFamily="34" charset="0"/>
              </a:rPr>
              <a:t>="</a:t>
            </a:r>
            <a:r>
              <a:rPr lang="en-US" sz="1100" b="0" dirty="0">
                <a:solidFill>
                  <a:srgbClr val="000000"/>
                </a:solidFill>
                <a:highlight>
                  <a:srgbClr val="FFFFFF"/>
                </a:highlight>
                <a:latin typeface="Arial" panose="020B0604020202020204" pitchFamily="34" charset="0"/>
              </a:rPr>
              <a:t>Aeolus-Sband-cltu-raf-1</a:t>
            </a:r>
            <a:r>
              <a:rPr lang="en-US" sz="1100" b="0" dirty="0">
                <a:solidFill>
                  <a:srgbClr val="0000FF"/>
                </a:solidFill>
                <a:highlight>
                  <a:srgbClr val="FFFFFF"/>
                </a:highlight>
                <a:latin typeface="Arial" panose="020B0604020202020204" pitchFamily="34" charset="0"/>
              </a:rPr>
              <a:t>"/&gt;</a:t>
            </a:r>
            <a:endParaRPr lang="en-US" sz="1100" b="0" dirty="0">
              <a:solidFill>
                <a:srgbClr val="000000"/>
              </a:solidFill>
              <a:highlight>
                <a:srgbClr val="FFFFFF"/>
              </a:highlight>
              <a:latin typeface="Arial" panose="020B0604020202020204" pitchFamily="34" charset="0"/>
            </a:endParaRPr>
          </a:p>
          <a:p>
            <a:r>
              <a:rPr lang="en-US" sz="1100" b="0" dirty="0">
                <a:solidFill>
                  <a:srgbClr val="000000"/>
                </a:solidFill>
                <a:highlight>
                  <a:srgbClr val="FFFFFF"/>
                </a:highlight>
                <a:latin typeface="Arial" panose="020B0604020202020204" pitchFamily="34" charset="0"/>
              </a:rPr>
              <a:t>		</a:t>
            </a:r>
            <a:r>
              <a:rPr lang="en-US" sz="1100" b="0" dirty="0">
                <a:solidFill>
                  <a:srgbClr val="0000FF"/>
                </a:solidFill>
                <a:highlight>
                  <a:srgbClr val="FFFFFF"/>
                </a:highlight>
                <a:latin typeface="Arial" panose="020B0604020202020204" pitchFamily="34" charset="0"/>
              </a:rPr>
              <a:t>&lt;/</a:t>
            </a:r>
            <a:r>
              <a:rPr lang="en-US" sz="1100" b="0" dirty="0" err="1">
                <a:solidFill>
                  <a:srgbClr val="800000"/>
                </a:solidFill>
                <a:highlight>
                  <a:srgbClr val="FFFFFF"/>
                </a:highlight>
                <a:latin typeface="Arial" panose="020B0604020202020204" pitchFamily="34" charset="0"/>
              </a:rPr>
              <a:t>smu:onlineOffsetSrvPkgReqDetails</a:t>
            </a:r>
            <a:r>
              <a:rPr lang="en-US" sz="1100" b="0" dirty="0">
                <a:solidFill>
                  <a:srgbClr val="0000FF"/>
                </a:solidFill>
                <a:highlight>
                  <a:srgbClr val="FFFFFF"/>
                </a:highlight>
                <a:latin typeface="Arial" panose="020B0604020202020204" pitchFamily="34" charset="0"/>
              </a:rPr>
              <a:t>&gt;</a:t>
            </a:r>
            <a:endParaRPr lang="en-US" sz="1100" b="0" dirty="0">
              <a:solidFill>
                <a:srgbClr val="000000"/>
              </a:solidFill>
              <a:highlight>
                <a:srgbClr val="FFFFFF"/>
              </a:highlight>
              <a:latin typeface="Arial" panose="020B0604020202020204" pitchFamily="34" charset="0"/>
            </a:endParaRPr>
          </a:p>
          <a:p>
            <a:r>
              <a:rPr lang="en-US" sz="1100" b="0" dirty="0">
                <a:solidFill>
                  <a:srgbClr val="000000"/>
                </a:solidFill>
                <a:highlight>
                  <a:srgbClr val="FFFFFF"/>
                </a:highlight>
                <a:latin typeface="Arial" panose="020B0604020202020204" pitchFamily="34" charset="0"/>
              </a:rPr>
              <a:t>	</a:t>
            </a:r>
            <a:r>
              <a:rPr lang="en-US" sz="1100" b="0" dirty="0">
                <a:solidFill>
                  <a:srgbClr val="0000FF"/>
                </a:solidFill>
                <a:highlight>
                  <a:srgbClr val="FFFFFF"/>
                </a:highlight>
                <a:latin typeface="Arial" panose="020B0604020202020204" pitchFamily="34" charset="0"/>
              </a:rPr>
              <a:t>&lt;/</a:t>
            </a:r>
            <a:r>
              <a:rPr lang="en-US" sz="1100" b="0" dirty="0" err="1">
                <a:solidFill>
                  <a:srgbClr val="800000"/>
                </a:solidFill>
                <a:highlight>
                  <a:srgbClr val="FFFFFF"/>
                </a:highlight>
                <a:latin typeface="Arial" panose="020B0604020202020204" pitchFamily="34" charset="0"/>
              </a:rPr>
              <a:t>smu:newOnlineSrvPkgReq</a:t>
            </a:r>
            <a:r>
              <a:rPr lang="en-US" sz="1100" b="0" dirty="0">
                <a:solidFill>
                  <a:srgbClr val="0000FF"/>
                </a:solidFill>
                <a:highlight>
                  <a:srgbClr val="FFFFFF"/>
                </a:highlight>
                <a:latin typeface="Arial" panose="020B0604020202020204" pitchFamily="34" charset="0"/>
              </a:rPr>
              <a:t>&gt;</a:t>
            </a:r>
            <a:endParaRPr lang="en-US" sz="1100" b="0" dirty="0">
              <a:solidFill>
                <a:srgbClr val="000000"/>
              </a:solidFill>
              <a:highlight>
                <a:srgbClr val="FFFFFF"/>
              </a:highlight>
              <a:latin typeface="Arial" panose="020B0604020202020204" pitchFamily="34" charset="0"/>
            </a:endParaRPr>
          </a:p>
          <a:p>
            <a:r>
              <a:rPr lang="en-US" sz="1100" b="0" dirty="0">
                <a:solidFill>
                  <a:srgbClr val="0000FF"/>
                </a:solidFill>
                <a:highlight>
                  <a:srgbClr val="FFFFFF"/>
                </a:highlight>
                <a:latin typeface="Arial" panose="020B0604020202020204" pitchFamily="34" charset="0"/>
              </a:rPr>
              <a:t>&lt;/</a:t>
            </a:r>
            <a:r>
              <a:rPr lang="en-US" sz="1100" b="0" dirty="0" err="1">
                <a:solidFill>
                  <a:srgbClr val="800000"/>
                </a:solidFill>
                <a:highlight>
                  <a:srgbClr val="FFFFFF"/>
                </a:highlight>
                <a:latin typeface="Arial" panose="020B0604020202020204" pitchFamily="34" charset="0"/>
              </a:rPr>
              <a:t>smu:srvMgtUtilReq</a:t>
            </a:r>
            <a:r>
              <a:rPr lang="en-US" sz="1100" b="0" dirty="0">
                <a:solidFill>
                  <a:srgbClr val="0000FF"/>
                </a:solidFill>
                <a:highlight>
                  <a:srgbClr val="FFFFFF"/>
                </a:highlight>
                <a:latin typeface="Arial" panose="020B0604020202020204" pitchFamily="34" charset="0"/>
              </a:rPr>
              <a:t>&gt;</a:t>
            </a:r>
            <a:endParaRPr lang="en-US" sz="1100" b="0" dirty="0"/>
          </a:p>
        </p:txBody>
      </p:sp>
    </p:spTree>
    <p:extLst>
      <p:ext uri="{BB962C8B-B14F-4D97-AF65-F5344CB8AC3E}">
        <p14:creationId xmlns:p14="http://schemas.microsoft.com/office/powerpoint/2010/main" val="79265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Example of Test Result file</a:t>
            </a:r>
            <a:br>
              <a:rPr lang="en-US" dirty="0"/>
            </a:br>
            <a:endParaRPr lang="en-US" dirty="0"/>
          </a:p>
        </p:txBody>
      </p:sp>
      <p:pic>
        <p:nvPicPr>
          <p:cNvPr id="4" name="Picture 3">
            <a:extLst>
              <a:ext uri="{FF2B5EF4-FFF2-40B4-BE49-F238E27FC236}">
                <a16:creationId xmlns:a16="http://schemas.microsoft.com/office/drawing/2014/main" id="{3FB8D9C3-39A9-4248-9BA3-F4F1BBF1AE7B}"/>
              </a:ext>
            </a:extLst>
          </p:cNvPr>
          <p:cNvPicPr>
            <a:picLocks noChangeAspect="1"/>
          </p:cNvPicPr>
          <p:nvPr/>
        </p:nvPicPr>
        <p:blipFill>
          <a:blip r:embed="rId2"/>
          <a:stretch>
            <a:fillRect/>
          </a:stretch>
        </p:blipFill>
        <p:spPr>
          <a:xfrm>
            <a:off x="672990" y="932675"/>
            <a:ext cx="7798020" cy="5215701"/>
          </a:xfrm>
          <a:prstGeom prst="rect">
            <a:avLst/>
          </a:prstGeom>
        </p:spPr>
      </p:pic>
    </p:spTree>
    <p:extLst>
      <p:ext uri="{BB962C8B-B14F-4D97-AF65-F5344CB8AC3E}">
        <p14:creationId xmlns:p14="http://schemas.microsoft.com/office/powerpoint/2010/main" val="1786328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Success Criteria</a:t>
            </a:r>
            <a:br>
              <a:rPr lang="en-US" dirty="0"/>
            </a:br>
            <a:endParaRPr lang="en-US" dirty="0"/>
          </a:p>
        </p:txBody>
      </p:sp>
      <p:graphicFrame>
        <p:nvGraphicFramePr>
          <p:cNvPr id="3" name="Table 2">
            <a:extLst>
              <a:ext uri="{FF2B5EF4-FFF2-40B4-BE49-F238E27FC236}">
                <a16:creationId xmlns:a16="http://schemas.microsoft.com/office/drawing/2014/main" id="{4C3B631C-4ED9-49AC-9735-3659933D0A45}"/>
              </a:ext>
            </a:extLst>
          </p:cNvPr>
          <p:cNvGraphicFramePr>
            <a:graphicFrameLocks noGrp="1"/>
          </p:cNvGraphicFramePr>
          <p:nvPr>
            <p:extLst>
              <p:ext uri="{D42A27DB-BD31-4B8C-83A1-F6EECF244321}">
                <p14:modId xmlns:p14="http://schemas.microsoft.com/office/powerpoint/2010/main" val="3435882257"/>
              </p:ext>
            </p:extLst>
          </p:nvPr>
        </p:nvGraphicFramePr>
        <p:xfrm>
          <a:off x="385855" y="779055"/>
          <a:ext cx="8229600" cy="5183728"/>
        </p:xfrm>
        <a:graphic>
          <a:graphicData uri="http://schemas.openxmlformats.org/drawingml/2006/table">
            <a:tbl>
              <a:tblPr firstRow="1" firstCol="1" bandRow="1">
                <a:tableStyleId>{5C22544A-7EE6-4342-B048-85BDC9FD1C3A}</a:tableStyleId>
              </a:tblPr>
              <a:tblGrid>
                <a:gridCol w="537670">
                  <a:extLst>
                    <a:ext uri="{9D8B030D-6E8A-4147-A177-3AD203B41FA5}">
                      <a16:colId xmlns:a16="http://schemas.microsoft.com/office/drawing/2014/main" val="1316527282"/>
                    </a:ext>
                  </a:extLst>
                </a:gridCol>
                <a:gridCol w="7691930">
                  <a:extLst>
                    <a:ext uri="{9D8B030D-6E8A-4147-A177-3AD203B41FA5}">
                      <a16:colId xmlns:a16="http://schemas.microsoft.com/office/drawing/2014/main" val="1551215228"/>
                    </a:ext>
                  </a:extLst>
                </a:gridCol>
              </a:tblGrid>
              <a:tr h="288000">
                <a:tc>
                  <a:txBody>
                    <a:bodyPr/>
                    <a:lstStyle/>
                    <a:p>
                      <a:pPr algn="l">
                        <a:lnSpc>
                          <a:spcPts val="1400"/>
                        </a:lnSpc>
                        <a:spcBef>
                          <a:spcPts val="60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15615" marR="15615" marT="0" marB="0"/>
                </a:tc>
                <a:tc>
                  <a:txBody>
                    <a:bodyPr/>
                    <a:lstStyle/>
                    <a:p>
                      <a:pPr algn="l">
                        <a:lnSpc>
                          <a:spcPts val="1400"/>
                        </a:lnSpc>
                        <a:spcBef>
                          <a:spcPts val="600"/>
                        </a:spcBef>
                        <a:spcAft>
                          <a:spcPts val="0"/>
                        </a:spcAft>
                      </a:pPr>
                      <a:r>
                        <a:rPr lang="en-US" sz="1100" dirty="0">
                          <a:effectLst/>
                        </a:rPr>
                        <a:t>Test Pass Criteria</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1749572182"/>
                  </a:ext>
                </a:extLst>
              </a:tr>
              <a:tr h="288000">
                <a:tc>
                  <a:txBody>
                    <a:bodyPr/>
                    <a:lstStyle/>
                    <a:p>
                      <a:pPr marL="228600" algn="l">
                        <a:lnSpc>
                          <a:spcPct val="100000"/>
                        </a:lnSpc>
                        <a:spcBef>
                          <a:spcPts val="600"/>
                        </a:spcBef>
                        <a:spcAft>
                          <a:spcPts val="0"/>
                        </a:spcAft>
                      </a:pPr>
                      <a:r>
                        <a:rPr lang="en-US" sz="1100" dirty="0">
                          <a:effectLst/>
                        </a:rPr>
                        <a:t>1</a:t>
                      </a:r>
                      <a:endParaRPr lang="en-US" sz="1100" dirty="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ct val="100000"/>
                        </a:lnSpc>
                        <a:spcBef>
                          <a:spcPts val="600"/>
                        </a:spcBef>
                        <a:spcAft>
                          <a:spcPts val="0"/>
                        </a:spcAft>
                      </a:pPr>
                      <a:r>
                        <a:rPr lang="en-US" sz="1100" dirty="0">
                          <a:effectLst/>
                        </a:rPr>
                        <a:t>Easy file format generation. </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1515378672"/>
                  </a:ext>
                </a:extLst>
              </a:tr>
              <a:tr h="288000">
                <a:tc>
                  <a:txBody>
                    <a:bodyPr/>
                    <a:lstStyle/>
                    <a:p>
                      <a:pPr marL="228600" algn="l">
                        <a:lnSpc>
                          <a:spcPts val="1400"/>
                        </a:lnSpc>
                        <a:spcBef>
                          <a:spcPts val="600"/>
                        </a:spcBef>
                        <a:spcAft>
                          <a:spcPts val="0"/>
                        </a:spcAft>
                      </a:pPr>
                      <a:r>
                        <a:rPr lang="en-US" sz="1100">
                          <a:effectLst/>
                        </a:rPr>
                        <a:t>2</a:t>
                      </a:r>
                      <a:endParaRPr lang="en-US" sz="110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ct val="100000"/>
                        </a:lnSpc>
                        <a:spcBef>
                          <a:spcPts val="600"/>
                        </a:spcBef>
                        <a:spcAft>
                          <a:spcPts val="0"/>
                        </a:spcAft>
                      </a:pPr>
                      <a:r>
                        <a:rPr lang="en-US" sz="1100" dirty="0">
                          <a:effectLst/>
                        </a:rPr>
                        <a:t>File created by the creator may be also re-read by the same instance. </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1873270769"/>
                  </a:ext>
                </a:extLst>
              </a:tr>
              <a:tr h="288000">
                <a:tc>
                  <a:txBody>
                    <a:bodyPr/>
                    <a:lstStyle/>
                    <a:p>
                      <a:pPr marL="228600" algn="l">
                        <a:lnSpc>
                          <a:spcPts val="1400"/>
                        </a:lnSpc>
                        <a:spcBef>
                          <a:spcPts val="600"/>
                        </a:spcBef>
                        <a:spcAft>
                          <a:spcPts val="0"/>
                        </a:spcAft>
                      </a:pPr>
                      <a:r>
                        <a:rPr lang="en-US" sz="1100">
                          <a:effectLst/>
                        </a:rPr>
                        <a:t>3</a:t>
                      </a:r>
                      <a:endParaRPr lang="en-US" sz="110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Sanity check mechanisms inherent to the file format itself.</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2585312322"/>
                  </a:ext>
                </a:extLst>
              </a:tr>
              <a:tr h="288000">
                <a:tc>
                  <a:txBody>
                    <a:bodyPr/>
                    <a:lstStyle/>
                    <a:p>
                      <a:pPr marL="228600" algn="l">
                        <a:lnSpc>
                          <a:spcPts val="1400"/>
                        </a:lnSpc>
                        <a:spcBef>
                          <a:spcPts val="600"/>
                        </a:spcBef>
                        <a:spcAft>
                          <a:spcPts val="0"/>
                        </a:spcAft>
                      </a:pPr>
                      <a:r>
                        <a:rPr lang="en-US" sz="1100">
                          <a:effectLst/>
                        </a:rPr>
                        <a:t>4</a:t>
                      </a:r>
                      <a:endParaRPr lang="en-US" sz="110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Safe transport of information</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3303283892"/>
                  </a:ext>
                </a:extLst>
              </a:tr>
              <a:tr h="288000">
                <a:tc>
                  <a:txBody>
                    <a:bodyPr/>
                    <a:lstStyle/>
                    <a:p>
                      <a:pPr marL="228600" algn="l">
                        <a:lnSpc>
                          <a:spcPts val="1400"/>
                        </a:lnSpc>
                        <a:spcBef>
                          <a:spcPts val="60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Correctness and completeness of the provided file my be assessed</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3142533818"/>
                  </a:ext>
                </a:extLst>
              </a:tr>
              <a:tr h="288000">
                <a:tc>
                  <a:txBody>
                    <a:bodyPr/>
                    <a:lstStyle/>
                    <a:p>
                      <a:pPr marL="228600" algn="l">
                        <a:lnSpc>
                          <a:spcPts val="1400"/>
                        </a:lnSpc>
                        <a:spcBef>
                          <a:spcPts val="600"/>
                        </a:spcBef>
                        <a:spcAft>
                          <a:spcPts val="0"/>
                        </a:spcAft>
                      </a:pPr>
                      <a:r>
                        <a:rPr lang="en-US" sz="1100">
                          <a:effectLst/>
                        </a:rPr>
                        <a:t>6</a:t>
                      </a:r>
                      <a:endParaRPr lang="en-US" sz="110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All the information shall be easily (uniquely) identifiable (i.e. with help of descriptive keywords or identifiers)</a:t>
                      </a:r>
                    </a:p>
                  </a:txBody>
                  <a:tcPr marL="15615" marR="15615" marT="0" marB="0"/>
                </a:tc>
                <a:extLst>
                  <a:ext uri="{0D108BD9-81ED-4DB2-BD59-A6C34878D82A}">
                    <a16:rowId xmlns:a16="http://schemas.microsoft.com/office/drawing/2014/main" val="1832216346"/>
                  </a:ext>
                </a:extLst>
              </a:tr>
              <a:tr h="288000">
                <a:tc>
                  <a:txBody>
                    <a:bodyPr/>
                    <a:lstStyle/>
                    <a:p>
                      <a:pPr marL="228600" algn="l">
                        <a:lnSpc>
                          <a:spcPts val="1400"/>
                        </a:lnSpc>
                        <a:spcBef>
                          <a:spcPts val="600"/>
                        </a:spcBef>
                        <a:spcAft>
                          <a:spcPts val="0"/>
                        </a:spcAft>
                      </a:pPr>
                      <a:r>
                        <a:rPr lang="en-US" sz="1100" dirty="0">
                          <a:effectLst/>
                        </a:rPr>
                        <a:t>7</a:t>
                      </a:r>
                      <a:endParaRPr lang="en-US" sz="1100" dirty="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The User shall be able to read the file format and make use of the transported information content</a:t>
                      </a:r>
                    </a:p>
                  </a:txBody>
                  <a:tcPr marL="15615" marR="15615" marT="0" marB="0"/>
                </a:tc>
                <a:extLst>
                  <a:ext uri="{0D108BD9-81ED-4DB2-BD59-A6C34878D82A}">
                    <a16:rowId xmlns:a16="http://schemas.microsoft.com/office/drawing/2014/main" val="342117720"/>
                  </a:ext>
                </a:extLst>
              </a:tr>
              <a:tr h="288000">
                <a:tc>
                  <a:txBody>
                    <a:bodyPr/>
                    <a:lstStyle/>
                    <a:p>
                      <a:pPr marL="228600" algn="l">
                        <a:lnSpc>
                          <a:spcPts val="1400"/>
                        </a:lnSpc>
                        <a:spcBef>
                          <a:spcPts val="600"/>
                        </a:spcBef>
                        <a:spcAft>
                          <a:spcPts val="0"/>
                        </a:spcAft>
                      </a:pPr>
                      <a:r>
                        <a:rPr lang="en-US" sz="1100" dirty="0">
                          <a:effectLst/>
                        </a:rPr>
                        <a:t>8</a:t>
                      </a:r>
                      <a:endParaRPr lang="en-US" sz="1100" dirty="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In the case of the use of automated software tools for processing the file format, the systems shall be able to process all different combinations of allowed content or file format options, as defined (i.e. with schema file) without a need for reprogramming. </a:t>
                      </a:r>
                    </a:p>
                  </a:txBody>
                  <a:tcPr marL="15615" marR="15615" marT="0" marB="0"/>
                </a:tc>
                <a:extLst>
                  <a:ext uri="{0D108BD9-81ED-4DB2-BD59-A6C34878D82A}">
                    <a16:rowId xmlns:a16="http://schemas.microsoft.com/office/drawing/2014/main" val="2496695602"/>
                  </a:ext>
                </a:extLst>
              </a:tr>
              <a:tr h="288000">
                <a:tc>
                  <a:txBody>
                    <a:bodyPr/>
                    <a:lstStyle/>
                    <a:p>
                      <a:pPr marL="228600" algn="l">
                        <a:lnSpc>
                          <a:spcPts val="1400"/>
                        </a:lnSpc>
                        <a:spcBef>
                          <a:spcPts val="600"/>
                        </a:spcBef>
                        <a:spcAft>
                          <a:spcPts val="0"/>
                        </a:spcAft>
                      </a:pPr>
                      <a:r>
                        <a:rPr lang="en-US" sz="1100" dirty="0">
                          <a:effectLst/>
                        </a:rPr>
                        <a:t>9</a:t>
                      </a:r>
                      <a:endParaRPr lang="en-US" sz="1100" dirty="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The file format shall be self-contained, i.e. containing all information required to understand the information transported.</a:t>
                      </a:r>
                    </a:p>
                  </a:txBody>
                  <a:tcPr marL="15615" marR="15615" marT="0" marB="0"/>
                </a:tc>
                <a:extLst>
                  <a:ext uri="{0D108BD9-81ED-4DB2-BD59-A6C34878D82A}">
                    <a16:rowId xmlns:a16="http://schemas.microsoft.com/office/drawing/2014/main" val="3230809080"/>
                  </a:ext>
                </a:extLst>
              </a:tr>
              <a:tr h="288000">
                <a:tc>
                  <a:txBody>
                    <a:bodyPr/>
                    <a:lstStyle/>
                    <a:p>
                      <a:pPr marL="228600" algn="l">
                        <a:lnSpc>
                          <a:spcPts val="1400"/>
                        </a:lnSpc>
                        <a:spcBef>
                          <a:spcPts val="600"/>
                        </a:spcBef>
                        <a:spcAft>
                          <a:spcPts val="0"/>
                        </a:spcAft>
                      </a:pPr>
                      <a:r>
                        <a:rPr lang="en-US" sz="1100">
                          <a:effectLst/>
                        </a:rPr>
                        <a:t>10</a:t>
                      </a:r>
                      <a:endParaRPr lang="en-US" sz="110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The file format shall allow for different amounts of information transported, thus not imposing any artificial limits on number of entries.</a:t>
                      </a:r>
                    </a:p>
                  </a:txBody>
                  <a:tcPr marL="15615" marR="15615" marT="0" marB="0"/>
                </a:tc>
                <a:extLst>
                  <a:ext uri="{0D108BD9-81ED-4DB2-BD59-A6C34878D82A}">
                    <a16:rowId xmlns:a16="http://schemas.microsoft.com/office/drawing/2014/main" val="1611281398"/>
                  </a:ext>
                </a:extLst>
              </a:tr>
              <a:tr h="288000">
                <a:tc>
                  <a:txBody>
                    <a:bodyPr/>
                    <a:lstStyle/>
                    <a:p>
                      <a:pPr marL="228600" algn="l">
                        <a:lnSpc>
                          <a:spcPts val="1400"/>
                        </a:lnSpc>
                        <a:spcBef>
                          <a:spcPts val="600"/>
                        </a:spcBef>
                        <a:spcAft>
                          <a:spcPts val="0"/>
                        </a:spcAft>
                      </a:pPr>
                      <a:r>
                        <a:rPr lang="en-US" sz="1100">
                          <a:effectLst/>
                        </a:rPr>
                        <a:t>11</a:t>
                      </a:r>
                      <a:endParaRPr lang="en-US" sz="110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File format containing high amount of information may be processed by both sides (generator and receiver).</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2507624107"/>
                  </a:ext>
                </a:extLst>
              </a:tr>
              <a:tr h="288000">
                <a:tc>
                  <a:txBody>
                    <a:bodyPr/>
                    <a:lstStyle/>
                    <a:p>
                      <a:pPr marL="228600" algn="l">
                        <a:lnSpc>
                          <a:spcPts val="1400"/>
                        </a:lnSpc>
                        <a:spcBef>
                          <a:spcPts val="600"/>
                        </a:spcBef>
                        <a:spcAft>
                          <a:spcPts val="0"/>
                        </a:spcAft>
                      </a:pPr>
                      <a:r>
                        <a:rPr lang="en-US" sz="1100">
                          <a:effectLst/>
                        </a:rPr>
                        <a:t>12</a:t>
                      </a:r>
                      <a:endParaRPr lang="en-US" sz="110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All use cases have been tested</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2380247486"/>
                  </a:ext>
                </a:extLst>
              </a:tr>
              <a:tr h="288000">
                <a:tc>
                  <a:txBody>
                    <a:bodyPr/>
                    <a:lstStyle/>
                    <a:p>
                      <a:pPr marL="228600" algn="l">
                        <a:lnSpc>
                          <a:spcPts val="1400"/>
                        </a:lnSpc>
                        <a:spcBef>
                          <a:spcPts val="600"/>
                        </a:spcBef>
                        <a:spcAft>
                          <a:spcPts val="0"/>
                        </a:spcAft>
                      </a:pPr>
                      <a:r>
                        <a:rPr lang="en-US" sz="1100" dirty="0">
                          <a:effectLst/>
                        </a:rPr>
                        <a:t>13</a:t>
                      </a:r>
                      <a:endParaRPr lang="en-US" sz="1100" dirty="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The Provider responds to the User with correct response type</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3842575460"/>
                  </a:ext>
                </a:extLst>
              </a:tr>
              <a:tr h="288000">
                <a:tc>
                  <a:txBody>
                    <a:bodyPr/>
                    <a:lstStyle/>
                    <a:p>
                      <a:pPr marL="228600" algn="l">
                        <a:lnSpc>
                          <a:spcPts val="1400"/>
                        </a:lnSpc>
                        <a:spcBef>
                          <a:spcPts val="600"/>
                        </a:spcBef>
                        <a:spcAft>
                          <a:spcPts val="0"/>
                        </a:spcAft>
                      </a:pPr>
                      <a:r>
                        <a:rPr lang="en-US" sz="1100">
                          <a:effectLst/>
                        </a:rPr>
                        <a:t>14</a:t>
                      </a:r>
                      <a:endParaRPr lang="en-US" sz="110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The response provided by the User can be interpreted/ingested</a:t>
                      </a:r>
                      <a:endParaRPr lang="en-US" sz="1100" dirty="0">
                        <a:effectLst/>
                        <a:latin typeface="Times New Roman" panose="02020603050405020304" pitchFamily="18" charset="0"/>
                        <a:ea typeface="Times New Roman" panose="02020603050405020304" pitchFamily="18" charset="0"/>
                      </a:endParaRPr>
                    </a:p>
                  </a:txBody>
                  <a:tcPr marL="15615" marR="15615" marT="0" marB="0"/>
                </a:tc>
                <a:extLst>
                  <a:ext uri="{0D108BD9-81ED-4DB2-BD59-A6C34878D82A}">
                    <a16:rowId xmlns:a16="http://schemas.microsoft.com/office/drawing/2014/main" val="1238421036"/>
                  </a:ext>
                </a:extLst>
              </a:tr>
              <a:tr h="288000">
                <a:tc>
                  <a:txBody>
                    <a:bodyPr/>
                    <a:lstStyle/>
                    <a:p>
                      <a:pPr marL="228600" algn="l">
                        <a:lnSpc>
                          <a:spcPts val="1400"/>
                        </a:lnSpc>
                        <a:spcBef>
                          <a:spcPts val="600"/>
                        </a:spcBef>
                        <a:spcAft>
                          <a:spcPts val="0"/>
                        </a:spcAft>
                      </a:pPr>
                      <a:r>
                        <a:rPr lang="en-US" sz="1100" dirty="0">
                          <a:effectLst/>
                        </a:rPr>
                        <a:t>15</a:t>
                      </a:r>
                      <a:endParaRPr lang="en-US" sz="1100" dirty="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dirty="0">
                          <a:effectLst/>
                        </a:rPr>
                        <a:t>The content of the response matches to the predeceasing request</a:t>
                      </a:r>
                    </a:p>
                  </a:txBody>
                  <a:tcPr marL="15615" marR="15615" marT="0" marB="0"/>
                </a:tc>
                <a:extLst>
                  <a:ext uri="{0D108BD9-81ED-4DB2-BD59-A6C34878D82A}">
                    <a16:rowId xmlns:a16="http://schemas.microsoft.com/office/drawing/2014/main" val="1429027288"/>
                  </a:ext>
                </a:extLst>
              </a:tr>
              <a:tr h="288000">
                <a:tc>
                  <a:txBody>
                    <a:bodyPr/>
                    <a:lstStyle/>
                    <a:p>
                      <a:pPr marL="228600" algn="l">
                        <a:lnSpc>
                          <a:spcPts val="1400"/>
                        </a:lnSpc>
                        <a:spcBef>
                          <a:spcPts val="600"/>
                        </a:spcBef>
                        <a:spcAft>
                          <a:spcPts val="0"/>
                        </a:spcAft>
                      </a:pPr>
                      <a:r>
                        <a:rPr lang="en-US" sz="1100" dirty="0">
                          <a:effectLst/>
                        </a:rPr>
                        <a:t>16</a:t>
                      </a:r>
                      <a:endParaRPr lang="en-US" sz="1100" dirty="0">
                        <a:effectLst/>
                        <a:latin typeface="Times New Roman" panose="02020603050405020304" pitchFamily="18" charset="0"/>
                        <a:ea typeface="Times New Roman" panose="02020603050405020304" pitchFamily="18" charset="0"/>
                      </a:endParaRPr>
                    </a:p>
                  </a:txBody>
                  <a:tcPr marL="15615" marR="15615" marT="0" marB="0"/>
                </a:tc>
                <a:tc>
                  <a:txBody>
                    <a:bodyPr/>
                    <a:lstStyle/>
                    <a:p>
                      <a:pPr marL="228600" algn="just">
                        <a:lnSpc>
                          <a:spcPts val="1400"/>
                        </a:lnSpc>
                        <a:spcBef>
                          <a:spcPts val="600"/>
                        </a:spcBef>
                        <a:spcAft>
                          <a:spcPts val="0"/>
                        </a:spcAft>
                      </a:pPr>
                      <a:r>
                        <a:rPr lang="en-US" sz="1100" noProof="0" dirty="0">
                          <a:effectLst/>
                        </a:rPr>
                        <a:t>Goodness-of-fit </a:t>
                      </a:r>
                      <a:r>
                        <a:rPr lang="en-US" sz="1100" noProof="0" dirty="0" err="1">
                          <a:effectLst/>
                        </a:rPr>
                        <a:t>asessement</a:t>
                      </a:r>
                      <a:r>
                        <a:rPr lang="en-US" sz="1100" noProof="0" dirty="0">
                          <a:effectLst/>
                        </a:rPr>
                        <a:t> has been </a:t>
                      </a:r>
                      <a:r>
                        <a:rPr lang="en-US" sz="1100" noProof="0" dirty="0" err="1">
                          <a:effectLst/>
                        </a:rPr>
                        <a:t>perfomed</a:t>
                      </a:r>
                      <a:r>
                        <a:rPr lang="en-US" sz="1100" noProof="0" dirty="0">
                          <a:effectLst/>
                        </a:rPr>
                        <a:t> and the outcome is positive. </a:t>
                      </a:r>
                      <a:r>
                        <a:rPr lang="en-US" sz="1100" b="1" i="1" noProof="0" dirty="0">
                          <a:solidFill>
                            <a:srgbClr val="FF0000"/>
                          </a:solidFill>
                          <a:effectLst/>
                        </a:rPr>
                        <a:t>[TBD if we want to add it here!]</a:t>
                      </a:r>
                    </a:p>
                  </a:txBody>
                  <a:tcPr marL="15615" marR="15615" marT="0" marB="0"/>
                </a:tc>
                <a:extLst>
                  <a:ext uri="{0D108BD9-81ED-4DB2-BD59-A6C34878D82A}">
                    <a16:rowId xmlns:a16="http://schemas.microsoft.com/office/drawing/2014/main" val="1409189185"/>
                  </a:ext>
                </a:extLst>
              </a:tr>
            </a:tbl>
          </a:graphicData>
        </a:graphic>
      </p:graphicFrame>
    </p:spTree>
    <p:extLst>
      <p:ext uri="{BB962C8B-B14F-4D97-AF65-F5344CB8AC3E}">
        <p14:creationId xmlns:p14="http://schemas.microsoft.com/office/powerpoint/2010/main" val="35208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Steps used for Testing</a:t>
            </a:r>
            <a:br>
              <a:rPr lang="en-US" dirty="0"/>
            </a:br>
            <a:endParaRPr lang="en-US" dirty="0"/>
          </a:p>
        </p:txBody>
      </p:sp>
      <p:sp>
        <p:nvSpPr>
          <p:cNvPr id="3" name="TextBox 2"/>
          <p:cNvSpPr txBox="1"/>
          <p:nvPr/>
        </p:nvSpPr>
        <p:spPr>
          <a:xfrm>
            <a:off x="577881" y="932675"/>
            <a:ext cx="8141860" cy="3293209"/>
          </a:xfrm>
          <a:prstGeom prst="rect">
            <a:avLst/>
          </a:prstGeom>
          <a:noFill/>
        </p:spPr>
        <p:txBody>
          <a:bodyPr wrap="square" rtlCol="0">
            <a:spAutoFit/>
          </a:bodyPr>
          <a:lstStyle/>
          <a:p>
            <a:pPr marL="342900" lvl="0" indent="-342900">
              <a:buFont typeface="+mj-lt"/>
              <a:buAutoNum type="arabicPeriod"/>
            </a:pPr>
            <a:r>
              <a:rPr lang="en-US" b="0" dirty="0"/>
              <a:t>The Service User shall locate a sample Ground Station-supported mission</a:t>
            </a:r>
          </a:p>
          <a:p>
            <a:pPr marL="342900" lvl="0" indent="-342900">
              <a:buFont typeface="+mj-lt"/>
              <a:buAutoNum type="arabicPeriod"/>
            </a:pPr>
            <a:r>
              <a:rPr lang="en-US" b="0" dirty="0"/>
              <a:t>The Service User shall identify the parameters within the documentation needed for performing a SMURF request.</a:t>
            </a:r>
          </a:p>
          <a:p>
            <a:pPr marL="342900" lvl="0" indent="-342900">
              <a:buFont typeface="+mj-lt"/>
              <a:buAutoNum type="arabicPeriod"/>
            </a:pPr>
            <a:r>
              <a:rPr lang="en-US" b="0" dirty="0"/>
              <a:t>The Service User shall represent all the parameters/request type using the published XML schema.</a:t>
            </a:r>
          </a:p>
          <a:p>
            <a:pPr marL="342900" lvl="0" indent="-342900">
              <a:buFont typeface="+mj-lt"/>
              <a:buAutoNum type="arabicPeriod"/>
            </a:pPr>
            <a:r>
              <a:rPr lang="en-US" b="0" dirty="0"/>
              <a:t>The Service User shall provide the XML formatted SMURF file to the Service Provider via CWE (request is being issued).</a:t>
            </a:r>
          </a:p>
          <a:p>
            <a:pPr marL="342900" lvl="0" indent="-342900">
              <a:buFont typeface="+mj-lt"/>
              <a:buAutoNum type="arabicPeriod"/>
            </a:pPr>
            <a:r>
              <a:rPr lang="en-US" b="0" dirty="0"/>
              <a:t>The Service Provider shall open and interpret the file sent and then describe what he/she understands the request to be in an email back to the Service User. </a:t>
            </a:r>
          </a:p>
          <a:p>
            <a:pPr marL="342900" lvl="0" indent="-342900">
              <a:buFont typeface="+mj-lt"/>
              <a:buAutoNum type="arabicPeriod"/>
            </a:pPr>
            <a:r>
              <a:rPr lang="en-US" b="0" dirty="0"/>
              <a:t>The Service User then compares the plain English interpretation with the request to verify that they are consistent or not. </a:t>
            </a:r>
          </a:p>
          <a:p>
            <a:pPr marL="342900" lvl="0" indent="-342900">
              <a:buFont typeface="+mj-lt"/>
              <a:buAutoNum type="arabicPeriod"/>
            </a:pPr>
            <a:r>
              <a:rPr lang="en-US" b="0" dirty="0"/>
              <a:t>Service Provider generates the Test Result file containing all test meta data as well as the record of the e-mail exchange or discussion.</a:t>
            </a:r>
          </a:p>
        </p:txBody>
      </p:sp>
    </p:spTree>
    <p:extLst>
      <p:ext uri="{BB962C8B-B14F-4D97-AF65-F5344CB8AC3E}">
        <p14:creationId xmlns:p14="http://schemas.microsoft.com/office/powerpoint/2010/main" val="263895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Phase 1 Test cases and results</a:t>
            </a:r>
            <a:br>
              <a:rPr lang="en-US" dirty="0"/>
            </a:br>
            <a:endParaRPr lang="en-US" dirty="0"/>
          </a:p>
        </p:txBody>
      </p:sp>
      <p:graphicFrame>
        <p:nvGraphicFramePr>
          <p:cNvPr id="3" name="Table 2">
            <a:extLst>
              <a:ext uri="{FF2B5EF4-FFF2-40B4-BE49-F238E27FC236}">
                <a16:creationId xmlns:a16="http://schemas.microsoft.com/office/drawing/2014/main" id="{ACF7214F-6B86-494E-ADDF-A492F63BEA77}"/>
              </a:ext>
            </a:extLst>
          </p:cNvPr>
          <p:cNvGraphicFramePr>
            <a:graphicFrameLocks noGrp="1"/>
          </p:cNvGraphicFramePr>
          <p:nvPr>
            <p:extLst>
              <p:ext uri="{D42A27DB-BD31-4B8C-83A1-F6EECF244321}">
                <p14:modId xmlns:p14="http://schemas.microsoft.com/office/powerpoint/2010/main" val="2435110119"/>
              </p:ext>
            </p:extLst>
          </p:nvPr>
        </p:nvGraphicFramePr>
        <p:xfrm>
          <a:off x="808310" y="1777585"/>
          <a:ext cx="7258545" cy="2073871"/>
        </p:xfrm>
        <a:graphic>
          <a:graphicData uri="http://schemas.openxmlformats.org/drawingml/2006/table">
            <a:tbl>
              <a:tblPr firstRow="1" firstCol="1" bandRow="1"/>
              <a:tblGrid>
                <a:gridCol w="398705">
                  <a:extLst>
                    <a:ext uri="{9D8B030D-6E8A-4147-A177-3AD203B41FA5}">
                      <a16:colId xmlns:a16="http://schemas.microsoft.com/office/drawing/2014/main" val="3227380770"/>
                    </a:ext>
                  </a:extLst>
                </a:gridCol>
                <a:gridCol w="1011921">
                  <a:extLst>
                    <a:ext uri="{9D8B030D-6E8A-4147-A177-3AD203B41FA5}">
                      <a16:colId xmlns:a16="http://schemas.microsoft.com/office/drawing/2014/main" val="2358564325"/>
                    </a:ext>
                  </a:extLst>
                </a:gridCol>
                <a:gridCol w="4903459">
                  <a:extLst>
                    <a:ext uri="{9D8B030D-6E8A-4147-A177-3AD203B41FA5}">
                      <a16:colId xmlns:a16="http://schemas.microsoft.com/office/drawing/2014/main" val="4047517042"/>
                    </a:ext>
                  </a:extLst>
                </a:gridCol>
                <a:gridCol w="944460">
                  <a:extLst>
                    <a:ext uri="{9D8B030D-6E8A-4147-A177-3AD203B41FA5}">
                      <a16:colId xmlns:a16="http://schemas.microsoft.com/office/drawing/2014/main" val="1126568312"/>
                    </a:ext>
                  </a:extLst>
                </a:gridCol>
              </a:tblGrid>
              <a:tr h="288847">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No</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Test Run</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Results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941853233"/>
                  </a:ext>
                </a:extLst>
              </a:tr>
              <a:tr h="918483">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SMU-P1-1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First test with XML formatting of SMURF with one bilaterally picked request type. Content may be invented, focus on SM header and principal XML correctness.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solidFill>
                            <a:srgbClr val="00B050"/>
                          </a:solidFill>
                          <a:effectLst/>
                          <a:latin typeface="Times New Roman" panose="02020603050405020304" pitchFamily="18" charset="0"/>
                          <a:ea typeface="Times New Roman" panose="02020603050405020304" pitchFamily="18" charset="0"/>
                        </a:rPr>
                        <a:t>PASS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2328526388"/>
                  </a:ext>
                </a:extLst>
              </a:tr>
              <a:tr h="288847">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SMU-P1-2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Consecutive test. Different request type shall be selected.</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solidFill>
                            <a:srgbClr val="00B050"/>
                          </a:solidFill>
                          <a:effectLst/>
                          <a:latin typeface="Times New Roman" panose="02020603050405020304" pitchFamily="18" charset="0"/>
                          <a:ea typeface="Times New Roman" panose="02020603050405020304" pitchFamily="18" charset="0"/>
                        </a:rPr>
                        <a:t>PASS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029007"/>
                  </a:ext>
                </a:extLst>
              </a:tr>
              <a:tr h="288847">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SMU-P1-3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Analogue to SMU-P1-1, opposite direction.</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ts val="1400"/>
                        </a:lnSpc>
                        <a:spcBef>
                          <a:spcPts val="1200"/>
                        </a:spcBef>
                        <a:spcAft>
                          <a:spcPts val="0"/>
                        </a:spcAft>
                      </a:pPr>
                      <a:r>
                        <a:rPr lang="en-US" sz="1000">
                          <a:solidFill>
                            <a:srgbClr val="00B050"/>
                          </a:solidFill>
                          <a:effectLst/>
                          <a:latin typeface="Times New Roman" panose="02020603050405020304" pitchFamily="18" charset="0"/>
                          <a:ea typeface="Times New Roman" panose="02020603050405020304" pitchFamily="18" charset="0"/>
                        </a:rPr>
                        <a:t>PASS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2173684891"/>
                  </a:ext>
                </a:extLst>
              </a:tr>
              <a:tr h="288847">
                <a:tc>
                  <a:txBody>
                    <a:bodyPr/>
                    <a:lstStyle/>
                    <a:p>
                      <a:pPr algn="just">
                        <a:lnSpc>
                          <a:spcPts val="14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SMU-P1-4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a:effectLst/>
                          <a:latin typeface="Times New Roman" panose="02020603050405020304" pitchFamily="18" charset="0"/>
                          <a:ea typeface="Times New Roman" panose="02020603050405020304" pitchFamily="18" charset="0"/>
                        </a:rPr>
                        <a:t>Analogue to SMU-P1-2, opposite direction.</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200"/>
                        </a:spcBef>
                        <a:spcAft>
                          <a:spcPts val="0"/>
                        </a:spcAft>
                      </a:pPr>
                      <a:r>
                        <a:rPr lang="en-US" sz="1000" dirty="0">
                          <a:solidFill>
                            <a:srgbClr val="00B050"/>
                          </a:solidFill>
                          <a:effectLst/>
                          <a:latin typeface="Times New Roman" panose="02020603050405020304" pitchFamily="18" charset="0"/>
                          <a:ea typeface="Times New Roman" panose="02020603050405020304" pitchFamily="18" charset="0"/>
                        </a:rPr>
                        <a:t>PASS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56298"/>
                  </a:ext>
                </a:extLst>
              </a:tr>
            </a:tbl>
          </a:graphicData>
        </a:graphic>
      </p:graphicFrame>
    </p:spTree>
    <p:extLst>
      <p:ext uri="{BB962C8B-B14F-4D97-AF65-F5344CB8AC3E}">
        <p14:creationId xmlns:p14="http://schemas.microsoft.com/office/powerpoint/2010/main" val="3040151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a:t>Phase 2 Test Cases and results</a:t>
            </a:r>
            <a:br>
              <a:rPr lang="en-US" dirty="0"/>
            </a:br>
            <a:endParaRPr lang="en-US" dirty="0"/>
          </a:p>
        </p:txBody>
      </p:sp>
      <p:graphicFrame>
        <p:nvGraphicFramePr>
          <p:cNvPr id="4" name="Table 3">
            <a:extLst>
              <a:ext uri="{FF2B5EF4-FFF2-40B4-BE49-F238E27FC236}">
                <a16:creationId xmlns:a16="http://schemas.microsoft.com/office/drawing/2014/main" id="{3CD0B602-77C0-494F-97BD-7D40DE8A07EC}"/>
              </a:ext>
            </a:extLst>
          </p:cNvPr>
          <p:cNvGraphicFramePr>
            <a:graphicFrameLocks noGrp="1"/>
          </p:cNvGraphicFramePr>
          <p:nvPr>
            <p:extLst>
              <p:ext uri="{D42A27DB-BD31-4B8C-83A1-F6EECF244321}">
                <p14:modId xmlns:p14="http://schemas.microsoft.com/office/powerpoint/2010/main" val="2098015374"/>
              </p:ext>
            </p:extLst>
          </p:nvPr>
        </p:nvGraphicFramePr>
        <p:xfrm>
          <a:off x="344717" y="740650"/>
          <a:ext cx="8454565" cy="4887532"/>
        </p:xfrm>
        <a:graphic>
          <a:graphicData uri="http://schemas.openxmlformats.org/drawingml/2006/table">
            <a:tbl>
              <a:tblPr firstRow="1" firstCol="1" bandRow="1"/>
              <a:tblGrid>
                <a:gridCol w="461421">
                  <a:extLst>
                    <a:ext uri="{9D8B030D-6E8A-4147-A177-3AD203B41FA5}">
                      <a16:colId xmlns:a16="http://schemas.microsoft.com/office/drawing/2014/main" val="1811613634"/>
                    </a:ext>
                  </a:extLst>
                </a:gridCol>
                <a:gridCol w="1406563">
                  <a:extLst>
                    <a:ext uri="{9D8B030D-6E8A-4147-A177-3AD203B41FA5}">
                      <a16:colId xmlns:a16="http://schemas.microsoft.com/office/drawing/2014/main" val="1645991191"/>
                    </a:ext>
                  </a:extLst>
                </a:gridCol>
                <a:gridCol w="5569145">
                  <a:extLst>
                    <a:ext uri="{9D8B030D-6E8A-4147-A177-3AD203B41FA5}">
                      <a16:colId xmlns:a16="http://schemas.microsoft.com/office/drawing/2014/main" val="861096665"/>
                    </a:ext>
                  </a:extLst>
                </a:gridCol>
                <a:gridCol w="1017436">
                  <a:extLst>
                    <a:ext uri="{9D8B030D-6E8A-4147-A177-3AD203B41FA5}">
                      <a16:colId xmlns:a16="http://schemas.microsoft.com/office/drawing/2014/main" val="2467584616"/>
                    </a:ext>
                  </a:extLst>
                </a:gridCol>
              </a:tblGrid>
              <a:tr h="0">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No</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Test Run</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a:lnSpc>
                          <a:spcPts val="1400"/>
                        </a:lnSpc>
                        <a:spcBef>
                          <a:spcPts val="1200"/>
                        </a:spcBef>
                        <a:spcAft>
                          <a:spcPts val="0"/>
                        </a:spcAft>
                      </a:pPr>
                      <a:r>
                        <a:rPr lang="en-US" sz="1000" b="1" dirty="0">
                          <a:solidFill>
                            <a:srgbClr val="FFFFFF"/>
                          </a:solidFill>
                          <a:effectLst/>
                          <a:latin typeface="Times New Roman" panose="02020603050405020304" pitchFamily="18" charset="0"/>
                          <a:ea typeface="Times New Roman" panose="02020603050405020304" pitchFamily="18" charset="0"/>
                        </a:rPr>
                        <a:t>Description</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just">
                        <a:lnSpc>
                          <a:spcPts val="1400"/>
                        </a:lnSpc>
                        <a:spcBef>
                          <a:spcPts val="1200"/>
                        </a:spcBef>
                        <a:spcAft>
                          <a:spcPts val="0"/>
                        </a:spcAft>
                      </a:pPr>
                      <a:r>
                        <a:rPr lang="en-US" sz="1000" b="1">
                          <a:solidFill>
                            <a:srgbClr val="FFFFFF"/>
                          </a:solidFill>
                          <a:effectLst/>
                          <a:latin typeface="Times New Roman" panose="02020603050405020304" pitchFamily="18" charset="0"/>
                          <a:ea typeface="Times New Roman" panose="02020603050405020304" pitchFamily="18" charset="0"/>
                        </a:rPr>
                        <a:t>Result</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5674610"/>
                  </a:ext>
                </a:extLst>
              </a:tr>
              <a:tr h="98749">
                <a:tc>
                  <a:txBody>
                    <a:bodyPr/>
                    <a:lstStyle/>
                    <a:p>
                      <a:pPr algn="just">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dirty="0">
                          <a:effectLst/>
                          <a:latin typeface="Times New Roman" panose="02020603050405020304" pitchFamily="18" charset="0"/>
                          <a:ea typeface="Times New Roman" panose="02020603050405020304" pitchFamily="18" charset="0"/>
                        </a:rPr>
                        <a:t>SMU-P2-1</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REPORT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Report Request (</a:t>
                      </a:r>
                      <a:r>
                        <a:rPr lang="en-US" sz="1000" dirty="0" err="1">
                          <a:effectLst/>
                          <a:latin typeface="Times New Roman" panose="02020603050405020304" pitchFamily="18" charset="0"/>
                          <a:ea typeface="Times New Roman" panose="02020603050405020304" pitchFamily="18" charset="0"/>
                        </a:rPr>
                        <a:t>ReportReq</a:t>
                      </a:r>
                      <a:r>
                        <a:rPr lang="en-US" sz="1000" dirty="0">
                          <a:effectLst/>
                          <a:latin typeface="Times New Roman" panose="02020603050405020304" pitchFamily="18" charset="0"/>
                          <a:ea typeface="Times New Roman" panose="02020603050405020304" pitchFamily="18" charset="0"/>
                        </a:rPr>
                        <a:t>) for specific spacecraft (SIM_SCH_SPECIFIC).</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tabLst>
                          <a:tab pos="381635" algn="l"/>
                        </a:tabLs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2815288888"/>
                  </a:ext>
                </a:extLst>
              </a:tr>
              <a:tr h="98749">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dirty="0">
                          <a:effectLst/>
                          <a:latin typeface="Times New Roman" panose="02020603050405020304" pitchFamily="18" charset="0"/>
                          <a:ea typeface="Times New Roman" panose="02020603050405020304" pitchFamily="18" charset="0"/>
                        </a:rPr>
                        <a:t>SMU-P2-2</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REPORT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Report Request (</a:t>
                      </a:r>
                      <a:r>
                        <a:rPr lang="en-US" sz="1000" dirty="0" err="1">
                          <a:effectLst/>
                          <a:latin typeface="Times New Roman" panose="02020603050405020304" pitchFamily="18" charset="0"/>
                          <a:ea typeface="Times New Roman" panose="02020603050405020304" pitchFamily="18" charset="0"/>
                        </a:rPr>
                        <a:t>ReportReq</a:t>
                      </a:r>
                      <a:r>
                        <a:rPr lang="en-US" sz="1000" dirty="0">
                          <a:effectLst/>
                          <a:latin typeface="Times New Roman" panose="02020603050405020304" pitchFamily="18" charset="0"/>
                          <a:ea typeface="Times New Roman" panose="02020603050405020304" pitchFamily="18" charset="0"/>
                        </a:rPr>
                        <a:t>) for complete schedule (SIM_SCH_COMPLETE).</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749451"/>
                  </a:ext>
                </a:extLst>
              </a:tr>
              <a:tr h="98749">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SMU-P2-3</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REPORT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Report Request (</a:t>
                      </a:r>
                      <a:r>
                        <a:rPr lang="en-US" sz="1000" dirty="0" err="1">
                          <a:effectLst/>
                          <a:latin typeface="Times New Roman" panose="02020603050405020304" pitchFamily="18" charset="0"/>
                          <a:ea typeface="Times New Roman" panose="02020603050405020304" pitchFamily="18" charset="0"/>
                        </a:rPr>
                        <a:t>ReportReq</a:t>
                      </a:r>
                      <a:r>
                        <a:rPr lang="en-US" sz="1000" dirty="0">
                          <a:effectLst/>
                          <a:latin typeface="Times New Roman" panose="02020603050405020304" pitchFamily="18" charset="0"/>
                          <a:ea typeface="Times New Roman" panose="02020603050405020304" pitchFamily="18" charset="0"/>
                        </a:rPr>
                        <a:t>) for antenna free time (SIM_SCH_FREE).</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b="1">
                          <a:solidFill>
                            <a:srgbClr val="2E74B5"/>
                          </a:solidFill>
                          <a:effectLst/>
                          <a:latin typeface="Times New Roman" panose="02020603050405020304" pitchFamily="18" charset="0"/>
                          <a:ea typeface="Times New Roman" panose="02020603050405020304" pitchFamily="18" charset="0"/>
                        </a:rPr>
                        <a:t>Partial 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703992302"/>
                  </a:ext>
                </a:extLst>
              </a:tr>
              <a:tr h="72471">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4</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SMU-P2-4</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REPORT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Report Request (</a:t>
                      </a:r>
                      <a:r>
                        <a:rPr lang="en-US" sz="1000" dirty="0" err="1">
                          <a:effectLst/>
                          <a:latin typeface="Times New Roman" panose="02020603050405020304" pitchFamily="18" charset="0"/>
                          <a:ea typeface="Times New Roman" panose="02020603050405020304" pitchFamily="18" charset="0"/>
                        </a:rPr>
                        <a:t>ReportReq</a:t>
                      </a:r>
                      <a:r>
                        <a:rPr lang="en-US" sz="1000" dirty="0">
                          <a:effectLst/>
                          <a:latin typeface="Times New Roman" panose="02020603050405020304" pitchFamily="18" charset="0"/>
                          <a:ea typeface="Times New Roman" panose="02020603050405020304" pitchFamily="18" charset="0"/>
                        </a:rPr>
                        <a:t>) for accounting (ACCOUNTING).</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b="1">
                          <a:solidFill>
                            <a:srgbClr val="2E74B5"/>
                          </a:solidFill>
                          <a:effectLst/>
                          <a:latin typeface="Times New Roman" panose="02020603050405020304" pitchFamily="18" charset="0"/>
                          <a:ea typeface="Times New Roman" panose="02020603050405020304" pitchFamily="18" charset="0"/>
                        </a:rPr>
                        <a:t>Partial</a:t>
                      </a:r>
                      <a:r>
                        <a:rPr lang="en-US" sz="1000" b="1">
                          <a:effectLst/>
                          <a:latin typeface="Times New Roman" panose="02020603050405020304" pitchFamily="18" charset="0"/>
                          <a:ea typeface="Times New Roman" panose="02020603050405020304" pitchFamily="18" charset="0"/>
                        </a:rPr>
                        <a:t> </a:t>
                      </a:r>
                      <a:r>
                        <a:rPr lang="en-US" sz="1000" b="1">
                          <a:solidFill>
                            <a:srgbClr val="2E74B5"/>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6786562"/>
                  </a:ext>
                </a:extLst>
              </a:tr>
              <a:tr h="98749">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5</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SMU-P2-5</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INFORMATION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Information Request (</a:t>
                      </a:r>
                      <a:r>
                        <a:rPr lang="en-US" sz="1000" dirty="0" err="1">
                          <a:effectLst/>
                          <a:latin typeface="Times New Roman" panose="02020603050405020304" pitchFamily="18" charset="0"/>
                          <a:ea typeface="Times New Roman" panose="02020603050405020304" pitchFamily="18" charset="0"/>
                        </a:rPr>
                        <a:t>InfoReq</a:t>
                      </a:r>
                      <a:r>
                        <a:rPr lang="en-US" sz="1000" dirty="0">
                          <a:effectLst/>
                          <a:latin typeface="Times New Roman" panose="02020603050405020304" pitchFamily="18" charset="0"/>
                          <a:ea typeface="Times New Roman" panose="02020603050405020304" pitchFamily="18" charset="0"/>
                        </a:rPr>
                        <a:t>) for selected single information type (i.e. configuration profile)</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b="1">
                          <a:solidFill>
                            <a:srgbClr val="2E74B5"/>
                          </a:solidFill>
                          <a:effectLst/>
                          <a:latin typeface="Times New Roman" panose="02020603050405020304" pitchFamily="18" charset="0"/>
                          <a:ea typeface="Times New Roman" panose="02020603050405020304" pitchFamily="18" charset="0"/>
                        </a:rPr>
                        <a:t>Partial</a:t>
                      </a:r>
                      <a:r>
                        <a:rPr lang="en-US" sz="1000" b="1">
                          <a:effectLst/>
                          <a:latin typeface="Times New Roman" panose="02020603050405020304" pitchFamily="18" charset="0"/>
                          <a:ea typeface="Times New Roman" panose="02020603050405020304" pitchFamily="18" charset="0"/>
                        </a:rPr>
                        <a:t> </a:t>
                      </a:r>
                      <a:r>
                        <a:rPr lang="en-US" sz="1000" b="1">
                          <a:solidFill>
                            <a:srgbClr val="2E74B5"/>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1592957146"/>
                  </a:ext>
                </a:extLst>
              </a:tr>
              <a:tr h="98749">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6</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SMU-P2-6</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INFORMATION REQUEST</a:t>
                      </a:r>
                      <a:br>
                        <a:rPr lang="en-US" sz="1000" b="1"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Information Request (</a:t>
                      </a:r>
                      <a:r>
                        <a:rPr lang="en-US" sz="1000" dirty="0" err="1">
                          <a:effectLst/>
                          <a:latin typeface="Times New Roman" panose="02020603050405020304" pitchFamily="18" charset="0"/>
                          <a:ea typeface="Times New Roman" panose="02020603050405020304" pitchFamily="18" charset="0"/>
                        </a:rPr>
                        <a:t>InfoReq</a:t>
                      </a:r>
                      <a:r>
                        <a:rPr lang="en-US" sz="1000" dirty="0">
                          <a:effectLst/>
                          <a:latin typeface="Times New Roman" panose="02020603050405020304" pitchFamily="18" charset="0"/>
                          <a:ea typeface="Times New Roman" panose="02020603050405020304" pitchFamily="18" charset="0"/>
                        </a:rPr>
                        <a:t>) for selected single information type (i.e. service package)</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722383"/>
                  </a:ext>
                </a:extLst>
              </a:tr>
              <a:tr h="125028">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7</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SMU-P2-7</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PLANNING INFORMATION REQUEST</a:t>
                      </a:r>
                      <a:r>
                        <a:rPr lang="en-US" sz="1000" dirty="0">
                          <a:effectLst/>
                          <a:latin typeface="Times New Roman" panose="02020603050405020304" pitchFamily="18" charset="0"/>
                          <a:ea typeface="Times New Roman" panose="02020603050405020304" pitchFamily="18" charset="0"/>
                        </a:rPr>
                        <a:t> </a:t>
                      </a:r>
                      <a:br>
                        <a:rPr lang="en-US" sz="1000"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Planning Information Request (</a:t>
                      </a:r>
                      <a:r>
                        <a:rPr lang="en-US" sz="1000" dirty="0" err="1">
                          <a:effectLst/>
                          <a:latin typeface="Times New Roman" panose="02020603050405020304" pitchFamily="18" charset="0"/>
                          <a:ea typeface="Times New Roman" panose="02020603050405020304" pitchFamily="18" charset="0"/>
                        </a:rPr>
                        <a:t>PlanningInfoReq</a:t>
                      </a:r>
                      <a:r>
                        <a:rPr lang="en-US" sz="1000" dirty="0">
                          <a:effectLst/>
                          <a:latin typeface="Times New Roman" panose="02020603050405020304" pitchFamily="18" charset="0"/>
                          <a:ea typeface="Times New Roman" panose="02020603050405020304" pitchFamily="18" charset="0"/>
                        </a:rPr>
                        <a:t>) with communications geometry (COMMS) for specific scenario/constraints (simple constraints).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523083395"/>
                  </a:ext>
                </a:extLst>
              </a:tr>
              <a:tr h="125028">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8</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SMU-P2-8</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PLANNING INFORMATION REQUEST</a:t>
                      </a:r>
                      <a:r>
                        <a:rPr lang="en-US" sz="1000" dirty="0">
                          <a:effectLst/>
                          <a:latin typeface="Times New Roman" panose="02020603050405020304" pitchFamily="18" charset="0"/>
                          <a:ea typeface="Times New Roman" panose="02020603050405020304" pitchFamily="18" charset="0"/>
                        </a:rPr>
                        <a:t> </a:t>
                      </a:r>
                      <a:br>
                        <a:rPr lang="en-US" sz="1000"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Planning Information Request (</a:t>
                      </a:r>
                      <a:r>
                        <a:rPr lang="en-US" sz="1000" dirty="0" err="1">
                          <a:effectLst/>
                          <a:latin typeface="Times New Roman" panose="02020603050405020304" pitchFamily="18" charset="0"/>
                          <a:ea typeface="Times New Roman" panose="02020603050405020304" pitchFamily="18" charset="0"/>
                        </a:rPr>
                        <a:t>PlanningInfoReq</a:t>
                      </a:r>
                      <a:r>
                        <a:rPr lang="en-US" sz="1000" dirty="0">
                          <a:effectLst/>
                          <a:latin typeface="Times New Roman" panose="02020603050405020304" pitchFamily="18" charset="0"/>
                          <a:ea typeface="Times New Roman" panose="02020603050405020304" pitchFamily="18" charset="0"/>
                        </a:rPr>
                        <a:t>) with communications geometry (COMMS) using different constraints (simple constraints).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1424810"/>
                  </a:ext>
                </a:extLst>
              </a:tr>
              <a:tr h="125028">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9</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SMU-P2-9</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PLANNING INFORMATION REQUEST</a:t>
                      </a:r>
                      <a:r>
                        <a:rPr lang="en-US" sz="1000" dirty="0">
                          <a:effectLst/>
                          <a:latin typeface="Times New Roman" panose="02020603050405020304" pitchFamily="18" charset="0"/>
                          <a:ea typeface="Times New Roman" panose="02020603050405020304" pitchFamily="18" charset="0"/>
                        </a:rPr>
                        <a:t> </a:t>
                      </a:r>
                      <a:br>
                        <a:rPr lang="en-US" sz="1000"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Planning Information Request (</a:t>
                      </a:r>
                      <a:r>
                        <a:rPr lang="en-US" sz="1000" dirty="0" err="1">
                          <a:effectLst/>
                          <a:latin typeface="Times New Roman" panose="02020603050405020304" pitchFamily="18" charset="0"/>
                          <a:ea typeface="Times New Roman" panose="02020603050405020304" pitchFamily="18" charset="0"/>
                        </a:rPr>
                        <a:t>PlanningInfoReq</a:t>
                      </a:r>
                      <a:r>
                        <a:rPr lang="en-US" sz="1000" dirty="0">
                          <a:effectLst/>
                          <a:latin typeface="Times New Roman" panose="02020603050405020304" pitchFamily="18" charset="0"/>
                          <a:ea typeface="Times New Roman" panose="02020603050405020304" pitchFamily="18" charset="0"/>
                        </a:rPr>
                        <a:t>) with communications geometry (COMMS) for specific scenario/constraints (simple constraints).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b="1">
                          <a:solidFill>
                            <a:srgbClr val="00B050"/>
                          </a:solidFill>
                          <a:effectLst/>
                          <a:latin typeface="Times New Roman" panose="02020603050405020304" pitchFamily="18" charset="0"/>
                          <a:ea typeface="Times New Roman" panose="02020603050405020304" pitchFamily="18" charset="0"/>
                        </a:rPr>
                        <a:t>PASS</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702250677"/>
                  </a:ext>
                </a:extLst>
              </a:tr>
              <a:tr h="125028">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10</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SMU-P2-10</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PLANNING INFORMATION REQUEST</a:t>
                      </a:r>
                      <a:r>
                        <a:rPr lang="en-US" sz="1000" dirty="0">
                          <a:effectLst/>
                          <a:latin typeface="Times New Roman" panose="02020603050405020304" pitchFamily="18" charset="0"/>
                          <a:ea typeface="Times New Roman" panose="02020603050405020304" pitchFamily="18" charset="0"/>
                        </a:rPr>
                        <a:t> </a:t>
                      </a:r>
                      <a:br>
                        <a:rPr lang="en-US" sz="1000"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Planning Information Request (</a:t>
                      </a:r>
                      <a:r>
                        <a:rPr lang="en-US" sz="1000" dirty="0" err="1">
                          <a:effectLst/>
                          <a:latin typeface="Times New Roman" panose="02020603050405020304" pitchFamily="18" charset="0"/>
                          <a:ea typeface="Times New Roman" panose="02020603050405020304" pitchFamily="18" charset="0"/>
                        </a:rPr>
                        <a:t>PlanningInfoReq</a:t>
                      </a:r>
                      <a:r>
                        <a:rPr lang="en-US" sz="1000" dirty="0">
                          <a:effectLst/>
                          <a:latin typeface="Times New Roman" panose="02020603050405020304" pitchFamily="18" charset="0"/>
                          <a:ea typeface="Times New Roman" panose="02020603050405020304" pitchFamily="18" charset="0"/>
                        </a:rPr>
                        <a:t>) with communications geometry (COMMS) using different constraints (simple constraints).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b="1" dirty="0">
                          <a:solidFill>
                            <a:srgbClr val="2E74B5"/>
                          </a:solidFill>
                          <a:effectLst/>
                          <a:latin typeface="Times New Roman" panose="02020603050405020304" pitchFamily="18" charset="0"/>
                          <a:ea typeface="Times New Roman" panose="02020603050405020304" pitchFamily="18" charset="0"/>
                        </a:rPr>
                        <a:t>Partial 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6773777"/>
                  </a:ext>
                </a:extLst>
              </a:tr>
              <a:tr h="125028">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SMU-P2-11</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PLANNING INFORMATION REQUEST</a:t>
                      </a:r>
                      <a:r>
                        <a:rPr lang="en-US" sz="1000" dirty="0">
                          <a:effectLst/>
                          <a:latin typeface="Times New Roman" panose="02020603050405020304" pitchFamily="18" charset="0"/>
                          <a:ea typeface="Times New Roman" panose="02020603050405020304" pitchFamily="18" charset="0"/>
                        </a:rPr>
                        <a:t> </a:t>
                      </a:r>
                      <a:br>
                        <a:rPr lang="en-US" sz="1000"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Planning Information Request (</a:t>
                      </a:r>
                      <a:r>
                        <a:rPr lang="en-US" sz="1000" dirty="0" err="1">
                          <a:effectLst/>
                          <a:latin typeface="Times New Roman" panose="02020603050405020304" pitchFamily="18" charset="0"/>
                          <a:ea typeface="Times New Roman" panose="02020603050405020304" pitchFamily="18" charset="0"/>
                        </a:rPr>
                        <a:t>PlanningInfoReq</a:t>
                      </a:r>
                      <a:r>
                        <a:rPr lang="en-US" sz="1000" dirty="0">
                          <a:effectLst/>
                          <a:latin typeface="Times New Roman" panose="02020603050405020304" pitchFamily="18" charset="0"/>
                          <a:ea typeface="Times New Roman" panose="02020603050405020304" pitchFamily="18" charset="0"/>
                        </a:rPr>
                        <a:t>) with communications geometry (COMMS) for specific scenario/constraints (complex  constraints).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
                        <a:lnSpc>
                          <a:spcPct val="100000"/>
                        </a:lnSpc>
                        <a:spcBef>
                          <a:spcPts val="1200"/>
                        </a:spcBef>
                        <a:spcAft>
                          <a:spcPts val="0"/>
                        </a:spcAft>
                      </a:pPr>
                      <a:r>
                        <a:rPr lang="en-US" sz="1000" b="1" dirty="0">
                          <a:solidFill>
                            <a:srgbClr val="2E74B5"/>
                          </a:solidFill>
                          <a:effectLst/>
                          <a:latin typeface="Times New Roman" panose="02020603050405020304" pitchFamily="18" charset="0"/>
                          <a:ea typeface="Times New Roman" panose="02020603050405020304" pitchFamily="18" charset="0"/>
                        </a:rPr>
                        <a:t>Partial</a:t>
                      </a:r>
                      <a:r>
                        <a:rPr lang="en-US" sz="1000" b="1" dirty="0">
                          <a:effectLst/>
                          <a:latin typeface="Times New Roman" panose="02020603050405020304" pitchFamily="18" charset="0"/>
                          <a:ea typeface="Times New Roman" panose="02020603050405020304" pitchFamily="18" charset="0"/>
                        </a:rPr>
                        <a:t> </a:t>
                      </a:r>
                      <a:r>
                        <a:rPr lang="en-US" sz="1000" b="1" dirty="0">
                          <a:solidFill>
                            <a:srgbClr val="2E74B5"/>
                          </a:solidFill>
                          <a:effectLst/>
                          <a:latin typeface="Times New Roman" panose="02020603050405020304" pitchFamily="18" charset="0"/>
                          <a:ea typeface="Times New Roman" panose="02020603050405020304" pitchFamily="18" charset="0"/>
                        </a:rPr>
                        <a:t>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extLst>
                  <a:ext uri="{0D108BD9-81ED-4DB2-BD59-A6C34878D82A}">
                    <a16:rowId xmlns:a16="http://schemas.microsoft.com/office/drawing/2014/main" val="3584903079"/>
                  </a:ext>
                </a:extLst>
              </a:tr>
              <a:tr h="125028">
                <a:tc>
                  <a:txBody>
                    <a:bodyPr/>
                    <a:lstStyle/>
                    <a:p>
                      <a:pPr algn="just">
                        <a:lnSpc>
                          <a:spcPct val="100000"/>
                        </a:lnSpc>
                        <a:spcBef>
                          <a:spcPts val="1200"/>
                        </a:spcBef>
                        <a:spcAft>
                          <a:spcPts val="0"/>
                        </a:spcAft>
                      </a:pPr>
                      <a:r>
                        <a:rPr lang="en-US" sz="1000" b="1">
                          <a:effectLst/>
                          <a:latin typeface="Times New Roman" panose="02020603050405020304" pitchFamily="18" charset="0"/>
                          <a:ea typeface="Times New Roman" panose="02020603050405020304" pitchFamily="18" charset="0"/>
                        </a:rPr>
                        <a:t>12</a:t>
                      </a:r>
                      <a:endParaRPr lang="en-US" sz="100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a:effectLst/>
                          <a:latin typeface="Times New Roman" panose="02020603050405020304" pitchFamily="18" charset="0"/>
                          <a:ea typeface="Times New Roman" panose="02020603050405020304" pitchFamily="18" charset="0"/>
                        </a:rPr>
                        <a:t>SMU-P2-12</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1200"/>
                        </a:spcBef>
                        <a:spcAft>
                          <a:spcPts val="0"/>
                        </a:spcAft>
                      </a:pPr>
                      <a:r>
                        <a:rPr lang="en-US" sz="1000" b="1" dirty="0">
                          <a:effectLst/>
                          <a:latin typeface="Times New Roman" panose="02020603050405020304" pitchFamily="18" charset="0"/>
                          <a:ea typeface="Times New Roman" panose="02020603050405020304" pitchFamily="18" charset="0"/>
                        </a:rPr>
                        <a:t>PLANNING INFORMATION REQUEST</a:t>
                      </a:r>
                      <a:r>
                        <a:rPr lang="en-US" sz="1000" dirty="0">
                          <a:effectLst/>
                          <a:latin typeface="Times New Roman" panose="02020603050405020304" pitchFamily="18" charset="0"/>
                          <a:ea typeface="Times New Roman" panose="02020603050405020304" pitchFamily="18" charset="0"/>
                        </a:rPr>
                        <a:t> </a:t>
                      </a:r>
                      <a:br>
                        <a:rPr lang="en-US" sz="1000" dirty="0">
                          <a:effectLst/>
                          <a:latin typeface="Times New Roman" panose="02020603050405020304" pitchFamily="18" charset="0"/>
                          <a:ea typeface="Times New Roman" panose="02020603050405020304" pitchFamily="18" charset="0"/>
                        </a:rPr>
                      </a:br>
                      <a:r>
                        <a:rPr lang="en-US" sz="1000" dirty="0">
                          <a:effectLst/>
                          <a:latin typeface="Times New Roman" panose="02020603050405020304" pitchFamily="18" charset="0"/>
                          <a:ea typeface="Times New Roman" panose="02020603050405020304" pitchFamily="18" charset="0"/>
                        </a:rPr>
                        <a:t>Provision of the Planning Information Request (</a:t>
                      </a:r>
                      <a:r>
                        <a:rPr lang="en-US" sz="1000" dirty="0" err="1">
                          <a:effectLst/>
                          <a:latin typeface="Times New Roman" panose="02020603050405020304" pitchFamily="18" charset="0"/>
                          <a:ea typeface="Times New Roman" panose="02020603050405020304" pitchFamily="18" charset="0"/>
                        </a:rPr>
                        <a:t>PlanningInfoReq</a:t>
                      </a:r>
                      <a:r>
                        <a:rPr lang="en-US" sz="1000" dirty="0">
                          <a:effectLst/>
                          <a:latin typeface="Times New Roman" panose="02020603050405020304" pitchFamily="18" charset="0"/>
                          <a:ea typeface="Times New Roman" panose="02020603050405020304" pitchFamily="18" charset="0"/>
                        </a:rPr>
                        <a:t>) with communications geometry (COMMS) using different constraints (complex  constraints).</a:t>
                      </a: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1200"/>
                        </a:spcBef>
                        <a:spcAft>
                          <a:spcPts val="0"/>
                        </a:spcAft>
                      </a:pPr>
                      <a:r>
                        <a:rPr lang="en-US" sz="1000" b="1" dirty="0">
                          <a:solidFill>
                            <a:srgbClr val="2E74B5"/>
                          </a:solidFill>
                          <a:effectLst/>
                          <a:latin typeface="Times New Roman" panose="02020603050405020304" pitchFamily="18" charset="0"/>
                          <a:ea typeface="Times New Roman" panose="02020603050405020304" pitchFamily="18" charset="0"/>
                        </a:rPr>
                        <a:t>Partial</a:t>
                      </a:r>
                      <a:r>
                        <a:rPr lang="en-US" sz="1000" b="1" dirty="0">
                          <a:effectLst/>
                          <a:latin typeface="Times New Roman" panose="02020603050405020304" pitchFamily="18" charset="0"/>
                          <a:ea typeface="Times New Roman" panose="02020603050405020304" pitchFamily="18" charset="0"/>
                        </a:rPr>
                        <a:t> </a:t>
                      </a:r>
                      <a:r>
                        <a:rPr lang="en-US" sz="1000" b="1" dirty="0">
                          <a:solidFill>
                            <a:srgbClr val="2E74B5"/>
                          </a:solidFill>
                          <a:effectLst/>
                          <a:latin typeface="Times New Roman" panose="02020603050405020304" pitchFamily="18" charset="0"/>
                          <a:ea typeface="Times New Roman" panose="02020603050405020304" pitchFamily="18" charset="0"/>
                        </a:rPr>
                        <a:t>PASS</a:t>
                      </a:r>
                      <a:endParaRPr lang="en-US" sz="1000" dirty="0">
                        <a:effectLst/>
                        <a:latin typeface="Times New Roman" panose="02020603050405020304" pitchFamily="18" charset="0"/>
                        <a:ea typeface="Times New Roman" panose="02020603050405020304" pitchFamily="18" charset="0"/>
                      </a:endParaRPr>
                    </a:p>
                  </a:txBody>
                  <a:tcPr marL="10136" marR="10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5436204"/>
                  </a:ext>
                </a:extLst>
              </a:tr>
            </a:tbl>
          </a:graphicData>
        </a:graphic>
      </p:graphicFrame>
    </p:spTree>
    <p:extLst>
      <p:ext uri="{BB962C8B-B14F-4D97-AF65-F5344CB8AC3E}">
        <p14:creationId xmlns:p14="http://schemas.microsoft.com/office/powerpoint/2010/main" val="1232549129"/>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0" ma:contentTypeDescription="Create a new document." ma:contentTypeScope="" ma:versionID="f3d92b4dde5121a70c64cd5243ccd36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5C4C16-C7A8-4E74-BED9-494518859F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purl.org/dc/dcmitype/"/>
    <ds:schemaRef ds:uri="http://schemas.microsoft.com/office/infopath/2007/PartnerControls"/>
    <ds:schemaRef ds:uri="http://purl.org/dc/elements/1.1/"/>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Pages>51</Pages>
  <Words>3310</Words>
  <Application>Microsoft Office PowerPoint</Application>
  <PresentationFormat>Letter Paper (8.5x11 in)</PresentationFormat>
  <Paragraphs>371</Paragraphs>
  <Slides>17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Times New Roman</vt:lpstr>
      <vt:lpstr>TMOD Presentations</vt:lpstr>
      <vt:lpstr>Custom Design</vt:lpstr>
      <vt:lpstr>PowerPoint Presentation</vt:lpstr>
      <vt:lpstr>Index </vt:lpstr>
      <vt:lpstr>Summary of the Test Plan </vt:lpstr>
      <vt:lpstr>Example of Test File </vt:lpstr>
      <vt:lpstr>Example of Test Result file </vt:lpstr>
      <vt:lpstr>Success Criteria </vt:lpstr>
      <vt:lpstr>Steps used for Testing </vt:lpstr>
      <vt:lpstr>Phase 1 Test cases and results </vt:lpstr>
      <vt:lpstr>Phase 2 Test Cases and results </vt:lpstr>
      <vt:lpstr>Phase 2 Test Cases and results </vt:lpstr>
      <vt:lpstr>Phase 2 Test Cases and results </vt:lpstr>
      <vt:lpstr>Phase 2 Test Cases and results </vt:lpstr>
      <vt:lpstr>Summary of Testing and Test Report </vt:lpstr>
      <vt:lpstr>SMURF Prototyping Findings and Observations </vt:lpstr>
      <vt:lpstr>SMURF Prototyping Findings and Observations </vt:lpstr>
      <vt:lpstr>SMURF Prototyping - Recommendation </vt:lpstr>
      <vt:lpstr>YB Outlook wrt SPDF </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Gnat, Marcin</cp:lastModifiedBy>
  <cp:revision>1222</cp:revision>
  <cp:lastPrinted>2001-11-29T04:39:41Z</cp:lastPrinted>
  <dcterms:created xsi:type="dcterms:W3CDTF">1998-05-20T16:00:08Z</dcterms:created>
  <dcterms:modified xsi:type="dcterms:W3CDTF">2021-07-14T10:37:29Z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