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26"/>
  </p:notesMasterIdLst>
  <p:handoutMasterIdLst>
    <p:handoutMasterId r:id="rId27"/>
  </p:handoutMasterIdLst>
  <p:sldIdLst>
    <p:sldId id="644" r:id="rId6"/>
    <p:sldId id="659" r:id="rId7"/>
    <p:sldId id="666" r:id="rId8"/>
    <p:sldId id="673" r:id="rId9"/>
    <p:sldId id="679" r:id="rId10"/>
    <p:sldId id="663" r:id="rId11"/>
    <p:sldId id="664" r:id="rId12"/>
    <p:sldId id="668" r:id="rId13"/>
    <p:sldId id="672" r:id="rId14"/>
    <p:sldId id="675" r:id="rId15"/>
    <p:sldId id="665" r:id="rId16"/>
    <p:sldId id="669" r:id="rId17"/>
    <p:sldId id="674" r:id="rId18"/>
    <p:sldId id="678" r:id="rId19"/>
    <p:sldId id="667" r:id="rId20"/>
    <p:sldId id="676" r:id="rId21"/>
    <p:sldId id="677" r:id="rId22"/>
    <p:sldId id="670" r:id="rId23"/>
    <p:sldId id="671" r:id="rId24"/>
    <p:sldId id="662" r:id="rId25"/>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3591" autoAdjust="0"/>
  </p:normalViewPr>
  <p:slideViewPr>
    <p:cSldViewPr>
      <p:cViewPr varScale="1">
        <p:scale>
          <a:sx n="75" d="100"/>
          <a:sy n="75" d="100"/>
        </p:scale>
        <p:origin x="-1236" y="-96"/>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1815882"/>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endParaRPr lang="en-US" sz="2800" dirty="0" smtClean="0">
              <a:solidFill>
                <a:srgbClr val="000099"/>
              </a:solidFill>
              <a:effectLst>
                <a:outerShdw blurRad="38100" dist="38100" dir="2700000" algn="tl">
                  <a:srgbClr val="C0C0C0"/>
                </a:outerShdw>
              </a:effectLst>
              <a:latin typeface="Calibri" pitchFamily="34" charset="0"/>
            </a:endParaRPr>
          </a:p>
          <a:p>
            <a:pPr algn="ctr" eaLnBrk="0" hangingPunct="0">
              <a:defRPr/>
            </a:pPr>
            <a:r>
              <a:rPr lang="de-DE" sz="2800" dirty="0" smtClean="0">
                <a:solidFill>
                  <a:srgbClr val="000099"/>
                </a:solidFill>
                <a:effectLst>
                  <a:outerShdw blurRad="38100" dist="38100" dir="2700000" algn="tl">
                    <a:srgbClr val="C0C0C0"/>
                  </a:outerShdw>
                </a:effectLst>
                <a:latin typeface="Calibri" pitchFamily="34" charset="0"/>
              </a:rPr>
              <a:t>Service Agreement and Configuration </a:t>
            </a:r>
            <a:r>
              <a:rPr lang="de-DE" sz="2800" dirty="0" smtClean="0">
                <a:solidFill>
                  <a:srgbClr val="000099"/>
                </a:solidFill>
                <a:effectLst>
                  <a:outerShdw blurRad="38100" dist="38100" dir="2700000" algn="tl">
                    <a:srgbClr val="C0C0C0"/>
                  </a:outerShdw>
                </a:effectLst>
                <a:latin typeface="Calibri" pitchFamily="34" charset="0"/>
              </a:rPr>
              <a:t>Profile</a:t>
            </a:r>
          </a:p>
          <a:p>
            <a:pPr algn="ctr" eaLnBrk="0" hangingPunct="0">
              <a:defRPr/>
            </a:pPr>
            <a:r>
              <a:rPr lang="de-DE" sz="2800" dirty="0" smtClean="0">
                <a:solidFill>
                  <a:srgbClr val="000099"/>
                </a:solidFill>
                <a:effectLst>
                  <a:outerShdw blurRad="38100" dist="38100" dir="2700000" algn="tl">
                    <a:srgbClr val="C0C0C0"/>
                  </a:outerShdw>
                </a:effectLst>
                <a:latin typeface="Calibri" pitchFamily="34" charset="0"/>
              </a:rPr>
              <a:t>Data Formats Blue Book</a:t>
            </a:r>
            <a:endParaRPr lang="de-DE" sz="2800" dirty="0" smtClean="0">
              <a:solidFill>
                <a:srgbClr val="000099"/>
              </a:solidFill>
              <a:effectLst>
                <a:outerShdw blurRad="38100" dist="38100" dir="2700000" algn="tl">
                  <a:srgbClr val="C0C0C0"/>
                </a:outerShdw>
              </a:effectLst>
              <a:latin typeface="Calibri" pitchFamily="34" charset="0"/>
            </a:endParaRPr>
          </a:p>
          <a:p>
            <a:pPr algn="ctr" eaLnBrk="0" hangingPunct="0">
              <a:defRPr/>
            </a:pPr>
            <a:r>
              <a:rPr lang="de-DE" sz="2800" dirty="0" smtClean="0">
                <a:solidFill>
                  <a:srgbClr val="000099"/>
                </a:solidFill>
                <a:effectLst>
                  <a:outerShdw blurRad="38100" dist="38100" dir="2700000" algn="tl">
                    <a:srgbClr val="C0C0C0"/>
                  </a:outerShdw>
                </a:effectLst>
                <a:latin typeface="Calibri" pitchFamily="34" charset="0"/>
                <a:sym typeface="Wingdings" panose="05000000000000000000" pitchFamily="2" charset="2"/>
              </a:rPr>
              <a:t> </a:t>
            </a:r>
            <a:r>
              <a:rPr lang="de-DE" sz="2800" dirty="0" smtClean="0">
                <a:solidFill>
                  <a:srgbClr val="000099"/>
                </a:solidFill>
                <a:effectLst>
                  <a:outerShdw blurRad="38100" dist="38100" dir="2700000" algn="tl">
                    <a:srgbClr val="C0C0C0"/>
                  </a:outerShdw>
                </a:effectLst>
                <a:latin typeface="Calibri" pitchFamily="34" charset="0"/>
              </a:rPr>
              <a:t>third outline approach </a:t>
            </a:r>
            <a:r>
              <a:rPr lang="de-DE" sz="2800" dirty="0" smtClean="0">
                <a:solidFill>
                  <a:srgbClr val="000099"/>
                </a:solidFill>
                <a:effectLst>
                  <a:outerShdw blurRad="38100" dist="38100" dir="2700000" algn="tl">
                    <a:srgbClr val="C0C0C0"/>
                  </a:outerShdw>
                </a:effectLst>
                <a:latin typeface="Calibri" pitchFamily="34" charset="0"/>
                <a:sym typeface="Wingdings" panose="05000000000000000000" pitchFamily="2" charset="2"/>
              </a:rPr>
              <a:t> </a:t>
            </a: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2670316" y="3313785"/>
            <a:ext cx="3827778" cy="2062103"/>
          </a:xfrm>
          <a:prstGeom prst="rect">
            <a:avLst/>
          </a:prstGeom>
          <a:noFill/>
          <a:ln w="12700">
            <a:noFill/>
            <a:miter lim="800000"/>
            <a:headEnd type="none" w="sm" len="sm"/>
            <a:tailEnd type="none" w="sm" len="sm"/>
          </a:ln>
        </p:spPr>
        <p:txBody>
          <a:bodyPr wrap="none">
            <a:spAutoFit/>
          </a:bodyPr>
          <a:lstStyle/>
          <a:p>
            <a:pPr algn="ctr" eaLnBrk="0" hangingPunct="0"/>
            <a:r>
              <a:rPr lang="de-DE" sz="2400" dirty="0" smtClean="0">
                <a:solidFill>
                  <a:srgbClr val="000099"/>
                </a:solidFill>
                <a:latin typeface="Calibri" pitchFamily="34" charset="0"/>
              </a:rPr>
              <a:t>CCSDS Spring Meetings 2019</a:t>
            </a:r>
            <a:endParaRPr lang="en-US" sz="2400" dirty="0" smtClean="0">
              <a:solidFill>
                <a:srgbClr val="000099"/>
              </a:solidFill>
              <a:latin typeface="Calibri" pitchFamily="34" charset="0"/>
            </a:endParaRPr>
          </a:p>
          <a:p>
            <a:pPr algn="ctr" eaLnBrk="0" hangingPunct="0"/>
            <a:endParaRPr lang="en-US" sz="2400" dirty="0">
              <a:solidFill>
                <a:srgbClr val="000099"/>
              </a:solidFill>
              <a:latin typeface="Calibri" pitchFamily="34" charset="0"/>
            </a:endParaRPr>
          </a:p>
          <a:p>
            <a:pPr algn="ctr" eaLnBrk="0" hangingPunct="0"/>
            <a:r>
              <a:rPr lang="en-US" sz="2400" dirty="0" smtClean="0">
                <a:solidFill>
                  <a:srgbClr val="000099"/>
                </a:solidFill>
                <a:latin typeface="Calibri" pitchFamily="34" charset="0"/>
              </a:rPr>
              <a:t>07 May 2019</a:t>
            </a:r>
          </a:p>
          <a:p>
            <a:pPr algn="ctr" eaLnBrk="0" hangingPunct="0"/>
            <a:endParaRPr lang="en-US" sz="2400" dirty="0" smtClean="0">
              <a:solidFill>
                <a:srgbClr val="000099"/>
              </a:solidFill>
              <a:latin typeface="Calibri" pitchFamily="34" charset="0"/>
            </a:endParaRPr>
          </a:p>
          <a:p>
            <a:pPr algn="ctr" eaLnBrk="0" hangingPunct="0"/>
            <a:r>
              <a:rPr lang="en-US" sz="2000" i="1" dirty="0" smtClean="0">
                <a:solidFill>
                  <a:srgbClr val="000099"/>
                </a:solidFill>
                <a:latin typeface="Calibri" pitchFamily="34" charset="0"/>
              </a:rPr>
              <a:t>Marcin Gnat, DLR/GSOC</a:t>
            </a:r>
          </a:p>
          <a:p>
            <a:pPr algn="ctr" eaLnBrk="0" hangingPunct="0"/>
            <a:endParaRPr lang="en-US" sz="1200" u="sng" dirty="0">
              <a:solidFill>
                <a:srgbClr val="0033CC"/>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sz="2000" dirty="0" smtClean="0"/>
              <a:t>Example Cookie Cutters for Predefined Services</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055" y="702244"/>
            <a:ext cx="7090487" cy="5787737"/>
          </a:xfrm>
          <a:prstGeom prst="rect">
            <a:avLst/>
          </a:prstGeom>
        </p:spPr>
      </p:pic>
    </p:spTree>
    <p:extLst>
      <p:ext uri="{BB962C8B-B14F-4D97-AF65-F5344CB8AC3E}">
        <p14:creationId xmlns:p14="http://schemas.microsoft.com/office/powerpoint/2010/main" val="3258228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 and Service Agreement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5980" y="740650"/>
            <a:ext cx="6535913" cy="5518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561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Service Agreement - Comments</a:t>
            </a:r>
            <a:br>
              <a:rPr lang="en-US" dirty="0" smtClean="0"/>
            </a:br>
            <a:endParaRPr lang="en-US" dirty="0"/>
          </a:p>
        </p:txBody>
      </p:sp>
      <p:sp>
        <p:nvSpPr>
          <p:cNvPr id="3" name="TextBox 2"/>
          <p:cNvSpPr txBox="1"/>
          <p:nvPr/>
        </p:nvSpPr>
        <p:spPr>
          <a:xfrm>
            <a:off x="562351" y="817460"/>
            <a:ext cx="8141860" cy="6001643"/>
          </a:xfrm>
          <a:prstGeom prst="rect">
            <a:avLst/>
          </a:prstGeom>
          <a:noFill/>
        </p:spPr>
        <p:txBody>
          <a:bodyPr wrap="square" rtlCol="0">
            <a:spAutoFit/>
          </a:bodyPr>
          <a:lstStyle/>
          <a:p>
            <a:pPr marL="285750" indent="-285750">
              <a:buFont typeface="Arial" panose="020B0604020202020204" pitchFamily="34" charset="0"/>
              <a:buChar char="•"/>
            </a:pPr>
            <a:r>
              <a:rPr lang="en-US" b="0" dirty="0" smtClean="0"/>
              <a:t>Generally the Service Agreement would be divided into two sections (represented by classes </a:t>
            </a:r>
            <a:r>
              <a:rPr lang="en-US" i="1" dirty="0" err="1" smtClean="0"/>
              <a:t>AgreedConfigurationProfiles</a:t>
            </a:r>
            <a:r>
              <a:rPr lang="en-US" b="0" dirty="0" smtClean="0"/>
              <a:t> and </a:t>
            </a:r>
            <a:r>
              <a:rPr lang="en-US" i="1" dirty="0" err="1" smtClean="0"/>
              <a:t>ServiceAgreementDetails</a:t>
            </a:r>
            <a:r>
              <a:rPr lang="en-US" b="0" dirty="0" smtClean="0"/>
              <a:t>)</a:t>
            </a:r>
          </a:p>
          <a:p>
            <a:pPr marL="285750" indent="-285750">
              <a:buFont typeface="Arial" panose="020B0604020202020204" pitchFamily="34" charset="0"/>
              <a:buChar char="•"/>
            </a:pPr>
            <a:r>
              <a:rPr lang="en-US" dirty="0" err="1" smtClean="0"/>
              <a:t>AgreedConfigurationProfiles</a:t>
            </a:r>
            <a:r>
              <a:rPr lang="en-US" b="0" dirty="0" smtClean="0"/>
              <a:t> is a simple containment of actual </a:t>
            </a:r>
            <a:r>
              <a:rPr lang="en-US" b="0" dirty="0" err="1" smtClean="0"/>
              <a:t>ConfigurationProfiles</a:t>
            </a:r>
            <a:endParaRPr lang="en-US" b="0" dirty="0"/>
          </a:p>
          <a:p>
            <a:pPr marL="285750" indent="-285750">
              <a:buFont typeface="Arial" panose="020B0604020202020204" pitchFamily="34" charset="0"/>
              <a:buChar char="•"/>
            </a:pPr>
            <a:r>
              <a:rPr lang="en-US" dirty="0" err="1" smtClean="0"/>
              <a:t>ServiceAgreementDetails</a:t>
            </a:r>
            <a:r>
              <a:rPr lang="en-US" b="0" dirty="0" smtClean="0"/>
              <a:t> shall comply what we called till now meta information or Service Agreement persistent information</a:t>
            </a:r>
          </a:p>
          <a:p>
            <a:pPr marL="742950" lvl="1" indent="-285750">
              <a:buFont typeface="Arial" panose="020B0604020202020204" pitchFamily="34" charset="0"/>
              <a:buChar char="•"/>
            </a:pPr>
            <a:r>
              <a:rPr lang="en-US" b="0" dirty="0" smtClean="0"/>
              <a:t>Currently containing three subsections for  </a:t>
            </a:r>
            <a:r>
              <a:rPr lang="en-US" dirty="0" err="1" smtClean="0"/>
              <a:t>AgreedApertures</a:t>
            </a:r>
            <a:r>
              <a:rPr lang="en-US" b="0" dirty="0" smtClean="0"/>
              <a:t>, </a:t>
            </a:r>
            <a:r>
              <a:rPr lang="en-US" dirty="0" err="1" smtClean="0"/>
              <a:t>BookingConstraints</a:t>
            </a:r>
            <a:r>
              <a:rPr lang="en-US" b="0" dirty="0"/>
              <a:t> </a:t>
            </a:r>
            <a:r>
              <a:rPr lang="en-US" b="0" dirty="0" smtClean="0"/>
              <a:t>and </a:t>
            </a:r>
            <a:r>
              <a:rPr lang="en-US" dirty="0" err="1" smtClean="0"/>
              <a:t>AgreedDataStorages</a:t>
            </a:r>
            <a:endParaRPr lang="en-US" dirty="0" smtClean="0"/>
          </a:p>
          <a:p>
            <a:pPr marL="742950" lvl="1" indent="-285750">
              <a:buFont typeface="Arial" panose="020B0604020202020204" pitchFamily="34" charset="0"/>
              <a:buChar char="•"/>
            </a:pPr>
            <a:r>
              <a:rPr lang="en-US" b="0" dirty="0" smtClean="0"/>
              <a:t>Could be extended if needed</a:t>
            </a:r>
          </a:p>
          <a:p>
            <a:pPr marL="742950" lvl="1" indent="-285750">
              <a:buFont typeface="Arial" panose="020B0604020202020204" pitchFamily="34" charset="0"/>
              <a:buChar char="•"/>
            </a:pPr>
            <a:endParaRPr lang="en-US" b="0" dirty="0" smtClean="0"/>
          </a:p>
          <a:p>
            <a:pPr marL="285750" indent="-285750">
              <a:buFont typeface="Arial" panose="020B0604020202020204" pitchFamily="34" charset="0"/>
              <a:buChar char="•"/>
            </a:pPr>
            <a:r>
              <a:rPr lang="en-US" b="0" dirty="0" smtClean="0"/>
              <a:t>What </a:t>
            </a:r>
            <a:r>
              <a:rPr lang="en-US" b="0" dirty="0"/>
              <a:t>actually happens, when we substantially change one of Configuration Profiles? Does it mean, the SA is invalid anymore? Or just “changed” as well?</a:t>
            </a:r>
          </a:p>
          <a:p>
            <a:pPr marL="285750" lvl="0" indent="-285750">
              <a:buFont typeface="Arial" panose="020B0604020202020204" pitchFamily="34" charset="0"/>
              <a:buChar char="•"/>
            </a:pPr>
            <a:r>
              <a:rPr lang="de-DE" b="0" dirty="0" smtClean="0"/>
              <a:t>How are we going to treat the change of Configuration Profile from „service agreement defined configuration profile with ranges and lists“ to the instance of Configuration Profile for actual use (with fixed values)?</a:t>
            </a:r>
          </a:p>
          <a:p>
            <a:pPr marL="742950" lvl="1" indent="-285750">
              <a:buFont typeface="Arial" panose="020B0604020202020204" pitchFamily="34" charset="0"/>
              <a:buChar char="•"/>
            </a:pPr>
            <a:r>
              <a:rPr lang="de-DE" b="0" dirty="0" smtClean="0"/>
              <a:t>(1) One possibility is to let users overwrite parameter values while instatiating via Service Package Request (Parameter respecification)</a:t>
            </a:r>
          </a:p>
          <a:p>
            <a:pPr marL="1200150" lvl="2" indent="-285750">
              <a:buFont typeface="Arial" panose="020B0604020202020204" pitchFamily="34" charset="0"/>
              <a:buChar char="•"/>
            </a:pPr>
            <a:r>
              <a:rPr lang="de-DE" b="0" dirty="0" smtClean="0"/>
              <a:t>Out of the box</a:t>
            </a:r>
          </a:p>
          <a:p>
            <a:pPr marL="1200150" lvl="2" indent="-285750">
              <a:buFont typeface="Arial" panose="020B0604020202020204" pitchFamily="34" charset="0"/>
              <a:buChar char="•"/>
            </a:pPr>
            <a:r>
              <a:rPr lang="de-DE" b="0" dirty="0" smtClean="0"/>
              <a:t>Does not need any additional control mechanisms</a:t>
            </a:r>
          </a:p>
          <a:p>
            <a:pPr marL="1200150" lvl="2" indent="-285750">
              <a:buFont typeface="Arial" panose="020B0604020202020204" pitchFamily="34" charset="0"/>
              <a:buChar char="•"/>
            </a:pPr>
            <a:r>
              <a:rPr lang="de-DE" b="0" dirty="0" smtClean="0"/>
              <a:t>Will however require respecification for EACH single SP Request (a lot of redundancy in many cases and definitely annoying) </a:t>
            </a:r>
            <a:r>
              <a:rPr lang="de-DE" b="0" dirty="0" smtClean="0">
                <a:sym typeface="Wingdings" panose="05000000000000000000" pitchFamily="2" charset="2"/>
              </a:rPr>
              <a:t> eventually a requirement to agency implementations to cover for that</a:t>
            </a:r>
            <a:endParaRPr lang="de-DE" b="0" dirty="0" smtClean="0"/>
          </a:p>
          <a:p>
            <a:pPr marL="285750" lvl="0" indent="-285750">
              <a:buFont typeface="Arial" panose="020B0604020202020204" pitchFamily="34" charset="0"/>
              <a:buChar char="•"/>
            </a:pPr>
            <a:endParaRPr lang="en-US" b="0" dirty="0" smtClean="0"/>
          </a:p>
          <a:p>
            <a:pPr lvl="0"/>
            <a:endParaRPr lang="en-US" b="0" dirty="0"/>
          </a:p>
        </p:txBody>
      </p:sp>
    </p:spTree>
    <p:extLst>
      <p:ext uri="{BB962C8B-B14F-4D97-AF65-F5344CB8AC3E}">
        <p14:creationId xmlns:p14="http://schemas.microsoft.com/office/powerpoint/2010/main" val="4153426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Service Agreement - Comments</a:t>
            </a:r>
            <a:br>
              <a:rPr lang="en-US" dirty="0" smtClean="0"/>
            </a:br>
            <a:endParaRPr lang="en-US" dirty="0"/>
          </a:p>
        </p:txBody>
      </p:sp>
      <p:sp>
        <p:nvSpPr>
          <p:cNvPr id="3" name="TextBox 2"/>
          <p:cNvSpPr txBox="1"/>
          <p:nvPr/>
        </p:nvSpPr>
        <p:spPr>
          <a:xfrm>
            <a:off x="562351" y="817460"/>
            <a:ext cx="8141860" cy="5755422"/>
          </a:xfrm>
          <a:prstGeom prst="rect">
            <a:avLst/>
          </a:prstGeom>
          <a:noFill/>
        </p:spPr>
        <p:txBody>
          <a:bodyPr wrap="square" rtlCol="0">
            <a:spAutoFit/>
          </a:bodyPr>
          <a:lstStyle/>
          <a:p>
            <a:pPr marL="742950" lvl="1" indent="-285750">
              <a:buFont typeface="Arial" panose="020B0604020202020204" pitchFamily="34" charset="0"/>
              <a:buChar char="•"/>
            </a:pPr>
            <a:r>
              <a:rPr lang="de-DE" b="0" dirty="0"/>
              <a:t>(2) Another possibility is to allow definition of another CP flavor.</a:t>
            </a:r>
          </a:p>
          <a:p>
            <a:pPr marL="1200150" lvl="2" indent="-285750">
              <a:buFont typeface="Arial" panose="020B0604020202020204" pitchFamily="34" charset="0"/>
              <a:buChar char="•"/>
            </a:pPr>
            <a:r>
              <a:rPr lang="de-DE" b="0" dirty="0"/>
              <a:t>For instance introducing an additional high level parameter for CP like „isConfigurable“.</a:t>
            </a:r>
          </a:p>
          <a:p>
            <a:pPr marL="1200150" lvl="2" indent="-285750">
              <a:buFont typeface="Arial" panose="020B0604020202020204" pitchFamily="34" charset="0"/>
              <a:buChar char="•"/>
            </a:pPr>
            <a:r>
              <a:rPr lang="de-DE" b="0" dirty="0"/>
              <a:t>In that scenario, the CP‘s defined in SA with lists and/or ranges would get the boolean false value for isConfigurable. CP‘s being able to be instantiated would get value true.</a:t>
            </a:r>
          </a:p>
          <a:p>
            <a:pPr marL="1200150" lvl="2" indent="-285750">
              <a:buFont typeface="Arial" panose="020B0604020202020204" pitchFamily="34" charset="0"/>
              <a:buChar char="•"/>
            </a:pPr>
            <a:r>
              <a:rPr lang="de-DE" b="0" dirty="0"/>
              <a:t>This would lead however inevitably to an effect, that CP‘s in SA would not be actually CP‘s anymore. Potential validation issues (CP vs SA) and question what we than understand as CP (is this the „thing“ in SA or the „configurable“ one? Which one is meant by SMURF for example?)</a:t>
            </a:r>
          </a:p>
          <a:p>
            <a:pPr marL="742950" lvl="1" indent="-285750">
              <a:buFont typeface="Arial" panose="020B0604020202020204" pitchFamily="34" charset="0"/>
              <a:buChar char="•"/>
            </a:pPr>
            <a:endParaRPr lang="de-DE" b="0" dirty="0" smtClean="0"/>
          </a:p>
          <a:p>
            <a:pPr marL="742950" lvl="1" indent="-285750">
              <a:buFont typeface="Arial" panose="020B0604020202020204" pitchFamily="34" charset="0"/>
              <a:buChar char="•"/>
            </a:pPr>
            <a:r>
              <a:rPr lang="de-DE" b="0" dirty="0" smtClean="0"/>
              <a:t>(3) Yet another possibility is to keep things defined in SA only to Service Profiles. The CP would be than a instantiation (and eventually combination) of specific Service Profiles. While instantiating, Service Profiles would get defined values.</a:t>
            </a:r>
          </a:p>
          <a:p>
            <a:pPr marL="1200150" lvl="2" indent="-285750">
              <a:buFont typeface="Arial" panose="020B0604020202020204" pitchFamily="34" charset="0"/>
              <a:buChar char="•"/>
            </a:pPr>
            <a:r>
              <a:rPr lang="de-DE" b="0" dirty="0" smtClean="0"/>
              <a:t>Seems to be elegant</a:t>
            </a:r>
          </a:p>
          <a:p>
            <a:pPr marL="1200150" lvl="2" indent="-285750">
              <a:buFont typeface="Arial" panose="020B0604020202020204" pitchFamily="34" charset="0"/>
              <a:buChar char="•"/>
            </a:pPr>
            <a:r>
              <a:rPr lang="de-DE" b="0" dirty="0" smtClean="0"/>
              <a:t>Issue: how to keep the agreed Service Profile combinations and maybe interactions between Service Profiles?  Do we need it? Is it an issue at all?</a:t>
            </a:r>
          </a:p>
          <a:p>
            <a:pPr marL="1200150" lvl="2" indent="-285750">
              <a:buFont typeface="Arial" panose="020B0604020202020204" pitchFamily="34" charset="0"/>
              <a:buChar char="•"/>
            </a:pPr>
            <a:r>
              <a:rPr lang="de-DE" b="0" dirty="0" smtClean="0"/>
              <a:t>Eventually implications on actual Configuration Profile definition</a:t>
            </a:r>
          </a:p>
          <a:p>
            <a:pPr marL="1200150" lvl="2" indent="-285750">
              <a:buFont typeface="Arial" panose="020B0604020202020204" pitchFamily="34" charset="0"/>
              <a:buChar char="•"/>
            </a:pPr>
            <a:endParaRPr lang="de-DE" b="0" dirty="0" smtClean="0"/>
          </a:p>
          <a:p>
            <a:pPr marL="1200150" lvl="2" indent="-285750">
              <a:buFont typeface="Arial" panose="020B0604020202020204" pitchFamily="34" charset="0"/>
              <a:buChar char="•"/>
            </a:pPr>
            <a:endParaRPr lang="de-DE" b="0" dirty="0" smtClean="0"/>
          </a:p>
          <a:p>
            <a:pPr marL="285750" lvl="0" indent="-285750">
              <a:buFont typeface="Arial" panose="020B0604020202020204" pitchFamily="34" charset="0"/>
              <a:buChar char="•"/>
            </a:pPr>
            <a:endParaRPr lang="en-US" b="0" dirty="0" smtClean="0"/>
          </a:p>
          <a:p>
            <a:pPr lvl="0"/>
            <a:endParaRPr lang="en-US" b="0" dirty="0"/>
          </a:p>
        </p:txBody>
      </p:sp>
    </p:spTree>
    <p:extLst>
      <p:ext uri="{BB962C8B-B14F-4D97-AF65-F5344CB8AC3E}">
        <p14:creationId xmlns:p14="http://schemas.microsoft.com/office/powerpoint/2010/main" val="1356761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Service Agreement - Comments</a:t>
            </a:r>
            <a:br>
              <a:rPr lang="en-US" dirty="0" smtClean="0"/>
            </a:br>
            <a:endParaRPr lang="en-US" dirty="0"/>
          </a:p>
        </p:txBody>
      </p:sp>
      <p:sp>
        <p:nvSpPr>
          <p:cNvPr id="3" name="TextBox 2"/>
          <p:cNvSpPr txBox="1"/>
          <p:nvPr/>
        </p:nvSpPr>
        <p:spPr>
          <a:xfrm>
            <a:off x="562351" y="817460"/>
            <a:ext cx="8141860" cy="6986528"/>
          </a:xfrm>
          <a:prstGeom prst="rect">
            <a:avLst/>
          </a:prstGeom>
          <a:noFill/>
        </p:spPr>
        <p:txBody>
          <a:bodyPr wrap="square" rtlCol="0">
            <a:spAutoFit/>
          </a:bodyPr>
          <a:lstStyle/>
          <a:p>
            <a:pPr marL="742950" lvl="1" indent="-285750">
              <a:buFont typeface="Arial" panose="020B0604020202020204" pitchFamily="34" charset="0"/>
              <a:buChar char="•"/>
            </a:pPr>
            <a:r>
              <a:rPr lang="de-DE" b="0" dirty="0" smtClean="0"/>
              <a:t>The „meta-parameters“ we can use as inital list also the contents (partially at least) of chapter 5 from old proposed Service Catalog and Service Agreement white book.</a:t>
            </a:r>
          </a:p>
          <a:p>
            <a:r>
              <a:rPr lang="en-US" dirty="0"/>
              <a:t>The Service Agreement parameters are grouped into the following logical blocks:</a:t>
            </a:r>
            <a:endParaRPr lang="de-DE" dirty="0"/>
          </a:p>
          <a:p>
            <a:pPr lvl="0"/>
            <a:r>
              <a:rPr lang="en-US" dirty="0"/>
              <a:t>Mission Registration</a:t>
            </a:r>
            <a:endParaRPr lang="de-DE" dirty="0"/>
          </a:p>
          <a:p>
            <a:pPr lvl="1"/>
            <a:r>
              <a:rPr lang="en-US" dirty="0"/>
              <a:t>User and provider agency contact </a:t>
            </a:r>
            <a:r>
              <a:rPr lang="en-US" dirty="0" smtClean="0"/>
              <a:t>details </a:t>
            </a:r>
            <a:r>
              <a:rPr lang="en-US" b="0" i="1" dirty="0" smtClean="0">
                <a:solidFill>
                  <a:srgbClr val="FF0000"/>
                </a:solidFill>
              </a:rPr>
              <a:t>(address, phones?)</a:t>
            </a:r>
            <a:endParaRPr lang="de-DE" b="0" i="1" dirty="0">
              <a:solidFill>
                <a:srgbClr val="FF0000"/>
              </a:solidFill>
            </a:endParaRPr>
          </a:p>
          <a:p>
            <a:pPr lvl="1"/>
            <a:r>
              <a:rPr lang="en-US" dirty="0"/>
              <a:t>Service Agreement </a:t>
            </a:r>
            <a:r>
              <a:rPr lang="en-US" dirty="0" smtClean="0"/>
              <a:t>timescale </a:t>
            </a:r>
            <a:r>
              <a:rPr lang="en-US" b="0" i="1" dirty="0" smtClean="0">
                <a:solidFill>
                  <a:srgbClr val="FF0000"/>
                </a:solidFill>
              </a:rPr>
              <a:t>(covered by Service Management Header?)</a:t>
            </a:r>
            <a:endParaRPr lang="de-DE" b="0" i="1" dirty="0">
              <a:solidFill>
                <a:srgbClr val="FF0000"/>
              </a:solidFill>
            </a:endParaRPr>
          </a:p>
          <a:p>
            <a:pPr lvl="1"/>
            <a:r>
              <a:rPr lang="en-US" dirty="0"/>
              <a:t>Services to be </a:t>
            </a:r>
            <a:r>
              <a:rPr lang="en-US" dirty="0" smtClean="0"/>
              <a:t>provided </a:t>
            </a:r>
            <a:r>
              <a:rPr lang="en-US" b="0" i="1" dirty="0" smtClean="0">
                <a:solidFill>
                  <a:srgbClr val="FF0000"/>
                </a:solidFill>
              </a:rPr>
              <a:t>(part of </a:t>
            </a:r>
            <a:r>
              <a:rPr lang="en-US" b="0" i="1" dirty="0" err="1" smtClean="0">
                <a:solidFill>
                  <a:srgbClr val="FF0000"/>
                </a:solidFill>
              </a:rPr>
              <a:t>Config</a:t>
            </a:r>
            <a:r>
              <a:rPr lang="en-US" b="0" i="1" dirty="0" smtClean="0">
                <a:solidFill>
                  <a:srgbClr val="FF0000"/>
                </a:solidFill>
              </a:rPr>
              <a:t> Profiles?)</a:t>
            </a:r>
            <a:endParaRPr lang="de-DE" b="0" i="1" dirty="0">
              <a:solidFill>
                <a:srgbClr val="FF0000"/>
              </a:solidFill>
            </a:endParaRPr>
          </a:p>
          <a:p>
            <a:pPr lvl="1"/>
            <a:r>
              <a:rPr lang="en-US" dirty="0"/>
              <a:t>Reference </a:t>
            </a:r>
            <a:r>
              <a:rPr lang="en-US" dirty="0" smtClean="0"/>
              <a:t>documents</a:t>
            </a:r>
            <a:r>
              <a:rPr lang="en-US" b="0" i="1" dirty="0" smtClean="0">
                <a:solidFill>
                  <a:srgbClr val="FF0000"/>
                </a:solidFill>
              </a:rPr>
              <a:t> (do we need that?)</a:t>
            </a:r>
            <a:endParaRPr lang="de-DE" b="0" i="1" dirty="0">
              <a:solidFill>
                <a:srgbClr val="FF0000"/>
              </a:solidFill>
            </a:endParaRPr>
          </a:p>
          <a:p>
            <a:pPr lvl="1"/>
            <a:r>
              <a:rPr lang="en-US" dirty="0"/>
              <a:t>Testing </a:t>
            </a:r>
            <a:r>
              <a:rPr lang="en-US" dirty="0" smtClean="0"/>
              <a:t>required </a:t>
            </a:r>
            <a:r>
              <a:rPr lang="en-US" b="0" i="1" dirty="0" smtClean="0">
                <a:solidFill>
                  <a:srgbClr val="FF0000"/>
                </a:solidFill>
              </a:rPr>
              <a:t>(what do we put here?)</a:t>
            </a:r>
            <a:endParaRPr lang="de-DE" b="0" i="1" dirty="0">
              <a:solidFill>
                <a:srgbClr val="FF0000"/>
              </a:solidFill>
            </a:endParaRPr>
          </a:p>
          <a:p>
            <a:pPr lvl="1"/>
            <a:r>
              <a:rPr lang="en-US" dirty="0" smtClean="0"/>
              <a:t>Pricing </a:t>
            </a:r>
            <a:r>
              <a:rPr lang="en-US" b="0" i="1" dirty="0" smtClean="0">
                <a:solidFill>
                  <a:srgbClr val="FF0000"/>
                </a:solidFill>
              </a:rPr>
              <a:t>(do we want this?)</a:t>
            </a:r>
            <a:endParaRPr lang="de-DE" b="0" i="1" dirty="0">
              <a:solidFill>
                <a:srgbClr val="FF0000"/>
              </a:solidFill>
            </a:endParaRPr>
          </a:p>
          <a:p>
            <a:pPr lvl="0"/>
            <a:r>
              <a:rPr lang="en-US" dirty="0"/>
              <a:t>Service Options and </a:t>
            </a:r>
            <a:r>
              <a:rPr lang="en-US" dirty="0" smtClean="0"/>
              <a:t>Constraints </a:t>
            </a:r>
            <a:r>
              <a:rPr lang="en-US" b="0" i="1" dirty="0" smtClean="0">
                <a:solidFill>
                  <a:srgbClr val="FF0000"/>
                </a:solidFill>
              </a:rPr>
              <a:t>(SICF’s here?)</a:t>
            </a:r>
            <a:endParaRPr lang="de-DE" b="0" i="1" dirty="0">
              <a:solidFill>
                <a:srgbClr val="FF0000"/>
              </a:solidFill>
            </a:endParaRPr>
          </a:p>
          <a:p>
            <a:pPr lvl="0"/>
            <a:r>
              <a:rPr lang="en-US" dirty="0"/>
              <a:t>Spacecraft Communication Interfaces</a:t>
            </a:r>
            <a:endParaRPr lang="de-DE" dirty="0"/>
          </a:p>
          <a:p>
            <a:pPr lvl="1"/>
            <a:r>
              <a:rPr lang="en-US" dirty="0"/>
              <a:t>Forward space link </a:t>
            </a:r>
            <a:r>
              <a:rPr lang="en-US" dirty="0" smtClean="0"/>
              <a:t>parameters </a:t>
            </a:r>
            <a:r>
              <a:rPr lang="en-US" b="0" i="1" dirty="0" smtClean="0">
                <a:solidFill>
                  <a:srgbClr val="FF0000"/>
                </a:solidFill>
              </a:rPr>
              <a:t>(does it fit within CP itself, or should it stay extra? Some of stuff will be covered by ranges/lists in </a:t>
            </a:r>
            <a:r>
              <a:rPr lang="en-US" b="0" i="1" dirty="0" smtClean="0">
                <a:solidFill>
                  <a:srgbClr val="FF0000"/>
                </a:solidFill>
              </a:rPr>
              <a:t>CP’s)</a:t>
            </a:r>
            <a:endParaRPr lang="de-DE" b="0" i="1" dirty="0">
              <a:solidFill>
                <a:srgbClr val="FF0000"/>
              </a:solidFill>
            </a:endParaRPr>
          </a:p>
          <a:p>
            <a:pPr lvl="1"/>
            <a:r>
              <a:rPr lang="en-US" dirty="0"/>
              <a:t>Return space link </a:t>
            </a:r>
            <a:r>
              <a:rPr lang="en-US" dirty="0" smtClean="0"/>
              <a:t>parameters </a:t>
            </a:r>
            <a:r>
              <a:rPr lang="en-US" b="0" i="1" dirty="0" smtClean="0">
                <a:solidFill>
                  <a:srgbClr val="FF0000"/>
                </a:solidFill>
              </a:rPr>
              <a:t>(see above)</a:t>
            </a:r>
            <a:endParaRPr lang="de-DE" b="0" i="1" dirty="0">
              <a:solidFill>
                <a:srgbClr val="FF0000"/>
              </a:solidFill>
            </a:endParaRPr>
          </a:p>
          <a:p>
            <a:pPr lvl="0"/>
            <a:r>
              <a:rPr lang="en-US" dirty="0"/>
              <a:t>Service Management Operational Constraints</a:t>
            </a:r>
            <a:endParaRPr lang="de-DE" dirty="0"/>
          </a:p>
          <a:p>
            <a:pPr lvl="1"/>
            <a:r>
              <a:rPr lang="en-US" dirty="0"/>
              <a:t>Configuration Profile </a:t>
            </a:r>
            <a:r>
              <a:rPr lang="en-US" dirty="0" smtClean="0"/>
              <a:t>parameters </a:t>
            </a:r>
            <a:r>
              <a:rPr lang="en-US" b="0" i="1" dirty="0" smtClean="0">
                <a:solidFill>
                  <a:srgbClr val="FF0000"/>
                </a:solidFill>
              </a:rPr>
              <a:t>(not needed as CP’s are now integral part of SA itself, thus implicitly defined)</a:t>
            </a:r>
            <a:endParaRPr lang="de-DE" b="0" i="1" dirty="0">
              <a:solidFill>
                <a:srgbClr val="FF0000"/>
              </a:solidFill>
            </a:endParaRPr>
          </a:p>
          <a:p>
            <a:pPr lvl="1"/>
            <a:r>
              <a:rPr lang="en-US" dirty="0"/>
              <a:t>Trajectory Prediction </a:t>
            </a:r>
            <a:r>
              <a:rPr lang="en-US" dirty="0" smtClean="0"/>
              <a:t>parameters </a:t>
            </a:r>
            <a:r>
              <a:rPr lang="en-US" b="0" i="1" dirty="0" smtClean="0">
                <a:solidFill>
                  <a:srgbClr val="FF0000"/>
                </a:solidFill>
              </a:rPr>
              <a:t>(we may need that)</a:t>
            </a:r>
            <a:endParaRPr lang="de-DE" b="0" i="1" dirty="0">
              <a:solidFill>
                <a:srgbClr val="FF0000"/>
              </a:solidFill>
            </a:endParaRPr>
          </a:p>
          <a:p>
            <a:pPr lvl="1"/>
            <a:r>
              <a:rPr lang="en-US" dirty="0"/>
              <a:t>Service Package </a:t>
            </a:r>
            <a:r>
              <a:rPr lang="en-US" dirty="0" smtClean="0"/>
              <a:t>parameters  </a:t>
            </a:r>
            <a:r>
              <a:rPr lang="en-US" b="0" i="1" dirty="0" smtClean="0">
                <a:solidFill>
                  <a:srgbClr val="FF0000"/>
                </a:solidFill>
              </a:rPr>
              <a:t>(this is what I called booking constraints)</a:t>
            </a:r>
            <a:endParaRPr lang="de-DE" b="0" i="1" dirty="0">
              <a:solidFill>
                <a:srgbClr val="FF0000"/>
              </a:solidFill>
            </a:endParaRPr>
          </a:p>
          <a:p>
            <a:pPr lvl="1"/>
            <a:r>
              <a:rPr lang="en-US" dirty="0"/>
              <a:t>Service Agreement </a:t>
            </a:r>
            <a:r>
              <a:rPr lang="en-US" dirty="0" smtClean="0"/>
              <a:t>parameters </a:t>
            </a:r>
            <a:r>
              <a:rPr lang="en-US" b="0" i="1" dirty="0" smtClean="0">
                <a:solidFill>
                  <a:srgbClr val="FF0000"/>
                </a:solidFill>
              </a:rPr>
              <a:t>(?)</a:t>
            </a:r>
            <a:endParaRPr lang="de-DE" b="0" i="1" dirty="0">
              <a:solidFill>
                <a:srgbClr val="FF0000"/>
              </a:solidFill>
            </a:endParaRPr>
          </a:p>
          <a:p>
            <a:pPr lvl="0"/>
            <a:r>
              <a:rPr lang="en-US" dirty="0"/>
              <a:t>Service Monitoring and </a:t>
            </a:r>
            <a:r>
              <a:rPr lang="en-US" dirty="0" smtClean="0"/>
              <a:t>Reporting </a:t>
            </a:r>
            <a:r>
              <a:rPr lang="en-US" b="0" i="1" dirty="0" smtClean="0">
                <a:solidFill>
                  <a:srgbClr val="FF0000"/>
                </a:solidFill>
              </a:rPr>
              <a:t>(?)</a:t>
            </a:r>
            <a:endParaRPr lang="de-DE" b="0" i="1" dirty="0">
              <a:solidFill>
                <a:srgbClr val="FF0000"/>
              </a:solidFill>
            </a:endParaRPr>
          </a:p>
          <a:p>
            <a:pPr marL="742950" lvl="1" indent="-285750">
              <a:buFont typeface="Arial" panose="020B0604020202020204" pitchFamily="34" charset="0"/>
              <a:buChar char="•"/>
            </a:pPr>
            <a:endParaRPr lang="de-DE" b="0" dirty="0" smtClean="0"/>
          </a:p>
          <a:p>
            <a:pPr marL="1200150" lvl="2" indent="-285750">
              <a:buFont typeface="Arial" panose="020B0604020202020204" pitchFamily="34" charset="0"/>
              <a:buChar char="•"/>
            </a:pPr>
            <a:endParaRPr lang="de-DE" b="0" dirty="0" smtClean="0"/>
          </a:p>
          <a:p>
            <a:pPr marL="1200150" lvl="2" indent="-285750">
              <a:buFont typeface="Arial" panose="020B0604020202020204" pitchFamily="34" charset="0"/>
              <a:buChar char="•"/>
            </a:pPr>
            <a:endParaRPr lang="de-DE" b="0" dirty="0" smtClean="0"/>
          </a:p>
          <a:p>
            <a:pPr marL="285750" lvl="0" indent="-285750">
              <a:buFont typeface="Arial" panose="020B0604020202020204" pitchFamily="34" charset="0"/>
              <a:buChar char="•"/>
            </a:pPr>
            <a:endParaRPr lang="en-US" b="0" dirty="0" smtClean="0"/>
          </a:p>
          <a:p>
            <a:pPr lvl="0"/>
            <a:endParaRPr lang="en-US" b="0" dirty="0"/>
          </a:p>
        </p:txBody>
      </p:sp>
    </p:spTree>
    <p:extLst>
      <p:ext uri="{BB962C8B-B14F-4D97-AF65-F5344CB8AC3E}">
        <p14:creationId xmlns:p14="http://schemas.microsoft.com/office/powerpoint/2010/main" val="1447061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Schema example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640" y="802704"/>
            <a:ext cx="8020050" cy="528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2901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Schema example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3488" y="862013"/>
            <a:ext cx="6677025" cy="513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2409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Schema example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1119188"/>
            <a:ext cx="8639175"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093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Proposed Book Outline</a:t>
            </a:r>
            <a:endParaRPr lang="en-US" dirty="0"/>
          </a:p>
        </p:txBody>
      </p:sp>
      <p:sp>
        <p:nvSpPr>
          <p:cNvPr id="3" name="TextBox 2"/>
          <p:cNvSpPr txBox="1"/>
          <p:nvPr/>
        </p:nvSpPr>
        <p:spPr>
          <a:xfrm>
            <a:off x="562351" y="817460"/>
            <a:ext cx="8141860" cy="5693866"/>
          </a:xfrm>
          <a:prstGeom prst="rect">
            <a:avLst/>
          </a:prstGeom>
          <a:noFill/>
        </p:spPr>
        <p:txBody>
          <a:bodyPr wrap="square" rtlCol="0">
            <a:spAutoFit/>
          </a:bodyPr>
          <a:lstStyle/>
          <a:p>
            <a:pPr marL="342900" lvl="0" indent="-342900">
              <a:buAutoNum type="arabicPeriod"/>
            </a:pPr>
            <a:r>
              <a:rPr lang="de-DE" sz="1400" dirty="0" smtClean="0"/>
              <a:t>Introduction</a:t>
            </a:r>
            <a:r>
              <a:rPr lang="de-DE" sz="1400" b="0" dirty="0" smtClean="0"/>
              <a:t> (</a:t>
            </a:r>
            <a:r>
              <a:rPr lang="de-DE" sz="1400" b="0" dirty="0" smtClean="0">
                <a:solidFill>
                  <a:srgbClr val="FF0000"/>
                </a:solidFill>
              </a:rPr>
              <a:t>blah</a:t>
            </a:r>
            <a:r>
              <a:rPr lang="de-DE" sz="1400" b="0" dirty="0" smtClean="0"/>
              <a:t>...)</a:t>
            </a:r>
          </a:p>
          <a:p>
            <a:pPr marL="342900" lvl="0" indent="-342900">
              <a:buAutoNum type="arabicPeriod"/>
            </a:pPr>
            <a:r>
              <a:rPr lang="de-DE" sz="1400" dirty="0" smtClean="0"/>
              <a:t>Overview</a:t>
            </a:r>
            <a:r>
              <a:rPr lang="de-DE" sz="1400" b="0" dirty="0" smtClean="0"/>
              <a:t> (</a:t>
            </a:r>
            <a:r>
              <a:rPr lang="de-DE" sz="1400" b="0" dirty="0" smtClean="0">
                <a:solidFill>
                  <a:srgbClr val="FF0000"/>
                </a:solidFill>
              </a:rPr>
              <a:t>another blah...)</a:t>
            </a:r>
          </a:p>
          <a:p>
            <a:pPr marL="342900" lvl="0" indent="-342900">
              <a:buAutoNum type="arabicPeriod"/>
            </a:pPr>
            <a:r>
              <a:rPr lang="en-US" sz="1400" dirty="0" smtClean="0"/>
              <a:t>Service Agreement</a:t>
            </a:r>
          </a:p>
          <a:p>
            <a:pPr marL="742950" lvl="1" indent="-285750">
              <a:buFont typeface="Arial" panose="020B0604020202020204" pitchFamily="34" charset="0"/>
              <a:buChar char="•"/>
            </a:pPr>
            <a:r>
              <a:rPr lang="en-US" sz="1400" dirty="0" smtClean="0"/>
              <a:t>Overview with UML diagram</a:t>
            </a:r>
          </a:p>
          <a:p>
            <a:pPr marL="742950" lvl="1" indent="-285750">
              <a:buFont typeface="Arial" panose="020B0604020202020204" pitchFamily="34" charset="0"/>
              <a:buChar char="•"/>
            </a:pPr>
            <a:r>
              <a:rPr lang="en-US" sz="1400" dirty="0" smtClean="0"/>
              <a:t>Schema diagrams?</a:t>
            </a:r>
          </a:p>
          <a:p>
            <a:pPr marL="742950" lvl="1" indent="-285750">
              <a:buFont typeface="Arial" panose="020B0604020202020204" pitchFamily="34" charset="0"/>
              <a:buChar char="•"/>
            </a:pPr>
            <a:r>
              <a:rPr lang="en-US" sz="1400" dirty="0" smtClean="0"/>
              <a:t>Description of classes</a:t>
            </a:r>
            <a:r>
              <a:rPr lang="en-US" sz="1400" b="0" dirty="0" smtClean="0"/>
              <a:t> (</a:t>
            </a:r>
            <a:r>
              <a:rPr lang="en-US" sz="1400" b="0" dirty="0" smtClean="0">
                <a:solidFill>
                  <a:srgbClr val="FF0000"/>
                </a:solidFill>
              </a:rPr>
              <a:t>classical</a:t>
            </a:r>
            <a:r>
              <a:rPr lang="en-US" sz="1400" b="0" dirty="0" smtClean="0"/>
              <a:t>)</a:t>
            </a:r>
          </a:p>
          <a:p>
            <a:pPr marL="742950" lvl="1" indent="-285750">
              <a:buFont typeface="Arial" panose="020B0604020202020204" pitchFamily="34" charset="0"/>
              <a:buChar char="•"/>
            </a:pPr>
            <a:r>
              <a:rPr lang="en-US" sz="1400" dirty="0"/>
              <a:t>General considerations on Service Agreement </a:t>
            </a:r>
            <a:r>
              <a:rPr lang="en-US" sz="1400" b="0" dirty="0"/>
              <a:t>(</a:t>
            </a:r>
            <a:r>
              <a:rPr lang="en-US" sz="1400" b="0" dirty="0">
                <a:solidFill>
                  <a:srgbClr val="FF0000"/>
                </a:solidFill>
              </a:rPr>
              <a:t>here I want to </a:t>
            </a:r>
            <a:r>
              <a:rPr lang="en-US" sz="1400" b="0" dirty="0" smtClean="0">
                <a:solidFill>
                  <a:srgbClr val="FF0000"/>
                </a:solidFill>
              </a:rPr>
              <a:t>put some information on lifecycle, status, state machine, </a:t>
            </a:r>
            <a:r>
              <a:rPr lang="en-US" sz="1400" b="0" dirty="0" err="1">
                <a:solidFill>
                  <a:srgbClr val="FF0000"/>
                </a:solidFill>
              </a:rPr>
              <a:t>etc</a:t>
            </a:r>
            <a:r>
              <a:rPr lang="en-US" sz="1400" b="0" dirty="0">
                <a:solidFill>
                  <a:srgbClr val="FF0000"/>
                </a:solidFill>
              </a:rPr>
              <a:t>…</a:t>
            </a:r>
            <a:r>
              <a:rPr lang="en-US" sz="1400" b="0" dirty="0"/>
              <a:t>)</a:t>
            </a:r>
            <a:endParaRPr lang="en-US" sz="1400" b="0" dirty="0" smtClean="0"/>
          </a:p>
          <a:p>
            <a:pPr marL="742950" lvl="1" indent="-285750">
              <a:buFont typeface="Arial" panose="020B0604020202020204" pitchFamily="34" charset="0"/>
              <a:buChar char="•"/>
            </a:pPr>
            <a:r>
              <a:rPr lang="en-US" sz="1400" dirty="0" smtClean="0"/>
              <a:t>Considerations on containment of CP within SA</a:t>
            </a:r>
            <a:r>
              <a:rPr lang="en-US" sz="1400" b="0" dirty="0" smtClean="0"/>
              <a:t> (</a:t>
            </a:r>
            <a:r>
              <a:rPr lang="en-US" sz="1400" b="0" dirty="0" smtClean="0">
                <a:solidFill>
                  <a:srgbClr val="FF0000"/>
                </a:solidFill>
              </a:rPr>
              <a:t>here I want to describe how the SA contains Configuration Profiles, things with ranges and lists of values, </a:t>
            </a:r>
            <a:r>
              <a:rPr lang="en-US" sz="1400" b="0" dirty="0" err="1" smtClean="0">
                <a:solidFill>
                  <a:srgbClr val="FF0000"/>
                </a:solidFill>
              </a:rPr>
              <a:t>etc</a:t>
            </a:r>
            <a:r>
              <a:rPr lang="en-US" sz="1400" b="0" dirty="0" smtClean="0">
                <a:solidFill>
                  <a:srgbClr val="FF0000"/>
                </a:solidFill>
              </a:rPr>
              <a:t>…</a:t>
            </a:r>
            <a:r>
              <a:rPr lang="en-US" sz="1400" b="0" dirty="0" smtClean="0"/>
              <a:t>)</a:t>
            </a:r>
          </a:p>
          <a:p>
            <a:pPr marL="342900" lvl="0" indent="-342900">
              <a:buAutoNum type="arabicPeriod"/>
            </a:pPr>
            <a:r>
              <a:rPr lang="en-US" sz="1400" dirty="0" smtClean="0"/>
              <a:t>Configuration profile</a:t>
            </a:r>
          </a:p>
          <a:p>
            <a:pPr lvl="1"/>
            <a:r>
              <a:rPr lang="en-US" sz="1400" dirty="0" smtClean="0"/>
              <a:t>4.1. </a:t>
            </a:r>
            <a:r>
              <a:rPr lang="en-US" sz="1400" dirty="0" err="1" smtClean="0"/>
              <a:t>Geneneral</a:t>
            </a:r>
            <a:r>
              <a:rPr lang="en-US" sz="1400" dirty="0" smtClean="0"/>
              <a:t> </a:t>
            </a:r>
            <a:r>
              <a:rPr lang="en-US" sz="1400" dirty="0" err="1" smtClean="0"/>
              <a:t>infos</a:t>
            </a:r>
            <a:r>
              <a:rPr lang="en-US" sz="1400" dirty="0" smtClean="0"/>
              <a:t> </a:t>
            </a:r>
            <a:r>
              <a:rPr lang="en-US" sz="1400" b="0" dirty="0" smtClean="0"/>
              <a:t>(</a:t>
            </a:r>
            <a:r>
              <a:rPr lang="en-US" sz="1400" b="0" dirty="0" smtClean="0">
                <a:solidFill>
                  <a:srgbClr val="FF0000"/>
                </a:solidFill>
              </a:rPr>
              <a:t>blah</a:t>
            </a:r>
            <a:r>
              <a:rPr lang="en-US" sz="1400" b="0" dirty="0" smtClean="0"/>
              <a:t>…)</a:t>
            </a:r>
          </a:p>
          <a:p>
            <a:pPr lvl="1"/>
            <a:r>
              <a:rPr lang="en-US" sz="1400" dirty="0" smtClean="0"/>
              <a:t>4.2. Mapping of Functional Resources to Predefined Services </a:t>
            </a:r>
            <a:r>
              <a:rPr lang="en-US" sz="1400" b="0" dirty="0" smtClean="0"/>
              <a:t>(</a:t>
            </a:r>
            <a:r>
              <a:rPr lang="en-US" sz="1400" b="0" dirty="0" smtClean="0">
                <a:solidFill>
                  <a:srgbClr val="FF0000"/>
                </a:solidFill>
              </a:rPr>
              <a:t>more or less what Erik proposed)</a:t>
            </a:r>
          </a:p>
          <a:p>
            <a:pPr lvl="1"/>
            <a:r>
              <a:rPr lang="en-US" sz="1400" dirty="0" smtClean="0"/>
              <a:t>4.3 Basic definition of CP </a:t>
            </a:r>
            <a:r>
              <a:rPr lang="en-US" sz="1400" b="0" dirty="0" smtClean="0">
                <a:solidFill>
                  <a:srgbClr val="FF0000"/>
                </a:solidFill>
              </a:rPr>
              <a:t>(including UML diagram, Schemas?, considerations on construction of configuration profiles out of cookie cutters and with help of SANA registry of Functional Resources)</a:t>
            </a:r>
          </a:p>
          <a:p>
            <a:pPr lvl="1"/>
            <a:r>
              <a:rPr lang="en-US" sz="1400" dirty="0" smtClean="0"/>
              <a:t>4.3.x </a:t>
            </a:r>
            <a:r>
              <a:rPr lang="en-US" sz="1400" dirty="0"/>
              <a:t>Considerations on allowed combinations of Service Profiles </a:t>
            </a:r>
            <a:r>
              <a:rPr lang="en-US" sz="1400" b="0" dirty="0"/>
              <a:t>(</a:t>
            </a:r>
            <a:r>
              <a:rPr lang="en-US" sz="1400" b="0" dirty="0">
                <a:solidFill>
                  <a:srgbClr val="FF0000"/>
                </a:solidFill>
              </a:rPr>
              <a:t>here comes the stuff on how actually </a:t>
            </a:r>
            <a:r>
              <a:rPr lang="en-US" sz="1400" b="0" dirty="0" smtClean="0">
                <a:solidFill>
                  <a:srgbClr val="FF0000"/>
                </a:solidFill>
              </a:rPr>
              <a:t>the Services are allowed to interact)</a:t>
            </a:r>
          </a:p>
          <a:p>
            <a:pPr lvl="1"/>
            <a:r>
              <a:rPr lang="en-US" sz="1400" dirty="0" smtClean="0"/>
              <a:t>4.4. Forward Communication SL Service Profiles </a:t>
            </a:r>
            <a:r>
              <a:rPr lang="en-US" sz="1400" b="0" dirty="0" smtClean="0"/>
              <a:t>(</a:t>
            </a:r>
            <a:r>
              <a:rPr lang="en-US" sz="1400" b="0" dirty="0" smtClean="0">
                <a:solidFill>
                  <a:srgbClr val="FF0000"/>
                </a:solidFill>
              </a:rPr>
              <a:t>all pre-baked Forward Services)</a:t>
            </a:r>
          </a:p>
          <a:p>
            <a:pPr lvl="1"/>
            <a:r>
              <a:rPr lang="en-US" sz="1400" dirty="0" smtClean="0"/>
              <a:t>4.5. Return Communication SL Service Profiles</a:t>
            </a:r>
          </a:p>
          <a:p>
            <a:pPr lvl="1"/>
            <a:r>
              <a:rPr lang="en-US" sz="1400" dirty="0" smtClean="0"/>
              <a:t>4.6. Radiometric SL Service Profiles</a:t>
            </a:r>
          </a:p>
          <a:p>
            <a:pPr lvl="1"/>
            <a:r>
              <a:rPr lang="en-US" sz="1400" dirty="0" smtClean="0"/>
              <a:t>4.7. Service Management Functions Service Profiles</a:t>
            </a:r>
          </a:p>
          <a:p>
            <a:pPr lvl="1"/>
            <a:r>
              <a:rPr lang="en-US" sz="1400" dirty="0" smtClean="0"/>
              <a:t>4.8. Combined Configuration Profiles </a:t>
            </a:r>
            <a:r>
              <a:rPr lang="en-US" sz="1400" b="0" dirty="0" smtClean="0"/>
              <a:t>(</a:t>
            </a:r>
            <a:r>
              <a:rPr lang="en-US" sz="1400" b="0" dirty="0" smtClean="0">
                <a:solidFill>
                  <a:srgbClr val="FF0000"/>
                </a:solidFill>
              </a:rPr>
              <a:t>here come definitions of CPs with multiple Service Profiles, like TC and TM with CLCW stuff)</a:t>
            </a:r>
          </a:p>
          <a:p>
            <a:endParaRPr lang="en-US" sz="1400" b="0" dirty="0"/>
          </a:p>
        </p:txBody>
      </p:sp>
    </p:spTree>
    <p:extLst>
      <p:ext uri="{BB962C8B-B14F-4D97-AF65-F5344CB8AC3E}">
        <p14:creationId xmlns:p14="http://schemas.microsoft.com/office/powerpoint/2010/main" val="2357944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      Reference Table for matching of Standard Services to Functional Resource Types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855" y="1239915"/>
            <a:ext cx="694372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06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General thoughts</a:t>
            </a:r>
            <a:br>
              <a:rPr lang="en-US" dirty="0" smtClean="0"/>
            </a:br>
            <a:endParaRPr lang="en-US" dirty="0"/>
          </a:p>
        </p:txBody>
      </p:sp>
      <p:sp>
        <p:nvSpPr>
          <p:cNvPr id="3" name="TextBox 2"/>
          <p:cNvSpPr txBox="1"/>
          <p:nvPr/>
        </p:nvSpPr>
        <p:spPr>
          <a:xfrm>
            <a:off x="562351" y="927380"/>
            <a:ext cx="8141860" cy="1938992"/>
          </a:xfrm>
          <a:prstGeom prst="rect">
            <a:avLst/>
          </a:prstGeom>
          <a:noFill/>
        </p:spPr>
        <p:txBody>
          <a:bodyPr wrap="square" rtlCol="0">
            <a:spAutoFit/>
          </a:bodyPr>
          <a:lstStyle/>
          <a:p>
            <a:pPr lvl="0"/>
            <a:r>
              <a:rPr lang="de-DE" sz="2000" dirty="0" smtClean="0"/>
              <a:t>Service Agreement</a:t>
            </a:r>
          </a:p>
          <a:p>
            <a:pPr marL="342900" lvl="0" indent="-342900">
              <a:buFontTx/>
              <a:buChar char="-"/>
            </a:pPr>
            <a:r>
              <a:rPr lang="de-DE" sz="2000" b="0" dirty="0" smtClean="0"/>
              <a:t>The Service Agreement shall contain (possibly) all Configuration Profiles...</a:t>
            </a:r>
          </a:p>
          <a:p>
            <a:pPr marL="342900" lvl="0" indent="-342900">
              <a:buFontTx/>
              <a:buChar char="-"/>
            </a:pPr>
            <a:r>
              <a:rPr lang="de-DE" sz="2000" b="0" dirty="0" smtClean="0"/>
              <a:t>...plus some general „meta-information“</a:t>
            </a:r>
          </a:p>
          <a:p>
            <a:pPr lvl="0"/>
            <a:endParaRPr lang="en-US" sz="2000" b="0" dirty="0"/>
          </a:p>
          <a:p>
            <a:pPr marL="342900" lvl="0" indent="-342900">
              <a:buFontTx/>
              <a:buChar char="-"/>
            </a:pPr>
            <a:endParaRPr lang="en-US" sz="2000" b="0" dirty="0"/>
          </a:p>
        </p:txBody>
      </p:sp>
    </p:spTree>
    <p:extLst>
      <p:ext uri="{BB962C8B-B14F-4D97-AF65-F5344CB8AC3E}">
        <p14:creationId xmlns:p14="http://schemas.microsoft.com/office/powerpoint/2010/main" val="2747477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Summary</a:t>
            </a:r>
            <a:br>
              <a:rPr lang="en-US" dirty="0" smtClean="0"/>
            </a:br>
            <a:endParaRPr lang="en-US" dirty="0"/>
          </a:p>
        </p:txBody>
      </p:sp>
      <p:sp>
        <p:nvSpPr>
          <p:cNvPr id="3" name="TextBox 2"/>
          <p:cNvSpPr txBox="1"/>
          <p:nvPr/>
        </p:nvSpPr>
        <p:spPr>
          <a:xfrm>
            <a:off x="562351" y="817460"/>
            <a:ext cx="8141860" cy="2462213"/>
          </a:xfrm>
          <a:prstGeom prst="rect">
            <a:avLst/>
          </a:prstGeom>
          <a:noFill/>
        </p:spPr>
        <p:txBody>
          <a:bodyPr wrap="square" rtlCol="0">
            <a:spAutoFit/>
          </a:bodyPr>
          <a:lstStyle/>
          <a:p>
            <a:pPr lvl="0"/>
            <a:r>
              <a:rPr lang="de-DE" sz="1400" b="0" dirty="0" smtClean="0"/>
              <a:t>The </a:t>
            </a:r>
            <a:r>
              <a:rPr lang="de-DE" sz="1400" b="0" dirty="0" err="1" smtClean="0"/>
              <a:t>current</a:t>
            </a:r>
            <a:r>
              <a:rPr lang="de-DE" sz="1400" b="0" dirty="0" smtClean="0"/>
              <a:t> </a:t>
            </a:r>
            <a:r>
              <a:rPr lang="de-DE" sz="1400" b="0" dirty="0" err="1" smtClean="0"/>
              <a:t>rough</a:t>
            </a:r>
            <a:r>
              <a:rPr lang="de-DE" sz="1400" b="0" dirty="0" smtClean="0"/>
              <a:t> </a:t>
            </a:r>
            <a:r>
              <a:rPr lang="de-DE" sz="1400" b="0" dirty="0" err="1" smtClean="0"/>
              <a:t>outline</a:t>
            </a:r>
            <a:r>
              <a:rPr lang="de-DE" sz="1400" b="0" dirty="0" smtClean="0"/>
              <a:t> </a:t>
            </a:r>
            <a:r>
              <a:rPr lang="de-DE" sz="1400" b="0" dirty="0" err="1" smtClean="0"/>
              <a:t>includes</a:t>
            </a:r>
            <a:r>
              <a:rPr lang="de-DE" sz="1400" b="0" dirty="0" smtClean="0"/>
              <a:t>:</a:t>
            </a:r>
          </a:p>
          <a:p>
            <a:pPr lvl="0"/>
            <a:endParaRPr lang="de-DE" sz="1400" b="0" dirty="0"/>
          </a:p>
          <a:p>
            <a:pPr marL="285750" lvl="0" indent="-285750">
              <a:buFont typeface="Arial" panose="020B0604020202020204" pitchFamily="34" charset="0"/>
              <a:buChar char="•"/>
            </a:pPr>
            <a:r>
              <a:rPr lang="de-DE" sz="1400" b="0" dirty="0" smtClean="0"/>
              <a:t>The internetworking services configuration missing</a:t>
            </a:r>
          </a:p>
          <a:p>
            <a:pPr marL="285750" lvl="0" indent="-285750">
              <a:buFont typeface="Arial" panose="020B0604020202020204" pitchFamily="34" charset="0"/>
              <a:buChar char="•"/>
            </a:pPr>
            <a:r>
              <a:rPr lang="de-DE" sz="1400" b="0" dirty="0" smtClean="0"/>
              <a:t>Schema is now only as „proof of concept“. In final version I will prepare multiple schema files – as the Configuration Profile and the Service Agreement eventually will share the Service Profile (or so, depending what we decide on previous considerations)</a:t>
            </a:r>
          </a:p>
          <a:p>
            <a:pPr marL="285750" lvl="0" indent="-285750">
              <a:buFont typeface="Arial" panose="020B0604020202020204" pitchFamily="34" charset="0"/>
              <a:buChar char="•"/>
            </a:pPr>
            <a:r>
              <a:rPr lang="de-DE" sz="1400" b="0" dirty="0" smtClean="0"/>
              <a:t>The table proposed by Erik is transposed, under assumption that number of Functional Resources is larger than currently offered count of Service Profiles</a:t>
            </a:r>
          </a:p>
          <a:p>
            <a:pPr marL="285750" lvl="0" indent="-285750">
              <a:buFont typeface="Arial" panose="020B0604020202020204" pitchFamily="34" charset="0"/>
              <a:buChar char="•"/>
            </a:pPr>
            <a:endParaRPr lang="de-DE" sz="1400" b="0" dirty="0" smtClean="0"/>
          </a:p>
          <a:p>
            <a:pPr marL="285750" lvl="0" indent="-285750">
              <a:buFont typeface="Arial" panose="020B0604020202020204" pitchFamily="34" charset="0"/>
              <a:buChar char="•"/>
            </a:pPr>
            <a:endParaRPr lang="en-US" sz="1400" b="0" dirty="0" smtClean="0"/>
          </a:p>
          <a:p>
            <a:pPr lvl="0"/>
            <a:endParaRPr lang="en-US" sz="1400" b="0" dirty="0"/>
          </a:p>
        </p:txBody>
      </p:sp>
    </p:spTree>
    <p:extLst>
      <p:ext uri="{BB962C8B-B14F-4D97-AF65-F5344CB8AC3E}">
        <p14:creationId xmlns:p14="http://schemas.microsoft.com/office/powerpoint/2010/main" val="3565545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General thoughts</a:t>
            </a:r>
            <a:br>
              <a:rPr lang="en-US" dirty="0" smtClean="0"/>
            </a:br>
            <a:endParaRPr lang="en-US" dirty="0"/>
          </a:p>
        </p:txBody>
      </p:sp>
      <p:sp>
        <p:nvSpPr>
          <p:cNvPr id="3" name="TextBox 2"/>
          <p:cNvSpPr txBox="1"/>
          <p:nvPr/>
        </p:nvSpPr>
        <p:spPr>
          <a:xfrm>
            <a:off x="562351" y="927380"/>
            <a:ext cx="8141860" cy="5632311"/>
          </a:xfrm>
          <a:prstGeom prst="rect">
            <a:avLst/>
          </a:prstGeom>
          <a:noFill/>
        </p:spPr>
        <p:txBody>
          <a:bodyPr wrap="square" rtlCol="0">
            <a:spAutoFit/>
          </a:bodyPr>
          <a:lstStyle/>
          <a:p>
            <a:pPr lvl="0"/>
            <a:r>
              <a:rPr lang="en-US" sz="2000" dirty="0" smtClean="0"/>
              <a:t>Configuration </a:t>
            </a:r>
            <a:r>
              <a:rPr lang="en-US" sz="2000" dirty="0" smtClean="0"/>
              <a:t>Profile</a:t>
            </a:r>
            <a:endParaRPr lang="en-US" sz="2000" dirty="0" smtClean="0"/>
          </a:p>
          <a:p>
            <a:pPr marL="342900" lvl="0" indent="-342900">
              <a:buFontTx/>
              <a:buChar char="-"/>
            </a:pPr>
            <a:r>
              <a:rPr lang="en-US" sz="2000" b="0" dirty="0" smtClean="0"/>
              <a:t>We had a choice to produce a standard covering all universal possibilities (risking not to finish the book ever, and landing at highly abstract document being difficult to comprehend),</a:t>
            </a:r>
          </a:p>
          <a:p>
            <a:pPr marL="342900" lvl="0" indent="-342900">
              <a:buFontTx/>
              <a:buChar char="-"/>
            </a:pPr>
            <a:r>
              <a:rPr lang="en-US" sz="2000" b="0" dirty="0" smtClean="0"/>
              <a:t>Or we could take an advantage of the “cookie cutter” concept, and trying to focus our efforts on “few” mostly used service / configuration profiles.</a:t>
            </a:r>
          </a:p>
          <a:p>
            <a:pPr marL="342900" lvl="0" indent="-342900">
              <a:buFontTx/>
              <a:buChar char="-"/>
            </a:pPr>
            <a:r>
              <a:rPr lang="en-US" sz="2000" b="0" dirty="0" smtClean="0"/>
              <a:t>Unfortunately the later idea leads to relatively large number of pre-baked services, each including on top high number of parameters.</a:t>
            </a:r>
          </a:p>
          <a:p>
            <a:pPr marL="342900" lvl="0" indent="-342900">
              <a:buFontTx/>
              <a:buChar char="-"/>
            </a:pPr>
            <a:r>
              <a:rPr lang="en-US" sz="2000" b="0" dirty="0" smtClean="0"/>
              <a:t>Making this leads us to following threats:</a:t>
            </a:r>
          </a:p>
          <a:p>
            <a:pPr marL="800100" lvl="1" indent="-342900">
              <a:buFontTx/>
              <a:buChar char="-"/>
            </a:pPr>
            <a:r>
              <a:rPr lang="en-US" sz="2000" b="0" dirty="0" smtClean="0"/>
              <a:t>Large Blue Book (large BB = nobody reads it)</a:t>
            </a:r>
          </a:p>
          <a:p>
            <a:pPr marL="800100" lvl="1" indent="-342900">
              <a:buFontTx/>
              <a:buChar char="-"/>
            </a:pPr>
            <a:r>
              <a:rPr lang="en-US" sz="2000" b="0" dirty="0" smtClean="0"/>
              <a:t>Multiple services are hard to keep up in sync and up to date</a:t>
            </a:r>
          </a:p>
          <a:p>
            <a:pPr marL="800100" lvl="1" indent="-342900">
              <a:buFontTx/>
              <a:buChar char="-"/>
            </a:pPr>
            <a:r>
              <a:rPr lang="en-US" sz="2000" b="0" dirty="0" smtClean="0"/>
              <a:t>Keeping the parameter lists up-to-date and in sync with SANA seems to be a challenge</a:t>
            </a:r>
          </a:p>
          <a:p>
            <a:pPr marL="800100" lvl="1" indent="-342900">
              <a:buFontTx/>
              <a:buChar char="-"/>
            </a:pPr>
            <a:r>
              <a:rPr lang="en-US" sz="2000" b="0" dirty="0" smtClean="0"/>
              <a:t>Projects/Agencies would need to go the way either to comply fully to BB or leave the CCDSD conform Configuration Profiles out.</a:t>
            </a:r>
          </a:p>
          <a:p>
            <a:pPr marL="342900" lvl="0" indent="-342900">
              <a:buFontTx/>
              <a:buChar char="-"/>
            </a:pPr>
            <a:endParaRPr lang="en-US" sz="2000" b="0" dirty="0"/>
          </a:p>
        </p:txBody>
      </p:sp>
    </p:spTree>
    <p:extLst>
      <p:ext uri="{BB962C8B-B14F-4D97-AF65-F5344CB8AC3E}">
        <p14:creationId xmlns:p14="http://schemas.microsoft.com/office/powerpoint/2010/main" val="1906222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General thoughts</a:t>
            </a:r>
            <a:br>
              <a:rPr lang="en-US" dirty="0" smtClean="0"/>
            </a:br>
            <a:endParaRPr lang="en-US" dirty="0"/>
          </a:p>
        </p:txBody>
      </p:sp>
      <p:sp>
        <p:nvSpPr>
          <p:cNvPr id="3" name="TextBox 2"/>
          <p:cNvSpPr txBox="1"/>
          <p:nvPr/>
        </p:nvSpPr>
        <p:spPr>
          <a:xfrm>
            <a:off x="562351" y="927380"/>
            <a:ext cx="8141860" cy="4524315"/>
          </a:xfrm>
          <a:prstGeom prst="rect">
            <a:avLst/>
          </a:prstGeom>
          <a:noFill/>
        </p:spPr>
        <p:txBody>
          <a:bodyPr wrap="square" rtlCol="0">
            <a:spAutoFit/>
          </a:bodyPr>
          <a:lstStyle/>
          <a:p>
            <a:pPr lvl="0"/>
            <a:r>
              <a:rPr lang="en-US" sz="2400" dirty="0" smtClean="0"/>
              <a:t>Configuration Profile cd’</a:t>
            </a:r>
          </a:p>
          <a:p>
            <a:pPr marL="342900" lvl="0" indent="-342900">
              <a:buFontTx/>
              <a:buChar char="-"/>
            </a:pPr>
            <a:r>
              <a:rPr lang="en-US" sz="2400" b="0" dirty="0" smtClean="0"/>
              <a:t>Let’s now consider the following:</a:t>
            </a:r>
          </a:p>
          <a:p>
            <a:pPr marL="800100" lvl="1" indent="-342900">
              <a:buFontTx/>
              <a:buChar char="-"/>
            </a:pPr>
            <a:r>
              <a:rPr lang="en-US" sz="2400" b="0" dirty="0" smtClean="0"/>
              <a:t>Keep the specific parameters out of the Blue Book and reference to SANA</a:t>
            </a:r>
          </a:p>
          <a:p>
            <a:pPr marL="1257300" lvl="2" indent="-342900">
              <a:buFontTx/>
              <a:buChar char="-"/>
            </a:pPr>
            <a:r>
              <a:rPr lang="en-US" sz="2400" b="0" dirty="0" smtClean="0"/>
              <a:t>Question: does SANA group the parameters by the Functional Resource Component Type?</a:t>
            </a:r>
          </a:p>
          <a:p>
            <a:pPr marL="800100" lvl="1" indent="-342900">
              <a:buFontTx/>
              <a:buChar char="-"/>
            </a:pPr>
            <a:r>
              <a:rPr lang="en-US" sz="2400" b="0" dirty="0"/>
              <a:t>Combine both worlds of allowing practically every possible configuration and </a:t>
            </a:r>
            <a:r>
              <a:rPr lang="en-US" sz="2400" b="0" dirty="0" smtClean="0"/>
              <a:t>service </a:t>
            </a:r>
            <a:r>
              <a:rPr lang="en-US" sz="2400" b="0" dirty="0" smtClean="0">
                <a:sym typeface="Wingdings" panose="05000000000000000000" pitchFamily="2" charset="2"/>
              </a:rPr>
              <a:t> </a:t>
            </a:r>
            <a:r>
              <a:rPr lang="en-US" sz="2400" b="0" dirty="0" smtClean="0"/>
              <a:t>lets users to define virtually every possible combination in borders of the Functional Resource Model</a:t>
            </a:r>
            <a:endParaRPr lang="en-US" sz="2400" b="0" dirty="0"/>
          </a:p>
          <a:p>
            <a:pPr lvl="1"/>
            <a:endParaRPr lang="en-US" sz="2400" b="0" dirty="0" smtClean="0"/>
          </a:p>
          <a:p>
            <a:pPr marL="342900" lvl="0" indent="-342900">
              <a:buFontTx/>
              <a:buChar char="-"/>
            </a:pPr>
            <a:endParaRPr lang="en-US" sz="2400" b="0" dirty="0"/>
          </a:p>
        </p:txBody>
      </p:sp>
    </p:spTree>
    <p:extLst>
      <p:ext uri="{BB962C8B-B14F-4D97-AF65-F5344CB8AC3E}">
        <p14:creationId xmlns:p14="http://schemas.microsoft.com/office/powerpoint/2010/main" val="1788514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General thoughts</a:t>
            </a:r>
            <a:br>
              <a:rPr lang="en-US" dirty="0" smtClean="0"/>
            </a:br>
            <a:endParaRPr lang="en-US" dirty="0"/>
          </a:p>
        </p:txBody>
      </p:sp>
      <p:sp>
        <p:nvSpPr>
          <p:cNvPr id="3" name="TextBox 2"/>
          <p:cNvSpPr txBox="1"/>
          <p:nvPr/>
        </p:nvSpPr>
        <p:spPr>
          <a:xfrm>
            <a:off x="562351" y="927380"/>
            <a:ext cx="8141860" cy="6247864"/>
          </a:xfrm>
          <a:prstGeom prst="rect">
            <a:avLst/>
          </a:prstGeom>
          <a:noFill/>
        </p:spPr>
        <p:txBody>
          <a:bodyPr wrap="square" rtlCol="0">
            <a:spAutoFit/>
          </a:bodyPr>
          <a:lstStyle/>
          <a:p>
            <a:pPr lvl="0"/>
            <a:r>
              <a:rPr lang="en-US" sz="2000" dirty="0" smtClean="0"/>
              <a:t>Configuration Profile cd’</a:t>
            </a:r>
          </a:p>
          <a:p>
            <a:pPr marL="800100" lvl="1" indent="-342900">
              <a:buFontTx/>
              <a:buChar char="-"/>
            </a:pPr>
            <a:r>
              <a:rPr lang="en-US" sz="2000" b="0" dirty="0"/>
              <a:t>K</a:t>
            </a:r>
            <a:r>
              <a:rPr lang="en-US" sz="2000" b="0" dirty="0" smtClean="0"/>
              <a:t>eep </a:t>
            </a:r>
            <a:r>
              <a:rPr lang="en-US" sz="2000" b="0" dirty="0"/>
              <a:t>basic cookie cutters for predefined </a:t>
            </a:r>
            <a:r>
              <a:rPr lang="en-US" sz="2000" b="0" dirty="0" smtClean="0"/>
              <a:t>services </a:t>
            </a:r>
            <a:r>
              <a:rPr lang="en-US" sz="2000" b="0" dirty="0" smtClean="0">
                <a:sym typeface="Wingdings" panose="05000000000000000000" pitchFamily="2" charset="2"/>
              </a:rPr>
              <a:t> lets users to pick predefined Functional Resource Component combinations and leaves them the decision to fill it with respective parameters according to SANA</a:t>
            </a:r>
          </a:p>
          <a:p>
            <a:pPr marL="1257300" lvl="2" indent="-342900">
              <a:buFontTx/>
              <a:buChar char="-"/>
            </a:pPr>
            <a:r>
              <a:rPr lang="en-US" sz="2000" b="0" dirty="0" smtClean="0">
                <a:sym typeface="Wingdings" panose="05000000000000000000" pitchFamily="2" charset="2"/>
              </a:rPr>
              <a:t>Parameters may be freely defined bilaterally (disregarding SANA completely  good for initial implementations!)</a:t>
            </a:r>
          </a:p>
          <a:p>
            <a:pPr marL="1257300" lvl="2" indent="-342900">
              <a:buFontTx/>
              <a:buChar char="-"/>
            </a:pPr>
            <a:r>
              <a:rPr lang="en-US" sz="2000" b="0" dirty="0" smtClean="0">
                <a:sym typeface="Wingdings" panose="05000000000000000000" pitchFamily="2" charset="2"/>
              </a:rPr>
              <a:t>Parameters from SANA may be selected (i.e. if the bilateral agreement assumes some specific values for things, they may be omitted altogether  responsibility of User and Provider!)</a:t>
            </a:r>
          </a:p>
          <a:p>
            <a:pPr marL="1257300" lvl="2" indent="-342900">
              <a:buFontTx/>
              <a:buChar char="-"/>
            </a:pPr>
            <a:r>
              <a:rPr lang="en-US" sz="2000" b="0" dirty="0" smtClean="0">
                <a:sym typeface="Wingdings" panose="05000000000000000000" pitchFamily="2" charset="2"/>
              </a:rPr>
              <a:t>The parameters from SANA being used full scale</a:t>
            </a:r>
          </a:p>
          <a:p>
            <a:pPr marL="1257300" lvl="2" indent="-342900">
              <a:buFontTx/>
              <a:buChar char="-"/>
            </a:pPr>
            <a:r>
              <a:rPr lang="en-US" sz="2000" b="0" dirty="0" smtClean="0">
                <a:sym typeface="Wingdings" panose="05000000000000000000" pitchFamily="2" charset="2"/>
              </a:rPr>
              <a:t>The way of parameter usage may be defined in meta-part of Service Agreement (i.e. “</a:t>
            </a:r>
            <a:r>
              <a:rPr lang="en-US" sz="2000" b="0" dirty="0" err="1" smtClean="0">
                <a:sym typeface="Wingdings" panose="05000000000000000000" pitchFamily="2" charset="2"/>
              </a:rPr>
              <a:t>fullSana</a:t>
            </a:r>
            <a:r>
              <a:rPr lang="en-US" sz="2000" b="0" dirty="0" smtClean="0">
                <a:sym typeface="Wingdings" panose="05000000000000000000" pitchFamily="2" charset="2"/>
              </a:rPr>
              <a:t>”, “</a:t>
            </a:r>
            <a:r>
              <a:rPr lang="en-US" sz="2000" b="0" dirty="0" err="1" smtClean="0">
                <a:sym typeface="Wingdings" panose="05000000000000000000" pitchFamily="2" charset="2"/>
              </a:rPr>
              <a:t>partialSana</a:t>
            </a:r>
            <a:r>
              <a:rPr lang="en-US" sz="2000" b="0" dirty="0" smtClean="0">
                <a:sym typeface="Wingdings" panose="05000000000000000000" pitchFamily="2" charset="2"/>
              </a:rPr>
              <a:t>”, “custom”).</a:t>
            </a:r>
          </a:p>
          <a:p>
            <a:pPr marL="342900" indent="-342900">
              <a:buFontTx/>
              <a:buChar char="-"/>
            </a:pPr>
            <a:r>
              <a:rPr lang="en-US" sz="2000" b="0" dirty="0" smtClean="0">
                <a:sym typeface="Wingdings" panose="05000000000000000000" pitchFamily="2" charset="2"/>
              </a:rPr>
              <a:t>One disadvantage (but maybe we can live with that): No explicit validation of specific cookie cutter Configuration Profile against XSD.</a:t>
            </a:r>
            <a:endParaRPr lang="en-US" sz="2000" b="0" dirty="0"/>
          </a:p>
          <a:p>
            <a:pPr marL="800100" lvl="1" indent="-342900">
              <a:buFontTx/>
              <a:buChar char="-"/>
            </a:pPr>
            <a:endParaRPr lang="en-US" sz="2000" b="0" dirty="0" smtClean="0"/>
          </a:p>
          <a:p>
            <a:pPr marL="342900" lvl="0" indent="-342900">
              <a:buFontTx/>
              <a:buChar char="-"/>
            </a:pPr>
            <a:endParaRPr lang="en-US" sz="2000" b="0" dirty="0"/>
          </a:p>
        </p:txBody>
      </p:sp>
    </p:spTree>
    <p:extLst>
      <p:ext uri="{BB962C8B-B14F-4D97-AF65-F5344CB8AC3E}">
        <p14:creationId xmlns:p14="http://schemas.microsoft.com/office/powerpoint/2010/main" val="273487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Mix ingredients…</a:t>
            </a:r>
            <a:br>
              <a:rPr lang="en-US" dirty="0" smtClean="0"/>
            </a:br>
            <a:endParaRPr lang="en-US" dirty="0"/>
          </a:p>
        </p:txBody>
      </p:sp>
      <p:sp>
        <p:nvSpPr>
          <p:cNvPr id="6" name="TextBox 5"/>
          <p:cNvSpPr txBox="1"/>
          <p:nvPr/>
        </p:nvSpPr>
        <p:spPr>
          <a:xfrm>
            <a:off x="572521" y="894270"/>
            <a:ext cx="4070930" cy="1015663"/>
          </a:xfrm>
          <a:prstGeom prst="rect">
            <a:avLst/>
          </a:prstGeom>
          <a:noFill/>
        </p:spPr>
        <p:txBody>
          <a:bodyPr wrap="square" rtlCol="0">
            <a:spAutoFit/>
          </a:bodyPr>
          <a:lstStyle/>
          <a:p>
            <a:pPr lvl="0"/>
            <a:r>
              <a:rPr lang="de-DE" sz="2000" b="0" dirty="0" err="1" smtClean="0"/>
              <a:t>You</a:t>
            </a:r>
            <a:r>
              <a:rPr lang="de-DE" sz="2000" b="0" dirty="0" smtClean="0"/>
              <a:t> </a:t>
            </a:r>
            <a:r>
              <a:rPr lang="de-DE" sz="2000" b="0" dirty="0" err="1" smtClean="0"/>
              <a:t>remember</a:t>
            </a:r>
            <a:r>
              <a:rPr lang="de-DE" sz="2000" b="0" dirty="0" smtClean="0"/>
              <a:t> </a:t>
            </a:r>
            <a:r>
              <a:rPr lang="de-DE" sz="2000" b="0" dirty="0" err="1" smtClean="0"/>
              <a:t>these</a:t>
            </a:r>
            <a:r>
              <a:rPr lang="de-DE" sz="2000" b="0" dirty="0" smtClean="0"/>
              <a:t> </a:t>
            </a:r>
            <a:r>
              <a:rPr lang="de-DE" sz="2000" b="0" dirty="0" err="1" smtClean="0"/>
              <a:t>pictures</a:t>
            </a:r>
            <a:r>
              <a:rPr lang="de-DE" sz="2000" b="0" dirty="0" smtClean="0"/>
              <a:t> </a:t>
            </a:r>
          </a:p>
          <a:p>
            <a:pPr lvl="0"/>
            <a:r>
              <a:rPr lang="de-DE" sz="2000" b="0" dirty="0" smtClean="0"/>
              <a:t>© John™ ?</a:t>
            </a:r>
          </a:p>
          <a:p>
            <a:pPr marL="342900" lvl="0" indent="-342900">
              <a:buFontTx/>
              <a:buChar char="-"/>
            </a:pPr>
            <a:endParaRPr lang="de-DE" sz="2000" b="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725620" y="932674"/>
            <a:ext cx="4250279" cy="592532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09045" y="1706251"/>
            <a:ext cx="3528999" cy="2189085"/>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155425" y="4504340"/>
            <a:ext cx="4378170" cy="1420985"/>
          </a:xfrm>
          <a:prstGeom prst="rect">
            <a:avLst/>
          </a:prstGeom>
        </p:spPr>
      </p:pic>
    </p:spTree>
    <p:extLst>
      <p:ext uri="{BB962C8B-B14F-4D97-AF65-F5344CB8AC3E}">
        <p14:creationId xmlns:p14="http://schemas.microsoft.com/office/powerpoint/2010/main" val="1750863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 and we are done.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260" y="676356"/>
            <a:ext cx="8719740" cy="5786847"/>
          </a:xfrm>
          <a:prstGeom prst="rect">
            <a:avLst/>
          </a:prstGeom>
        </p:spPr>
      </p:pic>
    </p:spTree>
    <p:extLst>
      <p:ext uri="{BB962C8B-B14F-4D97-AF65-F5344CB8AC3E}">
        <p14:creationId xmlns:p14="http://schemas.microsoft.com/office/powerpoint/2010/main" val="133290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Configuration Profile - Comments</a:t>
            </a:r>
            <a:br>
              <a:rPr lang="en-US" dirty="0" smtClean="0"/>
            </a:br>
            <a:endParaRPr lang="en-US" dirty="0"/>
          </a:p>
        </p:txBody>
      </p:sp>
      <p:sp>
        <p:nvSpPr>
          <p:cNvPr id="3" name="TextBox 2"/>
          <p:cNvSpPr txBox="1"/>
          <p:nvPr/>
        </p:nvSpPr>
        <p:spPr>
          <a:xfrm>
            <a:off x="562351" y="811918"/>
            <a:ext cx="8080579" cy="5355312"/>
          </a:xfrm>
          <a:prstGeom prst="rect">
            <a:avLst/>
          </a:prstGeom>
          <a:noFill/>
        </p:spPr>
        <p:txBody>
          <a:bodyPr wrap="square" rtlCol="0">
            <a:spAutoFit/>
          </a:bodyPr>
          <a:lstStyle/>
          <a:p>
            <a:pPr marL="285750" lvl="0" indent="-285750">
              <a:buFont typeface="Arial" panose="020B0604020202020204" pitchFamily="34" charset="0"/>
              <a:buChar char="•"/>
            </a:pPr>
            <a:r>
              <a:rPr lang="de-DE" sz="1800" b="0" dirty="0" smtClean="0"/>
              <a:t>The UML model follows in principle the structure of Functional Ressource Groups</a:t>
            </a:r>
          </a:p>
          <a:p>
            <a:pPr marL="285750" lvl="0" indent="-285750">
              <a:buFont typeface="Arial" panose="020B0604020202020204" pitchFamily="34" charset="0"/>
              <a:buChar char="•"/>
            </a:pPr>
            <a:r>
              <a:rPr lang="de-DE" sz="1800" b="0" dirty="0" smtClean="0"/>
              <a:t>Possible combinations cover for all resonable Functional Resource based Service Profiles (hopefully)</a:t>
            </a:r>
          </a:p>
          <a:p>
            <a:pPr marL="285750" lvl="0" indent="-285750">
              <a:buFont typeface="Arial" panose="020B0604020202020204" pitchFamily="34" charset="0"/>
              <a:buChar char="•"/>
            </a:pPr>
            <a:r>
              <a:rPr lang="de-DE" sz="1800" b="0" dirty="0" smtClean="0"/>
              <a:t>Also in case of non-SANA bilaterally agreed configuration, the main model of Functional Resouce Groups is valid</a:t>
            </a:r>
          </a:p>
          <a:p>
            <a:pPr marL="285750" lvl="0" indent="-285750">
              <a:buFont typeface="Arial" panose="020B0604020202020204" pitchFamily="34" charset="0"/>
              <a:buChar char="•"/>
            </a:pPr>
            <a:r>
              <a:rPr lang="de-DE" sz="1800" b="0" dirty="0" smtClean="0"/>
              <a:t>To consider is the definition of the parameter. In the current version – to simplify things – the FRParameter (specialization of </a:t>
            </a:r>
            <a:r>
              <a:rPr lang="de-DE" sz="1800" b="0" i="1" dirty="0" smtClean="0"/>
              <a:t>AbstractParameter</a:t>
            </a:r>
            <a:r>
              <a:rPr lang="de-DE" sz="1800" b="0" dirty="0" smtClean="0"/>
              <a:t> ) is used. However this does not cover for Configuration Profiles containing lists of values or ranges </a:t>
            </a:r>
            <a:r>
              <a:rPr lang="de-DE" sz="1800" b="0" dirty="0" smtClean="0">
                <a:sym typeface="Wingdings" panose="05000000000000000000" pitchFamily="2" charset="2"/>
              </a:rPr>
              <a:t> likely way to define things in Service Agreement. </a:t>
            </a:r>
          </a:p>
          <a:p>
            <a:pPr marL="742950" lvl="1" indent="-285750">
              <a:buFont typeface="Arial" panose="020B0604020202020204" pitchFamily="34" charset="0"/>
              <a:buChar char="•"/>
            </a:pPr>
            <a:r>
              <a:rPr lang="de-DE" sz="1800" b="0" dirty="0" smtClean="0">
                <a:sym typeface="Wingdings" panose="05000000000000000000" pitchFamily="2" charset="2"/>
              </a:rPr>
              <a:t>We can define SACP BB </a:t>
            </a:r>
          </a:p>
          <a:p>
            <a:pPr lvl="1"/>
            <a:r>
              <a:rPr lang="de-DE" sz="1800" b="0" dirty="0" smtClean="0">
                <a:sym typeface="Wingdings" panose="05000000000000000000" pitchFamily="2" charset="2"/>
              </a:rPr>
              <a:t>own definition of FRParameter</a:t>
            </a:r>
          </a:p>
          <a:p>
            <a:pPr marL="742950" lvl="1" indent="-285750">
              <a:buFont typeface="Arial" panose="020B0604020202020204" pitchFamily="34" charset="0"/>
              <a:buChar char="•"/>
            </a:pPr>
            <a:r>
              <a:rPr lang="de-DE" sz="1800" b="0" dirty="0" smtClean="0">
                <a:sym typeface="Wingdings" panose="05000000000000000000" pitchFamily="2" charset="2"/>
              </a:rPr>
              <a:t>Or we can </a:t>
            </a:r>
            <a:r>
              <a:rPr lang="de-DE" sz="1800" b="0" dirty="0" smtClean="0">
                <a:sym typeface="Wingdings" panose="05000000000000000000" pitchFamily="2" charset="2"/>
              </a:rPr>
              <a:t>take advantage of such </a:t>
            </a:r>
          </a:p>
          <a:p>
            <a:pPr lvl="1"/>
            <a:r>
              <a:rPr lang="de-DE" sz="1800" b="0" dirty="0" smtClean="0">
                <a:sym typeface="Wingdings" panose="05000000000000000000" pitchFamily="2" charset="2"/>
              </a:rPr>
              <a:t>definition in  </a:t>
            </a:r>
            <a:r>
              <a:rPr lang="de-DE" sz="1800" b="0" dirty="0" smtClean="0">
                <a:sym typeface="Wingdings" panose="05000000000000000000" pitchFamily="2" charset="2"/>
              </a:rPr>
              <a:t>in Common </a:t>
            </a:r>
          </a:p>
          <a:p>
            <a:pPr lvl="1"/>
            <a:r>
              <a:rPr lang="de-DE" sz="1800" b="0" dirty="0" smtClean="0">
                <a:sym typeface="Wingdings" panose="05000000000000000000" pitchFamily="2" charset="2"/>
              </a:rPr>
              <a:t>Data Entities Book</a:t>
            </a:r>
            <a:endParaRPr lang="de-DE" sz="1800" b="0" dirty="0" smtClean="0"/>
          </a:p>
          <a:p>
            <a:pPr marL="285750" lvl="0" indent="-285750">
              <a:buFont typeface="Arial" panose="020B0604020202020204" pitchFamily="34" charset="0"/>
              <a:buChar char="•"/>
            </a:pPr>
            <a:endParaRPr lang="de-DE" sz="1800" b="0" dirty="0" smtClean="0"/>
          </a:p>
          <a:p>
            <a:pPr marL="285750" lvl="0" indent="-285750">
              <a:buFont typeface="Arial" panose="020B0604020202020204" pitchFamily="34" charset="0"/>
              <a:buChar char="•"/>
            </a:pPr>
            <a:endParaRPr lang="en-US" sz="1800" b="0" dirty="0" smtClean="0"/>
          </a:p>
          <a:p>
            <a:pPr lvl="0"/>
            <a:endParaRPr lang="en-US" sz="1800" b="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9670" y="3813050"/>
            <a:ext cx="3847003" cy="2539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014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sz="2000" dirty="0" smtClean="0"/>
              <a:t>Example Cookie Cutters for Predefined Services</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2653"/>
            <a:ext cx="9144000" cy="5232694"/>
          </a:xfrm>
          <a:prstGeom prst="rect">
            <a:avLst/>
          </a:prstGeom>
        </p:spPr>
      </p:pic>
    </p:spTree>
    <p:extLst>
      <p:ext uri="{BB962C8B-B14F-4D97-AF65-F5344CB8AC3E}">
        <p14:creationId xmlns:p14="http://schemas.microsoft.com/office/powerpoint/2010/main" val="863574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0" ma:contentTypeDescription="Create a new document." ma:contentTypeScope="" ma:versionID="f3d92b4dde5121a70c64cd5243ccd36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5C4C16-C7A8-4E74-BED9-494518859F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www.w3.org/XML/1998/namespace"/>
    <ds:schemaRef ds:uri="http://schemas.microsoft.com/office/2006/metadata/propertie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Pages>51</Pages>
  <Words>1499</Words>
  <Application>Microsoft Office PowerPoint</Application>
  <PresentationFormat>Letter Paper (8.5x11 in)</PresentationFormat>
  <Paragraphs>134</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TMOD Presentations</vt:lpstr>
      <vt:lpstr>Custom Design</vt:lpstr>
      <vt:lpstr>PowerPoint Presentation</vt:lpstr>
      <vt:lpstr>General thoughts </vt:lpstr>
      <vt:lpstr>General thoughts </vt:lpstr>
      <vt:lpstr>General thoughts </vt:lpstr>
      <vt:lpstr>General thoughts </vt:lpstr>
      <vt:lpstr>Mix ingredients… </vt:lpstr>
      <vt:lpstr>… and we are done.</vt:lpstr>
      <vt:lpstr>Configuration Profile - Comments </vt:lpstr>
      <vt:lpstr>Example Cookie Cutters for Predefined Services</vt:lpstr>
      <vt:lpstr>Example Cookie Cutters for Predefined Services</vt:lpstr>
      <vt:lpstr>… and Service Agreement</vt:lpstr>
      <vt:lpstr>Service Agreement - Comments </vt:lpstr>
      <vt:lpstr>Service Agreement - Comments </vt:lpstr>
      <vt:lpstr>Service Agreement - Comments </vt:lpstr>
      <vt:lpstr>Schema example</vt:lpstr>
      <vt:lpstr>Schema example</vt:lpstr>
      <vt:lpstr>Schema example</vt:lpstr>
      <vt:lpstr>Proposed Book Outline</vt:lpstr>
      <vt:lpstr>      Reference Table for matching of Standard Services to Functional Resource Types</vt:lpstr>
      <vt:lpstr>Summary </vt:lpstr>
    </vt:vector>
  </TitlesOfParts>
  <Company>NASA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Gnat</cp:lastModifiedBy>
  <cp:revision>1254</cp:revision>
  <cp:lastPrinted>2001-11-29T04:39:41Z</cp:lastPrinted>
  <dcterms:created xsi:type="dcterms:W3CDTF">1998-05-20T16:00:08Z</dcterms:created>
  <dcterms:modified xsi:type="dcterms:W3CDTF">2019-05-07T17:17:20Z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