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3" r:id="rId4"/>
    <p:sldId id="281" r:id="rId5"/>
    <p:sldId id="291" r:id="rId6"/>
    <p:sldId id="292" r:id="rId7"/>
    <p:sldId id="293" r:id="rId8"/>
    <p:sldId id="29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shikazu Miyano(JAXA)" initials="YM" lastIdx="0" clrIdx="0">
    <p:extLst>
      <p:ext uri="{19B8F6BF-5375-455C-9EA6-DF929625EA0E}">
        <p15:presenceInfo xmlns:p15="http://schemas.microsoft.com/office/powerpoint/2012/main" userId="Yoshikazu Miyano(JAX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1" autoAdjust="0"/>
    <p:restoredTop sz="96740" autoAdjust="0"/>
  </p:normalViewPr>
  <p:slideViewPr>
    <p:cSldViewPr snapToGrid="0">
      <p:cViewPr varScale="1">
        <p:scale>
          <a:sx n="85" d="100"/>
          <a:sy n="85" d="100"/>
        </p:scale>
        <p:origin x="46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41A2C-825E-4173-881B-601EA8636A6F}" type="datetimeFigureOut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87CC3-26A5-4B7E-B155-F1C6A1E6D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31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FA8A-F75D-4A3F-8852-D752FB10F222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03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D5EA-94F5-4F70-81D3-746B8BAF6381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91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B2D4-6647-42B2-AE9E-25AF8B75325C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7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3ECF-23CA-4B18-89B4-ADE3F68EA57E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40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49C0-FBC6-43F1-8DB4-36117F0A83E2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4558-6824-4964-8383-65233D285412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6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2C37-5EA0-416C-A3DE-13F74A40857D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96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30FC-2D29-415B-977E-9C8125C028C0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1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F6B6-32C6-40A1-8452-D0B8FF57A529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51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B2A2-376A-416A-B880-5DC29CBEC353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4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E138-3C50-45F7-A216-0C037FFE82EC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20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3B1BE-C664-4D39-8CC4-E6B77DDE467B}" type="datetime1">
              <a:rPr kumimoji="1" lang="ja-JP" altLang="en-US" smtClean="0"/>
              <a:t>2019/4/26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D31D-CD2A-4292-90BF-968A94E39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yano.yoshikazu@jaxa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962" y="567934"/>
            <a:ext cx="9653953" cy="2387600"/>
          </a:xfrm>
        </p:spPr>
        <p:txBody>
          <a:bodyPr>
            <a:normAutofit/>
          </a:bodyPr>
          <a:lstStyle/>
          <a:p>
            <a:r>
              <a:rPr kumimoji="1" lang="en-US" altLang="ja-JP" sz="36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Use Cases in SM</a:t>
            </a:r>
            <a:br>
              <a:rPr kumimoji="1" lang="en-US" altLang="ja-JP" sz="36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36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from the view of</a:t>
            </a:r>
            <a:br>
              <a:rPr lang="en-US" altLang="ja-JP" sz="36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3600" b="1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JAXA service-user side</a:t>
            </a:r>
            <a:endParaRPr kumimoji="1" lang="ja-JP" altLang="en-US" sz="36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379527" cy="2854180"/>
          </a:xfrm>
        </p:spPr>
        <p:txBody>
          <a:bodyPr>
            <a:normAutofit fontScale="92500" lnSpcReduction="10000"/>
          </a:bodyPr>
          <a:lstStyle/>
          <a:p>
            <a:endParaRPr lang="en-US" altLang="ja-JP" dirty="0"/>
          </a:p>
          <a:p>
            <a:r>
              <a:rPr kumimoji="1" lang="en-US" altLang="ja-JP" dirty="0"/>
              <a:t>Miyano Yoshikazu</a:t>
            </a:r>
          </a:p>
          <a:p>
            <a:r>
              <a:rPr lang="en-US" altLang="ja-JP" dirty="0">
                <a:hlinkClick r:id="rId2"/>
              </a:rPr>
              <a:t>miyano.yoshikazu@jaxa.jp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 smtClean="0"/>
              <a:t>Center </a:t>
            </a:r>
            <a:r>
              <a:rPr lang="en-US" altLang="ja-JP" dirty="0"/>
              <a:t>for Science-Satellite Operation and Data </a:t>
            </a:r>
            <a:r>
              <a:rPr lang="en-US" altLang="ja-JP" dirty="0" smtClean="0"/>
              <a:t>Archive(CSODA)</a:t>
            </a:r>
            <a:endParaRPr lang="en-US" altLang="ja-JP" dirty="0"/>
          </a:p>
          <a:p>
            <a:r>
              <a:rPr lang="en-US" altLang="ja-JP" dirty="0"/>
              <a:t>ISAS (Institute of Space and Astronautical Science)</a:t>
            </a:r>
          </a:p>
          <a:p>
            <a:r>
              <a:rPr lang="en-US" altLang="ja-JP" dirty="0"/>
              <a:t>JAXA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CSODA-SOG-19TBD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29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199" y="614327"/>
            <a:ext cx="10515600" cy="772796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Outline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83822" y="1800143"/>
            <a:ext cx="11634007" cy="47387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sz="2600" dirty="0" smtClean="0"/>
              <a:t>How will spacecraft projects use SM after service providers’ implementation?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2600" dirty="0" smtClean="0"/>
              <a:t>Two use cases from the view of JAXA service-user side</a:t>
            </a:r>
          </a:p>
          <a:p>
            <a:pPr marL="0" indent="0">
              <a:buNone/>
            </a:pPr>
            <a:endParaRPr lang="en-US" altLang="ja-JP" sz="2600" dirty="0"/>
          </a:p>
          <a:p>
            <a:pPr marL="0" indent="0">
              <a:buNone/>
            </a:pPr>
            <a:r>
              <a:rPr lang="en-US" altLang="ja-JP" sz="2600" b="1" dirty="0"/>
              <a:t>Use cases from the view of JAXA service </a:t>
            </a:r>
            <a:r>
              <a:rPr lang="en-US" altLang="ja-JP" sz="2600" b="1" dirty="0" smtClean="0"/>
              <a:t>provider, including interfaces with KSAT,  are out of my scope </a:t>
            </a:r>
            <a:r>
              <a:rPr lang="en-US" altLang="ja-JP" sz="2600" dirty="0" smtClean="0"/>
              <a:t>from mission operations system. </a:t>
            </a:r>
          </a:p>
          <a:p>
            <a:pPr marL="0" indent="0">
              <a:buNone/>
            </a:pPr>
            <a:r>
              <a:rPr lang="en-US" altLang="ja-JP" sz="2600" dirty="0" smtClean="0"/>
              <a:t>I expect JAXA service provider to report the plan in future, probably in Fall meeting.</a:t>
            </a:r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26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206022" y="977742"/>
            <a:ext cx="11748911" cy="53786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ja-JP" sz="5000" b="1" dirty="0" smtClean="0"/>
              <a:t>FACT</a:t>
            </a:r>
          </a:p>
          <a:p>
            <a:pPr marL="0" indent="0">
              <a:buNone/>
            </a:pPr>
            <a:r>
              <a:rPr lang="en-US" altLang="ja-JP" sz="5000" dirty="0" smtClean="0"/>
              <a:t>CNES, DLR, ESA ESTRACK and NASA DSN plan to implement Simple Schedule Format(SSF) this year and will develop other formats, such as PIF and SMURF which will under documentations.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5000" dirty="0"/>
          </a:p>
          <a:p>
            <a:pPr marL="0" indent="0">
              <a:buNone/>
            </a:pPr>
            <a:r>
              <a:rPr lang="en-US" altLang="ja-JP" sz="5000" b="1" dirty="0" smtClean="0"/>
              <a:t>My worry is that service-users, especially projects, do not know CCSDS Service Management and use SM formats, even SSF.</a:t>
            </a:r>
          </a:p>
          <a:p>
            <a:pPr marL="0" indent="0">
              <a:buNone/>
            </a:pPr>
            <a:endParaRPr lang="en-US" altLang="ja-JP" sz="5000" b="1" dirty="0" smtClean="0"/>
          </a:p>
          <a:p>
            <a:pPr marL="0" indent="0">
              <a:buNone/>
            </a:pPr>
            <a:r>
              <a:rPr lang="en-US" altLang="ja-JP" sz="5000" b="1" dirty="0" smtClean="0"/>
              <a:t>My Impressions as JAXA service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5000" dirty="0" smtClean="0"/>
              <a:t>Spacecraft projects in JAXA do not know SM and CSTS apart from SLE. They will continue to use legacy formats and protocols.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5000" dirty="0"/>
              <a:t>S</a:t>
            </a:r>
            <a:r>
              <a:rPr lang="en-US" altLang="ja-JP" sz="5000" dirty="0" smtClean="0"/>
              <a:t>pacecraft projects in JAXA </a:t>
            </a:r>
            <a:r>
              <a:rPr lang="en-US" altLang="ja-JP" sz="5000" dirty="0"/>
              <a:t>talk with service providers including KSAT without coordination of JAXA service provider.  </a:t>
            </a:r>
            <a:r>
              <a:rPr lang="en-US" altLang="ja-JP" sz="5000" dirty="0" smtClean="0"/>
              <a:t>In the meetings between ESA and JAXA </a:t>
            </a:r>
            <a:r>
              <a:rPr lang="en-US" altLang="ja-JP" sz="5000" dirty="0" err="1" smtClean="0"/>
              <a:t>bepicolombo</a:t>
            </a:r>
            <a:r>
              <a:rPr lang="en-US" altLang="ja-JP" sz="5000" dirty="0" smtClean="0"/>
              <a:t> projects, JAXA </a:t>
            </a:r>
            <a:r>
              <a:rPr lang="en-US" altLang="ja-JP" sz="5000" dirty="0"/>
              <a:t>service </a:t>
            </a:r>
            <a:r>
              <a:rPr lang="en-US" altLang="ja-JP" sz="5000" dirty="0" smtClean="0"/>
              <a:t>provider does not join discussion even in the issues related to SM</a:t>
            </a:r>
          </a:p>
          <a:p>
            <a:pPr marL="0" indent="0">
              <a:buNone/>
            </a:pPr>
            <a:endParaRPr lang="en-US" altLang="ja-JP" sz="5000" b="1" dirty="0" smtClean="0"/>
          </a:p>
          <a:p>
            <a:pPr marL="0" indent="0">
              <a:buNone/>
            </a:pPr>
            <a:r>
              <a:rPr lang="en-US" altLang="ja-JP" sz="5000" b="1" dirty="0" smtClean="0"/>
              <a:t>My approach to </a:t>
            </a:r>
            <a:r>
              <a:rPr lang="en-US" altLang="ja-JP" sz="5000" b="1" dirty="0" smtClean="0"/>
              <a:t>ISAS(JAXA </a:t>
            </a:r>
            <a:r>
              <a:rPr lang="en-US" altLang="ja-JP" sz="5000" b="1" dirty="0" smtClean="0"/>
              <a:t>science </a:t>
            </a:r>
            <a:r>
              <a:rPr lang="en-US" altLang="ja-JP" sz="5000" b="1" dirty="0" err="1" smtClean="0"/>
              <a:t>spacecrafts</a:t>
            </a:r>
            <a:r>
              <a:rPr lang="en-US" altLang="ja-JP" sz="5000" b="1" dirty="0" smtClean="0"/>
              <a:t>)</a:t>
            </a:r>
          </a:p>
          <a:p>
            <a:pPr marL="0" indent="0">
              <a:buNone/>
            </a:pPr>
            <a:r>
              <a:rPr lang="en-US" altLang="ja-JP" sz="5000" b="1" dirty="0"/>
              <a:t> </a:t>
            </a:r>
            <a:r>
              <a:rPr lang="en-US" altLang="ja-JP" sz="5000" b="1" dirty="0" smtClean="0"/>
              <a:t>The formats within JAXA are different between ISAS and Earth Observation satellites.</a:t>
            </a:r>
            <a:endParaRPr lang="en-US" altLang="ja-JP" sz="5000" b="1" dirty="0" smtClean="0"/>
          </a:p>
          <a:p>
            <a:pPr marL="0" indent="0">
              <a:buNone/>
            </a:pPr>
            <a:r>
              <a:rPr lang="en-US" altLang="ja-JP" sz="5000" b="1" dirty="0"/>
              <a:t> </a:t>
            </a:r>
            <a:r>
              <a:rPr lang="en-US" altLang="ja-JP" sz="5000" b="1" dirty="0" smtClean="0"/>
              <a:t>Mission Operations </a:t>
            </a:r>
            <a:r>
              <a:rPr lang="en-US" altLang="ja-JP" sz="5000" b="1" dirty="0" smtClean="0"/>
              <a:t>Standard Systems division for ISAS that I belong to  will </a:t>
            </a:r>
            <a:r>
              <a:rPr lang="en-US" altLang="ja-JP" sz="5000" b="1" dirty="0" smtClean="0"/>
              <a:t>convert  SSF into ISAS schedule </a:t>
            </a:r>
            <a:r>
              <a:rPr lang="en-US" altLang="ja-JP" sz="5000" b="1" dirty="0" smtClean="0"/>
              <a:t>formats </a:t>
            </a:r>
            <a:r>
              <a:rPr lang="en-US" altLang="ja-JP" sz="5000" dirty="0" smtClean="0"/>
              <a:t>in order </a:t>
            </a:r>
            <a:r>
              <a:rPr lang="en-US" altLang="ja-JP" sz="5000" dirty="0" smtClean="0"/>
              <a:t>for customized systems to have interface with SSF. </a:t>
            </a:r>
            <a:r>
              <a:rPr lang="en-US" altLang="ja-JP" sz="5000" dirty="0" smtClean="0"/>
              <a:t>  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86564" y="67450"/>
            <a:ext cx="12105436" cy="910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/>
              <a:t>1</a:t>
            </a:r>
            <a:r>
              <a:rPr lang="en-US" altLang="ja-JP" sz="2800" b="1" dirty="0"/>
              <a:t>. How will </a:t>
            </a:r>
            <a:r>
              <a:rPr lang="en-US" altLang="ja-JP" sz="2800" b="1" dirty="0" smtClean="0"/>
              <a:t>spacecraft projects </a:t>
            </a:r>
            <a:r>
              <a:rPr lang="en-US" altLang="ja-JP" sz="2800" b="1" dirty="0"/>
              <a:t>use </a:t>
            </a:r>
            <a:r>
              <a:rPr lang="en-US" altLang="ja-JP" sz="2800" b="1" dirty="0" smtClean="0"/>
              <a:t>SM </a:t>
            </a:r>
            <a:r>
              <a:rPr lang="en-US" altLang="ja-JP" sz="2800" b="1" dirty="0"/>
              <a:t>after </a:t>
            </a:r>
            <a:r>
              <a:rPr lang="en-US" altLang="ja-JP" sz="2800" b="1" dirty="0" smtClean="0"/>
              <a:t>service </a:t>
            </a:r>
            <a:r>
              <a:rPr lang="en-US" altLang="ja-JP" sz="2800" b="1" dirty="0"/>
              <a:t>providers’ implementation</a:t>
            </a:r>
            <a:r>
              <a:rPr lang="en-US" altLang="ja-JP" sz="2800" b="1" dirty="0" smtClean="0"/>
              <a:t>?</a:t>
            </a:r>
            <a:endParaRPr lang="en-US" altLang="ja-JP" sz="2800" b="1" dirty="0"/>
          </a:p>
        </p:txBody>
      </p:sp>
    </p:spTree>
    <p:extLst>
      <p:ext uri="{BB962C8B-B14F-4D97-AF65-F5344CB8AC3E}">
        <p14:creationId xmlns:p14="http://schemas.microsoft.com/office/powerpoint/2010/main" val="22441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320" y="672224"/>
            <a:ext cx="11616145" cy="4234662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 startAt="2"/>
            </a:pPr>
            <a:r>
              <a:rPr lang="en-US" altLang="ja-JP" b="1" dirty="0" smtClean="0"/>
              <a:t>Use </a:t>
            </a:r>
            <a:r>
              <a:rPr lang="en-US" altLang="ja-JP" b="1" dirty="0"/>
              <a:t>cases of JAXA service-user side</a:t>
            </a:r>
            <a:br>
              <a:rPr lang="en-US" altLang="ja-JP" b="1" dirty="0"/>
            </a:br>
            <a:endParaRPr lang="en-US" altLang="ja-JP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D31D-CD2A-4292-90BF-968A94E3983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CSODA-SOG-18018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7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52374"/>
            <a:ext cx="10515600" cy="560386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2-1 Case A: Hayabusa-2 (Current phase) </a:t>
            </a:r>
            <a:endParaRPr kumimoji="1" lang="ja-JP" altLang="en-US" sz="3200" dirty="0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5676633" y="15122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03" y="1050662"/>
            <a:ext cx="780290" cy="780290"/>
          </a:xfrm>
          <a:prstGeom prst="rect">
            <a:avLst/>
          </a:prstGeom>
        </p:spPr>
      </p:pic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8168411" y="420720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DSN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1" name="Line 28"/>
          <p:cNvSpPr>
            <a:spLocks noChangeShapeType="1"/>
          </p:cNvSpPr>
          <p:nvPr/>
        </p:nvSpPr>
        <p:spPr bwMode="auto">
          <a:xfrm flipH="1">
            <a:off x="4793655" y="1496724"/>
            <a:ext cx="3303423" cy="155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107" y="872809"/>
            <a:ext cx="780290" cy="78029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064" y="1689177"/>
            <a:ext cx="780290" cy="780290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501C8-3607-4684-8CDA-B752BFBC5E8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3267326" y="1830952"/>
            <a:ext cx="1524000" cy="646331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Hayabusa-2 Project</a:t>
            </a:r>
            <a:endParaRPr kumimoji="0" lang="ja-JP" altLang="en-US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58" name="Rectangle 37"/>
          <p:cNvSpPr>
            <a:spLocks noChangeArrowheads="1"/>
          </p:cNvSpPr>
          <p:nvPr/>
        </p:nvSpPr>
        <p:spPr bwMode="auto">
          <a:xfrm>
            <a:off x="8178601" y="1528868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ESTRACK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02064" y="2577136"/>
            <a:ext cx="2909772" cy="707886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Legacy Schedule Formats.</a:t>
            </a:r>
          </a:p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JAXA call them SUF files</a:t>
            </a:r>
            <a:endParaRPr kumimoji="0" lang="ja-JP" altLang="en-US" sz="20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23549" y="3248983"/>
            <a:ext cx="2949647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Conversion tool to ISAS schedule format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050787" y="627601"/>
            <a:ext cx="2032929" cy="400110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By text messages</a:t>
            </a:r>
          </a:p>
        </p:txBody>
      </p:sp>
      <p:sp>
        <p:nvSpPr>
          <p:cNvPr id="11" name="楕円 10"/>
          <p:cNvSpPr/>
          <p:nvPr/>
        </p:nvSpPr>
        <p:spPr>
          <a:xfrm>
            <a:off x="927662" y="1096617"/>
            <a:ext cx="2200546" cy="11514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Related to Flight Dynamics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4346253">
            <a:off x="2165034" y="2522267"/>
            <a:ext cx="772992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右矢印 60"/>
          <p:cNvSpPr/>
          <p:nvPr/>
        </p:nvSpPr>
        <p:spPr>
          <a:xfrm rot="9939145">
            <a:off x="3605015" y="2619778"/>
            <a:ext cx="131389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右矢印 61"/>
          <p:cNvSpPr/>
          <p:nvPr/>
        </p:nvSpPr>
        <p:spPr>
          <a:xfrm rot="10800000">
            <a:off x="1330059" y="3151814"/>
            <a:ext cx="578493" cy="5994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5615" y="2568367"/>
            <a:ext cx="1280846" cy="1321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ISAS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schedule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format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03" y="4260573"/>
            <a:ext cx="780290" cy="780290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49212" y="4890830"/>
            <a:ext cx="2513365" cy="1830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ISAS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Mission Operation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Systems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(Customized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Projects)</a:t>
            </a:r>
          </a:p>
        </p:txBody>
      </p:sp>
      <p:sp>
        <p:nvSpPr>
          <p:cNvPr id="24" name="U ターン矢印 23"/>
          <p:cNvSpPr/>
          <p:nvPr/>
        </p:nvSpPr>
        <p:spPr>
          <a:xfrm>
            <a:off x="403254" y="3813491"/>
            <a:ext cx="1048816" cy="104250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3398372" y="5111428"/>
            <a:ext cx="1524000" cy="646331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Standard division </a:t>
            </a:r>
            <a:endParaRPr kumimoji="0" lang="ja-JP" altLang="en-US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5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52374"/>
            <a:ext cx="10515600" cy="560386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2-1 Case A: Hayabusa-2 (Test phase) </a:t>
            </a:r>
            <a:endParaRPr kumimoji="1" lang="ja-JP" altLang="en-US" sz="3200" dirty="0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5676633" y="15122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03" y="1050662"/>
            <a:ext cx="780290" cy="780290"/>
          </a:xfrm>
          <a:prstGeom prst="rect">
            <a:avLst/>
          </a:prstGeom>
        </p:spPr>
      </p:pic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8168411" y="420720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DSN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1" name="Line 28"/>
          <p:cNvSpPr>
            <a:spLocks noChangeShapeType="1"/>
          </p:cNvSpPr>
          <p:nvPr/>
        </p:nvSpPr>
        <p:spPr bwMode="auto">
          <a:xfrm flipH="1">
            <a:off x="4793655" y="1496724"/>
            <a:ext cx="3303423" cy="155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107" y="872809"/>
            <a:ext cx="780290" cy="78029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064" y="1689177"/>
            <a:ext cx="780290" cy="780290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501C8-3607-4684-8CDA-B752BFBC5E8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3267326" y="1830952"/>
            <a:ext cx="1524000" cy="646331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Hayabusa-2 Project</a:t>
            </a:r>
            <a:endParaRPr kumimoji="0" lang="ja-JP" altLang="en-US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58" name="Rectangle 37"/>
          <p:cNvSpPr>
            <a:spLocks noChangeArrowheads="1"/>
          </p:cNvSpPr>
          <p:nvPr/>
        </p:nvSpPr>
        <p:spPr bwMode="auto">
          <a:xfrm>
            <a:off x="8178601" y="1528868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ESTRACK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02064" y="2577136"/>
            <a:ext cx="2909772" cy="707886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Legacy Schedule Formats.</a:t>
            </a:r>
          </a:p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JAXA call them SUF files</a:t>
            </a:r>
            <a:endParaRPr kumimoji="0" lang="ja-JP" altLang="en-US" sz="20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23549" y="3248983"/>
            <a:ext cx="2949647" cy="5151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Conversion tool to ISAS schedule format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050787" y="627601"/>
            <a:ext cx="2032929" cy="400110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By text messages</a:t>
            </a:r>
          </a:p>
        </p:txBody>
      </p:sp>
      <p:sp>
        <p:nvSpPr>
          <p:cNvPr id="11" name="楕円 10"/>
          <p:cNvSpPr/>
          <p:nvPr/>
        </p:nvSpPr>
        <p:spPr>
          <a:xfrm>
            <a:off x="927662" y="1096617"/>
            <a:ext cx="2200546" cy="11514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Related to Flight Dynamics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4346253">
            <a:off x="2165034" y="2522267"/>
            <a:ext cx="772992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右矢印 60"/>
          <p:cNvSpPr/>
          <p:nvPr/>
        </p:nvSpPr>
        <p:spPr>
          <a:xfrm rot="9939145">
            <a:off x="3605015" y="2619778"/>
            <a:ext cx="1313894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右矢印 61"/>
          <p:cNvSpPr/>
          <p:nvPr/>
        </p:nvSpPr>
        <p:spPr>
          <a:xfrm rot="10800000">
            <a:off x="1330059" y="3151814"/>
            <a:ext cx="578493" cy="59944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5615" y="2568367"/>
            <a:ext cx="1280846" cy="1321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ISAS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schedule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format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03" y="3992138"/>
            <a:ext cx="780290" cy="780290"/>
          </a:xfrm>
          <a:prstGeom prst="rect">
            <a:avLst/>
          </a:prstGeom>
        </p:spPr>
      </p:pic>
      <p:sp>
        <p:nvSpPr>
          <p:cNvPr id="65" name="テキスト ボックス 64"/>
          <p:cNvSpPr txBox="1"/>
          <p:nvPr/>
        </p:nvSpPr>
        <p:spPr>
          <a:xfrm flipH="1">
            <a:off x="3383309" y="4735729"/>
            <a:ext cx="1524000" cy="646331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Standard division </a:t>
            </a:r>
            <a:endParaRPr kumimoji="0" lang="ja-JP" altLang="en-US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8198993" y="3788878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DSN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8211871" y="4897946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ESTRACK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160" y="4209059"/>
            <a:ext cx="780290" cy="780290"/>
          </a:xfrm>
          <a:prstGeom prst="rect">
            <a:avLst/>
          </a:prstGeom>
        </p:spPr>
      </p:pic>
      <p:cxnSp>
        <p:nvCxnSpPr>
          <p:cNvPr id="9" name="直線矢印コネクタ 8"/>
          <p:cNvCxnSpPr/>
          <p:nvPr/>
        </p:nvCxnSpPr>
        <p:spPr>
          <a:xfrm flipH="1">
            <a:off x="5002064" y="5038803"/>
            <a:ext cx="30950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303219" y="4339332"/>
            <a:ext cx="612668" cy="400110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SSF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1908552" y="6014649"/>
            <a:ext cx="2949647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New Conversion tool to ISAS schedule format</a:t>
            </a:r>
            <a:endParaRPr kumimoji="1" lang="ja-JP" altLang="en-US" dirty="0"/>
          </a:p>
        </p:txBody>
      </p:sp>
      <p:sp>
        <p:nvSpPr>
          <p:cNvPr id="30" name="楕円 29"/>
          <p:cNvSpPr/>
          <p:nvPr/>
        </p:nvSpPr>
        <p:spPr>
          <a:xfrm>
            <a:off x="1257334" y="3992139"/>
            <a:ext cx="2200546" cy="11514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Related to Flight Dynamics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右矢印 30"/>
          <p:cNvSpPr/>
          <p:nvPr/>
        </p:nvSpPr>
        <p:spPr>
          <a:xfrm rot="4346253">
            <a:off x="2244640" y="5373656"/>
            <a:ext cx="772992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右矢印 31"/>
          <p:cNvSpPr/>
          <p:nvPr/>
        </p:nvSpPr>
        <p:spPr>
          <a:xfrm rot="7980600">
            <a:off x="4298118" y="5260926"/>
            <a:ext cx="131389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4148" y="5388652"/>
            <a:ext cx="1280846" cy="13215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ISAS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schedule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format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10800000">
            <a:off x="1284994" y="6006148"/>
            <a:ext cx="578493" cy="5994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140675" y="3764138"/>
            <a:ext cx="1010426" cy="17866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93830" y="1329871"/>
            <a:ext cx="2573246" cy="5016758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 finished mapping from SSF into ISAS</a:t>
            </a:r>
          </a:p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Schedule Format.</a:t>
            </a:r>
          </a:p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If  DSN or ESTRACK supply SSF, I will evaluate by new conversion tool that the developer will prototype by March, 2020.  </a:t>
            </a:r>
          </a:p>
          <a:p>
            <a:pPr algn="ctr"/>
            <a:endParaRPr kumimoji="0" lang="en-US" altLang="ja-JP" sz="20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In JAXA science </a:t>
            </a:r>
            <a:r>
              <a:rPr kumimoji="0" lang="en-US" altLang="ja-JP" sz="20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spacecrafts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, 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there 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is no other 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formats apart </a:t>
            </a:r>
            <a:r>
              <a:rPr kumimoji="0" lang="en-US" altLang="ja-JP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from  ISAS</a:t>
            </a:r>
          </a:p>
          <a:p>
            <a:pPr algn="ctr"/>
            <a:r>
              <a:rPr kumimoji="0" lang="en-US" altLang="ja-JP" sz="2000" kern="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Schedule Format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.</a:t>
            </a:r>
            <a:endParaRPr kumimoji="0" lang="en-US" altLang="ja-JP" sz="20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399" y="52374"/>
            <a:ext cx="12039601" cy="560386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2-1 Case A: Future spacecraft projects after Hayabusa-2</a:t>
            </a:r>
            <a:endParaRPr kumimoji="1" lang="ja-JP" altLang="en-US" sz="3200" dirty="0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5676633" y="15122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03" y="1050662"/>
            <a:ext cx="780290" cy="780290"/>
          </a:xfrm>
          <a:prstGeom prst="rect">
            <a:avLst/>
          </a:prstGeom>
        </p:spPr>
      </p:pic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8168411" y="420720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DSN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1" name="Line 28"/>
          <p:cNvSpPr>
            <a:spLocks noChangeShapeType="1"/>
          </p:cNvSpPr>
          <p:nvPr/>
        </p:nvSpPr>
        <p:spPr bwMode="auto">
          <a:xfrm flipH="1">
            <a:off x="4793655" y="1496724"/>
            <a:ext cx="3303423" cy="155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038" y="823978"/>
            <a:ext cx="780290" cy="78029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064" y="1689177"/>
            <a:ext cx="780290" cy="780290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501C8-3607-4684-8CDA-B752BFBC5E8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3267326" y="1830952"/>
            <a:ext cx="1524000" cy="646331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Future Projects</a:t>
            </a:r>
            <a:endParaRPr kumimoji="0" lang="ja-JP" altLang="en-US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58" name="Rectangle 37"/>
          <p:cNvSpPr>
            <a:spLocks noChangeArrowheads="1"/>
          </p:cNvSpPr>
          <p:nvPr/>
        </p:nvSpPr>
        <p:spPr bwMode="auto">
          <a:xfrm>
            <a:off x="8178601" y="1528868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ESTRACK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65865" y="2165508"/>
            <a:ext cx="612668" cy="400110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SSF</a:t>
            </a:r>
            <a:endParaRPr kumimoji="0" lang="ja-JP" altLang="en-US" sz="20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23549" y="3248983"/>
            <a:ext cx="2949647" cy="5151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New Conversion tool to ISAS schedule format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107180" y="869225"/>
            <a:ext cx="2013693" cy="1015663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By SM format</a:t>
            </a:r>
          </a:p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Or </a:t>
            </a:r>
          </a:p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By Text message </a:t>
            </a:r>
          </a:p>
        </p:txBody>
      </p:sp>
      <p:sp>
        <p:nvSpPr>
          <p:cNvPr id="11" name="楕円 10"/>
          <p:cNvSpPr/>
          <p:nvPr/>
        </p:nvSpPr>
        <p:spPr>
          <a:xfrm>
            <a:off x="927662" y="1096617"/>
            <a:ext cx="2200546" cy="11514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Information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Related to Flight Dynamics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4346253">
            <a:off x="2165034" y="2522267"/>
            <a:ext cx="772992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右矢印 60"/>
          <p:cNvSpPr/>
          <p:nvPr/>
        </p:nvSpPr>
        <p:spPr>
          <a:xfrm rot="9939145">
            <a:off x="3605015" y="2619778"/>
            <a:ext cx="131389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右矢印 61"/>
          <p:cNvSpPr/>
          <p:nvPr/>
        </p:nvSpPr>
        <p:spPr>
          <a:xfrm rot="10800000">
            <a:off x="1330059" y="3151814"/>
            <a:ext cx="578493" cy="5994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5615" y="2568367"/>
            <a:ext cx="1280846" cy="1321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ISAS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schedule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format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64" name="図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03" y="4260573"/>
            <a:ext cx="780290" cy="780290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5676632" y="2908014"/>
            <a:ext cx="4607545" cy="3416320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0" lang="en-US" altLang="ja-JP" sz="24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ctr"/>
            <a:r>
              <a:rPr kumimoji="0" lang="en-US" altLang="ja-JP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 will decide whether I should 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prototype by myself 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for UM especially 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SMURF or request funding, 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after evaluating test phase for Hayabusa-2.</a:t>
            </a:r>
          </a:p>
          <a:p>
            <a:pPr algn="ctr"/>
            <a:endParaRPr kumimoji="0" lang="en-US" altLang="ja-JP" sz="2400" b="1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  <a:p>
            <a:pPr algn="ctr"/>
            <a:r>
              <a:rPr kumimoji="0" lang="en-US" altLang="ja-JP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Currently, the development is not listed in budget. </a:t>
            </a:r>
            <a:endParaRPr kumimoji="0" lang="ja-JP" altLang="en-US" sz="2400" b="1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3" name="U ターン矢印 2"/>
          <p:cNvSpPr/>
          <p:nvPr/>
        </p:nvSpPr>
        <p:spPr>
          <a:xfrm>
            <a:off x="301366" y="3958005"/>
            <a:ext cx="1317939" cy="101992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8513" y="5018742"/>
            <a:ext cx="2513365" cy="1830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ISAS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 Mission Operation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Systems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(Customized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Projects)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 flipH="1">
            <a:off x="3434466" y="5214132"/>
            <a:ext cx="1524000" cy="646331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Standard division </a:t>
            </a:r>
            <a:endParaRPr kumimoji="0" lang="ja-JP" altLang="en-US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58739"/>
            <a:ext cx="10515600" cy="687852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2-2 Case B:HAKUTO-R</a:t>
            </a:r>
            <a:endParaRPr kumimoji="1" lang="ja-JP" altLang="en-US" sz="3200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245771" y="746479"/>
            <a:ext cx="11664007" cy="346048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err="1" smtClean="0"/>
              <a:t>Hakuto</a:t>
            </a:r>
            <a:r>
              <a:rPr lang="en-US" altLang="ja-JP" dirty="0" smtClean="0"/>
              <a:t>-R, developed by </a:t>
            </a:r>
            <a:r>
              <a:rPr lang="en-US" altLang="ja-JP" dirty="0" err="1" smtClean="0"/>
              <a:t>Ispace</a:t>
            </a:r>
            <a:r>
              <a:rPr lang="en-US" altLang="ja-JP" smtClean="0"/>
              <a:t>, </a:t>
            </a:r>
            <a:r>
              <a:rPr lang="en-US" altLang="ja-JP" dirty="0"/>
              <a:t>is </a:t>
            </a:r>
            <a:r>
              <a:rPr lang="en-US" altLang="ja-JP" dirty="0" smtClean="0"/>
              <a:t>lunar </a:t>
            </a:r>
            <a:r>
              <a:rPr lang="en-US" altLang="ja-JP" dirty="0"/>
              <a:t>orbiter </a:t>
            </a:r>
            <a:r>
              <a:rPr lang="en-US" altLang="ja-JP" dirty="0" smtClean="0"/>
              <a:t>and exploration project by </a:t>
            </a:r>
            <a:r>
              <a:rPr lang="en-US" altLang="ja-JP" dirty="0" err="1" smtClean="0"/>
              <a:t>ispace</a:t>
            </a:r>
            <a:r>
              <a:rPr lang="en-US" altLang="ja-JP" dirty="0" smtClean="0"/>
              <a:t>, </a:t>
            </a:r>
            <a:r>
              <a:rPr lang="en-US" altLang="ja-JP" dirty="0"/>
              <a:t>Japan </a:t>
            </a:r>
            <a:r>
              <a:rPr lang="en-US" altLang="ja-JP" dirty="0" smtClean="0"/>
              <a:t>commercial enterprise. </a:t>
            </a:r>
            <a:r>
              <a:rPr lang="en-US" altLang="ja-JP" dirty="0" err="1" smtClean="0"/>
              <a:t>Ispace</a:t>
            </a:r>
            <a:r>
              <a:rPr lang="en-US" altLang="ja-JP" dirty="0"/>
              <a:t> </a:t>
            </a:r>
            <a:r>
              <a:rPr lang="en-US" altLang="ja-JP" dirty="0" smtClean="0"/>
              <a:t>will operate in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quarter of 2020 by using  ESA ESTRACK stations.</a:t>
            </a:r>
          </a:p>
          <a:p>
            <a:pPr marL="0" indent="0">
              <a:buNone/>
            </a:pPr>
            <a:r>
              <a:rPr kumimoji="1" lang="en-US" altLang="ja-JP" dirty="0" err="1" smtClean="0"/>
              <a:t>Ispace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told me this April that </a:t>
            </a:r>
            <a:r>
              <a:rPr lang="en-US" altLang="ja-JP" b="1" dirty="0" smtClean="0"/>
              <a:t>they does not discuss planning and scheduling of ESTRACK stations with ESA persons. </a:t>
            </a:r>
          </a:p>
          <a:p>
            <a:pPr marL="0" indent="0">
              <a:buNone/>
            </a:pPr>
            <a:r>
              <a:rPr lang="en-US" altLang="ja-JP" dirty="0" smtClean="0"/>
              <a:t>I think that </a:t>
            </a:r>
            <a:r>
              <a:rPr lang="en-US" altLang="ja-JP" dirty="0" err="1" smtClean="0"/>
              <a:t>Ispace</a:t>
            </a:r>
            <a:r>
              <a:rPr lang="en-US" altLang="ja-JP" dirty="0" smtClean="0"/>
              <a:t> will use at least SSF, only if ESA will provide with the format.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501C8-3607-4684-8CDA-B752BFBC5E8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5676633" y="15122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97" y="5211224"/>
            <a:ext cx="780290" cy="780290"/>
          </a:xfrm>
          <a:prstGeom prst="rect">
            <a:avLst/>
          </a:prstGeom>
        </p:spPr>
      </p:pic>
      <p:sp>
        <p:nvSpPr>
          <p:cNvPr id="41" name="Line 28"/>
          <p:cNvSpPr>
            <a:spLocks noChangeShapeType="1"/>
          </p:cNvSpPr>
          <p:nvPr/>
        </p:nvSpPr>
        <p:spPr bwMode="auto">
          <a:xfrm flipH="1">
            <a:off x="2624109" y="5856562"/>
            <a:ext cx="7248580" cy="55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85" y="5076272"/>
            <a:ext cx="780290" cy="78029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670" y="5991514"/>
            <a:ext cx="780290" cy="78029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 flipH="1">
            <a:off x="398042" y="6171684"/>
            <a:ext cx="1524000" cy="369332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Ispace</a:t>
            </a:r>
            <a:endParaRPr kumimoji="0" lang="ja-JP" altLang="en-US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58" name="Rectangle 37"/>
          <p:cNvSpPr>
            <a:spLocks noChangeArrowheads="1"/>
          </p:cNvSpPr>
          <p:nvPr/>
        </p:nvSpPr>
        <p:spPr bwMode="auto">
          <a:xfrm>
            <a:off x="9982200" y="5280750"/>
            <a:ext cx="1051228" cy="11009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ESTRACK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62414" y="6356350"/>
            <a:ext cx="612668" cy="400110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SSF</a:t>
            </a:r>
            <a:endParaRPr kumimoji="0" lang="ja-JP" altLang="en-US" sz="20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361643" y="4546783"/>
            <a:ext cx="4026877" cy="400110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sz="2000" kern="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Ispace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can not afford to develop UM. 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20814" y="5268653"/>
            <a:ext cx="683200" cy="52322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0" lang="en-US" altLang="ja-JP" sz="28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OR</a:t>
            </a:r>
            <a:endParaRPr kumimoji="0" lang="ja-JP" altLang="en-US" sz="28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10200" y="5083987"/>
            <a:ext cx="4073737" cy="707886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ja-JP" sz="200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Does ESTRACK have GUI or CUI interface for EMS? </a:t>
            </a:r>
            <a:endParaRPr kumimoji="0" lang="ja-JP" altLang="en-US" sz="2000" kern="0" dirty="0">
              <a:solidFill>
                <a:prstClr val="black"/>
              </a:solidFill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19050">
          <a:solidFill>
            <a:srgbClr val="FFFFFF">
              <a:lumMod val="50000"/>
            </a:srgbClr>
          </a:solidFill>
        </a:ln>
      </a:spPr>
      <a:bodyPr>
        <a:spAutoFit/>
      </a:bodyPr>
      <a:lstStyle>
        <a:defPPr algn="ctr">
          <a:defRPr kumimoji="0" sz="1000" kern="0">
            <a:solidFill>
              <a:prstClr val="black"/>
            </a:solidFill>
            <a:latin typeface="Times New Roman" panose="02020603050405020304" pitchFamily="18" charset="0"/>
            <a:ea typeface="ＭＳ Ｐゴシック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647</Words>
  <Application>Microsoft Office PowerPoint</Application>
  <PresentationFormat>ワイド画面</PresentationFormat>
  <Paragraphs>170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Ｐゴシック</vt:lpstr>
      <vt:lpstr>ＭＳ 明朝</vt:lpstr>
      <vt:lpstr>游ゴシック</vt:lpstr>
      <vt:lpstr>游ゴシック Light</vt:lpstr>
      <vt:lpstr>游ゴシック Medium</vt:lpstr>
      <vt:lpstr>Arial</vt:lpstr>
      <vt:lpstr>Times New Roman</vt:lpstr>
      <vt:lpstr>Office テーマ</vt:lpstr>
      <vt:lpstr>Use Cases in SM from the view of JAXA service-user side</vt:lpstr>
      <vt:lpstr>Outline</vt:lpstr>
      <vt:lpstr>    </vt:lpstr>
      <vt:lpstr>Use cases of JAXA service-user side </vt:lpstr>
      <vt:lpstr>2-1 Case A: Hayabusa-2 (Current phase) </vt:lpstr>
      <vt:lpstr>2-1 Case A: Hayabusa-2 (Test phase) </vt:lpstr>
      <vt:lpstr>2-1 Case A: Future spacecraft projects after Hayabusa-2</vt:lpstr>
      <vt:lpstr>2-2 Case B:HAKUTO-R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宮野　喜和</dc:creator>
  <cp:lastModifiedBy>Yoshikazu Miyano(JAXA)</cp:lastModifiedBy>
  <cp:revision>244</cp:revision>
  <dcterms:created xsi:type="dcterms:W3CDTF">2017-10-20T06:59:23Z</dcterms:created>
  <dcterms:modified xsi:type="dcterms:W3CDTF">2019-04-26T06:44:58Z</dcterms:modified>
</cp:coreProperties>
</file>