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10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1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6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7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6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4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6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8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E41F-4EAF-4323-B3BE-A868D14CAF1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5D39E-5C93-4F80-8711-C73581C0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9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7218" y="1122363"/>
            <a:ext cx="9489897" cy="2387600"/>
          </a:xfrm>
        </p:spPr>
        <p:txBody>
          <a:bodyPr/>
          <a:lstStyle/>
          <a:p>
            <a:r>
              <a:rPr lang="en-US" dirty="0" smtClean="0"/>
              <a:t>Response to AI 2017-0512-02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Provide Planning Products for the Mars relay to Rover for the PIF</a:t>
            </a:r>
          </a:p>
          <a:p>
            <a:r>
              <a:rPr lang="en-US" dirty="0" smtClean="0"/>
              <a:t>(Subsequently interpreted to mean provide an overview and initial analysis and questions)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4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Current </a:t>
            </a:r>
            <a:r>
              <a:rPr lang="en-US" dirty="0" smtClean="0"/>
              <a:t>in-progress </a:t>
            </a:r>
            <a:r>
              <a:rPr lang="en-US" dirty="0" smtClean="0"/>
              <a:t>book deals with communication geometry</a:t>
            </a:r>
          </a:p>
          <a:p>
            <a:r>
              <a:rPr lang="en-US" dirty="0" smtClean="0"/>
              <a:t>At San Antonio meetings there were three use cases identified:</a:t>
            </a:r>
          </a:p>
          <a:p>
            <a:pPr lvl="1"/>
            <a:r>
              <a:rPr lang="en-US" dirty="0" smtClean="0"/>
              <a:t>Earth’s surface to spacecraft</a:t>
            </a:r>
          </a:p>
          <a:p>
            <a:pPr lvl="1"/>
            <a:r>
              <a:rPr lang="en-US" dirty="0" smtClean="0"/>
              <a:t>Planetary surface other than earth to spacecraft</a:t>
            </a:r>
          </a:p>
          <a:p>
            <a:pPr lvl="1"/>
            <a:r>
              <a:rPr lang="en-US" dirty="0" smtClean="0"/>
              <a:t>Spacecraft to spacecraft</a:t>
            </a:r>
          </a:p>
          <a:p>
            <a:r>
              <a:rPr lang="en-US" dirty="0" smtClean="0"/>
              <a:t>Per the 11 July 2017 splinter teleconference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use cases are also classified along the lines of</a:t>
            </a:r>
          </a:p>
          <a:p>
            <a:pPr lvl="2"/>
            <a:r>
              <a:rPr lang="en-US" dirty="0" smtClean="0"/>
              <a:t>Trajectory driven events</a:t>
            </a:r>
          </a:p>
          <a:p>
            <a:pPr lvl="2"/>
            <a:r>
              <a:rPr lang="en-US" dirty="0" smtClean="0"/>
              <a:t>Supplying, directly, a trajectory or set of trajectories</a:t>
            </a:r>
          </a:p>
          <a:p>
            <a:pPr lvl="1"/>
            <a:r>
              <a:rPr lang="en-US" dirty="0" smtClean="0"/>
              <a:t>Agreement was that supplying the trajectories/set of trajectories is not to be included in the scope of the PIF</a:t>
            </a:r>
          </a:p>
          <a:p>
            <a:r>
              <a:rPr lang="en-US" dirty="0" smtClean="0"/>
              <a:t>NASA currently operates a Mars coordination relay system and this represents events in the planetary surface other than earth category and this is done via supplying trajectory driven events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72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60" y="0"/>
            <a:ext cx="5312226" cy="1325563"/>
          </a:xfrm>
        </p:spPr>
        <p:txBody>
          <a:bodyPr/>
          <a:lstStyle/>
          <a:p>
            <a:r>
              <a:rPr lang="en-US" dirty="0" smtClean="0"/>
              <a:t>Current PIF Overview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2" y="244249"/>
            <a:ext cx="56896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3657" y="1325563"/>
            <a:ext cx="493122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UML Model as of v 15 of the white book (March 2017)</a:t>
            </a:r>
          </a:p>
          <a:p>
            <a:r>
              <a:rPr lang="en-US" dirty="0" smtClean="0"/>
              <a:t>This leads to a partial XML instance on the next slide</a:t>
            </a:r>
          </a:p>
          <a:p>
            <a:pPr lvl="1"/>
            <a:r>
              <a:rPr lang="en-US" dirty="0" smtClean="0"/>
              <a:t>Per San Antonio meetings, azimuth, elevation and RTLT are to be added to every event (</a:t>
            </a:r>
            <a:r>
              <a:rPr lang="en-US" dirty="0" err="1" smtClean="0"/>
              <a:t>ie</a:t>
            </a:r>
            <a:r>
              <a:rPr lang="en-US" dirty="0" smtClean="0"/>
              <a:t>., part of event definition)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51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anningInformationExample.xml [zip:file:/C:/Users/erik/Documents/My Maps/CCSDS/CSSM-Oct-2012/PlanningInformationFormat-25-Aug-2014/Schema/Planning Information Formats 902x2-w0.15-PlanningInformationFormatsSchema.zip!/Planning Information Formats 902x2-w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23" t="16701" r="17083" b="4735"/>
          <a:stretch/>
        </p:blipFill>
        <p:spPr>
          <a:xfrm>
            <a:off x="0" y="2"/>
            <a:ext cx="11840849" cy="6139541"/>
          </a:xfrm>
        </p:spPr>
      </p:pic>
      <p:sp>
        <p:nvSpPr>
          <p:cNvPr id="5" name="TextBox 4"/>
          <p:cNvSpPr txBox="1"/>
          <p:nvPr/>
        </p:nvSpPr>
        <p:spPr>
          <a:xfrm flipH="1">
            <a:off x="7491548" y="413656"/>
            <a:ext cx="425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XML Example Instance, ~current PIF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923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Mars Relay Coordination Planning Data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5514" cy="545645"/>
          </a:xfrm>
        </p:spPr>
        <p:txBody>
          <a:bodyPr/>
          <a:lstStyle/>
          <a:p>
            <a:r>
              <a:rPr lang="en-US" dirty="0" smtClean="0"/>
              <a:t>Consists of a Header…</a:t>
            </a:r>
            <a:endParaRPr lang="en-US" dirty="0"/>
          </a:p>
        </p:txBody>
      </p:sp>
      <p:pic>
        <p:nvPicPr>
          <p:cNvPr id="6" name="Picture 5" descr="Mindjet MindManager - LOPTG-Overvew-31-20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2" t="40670" r="12971" b="29346"/>
          <a:stretch/>
        </p:blipFill>
        <p:spPr>
          <a:xfrm>
            <a:off x="576942" y="2371270"/>
            <a:ext cx="9998297" cy="394063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20486" y="5951311"/>
            <a:ext cx="5475514" cy="545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/>
              <a:t>SCET == Spacecraft Ephemeris Time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83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Mars Relay Coordination Planning Data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5514" cy="545645"/>
          </a:xfrm>
        </p:spPr>
        <p:txBody>
          <a:bodyPr/>
          <a:lstStyle/>
          <a:p>
            <a:r>
              <a:rPr lang="en-US" dirty="0" smtClean="0"/>
              <a:t>…and Body</a:t>
            </a:r>
            <a:endParaRPr lang="en-US" dirty="0"/>
          </a:p>
        </p:txBody>
      </p:sp>
      <p:pic>
        <p:nvPicPr>
          <p:cNvPr id="11" name="Picture 10" descr="Mindjet MindManager - LOPTG-Overvew-31-20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" t="25714" r="2258" b="16032"/>
          <a:stretch/>
        </p:blipFill>
        <p:spPr>
          <a:xfrm>
            <a:off x="3276600" y="1023257"/>
            <a:ext cx="8627296" cy="564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Observations, questions, comments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Mars relay coordination has to consider that view location is moving – rover on the surface of Mars – hence the location coordinates</a:t>
            </a:r>
          </a:p>
          <a:p>
            <a:pPr lvl="1"/>
            <a:r>
              <a:rPr lang="en-US" dirty="0" smtClean="0"/>
              <a:t>PIF assumes aperture registered in SANA and fixed</a:t>
            </a:r>
          </a:p>
          <a:p>
            <a:pPr lvl="2"/>
            <a:r>
              <a:rPr lang="en-US" dirty="0" smtClean="0"/>
              <a:t>As NASA SN TDRSS considered to be vectors/trajectory data, not really addressed in PIF  Should it be?  Optional data? </a:t>
            </a:r>
          </a:p>
          <a:p>
            <a:r>
              <a:rPr lang="en-US" dirty="0" smtClean="0"/>
              <a:t>Meta data has a bit more “provenance” behind it than PIF</a:t>
            </a:r>
          </a:p>
          <a:p>
            <a:pPr lvl="1"/>
            <a:r>
              <a:rPr lang="en-US" dirty="0" smtClean="0"/>
              <a:t>Does PIF need to indicate trajectory used in driving event outputs? </a:t>
            </a:r>
          </a:p>
          <a:p>
            <a:pPr lvl="1"/>
            <a:r>
              <a:rPr lang="en-US" dirty="0" smtClean="0"/>
              <a:t>Suspect that program producing event output does not really need to be identified? </a:t>
            </a:r>
          </a:p>
          <a:p>
            <a:r>
              <a:rPr lang="en-US" dirty="0" smtClean="0"/>
              <a:t>Although not formally identified in documentation I read, in practice, it appears that events are listed in a strict increasing temporal order</a:t>
            </a:r>
          </a:p>
          <a:p>
            <a:pPr lvl="1"/>
            <a:r>
              <a:rPr lang="en-US" dirty="0" smtClean="0"/>
              <a:t>Similar to current mandatory section in PIF that just contains temporally ordered events  </a:t>
            </a:r>
          </a:p>
          <a:p>
            <a:r>
              <a:rPr lang="en-US" dirty="0" smtClean="0"/>
              <a:t>Specialized events fo</a:t>
            </a:r>
            <a:r>
              <a:rPr lang="en-US" dirty="0" smtClean="0"/>
              <a:t>r orbiters – orbital events are included</a:t>
            </a:r>
          </a:p>
          <a:p>
            <a:pPr lvl="1"/>
            <a:r>
              <a:rPr lang="en-US" dirty="0" smtClean="0"/>
              <a:t>No equivalent in PIF </a:t>
            </a:r>
          </a:p>
          <a:p>
            <a:pPr lvl="1"/>
            <a:r>
              <a:rPr lang="en-US" dirty="0" smtClean="0"/>
              <a:t>By the same token, Mars relay coordination does not allow for/consider occultations (</a:t>
            </a:r>
            <a:r>
              <a:rPr lang="en-US" dirty="0" err="1" smtClean="0"/>
              <a:t>phobos</a:t>
            </a:r>
            <a:r>
              <a:rPr lang="en-US" dirty="0" smtClean="0"/>
              <a:t> travels really fast around mars, and is very small, so maybe not really an issue unless doing something like tracking behind another planet from Mars)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Preliminary thoughts on accommodating this uses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Observer location coordinate and coordinate system identification could be added as optional meta-data</a:t>
            </a:r>
          </a:p>
          <a:p>
            <a:pPr lvl="1"/>
            <a:r>
              <a:rPr lang="en-US" dirty="0" smtClean="0"/>
              <a:t>Although it would probably be required for this use case</a:t>
            </a:r>
          </a:p>
          <a:p>
            <a:r>
              <a:rPr lang="en-US" dirty="0" smtClean="0"/>
              <a:t>Orbital elements could be added as optional meta-data</a:t>
            </a:r>
            <a:endParaRPr lang="en-US" dirty="0"/>
          </a:p>
          <a:p>
            <a:pPr lvl="1"/>
            <a:r>
              <a:rPr lang="en-US" dirty="0" smtClean="0"/>
              <a:t>Perhaps this could also be of use for near-earth spacecraft (?)</a:t>
            </a:r>
          </a:p>
          <a:p>
            <a:pPr lvl="1"/>
            <a:r>
              <a:rPr lang="en-US" dirty="0" smtClean="0"/>
              <a:t>Note that this occurs only for rise of an obiter for the Mars relay coordination </a:t>
            </a:r>
          </a:p>
        </p:txBody>
      </p:sp>
    </p:spTree>
    <p:extLst>
      <p:ext uri="{BB962C8B-B14F-4D97-AF65-F5344CB8AC3E}">
        <p14:creationId xmlns:p14="http://schemas.microsoft.com/office/powerpoint/2010/main" val="14564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482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Response to AI 2017-0512-02</vt:lpstr>
      <vt:lpstr>Background </vt:lpstr>
      <vt:lpstr>Current PIF Overview</vt:lpstr>
      <vt:lpstr>PowerPoint Presentation</vt:lpstr>
      <vt:lpstr>NASA Mars Relay Coordination Planning Data Overview </vt:lpstr>
      <vt:lpstr>NASA Mars Relay Coordination Planning Data Overview </vt:lpstr>
      <vt:lpstr>Observations, questions, comments </vt:lpstr>
      <vt:lpstr>Preliminary thoughts on accommodating this uses case</vt:lpstr>
    </vt:vector>
  </TitlesOfParts>
  <Company>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Blah</dc:title>
  <dc:creator>Barkley, Erik J (3970)</dc:creator>
  <cp:lastModifiedBy>Barkley, Erik J (3970)</cp:lastModifiedBy>
  <cp:revision>15</cp:revision>
  <dcterms:created xsi:type="dcterms:W3CDTF">2017-07-31T23:52:32Z</dcterms:created>
  <dcterms:modified xsi:type="dcterms:W3CDTF">2017-08-01T23:43:08Z</dcterms:modified>
</cp:coreProperties>
</file>