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ley, Erik J (3970)" initials="BEJ(" lastIdx="1" clrIdx="0">
    <p:extLst>
      <p:ext uri="{19B8F6BF-5375-455C-9EA6-DF929625EA0E}">
        <p15:presenceInfo xmlns:p15="http://schemas.microsoft.com/office/powerpoint/2012/main" userId="S-1-5-21-1608413684-1126320247-1535859923-87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25" autoAdjust="0"/>
    <p:restoredTop sz="94660"/>
  </p:normalViewPr>
  <p:slideViewPr>
    <p:cSldViewPr snapToGrid="0">
      <p:cViewPr varScale="1">
        <p:scale>
          <a:sx n="109" d="100"/>
          <a:sy n="109" d="100"/>
        </p:scale>
        <p:origin x="108"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119E03-54A5-4AC1-BBEB-2EE152339EB5}"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252142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19E03-54A5-4AC1-BBEB-2EE152339EB5}"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320627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19E03-54A5-4AC1-BBEB-2EE152339EB5}"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290890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19E03-54A5-4AC1-BBEB-2EE152339EB5}"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295093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19E03-54A5-4AC1-BBEB-2EE152339EB5}"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167026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119E03-54A5-4AC1-BBEB-2EE152339EB5}"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187945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19E03-54A5-4AC1-BBEB-2EE152339EB5}" type="datetimeFigureOut">
              <a:rPr lang="en-US" smtClean="0"/>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61912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119E03-54A5-4AC1-BBEB-2EE152339EB5}" type="datetimeFigureOut">
              <a:rPr lang="en-US" smtClean="0"/>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353492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19E03-54A5-4AC1-BBEB-2EE152339EB5}" type="datetimeFigureOut">
              <a:rPr lang="en-US" smtClean="0"/>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290131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19E03-54A5-4AC1-BBEB-2EE152339EB5}"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323828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19E03-54A5-4AC1-BBEB-2EE152339EB5}"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619E8-38BF-4D2A-92FF-4D7536E662D8}" type="slidenum">
              <a:rPr lang="en-US" smtClean="0"/>
              <a:t>‹#›</a:t>
            </a:fld>
            <a:endParaRPr lang="en-US"/>
          </a:p>
        </p:txBody>
      </p:sp>
    </p:spTree>
    <p:extLst>
      <p:ext uri="{BB962C8B-B14F-4D97-AF65-F5344CB8AC3E}">
        <p14:creationId xmlns:p14="http://schemas.microsoft.com/office/powerpoint/2010/main" val="24073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19E03-54A5-4AC1-BBEB-2EE152339EB5}" type="datetimeFigureOut">
              <a:rPr lang="en-US" smtClean="0"/>
              <a:t>5/9/2016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619E8-38BF-4D2A-92FF-4D7536E662D8}" type="slidenum">
              <a:rPr lang="en-US" smtClean="0"/>
              <a:t>‹#›</a:t>
            </a:fld>
            <a:endParaRPr lang="en-US"/>
          </a:p>
        </p:txBody>
      </p:sp>
    </p:spTree>
    <p:extLst>
      <p:ext uri="{BB962C8B-B14F-4D97-AF65-F5344CB8AC3E}">
        <p14:creationId xmlns:p14="http://schemas.microsoft.com/office/powerpoint/2010/main" val="195226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naregistry.org/r/service_management_xml_schemas/service_management_xml_schema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eta.sanaregistry.org/r/service_provider_types/service_provider_typ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naregistry.org/r/service_sites_apertur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naregistry.org/r/service_management_entity_types/service_management_entity_typ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Registries for </a:t>
            </a:r>
            <a:r>
              <a:rPr lang="en-US" dirty="0" err="1" smtClean="0"/>
              <a:t>SoS</a:t>
            </a:r>
            <a:r>
              <a:rPr lang="en-US" dirty="0" smtClean="0"/>
              <a:t> (Simple Schedule of Services)</a:t>
            </a:r>
            <a:endParaRPr lang="en-US" dirty="0"/>
          </a:p>
        </p:txBody>
      </p:sp>
      <p:sp>
        <p:nvSpPr>
          <p:cNvPr id="3" name="Subtitle 2"/>
          <p:cNvSpPr>
            <a:spLocks noGrp="1"/>
          </p:cNvSpPr>
          <p:nvPr>
            <p:ph type="subTitle" idx="1"/>
          </p:nvPr>
        </p:nvSpPr>
        <p:spPr>
          <a:xfrm>
            <a:off x="1523999" y="3602038"/>
            <a:ext cx="9425049" cy="1655762"/>
          </a:xfrm>
        </p:spPr>
        <p:txBody>
          <a:bodyPr>
            <a:normAutofit fontScale="92500" lnSpcReduction="20000"/>
          </a:bodyPr>
          <a:lstStyle/>
          <a:p>
            <a:r>
              <a:rPr lang="en-US" dirty="0" smtClean="0"/>
              <a:t>30-Nov-2016</a:t>
            </a:r>
          </a:p>
          <a:p>
            <a:r>
              <a:rPr lang="en-US" dirty="0" smtClean="0"/>
              <a:t>Rev A: 4-Dec-2015: Updates based on </a:t>
            </a:r>
            <a:r>
              <a:rPr lang="en-US" dirty="0" err="1" smtClean="0"/>
              <a:t>Telecon</a:t>
            </a:r>
            <a:r>
              <a:rPr lang="en-US" dirty="0" smtClean="0"/>
              <a:t> of 30 Nov 2015</a:t>
            </a:r>
          </a:p>
          <a:p>
            <a:r>
              <a:rPr lang="en-US" dirty="0" smtClean="0"/>
              <a:t>Rev B: 28-Jan-2016: Updates based on </a:t>
            </a:r>
            <a:r>
              <a:rPr lang="en-US" dirty="0"/>
              <a:t>RMP (CCSDS </a:t>
            </a:r>
            <a:r>
              <a:rPr lang="en-US" dirty="0" smtClean="0"/>
              <a:t>313.1-Y-0.1) </a:t>
            </a:r>
            <a:r>
              <a:rPr lang="en-US" dirty="0"/>
              <a:t>book </a:t>
            </a:r>
            <a:r>
              <a:rPr lang="en-US" dirty="0" smtClean="0"/>
              <a:t>being conditionally approved </a:t>
            </a:r>
            <a:endParaRPr lang="en-US" dirty="0" smtClean="0"/>
          </a:p>
          <a:p>
            <a:r>
              <a:rPr lang="en-US" dirty="0" smtClean="0"/>
              <a:t>Rev C: 09-May-2016:  Registry URLs and Status Update</a:t>
            </a:r>
            <a:endParaRPr lang="en-US" dirty="0" smtClean="0"/>
          </a:p>
          <a:p>
            <a:endParaRPr lang="en-US" dirty="0"/>
          </a:p>
          <a:p>
            <a:endParaRPr lang="en-US" dirty="0"/>
          </a:p>
        </p:txBody>
      </p:sp>
    </p:spTree>
    <p:extLst>
      <p:ext uri="{BB962C8B-B14F-4D97-AF65-F5344CB8AC3E}">
        <p14:creationId xmlns:p14="http://schemas.microsoft.com/office/powerpoint/2010/main" val="2287008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703" y="55218"/>
            <a:ext cx="10515600" cy="1325563"/>
          </a:xfrm>
        </p:spPr>
        <p:txBody>
          <a:bodyPr/>
          <a:lstStyle/>
          <a:p>
            <a:r>
              <a:rPr lang="en-US" dirty="0" smtClean="0"/>
              <a:t>What is SOS?/Introduction</a:t>
            </a:r>
            <a:endParaRPr lang="en-US" dirty="0"/>
          </a:p>
        </p:txBody>
      </p:sp>
      <p:sp>
        <p:nvSpPr>
          <p:cNvPr id="3" name="Content Placeholder 2"/>
          <p:cNvSpPr>
            <a:spLocks noGrp="1"/>
          </p:cNvSpPr>
          <p:nvPr>
            <p:ph idx="1"/>
          </p:nvPr>
        </p:nvSpPr>
        <p:spPr>
          <a:xfrm>
            <a:off x="578707" y="1084218"/>
            <a:ext cx="11353800" cy="5477219"/>
          </a:xfrm>
        </p:spPr>
        <p:txBody>
          <a:bodyPr>
            <a:normAutofit fontScale="85000" lnSpcReduction="20000"/>
          </a:bodyPr>
          <a:lstStyle/>
          <a:p>
            <a:r>
              <a:rPr lang="en-US" dirty="0" smtClean="0"/>
              <a:t>A data format for publication of TT&amp;C network schedule of services</a:t>
            </a:r>
          </a:p>
          <a:p>
            <a:pPr lvl="1"/>
            <a:r>
              <a:rPr lang="en-US" dirty="0" err="1" smtClean="0"/>
              <a:t>E.g</a:t>
            </a:r>
            <a:r>
              <a:rPr lang="en-US" dirty="0" smtClean="0"/>
              <a:t>, at 1500 on Day of Year 237, ESA’s Mars Express (MEX) will have 6 hours of Telemetry, Command, and Tracking service on NASA DSN Antenna DSS-24</a:t>
            </a:r>
          </a:p>
          <a:p>
            <a:pPr lvl="1"/>
            <a:r>
              <a:rPr lang="en-US" dirty="0" smtClean="0"/>
              <a:t>Can be for as many or as few scheduled users, at publisher’s discretion</a:t>
            </a:r>
          </a:p>
          <a:p>
            <a:pPr lvl="1"/>
            <a:r>
              <a:rPr lang="en-US" dirty="0" smtClean="0"/>
              <a:t>Can be for an arbitrary amount of time</a:t>
            </a:r>
            <a:endParaRPr lang="en-US" dirty="0"/>
          </a:p>
          <a:p>
            <a:r>
              <a:rPr lang="en-US" dirty="0" smtClean="0"/>
              <a:t>Stated in XML</a:t>
            </a:r>
          </a:p>
          <a:p>
            <a:pPr lvl="1"/>
            <a:r>
              <a:rPr lang="en-US" dirty="0" smtClean="0"/>
              <a:t>“Payload” and “supporting” XML Schemas</a:t>
            </a:r>
            <a:endParaRPr lang="en-US" dirty="0"/>
          </a:p>
          <a:p>
            <a:r>
              <a:rPr lang="en-US" dirty="0" smtClean="0"/>
              <a:t>Utilizes several bits of registered information</a:t>
            </a:r>
          </a:p>
          <a:p>
            <a:pPr marL="914400" lvl="1" indent="-457200">
              <a:buFont typeface="+mj-lt"/>
              <a:buAutoNum type="arabicParenR"/>
            </a:pPr>
            <a:r>
              <a:rPr lang="en-US" dirty="0" smtClean="0"/>
              <a:t>XML Schema</a:t>
            </a:r>
          </a:p>
          <a:p>
            <a:pPr marL="914400" lvl="1" indent="-457200">
              <a:buFont typeface="+mj-lt"/>
              <a:buAutoNum type="arabicParenR"/>
            </a:pPr>
            <a:r>
              <a:rPr lang="en-US" dirty="0" smtClean="0"/>
              <a:t>Originator (e.g., ESTRACK, DSN, </a:t>
            </a:r>
            <a:r>
              <a:rPr lang="en-US" dirty="0" err="1" smtClean="0"/>
              <a:t>etc</a:t>
            </a:r>
            <a:r>
              <a:rPr lang="en-US" dirty="0" smtClean="0"/>
              <a:t>) </a:t>
            </a:r>
          </a:p>
          <a:p>
            <a:pPr marL="914400" lvl="1" indent="-457200">
              <a:buFont typeface="+mj-lt"/>
              <a:buAutoNum type="arabicParenR"/>
            </a:pPr>
            <a:r>
              <a:rPr lang="en-US" dirty="0" smtClean="0"/>
              <a:t>User of services – typically </a:t>
            </a:r>
            <a:r>
              <a:rPr lang="en-US" dirty="0"/>
              <a:t>m</a:t>
            </a:r>
            <a:r>
              <a:rPr lang="en-US" dirty="0" smtClean="0"/>
              <a:t>ission spacecraft identifiers (e.g., CASS, MEX, MRO, ROSE, </a:t>
            </a:r>
            <a:r>
              <a:rPr lang="en-US" dirty="0" err="1" smtClean="0"/>
              <a:t>etc</a:t>
            </a:r>
            <a:r>
              <a:rPr lang="en-US" dirty="0" smtClean="0"/>
              <a:t>) </a:t>
            </a:r>
          </a:p>
          <a:p>
            <a:pPr marL="914400" lvl="1" indent="-457200">
              <a:buFont typeface="+mj-lt"/>
              <a:buAutoNum type="arabicParenR"/>
            </a:pPr>
            <a:r>
              <a:rPr lang="en-US" dirty="0"/>
              <a:t>Aperture identifiers (</a:t>
            </a:r>
            <a:r>
              <a:rPr lang="en-US" dirty="0" err="1"/>
              <a:t>e.g</a:t>
            </a:r>
            <a:r>
              <a:rPr lang="en-US" dirty="0"/>
              <a:t>, DSS-24)</a:t>
            </a:r>
          </a:p>
          <a:p>
            <a:pPr marL="914400" lvl="1" indent="-457200">
              <a:buFont typeface="+mj-lt"/>
              <a:buAutoNum type="arabicParenR"/>
            </a:pPr>
            <a:r>
              <a:rPr lang="en-US" dirty="0" smtClean="0"/>
              <a:t>Service Management Information Entity Type (an enumerated list; e.g., “SCHEDULE”, “PLANNING REPORT”, “ACCOUNTABILITY REPORT”, etc.) </a:t>
            </a:r>
          </a:p>
          <a:p>
            <a:r>
              <a:rPr lang="en-US" dirty="0" smtClean="0"/>
              <a:t>More or less in conformance with new RMP from SE Area</a:t>
            </a:r>
          </a:p>
          <a:p>
            <a:r>
              <a:rPr lang="en-US" dirty="0" smtClean="0"/>
              <a:t>But we have not worked with SANA folks to get the registries defined, so </a:t>
            </a:r>
          </a:p>
          <a:p>
            <a:r>
              <a:rPr lang="en-US" dirty="0" smtClean="0"/>
              <a:t>Let’s get that taken care of (I hope)…</a:t>
            </a:r>
          </a:p>
          <a:p>
            <a:pPr marL="0" indent="0">
              <a:buNone/>
            </a:pPr>
            <a:endParaRPr lang="en-US" dirty="0" smtClean="0"/>
          </a:p>
          <a:p>
            <a:endParaRPr lang="en-US" dirty="0"/>
          </a:p>
        </p:txBody>
      </p:sp>
    </p:spTree>
    <p:extLst>
      <p:ext uri="{BB962C8B-B14F-4D97-AF65-F5344CB8AC3E}">
        <p14:creationId xmlns:p14="http://schemas.microsoft.com/office/powerpoint/2010/main" val="143793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Registry </a:t>
            </a:r>
            <a:r>
              <a:rPr lang="en-US" dirty="0"/>
              <a:t>1</a:t>
            </a:r>
            <a:r>
              <a:rPr lang="en-US" dirty="0" smtClean="0"/>
              <a:t>:  XML Schemas (New Registry)</a:t>
            </a:r>
            <a:endParaRPr lang="en-US" dirty="0"/>
          </a:p>
        </p:txBody>
      </p:sp>
      <p:sp>
        <p:nvSpPr>
          <p:cNvPr id="3" name="Content Placeholder 2"/>
          <p:cNvSpPr>
            <a:spLocks noGrp="1"/>
          </p:cNvSpPr>
          <p:nvPr>
            <p:ph idx="1"/>
          </p:nvPr>
        </p:nvSpPr>
        <p:spPr>
          <a:xfrm>
            <a:off x="774192" y="1536567"/>
            <a:ext cx="10515600" cy="4351338"/>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en-US" dirty="0" smtClean="0"/>
              <a:t>3 schema files to be registered</a:t>
            </a:r>
          </a:p>
          <a:p>
            <a:r>
              <a:rPr lang="en-US" dirty="0" smtClean="0"/>
              <a:t>Just simply to be put on-line with a URL that can be included in the </a:t>
            </a:r>
            <a:r>
              <a:rPr lang="en-US" dirty="0" err="1" smtClean="0"/>
              <a:t>SoS</a:t>
            </a:r>
            <a:r>
              <a:rPr lang="en-US" dirty="0" smtClean="0"/>
              <a:t> book</a:t>
            </a:r>
          </a:p>
          <a:p>
            <a:r>
              <a:rPr lang="en-US" dirty="0" smtClean="0"/>
              <a:t>Descriptions:</a:t>
            </a:r>
          </a:p>
          <a:p>
            <a:pPr lvl="1"/>
            <a:r>
              <a:rPr lang="en-US" dirty="0" smtClean="0"/>
              <a:t>SchemaCssmCcsdsTimeCodes-V1_0_0.xsd  -- A pattern, for validation of XML instances for expressing dates/times in the format of CCSDS timecode B (per CCSDS 301.0-B-4)</a:t>
            </a:r>
          </a:p>
          <a:p>
            <a:pPr lvl="1"/>
            <a:r>
              <a:rPr lang="en-US" dirty="0" err="1"/>
              <a:t>SchemaCssmCcsdsTimecodes</a:t>
            </a:r>
            <a:r>
              <a:rPr lang="en-US" dirty="0"/>
              <a:t> – a schema for CCSDS time formats used by other CSSM schemas – at this time specifically Time Code “B” </a:t>
            </a:r>
          </a:p>
          <a:p>
            <a:pPr lvl="1"/>
            <a:r>
              <a:rPr lang="en-US" dirty="0" err="1" smtClean="0"/>
              <a:t>SchemaCssmSmInfoEntityHeader</a:t>
            </a:r>
            <a:r>
              <a:rPr lang="en-US" dirty="0" smtClean="0"/>
              <a:t>  -- a schema for a header for all service management messages</a:t>
            </a:r>
          </a:p>
          <a:p>
            <a:pPr lvl="1"/>
            <a:r>
              <a:rPr lang="en-US" dirty="0" err="1" smtClean="0"/>
              <a:t>SchemaCssmSimpleSchedule</a:t>
            </a:r>
            <a:r>
              <a:rPr lang="en-US" dirty="0" smtClean="0"/>
              <a:t> – a schema capturing the “on-the-wire” schedule publication conformant with (what will be) the Blue Book 902.1-B-1</a:t>
            </a:r>
          </a:p>
          <a:p>
            <a:r>
              <a:rPr lang="en-US" dirty="0" smtClean="0">
                <a:solidFill>
                  <a:srgbClr val="FF0000"/>
                </a:solidFill>
              </a:rPr>
              <a:t>Registration Policy</a:t>
            </a:r>
          </a:p>
          <a:p>
            <a:pPr lvl="1"/>
            <a:r>
              <a:rPr lang="en-US" dirty="0" smtClean="0">
                <a:solidFill>
                  <a:srgbClr val="FF0000"/>
                </a:solidFill>
              </a:rPr>
              <a:t>Request for registry update needs to come from CSS Area, from AD, DAD, or someone duly designated (via email to SANA operator)</a:t>
            </a:r>
          </a:p>
          <a:p>
            <a:pPr lvl="1"/>
            <a:r>
              <a:rPr lang="en-US" dirty="0" smtClean="0">
                <a:solidFill>
                  <a:srgbClr val="FF0000"/>
                </a:solidFill>
              </a:rPr>
              <a:t>Once registry is established, subsequent request will indicate how to treat any existing registry or registries. </a:t>
            </a:r>
          </a:p>
          <a:p>
            <a:pPr lvl="1"/>
            <a:endParaRPr lang="en-US" dirty="0">
              <a:solidFill>
                <a:schemeClr val="tx2"/>
              </a:solidFill>
            </a:endParaRPr>
          </a:p>
          <a:p>
            <a:r>
              <a:rPr lang="en-US" dirty="0" smtClean="0">
                <a:solidFill>
                  <a:schemeClr val="accent1">
                    <a:lumMod val="75000"/>
                  </a:schemeClr>
                </a:solidFill>
              </a:rPr>
              <a:t>Registry Class:  RMP defines this as “global”  See figure 2-2 of RMP (re XML Schema); as such, responsibility for update is delegated from CESG  (see p 3-15, 1</a:t>
            </a:r>
            <a:r>
              <a:rPr lang="en-US" baseline="30000" dirty="0" smtClean="0">
                <a:solidFill>
                  <a:schemeClr val="accent1">
                    <a:lumMod val="75000"/>
                  </a:schemeClr>
                </a:solidFill>
              </a:rPr>
              <a:t>st</a:t>
            </a:r>
            <a:r>
              <a:rPr lang="en-US" dirty="0" smtClean="0">
                <a:solidFill>
                  <a:schemeClr val="accent1">
                    <a:lumMod val="75000"/>
                  </a:schemeClr>
                </a:solidFill>
              </a:rPr>
              <a:t> paragraph of RMP).   As no such delegation is currently in effect, request that CCS AD, DAD being the registration authority until CESG delegation as been made. </a:t>
            </a:r>
          </a:p>
          <a:p>
            <a:r>
              <a:rPr lang="en-US" i="1" dirty="0" smtClean="0">
                <a:solidFill>
                  <a:schemeClr val="accent1">
                    <a:lumMod val="75000"/>
                  </a:schemeClr>
                </a:solidFill>
              </a:rPr>
              <a:t>Action: </a:t>
            </a:r>
            <a:r>
              <a:rPr lang="en-US" dirty="0" smtClean="0">
                <a:solidFill>
                  <a:schemeClr val="accent1">
                    <a:lumMod val="75000"/>
                  </a:schemeClr>
                </a:solidFill>
              </a:rPr>
              <a:t>Registry Name:  To prepare for longer term usage, request registry name be changed from “Simple Schedule XML Schemas” to  “Service Management XML Schemas”.  (I anticipate several more sets of schemas and it will make sense to collect these in one </a:t>
            </a:r>
            <a:r>
              <a:rPr lang="en-US" dirty="0" err="1" smtClean="0">
                <a:solidFill>
                  <a:schemeClr val="accent1">
                    <a:lumMod val="75000"/>
                  </a:schemeClr>
                </a:solidFill>
              </a:rPr>
              <a:t>regstiry</a:t>
            </a:r>
            <a:r>
              <a:rPr lang="en-US" dirty="0" smtClean="0">
                <a:solidFill>
                  <a:schemeClr val="accent1">
                    <a:lumMod val="75000"/>
                  </a:schemeClr>
                </a:solidFill>
              </a:rPr>
              <a:t>. </a:t>
            </a:r>
            <a:endParaRPr lang="en-US" dirty="0" smtClean="0">
              <a:solidFill>
                <a:schemeClr val="accent1">
                  <a:lumMod val="75000"/>
                </a:schemeClr>
              </a:solidFill>
            </a:endParaRPr>
          </a:p>
          <a:p>
            <a:pPr marL="0" indent="0">
              <a:buNone/>
            </a:pPr>
            <a:endParaRPr lang="en-US" dirty="0" smtClean="0">
              <a:solidFill>
                <a:schemeClr val="accent1">
                  <a:lumMod val="75000"/>
                </a:schemeClr>
              </a:solidFill>
            </a:endParaRPr>
          </a:p>
          <a:p>
            <a:endParaRPr lang="en-US" b="1" cap="all" dirty="0">
              <a:solidFill>
                <a:schemeClr val="accent1">
                  <a:lumMod val="75000"/>
                </a:schemeClr>
              </a:solidFill>
              <a:latin typeface="helvetica" panose="020B0604020202020204" pitchFamily="34" charset="0"/>
            </a:endParaRPr>
          </a:p>
          <a:p>
            <a:endParaRPr lang="en-US" b="1" cap="all" dirty="0" smtClean="0">
              <a:solidFill>
                <a:srgbClr val="FFFFFF"/>
              </a:solidFill>
              <a:latin typeface="helvetica" panose="020B0604020202020204" pitchFamily="34" charset="0"/>
            </a:endParaRPr>
          </a:p>
          <a:p>
            <a:endParaRPr lang="en-US" dirty="0" smtClean="0">
              <a:solidFill>
                <a:schemeClr val="accent1">
                  <a:lumMod val="75000"/>
                </a:schemeClr>
              </a:solidFill>
            </a:endParaRPr>
          </a:p>
        </p:txBody>
      </p:sp>
      <p:cxnSp>
        <p:nvCxnSpPr>
          <p:cNvPr id="4" name="Straight Connector 3"/>
          <p:cNvCxnSpPr/>
          <p:nvPr/>
        </p:nvCxnSpPr>
        <p:spPr>
          <a:xfrm>
            <a:off x="440575" y="3623182"/>
            <a:ext cx="10997738" cy="8075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459061" y="3623182"/>
            <a:ext cx="10894739" cy="7265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Horizontal Scroll 9"/>
          <p:cNvSpPr/>
          <p:nvPr/>
        </p:nvSpPr>
        <p:spPr>
          <a:xfrm>
            <a:off x="701040" y="5765578"/>
            <a:ext cx="10789920" cy="1033272"/>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URL:  </a:t>
            </a:r>
            <a:r>
              <a:rPr lang="en-US" dirty="0">
                <a:hlinkClick r:id="rId2"/>
              </a:rPr>
              <a:t>http://</a:t>
            </a:r>
            <a:r>
              <a:rPr lang="en-US" dirty="0" smtClean="0">
                <a:hlinkClick r:id="rId2"/>
              </a:rPr>
              <a:t>sanaregistry.org/r/service_management_xml_schemas/service_management_xml_schemas.html</a:t>
            </a:r>
            <a:endParaRPr lang="en-US" dirty="0" smtClean="0"/>
          </a:p>
          <a:p>
            <a:pPr algn="ctr"/>
            <a:r>
              <a:rPr lang="en-US" dirty="0" smtClean="0"/>
              <a:t>Status: Listed on main SANA registry site as a candidate registry </a:t>
            </a:r>
            <a:endParaRPr lang="en-US" dirty="0"/>
          </a:p>
        </p:txBody>
      </p:sp>
    </p:spTree>
    <p:extLst>
      <p:ext uri="{BB962C8B-B14F-4D97-AF65-F5344CB8AC3E}">
        <p14:creationId xmlns:p14="http://schemas.microsoft.com/office/powerpoint/2010/main" val="52800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Registry 2: Originating Organization (augment Organizations registry)</a:t>
            </a:r>
            <a:endParaRPr lang="en-US" dirty="0"/>
          </a:p>
        </p:txBody>
      </p:sp>
      <p:sp>
        <p:nvSpPr>
          <p:cNvPr id="3" name="Content Placeholder 2"/>
          <p:cNvSpPr>
            <a:spLocks noGrp="1"/>
          </p:cNvSpPr>
          <p:nvPr>
            <p:ph idx="1"/>
          </p:nvPr>
        </p:nvSpPr>
        <p:spPr/>
        <p:txBody>
          <a:bodyPr>
            <a:normAutofit fontScale="92500" lnSpcReduction="20000"/>
          </a:bodyPr>
          <a:lstStyle/>
          <a:p>
            <a:r>
              <a:rPr lang="en-US" strike="sngStrike" dirty="0" smtClean="0"/>
              <a:t>Make use of </a:t>
            </a:r>
            <a:r>
              <a:rPr lang="en-US" strike="sngStrike" dirty="0"/>
              <a:t>“Name” in CCSDS Organization Registry…</a:t>
            </a:r>
          </a:p>
          <a:p>
            <a:pPr lvl="1"/>
            <a:r>
              <a:rPr lang="en-US" strike="sngStrike" dirty="0"/>
              <a:t>add an attribute of  “</a:t>
            </a:r>
            <a:r>
              <a:rPr lang="en-US" strike="sngStrike" dirty="0" err="1" smtClean="0"/>
              <a:t>serviceProvider</a:t>
            </a:r>
            <a:r>
              <a:rPr lang="en-US" strike="sngStrike" dirty="0" smtClean="0"/>
              <a:t>”, composed </a:t>
            </a:r>
            <a:r>
              <a:rPr lang="en-US" strike="sngStrike" dirty="0"/>
              <a:t>of enumerated </a:t>
            </a:r>
            <a:r>
              <a:rPr lang="en-US" strike="sngStrike" dirty="0" smtClean="0"/>
              <a:t>values</a:t>
            </a:r>
          </a:p>
          <a:p>
            <a:pPr lvl="2"/>
            <a:r>
              <a:rPr lang="en-US" strike="sngStrike" dirty="0"/>
              <a:t>“null” value shall be the first ordinal value of the </a:t>
            </a:r>
            <a:r>
              <a:rPr lang="en-US" strike="sngStrike" dirty="0" smtClean="0"/>
              <a:t>list</a:t>
            </a:r>
          </a:p>
          <a:p>
            <a:r>
              <a:rPr lang="en-US" dirty="0" smtClean="0">
                <a:solidFill>
                  <a:schemeClr val="accent1">
                    <a:lumMod val="75000"/>
                  </a:schemeClr>
                </a:solidFill>
              </a:rPr>
              <a:t>Make use of the “Service Provider Registry” (See RMP 3.3.2.3) </a:t>
            </a:r>
          </a:p>
          <a:p>
            <a:pPr lvl="2"/>
            <a:r>
              <a:rPr lang="en-US" dirty="0"/>
              <a:t>“</a:t>
            </a:r>
            <a:r>
              <a:rPr lang="en-US" dirty="0" err="1"/>
              <a:t>SchedulePublisher</a:t>
            </a:r>
            <a:r>
              <a:rPr lang="en-US" dirty="0"/>
              <a:t>” shall be added </a:t>
            </a:r>
            <a:r>
              <a:rPr lang="en-US" strike="sngStrike" dirty="0"/>
              <a:t>to this enumerated list </a:t>
            </a:r>
            <a:r>
              <a:rPr lang="en-US" dirty="0"/>
              <a:t> </a:t>
            </a:r>
            <a:r>
              <a:rPr lang="en-US" dirty="0" smtClean="0">
                <a:solidFill>
                  <a:schemeClr val="accent1">
                    <a:lumMod val="75000"/>
                  </a:schemeClr>
                </a:solidFill>
              </a:rPr>
              <a:t> as an attribute for entries in this registry in </a:t>
            </a:r>
            <a:r>
              <a:rPr lang="en-US" dirty="0" smtClean="0"/>
              <a:t>whatever </a:t>
            </a:r>
            <a:r>
              <a:rPr lang="en-US" dirty="0"/>
              <a:t>order is best determined by SANA </a:t>
            </a:r>
            <a:r>
              <a:rPr lang="en-US" dirty="0" smtClean="0"/>
              <a:t>engineering</a:t>
            </a:r>
          </a:p>
          <a:p>
            <a:pPr lvl="2"/>
            <a:r>
              <a:rPr lang="en-US" dirty="0"/>
              <a:t>All values that exist in this registry prior to the original (first) publication date of this recommendation shall have </a:t>
            </a:r>
            <a:r>
              <a:rPr lang="en-US" dirty="0" smtClean="0"/>
              <a:t>effectively </a:t>
            </a:r>
            <a:r>
              <a:rPr lang="en-US" dirty="0"/>
              <a:t>a null value assigned for this attribute</a:t>
            </a:r>
            <a:r>
              <a:rPr lang="en-US" dirty="0" smtClean="0"/>
              <a:t>.</a:t>
            </a:r>
            <a:endParaRPr lang="en-US" dirty="0">
              <a:solidFill>
                <a:schemeClr val="accent1">
                  <a:lumMod val="75000"/>
                </a:schemeClr>
              </a:solidFill>
            </a:endParaRPr>
          </a:p>
          <a:p>
            <a:pPr marL="914400" lvl="2" indent="0">
              <a:buNone/>
            </a:pPr>
            <a:endParaRPr lang="en-US" dirty="0" smtClean="0"/>
          </a:p>
          <a:p>
            <a:r>
              <a:rPr lang="en-US" dirty="0"/>
              <a:t>The procedure to </a:t>
            </a:r>
            <a:r>
              <a:rPr lang="en-US" dirty="0" smtClean="0"/>
              <a:t>follow </a:t>
            </a:r>
          </a:p>
          <a:p>
            <a:pPr lvl="1"/>
            <a:r>
              <a:rPr lang="en-US" strike="sngStrike" dirty="0"/>
              <a:t>Defined </a:t>
            </a:r>
            <a:r>
              <a:rPr lang="en-US" strike="sngStrike" dirty="0" smtClean="0"/>
              <a:t>in </a:t>
            </a:r>
            <a:r>
              <a:rPr lang="en-US" i="1" strike="sngStrike" dirty="0" smtClean="0"/>
              <a:t>Standard </a:t>
            </a:r>
            <a:r>
              <a:rPr lang="en-US" i="1" strike="sngStrike" dirty="0"/>
              <a:t>Formatted Data Units — Control Authority Procedures</a:t>
            </a:r>
            <a:r>
              <a:rPr lang="en-US" strike="sngStrike" dirty="0"/>
              <a:t>, Issue 2. </a:t>
            </a:r>
            <a:r>
              <a:rPr lang="en-US" strike="sngStrike" dirty="0" smtClean="0"/>
              <a:t>CCSDS 630.0-B-2 (630.0-B-1 at the moment)  </a:t>
            </a:r>
            <a:r>
              <a:rPr lang="en-US" dirty="0" smtClean="0">
                <a:solidFill>
                  <a:schemeClr val="accent1">
                    <a:lumMod val="75000"/>
                  </a:schemeClr>
                </a:solidFill>
              </a:rPr>
              <a:t>Defined in the RMP, 3.3.2.3)</a:t>
            </a:r>
            <a:endParaRPr lang="en-US" strike="sngStrike" dirty="0"/>
          </a:p>
          <a:p>
            <a:pPr lvl="2"/>
            <a:r>
              <a:rPr lang="en-US" dirty="0" smtClean="0"/>
              <a:t>And in addition, </a:t>
            </a:r>
            <a:r>
              <a:rPr lang="en-US" strike="sngStrike" dirty="0" smtClean="0">
                <a:solidFill>
                  <a:srgbClr val="FF0000"/>
                </a:solidFill>
              </a:rPr>
              <a:t>for publishers of schedules, the</a:t>
            </a:r>
            <a:r>
              <a:rPr lang="en-US" strike="sngStrike" dirty="0" smtClean="0"/>
              <a:t> </a:t>
            </a:r>
            <a:r>
              <a:rPr lang="en-US" strike="sngStrike" dirty="0"/>
              <a:t>“</a:t>
            </a:r>
            <a:r>
              <a:rPr lang="en-US" strike="sngStrike" dirty="0" err="1"/>
              <a:t>serviceProvider</a:t>
            </a:r>
            <a:r>
              <a:rPr lang="en-US" strike="sngStrike" dirty="0"/>
              <a:t>” </a:t>
            </a:r>
            <a:r>
              <a:rPr lang="en-US" dirty="0">
                <a:solidFill>
                  <a:schemeClr val="accent1">
                    <a:lumMod val="75000"/>
                  </a:schemeClr>
                </a:solidFill>
              </a:rPr>
              <a:t> </a:t>
            </a:r>
            <a:r>
              <a:rPr lang="en-US" dirty="0" smtClean="0">
                <a:solidFill>
                  <a:schemeClr val="accent1">
                    <a:lumMod val="75000"/>
                  </a:schemeClr>
                </a:solidFill>
              </a:rPr>
              <a:t>the “</a:t>
            </a:r>
            <a:r>
              <a:rPr lang="en-US" dirty="0" err="1" smtClean="0">
                <a:solidFill>
                  <a:schemeClr val="accent1">
                    <a:lumMod val="75000"/>
                  </a:schemeClr>
                </a:solidFill>
              </a:rPr>
              <a:t>SchedulePublsher</a:t>
            </a:r>
            <a:r>
              <a:rPr lang="en-US" dirty="0" smtClean="0">
                <a:solidFill>
                  <a:schemeClr val="accent1">
                    <a:lumMod val="75000"/>
                  </a:schemeClr>
                </a:solidFill>
              </a:rPr>
              <a:t>” </a:t>
            </a:r>
            <a:r>
              <a:rPr lang="en-US" dirty="0" smtClean="0"/>
              <a:t>attribute </a:t>
            </a:r>
            <a:r>
              <a:rPr lang="en-US" dirty="0"/>
              <a:t>shall be </a:t>
            </a:r>
            <a:r>
              <a:rPr lang="en-US" dirty="0" smtClean="0"/>
              <a:t>set </a:t>
            </a:r>
            <a:r>
              <a:rPr lang="en-US" dirty="0" smtClean="0">
                <a:solidFill>
                  <a:schemeClr val="accent1">
                    <a:lumMod val="75000"/>
                  </a:schemeClr>
                </a:solidFill>
              </a:rPr>
              <a:t>to “true” for those entries that are add that are schedule publication organizations</a:t>
            </a:r>
            <a:r>
              <a:rPr lang="en-US" dirty="0" smtClean="0"/>
              <a:t> </a:t>
            </a:r>
            <a:r>
              <a:rPr lang="en-US" strike="sngStrike" dirty="0" smtClean="0">
                <a:solidFill>
                  <a:srgbClr val="FF0000"/>
                </a:solidFill>
              </a:rPr>
              <a:t>to </a:t>
            </a:r>
            <a:r>
              <a:rPr lang="en-US" strike="sngStrike" dirty="0" smtClean="0"/>
              <a:t>the </a:t>
            </a:r>
            <a:r>
              <a:rPr lang="en-US" strike="sngStrike" dirty="0"/>
              <a:t>enumerated value of “</a:t>
            </a:r>
            <a:r>
              <a:rPr lang="en-US" strike="sngStrike" dirty="0" err="1"/>
              <a:t>SchedulePublisher</a:t>
            </a:r>
            <a:r>
              <a:rPr lang="en-US" strike="sngStrike" dirty="0"/>
              <a:t>”.</a:t>
            </a:r>
          </a:p>
          <a:p>
            <a:pPr lvl="1"/>
            <a:endParaRPr lang="en-US" dirty="0"/>
          </a:p>
        </p:txBody>
      </p:sp>
      <p:sp>
        <p:nvSpPr>
          <p:cNvPr id="4" name="Horizontal Scroll 3"/>
          <p:cNvSpPr/>
          <p:nvPr/>
        </p:nvSpPr>
        <p:spPr>
          <a:xfrm>
            <a:off x="272561" y="5853281"/>
            <a:ext cx="11491546" cy="1004719"/>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URL:  </a:t>
            </a:r>
            <a:r>
              <a:rPr lang="en-US" dirty="0" smtClean="0"/>
              <a:t>A supporting URL exists (but is only a registry for enumeration values): </a:t>
            </a:r>
          </a:p>
          <a:p>
            <a:pPr algn="ctr"/>
            <a:r>
              <a:rPr lang="en-US" u="sng" dirty="0">
                <a:hlinkClick r:id="rId2"/>
              </a:rPr>
              <a:t>http://</a:t>
            </a:r>
            <a:r>
              <a:rPr lang="en-US" u="sng" dirty="0" smtClean="0">
                <a:hlinkClick r:id="rId2"/>
              </a:rPr>
              <a:t>beta.sanaregistry.org/r/service_provider_types/service_provider_types.html</a:t>
            </a:r>
            <a:endParaRPr lang="en-US" dirty="0" smtClean="0"/>
          </a:p>
          <a:p>
            <a:pPr algn="ctr"/>
            <a:r>
              <a:rPr lang="en-US" dirty="0" smtClean="0"/>
              <a:t>Status: In progress </a:t>
            </a:r>
            <a:endParaRPr lang="en-US" dirty="0"/>
          </a:p>
        </p:txBody>
      </p:sp>
    </p:spTree>
    <p:extLst>
      <p:ext uri="{BB962C8B-B14F-4D97-AF65-F5344CB8AC3E}">
        <p14:creationId xmlns:p14="http://schemas.microsoft.com/office/powerpoint/2010/main" val="1175895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Registry </a:t>
            </a:r>
            <a:r>
              <a:rPr lang="en-US" dirty="0"/>
              <a:t>3</a:t>
            </a:r>
            <a:r>
              <a:rPr lang="en-US" dirty="0" smtClean="0"/>
              <a:t>: User (Augment Spacecraft Identifiers)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Make use of “Spacecraft Name” in Spacecraft Identifiers registry…</a:t>
            </a:r>
            <a:endParaRPr lang="en-US" dirty="0"/>
          </a:p>
          <a:p>
            <a:r>
              <a:rPr lang="en-US" dirty="0"/>
              <a:t>In addition to the values for the “user” parameter contained in the CCSDS Spacecraft Identifiers registry, the following values shall be recognized by implementations </a:t>
            </a:r>
            <a:endParaRPr lang="en-US" dirty="0" smtClean="0"/>
          </a:p>
          <a:p>
            <a:endParaRPr lang="en-US" dirty="0" smtClean="0"/>
          </a:p>
          <a:p>
            <a:endParaRPr lang="en-US" dirty="0"/>
          </a:p>
          <a:p>
            <a:endParaRPr lang="en-US" dirty="0" smtClean="0"/>
          </a:p>
          <a:p>
            <a:r>
              <a:rPr lang="en-US" dirty="0" smtClean="0"/>
              <a:t>Perhaps this needs to be an additional/ancillary registry or? </a:t>
            </a:r>
          </a:p>
          <a:p>
            <a:r>
              <a:rPr lang="en-US" dirty="0" smtClean="0">
                <a:solidFill>
                  <a:srgbClr val="FF0000"/>
                </a:solidFill>
              </a:rPr>
              <a:t>Agreed by Erik + Colin that the “reserved” values (UNALLOCATED, PROVIDER-CSS) can just be stated in the book and will not be registered.  </a:t>
            </a:r>
          </a:p>
        </p:txBody>
      </p:sp>
      <p:graphicFrame>
        <p:nvGraphicFramePr>
          <p:cNvPr id="7" name="Table 6"/>
          <p:cNvGraphicFramePr>
            <a:graphicFrameLocks noGrp="1"/>
          </p:cNvGraphicFramePr>
          <p:nvPr>
            <p:extLst>
              <p:ext uri="{D42A27DB-BD31-4B8C-83A1-F6EECF244321}">
                <p14:modId xmlns:p14="http://schemas.microsoft.com/office/powerpoint/2010/main" val="2070303916"/>
              </p:ext>
            </p:extLst>
          </p:nvPr>
        </p:nvGraphicFramePr>
        <p:xfrm>
          <a:off x="3031147" y="3781496"/>
          <a:ext cx="5423535" cy="711200"/>
        </p:xfrm>
        <a:graphic>
          <a:graphicData uri="http://schemas.openxmlformats.org/drawingml/2006/table">
            <a:tbl>
              <a:tblPr firstRow="1" firstCol="1" bandRow="1"/>
              <a:tblGrid>
                <a:gridCol w="1890395"/>
                <a:gridCol w="3533140"/>
              </a:tblGrid>
              <a:tr h="0">
                <a:tc>
                  <a:txBody>
                    <a:bodyPr/>
                    <a:lstStyle/>
                    <a:p>
                      <a:pPr marL="0" marR="0" algn="just">
                        <a:lnSpc>
                          <a:spcPts val="1400"/>
                        </a:lnSpc>
                        <a:spcBef>
                          <a:spcPts val="1200"/>
                        </a:spcBef>
                        <a:spcAft>
                          <a:spcPts val="0"/>
                        </a:spcAft>
                      </a:pPr>
                      <a:r>
                        <a:rPr lang="en-US" sz="1200" b="1" dirty="0">
                          <a:effectLst/>
                          <a:latin typeface="Times New Roman" panose="02020603050405020304" pitchFamily="18" charset="0"/>
                          <a:ea typeface="Calibri" panose="020F0502020204030204" pitchFamily="34" charset="0"/>
                        </a:rPr>
                        <a:t>user</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ts val="1400"/>
                        </a:lnSpc>
                        <a:spcBef>
                          <a:spcPts val="1200"/>
                        </a:spcBef>
                        <a:spcAft>
                          <a:spcPts val="0"/>
                        </a:spcAft>
                      </a:pPr>
                      <a:r>
                        <a:rPr lang="en-US" sz="1200" b="1" dirty="0">
                          <a:effectLst/>
                          <a:latin typeface="Times New Roman" panose="02020603050405020304" pitchFamily="18" charset="0"/>
                          <a:ea typeface="Calibri" panose="020F0502020204030204" pitchFamily="34" charset="0"/>
                        </a:rPr>
                        <a:t>Description</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UNALLOCATED</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Indicates that the time is unallocated.</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SimSun" panose="02010600030101010101" pitchFamily="2" charset="-122"/>
                        </a:rPr>
                        <a:t>PROVIDER-CSSS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Indicates that the time is allocated for the </a:t>
                      </a:r>
                      <a:r>
                        <a:rPr lang="en-US" sz="1200" dirty="0">
                          <a:effectLst/>
                          <a:latin typeface="Times New Roman" panose="02020603050405020304" pitchFamily="18" charset="0"/>
                          <a:ea typeface="SimSun" panose="02010600030101010101" pitchFamily="2" charset="-122"/>
                        </a:rPr>
                        <a:t>Provider CSSS</a:t>
                      </a:r>
                      <a:r>
                        <a:rPr lang="en-US" sz="1200" dirty="0">
                          <a:effectLst/>
                          <a:latin typeface="Times New Roman" panose="02020603050405020304" pitchFamily="18" charset="0"/>
                          <a:ea typeface="Calibri" panose="020F0502020204030204" pitchFamily="34" charset="0"/>
                        </a:rPr>
                        <a:t>.</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8" name="Straight Connector 7"/>
          <p:cNvCxnSpPr/>
          <p:nvPr/>
        </p:nvCxnSpPr>
        <p:spPr>
          <a:xfrm>
            <a:off x="521368" y="2318084"/>
            <a:ext cx="11133221" cy="28635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21368" y="2365511"/>
            <a:ext cx="10832432" cy="26239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orizontal Scroll 8"/>
          <p:cNvSpPr/>
          <p:nvPr/>
        </p:nvSpPr>
        <p:spPr>
          <a:xfrm>
            <a:off x="838200" y="6062472"/>
            <a:ext cx="10652760" cy="736378"/>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URL:  </a:t>
            </a:r>
            <a:r>
              <a:rPr lang="en-US" dirty="0" smtClean="0"/>
              <a:t>[none]</a:t>
            </a:r>
          </a:p>
          <a:p>
            <a:pPr algn="ctr"/>
            <a:r>
              <a:rPr lang="en-US" dirty="0" smtClean="0"/>
              <a:t>Status: No registry needed; book update pending</a:t>
            </a:r>
            <a:endParaRPr lang="en-US" dirty="0"/>
          </a:p>
        </p:txBody>
      </p:sp>
    </p:spTree>
    <p:extLst>
      <p:ext uri="{BB962C8B-B14F-4D97-AF65-F5344CB8AC3E}">
        <p14:creationId xmlns:p14="http://schemas.microsoft.com/office/powerpoint/2010/main" val="861585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85" y="0"/>
            <a:ext cx="10515600" cy="1325563"/>
          </a:xfrm>
        </p:spPr>
        <p:txBody>
          <a:bodyPr/>
          <a:lstStyle/>
          <a:p>
            <a:r>
              <a:rPr lang="en-US" dirty="0" smtClean="0"/>
              <a:t>Registry 4: Site and Aperture names (</a:t>
            </a:r>
            <a:r>
              <a:rPr lang="en-US" strike="sngStrike" dirty="0" smtClean="0"/>
              <a:t>Creation of Initial </a:t>
            </a:r>
            <a:r>
              <a:rPr lang="en-US" dirty="0" smtClean="0"/>
              <a:t>Sites and Apertures Registry) (1/2)   </a:t>
            </a:r>
            <a:endParaRPr lang="en-US" dirty="0"/>
          </a:p>
        </p:txBody>
      </p:sp>
      <p:sp>
        <p:nvSpPr>
          <p:cNvPr id="3" name="Content Placeholder 2"/>
          <p:cNvSpPr>
            <a:spLocks noGrp="1"/>
          </p:cNvSpPr>
          <p:nvPr>
            <p:ph idx="1"/>
          </p:nvPr>
        </p:nvSpPr>
        <p:spPr>
          <a:xfrm>
            <a:off x="873944" y="1244827"/>
            <a:ext cx="10515600" cy="4351338"/>
          </a:xfrm>
        </p:spPr>
        <p:txBody>
          <a:bodyPr>
            <a:normAutofit fontScale="92500" lnSpcReduction="10000"/>
          </a:bodyPr>
          <a:lstStyle/>
          <a:p>
            <a:r>
              <a:rPr lang="en-US" dirty="0" smtClean="0">
                <a:solidFill>
                  <a:schemeClr val="accent1">
                    <a:lumMod val="75000"/>
                  </a:schemeClr>
                </a:solidFill>
              </a:rPr>
              <a:t>Utilizes </a:t>
            </a:r>
            <a:r>
              <a:rPr lang="en-US" dirty="0">
                <a:solidFill>
                  <a:schemeClr val="accent1">
                    <a:lumMod val="75000"/>
                  </a:schemeClr>
                </a:solidFill>
              </a:rPr>
              <a:t> Service Site and Aperture Registry </a:t>
            </a:r>
            <a:r>
              <a:rPr lang="en-US" dirty="0" smtClean="0">
                <a:solidFill>
                  <a:schemeClr val="accent1">
                    <a:lumMod val="75000"/>
                  </a:schemeClr>
                </a:solidFill>
              </a:rPr>
              <a:t>(RMP 3.3.2.4) </a:t>
            </a:r>
          </a:p>
          <a:p>
            <a:r>
              <a:rPr lang="en-US" strike="sngStrike" dirty="0" smtClean="0"/>
              <a:t>Creation new Registry until more formal CCSDS recommendation exists</a:t>
            </a:r>
          </a:p>
          <a:p>
            <a:pPr lvl="1"/>
            <a:r>
              <a:rPr lang="en-US" strike="sngStrike" dirty="0" smtClean="0"/>
              <a:t>Anticipate corrigendum to Schedule of Service recommendation </a:t>
            </a:r>
          </a:p>
          <a:p>
            <a:r>
              <a:rPr lang="en-US" dirty="0" err="1" smtClean="0">
                <a:solidFill>
                  <a:schemeClr val="accent1">
                    <a:lumMod val="75000"/>
                  </a:schemeClr>
                </a:solidFill>
              </a:rPr>
              <a:t>Fruther</a:t>
            </a:r>
            <a:r>
              <a:rPr lang="en-US" dirty="0" smtClean="0">
                <a:solidFill>
                  <a:schemeClr val="accent1">
                    <a:lumMod val="75000"/>
                  </a:schemeClr>
                </a:solidFill>
              </a:rPr>
              <a:t> qualifications </a:t>
            </a:r>
            <a:r>
              <a:rPr lang="en-US" dirty="0">
                <a:solidFill>
                  <a:schemeClr val="accent1">
                    <a:lumMod val="75000"/>
                  </a:schemeClr>
                </a:solidFill>
              </a:rPr>
              <a:t>levied against </a:t>
            </a:r>
            <a:r>
              <a:rPr lang="en-US" dirty="0" smtClean="0">
                <a:solidFill>
                  <a:schemeClr val="accent1">
                    <a:lumMod val="75000"/>
                  </a:schemeClr>
                </a:solidFill>
              </a:rPr>
              <a:t>RMP 3.3.2.4.7:  For each site name that can be listed in a schedule, the following shall be supplied</a:t>
            </a:r>
            <a:r>
              <a:rPr lang="en-US" dirty="0" smtClean="0"/>
              <a:t> </a:t>
            </a:r>
            <a:r>
              <a:rPr lang="en-US" strike="sngStrike" dirty="0" smtClean="0"/>
              <a:t>(seen as </a:t>
            </a:r>
            <a:r>
              <a:rPr lang="en-US" strike="sngStrike" dirty="0" err="1" smtClean="0"/>
              <a:t>minimial</a:t>
            </a:r>
            <a:r>
              <a:rPr lang="en-US" strike="sngStrike" dirty="0" smtClean="0"/>
              <a:t> starting point that will remain even when site/apertures specific document exists</a:t>
            </a:r>
            <a:r>
              <a:rPr lang="en-US" dirty="0" smtClean="0"/>
              <a:t>)</a:t>
            </a:r>
          </a:p>
          <a:p>
            <a:pPr marL="0" indent="0">
              <a:buNone/>
            </a:pPr>
            <a:r>
              <a:rPr lang="en-US" strike="sngStrike" dirty="0" smtClean="0"/>
              <a:t> </a:t>
            </a:r>
            <a:endParaRPr lang="en-US" strike="sngStrike" dirty="0"/>
          </a:p>
          <a:p>
            <a:pPr lvl="1"/>
            <a:endParaRPr lang="en-US" dirty="0" smtClean="0"/>
          </a:p>
          <a:p>
            <a:pPr lvl="1"/>
            <a:endParaRPr lang="en-US" dirty="0"/>
          </a:p>
          <a:p>
            <a:pPr lvl="1"/>
            <a:r>
              <a:rPr lang="en-US" dirty="0" smtClean="0"/>
              <a:t>Each Site Name shall have  </a:t>
            </a:r>
            <a:r>
              <a:rPr lang="en-US" dirty="0" smtClean="0">
                <a:solidFill>
                  <a:srgbClr val="FF0000"/>
                </a:solidFill>
              </a:rPr>
              <a:t>at least one or more </a:t>
            </a:r>
            <a:r>
              <a:rPr lang="en-US" dirty="0" smtClean="0"/>
              <a:t>Aperture </a:t>
            </a:r>
            <a:r>
              <a:rPr lang="en-US" dirty="0"/>
              <a:t>Name </a:t>
            </a:r>
            <a:r>
              <a:rPr lang="en-US" dirty="0" smtClean="0"/>
              <a:t> sub-record</a:t>
            </a:r>
            <a:r>
              <a:rPr lang="en-US" dirty="0" smtClean="0">
                <a:solidFill>
                  <a:srgbClr val="FF0000"/>
                </a:solidFill>
              </a:rPr>
              <a:t>s that contains the following</a:t>
            </a: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043615569"/>
              </p:ext>
            </p:extLst>
          </p:nvPr>
        </p:nvGraphicFramePr>
        <p:xfrm>
          <a:off x="2270326" y="3976356"/>
          <a:ext cx="5423535" cy="711200"/>
        </p:xfrm>
        <a:graphic>
          <a:graphicData uri="http://schemas.openxmlformats.org/drawingml/2006/table">
            <a:tbl>
              <a:tblPr firstRow="1" firstCol="1" bandRow="1"/>
              <a:tblGrid>
                <a:gridCol w="1890395"/>
                <a:gridCol w="3533140"/>
              </a:tblGrid>
              <a:tr h="0">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Site Name:</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a string of between 1 and 64 characters in length.</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Site Name Abbreviation</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a string of between 1 and 16 characters in length</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Notes</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a string of text of between 0 and 1024 characters in length describing the site.</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05565863"/>
              </p:ext>
            </p:extLst>
          </p:nvPr>
        </p:nvGraphicFramePr>
        <p:xfrm>
          <a:off x="2455917" y="5532120"/>
          <a:ext cx="5423535" cy="711200"/>
        </p:xfrm>
        <a:graphic>
          <a:graphicData uri="http://schemas.openxmlformats.org/drawingml/2006/table">
            <a:tbl>
              <a:tblPr firstRow="1" firstCol="1" bandRow="1"/>
              <a:tblGrid>
                <a:gridCol w="1890395"/>
                <a:gridCol w="3533140"/>
              </a:tblGrid>
              <a:tr h="166878">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Aperture Name</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a string of between 1 and 64 characters in length.</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878">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Aperture Abbreviation</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a string of between 1 and 16 characters in length</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756">
                <a:tc>
                  <a:txBody>
                    <a:bodyPr/>
                    <a:lstStyle/>
                    <a:p>
                      <a:pPr marL="0" marR="0" algn="just">
                        <a:lnSpc>
                          <a:spcPts val="1400"/>
                        </a:lnSpc>
                        <a:spcBef>
                          <a:spcPts val="1200"/>
                        </a:spcBef>
                        <a:spcAft>
                          <a:spcPts val="0"/>
                        </a:spcAft>
                      </a:pPr>
                      <a:r>
                        <a:rPr lang="en-US" sz="1200">
                          <a:effectLst/>
                          <a:latin typeface="Times New Roman" panose="02020603050405020304" pitchFamily="18" charset="0"/>
                          <a:ea typeface="Calibri" panose="020F0502020204030204" pitchFamily="34" charset="0"/>
                        </a:rPr>
                        <a:t>Notes</a:t>
                      </a:r>
                      <a:endParaRPr lang="en-US" sz="12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400"/>
                        </a:lnSpc>
                        <a:spcBef>
                          <a:spcPts val="1200"/>
                        </a:spcBef>
                        <a:spcAft>
                          <a:spcPts val="0"/>
                        </a:spcAft>
                      </a:pPr>
                      <a:r>
                        <a:rPr lang="en-US" sz="1200" dirty="0">
                          <a:effectLst/>
                          <a:latin typeface="Times New Roman" panose="02020603050405020304" pitchFamily="18" charset="0"/>
                          <a:ea typeface="Calibri" panose="020F0502020204030204" pitchFamily="34" charset="0"/>
                        </a:rPr>
                        <a:t>a string of text of between 0 and 1024 characters in length describing the aperture.</a:t>
                      </a:r>
                      <a:endParaRPr lang="en-US" sz="12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Horizontal Scroll 5"/>
          <p:cNvSpPr/>
          <p:nvPr/>
        </p:nvSpPr>
        <p:spPr>
          <a:xfrm>
            <a:off x="516497" y="6181776"/>
            <a:ext cx="10652760" cy="736378"/>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URL:  </a:t>
            </a:r>
            <a:r>
              <a:rPr lang="en-US" u="sng" dirty="0">
                <a:hlinkClick r:id="rId2"/>
              </a:rPr>
              <a:t>http://</a:t>
            </a:r>
            <a:r>
              <a:rPr lang="en-US" u="sng" dirty="0" smtClean="0">
                <a:hlinkClick r:id="rId2"/>
              </a:rPr>
              <a:t>sanaregistry.org/r/service_sites_apertures</a:t>
            </a:r>
            <a:endParaRPr lang="en-US" dirty="0" smtClean="0"/>
          </a:p>
          <a:p>
            <a:pPr algn="ctr"/>
            <a:r>
              <a:rPr lang="en-US" dirty="0" smtClean="0"/>
              <a:t>Status: Created, currently a placeholder; to access, use “beta.sanaregistry.org” as </a:t>
            </a:r>
            <a:r>
              <a:rPr lang="en-US" dirty="0" err="1" smtClean="0"/>
              <a:t>url</a:t>
            </a:r>
            <a:r>
              <a:rPr lang="en-US" dirty="0" smtClean="0"/>
              <a:t> base </a:t>
            </a:r>
            <a:endParaRPr lang="en-US" dirty="0"/>
          </a:p>
        </p:txBody>
      </p:sp>
    </p:spTree>
    <p:extLst>
      <p:ext uri="{BB962C8B-B14F-4D97-AF65-F5344CB8AC3E}">
        <p14:creationId xmlns:p14="http://schemas.microsoft.com/office/powerpoint/2010/main" val="2168132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Registry 4: Site and Aperture Names (</a:t>
            </a:r>
            <a:r>
              <a:rPr lang="en-US" strike="sngStrike" dirty="0" smtClean="0"/>
              <a:t>Creation of Initial </a:t>
            </a:r>
            <a:r>
              <a:rPr lang="en-US" dirty="0" smtClean="0"/>
              <a:t>Site and Apertures Registry) (2/2)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trike="sngStrike" dirty="0" smtClean="0"/>
              <a:t>Maintenance</a:t>
            </a:r>
          </a:p>
          <a:p>
            <a:pPr lvl="1"/>
            <a:r>
              <a:rPr lang="en-US" strike="sngStrike" dirty="0" smtClean="0"/>
              <a:t>Requests submitted from SANA, shall come from</a:t>
            </a:r>
          </a:p>
          <a:p>
            <a:pPr lvl="2"/>
            <a:r>
              <a:rPr lang="en-US" strike="sngStrike" dirty="0"/>
              <a:t>C</a:t>
            </a:r>
            <a:r>
              <a:rPr lang="en-US" strike="sngStrike" dirty="0" smtClean="0"/>
              <a:t>CSDS </a:t>
            </a:r>
            <a:r>
              <a:rPr lang="en-US" strike="sngStrike" dirty="0"/>
              <a:t>member </a:t>
            </a:r>
            <a:r>
              <a:rPr lang="en-US" strike="sngStrike" dirty="0" smtClean="0"/>
              <a:t>Agency</a:t>
            </a:r>
          </a:p>
          <a:p>
            <a:pPr lvl="2"/>
            <a:r>
              <a:rPr lang="en-US" strike="sngStrike" dirty="0" smtClean="0"/>
              <a:t>CCSDS Observer Agency</a:t>
            </a:r>
          </a:p>
          <a:p>
            <a:pPr lvl="2"/>
            <a:r>
              <a:rPr lang="en-US" strike="sngStrike" dirty="0" smtClean="0"/>
              <a:t>CCSDS </a:t>
            </a:r>
            <a:r>
              <a:rPr lang="en-US" strike="sngStrike" dirty="0"/>
              <a:t>Associate</a:t>
            </a:r>
            <a:r>
              <a:rPr lang="en-US" strike="sngStrike" dirty="0" smtClean="0"/>
              <a:t> </a:t>
            </a:r>
          </a:p>
          <a:p>
            <a:pPr lvl="3"/>
            <a:r>
              <a:rPr lang="en-US" strike="sngStrike" dirty="0" smtClean="0"/>
              <a:t>Industry partner of the above</a:t>
            </a:r>
            <a:endParaRPr lang="en-US" strike="sngStrike" dirty="0" smtClean="0">
              <a:solidFill>
                <a:srgbClr val="FF0000"/>
              </a:solidFill>
            </a:endParaRPr>
          </a:p>
          <a:p>
            <a:pPr lvl="1"/>
            <a:r>
              <a:rPr lang="en-US" dirty="0" smtClean="0">
                <a:solidFill>
                  <a:srgbClr val="FF0000"/>
                </a:solidFill>
              </a:rPr>
              <a:t>Need to check that if a new entry is being made for the purposes of inclusion in schedule publication then there does need to be at least one </a:t>
            </a:r>
            <a:r>
              <a:rPr lang="en-US" dirty="0" err="1" smtClean="0">
                <a:solidFill>
                  <a:srgbClr val="FF0000"/>
                </a:solidFill>
              </a:rPr>
              <a:t>ApertureName</a:t>
            </a:r>
            <a:r>
              <a:rPr lang="en-US" dirty="0" smtClean="0">
                <a:solidFill>
                  <a:srgbClr val="FF0000"/>
                </a:solidFill>
              </a:rPr>
              <a:t> sub-record</a:t>
            </a:r>
          </a:p>
          <a:p>
            <a:pPr lvl="2"/>
            <a:r>
              <a:rPr lang="en-US" dirty="0" err="1" smtClean="0">
                <a:solidFill>
                  <a:srgbClr val="FF0000"/>
                </a:solidFill>
              </a:rPr>
              <a:t>I.e</a:t>
            </a:r>
            <a:r>
              <a:rPr lang="en-US" dirty="0" smtClean="0">
                <a:solidFill>
                  <a:srgbClr val="FF0000"/>
                </a:solidFill>
              </a:rPr>
              <a:t>, for the purpose of registering a site that does not have resources that get scheduled, a site record can be added without any aperture sub-records</a:t>
            </a:r>
          </a:p>
          <a:p>
            <a:pPr lvl="1"/>
            <a:r>
              <a:rPr lang="en-US" dirty="0" err="1" smtClean="0">
                <a:solidFill>
                  <a:srgbClr val="FF0000"/>
                </a:solidFill>
              </a:rPr>
              <a:t>SiteNames</a:t>
            </a:r>
            <a:r>
              <a:rPr lang="en-US" dirty="0" smtClean="0">
                <a:solidFill>
                  <a:srgbClr val="FF0000"/>
                </a:solidFill>
              </a:rPr>
              <a:t>  and abbreviations must be unique across the entire registry</a:t>
            </a:r>
          </a:p>
          <a:p>
            <a:pPr lvl="1"/>
            <a:r>
              <a:rPr lang="en-US" dirty="0" smtClean="0">
                <a:solidFill>
                  <a:srgbClr val="FF0000"/>
                </a:solidFill>
              </a:rPr>
              <a:t>Aperture Names and abbreviations must be unique within the </a:t>
            </a:r>
            <a:r>
              <a:rPr lang="en-US" dirty="0" err="1" smtClean="0">
                <a:solidFill>
                  <a:srgbClr val="FF0000"/>
                </a:solidFill>
              </a:rPr>
              <a:t>SiteName</a:t>
            </a:r>
            <a:r>
              <a:rPr lang="en-US" dirty="0" smtClean="0">
                <a:solidFill>
                  <a:srgbClr val="FF0000"/>
                </a:solidFill>
              </a:rPr>
              <a:t> parent record</a:t>
            </a:r>
          </a:p>
          <a:p>
            <a:pPr lvl="1"/>
            <a:r>
              <a:rPr lang="en-US" dirty="0" smtClean="0">
                <a:solidFill>
                  <a:srgbClr val="FF0000"/>
                </a:solidFill>
              </a:rPr>
              <a:t>The Notes fields are optional</a:t>
            </a:r>
          </a:p>
          <a:p>
            <a:pPr lvl="1"/>
            <a:endParaRPr lang="en-US" dirty="0" smtClean="0">
              <a:solidFill>
                <a:srgbClr val="FF0000"/>
              </a:solidFill>
            </a:endParaRPr>
          </a:p>
        </p:txBody>
      </p:sp>
      <p:sp>
        <p:nvSpPr>
          <p:cNvPr id="4" name="TextBox 3"/>
          <p:cNvSpPr txBox="1"/>
          <p:nvPr/>
        </p:nvSpPr>
        <p:spPr>
          <a:xfrm rot="20322257">
            <a:off x="7901499" y="2128058"/>
            <a:ext cx="1850186" cy="369332"/>
          </a:xfrm>
          <a:prstGeom prst="rect">
            <a:avLst/>
          </a:prstGeom>
          <a:noFill/>
        </p:spPr>
        <p:txBody>
          <a:bodyPr wrap="none" rtlCol="0">
            <a:spAutoFit/>
          </a:bodyPr>
          <a:lstStyle/>
          <a:p>
            <a:r>
              <a:rPr lang="en-US" dirty="0" smtClean="0">
                <a:solidFill>
                  <a:schemeClr val="accent1">
                    <a:lumMod val="75000"/>
                  </a:schemeClr>
                </a:solidFill>
              </a:rPr>
              <a:t>(See RMP 3.3.2.4)</a:t>
            </a:r>
            <a:endParaRPr lang="en-US" dirty="0">
              <a:solidFill>
                <a:schemeClr val="accent1">
                  <a:lumMod val="75000"/>
                </a:schemeClr>
              </a:solidFill>
            </a:endParaRPr>
          </a:p>
        </p:txBody>
      </p:sp>
    </p:spTree>
    <p:extLst>
      <p:ext uri="{BB962C8B-B14F-4D97-AF65-F5344CB8AC3E}">
        <p14:creationId xmlns:p14="http://schemas.microsoft.com/office/powerpoint/2010/main" val="2686063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Registry </a:t>
            </a:r>
            <a:r>
              <a:rPr lang="en-US" dirty="0"/>
              <a:t>5</a:t>
            </a:r>
            <a:r>
              <a:rPr lang="en-US" dirty="0" smtClean="0"/>
              <a:t>: Service Management Entity (Message) Types (New Registry) </a:t>
            </a:r>
            <a:endParaRPr lang="en-US" dirty="0"/>
          </a:p>
        </p:txBody>
      </p:sp>
      <p:sp>
        <p:nvSpPr>
          <p:cNvPr id="3" name="Content Placeholder 2"/>
          <p:cNvSpPr>
            <a:spLocks noGrp="1"/>
          </p:cNvSpPr>
          <p:nvPr>
            <p:ph idx="1"/>
          </p:nvPr>
        </p:nvSpPr>
        <p:spPr/>
        <p:txBody>
          <a:bodyPr>
            <a:normAutofit/>
          </a:bodyPr>
          <a:lstStyle/>
          <a:p>
            <a:pPr lvl="1"/>
            <a:r>
              <a:rPr lang="en-US" dirty="0" smtClean="0"/>
              <a:t>Create new registry to list the various type of service management information entities/message types </a:t>
            </a:r>
          </a:p>
          <a:p>
            <a:pPr lvl="1"/>
            <a:r>
              <a:rPr lang="en-US" dirty="0" smtClean="0"/>
              <a:t>Per the following table</a:t>
            </a:r>
          </a:p>
          <a:p>
            <a:pPr lvl="1"/>
            <a:r>
              <a:rPr lang="en-US" dirty="0" smtClean="0"/>
              <a:t>Update policy</a:t>
            </a:r>
          </a:p>
          <a:p>
            <a:pPr lvl="2"/>
            <a:r>
              <a:rPr lang="en-US" dirty="0" smtClean="0">
                <a:solidFill>
                  <a:schemeClr val="accent1">
                    <a:lumMod val="75000"/>
                  </a:schemeClr>
                </a:solidFill>
              </a:rPr>
              <a:t>RMP Classification: local</a:t>
            </a:r>
          </a:p>
          <a:p>
            <a:pPr lvl="2"/>
            <a:r>
              <a:rPr lang="en-US" dirty="0" smtClean="0"/>
              <a:t>Submission to SANA</a:t>
            </a:r>
          </a:p>
          <a:p>
            <a:pPr lvl="2"/>
            <a:r>
              <a:rPr lang="en-US" dirty="0" smtClean="0"/>
              <a:t>Only authorized CSS Area rep</a:t>
            </a:r>
          </a:p>
          <a:p>
            <a:pPr lvl="2"/>
            <a:r>
              <a:rPr lang="en-US" dirty="0" smtClean="0">
                <a:solidFill>
                  <a:schemeClr val="accent1">
                    <a:lumMod val="75000"/>
                  </a:schemeClr>
                </a:solidFill>
              </a:rPr>
              <a:t>(Above is consistent RMP)</a:t>
            </a:r>
          </a:p>
          <a:p>
            <a:pPr lvl="2"/>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685234375"/>
              </p:ext>
            </p:extLst>
          </p:nvPr>
        </p:nvGraphicFramePr>
        <p:xfrm>
          <a:off x="5770619" y="3077527"/>
          <a:ext cx="5788025" cy="3703320"/>
        </p:xfrm>
        <a:graphic>
          <a:graphicData uri="http://schemas.openxmlformats.org/drawingml/2006/table">
            <a:tbl>
              <a:tblPr firstRow="1" firstCol="1" bandRow="1">
                <a:tableStyleId>{5C22544A-7EE6-4342-B048-85BDC9FD1C3A}</a:tableStyleId>
              </a:tblPr>
              <a:tblGrid>
                <a:gridCol w="2016125"/>
                <a:gridCol w="1397000"/>
                <a:gridCol w="1860550"/>
                <a:gridCol w="514350"/>
              </a:tblGrid>
              <a:tr h="0">
                <a:tc>
                  <a:txBody>
                    <a:bodyPr/>
                    <a:lstStyle/>
                    <a:p>
                      <a:pPr marL="0" marR="0" algn="ctr">
                        <a:lnSpc>
                          <a:spcPts val="1400"/>
                        </a:lnSpc>
                        <a:spcBef>
                          <a:spcPts val="0"/>
                        </a:spcBef>
                        <a:spcAft>
                          <a:spcPts val="0"/>
                        </a:spcAft>
                      </a:pPr>
                      <a:r>
                        <a:rPr lang="en-US" sz="1000" dirty="0">
                          <a:effectLst/>
                        </a:rPr>
                        <a:t>Parameter</a:t>
                      </a:r>
                      <a:endParaRPr lang="en-US" sz="1200" dirty="0">
                        <a:effectLst/>
                        <a:latin typeface="Times New Roman" panose="02020603050405020304" pitchFamily="18" charset="0"/>
                        <a:ea typeface="SimSun" panose="02010600030101010101" pitchFamily="2" charset="-122"/>
                      </a:endParaRPr>
                    </a:p>
                  </a:txBody>
                  <a:tcPr marL="73025" marR="73025" marT="36830" marB="36830" anchor="b"/>
                </a:tc>
                <a:tc>
                  <a:txBody>
                    <a:bodyPr/>
                    <a:lstStyle/>
                    <a:p>
                      <a:pPr marL="0" marR="0" algn="ctr">
                        <a:lnSpc>
                          <a:spcPts val="1400"/>
                        </a:lnSpc>
                        <a:spcBef>
                          <a:spcPts val="0"/>
                        </a:spcBef>
                        <a:spcAft>
                          <a:spcPts val="0"/>
                        </a:spcAft>
                      </a:pPr>
                      <a:r>
                        <a:rPr lang="en-US" sz="1000">
                          <a:effectLst/>
                        </a:rPr>
                        <a:t>Description</a:t>
                      </a:r>
                      <a:endParaRPr lang="en-US" sz="1200">
                        <a:effectLst/>
                        <a:latin typeface="Times New Roman" panose="02020603050405020304" pitchFamily="18" charset="0"/>
                        <a:ea typeface="SimSun" panose="02010600030101010101" pitchFamily="2" charset="-122"/>
                      </a:endParaRPr>
                    </a:p>
                  </a:txBody>
                  <a:tcPr marL="73025" marR="73025" marT="36830" marB="36830" anchor="b"/>
                </a:tc>
                <a:tc>
                  <a:txBody>
                    <a:bodyPr/>
                    <a:lstStyle/>
                    <a:p>
                      <a:pPr marL="0" marR="0" algn="ctr">
                        <a:lnSpc>
                          <a:spcPts val="1400"/>
                        </a:lnSpc>
                        <a:spcBef>
                          <a:spcPts val="0"/>
                        </a:spcBef>
                        <a:spcAft>
                          <a:spcPts val="0"/>
                        </a:spcAft>
                      </a:pPr>
                      <a:r>
                        <a:rPr lang="en-US" sz="1000" dirty="0">
                          <a:effectLst/>
                        </a:rPr>
                        <a:t>Data Type</a:t>
                      </a:r>
                      <a:endParaRPr lang="en-US" sz="1200" dirty="0">
                        <a:effectLst/>
                        <a:latin typeface="Times New Roman" panose="02020603050405020304" pitchFamily="18" charset="0"/>
                        <a:ea typeface="SimSun" panose="02010600030101010101" pitchFamily="2" charset="-122"/>
                      </a:endParaRPr>
                    </a:p>
                  </a:txBody>
                  <a:tcPr marL="73025" marR="73025" marT="36830" marB="36830" anchor="b"/>
                </a:tc>
                <a:tc>
                  <a:txBody>
                    <a:bodyPr/>
                    <a:lstStyle/>
                    <a:p>
                      <a:pPr marL="0" marR="0" algn="ctr">
                        <a:lnSpc>
                          <a:spcPts val="1400"/>
                        </a:lnSpc>
                        <a:spcBef>
                          <a:spcPts val="0"/>
                        </a:spcBef>
                        <a:spcAft>
                          <a:spcPts val="0"/>
                        </a:spcAft>
                      </a:pPr>
                      <a:r>
                        <a:rPr lang="en-US" sz="1000">
                          <a:effectLst/>
                        </a:rPr>
                        <a:t>Data Units</a:t>
                      </a:r>
                      <a:endParaRPr lang="en-US" sz="1200">
                        <a:effectLst/>
                        <a:latin typeface="Times New Roman" panose="02020603050405020304" pitchFamily="18" charset="0"/>
                        <a:ea typeface="SimSun" panose="02010600030101010101" pitchFamily="2" charset="-122"/>
                      </a:endParaRPr>
                    </a:p>
                  </a:txBody>
                  <a:tcPr marL="73025" marR="73025" marT="36830" marB="36830" anchor="b"/>
                </a:tc>
              </a:tr>
              <a:tr h="0">
                <a:tc>
                  <a:txBody>
                    <a:bodyPr/>
                    <a:lstStyle/>
                    <a:p>
                      <a:pPr marL="0" marR="0" algn="l">
                        <a:lnSpc>
                          <a:spcPts val="1400"/>
                        </a:lnSpc>
                        <a:spcBef>
                          <a:spcPts val="0"/>
                        </a:spcBef>
                        <a:spcAft>
                          <a:spcPts val="0"/>
                        </a:spcAft>
                      </a:pPr>
                      <a:r>
                        <a:rPr lang="en-US" sz="1000" dirty="0" err="1">
                          <a:effectLst/>
                        </a:rPr>
                        <a:t>srvMgtEntityType</a:t>
                      </a:r>
                      <a:endParaRPr lang="en-US" sz="1200" dirty="0">
                        <a:effectLst/>
                        <a:latin typeface="Times New Roman" panose="02020603050405020304" pitchFamily="18" charset="0"/>
                        <a:ea typeface="SimSun" panose="02010600030101010101" pitchFamily="2" charset="-122"/>
                      </a:endParaRPr>
                    </a:p>
                  </a:txBody>
                  <a:tcPr marL="73025" marR="73025" marT="36830" marB="36830"/>
                </a:tc>
                <a:tc>
                  <a:txBody>
                    <a:bodyPr/>
                    <a:lstStyle/>
                    <a:p>
                      <a:pPr marL="0" marR="0" algn="l">
                        <a:lnSpc>
                          <a:spcPts val="1400"/>
                        </a:lnSpc>
                        <a:spcBef>
                          <a:spcPts val="0"/>
                        </a:spcBef>
                        <a:spcAft>
                          <a:spcPts val="0"/>
                        </a:spcAft>
                      </a:pPr>
                      <a:r>
                        <a:rPr lang="en-US" sz="1000" dirty="0">
                          <a:effectLst/>
                        </a:rPr>
                        <a:t>The type of service management information entity contained.</a:t>
                      </a:r>
                      <a:endParaRPr lang="en-US" sz="1200" dirty="0">
                        <a:effectLst/>
                        <a:latin typeface="Times New Roman" panose="02020603050405020304" pitchFamily="18" charset="0"/>
                        <a:ea typeface="SimSun" panose="02010600030101010101" pitchFamily="2" charset="-122"/>
                      </a:endParaRPr>
                    </a:p>
                  </a:txBody>
                  <a:tcPr marL="73025" marR="73025" marT="36830" marB="36830"/>
                </a:tc>
                <a:tc>
                  <a:txBody>
                    <a:bodyPr/>
                    <a:lstStyle/>
                    <a:p>
                      <a:pPr marL="0" marR="0" algn="l">
                        <a:lnSpc>
                          <a:spcPts val="1400"/>
                        </a:lnSpc>
                        <a:spcBef>
                          <a:spcPts val="0"/>
                        </a:spcBef>
                        <a:spcAft>
                          <a:spcPts val="0"/>
                        </a:spcAft>
                      </a:pPr>
                      <a:r>
                        <a:rPr lang="en-US" sz="1000" dirty="0">
                          <a:effectLst/>
                        </a:rPr>
                        <a:t>Enumeration — Permitted values registered in SANA.</a:t>
                      </a:r>
                      <a:endParaRPr lang="en-US" sz="1200" dirty="0">
                        <a:effectLst/>
                      </a:endParaRPr>
                    </a:p>
                    <a:p>
                      <a:pPr marL="0" marR="0" algn="l">
                        <a:lnSpc>
                          <a:spcPts val="1400"/>
                        </a:lnSpc>
                        <a:spcBef>
                          <a:spcPts val="0"/>
                        </a:spcBef>
                        <a:spcAft>
                          <a:spcPts val="0"/>
                        </a:spcAft>
                      </a:pPr>
                      <a:r>
                        <a:rPr lang="en-US" sz="1000" dirty="0">
                          <a:effectLst/>
                        </a:rPr>
                        <a:t>The following list identifies the currently foreseen values but this may be extended in future:</a:t>
                      </a:r>
                      <a:endParaRPr lang="en-US" sz="1200" dirty="0">
                        <a:effectLst/>
                      </a:endParaRPr>
                    </a:p>
                    <a:p>
                      <a:pPr marL="0" marR="0" algn="l">
                        <a:lnSpc>
                          <a:spcPts val="1400"/>
                        </a:lnSpc>
                        <a:spcBef>
                          <a:spcPts val="0"/>
                        </a:spcBef>
                        <a:spcAft>
                          <a:spcPts val="0"/>
                        </a:spcAft>
                      </a:pPr>
                      <a:r>
                        <a:rPr lang="en-US" sz="1000" dirty="0">
                          <a:effectLst/>
                        </a:rPr>
                        <a:t>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ACCOUNTING_REP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CONFIG_PROFILE</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COST_ESTIMATES</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EVENT_SEQUENCE</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PLANNING_REQUEST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PROVISIONAL_PLAN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RES_AVAILABILITY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SERV_PACKAGE</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SERV_PACKAGE_EXE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SERV_PACKAGE_REQ</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SERVICE_AGREEMENT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SERVICE_CATALOG </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SIMPLE_SCHEDULE</a:t>
                      </a:r>
                      <a:endParaRPr lang="en-US" sz="1200" dirty="0">
                        <a:effectLst/>
                      </a:endParaRPr>
                    </a:p>
                    <a:p>
                      <a:pPr marL="342900" marR="0" lvl="0" indent="-342900" algn="l">
                        <a:spcBef>
                          <a:spcPts val="0"/>
                        </a:spcBef>
                        <a:spcAft>
                          <a:spcPts val="0"/>
                        </a:spcAft>
                        <a:buFont typeface="Times New Roman" panose="02020603050405020304" pitchFamily="18" charset="0"/>
                        <a:buChar char="–"/>
                      </a:pPr>
                      <a:r>
                        <a:rPr lang="en-US" sz="1000" dirty="0">
                          <a:effectLst/>
                        </a:rPr>
                        <a:t>TRAJ_PREDICTION</a:t>
                      </a:r>
                      <a:endParaRPr lang="en-US" sz="1200" dirty="0">
                        <a:effectLst/>
                        <a:latin typeface="Times New Roman" panose="02020603050405020304" pitchFamily="18" charset="0"/>
                        <a:ea typeface="SimSun" panose="02010600030101010101" pitchFamily="2" charset="-122"/>
                      </a:endParaRPr>
                    </a:p>
                  </a:txBody>
                  <a:tcPr marL="73025" marR="73025" marT="36830" marB="36830"/>
                </a:tc>
                <a:tc>
                  <a:txBody>
                    <a:bodyPr/>
                    <a:lstStyle/>
                    <a:p>
                      <a:pPr marL="0" marR="0" algn="l">
                        <a:lnSpc>
                          <a:spcPts val="1400"/>
                        </a:lnSpc>
                        <a:spcBef>
                          <a:spcPts val="0"/>
                        </a:spcBef>
                        <a:spcAft>
                          <a:spcPts val="0"/>
                        </a:spcAft>
                      </a:pPr>
                      <a:r>
                        <a:rPr lang="en-US" sz="1000" dirty="0">
                          <a:effectLst/>
                        </a:rPr>
                        <a:t>n/a</a:t>
                      </a:r>
                      <a:endParaRPr lang="en-US" sz="1200" dirty="0">
                        <a:effectLst/>
                        <a:latin typeface="Times New Roman" panose="02020603050405020304" pitchFamily="18" charset="0"/>
                        <a:ea typeface="SimSun" panose="02010600030101010101" pitchFamily="2" charset="-122"/>
                      </a:endParaRPr>
                    </a:p>
                  </a:txBody>
                  <a:tcPr marL="73025" marR="73025" marT="36830" marB="36830"/>
                </a:tc>
              </a:tr>
            </a:tbl>
          </a:graphicData>
        </a:graphic>
      </p:graphicFrame>
      <p:sp>
        <p:nvSpPr>
          <p:cNvPr id="6" name="Horizontal Scroll 5"/>
          <p:cNvSpPr/>
          <p:nvPr/>
        </p:nvSpPr>
        <p:spPr>
          <a:xfrm>
            <a:off x="138430" y="4521224"/>
            <a:ext cx="5497685" cy="2259623"/>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URL</a:t>
            </a:r>
            <a:r>
              <a:rPr lang="en-US" dirty="0"/>
              <a:t>:  </a:t>
            </a:r>
            <a:r>
              <a:rPr lang="en-US" dirty="0" smtClean="0">
                <a:hlinkClick r:id="rId2"/>
              </a:rPr>
              <a:t>http://sanaregistry.org/r/service_management_entity_types/service_management_entity_types.html</a:t>
            </a:r>
            <a:endParaRPr lang="en-US" dirty="0" smtClean="0"/>
          </a:p>
          <a:p>
            <a:pPr algn="ctr"/>
            <a:r>
              <a:rPr lang="en-US" dirty="0" smtClean="0"/>
              <a:t>Status: </a:t>
            </a:r>
            <a:r>
              <a:rPr lang="en-US" dirty="0"/>
              <a:t>Status: Listed on main SANA registry site as a candidate registry </a:t>
            </a:r>
          </a:p>
          <a:p>
            <a:pPr algn="ctr"/>
            <a:endParaRPr lang="en-US" dirty="0"/>
          </a:p>
        </p:txBody>
      </p:sp>
    </p:spTree>
    <p:extLst>
      <p:ext uri="{BB962C8B-B14F-4D97-AF65-F5344CB8AC3E}">
        <p14:creationId xmlns:p14="http://schemas.microsoft.com/office/powerpoint/2010/main" val="275438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4146</TotalTime>
  <Words>1331</Words>
  <Application>Microsoft Office PowerPoint</Application>
  <PresentationFormat>Widescreen</PresentationFormat>
  <Paragraphs>139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SimSun</vt:lpstr>
      <vt:lpstr>Arial</vt:lpstr>
      <vt:lpstr>Calibri</vt:lpstr>
      <vt:lpstr>Calibri Light</vt:lpstr>
      <vt:lpstr>helvetica</vt:lpstr>
      <vt:lpstr>Times New Roman</vt:lpstr>
      <vt:lpstr>Office Theme</vt:lpstr>
      <vt:lpstr>Registries for SoS (Simple Schedule of Services)</vt:lpstr>
      <vt:lpstr>What is SOS?/Introduction</vt:lpstr>
      <vt:lpstr>Registry 1:  XML Schemas (New Registry)</vt:lpstr>
      <vt:lpstr>Registry 2: Originating Organization (augment Organizations registry)</vt:lpstr>
      <vt:lpstr>Registry 3: User (Augment Spacecraft Identifiers)  </vt:lpstr>
      <vt:lpstr>Registry 4: Site and Aperture names (Creation of Initial Sites and Apertures Registry) (1/2)   </vt:lpstr>
      <vt:lpstr>Registry 4: Site and Aperture Names (Creation of Initial Site and Apertures Registry) (2/2)   </vt:lpstr>
      <vt:lpstr>Registry 5: Service Management Entity (Message) Types (New Registry) </vt:lpstr>
    </vt:vector>
  </TitlesOfParts>
  <Company>JPL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Registries for SoS (Simple Schedule of Services)</dc:title>
  <dc:creator>Barkley, Erik J (3970)</dc:creator>
  <cp:lastModifiedBy>Barkley, Erik J (3970)</cp:lastModifiedBy>
  <cp:revision>46</cp:revision>
  <dcterms:created xsi:type="dcterms:W3CDTF">2015-11-24T23:25:43Z</dcterms:created>
  <dcterms:modified xsi:type="dcterms:W3CDTF">2016-05-10T01:24:30Z</dcterms:modified>
</cp:coreProperties>
</file>