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58" r:id="rId5"/>
  </p:sldMasterIdLst>
  <p:notesMasterIdLst>
    <p:notesMasterId r:id="rId11"/>
  </p:notesMasterIdLst>
  <p:handoutMasterIdLst>
    <p:handoutMasterId r:id="rId12"/>
  </p:handoutMasterIdLst>
  <p:sldIdLst>
    <p:sldId id="644" r:id="rId6"/>
    <p:sldId id="696" r:id="rId7"/>
    <p:sldId id="698" r:id="rId8"/>
    <p:sldId id="699" r:id="rId9"/>
    <p:sldId id="697" r:id="rId10"/>
  </p:sldIdLst>
  <p:sldSz cx="9144000" cy="6858000" type="letter"/>
  <p:notesSz cx="7315200" cy="9601200"/>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808080"/>
    <a:srgbClr val="5F5F5F"/>
    <a:srgbClr val="B2B2B2"/>
    <a:srgbClr val="FFFF00"/>
    <a:srgbClr val="A6D86E"/>
    <a:srgbClr val="97D256"/>
    <a:srgbClr val="FFFF99"/>
    <a:srgbClr val="008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87876" autoAdjust="0"/>
  </p:normalViewPr>
  <p:slideViewPr>
    <p:cSldViewPr>
      <p:cViewPr varScale="1">
        <p:scale>
          <a:sx n="88" d="100"/>
          <a:sy n="88" d="100"/>
        </p:scale>
        <p:origin x="1306" y="77"/>
      </p:cViewPr>
      <p:guideLst>
        <p:guide orient="horz" pos="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5" d="100"/>
          <a:sy n="35" d="100"/>
        </p:scale>
        <p:origin x="-1494" y="-72"/>
      </p:cViewPr>
      <p:guideLst>
        <p:guide orient="horz" pos="3024"/>
        <p:guide pos="2304"/>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77900" y="4560888"/>
            <a:ext cx="5359400" cy="4322762"/>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5" name="Rectangle 7"/>
          <p:cNvSpPr>
            <a:spLocks noGrp="1" noRot="1" noChangeAspect="1" noChangeArrowheads="1" noTextEdit="1"/>
          </p:cNvSpPr>
          <p:nvPr>
            <p:ph type="sldImg" idx="2"/>
          </p:nvPr>
        </p:nvSpPr>
        <p:spPr bwMode="auto">
          <a:xfrm>
            <a:off x="1271588" y="727075"/>
            <a:ext cx="4783137" cy="358775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5"/>
          <p:cNvSpPr>
            <a:spLocks noGrp="1" noChangeArrowheads="1"/>
          </p:cNvSpPr>
          <p:nvPr>
            <p:ph type="sldNum" sz="quarter" idx="5"/>
          </p:nvPr>
        </p:nvSpPr>
        <p:spPr>
          <a:noFill/>
        </p:spPr>
        <p:txBody>
          <a:bodyPr/>
          <a:lstStyle/>
          <a:p>
            <a:fld id="{55CAB2D9-3F25-4E52-B6C6-A8F0F24465A8}" type="slidenum">
              <a:rPr lang="en-US" smtClean="0"/>
              <a:pPr/>
              <a:t>1</a:t>
            </a:fld>
            <a:endParaRPr lang="en-US"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459933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John’s thoughts</a:t>
            </a:r>
          </a:p>
          <a:p>
            <a:endParaRPr lang="en-US" dirty="0" smtClean="0"/>
          </a:p>
          <a:p>
            <a:r>
              <a:rPr lang="en-US" sz="1200" kern="1200" dirty="0" smtClean="0">
                <a:solidFill>
                  <a:schemeClr val="tx1"/>
                </a:solidFill>
                <a:effectLst/>
                <a:latin typeface="Times New Roman" pitchFamily="18" charset="0"/>
                <a:ea typeface="+mn-ea"/>
                <a:cs typeface="+mn-cs"/>
              </a:rPr>
              <a:t>  If the Trajectory Prediction info entity uses the </a:t>
            </a:r>
            <a:r>
              <a:rPr lang="en-US" sz="1200" kern="1200" dirty="0" err="1" smtClean="0">
                <a:solidFill>
                  <a:schemeClr val="tx1"/>
                </a:solidFill>
                <a:effectLst/>
                <a:latin typeface="Times New Roman" pitchFamily="18" charset="0"/>
                <a:ea typeface="+mn-ea"/>
                <a:cs typeface="+mn-cs"/>
              </a:rPr>
              <a:t>SvcMgtHeader</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SrvMgtInfoEntity</a:t>
            </a:r>
            <a:r>
              <a:rPr lang="en-US" sz="1200" kern="1200" dirty="0" smtClean="0">
                <a:solidFill>
                  <a:schemeClr val="tx1"/>
                </a:solidFill>
                <a:effectLst/>
                <a:latin typeface="Times New Roman" pitchFamily="18" charset="0"/>
                <a:ea typeface="+mn-ea"/>
                <a:cs typeface="+mn-cs"/>
              </a:rPr>
              <a:t>, and </a:t>
            </a:r>
            <a:r>
              <a:rPr lang="en-US" sz="1200" kern="1200" dirty="0" err="1" smtClean="0">
                <a:solidFill>
                  <a:schemeClr val="tx1"/>
                </a:solidFill>
                <a:effectLst/>
                <a:latin typeface="Times New Roman" pitchFamily="18" charset="0"/>
                <a:ea typeface="+mn-ea"/>
                <a:cs typeface="+mn-cs"/>
              </a:rPr>
              <a:t>SrvMgtData</a:t>
            </a:r>
            <a:r>
              <a:rPr lang="en-US" sz="1200" kern="1200" dirty="0" smtClean="0">
                <a:solidFill>
                  <a:schemeClr val="tx1"/>
                </a:solidFill>
                <a:effectLst/>
                <a:latin typeface="Times New Roman" pitchFamily="18" charset="0"/>
                <a:ea typeface="+mn-ea"/>
                <a:cs typeface="+mn-cs"/>
              </a:rPr>
              <a:t> stereotype as you have shown in the diagram, then there is the possibility of zero to multiple </a:t>
            </a:r>
            <a:r>
              <a:rPr lang="en-US" sz="1200" kern="1200" dirty="0" err="1" smtClean="0">
                <a:solidFill>
                  <a:schemeClr val="tx1"/>
                </a:solidFill>
                <a:effectLst/>
                <a:latin typeface="Times New Roman" pitchFamily="18" charset="0"/>
                <a:ea typeface="+mn-ea"/>
                <a:cs typeface="+mn-cs"/>
              </a:rPr>
              <a:t>CcsdsTrajectorySegments</a:t>
            </a:r>
            <a:r>
              <a:rPr lang="en-US" sz="1200" kern="1200" dirty="0" smtClean="0">
                <a:solidFill>
                  <a:schemeClr val="tx1"/>
                </a:solidFill>
                <a:effectLst/>
                <a:latin typeface="Times New Roman" pitchFamily="18" charset="0"/>
                <a:ea typeface="+mn-ea"/>
                <a:cs typeface="+mn-cs"/>
              </a:rPr>
              <a:t> being contained by one TP Info Entity. That’s not consistent with the B1 SCCS-SM definition of a TP “invocation”, which contains exactly one TP Segment. That may just have been an inadvertent application of the Info Entity stereotype, or you and the WG may have deliberately decided to change the concept and semantics from those of the B1 TP (again, I’m invoking </a:t>
            </a:r>
            <a:r>
              <a:rPr lang="en-US" sz="1200" kern="1200" dirty="0" err="1" smtClean="0">
                <a:solidFill>
                  <a:schemeClr val="tx1"/>
                </a:solidFill>
                <a:effectLst/>
                <a:latin typeface="Times New Roman" pitchFamily="18" charset="0"/>
                <a:ea typeface="+mn-ea"/>
                <a:cs typeface="+mn-cs"/>
              </a:rPr>
              <a:t>Pietras</a:t>
            </a:r>
            <a:r>
              <a:rPr lang="en-US" sz="1200" kern="1200" dirty="0" smtClean="0">
                <a:solidFill>
                  <a:schemeClr val="tx1"/>
                </a:solidFill>
                <a:effectLst/>
                <a:latin typeface="Times New Roman" pitchFamily="18" charset="0"/>
                <a:ea typeface="+mn-ea"/>
                <a:cs typeface="+mn-cs"/>
              </a:rPr>
              <a:t> Standard Apology here).</a:t>
            </a:r>
          </a:p>
          <a:p>
            <a:r>
              <a:rPr lang="en-US" sz="1200" kern="1200" dirty="0" smtClean="0">
                <a:solidFill>
                  <a:schemeClr val="tx1"/>
                </a:solidFill>
                <a:effectLst/>
                <a:latin typeface="Times New Roman" pitchFamily="18" charset="0"/>
                <a:ea typeface="+mn-ea"/>
                <a:cs typeface="+mn-cs"/>
              </a:rPr>
              <a:t>a.      If it is indeed the case that it was just an inadvertent application of the Info Entity stereotype and the intention is to match the scope of the B1 SCCS-SM TP, then the class diagram (in addition to adding the </a:t>
            </a:r>
            <a:r>
              <a:rPr lang="en-US" sz="1200" kern="1200" dirty="0" err="1" smtClean="0">
                <a:solidFill>
                  <a:schemeClr val="tx1"/>
                </a:solidFill>
                <a:effectLst/>
                <a:latin typeface="Times New Roman" pitchFamily="18" charset="0"/>
                <a:ea typeface="+mn-ea"/>
                <a:cs typeface="+mn-cs"/>
              </a:rPr>
              <a:t>SvcMgtHeader</a:t>
            </a:r>
            <a:r>
              <a:rPr lang="en-US" sz="1200" kern="1200" dirty="0" smtClean="0">
                <a:solidFill>
                  <a:schemeClr val="tx1"/>
                </a:solidFill>
                <a:effectLst/>
                <a:latin typeface="Times New Roman" pitchFamily="18" charset="0"/>
                <a:ea typeface="+mn-ea"/>
                <a:cs typeface="+mn-cs"/>
              </a:rPr>
              <a:t> (empty?) subclass) should have a second cardinality, “1..1” declaration on the containment line between </a:t>
            </a:r>
            <a:r>
              <a:rPr lang="en-US" sz="1200" kern="1200" dirty="0" err="1" smtClean="0">
                <a:solidFill>
                  <a:schemeClr val="tx1"/>
                </a:solidFill>
                <a:effectLst/>
                <a:latin typeface="Times New Roman" pitchFamily="18" charset="0"/>
                <a:ea typeface="+mn-ea"/>
                <a:cs typeface="+mn-cs"/>
              </a:rPr>
              <a:t>TrajectoryPredictionInformation</a:t>
            </a:r>
            <a:r>
              <a:rPr lang="en-US" sz="1200" kern="1200" dirty="0" smtClean="0">
                <a:solidFill>
                  <a:schemeClr val="tx1"/>
                </a:solidFill>
                <a:effectLst/>
                <a:latin typeface="Times New Roman" pitchFamily="18" charset="0"/>
                <a:ea typeface="+mn-ea"/>
                <a:cs typeface="+mn-cs"/>
              </a:rPr>
              <a:t> and </a:t>
            </a:r>
            <a:r>
              <a:rPr lang="en-US" sz="1200" kern="1200" dirty="0" err="1" smtClean="0">
                <a:solidFill>
                  <a:schemeClr val="tx1"/>
                </a:solidFill>
                <a:effectLst/>
                <a:latin typeface="Times New Roman" pitchFamily="18" charset="0"/>
                <a:ea typeface="+mn-ea"/>
                <a:cs typeface="+mn-cs"/>
              </a:rPr>
              <a:t>CcsdsTrajectorySegment</a:t>
            </a:r>
            <a:r>
              <a:rPr lang="en-US" sz="1200" kern="1200" dirty="0" smtClean="0">
                <a:solidFill>
                  <a:schemeClr val="tx1"/>
                </a:solidFill>
                <a:effectLst/>
                <a:latin typeface="Times New Roman" pitchFamily="18" charset="0"/>
                <a:ea typeface="+mn-ea"/>
                <a:cs typeface="+mn-cs"/>
              </a:rPr>
              <a:t>. That would indicate that the general 0..* relationship between </a:t>
            </a:r>
            <a:r>
              <a:rPr lang="en-US" sz="1200" kern="1200" dirty="0" err="1" smtClean="0">
                <a:solidFill>
                  <a:schemeClr val="tx1"/>
                </a:solidFill>
                <a:effectLst/>
                <a:latin typeface="Times New Roman" pitchFamily="18" charset="0"/>
                <a:ea typeface="+mn-ea"/>
                <a:cs typeface="+mn-cs"/>
              </a:rPr>
              <a:t>SvcMgtHeader</a:t>
            </a:r>
            <a:r>
              <a:rPr lang="en-US" sz="1200" kern="1200" dirty="0" smtClean="0">
                <a:solidFill>
                  <a:schemeClr val="tx1"/>
                </a:solidFill>
                <a:effectLst/>
                <a:latin typeface="Times New Roman" pitchFamily="18" charset="0"/>
                <a:ea typeface="+mn-ea"/>
                <a:cs typeface="+mn-cs"/>
              </a:rPr>
              <a:t> and </a:t>
            </a:r>
            <a:r>
              <a:rPr lang="en-US" sz="1200" kern="1200" dirty="0" err="1" smtClean="0">
                <a:solidFill>
                  <a:schemeClr val="tx1"/>
                </a:solidFill>
                <a:effectLst/>
                <a:latin typeface="Times New Roman" pitchFamily="18" charset="0"/>
                <a:ea typeface="+mn-ea"/>
                <a:cs typeface="+mn-cs"/>
              </a:rPr>
              <a:t>SrvMgtData</a:t>
            </a:r>
            <a:r>
              <a:rPr lang="en-US" sz="1200" kern="1200" dirty="0" smtClean="0">
                <a:solidFill>
                  <a:schemeClr val="tx1"/>
                </a:solidFill>
                <a:effectLst/>
                <a:latin typeface="Times New Roman" pitchFamily="18" charset="0"/>
                <a:ea typeface="+mn-ea"/>
                <a:cs typeface="+mn-cs"/>
              </a:rPr>
              <a:t> is constrained to 1..1 for TP.</a:t>
            </a:r>
          </a:p>
          <a:p>
            <a:r>
              <a:rPr lang="en-US" sz="1200" kern="1200" dirty="0" smtClean="0">
                <a:solidFill>
                  <a:schemeClr val="tx1"/>
                </a:solidFill>
                <a:effectLst/>
                <a:latin typeface="Times New Roman" pitchFamily="18" charset="0"/>
                <a:ea typeface="+mn-ea"/>
                <a:cs typeface="+mn-cs"/>
              </a:rPr>
              <a:t>b.      However, if you do intend that a single TP Info Entity can contain multiple trajectory segments, then the semantics have to be revisited. E.g., what do </a:t>
            </a:r>
            <a:r>
              <a:rPr lang="en-US" sz="1200" kern="1200" dirty="0" err="1" smtClean="0">
                <a:solidFill>
                  <a:schemeClr val="tx1"/>
                </a:solidFill>
                <a:effectLst/>
                <a:latin typeface="Times New Roman" pitchFamily="18" charset="0"/>
                <a:ea typeface="+mn-ea"/>
                <a:cs typeface="+mn-cs"/>
              </a:rPr>
              <a:t>startTime</a:t>
            </a:r>
            <a:r>
              <a:rPr lang="en-US" sz="1200" kern="1200" dirty="0" smtClean="0">
                <a:solidFill>
                  <a:schemeClr val="tx1"/>
                </a:solidFill>
                <a:effectLst/>
                <a:latin typeface="Times New Roman" pitchFamily="18" charset="0"/>
                <a:ea typeface="+mn-ea"/>
                <a:cs typeface="+mn-cs"/>
              </a:rPr>
              <a:t> and </a:t>
            </a:r>
            <a:r>
              <a:rPr lang="en-US" sz="1200" kern="1200" dirty="0" err="1" smtClean="0">
                <a:solidFill>
                  <a:schemeClr val="tx1"/>
                </a:solidFill>
                <a:effectLst/>
                <a:latin typeface="Times New Roman" pitchFamily="18" charset="0"/>
                <a:ea typeface="+mn-ea"/>
                <a:cs typeface="+mn-cs"/>
              </a:rPr>
              <a:t>endTime</a:t>
            </a:r>
            <a:r>
              <a:rPr lang="en-US" sz="1200" kern="1200" dirty="0" smtClean="0">
                <a:solidFill>
                  <a:schemeClr val="tx1"/>
                </a:solidFill>
                <a:effectLst/>
                <a:latin typeface="Times New Roman" pitchFamily="18" charset="0"/>
                <a:ea typeface="+mn-ea"/>
                <a:cs typeface="+mn-cs"/>
              </a:rPr>
              <a:t> in the </a:t>
            </a:r>
            <a:r>
              <a:rPr lang="en-US" sz="1200" kern="1200" dirty="0" err="1" smtClean="0">
                <a:solidFill>
                  <a:schemeClr val="tx1"/>
                </a:solidFill>
                <a:effectLst/>
                <a:latin typeface="Times New Roman" pitchFamily="18" charset="0"/>
                <a:ea typeface="+mn-ea"/>
                <a:cs typeface="+mn-cs"/>
              </a:rPr>
              <a:t>SvcMgtHeader</a:t>
            </a:r>
            <a:r>
              <a:rPr lang="en-US" sz="1200" kern="1200" dirty="0" smtClean="0">
                <a:solidFill>
                  <a:schemeClr val="tx1"/>
                </a:solidFill>
                <a:effectLst/>
                <a:latin typeface="Times New Roman" pitchFamily="18" charset="0"/>
                <a:ea typeface="+mn-ea"/>
                <a:cs typeface="+mn-cs"/>
              </a:rPr>
              <a:t> and/or </a:t>
            </a:r>
            <a:r>
              <a:rPr lang="en-US" sz="1200" kern="1200" dirty="0" err="1" smtClean="0">
                <a:solidFill>
                  <a:schemeClr val="tx1"/>
                </a:solidFill>
                <a:effectLst/>
                <a:latin typeface="Times New Roman" pitchFamily="18" charset="0"/>
                <a:ea typeface="+mn-ea"/>
                <a:cs typeface="+mn-cs"/>
              </a:rPr>
              <a:t>trajectoryStartTime</a:t>
            </a:r>
            <a:r>
              <a:rPr lang="en-US" sz="1200" kern="1200" dirty="0" smtClean="0">
                <a:solidFill>
                  <a:schemeClr val="tx1"/>
                </a:solidFill>
                <a:effectLst/>
                <a:latin typeface="Times New Roman" pitchFamily="18" charset="0"/>
                <a:ea typeface="+mn-ea"/>
                <a:cs typeface="+mn-cs"/>
              </a:rPr>
              <a:t> and </a:t>
            </a:r>
            <a:r>
              <a:rPr lang="en-US" sz="1200" kern="1200" dirty="0" err="1" smtClean="0">
                <a:solidFill>
                  <a:schemeClr val="tx1"/>
                </a:solidFill>
                <a:effectLst/>
                <a:latin typeface="Times New Roman" pitchFamily="18" charset="0"/>
                <a:ea typeface="+mn-ea"/>
                <a:cs typeface="+mn-cs"/>
              </a:rPr>
              <a:t>trajectoryStopTime</a:t>
            </a:r>
            <a:r>
              <a:rPr lang="en-US" sz="1200" kern="1200" dirty="0" smtClean="0">
                <a:solidFill>
                  <a:schemeClr val="tx1"/>
                </a:solidFill>
                <a:effectLst/>
                <a:latin typeface="Times New Roman" pitchFamily="18" charset="0"/>
                <a:ea typeface="+mn-ea"/>
                <a:cs typeface="+mn-cs"/>
              </a:rPr>
              <a:t> mean with respect to a set of trajectory segments, when in B1 </a:t>
            </a:r>
            <a:r>
              <a:rPr lang="en-US" sz="1200" kern="1200" dirty="0" err="1" smtClean="0">
                <a:solidFill>
                  <a:schemeClr val="tx1"/>
                </a:solidFill>
                <a:effectLst/>
                <a:latin typeface="Times New Roman" pitchFamily="18" charset="0"/>
                <a:ea typeface="+mn-ea"/>
                <a:cs typeface="+mn-cs"/>
              </a:rPr>
              <a:t>trajectoryStartTime</a:t>
            </a:r>
            <a:r>
              <a:rPr lang="en-US" sz="1200" kern="1200" dirty="0" smtClean="0">
                <a:solidFill>
                  <a:schemeClr val="tx1"/>
                </a:solidFill>
                <a:effectLst/>
                <a:latin typeface="Times New Roman" pitchFamily="18" charset="0"/>
                <a:ea typeface="+mn-ea"/>
                <a:cs typeface="+mn-cs"/>
              </a:rPr>
              <a:t> and </a:t>
            </a:r>
            <a:r>
              <a:rPr lang="en-US" sz="1200" kern="1200" dirty="0" err="1" smtClean="0">
                <a:solidFill>
                  <a:schemeClr val="tx1"/>
                </a:solidFill>
                <a:effectLst/>
                <a:latin typeface="Times New Roman" pitchFamily="18" charset="0"/>
                <a:ea typeface="+mn-ea"/>
                <a:cs typeface="+mn-cs"/>
              </a:rPr>
              <a:t>trajectoryStopTime</a:t>
            </a:r>
            <a:r>
              <a:rPr lang="en-US" sz="1200" kern="1200" dirty="0" smtClean="0">
                <a:solidFill>
                  <a:schemeClr val="tx1"/>
                </a:solidFill>
                <a:effectLst/>
                <a:latin typeface="Times New Roman" pitchFamily="18" charset="0"/>
                <a:ea typeface="+mn-ea"/>
                <a:cs typeface="+mn-cs"/>
              </a:rPr>
              <a:t> are defined in terms of a single trajectory segment? I won’t try to consider all the questions that this raises, on the chance (hope?) that case (a) above applies. </a:t>
            </a:r>
          </a:p>
          <a:p>
            <a:endParaRPr lang="en-US"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3</a:t>
            </a:fld>
            <a:endParaRPr lang="en-US"/>
          </a:p>
        </p:txBody>
      </p:sp>
    </p:spTree>
    <p:extLst>
      <p:ext uri="{BB962C8B-B14F-4D97-AF65-F5344CB8AC3E}">
        <p14:creationId xmlns:p14="http://schemas.microsoft.com/office/powerpoint/2010/main" val="3480456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John’s thoughts</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mn-ea"/>
                <a:cs typeface="+mn-cs"/>
              </a:rPr>
              <a:t>In your diagram, the </a:t>
            </a:r>
            <a:r>
              <a:rPr lang="en-US" sz="1200" kern="1200" dirty="0" err="1" smtClean="0">
                <a:solidFill>
                  <a:schemeClr val="tx1"/>
                </a:solidFill>
                <a:effectLst/>
                <a:latin typeface="Times New Roman" pitchFamily="18" charset="0"/>
                <a:ea typeface="+mn-ea"/>
                <a:cs typeface="+mn-cs"/>
              </a:rPr>
              <a:t>CcsdsTrajectorySegment</a:t>
            </a:r>
            <a:r>
              <a:rPr lang="en-US" sz="1200" kern="1200" dirty="0" smtClean="0">
                <a:solidFill>
                  <a:schemeClr val="tx1"/>
                </a:solidFill>
                <a:effectLst/>
                <a:latin typeface="Times New Roman" pitchFamily="18" charset="0"/>
                <a:ea typeface="+mn-ea"/>
                <a:cs typeface="+mn-cs"/>
              </a:rPr>
              <a:t> class is shown with two parameters, text and xml. These of course are really parameters of this class but just descriptors of the contents of classes that will be derived from </a:t>
            </a:r>
            <a:r>
              <a:rPr lang="en-US" sz="1200" kern="1200" dirty="0" err="1" smtClean="0">
                <a:solidFill>
                  <a:schemeClr val="tx1"/>
                </a:solidFill>
                <a:effectLst/>
                <a:latin typeface="Times New Roman" pitchFamily="18" charset="0"/>
                <a:ea typeface="+mn-ea"/>
                <a:cs typeface="+mn-cs"/>
              </a:rPr>
              <a:t>CcsdsTrajectorySegment</a:t>
            </a:r>
            <a:r>
              <a:rPr lang="en-US" sz="1200" kern="1200" dirty="0" smtClean="0">
                <a:solidFill>
                  <a:schemeClr val="tx1"/>
                </a:solidFill>
                <a:effectLst/>
                <a:latin typeface="Times New Roman" pitchFamily="18" charset="0"/>
                <a:ea typeface="+mn-ea"/>
                <a:cs typeface="+mn-cs"/>
              </a:rPr>
              <a:t>. I would (a) italicize </a:t>
            </a:r>
            <a:r>
              <a:rPr lang="en-US" sz="1200" kern="1200" dirty="0" err="1" smtClean="0">
                <a:solidFill>
                  <a:schemeClr val="tx1"/>
                </a:solidFill>
                <a:effectLst/>
                <a:latin typeface="Times New Roman" pitchFamily="18" charset="0"/>
                <a:ea typeface="+mn-ea"/>
                <a:cs typeface="+mn-cs"/>
              </a:rPr>
              <a:t>CcsdsTrajectorySegment</a:t>
            </a:r>
            <a:r>
              <a:rPr lang="en-US" sz="1200" kern="1200" dirty="0" smtClean="0">
                <a:solidFill>
                  <a:schemeClr val="tx1"/>
                </a:solidFill>
                <a:effectLst/>
                <a:latin typeface="Times New Roman" pitchFamily="18" charset="0"/>
                <a:ea typeface="+mn-ea"/>
                <a:cs typeface="+mn-cs"/>
              </a:rPr>
              <a:t> to indicate that it is a purely abstract class that is incapable of being used without being extended, (b) delete the text and xml “parameters” and (c) insert a comment box attached to the </a:t>
            </a:r>
            <a:r>
              <a:rPr lang="en-US" sz="1200" kern="1200" dirty="0" err="1" smtClean="0">
                <a:solidFill>
                  <a:schemeClr val="tx1"/>
                </a:solidFill>
                <a:effectLst/>
                <a:latin typeface="Times New Roman" pitchFamily="18" charset="0"/>
                <a:ea typeface="+mn-ea"/>
                <a:cs typeface="+mn-cs"/>
              </a:rPr>
              <a:t>CcsdsTrajectorySegment</a:t>
            </a:r>
            <a:r>
              <a:rPr lang="en-US" sz="1200" kern="1200" dirty="0" smtClean="0">
                <a:solidFill>
                  <a:schemeClr val="tx1"/>
                </a:solidFill>
                <a:effectLst/>
                <a:latin typeface="Times New Roman" pitchFamily="18" charset="0"/>
                <a:ea typeface="+mn-ea"/>
                <a:cs typeface="+mn-cs"/>
              </a:rPr>
              <a:t> class, stating that concrete subclasses of the </a:t>
            </a:r>
            <a:r>
              <a:rPr lang="en-US" sz="1200" kern="1200" dirty="0" err="1" smtClean="0">
                <a:solidFill>
                  <a:schemeClr val="tx1"/>
                </a:solidFill>
                <a:effectLst/>
                <a:latin typeface="Times New Roman" pitchFamily="18" charset="0"/>
                <a:ea typeface="+mn-ea"/>
                <a:cs typeface="+mn-cs"/>
              </a:rPr>
              <a:t>CcsdsTrajectorySegment</a:t>
            </a:r>
            <a:r>
              <a:rPr lang="en-US" sz="1200" kern="1200" dirty="0" smtClean="0">
                <a:solidFill>
                  <a:schemeClr val="tx1"/>
                </a:solidFill>
                <a:effectLst/>
                <a:latin typeface="Times New Roman" pitchFamily="18" charset="0"/>
                <a:ea typeface="+mn-ea"/>
                <a:cs typeface="+mn-cs"/>
              </a:rPr>
              <a:t> class must be defined.</a:t>
            </a:r>
            <a:br>
              <a:rPr lang="en-US" sz="1200" kern="1200" dirty="0" smtClean="0">
                <a:solidFill>
                  <a:schemeClr val="tx1"/>
                </a:solidFill>
                <a:effectLst/>
                <a:latin typeface="Times New Roman" pitchFamily="18" charset="0"/>
                <a:ea typeface="+mn-ea"/>
                <a:cs typeface="+mn-cs"/>
              </a:rPr>
            </a:br>
            <a:r>
              <a:rPr lang="en-US" sz="1200" kern="1200" dirty="0" smtClean="0">
                <a:solidFill>
                  <a:schemeClr val="tx1"/>
                </a:solidFill>
                <a:effectLst/>
                <a:latin typeface="Times New Roman" pitchFamily="18" charset="0"/>
                <a:ea typeface="+mn-ea"/>
                <a:cs typeface="+mn-cs"/>
              </a:rPr>
              <a:t/>
            </a:r>
            <a:br>
              <a:rPr lang="en-US" sz="1200" kern="1200" dirty="0" smtClean="0">
                <a:solidFill>
                  <a:schemeClr val="tx1"/>
                </a:solidFill>
                <a:effectLst/>
                <a:latin typeface="Times New Roman" pitchFamily="18" charset="0"/>
                <a:ea typeface="+mn-ea"/>
                <a:cs typeface="+mn-cs"/>
              </a:rPr>
            </a:br>
            <a:r>
              <a:rPr lang="en-US" sz="1200" kern="1200" dirty="0" smtClean="0">
                <a:solidFill>
                  <a:schemeClr val="tx1"/>
                </a:solidFill>
                <a:effectLst/>
                <a:latin typeface="Times New Roman" pitchFamily="18" charset="0"/>
                <a:ea typeface="+mn-ea"/>
                <a:cs typeface="+mn-cs"/>
              </a:rPr>
              <a:t>I’ve been thinking a little more about what we said in last week’s </a:t>
            </a:r>
            <a:r>
              <a:rPr lang="en-US" sz="1200" kern="1200" dirty="0" err="1" smtClean="0">
                <a:solidFill>
                  <a:schemeClr val="tx1"/>
                </a:solidFill>
                <a:effectLst/>
                <a:latin typeface="Times New Roman" pitchFamily="18" charset="0"/>
                <a:ea typeface="+mn-ea"/>
                <a:cs typeface="+mn-cs"/>
              </a:rPr>
              <a:t>telecon</a:t>
            </a:r>
            <a:r>
              <a:rPr lang="en-US" sz="1200" kern="1200" dirty="0" smtClean="0">
                <a:solidFill>
                  <a:schemeClr val="tx1"/>
                </a:solidFill>
                <a:effectLst/>
                <a:latin typeface="Times New Roman" pitchFamily="18" charset="0"/>
                <a:ea typeface="+mn-ea"/>
                <a:cs typeface="+mn-cs"/>
              </a:rPr>
              <a:t> about just making this type of declaration and leaving it up to using organizations to figure out how to create the specific subclasses. I’m now thinking that while that is true in the general case, in the specific case of CCSDS-standard formats (i.e., those defined in the ODM and XML </a:t>
            </a:r>
            <a:r>
              <a:rPr lang="en-US" sz="1200" kern="1200" dirty="0" err="1" smtClean="0">
                <a:solidFill>
                  <a:schemeClr val="tx1"/>
                </a:solidFill>
                <a:effectLst/>
                <a:latin typeface="Times New Roman" pitchFamily="18" charset="0"/>
                <a:ea typeface="+mn-ea"/>
                <a:cs typeface="+mn-cs"/>
              </a:rPr>
              <a:t>Nav</a:t>
            </a:r>
            <a:r>
              <a:rPr lang="en-US" sz="1200" kern="1200" dirty="0" smtClean="0">
                <a:solidFill>
                  <a:schemeClr val="tx1"/>
                </a:solidFill>
                <a:effectLst/>
                <a:latin typeface="Times New Roman" pitchFamily="18" charset="0"/>
                <a:ea typeface="+mn-ea"/>
                <a:cs typeface="+mn-cs"/>
              </a:rPr>
              <a:t> Blue Books) we might want to do a bit more, e.g., a normative annex that specifies the subclasses for those specific cases. We’re going to have to define such concrete subclasses in any case in order to do the prototyping, so we might as well make it normative while we’re at it and save everyone else that wants to use CCSDS standards the time and trouble of creating their own derived classes that may be incompatible with each other. Let me think about more about this and try to come up with a reasonable approach. </a:t>
            </a:r>
          </a:p>
          <a:p>
            <a:endParaRPr lang="en-US"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4</a:t>
            </a:fld>
            <a:endParaRPr lang="en-US"/>
          </a:p>
        </p:txBody>
      </p:sp>
    </p:spTree>
    <p:extLst>
      <p:ext uri="{BB962C8B-B14F-4D97-AF65-F5344CB8AC3E}">
        <p14:creationId xmlns:p14="http://schemas.microsoft.com/office/powerpoint/2010/main" val="2869275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6" name="Slide Number Placeholder 6"/>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650F184A-3E09-4500-951E-290CACA948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6" name="Slide Number Placeholder 6"/>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0EA7DB8E-5075-4354-95A0-0C3EA6180EA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1C040D8F-0D86-4756-B131-D043A31045F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1193352B-30E4-4116-9E16-EE112B50239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412F2749-C343-4621-9D19-8A0DACDC26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F3E92332-FE11-4BA3-90E6-942EABC1E79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5"/>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6" name="Slide Number Placeholder 6"/>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2557947A-BD3E-41CB-96E6-55ADA20697D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7"/>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8" name="Slide Number Placeholder 8"/>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682DB156-1FEE-4915-A27E-5E28A0AD274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4" name="Slide Number Placeholder 4"/>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EEB2ED57-B0AC-456B-9432-63BD1E6FC9D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3" name="Slide Number Placeholder 3"/>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497A59C1-726A-49C4-AFD8-3942A77FFA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0" y="0"/>
            <a:ext cx="1295400" cy="569913"/>
          </a:xfrm>
          <a:prstGeom prst="rect">
            <a:avLst/>
          </a:prstGeom>
          <a:noFill/>
          <a:ln w="9525">
            <a:noFill/>
            <a:miter lim="800000"/>
            <a:headEnd/>
            <a:tailEnd/>
          </a:ln>
        </p:spPr>
      </p:pic>
      <p:sp>
        <p:nvSpPr>
          <p:cNvPr id="540649" name="Line 1001"/>
          <p:cNvSpPr>
            <a:spLocks noChangeShapeType="1"/>
          </p:cNvSpPr>
          <p:nvPr userDrawn="1"/>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p>
        </p:txBody>
      </p:sp>
      <p:pic>
        <p:nvPicPr>
          <p:cNvPr id="1029" name="Picture 1" descr="part1"/>
          <p:cNvPicPr>
            <a:picLocks noChangeAspect="1" noChangeArrowheads="1"/>
          </p:cNvPicPr>
          <p:nvPr userDrawn="1"/>
        </p:nvPicPr>
        <p:blipFill>
          <a:blip r:embed="rId5" cstate="print"/>
          <a:srcRect/>
          <a:stretch>
            <a:fillRect/>
          </a:stretch>
        </p:blipFill>
        <p:spPr bwMode="auto">
          <a:xfrm>
            <a:off x="3276600" y="6477000"/>
            <a:ext cx="2590800" cy="3413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p:cNvPicPr>
            <a:picLocks noChangeAspect="1" noChangeArrowheads="1"/>
          </p:cNvPicPr>
          <p:nvPr/>
        </p:nvPicPr>
        <p:blipFill>
          <a:blip r:embed="rId3" cstate="print"/>
          <a:srcRect/>
          <a:stretch>
            <a:fillRect/>
          </a:stretch>
        </p:blipFill>
        <p:spPr bwMode="auto">
          <a:xfrm>
            <a:off x="3886200" y="76200"/>
            <a:ext cx="1295400" cy="569913"/>
          </a:xfrm>
          <a:prstGeom prst="rect">
            <a:avLst/>
          </a:prstGeom>
          <a:noFill/>
          <a:ln w="9525">
            <a:noFill/>
            <a:miter lim="800000"/>
            <a:headEnd/>
            <a:tailEnd/>
          </a:ln>
        </p:spPr>
      </p:pic>
      <p:sp>
        <p:nvSpPr>
          <p:cNvPr id="19458" name="Rectangle 5"/>
          <p:cNvSpPr>
            <a:spLocks noChangeArrowheads="1"/>
          </p:cNvSpPr>
          <p:nvPr/>
        </p:nvSpPr>
        <p:spPr bwMode="auto">
          <a:xfrm>
            <a:off x="0" y="0"/>
            <a:ext cx="1371600" cy="609600"/>
          </a:xfrm>
          <a:prstGeom prst="rect">
            <a:avLst/>
          </a:prstGeom>
          <a:solidFill>
            <a:schemeClr val="bg1"/>
          </a:solidFill>
          <a:ln w="9525" algn="ctr">
            <a:noFill/>
            <a:miter lim="800000"/>
            <a:headEnd/>
            <a:tailEnd/>
          </a:ln>
        </p:spPr>
        <p:txBody>
          <a:bodyPr wrap="none" anchor="ctr"/>
          <a:lstStyle/>
          <a:p>
            <a:pPr eaLnBrk="0" hangingPunct="0">
              <a:lnSpc>
                <a:spcPct val="90000"/>
              </a:lnSpc>
              <a:spcAft>
                <a:spcPct val="10000"/>
              </a:spcAft>
              <a:buSzPct val="125000"/>
            </a:pPr>
            <a:endParaRPr lang="en-GB" sz="1800"/>
          </a:p>
        </p:txBody>
      </p:sp>
      <p:sp>
        <p:nvSpPr>
          <p:cNvPr id="19459" name="Rectangle 6"/>
          <p:cNvSpPr>
            <a:spLocks noChangeArrowheads="1"/>
          </p:cNvSpPr>
          <p:nvPr/>
        </p:nvSpPr>
        <p:spPr bwMode="auto">
          <a:xfrm>
            <a:off x="7696200" y="0"/>
            <a:ext cx="1447800" cy="685800"/>
          </a:xfrm>
          <a:prstGeom prst="rect">
            <a:avLst/>
          </a:prstGeom>
          <a:solidFill>
            <a:schemeClr val="bg1"/>
          </a:solidFill>
          <a:ln w="9525" algn="ctr">
            <a:noFill/>
            <a:miter lim="800000"/>
            <a:headEnd/>
            <a:tailEnd/>
          </a:ln>
        </p:spPr>
        <p:txBody>
          <a:bodyPr wrap="none" anchor="ctr"/>
          <a:lstStyle/>
          <a:p>
            <a:pPr eaLnBrk="0" hangingPunct="0">
              <a:lnSpc>
                <a:spcPct val="90000"/>
              </a:lnSpc>
              <a:spcAft>
                <a:spcPct val="10000"/>
              </a:spcAft>
              <a:buSzPct val="125000"/>
            </a:pPr>
            <a:endParaRPr lang="en-GB" sz="1800"/>
          </a:p>
        </p:txBody>
      </p:sp>
      <p:sp>
        <p:nvSpPr>
          <p:cNvPr id="19460" name="Rectangle 8"/>
          <p:cNvSpPr>
            <a:spLocks noChangeArrowheads="1"/>
          </p:cNvSpPr>
          <p:nvPr/>
        </p:nvSpPr>
        <p:spPr bwMode="auto">
          <a:xfrm>
            <a:off x="7772400" y="6248400"/>
            <a:ext cx="1371600" cy="609600"/>
          </a:xfrm>
          <a:prstGeom prst="rect">
            <a:avLst/>
          </a:prstGeom>
          <a:solidFill>
            <a:schemeClr val="bg1"/>
          </a:solidFill>
          <a:ln w="9525" algn="ctr">
            <a:noFill/>
            <a:miter lim="800000"/>
            <a:headEnd/>
            <a:tailEnd/>
          </a:ln>
        </p:spPr>
        <p:txBody>
          <a:bodyPr wrap="none" anchor="ctr"/>
          <a:lstStyle/>
          <a:p>
            <a:pPr eaLnBrk="0" hangingPunct="0">
              <a:lnSpc>
                <a:spcPct val="90000"/>
              </a:lnSpc>
              <a:spcAft>
                <a:spcPct val="10000"/>
              </a:spcAft>
              <a:buSzPct val="125000"/>
            </a:pPr>
            <a:endParaRPr lang="en-GB" sz="1800"/>
          </a:p>
        </p:txBody>
      </p:sp>
      <p:sp>
        <p:nvSpPr>
          <p:cNvPr id="929803" name="Text Box 11"/>
          <p:cNvSpPr txBox="1">
            <a:spLocks noChangeArrowheads="1"/>
          </p:cNvSpPr>
          <p:nvPr/>
        </p:nvSpPr>
        <p:spPr bwMode="auto">
          <a:xfrm>
            <a:off x="685800" y="1201510"/>
            <a:ext cx="7597775" cy="1384995"/>
          </a:xfrm>
          <a:prstGeom prst="rect">
            <a:avLst/>
          </a:prstGeom>
          <a:noFill/>
          <a:ln w="76200">
            <a:solidFill>
              <a:srgbClr val="000099"/>
            </a:solidFill>
            <a:miter lim="800000"/>
            <a:headEnd type="none" w="sm" len="sm"/>
            <a:tailEnd type="none" w="sm" len="sm"/>
          </a:ln>
          <a:effectLst/>
        </p:spPr>
        <p:txBody>
          <a:bodyPr>
            <a:spAutoFit/>
          </a:bodyPr>
          <a:lstStyle/>
          <a:p>
            <a:pPr algn="ctr" eaLnBrk="0" hangingPunct="0">
              <a:defRPr/>
            </a:pPr>
            <a:endParaRPr lang="en-US" sz="2800" dirty="0" smtClean="0">
              <a:solidFill>
                <a:srgbClr val="000099"/>
              </a:solidFill>
              <a:effectLst>
                <a:outerShdw blurRad="38100" dist="38100" dir="2700000" algn="tl">
                  <a:srgbClr val="C0C0C0"/>
                </a:outerShdw>
              </a:effectLst>
              <a:latin typeface="Calibri" pitchFamily="34" charset="0"/>
            </a:endParaRPr>
          </a:p>
          <a:p>
            <a:pPr algn="ctr" eaLnBrk="0" hangingPunct="0">
              <a:defRPr/>
            </a:pPr>
            <a:r>
              <a:rPr lang="en-US" sz="2800" dirty="0" smtClean="0">
                <a:solidFill>
                  <a:srgbClr val="000099"/>
                </a:solidFill>
                <a:effectLst>
                  <a:outerShdw blurRad="38100" dist="38100" dir="2700000" algn="tl">
                    <a:srgbClr val="C0C0C0"/>
                  </a:outerShdw>
                </a:effectLst>
                <a:latin typeface="Calibri" pitchFamily="34" charset="0"/>
              </a:rPr>
              <a:t>Trajectory Prediction Discussion</a:t>
            </a:r>
            <a:endParaRPr lang="en-US" sz="2800" dirty="0">
              <a:solidFill>
                <a:srgbClr val="000099"/>
              </a:solidFill>
              <a:effectLst>
                <a:outerShdw blurRad="38100" dist="38100" dir="2700000" algn="tl">
                  <a:srgbClr val="C0C0C0"/>
                </a:outerShdw>
              </a:effectLst>
              <a:latin typeface="Calibri" pitchFamily="34" charset="0"/>
            </a:endParaRPr>
          </a:p>
          <a:p>
            <a:pPr algn="ctr" eaLnBrk="0" hangingPunct="0">
              <a:defRPr/>
            </a:pPr>
            <a:endParaRPr lang="en-US" sz="2800" dirty="0">
              <a:solidFill>
                <a:srgbClr val="000099"/>
              </a:solidFill>
              <a:effectLst>
                <a:outerShdw blurRad="38100" dist="38100" dir="2700000" algn="tl">
                  <a:srgbClr val="C0C0C0"/>
                </a:outerShdw>
              </a:effectLst>
              <a:latin typeface="Calibri" pitchFamily="34" charset="0"/>
            </a:endParaRPr>
          </a:p>
        </p:txBody>
      </p:sp>
      <p:sp>
        <p:nvSpPr>
          <p:cNvPr id="19462" name="Text Box 12"/>
          <p:cNvSpPr txBox="1">
            <a:spLocks noChangeArrowheads="1"/>
          </p:cNvSpPr>
          <p:nvPr/>
        </p:nvSpPr>
        <p:spPr bwMode="auto">
          <a:xfrm>
            <a:off x="2113964" y="3313785"/>
            <a:ext cx="4940455" cy="2123658"/>
          </a:xfrm>
          <a:prstGeom prst="rect">
            <a:avLst/>
          </a:prstGeom>
          <a:noFill/>
          <a:ln w="12700">
            <a:noFill/>
            <a:miter lim="800000"/>
            <a:headEnd type="none" w="sm" len="sm"/>
            <a:tailEnd type="none" w="sm" len="sm"/>
          </a:ln>
        </p:spPr>
        <p:txBody>
          <a:bodyPr wrap="none">
            <a:spAutoFit/>
          </a:bodyPr>
          <a:lstStyle/>
          <a:p>
            <a:pPr algn="ctr" eaLnBrk="0" hangingPunct="0"/>
            <a:r>
              <a:rPr lang="en-US" sz="2400" dirty="0" smtClean="0">
                <a:solidFill>
                  <a:srgbClr val="000099"/>
                </a:solidFill>
                <a:latin typeface="Calibri" pitchFamily="34" charset="0"/>
              </a:rPr>
              <a:t>CCSDS CSSM </a:t>
            </a:r>
            <a:r>
              <a:rPr lang="en-US" sz="2400" dirty="0" smtClean="0">
                <a:solidFill>
                  <a:srgbClr val="000099"/>
                </a:solidFill>
                <a:latin typeface="Calibri" pitchFamily="34" charset="0"/>
              </a:rPr>
              <a:t>Working Group Meeting</a:t>
            </a:r>
            <a:endParaRPr lang="en-US" sz="2400" dirty="0" smtClean="0">
              <a:solidFill>
                <a:srgbClr val="000099"/>
              </a:solidFill>
              <a:latin typeface="Calibri" pitchFamily="34" charset="0"/>
            </a:endParaRPr>
          </a:p>
          <a:p>
            <a:pPr algn="ctr" eaLnBrk="0" hangingPunct="0"/>
            <a:r>
              <a:rPr lang="en-US" sz="2400" dirty="0" smtClean="0">
                <a:solidFill>
                  <a:srgbClr val="000099"/>
                </a:solidFill>
                <a:latin typeface="Calibri" pitchFamily="34" charset="0"/>
              </a:rPr>
              <a:t>2 June 2015</a:t>
            </a:r>
            <a:endParaRPr lang="en-US" sz="2400" dirty="0" smtClean="0">
              <a:solidFill>
                <a:srgbClr val="000099"/>
              </a:solidFill>
              <a:latin typeface="Calibri" pitchFamily="34" charset="0"/>
            </a:endParaRPr>
          </a:p>
          <a:p>
            <a:pPr algn="ctr" eaLnBrk="0" hangingPunct="0"/>
            <a:endParaRPr lang="en-US" sz="2400" dirty="0" smtClean="0">
              <a:solidFill>
                <a:srgbClr val="000099"/>
              </a:solidFill>
              <a:latin typeface="Calibri" pitchFamily="34" charset="0"/>
            </a:endParaRPr>
          </a:p>
          <a:p>
            <a:pPr algn="ctr" eaLnBrk="0" hangingPunct="0"/>
            <a:r>
              <a:rPr lang="en-US" sz="2400" dirty="0" smtClean="0">
                <a:solidFill>
                  <a:srgbClr val="000099"/>
                </a:solidFill>
                <a:latin typeface="Calibri" pitchFamily="34" charset="0"/>
              </a:rPr>
              <a:t>Jessica Reinert</a:t>
            </a:r>
          </a:p>
          <a:p>
            <a:pPr algn="ctr" eaLnBrk="0" hangingPunct="0"/>
            <a:r>
              <a:rPr lang="en-US" sz="2400" dirty="0" smtClean="0">
                <a:solidFill>
                  <a:srgbClr val="000099"/>
                </a:solidFill>
                <a:latin typeface="Calibri" pitchFamily="34" charset="0"/>
              </a:rPr>
              <a:t>NASA/GRC</a:t>
            </a:r>
          </a:p>
          <a:p>
            <a:pPr algn="ctr" eaLnBrk="0" hangingPunct="0"/>
            <a:endParaRPr lang="en-US" sz="1200" u="sng" dirty="0">
              <a:solidFill>
                <a:srgbClr val="0033CC"/>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461195" y="164575"/>
            <a:ext cx="74889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b="1">
                <a:solidFill>
                  <a:schemeClr val="tx1"/>
                </a:solidFill>
                <a:latin typeface="Arial" charset="0"/>
                <a:ea typeface="ＭＳ Ｐゴシック" pitchFamily="34" charset="-128"/>
              </a:defRPr>
            </a:lvl1pPr>
            <a:lvl2pPr>
              <a:defRPr b="1">
                <a:solidFill>
                  <a:schemeClr val="tx1"/>
                </a:solidFill>
                <a:latin typeface="Arial" charset="0"/>
                <a:ea typeface="ＭＳ Ｐゴシック" pitchFamily="34" charset="-128"/>
              </a:defRPr>
            </a:lvl2pPr>
            <a:lvl3pPr marL="1143000" indent="-228600">
              <a:defRPr b="1">
                <a:solidFill>
                  <a:schemeClr val="tx1"/>
                </a:solidFill>
                <a:latin typeface="Arial" charset="0"/>
                <a:ea typeface="ＭＳ Ｐゴシック" pitchFamily="34" charset="-128"/>
              </a:defRPr>
            </a:lvl3pPr>
            <a:lvl4pPr marL="1600200" indent="-228600">
              <a:defRPr b="1">
                <a:solidFill>
                  <a:schemeClr val="tx1"/>
                </a:solidFill>
                <a:latin typeface="Arial" charset="0"/>
                <a:ea typeface="ＭＳ Ｐゴシック" pitchFamily="34" charset="-128"/>
              </a:defRPr>
            </a:lvl4pPr>
            <a:lvl5pPr marL="2057400" indent="-228600">
              <a:defRPr b="1">
                <a:solidFill>
                  <a:schemeClr val="tx1"/>
                </a:solidFill>
                <a:latin typeface="Arial" charset="0"/>
                <a:ea typeface="ＭＳ Ｐゴシック" pitchFamily="34" charset="-128"/>
              </a:defRPr>
            </a:lvl5pPr>
            <a:lvl6pPr marL="2514600" indent="-22860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6pPr>
            <a:lvl7pPr marL="2971800" indent="-22860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7pPr>
            <a:lvl8pPr marL="3429000" indent="-22860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8pPr>
            <a:lvl9pPr marL="3886200" indent="-22860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9pPr>
          </a:lstStyle>
          <a:p>
            <a:pPr lvl="1" algn="r">
              <a:lnSpc>
                <a:spcPct val="100000"/>
              </a:lnSpc>
              <a:spcBef>
                <a:spcPct val="50000"/>
              </a:spcBef>
              <a:spcAft>
                <a:spcPct val="0"/>
              </a:spcAft>
              <a:buSzTx/>
            </a:pPr>
            <a:r>
              <a:rPr lang="en-GB" sz="2000" dirty="0" smtClean="0">
                <a:solidFill>
                  <a:srgbClr val="000099"/>
                </a:solidFill>
              </a:rPr>
              <a:t>Trajectory Prediction – </a:t>
            </a:r>
            <a:r>
              <a:rPr lang="en-GB" sz="2000" dirty="0" smtClean="0">
                <a:solidFill>
                  <a:srgbClr val="000099"/>
                </a:solidFill>
              </a:rPr>
              <a:t>Service Management Header</a:t>
            </a:r>
            <a:endParaRPr lang="en-US" sz="2000" dirty="0">
              <a:solidFill>
                <a:srgbClr val="000099"/>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704441843"/>
              </p:ext>
            </p:extLst>
          </p:nvPr>
        </p:nvGraphicFramePr>
        <p:xfrm>
          <a:off x="539475" y="817460"/>
          <a:ext cx="8026645" cy="5364480"/>
        </p:xfrm>
        <a:graphic>
          <a:graphicData uri="http://schemas.openxmlformats.org/drawingml/2006/table">
            <a:tbl>
              <a:tblPr>
                <a:tableStyleId>{5C22544A-7EE6-4342-B048-85BDC9FD1C3A}</a:tableStyleId>
              </a:tblPr>
              <a:tblGrid>
                <a:gridCol w="3531723"/>
                <a:gridCol w="1386876"/>
                <a:gridCol w="3108046"/>
              </a:tblGrid>
              <a:tr h="626055">
                <a:tc>
                  <a:txBody>
                    <a:bodyPr/>
                    <a:lstStyle/>
                    <a:p>
                      <a:pPr algn="ctr" fontAlgn="ctr"/>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600" u="none" strike="noStrike">
                          <a:effectLst/>
                        </a:rPr>
                        <a:t>TRAJECTORY PREDICTION SEGMENT</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600" u="none" strike="noStrike">
                          <a:effectLst/>
                        </a:rPr>
                        <a:t>Info Entity Specific Notes</a:t>
                      </a:r>
                      <a:endParaRPr lang="en-US" sz="1600" b="0" i="0" u="none" strike="noStrike">
                        <a:solidFill>
                          <a:srgbClr val="000000"/>
                        </a:solidFill>
                        <a:effectLst/>
                        <a:latin typeface="Calibri" panose="020F0502020204030204" pitchFamily="34" charset="0"/>
                      </a:endParaRPr>
                    </a:p>
                  </a:txBody>
                  <a:tcPr marL="0" marR="0" marT="0" marB="0" anchor="ctr"/>
                </a:tc>
              </a:tr>
              <a:tr h="219693">
                <a:tc>
                  <a:txBody>
                    <a:bodyPr/>
                    <a:lstStyle/>
                    <a:p>
                      <a:pPr algn="ctr" fontAlgn="ctr"/>
                      <a:r>
                        <a:rPr lang="en-US" sz="1400" u="none" strike="noStrike">
                          <a:effectLst/>
                        </a:rPr>
                        <a:t>srvMgtMessageType (m)</a:t>
                      </a:r>
                      <a:endParaRPr lang="en-US" sz="1400" b="0" i="0" u="none" strike="noStrike">
                        <a:solidFill>
                          <a:srgbClr val="000000"/>
                        </a:solidFill>
                        <a:effectLst/>
                        <a:latin typeface="Courier New" panose="02070309020205020404" pitchFamily="49" charset="0"/>
                      </a:endParaRPr>
                    </a:p>
                  </a:txBody>
                  <a:tcPr marL="0" marR="0" marT="0" marB="0" anchor="ctr"/>
                </a:tc>
                <a:tc>
                  <a:txBody>
                    <a:bodyPr/>
                    <a:lstStyle/>
                    <a:p>
                      <a:pPr algn="ctr" fontAlgn="ctr"/>
                      <a:r>
                        <a:rPr lang="en-US" sz="1600" u="none" strike="noStrike">
                          <a:effectLst/>
                        </a:rPr>
                        <a:t>y</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0" marR="0" marT="0" marB="0" anchor="b"/>
                </a:tc>
              </a:tr>
              <a:tr h="408204">
                <a:tc>
                  <a:txBody>
                    <a:bodyPr/>
                    <a:lstStyle/>
                    <a:p>
                      <a:pPr algn="ctr" fontAlgn="ctr"/>
                      <a:r>
                        <a:rPr lang="en-US" sz="1400" u="none" strike="noStrike">
                          <a:effectLst/>
                        </a:rPr>
                        <a:t>originatingOrganization (m) [keeps as defined] [indictes provenenance of origniator -- even if just the warpping function]</a:t>
                      </a:r>
                      <a:endParaRPr lang="en-US" sz="1400" b="0" i="0" u="none" strike="noStrike">
                        <a:solidFill>
                          <a:srgbClr val="000000"/>
                        </a:solidFill>
                        <a:effectLst/>
                        <a:latin typeface="Courier New" panose="02070309020205020404" pitchFamily="49" charset="0"/>
                      </a:endParaRPr>
                    </a:p>
                  </a:txBody>
                  <a:tcPr marL="0" marR="0" marT="0" marB="0" anchor="ctr"/>
                </a:tc>
                <a:tc>
                  <a:txBody>
                    <a:bodyPr/>
                    <a:lstStyle/>
                    <a:p>
                      <a:pPr algn="ctr" fontAlgn="ctr"/>
                      <a:r>
                        <a:rPr lang="en-US" sz="1600" u="none" strike="noStrike">
                          <a:effectLst/>
                        </a:rPr>
                        <a:t>y ? (perhaps conflict with NDM)</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US" sz="1600" u="none" strike="noStrike">
                          <a:effectLst/>
                        </a:rPr>
                        <a:t>Creator of the TrajectoryPredictionInformation (wrapper)</a:t>
                      </a:r>
                      <a:endParaRPr lang="en-US" sz="1600" b="0" i="0" u="none" strike="noStrike">
                        <a:solidFill>
                          <a:srgbClr val="000000"/>
                        </a:solidFill>
                        <a:effectLst/>
                        <a:latin typeface="Calibri" panose="020F0502020204030204" pitchFamily="34" charset="0"/>
                      </a:endParaRPr>
                    </a:p>
                  </a:txBody>
                  <a:tcPr marL="0" marR="0" marT="0" marB="0" anchor="b"/>
                </a:tc>
              </a:tr>
              <a:tr h="408204">
                <a:tc>
                  <a:txBody>
                    <a:bodyPr/>
                    <a:lstStyle/>
                    <a:p>
                      <a:pPr algn="ctr" fontAlgn="ctr"/>
                      <a:r>
                        <a:rPr lang="en-US" sz="1400" u="none" strike="noStrike" dirty="0" err="1">
                          <a:effectLst/>
                        </a:rPr>
                        <a:t>generationTime</a:t>
                      </a:r>
                      <a:r>
                        <a:rPr lang="en-US" sz="1400" u="none" strike="noStrike" dirty="0">
                          <a:effectLst/>
                        </a:rPr>
                        <a:t> (m)</a:t>
                      </a:r>
                      <a:endParaRPr lang="en-US" sz="1400" b="0" i="0" u="none" strike="noStrike" dirty="0">
                        <a:solidFill>
                          <a:srgbClr val="000000"/>
                        </a:solidFill>
                        <a:effectLst/>
                        <a:latin typeface="Courier New" panose="02070309020205020404" pitchFamily="49" charset="0"/>
                      </a:endParaRPr>
                    </a:p>
                  </a:txBody>
                  <a:tcPr marL="0" marR="0" marT="0" marB="0" anchor="ctr"/>
                </a:tc>
                <a:tc>
                  <a:txBody>
                    <a:bodyPr/>
                    <a:lstStyle/>
                    <a:p>
                      <a:pPr algn="ctr" fontAlgn="ctr"/>
                      <a:r>
                        <a:rPr lang="en-US" sz="1600" u="none" strike="noStrike">
                          <a:effectLst/>
                        </a:rPr>
                        <a:t>y ? (perhaps conflict with NDM)</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US" sz="1600" u="none" strike="noStrike">
                          <a:effectLst/>
                        </a:rPr>
                        <a:t>Generation time for the wrapper</a:t>
                      </a:r>
                      <a:endParaRPr lang="en-US" sz="1600" b="0" i="0" u="none" strike="noStrike">
                        <a:solidFill>
                          <a:srgbClr val="000000"/>
                        </a:solidFill>
                        <a:effectLst/>
                        <a:latin typeface="Calibri" panose="020F0502020204030204" pitchFamily="34" charset="0"/>
                      </a:endParaRPr>
                    </a:p>
                  </a:txBody>
                  <a:tcPr marL="0" marR="0" marT="0" marB="0" anchor="b"/>
                </a:tc>
              </a:tr>
              <a:tr h="544272">
                <a:tc>
                  <a:txBody>
                    <a:bodyPr/>
                    <a:lstStyle/>
                    <a:p>
                      <a:pPr algn="ctr" fontAlgn="ctr"/>
                      <a:r>
                        <a:rPr lang="en-US" sz="1400" u="none" strike="noStrike">
                          <a:effectLst/>
                        </a:rPr>
                        <a:t>status (m) [info entity specific]</a:t>
                      </a:r>
                      <a:endParaRPr lang="en-US" sz="1400" b="0" i="0" u="none" strike="noStrike">
                        <a:solidFill>
                          <a:srgbClr val="000000"/>
                        </a:solidFill>
                        <a:effectLst/>
                        <a:latin typeface="Courier New" panose="02070309020205020404" pitchFamily="49" charset="0"/>
                      </a:endParaRPr>
                    </a:p>
                  </a:txBody>
                  <a:tcPr marL="0" marR="0" marT="0" marB="0" anchor="ctr"/>
                </a:tc>
                <a:tc>
                  <a:txBody>
                    <a:bodyPr/>
                    <a:lstStyle/>
                    <a:p>
                      <a:pPr algn="ctr" fontAlgn="ctr"/>
                      <a:r>
                        <a:rPr lang="en-US" sz="1600" u="none" strike="noStrike">
                          <a:effectLst/>
                        </a:rPr>
                        <a:t>y ? (perhaps conflict with NDM)</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US" sz="1600" u="none" strike="noStrike">
                          <a:effectLst/>
                        </a:rPr>
                        <a:t>New, modified (perhaps add others later)</a:t>
                      </a:r>
                      <a:endParaRPr lang="en-US" sz="1600" b="0" i="0" u="none" strike="noStrike">
                        <a:solidFill>
                          <a:srgbClr val="000000"/>
                        </a:solidFill>
                        <a:effectLst/>
                        <a:latin typeface="Calibri" panose="020F0502020204030204" pitchFamily="34" charset="0"/>
                      </a:endParaRPr>
                    </a:p>
                  </a:txBody>
                  <a:tcPr marL="0" marR="0" marT="0" marB="0" anchor="b"/>
                </a:tc>
              </a:tr>
              <a:tr h="666166">
                <a:tc>
                  <a:txBody>
                    <a:bodyPr/>
                    <a:lstStyle/>
                    <a:p>
                      <a:pPr algn="ctr" fontAlgn="ctr"/>
                      <a:r>
                        <a:rPr lang="en-US" sz="1400" u="none" strike="noStrike">
                          <a:effectLst/>
                        </a:rPr>
                        <a:t>version (m) [info entity specific]</a:t>
                      </a:r>
                      <a:endParaRPr lang="en-US" sz="1400" b="0" i="0" u="none" strike="noStrike">
                        <a:solidFill>
                          <a:srgbClr val="000000"/>
                        </a:solidFill>
                        <a:effectLst/>
                        <a:latin typeface="Courier New" panose="02070309020205020404" pitchFamily="49" charset="0"/>
                      </a:endParaRPr>
                    </a:p>
                  </a:txBody>
                  <a:tcPr marL="0" marR="0" marT="0" marB="0" anchor="ctr"/>
                </a:tc>
                <a:tc>
                  <a:txBody>
                    <a:bodyPr/>
                    <a:lstStyle/>
                    <a:p>
                      <a:pPr algn="ctr" fontAlgn="ctr"/>
                      <a:r>
                        <a:rPr lang="en-US" sz="1600" u="none" strike="noStrike">
                          <a:effectLst/>
                        </a:rPr>
                        <a:t>y ? (perhaps conflict with NDM)</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US" sz="1600" u="none" strike="noStrike">
                          <a:effectLst/>
                        </a:rPr>
                        <a:t>Re-use description for standard header</a:t>
                      </a:r>
                      <a:endParaRPr lang="en-US" sz="1600" b="0" i="0" u="none" strike="noStrike">
                        <a:solidFill>
                          <a:srgbClr val="000000"/>
                        </a:solidFill>
                        <a:effectLst/>
                        <a:latin typeface="Calibri" panose="020F0502020204030204" pitchFamily="34" charset="0"/>
                      </a:endParaRPr>
                    </a:p>
                  </a:txBody>
                  <a:tcPr marL="0" marR="0" marT="0" marB="0" anchor="b"/>
                </a:tc>
              </a:tr>
              <a:tr h="544272">
                <a:tc>
                  <a:txBody>
                    <a:bodyPr/>
                    <a:lstStyle/>
                    <a:p>
                      <a:pPr algn="ctr" fontAlgn="ctr"/>
                      <a:r>
                        <a:rPr lang="en-US" sz="1400" u="none" strike="noStrike">
                          <a:effectLst/>
                        </a:rPr>
                        <a:t>startTime (m) [change to optional -- info entity specific]</a:t>
                      </a:r>
                      <a:endParaRPr lang="en-US" sz="1400" b="0" i="0" u="none" strike="noStrike">
                        <a:solidFill>
                          <a:srgbClr val="000000"/>
                        </a:solidFill>
                        <a:effectLst/>
                        <a:latin typeface="Courier New" panose="02070309020205020404" pitchFamily="49" charset="0"/>
                      </a:endParaRPr>
                    </a:p>
                  </a:txBody>
                  <a:tcPr marL="0" marR="0" marT="0" marB="0" anchor="ctr"/>
                </a:tc>
                <a:tc>
                  <a:txBody>
                    <a:bodyPr/>
                    <a:lstStyle/>
                    <a:p>
                      <a:pPr algn="ctr" fontAlgn="ctr"/>
                      <a:r>
                        <a:rPr lang="en-US" sz="1600" u="none" strike="noStrike" dirty="0">
                          <a:effectLst/>
                        </a:rPr>
                        <a:t>y but </a:t>
                      </a:r>
                      <a:r>
                        <a:rPr lang="en-US" sz="1600" u="none" strike="noStrike" dirty="0" smtClean="0">
                          <a:effectLst/>
                        </a:rPr>
                        <a:t>payload </a:t>
                      </a:r>
                      <a:r>
                        <a:rPr lang="en-US" sz="1600" u="none" strike="noStrike" dirty="0">
                          <a:effectLst/>
                        </a:rPr>
                        <a:t>has timestamps</a:t>
                      </a:r>
                      <a:endParaRPr lang="en-US" sz="16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1600" b="1" u="none" strike="noStrike" dirty="0">
                          <a:effectLst/>
                        </a:rPr>
                        <a:t>Action for follow-up discussion</a:t>
                      </a:r>
                      <a:endParaRPr lang="en-US" sz="1600" b="1" i="0" u="none" strike="noStrike" dirty="0">
                        <a:solidFill>
                          <a:srgbClr val="000000"/>
                        </a:solidFill>
                        <a:effectLst/>
                        <a:latin typeface="Calibri" panose="020F0502020204030204" pitchFamily="34" charset="0"/>
                      </a:endParaRPr>
                    </a:p>
                  </a:txBody>
                  <a:tcPr marL="0" marR="0" marT="0" marB="0" anchor="b"/>
                </a:tc>
              </a:tr>
              <a:tr h="544272">
                <a:tc>
                  <a:txBody>
                    <a:bodyPr/>
                    <a:lstStyle/>
                    <a:p>
                      <a:pPr algn="ctr" fontAlgn="ctr"/>
                      <a:r>
                        <a:rPr lang="en-US" sz="1400" u="none" strike="noStrike">
                          <a:effectLst/>
                        </a:rPr>
                        <a:t>endTime [change to optional -- info entity specific]</a:t>
                      </a:r>
                      <a:endParaRPr lang="en-US" sz="1400" b="0" i="0" u="none" strike="noStrike">
                        <a:solidFill>
                          <a:srgbClr val="000000"/>
                        </a:solidFill>
                        <a:effectLst/>
                        <a:latin typeface="Courier New" panose="02070309020205020404" pitchFamily="49" charset="0"/>
                      </a:endParaRPr>
                    </a:p>
                  </a:txBody>
                  <a:tcPr marL="0" marR="0" marT="0" marB="0" anchor="ctr"/>
                </a:tc>
                <a:tc>
                  <a:txBody>
                    <a:bodyPr/>
                    <a:lstStyle/>
                    <a:p>
                      <a:pPr algn="ctr" fontAlgn="ctr"/>
                      <a:r>
                        <a:rPr lang="en-US" sz="1600" u="none" strike="noStrike">
                          <a:effectLst/>
                        </a:rPr>
                        <a:t>y but paload has timestamps</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en-US" sz="1600" b="1" u="none" strike="noStrike" dirty="0">
                          <a:effectLst/>
                        </a:rPr>
                        <a:t>Action for follow-up discussion</a:t>
                      </a:r>
                      <a:endParaRPr lang="en-US" sz="1600" b="1" i="0" u="none" strike="noStrike" dirty="0">
                        <a:solidFill>
                          <a:srgbClr val="000000"/>
                        </a:solidFill>
                        <a:effectLst/>
                        <a:latin typeface="Calibri" panose="020F0502020204030204" pitchFamily="34" charset="0"/>
                      </a:endParaRPr>
                    </a:p>
                  </a:txBody>
                  <a:tcPr marL="0" marR="0" marT="0" marB="0" anchor="b"/>
                </a:tc>
              </a:tr>
            </a:tbl>
          </a:graphicData>
        </a:graphic>
      </p:graphicFrame>
      <p:sp>
        <p:nvSpPr>
          <p:cNvPr id="5" name="TextBox 4"/>
          <p:cNvSpPr txBox="1"/>
          <p:nvPr/>
        </p:nvSpPr>
        <p:spPr>
          <a:xfrm>
            <a:off x="115215" y="770355"/>
            <a:ext cx="3842305" cy="584775"/>
          </a:xfrm>
          <a:prstGeom prst="rect">
            <a:avLst/>
          </a:prstGeom>
          <a:solidFill>
            <a:schemeClr val="bg1">
              <a:lumMod val="85000"/>
            </a:schemeClr>
          </a:solidFill>
        </p:spPr>
        <p:txBody>
          <a:bodyPr wrap="square" rtlCol="0">
            <a:spAutoFit/>
          </a:bodyPr>
          <a:lstStyle/>
          <a:p>
            <a:r>
              <a:rPr lang="en-US" dirty="0" smtClean="0"/>
              <a:t>Purpose and description are optional and not used in this case</a:t>
            </a:r>
            <a:endParaRPr lang="en-US" dirty="0"/>
          </a:p>
        </p:txBody>
      </p:sp>
    </p:spTree>
    <p:extLst>
      <p:ext uri="{BB962C8B-B14F-4D97-AF65-F5344CB8AC3E}">
        <p14:creationId xmlns:p14="http://schemas.microsoft.com/office/powerpoint/2010/main" val="87280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795337" y="779055"/>
            <a:ext cx="7553325" cy="3657600"/>
          </a:xfrm>
          <a:prstGeom prst="rect">
            <a:avLst/>
          </a:prstGeom>
        </p:spPr>
      </p:pic>
      <p:sp>
        <p:nvSpPr>
          <p:cNvPr id="2" name="Text Box 2"/>
          <p:cNvSpPr txBox="1">
            <a:spLocks noChangeArrowheads="1"/>
          </p:cNvSpPr>
          <p:nvPr/>
        </p:nvSpPr>
        <p:spPr bwMode="auto">
          <a:xfrm>
            <a:off x="1461195" y="164575"/>
            <a:ext cx="74889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b="1">
                <a:solidFill>
                  <a:schemeClr val="tx1"/>
                </a:solidFill>
                <a:latin typeface="Arial" charset="0"/>
                <a:ea typeface="ＭＳ Ｐゴシック" pitchFamily="34" charset="-128"/>
              </a:defRPr>
            </a:lvl1pPr>
            <a:lvl2pPr>
              <a:defRPr b="1">
                <a:solidFill>
                  <a:schemeClr val="tx1"/>
                </a:solidFill>
                <a:latin typeface="Arial" charset="0"/>
                <a:ea typeface="ＭＳ Ｐゴシック" pitchFamily="34" charset="-128"/>
              </a:defRPr>
            </a:lvl2pPr>
            <a:lvl3pPr marL="1143000" indent="-228600">
              <a:defRPr b="1">
                <a:solidFill>
                  <a:schemeClr val="tx1"/>
                </a:solidFill>
                <a:latin typeface="Arial" charset="0"/>
                <a:ea typeface="ＭＳ Ｐゴシック" pitchFamily="34" charset="-128"/>
              </a:defRPr>
            </a:lvl3pPr>
            <a:lvl4pPr marL="1600200" indent="-228600">
              <a:defRPr b="1">
                <a:solidFill>
                  <a:schemeClr val="tx1"/>
                </a:solidFill>
                <a:latin typeface="Arial" charset="0"/>
                <a:ea typeface="ＭＳ Ｐゴシック" pitchFamily="34" charset="-128"/>
              </a:defRPr>
            </a:lvl4pPr>
            <a:lvl5pPr marL="2057400" indent="-228600">
              <a:defRPr b="1">
                <a:solidFill>
                  <a:schemeClr val="tx1"/>
                </a:solidFill>
                <a:latin typeface="Arial" charset="0"/>
                <a:ea typeface="ＭＳ Ｐゴシック" pitchFamily="34" charset="-128"/>
              </a:defRPr>
            </a:lvl5pPr>
            <a:lvl6pPr marL="2514600" indent="-22860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6pPr>
            <a:lvl7pPr marL="2971800" indent="-22860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7pPr>
            <a:lvl8pPr marL="3429000" indent="-22860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8pPr>
            <a:lvl9pPr marL="3886200" indent="-22860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9pPr>
          </a:lstStyle>
          <a:p>
            <a:pPr lvl="1" algn="r">
              <a:lnSpc>
                <a:spcPct val="100000"/>
              </a:lnSpc>
              <a:spcBef>
                <a:spcPct val="50000"/>
              </a:spcBef>
              <a:spcAft>
                <a:spcPct val="0"/>
              </a:spcAft>
              <a:buSzTx/>
            </a:pPr>
            <a:r>
              <a:rPr lang="en-GB" sz="2000" dirty="0" smtClean="0">
                <a:solidFill>
                  <a:srgbClr val="000099"/>
                </a:solidFill>
              </a:rPr>
              <a:t>Trajectory Prediction – </a:t>
            </a:r>
            <a:r>
              <a:rPr lang="en-GB" sz="2000" dirty="0" smtClean="0">
                <a:solidFill>
                  <a:srgbClr val="000099"/>
                </a:solidFill>
              </a:rPr>
              <a:t>Service Management Header</a:t>
            </a:r>
            <a:endParaRPr lang="en-US" sz="2000" dirty="0">
              <a:solidFill>
                <a:srgbClr val="000099"/>
              </a:solidFill>
            </a:endParaRPr>
          </a:p>
        </p:txBody>
      </p:sp>
      <p:sp>
        <p:nvSpPr>
          <p:cNvPr id="8" name="Content Placeholder 7"/>
          <p:cNvSpPr>
            <a:spLocks noGrp="1"/>
          </p:cNvSpPr>
          <p:nvPr>
            <p:ph idx="1"/>
          </p:nvPr>
        </p:nvSpPr>
        <p:spPr>
          <a:xfrm>
            <a:off x="457200" y="4564141"/>
            <a:ext cx="8229600" cy="1562023"/>
          </a:xfrm>
        </p:spPr>
        <p:txBody>
          <a:bodyPr/>
          <a:lstStyle/>
          <a:p>
            <a:r>
              <a:rPr lang="en-US" sz="2000" dirty="0" smtClean="0"/>
              <a:t>Originally left </a:t>
            </a:r>
            <a:r>
              <a:rPr lang="en-US" sz="2000" dirty="0" err="1" smtClean="0"/>
              <a:t>trajectoryStartTime</a:t>
            </a:r>
            <a:r>
              <a:rPr lang="en-US" sz="2000" dirty="0" smtClean="0"/>
              <a:t> and </a:t>
            </a:r>
            <a:r>
              <a:rPr lang="en-US" sz="2000" dirty="0" err="1" smtClean="0"/>
              <a:t>trajectoryStopTime</a:t>
            </a:r>
            <a:r>
              <a:rPr lang="en-US" sz="2000" dirty="0" smtClean="0"/>
              <a:t> as different from </a:t>
            </a:r>
            <a:r>
              <a:rPr lang="en-US" sz="2000" dirty="0" err="1" smtClean="0"/>
              <a:t>startTime</a:t>
            </a:r>
            <a:r>
              <a:rPr lang="en-US" sz="2000" dirty="0" smtClean="0"/>
              <a:t> and </a:t>
            </a:r>
            <a:r>
              <a:rPr lang="en-US" sz="2000" dirty="0" err="1" smtClean="0"/>
              <a:t>stopTime</a:t>
            </a:r>
            <a:r>
              <a:rPr lang="en-US" sz="2000" dirty="0" smtClean="0"/>
              <a:t>, I think this is not what was intended from prior discussion because </a:t>
            </a:r>
            <a:r>
              <a:rPr lang="en-US" sz="2000" dirty="0"/>
              <a:t>B1 SCCS-SM has only one time </a:t>
            </a:r>
            <a:r>
              <a:rPr lang="en-US" sz="2000" dirty="0" smtClean="0"/>
              <a:t>pair. Any disagreement?</a:t>
            </a:r>
          </a:p>
          <a:p>
            <a:r>
              <a:rPr lang="en-US" sz="2000" dirty="0" smtClean="0"/>
              <a:t>Multiplicity between </a:t>
            </a:r>
            <a:r>
              <a:rPr lang="en-US" sz="2000" dirty="0" err="1" smtClean="0"/>
              <a:t>TrajectoryPredictionInformation</a:t>
            </a:r>
            <a:r>
              <a:rPr lang="en-US" sz="2000" dirty="0" smtClean="0"/>
              <a:t> and </a:t>
            </a:r>
            <a:r>
              <a:rPr lang="en-US" sz="2000" dirty="0" err="1" smtClean="0"/>
              <a:t>CcsdsTrajectorySegment</a:t>
            </a:r>
            <a:r>
              <a:rPr lang="en-US" sz="2000" dirty="0" smtClean="0"/>
              <a:t>, 1…1 or 1…*?</a:t>
            </a:r>
          </a:p>
          <a:p>
            <a:endParaRPr lang="en-US" sz="2000" dirty="0"/>
          </a:p>
        </p:txBody>
      </p:sp>
      <p:sp>
        <p:nvSpPr>
          <p:cNvPr id="9" name="Multiply 8"/>
          <p:cNvSpPr/>
          <p:nvPr/>
        </p:nvSpPr>
        <p:spPr bwMode="auto">
          <a:xfrm>
            <a:off x="3074205" y="3121760"/>
            <a:ext cx="1305770" cy="384050"/>
          </a:xfrm>
          <a:prstGeom prst="mathMultiply">
            <a:avLst/>
          </a:prstGeom>
          <a:solidFill>
            <a:srgbClr val="FF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10000"/>
              </a:spcAft>
              <a:buClrTx/>
              <a:buSzPct val="125000"/>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10" name="Oval 9"/>
          <p:cNvSpPr/>
          <p:nvPr/>
        </p:nvSpPr>
        <p:spPr bwMode="auto">
          <a:xfrm>
            <a:off x="5724150" y="3160165"/>
            <a:ext cx="422455" cy="30724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10000"/>
              </a:spcAft>
              <a:buClrTx/>
              <a:buSzPct val="125000"/>
              <a:buFontTx/>
              <a:buNone/>
              <a:tabLst/>
            </a:pPr>
            <a:endParaRPr kumimoji="0" lang="en-US"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990438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461195" y="164575"/>
            <a:ext cx="74889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b="1">
                <a:solidFill>
                  <a:schemeClr val="tx1"/>
                </a:solidFill>
                <a:latin typeface="Arial" charset="0"/>
                <a:ea typeface="ＭＳ Ｐゴシック" pitchFamily="34" charset="-128"/>
              </a:defRPr>
            </a:lvl1pPr>
            <a:lvl2pPr>
              <a:defRPr b="1">
                <a:solidFill>
                  <a:schemeClr val="tx1"/>
                </a:solidFill>
                <a:latin typeface="Arial" charset="0"/>
                <a:ea typeface="ＭＳ Ｐゴシック" pitchFamily="34" charset="-128"/>
              </a:defRPr>
            </a:lvl2pPr>
            <a:lvl3pPr marL="1143000" indent="-228600">
              <a:defRPr b="1">
                <a:solidFill>
                  <a:schemeClr val="tx1"/>
                </a:solidFill>
                <a:latin typeface="Arial" charset="0"/>
                <a:ea typeface="ＭＳ Ｐゴシック" pitchFamily="34" charset="-128"/>
              </a:defRPr>
            </a:lvl3pPr>
            <a:lvl4pPr marL="1600200" indent="-228600">
              <a:defRPr b="1">
                <a:solidFill>
                  <a:schemeClr val="tx1"/>
                </a:solidFill>
                <a:latin typeface="Arial" charset="0"/>
                <a:ea typeface="ＭＳ Ｐゴシック" pitchFamily="34" charset="-128"/>
              </a:defRPr>
            </a:lvl4pPr>
            <a:lvl5pPr marL="2057400" indent="-228600">
              <a:defRPr b="1">
                <a:solidFill>
                  <a:schemeClr val="tx1"/>
                </a:solidFill>
                <a:latin typeface="Arial" charset="0"/>
                <a:ea typeface="ＭＳ Ｐゴシック" pitchFamily="34" charset="-128"/>
              </a:defRPr>
            </a:lvl5pPr>
            <a:lvl6pPr marL="2514600" indent="-22860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6pPr>
            <a:lvl7pPr marL="2971800" indent="-22860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7pPr>
            <a:lvl8pPr marL="3429000" indent="-22860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8pPr>
            <a:lvl9pPr marL="3886200" indent="-22860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9pPr>
          </a:lstStyle>
          <a:p>
            <a:pPr lvl="1" algn="r">
              <a:lnSpc>
                <a:spcPct val="100000"/>
              </a:lnSpc>
              <a:spcBef>
                <a:spcPct val="50000"/>
              </a:spcBef>
              <a:spcAft>
                <a:spcPct val="0"/>
              </a:spcAft>
              <a:buSzTx/>
            </a:pPr>
            <a:r>
              <a:rPr lang="en-GB" sz="2000" dirty="0" smtClean="0">
                <a:solidFill>
                  <a:srgbClr val="000099"/>
                </a:solidFill>
              </a:rPr>
              <a:t>Trajectory Prediction – </a:t>
            </a:r>
            <a:r>
              <a:rPr lang="en-GB" sz="2000" dirty="0" err="1" smtClean="0">
                <a:solidFill>
                  <a:srgbClr val="000099"/>
                </a:solidFill>
              </a:rPr>
              <a:t>CcsdsTrajectorySegment</a:t>
            </a:r>
            <a:endParaRPr lang="en-US" sz="2000" dirty="0">
              <a:solidFill>
                <a:srgbClr val="000099"/>
              </a:solidFill>
            </a:endParaRPr>
          </a:p>
        </p:txBody>
      </p:sp>
      <p:pic>
        <p:nvPicPr>
          <p:cNvPr id="6" name="Picture 5"/>
          <p:cNvPicPr>
            <a:picLocks noChangeAspect="1"/>
          </p:cNvPicPr>
          <p:nvPr/>
        </p:nvPicPr>
        <p:blipFill>
          <a:blip r:embed="rId3"/>
          <a:stretch>
            <a:fillRect/>
          </a:stretch>
        </p:blipFill>
        <p:spPr>
          <a:xfrm>
            <a:off x="-14288" y="932675"/>
            <a:ext cx="9172575" cy="3457575"/>
          </a:xfrm>
          <a:prstGeom prst="rect">
            <a:avLst/>
          </a:prstGeom>
        </p:spPr>
      </p:pic>
      <p:sp>
        <p:nvSpPr>
          <p:cNvPr id="7" name="Content Placeholder 7"/>
          <p:cNvSpPr txBox="1">
            <a:spLocks/>
          </p:cNvSpPr>
          <p:nvPr/>
        </p:nvSpPr>
        <p:spPr>
          <a:xfrm>
            <a:off x="457200" y="4564141"/>
            <a:ext cx="8229600" cy="1562023"/>
          </a:xfrm>
          <a:prstGeom prst="rect">
            <a:avLst/>
          </a:prstGeom>
        </p:spPr>
        <p:txBody>
          <a:bodyPr/>
          <a:lst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a:lstStyle>
          <a:p>
            <a:r>
              <a:rPr lang="en-US" sz="2000" kern="0" dirty="0" smtClean="0"/>
              <a:t>Changes from previous diagram</a:t>
            </a:r>
          </a:p>
          <a:p>
            <a:pPr lvl="1"/>
            <a:r>
              <a:rPr lang="en-US" sz="1700" kern="0" dirty="0" smtClean="0"/>
              <a:t>Multiplicity</a:t>
            </a:r>
            <a:r>
              <a:rPr lang="en-US" sz="2000" kern="0" dirty="0" smtClean="0"/>
              <a:t> </a:t>
            </a:r>
            <a:r>
              <a:rPr lang="en-US" sz="1700" kern="0" dirty="0"/>
              <a:t>between </a:t>
            </a:r>
            <a:r>
              <a:rPr lang="en-US" sz="1700" kern="0" dirty="0" err="1"/>
              <a:t>TrajectoryPredictionInformation</a:t>
            </a:r>
            <a:r>
              <a:rPr lang="en-US" sz="1700" kern="0" dirty="0"/>
              <a:t> and </a:t>
            </a:r>
            <a:r>
              <a:rPr lang="en-US" sz="1700" kern="0" dirty="0" err="1"/>
              <a:t>CcsdsTrajectorySegment</a:t>
            </a:r>
            <a:r>
              <a:rPr lang="en-US" sz="1700" kern="0" dirty="0"/>
              <a:t>, </a:t>
            </a:r>
            <a:r>
              <a:rPr lang="en-US" sz="1700" kern="0" dirty="0" smtClean="0"/>
              <a:t>1…1</a:t>
            </a:r>
          </a:p>
          <a:p>
            <a:pPr lvl="1"/>
            <a:r>
              <a:rPr lang="en-US" sz="1700" kern="0" dirty="0" smtClean="0"/>
              <a:t>Removed duplicative start/stop times</a:t>
            </a:r>
          </a:p>
          <a:p>
            <a:pPr lvl="1"/>
            <a:r>
              <a:rPr lang="en-US" sz="2000" kern="0" dirty="0" smtClean="0"/>
              <a:t>Attempted to apply John’s thoughts about defining normative classes in a different way than previously proposed (see next slide).</a:t>
            </a:r>
            <a:endParaRPr lang="en-US" sz="2000" kern="0" dirty="0"/>
          </a:p>
        </p:txBody>
      </p:sp>
      <p:sp>
        <p:nvSpPr>
          <p:cNvPr id="8" name="Oval 7"/>
          <p:cNvSpPr/>
          <p:nvPr/>
        </p:nvSpPr>
        <p:spPr bwMode="auto">
          <a:xfrm>
            <a:off x="6607465" y="3429000"/>
            <a:ext cx="422455" cy="30724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10000"/>
              </a:spcAft>
              <a:buClrTx/>
              <a:buSzPct val="125000"/>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9" name="Oval 8"/>
          <p:cNvSpPr/>
          <p:nvPr/>
        </p:nvSpPr>
        <p:spPr bwMode="auto">
          <a:xfrm>
            <a:off x="3189420" y="3697835"/>
            <a:ext cx="1228960" cy="30724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10000"/>
              </a:spcAft>
              <a:buClrTx/>
              <a:buSzPct val="125000"/>
              <a:buFontTx/>
              <a:buNone/>
              <a:tabLst/>
            </a:pPr>
            <a:endParaRPr kumimoji="0" lang="en-US"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060302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2267700" y="164575"/>
            <a:ext cx="68763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b="1">
                <a:solidFill>
                  <a:schemeClr val="tx1"/>
                </a:solidFill>
                <a:latin typeface="Arial" charset="0"/>
                <a:ea typeface="ＭＳ Ｐゴシック" pitchFamily="34" charset="-128"/>
              </a:defRPr>
            </a:lvl1pPr>
            <a:lvl2pPr>
              <a:defRPr b="1">
                <a:solidFill>
                  <a:schemeClr val="tx1"/>
                </a:solidFill>
                <a:latin typeface="Arial" charset="0"/>
                <a:ea typeface="ＭＳ Ｐゴシック" pitchFamily="34" charset="-128"/>
              </a:defRPr>
            </a:lvl2pPr>
            <a:lvl3pPr marL="1143000" indent="-228600">
              <a:defRPr b="1">
                <a:solidFill>
                  <a:schemeClr val="tx1"/>
                </a:solidFill>
                <a:latin typeface="Arial" charset="0"/>
                <a:ea typeface="ＭＳ Ｐゴシック" pitchFamily="34" charset="-128"/>
              </a:defRPr>
            </a:lvl3pPr>
            <a:lvl4pPr marL="1600200" indent="-228600">
              <a:defRPr b="1">
                <a:solidFill>
                  <a:schemeClr val="tx1"/>
                </a:solidFill>
                <a:latin typeface="Arial" charset="0"/>
                <a:ea typeface="ＭＳ Ｐゴシック" pitchFamily="34" charset="-128"/>
              </a:defRPr>
            </a:lvl4pPr>
            <a:lvl5pPr marL="2057400" indent="-228600">
              <a:defRPr b="1">
                <a:solidFill>
                  <a:schemeClr val="tx1"/>
                </a:solidFill>
                <a:latin typeface="Arial" charset="0"/>
                <a:ea typeface="ＭＳ Ｐゴシック" pitchFamily="34" charset="-128"/>
              </a:defRPr>
            </a:lvl5pPr>
            <a:lvl6pPr marL="2514600" indent="-22860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6pPr>
            <a:lvl7pPr marL="2971800" indent="-22860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7pPr>
            <a:lvl8pPr marL="3429000" indent="-22860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8pPr>
            <a:lvl9pPr marL="3886200" indent="-228600" eaLnBrk="0" fontAlgn="base" hangingPunct="0">
              <a:lnSpc>
                <a:spcPct val="90000"/>
              </a:lnSpc>
              <a:spcBef>
                <a:spcPct val="0"/>
              </a:spcBef>
              <a:spcAft>
                <a:spcPct val="10000"/>
              </a:spcAft>
              <a:buSzPct val="125000"/>
              <a:defRPr b="1">
                <a:solidFill>
                  <a:schemeClr val="tx1"/>
                </a:solidFill>
                <a:latin typeface="Arial" charset="0"/>
                <a:ea typeface="ＭＳ Ｐゴシック" pitchFamily="34" charset="-128"/>
              </a:defRPr>
            </a:lvl9pPr>
          </a:lstStyle>
          <a:p>
            <a:pPr lvl="1">
              <a:lnSpc>
                <a:spcPct val="100000"/>
              </a:lnSpc>
              <a:spcBef>
                <a:spcPct val="50000"/>
              </a:spcBef>
              <a:spcAft>
                <a:spcPct val="0"/>
              </a:spcAft>
              <a:buSzTx/>
            </a:pPr>
            <a:r>
              <a:rPr lang="en-GB" sz="2000" dirty="0" smtClean="0">
                <a:solidFill>
                  <a:srgbClr val="000099"/>
                </a:solidFill>
              </a:rPr>
              <a:t>Trajectory Prediction – </a:t>
            </a:r>
            <a:r>
              <a:rPr lang="en-GB" sz="2000" dirty="0" err="1" smtClean="0">
                <a:solidFill>
                  <a:srgbClr val="000099"/>
                </a:solidFill>
              </a:rPr>
              <a:t>CcsdsTrajectorySegment</a:t>
            </a:r>
            <a:endParaRPr lang="en-US" sz="2000" dirty="0">
              <a:solidFill>
                <a:srgbClr val="000099"/>
              </a:solidFill>
            </a:endParaRPr>
          </a:p>
        </p:txBody>
      </p:sp>
      <p:pic>
        <p:nvPicPr>
          <p:cNvPr id="2" name="Picture 1"/>
          <p:cNvPicPr>
            <a:picLocks noChangeAspect="1"/>
          </p:cNvPicPr>
          <p:nvPr/>
        </p:nvPicPr>
        <p:blipFill>
          <a:blip r:embed="rId2"/>
          <a:stretch>
            <a:fillRect/>
          </a:stretch>
        </p:blipFill>
        <p:spPr>
          <a:xfrm>
            <a:off x="193830" y="702245"/>
            <a:ext cx="8779517" cy="5639709"/>
          </a:xfrm>
          <a:prstGeom prst="rect">
            <a:avLst/>
          </a:prstGeom>
        </p:spPr>
      </p:pic>
      <p:sp>
        <p:nvSpPr>
          <p:cNvPr id="6" name="Oval 5"/>
          <p:cNvSpPr/>
          <p:nvPr/>
        </p:nvSpPr>
        <p:spPr bwMode="auto">
          <a:xfrm>
            <a:off x="769905" y="2776115"/>
            <a:ext cx="7949835" cy="299559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10000"/>
              </a:spcAft>
              <a:buClrTx/>
              <a:buSzPct val="125000"/>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7" name="Content Placeholder 7"/>
          <p:cNvSpPr txBox="1">
            <a:spLocks/>
          </p:cNvSpPr>
          <p:nvPr/>
        </p:nvSpPr>
        <p:spPr>
          <a:xfrm>
            <a:off x="457200" y="5771705"/>
            <a:ext cx="8229600" cy="354459"/>
          </a:xfrm>
          <a:prstGeom prst="rect">
            <a:avLst/>
          </a:prstGeom>
        </p:spPr>
        <p:txBody>
          <a:bodyPr/>
          <a:lst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a:lstStyle>
          <a:p>
            <a:r>
              <a:rPr lang="en-US" sz="2000" kern="0" dirty="0" smtClean="0"/>
              <a:t>Previously proposed way to define normative classes</a:t>
            </a:r>
          </a:p>
          <a:p>
            <a:r>
              <a:rPr lang="en-US" sz="2000" kern="0" dirty="0" smtClean="0"/>
              <a:t>John do you have a new proposal?</a:t>
            </a:r>
            <a:endParaRPr lang="en-US" sz="2000" kern="0" dirty="0"/>
          </a:p>
        </p:txBody>
      </p:sp>
    </p:spTree>
    <p:extLst>
      <p:ext uri="{BB962C8B-B14F-4D97-AF65-F5344CB8AC3E}">
        <p14:creationId xmlns:p14="http://schemas.microsoft.com/office/powerpoint/2010/main" val="4088847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2519C13F5234A43A6B360F5DBB76A87" ma:contentTypeVersion="0" ma:contentTypeDescription="Create a new document." ma:contentTypeScope="" ma:versionID="f3d92b4dde5121a70c64cd5243ccd36b">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F14BD0-ED18-40F8-BACF-92E33194557B}">
  <ds:schemaRefs>
    <ds:schemaRef ds:uri="http://schemas.openxmlformats.org/package/2006/metadata/core-properties"/>
    <ds:schemaRef ds:uri="http://schemas.microsoft.com/office/2006/documentManagement/types"/>
    <ds:schemaRef ds:uri="http://schemas.microsoft.com/office/2006/metadata/properties"/>
    <ds:schemaRef ds:uri="http://purl.org/dc/elements/1.1/"/>
    <ds:schemaRef ds:uri="http://www.w3.org/XML/1998/namespace"/>
    <ds:schemaRef ds:uri="http://purl.org/dc/term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9073D102-A153-47FF-8224-496FB6C38B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C1FB2B8-ABB7-415C-8DE9-F9297D444E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1490456108</TotalTime>
  <Pages>51</Pages>
  <Words>407</Words>
  <Application>Microsoft Office PowerPoint</Application>
  <PresentationFormat>Letter Paper (8.5x11 in)</PresentationFormat>
  <Paragraphs>55</Paragraphs>
  <Slides>5</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ＭＳ Ｐゴシック</vt:lpstr>
      <vt:lpstr>Arial</vt:lpstr>
      <vt:lpstr>Calibri</vt:lpstr>
      <vt:lpstr>Courier New</vt:lpstr>
      <vt:lpstr>Times New Roman</vt:lpstr>
      <vt:lpstr>TMOD Presentations</vt:lpstr>
      <vt:lpstr>Custom Design</vt:lpstr>
      <vt:lpstr>PowerPoint Presentation</vt:lpstr>
      <vt:lpstr>PowerPoint Presentation</vt:lpstr>
      <vt:lpstr>PowerPoint Presentation</vt:lpstr>
      <vt:lpstr>PowerPoint Presentation</vt:lpstr>
      <vt:lpstr>PowerPoint Presentation</vt:lpstr>
    </vt:vector>
  </TitlesOfParts>
  <Company>NASA Headquarters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dc:creator>
  <cp:lastModifiedBy>Reinert, Jessica Mae (GRC-DSE0)</cp:lastModifiedBy>
  <cp:revision>1226</cp:revision>
  <cp:lastPrinted>2001-11-29T04:39:41Z</cp:lastPrinted>
  <dcterms:created xsi:type="dcterms:W3CDTF">1998-05-20T16:00:08Z</dcterms:created>
  <dcterms:modified xsi:type="dcterms:W3CDTF">2015-06-01T23:16:17Z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0x01010062519C13F5234A43A6B360F5DBB76A87</vt:lpwstr>
  </property>
</Properties>
</file>