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58" r:id="rId5"/>
  </p:sldMasterIdLst>
  <p:notesMasterIdLst>
    <p:notesMasterId r:id="rId9"/>
  </p:notesMasterIdLst>
  <p:handoutMasterIdLst>
    <p:handoutMasterId r:id="rId10"/>
  </p:handoutMasterIdLst>
  <p:sldIdLst>
    <p:sldId id="644" r:id="rId6"/>
    <p:sldId id="659" r:id="rId7"/>
    <p:sldId id="660" r:id="rId8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808080"/>
    <a:srgbClr val="5F5F5F"/>
    <a:srgbClr val="B2B2B2"/>
    <a:srgbClr val="FFFF00"/>
    <a:srgbClr val="A6D86E"/>
    <a:srgbClr val="97D256"/>
    <a:srgbClr val="FFFF99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3591" autoAdjust="0"/>
  </p:normalViewPr>
  <p:slideViewPr>
    <p:cSldViewPr>
      <p:cViewPr varScale="1">
        <p:scale>
          <a:sx n="135" d="100"/>
          <a:sy n="135" d="100"/>
        </p:scale>
        <p:origin x="-972" y="-90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CAB2D9-3F25-4E52-B6C6-A8F0F24465A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50F184A-3E09-4500-951E-290CACA94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0EA7DB8E-5075-4354-95A0-0C3EA6180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C040D8F-0D86-4756-B131-D043A3104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193352B-30E4-4116-9E16-EE112B502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12F2749-C343-4621-9D19-8A0DACDC2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F3E92332-FE11-4BA3-90E6-942EABC1E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2557947A-BD3E-41CB-96E6-55ADA2069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82DB156-1FEE-4915-A27E-5E28A0AD2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EEB2ED57-B0AC-456B-9432-63BD1E6FC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97A59C1-726A-49C4-AFD8-3942A77FF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7620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0" y="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7772400" y="624840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929803" name="Text Box 11"/>
          <p:cNvSpPr txBox="1">
            <a:spLocks noChangeArrowheads="1"/>
          </p:cNvSpPr>
          <p:nvPr/>
        </p:nvSpPr>
        <p:spPr bwMode="auto">
          <a:xfrm>
            <a:off x="685800" y="1201510"/>
            <a:ext cx="7597775" cy="1815882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AI </a:t>
            </a: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#2014-1112-02</a:t>
            </a:r>
            <a:endParaRPr lang="en-US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de-DE" sz="28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Recurrent</a:t>
            </a: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de-DE" sz="28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Requests</a:t>
            </a: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de-DE" sz="28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Examples</a:t>
            </a:r>
            <a:endParaRPr lang="de-DE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Shopping List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1640603" y="3313785"/>
            <a:ext cx="5887188" cy="20621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 smtClean="0">
                <a:solidFill>
                  <a:srgbClr val="000099"/>
                </a:solidFill>
                <a:latin typeface="Calibri" pitchFamily="34" charset="0"/>
              </a:rPr>
              <a:t>CSS SM WG Teleconference</a:t>
            </a:r>
            <a:endParaRPr lang="en-US" sz="24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2400" dirty="0" smtClean="0">
                <a:solidFill>
                  <a:srgbClr val="000099"/>
                </a:solidFill>
                <a:latin typeface="Calibri" pitchFamily="34" charset="0"/>
              </a:rPr>
              <a:t>10 February </a:t>
            </a:r>
            <a:r>
              <a:rPr lang="en-US" sz="2400" dirty="0" smtClean="0">
                <a:solidFill>
                  <a:srgbClr val="000099"/>
                </a:solidFill>
                <a:latin typeface="Calibri" pitchFamily="34" charset="0"/>
              </a:rPr>
              <a:t>2015</a:t>
            </a:r>
          </a:p>
          <a:p>
            <a:pPr algn="ctr" eaLnBrk="0" hangingPunct="0"/>
            <a:endParaRPr lang="en-US" sz="24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2000" i="1" dirty="0" smtClean="0">
                <a:solidFill>
                  <a:srgbClr val="000099"/>
                </a:solidFill>
                <a:latin typeface="Calibri" pitchFamily="34" charset="0"/>
              </a:rPr>
              <a:t>Friendly provided to you by: Marcin Gnat™, DLR GSOC</a:t>
            </a:r>
          </a:p>
          <a:p>
            <a:pPr algn="ctr" eaLnBrk="0" hangingPunct="0"/>
            <a:endParaRPr lang="en-US" sz="1200" u="sng" dirty="0">
              <a:solidFill>
                <a:srgbClr val="0033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Shopping List Example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2665" y="1086295"/>
            <a:ext cx="668247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u="sng" dirty="0">
                <a:latin typeface="Courier" pitchFamily="49" charset="0"/>
              </a:rPr>
              <a:t>We need 5 of 9 listed passes                    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                        I_ORB =     70980 </a:t>
            </a:r>
          </a:p>
          <a:p>
            <a:r>
              <a:rPr lang="en-US" sz="500" dirty="0">
                <a:latin typeface="Courier" pitchFamily="49" charset="0"/>
              </a:rPr>
              <a:t>17/11/2014  00:35:17    GR1   ELEV  SG1 or SG2  &gt;     5.0 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00:36:12    GR1   ELEV  SG1 or SG2  &gt;     10.0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00:39:19    GR1   ELEV  SG1 or SG2  MAX   41.2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00:42:26    GR1   ELEV  SG1 or SG2  &lt;     10.0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00:43:21    GR1   ELEV  SG1 or SG2  &lt;     5.0 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                                          </a:t>
            </a:r>
          </a:p>
          <a:p>
            <a:r>
              <a:rPr lang="en-US" sz="500" dirty="0">
                <a:latin typeface="Courier" pitchFamily="49" charset="0"/>
              </a:rPr>
              <a:t>                        I_ORB =     70981 </a:t>
            </a:r>
          </a:p>
          <a:p>
            <a:r>
              <a:rPr lang="en-US" sz="500" dirty="0">
                <a:latin typeface="Courier" pitchFamily="49" charset="0"/>
              </a:rPr>
              <a:t>17/11/2014  02:54:13    GR1   ELEV  MGS   &gt;     5.0 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02:55:07    GR1   ELEV  MGS   &gt;     10.0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02:58:21    GR1   ELEV  MGS   MAX   52.0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03:01:34    GR1   ELEV  MGS   &lt;     10.0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03:02:29    GR1   ELEV  MGS   &lt;     5.0 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                                          </a:t>
            </a:r>
          </a:p>
          <a:p>
            <a:r>
              <a:rPr lang="en-US" sz="500" dirty="0">
                <a:latin typeface="Courier" pitchFamily="49" charset="0"/>
              </a:rPr>
              <a:t>                        I_ORB =     70982 </a:t>
            </a:r>
          </a:p>
          <a:p>
            <a:r>
              <a:rPr lang="en-US" sz="500" dirty="0">
                <a:latin typeface="Courier" pitchFamily="49" charset="0"/>
              </a:rPr>
              <a:t>17/11/2014  03:41:16    GR1   ELEV  SG1 or SG2  &gt;     5.0 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03:42:14    GR1   ELEV  SG1 or SG2  &gt;     10.0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03:45:14    GR1   ELEV  SG1 or SG2  MAX   32.8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03:48:16    GR1   ELEV  SG1 or SG2  &lt;     10.0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03:49:14    GR1   ELEV  SG1 or SG2  &lt;     5.0 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                                          </a:t>
            </a:r>
          </a:p>
          <a:p>
            <a:r>
              <a:rPr lang="en-US" sz="500" dirty="0">
                <a:latin typeface="Courier" pitchFamily="49" charset="0"/>
              </a:rPr>
              <a:t>                        I_ORB =     70985 </a:t>
            </a:r>
          </a:p>
          <a:p>
            <a:r>
              <a:rPr lang="en-US" sz="500" dirty="0">
                <a:latin typeface="Courier" pitchFamily="49" charset="0"/>
              </a:rPr>
              <a:t>17/11/2014  08:09:00    GR1   ELEV  WGS   &gt;     5.0 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08:09:57    GR1   ELEV  WGS   &gt;     10.0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08:12:49    GR1   ELEV  WGS   MAX   29.1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08:15:42    GR1   ELEV  WGS   &lt;     10.0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08:16:41    GR1   ELEV  WGS   &lt;     5.0 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                                          </a:t>
            </a:r>
          </a:p>
          <a:p>
            <a:r>
              <a:rPr lang="en-US" sz="500" dirty="0">
                <a:latin typeface="Courier" pitchFamily="49" charset="0"/>
              </a:rPr>
              <a:t>                        I_ORB =     70985 </a:t>
            </a:r>
          </a:p>
          <a:p>
            <a:r>
              <a:rPr lang="en-US" sz="500" dirty="0">
                <a:latin typeface="Courier" pitchFamily="49" charset="0"/>
              </a:rPr>
              <a:t>17/11/2014  08:23:42    GR1   ELEV  SG1 or SG2  &gt;     5.0 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08:25:03    GR1   ELEV  SG1 or SG2  &gt;     10.0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08:26:55    GR1   ELEV  SG1 or SG2  MAX   14.2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08:28:47    GR1   ELEV  SG1 or SG2  &lt;     10.0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08:30:09    GR1   ELEV  SG1 or SG2  &lt;     5.0 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                                          </a:t>
            </a:r>
          </a:p>
          <a:p>
            <a:r>
              <a:rPr lang="en-US" sz="500" dirty="0">
                <a:latin typeface="Courier" pitchFamily="49" charset="0"/>
              </a:rPr>
              <a:t>                        I_ORB =     70986 </a:t>
            </a:r>
          </a:p>
          <a:p>
            <a:r>
              <a:rPr lang="en-US" sz="500" dirty="0">
                <a:latin typeface="Courier" pitchFamily="49" charset="0"/>
              </a:rPr>
              <a:t>17/11/2014  09:57:16    GR1   ELEV  SG1 or SG2  &gt;     5.0 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09:58:24    GR1   ELEV  SG1 or SG2  &gt;     10.0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10:00:52    GR1   ELEV  SG1 or SG2  MAX   19.3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10:03:20    GR1   ELEV  SG1 or SG2  &lt;     10.0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10:04:27    GR1   ELEV  SG1 or SG2  &lt;     5.0 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                                          </a:t>
            </a:r>
          </a:p>
          <a:p>
            <a:r>
              <a:rPr lang="en-US" sz="500" dirty="0">
                <a:latin typeface="Courier" pitchFamily="49" charset="0"/>
              </a:rPr>
              <a:t>                        I_ORB =     70987 </a:t>
            </a:r>
          </a:p>
          <a:p>
            <a:r>
              <a:rPr lang="en-US" sz="500" dirty="0">
                <a:latin typeface="Courier" pitchFamily="49" charset="0"/>
              </a:rPr>
              <a:t>17/11/2014  11:21:58    GR1   ELEV  ASF1 or ASF3      &gt;     5.0 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11:23:00    GR1   ELEV  ASF1 or ASF3      &gt;     10.0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11:25:35    GR1   ELEV  ASF1 or ASF3      MAX   22.1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11:28:12    GR1   ELEV  ASF1 or ASF3      &lt;     10.0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11:29:15    GR1   ELEV  ASF1 or ASF3      &lt;     5.0 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                                          </a:t>
            </a:r>
          </a:p>
          <a:p>
            <a:r>
              <a:rPr lang="en-US" sz="500" dirty="0">
                <a:latin typeface="Courier" pitchFamily="49" charset="0"/>
              </a:rPr>
              <a:t>                        I_ORB =     70988 </a:t>
            </a:r>
          </a:p>
          <a:p>
            <a:r>
              <a:rPr lang="en-US" sz="500" dirty="0">
                <a:latin typeface="Courier" pitchFamily="49" charset="0"/>
              </a:rPr>
              <a:t>17/11/2014  12:54:04    GR1   ELEV  ASF1 or ASF3      &gt;     5.0 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12:54:57    GR1   ELEV  ASF1 or ASF3      &gt;     10.0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12:58:09    GR1   ELEV  ASF1 or ASF3      MAX   58.0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13:01:24    GR1   ELEV  ASF1 or ASF3      &lt;     10.0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13:02:19    GR1   ELEV  ASF1 or ASF3      &lt;     5.0 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                                          </a:t>
            </a:r>
          </a:p>
          <a:p>
            <a:r>
              <a:rPr lang="en-US" sz="500" dirty="0">
                <a:latin typeface="Courier" pitchFamily="49" charset="0"/>
              </a:rPr>
              <a:t>                        I_ORB =     70989 </a:t>
            </a:r>
          </a:p>
          <a:p>
            <a:r>
              <a:rPr lang="en-US" sz="500" dirty="0">
                <a:latin typeface="Courier" pitchFamily="49" charset="0"/>
              </a:rPr>
              <a:t>17/11/2014  14:28:48    GR1   ELEV  ASF1 or ASF3      &gt;     5.0 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14:30:25    GR1   ELEV  ASF1 or ASF3      &gt;     10.0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14:31:42    GR1   ELEV  ASF1 or ASF3      MAX   11.8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14:33:00    GR1   ELEV  ASF1 or ASF3      &lt;     10.0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17/11/2014  14:34:38    GR1   ELEV  ASF1 or ASF3      &lt;     5.0   </a:t>
            </a:r>
            <a:r>
              <a:rPr lang="en-US" sz="500" dirty="0" err="1">
                <a:latin typeface="Courier" pitchFamily="49" charset="0"/>
              </a:rPr>
              <a:t>deg</a:t>
            </a:r>
            <a:endParaRPr lang="en-US" sz="500" dirty="0">
              <a:latin typeface="Courier" pitchFamily="49" charset="0"/>
            </a:endParaRPr>
          </a:p>
          <a:p>
            <a:r>
              <a:rPr lang="en-US" sz="500" dirty="0">
                <a:latin typeface="Courier" pitchFamily="49" charset="0"/>
              </a:rPr>
              <a:t> </a:t>
            </a:r>
          </a:p>
          <a:p>
            <a:endParaRPr lang="en-US" sz="500" b="0" dirty="0" smtClean="0">
              <a:latin typeface="Courier" pitchFamily="49" charset="0"/>
            </a:endParaRPr>
          </a:p>
          <a:p>
            <a:endParaRPr lang="en-US" sz="600" b="0" dirty="0">
              <a:latin typeface="Courier" pitchFamily="49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462665" y="1086295"/>
            <a:ext cx="2112275" cy="11521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Arrow Connector 4"/>
          <p:cNvCxnSpPr>
            <a:stCxn id="6" idx="1"/>
          </p:cNvCxnSpPr>
          <p:nvPr/>
        </p:nvCxnSpPr>
        <p:spPr bwMode="auto">
          <a:xfrm flipH="1" flipV="1">
            <a:off x="2574940" y="1143902"/>
            <a:ext cx="2265895" cy="292388"/>
          </a:xfrm>
          <a:prstGeom prst="straightConnector1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4840835" y="1143902"/>
            <a:ext cx="3840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Requirement (any 5 passes out of 9 listed)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539475" y="2276850"/>
            <a:ext cx="2457920" cy="49926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>
            <a:stCxn id="11" idx="1"/>
          </p:cNvCxnSpPr>
          <p:nvPr/>
        </p:nvCxnSpPr>
        <p:spPr bwMode="auto">
          <a:xfrm flipH="1" flipV="1">
            <a:off x="2996133" y="2622496"/>
            <a:ext cx="2265894" cy="292387"/>
          </a:xfrm>
          <a:prstGeom prst="straightConnector1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262027" y="2622495"/>
            <a:ext cx="3840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Just an excerpt from geometrical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4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Standing Order 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45" y="1009485"/>
            <a:ext cx="8582424" cy="287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53955" y="4120290"/>
            <a:ext cx="668247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0" dirty="0" smtClean="0"/>
              <a:t>Table </a:t>
            </a:r>
            <a:r>
              <a:rPr lang="de-DE" b="0" dirty="0" err="1" smtClean="0"/>
              <a:t>as</a:t>
            </a:r>
            <a:r>
              <a:rPr lang="de-DE" b="0" dirty="0" smtClean="0"/>
              <a:t> a </a:t>
            </a:r>
            <a:r>
              <a:rPr lang="de-DE" b="0" dirty="0" err="1" smtClean="0"/>
              <a:t>summary</a:t>
            </a:r>
            <a:r>
              <a:rPr lang="de-DE" b="0" dirty="0" smtClean="0"/>
              <a:t> </a:t>
            </a:r>
            <a:r>
              <a:rPr lang="de-DE" b="0" dirty="0" err="1" smtClean="0"/>
              <a:t>for</a:t>
            </a:r>
            <a:r>
              <a:rPr lang="de-DE" b="0" dirty="0" smtClean="0"/>
              <a:t> </a:t>
            </a:r>
            <a:r>
              <a:rPr lang="de-DE" b="0" dirty="0" err="1" smtClean="0"/>
              <a:t>the</a:t>
            </a:r>
            <a:r>
              <a:rPr lang="de-DE" b="0" dirty="0" smtClean="0"/>
              <a:t> </a:t>
            </a:r>
            <a:r>
              <a:rPr lang="de-DE" b="0" dirty="0" err="1" smtClean="0"/>
              <a:t>scheduling</a:t>
            </a:r>
            <a:r>
              <a:rPr lang="de-DE" b="0" dirty="0" smtClean="0"/>
              <a:t> </a:t>
            </a:r>
            <a:r>
              <a:rPr lang="de-DE" b="0" dirty="0" err="1" smtClean="0"/>
              <a:t>office</a:t>
            </a:r>
            <a:endParaRPr lang="de-D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0" dirty="0" smtClean="0"/>
              <a:t>Single </a:t>
            </a:r>
            <a:r>
              <a:rPr lang="de-DE" b="0" dirty="0" err="1" smtClean="0"/>
              <a:t>requests</a:t>
            </a:r>
            <a:r>
              <a:rPr lang="de-DE" b="0" dirty="0" smtClean="0"/>
              <a:t> </a:t>
            </a:r>
            <a:r>
              <a:rPr lang="de-DE" b="0" dirty="0" err="1" smtClean="0"/>
              <a:t>to</a:t>
            </a:r>
            <a:r>
              <a:rPr lang="de-DE" b="0" dirty="0" smtClean="0"/>
              <a:t> </a:t>
            </a:r>
            <a:r>
              <a:rPr lang="de-DE" b="0" dirty="0" err="1" smtClean="0"/>
              <a:t>each</a:t>
            </a:r>
            <a:r>
              <a:rPr lang="de-DE" b="0" dirty="0" smtClean="0"/>
              <a:t> </a:t>
            </a:r>
            <a:r>
              <a:rPr lang="de-DE" b="0" dirty="0" err="1" smtClean="0"/>
              <a:t>ground</a:t>
            </a:r>
            <a:r>
              <a:rPr lang="de-DE" b="0" dirty="0" smtClean="0"/>
              <a:t> </a:t>
            </a:r>
            <a:r>
              <a:rPr lang="de-DE" b="0" dirty="0" err="1" smtClean="0"/>
              <a:t>station</a:t>
            </a:r>
            <a:r>
              <a:rPr lang="de-DE" b="0" dirty="0" smtClean="0"/>
              <a:t> send in „normal“ form </a:t>
            </a:r>
            <a:r>
              <a:rPr lang="de-DE" b="0" dirty="0" err="1" smtClean="0"/>
              <a:t>as</a:t>
            </a:r>
            <a:r>
              <a:rPr lang="de-DE" b="0" dirty="0" smtClean="0"/>
              <a:t> </a:t>
            </a:r>
            <a:r>
              <a:rPr lang="de-DE" b="0" dirty="0" err="1" smtClean="0"/>
              <a:t>comming</a:t>
            </a:r>
            <a:endParaRPr lang="en-US" b="0" dirty="0" smtClean="0"/>
          </a:p>
          <a:p>
            <a:endParaRPr lang="en-US" b="0" dirty="0" smtClean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43873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0" ma:contentTypeDescription="Create a new document." ma:contentTypeScope="" ma:versionID="f3d92b4dde5121a70c64cd5243ccd36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5C4C16-C7A8-4E74-BED9-494518859F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F14BD0-ED18-40F8-BACF-92E33194557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Pages>51</Pages>
  <Words>80</Words>
  <Application>Microsoft Office PowerPoint</Application>
  <PresentationFormat>Letter Paper (8.5x11 in)</PresentationFormat>
  <Paragraphs>80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TMOD Presentations</vt:lpstr>
      <vt:lpstr>Custom Design</vt:lpstr>
      <vt:lpstr>PowerPoint Presentation</vt:lpstr>
      <vt:lpstr>Shopping List Example </vt:lpstr>
      <vt:lpstr>Standing Order Example</vt:lpstr>
    </vt:vector>
  </TitlesOfParts>
  <Company>NASA Headquarters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Marcin Gnat</cp:lastModifiedBy>
  <cp:revision>1191</cp:revision>
  <cp:lastPrinted>2001-11-29T04:39:41Z</cp:lastPrinted>
  <dcterms:created xsi:type="dcterms:W3CDTF">1998-05-20T16:00:08Z</dcterms:created>
  <dcterms:modified xsi:type="dcterms:W3CDTF">2015-02-10T14:09:05Z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0x01010062519C13F5234A43A6B360F5DBB76A87</vt:lpwstr>
  </property>
</Properties>
</file>