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1"/>
  </p:notesMasterIdLst>
  <p:sldIdLst>
    <p:sldId id="381" r:id="rId5"/>
    <p:sldId id="312" r:id="rId6"/>
    <p:sldId id="451" r:id="rId7"/>
    <p:sldId id="452" r:id="rId8"/>
    <p:sldId id="360" r:id="rId9"/>
    <p:sldId id="3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 EDWARDS" initials="BE" lastIdx="1" clrIdx="0">
    <p:extLst>
      <p:ext uri="{19B8F6BF-5375-455C-9EA6-DF929625EA0E}">
        <p15:presenceInfo xmlns:p15="http://schemas.microsoft.com/office/powerpoint/2012/main" userId="S-1-5-21-330711430-3775241029-4075259233-959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99"/>
    <a:srgbClr val="00B0F0"/>
    <a:srgbClr val="0070C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1" autoAdjust="0"/>
    <p:restoredTop sz="95688" autoAdjust="0"/>
  </p:normalViewPr>
  <p:slideViewPr>
    <p:cSldViewPr snapToGrid="0">
      <p:cViewPr varScale="1">
        <p:scale>
          <a:sx n="69" d="100"/>
          <a:sy n="69" d="100"/>
        </p:scale>
        <p:origin x="5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F0B-8356-4A47-9986-C60F5AA56F4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B2706-243C-4135-B268-848EF0C1F65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4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39801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39801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39801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8038"/>
            <a:ext cx="7186613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19902"/>
            <a:ext cx="4942282" cy="4850806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908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5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9579916" y="6592513"/>
            <a:ext cx="242595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marL="0" marR="0" lvl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16-November-2020-CESG Meeting-</a:t>
            </a:r>
            <a:fld id="{A695BC2C-BEAC-4E31-AADE-93F4F0C57784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820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7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47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406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" y="14109"/>
            <a:ext cx="1689820" cy="5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8428" y="6275323"/>
            <a:ext cx="5786353" cy="5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1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SLS Area Report - </a:t>
            </a:r>
            <a:r>
              <a:rPr lang="en-GB" sz="2000" dirty="0" smtClean="0">
                <a:latin typeface="Calibri" pitchFamily="34" charset="0"/>
              </a:rPr>
              <a:t>B. </a:t>
            </a:r>
            <a:r>
              <a:rPr lang="en-GB" sz="2000" u="sng" dirty="0" smtClean="0"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 bwMode="auto">
          <a:xfrm>
            <a:off x="198340" y="1997765"/>
            <a:ext cx="3180964" cy="3076968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Only Virtual Meetings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OR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E-mail exchange</a:t>
            </a:r>
            <a:endParaRPr lang="en-US" sz="2200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85014"/>
              </p:ext>
            </p:extLst>
          </p:nvPr>
        </p:nvGraphicFramePr>
        <p:xfrm>
          <a:off x="3487752" y="996565"/>
          <a:ext cx="8143024" cy="4688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1926">
                  <a:extLst>
                    <a:ext uri="{9D8B030D-6E8A-4147-A177-3AD203B41FA5}">
                      <a16:colId xmlns:a16="http://schemas.microsoft.com/office/drawing/2014/main" val="2854539185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225406022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4176222710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159220401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379088160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79239605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113211295"/>
                    </a:ext>
                  </a:extLst>
                </a:gridCol>
              </a:tblGrid>
              <a:tr h="143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 </a:t>
                      </a:r>
                    </a:p>
                    <a:p>
                      <a:pPr algn="ctr" fontAlgn="b"/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(virtual meeting) 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Multispectral and Hyperspectral Data 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5993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2502447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3079843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341024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249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724299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67618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249820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6198110"/>
                  </a:ext>
                </a:extLst>
              </a:tr>
              <a:tr h="35036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Industry</a:t>
                      </a:r>
                      <a:r>
                        <a:rPr lang="en-US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1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52281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1775013"/>
                  </a:ext>
                </a:extLst>
              </a:tr>
              <a:tr h="5164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 + industry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994720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7040" y="556591"/>
            <a:ext cx="11022718" cy="5675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500" b="1" dirty="0"/>
              <a:t>Space Data Link Security (SDLS) Working Group:</a:t>
            </a:r>
            <a:endParaRPr lang="en-US" sz="15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500" dirty="0" smtClean="0"/>
              <a:t>Achievements</a:t>
            </a:r>
            <a:endParaRPr lang="en-GB" sz="15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500" dirty="0"/>
              <a:t>SDLS Extended Procedures Green Book (350.11-G): review of contributions, revised complete draft reviewed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500" dirty="0"/>
              <a:t>SDLS Core protocol (355.0-B) revision: </a:t>
            </a:r>
            <a:r>
              <a:rPr lang="en-GB" sz="1500" dirty="0" smtClean="0"/>
              <a:t>Agency Review to be started soon</a:t>
            </a:r>
            <a:endParaRPr lang="en-GB" sz="15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500" dirty="0"/>
              <a:t>SDLS inputs for </a:t>
            </a:r>
            <a:r>
              <a:rPr lang="en-GB" sz="1500" dirty="0" smtClean="0"/>
              <a:t>TC SLP </a:t>
            </a:r>
            <a:r>
              <a:rPr lang="en-GB" sz="1500" dirty="0"/>
              <a:t>BB </a:t>
            </a:r>
            <a:r>
              <a:rPr lang="en-GB" sz="1500" dirty="0" smtClean="0"/>
              <a:t>revision: clarification of COP/SDLS interactions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500" dirty="0" smtClean="0"/>
              <a:t>Update of SDLS Core Protocol Green Book (350.5-G): alignment with TC SLP Pink sheets</a:t>
            </a:r>
            <a:endParaRPr lang="en-GB" sz="1500" dirty="0" smtClean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500" dirty="0"/>
          </a:p>
          <a:p>
            <a:pPr lvl="2"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sz="15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524001" y="126170"/>
            <a:ext cx="9026979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Space Link Services Area Executive Summary 2/2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72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06896" y="593312"/>
            <a:ext cx="11408879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Achievements for this meeting cycle</a:t>
            </a:r>
            <a:r>
              <a:rPr lang="en-US" dirty="0" smtClean="0"/>
              <a:t>: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SDLS Extended Procedures Green Book (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350.11-G): develop and edit contributions.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SDLS Core Protocol (355.0-B-1) update (5-year review) :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deliver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pink sheets to CTE for Agency Review</a:t>
            </a:r>
            <a:endParaRPr lang="en-US" dirty="0" smtClean="0"/>
          </a:p>
          <a:p>
            <a:pPr>
              <a:lnSpc>
                <a:spcPct val="120000"/>
              </a:lnSpc>
              <a:buSzPct val="95000"/>
            </a:pPr>
            <a:r>
              <a:rPr lang="en-US" dirty="0" smtClean="0"/>
              <a:t>Working </a:t>
            </a:r>
            <a:r>
              <a:rPr lang="en-US" dirty="0"/>
              <a:t>Group Status:	</a:t>
            </a: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Good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progress</a:t>
            </a:r>
            <a:endParaRPr lang="en-US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SDLS Core Protocol (355.0-B-1) update (5-year review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): Agency Review to be started soon</a:t>
            </a:r>
            <a:endParaRPr lang="en-US" dirty="0" smtClean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all contributions to SDLS Extended procedures green book (</a:t>
            </a:r>
            <a:r>
              <a:rPr lang="en-US" dirty="0" smtClean="0"/>
              <a:t>350.11-G):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Improvements of various figures:</a:t>
            </a:r>
          </a:p>
          <a:p>
            <a:pPr marL="1662113" lvl="3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Implementation of redundancy and cross-strapping</a:t>
            </a:r>
          </a:p>
          <a:p>
            <a:pPr marL="1662113" lvl="3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Interactions between SDLS EP directives</a:t>
            </a:r>
            <a:endParaRPr lang="en-US" dirty="0" smtClean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Third</a:t>
            </a:r>
            <a:r>
              <a:rPr lang="en-US" dirty="0" smtClean="0"/>
              <a:t> </a:t>
            </a:r>
            <a:r>
              <a:rPr lang="en-US" dirty="0" smtClean="0"/>
              <a:t>complete draft reviewed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Review </a:t>
            </a:r>
            <a:r>
              <a:rPr lang="en-US" dirty="0" smtClean="0"/>
              <a:t>inputs for </a:t>
            </a:r>
            <a:r>
              <a:rPr lang="en-US" dirty="0" smtClean="0"/>
              <a:t>TC SLP </a:t>
            </a:r>
            <a:r>
              <a:rPr lang="en-US" dirty="0" smtClean="0"/>
              <a:t>pink sheets : </a:t>
            </a:r>
            <a:r>
              <a:rPr lang="en-US" dirty="0" smtClean="0"/>
              <a:t>clarification of order of processing between SDLS and COP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Update of SDLS Core Protocol GB (350.5-G):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Alignment with TC SLP pink sheets + various updates to align with SDLS EP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New project for this update to be proposed for CMC approval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dirty="0" smtClean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 smtClean="0"/>
              <a:t>Interaction </a:t>
            </a:r>
            <a:r>
              <a:rPr lang="en-US" dirty="0"/>
              <a:t>with other WGs</a:t>
            </a:r>
            <a:r>
              <a:rPr lang="en-US" dirty="0" smtClean="0"/>
              <a:t>: 	SLP WG for </a:t>
            </a:r>
            <a:r>
              <a:rPr lang="en-US" dirty="0" smtClean="0"/>
              <a:t>TC SLP Pink sheets inputs regarding SDLS</a:t>
            </a: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 smtClean="0"/>
              <a:t>Problems </a:t>
            </a:r>
            <a:r>
              <a:rPr lang="en-US" dirty="0"/>
              <a:t>and </a:t>
            </a:r>
            <a:r>
              <a:rPr lang="en-US" dirty="0" smtClean="0"/>
              <a:t>Issues:  		None</a:t>
            </a:r>
            <a:endParaRPr lang="en-US" dirty="0"/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SLS-SEA-SDLS Executive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088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626167" y="671944"/>
            <a:ext cx="11011651" cy="21110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Resolutions agreed upon at this meeting</a:t>
            </a:r>
            <a:r>
              <a:rPr lang="en-US" sz="1900" dirty="0"/>
              <a:t>:</a:t>
            </a:r>
          </a:p>
          <a:p>
            <a:pPr marL="800100" lvl="1" indent="-34290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 smtClean="0"/>
              <a:t>Creation of a new project for SDLS Core Protocol GB update (350.5-G-1)</a:t>
            </a:r>
            <a:endParaRPr lang="en-US" sz="1900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Further Resolutions anticipated in the next 6 months: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 smtClean="0"/>
              <a:t>None</a:t>
            </a:r>
            <a:endParaRPr lang="en-US" sz="1900" dirty="0"/>
          </a:p>
          <a:p>
            <a:pPr>
              <a:lnSpc>
                <a:spcPct val="120000"/>
              </a:lnSpc>
            </a:pPr>
            <a:r>
              <a:rPr lang="en-US" sz="1900" dirty="0"/>
              <a:t>Planning:</a:t>
            </a: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SLS-SEA-SDLS Executive Summary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81593"/>
              </p:ext>
            </p:extLst>
          </p:nvPr>
        </p:nvGraphicFramePr>
        <p:xfrm>
          <a:off x="626167" y="2782957"/>
          <a:ext cx="10913163" cy="3111256"/>
        </p:xfrm>
        <a:graphic>
          <a:graphicData uri="http://schemas.openxmlformats.org/drawingml/2006/table">
            <a:tbl>
              <a:tblPr/>
              <a:tblGrid>
                <a:gridCol w="121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1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57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/ Comments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and / or Target Publication Date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8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</a:t>
                      </a:r>
                      <a:r>
                        <a:rPr lang="en-U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SDLS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355.0</a:t>
                      </a:r>
                      <a:endParaRPr lang="tr-TR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Space Data Link Security Protocol, Issue 2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Issue 2 to a</a:t>
                      </a: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dd </a:t>
                      </a:r>
                      <a:r>
                        <a:rPr lang="en-GB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USLP as the 4th compatible Space Data Link Protocol, introduce Extended Procedures, etc.</a:t>
                      </a:r>
                    </a:p>
                    <a:p>
                      <a:pPr algn="ctr" fontAlgn="ctr"/>
                      <a:endParaRPr lang="en-US" sz="1600" b="0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Agency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Review to be started soon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Target</a:t>
                      </a:r>
                      <a:r>
                        <a:rPr lang="fr-FR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date for publication: </a:t>
                      </a:r>
                      <a:r>
                        <a:rPr lang="en-US" sz="1600" b="0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30/12/2021</a:t>
                      </a:r>
                      <a:endParaRPr lang="en-US" sz="1600" b="0" i="0" u="none" strike="noStrike" baseline="0" noProof="0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SDLS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350.11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SDLS</a:t>
                      </a:r>
                      <a:r>
                        <a:rPr lang="en-U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Extended Procedures Green 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Book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Third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complete draft reviewed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Target date for publication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 2022.</a:t>
                      </a:r>
                      <a:endParaRPr lang="de-D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92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/>
          </p:cNvSpPr>
          <p:nvPr/>
        </p:nvSpPr>
        <p:spPr bwMode="auto">
          <a:xfrm>
            <a:off x="1361661" y="126170"/>
            <a:ext cx="10306877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GB" sz="2800" b="1" dirty="0"/>
              <a:t>Space Link Services  Upcoming New Work </a:t>
            </a:r>
            <a:r>
              <a:rPr lang="en-GB" sz="2800" b="1" dirty="0" smtClean="0"/>
              <a:t>Items #1 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56350"/>
              </p:ext>
            </p:extLst>
          </p:nvPr>
        </p:nvGraphicFramePr>
        <p:xfrm>
          <a:off x="596347" y="793675"/>
          <a:ext cx="10873411" cy="3046877"/>
        </p:xfrm>
        <a:graphic>
          <a:graphicData uri="http://schemas.openxmlformats.org/drawingml/2006/table">
            <a:tbl>
              <a:tblPr/>
              <a:tblGrid>
                <a:gridCol w="1202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8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2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682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60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9891" marR="9891" marT="989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Nr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Start / Publication Date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Resources Needed (total, Editor, Proto 1, Proto 2)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Comments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Rationale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if not started?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2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SLS-SDLS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350.5-G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SDLS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Green Book</a:t>
                      </a: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Issue 2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2021</a:t>
                      </a: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</a:t>
                      </a: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is-I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WM</a:t>
                      </a:r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Editor </a:t>
                      </a:r>
                      <a:r>
                        <a:rPr lang="is-I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Shared </a:t>
                      </a:r>
                      <a:r>
                        <a:rPr lang="is-I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NASA-CNES-ESA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Alignment with TC SLP Pink Sheets + SDLS EP BB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160789"/>
                  </a:ext>
                </a:extLst>
              </a:tr>
              <a:tr h="8845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s-I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4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3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66530" y="659570"/>
            <a:ext cx="11181521" cy="55523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rgbClr val="00B0F0"/>
                </a:solidFill>
              </a:rPr>
              <a:t>Resolutions agreed </a:t>
            </a:r>
            <a:r>
              <a:rPr lang="en-US" sz="2200" b="1" dirty="0" smtClean="0">
                <a:solidFill>
                  <a:srgbClr val="00B0F0"/>
                </a:solidFill>
              </a:rPr>
              <a:t>during these meetings</a:t>
            </a:r>
            <a:endParaRPr lang="en-US" sz="2200" b="1" dirty="0">
              <a:solidFill>
                <a:srgbClr val="00B0F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b="1" dirty="0" smtClean="0"/>
              <a:t>Space </a:t>
            </a:r>
            <a:r>
              <a:rPr lang="en-US" sz="2200" b="1" dirty="0"/>
              <a:t>Data Link Security (SDLS) Working Group</a:t>
            </a:r>
            <a:r>
              <a:rPr lang="en-US" sz="2200" dirty="0"/>
              <a:t>:	</a:t>
            </a:r>
            <a:r>
              <a:rPr lang="en-US" sz="2200" dirty="0" smtClean="0"/>
              <a:t>	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Resolution requesting new project to revise CCSDS-350.5-G-1 (SDLS GB)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524001" y="126170"/>
            <a:ext cx="9715499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Space Link Services Planned Resolution </a:t>
            </a:r>
            <a:r>
              <a:rPr lang="en-US" sz="2800" b="1" dirty="0" smtClean="0"/>
              <a:t>Summary #2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90484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c4e6b591e49713d6ff6613fdce603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9F341-A8C3-4B8B-90AD-5759E2742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79D114-E191-4A37-A370-E2CCB35C099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15EFA5-E5FF-45FB-9DEC-4176649552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586</Words>
  <Application>Microsoft Office PowerPoint</Application>
  <PresentationFormat>Grand écran</PresentationFormat>
  <Paragraphs>114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ArialMT</vt:lpstr>
      <vt:lpstr>Calibri</vt:lpstr>
      <vt:lpstr>Times New Roman</vt:lpstr>
      <vt:lpstr>2_TMOD Presentations</vt:lpstr>
      <vt:lpstr>SLS Area Report - B. Meeting Demographics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di Giulio</dc:creator>
  <cp:lastModifiedBy>Moury Gilles</cp:lastModifiedBy>
  <cp:revision>414</cp:revision>
  <cp:lastPrinted>2019-05-08T21:30:17Z</cp:lastPrinted>
  <dcterms:created xsi:type="dcterms:W3CDTF">2018-04-25T14:13:46Z</dcterms:created>
  <dcterms:modified xsi:type="dcterms:W3CDTF">2021-05-31T13:40:20Z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