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3"/>
  </p:notesMasterIdLst>
  <p:sldIdLst>
    <p:sldId id="309" r:id="rId5"/>
    <p:sldId id="381" r:id="rId6"/>
    <p:sldId id="312" r:id="rId7"/>
    <p:sldId id="400" r:id="rId8"/>
    <p:sldId id="404" r:id="rId9"/>
    <p:sldId id="403" r:id="rId10"/>
    <p:sldId id="401" r:id="rId11"/>
    <p:sldId id="40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ARD EDWARDS" initials="BE" lastIdx="1" clrIdx="0">
    <p:extLst>
      <p:ext uri="{19B8F6BF-5375-455C-9EA6-DF929625EA0E}">
        <p15:presenceInfo xmlns:p15="http://schemas.microsoft.com/office/powerpoint/2012/main" userId="S-1-5-21-330711430-3775241029-4075259233-959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08T14:15:39.470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1F0B-8356-4A47-9986-C60F5AA56F40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B2706-243C-4135-B268-848EF0C1F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45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7" y="9430964"/>
            <a:ext cx="2944479" cy="4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7" y="9430964"/>
            <a:ext cx="2944479" cy="4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7" y="9430964"/>
            <a:ext cx="2944479" cy="4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84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45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27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59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17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51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39801"/>
            <a:ext cx="2918578" cy="5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39801"/>
            <a:ext cx="2918578" cy="5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8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39801"/>
            <a:ext cx="2918578" cy="5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8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23838" y="808038"/>
            <a:ext cx="7186613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19902"/>
            <a:ext cx="4942282" cy="4850806"/>
          </a:xfrm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904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2814520"/>
            <a:ext cx="10863100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003"/>
          <p:cNvSpPr>
            <a:spLocks noChangeArrowheads="1"/>
          </p:cNvSpPr>
          <p:nvPr userDrawn="1"/>
        </p:nvSpPr>
        <p:spPr bwMode="auto">
          <a:xfrm>
            <a:off x="10179683" y="6610297"/>
            <a:ext cx="169979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marL="0" marR="0" lvl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25-October-2019-cesg-</a:t>
            </a:r>
            <a:fld id="{A695BC2C-BEAC-4E31-AADE-93F4F0C57784}" type="slidenum"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8207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7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473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4068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7" y="14109"/>
            <a:ext cx="1689820" cy="557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28428" y="6275323"/>
            <a:ext cx="5786353" cy="57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2153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62740" y="2584090"/>
            <a:ext cx="5991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Space Link Services</a:t>
            </a:r>
          </a:p>
          <a:p>
            <a:r>
              <a:rPr lang="en-US" sz="2800" dirty="0"/>
              <a:t>Area Report</a:t>
            </a:r>
          </a:p>
          <a:p>
            <a:endParaRPr lang="en-US" sz="2800" dirty="0"/>
          </a:p>
          <a:p>
            <a:r>
              <a:rPr lang="en-US" sz="1400" dirty="0"/>
              <a:t>Gian Paolo Calzolari	(Area Chair)</a:t>
            </a:r>
          </a:p>
          <a:p>
            <a:r>
              <a:rPr lang="en-US" sz="1400" dirty="0"/>
              <a:t>Gilles </a:t>
            </a:r>
            <a:r>
              <a:rPr lang="en-US" sz="1400" dirty="0" err="1"/>
              <a:t>Moury</a:t>
            </a:r>
            <a:r>
              <a:rPr lang="en-US" sz="1400" dirty="0"/>
              <a:t>	(Area Deputy Chair)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6914" y="4926795"/>
            <a:ext cx="79099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SLS-OPT UPDATE – MAY 2020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4920C-FEF8-4521-A00F-4BD62450D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SLS Area </a:t>
            </a: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Report - </a:t>
            </a:r>
            <a:r>
              <a:rPr lang="en-GB" sz="2000" dirty="0" smtClean="0">
                <a:latin typeface="Calibri" pitchFamily="34" charset="0"/>
              </a:rPr>
              <a:t>B</a:t>
            </a:r>
            <a:r>
              <a:rPr lang="en-GB" sz="2000" dirty="0">
                <a:latin typeface="Calibri" pitchFamily="34" charset="0"/>
              </a:rPr>
              <a:t>. </a:t>
            </a:r>
            <a:r>
              <a:rPr lang="en-GB" sz="2000" u="sng" dirty="0">
                <a:latin typeface="Calibri" pitchFamily="34" charset="0"/>
              </a:rPr>
              <a:t>Meeting Demographics</a:t>
            </a:r>
            <a:endParaRPr lang="en-US" sz="2000" dirty="0"/>
          </a:p>
        </p:txBody>
      </p:sp>
      <p:sp>
        <p:nvSpPr>
          <p:cNvPr id="4" name="Oval 3"/>
          <p:cNvSpPr/>
          <p:nvPr/>
        </p:nvSpPr>
        <p:spPr bwMode="auto">
          <a:xfrm>
            <a:off x="89452" y="4035287"/>
            <a:ext cx="2049118" cy="1967947"/>
          </a:xfrm>
          <a:prstGeom prst="ellipse">
            <a:avLst/>
          </a:prstGeom>
          <a:solidFill>
            <a:srgbClr val="FFFF00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SLS-OPT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UPDATE: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ClrTx/>
              <a:buSzPct val="125000"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Webex</a:t>
            </a:r>
            <a:r>
              <a:rPr lang="en-US" sz="16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Arial" charset="0"/>
              </a:rPr>
              <a:t>or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telecon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 participants: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r>
              <a:rPr lang="en-US" sz="1600" b="1" dirty="0" smtClean="0">
                <a:solidFill>
                  <a:srgbClr val="FF0000"/>
                </a:solidFill>
                <a:latin typeface="Arial" charset="0"/>
                <a:sym typeface="Wingdings" panose="05000000000000000000" pitchFamily="2" charset="2"/>
              </a:rPr>
              <a:t>+9 FROM INDUSTRY</a:t>
            </a:r>
            <a:endParaRPr lang="en-US" sz="1600" b="1" dirty="0">
              <a:solidFill>
                <a:srgbClr val="FF0000"/>
              </a:solidFill>
              <a:latin typeface="Arial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C2A45BC-E9CD-4117-9530-667DE5B08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184146"/>
              </p:ext>
            </p:extLst>
          </p:nvPr>
        </p:nvGraphicFramePr>
        <p:xfrm>
          <a:off x="2295940" y="775254"/>
          <a:ext cx="9273207" cy="55595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1926">
                  <a:extLst>
                    <a:ext uri="{9D8B030D-6E8A-4147-A177-3AD203B41FA5}">
                      <a16:colId xmlns:a16="http://schemas.microsoft.com/office/drawing/2014/main" xmlns="" val="2854539185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xmlns="" val="3259055951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xmlns="" val="3225406022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xmlns="" val="4176222710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xmlns="" val="3159220401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xmlns="" val="3379088160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xmlns="" val="379239605"/>
                    </a:ext>
                  </a:extLst>
                </a:gridCol>
                <a:gridCol w="1130183">
                  <a:extLst>
                    <a:ext uri="{9D8B030D-6E8A-4147-A177-3AD203B41FA5}">
                      <a16:colId xmlns:a16="http://schemas.microsoft.com/office/drawing/2014/main" xmlns="" val="113211295"/>
                    </a:ext>
                  </a:extLst>
                </a:gridCol>
              </a:tblGrid>
              <a:tr h="14520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Mod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&amp; 5.02 Space Link Coding and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Sync &amp; 1.06 Delta D-DOR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Groups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5.01 - SLS - RF and Modulation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5.02 - SLS - Space Link Coding and Synchronization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5.03 - SLS - Multispectral and Hyperspectral Data Compression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5.04 - SLS - Space Link Protocols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5.09 - SLS - Space Data Link Security Working 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5.10 - SLS - Optical Communications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Working 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Group</a:t>
                      </a:r>
                    </a:p>
                  </a:txBody>
                  <a:tcPr marL="9525" marR="9525" marT="9525" marB="0" vert="vert27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9859938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CNES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182502447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CNSA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930798436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166341024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 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1022498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JAXA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47724299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`12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92676186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ROSCOSMOS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732498208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UKSA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746198110"/>
                  </a:ext>
                </a:extLst>
              </a:tr>
              <a:tr h="68555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Other</a:t>
                      </a:r>
                      <a:b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(Netherland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 Space Office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4522816"/>
                  </a:ext>
                </a:extLst>
              </a:tr>
              <a:tr h="26544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</a:t>
                      </a:r>
                      <a:endParaRPr lang="en-U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201775013"/>
                  </a:ext>
                </a:extLst>
              </a:tr>
              <a:tr h="5164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Meeting Duration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0.5</a:t>
                      </a: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xmlns="" val="2710174563"/>
                  </a:ext>
                </a:extLst>
              </a:tr>
              <a:tr h="51649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Agency Diversity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902" marR="6902" marT="6903" marB="0" anchor="b"/>
                </a:tc>
                <a:extLst>
                  <a:ext uri="{0D108BD9-81ED-4DB2-BD59-A6C34878D82A}">
                    <a16:rowId xmlns:a16="http://schemas.microsoft.com/office/drawing/2014/main" xmlns="" val="2994720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20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447040" y="735496"/>
            <a:ext cx="11022718" cy="54970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 smtClean="0"/>
              <a:t>Optical </a:t>
            </a:r>
            <a:r>
              <a:rPr lang="en-US" sz="1600" b="1" dirty="0"/>
              <a:t>Communications (OPT) Working Group:</a:t>
            </a:r>
            <a:endParaRPr lang="en-US" sz="16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600" dirty="0"/>
              <a:t>Achievements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600" dirty="0"/>
              <a:t>Resolution to start Agency Review for Optical Communications Physical Layer Issue 2 to add </a:t>
            </a:r>
            <a:r>
              <a:rPr lang="en-GB" sz="1600" dirty="0" smtClean="0"/>
              <a:t>(</a:t>
            </a:r>
            <a:r>
              <a:rPr lang="en-GB" sz="1600" dirty="0"/>
              <a:t>O3K)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600" dirty="0" smtClean="0"/>
              <a:t>Resolution to start Agency Review for Magenta </a:t>
            </a:r>
            <a:r>
              <a:rPr lang="en-GB" sz="1600" dirty="0"/>
              <a:t>Book “Atmospheric Characterization and Forecasting for Optical Link Operations</a:t>
            </a:r>
            <a:r>
              <a:rPr lang="en-GB" sz="1600" dirty="0" smtClean="0"/>
              <a:t>”</a:t>
            </a:r>
            <a:endParaRPr lang="en-GB" sz="16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600" dirty="0" smtClean="0"/>
              <a:t>High </a:t>
            </a:r>
            <a:r>
              <a:rPr lang="en-GB" sz="1600" dirty="0"/>
              <a:t>Data Rate 1550 nm Orange </a:t>
            </a:r>
            <a:r>
              <a:rPr lang="en-GB" sz="1600" dirty="0" smtClean="0"/>
              <a:t>Book: </a:t>
            </a:r>
            <a:r>
              <a:rPr lang="en-GB" sz="1600" dirty="0"/>
              <a:t>Expect to request publication before the end of </a:t>
            </a:r>
            <a:r>
              <a:rPr lang="en-GB" sz="1600" dirty="0" smtClean="0"/>
              <a:t>June 2020</a:t>
            </a:r>
            <a:endParaRPr lang="en-GB" sz="16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600" dirty="0" smtClean="0"/>
              <a:t>The working group issued a follow-up resolution to the Fall 2019 resolution </a:t>
            </a:r>
            <a:r>
              <a:rPr lang="en-GB" sz="1600" dirty="0"/>
              <a:t>to start a new project for updating Optical Communications Coding and Synchronization Layer to add Generic Framing Procedure (GFP) </a:t>
            </a:r>
            <a:r>
              <a:rPr lang="en-GB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GB" sz="1600" dirty="0" smtClean="0">
                <a:solidFill>
                  <a:srgbClr val="FF0000"/>
                </a:solidFill>
              </a:rPr>
              <a:t>See </a:t>
            </a:r>
            <a:r>
              <a:rPr lang="en-GB" sz="1600" dirty="0">
                <a:solidFill>
                  <a:srgbClr val="FF0000"/>
                </a:solidFill>
              </a:rPr>
              <a:t>Issues</a:t>
            </a:r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GB" sz="16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GB" sz="1600" dirty="0" smtClean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GB" sz="16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GB" sz="1600" dirty="0" smtClean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GB" sz="1600" dirty="0"/>
          </a:p>
          <a:p>
            <a:pPr lvl="2"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sz="1600" dirty="0"/>
          </a:p>
          <a:p>
            <a:pPr marL="1204913" lvl="2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500" dirty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500" dirty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1500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sz="15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1524001" y="126170"/>
            <a:ext cx="9026979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Space Link Services Area Executive Summary 2/2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725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10139" y="995422"/>
            <a:ext cx="11168339" cy="53358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1900" dirty="0"/>
              <a:t>Achievements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Resolution to </a:t>
            </a:r>
            <a:r>
              <a:rPr lang="en-GB" sz="1900" dirty="0" smtClean="0"/>
              <a:t>start Agency Review for </a:t>
            </a:r>
            <a:r>
              <a:rPr lang="en-GB" sz="1900" dirty="0"/>
              <a:t>Optical Communications Physical Layer Issue 2 to add </a:t>
            </a:r>
            <a:r>
              <a:rPr lang="en-GB" sz="1900" b="1" dirty="0"/>
              <a:t>Optical On-Off Keying (O3K</a:t>
            </a:r>
            <a:r>
              <a:rPr lang="en-GB" sz="1900" b="1" dirty="0" smtClean="0"/>
              <a:t>)</a:t>
            </a:r>
            <a:endParaRPr lang="en-GB" sz="1900" dirty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 smtClean="0"/>
              <a:t>Resolution to start Agency Review of </a:t>
            </a:r>
            <a:r>
              <a:rPr lang="en-GB" sz="1900" dirty="0"/>
              <a:t>the Magenta Book “Atmospheric Characterization and Forecasting for Optical Link Operations</a:t>
            </a:r>
            <a:r>
              <a:rPr lang="en-GB" sz="1900" dirty="0" smtClean="0"/>
              <a:t>”.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 smtClean="0"/>
              <a:t>Held </a:t>
            </a:r>
            <a:r>
              <a:rPr lang="en-GB" sz="1900" dirty="0"/>
              <a:t>technical discussions and reviewed proposals from ESA, CNES, DLR, NASA, and </a:t>
            </a:r>
            <a:r>
              <a:rPr lang="en-GB" sz="1900" dirty="0" smtClean="0"/>
              <a:t>JAXA. Plan </a:t>
            </a:r>
            <a:r>
              <a:rPr lang="en-GB" sz="1900" dirty="0"/>
              <a:t>to reach consensus on </a:t>
            </a:r>
            <a:r>
              <a:rPr lang="en-GB" sz="1900" b="1" dirty="0"/>
              <a:t>O3K</a:t>
            </a:r>
            <a:r>
              <a:rPr lang="en-GB" sz="1900" dirty="0"/>
              <a:t> Coding and </a:t>
            </a:r>
            <a:r>
              <a:rPr lang="en-GB" sz="1900" dirty="0" smtClean="0"/>
              <a:t>Synchronization at </a:t>
            </a:r>
            <a:r>
              <a:rPr lang="en-GB" sz="1900" dirty="0" smtClean="0"/>
              <a:t>Fall</a:t>
            </a:r>
            <a:r>
              <a:rPr lang="en-GB" sz="1900" dirty="0" smtClean="0"/>
              <a:t> </a:t>
            </a:r>
            <a:r>
              <a:rPr lang="en-GB" sz="1900" dirty="0" smtClean="0"/>
              <a:t>2020 Meeting</a:t>
            </a:r>
            <a:r>
              <a:rPr lang="en-GB" sz="1900" dirty="0" smtClean="0"/>
              <a:t>.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1900" dirty="0"/>
              <a:t>High Data Rate 1550 nm Orange Book. Expect to request publication before the end of June </a:t>
            </a:r>
            <a:r>
              <a:rPr lang="en-GB" sz="1900" dirty="0" smtClean="0"/>
              <a:t>2020</a:t>
            </a:r>
            <a:endParaRPr lang="en-GB" sz="1900" b="1" dirty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dirty="0"/>
              <a:t>The working group issued a follow-up resolution to the Fall 2019 resolution </a:t>
            </a:r>
            <a:r>
              <a:rPr lang="en-GB" sz="1900" dirty="0" smtClean="0"/>
              <a:t>to </a:t>
            </a:r>
            <a:r>
              <a:rPr lang="en-GB" sz="1900" dirty="0" smtClean="0"/>
              <a:t>start a new project for updating </a:t>
            </a:r>
            <a:r>
              <a:rPr lang="en-GB" sz="1900" dirty="0"/>
              <a:t>Optical Communications Coding and Synchronization Layer </a:t>
            </a:r>
            <a:r>
              <a:rPr lang="en-GB" sz="1900" dirty="0" smtClean="0"/>
              <a:t>to </a:t>
            </a:r>
            <a:r>
              <a:rPr lang="en-GB" sz="1900" dirty="0"/>
              <a:t>add </a:t>
            </a:r>
            <a:r>
              <a:rPr lang="en-GB" sz="1900" b="1" dirty="0"/>
              <a:t>Generic Framing Procedure (GFP</a:t>
            </a:r>
            <a:r>
              <a:rPr lang="en-GB" sz="1900" b="1" dirty="0" smtClean="0"/>
              <a:t>)</a:t>
            </a:r>
            <a:r>
              <a:rPr lang="en-GB" sz="1900" dirty="0" smtClean="0"/>
              <a:t> </a:t>
            </a:r>
            <a:r>
              <a:rPr lang="en-GB" sz="19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See </a:t>
            </a:r>
            <a:r>
              <a:rPr lang="en-GB" sz="19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Issues</a:t>
            </a:r>
            <a:endParaRPr lang="en-GB" sz="1900" b="1" dirty="0" smtClean="0">
              <a:solidFill>
                <a:srgbClr val="FF0000"/>
              </a:solidFill>
            </a:endParaRP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400" b="1" dirty="0"/>
              <a:t>Optical Communications Working Group Executive Summary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2558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486990" y="925974"/>
            <a:ext cx="11168339" cy="53358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</a:pPr>
            <a:r>
              <a:rPr lang="en-US" sz="1900" dirty="0" smtClean="0"/>
              <a:t>Working </a:t>
            </a:r>
            <a:r>
              <a:rPr lang="en-US" sz="1900" dirty="0"/>
              <a:t>Group Status:	</a:t>
            </a:r>
            <a:endParaRPr lang="en-US" sz="1900" dirty="0" smtClean="0"/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Good progress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SLS-OPT has been meeting at least monthly via </a:t>
            </a:r>
            <a:r>
              <a:rPr lang="en-US" sz="1900" dirty="0" err="1" smtClean="0">
                <a:latin typeface="Arial" pitchFamily="34" charset="0"/>
                <a:cs typeface="Arial" pitchFamily="34" charset="0"/>
                <a:sym typeface="Arial" pitchFamily="34" charset="0"/>
              </a:rPr>
              <a:t>telecon</a:t>
            </a:r>
            <a:r>
              <a:rPr lang="en-US" sz="19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since the Fall 2019 Face-to-Face Meeting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In May and June 2020, SLS-OPT plans to meet virtually on Tuesday mornings every other week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Focus is on Coding &amp; Synchronization for O3K</a:t>
            </a:r>
          </a:p>
          <a:p>
            <a:pPr marL="1257300" lvl="2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9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However, the group has also discussed ranging for High Photon Efficiency and plans to review the latest High Data Rate 1550 nm Orange Book before the end of June</a:t>
            </a:r>
          </a:p>
          <a:p>
            <a:pPr lvl="2">
              <a:lnSpc>
                <a:spcPct val="120000"/>
              </a:lnSpc>
            </a:pPr>
            <a:endParaRPr lang="en-US" sz="1900" b="1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900" dirty="0"/>
              <a:t>Interaction with other </a:t>
            </a:r>
            <a:r>
              <a:rPr lang="en-US" sz="1900" dirty="0" smtClean="0"/>
              <a:t>WGs: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900" dirty="0" smtClean="0"/>
              <a:t>Held an informal open joint meeting with other members of the Space Link Services Area interested in Generic Frame Procedure (GFP)</a:t>
            </a:r>
            <a:endParaRPr lang="en-US" sz="1900" dirty="0"/>
          </a:p>
          <a:p>
            <a:pPr>
              <a:lnSpc>
                <a:spcPct val="120000"/>
              </a:lnSpc>
            </a:pPr>
            <a:endParaRPr lang="en-US" sz="1900" dirty="0" smtClean="0"/>
          </a:p>
          <a:p>
            <a:pPr>
              <a:lnSpc>
                <a:spcPct val="120000"/>
              </a:lnSpc>
            </a:pPr>
            <a:r>
              <a:rPr lang="en-US" sz="1900" dirty="0" smtClean="0"/>
              <a:t>Other </a:t>
            </a:r>
            <a:r>
              <a:rPr lang="en-US" sz="1900" dirty="0"/>
              <a:t>Accomplishments: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dirty="0"/>
              <a:t>Reviewed recent developments in optical communications across the various space agencies and industry</a:t>
            </a:r>
          </a:p>
          <a:p>
            <a:pPr marL="628650" lvl="1" indent="-1714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sz="19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400" b="1" dirty="0"/>
              <a:t>Optical Communications Working Group Executive Summary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83592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510139" y="821803"/>
            <a:ext cx="11168339" cy="55094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sz="2200" dirty="0" smtClean="0"/>
              <a:t>The following issue </a:t>
            </a:r>
            <a:r>
              <a:rPr lang="en-US" sz="2200" dirty="0" smtClean="0"/>
              <a:t>was</a:t>
            </a:r>
            <a:r>
              <a:rPr lang="en-US" sz="2200" dirty="0" smtClean="0"/>
              <a:t> </a:t>
            </a:r>
            <a:r>
              <a:rPr lang="en-US" sz="2200" dirty="0" smtClean="0"/>
              <a:t>recorded at </a:t>
            </a:r>
            <a:r>
              <a:rPr lang="en-US" sz="2200" dirty="0" smtClean="0"/>
              <a:t>the Fall 2019 SLS </a:t>
            </a:r>
            <a:r>
              <a:rPr lang="en-US" sz="2200" dirty="0" smtClean="0"/>
              <a:t>Area Plenary </a:t>
            </a:r>
            <a:r>
              <a:rPr lang="en-US" sz="2200" dirty="0" smtClean="0"/>
              <a:t>Meeting:</a:t>
            </a:r>
            <a:endParaRPr lang="en-US" sz="2200" dirty="0"/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2200" dirty="0" smtClean="0"/>
              <a:t>SLS-OPT agreed on a </a:t>
            </a:r>
            <a:r>
              <a:rPr lang="en-GB" sz="2200" dirty="0" smtClean="0"/>
              <a:t>resolution </a:t>
            </a:r>
            <a:r>
              <a:rPr lang="en-GB" sz="2200" dirty="0"/>
              <a:t>to </a:t>
            </a:r>
            <a:r>
              <a:rPr lang="en-GB" sz="2200" dirty="0" smtClean="0"/>
              <a:t>start a new project for updating </a:t>
            </a:r>
            <a:r>
              <a:rPr lang="en-GB" sz="2200" dirty="0"/>
              <a:t>Optical Communications Coding and Synchronization Layer </a:t>
            </a:r>
            <a:r>
              <a:rPr lang="en-GB" sz="2200" dirty="0" smtClean="0"/>
              <a:t>to </a:t>
            </a:r>
            <a:r>
              <a:rPr lang="en-GB" sz="2200" dirty="0"/>
              <a:t>add </a:t>
            </a:r>
            <a:r>
              <a:rPr lang="en-GB" sz="2200" b="1" dirty="0"/>
              <a:t>Generic </a:t>
            </a:r>
            <a:r>
              <a:rPr lang="en-GB" sz="2200" b="1" dirty="0" smtClean="0"/>
              <a:t>Frame </a:t>
            </a:r>
            <a:r>
              <a:rPr lang="en-GB" sz="2200" b="1" dirty="0"/>
              <a:t>Procedure (GFP</a:t>
            </a:r>
            <a:r>
              <a:rPr lang="en-GB" sz="2200" b="1" dirty="0" smtClean="0"/>
              <a:t>)</a:t>
            </a:r>
            <a:r>
              <a:rPr lang="en-GB" sz="2200" dirty="0" smtClean="0"/>
              <a:t> for downlink of variable length frames and transmission of frames from commercial protocols.</a:t>
            </a:r>
            <a:endParaRPr lang="en-GB" sz="2200" b="1" dirty="0" smtClean="0">
              <a:solidFill>
                <a:srgbClr val="FF0000"/>
              </a:solidFill>
            </a:endParaRP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2200" dirty="0" smtClean="0"/>
              <a:t>Other WGs consider the change proposed by SLP-OPT </a:t>
            </a:r>
            <a:r>
              <a:rPr lang="en-GB" sz="2200" dirty="0" smtClean="0"/>
              <a:t>to affect </a:t>
            </a:r>
            <a:r>
              <a:rPr lang="en-GB" sz="2200" dirty="0" smtClean="0"/>
              <a:t>wider architectural/stack aspects affecting at least SLS-SLP and SLS-C&amp;S.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GB" sz="2200" dirty="0" smtClean="0"/>
              <a:t>At the Fall 2019 meeting it as agreed </a:t>
            </a:r>
            <a:r>
              <a:rPr lang="en-GB" sz="2200" dirty="0" smtClean="0"/>
              <a:t>to </a:t>
            </a:r>
            <a:r>
              <a:rPr lang="en-GB" sz="2200" dirty="0" smtClean="0"/>
              <a:t>discuss the issue in Joint Meeting(s) involving </a:t>
            </a:r>
            <a:r>
              <a:rPr lang="en-GB" sz="2200" dirty="0" smtClean="0"/>
              <a:t>SLS-OPT</a:t>
            </a:r>
            <a:r>
              <a:rPr lang="en-GB" sz="2200" dirty="0" smtClean="0"/>
              <a:t>, </a:t>
            </a:r>
            <a:r>
              <a:rPr lang="en-GB" sz="2200" dirty="0"/>
              <a:t>SLS-SLP and </a:t>
            </a:r>
            <a:r>
              <a:rPr lang="en-GB" sz="2200" dirty="0" smtClean="0"/>
              <a:t>SLS-C&amp;S</a:t>
            </a:r>
            <a:r>
              <a:rPr lang="en-GB" sz="2200" dirty="0" smtClean="0"/>
              <a:t>.</a:t>
            </a:r>
          </a:p>
          <a:p>
            <a:pPr marL="747713" lvl="1" indent="-290513">
              <a:lnSpc>
                <a:spcPct val="120000"/>
              </a:lnSpc>
              <a:buClr>
                <a:srgbClr val="000000"/>
              </a:buClr>
              <a:buSzPct val="95000"/>
              <a:buFont typeface="ArialMT" charset="0"/>
              <a:buChar char="•"/>
            </a:pPr>
            <a:endParaRPr lang="en-US" sz="2200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GB" sz="2200" dirty="0" smtClean="0"/>
              <a:t>SLS-OPT invited members of SLS-SLP </a:t>
            </a:r>
            <a:r>
              <a:rPr lang="en-GB" sz="2200" dirty="0"/>
              <a:t>and </a:t>
            </a:r>
            <a:r>
              <a:rPr lang="en-GB" sz="2200" dirty="0" smtClean="0"/>
              <a:t>SLS-C&amp;S </a:t>
            </a:r>
            <a:r>
              <a:rPr lang="en-GB" sz="2200" dirty="0" smtClean="0"/>
              <a:t>to an informal joint </a:t>
            </a:r>
            <a:r>
              <a:rPr lang="en-GB" sz="2200" dirty="0" smtClean="0"/>
              <a:t>m</a:t>
            </a:r>
            <a:r>
              <a:rPr lang="en-GB" sz="2200" dirty="0" smtClean="0"/>
              <a:t>eeting</a:t>
            </a:r>
          </a:p>
          <a:p>
            <a:pPr marL="800100" lvl="1" indent="-34290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2200" dirty="0" smtClean="0"/>
              <a:t>SLS-C&amp;S would not support a joint meeting on GFP at this time</a:t>
            </a:r>
          </a:p>
          <a:p>
            <a:pPr marL="800100" lvl="1" indent="-34290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sz="2200" dirty="0" smtClean="0"/>
              <a:t>SLS-OPT held an informal joint meeting with interested SLS members</a:t>
            </a:r>
            <a:endParaRPr lang="en-US" sz="22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1402122" y="184044"/>
            <a:ext cx="8504045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400" b="1" dirty="0"/>
              <a:t>Optical Communications Working </a:t>
            </a:r>
            <a:r>
              <a:rPr lang="en-US" sz="2400" b="1" dirty="0" smtClean="0"/>
              <a:t>Group - Issue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33499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616017" y="879676"/>
            <a:ext cx="10528817" cy="18827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77500" lnSpcReduction="20000"/>
          </a:bodyPr>
          <a:lstStyle/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Resolutions agreed upon this meeting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dirty="0" smtClean="0"/>
              <a:t>Start Agency Review for </a:t>
            </a:r>
            <a:r>
              <a:rPr lang="en-US" dirty="0"/>
              <a:t>Optical Communications Physical Layer Issue 2 to add O3K (141.0-B-1</a:t>
            </a:r>
            <a:r>
              <a:rPr lang="en-US" dirty="0" smtClean="0"/>
              <a:t>)</a:t>
            </a:r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GB" dirty="0" smtClean="0"/>
              <a:t>Start Agency </a:t>
            </a:r>
            <a:r>
              <a:rPr lang="en-GB" dirty="0"/>
              <a:t>Review of the Magenta Book “Atmospheric Characterization and Forecasting for Optical Link Operations</a:t>
            </a:r>
            <a:r>
              <a:rPr lang="en-GB" dirty="0" smtClean="0"/>
              <a:t>”.</a:t>
            </a:r>
            <a:endParaRPr lang="en-US" dirty="0"/>
          </a:p>
          <a:p>
            <a:pPr marL="742950" lvl="1" indent="-285750">
              <a:lnSpc>
                <a:spcPct val="120000"/>
              </a:lnSpc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dirty="0" smtClean="0"/>
              <a:t>Start new CWE Project for updating 142.0-B </a:t>
            </a:r>
            <a:r>
              <a:rPr lang="en-US" dirty="0"/>
              <a:t>Optical Communications Coding and Synchronization Layer </a:t>
            </a:r>
            <a:r>
              <a:rPr lang="en-US" dirty="0" smtClean="0"/>
              <a:t>to </a:t>
            </a:r>
            <a:r>
              <a:rPr lang="en-US" dirty="0"/>
              <a:t>add </a:t>
            </a:r>
            <a:r>
              <a:rPr lang="en-US" dirty="0" smtClean="0"/>
              <a:t>Generic Framing Procedure (GFP) </a:t>
            </a:r>
            <a:r>
              <a:rPr lang="en-GB" b="1" dirty="0">
                <a:solidFill>
                  <a:srgbClr val="FF0000"/>
                </a:solidFill>
                <a:sym typeface="Wingdings" panose="05000000000000000000" pitchFamily="2" charset="2"/>
              </a:rPr>
              <a:t> See Issues</a:t>
            </a:r>
            <a:endParaRPr lang="en-US" dirty="0"/>
          </a:p>
          <a:p>
            <a:pPr marL="0" lvl="1"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 marL="0" lvl="1">
              <a:lnSpc>
                <a:spcPct val="120000"/>
              </a:lnSpc>
              <a:buClr>
                <a:srgbClr val="000000"/>
              </a:buClr>
              <a:buSzPct val="95000"/>
            </a:pPr>
            <a:r>
              <a:rPr lang="en-US" dirty="0"/>
              <a:t>Planning:</a:t>
            </a:r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  <a:p>
            <a:pPr>
              <a:lnSpc>
                <a:spcPct val="120000"/>
              </a:lnSpc>
              <a:buClr>
                <a:srgbClr val="000000"/>
              </a:buClr>
              <a:buSzPct val="95000"/>
            </a:pPr>
            <a:endParaRPr lang="en-US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409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400" b="1" dirty="0"/>
              <a:t>Optical Communications Working Group Executive Summary </a:t>
            </a:r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9183E896-9D7C-406B-9FC5-F6B30F278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5448"/>
              </p:ext>
            </p:extLst>
          </p:nvPr>
        </p:nvGraphicFramePr>
        <p:xfrm>
          <a:off x="587844" y="2762453"/>
          <a:ext cx="10556990" cy="3506858"/>
        </p:xfrm>
        <a:graphic>
          <a:graphicData uri="http://schemas.openxmlformats.org/drawingml/2006/table">
            <a:tbl>
              <a:tblPr/>
              <a:tblGrid>
                <a:gridCol w="1195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4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13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56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4689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830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and WG name</a:t>
                      </a:r>
                    </a:p>
                  </a:txBody>
                  <a:tcPr marL="9525" marR="9525" marT="952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CCSDS Ref Nr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 Title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Status / Comments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and / or Target Publication Date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983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SLS OPT</a:t>
                      </a:r>
                    </a:p>
                  </a:txBody>
                  <a:tcPr marL="9525" marR="9525" marT="952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Atmospheric Characterization and forecasting for  Optical Link Operations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Latest</a:t>
                      </a:r>
                      <a:r>
                        <a:rPr lang="en-US" sz="11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draft reviewed. Expect to request start of Agency Review before the end of the year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01/01/2018</a:t>
                      </a: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03/30/2021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13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SLS OPT</a:t>
                      </a:r>
                    </a:p>
                  </a:txBody>
                  <a:tcPr marL="9525" marR="9525" marT="952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Optical Communications Coding &amp; </a:t>
                      </a:r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Synchronization</a:t>
                      </a:r>
                    </a:p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(Issue for O3K addition)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Adding </a:t>
                      </a:r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O3K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6/1/2019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9/1/2022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13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SLS OPT</a:t>
                      </a:r>
                    </a:p>
                  </a:txBody>
                  <a:tcPr marL="9525" marR="9525" marT="952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Optical Communications Physical Layer, Issue 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Resolution to start Agency Review for Optical Communications Physical Layer Issue 2 to add Optical On-Off Keying (O3K)</a:t>
                      </a: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6/3/2019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  3/1/2021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97649572"/>
                  </a:ext>
                </a:extLst>
              </a:tr>
              <a:tr h="4713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SLS OPT</a:t>
                      </a:r>
                    </a:p>
                  </a:txBody>
                  <a:tcPr marL="9525" marR="9525" marT="952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Optical Communications Concepts and Terminologies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Table</a:t>
                      </a:r>
                      <a:r>
                        <a:rPr lang="en-US" sz="11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of contents and some preliminary material discussed at Spring 2019 Technical Meeting</a:t>
                      </a: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Focus on HPE Scenario.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 date    1/12014</a:t>
                      </a:r>
                      <a:b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End date    </a:t>
                      </a:r>
                      <a:r>
                        <a:rPr lang="en-US" sz="11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12/30/2022</a:t>
                      </a:r>
                      <a:endParaRPr lang="en-US" sz="11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131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SLS OPT</a:t>
                      </a:r>
                    </a:p>
                  </a:txBody>
                  <a:tcPr marL="9525" marR="9525" marT="952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Optical High Data Rate (HDR) Communication - 1550 nm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Latest draft reviewed. Expect to request start of Agency Review before the end of the year</a:t>
                      </a:r>
                    </a:p>
                    <a:p>
                      <a:pPr algn="l" fontAlgn="t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date    04/30/2017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 date    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07/01/2020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420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/>
          </p:cNvSpPr>
          <p:nvPr/>
        </p:nvSpPr>
        <p:spPr bwMode="auto">
          <a:xfrm>
            <a:off x="2101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Optical Communications Working Group</a:t>
            </a:r>
          </a:p>
          <a:p>
            <a:pPr lvl="1" algn="ctr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/>
              <a:t> Upcoming New Work Items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35269" y="1287789"/>
          <a:ext cx="10722542" cy="951265"/>
        </p:xfrm>
        <a:graphic>
          <a:graphicData uri="http://schemas.openxmlformats.org/drawingml/2006/table">
            <a:tbl>
              <a:tblPr/>
              <a:tblGrid>
                <a:gridCol w="1185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76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96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27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30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4652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9512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and WG name</a:t>
                      </a:r>
                    </a:p>
                  </a:txBody>
                  <a:tcPr marL="9891" marR="9891" marT="989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 Ref Nr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 Title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 Start / Publication Date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Resources Needed (total, Editor, Proto 1, Proto 2)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Comments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Rationale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if not started?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885906"/>
              </p:ext>
            </p:extLst>
          </p:nvPr>
        </p:nvGraphicFramePr>
        <p:xfrm>
          <a:off x="635269" y="2239054"/>
          <a:ext cx="10722542" cy="1368850"/>
        </p:xfrm>
        <a:graphic>
          <a:graphicData uri="http://schemas.openxmlformats.org/drawingml/2006/table">
            <a:tbl>
              <a:tblPr/>
              <a:tblGrid>
                <a:gridCol w="11856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376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96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27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691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2357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909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2839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4652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368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SLS OPT</a:t>
                      </a:r>
                    </a:p>
                  </a:txBody>
                  <a:tcPr marL="9891" marR="9891" marT="9891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142</a:t>
                      </a:r>
                      <a:r>
                        <a:rPr lang="mr-IN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mr-IN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-B-2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Optical Communications Coding</a:t>
                      </a:r>
                      <a:r>
                        <a:rPr lang="en-US" sz="1200" b="0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and Synchronization Layer</a:t>
                      </a:r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(Issue for GFP Addition)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</a:t>
                      </a:r>
                      <a:r>
                        <a:rPr lang="en-US" sz="12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 2021</a:t>
                      </a:r>
                      <a:endParaRPr lang="mr-IN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NASA</a:t>
                      </a:r>
                    </a:p>
                    <a:p>
                      <a:pPr algn="ctr" fontAlgn="ctr"/>
                      <a:endParaRPr lang="en-US" sz="1200" b="0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WM TBD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TBD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6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TBD</a:t>
                      </a:r>
                    </a:p>
                    <a:p>
                      <a:pPr algn="ctr" fontAlgn="ctr"/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6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Addition of an input from upper layers supporting Generic Framing Procedure (GFP) 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891" marR="9891" marT="98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6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29499" y="4010943"/>
            <a:ext cx="9956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See reported Issue on this item.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734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c4e6b591e49713d6ff6613fdce603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79D114-E191-4A37-A370-E2CCB35C0998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815EFA5-E5FF-45FB-9DEC-4176649552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9F341-A8C3-4B8B-90AD-5759E2742E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907</Words>
  <Application>Microsoft Office PowerPoint</Application>
  <PresentationFormat>Widescreen</PresentationFormat>
  <Paragraphs>210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ArialMT</vt:lpstr>
      <vt:lpstr>Calibri</vt:lpstr>
      <vt:lpstr>Times New Roman</vt:lpstr>
      <vt:lpstr>Wingdings</vt:lpstr>
      <vt:lpstr>2_TMOD Presentations</vt:lpstr>
      <vt:lpstr>PowerPoint Presentation</vt:lpstr>
      <vt:lpstr>SLS Area Report - B. Meeting Demographics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di Giulio</dc:creator>
  <cp:lastModifiedBy>Edwards, Bernard L. (GSFC-5600)</cp:lastModifiedBy>
  <cp:revision>210</cp:revision>
  <cp:lastPrinted>2019-05-08T21:30:17Z</cp:lastPrinted>
  <dcterms:created xsi:type="dcterms:W3CDTF">2018-04-25T14:13:46Z</dcterms:created>
  <dcterms:modified xsi:type="dcterms:W3CDTF">2020-05-25T15:06:11Z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