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60" r:id="rId3"/>
    <p:sldId id="284" r:id="rId4"/>
    <p:sldId id="261" r:id="rId5"/>
    <p:sldId id="262" r:id="rId6"/>
    <p:sldId id="268" r:id="rId7"/>
    <p:sldId id="267" r:id="rId8"/>
    <p:sldId id="279" r:id="rId9"/>
    <p:sldId id="277" r:id="rId10"/>
    <p:sldId id="280" r:id="rId11"/>
    <p:sldId id="289" r:id="rId12"/>
    <p:sldId id="263" r:id="rId13"/>
    <p:sldId id="264" r:id="rId14"/>
    <p:sldId id="265" r:id="rId15"/>
    <p:sldId id="281" r:id="rId16"/>
    <p:sldId id="282" r:id="rId17"/>
    <p:sldId id="270" r:id="rId18"/>
    <p:sldId id="271" r:id="rId19"/>
    <p:sldId id="272" r:id="rId20"/>
    <p:sldId id="273" r:id="rId21"/>
    <p:sldId id="274" r:id="rId22"/>
    <p:sldId id="275" r:id="rId23"/>
    <p:sldId id="276" r:id="rId24"/>
    <p:sldId id="286" r:id="rId25"/>
    <p:sldId id="287" r:id="rId26"/>
    <p:sldId id="288" r:id="rId27"/>
    <p:sldId id="290" r:id="rId28"/>
    <p:sldId id="285" r:id="rId29"/>
    <p:sldId id="269"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74"/>
  </p:normalViewPr>
  <p:slideViewPr>
    <p:cSldViewPr snapToGrid="0" snapToObjects="1">
      <p:cViewPr varScale="1">
        <p:scale>
          <a:sx n="131" d="100"/>
          <a:sy n="131" d="100"/>
        </p:scale>
        <p:origin x="192"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6106B-D65A-C74A-AD48-F6FB13E7DD17}" type="datetimeFigureOut">
              <a:rPr lang="en-US" smtClean="0"/>
              <a:t>4/13/18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FE5C4-7181-B04C-A208-5DC620080109}" type="slidenum">
              <a:rPr lang="en-US" smtClean="0"/>
              <a:t>‹#›</a:t>
            </a:fld>
            <a:endParaRPr lang="en-US"/>
          </a:p>
        </p:txBody>
      </p:sp>
    </p:spTree>
    <p:extLst>
      <p:ext uri="{BB962C8B-B14F-4D97-AF65-F5344CB8AC3E}">
        <p14:creationId xmlns:p14="http://schemas.microsoft.com/office/powerpoint/2010/main" val="30560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Figure </a:t>
            </a:r>
            <a:r>
              <a:rPr lang="en-US" dirty="0"/>
              <a:t>2-5</a:t>
            </a:r>
          </a:p>
        </p:txBody>
      </p:sp>
      <p:sp>
        <p:nvSpPr>
          <p:cNvPr id="4" name="Slide Number Placeholder 3"/>
          <p:cNvSpPr>
            <a:spLocks noGrp="1"/>
          </p:cNvSpPr>
          <p:nvPr>
            <p:ph type="sldNum" sz="quarter" idx="10"/>
          </p:nvPr>
        </p:nvSpPr>
        <p:spPr/>
        <p:txBody>
          <a:bodyPr/>
          <a:lstStyle/>
          <a:p>
            <a:fld id="{C4D44B45-D19B-443E-BAF8-903BC86602DC}" type="slidenum">
              <a:rPr lang="en-US" smtClean="0"/>
              <a:t>30</a:t>
            </a:fld>
            <a:endParaRPr lang="en-US"/>
          </a:p>
        </p:txBody>
      </p:sp>
    </p:spTree>
    <p:extLst>
      <p:ext uri="{BB962C8B-B14F-4D97-AF65-F5344CB8AC3E}">
        <p14:creationId xmlns:p14="http://schemas.microsoft.com/office/powerpoint/2010/main" val="397506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3F16-9D0B-D241-BE89-AB2B54F75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CAB321-C84F-7044-A19D-2CFA9F1E6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9F3CC-425B-F941-B08B-796F8D40D883}"/>
              </a:ext>
            </a:extLst>
          </p:cNvPr>
          <p:cNvSpPr>
            <a:spLocks noGrp="1"/>
          </p:cNvSpPr>
          <p:nvPr>
            <p:ph type="dt" sz="half" idx="10"/>
          </p:nvPr>
        </p:nvSpPr>
        <p:spPr/>
        <p:txBody>
          <a:bodyPr/>
          <a:lstStyle/>
          <a:p>
            <a:fld id="{DBFB88EA-9D5A-084B-BC54-83EB8E81DAA2}" type="datetime1">
              <a:rPr lang="en-US" smtClean="0"/>
              <a:t>4/13/18</a:t>
            </a:fld>
            <a:endParaRPr lang="en-US"/>
          </a:p>
        </p:txBody>
      </p:sp>
      <p:sp>
        <p:nvSpPr>
          <p:cNvPr id="5" name="Footer Placeholder 4">
            <a:extLst>
              <a:ext uri="{FF2B5EF4-FFF2-40B4-BE49-F238E27FC236}">
                <a16:creationId xmlns:a16="http://schemas.microsoft.com/office/drawing/2014/main" id="{0A3DC217-6AE1-C242-8473-013212AC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F188C-032D-8145-B63B-08A97EBB1283}"/>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23874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087C-1E84-9C42-9DA9-AF8363B892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EE25C7-231B-2941-977C-7C455F7600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AA730-5D0A-D14B-851D-5D3097A24934}"/>
              </a:ext>
            </a:extLst>
          </p:cNvPr>
          <p:cNvSpPr>
            <a:spLocks noGrp="1"/>
          </p:cNvSpPr>
          <p:nvPr>
            <p:ph type="dt" sz="half" idx="10"/>
          </p:nvPr>
        </p:nvSpPr>
        <p:spPr/>
        <p:txBody>
          <a:bodyPr/>
          <a:lstStyle/>
          <a:p>
            <a:fld id="{FE0F3728-D21A-3B4C-8F62-3346022B5E27}" type="datetime1">
              <a:rPr lang="en-US" smtClean="0"/>
              <a:t>4/13/18</a:t>
            </a:fld>
            <a:endParaRPr lang="en-US"/>
          </a:p>
        </p:txBody>
      </p:sp>
      <p:sp>
        <p:nvSpPr>
          <p:cNvPr id="5" name="Footer Placeholder 4">
            <a:extLst>
              <a:ext uri="{FF2B5EF4-FFF2-40B4-BE49-F238E27FC236}">
                <a16:creationId xmlns:a16="http://schemas.microsoft.com/office/drawing/2014/main" id="{048C1709-EED4-A647-85B5-6DA835236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09EB9-2EC6-F848-AD41-A380E4D4DF9A}"/>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291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6F1DF-C839-B44A-84A9-83FDE196F1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195BC-6805-A943-86D3-D42683BCC4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134F5-E43C-2C46-B909-E0E634EDA39A}"/>
              </a:ext>
            </a:extLst>
          </p:cNvPr>
          <p:cNvSpPr>
            <a:spLocks noGrp="1"/>
          </p:cNvSpPr>
          <p:nvPr>
            <p:ph type="dt" sz="half" idx="10"/>
          </p:nvPr>
        </p:nvSpPr>
        <p:spPr/>
        <p:txBody>
          <a:bodyPr/>
          <a:lstStyle/>
          <a:p>
            <a:fld id="{EFEB149F-D455-794C-AC82-804F487D7583}" type="datetime1">
              <a:rPr lang="en-US" smtClean="0"/>
              <a:t>4/13/18</a:t>
            </a:fld>
            <a:endParaRPr lang="en-US"/>
          </a:p>
        </p:txBody>
      </p:sp>
      <p:sp>
        <p:nvSpPr>
          <p:cNvPr id="5" name="Footer Placeholder 4">
            <a:extLst>
              <a:ext uri="{FF2B5EF4-FFF2-40B4-BE49-F238E27FC236}">
                <a16:creationId xmlns:a16="http://schemas.microsoft.com/office/drawing/2014/main" id="{D7A95D42-1B6E-6E47-B2AE-C75C1C1BF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7CA9A-256E-824F-9FCF-397076C5AC08}"/>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104740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95A8-3853-3E41-9E4A-F503152FF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7595B-A717-8546-A31C-D7F66C97EE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577AD-B811-9F42-ADFC-B07F9387FDDB}"/>
              </a:ext>
            </a:extLst>
          </p:cNvPr>
          <p:cNvSpPr>
            <a:spLocks noGrp="1"/>
          </p:cNvSpPr>
          <p:nvPr>
            <p:ph type="dt" sz="half" idx="10"/>
          </p:nvPr>
        </p:nvSpPr>
        <p:spPr/>
        <p:txBody>
          <a:bodyPr/>
          <a:lstStyle/>
          <a:p>
            <a:fld id="{EE4CADAE-F081-2F47-BE9F-194F3DF60F90}" type="datetime1">
              <a:rPr lang="en-US" smtClean="0"/>
              <a:t>4/13/18</a:t>
            </a:fld>
            <a:endParaRPr lang="en-US"/>
          </a:p>
        </p:txBody>
      </p:sp>
      <p:sp>
        <p:nvSpPr>
          <p:cNvPr id="5" name="Footer Placeholder 4">
            <a:extLst>
              <a:ext uri="{FF2B5EF4-FFF2-40B4-BE49-F238E27FC236}">
                <a16:creationId xmlns:a16="http://schemas.microsoft.com/office/drawing/2014/main" id="{C8FE6CF6-AB01-1B40-8AD8-8E9CF4661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C4F95-D071-AC40-BA37-5C7373D0DF87}"/>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311839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E5C9-70DD-3C4C-A230-46A5B8EC8B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59A38E-0573-0440-83B8-3EC772F2F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B1ADC-C4F5-C749-BAF6-DBE3BC377062}"/>
              </a:ext>
            </a:extLst>
          </p:cNvPr>
          <p:cNvSpPr>
            <a:spLocks noGrp="1"/>
          </p:cNvSpPr>
          <p:nvPr>
            <p:ph type="dt" sz="half" idx="10"/>
          </p:nvPr>
        </p:nvSpPr>
        <p:spPr/>
        <p:txBody>
          <a:bodyPr/>
          <a:lstStyle/>
          <a:p>
            <a:fld id="{E24C8AAC-D47A-1A4A-9E73-68E2FABF1946}" type="datetime1">
              <a:rPr lang="en-US" smtClean="0"/>
              <a:t>4/13/18</a:t>
            </a:fld>
            <a:endParaRPr lang="en-US"/>
          </a:p>
        </p:txBody>
      </p:sp>
      <p:sp>
        <p:nvSpPr>
          <p:cNvPr id="5" name="Footer Placeholder 4">
            <a:extLst>
              <a:ext uri="{FF2B5EF4-FFF2-40B4-BE49-F238E27FC236}">
                <a16:creationId xmlns:a16="http://schemas.microsoft.com/office/drawing/2014/main" id="{EEA7EC1A-7CDF-2E4E-A76A-26EBC918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0A467-ECD8-7249-A1D4-C3596031F588}"/>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114741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7B75-8EE1-6049-9185-F6A2BDDFD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D0928-8449-0745-83DE-03AD8939E3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5F6528-1985-A94A-B587-605A12864A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328D21-9524-9B46-BA13-AAA8CE5FAED4}"/>
              </a:ext>
            </a:extLst>
          </p:cNvPr>
          <p:cNvSpPr>
            <a:spLocks noGrp="1"/>
          </p:cNvSpPr>
          <p:nvPr>
            <p:ph type="dt" sz="half" idx="10"/>
          </p:nvPr>
        </p:nvSpPr>
        <p:spPr/>
        <p:txBody>
          <a:bodyPr/>
          <a:lstStyle/>
          <a:p>
            <a:fld id="{12279FA6-5529-1C45-9737-5A3FC297550F}" type="datetime1">
              <a:rPr lang="en-US" smtClean="0"/>
              <a:t>4/13/18</a:t>
            </a:fld>
            <a:endParaRPr lang="en-US"/>
          </a:p>
        </p:txBody>
      </p:sp>
      <p:sp>
        <p:nvSpPr>
          <p:cNvPr id="6" name="Footer Placeholder 5">
            <a:extLst>
              <a:ext uri="{FF2B5EF4-FFF2-40B4-BE49-F238E27FC236}">
                <a16:creationId xmlns:a16="http://schemas.microsoft.com/office/drawing/2014/main" id="{2541D680-A1FA-8E4D-BA0B-0EF5BA4A1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FAF23-D41F-784C-85EF-EAA659FDD1FC}"/>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318510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988F-0E95-414F-9495-D1ABBA1FD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A234DD-4A27-5444-A321-FB8E2D7CC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067833-4EF6-0241-9585-3461FA1CFA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6C3FFC-FEFB-7E4B-A3EF-A1A0B72827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565608-FE41-724F-BF0E-8AEF17402E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E6D125-890C-1E45-B5BE-77D2462BF23F}"/>
              </a:ext>
            </a:extLst>
          </p:cNvPr>
          <p:cNvSpPr>
            <a:spLocks noGrp="1"/>
          </p:cNvSpPr>
          <p:nvPr>
            <p:ph type="dt" sz="half" idx="10"/>
          </p:nvPr>
        </p:nvSpPr>
        <p:spPr/>
        <p:txBody>
          <a:bodyPr/>
          <a:lstStyle/>
          <a:p>
            <a:fld id="{75DB3F6D-FC3E-C549-A074-76E93710B455}" type="datetime1">
              <a:rPr lang="en-US" smtClean="0"/>
              <a:t>4/13/18</a:t>
            </a:fld>
            <a:endParaRPr lang="en-US"/>
          </a:p>
        </p:txBody>
      </p:sp>
      <p:sp>
        <p:nvSpPr>
          <p:cNvPr id="8" name="Footer Placeholder 7">
            <a:extLst>
              <a:ext uri="{FF2B5EF4-FFF2-40B4-BE49-F238E27FC236}">
                <a16:creationId xmlns:a16="http://schemas.microsoft.com/office/drawing/2014/main" id="{FFF2B5AD-705B-1E47-82DC-263F406FF5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D5E2A-952E-5341-AC4C-12ED55E9F8B8}"/>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313151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2DF4-6D95-104F-933A-3351FBFCC8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CAAD19-418D-5A4A-8B73-33305CB0D073}"/>
              </a:ext>
            </a:extLst>
          </p:cNvPr>
          <p:cNvSpPr>
            <a:spLocks noGrp="1"/>
          </p:cNvSpPr>
          <p:nvPr>
            <p:ph type="dt" sz="half" idx="10"/>
          </p:nvPr>
        </p:nvSpPr>
        <p:spPr/>
        <p:txBody>
          <a:bodyPr/>
          <a:lstStyle/>
          <a:p>
            <a:fld id="{6119BCEE-77C1-0443-91A6-E399DC173DA7}" type="datetime1">
              <a:rPr lang="en-US" smtClean="0"/>
              <a:t>4/13/18</a:t>
            </a:fld>
            <a:endParaRPr lang="en-US"/>
          </a:p>
        </p:txBody>
      </p:sp>
      <p:sp>
        <p:nvSpPr>
          <p:cNvPr id="4" name="Footer Placeholder 3">
            <a:extLst>
              <a:ext uri="{FF2B5EF4-FFF2-40B4-BE49-F238E27FC236}">
                <a16:creationId xmlns:a16="http://schemas.microsoft.com/office/drawing/2014/main" id="{9072F01A-E046-C54A-98A3-5A9A8CC406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1CC8E7-AB10-CB4D-9A8F-ED3E436FBC66}"/>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126264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1C1EFE-3560-BC47-B4FD-E405A0079ACD}"/>
              </a:ext>
            </a:extLst>
          </p:cNvPr>
          <p:cNvSpPr>
            <a:spLocks noGrp="1"/>
          </p:cNvSpPr>
          <p:nvPr>
            <p:ph type="dt" sz="half" idx="10"/>
          </p:nvPr>
        </p:nvSpPr>
        <p:spPr/>
        <p:txBody>
          <a:bodyPr/>
          <a:lstStyle/>
          <a:p>
            <a:fld id="{B72506A0-86C0-7B41-83A2-1C8B099ED44C}" type="datetime1">
              <a:rPr lang="en-US" smtClean="0"/>
              <a:t>4/13/18</a:t>
            </a:fld>
            <a:endParaRPr lang="en-US"/>
          </a:p>
        </p:txBody>
      </p:sp>
      <p:sp>
        <p:nvSpPr>
          <p:cNvPr id="3" name="Footer Placeholder 2">
            <a:extLst>
              <a:ext uri="{FF2B5EF4-FFF2-40B4-BE49-F238E27FC236}">
                <a16:creationId xmlns:a16="http://schemas.microsoft.com/office/drawing/2014/main" id="{13EBC548-EEAF-B747-A558-C72FCF3FC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52A83-BFCB-0C4F-8331-4C949EDD263A}"/>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1536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D64F-F3E3-5249-94A4-001BCC6E9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20E9B2-2C18-454E-907B-4482D10FA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0DA511-622C-D343-A657-D5FAED184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6CE8FD-04DC-F445-97D9-647C85B5A6CF}"/>
              </a:ext>
            </a:extLst>
          </p:cNvPr>
          <p:cNvSpPr>
            <a:spLocks noGrp="1"/>
          </p:cNvSpPr>
          <p:nvPr>
            <p:ph type="dt" sz="half" idx="10"/>
          </p:nvPr>
        </p:nvSpPr>
        <p:spPr/>
        <p:txBody>
          <a:bodyPr/>
          <a:lstStyle/>
          <a:p>
            <a:fld id="{3AEFBE75-0771-9947-B635-EB6BDEFEEEBC}" type="datetime1">
              <a:rPr lang="en-US" smtClean="0"/>
              <a:t>4/13/18</a:t>
            </a:fld>
            <a:endParaRPr lang="en-US"/>
          </a:p>
        </p:txBody>
      </p:sp>
      <p:sp>
        <p:nvSpPr>
          <p:cNvPr id="6" name="Footer Placeholder 5">
            <a:extLst>
              <a:ext uri="{FF2B5EF4-FFF2-40B4-BE49-F238E27FC236}">
                <a16:creationId xmlns:a16="http://schemas.microsoft.com/office/drawing/2014/main" id="{D7B74AB4-38B9-8143-80A2-04BC7FEB5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99B66-3267-A546-B438-EAECFCF98CCA}"/>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425628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0F59-5834-9348-85CE-2C9C56C40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EC83D-B8C3-EF4B-B98E-063E31A37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44B267-9A29-1E4B-B1A7-E85A932BD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0C1592-37AE-2F40-BD03-D5039C6128DC}"/>
              </a:ext>
            </a:extLst>
          </p:cNvPr>
          <p:cNvSpPr>
            <a:spLocks noGrp="1"/>
          </p:cNvSpPr>
          <p:nvPr>
            <p:ph type="dt" sz="half" idx="10"/>
          </p:nvPr>
        </p:nvSpPr>
        <p:spPr/>
        <p:txBody>
          <a:bodyPr/>
          <a:lstStyle/>
          <a:p>
            <a:fld id="{3B07D2B8-4BB2-E94A-BA79-1CE6E2C3BA5D}" type="datetime1">
              <a:rPr lang="en-US" smtClean="0"/>
              <a:t>4/13/18</a:t>
            </a:fld>
            <a:endParaRPr lang="en-US"/>
          </a:p>
        </p:txBody>
      </p:sp>
      <p:sp>
        <p:nvSpPr>
          <p:cNvPr id="6" name="Footer Placeholder 5">
            <a:extLst>
              <a:ext uri="{FF2B5EF4-FFF2-40B4-BE49-F238E27FC236}">
                <a16:creationId xmlns:a16="http://schemas.microsoft.com/office/drawing/2014/main" id="{184C1BF0-C29C-644D-BB68-5F9C7C8A7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37089-61FC-4C43-8B32-2F1032FD425C}"/>
              </a:ext>
            </a:extLst>
          </p:cNvPr>
          <p:cNvSpPr>
            <a:spLocks noGrp="1"/>
          </p:cNvSpPr>
          <p:nvPr>
            <p:ph type="sldNum" sz="quarter" idx="12"/>
          </p:nvPr>
        </p:nvSpPr>
        <p:spPr/>
        <p:txBody>
          <a:bodyPr/>
          <a:lstStyle/>
          <a:p>
            <a:fld id="{80DF226C-D622-C14E-BB31-044891CC0495}" type="slidenum">
              <a:rPr lang="en-US" smtClean="0"/>
              <a:t>‹#›</a:t>
            </a:fld>
            <a:endParaRPr lang="en-US"/>
          </a:p>
        </p:txBody>
      </p:sp>
    </p:spTree>
    <p:extLst>
      <p:ext uri="{BB962C8B-B14F-4D97-AF65-F5344CB8AC3E}">
        <p14:creationId xmlns:p14="http://schemas.microsoft.com/office/powerpoint/2010/main" val="272821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38BB7D-DA8F-1841-8AD4-9BA3C8CFC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D3B92E-4157-9A46-8D8E-9C4D2B45C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30E52-949C-854B-8858-032CFCDC7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9F8B7-6A37-9D4F-BBDF-D0E278D08CB0}" type="datetime1">
              <a:rPr lang="en-US" smtClean="0"/>
              <a:t>4/13/18</a:t>
            </a:fld>
            <a:endParaRPr lang="en-US"/>
          </a:p>
        </p:txBody>
      </p:sp>
      <p:sp>
        <p:nvSpPr>
          <p:cNvPr id="5" name="Footer Placeholder 4">
            <a:extLst>
              <a:ext uri="{FF2B5EF4-FFF2-40B4-BE49-F238E27FC236}">
                <a16:creationId xmlns:a16="http://schemas.microsoft.com/office/drawing/2014/main" id="{3DC7A999-0C53-624A-838D-097EDA2AD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D19802-0143-E84E-BDA0-A53E4DF5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F226C-D622-C14E-BB31-044891CC0495}" type="slidenum">
              <a:rPr lang="en-US" smtClean="0"/>
              <a:t>‹#›</a:t>
            </a:fld>
            <a:endParaRPr lang="en-US"/>
          </a:p>
        </p:txBody>
      </p:sp>
    </p:spTree>
    <p:extLst>
      <p:ext uri="{BB962C8B-B14F-4D97-AF65-F5344CB8AC3E}">
        <p14:creationId xmlns:p14="http://schemas.microsoft.com/office/powerpoint/2010/main" val="1344469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hyperlink" Target="https://public.ccsds.org/Pubs/103x0b2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DBCE-45F0-AD40-89EA-3C0D6766A7D0}"/>
              </a:ext>
            </a:extLst>
          </p:cNvPr>
          <p:cNvSpPr>
            <a:spLocks noGrp="1"/>
          </p:cNvSpPr>
          <p:nvPr>
            <p:ph type="ctrTitle"/>
          </p:nvPr>
        </p:nvSpPr>
        <p:spPr/>
        <p:txBody>
          <a:bodyPr/>
          <a:lstStyle/>
          <a:p>
            <a:r>
              <a:rPr lang="en-US" dirty="0"/>
              <a:t>Path Forward towards SPP Revision</a:t>
            </a:r>
          </a:p>
        </p:txBody>
      </p:sp>
      <p:sp>
        <p:nvSpPr>
          <p:cNvPr id="3" name="Subtitle 2">
            <a:extLst>
              <a:ext uri="{FF2B5EF4-FFF2-40B4-BE49-F238E27FC236}">
                <a16:creationId xmlns:a16="http://schemas.microsoft.com/office/drawing/2014/main" id="{7AAFFB98-1084-3B40-B82B-9821CAD310F0}"/>
              </a:ext>
            </a:extLst>
          </p:cNvPr>
          <p:cNvSpPr>
            <a:spLocks noGrp="1"/>
          </p:cNvSpPr>
          <p:nvPr>
            <p:ph type="subTitle" idx="1"/>
          </p:nvPr>
        </p:nvSpPr>
        <p:spPr/>
        <p:txBody>
          <a:bodyPr>
            <a:normAutofit lnSpcReduction="10000"/>
          </a:bodyPr>
          <a:lstStyle/>
          <a:p>
            <a:r>
              <a:rPr lang="en-US"/>
              <a:t>Greg Kazz/Gian Paolo Calzolari</a:t>
            </a:r>
            <a:endParaRPr lang="en-US" dirty="0"/>
          </a:p>
          <a:p>
            <a:r>
              <a:rPr lang="en-US" dirty="0"/>
              <a:t>April 13, 2018</a:t>
            </a:r>
          </a:p>
          <a:p>
            <a:r>
              <a:rPr lang="en-US" dirty="0"/>
              <a:t>SLS-SLP WG </a:t>
            </a:r>
          </a:p>
          <a:p>
            <a:r>
              <a:rPr lang="en-US" dirty="0"/>
              <a:t>Gaithersburg, MD USA</a:t>
            </a:r>
          </a:p>
        </p:txBody>
      </p:sp>
    </p:spTree>
    <p:extLst>
      <p:ext uri="{BB962C8B-B14F-4D97-AF65-F5344CB8AC3E}">
        <p14:creationId xmlns:p14="http://schemas.microsoft.com/office/powerpoint/2010/main" val="25084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Reserved APIDs in SPP 133.0-B</a:t>
            </a:r>
          </a:p>
        </p:txBody>
      </p:sp>
      <p:sp>
        <p:nvSpPr>
          <p:cNvPr id="3" name="Content Placeholder 2"/>
          <p:cNvSpPr>
            <a:spLocks noGrp="1"/>
          </p:cNvSpPr>
          <p:nvPr>
            <p:ph idx="1"/>
          </p:nvPr>
        </p:nvSpPr>
        <p:spPr>
          <a:xfrm>
            <a:off x="345233" y="4217437"/>
            <a:ext cx="11008567" cy="2138913"/>
          </a:xfrm>
        </p:spPr>
        <p:txBody>
          <a:bodyPr>
            <a:normAutofit fontScale="92500" lnSpcReduction="10000"/>
          </a:bodyPr>
          <a:lstStyle/>
          <a:p>
            <a:pPr marL="0" indent="0">
              <a:buNone/>
            </a:pPr>
            <a:r>
              <a:rPr lang="en-US" dirty="0"/>
              <a:t>Now that also Encapsulation service exists it should be clarified that </a:t>
            </a:r>
            <a:r>
              <a:rPr lang="en-US" b="1" dirty="0">
                <a:solidFill>
                  <a:srgbClr val="FF0000"/>
                </a:solidFill>
              </a:rPr>
              <a:t>only special users (e.g. instances from Encapsulation Service) can use the reserved APIDs transparently to SPP</a:t>
            </a:r>
            <a:r>
              <a:rPr lang="en-US" dirty="0"/>
              <a:t>. As SPP simply talks about (source/destination) User Applications, we do not really need to distinguish between users for unmanaged APIDs and users for reserved APIDs (i.e. Encapsulation). A NOTE may be sufficient without special checks in SPP.</a:t>
            </a:r>
          </a:p>
        </p:txBody>
      </p:sp>
      <p:pic>
        <p:nvPicPr>
          <p:cNvPr id="7" name="Picture 6"/>
          <p:cNvPicPr>
            <a:picLocks noChangeAspect="1"/>
          </p:cNvPicPr>
          <p:nvPr/>
        </p:nvPicPr>
        <p:blipFill>
          <a:blip r:embed="rId2"/>
          <a:stretch>
            <a:fillRect/>
          </a:stretch>
        </p:blipFill>
        <p:spPr>
          <a:xfrm>
            <a:off x="367323" y="1445051"/>
            <a:ext cx="7572375" cy="2524125"/>
          </a:xfrm>
          <a:prstGeom prst="rect">
            <a:avLst/>
          </a:prstGeom>
        </p:spPr>
      </p:pic>
      <p:sp>
        <p:nvSpPr>
          <p:cNvPr id="10" name="TextBox 9"/>
          <p:cNvSpPr txBox="1"/>
          <p:nvPr/>
        </p:nvSpPr>
        <p:spPr>
          <a:xfrm>
            <a:off x="6343135" y="5973513"/>
            <a:ext cx="5577016" cy="923330"/>
          </a:xfrm>
          <a:prstGeom prst="rect">
            <a:avLst/>
          </a:prstGeom>
          <a:solidFill>
            <a:srgbClr val="FFFF00"/>
          </a:solidFill>
        </p:spPr>
        <p:txBody>
          <a:bodyPr wrap="square" rtlCol="0">
            <a:spAutoFit/>
          </a:bodyPr>
          <a:lstStyle/>
          <a:p>
            <a:r>
              <a:rPr lang="en-GB" dirty="0"/>
              <a:t>GPC: This is an important point for Space Packets multiplexing. Greg, you may want to use the next (added) slide on this topic.</a:t>
            </a:r>
            <a:endParaRPr lang="en-GB" dirty="0">
              <a:sym typeface="Wingdings" panose="05000000000000000000" pitchFamily="2" charset="2"/>
            </a:endParaRPr>
          </a:p>
        </p:txBody>
      </p:sp>
      <p:sp>
        <p:nvSpPr>
          <p:cNvPr id="11" name="Content Placeholder 2"/>
          <p:cNvSpPr txBox="1">
            <a:spLocks/>
          </p:cNvSpPr>
          <p:nvPr/>
        </p:nvSpPr>
        <p:spPr>
          <a:xfrm>
            <a:off x="8398607" y="2234406"/>
            <a:ext cx="3190631" cy="774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Rewording TBD.</a:t>
            </a:r>
          </a:p>
        </p:txBody>
      </p:sp>
      <p:sp>
        <p:nvSpPr>
          <p:cNvPr id="4" name="Slide Number Placeholder 3">
            <a:extLst>
              <a:ext uri="{FF2B5EF4-FFF2-40B4-BE49-F238E27FC236}">
                <a16:creationId xmlns:a16="http://schemas.microsoft.com/office/drawing/2014/main" id="{4B351D93-FE49-1946-B59B-E477E521317E}"/>
              </a:ext>
            </a:extLst>
          </p:cNvPr>
          <p:cNvSpPr>
            <a:spLocks noGrp="1"/>
          </p:cNvSpPr>
          <p:nvPr>
            <p:ph type="sldNum" sz="quarter" idx="12"/>
          </p:nvPr>
        </p:nvSpPr>
        <p:spPr/>
        <p:txBody>
          <a:bodyPr/>
          <a:lstStyle/>
          <a:p>
            <a:fld id="{80DF226C-D622-C14E-BB31-044891CC0495}" type="slidenum">
              <a:rPr lang="en-US" smtClean="0"/>
              <a:t>10</a:t>
            </a:fld>
            <a:endParaRPr lang="en-US"/>
          </a:p>
        </p:txBody>
      </p:sp>
    </p:spTree>
    <p:extLst>
      <p:ext uri="{BB962C8B-B14F-4D97-AF65-F5344CB8AC3E}">
        <p14:creationId xmlns:p14="http://schemas.microsoft.com/office/powerpoint/2010/main" val="54373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APIDs are allowed within a VC/MAP?</a:t>
            </a:r>
            <a:endParaRPr lang="en-US" dirty="0"/>
          </a:p>
        </p:txBody>
      </p:sp>
      <p:sp>
        <p:nvSpPr>
          <p:cNvPr id="3" name="Content Placeholder 2"/>
          <p:cNvSpPr>
            <a:spLocks noGrp="1"/>
          </p:cNvSpPr>
          <p:nvPr>
            <p:ph idx="1"/>
          </p:nvPr>
        </p:nvSpPr>
        <p:spPr>
          <a:xfrm>
            <a:off x="838200" y="1776247"/>
            <a:ext cx="10515600" cy="4048083"/>
          </a:xfrm>
        </p:spPr>
        <p:txBody>
          <a:bodyPr>
            <a:noAutofit/>
          </a:bodyPr>
          <a:lstStyle/>
          <a:p>
            <a:r>
              <a:rPr lang="en-GB" sz="2400" dirty="0"/>
              <a:t>A VC/MAP can carry packets belonging to the complete range 0..2047 of APID values (including Idle Packets, of course).</a:t>
            </a:r>
          </a:p>
          <a:p>
            <a:r>
              <a:rPr lang="en-GB" sz="2400" dirty="0"/>
              <a:t>This means that on a VC there could be </a:t>
            </a:r>
          </a:p>
          <a:p>
            <a:pPr lvl="1"/>
            <a:r>
              <a:rPr lang="en-GB" sz="2000" dirty="0"/>
              <a:t>Space Packets generated by SPP (for unmanaged APID values 0 - 2039)</a:t>
            </a:r>
          </a:p>
          <a:p>
            <a:pPr lvl="1"/>
            <a:r>
              <a:rPr lang="en-GB" sz="2000" dirty="0"/>
              <a:t>Space Packets generated by Encapsulation Service (e.g. for CFDP and/or LTP data units, with reserved APID values) and </a:t>
            </a:r>
          </a:p>
          <a:p>
            <a:pPr lvl="1"/>
            <a:r>
              <a:rPr lang="en-GB" sz="2000" dirty="0"/>
              <a:t>Idle Space Packets generated locally within the Space Data Link Protocol (</a:t>
            </a:r>
            <a:r>
              <a:rPr lang="en-GB" sz="2000" u="sng" dirty="0"/>
              <a:t>not by SPP</a:t>
            </a:r>
            <a:r>
              <a:rPr lang="en-GB" sz="2000" dirty="0"/>
              <a:t>).</a:t>
            </a:r>
          </a:p>
          <a:p>
            <a:pPr marL="0" indent="0">
              <a:buNone/>
            </a:pPr>
            <a:r>
              <a:rPr lang="en-GB" sz="2400" b="1" dirty="0"/>
              <a:t>This shall be reflected in the SPP Book.</a:t>
            </a:r>
          </a:p>
          <a:p>
            <a:pPr marL="0" indent="0">
              <a:buNone/>
            </a:pPr>
            <a:endParaRPr lang="en-GB" sz="2400" b="1" dirty="0"/>
          </a:p>
        </p:txBody>
      </p:sp>
      <p:sp>
        <p:nvSpPr>
          <p:cNvPr id="5" name="Slide Number Placeholder 4"/>
          <p:cNvSpPr>
            <a:spLocks noGrp="1"/>
          </p:cNvSpPr>
          <p:nvPr>
            <p:ph type="sldNum" sz="quarter" idx="12"/>
          </p:nvPr>
        </p:nvSpPr>
        <p:spPr/>
        <p:txBody>
          <a:bodyPr/>
          <a:lstStyle/>
          <a:p>
            <a:fld id="{00384088-31B2-4A2F-BE74-3D303D74B663}" type="slidenum">
              <a:rPr lang="en-US" smtClean="0"/>
              <a:t>11</a:t>
            </a:fld>
            <a:endParaRPr lang="en-US"/>
          </a:p>
        </p:txBody>
      </p:sp>
    </p:spTree>
    <p:extLst>
      <p:ext uri="{BB962C8B-B14F-4D97-AF65-F5344CB8AC3E}">
        <p14:creationId xmlns:p14="http://schemas.microsoft.com/office/powerpoint/2010/main" val="301476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21D6-6920-1C4D-9956-C11CF4E9E1BB}"/>
              </a:ext>
            </a:extLst>
          </p:cNvPr>
          <p:cNvSpPr>
            <a:spLocks noGrp="1"/>
          </p:cNvSpPr>
          <p:nvPr>
            <p:ph type="title"/>
          </p:nvPr>
        </p:nvSpPr>
        <p:spPr>
          <a:xfrm>
            <a:off x="809017" y="154681"/>
            <a:ext cx="10515600" cy="1325563"/>
          </a:xfrm>
        </p:spPr>
        <p:txBody>
          <a:bodyPr/>
          <a:lstStyle/>
          <a:p>
            <a:pPr algn="ctr"/>
            <a:r>
              <a:rPr lang="en-US" dirty="0"/>
              <a:t>4.2 SPP Procedures at the Sending End</a:t>
            </a:r>
          </a:p>
        </p:txBody>
      </p:sp>
      <p:sp>
        <p:nvSpPr>
          <p:cNvPr id="6" name="Rectangle 4">
            <a:extLst>
              <a:ext uri="{FF2B5EF4-FFF2-40B4-BE49-F238E27FC236}">
                <a16:creationId xmlns:a16="http://schemas.microsoft.com/office/drawing/2014/main" id="{6BA3BB82-1359-F24F-91EA-E3E0D3EAF16F}"/>
              </a:ext>
            </a:extLst>
          </p:cNvPr>
          <p:cNvSpPr>
            <a:spLocks noChangeArrowheads="1"/>
          </p:cNvSpPr>
          <p:nvPr/>
        </p:nvSpPr>
        <p:spPr bwMode="auto">
          <a:xfrm>
            <a:off x="-12523721" y="2692638"/>
            <a:ext cx="4810235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33"/>
          <p:cNvSpPr>
            <a:spLocks noChangeArrowheads="1"/>
          </p:cNvSpPr>
          <p:nvPr/>
        </p:nvSpPr>
        <p:spPr bwMode="auto">
          <a:xfrm>
            <a:off x="1875692" y="1480243"/>
            <a:ext cx="323232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093528726"/>
              </p:ext>
            </p:extLst>
          </p:nvPr>
        </p:nvGraphicFramePr>
        <p:xfrm>
          <a:off x="1875691" y="1480244"/>
          <a:ext cx="5353539" cy="4848488"/>
        </p:xfrm>
        <a:graphic>
          <a:graphicData uri="http://schemas.openxmlformats.org/presentationml/2006/ole">
            <mc:AlternateContent xmlns:mc="http://schemas.openxmlformats.org/markup-compatibility/2006">
              <mc:Choice xmlns:v="urn:schemas-microsoft-com:vml" Requires="v">
                <p:oleObj spid="_x0000_s1102" name="Picture" r:id="rId3" imgW="2023872" imgH="1831848" progId="Word.Picture.8">
                  <p:embed/>
                </p:oleObj>
              </mc:Choice>
              <mc:Fallback>
                <p:oleObj name="Picture" r:id="rId3" imgW="2023872" imgH="1831848" progId="Word.Picture.8">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691" y="1480244"/>
                        <a:ext cx="5353539" cy="4848488"/>
                      </a:xfrm>
                      <a:prstGeom prst="rect">
                        <a:avLst/>
                      </a:prstGeom>
                      <a:noFill/>
                      <a:ln w="38100">
                        <a:solidFill>
                          <a:schemeClr val="tx1"/>
                        </a:solidFill>
                      </a:ln>
                    </p:spPr>
                  </p:pic>
                </p:oleObj>
              </mc:Fallback>
            </mc:AlternateContent>
          </a:graphicData>
        </a:graphic>
      </p:graphicFrame>
      <p:sp>
        <p:nvSpPr>
          <p:cNvPr id="5" name="Slide Number Placeholder 4">
            <a:extLst>
              <a:ext uri="{FF2B5EF4-FFF2-40B4-BE49-F238E27FC236}">
                <a16:creationId xmlns:a16="http://schemas.microsoft.com/office/drawing/2014/main" id="{D40DFA1A-18B7-1C46-BD04-95AB666C4FA3}"/>
              </a:ext>
            </a:extLst>
          </p:cNvPr>
          <p:cNvSpPr>
            <a:spLocks noGrp="1"/>
          </p:cNvSpPr>
          <p:nvPr>
            <p:ph type="sldNum" sz="quarter" idx="12"/>
          </p:nvPr>
        </p:nvSpPr>
        <p:spPr/>
        <p:txBody>
          <a:bodyPr/>
          <a:lstStyle/>
          <a:p>
            <a:fld id="{80DF226C-D622-C14E-BB31-044891CC0495}" type="slidenum">
              <a:rPr lang="en-US" smtClean="0"/>
              <a:t>12</a:t>
            </a:fld>
            <a:endParaRPr lang="en-US"/>
          </a:p>
        </p:txBody>
      </p:sp>
      <p:cxnSp>
        <p:nvCxnSpPr>
          <p:cNvPr id="10" name="Straight Connector 9">
            <a:extLst>
              <a:ext uri="{FF2B5EF4-FFF2-40B4-BE49-F238E27FC236}">
                <a16:creationId xmlns:a16="http://schemas.microsoft.com/office/drawing/2014/main" id="{6C352FE0-7A10-5E4B-8996-29B02BEDEAB8}"/>
              </a:ext>
            </a:extLst>
          </p:cNvPr>
          <p:cNvCxnSpPr/>
          <p:nvPr/>
        </p:nvCxnSpPr>
        <p:spPr>
          <a:xfrm>
            <a:off x="3323303" y="6115665"/>
            <a:ext cx="2438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54BB4A-8844-3A42-96B0-0D406F6B0F84}"/>
              </a:ext>
            </a:extLst>
          </p:cNvPr>
          <p:cNvSpPr txBox="1"/>
          <p:nvPr/>
        </p:nvSpPr>
        <p:spPr>
          <a:xfrm>
            <a:off x="3131574" y="5854055"/>
            <a:ext cx="2821858" cy="523220"/>
          </a:xfrm>
          <a:prstGeom prst="rect">
            <a:avLst/>
          </a:prstGeom>
          <a:solidFill>
            <a:srgbClr val="00B0F0"/>
          </a:solidFill>
        </p:spPr>
        <p:txBody>
          <a:bodyPr wrap="square" rtlCol="0">
            <a:spAutoFit/>
          </a:bodyPr>
          <a:lstStyle/>
          <a:p>
            <a:pPr algn="ctr"/>
            <a:r>
              <a:rPr lang="en-US" sz="2800" dirty="0" err="1"/>
              <a:t>SDLP_Channel</a:t>
            </a:r>
            <a:endParaRPr lang="en-US" sz="2800" dirty="0"/>
          </a:p>
        </p:txBody>
      </p:sp>
    </p:spTree>
    <p:extLst>
      <p:ext uri="{BB962C8B-B14F-4D97-AF65-F5344CB8AC3E}">
        <p14:creationId xmlns:p14="http://schemas.microsoft.com/office/powerpoint/2010/main" val="244377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8E17-6168-D14A-8EB3-3C91E4FAD35F}"/>
              </a:ext>
            </a:extLst>
          </p:cNvPr>
          <p:cNvSpPr>
            <a:spLocks noGrp="1"/>
          </p:cNvSpPr>
          <p:nvPr>
            <p:ph type="title"/>
          </p:nvPr>
        </p:nvSpPr>
        <p:spPr>
          <a:xfrm>
            <a:off x="838200" y="-96991"/>
            <a:ext cx="10515600" cy="1325563"/>
          </a:xfrm>
        </p:spPr>
        <p:txBody>
          <a:bodyPr/>
          <a:lstStyle/>
          <a:p>
            <a:pPr algn="ctr"/>
            <a:r>
              <a:rPr lang="en-US" dirty="0"/>
              <a:t>4.2.2 Packet Assembly Function</a:t>
            </a:r>
          </a:p>
        </p:txBody>
      </p:sp>
      <p:sp>
        <p:nvSpPr>
          <p:cNvPr id="3" name="Content Placeholder 2">
            <a:extLst>
              <a:ext uri="{FF2B5EF4-FFF2-40B4-BE49-F238E27FC236}">
                <a16:creationId xmlns:a16="http://schemas.microsoft.com/office/drawing/2014/main" id="{D1FC08CA-15E6-BF4A-A4A9-0CD9312AD13D}"/>
              </a:ext>
            </a:extLst>
          </p:cNvPr>
          <p:cNvSpPr>
            <a:spLocks noGrp="1"/>
          </p:cNvSpPr>
          <p:nvPr>
            <p:ph idx="1"/>
          </p:nvPr>
        </p:nvSpPr>
        <p:spPr>
          <a:xfrm>
            <a:off x="838200" y="1351005"/>
            <a:ext cx="10515600" cy="4825958"/>
          </a:xfrm>
        </p:spPr>
        <p:txBody>
          <a:bodyPr>
            <a:normAutofit fontScale="85000" lnSpcReduction="20000"/>
          </a:bodyPr>
          <a:lstStyle/>
          <a:p>
            <a:r>
              <a:rPr lang="en-US" dirty="0"/>
              <a:t>The Packet Assembly Function shall be used to generate Space Packets from Octet Strings submitted through the primitive:</a:t>
            </a:r>
            <a:br>
              <a:rPr lang="en-US" dirty="0"/>
            </a:br>
            <a:r>
              <a:rPr lang="en-GB" dirty="0" err="1">
                <a:solidFill>
                  <a:srgbClr val="0070C0"/>
                </a:solidFill>
                <a:sym typeface="Wingdings" panose="05000000000000000000" pitchFamily="2" charset="2"/>
              </a:rPr>
              <a:t>OCTET_STRING.request</a:t>
            </a:r>
            <a:r>
              <a:rPr lang="en-GB" dirty="0">
                <a:solidFill>
                  <a:srgbClr val="0070C0"/>
                </a:solidFill>
                <a:sym typeface="Wingdings" panose="05000000000000000000" pitchFamily="2" charset="2"/>
              </a:rPr>
              <a:t> (Octet String, APID, APID Qualifier </a:t>
            </a:r>
            <a:r>
              <a:rPr lang="en-GB" dirty="0">
                <a:solidFill>
                  <a:srgbClr val="FF0000"/>
                </a:solidFill>
                <a:sym typeface="Wingdings" panose="05000000000000000000" pitchFamily="2" charset="2"/>
              </a:rPr>
              <a:t>(optional</a:t>
            </a:r>
            <a:r>
              <a:rPr lang="en-GB" dirty="0">
                <a:solidFill>
                  <a:srgbClr val="0070C0"/>
                </a:solidFill>
                <a:sym typeface="Wingdings" panose="05000000000000000000" pitchFamily="2" charset="2"/>
              </a:rPr>
              <a:t>), Secondary Header Indicator, </a:t>
            </a:r>
            <a:r>
              <a:rPr lang="en-GB" dirty="0" err="1">
                <a:solidFill>
                  <a:srgbClr val="0070C0"/>
                </a:solidFill>
                <a:sym typeface="Wingdings" panose="05000000000000000000" pitchFamily="2" charset="2"/>
              </a:rPr>
              <a:t>QoS</a:t>
            </a:r>
            <a:r>
              <a:rPr lang="en-GB" dirty="0">
                <a:solidFill>
                  <a:srgbClr val="0070C0"/>
                </a:solidFill>
                <a:sym typeface="Wingdings" panose="05000000000000000000" pitchFamily="2" charset="2"/>
              </a:rPr>
              <a:t> Requirement (optional))</a:t>
            </a:r>
            <a:endParaRPr lang="en-US" dirty="0">
              <a:solidFill>
                <a:srgbClr val="0070C0"/>
              </a:solidFill>
            </a:endParaRPr>
          </a:p>
          <a:p>
            <a:r>
              <a:rPr lang="en-US" dirty="0"/>
              <a:t>The Packet Assembly Function receives Octet Strings from the Octet String Service user and shall build Space Packets by generating the Packet Primary Header.</a:t>
            </a:r>
          </a:p>
          <a:p>
            <a:r>
              <a:rPr lang="en-US" dirty="0"/>
              <a:t>The Secondary Header Indicator parameter shall be generated by the service user to indicate the presence or absence of a Packet Secondary Header at the start of Octet Strings.</a:t>
            </a:r>
          </a:p>
          <a:p>
            <a:r>
              <a:rPr lang="en-US" dirty="0"/>
              <a:t>The Packet Assembly Function shall translate the parameter by setting the Secondary Header Flag in the Packet Primary Header to a corresponding value.  A sequence counter is maintained and shall be used to generate the Packet Sequence Count in the Packet Primary Header.</a:t>
            </a:r>
          </a:p>
          <a:p>
            <a:pPr marL="0" indent="0">
              <a:buNone/>
            </a:pPr>
            <a:r>
              <a:rPr lang="en-US" dirty="0">
                <a:solidFill>
                  <a:srgbClr val="FF0000"/>
                </a:solidFill>
              </a:rPr>
              <a:t>NOTE: Evaluate(study) to make the APID Qualifier (APID+SDLS Channel) mandatory in this primitive.</a:t>
            </a:r>
          </a:p>
        </p:txBody>
      </p:sp>
      <p:sp>
        <p:nvSpPr>
          <p:cNvPr id="6" name="Slide Number Placeholder 5">
            <a:extLst>
              <a:ext uri="{FF2B5EF4-FFF2-40B4-BE49-F238E27FC236}">
                <a16:creationId xmlns:a16="http://schemas.microsoft.com/office/drawing/2014/main" id="{229C1E9B-0FE5-204D-B6DC-CD56B9026414}"/>
              </a:ext>
            </a:extLst>
          </p:cNvPr>
          <p:cNvSpPr>
            <a:spLocks noGrp="1"/>
          </p:cNvSpPr>
          <p:nvPr>
            <p:ph type="sldNum" sz="quarter" idx="12"/>
          </p:nvPr>
        </p:nvSpPr>
        <p:spPr/>
        <p:txBody>
          <a:bodyPr/>
          <a:lstStyle/>
          <a:p>
            <a:fld id="{80DF226C-D622-C14E-BB31-044891CC0495}" type="slidenum">
              <a:rPr lang="en-US" smtClean="0"/>
              <a:t>13</a:t>
            </a:fld>
            <a:endParaRPr lang="en-US"/>
          </a:p>
        </p:txBody>
      </p:sp>
    </p:spTree>
    <p:extLst>
      <p:ext uri="{BB962C8B-B14F-4D97-AF65-F5344CB8AC3E}">
        <p14:creationId xmlns:p14="http://schemas.microsoft.com/office/powerpoint/2010/main" val="48103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B125-E972-934E-8237-B0011396E3BE}"/>
              </a:ext>
            </a:extLst>
          </p:cNvPr>
          <p:cNvSpPr>
            <a:spLocks noGrp="1"/>
          </p:cNvSpPr>
          <p:nvPr>
            <p:ph type="title"/>
          </p:nvPr>
        </p:nvSpPr>
        <p:spPr/>
        <p:txBody>
          <a:bodyPr/>
          <a:lstStyle/>
          <a:p>
            <a:pPr algn="ctr"/>
            <a:r>
              <a:rPr lang="en-US" dirty="0"/>
              <a:t>4.2.3 Packet Transfer Function</a:t>
            </a:r>
          </a:p>
        </p:txBody>
      </p:sp>
      <p:sp>
        <p:nvSpPr>
          <p:cNvPr id="3" name="Content Placeholder 2">
            <a:extLst>
              <a:ext uri="{FF2B5EF4-FFF2-40B4-BE49-F238E27FC236}">
                <a16:creationId xmlns:a16="http://schemas.microsoft.com/office/drawing/2014/main" id="{92C7D98F-45D6-8743-8BF9-920933A9C0E5}"/>
              </a:ext>
            </a:extLst>
          </p:cNvPr>
          <p:cNvSpPr>
            <a:spLocks noGrp="1"/>
          </p:cNvSpPr>
          <p:nvPr>
            <p:ph idx="1"/>
          </p:nvPr>
        </p:nvSpPr>
        <p:spPr/>
        <p:txBody>
          <a:bodyPr>
            <a:normAutofit fontScale="62500" lnSpcReduction="20000"/>
          </a:bodyPr>
          <a:lstStyle/>
          <a:p>
            <a:r>
              <a:rPr lang="en-US" dirty="0"/>
              <a:t>We keep this function but modify it as follows:</a:t>
            </a:r>
          </a:p>
          <a:p>
            <a:r>
              <a:rPr lang="en-US" dirty="0"/>
              <a:t>The Packet Transfer Function shall be used to transfer Space Packets to the </a:t>
            </a:r>
            <a:r>
              <a:rPr lang="en-US" strike="sngStrike" dirty="0">
                <a:solidFill>
                  <a:srgbClr val="FF0000"/>
                </a:solidFill>
              </a:rPr>
              <a:t>next</a:t>
            </a:r>
            <a:r>
              <a:rPr lang="en-US" dirty="0"/>
              <a:t> </a:t>
            </a:r>
            <a:r>
              <a:rPr lang="en-US" strike="sngStrike" dirty="0"/>
              <a:t>protocol entity in the LDP </a:t>
            </a:r>
            <a:r>
              <a:rPr lang="en-US" dirty="0">
                <a:solidFill>
                  <a:srgbClr val="FF0000"/>
                </a:solidFill>
              </a:rPr>
              <a:t>destination </a:t>
            </a:r>
            <a:r>
              <a:rPr lang="en-US" dirty="0"/>
              <a:t>using services of the underlying </a:t>
            </a:r>
            <a:r>
              <a:rPr lang="en-US" strike="sngStrike" dirty="0"/>
              <a:t>subnetwork</a:t>
            </a:r>
            <a:r>
              <a:rPr lang="en-US" dirty="0"/>
              <a:t> SDLP. </a:t>
            </a:r>
          </a:p>
          <a:p>
            <a:r>
              <a:rPr lang="en-US" dirty="0"/>
              <a:t>NOTE	–	There is an instance of the Packet Transfer Function in each sending end system.</a:t>
            </a:r>
          </a:p>
          <a:p>
            <a:r>
              <a:rPr lang="en-US" dirty="0"/>
              <a:t>If necessary, the Packet Transfer Function shall multiplex Space Packets received from the instances of the Packet Assembly Function and the Packet Service users, and shall put the Space Packets </a:t>
            </a:r>
            <a:r>
              <a:rPr lang="en-US" dirty="0">
                <a:solidFill>
                  <a:srgbClr val="FF0000"/>
                </a:solidFill>
              </a:rPr>
              <a:t>into </a:t>
            </a:r>
            <a:r>
              <a:rPr lang="en-GB" dirty="0">
                <a:solidFill>
                  <a:srgbClr val="FF0000"/>
                </a:solidFill>
              </a:rPr>
              <a:t>a </a:t>
            </a:r>
            <a:r>
              <a:rPr lang="en-GB" i="1" dirty="0">
                <a:solidFill>
                  <a:srgbClr val="FF0000"/>
                </a:solidFill>
              </a:rPr>
              <a:t>single packet stream for each MAPP SAP or VCP SAP by SDLP</a:t>
            </a:r>
            <a:r>
              <a:rPr lang="en-US" dirty="0">
                <a:solidFill>
                  <a:srgbClr val="FF00FF"/>
                </a:solidFill>
              </a:rPr>
              <a:t> </a:t>
            </a:r>
            <a:r>
              <a:rPr lang="en-US" strike="sngStrike" dirty="0"/>
              <a:t>into a queue</a:t>
            </a:r>
            <a:r>
              <a:rPr lang="en-US" dirty="0"/>
              <a:t>, in an appropriate order that is set by management.  The algorithm to be used to order the Space Packets is not specified by CCSDS, but shall be defined by project organizations considering factors such as priority, release rate, etc. </a:t>
            </a:r>
          </a:p>
          <a:p>
            <a:r>
              <a:rPr lang="en-US" dirty="0"/>
              <a:t>The Packet Transfer Function, then, shall examine the Path ID  of each Packet in the queue to identify the </a:t>
            </a:r>
            <a:r>
              <a:rPr lang="en-US" strike="sngStrike" dirty="0">
                <a:solidFill>
                  <a:srgbClr val="FF0000"/>
                </a:solidFill>
              </a:rPr>
              <a:t>next</a:t>
            </a:r>
            <a:r>
              <a:rPr lang="en-US" dirty="0"/>
              <a:t> </a:t>
            </a:r>
            <a:r>
              <a:rPr lang="en-US" strike="sngStrike" dirty="0"/>
              <a:t>protocol entity </a:t>
            </a:r>
            <a:r>
              <a:rPr lang="en-US" dirty="0"/>
              <a:t> </a:t>
            </a:r>
            <a:r>
              <a:rPr lang="en-US" dirty="0">
                <a:solidFill>
                  <a:srgbClr val="FF0000"/>
                </a:solidFill>
              </a:rPr>
              <a:t>destination</a:t>
            </a:r>
            <a:r>
              <a:rPr lang="en-US" dirty="0"/>
              <a:t> </a:t>
            </a:r>
            <a:r>
              <a:rPr lang="en-US" strike="sngStrike" dirty="0"/>
              <a:t>in the LDP of the Packet </a:t>
            </a:r>
            <a:r>
              <a:rPr lang="en-US" dirty="0"/>
              <a:t>and shall transfer the Packet using a service of the underlying </a:t>
            </a:r>
            <a:r>
              <a:rPr lang="en-US" strike="sngStrike" dirty="0"/>
              <a:t>subnetwork</a:t>
            </a:r>
            <a:r>
              <a:rPr lang="en-US" dirty="0"/>
              <a:t> SDLP.  The Packet Transfer Function may transfer the Packet to multiple protocol entities which are not necessarily on the same </a:t>
            </a:r>
            <a:r>
              <a:rPr lang="en-US" strike="sngStrike" dirty="0"/>
              <a:t>subnetwork</a:t>
            </a:r>
            <a:r>
              <a:rPr lang="en-US" dirty="0"/>
              <a:t> SDLP; i.e., it may perform a multicast function.</a:t>
            </a:r>
          </a:p>
          <a:p>
            <a:pPr marL="0" indent="0">
              <a:buNone/>
            </a:pPr>
            <a:endParaRPr lang="en-US" dirty="0"/>
          </a:p>
          <a:p>
            <a:r>
              <a:rPr lang="en-US" dirty="0">
                <a:solidFill>
                  <a:srgbClr val="7030A0"/>
                </a:solidFill>
              </a:rPr>
              <a:t>NOTE – Is Path ID the best term to use here or not ? Keep optional the APID Qualifier in case the destination is set up by management by e.g., look up table.</a:t>
            </a:r>
          </a:p>
          <a:p>
            <a:endParaRPr lang="en-US" dirty="0"/>
          </a:p>
        </p:txBody>
      </p:sp>
      <p:sp>
        <p:nvSpPr>
          <p:cNvPr id="4" name="Slide Number Placeholder 3">
            <a:extLst>
              <a:ext uri="{FF2B5EF4-FFF2-40B4-BE49-F238E27FC236}">
                <a16:creationId xmlns:a16="http://schemas.microsoft.com/office/drawing/2014/main" id="{ED0401A9-71B5-854B-89C5-D0229E6A9F57}"/>
              </a:ext>
            </a:extLst>
          </p:cNvPr>
          <p:cNvSpPr>
            <a:spLocks noGrp="1"/>
          </p:cNvSpPr>
          <p:nvPr>
            <p:ph type="sldNum" sz="quarter" idx="12"/>
          </p:nvPr>
        </p:nvSpPr>
        <p:spPr/>
        <p:txBody>
          <a:bodyPr/>
          <a:lstStyle/>
          <a:p>
            <a:fld id="{80DF226C-D622-C14E-BB31-044891CC0495}" type="slidenum">
              <a:rPr lang="en-US" smtClean="0"/>
              <a:t>14</a:t>
            </a:fld>
            <a:endParaRPr lang="en-US"/>
          </a:p>
        </p:txBody>
      </p:sp>
    </p:spTree>
    <p:extLst>
      <p:ext uri="{BB962C8B-B14F-4D97-AF65-F5344CB8AC3E}">
        <p14:creationId xmlns:p14="http://schemas.microsoft.com/office/powerpoint/2010/main" val="331527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0446" y="1571625"/>
            <a:ext cx="8132465" cy="5057775"/>
          </a:xfrm>
          <a:prstGeom prst="rect">
            <a:avLst/>
          </a:prstGeom>
        </p:spPr>
      </p:pic>
      <p:sp>
        <p:nvSpPr>
          <p:cNvPr id="3" name="Slide Number Placeholder 2">
            <a:extLst>
              <a:ext uri="{FF2B5EF4-FFF2-40B4-BE49-F238E27FC236}">
                <a16:creationId xmlns:a16="http://schemas.microsoft.com/office/drawing/2014/main" id="{896DAA1C-3861-1042-BCAC-1851DC48CD05}"/>
              </a:ext>
            </a:extLst>
          </p:cNvPr>
          <p:cNvSpPr>
            <a:spLocks noGrp="1"/>
          </p:cNvSpPr>
          <p:nvPr>
            <p:ph type="sldNum" sz="quarter" idx="12"/>
          </p:nvPr>
        </p:nvSpPr>
        <p:spPr/>
        <p:txBody>
          <a:bodyPr/>
          <a:lstStyle/>
          <a:p>
            <a:fld id="{80DF226C-D622-C14E-BB31-044891CC0495}" type="slidenum">
              <a:rPr lang="en-US" smtClean="0"/>
              <a:t>15</a:t>
            </a:fld>
            <a:endParaRPr lang="en-US"/>
          </a:p>
        </p:txBody>
      </p:sp>
      <p:sp>
        <p:nvSpPr>
          <p:cNvPr id="5" name="Title 1">
            <a:extLst>
              <a:ext uri="{FF2B5EF4-FFF2-40B4-BE49-F238E27FC236}">
                <a16:creationId xmlns:a16="http://schemas.microsoft.com/office/drawing/2014/main" id="{A1BAC47E-DD8F-D84C-9A39-63145A52E61E}"/>
              </a:ext>
            </a:extLst>
          </p:cNvPr>
          <p:cNvSpPr txBox="1">
            <a:spLocks/>
          </p:cNvSpPr>
          <p:nvPr/>
        </p:nvSpPr>
        <p:spPr>
          <a:xfrm>
            <a:off x="-323627" y="1539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Scenario A examining </a:t>
            </a:r>
            <a:br>
              <a:rPr lang="en-US" dirty="0"/>
            </a:br>
            <a:r>
              <a:rPr lang="en-US" dirty="0"/>
              <a:t>SPP Packet Transfer Service</a:t>
            </a:r>
          </a:p>
        </p:txBody>
      </p:sp>
    </p:spTree>
    <p:extLst>
      <p:ext uri="{BB962C8B-B14F-4D97-AF65-F5344CB8AC3E}">
        <p14:creationId xmlns:p14="http://schemas.microsoft.com/office/powerpoint/2010/main" val="71125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1150" y="1419226"/>
            <a:ext cx="9481288" cy="5100638"/>
          </a:xfrm>
          <a:prstGeom prst="rect">
            <a:avLst/>
          </a:prstGeom>
        </p:spPr>
      </p:pic>
      <p:sp>
        <p:nvSpPr>
          <p:cNvPr id="4" name="Slide Number Placeholder 3">
            <a:extLst>
              <a:ext uri="{FF2B5EF4-FFF2-40B4-BE49-F238E27FC236}">
                <a16:creationId xmlns:a16="http://schemas.microsoft.com/office/drawing/2014/main" id="{90AA973D-92D0-D248-9A27-FA88B1340E33}"/>
              </a:ext>
            </a:extLst>
          </p:cNvPr>
          <p:cNvSpPr>
            <a:spLocks noGrp="1"/>
          </p:cNvSpPr>
          <p:nvPr>
            <p:ph type="sldNum" sz="quarter" idx="12"/>
          </p:nvPr>
        </p:nvSpPr>
        <p:spPr/>
        <p:txBody>
          <a:bodyPr/>
          <a:lstStyle/>
          <a:p>
            <a:fld id="{80DF226C-D622-C14E-BB31-044891CC0495}" type="slidenum">
              <a:rPr lang="en-US" smtClean="0"/>
              <a:t>16</a:t>
            </a:fld>
            <a:endParaRPr lang="en-US"/>
          </a:p>
        </p:txBody>
      </p:sp>
      <p:sp>
        <p:nvSpPr>
          <p:cNvPr id="7" name="Title 1">
            <a:extLst>
              <a:ext uri="{FF2B5EF4-FFF2-40B4-BE49-F238E27FC236}">
                <a16:creationId xmlns:a16="http://schemas.microsoft.com/office/drawing/2014/main" id="{88089C6B-0398-1D48-A5E6-D6F62A9096BE}"/>
              </a:ext>
            </a:extLst>
          </p:cNvPr>
          <p:cNvSpPr>
            <a:spLocks noGrp="1"/>
          </p:cNvSpPr>
          <p:nvPr>
            <p:ph type="title"/>
          </p:nvPr>
        </p:nvSpPr>
        <p:spPr>
          <a:xfrm>
            <a:off x="838200" y="73295"/>
            <a:ext cx="10515600" cy="1325563"/>
          </a:xfrm>
        </p:spPr>
        <p:txBody>
          <a:bodyPr/>
          <a:lstStyle/>
          <a:p>
            <a:pPr algn="ctr"/>
            <a:r>
              <a:rPr lang="en-US" dirty="0"/>
              <a:t>Scenario B examining </a:t>
            </a:r>
            <a:br>
              <a:rPr lang="en-US" dirty="0"/>
            </a:br>
            <a:r>
              <a:rPr lang="en-US" dirty="0"/>
              <a:t>SPP Packet Transfer Service</a:t>
            </a:r>
          </a:p>
        </p:txBody>
      </p:sp>
    </p:spTree>
    <p:extLst>
      <p:ext uri="{BB962C8B-B14F-4D97-AF65-F5344CB8AC3E}">
        <p14:creationId xmlns:p14="http://schemas.microsoft.com/office/powerpoint/2010/main" val="372586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4F82-DC32-7E46-B282-04CF69DD451B}"/>
              </a:ext>
            </a:extLst>
          </p:cNvPr>
          <p:cNvSpPr>
            <a:spLocks noGrp="1"/>
          </p:cNvSpPr>
          <p:nvPr>
            <p:ph type="title"/>
          </p:nvPr>
        </p:nvSpPr>
        <p:spPr/>
        <p:txBody>
          <a:bodyPr/>
          <a:lstStyle/>
          <a:p>
            <a:pPr algn="ctr"/>
            <a:r>
              <a:rPr lang="en-US" dirty="0"/>
              <a:t>4.3 Protocol Procedures at an Intermediate System</a:t>
            </a:r>
          </a:p>
        </p:txBody>
      </p:sp>
      <p:sp>
        <p:nvSpPr>
          <p:cNvPr id="6" name="Content Placeholder 5">
            <a:extLst>
              <a:ext uri="{FF2B5EF4-FFF2-40B4-BE49-F238E27FC236}">
                <a16:creationId xmlns:a16="http://schemas.microsoft.com/office/drawing/2014/main" id="{4F97D4F4-4D1D-6148-8157-063B25B36C07}"/>
              </a:ext>
            </a:extLst>
          </p:cNvPr>
          <p:cNvSpPr>
            <a:spLocks noGrp="1"/>
          </p:cNvSpPr>
          <p:nvPr>
            <p:ph idx="1"/>
          </p:nvPr>
        </p:nvSpPr>
        <p:spPr/>
        <p:txBody>
          <a:bodyPr/>
          <a:lstStyle/>
          <a:p>
            <a:r>
              <a:rPr lang="en-US" dirty="0"/>
              <a:t>Abandon this Section 4.3 Packet Relay Function (see requirements following), since there is nothing interoperable here.</a:t>
            </a:r>
          </a:p>
          <a:p>
            <a:r>
              <a:rPr lang="en-US" dirty="0">
                <a:solidFill>
                  <a:srgbClr val="FF0000"/>
                </a:solidFill>
              </a:rPr>
              <a:t>NOTE: This is a routing capability – delete it</a:t>
            </a:r>
          </a:p>
        </p:txBody>
      </p:sp>
      <p:sp>
        <p:nvSpPr>
          <p:cNvPr id="4" name="Rectangle 2">
            <a:extLst>
              <a:ext uri="{FF2B5EF4-FFF2-40B4-BE49-F238E27FC236}">
                <a16:creationId xmlns:a16="http://schemas.microsoft.com/office/drawing/2014/main" id="{C9FE8402-D2CB-844B-8A0E-55601C693B22}"/>
              </a:ext>
            </a:extLst>
          </p:cNvPr>
          <p:cNvSpPr>
            <a:spLocks noChangeArrowheads="1"/>
          </p:cNvSpPr>
          <p:nvPr/>
        </p:nvSpPr>
        <p:spPr bwMode="auto">
          <a:xfrm>
            <a:off x="-9995993" y="2354094"/>
            <a:ext cx="4128932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E2E580A6-64CC-4945-8865-8CE245A230AE}"/>
              </a:ext>
            </a:extLst>
          </p:cNvPr>
          <p:cNvGraphicFramePr>
            <a:graphicFrameLocks noChangeAspect="1"/>
          </p:cNvGraphicFramePr>
          <p:nvPr>
            <p:extLst>
              <p:ext uri="{D42A27DB-BD31-4B8C-83A1-F6EECF244321}">
                <p14:modId xmlns:p14="http://schemas.microsoft.com/office/powerpoint/2010/main" val="3304004497"/>
              </p:ext>
            </p:extLst>
          </p:nvPr>
        </p:nvGraphicFramePr>
        <p:xfrm>
          <a:off x="4223425" y="3480578"/>
          <a:ext cx="3589507" cy="2548647"/>
        </p:xfrm>
        <a:graphic>
          <a:graphicData uri="http://schemas.openxmlformats.org/presentationml/2006/ole">
            <mc:AlternateContent xmlns:mc="http://schemas.openxmlformats.org/markup-compatibility/2006">
              <mc:Choice xmlns:v="urn:schemas-microsoft-com:vml" Requires="v">
                <p:oleObj spid="_x0000_s4153" name="Picture" r:id="rId3" imgW="2921000" imgH="1333500" progId="Word.Picture.8">
                  <p:embed/>
                </p:oleObj>
              </mc:Choice>
              <mc:Fallback>
                <p:oleObj name="Picture" r:id="rId3" imgW="2921000" imgH="1333500"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425" y="3480578"/>
                        <a:ext cx="3589507" cy="2548647"/>
                      </a:xfrm>
                      <a:prstGeom prst="rect">
                        <a:avLst/>
                      </a:prstGeom>
                      <a:noFill/>
                    </p:spPr>
                  </p:pic>
                </p:oleObj>
              </mc:Fallback>
            </mc:AlternateContent>
          </a:graphicData>
        </a:graphic>
      </p:graphicFrame>
      <p:sp>
        <p:nvSpPr>
          <p:cNvPr id="3" name="Slide Number Placeholder 2">
            <a:extLst>
              <a:ext uri="{FF2B5EF4-FFF2-40B4-BE49-F238E27FC236}">
                <a16:creationId xmlns:a16="http://schemas.microsoft.com/office/drawing/2014/main" id="{C924C080-A1FA-2949-93E9-463F4A40F14B}"/>
              </a:ext>
            </a:extLst>
          </p:cNvPr>
          <p:cNvSpPr>
            <a:spLocks noGrp="1"/>
          </p:cNvSpPr>
          <p:nvPr>
            <p:ph type="sldNum" sz="quarter" idx="12"/>
          </p:nvPr>
        </p:nvSpPr>
        <p:spPr/>
        <p:txBody>
          <a:bodyPr/>
          <a:lstStyle/>
          <a:p>
            <a:fld id="{80DF226C-D622-C14E-BB31-044891CC0495}" type="slidenum">
              <a:rPr lang="en-US" smtClean="0"/>
              <a:t>17</a:t>
            </a:fld>
            <a:endParaRPr lang="en-US"/>
          </a:p>
        </p:txBody>
      </p:sp>
    </p:spTree>
    <p:extLst>
      <p:ext uri="{BB962C8B-B14F-4D97-AF65-F5344CB8AC3E}">
        <p14:creationId xmlns:p14="http://schemas.microsoft.com/office/powerpoint/2010/main" val="105813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10B4-C548-E04D-8FAE-A2E41D276CFE}"/>
              </a:ext>
            </a:extLst>
          </p:cNvPr>
          <p:cNvSpPr>
            <a:spLocks noGrp="1"/>
          </p:cNvSpPr>
          <p:nvPr>
            <p:ph type="title"/>
          </p:nvPr>
        </p:nvSpPr>
        <p:spPr>
          <a:xfrm>
            <a:off x="838200" y="42862"/>
            <a:ext cx="10515600" cy="1325563"/>
          </a:xfrm>
        </p:spPr>
        <p:txBody>
          <a:bodyPr/>
          <a:lstStyle/>
          <a:p>
            <a:pPr algn="ctr"/>
            <a:r>
              <a:rPr lang="en-US" dirty="0"/>
              <a:t>4.3.2 Packet Relay Function (sending side)</a:t>
            </a:r>
          </a:p>
        </p:txBody>
      </p:sp>
      <p:sp>
        <p:nvSpPr>
          <p:cNvPr id="3" name="Content Placeholder 2">
            <a:extLst>
              <a:ext uri="{FF2B5EF4-FFF2-40B4-BE49-F238E27FC236}">
                <a16:creationId xmlns:a16="http://schemas.microsoft.com/office/drawing/2014/main" id="{8C5CA1BA-2265-0848-BF6F-569B9BF755D8}"/>
              </a:ext>
            </a:extLst>
          </p:cNvPr>
          <p:cNvSpPr>
            <a:spLocks noGrp="1"/>
          </p:cNvSpPr>
          <p:nvPr>
            <p:ph idx="1"/>
          </p:nvPr>
        </p:nvSpPr>
        <p:spPr>
          <a:xfrm>
            <a:off x="838200" y="1368425"/>
            <a:ext cx="10515600" cy="4351338"/>
          </a:xfrm>
        </p:spPr>
        <p:txBody>
          <a:bodyPr>
            <a:noAutofit/>
          </a:bodyPr>
          <a:lstStyle/>
          <a:p>
            <a:r>
              <a:rPr lang="en-US" sz="1800" dirty="0"/>
              <a:t>The Packet Relay Function shall be used to relay Space Packets to the </a:t>
            </a:r>
            <a:r>
              <a:rPr lang="en-US" sz="1800" b="1" dirty="0"/>
              <a:t>next protocol entity in the LDP </a:t>
            </a:r>
            <a:r>
              <a:rPr lang="en-US" sz="1800" dirty="0"/>
              <a:t>of each Packet using services of the underlying subnetwork.</a:t>
            </a:r>
          </a:p>
          <a:p>
            <a:pPr lvl="1"/>
            <a:r>
              <a:rPr lang="en-US" sz="1800" dirty="0"/>
              <a:t>NOTE: There is an instance of the Packet Relay Function in each intermediate system. </a:t>
            </a:r>
          </a:p>
          <a:p>
            <a:r>
              <a:rPr lang="en-US" sz="1800" dirty="0"/>
              <a:t>The Packet Relay Function shall receive Space Packets from the underlying subnetworks and shall put the Packets into a queue in an appropriate order that is set by management.  The algorithm to be used to order the Space Packets is not specified by CCSDS, but shall be defined by project organizations considering factors such as priority, release rate, etc. </a:t>
            </a:r>
          </a:p>
          <a:p>
            <a:r>
              <a:rPr lang="en-US" sz="1800" dirty="0"/>
              <a:t>The Packet Relay Function, then, shall examine the Path ID of each Packet in the queue to </a:t>
            </a:r>
            <a:r>
              <a:rPr lang="en-US" sz="1800" b="1" dirty="0"/>
              <a:t>identify the next Packet Protocol Entity in the LDP </a:t>
            </a:r>
            <a:r>
              <a:rPr lang="en-US" sz="1800" dirty="0"/>
              <a:t>of the Packet, and shall transfer the Packet using a service of the underlying subnetwork.</a:t>
            </a:r>
          </a:p>
          <a:p>
            <a:r>
              <a:rPr lang="en-US" sz="1800" dirty="0"/>
              <a:t>If the optional APID Qualifier is used, the APID Qualifier of each received Packet shall be retrieved by a service of the subnetwork that carried the Packet.  If the APID Qualifier is not used, the Path ID is derived directly from the APID of the Packet. Since </a:t>
            </a:r>
            <a:r>
              <a:rPr lang="en-US" sz="1800" dirty="0" err="1"/>
              <a:t>APID_Qualifer</a:t>
            </a:r>
            <a:r>
              <a:rPr lang="en-US" sz="1800" dirty="0"/>
              <a:t> = </a:t>
            </a:r>
            <a:r>
              <a:rPr lang="en-US" sz="1800" dirty="0" err="1"/>
              <a:t>SDLP_Channel</a:t>
            </a:r>
            <a:r>
              <a:rPr lang="en-US" sz="1800" dirty="0"/>
              <a:t> Parameter</a:t>
            </a:r>
            <a:endParaRPr lang="en-US" sz="1800" strike="sngStrike" dirty="0"/>
          </a:p>
          <a:p>
            <a:r>
              <a:rPr lang="en-US" sz="1800" dirty="0"/>
              <a:t>The Packet Relay Function may transfer the Packet to multiple protocol entities, which are not necessarily on the same subnetwork; i.e., it may perform a multicast function.</a:t>
            </a:r>
          </a:p>
          <a:p>
            <a:r>
              <a:rPr lang="en-US" sz="1800" dirty="0"/>
              <a:t>The Packet Relay Function may temporarily </a:t>
            </a:r>
            <a:r>
              <a:rPr lang="en-US" sz="1800" b="1" dirty="0"/>
              <a:t>store Packets</a:t>
            </a:r>
            <a:r>
              <a:rPr lang="en-US" sz="1800" dirty="0"/>
              <a:t>, using a storage service provided by the Intermediate System, before they are transferred to the next Packet Protocol Entity, in case immediate transfer is impossible or impractical for some reason.  The procedures for temporary storage of Packets are not specified by this Recommendation.</a:t>
            </a:r>
          </a:p>
        </p:txBody>
      </p:sp>
      <p:sp>
        <p:nvSpPr>
          <p:cNvPr id="5" name="Slide Number Placeholder 4">
            <a:extLst>
              <a:ext uri="{FF2B5EF4-FFF2-40B4-BE49-F238E27FC236}">
                <a16:creationId xmlns:a16="http://schemas.microsoft.com/office/drawing/2014/main" id="{74BB0C05-A848-B24E-92D1-ADFBF87680BC}"/>
              </a:ext>
            </a:extLst>
          </p:cNvPr>
          <p:cNvSpPr>
            <a:spLocks noGrp="1"/>
          </p:cNvSpPr>
          <p:nvPr>
            <p:ph type="sldNum" sz="quarter" idx="12"/>
          </p:nvPr>
        </p:nvSpPr>
        <p:spPr/>
        <p:txBody>
          <a:bodyPr/>
          <a:lstStyle/>
          <a:p>
            <a:fld id="{80DF226C-D622-C14E-BB31-044891CC0495}" type="slidenum">
              <a:rPr lang="en-US" smtClean="0"/>
              <a:t>18</a:t>
            </a:fld>
            <a:endParaRPr lang="en-US"/>
          </a:p>
        </p:txBody>
      </p:sp>
    </p:spTree>
    <p:extLst>
      <p:ext uri="{BB962C8B-B14F-4D97-AF65-F5344CB8AC3E}">
        <p14:creationId xmlns:p14="http://schemas.microsoft.com/office/powerpoint/2010/main" val="218922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DDBB-1D91-C04F-8EF6-547087F93A74}"/>
              </a:ext>
            </a:extLst>
          </p:cNvPr>
          <p:cNvSpPr>
            <a:spLocks noGrp="1"/>
          </p:cNvSpPr>
          <p:nvPr>
            <p:ph type="title"/>
          </p:nvPr>
        </p:nvSpPr>
        <p:spPr/>
        <p:txBody>
          <a:bodyPr/>
          <a:lstStyle/>
          <a:p>
            <a:pPr algn="ctr"/>
            <a:r>
              <a:rPr lang="en-US" dirty="0"/>
              <a:t>4.4 Protocol Procedures at the Receiving Side</a:t>
            </a:r>
          </a:p>
        </p:txBody>
      </p:sp>
      <p:sp>
        <p:nvSpPr>
          <p:cNvPr id="10" name="Content Placeholder 9">
            <a:extLst>
              <a:ext uri="{FF2B5EF4-FFF2-40B4-BE49-F238E27FC236}">
                <a16:creationId xmlns:a16="http://schemas.microsoft.com/office/drawing/2014/main" id="{BD908F16-490D-3347-9BFB-DBCCE8F83357}"/>
              </a:ext>
            </a:extLst>
          </p:cNvPr>
          <p:cNvSpPr>
            <a:spLocks noGrp="1"/>
          </p:cNvSpPr>
          <p:nvPr>
            <p:ph idx="1"/>
          </p:nvPr>
        </p:nvSpPr>
        <p:spPr/>
        <p:txBody>
          <a:bodyPr/>
          <a:lstStyle/>
          <a:p>
            <a:r>
              <a:rPr lang="en-US" dirty="0"/>
              <a:t>We keep both the Packet Extraction Function (peer to Packet Assembly Function) and the Path Recovery Function (peer to Packet Transfer) </a:t>
            </a:r>
          </a:p>
        </p:txBody>
      </p:sp>
      <p:sp>
        <p:nvSpPr>
          <p:cNvPr id="8" name="Rectangle 6">
            <a:extLst>
              <a:ext uri="{FF2B5EF4-FFF2-40B4-BE49-F238E27FC236}">
                <a16:creationId xmlns:a16="http://schemas.microsoft.com/office/drawing/2014/main" id="{AF411231-1223-E543-8DC2-47D823B86B0F}"/>
              </a:ext>
            </a:extLst>
          </p:cNvPr>
          <p:cNvSpPr>
            <a:spLocks noChangeArrowheads="1"/>
          </p:cNvSpPr>
          <p:nvPr/>
        </p:nvSpPr>
        <p:spPr bwMode="auto">
          <a:xfrm>
            <a:off x="-1225685" y="3132306"/>
            <a:ext cx="2490281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8"/>
          <p:cNvSpPr>
            <a:spLocks noChangeArrowheads="1"/>
          </p:cNvSpPr>
          <p:nvPr/>
        </p:nvSpPr>
        <p:spPr bwMode="auto">
          <a:xfrm>
            <a:off x="0" y="-1"/>
            <a:ext cx="264720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703649986"/>
              </p:ext>
            </p:extLst>
          </p:nvPr>
        </p:nvGraphicFramePr>
        <p:xfrm>
          <a:off x="2852615" y="2686271"/>
          <a:ext cx="4384431" cy="3970805"/>
        </p:xfrm>
        <a:graphic>
          <a:graphicData uri="http://schemas.openxmlformats.org/presentationml/2006/ole">
            <mc:AlternateContent xmlns:mc="http://schemas.openxmlformats.org/markup-compatibility/2006">
              <mc:Choice xmlns:v="urn:schemas-microsoft-com:vml" Requires="v">
                <p:oleObj spid="_x0000_s5185" name="Picture" r:id="rId3" imgW="2023872" imgH="1831848" progId="Word.Picture.8">
                  <p:embed/>
                </p:oleObj>
              </mc:Choice>
              <mc:Fallback>
                <p:oleObj name="Picture" r:id="rId3" imgW="2023872" imgH="1831848" progId="Word.Picture.8">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615" y="2686271"/>
                        <a:ext cx="4384431" cy="3970805"/>
                      </a:xfrm>
                      <a:prstGeom prst="rect">
                        <a:avLst/>
                      </a:prstGeom>
                      <a:noFill/>
                    </p:spPr>
                  </p:pic>
                </p:oleObj>
              </mc:Fallback>
            </mc:AlternateContent>
          </a:graphicData>
        </a:graphic>
      </p:graphicFrame>
      <p:sp>
        <p:nvSpPr>
          <p:cNvPr id="5" name="Slide Number Placeholder 4">
            <a:extLst>
              <a:ext uri="{FF2B5EF4-FFF2-40B4-BE49-F238E27FC236}">
                <a16:creationId xmlns:a16="http://schemas.microsoft.com/office/drawing/2014/main" id="{E7D5EE39-E558-E84D-B1C9-BF6032376634}"/>
              </a:ext>
            </a:extLst>
          </p:cNvPr>
          <p:cNvSpPr>
            <a:spLocks noGrp="1"/>
          </p:cNvSpPr>
          <p:nvPr>
            <p:ph type="sldNum" sz="quarter" idx="12"/>
          </p:nvPr>
        </p:nvSpPr>
        <p:spPr/>
        <p:txBody>
          <a:bodyPr/>
          <a:lstStyle/>
          <a:p>
            <a:fld id="{80DF226C-D622-C14E-BB31-044891CC0495}" type="slidenum">
              <a:rPr lang="en-US" smtClean="0"/>
              <a:t>19</a:t>
            </a:fld>
            <a:endParaRPr lang="en-US"/>
          </a:p>
        </p:txBody>
      </p:sp>
      <p:sp>
        <p:nvSpPr>
          <p:cNvPr id="12" name="TextBox 11">
            <a:extLst>
              <a:ext uri="{FF2B5EF4-FFF2-40B4-BE49-F238E27FC236}">
                <a16:creationId xmlns:a16="http://schemas.microsoft.com/office/drawing/2014/main" id="{75BA2AF1-3C7C-6F4D-B440-8E8646DDFE0C}"/>
              </a:ext>
            </a:extLst>
          </p:cNvPr>
          <p:cNvSpPr txBox="1"/>
          <p:nvPr/>
        </p:nvSpPr>
        <p:spPr>
          <a:xfrm>
            <a:off x="3633901" y="6311900"/>
            <a:ext cx="2821858" cy="523220"/>
          </a:xfrm>
          <a:prstGeom prst="rect">
            <a:avLst/>
          </a:prstGeom>
          <a:solidFill>
            <a:srgbClr val="00B0F0"/>
          </a:solidFill>
        </p:spPr>
        <p:txBody>
          <a:bodyPr wrap="square" rtlCol="0">
            <a:spAutoFit/>
          </a:bodyPr>
          <a:lstStyle/>
          <a:p>
            <a:pPr algn="ctr"/>
            <a:r>
              <a:rPr lang="en-US" sz="2800" dirty="0" err="1"/>
              <a:t>SDLP_Channel</a:t>
            </a:r>
            <a:endParaRPr lang="en-US" sz="2800" dirty="0"/>
          </a:p>
        </p:txBody>
      </p:sp>
    </p:spTree>
    <p:extLst>
      <p:ext uri="{BB962C8B-B14F-4D97-AF65-F5344CB8AC3E}">
        <p14:creationId xmlns:p14="http://schemas.microsoft.com/office/powerpoint/2010/main" val="109235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9783-FFDA-AB44-86D4-BC785E81EDEC}"/>
              </a:ext>
            </a:extLst>
          </p:cNvPr>
          <p:cNvSpPr>
            <a:spLocks noGrp="1"/>
          </p:cNvSpPr>
          <p:nvPr>
            <p:ph type="title"/>
          </p:nvPr>
        </p:nvSpPr>
        <p:spPr/>
        <p:txBody>
          <a:bodyPr/>
          <a:lstStyle/>
          <a:p>
            <a:pPr algn="ctr"/>
            <a:r>
              <a:rPr lang="en-US" dirty="0"/>
              <a:t>#1 SPP has dual functionality which is currently not clearly defined</a:t>
            </a:r>
          </a:p>
        </p:txBody>
      </p:sp>
      <p:sp>
        <p:nvSpPr>
          <p:cNvPr id="3" name="Content Placeholder 2">
            <a:extLst>
              <a:ext uri="{FF2B5EF4-FFF2-40B4-BE49-F238E27FC236}">
                <a16:creationId xmlns:a16="http://schemas.microsoft.com/office/drawing/2014/main" id="{27304DA6-B0D6-4F41-A635-97BC0842C7BA}"/>
              </a:ext>
            </a:extLst>
          </p:cNvPr>
          <p:cNvSpPr>
            <a:spLocks noGrp="1"/>
          </p:cNvSpPr>
          <p:nvPr>
            <p:ph idx="1"/>
          </p:nvPr>
        </p:nvSpPr>
        <p:spPr/>
        <p:txBody>
          <a:bodyPr>
            <a:normAutofit lnSpcReduction="10000"/>
          </a:bodyPr>
          <a:lstStyle/>
          <a:p>
            <a:pPr marL="0" indent="0">
              <a:buNone/>
            </a:pPr>
            <a:endParaRPr lang="en-US" dirty="0"/>
          </a:p>
          <a:p>
            <a:pPr lvl="1"/>
            <a:r>
              <a:rPr lang="en-US" dirty="0"/>
              <a:t>It’s first role is that of an application layer data structure using the APID as the (source or destination) data identifier, depending on direction of flow. </a:t>
            </a:r>
          </a:p>
          <a:p>
            <a:pPr lvl="1"/>
            <a:r>
              <a:rPr lang="en-US" dirty="0"/>
              <a:t>It’s second role is that of a shim protocol that encapsulates application layer PDUs into frames for transfer across the CCSDS data link layer. </a:t>
            </a:r>
          </a:p>
          <a:p>
            <a:pPr lvl="1"/>
            <a:r>
              <a:rPr lang="en-US" dirty="0"/>
              <a:t>The shim function is defined in the CCSDS Encapsulation Service. </a:t>
            </a:r>
          </a:p>
          <a:p>
            <a:pPr lvl="1"/>
            <a:r>
              <a:rPr lang="en-US" dirty="0"/>
              <a:t>Note that both roles can occur in any given system design and that the associated APIDs must be managed in APID space. </a:t>
            </a:r>
            <a:endParaRPr lang="en-US" dirty="0">
              <a:solidFill>
                <a:srgbClr val="FF00FF"/>
              </a:solidFill>
            </a:endParaRPr>
          </a:p>
          <a:p>
            <a:pPr lvl="1"/>
            <a:r>
              <a:rPr lang="en-US" dirty="0"/>
              <a:t>This dual functionality of SPP will be documented in the revised SPP BB and in OSCP GB.</a:t>
            </a:r>
          </a:p>
          <a:p>
            <a:pPr lvl="1"/>
            <a:r>
              <a:rPr lang="en-US" dirty="0"/>
              <a:t>We will examine if any parts of the retired Packet Telemetry Services (</a:t>
            </a:r>
            <a:r>
              <a:rPr lang="en-US" dirty="0">
                <a:hlinkClick r:id="rId2"/>
              </a:rPr>
              <a:t>CCSDS 103.0-B-2-S</a:t>
            </a:r>
            <a:r>
              <a:rPr lang="en-US" dirty="0"/>
              <a:t>) are still applicable as well as draft SPP Green Book (CCSDS 130.3-G-0.4).</a:t>
            </a:r>
          </a:p>
        </p:txBody>
      </p:sp>
      <p:sp>
        <p:nvSpPr>
          <p:cNvPr id="5" name="Slide Number Placeholder 4">
            <a:extLst>
              <a:ext uri="{FF2B5EF4-FFF2-40B4-BE49-F238E27FC236}">
                <a16:creationId xmlns:a16="http://schemas.microsoft.com/office/drawing/2014/main" id="{DB659374-AE31-4346-A59F-493129D22C79}"/>
              </a:ext>
            </a:extLst>
          </p:cNvPr>
          <p:cNvSpPr>
            <a:spLocks noGrp="1"/>
          </p:cNvSpPr>
          <p:nvPr>
            <p:ph type="sldNum" sz="quarter" idx="12"/>
          </p:nvPr>
        </p:nvSpPr>
        <p:spPr/>
        <p:txBody>
          <a:bodyPr/>
          <a:lstStyle/>
          <a:p>
            <a:fld id="{80DF226C-D622-C14E-BB31-044891CC0495}" type="slidenum">
              <a:rPr lang="en-US" smtClean="0"/>
              <a:t>2</a:t>
            </a:fld>
            <a:endParaRPr lang="en-US"/>
          </a:p>
        </p:txBody>
      </p:sp>
    </p:spTree>
    <p:extLst>
      <p:ext uri="{BB962C8B-B14F-4D97-AF65-F5344CB8AC3E}">
        <p14:creationId xmlns:p14="http://schemas.microsoft.com/office/powerpoint/2010/main" val="136946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3E2-2FE6-FE4B-ABBC-2FD1C1DC902A}"/>
              </a:ext>
            </a:extLst>
          </p:cNvPr>
          <p:cNvSpPr>
            <a:spLocks noGrp="1"/>
          </p:cNvSpPr>
          <p:nvPr>
            <p:ph type="title"/>
          </p:nvPr>
        </p:nvSpPr>
        <p:spPr/>
        <p:txBody>
          <a:bodyPr/>
          <a:lstStyle/>
          <a:p>
            <a:pPr algn="ctr"/>
            <a:r>
              <a:rPr lang="en-US" dirty="0"/>
              <a:t>4.4.2 Packet Extraction Function</a:t>
            </a:r>
          </a:p>
        </p:txBody>
      </p:sp>
      <p:sp>
        <p:nvSpPr>
          <p:cNvPr id="3" name="Content Placeholder 2">
            <a:extLst>
              <a:ext uri="{FF2B5EF4-FFF2-40B4-BE49-F238E27FC236}">
                <a16:creationId xmlns:a16="http://schemas.microsoft.com/office/drawing/2014/main" id="{5A7169FE-6361-1340-B9AC-3C10F9B6FF7A}"/>
              </a:ext>
            </a:extLst>
          </p:cNvPr>
          <p:cNvSpPr>
            <a:spLocks noGrp="1"/>
          </p:cNvSpPr>
          <p:nvPr>
            <p:ph idx="1"/>
          </p:nvPr>
        </p:nvSpPr>
        <p:spPr/>
        <p:txBody>
          <a:bodyPr>
            <a:normAutofit fontScale="92500" lnSpcReduction="10000"/>
          </a:bodyPr>
          <a:lstStyle/>
          <a:p>
            <a:r>
              <a:rPr lang="en-US" dirty="0"/>
              <a:t>The Packet Extraction Function shall be used to extract service data units from Space Packets.</a:t>
            </a:r>
          </a:p>
          <a:p>
            <a:pPr lvl="1"/>
            <a:r>
              <a:rPr lang="en-US" dirty="0"/>
              <a:t>NOTE	–	There is an instance of the Packet Extraction Function for each Path ID that delivers service data units with the Octet String Service.</a:t>
            </a:r>
          </a:p>
          <a:p>
            <a:r>
              <a:rPr lang="en-US" dirty="0"/>
              <a:t>The Packet Extraction Function shall receive Space Packets from the Path Recovery Function and shall extract Octet Strings by stripping the Packet Primary Header.  The Secondary Header Indicator parameter shall be generated by the Packet Extraction Function to indicate the presence of a Packet Secondary Header at the start of the Octet Strings.  The Packet Extraction Function checks the continuity of the Packet Sequence Count to determine if one or more Packets have been lost during transmission and shall generate the optional Data Loss Indicator parameter accordingly.</a:t>
            </a:r>
          </a:p>
          <a:p>
            <a:pPr marL="0" indent="0">
              <a:buNone/>
            </a:pPr>
            <a:endParaRPr lang="en-US" dirty="0"/>
          </a:p>
        </p:txBody>
      </p:sp>
      <p:sp>
        <p:nvSpPr>
          <p:cNvPr id="5" name="Slide Number Placeholder 4">
            <a:extLst>
              <a:ext uri="{FF2B5EF4-FFF2-40B4-BE49-F238E27FC236}">
                <a16:creationId xmlns:a16="http://schemas.microsoft.com/office/drawing/2014/main" id="{69A5B1F0-5BDB-594E-8B73-5B26942E176C}"/>
              </a:ext>
            </a:extLst>
          </p:cNvPr>
          <p:cNvSpPr>
            <a:spLocks noGrp="1"/>
          </p:cNvSpPr>
          <p:nvPr>
            <p:ph type="sldNum" sz="quarter" idx="12"/>
          </p:nvPr>
        </p:nvSpPr>
        <p:spPr/>
        <p:txBody>
          <a:bodyPr/>
          <a:lstStyle/>
          <a:p>
            <a:fld id="{80DF226C-D622-C14E-BB31-044891CC0495}" type="slidenum">
              <a:rPr lang="en-US" smtClean="0"/>
              <a:t>20</a:t>
            </a:fld>
            <a:endParaRPr lang="en-US"/>
          </a:p>
        </p:txBody>
      </p:sp>
    </p:spTree>
    <p:extLst>
      <p:ext uri="{BB962C8B-B14F-4D97-AF65-F5344CB8AC3E}">
        <p14:creationId xmlns:p14="http://schemas.microsoft.com/office/powerpoint/2010/main" val="3939270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43F9-2408-C140-8F14-D4523131EA23}"/>
              </a:ext>
            </a:extLst>
          </p:cNvPr>
          <p:cNvSpPr>
            <a:spLocks noGrp="1"/>
          </p:cNvSpPr>
          <p:nvPr>
            <p:ph type="title"/>
          </p:nvPr>
        </p:nvSpPr>
        <p:spPr/>
        <p:txBody>
          <a:bodyPr/>
          <a:lstStyle/>
          <a:p>
            <a:pPr algn="ctr"/>
            <a:r>
              <a:rPr lang="en-US" dirty="0"/>
              <a:t>4.4.3 Path Recovery Function</a:t>
            </a:r>
          </a:p>
        </p:txBody>
      </p:sp>
      <p:sp>
        <p:nvSpPr>
          <p:cNvPr id="3" name="Content Placeholder 2">
            <a:extLst>
              <a:ext uri="{FF2B5EF4-FFF2-40B4-BE49-F238E27FC236}">
                <a16:creationId xmlns:a16="http://schemas.microsoft.com/office/drawing/2014/main" id="{C9F5205E-3154-8D4B-BADE-0AC93D314EDF}"/>
              </a:ext>
            </a:extLst>
          </p:cNvPr>
          <p:cNvSpPr>
            <a:spLocks noGrp="1"/>
          </p:cNvSpPr>
          <p:nvPr>
            <p:ph idx="1"/>
          </p:nvPr>
        </p:nvSpPr>
        <p:spPr/>
        <p:txBody>
          <a:bodyPr>
            <a:normAutofit fontScale="70000" lnSpcReduction="20000"/>
          </a:bodyPr>
          <a:lstStyle/>
          <a:p>
            <a:r>
              <a:rPr lang="en-US" dirty="0"/>
              <a:t>The Path Recovery Function shall be used to receive and </a:t>
            </a:r>
            <a:r>
              <a:rPr lang="en-US" dirty="0" err="1"/>
              <a:t>demultiplex</a:t>
            </a:r>
            <a:r>
              <a:rPr lang="en-US" dirty="0"/>
              <a:t> Space Packets received from the underlying </a:t>
            </a:r>
            <a:r>
              <a:rPr lang="en-US" strike="sngStrike" dirty="0"/>
              <a:t>subnetwork</a:t>
            </a:r>
            <a:r>
              <a:rPr lang="en-US" dirty="0"/>
              <a:t> SDLP.</a:t>
            </a:r>
          </a:p>
          <a:p>
            <a:pPr lvl="1"/>
            <a:r>
              <a:rPr lang="en-US" dirty="0"/>
              <a:t>NOTE	–	There is an instance of the Path Recovery Function in each receiving end system </a:t>
            </a:r>
            <a:r>
              <a:rPr lang="en-US" dirty="0">
                <a:solidFill>
                  <a:srgbClr val="FF0000"/>
                </a:solidFill>
              </a:rPr>
              <a:t>for each Packet User on VCP/MAPP SAP</a:t>
            </a:r>
            <a:r>
              <a:rPr lang="en-US" dirty="0"/>
              <a:t>.</a:t>
            </a:r>
          </a:p>
          <a:p>
            <a:r>
              <a:rPr lang="en-US" dirty="0"/>
              <a:t>The Path Recovery Function shall receive Space Packets from the underlying subnetwork and shall </a:t>
            </a:r>
            <a:r>
              <a:rPr lang="en-US" dirty="0" err="1"/>
              <a:t>demultiplex</a:t>
            </a:r>
            <a:r>
              <a:rPr lang="en-US" dirty="0"/>
              <a:t>, if necessary, the received Packets on the basis of the Path ID of each Packet.</a:t>
            </a:r>
          </a:p>
          <a:p>
            <a:r>
              <a:rPr lang="en-US" strike="sngStrike" dirty="0"/>
              <a:t>If the optional APID Qualifier is used, then the APID Qualifier of each received Packet shall be retrieved by a service of the subnetwork.  If the APID Qualifier is not used, then the Path ID shall be derived directly from the APID of the Packet. </a:t>
            </a:r>
            <a:r>
              <a:rPr lang="en-US" dirty="0"/>
              <a:t> </a:t>
            </a:r>
            <a:r>
              <a:rPr lang="en-US" dirty="0">
                <a:solidFill>
                  <a:srgbClr val="FF0000"/>
                </a:solidFill>
              </a:rPr>
              <a:t>Since </a:t>
            </a:r>
            <a:r>
              <a:rPr lang="en-US" dirty="0" err="1">
                <a:solidFill>
                  <a:srgbClr val="FF0000"/>
                </a:solidFill>
              </a:rPr>
              <a:t>APID_Qualifer</a:t>
            </a:r>
            <a:r>
              <a:rPr lang="en-US" dirty="0">
                <a:solidFill>
                  <a:srgbClr val="FF0000"/>
                </a:solidFill>
              </a:rPr>
              <a:t> = </a:t>
            </a:r>
            <a:r>
              <a:rPr lang="en-US" dirty="0" err="1">
                <a:solidFill>
                  <a:srgbClr val="FF0000"/>
                </a:solidFill>
              </a:rPr>
              <a:t>SDLP_Channel</a:t>
            </a:r>
            <a:r>
              <a:rPr lang="en-US" dirty="0">
                <a:solidFill>
                  <a:srgbClr val="FF0000"/>
                </a:solidFill>
              </a:rPr>
              <a:t> Parameter  and is mandatory parameter</a:t>
            </a:r>
          </a:p>
          <a:p>
            <a:r>
              <a:rPr lang="en-US" dirty="0"/>
              <a:t>If the receiving user of the Path ID uses the Packet Service, the received Packets shall be delivered intact to the user identified by the Path ID.  If the receiving user of the Path ID uses the Octet String Service, then the received Packets shall be delivered to the user through the Packet Extraction Function.</a:t>
            </a:r>
          </a:p>
          <a:p>
            <a:r>
              <a:rPr lang="en-US" dirty="0">
                <a:solidFill>
                  <a:srgbClr val="FF0000"/>
                </a:solidFill>
              </a:rPr>
              <a:t>NOTE – Evaluate if the </a:t>
            </a:r>
            <a:r>
              <a:rPr lang="en-US" dirty="0" err="1">
                <a:solidFill>
                  <a:srgbClr val="FF0000"/>
                </a:solidFill>
              </a:rPr>
              <a:t>APID_Qualifier</a:t>
            </a:r>
            <a:r>
              <a:rPr lang="en-US" dirty="0">
                <a:solidFill>
                  <a:srgbClr val="FF0000"/>
                </a:solidFill>
              </a:rPr>
              <a:t> should or should not be mandatory; Come up with a better name for ”Path Recovery Function”</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64A51A24-DFC6-4F45-99C0-2A76DF9DDA67}"/>
              </a:ext>
            </a:extLst>
          </p:cNvPr>
          <p:cNvSpPr>
            <a:spLocks noGrp="1"/>
          </p:cNvSpPr>
          <p:nvPr>
            <p:ph type="sldNum" sz="quarter" idx="12"/>
          </p:nvPr>
        </p:nvSpPr>
        <p:spPr/>
        <p:txBody>
          <a:bodyPr/>
          <a:lstStyle/>
          <a:p>
            <a:fld id="{80DF226C-D622-C14E-BB31-044891CC0495}" type="slidenum">
              <a:rPr lang="en-US" smtClean="0"/>
              <a:t>21</a:t>
            </a:fld>
            <a:endParaRPr lang="en-US"/>
          </a:p>
        </p:txBody>
      </p:sp>
    </p:spTree>
    <p:extLst>
      <p:ext uri="{BB962C8B-B14F-4D97-AF65-F5344CB8AC3E}">
        <p14:creationId xmlns:p14="http://schemas.microsoft.com/office/powerpoint/2010/main" val="142533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55DD-8683-E04A-BCA6-CFBCA059EDDF}"/>
              </a:ext>
            </a:extLst>
          </p:cNvPr>
          <p:cNvSpPr>
            <a:spLocks noGrp="1"/>
          </p:cNvSpPr>
          <p:nvPr>
            <p:ph type="title"/>
          </p:nvPr>
        </p:nvSpPr>
        <p:spPr/>
        <p:txBody>
          <a:bodyPr/>
          <a:lstStyle/>
          <a:p>
            <a:pPr algn="ctr"/>
            <a:r>
              <a:rPr lang="en-US" dirty="0"/>
              <a:t>5. Managed Parameters - 1</a:t>
            </a:r>
          </a:p>
        </p:txBody>
      </p:sp>
      <p:sp>
        <p:nvSpPr>
          <p:cNvPr id="3" name="Content Placeholder 2">
            <a:extLst>
              <a:ext uri="{FF2B5EF4-FFF2-40B4-BE49-F238E27FC236}">
                <a16:creationId xmlns:a16="http://schemas.microsoft.com/office/drawing/2014/main" id="{C5258681-1467-DE46-9466-4D39084B7183}"/>
              </a:ext>
            </a:extLst>
          </p:cNvPr>
          <p:cNvSpPr>
            <a:spLocks noGrp="1"/>
          </p:cNvSpPr>
          <p:nvPr>
            <p:ph idx="1"/>
          </p:nvPr>
        </p:nvSpPr>
        <p:spPr/>
        <p:txBody>
          <a:bodyPr/>
          <a:lstStyle/>
          <a:p>
            <a:r>
              <a:rPr lang="en-US" dirty="0"/>
              <a:t>Table 5-1 Protocol Configuration Parameters</a:t>
            </a:r>
          </a:p>
        </p:txBody>
      </p:sp>
      <p:graphicFrame>
        <p:nvGraphicFramePr>
          <p:cNvPr id="4" name="Table 3">
            <a:extLst>
              <a:ext uri="{FF2B5EF4-FFF2-40B4-BE49-F238E27FC236}">
                <a16:creationId xmlns:a16="http://schemas.microsoft.com/office/drawing/2014/main" id="{ADB8FC59-D7F5-6B45-A906-C8C2CF4149D9}"/>
              </a:ext>
            </a:extLst>
          </p:cNvPr>
          <p:cNvGraphicFramePr>
            <a:graphicFrameLocks noGrp="1"/>
          </p:cNvGraphicFramePr>
          <p:nvPr>
            <p:extLst>
              <p:ext uri="{D42A27DB-BD31-4B8C-83A1-F6EECF244321}">
                <p14:modId xmlns:p14="http://schemas.microsoft.com/office/powerpoint/2010/main" val="1682752716"/>
              </p:ext>
            </p:extLst>
          </p:nvPr>
        </p:nvGraphicFramePr>
        <p:xfrm>
          <a:off x="914400" y="2461098"/>
          <a:ext cx="9416374" cy="3715866"/>
        </p:xfrm>
        <a:graphic>
          <a:graphicData uri="http://schemas.openxmlformats.org/drawingml/2006/table">
            <a:tbl>
              <a:tblPr firstRow="1" firstCol="1" bandRow="1" bandCol="1">
                <a:tableStyleId>{2D5ABB26-0587-4C30-8999-92F81FD0307C}</a:tableStyleId>
              </a:tblPr>
              <a:tblGrid>
                <a:gridCol w="6277583">
                  <a:extLst>
                    <a:ext uri="{9D8B030D-6E8A-4147-A177-3AD203B41FA5}">
                      <a16:colId xmlns:a16="http://schemas.microsoft.com/office/drawing/2014/main" val="3158028348"/>
                    </a:ext>
                  </a:extLst>
                </a:gridCol>
                <a:gridCol w="3138791">
                  <a:extLst>
                    <a:ext uri="{9D8B030D-6E8A-4147-A177-3AD203B41FA5}">
                      <a16:colId xmlns:a16="http://schemas.microsoft.com/office/drawing/2014/main" val="845139886"/>
                    </a:ext>
                  </a:extLst>
                </a:gridCol>
              </a:tblGrid>
              <a:tr h="464484">
                <a:tc>
                  <a:txBody>
                    <a:bodyPr/>
                    <a:lstStyle/>
                    <a:p>
                      <a:pPr marL="0" marR="0" algn="ctr">
                        <a:lnSpc>
                          <a:spcPts val="1300"/>
                        </a:lnSpc>
                        <a:spcBef>
                          <a:spcPts val="900"/>
                        </a:spcBef>
                        <a:spcAft>
                          <a:spcPts val="900"/>
                        </a:spcAft>
                      </a:pPr>
                      <a:r>
                        <a:rPr lang="en-US" sz="2000">
                          <a:effectLst/>
                        </a:rPr>
                        <a:t>Managed Parameter</a:t>
                      </a:r>
                      <a:endParaRPr lang="en-US"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900"/>
                        </a:spcBef>
                        <a:spcAft>
                          <a:spcPts val="900"/>
                        </a:spcAft>
                      </a:pPr>
                      <a:r>
                        <a:rPr lang="en-US" sz="2000">
                          <a:effectLst/>
                        </a:rPr>
                        <a:t>Allowed Values</a:t>
                      </a:r>
                      <a:endParaRPr lang="en-US"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4454877"/>
                  </a:ext>
                </a:extLst>
              </a:tr>
              <a:tr h="464484">
                <a:tc>
                  <a:txBody>
                    <a:bodyPr/>
                    <a:lstStyle/>
                    <a:p>
                      <a:pPr marL="0" marR="0" algn="just">
                        <a:lnSpc>
                          <a:spcPts val="1300"/>
                        </a:lnSpc>
                        <a:spcBef>
                          <a:spcPts val="600"/>
                        </a:spcBef>
                        <a:spcAft>
                          <a:spcPts val="600"/>
                        </a:spcAft>
                      </a:pPr>
                      <a:r>
                        <a:rPr lang="en-US" sz="2000">
                          <a:effectLst/>
                        </a:rPr>
                        <a:t>Maximum Packet Length (octets)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600"/>
                        </a:spcBef>
                        <a:spcAft>
                          <a:spcPts val="600"/>
                        </a:spcAft>
                      </a:pPr>
                      <a:r>
                        <a:rPr lang="en-US" sz="2000" dirty="0">
                          <a:effectLst/>
                        </a:rPr>
                        <a:t>Integer</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0186370"/>
                  </a:ext>
                </a:extLst>
              </a:tr>
              <a:tr h="928966">
                <a:tc>
                  <a:txBody>
                    <a:bodyPr/>
                    <a:lstStyle/>
                    <a:p>
                      <a:pPr marL="0" marR="0" algn="just">
                        <a:lnSpc>
                          <a:spcPts val="1300"/>
                        </a:lnSpc>
                        <a:spcBef>
                          <a:spcPts val="600"/>
                        </a:spcBef>
                        <a:spcAft>
                          <a:spcPts val="600"/>
                        </a:spcAft>
                      </a:pPr>
                      <a:r>
                        <a:rPr lang="en-US" sz="2000" dirty="0">
                          <a:effectLst/>
                        </a:rPr>
                        <a:t>Packet Type of Outgoing Packets (Used only by sending systems)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600"/>
                        </a:spcBef>
                        <a:spcAft>
                          <a:spcPts val="600"/>
                        </a:spcAft>
                      </a:pPr>
                      <a:r>
                        <a:rPr lang="en-US" sz="2000" dirty="0">
                          <a:effectLst/>
                        </a:rPr>
                        <a:t>0, 1</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1748464"/>
                  </a:ext>
                </a:extLst>
              </a:tr>
              <a:tr h="928966">
                <a:tc>
                  <a:txBody>
                    <a:bodyPr/>
                    <a:lstStyle/>
                    <a:p>
                      <a:pPr marL="0" marR="0" algn="just">
                        <a:lnSpc>
                          <a:spcPts val="1300"/>
                        </a:lnSpc>
                        <a:spcBef>
                          <a:spcPts val="600"/>
                        </a:spcBef>
                        <a:spcAft>
                          <a:spcPts val="600"/>
                        </a:spcAft>
                      </a:pPr>
                      <a:r>
                        <a:rPr lang="en-US" sz="2000" dirty="0">
                          <a:effectLst/>
                        </a:rPr>
                        <a:t>Packet Multiplexing Scheme (Used only by sending  systems)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600"/>
                        </a:spcBef>
                        <a:spcAft>
                          <a:spcPts val="600"/>
                        </a:spcAft>
                      </a:pPr>
                      <a:r>
                        <a:rPr lang="en-US" sz="2000" dirty="0">
                          <a:effectLst/>
                        </a:rPr>
                        <a:t>Mission Specific</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9703950"/>
                  </a:ext>
                </a:extLst>
              </a:tr>
              <a:tr h="928966">
                <a:tc>
                  <a:txBody>
                    <a:bodyPr/>
                    <a:lstStyle/>
                    <a:p>
                      <a:pPr marL="0" marR="0" algn="just">
                        <a:lnSpc>
                          <a:spcPts val="1300"/>
                        </a:lnSpc>
                        <a:spcBef>
                          <a:spcPts val="600"/>
                        </a:spcBef>
                        <a:spcAft>
                          <a:spcPts val="600"/>
                        </a:spcAft>
                      </a:pPr>
                      <a:r>
                        <a:rPr lang="en-US" sz="2000" dirty="0">
                          <a:effectLst/>
                        </a:rPr>
                        <a:t>Service Type (This parameter is specified for each Path ID at the sending and receiving ends of the </a:t>
                      </a:r>
                      <a:r>
                        <a:rPr lang="en-US" sz="2000" strike="sngStrike" dirty="0">
                          <a:effectLst/>
                        </a:rPr>
                        <a:t>LDP</a:t>
                      </a:r>
                      <a:r>
                        <a:rPr lang="en-US" sz="2000" strike="noStrike" dirty="0">
                          <a:effectLst/>
                        </a:rPr>
                        <a:t> Link</a:t>
                      </a:r>
                      <a:r>
                        <a:rPr lang="en-US" sz="2000" dirty="0">
                          <a:effectLst/>
                        </a:rPr>
                        <a: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600"/>
                        </a:spcBef>
                        <a:spcAft>
                          <a:spcPts val="600"/>
                        </a:spcAft>
                      </a:pPr>
                      <a:r>
                        <a:rPr lang="en-US" sz="2000" dirty="0">
                          <a:effectLst/>
                        </a:rPr>
                        <a:t>Packet Service,</a:t>
                      </a:r>
                    </a:p>
                    <a:p>
                      <a:pPr marL="0" marR="0" algn="ctr">
                        <a:lnSpc>
                          <a:spcPts val="1300"/>
                        </a:lnSpc>
                        <a:spcBef>
                          <a:spcPts val="600"/>
                        </a:spcBef>
                        <a:spcAft>
                          <a:spcPts val="600"/>
                        </a:spcAft>
                      </a:pPr>
                      <a:r>
                        <a:rPr lang="en-US" sz="2000" dirty="0">
                          <a:effectLst/>
                        </a:rPr>
                        <a:t> Octet String Service</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1415359"/>
                  </a:ext>
                </a:extLst>
              </a:tr>
            </a:tbl>
          </a:graphicData>
        </a:graphic>
      </p:graphicFrame>
      <p:sp>
        <p:nvSpPr>
          <p:cNvPr id="6" name="TextBox 5"/>
          <p:cNvSpPr txBox="1"/>
          <p:nvPr/>
        </p:nvSpPr>
        <p:spPr>
          <a:xfrm>
            <a:off x="110301" y="5756185"/>
            <a:ext cx="11457354" cy="1200329"/>
          </a:xfrm>
          <a:prstGeom prst="rect">
            <a:avLst/>
          </a:prstGeom>
          <a:solidFill>
            <a:srgbClr val="FFFF00"/>
          </a:solidFill>
        </p:spPr>
        <p:txBody>
          <a:bodyPr wrap="square" rtlCol="0">
            <a:spAutoFit/>
          </a:bodyPr>
          <a:lstStyle/>
          <a:p>
            <a:r>
              <a:rPr lang="en-GB" dirty="0">
                <a:solidFill>
                  <a:srgbClr val="FF00FF"/>
                </a:solidFill>
              </a:rPr>
              <a:t>GPC: I think we need some discussion on the Service Type parameter as this was originally associate to the (killed) LDP. See also what is stated in 2.2.2.1 – Since now Path ID = APID + </a:t>
            </a:r>
            <a:r>
              <a:rPr lang="en-GB" dirty="0" err="1">
                <a:solidFill>
                  <a:srgbClr val="FF00FF"/>
                </a:solidFill>
              </a:rPr>
              <a:t>SDLP_Channel</a:t>
            </a:r>
            <a:r>
              <a:rPr lang="en-GB" dirty="0">
                <a:solidFill>
                  <a:srgbClr val="FF00FF"/>
                </a:solidFill>
              </a:rPr>
              <a:t> , I have the impression this is going to impose not pertinent requirements on the Space Data Link protocols that only care about receiving Space Packets and not about their contents. NOTE – Need to study further if Service Type is needed or not</a:t>
            </a:r>
            <a:endParaRPr lang="en-GB" dirty="0">
              <a:solidFill>
                <a:srgbClr val="FF00FF"/>
              </a:solidFill>
              <a:sym typeface="Wingdings" panose="05000000000000000000" pitchFamily="2" charset="2"/>
            </a:endParaRPr>
          </a:p>
        </p:txBody>
      </p:sp>
      <p:sp>
        <p:nvSpPr>
          <p:cNvPr id="8" name="Slide Number Placeholder 7">
            <a:extLst>
              <a:ext uri="{FF2B5EF4-FFF2-40B4-BE49-F238E27FC236}">
                <a16:creationId xmlns:a16="http://schemas.microsoft.com/office/drawing/2014/main" id="{519A159C-8DC0-4B4B-B906-3A1E1140F223}"/>
              </a:ext>
            </a:extLst>
          </p:cNvPr>
          <p:cNvSpPr>
            <a:spLocks noGrp="1"/>
          </p:cNvSpPr>
          <p:nvPr>
            <p:ph type="sldNum" sz="quarter" idx="12"/>
          </p:nvPr>
        </p:nvSpPr>
        <p:spPr/>
        <p:txBody>
          <a:bodyPr/>
          <a:lstStyle/>
          <a:p>
            <a:fld id="{80DF226C-D622-C14E-BB31-044891CC0495}" type="slidenum">
              <a:rPr lang="en-US" smtClean="0"/>
              <a:t>22</a:t>
            </a:fld>
            <a:endParaRPr lang="en-US"/>
          </a:p>
        </p:txBody>
      </p:sp>
    </p:spTree>
    <p:extLst>
      <p:ext uri="{BB962C8B-B14F-4D97-AF65-F5344CB8AC3E}">
        <p14:creationId xmlns:p14="http://schemas.microsoft.com/office/powerpoint/2010/main" val="284595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F8F9-7CE5-8846-B710-6E253F07D28F}"/>
              </a:ext>
            </a:extLst>
          </p:cNvPr>
          <p:cNvSpPr>
            <a:spLocks noGrp="1"/>
          </p:cNvSpPr>
          <p:nvPr>
            <p:ph type="title"/>
          </p:nvPr>
        </p:nvSpPr>
        <p:spPr/>
        <p:txBody>
          <a:bodyPr/>
          <a:lstStyle/>
          <a:p>
            <a:pPr algn="ctr"/>
            <a:r>
              <a:rPr lang="en-US" dirty="0"/>
              <a:t>5. Managed Parameters - 2</a:t>
            </a:r>
          </a:p>
        </p:txBody>
      </p:sp>
      <p:pic>
        <p:nvPicPr>
          <p:cNvPr id="8" name="Picture 7"/>
          <p:cNvPicPr>
            <a:picLocks noChangeAspect="1"/>
          </p:cNvPicPr>
          <p:nvPr/>
        </p:nvPicPr>
        <p:blipFill>
          <a:blip r:embed="rId2"/>
          <a:stretch>
            <a:fillRect/>
          </a:stretch>
        </p:blipFill>
        <p:spPr>
          <a:xfrm>
            <a:off x="2065460" y="1500308"/>
            <a:ext cx="8248650" cy="4684181"/>
          </a:xfrm>
          <a:prstGeom prst="rect">
            <a:avLst/>
          </a:prstGeom>
        </p:spPr>
      </p:pic>
      <p:sp>
        <p:nvSpPr>
          <p:cNvPr id="9" name="Multiply 8"/>
          <p:cNvSpPr/>
          <p:nvPr/>
        </p:nvSpPr>
        <p:spPr>
          <a:xfrm>
            <a:off x="2065460" y="1797538"/>
            <a:ext cx="8188325" cy="4626708"/>
          </a:xfrm>
          <a:prstGeom prst="mathMultiply">
            <a:avLst/>
          </a:prstGeom>
          <a:solidFill>
            <a:srgbClr val="FF3300">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C4069A8-3203-2F42-BC9F-3F56C2955195}"/>
              </a:ext>
            </a:extLst>
          </p:cNvPr>
          <p:cNvSpPr>
            <a:spLocks noGrp="1"/>
          </p:cNvSpPr>
          <p:nvPr>
            <p:ph type="sldNum" sz="quarter" idx="12"/>
          </p:nvPr>
        </p:nvSpPr>
        <p:spPr/>
        <p:txBody>
          <a:bodyPr/>
          <a:lstStyle/>
          <a:p>
            <a:fld id="{80DF226C-D622-C14E-BB31-044891CC0495}" type="slidenum">
              <a:rPr lang="en-US" smtClean="0"/>
              <a:t>23</a:t>
            </a:fld>
            <a:endParaRPr lang="en-US"/>
          </a:p>
        </p:txBody>
      </p:sp>
    </p:spTree>
    <p:extLst>
      <p:ext uri="{BB962C8B-B14F-4D97-AF65-F5344CB8AC3E}">
        <p14:creationId xmlns:p14="http://schemas.microsoft.com/office/powerpoint/2010/main" val="178134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“Packet” Service (rename/define)</a:t>
            </a:r>
          </a:p>
        </p:txBody>
      </p:sp>
      <p:sp>
        <p:nvSpPr>
          <p:cNvPr id="4" name="Content Placeholder 3"/>
          <p:cNvSpPr>
            <a:spLocks noGrp="1"/>
          </p:cNvSpPr>
          <p:nvPr>
            <p:ph idx="1"/>
          </p:nvPr>
        </p:nvSpPr>
        <p:spPr/>
        <p:txBody>
          <a:bodyPr>
            <a:normAutofit lnSpcReduction="10000"/>
          </a:bodyPr>
          <a:lstStyle/>
          <a:p>
            <a:r>
              <a:rPr lang="en-GB" dirty="0"/>
              <a:t>In SPP 133.0-B it may be wise to rename the Packet Service to “Space Packet (SP) Service”. In fact SDL Protocols define VC Packet (VCP) Service and MAP Packet (MAPP) Service. At the end there will be 3 types of Packet Services:</a:t>
            </a:r>
          </a:p>
          <a:p>
            <a:pPr lvl="1"/>
            <a:r>
              <a:rPr lang="en-GB" dirty="0"/>
              <a:t>Space Packet Service (defined in SPP)</a:t>
            </a:r>
          </a:p>
          <a:p>
            <a:pPr lvl="1"/>
            <a:r>
              <a:rPr lang="en-GB" dirty="0"/>
              <a:t>Virtual Channel Packet Service (defined in SDLPs)</a:t>
            </a:r>
          </a:p>
          <a:p>
            <a:pPr lvl="1"/>
            <a:r>
              <a:rPr lang="en-GB" dirty="0"/>
              <a:t>MAP Packet Service (defined in SDLPs)</a:t>
            </a:r>
          </a:p>
          <a:p>
            <a:endParaRPr lang="en-GB" dirty="0"/>
          </a:p>
          <a:p>
            <a:r>
              <a:rPr lang="en-GB" dirty="0"/>
              <a:t>Whenever possible, it would also be very good to formally define in 211.0-B the </a:t>
            </a:r>
            <a:r>
              <a:rPr lang="en-GB" b="1" dirty="0"/>
              <a:t>SAP Address </a:t>
            </a:r>
            <a:r>
              <a:rPr lang="en-GB" dirty="0"/>
              <a:t>(</a:t>
            </a:r>
            <a:r>
              <a:rPr lang="en-GB" u="sng" dirty="0"/>
              <a:t>and the service primitives</a:t>
            </a:r>
            <a:r>
              <a:rPr lang="en-GB" dirty="0"/>
              <a:t>) for the Proximity-1 Packet Delivery Service. </a:t>
            </a:r>
            <a:endParaRPr lang="en-US" dirty="0"/>
          </a:p>
          <a:p>
            <a:endParaRPr lang="en-GB" dirty="0"/>
          </a:p>
          <a:p>
            <a:endParaRPr lang="en-US" dirty="0"/>
          </a:p>
        </p:txBody>
      </p:sp>
      <p:sp>
        <p:nvSpPr>
          <p:cNvPr id="3" name="Slide Number Placeholder 2"/>
          <p:cNvSpPr>
            <a:spLocks noGrp="1"/>
          </p:cNvSpPr>
          <p:nvPr>
            <p:ph type="sldNum" sz="quarter" idx="12"/>
          </p:nvPr>
        </p:nvSpPr>
        <p:spPr/>
        <p:txBody>
          <a:bodyPr/>
          <a:lstStyle/>
          <a:p>
            <a:fld id="{80DF226C-D622-C14E-BB31-044891CC0495}" type="slidenum">
              <a:rPr lang="en-US" smtClean="0"/>
              <a:t>24</a:t>
            </a:fld>
            <a:endParaRPr lang="en-US"/>
          </a:p>
        </p:txBody>
      </p:sp>
    </p:spTree>
    <p:extLst>
      <p:ext uri="{BB962C8B-B14F-4D97-AF65-F5344CB8AC3E}">
        <p14:creationId xmlns:p14="http://schemas.microsoft.com/office/powerpoint/2010/main" val="5762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78" y="365125"/>
            <a:ext cx="10933922" cy="1325563"/>
          </a:xfrm>
        </p:spPr>
        <p:txBody>
          <a:bodyPr/>
          <a:lstStyle/>
          <a:p>
            <a:pPr algn="ctr"/>
            <a:r>
              <a:rPr lang="en-US" dirty="0" err="1"/>
              <a:t>QoS</a:t>
            </a:r>
            <a:r>
              <a:rPr lang="en-US" dirty="0"/>
              <a:t> Requirement parameter in SPP  1/2</a:t>
            </a:r>
          </a:p>
        </p:txBody>
      </p:sp>
      <p:sp>
        <p:nvSpPr>
          <p:cNvPr id="3" name="Content Placeholder 2"/>
          <p:cNvSpPr>
            <a:spLocks noGrp="1"/>
          </p:cNvSpPr>
          <p:nvPr>
            <p:ph idx="1"/>
          </p:nvPr>
        </p:nvSpPr>
        <p:spPr>
          <a:xfrm>
            <a:off x="569167" y="1690688"/>
            <a:ext cx="10898155" cy="4665662"/>
          </a:xfrm>
        </p:spPr>
        <p:txBody>
          <a:bodyPr>
            <a:noAutofit/>
          </a:bodyPr>
          <a:lstStyle/>
          <a:p>
            <a:r>
              <a:rPr lang="en-GB" sz="2400" dirty="0"/>
              <a:t>SPP 131.0-B, in NOTE to 3.4.2.5, states "</a:t>
            </a:r>
            <a:r>
              <a:rPr lang="en-GB" sz="2400" dirty="0">
                <a:solidFill>
                  <a:srgbClr val="002060"/>
                </a:solidFill>
              </a:rPr>
              <a:t>If the TC Space Data Link Protocol (reference [B7]) is used as one of the protocols of the underlying subnetworks, the user can specify with this parameter whether the Type-A or Type-B service should be applied to the transfer of each Space Packet.</a:t>
            </a:r>
            <a:r>
              <a:rPr lang="en-GB" sz="2400" dirty="0"/>
              <a:t>“</a:t>
            </a:r>
          </a:p>
          <a:p>
            <a:r>
              <a:rPr lang="en-GB" sz="2400" dirty="0"/>
              <a:t>However, also Proximity-1 provides two qualities of service (Sequence Controlled and Expedited) that determine how reliably data from the sending user are delivered to the receiving user.</a:t>
            </a:r>
          </a:p>
          <a:p>
            <a:pPr lvl="1">
              <a:buFont typeface="Wingdings" panose="05000000000000000000" pitchFamily="2" charset="2"/>
              <a:buChar char="Ø"/>
            </a:pPr>
            <a:r>
              <a:rPr lang="en-GB" sz="1800" dirty="0"/>
              <a:t>The </a:t>
            </a:r>
            <a:r>
              <a:rPr lang="en-GB" sz="1800" dirty="0" err="1"/>
              <a:t>QoS</a:t>
            </a:r>
            <a:r>
              <a:rPr lang="en-GB" sz="1800" dirty="0"/>
              <a:t> Requirement parameter in the </a:t>
            </a:r>
            <a:r>
              <a:rPr lang="en-GB" sz="1800" dirty="0" err="1"/>
              <a:t>ENCAPSULATION.request</a:t>
            </a:r>
            <a:r>
              <a:rPr lang="en-GB" sz="1800" dirty="0"/>
              <a:t> is relevant when </a:t>
            </a:r>
            <a:r>
              <a:rPr lang="en-GB" sz="1800" dirty="0" err="1"/>
              <a:t>SDLP_Channel</a:t>
            </a:r>
            <a:r>
              <a:rPr lang="en-GB" sz="1800" dirty="0"/>
              <a:t> refers to the TC Space Data Link protocol and to the Proximity-1 Space Data Link Protocol</a:t>
            </a:r>
          </a:p>
          <a:p>
            <a:pPr lvl="1">
              <a:buFont typeface="Wingdings" panose="05000000000000000000" pitchFamily="2" charset="2"/>
              <a:buChar char="Ø"/>
            </a:pPr>
            <a:r>
              <a:rPr lang="en-GB" sz="1800" dirty="0"/>
              <a:t>The Space Packet Protocol shall consider the </a:t>
            </a:r>
            <a:r>
              <a:rPr lang="en-GB" sz="1800" dirty="0" err="1"/>
              <a:t>QoS</a:t>
            </a:r>
            <a:r>
              <a:rPr lang="en-GB" sz="1800" dirty="0"/>
              <a:t> also for Proximity-1</a:t>
            </a:r>
          </a:p>
          <a:p>
            <a:r>
              <a:rPr lang="en-GB" sz="2400" dirty="0"/>
              <a:t>But the current </a:t>
            </a:r>
            <a:r>
              <a:rPr lang="en-GB" sz="2400" dirty="0">
                <a:solidFill>
                  <a:srgbClr val="FF0000"/>
                </a:solidFill>
              </a:rPr>
              <a:t>SPP (133.0-B) completely ignores the Proximity-1 </a:t>
            </a:r>
            <a:r>
              <a:rPr lang="en-GB" sz="2400" dirty="0"/>
              <a:t>Space Data Link Protocols (and TM, TC, and AOS are only listed as Informative References).</a:t>
            </a:r>
          </a:p>
          <a:p>
            <a:endParaRPr lang="en-GB" sz="2400" dirty="0"/>
          </a:p>
          <a:p>
            <a:endParaRPr lang="en-GB" sz="2400" dirty="0"/>
          </a:p>
        </p:txBody>
      </p:sp>
      <p:sp>
        <p:nvSpPr>
          <p:cNvPr id="5" name="Slide Number Placeholder 4"/>
          <p:cNvSpPr>
            <a:spLocks noGrp="1"/>
          </p:cNvSpPr>
          <p:nvPr>
            <p:ph type="sldNum" sz="quarter" idx="12"/>
          </p:nvPr>
        </p:nvSpPr>
        <p:spPr/>
        <p:txBody>
          <a:bodyPr/>
          <a:lstStyle/>
          <a:p>
            <a:fld id="{00384088-31B2-4A2F-BE74-3D303D74B663}" type="slidenum">
              <a:rPr lang="en-US" smtClean="0"/>
              <a:t>25</a:t>
            </a:fld>
            <a:endParaRPr lang="en-US"/>
          </a:p>
        </p:txBody>
      </p:sp>
    </p:spTree>
    <p:extLst>
      <p:ext uri="{BB962C8B-B14F-4D97-AF65-F5344CB8AC3E}">
        <p14:creationId xmlns:p14="http://schemas.microsoft.com/office/powerpoint/2010/main" val="107358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78" y="365125"/>
            <a:ext cx="10933922" cy="1325563"/>
          </a:xfrm>
        </p:spPr>
        <p:txBody>
          <a:bodyPr/>
          <a:lstStyle/>
          <a:p>
            <a:pPr algn="ctr"/>
            <a:r>
              <a:rPr lang="en-US" dirty="0" err="1"/>
              <a:t>QoS</a:t>
            </a:r>
            <a:r>
              <a:rPr lang="en-US" dirty="0"/>
              <a:t> Requirement parameter in SPP 2/2</a:t>
            </a:r>
          </a:p>
        </p:txBody>
      </p:sp>
      <p:sp>
        <p:nvSpPr>
          <p:cNvPr id="3" name="Content Placeholder 2"/>
          <p:cNvSpPr>
            <a:spLocks noGrp="1"/>
          </p:cNvSpPr>
          <p:nvPr>
            <p:ph idx="1"/>
          </p:nvPr>
        </p:nvSpPr>
        <p:spPr>
          <a:xfrm>
            <a:off x="838200" y="1597572"/>
            <a:ext cx="10515600" cy="4579391"/>
          </a:xfrm>
        </p:spPr>
        <p:txBody>
          <a:bodyPr>
            <a:noAutofit/>
          </a:bodyPr>
          <a:lstStyle/>
          <a:p>
            <a:r>
              <a:rPr lang="en-GB" sz="3200" dirty="0"/>
              <a:t>Therefore the following is required in SPP</a:t>
            </a:r>
          </a:p>
          <a:p>
            <a:pPr marL="971550" lvl="1" indent="-514350">
              <a:buFont typeface="+mj-lt"/>
              <a:buAutoNum type="romanLcPeriod"/>
            </a:pPr>
            <a:r>
              <a:rPr lang="en-GB" dirty="0"/>
              <a:t>Add Proximity-1 Space Data Link Protocol to references</a:t>
            </a:r>
          </a:p>
          <a:p>
            <a:pPr marL="971550" lvl="1" indent="-514350">
              <a:buFont typeface="+mj-lt"/>
              <a:buAutoNum type="romanLcPeriod"/>
            </a:pPr>
            <a:r>
              <a:rPr lang="en-GB" dirty="0"/>
              <a:t>Add a second NOTE in 3.4.2.5 stating e.g. "</a:t>
            </a:r>
            <a:r>
              <a:rPr lang="en-GB" dirty="0">
                <a:solidFill>
                  <a:srgbClr val="002060"/>
                </a:solidFill>
              </a:rPr>
              <a:t>If the Proximity-1 Space Data Link Protocol (reference [##]) is used as one of the protocols of the underlying subnetworks, the user can specify with this parameter whether the Sequence Controlled or Expedited service should be applied to the transfer of each Space Packet. </a:t>
            </a:r>
            <a:r>
              <a:rPr lang="en-GB" dirty="0"/>
              <a:t>“</a:t>
            </a:r>
          </a:p>
          <a:p>
            <a:pPr lvl="1">
              <a:buFont typeface="Wingdings" panose="05000000000000000000" pitchFamily="2" charset="2"/>
              <a:buChar char="Ø"/>
            </a:pPr>
            <a:endParaRPr lang="en-GB" dirty="0"/>
          </a:p>
          <a:p>
            <a:r>
              <a:rPr lang="en-GB" dirty="0"/>
              <a:t>Similar additions will be required at USLP Publication time as also USLP foresees the Sequence-Controlled </a:t>
            </a:r>
            <a:r>
              <a:rPr lang="en-GB" dirty="0" err="1"/>
              <a:t>QoS</a:t>
            </a:r>
            <a:r>
              <a:rPr lang="en-GB" dirty="0"/>
              <a:t> or the Expedited </a:t>
            </a:r>
            <a:r>
              <a:rPr lang="en-GB" dirty="0" err="1"/>
              <a:t>QoS</a:t>
            </a:r>
            <a:r>
              <a:rPr lang="en-GB" dirty="0"/>
              <a:t>.</a:t>
            </a:r>
          </a:p>
        </p:txBody>
      </p:sp>
      <p:sp>
        <p:nvSpPr>
          <p:cNvPr id="5" name="Slide Number Placeholder 4"/>
          <p:cNvSpPr>
            <a:spLocks noGrp="1"/>
          </p:cNvSpPr>
          <p:nvPr>
            <p:ph type="sldNum" sz="quarter" idx="12"/>
          </p:nvPr>
        </p:nvSpPr>
        <p:spPr/>
        <p:txBody>
          <a:bodyPr/>
          <a:lstStyle/>
          <a:p>
            <a:fld id="{00384088-31B2-4A2F-BE74-3D303D74B663}" type="slidenum">
              <a:rPr lang="en-US" smtClean="0"/>
              <a:t>26</a:t>
            </a:fld>
            <a:endParaRPr lang="en-US"/>
          </a:p>
        </p:txBody>
      </p:sp>
    </p:spTree>
    <p:extLst>
      <p:ext uri="{BB962C8B-B14F-4D97-AF65-F5344CB8AC3E}">
        <p14:creationId xmlns:p14="http://schemas.microsoft.com/office/powerpoint/2010/main" val="1699599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621618" cy="1325563"/>
          </a:xfrm>
        </p:spPr>
        <p:txBody>
          <a:bodyPr>
            <a:normAutofit/>
          </a:bodyPr>
          <a:lstStyle/>
          <a:p>
            <a:r>
              <a:rPr lang="en-US" sz="4800" i="1" dirty="0"/>
              <a:t>SDU ID </a:t>
            </a:r>
            <a:r>
              <a:rPr lang="en-US" sz="4800" dirty="0"/>
              <a:t>for Packet Transfer Function</a:t>
            </a:r>
          </a:p>
        </p:txBody>
      </p:sp>
      <p:sp>
        <p:nvSpPr>
          <p:cNvPr id="8" name="Content Placeholder 7"/>
          <p:cNvSpPr>
            <a:spLocks noGrp="1"/>
          </p:cNvSpPr>
          <p:nvPr>
            <p:ph idx="1"/>
          </p:nvPr>
        </p:nvSpPr>
        <p:spPr>
          <a:xfrm>
            <a:off x="838200" y="1428750"/>
            <a:ext cx="10515600" cy="4927600"/>
          </a:xfrm>
        </p:spPr>
        <p:txBody>
          <a:bodyPr>
            <a:normAutofit fontScale="92500" lnSpcReduction="10000"/>
          </a:bodyPr>
          <a:lstStyle/>
          <a:p>
            <a:r>
              <a:rPr lang="en-GB" dirty="0"/>
              <a:t>SDU ID is a parameter needed when the underlying SDLP is TC [and Proximity-1 and eventually USLP] and it has no relationship neither with the </a:t>
            </a:r>
            <a:r>
              <a:rPr lang="en-GB" dirty="0" err="1"/>
              <a:t>ENCAPSULATION.request</a:t>
            </a:r>
            <a:r>
              <a:rPr lang="en-GB" dirty="0"/>
              <a:t> parameters nor with </a:t>
            </a:r>
            <a:r>
              <a:rPr lang="en-GB" dirty="0" err="1"/>
              <a:t>PACKET.request</a:t>
            </a:r>
            <a:r>
              <a:rPr lang="en-GB" dirty="0"/>
              <a:t> parameters. Therefore it shall be generated by the Packet Transfer Function in SPP (133.0-B).</a:t>
            </a:r>
          </a:p>
          <a:p>
            <a:r>
              <a:rPr lang="en-US" dirty="0">
                <a:solidFill>
                  <a:srgbClr val="FF0000"/>
                </a:solidFill>
              </a:rPr>
              <a:t>SPP section </a:t>
            </a:r>
            <a:r>
              <a:rPr lang="en-GB" dirty="0">
                <a:solidFill>
                  <a:srgbClr val="FF0000"/>
                </a:solidFill>
              </a:rPr>
              <a:t>4.2.3 describes the Packet Transfer Function and in the forthcoming revision should describe that the Packet Transfer Function</a:t>
            </a:r>
          </a:p>
          <a:p>
            <a:pPr lvl="1"/>
            <a:r>
              <a:rPr lang="en-GB" dirty="0">
                <a:solidFill>
                  <a:srgbClr val="FF0000"/>
                </a:solidFill>
              </a:rPr>
              <a:t>generates “internally” the SDU ID parameter, and </a:t>
            </a:r>
          </a:p>
          <a:p>
            <a:pPr lvl="1"/>
            <a:r>
              <a:rPr lang="en-GB" dirty="0">
                <a:solidFill>
                  <a:srgbClr val="FF0000"/>
                </a:solidFill>
              </a:rPr>
              <a:t>generates Service Type parameter (this is somehow present but hidden) , and</a:t>
            </a:r>
          </a:p>
          <a:p>
            <a:pPr lvl="1"/>
            <a:r>
              <a:rPr lang="en-GB" dirty="0">
                <a:solidFill>
                  <a:srgbClr val="FF0000"/>
                </a:solidFill>
              </a:rPr>
              <a:t>receives VCP/</a:t>
            </a:r>
            <a:r>
              <a:rPr lang="en-GB" dirty="0" err="1">
                <a:solidFill>
                  <a:srgbClr val="FF0000"/>
                </a:solidFill>
              </a:rPr>
              <a:t>MAPP_Notify.indication</a:t>
            </a:r>
            <a:r>
              <a:rPr lang="en-GB" dirty="0">
                <a:solidFill>
                  <a:srgbClr val="FF0000"/>
                </a:solidFill>
              </a:rPr>
              <a:t> primitives (with mission specific processing?)</a:t>
            </a:r>
          </a:p>
          <a:p>
            <a:r>
              <a:rPr lang="en-GB" dirty="0">
                <a:solidFill>
                  <a:srgbClr val="7030A0"/>
                </a:solidFill>
              </a:rPr>
              <a:t>In other words, there is a need to state that there are more complex interaction with the TC SDLP [and Proximity-1 and eventually USLP]  (with mission specific processing?). </a:t>
            </a:r>
            <a:endParaRPr lang="en-GB" dirty="0">
              <a:solidFill>
                <a:srgbClr val="FF0000"/>
              </a:solidFill>
            </a:endParaRPr>
          </a:p>
        </p:txBody>
      </p:sp>
      <p:sp>
        <p:nvSpPr>
          <p:cNvPr id="6" name="Slide Number Placeholder 5"/>
          <p:cNvSpPr>
            <a:spLocks noGrp="1"/>
          </p:cNvSpPr>
          <p:nvPr>
            <p:ph type="sldNum" sz="quarter" idx="12"/>
          </p:nvPr>
        </p:nvSpPr>
        <p:spPr/>
        <p:txBody>
          <a:bodyPr/>
          <a:lstStyle/>
          <a:p>
            <a:fld id="{00384088-31B2-4A2F-BE74-3D303D74B663}" type="slidenum">
              <a:rPr lang="en-US" smtClean="0"/>
              <a:t>27</a:t>
            </a:fld>
            <a:endParaRPr lang="en-US"/>
          </a:p>
        </p:txBody>
      </p:sp>
    </p:spTree>
    <p:extLst>
      <p:ext uri="{BB962C8B-B14F-4D97-AF65-F5344CB8AC3E}">
        <p14:creationId xmlns:p14="http://schemas.microsoft.com/office/powerpoint/2010/main" val="1709520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66E6-6077-2C48-AFDC-50D3C5B5C2C4}"/>
              </a:ext>
            </a:extLst>
          </p:cNvPr>
          <p:cNvSpPr>
            <a:spLocks noGrp="1"/>
          </p:cNvSpPr>
          <p:nvPr>
            <p:ph type="title"/>
          </p:nvPr>
        </p:nvSpPr>
        <p:spPr/>
        <p:txBody>
          <a:bodyPr/>
          <a:lstStyle/>
          <a:p>
            <a:pPr algn="ctr"/>
            <a:r>
              <a:rPr lang="en-US" dirty="0"/>
              <a:t>Backup</a:t>
            </a:r>
          </a:p>
        </p:txBody>
      </p:sp>
      <p:sp>
        <p:nvSpPr>
          <p:cNvPr id="3" name="Slide Number Placeholder 2">
            <a:extLst>
              <a:ext uri="{FF2B5EF4-FFF2-40B4-BE49-F238E27FC236}">
                <a16:creationId xmlns:a16="http://schemas.microsoft.com/office/drawing/2014/main" id="{B8A435C9-8DF4-274E-8A77-587F02909BD5}"/>
              </a:ext>
            </a:extLst>
          </p:cNvPr>
          <p:cNvSpPr>
            <a:spLocks noGrp="1"/>
          </p:cNvSpPr>
          <p:nvPr>
            <p:ph type="sldNum" sz="quarter" idx="12"/>
          </p:nvPr>
        </p:nvSpPr>
        <p:spPr/>
        <p:txBody>
          <a:bodyPr/>
          <a:lstStyle/>
          <a:p>
            <a:fld id="{80DF226C-D622-C14E-BB31-044891CC0495}" type="slidenum">
              <a:rPr lang="en-US" smtClean="0"/>
              <a:t>28</a:t>
            </a:fld>
            <a:endParaRPr lang="en-US"/>
          </a:p>
        </p:txBody>
      </p:sp>
    </p:spTree>
    <p:extLst>
      <p:ext uri="{BB962C8B-B14F-4D97-AF65-F5344CB8AC3E}">
        <p14:creationId xmlns:p14="http://schemas.microsoft.com/office/powerpoint/2010/main" val="1595723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E9C8-EE55-654C-8F40-6B147D319A18}"/>
              </a:ext>
            </a:extLst>
          </p:cNvPr>
          <p:cNvSpPr>
            <a:spLocks noGrp="1"/>
          </p:cNvSpPr>
          <p:nvPr>
            <p:ph type="title"/>
          </p:nvPr>
        </p:nvSpPr>
        <p:spPr/>
        <p:txBody>
          <a:bodyPr/>
          <a:lstStyle/>
          <a:p>
            <a:pPr algn="ctr"/>
            <a:r>
              <a:rPr lang="en-US" dirty="0"/>
              <a:t>Beyond SPP Revision Project…next steps ?</a:t>
            </a:r>
          </a:p>
        </p:txBody>
      </p:sp>
      <p:sp>
        <p:nvSpPr>
          <p:cNvPr id="3" name="Content Placeholder 2">
            <a:extLst>
              <a:ext uri="{FF2B5EF4-FFF2-40B4-BE49-F238E27FC236}">
                <a16:creationId xmlns:a16="http://schemas.microsoft.com/office/drawing/2014/main" id="{F8E9A8B0-A41B-544C-8384-5EFE618A5BB2}"/>
              </a:ext>
            </a:extLst>
          </p:cNvPr>
          <p:cNvSpPr>
            <a:spLocks noGrp="1"/>
          </p:cNvSpPr>
          <p:nvPr>
            <p:ph idx="1"/>
          </p:nvPr>
        </p:nvSpPr>
        <p:spPr/>
        <p:txBody>
          <a:bodyPr>
            <a:normAutofit fontScale="85000" lnSpcReduction="20000"/>
          </a:bodyPr>
          <a:lstStyle/>
          <a:p>
            <a:r>
              <a:rPr lang="en-GB" dirty="0"/>
              <a:t>Do we want the SPP to have the capability of </a:t>
            </a:r>
            <a:r>
              <a:rPr lang="en-GB" i="1" dirty="0"/>
              <a:t>forwarding data</a:t>
            </a:r>
            <a:r>
              <a:rPr lang="en-GB" dirty="0"/>
              <a:t> (not routing data) on-board (mostly envisioned for on-board the spacecraft) within a single closed subnetwork in an A-B-A configuration ? </a:t>
            </a:r>
          </a:p>
          <a:p>
            <a:r>
              <a:rPr lang="en-GB" dirty="0"/>
              <a:t>For </a:t>
            </a:r>
            <a:r>
              <a:rPr lang="en-GB" dirty="0" err="1"/>
              <a:t>Telecommand</a:t>
            </a:r>
            <a:r>
              <a:rPr lang="en-GB" dirty="0"/>
              <a:t>, Space Station uses Logical Data Path – Endpoint as the </a:t>
            </a:r>
            <a:r>
              <a:rPr lang="en-GB" i="1" dirty="0" err="1"/>
              <a:t>APID_Qualifier</a:t>
            </a:r>
            <a:r>
              <a:rPr lang="en-GB" dirty="0"/>
              <a:t> (this field occurs in the packet 2</a:t>
            </a:r>
            <a:r>
              <a:rPr lang="en-GB" baseline="30000" dirty="0"/>
              <a:t>nd</a:t>
            </a:r>
            <a:r>
              <a:rPr lang="en-GB" dirty="0"/>
              <a:t> Header, which is currently non-compliant with SPP because there is currently no standard packet 2</a:t>
            </a:r>
            <a:r>
              <a:rPr lang="en-GB" baseline="30000" dirty="0"/>
              <a:t>nd</a:t>
            </a:r>
            <a:r>
              <a:rPr lang="en-GB" dirty="0"/>
              <a:t> header defined) to forward commands to user modules on-board the ISS. In this case, Logical Data Path is short circuited to be a Logical Data Path Endpoint</a:t>
            </a:r>
            <a:endParaRPr lang="en-US" dirty="0">
              <a:effectLst/>
            </a:endParaRPr>
          </a:p>
          <a:p>
            <a:r>
              <a:rPr lang="en-GB" dirty="0"/>
              <a:t>We may need to hold open the possibility of Logical Data Path Endpoint or something similar until we get clarification from all agencies and the SIS area about their desires for eventually modifying the SPP packet 2</a:t>
            </a:r>
            <a:r>
              <a:rPr lang="en-GB" baseline="30000" dirty="0"/>
              <a:t>nd</a:t>
            </a:r>
            <a:r>
              <a:rPr lang="en-GB" dirty="0"/>
              <a:t> header in order to accomplish data forwarding on-board a spacecraft.  As mentioned this is an additional task (with respect to the current approved CWE Project) deserving proper discussion. I suggest that a proper proposal is formalized at CCSDS Spring 2018 Meeting in Gaithersburg.</a:t>
            </a:r>
            <a:endParaRPr lang="en-US" dirty="0"/>
          </a:p>
          <a:p>
            <a:endParaRPr lang="en-US" dirty="0"/>
          </a:p>
        </p:txBody>
      </p:sp>
      <p:sp>
        <p:nvSpPr>
          <p:cNvPr id="5" name="Slide Number Placeholder 4">
            <a:extLst>
              <a:ext uri="{FF2B5EF4-FFF2-40B4-BE49-F238E27FC236}">
                <a16:creationId xmlns:a16="http://schemas.microsoft.com/office/drawing/2014/main" id="{29F83754-D950-6D47-980E-EF27971491AA}"/>
              </a:ext>
            </a:extLst>
          </p:cNvPr>
          <p:cNvSpPr>
            <a:spLocks noGrp="1"/>
          </p:cNvSpPr>
          <p:nvPr>
            <p:ph type="sldNum" sz="quarter" idx="12"/>
          </p:nvPr>
        </p:nvSpPr>
        <p:spPr/>
        <p:txBody>
          <a:bodyPr/>
          <a:lstStyle/>
          <a:p>
            <a:fld id="{80DF226C-D622-C14E-BB31-044891CC0495}" type="slidenum">
              <a:rPr lang="en-US" smtClean="0"/>
              <a:t>29</a:t>
            </a:fld>
            <a:endParaRPr lang="en-US"/>
          </a:p>
        </p:txBody>
      </p:sp>
    </p:spTree>
    <p:extLst>
      <p:ext uri="{BB962C8B-B14F-4D97-AF65-F5344CB8AC3E}">
        <p14:creationId xmlns:p14="http://schemas.microsoft.com/office/powerpoint/2010/main" val="357880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Double Brace 92"/>
          <p:cNvSpPr/>
          <p:nvPr/>
        </p:nvSpPr>
        <p:spPr>
          <a:xfrm rot="16200000">
            <a:off x="7379273" y="851229"/>
            <a:ext cx="975911" cy="1816824"/>
          </a:xfrm>
          <a:prstGeom prst="brace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Rectangle 87"/>
          <p:cNvSpPr/>
          <p:nvPr/>
        </p:nvSpPr>
        <p:spPr>
          <a:xfrm>
            <a:off x="9860374" y="4233253"/>
            <a:ext cx="182395" cy="94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84615" y="2587561"/>
            <a:ext cx="6072554" cy="172653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4725924" y="4206231"/>
            <a:ext cx="6447692" cy="477897"/>
          </a:xfrm>
          <a:prstGeom prst="rect">
            <a:avLst/>
          </a:prstGeom>
        </p:spPr>
      </p:pic>
      <p:sp>
        <p:nvSpPr>
          <p:cNvPr id="74" name="Rounded Rectangle 73"/>
          <p:cNvSpPr/>
          <p:nvPr/>
        </p:nvSpPr>
        <p:spPr>
          <a:xfrm>
            <a:off x="6372157" y="746804"/>
            <a:ext cx="2869851" cy="109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Upper Layers Protocols</a:t>
            </a:r>
          </a:p>
        </p:txBody>
      </p:sp>
      <p:sp>
        <p:nvSpPr>
          <p:cNvPr id="75" name="Down Arrow Callout 74"/>
          <p:cNvSpPr/>
          <p:nvPr/>
        </p:nvSpPr>
        <p:spPr>
          <a:xfrm>
            <a:off x="8286951" y="1328801"/>
            <a:ext cx="841248" cy="693335"/>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CFDP</a:t>
            </a:r>
            <a:endParaRPr lang="en-US" sz="1400" b="1" dirty="0">
              <a:solidFill>
                <a:srgbClr val="FF0000"/>
              </a:solidFill>
            </a:endParaRPr>
          </a:p>
        </p:txBody>
      </p:sp>
      <p:sp>
        <p:nvSpPr>
          <p:cNvPr id="76" name="Down Arrow Callout 75"/>
          <p:cNvSpPr/>
          <p:nvPr/>
        </p:nvSpPr>
        <p:spPr>
          <a:xfrm>
            <a:off x="7445703" y="1328801"/>
            <a:ext cx="841248" cy="693335"/>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LTP</a:t>
            </a:r>
            <a:endParaRPr lang="en-US" sz="1400" b="1" dirty="0">
              <a:solidFill>
                <a:srgbClr val="FF0000"/>
              </a:solidFill>
            </a:endParaRPr>
          </a:p>
        </p:txBody>
      </p:sp>
      <p:sp>
        <p:nvSpPr>
          <p:cNvPr id="77" name="Down Arrow Callout 76"/>
          <p:cNvSpPr/>
          <p:nvPr/>
        </p:nvSpPr>
        <p:spPr>
          <a:xfrm>
            <a:off x="6604455" y="1328801"/>
            <a:ext cx="841248" cy="693335"/>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Other</a:t>
            </a:r>
            <a:endParaRPr lang="en-US" sz="1200" b="1" dirty="0">
              <a:solidFill>
                <a:srgbClr val="FF0000"/>
              </a:solidFill>
            </a:endParaRPr>
          </a:p>
        </p:txBody>
      </p:sp>
      <p:cxnSp>
        <p:nvCxnSpPr>
          <p:cNvPr id="81" name="Straight Arrow Connector 28"/>
          <p:cNvCxnSpPr/>
          <p:nvPr/>
        </p:nvCxnSpPr>
        <p:spPr>
          <a:xfrm rot="16200000" flipH="1">
            <a:off x="4053688" y="2926008"/>
            <a:ext cx="1061594" cy="1588072"/>
          </a:xfrm>
          <a:prstGeom prst="bentConnector3">
            <a:avLst>
              <a:gd name="adj1" fmla="val 50000"/>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5400000">
            <a:off x="2995645" y="1499477"/>
            <a:ext cx="1553871" cy="1810019"/>
          </a:xfrm>
          <a:prstGeom prst="rightArrow">
            <a:avLst>
              <a:gd name="adj1" fmla="val 50000"/>
              <a:gd name="adj2" fmla="val 33331"/>
            </a:avLst>
          </a:prstGeom>
          <a:solidFill>
            <a:schemeClr val="accent4">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lIns="0" rtlCol="0" anchor="ctr"/>
          <a:lstStyle/>
          <a:p>
            <a:pPr algn="ctr"/>
            <a:r>
              <a:rPr lang="en-GB" sz="1600" b="1" dirty="0">
                <a:solidFill>
                  <a:srgbClr val="0070C0"/>
                </a:solidFill>
              </a:rPr>
              <a:t>Space Packet Users APIDs</a:t>
            </a:r>
          </a:p>
          <a:p>
            <a:pPr algn="ctr"/>
            <a:r>
              <a:rPr lang="en-GB" sz="1600" b="1" dirty="0">
                <a:solidFill>
                  <a:srgbClr val="0070C0"/>
                </a:solidFill>
              </a:rPr>
              <a:t>0..2039</a:t>
            </a:r>
            <a:endParaRPr lang="en-US" sz="1600" b="1" dirty="0">
              <a:solidFill>
                <a:srgbClr val="0070C0"/>
              </a:solidFill>
            </a:endParaRPr>
          </a:p>
        </p:txBody>
      </p:sp>
      <p:pic>
        <p:nvPicPr>
          <p:cNvPr id="85" name="Picture 84"/>
          <p:cNvPicPr>
            <a:picLocks noChangeAspect="1"/>
          </p:cNvPicPr>
          <p:nvPr/>
        </p:nvPicPr>
        <p:blipFill>
          <a:blip r:embed="rId3"/>
          <a:stretch>
            <a:fillRect/>
          </a:stretch>
        </p:blipFill>
        <p:spPr>
          <a:xfrm>
            <a:off x="4770771" y="4611079"/>
            <a:ext cx="6256737" cy="1928632"/>
          </a:xfrm>
          <a:prstGeom prst="rect">
            <a:avLst/>
          </a:prstGeom>
        </p:spPr>
      </p:pic>
      <p:sp>
        <p:nvSpPr>
          <p:cNvPr id="79" name="Flowchart: Decision 78"/>
          <p:cNvSpPr/>
          <p:nvPr/>
        </p:nvSpPr>
        <p:spPr>
          <a:xfrm>
            <a:off x="7039933" y="2904523"/>
            <a:ext cx="1654592" cy="1013791"/>
          </a:xfrm>
          <a:prstGeom prst="flowChartDecision">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rPr>
              <a:t>PVN?</a:t>
            </a:r>
          </a:p>
        </p:txBody>
      </p:sp>
      <p:cxnSp>
        <p:nvCxnSpPr>
          <p:cNvPr id="80" name="Straight Arrow Connector 79"/>
          <p:cNvCxnSpPr>
            <a:endCxn id="79" idx="0"/>
          </p:cNvCxnSpPr>
          <p:nvPr/>
        </p:nvCxnSpPr>
        <p:spPr>
          <a:xfrm>
            <a:off x="7867229" y="2308568"/>
            <a:ext cx="0" cy="595955"/>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097831" y="2719857"/>
            <a:ext cx="2531912" cy="369332"/>
          </a:xfrm>
          <a:prstGeom prst="rect">
            <a:avLst/>
          </a:prstGeom>
          <a:noFill/>
        </p:spPr>
        <p:txBody>
          <a:bodyPr wrap="none" rtlCol="0">
            <a:spAutoFit/>
          </a:bodyPr>
          <a:lstStyle/>
          <a:p>
            <a:r>
              <a:rPr lang="en-US" dirty="0" err="1">
                <a:solidFill>
                  <a:srgbClr val="0070C0"/>
                </a:solidFill>
              </a:rPr>
              <a:t>ENCAPSULATION.request</a:t>
            </a:r>
            <a:endParaRPr lang="en-US" dirty="0">
              <a:solidFill>
                <a:srgbClr val="0070C0"/>
              </a:solidFill>
            </a:endParaRPr>
          </a:p>
        </p:txBody>
      </p:sp>
      <p:cxnSp>
        <p:nvCxnSpPr>
          <p:cNvPr id="84" name="Straight Arrow Connector 18"/>
          <p:cNvCxnSpPr>
            <a:stCxn id="79" idx="1"/>
          </p:cNvCxnSpPr>
          <p:nvPr/>
        </p:nvCxnSpPr>
        <p:spPr>
          <a:xfrm rot="10800000" flipV="1">
            <a:off x="6282643" y="3411419"/>
            <a:ext cx="757291" cy="821834"/>
          </a:xfrm>
          <a:prstGeom prst="bentConnector2">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87" name="Straight Arrow Connector 18"/>
          <p:cNvCxnSpPr>
            <a:stCxn id="79" idx="3"/>
            <a:endCxn id="88" idx="0"/>
          </p:cNvCxnSpPr>
          <p:nvPr/>
        </p:nvCxnSpPr>
        <p:spPr>
          <a:xfrm>
            <a:off x="8694525" y="3411419"/>
            <a:ext cx="1257047" cy="821834"/>
          </a:xfrm>
          <a:prstGeom prst="bentConnector2">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C79FF29-3F61-8748-A616-DC875170A4A3}"/>
              </a:ext>
            </a:extLst>
          </p:cNvPr>
          <p:cNvSpPr>
            <a:spLocks noGrp="1"/>
          </p:cNvSpPr>
          <p:nvPr>
            <p:ph type="sldNum" sz="quarter" idx="12"/>
          </p:nvPr>
        </p:nvSpPr>
        <p:spPr/>
        <p:txBody>
          <a:bodyPr/>
          <a:lstStyle/>
          <a:p>
            <a:fld id="{80DF226C-D622-C14E-BB31-044891CC0495}" type="slidenum">
              <a:rPr lang="en-US" smtClean="0"/>
              <a:t>3</a:t>
            </a:fld>
            <a:endParaRPr lang="en-US"/>
          </a:p>
        </p:txBody>
      </p:sp>
      <p:sp>
        <p:nvSpPr>
          <p:cNvPr id="9" name="Title 8">
            <a:extLst>
              <a:ext uri="{FF2B5EF4-FFF2-40B4-BE49-F238E27FC236}">
                <a16:creationId xmlns:a16="http://schemas.microsoft.com/office/drawing/2014/main" id="{8BB158F4-0E73-5F44-B77F-D0D75E3A5420}"/>
              </a:ext>
            </a:extLst>
          </p:cNvPr>
          <p:cNvSpPr>
            <a:spLocks noGrp="1"/>
          </p:cNvSpPr>
          <p:nvPr>
            <p:ph type="title"/>
          </p:nvPr>
        </p:nvSpPr>
        <p:spPr>
          <a:xfrm>
            <a:off x="244812" y="24387"/>
            <a:ext cx="10515600" cy="1325563"/>
          </a:xfrm>
        </p:spPr>
        <p:txBody>
          <a:bodyPr/>
          <a:lstStyle/>
          <a:p>
            <a:r>
              <a:rPr lang="en-US" dirty="0"/>
              <a:t>Location of SPP/EPP</a:t>
            </a:r>
          </a:p>
        </p:txBody>
      </p:sp>
      <p:sp>
        <p:nvSpPr>
          <p:cNvPr id="25" name="Content Placeholder 85">
            <a:extLst>
              <a:ext uri="{FF2B5EF4-FFF2-40B4-BE49-F238E27FC236}">
                <a16:creationId xmlns:a16="http://schemas.microsoft.com/office/drawing/2014/main" id="{3540BDDD-3578-2B4D-BF7D-47206288F985}"/>
              </a:ext>
            </a:extLst>
          </p:cNvPr>
          <p:cNvSpPr>
            <a:spLocks noGrp="1"/>
          </p:cNvSpPr>
          <p:nvPr>
            <p:ph idx="1"/>
          </p:nvPr>
        </p:nvSpPr>
        <p:spPr>
          <a:xfrm>
            <a:off x="306017" y="1825625"/>
            <a:ext cx="2227385" cy="4173496"/>
          </a:xfrm>
        </p:spPr>
        <p:txBody>
          <a:bodyPr>
            <a:normAutofit/>
          </a:bodyPr>
          <a:lstStyle/>
          <a:p>
            <a:pPr marL="0" indent="0">
              <a:buNone/>
            </a:pPr>
            <a:r>
              <a:rPr lang="en-GB" dirty="0"/>
              <a:t>1</a:t>
            </a:r>
            <a:r>
              <a:rPr lang="en-GB" baseline="30000" dirty="0"/>
              <a:t>st</a:t>
            </a:r>
            <a:r>
              <a:rPr lang="en-GB" dirty="0"/>
              <a:t> role = application layer data structure</a:t>
            </a:r>
          </a:p>
          <a:p>
            <a:pPr marL="0" indent="0">
              <a:buNone/>
            </a:pPr>
            <a:r>
              <a:rPr lang="en-GB" dirty="0"/>
              <a:t>2</a:t>
            </a:r>
            <a:r>
              <a:rPr lang="en-GB" baseline="30000" dirty="0"/>
              <a:t>nd</a:t>
            </a:r>
            <a:r>
              <a:rPr lang="en-GB" dirty="0"/>
              <a:t> role = shim protocol that encapsulates application layer PDUs</a:t>
            </a:r>
            <a:endParaRPr lang="en-US" dirty="0"/>
          </a:p>
        </p:txBody>
      </p:sp>
      <p:sp>
        <p:nvSpPr>
          <p:cNvPr id="22" name="TextBox 21"/>
          <p:cNvSpPr txBox="1"/>
          <p:nvPr/>
        </p:nvSpPr>
        <p:spPr>
          <a:xfrm>
            <a:off x="5223559" y="2883606"/>
            <a:ext cx="2173352" cy="369332"/>
          </a:xfrm>
          <a:prstGeom prst="rect">
            <a:avLst/>
          </a:prstGeom>
          <a:noFill/>
        </p:spPr>
        <p:txBody>
          <a:bodyPr wrap="none" rtlCol="0">
            <a:spAutoFit/>
          </a:bodyPr>
          <a:lstStyle/>
          <a:p>
            <a:r>
              <a:rPr lang="en-US" dirty="0">
                <a:solidFill>
                  <a:srgbClr val="0070C0"/>
                </a:solidFill>
              </a:rPr>
              <a:t>(SPP) </a:t>
            </a:r>
            <a:r>
              <a:rPr lang="en-US" dirty="0" err="1">
                <a:solidFill>
                  <a:srgbClr val="0070C0"/>
                </a:solidFill>
              </a:rPr>
              <a:t>PACKET.request</a:t>
            </a:r>
            <a:endParaRPr lang="en-US" dirty="0">
              <a:solidFill>
                <a:srgbClr val="0070C0"/>
              </a:solidFill>
            </a:endParaRPr>
          </a:p>
        </p:txBody>
      </p:sp>
      <p:sp>
        <p:nvSpPr>
          <p:cNvPr id="23" name="TextBox 22"/>
          <p:cNvSpPr txBox="1"/>
          <p:nvPr/>
        </p:nvSpPr>
        <p:spPr>
          <a:xfrm>
            <a:off x="2452720" y="3786048"/>
            <a:ext cx="2468433" cy="646331"/>
          </a:xfrm>
          <a:prstGeom prst="rect">
            <a:avLst/>
          </a:prstGeom>
          <a:noFill/>
        </p:spPr>
        <p:txBody>
          <a:bodyPr wrap="none" rtlCol="0">
            <a:spAutoFit/>
          </a:bodyPr>
          <a:lstStyle/>
          <a:p>
            <a:pPr algn="r"/>
            <a:r>
              <a:rPr lang="en-US" dirty="0" err="1">
                <a:solidFill>
                  <a:srgbClr val="0070C0"/>
                </a:solidFill>
              </a:rPr>
              <a:t>PACKET.request</a:t>
            </a:r>
            <a:r>
              <a:rPr lang="en-US" dirty="0">
                <a:solidFill>
                  <a:srgbClr val="0070C0"/>
                </a:solidFill>
              </a:rPr>
              <a:t> /</a:t>
            </a:r>
          </a:p>
          <a:p>
            <a:pPr algn="r"/>
            <a:r>
              <a:rPr lang="en-US" dirty="0" err="1">
                <a:solidFill>
                  <a:srgbClr val="0070C0"/>
                </a:solidFill>
              </a:rPr>
              <a:t>OCTET_STREAM.request</a:t>
            </a:r>
            <a:endParaRPr lang="en-US" dirty="0">
              <a:solidFill>
                <a:srgbClr val="0070C0"/>
              </a:solidFill>
            </a:endParaRPr>
          </a:p>
        </p:txBody>
      </p:sp>
    </p:spTree>
    <p:extLst>
      <p:ext uri="{BB962C8B-B14F-4D97-AF65-F5344CB8AC3E}">
        <p14:creationId xmlns:p14="http://schemas.microsoft.com/office/powerpoint/2010/main" val="104937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83106" y="685801"/>
            <a:ext cx="8075662" cy="5906063"/>
            <a:chOff x="-968255" y="418537"/>
            <a:chExt cx="8075662" cy="5906063"/>
          </a:xfrm>
        </p:grpSpPr>
        <p:sp>
          <p:nvSpPr>
            <p:cNvPr id="5" name="AutoShape 4"/>
            <p:cNvSpPr>
              <a:spLocks noChangeAspect="1" noChangeArrowheads="1" noTextEdit="1"/>
            </p:cNvSpPr>
            <p:nvPr/>
          </p:nvSpPr>
          <p:spPr bwMode="auto">
            <a:xfrm>
              <a:off x="533400" y="418537"/>
              <a:ext cx="6574007" cy="59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62" name="Freeform 6"/>
            <p:cNvSpPr>
              <a:spLocks/>
            </p:cNvSpPr>
            <p:nvPr/>
          </p:nvSpPr>
          <p:spPr bwMode="auto">
            <a:xfrm>
              <a:off x="4676716" y="782150"/>
              <a:ext cx="2399840" cy="79334"/>
            </a:xfrm>
            <a:custGeom>
              <a:avLst/>
              <a:gdLst>
                <a:gd name="T0" fmla="*/ 2106 w 2178"/>
                <a:gd name="T1" fmla="*/ 0 h 72"/>
                <a:gd name="T2" fmla="*/ 0 w 2178"/>
                <a:gd name="T3" fmla="*/ 0 h 72"/>
                <a:gd name="T4" fmla="*/ 72 w 2178"/>
                <a:gd name="T5" fmla="*/ 72 h 72"/>
                <a:gd name="T6" fmla="*/ 2178 w 2178"/>
                <a:gd name="T7" fmla="*/ 72 h 72"/>
                <a:gd name="T8" fmla="*/ 2106 w 2178"/>
                <a:gd name="T9" fmla="*/ 0 h 72"/>
              </a:gdLst>
              <a:ahLst/>
              <a:cxnLst>
                <a:cxn ang="0">
                  <a:pos x="T0" y="T1"/>
                </a:cxn>
                <a:cxn ang="0">
                  <a:pos x="T2" y="T3"/>
                </a:cxn>
                <a:cxn ang="0">
                  <a:pos x="T4" y="T5"/>
                </a:cxn>
                <a:cxn ang="0">
                  <a:pos x="T6" y="T7"/>
                </a:cxn>
                <a:cxn ang="0">
                  <a:pos x="T8" y="T9"/>
                </a:cxn>
              </a:cxnLst>
              <a:rect l="0" t="0" r="r" b="b"/>
              <a:pathLst>
                <a:path w="2178" h="72">
                  <a:moveTo>
                    <a:pt x="2106" y="0"/>
                  </a:moveTo>
                  <a:lnTo>
                    <a:pt x="0" y="0"/>
                  </a:lnTo>
                  <a:lnTo>
                    <a:pt x="72" y="72"/>
                  </a:lnTo>
                  <a:lnTo>
                    <a:pt x="2178" y="72"/>
                  </a:lnTo>
                  <a:lnTo>
                    <a:pt x="210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63" name="Freeform 7"/>
            <p:cNvSpPr>
              <a:spLocks/>
            </p:cNvSpPr>
            <p:nvPr/>
          </p:nvSpPr>
          <p:spPr bwMode="auto">
            <a:xfrm>
              <a:off x="4676716" y="782150"/>
              <a:ext cx="2399840" cy="79334"/>
            </a:xfrm>
            <a:custGeom>
              <a:avLst/>
              <a:gdLst>
                <a:gd name="T0" fmla="*/ 2106 w 2178"/>
                <a:gd name="T1" fmla="*/ 0 h 72"/>
                <a:gd name="T2" fmla="*/ 0 w 2178"/>
                <a:gd name="T3" fmla="*/ 0 h 72"/>
                <a:gd name="T4" fmla="*/ 72 w 2178"/>
                <a:gd name="T5" fmla="*/ 72 h 72"/>
                <a:gd name="T6" fmla="*/ 2178 w 2178"/>
                <a:gd name="T7" fmla="*/ 72 h 72"/>
                <a:gd name="T8" fmla="*/ 2106 w 2178"/>
                <a:gd name="T9" fmla="*/ 0 h 72"/>
              </a:gdLst>
              <a:ahLst/>
              <a:cxnLst>
                <a:cxn ang="0">
                  <a:pos x="T0" y="T1"/>
                </a:cxn>
                <a:cxn ang="0">
                  <a:pos x="T2" y="T3"/>
                </a:cxn>
                <a:cxn ang="0">
                  <a:pos x="T4" y="T5"/>
                </a:cxn>
                <a:cxn ang="0">
                  <a:pos x="T6" y="T7"/>
                </a:cxn>
                <a:cxn ang="0">
                  <a:pos x="T8" y="T9"/>
                </a:cxn>
              </a:cxnLst>
              <a:rect l="0" t="0" r="r" b="b"/>
              <a:pathLst>
                <a:path w="2178" h="72">
                  <a:moveTo>
                    <a:pt x="2106" y="0"/>
                  </a:moveTo>
                  <a:lnTo>
                    <a:pt x="0" y="0"/>
                  </a:lnTo>
                  <a:lnTo>
                    <a:pt x="72" y="72"/>
                  </a:lnTo>
                  <a:lnTo>
                    <a:pt x="2178" y="72"/>
                  </a:lnTo>
                  <a:lnTo>
                    <a:pt x="2106"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64" name="Freeform 8"/>
            <p:cNvSpPr>
              <a:spLocks/>
            </p:cNvSpPr>
            <p:nvPr/>
          </p:nvSpPr>
          <p:spPr bwMode="auto">
            <a:xfrm>
              <a:off x="6997222" y="429556"/>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65" name="Freeform 9"/>
            <p:cNvSpPr>
              <a:spLocks/>
            </p:cNvSpPr>
            <p:nvPr/>
          </p:nvSpPr>
          <p:spPr bwMode="auto">
            <a:xfrm>
              <a:off x="6997222" y="429556"/>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66" name="Rectangle 10"/>
            <p:cNvSpPr>
              <a:spLocks noChangeArrowheads="1"/>
            </p:cNvSpPr>
            <p:nvPr/>
          </p:nvSpPr>
          <p:spPr bwMode="auto">
            <a:xfrm>
              <a:off x="4676716" y="429556"/>
              <a:ext cx="2320506"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67" name="Rectangle 11"/>
            <p:cNvSpPr>
              <a:spLocks noChangeArrowheads="1"/>
            </p:cNvSpPr>
            <p:nvPr/>
          </p:nvSpPr>
          <p:spPr bwMode="auto">
            <a:xfrm>
              <a:off x="4676716" y="429556"/>
              <a:ext cx="2320506"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68" name="Rectangle 12"/>
            <p:cNvSpPr>
              <a:spLocks noChangeArrowheads="1"/>
            </p:cNvSpPr>
            <p:nvPr/>
          </p:nvSpPr>
          <p:spPr bwMode="auto">
            <a:xfrm>
              <a:off x="5637533" y="464815"/>
              <a:ext cx="387853"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AMS</a:t>
              </a:r>
              <a:endParaRPr lang="en-US" altLang="en-US" sz="1200"/>
            </a:p>
          </p:txBody>
        </p:sp>
        <p:sp>
          <p:nvSpPr>
            <p:cNvPr id="1269" name="Freeform 13"/>
            <p:cNvSpPr>
              <a:spLocks/>
            </p:cNvSpPr>
            <p:nvPr/>
          </p:nvSpPr>
          <p:spPr bwMode="auto">
            <a:xfrm>
              <a:off x="1523207" y="782150"/>
              <a:ext cx="2324914" cy="79334"/>
            </a:xfrm>
            <a:custGeom>
              <a:avLst/>
              <a:gdLst>
                <a:gd name="T0" fmla="*/ 2038 w 2110"/>
                <a:gd name="T1" fmla="*/ 0 h 72"/>
                <a:gd name="T2" fmla="*/ 0 w 2110"/>
                <a:gd name="T3" fmla="*/ 0 h 72"/>
                <a:gd name="T4" fmla="*/ 72 w 2110"/>
                <a:gd name="T5" fmla="*/ 72 h 72"/>
                <a:gd name="T6" fmla="*/ 2110 w 2110"/>
                <a:gd name="T7" fmla="*/ 72 h 72"/>
                <a:gd name="T8" fmla="*/ 2038 w 2110"/>
                <a:gd name="T9" fmla="*/ 0 h 72"/>
              </a:gdLst>
              <a:ahLst/>
              <a:cxnLst>
                <a:cxn ang="0">
                  <a:pos x="T0" y="T1"/>
                </a:cxn>
                <a:cxn ang="0">
                  <a:pos x="T2" y="T3"/>
                </a:cxn>
                <a:cxn ang="0">
                  <a:pos x="T4" y="T5"/>
                </a:cxn>
                <a:cxn ang="0">
                  <a:pos x="T6" y="T7"/>
                </a:cxn>
                <a:cxn ang="0">
                  <a:pos x="T8" y="T9"/>
                </a:cxn>
              </a:cxnLst>
              <a:rect l="0" t="0" r="r" b="b"/>
              <a:pathLst>
                <a:path w="2110" h="72">
                  <a:moveTo>
                    <a:pt x="2038" y="0"/>
                  </a:moveTo>
                  <a:lnTo>
                    <a:pt x="0" y="0"/>
                  </a:lnTo>
                  <a:lnTo>
                    <a:pt x="72" y="72"/>
                  </a:lnTo>
                  <a:lnTo>
                    <a:pt x="2110" y="72"/>
                  </a:lnTo>
                  <a:lnTo>
                    <a:pt x="203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70" name="Freeform 14"/>
            <p:cNvSpPr>
              <a:spLocks/>
            </p:cNvSpPr>
            <p:nvPr/>
          </p:nvSpPr>
          <p:spPr bwMode="auto">
            <a:xfrm>
              <a:off x="1523207" y="782150"/>
              <a:ext cx="2324914" cy="79334"/>
            </a:xfrm>
            <a:custGeom>
              <a:avLst/>
              <a:gdLst>
                <a:gd name="T0" fmla="*/ 2038 w 2110"/>
                <a:gd name="T1" fmla="*/ 0 h 72"/>
                <a:gd name="T2" fmla="*/ 0 w 2110"/>
                <a:gd name="T3" fmla="*/ 0 h 72"/>
                <a:gd name="T4" fmla="*/ 72 w 2110"/>
                <a:gd name="T5" fmla="*/ 72 h 72"/>
                <a:gd name="T6" fmla="*/ 2110 w 2110"/>
                <a:gd name="T7" fmla="*/ 72 h 72"/>
                <a:gd name="T8" fmla="*/ 2038 w 2110"/>
                <a:gd name="T9" fmla="*/ 0 h 72"/>
              </a:gdLst>
              <a:ahLst/>
              <a:cxnLst>
                <a:cxn ang="0">
                  <a:pos x="T0" y="T1"/>
                </a:cxn>
                <a:cxn ang="0">
                  <a:pos x="T2" y="T3"/>
                </a:cxn>
                <a:cxn ang="0">
                  <a:pos x="T4" y="T5"/>
                </a:cxn>
                <a:cxn ang="0">
                  <a:pos x="T6" y="T7"/>
                </a:cxn>
                <a:cxn ang="0">
                  <a:pos x="T8" y="T9"/>
                </a:cxn>
              </a:cxnLst>
              <a:rect l="0" t="0" r="r" b="b"/>
              <a:pathLst>
                <a:path w="2110" h="72">
                  <a:moveTo>
                    <a:pt x="2038" y="0"/>
                  </a:moveTo>
                  <a:lnTo>
                    <a:pt x="0" y="0"/>
                  </a:lnTo>
                  <a:lnTo>
                    <a:pt x="72" y="72"/>
                  </a:lnTo>
                  <a:lnTo>
                    <a:pt x="2110" y="72"/>
                  </a:lnTo>
                  <a:lnTo>
                    <a:pt x="203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71" name="Freeform 15"/>
            <p:cNvSpPr>
              <a:spLocks/>
            </p:cNvSpPr>
            <p:nvPr/>
          </p:nvSpPr>
          <p:spPr bwMode="auto">
            <a:xfrm>
              <a:off x="3768787" y="429556"/>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72" name="Freeform 16"/>
            <p:cNvSpPr>
              <a:spLocks/>
            </p:cNvSpPr>
            <p:nvPr/>
          </p:nvSpPr>
          <p:spPr bwMode="auto">
            <a:xfrm>
              <a:off x="3768787" y="429556"/>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73" name="Rectangle 17"/>
            <p:cNvSpPr>
              <a:spLocks noChangeArrowheads="1"/>
            </p:cNvSpPr>
            <p:nvPr/>
          </p:nvSpPr>
          <p:spPr bwMode="auto">
            <a:xfrm>
              <a:off x="1523207" y="429556"/>
              <a:ext cx="2245580"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74" name="Rectangle 18"/>
            <p:cNvSpPr>
              <a:spLocks noChangeArrowheads="1"/>
            </p:cNvSpPr>
            <p:nvPr/>
          </p:nvSpPr>
          <p:spPr bwMode="auto">
            <a:xfrm>
              <a:off x="1523207" y="429556"/>
              <a:ext cx="2245580"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75" name="Rectangle 19"/>
            <p:cNvSpPr>
              <a:spLocks noChangeArrowheads="1"/>
            </p:cNvSpPr>
            <p:nvPr/>
          </p:nvSpPr>
          <p:spPr bwMode="auto">
            <a:xfrm>
              <a:off x="2417913" y="464815"/>
              <a:ext cx="436335"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CFDP</a:t>
              </a:r>
              <a:endParaRPr lang="en-US" altLang="en-US" sz="1200"/>
            </a:p>
          </p:txBody>
        </p:sp>
        <p:sp>
          <p:nvSpPr>
            <p:cNvPr id="1276" name="Freeform 20"/>
            <p:cNvSpPr>
              <a:spLocks/>
            </p:cNvSpPr>
            <p:nvPr/>
          </p:nvSpPr>
          <p:spPr bwMode="auto">
            <a:xfrm>
              <a:off x="2614044" y="1454281"/>
              <a:ext cx="4462512" cy="79334"/>
            </a:xfrm>
            <a:custGeom>
              <a:avLst/>
              <a:gdLst>
                <a:gd name="T0" fmla="*/ 3978 w 4050"/>
                <a:gd name="T1" fmla="*/ 0 h 72"/>
                <a:gd name="T2" fmla="*/ 0 w 4050"/>
                <a:gd name="T3" fmla="*/ 0 h 72"/>
                <a:gd name="T4" fmla="*/ 72 w 4050"/>
                <a:gd name="T5" fmla="*/ 72 h 72"/>
                <a:gd name="T6" fmla="*/ 4050 w 4050"/>
                <a:gd name="T7" fmla="*/ 72 h 72"/>
                <a:gd name="T8" fmla="*/ 3978 w 4050"/>
                <a:gd name="T9" fmla="*/ 0 h 72"/>
              </a:gdLst>
              <a:ahLst/>
              <a:cxnLst>
                <a:cxn ang="0">
                  <a:pos x="T0" y="T1"/>
                </a:cxn>
                <a:cxn ang="0">
                  <a:pos x="T2" y="T3"/>
                </a:cxn>
                <a:cxn ang="0">
                  <a:pos x="T4" y="T5"/>
                </a:cxn>
                <a:cxn ang="0">
                  <a:pos x="T6" y="T7"/>
                </a:cxn>
                <a:cxn ang="0">
                  <a:pos x="T8" y="T9"/>
                </a:cxn>
              </a:cxnLst>
              <a:rect l="0" t="0" r="r" b="b"/>
              <a:pathLst>
                <a:path w="4050" h="72">
                  <a:moveTo>
                    <a:pt x="3978" y="0"/>
                  </a:moveTo>
                  <a:lnTo>
                    <a:pt x="0" y="0"/>
                  </a:lnTo>
                  <a:lnTo>
                    <a:pt x="72" y="72"/>
                  </a:lnTo>
                  <a:lnTo>
                    <a:pt x="4050" y="72"/>
                  </a:lnTo>
                  <a:lnTo>
                    <a:pt x="397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77" name="Freeform 21"/>
            <p:cNvSpPr>
              <a:spLocks/>
            </p:cNvSpPr>
            <p:nvPr/>
          </p:nvSpPr>
          <p:spPr bwMode="auto">
            <a:xfrm>
              <a:off x="2614044" y="1454281"/>
              <a:ext cx="4462512" cy="79334"/>
            </a:xfrm>
            <a:custGeom>
              <a:avLst/>
              <a:gdLst>
                <a:gd name="T0" fmla="*/ 3978 w 4050"/>
                <a:gd name="T1" fmla="*/ 0 h 72"/>
                <a:gd name="T2" fmla="*/ 0 w 4050"/>
                <a:gd name="T3" fmla="*/ 0 h 72"/>
                <a:gd name="T4" fmla="*/ 72 w 4050"/>
                <a:gd name="T5" fmla="*/ 72 h 72"/>
                <a:gd name="T6" fmla="*/ 4050 w 4050"/>
                <a:gd name="T7" fmla="*/ 72 h 72"/>
                <a:gd name="T8" fmla="*/ 3978 w 4050"/>
                <a:gd name="T9" fmla="*/ 0 h 72"/>
              </a:gdLst>
              <a:ahLst/>
              <a:cxnLst>
                <a:cxn ang="0">
                  <a:pos x="T0" y="T1"/>
                </a:cxn>
                <a:cxn ang="0">
                  <a:pos x="T2" y="T3"/>
                </a:cxn>
                <a:cxn ang="0">
                  <a:pos x="T4" y="T5"/>
                </a:cxn>
                <a:cxn ang="0">
                  <a:pos x="T6" y="T7"/>
                </a:cxn>
                <a:cxn ang="0">
                  <a:pos x="T8" y="T9"/>
                </a:cxn>
              </a:cxnLst>
              <a:rect l="0" t="0" r="r" b="b"/>
              <a:pathLst>
                <a:path w="4050" h="72">
                  <a:moveTo>
                    <a:pt x="3978" y="0"/>
                  </a:moveTo>
                  <a:lnTo>
                    <a:pt x="0" y="0"/>
                  </a:lnTo>
                  <a:lnTo>
                    <a:pt x="72" y="72"/>
                  </a:lnTo>
                  <a:lnTo>
                    <a:pt x="4050" y="72"/>
                  </a:lnTo>
                  <a:lnTo>
                    <a:pt x="397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78" name="Freeform 22"/>
            <p:cNvSpPr>
              <a:spLocks/>
            </p:cNvSpPr>
            <p:nvPr/>
          </p:nvSpPr>
          <p:spPr bwMode="auto">
            <a:xfrm>
              <a:off x="6997222" y="110168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79" name="Freeform 23"/>
            <p:cNvSpPr>
              <a:spLocks/>
            </p:cNvSpPr>
            <p:nvPr/>
          </p:nvSpPr>
          <p:spPr bwMode="auto">
            <a:xfrm>
              <a:off x="6997222" y="110168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80" name="Rectangle 24"/>
            <p:cNvSpPr>
              <a:spLocks noChangeArrowheads="1"/>
            </p:cNvSpPr>
            <p:nvPr/>
          </p:nvSpPr>
          <p:spPr bwMode="auto">
            <a:xfrm>
              <a:off x="2614044" y="1101687"/>
              <a:ext cx="4383178"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81" name="Rectangle 25"/>
            <p:cNvSpPr>
              <a:spLocks noChangeArrowheads="1"/>
            </p:cNvSpPr>
            <p:nvPr/>
          </p:nvSpPr>
          <p:spPr bwMode="auto">
            <a:xfrm>
              <a:off x="2614044" y="1101687"/>
              <a:ext cx="4383178"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82" name="Rectangle 26"/>
            <p:cNvSpPr>
              <a:spLocks noChangeArrowheads="1"/>
            </p:cNvSpPr>
            <p:nvPr/>
          </p:nvSpPr>
          <p:spPr bwMode="auto">
            <a:xfrm>
              <a:off x="4692142" y="1139151"/>
              <a:ext cx="218167"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BP</a:t>
              </a:r>
              <a:endParaRPr lang="en-US" altLang="en-US" sz="1200"/>
            </a:p>
          </p:txBody>
        </p:sp>
        <p:sp>
          <p:nvSpPr>
            <p:cNvPr id="1283" name="Freeform 27"/>
            <p:cNvSpPr>
              <a:spLocks/>
            </p:cNvSpPr>
            <p:nvPr/>
          </p:nvSpPr>
          <p:spPr bwMode="auto">
            <a:xfrm>
              <a:off x="2633877" y="2249820"/>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84" name="Freeform 28"/>
            <p:cNvSpPr>
              <a:spLocks/>
            </p:cNvSpPr>
            <p:nvPr/>
          </p:nvSpPr>
          <p:spPr bwMode="auto">
            <a:xfrm>
              <a:off x="2633877" y="2249820"/>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85" name="Freeform 29"/>
            <p:cNvSpPr>
              <a:spLocks/>
            </p:cNvSpPr>
            <p:nvPr/>
          </p:nvSpPr>
          <p:spPr bwMode="auto">
            <a:xfrm>
              <a:off x="3347879" y="189722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86" name="Freeform 30"/>
            <p:cNvSpPr>
              <a:spLocks/>
            </p:cNvSpPr>
            <p:nvPr/>
          </p:nvSpPr>
          <p:spPr bwMode="auto">
            <a:xfrm>
              <a:off x="3347879" y="189722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87" name="Rectangle 31"/>
            <p:cNvSpPr>
              <a:spLocks noChangeArrowheads="1"/>
            </p:cNvSpPr>
            <p:nvPr/>
          </p:nvSpPr>
          <p:spPr bwMode="auto">
            <a:xfrm>
              <a:off x="2633877" y="1897227"/>
              <a:ext cx="714002"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88" name="Rectangle 32"/>
            <p:cNvSpPr>
              <a:spLocks noChangeArrowheads="1"/>
            </p:cNvSpPr>
            <p:nvPr/>
          </p:nvSpPr>
          <p:spPr bwMode="auto">
            <a:xfrm>
              <a:off x="2633877" y="1897227"/>
              <a:ext cx="714002"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89" name="Rectangle 33"/>
            <p:cNvSpPr>
              <a:spLocks noChangeArrowheads="1"/>
            </p:cNvSpPr>
            <p:nvPr/>
          </p:nvSpPr>
          <p:spPr bwMode="auto">
            <a:xfrm>
              <a:off x="2675748" y="1932486"/>
              <a:ext cx="590594"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err="1">
                  <a:solidFill>
                    <a:srgbClr val="000000"/>
                  </a:solidFill>
                  <a:latin typeface="Calibri" pitchFamily="34" charset="0"/>
                </a:rPr>
                <a:t>LTPCLA</a:t>
              </a:r>
              <a:endParaRPr lang="en-US" altLang="en-US" sz="1200" dirty="0"/>
            </a:p>
          </p:txBody>
        </p:sp>
        <p:sp>
          <p:nvSpPr>
            <p:cNvPr id="1290" name="Freeform 34"/>
            <p:cNvSpPr>
              <a:spLocks/>
            </p:cNvSpPr>
            <p:nvPr/>
          </p:nvSpPr>
          <p:spPr bwMode="auto">
            <a:xfrm>
              <a:off x="3645380" y="2249820"/>
              <a:ext cx="1110670" cy="79334"/>
            </a:xfrm>
            <a:custGeom>
              <a:avLst/>
              <a:gdLst>
                <a:gd name="T0" fmla="*/ 936 w 1008"/>
                <a:gd name="T1" fmla="*/ 0 h 72"/>
                <a:gd name="T2" fmla="*/ 0 w 1008"/>
                <a:gd name="T3" fmla="*/ 0 h 72"/>
                <a:gd name="T4" fmla="*/ 72 w 1008"/>
                <a:gd name="T5" fmla="*/ 72 h 72"/>
                <a:gd name="T6" fmla="*/ 1008 w 1008"/>
                <a:gd name="T7" fmla="*/ 72 h 72"/>
                <a:gd name="T8" fmla="*/ 936 w 1008"/>
                <a:gd name="T9" fmla="*/ 0 h 72"/>
              </a:gdLst>
              <a:ahLst/>
              <a:cxnLst>
                <a:cxn ang="0">
                  <a:pos x="T0" y="T1"/>
                </a:cxn>
                <a:cxn ang="0">
                  <a:pos x="T2" y="T3"/>
                </a:cxn>
                <a:cxn ang="0">
                  <a:pos x="T4" y="T5"/>
                </a:cxn>
                <a:cxn ang="0">
                  <a:pos x="T6" y="T7"/>
                </a:cxn>
                <a:cxn ang="0">
                  <a:pos x="T8" y="T9"/>
                </a:cxn>
              </a:cxnLst>
              <a:rect l="0" t="0" r="r" b="b"/>
              <a:pathLst>
                <a:path w="1008" h="72">
                  <a:moveTo>
                    <a:pt x="936" y="0"/>
                  </a:moveTo>
                  <a:lnTo>
                    <a:pt x="0" y="0"/>
                  </a:lnTo>
                  <a:lnTo>
                    <a:pt x="72" y="72"/>
                  </a:lnTo>
                  <a:lnTo>
                    <a:pt x="1008" y="72"/>
                  </a:lnTo>
                  <a:lnTo>
                    <a:pt x="93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91" name="Freeform 35"/>
            <p:cNvSpPr>
              <a:spLocks/>
            </p:cNvSpPr>
            <p:nvPr/>
          </p:nvSpPr>
          <p:spPr bwMode="auto">
            <a:xfrm>
              <a:off x="3645380" y="2249820"/>
              <a:ext cx="1110670" cy="79334"/>
            </a:xfrm>
            <a:custGeom>
              <a:avLst/>
              <a:gdLst>
                <a:gd name="T0" fmla="*/ 936 w 1008"/>
                <a:gd name="T1" fmla="*/ 0 h 72"/>
                <a:gd name="T2" fmla="*/ 0 w 1008"/>
                <a:gd name="T3" fmla="*/ 0 h 72"/>
                <a:gd name="T4" fmla="*/ 72 w 1008"/>
                <a:gd name="T5" fmla="*/ 72 h 72"/>
                <a:gd name="T6" fmla="*/ 1008 w 1008"/>
                <a:gd name="T7" fmla="*/ 72 h 72"/>
                <a:gd name="T8" fmla="*/ 936 w 1008"/>
                <a:gd name="T9" fmla="*/ 0 h 72"/>
              </a:gdLst>
              <a:ahLst/>
              <a:cxnLst>
                <a:cxn ang="0">
                  <a:pos x="T0" y="T1"/>
                </a:cxn>
                <a:cxn ang="0">
                  <a:pos x="T2" y="T3"/>
                </a:cxn>
                <a:cxn ang="0">
                  <a:pos x="T4" y="T5"/>
                </a:cxn>
                <a:cxn ang="0">
                  <a:pos x="T6" y="T7"/>
                </a:cxn>
                <a:cxn ang="0">
                  <a:pos x="T8" y="T9"/>
                </a:cxn>
              </a:cxnLst>
              <a:rect l="0" t="0" r="r" b="b"/>
              <a:pathLst>
                <a:path w="1008" h="72">
                  <a:moveTo>
                    <a:pt x="936" y="0"/>
                  </a:moveTo>
                  <a:lnTo>
                    <a:pt x="0" y="0"/>
                  </a:lnTo>
                  <a:lnTo>
                    <a:pt x="72" y="72"/>
                  </a:lnTo>
                  <a:lnTo>
                    <a:pt x="1008" y="72"/>
                  </a:lnTo>
                  <a:lnTo>
                    <a:pt x="936"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92" name="Freeform 36"/>
            <p:cNvSpPr>
              <a:spLocks/>
            </p:cNvSpPr>
            <p:nvPr/>
          </p:nvSpPr>
          <p:spPr bwMode="auto">
            <a:xfrm>
              <a:off x="4676716" y="189722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93" name="Freeform 37"/>
            <p:cNvSpPr>
              <a:spLocks/>
            </p:cNvSpPr>
            <p:nvPr/>
          </p:nvSpPr>
          <p:spPr bwMode="auto">
            <a:xfrm>
              <a:off x="4676716" y="189722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94" name="Rectangle 38"/>
            <p:cNvSpPr>
              <a:spLocks noChangeArrowheads="1"/>
            </p:cNvSpPr>
            <p:nvPr/>
          </p:nvSpPr>
          <p:spPr bwMode="auto">
            <a:xfrm>
              <a:off x="3645380" y="1897227"/>
              <a:ext cx="1031336"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95" name="Rectangle 39"/>
            <p:cNvSpPr>
              <a:spLocks noChangeArrowheads="1"/>
            </p:cNvSpPr>
            <p:nvPr/>
          </p:nvSpPr>
          <p:spPr bwMode="auto">
            <a:xfrm>
              <a:off x="3645380" y="1897227"/>
              <a:ext cx="1031336"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96" name="Rectangle 40"/>
            <p:cNvSpPr>
              <a:spLocks noChangeArrowheads="1"/>
            </p:cNvSpPr>
            <p:nvPr/>
          </p:nvSpPr>
          <p:spPr bwMode="auto">
            <a:xfrm>
              <a:off x="3707084" y="1932486"/>
              <a:ext cx="881484"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ENCAPCLA</a:t>
              </a:r>
              <a:endParaRPr lang="en-US" altLang="en-US" sz="1200"/>
            </a:p>
          </p:txBody>
        </p:sp>
        <p:sp>
          <p:nvSpPr>
            <p:cNvPr id="1297" name="Freeform 41"/>
            <p:cNvSpPr>
              <a:spLocks/>
            </p:cNvSpPr>
            <p:nvPr/>
          </p:nvSpPr>
          <p:spPr bwMode="auto">
            <a:xfrm>
              <a:off x="4914716" y="2249820"/>
              <a:ext cx="912336" cy="79334"/>
            </a:xfrm>
            <a:custGeom>
              <a:avLst/>
              <a:gdLst>
                <a:gd name="T0" fmla="*/ 756 w 828"/>
                <a:gd name="T1" fmla="*/ 0 h 72"/>
                <a:gd name="T2" fmla="*/ 0 w 828"/>
                <a:gd name="T3" fmla="*/ 0 h 72"/>
                <a:gd name="T4" fmla="*/ 72 w 828"/>
                <a:gd name="T5" fmla="*/ 72 h 72"/>
                <a:gd name="T6" fmla="*/ 828 w 828"/>
                <a:gd name="T7" fmla="*/ 72 h 72"/>
                <a:gd name="T8" fmla="*/ 756 w 828"/>
                <a:gd name="T9" fmla="*/ 0 h 72"/>
              </a:gdLst>
              <a:ahLst/>
              <a:cxnLst>
                <a:cxn ang="0">
                  <a:pos x="T0" y="T1"/>
                </a:cxn>
                <a:cxn ang="0">
                  <a:pos x="T2" y="T3"/>
                </a:cxn>
                <a:cxn ang="0">
                  <a:pos x="T4" y="T5"/>
                </a:cxn>
                <a:cxn ang="0">
                  <a:pos x="T6" y="T7"/>
                </a:cxn>
                <a:cxn ang="0">
                  <a:pos x="T8" y="T9"/>
                </a:cxn>
              </a:cxnLst>
              <a:rect l="0" t="0" r="r" b="b"/>
              <a:pathLst>
                <a:path w="828" h="72">
                  <a:moveTo>
                    <a:pt x="756" y="0"/>
                  </a:moveTo>
                  <a:lnTo>
                    <a:pt x="0" y="0"/>
                  </a:lnTo>
                  <a:lnTo>
                    <a:pt x="72" y="72"/>
                  </a:lnTo>
                  <a:lnTo>
                    <a:pt x="828" y="72"/>
                  </a:lnTo>
                  <a:lnTo>
                    <a:pt x="75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98" name="Freeform 42"/>
            <p:cNvSpPr>
              <a:spLocks/>
            </p:cNvSpPr>
            <p:nvPr/>
          </p:nvSpPr>
          <p:spPr bwMode="auto">
            <a:xfrm>
              <a:off x="4914716" y="2249820"/>
              <a:ext cx="912336" cy="79334"/>
            </a:xfrm>
            <a:custGeom>
              <a:avLst/>
              <a:gdLst>
                <a:gd name="T0" fmla="*/ 756 w 828"/>
                <a:gd name="T1" fmla="*/ 0 h 72"/>
                <a:gd name="T2" fmla="*/ 0 w 828"/>
                <a:gd name="T3" fmla="*/ 0 h 72"/>
                <a:gd name="T4" fmla="*/ 72 w 828"/>
                <a:gd name="T5" fmla="*/ 72 h 72"/>
                <a:gd name="T6" fmla="*/ 828 w 828"/>
                <a:gd name="T7" fmla="*/ 72 h 72"/>
                <a:gd name="T8" fmla="*/ 756 w 828"/>
                <a:gd name="T9" fmla="*/ 0 h 72"/>
              </a:gdLst>
              <a:ahLst/>
              <a:cxnLst>
                <a:cxn ang="0">
                  <a:pos x="T0" y="T1"/>
                </a:cxn>
                <a:cxn ang="0">
                  <a:pos x="T2" y="T3"/>
                </a:cxn>
                <a:cxn ang="0">
                  <a:pos x="T4" y="T5"/>
                </a:cxn>
                <a:cxn ang="0">
                  <a:pos x="T6" y="T7"/>
                </a:cxn>
                <a:cxn ang="0">
                  <a:pos x="T8" y="T9"/>
                </a:cxn>
              </a:cxnLst>
              <a:rect l="0" t="0" r="r" b="b"/>
              <a:pathLst>
                <a:path w="828" h="72">
                  <a:moveTo>
                    <a:pt x="756" y="0"/>
                  </a:moveTo>
                  <a:lnTo>
                    <a:pt x="0" y="0"/>
                  </a:lnTo>
                  <a:lnTo>
                    <a:pt x="72" y="72"/>
                  </a:lnTo>
                  <a:lnTo>
                    <a:pt x="828" y="72"/>
                  </a:lnTo>
                  <a:lnTo>
                    <a:pt x="756"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99" name="Freeform 43"/>
            <p:cNvSpPr>
              <a:spLocks/>
            </p:cNvSpPr>
            <p:nvPr/>
          </p:nvSpPr>
          <p:spPr bwMode="auto">
            <a:xfrm>
              <a:off x="5747719" y="189722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00" name="Freeform 44"/>
            <p:cNvSpPr>
              <a:spLocks/>
            </p:cNvSpPr>
            <p:nvPr/>
          </p:nvSpPr>
          <p:spPr bwMode="auto">
            <a:xfrm>
              <a:off x="5747719" y="189722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01" name="Rectangle 45"/>
            <p:cNvSpPr>
              <a:spLocks noChangeArrowheads="1"/>
            </p:cNvSpPr>
            <p:nvPr/>
          </p:nvSpPr>
          <p:spPr bwMode="auto">
            <a:xfrm>
              <a:off x="4914716" y="1897227"/>
              <a:ext cx="833002"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02" name="Rectangle 46"/>
            <p:cNvSpPr>
              <a:spLocks noChangeArrowheads="1"/>
            </p:cNvSpPr>
            <p:nvPr/>
          </p:nvSpPr>
          <p:spPr bwMode="auto">
            <a:xfrm>
              <a:off x="4914716" y="1897227"/>
              <a:ext cx="833002"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03" name="Rectangle 47"/>
            <p:cNvSpPr>
              <a:spLocks noChangeArrowheads="1"/>
            </p:cNvSpPr>
            <p:nvPr/>
          </p:nvSpPr>
          <p:spPr bwMode="auto">
            <a:xfrm>
              <a:off x="5009476" y="1932486"/>
              <a:ext cx="623650"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TCPCLA</a:t>
              </a:r>
              <a:endParaRPr lang="en-US" altLang="en-US" sz="1200"/>
            </a:p>
          </p:txBody>
        </p:sp>
        <p:sp>
          <p:nvSpPr>
            <p:cNvPr id="1304" name="Freeform 48"/>
            <p:cNvSpPr>
              <a:spLocks/>
            </p:cNvSpPr>
            <p:nvPr/>
          </p:nvSpPr>
          <p:spPr bwMode="auto">
            <a:xfrm>
              <a:off x="6124553" y="2249820"/>
              <a:ext cx="952003" cy="79334"/>
            </a:xfrm>
            <a:custGeom>
              <a:avLst/>
              <a:gdLst>
                <a:gd name="T0" fmla="*/ 792 w 864"/>
                <a:gd name="T1" fmla="*/ 0 h 72"/>
                <a:gd name="T2" fmla="*/ 0 w 864"/>
                <a:gd name="T3" fmla="*/ 0 h 72"/>
                <a:gd name="T4" fmla="*/ 72 w 864"/>
                <a:gd name="T5" fmla="*/ 72 h 72"/>
                <a:gd name="T6" fmla="*/ 864 w 864"/>
                <a:gd name="T7" fmla="*/ 72 h 72"/>
                <a:gd name="T8" fmla="*/ 792 w 864"/>
                <a:gd name="T9" fmla="*/ 0 h 72"/>
              </a:gdLst>
              <a:ahLst/>
              <a:cxnLst>
                <a:cxn ang="0">
                  <a:pos x="T0" y="T1"/>
                </a:cxn>
                <a:cxn ang="0">
                  <a:pos x="T2" y="T3"/>
                </a:cxn>
                <a:cxn ang="0">
                  <a:pos x="T4" y="T5"/>
                </a:cxn>
                <a:cxn ang="0">
                  <a:pos x="T6" y="T7"/>
                </a:cxn>
                <a:cxn ang="0">
                  <a:pos x="T8" y="T9"/>
                </a:cxn>
              </a:cxnLst>
              <a:rect l="0" t="0" r="r" b="b"/>
              <a:pathLst>
                <a:path w="864" h="72">
                  <a:moveTo>
                    <a:pt x="792" y="0"/>
                  </a:moveTo>
                  <a:lnTo>
                    <a:pt x="0" y="0"/>
                  </a:lnTo>
                  <a:lnTo>
                    <a:pt x="72" y="72"/>
                  </a:lnTo>
                  <a:lnTo>
                    <a:pt x="864" y="72"/>
                  </a:lnTo>
                  <a:lnTo>
                    <a:pt x="79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05" name="Freeform 49"/>
            <p:cNvSpPr>
              <a:spLocks/>
            </p:cNvSpPr>
            <p:nvPr/>
          </p:nvSpPr>
          <p:spPr bwMode="auto">
            <a:xfrm>
              <a:off x="6124553" y="2249820"/>
              <a:ext cx="952003" cy="79334"/>
            </a:xfrm>
            <a:custGeom>
              <a:avLst/>
              <a:gdLst>
                <a:gd name="T0" fmla="*/ 792 w 864"/>
                <a:gd name="T1" fmla="*/ 0 h 72"/>
                <a:gd name="T2" fmla="*/ 0 w 864"/>
                <a:gd name="T3" fmla="*/ 0 h 72"/>
                <a:gd name="T4" fmla="*/ 72 w 864"/>
                <a:gd name="T5" fmla="*/ 72 h 72"/>
                <a:gd name="T6" fmla="*/ 864 w 864"/>
                <a:gd name="T7" fmla="*/ 72 h 72"/>
                <a:gd name="T8" fmla="*/ 792 w 864"/>
                <a:gd name="T9" fmla="*/ 0 h 72"/>
              </a:gdLst>
              <a:ahLst/>
              <a:cxnLst>
                <a:cxn ang="0">
                  <a:pos x="T0" y="T1"/>
                </a:cxn>
                <a:cxn ang="0">
                  <a:pos x="T2" y="T3"/>
                </a:cxn>
                <a:cxn ang="0">
                  <a:pos x="T4" y="T5"/>
                </a:cxn>
                <a:cxn ang="0">
                  <a:pos x="T6" y="T7"/>
                </a:cxn>
                <a:cxn ang="0">
                  <a:pos x="T8" y="T9"/>
                </a:cxn>
              </a:cxnLst>
              <a:rect l="0" t="0" r="r" b="b"/>
              <a:pathLst>
                <a:path w="864" h="72">
                  <a:moveTo>
                    <a:pt x="792" y="0"/>
                  </a:moveTo>
                  <a:lnTo>
                    <a:pt x="0" y="0"/>
                  </a:lnTo>
                  <a:lnTo>
                    <a:pt x="72" y="72"/>
                  </a:lnTo>
                  <a:lnTo>
                    <a:pt x="864" y="72"/>
                  </a:lnTo>
                  <a:lnTo>
                    <a:pt x="792"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06" name="Freeform 50"/>
            <p:cNvSpPr>
              <a:spLocks/>
            </p:cNvSpPr>
            <p:nvPr/>
          </p:nvSpPr>
          <p:spPr bwMode="auto">
            <a:xfrm>
              <a:off x="6997222" y="189722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07" name="Freeform 51"/>
            <p:cNvSpPr>
              <a:spLocks/>
            </p:cNvSpPr>
            <p:nvPr/>
          </p:nvSpPr>
          <p:spPr bwMode="auto">
            <a:xfrm>
              <a:off x="6997222" y="1897227"/>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08" name="Rectangle 52"/>
            <p:cNvSpPr>
              <a:spLocks noChangeArrowheads="1"/>
            </p:cNvSpPr>
            <p:nvPr/>
          </p:nvSpPr>
          <p:spPr bwMode="auto">
            <a:xfrm>
              <a:off x="6124553" y="1897227"/>
              <a:ext cx="872669"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09" name="Rectangle 53"/>
            <p:cNvSpPr>
              <a:spLocks noChangeArrowheads="1"/>
            </p:cNvSpPr>
            <p:nvPr/>
          </p:nvSpPr>
          <p:spPr bwMode="auto">
            <a:xfrm>
              <a:off x="6124553" y="1897227"/>
              <a:ext cx="872669"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10" name="Rectangle 54"/>
            <p:cNvSpPr>
              <a:spLocks noChangeArrowheads="1"/>
            </p:cNvSpPr>
            <p:nvPr/>
          </p:nvSpPr>
          <p:spPr bwMode="auto">
            <a:xfrm>
              <a:off x="6212701" y="1932486"/>
              <a:ext cx="677641"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UDPCLA</a:t>
              </a:r>
              <a:endParaRPr lang="en-US" altLang="en-US" sz="1200"/>
            </a:p>
          </p:txBody>
        </p:sp>
        <p:sp>
          <p:nvSpPr>
            <p:cNvPr id="1311" name="Freeform 55"/>
            <p:cNvSpPr>
              <a:spLocks/>
            </p:cNvSpPr>
            <p:nvPr/>
          </p:nvSpPr>
          <p:spPr bwMode="auto">
            <a:xfrm>
              <a:off x="4914716" y="2862452"/>
              <a:ext cx="892502" cy="79334"/>
            </a:xfrm>
            <a:custGeom>
              <a:avLst/>
              <a:gdLst>
                <a:gd name="T0" fmla="*/ 738 w 810"/>
                <a:gd name="T1" fmla="*/ 0 h 72"/>
                <a:gd name="T2" fmla="*/ 0 w 810"/>
                <a:gd name="T3" fmla="*/ 0 h 72"/>
                <a:gd name="T4" fmla="*/ 72 w 810"/>
                <a:gd name="T5" fmla="*/ 72 h 72"/>
                <a:gd name="T6" fmla="*/ 810 w 810"/>
                <a:gd name="T7" fmla="*/ 72 h 72"/>
                <a:gd name="T8" fmla="*/ 738 w 810"/>
                <a:gd name="T9" fmla="*/ 0 h 72"/>
              </a:gdLst>
              <a:ahLst/>
              <a:cxnLst>
                <a:cxn ang="0">
                  <a:pos x="T0" y="T1"/>
                </a:cxn>
                <a:cxn ang="0">
                  <a:pos x="T2" y="T3"/>
                </a:cxn>
                <a:cxn ang="0">
                  <a:pos x="T4" y="T5"/>
                </a:cxn>
                <a:cxn ang="0">
                  <a:pos x="T6" y="T7"/>
                </a:cxn>
                <a:cxn ang="0">
                  <a:pos x="T8" y="T9"/>
                </a:cxn>
              </a:cxnLst>
              <a:rect l="0" t="0" r="r" b="b"/>
              <a:pathLst>
                <a:path w="810" h="72">
                  <a:moveTo>
                    <a:pt x="738" y="0"/>
                  </a:moveTo>
                  <a:lnTo>
                    <a:pt x="0" y="0"/>
                  </a:lnTo>
                  <a:lnTo>
                    <a:pt x="72" y="72"/>
                  </a:lnTo>
                  <a:lnTo>
                    <a:pt x="810" y="72"/>
                  </a:lnTo>
                  <a:lnTo>
                    <a:pt x="73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12" name="Freeform 56"/>
            <p:cNvSpPr>
              <a:spLocks/>
            </p:cNvSpPr>
            <p:nvPr/>
          </p:nvSpPr>
          <p:spPr bwMode="auto">
            <a:xfrm>
              <a:off x="4914716" y="2862452"/>
              <a:ext cx="892502" cy="79334"/>
            </a:xfrm>
            <a:custGeom>
              <a:avLst/>
              <a:gdLst>
                <a:gd name="T0" fmla="*/ 738 w 810"/>
                <a:gd name="T1" fmla="*/ 0 h 72"/>
                <a:gd name="T2" fmla="*/ 0 w 810"/>
                <a:gd name="T3" fmla="*/ 0 h 72"/>
                <a:gd name="T4" fmla="*/ 72 w 810"/>
                <a:gd name="T5" fmla="*/ 72 h 72"/>
                <a:gd name="T6" fmla="*/ 810 w 810"/>
                <a:gd name="T7" fmla="*/ 72 h 72"/>
                <a:gd name="T8" fmla="*/ 738 w 810"/>
                <a:gd name="T9" fmla="*/ 0 h 72"/>
              </a:gdLst>
              <a:ahLst/>
              <a:cxnLst>
                <a:cxn ang="0">
                  <a:pos x="T0" y="T1"/>
                </a:cxn>
                <a:cxn ang="0">
                  <a:pos x="T2" y="T3"/>
                </a:cxn>
                <a:cxn ang="0">
                  <a:pos x="T4" y="T5"/>
                </a:cxn>
                <a:cxn ang="0">
                  <a:pos x="T6" y="T7"/>
                </a:cxn>
                <a:cxn ang="0">
                  <a:pos x="T8" y="T9"/>
                </a:cxn>
              </a:cxnLst>
              <a:rect l="0" t="0" r="r" b="b"/>
              <a:pathLst>
                <a:path w="810" h="72">
                  <a:moveTo>
                    <a:pt x="738" y="0"/>
                  </a:moveTo>
                  <a:lnTo>
                    <a:pt x="0" y="0"/>
                  </a:lnTo>
                  <a:lnTo>
                    <a:pt x="72" y="72"/>
                  </a:lnTo>
                  <a:lnTo>
                    <a:pt x="810" y="72"/>
                  </a:lnTo>
                  <a:lnTo>
                    <a:pt x="73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13" name="Freeform 57"/>
            <p:cNvSpPr>
              <a:spLocks/>
            </p:cNvSpPr>
            <p:nvPr/>
          </p:nvSpPr>
          <p:spPr bwMode="auto">
            <a:xfrm>
              <a:off x="5727885" y="2509858"/>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14" name="Freeform 58"/>
            <p:cNvSpPr>
              <a:spLocks/>
            </p:cNvSpPr>
            <p:nvPr/>
          </p:nvSpPr>
          <p:spPr bwMode="auto">
            <a:xfrm>
              <a:off x="5727885" y="2509858"/>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15" name="Rectangle 59"/>
            <p:cNvSpPr>
              <a:spLocks noChangeArrowheads="1"/>
            </p:cNvSpPr>
            <p:nvPr/>
          </p:nvSpPr>
          <p:spPr bwMode="auto">
            <a:xfrm>
              <a:off x="4914716" y="2509858"/>
              <a:ext cx="813169"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16" name="Rectangle 60"/>
            <p:cNvSpPr>
              <a:spLocks noChangeArrowheads="1"/>
            </p:cNvSpPr>
            <p:nvPr/>
          </p:nvSpPr>
          <p:spPr bwMode="auto">
            <a:xfrm>
              <a:off x="4914716" y="2509858"/>
              <a:ext cx="813169"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17" name="Rectangle 61"/>
            <p:cNvSpPr>
              <a:spLocks noChangeArrowheads="1"/>
            </p:cNvSpPr>
            <p:nvPr/>
          </p:nvSpPr>
          <p:spPr bwMode="auto">
            <a:xfrm>
              <a:off x="5161532" y="2547321"/>
              <a:ext cx="309621"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TCP</a:t>
              </a:r>
              <a:endParaRPr lang="en-US" altLang="en-US" sz="1200"/>
            </a:p>
          </p:txBody>
        </p:sp>
        <p:sp>
          <p:nvSpPr>
            <p:cNvPr id="1318" name="Freeform 62"/>
            <p:cNvSpPr>
              <a:spLocks/>
            </p:cNvSpPr>
            <p:nvPr/>
          </p:nvSpPr>
          <p:spPr bwMode="auto">
            <a:xfrm>
              <a:off x="4914716" y="3475083"/>
              <a:ext cx="2161839" cy="79334"/>
            </a:xfrm>
            <a:custGeom>
              <a:avLst/>
              <a:gdLst>
                <a:gd name="T0" fmla="*/ 1890 w 1962"/>
                <a:gd name="T1" fmla="*/ 0 h 72"/>
                <a:gd name="T2" fmla="*/ 0 w 1962"/>
                <a:gd name="T3" fmla="*/ 0 h 72"/>
                <a:gd name="T4" fmla="*/ 72 w 1962"/>
                <a:gd name="T5" fmla="*/ 72 h 72"/>
                <a:gd name="T6" fmla="*/ 1962 w 1962"/>
                <a:gd name="T7" fmla="*/ 72 h 72"/>
                <a:gd name="T8" fmla="*/ 1890 w 1962"/>
                <a:gd name="T9" fmla="*/ 0 h 72"/>
              </a:gdLst>
              <a:ahLst/>
              <a:cxnLst>
                <a:cxn ang="0">
                  <a:pos x="T0" y="T1"/>
                </a:cxn>
                <a:cxn ang="0">
                  <a:pos x="T2" y="T3"/>
                </a:cxn>
                <a:cxn ang="0">
                  <a:pos x="T4" y="T5"/>
                </a:cxn>
                <a:cxn ang="0">
                  <a:pos x="T6" y="T7"/>
                </a:cxn>
                <a:cxn ang="0">
                  <a:pos x="T8" y="T9"/>
                </a:cxn>
              </a:cxnLst>
              <a:rect l="0" t="0" r="r" b="b"/>
              <a:pathLst>
                <a:path w="1962" h="72">
                  <a:moveTo>
                    <a:pt x="1890" y="0"/>
                  </a:moveTo>
                  <a:lnTo>
                    <a:pt x="0" y="0"/>
                  </a:lnTo>
                  <a:lnTo>
                    <a:pt x="72" y="72"/>
                  </a:lnTo>
                  <a:lnTo>
                    <a:pt x="1962" y="72"/>
                  </a:lnTo>
                  <a:lnTo>
                    <a:pt x="189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19" name="Freeform 63"/>
            <p:cNvSpPr>
              <a:spLocks/>
            </p:cNvSpPr>
            <p:nvPr/>
          </p:nvSpPr>
          <p:spPr bwMode="auto">
            <a:xfrm>
              <a:off x="4914716" y="3475083"/>
              <a:ext cx="2161839" cy="79334"/>
            </a:xfrm>
            <a:custGeom>
              <a:avLst/>
              <a:gdLst>
                <a:gd name="T0" fmla="*/ 1890 w 1962"/>
                <a:gd name="T1" fmla="*/ 0 h 72"/>
                <a:gd name="T2" fmla="*/ 0 w 1962"/>
                <a:gd name="T3" fmla="*/ 0 h 72"/>
                <a:gd name="T4" fmla="*/ 72 w 1962"/>
                <a:gd name="T5" fmla="*/ 72 h 72"/>
                <a:gd name="T6" fmla="*/ 1962 w 1962"/>
                <a:gd name="T7" fmla="*/ 72 h 72"/>
                <a:gd name="T8" fmla="*/ 1890 w 1962"/>
                <a:gd name="T9" fmla="*/ 0 h 72"/>
              </a:gdLst>
              <a:ahLst/>
              <a:cxnLst>
                <a:cxn ang="0">
                  <a:pos x="T0" y="T1"/>
                </a:cxn>
                <a:cxn ang="0">
                  <a:pos x="T2" y="T3"/>
                </a:cxn>
                <a:cxn ang="0">
                  <a:pos x="T4" y="T5"/>
                </a:cxn>
                <a:cxn ang="0">
                  <a:pos x="T6" y="T7"/>
                </a:cxn>
                <a:cxn ang="0">
                  <a:pos x="T8" y="T9"/>
                </a:cxn>
              </a:cxnLst>
              <a:rect l="0" t="0" r="r" b="b"/>
              <a:pathLst>
                <a:path w="1962" h="72">
                  <a:moveTo>
                    <a:pt x="1890" y="0"/>
                  </a:moveTo>
                  <a:lnTo>
                    <a:pt x="0" y="0"/>
                  </a:lnTo>
                  <a:lnTo>
                    <a:pt x="72" y="72"/>
                  </a:lnTo>
                  <a:lnTo>
                    <a:pt x="1962" y="72"/>
                  </a:lnTo>
                  <a:lnTo>
                    <a:pt x="1890"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20" name="Freeform 64"/>
            <p:cNvSpPr>
              <a:spLocks/>
            </p:cNvSpPr>
            <p:nvPr/>
          </p:nvSpPr>
          <p:spPr bwMode="auto">
            <a:xfrm>
              <a:off x="6997222" y="3122489"/>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21" name="Freeform 65"/>
            <p:cNvSpPr>
              <a:spLocks/>
            </p:cNvSpPr>
            <p:nvPr/>
          </p:nvSpPr>
          <p:spPr bwMode="auto">
            <a:xfrm>
              <a:off x="6997222" y="3122489"/>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22" name="Rectangle 66"/>
            <p:cNvSpPr>
              <a:spLocks noChangeArrowheads="1"/>
            </p:cNvSpPr>
            <p:nvPr/>
          </p:nvSpPr>
          <p:spPr bwMode="auto">
            <a:xfrm>
              <a:off x="4914716" y="3122489"/>
              <a:ext cx="2082506"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23" name="Rectangle 67"/>
            <p:cNvSpPr>
              <a:spLocks noChangeArrowheads="1"/>
            </p:cNvSpPr>
            <p:nvPr/>
          </p:nvSpPr>
          <p:spPr bwMode="auto">
            <a:xfrm>
              <a:off x="4914716" y="3122489"/>
              <a:ext cx="2082506"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24" name="Rectangle 68"/>
            <p:cNvSpPr>
              <a:spLocks noChangeArrowheads="1"/>
            </p:cNvSpPr>
            <p:nvPr/>
          </p:nvSpPr>
          <p:spPr bwMode="auto">
            <a:xfrm>
              <a:off x="5875534" y="3155545"/>
              <a:ext cx="157565"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IP</a:t>
              </a:r>
              <a:endParaRPr lang="en-US" altLang="en-US" sz="1200"/>
            </a:p>
          </p:txBody>
        </p:sp>
        <p:sp>
          <p:nvSpPr>
            <p:cNvPr id="1325" name="Freeform 69"/>
            <p:cNvSpPr>
              <a:spLocks/>
            </p:cNvSpPr>
            <p:nvPr/>
          </p:nvSpPr>
          <p:spPr bwMode="auto">
            <a:xfrm>
              <a:off x="4914716" y="4088816"/>
              <a:ext cx="1110670" cy="79334"/>
            </a:xfrm>
            <a:custGeom>
              <a:avLst/>
              <a:gdLst>
                <a:gd name="T0" fmla="*/ 936 w 1008"/>
                <a:gd name="T1" fmla="*/ 0 h 72"/>
                <a:gd name="T2" fmla="*/ 0 w 1008"/>
                <a:gd name="T3" fmla="*/ 0 h 72"/>
                <a:gd name="T4" fmla="*/ 72 w 1008"/>
                <a:gd name="T5" fmla="*/ 72 h 72"/>
                <a:gd name="T6" fmla="*/ 1008 w 1008"/>
                <a:gd name="T7" fmla="*/ 72 h 72"/>
                <a:gd name="T8" fmla="*/ 936 w 1008"/>
                <a:gd name="T9" fmla="*/ 0 h 72"/>
              </a:gdLst>
              <a:ahLst/>
              <a:cxnLst>
                <a:cxn ang="0">
                  <a:pos x="T0" y="T1"/>
                </a:cxn>
                <a:cxn ang="0">
                  <a:pos x="T2" y="T3"/>
                </a:cxn>
                <a:cxn ang="0">
                  <a:pos x="T4" y="T5"/>
                </a:cxn>
                <a:cxn ang="0">
                  <a:pos x="T6" y="T7"/>
                </a:cxn>
                <a:cxn ang="0">
                  <a:pos x="T8" y="T9"/>
                </a:cxn>
              </a:cxnLst>
              <a:rect l="0" t="0" r="r" b="b"/>
              <a:pathLst>
                <a:path w="1008" h="72">
                  <a:moveTo>
                    <a:pt x="936" y="0"/>
                  </a:moveTo>
                  <a:lnTo>
                    <a:pt x="0" y="0"/>
                  </a:lnTo>
                  <a:lnTo>
                    <a:pt x="72" y="72"/>
                  </a:lnTo>
                  <a:lnTo>
                    <a:pt x="1008" y="72"/>
                  </a:lnTo>
                  <a:lnTo>
                    <a:pt x="93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26" name="Freeform 70"/>
            <p:cNvSpPr>
              <a:spLocks/>
            </p:cNvSpPr>
            <p:nvPr/>
          </p:nvSpPr>
          <p:spPr bwMode="auto">
            <a:xfrm>
              <a:off x="4914716" y="4088816"/>
              <a:ext cx="1110670" cy="79334"/>
            </a:xfrm>
            <a:custGeom>
              <a:avLst/>
              <a:gdLst>
                <a:gd name="T0" fmla="*/ 936 w 1008"/>
                <a:gd name="T1" fmla="*/ 0 h 72"/>
                <a:gd name="T2" fmla="*/ 0 w 1008"/>
                <a:gd name="T3" fmla="*/ 0 h 72"/>
                <a:gd name="T4" fmla="*/ 72 w 1008"/>
                <a:gd name="T5" fmla="*/ 72 h 72"/>
                <a:gd name="T6" fmla="*/ 1008 w 1008"/>
                <a:gd name="T7" fmla="*/ 72 h 72"/>
                <a:gd name="T8" fmla="*/ 936 w 1008"/>
                <a:gd name="T9" fmla="*/ 0 h 72"/>
              </a:gdLst>
              <a:ahLst/>
              <a:cxnLst>
                <a:cxn ang="0">
                  <a:pos x="T0" y="T1"/>
                </a:cxn>
                <a:cxn ang="0">
                  <a:pos x="T2" y="T3"/>
                </a:cxn>
                <a:cxn ang="0">
                  <a:pos x="T4" y="T5"/>
                </a:cxn>
                <a:cxn ang="0">
                  <a:pos x="T6" y="T7"/>
                </a:cxn>
                <a:cxn ang="0">
                  <a:pos x="T8" y="T9"/>
                </a:cxn>
              </a:cxnLst>
              <a:rect l="0" t="0" r="r" b="b"/>
              <a:pathLst>
                <a:path w="1008" h="72">
                  <a:moveTo>
                    <a:pt x="936" y="0"/>
                  </a:moveTo>
                  <a:lnTo>
                    <a:pt x="0" y="0"/>
                  </a:lnTo>
                  <a:lnTo>
                    <a:pt x="72" y="72"/>
                  </a:lnTo>
                  <a:lnTo>
                    <a:pt x="1008" y="72"/>
                  </a:lnTo>
                  <a:lnTo>
                    <a:pt x="936"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27" name="Freeform 71"/>
            <p:cNvSpPr>
              <a:spLocks/>
            </p:cNvSpPr>
            <p:nvPr/>
          </p:nvSpPr>
          <p:spPr bwMode="auto">
            <a:xfrm>
              <a:off x="5946053" y="3735121"/>
              <a:ext cx="79334" cy="433029"/>
            </a:xfrm>
            <a:custGeom>
              <a:avLst/>
              <a:gdLst>
                <a:gd name="T0" fmla="*/ 72 w 72"/>
                <a:gd name="T1" fmla="*/ 393 h 393"/>
                <a:gd name="T2" fmla="*/ 0 w 72"/>
                <a:gd name="T3" fmla="*/ 321 h 393"/>
                <a:gd name="T4" fmla="*/ 0 w 72"/>
                <a:gd name="T5" fmla="*/ 0 h 393"/>
                <a:gd name="T6" fmla="*/ 72 w 72"/>
                <a:gd name="T7" fmla="*/ 72 h 393"/>
                <a:gd name="T8" fmla="*/ 72 w 72"/>
                <a:gd name="T9" fmla="*/ 393 h 393"/>
              </a:gdLst>
              <a:ahLst/>
              <a:cxnLst>
                <a:cxn ang="0">
                  <a:pos x="T0" y="T1"/>
                </a:cxn>
                <a:cxn ang="0">
                  <a:pos x="T2" y="T3"/>
                </a:cxn>
                <a:cxn ang="0">
                  <a:pos x="T4" y="T5"/>
                </a:cxn>
                <a:cxn ang="0">
                  <a:pos x="T6" y="T7"/>
                </a:cxn>
                <a:cxn ang="0">
                  <a:pos x="T8" y="T9"/>
                </a:cxn>
              </a:cxnLst>
              <a:rect l="0" t="0" r="r" b="b"/>
              <a:pathLst>
                <a:path w="72" h="393">
                  <a:moveTo>
                    <a:pt x="72" y="393"/>
                  </a:moveTo>
                  <a:lnTo>
                    <a:pt x="0" y="321"/>
                  </a:lnTo>
                  <a:lnTo>
                    <a:pt x="0" y="0"/>
                  </a:lnTo>
                  <a:lnTo>
                    <a:pt x="72" y="72"/>
                  </a:lnTo>
                  <a:lnTo>
                    <a:pt x="72" y="39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28" name="Freeform 72"/>
            <p:cNvSpPr>
              <a:spLocks/>
            </p:cNvSpPr>
            <p:nvPr/>
          </p:nvSpPr>
          <p:spPr bwMode="auto">
            <a:xfrm>
              <a:off x="5946053" y="3735121"/>
              <a:ext cx="79334" cy="433029"/>
            </a:xfrm>
            <a:custGeom>
              <a:avLst/>
              <a:gdLst>
                <a:gd name="T0" fmla="*/ 72 w 72"/>
                <a:gd name="T1" fmla="*/ 393 h 393"/>
                <a:gd name="T2" fmla="*/ 0 w 72"/>
                <a:gd name="T3" fmla="*/ 321 h 393"/>
                <a:gd name="T4" fmla="*/ 0 w 72"/>
                <a:gd name="T5" fmla="*/ 0 h 393"/>
                <a:gd name="T6" fmla="*/ 72 w 72"/>
                <a:gd name="T7" fmla="*/ 72 h 393"/>
                <a:gd name="T8" fmla="*/ 72 w 72"/>
                <a:gd name="T9" fmla="*/ 393 h 393"/>
              </a:gdLst>
              <a:ahLst/>
              <a:cxnLst>
                <a:cxn ang="0">
                  <a:pos x="T0" y="T1"/>
                </a:cxn>
                <a:cxn ang="0">
                  <a:pos x="T2" y="T3"/>
                </a:cxn>
                <a:cxn ang="0">
                  <a:pos x="T4" y="T5"/>
                </a:cxn>
                <a:cxn ang="0">
                  <a:pos x="T6" y="T7"/>
                </a:cxn>
                <a:cxn ang="0">
                  <a:pos x="T8" y="T9"/>
                </a:cxn>
              </a:cxnLst>
              <a:rect l="0" t="0" r="r" b="b"/>
              <a:pathLst>
                <a:path w="72" h="393">
                  <a:moveTo>
                    <a:pt x="72" y="393"/>
                  </a:moveTo>
                  <a:lnTo>
                    <a:pt x="0" y="321"/>
                  </a:lnTo>
                  <a:lnTo>
                    <a:pt x="0" y="0"/>
                  </a:lnTo>
                  <a:lnTo>
                    <a:pt x="72" y="72"/>
                  </a:lnTo>
                  <a:lnTo>
                    <a:pt x="72" y="393"/>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29" name="Rectangle 73"/>
            <p:cNvSpPr>
              <a:spLocks noChangeArrowheads="1"/>
            </p:cNvSpPr>
            <p:nvPr/>
          </p:nvSpPr>
          <p:spPr bwMode="auto">
            <a:xfrm>
              <a:off x="4914716" y="3735121"/>
              <a:ext cx="1031336" cy="3536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30" name="Rectangle 74"/>
            <p:cNvSpPr>
              <a:spLocks noChangeArrowheads="1"/>
            </p:cNvSpPr>
            <p:nvPr/>
          </p:nvSpPr>
          <p:spPr bwMode="auto">
            <a:xfrm>
              <a:off x="4914716" y="3735121"/>
              <a:ext cx="1031336" cy="353695"/>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31" name="Rectangle 75"/>
            <p:cNvSpPr>
              <a:spLocks noChangeArrowheads="1"/>
            </p:cNvSpPr>
            <p:nvPr/>
          </p:nvSpPr>
          <p:spPr bwMode="auto">
            <a:xfrm>
              <a:off x="5234254" y="3770380"/>
              <a:ext cx="371325"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IPoC</a:t>
              </a:r>
              <a:endParaRPr lang="en-US" altLang="en-US" sz="1200"/>
            </a:p>
          </p:txBody>
        </p:sp>
        <p:sp>
          <p:nvSpPr>
            <p:cNvPr id="1332" name="Freeform 76"/>
            <p:cNvSpPr>
              <a:spLocks/>
            </p:cNvSpPr>
            <p:nvPr/>
          </p:nvSpPr>
          <p:spPr bwMode="auto">
            <a:xfrm>
              <a:off x="762000" y="4748827"/>
              <a:ext cx="5283219" cy="89250"/>
            </a:xfrm>
            <a:custGeom>
              <a:avLst/>
              <a:gdLst>
                <a:gd name="T0" fmla="*/ 4032 w 4104"/>
                <a:gd name="T1" fmla="*/ 0 h 72"/>
                <a:gd name="T2" fmla="*/ 0 w 4104"/>
                <a:gd name="T3" fmla="*/ 0 h 72"/>
                <a:gd name="T4" fmla="*/ 72 w 4104"/>
                <a:gd name="T5" fmla="*/ 72 h 72"/>
                <a:gd name="T6" fmla="*/ 4104 w 4104"/>
                <a:gd name="T7" fmla="*/ 72 h 72"/>
                <a:gd name="T8" fmla="*/ 4032 w 4104"/>
                <a:gd name="T9" fmla="*/ 0 h 72"/>
              </a:gdLst>
              <a:ahLst/>
              <a:cxnLst>
                <a:cxn ang="0">
                  <a:pos x="T0" y="T1"/>
                </a:cxn>
                <a:cxn ang="0">
                  <a:pos x="T2" y="T3"/>
                </a:cxn>
                <a:cxn ang="0">
                  <a:pos x="T4" y="T5"/>
                </a:cxn>
                <a:cxn ang="0">
                  <a:pos x="T6" y="T7"/>
                </a:cxn>
                <a:cxn ang="0">
                  <a:pos x="T8" y="T9"/>
                </a:cxn>
              </a:cxnLst>
              <a:rect l="0" t="0" r="r" b="b"/>
              <a:pathLst>
                <a:path w="4104" h="72">
                  <a:moveTo>
                    <a:pt x="4032" y="0"/>
                  </a:moveTo>
                  <a:lnTo>
                    <a:pt x="0" y="0"/>
                  </a:lnTo>
                  <a:lnTo>
                    <a:pt x="72" y="72"/>
                  </a:lnTo>
                  <a:lnTo>
                    <a:pt x="4104" y="72"/>
                  </a:lnTo>
                  <a:lnTo>
                    <a:pt x="403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33" name="Freeform 77"/>
            <p:cNvSpPr>
              <a:spLocks/>
            </p:cNvSpPr>
            <p:nvPr/>
          </p:nvSpPr>
          <p:spPr bwMode="auto">
            <a:xfrm>
              <a:off x="761999" y="4748827"/>
              <a:ext cx="5283220" cy="107982"/>
            </a:xfrm>
            <a:custGeom>
              <a:avLst/>
              <a:gdLst>
                <a:gd name="T0" fmla="*/ 4032 w 4104"/>
                <a:gd name="T1" fmla="*/ 0 h 72"/>
                <a:gd name="T2" fmla="*/ 0 w 4104"/>
                <a:gd name="T3" fmla="*/ 0 h 72"/>
                <a:gd name="T4" fmla="*/ 72 w 4104"/>
                <a:gd name="T5" fmla="*/ 72 h 72"/>
                <a:gd name="T6" fmla="*/ 4104 w 4104"/>
                <a:gd name="T7" fmla="*/ 72 h 72"/>
                <a:gd name="T8" fmla="*/ 4032 w 4104"/>
                <a:gd name="T9" fmla="*/ 0 h 72"/>
              </a:gdLst>
              <a:ahLst/>
              <a:cxnLst>
                <a:cxn ang="0">
                  <a:pos x="T0" y="T1"/>
                </a:cxn>
                <a:cxn ang="0">
                  <a:pos x="T2" y="T3"/>
                </a:cxn>
                <a:cxn ang="0">
                  <a:pos x="T4" y="T5"/>
                </a:cxn>
                <a:cxn ang="0">
                  <a:pos x="T6" y="T7"/>
                </a:cxn>
                <a:cxn ang="0">
                  <a:pos x="T8" y="T9"/>
                </a:cxn>
              </a:cxnLst>
              <a:rect l="0" t="0" r="r" b="b"/>
              <a:pathLst>
                <a:path w="4104" h="72">
                  <a:moveTo>
                    <a:pt x="4032" y="0"/>
                  </a:moveTo>
                  <a:lnTo>
                    <a:pt x="0" y="0"/>
                  </a:lnTo>
                  <a:lnTo>
                    <a:pt x="72" y="72"/>
                  </a:lnTo>
                  <a:lnTo>
                    <a:pt x="4104" y="72"/>
                  </a:lnTo>
                  <a:lnTo>
                    <a:pt x="4032"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34" name="Freeform 78"/>
            <p:cNvSpPr>
              <a:spLocks/>
            </p:cNvSpPr>
            <p:nvPr/>
          </p:nvSpPr>
          <p:spPr bwMode="auto">
            <a:xfrm>
              <a:off x="5965886" y="4352159"/>
              <a:ext cx="79334" cy="476001"/>
            </a:xfrm>
            <a:custGeom>
              <a:avLst/>
              <a:gdLst>
                <a:gd name="T0" fmla="*/ 72 w 72"/>
                <a:gd name="T1" fmla="*/ 432 h 432"/>
                <a:gd name="T2" fmla="*/ 0 w 72"/>
                <a:gd name="T3" fmla="*/ 360 h 432"/>
                <a:gd name="T4" fmla="*/ 0 w 72"/>
                <a:gd name="T5" fmla="*/ 0 h 432"/>
                <a:gd name="T6" fmla="*/ 72 w 72"/>
                <a:gd name="T7" fmla="*/ 72 h 432"/>
                <a:gd name="T8" fmla="*/ 72 w 72"/>
                <a:gd name="T9" fmla="*/ 432 h 432"/>
              </a:gdLst>
              <a:ahLst/>
              <a:cxnLst>
                <a:cxn ang="0">
                  <a:pos x="T0" y="T1"/>
                </a:cxn>
                <a:cxn ang="0">
                  <a:pos x="T2" y="T3"/>
                </a:cxn>
                <a:cxn ang="0">
                  <a:pos x="T4" y="T5"/>
                </a:cxn>
                <a:cxn ang="0">
                  <a:pos x="T6" y="T7"/>
                </a:cxn>
                <a:cxn ang="0">
                  <a:pos x="T8" y="T9"/>
                </a:cxn>
              </a:cxnLst>
              <a:rect l="0" t="0" r="r" b="b"/>
              <a:pathLst>
                <a:path w="72" h="432">
                  <a:moveTo>
                    <a:pt x="72" y="432"/>
                  </a:moveTo>
                  <a:lnTo>
                    <a:pt x="0" y="360"/>
                  </a:lnTo>
                  <a:lnTo>
                    <a:pt x="0" y="0"/>
                  </a:lnTo>
                  <a:lnTo>
                    <a:pt x="72" y="72"/>
                  </a:lnTo>
                  <a:lnTo>
                    <a:pt x="72" y="43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35" name="Freeform 79"/>
            <p:cNvSpPr>
              <a:spLocks/>
            </p:cNvSpPr>
            <p:nvPr/>
          </p:nvSpPr>
          <p:spPr bwMode="auto">
            <a:xfrm>
              <a:off x="5965886" y="4352159"/>
              <a:ext cx="79334" cy="476001"/>
            </a:xfrm>
            <a:custGeom>
              <a:avLst/>
              <a:gdLst>
                <a:gd name="T0" fmla="*/ 72 w 72"/>
                <a:gd name="T1" fmla="*/ 432 h 432"/>
                <a:gd name="T2" fmla="*/ 0 w 72"/>
                <a:gd name="T3" fmla="*/ 360 h 432"/>
                <a:gd name="T4" fmla="*/ 0 w 72"/>
                <a:gd name="T5" fmla="*/ 0 h 432"/>
                <a:gd name="T6" fmla="*/ 72 w 72"/>
                <a:gd name="T7" fmla="*/ 72 h 432"/>
                <a:gd name="T8" fmla="*/ 72 w 72"/>
                <a:gd name="T9" fmla="*/ 432 h 432"/>
              </a:gdLst>
              <a:ahLst/>
              <a:cxnLst>
                <a:cxn ang="0">
                  <a:pos x="T0" y="T1"/>
                </a:cxn>
                <a:cxn ang="0">
                  <a:pos x="T2" y="T3"/>
                </a:cxn>
                <a:cxn ang="0">
                  <a:pos x="T4" y="T5"/>
                </a:cxn>
                <a:cxn ang="0">
                  <a:pos x="T6" y="T7"/>
                </a:cxn>
                <a:cxn ang="0">
                  <a:pos x="T8" y="T9"/>
                </a:cxn>
              </a:cxnLst>
              <a:rect l="0" t="0" r="r" b="b"/>
              <a:pathLst>
                <a:path w="72" h="432">
                  <a:moveTo>
                    <a:pt x="72" y="432"/>
                  </a:moveTo>
                  <a:lnTo>
                    <a:pt x="0" y="360"/>
                  </a:lnTo>
                  <a:lnTo>
                    <a:pt x="0" y="0"/>
                  </a:lnTo>
                  <a:lnTo>
                    <a:pt x="72" y="72"/>
                  </a:lnTo>
                  <a:lnTo>
                    <a:pt x="72" y="43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36" name="Rectangle 80"/>
            <p:cNvSpPr>
              <a:spLocks noChangeArrowheads="1"/>
            </p:cNvSpPr>
            <p:nvPr/>
          </p:nvSpPr>
          <p:spPr bwMode="auto">
            <a:xfrm>
              <a:off x="1523207" y="4352159"/>
              <a:ext cx="4442679" cy="396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37" name="Rectangle 81"/>
            <p:cNvSpPr>
              <a:spLocks noChangeArrowheads="1"/>
            </p:cNvSpPr>
            <p:nvPr/>
          </p:nvSpPr>
          <p:spPr bwMode="auto">
            <a:xfrm>
              <a:off x="762001" y="4352159"/>
              <a:ext cx="5203886" cy="396668"/>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38" name="Rectangle 82"/>
            <p:cNvSpPr>
              <a:spLocks noChangeArrowheads="1"/>
            </p:cNvSpPr>
            <p:nvPr/>
          </p:nvSpPr>
          <p:spPr bwMode="auto">
            <a:xfrm>
              <a:off x="2470803" y="4411660"/>
              <a:ext cx="1852218"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Encapsulation Service </a:t>
              </a:r>
              <a:endParaRPr lang="en-US" altLang="en-US" sz="1200"/>
            </a:p>
          </p:txBody>
        </p:sp>
        <p:sp>
          <p:nvSpPr>
            <p:cNvPr id="1339" name="Rectangle 83"/>
            <p:cNvSpPr>
              <a:spLocks noChangeArrowheads="1"/>
            </p:cNvSpPr>
            <p:nvPr/>
          </p:nvSpPr>
          <p:spPr bwMode="auto">
            <a:xfrm>
              <a:off x="4388030" y="4411660"/>
              <a:ext cx="62806"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a:t>
              </a:r>
              <a:endParaRPr lang="en-US" altLang="en-US" sz="1200"/>
            </a:p>
          </p:txBody>
        </p:sp>
        <p:sp>
          <p:nvSpPr>
            <p:cNvPr id="1340" name="Rectangle 84"/>
            <p:cNvSpPr>
              <a:spLocks noChangeArrowheads="1"/>
            </p:cNvSpPr>
            <p:nvPr/>
          </p:nvSpPr>
          <p:spPr bwMode="auto">
            <a:xfrm>
              <a:off x="4447530" y="4411660"/>
              <a:ext cx="748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latin typeface="Calibri" pitchFamily="34" charset="0"/>
                </a:rPr>
                <a:t>SPP/EPP)</a:t>
              </a:r>
              <a:endParaRPr lang="en-US" altLang="en-US" sz="1200" dirty="0"/>
            </a:p>
          </p:txBody>
        </p:sp>
        <p:sp>
          <p:nvSpPr>
            <p:cNvPr id="1341" name="Rectangle 85"/>
            <p:cNvSpPr>
              <a:spLocks noChangeArrowheads="1"/>
            </p:cNvSpPr>
            <p:nvPr/>
          </p:nvSpPr>
          <p:spPr bwMode="auto">
            <a:xfrm>
              <a:off x="4573039" y="4411660"/>
              <a:ext cx="1642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z="1200" dirty="0"/>
            </a:p>
          </p:txBody>
        </p:sp>
        <p:sp>
          <p:nvSpPr>
            <p:cNvPr id="1342" name="Rectangle 86"/>
            <p:cNvSpPr>
              <a:spLocks noChangeArrowheads="1"/>
            </p:cNvSpPr>
            <p:nvPr/>
          </p:nvSpPr>
          <p:spPr bwMode="auto">
            <a:xfrm>
              <a:off x="4738420" y="4411660"/>
              <a:ext cx="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z="1200" dirty="0"/>
            </a:p>
          </p:txBody>
        </p:sp>
        <p:sp>
          <p:nvSpPr>
            <p:cNvPr id="1344" name="Freeform 88"/>
            <p:cNvSpPr>
              <a:spLocks/>
            </p:cNvSpPr>
            <p:nvPr/>
          </p:nvSpPr>
          <p:spPr bwMode="auto">
            <a:xfrm>
              <a:off x="2633877" y="4088816"/>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45" name="Freeform 89"/>
            <p:cNvSpPr>
              <a:spLocks/>
            </p:cNvSpPr>
            <p:nvPr/>
          </p:nvSpPr>
          <p:spPr bwMode="auto">
            <a:xfrm>
              <a:off x="2633877" y="4088816"/>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46" name="Freeform 90"/>
            <p:cNvSpPr>
              <a:spLocks/>
            </p:cNvSpPr>
            <p:nvPr/>
          </p:nvSpPr>
          <p:spPr bwMode="auto">
            <a:xfrm>
              <a:off x="3347879" y="3735121"/>
              <a:ext cx="79334" cy="433029"/>
            </a:xfrm>
            <a:custGeom>
              <a:avLst/>
              <a:gdLst>
                <a:gd name="T0" fmla="*/ 72 w 72"/>
                <a:gd name="T1" fmla="*/ 393 h 393"/>
                <a:gd name="T2" fmla="*/ 0 w 72"/>
                <a:gd name="T3" fmla="*/ 321 h 393"/>
                <a:gd name="T4" fmla="*/ 0 w 72"/>
                <a:gd name="T5" fmla="*/ 0 h 393"/>
                <a:gd name="T6" fmla="*/ 72 w 72"/>
                <a:gd name="T7" fmla="*/ 72 h 393"/>
                <a:gd name="T8" fmla="*/ 72 w 72"/>
                <a:gd name="T9" fmla="*/ 393 h 393"/>
              </a:gdLst>
              <a:ahLst/>
              <a:cxnLst>
                <a:cxn ang="0">
                  <a:pos x="T0" y="T1"/>
                </a:cxn>
                <a:cxn ang="0">
                  <a:pos x="T2" y="T3"/>
                </a:cxn>
                <a:cxn ang="0">
                  <a:pos x="T4" y="T5"/>
                </a:cxn>
                <a:cxn ang="0">
                  <a:pos x="T6" y="T7"/>
                </a:cxn>
                <a:cxn ang="0">
                  <a:pos x="T8" y="T9"/>
                </a:cxn>
              </a:cxnLst>
              <a:rect l="0" t="0" r="r" b="b"/>
              <a:pathLst>
                <a:path w="72" h="393">
                  <a:moveTo>
                    <a:pt x="72" y="393"/>
                  </a:moveTo>
                  <a:lnTo>
                    <a:pt x="0" y="321"/>
                  </a:lnTo>
                  <a:lnTo>
                    <a:pt x="0" y="0"/>
                  </a:lnTo>
                  <a:lnTo>
                    <a:pt x="72" y="72"/>
                  </a:lnTo>
                  <a:lnTo>
                    <a:pt x="72" y="39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47" name="Freeform 91"/>
            <p:cNvSpPr>
              <a:spLocks/>
            </p:cNvSpPr>
            <p:nvPr/>
          </p:nvSpPr>
          <p:spPr bwMode="auto">
            <a:xfrm>
              <a:off x="3347879" y="3735121"/>
              <a:ext cx="79334" cy="433029"/>
            </a:xfrm>
            <a:custGeom>
              <a:avLst/>
              <a:gdLst>
                <a:gd name="T0" fmla="*/ 72 w 72"/>
                <a:gd name="T1" fmla="*/ 393 h 393"/>
                <a:gd name="T2" fmla="*/ 0 w 72"/>
                <a:gd name="T3" fmla="*/ 321 h 393"/>
                <a:gd name="T4" fmla="*/ 0 w 72"/>
                <a:gd name="T5" fmla="*/ 0 h 393"/>
                <a:gd name="T6" fmla="*/ 72 w 72"/>
                <a:gd name="T7" fmla="*/ 72 h 393"/>
                <a:gd name="T8" fmla="*/ 72 w 72"/>
                <a:gd name="T9" fmla="*/ 393 h 393"/>
              </a:gdLst>
              <a:ahLst/>
              <a:cxnLst>
                <a:cxn ang="0">
                  <a:pos x="T0" y="T1"/>
                </a:cxn>
                <a:cxn ang="0">
                  <a:pos x="T2" y="T3"/>
                </a:cxn>
                <a:cxn ang="0">
                  <a:pos x="T4" y="T5"/>
                </a:cxn>
                <a:cxn ang="0">
                  <a:pos x="T6" y="T7"/>
                </a:cxn>
                <a:cxn ang="0">
                  <a:pos x="T8" y="T9"/>
                </a:cxn>
              </a:cxnLst>
              <a:rect l="0" t="0" r="r" b="b"/>
              <a:pathLst>
                <a:path w="72" h="393">
                  <a:moveTo>
                    <a:pt x="72" y="393"/>
                  </a:moveTo>
                  <a:lnTo>
                    <a:pt x="0" y="321"/>
                  </a:lnTo>
                  <a:lnTo>
                    <a:pt x="0" y="0"/>
                  </a:lnTo>
                  <a:lnTo>
                    <a:pt x="72" y="72"/>
                  </a:lnTo>
                  <a:lnTo>
                    <a:pt x="72" y="393"/>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48" name="Rectangle 92"/>
            <p:cNvSpPr>
              <a:spLocks noChangeArrowheads="1"/>
            </p:cNvSpPr>
            <p:nvPr/>
          </p:nvSpPr>
          <p:spPr bwMode="auto">
            <a:xfrm>
              <a:off x="2633877" y="3735121"/>
              <a:ext cx="714002" cy="3536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49" name="Rectangle 93"/>
            <p:cNvSpPr>
              <a:spLocks noChangeArrowheads="1"/>
            </p:cNvSpPr>
            <p:nvPr/>
          </p:nvSpPr>
          <p:spPr bwMode="auto">
            <a:xfrm>
              <a:off x="2633877" y="3735121"/>
              <a:ext cx="714002" cy="353695"/>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50" name="Rectangle 94"/>
            <p:cNvSpPr>
              <a:spLocks noChangeArrowheads="1"/>
            </p:cNvSpPr>
            <p:nvPr/>
          </p:nvSpPr>
          <p:spPr bwMode="auto">
            <a:xfrm>
              <a:off x="2841026" y="3770380"/>
              <a:ext cx="276566"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LTP</a:t>
              </a:r>
              <a:endParaRPr lang="en-US" altLang="en-US" sz="1200"/>
            </a:p>
          </p:txBody>
        </p:sp>
        <p:sp>
          <p:nvSpPr>
            <p:cNvPr id="1351" name="Freeform 95"/>
            <p:cNvSpPr>
              <a:spLocks/>
            </p:cNvSpPr>
            <p:nvPr/>
          </p:nvSpPr>
          <p:spPr bwMode="auto">
            <a:xfrm>
              <a:off x="1752221" y="5428672"/>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52" name="Freeform 96"/>
            <p:cNvSpPr>
              <a:spLocks/>
            </p:cNvSpPr>
            <p:nvPr/>
          </p:nvSpPr>
          <p:spPr bwMode="auto">
            <a:xfrm>
              <a:off x="1752221" y="5428672"/>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53" name="Freeform 97"/>
            <p:cNvSpPr>
              <a:spLocks/>
            </p:cNvSpPr>
            <p:nvPr/>
          </p:nvSpPr>
          <p:spPr bwMode="auto">
            <a:xfrm>
              <a:off x="2466223" y="5076078"/>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54" name="Freeform 98"/>
            <p:cNvSpPr>
              <a:spLocks/>
            </p:cNvSpPr>
            <p:nvPr/>
          </p:nvSpPr>
          <p:spPr bwMode="auto">
            <a:xfrm>
              <a:off x="2466223" y="5076078"/>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55" name="Rectangle 99"/>
            <p:cNvSpPr>
              <a:spLocks noChangeArrowheads="1"/>
            </p:cNvSpPr>
            <p:nvPr/>
          </p:nvSpPr>
          <p:spPr bwMode="auto">
            <a:xfrm>
              <a:off x="1752221" y="5076078"/>
              <a:ext cx="714002"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56" name="Rectangle 100"/>
            <p:cNvSpPr>
              <a:spLocks noChangeArrowheads="1"/>
            </p:cNvSpPr>
            <p:nvPr/>
          </p:nvSpPr>
          <p:spPr bwMode="auto">
            <a:xfrm>
              <a:off x="1752221" y="5076078"/>
              <a:ext cx="714002"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57" name="Rectangle 101"/>
            <p:cNvSpPr>
              <a:spLocks noChangeArrowheads="1"/>
            </p:cNvSpPr>
            <p:nvPr/>
          </p:nvSpPr>
          <p:spPr bwMode="auto">
            <a:xfrm>
              <a:off x="1965981" y="5109134"/>
              <a:ext cx="274362"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TM</a:t>
              </a:r>
              <a:endParaRPr lang="en-US" altLang="en-US" sz="1200"/>
            </a:p>
          </p:txBody>
        </p:sp>
        <p:sp>
          <p:nvSpPr>
            <p:cNvPr id="1358" name="Freeform 102"/>
            <p:cNvSpPr>
              <a:spLocks/>
            </p:cNvSpPr>
            <p:nvPr/>
          </p:nvSpPr>
          <p:spPr bwMode="auto">
            <a:xfrm>
              <a:off x="2792544" y="5418755"/>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59" name="Freeform 103"/>
            <p:cNvSpPr>
              <a:spLocks/>
            </p:cNvSpPr>
            <p:nvPr/>
          </p:nvSpPr>
          <p:spPr bwMode="auto">
            <a:xfrm>
              <a:off x="2792544" y="5418755"/>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60" name="Freeform 104"/>
            <p:cNvSpPr>
              <a:spLocks/>
            </p:cNvSpPr>
            <p:nvPr/>
          </p:nvSpPr>
          <p:spPr bwMode="auto">
            <a:xfrm>
              <a:off x="3506546" y="5066161"/>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61" name="Freeform 105"/>
            <p:cNvSpPr>
              <a:spLocks/>
            </p:cNvSpPr>
            <p:nvPr/>
          </p:nvSpPr>
          <p:spPr bwMode="auto">
            <a:xfrm>
              <a:off x="3506546" y="5066161"/>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62" name="Rectangle 106"/>
            <p:cNvSpPr>
              <a:spLocks noChangeArrowheads="1"/>
            </p:cNvSpPr>
            <p:nvPr/>
          </p:nvSpPr>
          <p:spPr bwMode="auto">
            <a:xfrm>
              <a:off x="2792544" y="5066161"/>
              <a:ext cx="714002"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63" name="Rectangle 107"/>
            <p:cNvSpPr>
              <a:spLocks noChangeArrowheads="1"/>
            </p:cNvSpPr>
            <p:nvPr/>
          </p:nvSpPr>
          <p:spPr bwMode="auto">
            <a:xfrm>
              <a:off x="2792544" y="5066161"/>
              <a:ext cx="714002"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64" name="Rectangle 108"/>
            <p:cNvSpPr>
              <a:spLocks noChangeArrowheads="1"/>
            </p:cNvSpPr>
            <p:nvPr/>
          </p:nvSpPr>
          <p:spPr bwMode="auto">
            <a:xfrm>
              <a:off x="3039360" y="5099217"/>
              <a:ext cx="203843"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TC</a:t>
              </a:r>
              <a:endParaRPr lang="en-US" altLang="en-US" sz="1200"/>
            </a:p>
          </p:txBody>
        </p:sp>
        <p:sp>
          <p:nvSpPr>
            <p:cNvPr id="1365" name="Freeform 109"/>
            <p:cNvSpPr>
              <a:spLocks/>
            </p:cNvSpPr>
            <p:nvPr/>
          </p:nvSpPr>
          <p:spPr bwMode="auto">
            <a:xfrm>
              <a:off x="4061881" y="5423162"/>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66" name="Freeform 110"/>
            <p:cNvSpPr>
              <a:spLocks/>
            </p:cNvSpPr>
            <p:nvPr/>
          </p:nvSpPr>
          <p:spPr bwMode="auto">
            <a:xfrm>
              <a:off x="4061881" y="5423162"/>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67" name="Freeform 111"/>
            <p:cNvSpPr>
              <a:spLocks/>
            </p:cNvSpPr>
            <p:nvPr/>
          </p:nvSpPr>
          <p:spPr bwMode="auto">
            <a:xfrm>
              <a:off x="4775883" y="5070569"/>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68" name="Freeform 112"/>
            <p:cNvSpPr>
              <a:spLocks/>
            </p:cNvSpPr>
            <p:nvPr/>
          </p:nvSpPr>
          <p:spPr bwMode="auto">
            <a:xfrm>
              <a:off x="4775883" y="5070569"/>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69" name="Rectangle 113"/>
            <p:cNvSpPr>
              <a:spLocks noChangeArrowheads="1"/>
            </p:cNvSpPr>
            <p:nvPr/>
          </p:nvSpPr>
          <p:spPr bwMode="auto">
            <a:xfrm>
              <a:off x="4061881" y="5070569"/>
              <a:ext cx="714002"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70" name="Rectangle 114"/>
            <p:cNvSpPr>
              <a:spLocks noChangeArrowheads="1"/>
            </p:cNvSpPr>
            <p:nvPr/>
          </p:nvSpPr>
          <p:spPr bwMode="auto">
            <a:xfrm>
              <a:off x="4061881" y="5070569"/>
              <a:ext cx="714002"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71" name="Rectangle 115"/>
            <p:cNvSpPr>
              <a:spLocks noChangeArrowheads="1"/>
            </p:cNvSpPr>
            <p:nvPr/>
          </p:nvSpPr>
          <p:spPr bwMode="auto">
            <a:xfrm>
              <a:off x="4235974" y="5105828"/>
              <a:ext cx="347084"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AOS</a:t>
              </a:r>
              <a:endParaRPr lang="en-US" altLang="en-US" sz="1200"/>
            </a:p>
          </p:txBody>
        </p:sp>
        <p:sp>
          <p:nvSpPr>
            <p:cNvPr id="1372" name="Freeform 116"/>
            <p:cNvSpPr>
              <a:spLocks/>
            </p:cNvSpPr>
            <p:nvPr/>
          </p:nvSpPr>
          <p:spPr bwMode="auto">
            <a:xfrm>
              <a:off x="5232051" y="5423162"/>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73" name="Freeform 117"/>
            <p:cNvSpPr>
              <a:spLocks/>
            </p:cNvSpPr>
            <p:nvPr/>
          </p:nvSpPr>
          <p:spPr bwMode="auto">
            <a:xfrm>
              <a:off x="5232051" y="5423162"/>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74" name="Freeform 118"/>
            <p:cNvSpPr>
              <a:spLocks/>
            </p:cNvSpPr>
            <p:nvPr/>
          </p:nvSpPr>
          <p:spPr bwMode="auto">
            <a:xfrm>
              <a:off x="5946053" y="5070569"/>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75" name="Freeform 119"/>
            <p:cNvSpPr>
              <a:spLocks/>
            </p:cNvSpPr>
            <p:nvPr/>
          </p:nvSpPr>
          <p:spPr bwMode="auto">
            <a:xfrm>
              <a:off x="5946053" y="5070569"/>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76" name="Rectangle 120"/>
            <p:cNvSpPr>
              <a:spLocks noChangeArrowheads="1"/>
            </p:cNvSpPr>
            <p:nvPr/>
          </p:nvSpPr>
          <p:spPr bwMode="auto">
            <a:xfrm>
              <a:off x="5232051" y="5070569"/>
              <a:ext cx="714002"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77" name="Rectangle 121"/>
            <p:cNvSpPr>
              <a:spLocks noChangeArrowheads="1"/>
            </p:cNvSpPr>
            <p:nvPr/>
          </p:nvSpPr>
          <p:spPr bwMode="auto">
            <a:xfrm>
              <a:off x="5232051" y="5070569"/>
              <a:ext cx="714002"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78" name="Rectangle 122"/>
            <p:cNvSpPr>
              <a:spLocks noChangeArrowheads="1"/>
            </p:cNvSpPr>
            <p:nvPr/>
          </p:nvSpPr>
          <p:spPr bwMode="auto">
            <a:xfrm>
              <a:off x="5306977" y="5105828"/>
              <a:ext cx="368020"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Prox</a:t>
              </a:r>
              <a:endParaRPr lang="en-US" altLang="en-US" sz="1200"/>
            </a:p>
          </p:txBody>
        </p:sp>
        <p:sp>
          <p:nvSpPr>
            <p:cNvPr id="1379" name="Rectangle 123"/>
            <p:cNvSpPr>
              <a:spLocks noChangeArrowheads="1"/>
            </p:cNvSpPr>
            <p:nvPr/>
          </p:nvSpPr>
          <p:spPr bwMode="auto">
            <a:xfrm>
              <a:off x="5697033" y="5105828"/>
              <a:ext cx="62806"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a:t>
              </a:r>
              <a:endParaRPr lang="en-US" altLang="en-US" sz="1200"/>
            </a:p>
          </p:txBody>
        </p:sp>
        <p:sp>
          <p:nvSpPr>
            <p:cNvPr id="1380" name="Rectangle 124"/>
            <p:cNvSpPr>
              <a:spLocks noChangeArrowheads="1"/>
            </p:cNvSpPr>
            <p:nvPr/>
          </p:nvSpPr>
          <p:spPr bwMode="auto">
            <a:xfrm>
              <a:off x="5763145" y="5105828"/>
              <a:ext cx="104676"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1</a:t>
              </a:r>
              <a:endParaRPr lang="en-US" altLang="en-US" sz="1200"/>
            </a:p>
          </p:txBody>
        </p:sp>
        <p:sp>
          <p:nvSpPr>
            <p:cNvPr id="1381" name="Freeform 125"/>
            <p:cNvSpPr>
              <a:spLocks/>
            </p:cNvSpPr>
            <p:nvPr/>
          </p:nvSpPr>
          <p:spPr bwMode="auto">
            <a:xfrm flipV="1">
              <a:off x="821154" y="6077964"/>
              <a:ext cx="5204232" cy="45719"/>
            </a:xfrm>
            <a:custGeom>
              <a:avLst/>
              <a:gdLst>
                <a:gd name="T0" fmla="*/ 4032 w 4104"/>
                <a:gd name="T1" fmla="*/ 0 h 72"/>
                <a:gd name="T2" fmla="*/ 0 w 4104"/>
                <a:gd name="T3" fmla="*/ 0 h 72"/>
                <a:gd name="T4" fmla="*/ 72 w 4104"/>
                <a:gd name="T5" fmla="*/ 72 h 72"/>
                <a:gd name="T6" fmla="*/ 4104 w 4104"/>
                <a:gd name="T7" fmla="*/ 72 h 72"/>
                <a:gd name="T8" fmla="*/ 4032 w 4104"/>
                <a:gd name="T9" fmla="*/ 0 h 72"/>
              </a:gdLst>
              <a:ahLst/>
              <a:cxnLst>
                <a:cxn ang="0">
                  <a:pos x="T0" y="T1"/>
                </a:cxn>
                <a:cxn ang="0">
                  <a:pos x="T2" y="T3"/>
                </a:cxn>
                <a:cxn ang="0">
                  <a:pos x="T4" y="T5"/>
                </a:cxn>
                <a:cxn ang="0">
                  <a:pos x="T6" y="T7"/>
                </a:cxn>
                <a:cxn ang="0">
                  <a:pos x="T8" y="T9"/>
                </a:cxn>
              </a:cxnLst>
              <a:rect l="0" t="0" r="r" b="b"/>
              <a:pathLst>
                <a:path w="4104" h="72">
                  <a:moveTo>
                    <a:pt x="4032" y="0"/>
                  </a:moveTo>
                  <a:lnTo>
                    <a:pt x="0" y="0"/>
                  </a:lnTo>
                  <a:lnTo>
                    <a:pt x="72" y="72"/>
                  </a:lnTo>
                  <a:lnTo>
                    <a:pt x="4104" y="72"/>
                  </a:lnTo>
                  <a:lnTo>
                    <a:pt x="403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82" name="Freeform 126"/>
            <p:cNvSpPr>
              <a:spLocks/>
            </p:cNvSpPr>
            <p:nvPr/>
          </p:nvSpPr>
          <p:spPr bwMode="auto">
            <a:xfrm>
              <a:off x="821152" y="6137164"/>
              <a:ext cx="5204234" cy="119338"/>
            </a:xfrm>
            <a:custGeom>
              <a:avLst/>
              <a:gdLst>
                <a:gd name="T0" fmla="*/ 4032 w 4104"/>
                <a:gd name="T1" fmla="*/ 0 h 72"/>
                <a:gd name="T2" fmla="*/ 0 w 4104"/>
                <a:gd name="T3" fmla="*/ 0 h 72"/>
                <a:gd name="T4" fmla="*/ 72 w 4104"/>
                <a:gd name="T5" fmla="*/ 72 h 72"/>
                <a:gd name="T6" fmla="*/ 4104 w 4104"/>
                <a:gd name="T7" fmla="*/ 72 h 72"/>
                <a:gd name="T8" fmla="*/ 4032 w 4104"/>
                <a:gd name="T9" fmla="*/ 0 h 72"/>
              </a:gdLst>
              <a:ahLst/>
              <a:cxnLst>
                <a:cxn ang="0">
                  <a:pos x="T0" y="T1"/>
                </a:cxn>
                <a:cxn ang="0">
                  <a:pos x="T2" y="T3"/>
                </a:cxn>
                <a:cxn ang="0">
                  <a:pos x="T4" y="T5"/>
                </a:cxn>
                <a:cxn ang="0">
                  <a:pos x="T6" y="T7"/>
                </a:cxn>
                <a:cxn ang="0">
                  <a:pos x="T8" y="T9"/>
                </a:cxn>
              </a:cxnLst>
              <a:rect l="0" t="0" r="r" b="b"/>
              <a:pathLst>
                <a:path w="4104" h="72">
                  <a:moveTo>
                    <a:pt x="4032" y="0"/>
                  </a:moveTo>
                  <a:lnTo>
                    <a:pt x="0" y="0"/>
                  </a:lnTo>
                  <a:lnTo>
                    <a:pt x="72" y="72"/>
                  </a:lnTo>
                  <a:lnTo>
                    <a:pt x="4104" y="72"/>
                  </a:lnTo>
                  <a:lnTo>
                    <a:pt x="4032"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83" name="Freeform 127"/>
            <p:cNvSpPr>
              <a:spLocks/>
            </p:cNvSpPr>
            <p:nvPr/>
          </p:nvSpPr>
          <p:spPr bwMode="auto">
            <a:xfrm>
              <a:off x="5946053" y="5740497"/>
              <a:ext cx="79334" cy="476001"/>
            </a:xfrm>
            <a:custGeom>
              <a:avLst/>
              <a:gdLst>
                <a:gd name="T0" fmla="*/ 72 w 72"/>
                <a:gd name="T1" fmla="*/ 432 h 432"/>
                <a:gd name="T2" fmla="*/ 0 w 72"/>
                <a:gd name="T3" fmla="*/ 360 h 432"/>
                <a:gd name="T4" fmla="*/ 0 w 72"/>
                <a:gd name="T5" fmla="*/ 0 h 432"/>
                <a:gd name="T6" fmla="*/ 72 w 72"/>
                <a:gd name="T7" fmla="*/ 72 h 432"/>
                <a:gd name="T8" fmla="*/ 72 w 72"/>
                <a:gd name="T9" fmla="*/ 432 h 432"/>
              </a:gdLst>
              <a:ahLst/>
              <a:cxnLst>
                <a:cxn ang="0">
                  <a:pos x="T0" y="T1"/>
                </a:cxn>
                <a:cxn ang="0">
                  <a:pos x="T2" y="T3"/>
                </a:cxn>
                <a:cxn ang="0">
                  <a:pos x="T4" y="T5"/>
                </a:cxn>
                <a:cxn ang="0">
                  <a:pos x="T6" y="T7"/>
                </a:cxn>
                <a:cxn ang="0">
                  <a:pos x="T8" y="T9"/>
                </a:cxn>
              </a:cxnLst>
              <a:rect l="0" t="0" r="r" b="b"/>
              <a:pathLst>
                <a:path w="72" h="432">
                  <a:moveTo>
                    <a:pt x="72" y="432"/>
                  </a:moveTo>
                  <a:lnTo>
                    <a:pt x="0" y="360"/>
                  </a:lnTo>
                  <a:lnTo>
                    <a:pt x="0" y="0"/>
                  </a:lnTo>
                  <a:lnTo>
                    <a:pt x="72" y="72"/>
                  </a:lnTo>
                  <a:lnTo>
                    <a:pt x="72" y="43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84" name="Freeform 128"/>
            <p:cNvSpPr>
              <a:spLocks/>
            </p:cNvSpPr>
            <p:nvPr/>
          </p:nvSpPr>
          <p:spPr bwMode="auto">
            <a:xfrm>
              <a:off x="5946053" y="5740497"/>
              <a:ext cx="79334" cy="476001"/>
            </a:xfrm>
            <a:custGeom>
              <a:avLst/>
              <a:gdLst>
                <a:gd name="T0" fmla="*/ 72 w 72"/>
                <a:gd name="T1" fmla="*/ 432 h 432"/>
                <a:gd name="T2" fmla="*/ 0 w 72"/>
                <a:gd name="T3" fmla="*/ 360 h 432"/>
                <a:gd name="T4" fmla="*/ 0 w 72"/>
                <a:gd name="T5" fmla="*/ 0 h 432"/>
                <a:gd name="T6" fmla="*/ 72 w 72"/>
                <a:gd name="T7" fmla="*/ 72 h 432"/>
                <a:gd name="T8" fmla="*/ 72 w 72"/>
                <a:gd name="T9" fmla="*/ 432 h 432"/>
              </a:gdLst>
              <a:ahLst/>
              <a:cxnLst>
                <a:cxn ang="0">
                  <a:pos x="T0" y="T1"/>
                </a:cxn>
                <a:cxn ang="0">
                  <a:pos x="T2" y="T3"/>
                </a:cxn>
                <a:cxn ang="0">
                  <a:pos x="T4" y="T5"/>
                </a:cxn>
                <a:cxn ang="0">
                  <a:pos x="T6" y="T7"/>
                </a:cxn>
                <a:cxn ang="0">
                  <a:pos x="T8" y="T9"/>
                </a:cxn>
              </a:cxnLst>
              <a:rect l="0" t="0" r="r" b="b"/>
              <a:pathLst>
                <a:path w="72" h="432">
                  <a:moveTo>
                    <a:pt x="72" y="432"/>
                  </a:moveTo>
                  <a:lnTo>
                    <a:pt x="0" y="360"/>
                  </a:lnTo>
                  <a:lnTo>
                    <a:pt x="0" y="0"/>
                  </a:lnTo>
                  <a:lnTo>
                    <a:pt x="72" y="72"/>
                  </a:lnTo>
                  <a:lnTo>
                    <a:pt x="72" y="43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85" name="Rectangle 129"/>
            <p:cNvSpPr>
              <a:spLocks noChangeArrowheads="1"/>
            </p:cNvSpPr>
            <p:nvPr/>
          </p:nvSpPr>
          <p:spPr bwMode="auto">
            <a:xfrm>
              <a:off x="821154" y="5740497"/>
              <a:ext cx="5124899" cy="396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86" name="Rectangle 130"/>
            <p:cNvSpPr>
              <a:spLocks noChangeArrowheads="1"/>
            </p:cNvSpPr>
            <p:nvPr/>
          </p:nvSpPr>
          <p:spPr bwMode="auto">
            <a:xfrm>
              <a:off x="821153" y="5761769"/>
              <a:ext cx="5113882" cy="396668"/>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87" name="Rectangle 131"/>
            <p:cNvSpPr>
              <a:spLocks noChangeArrowheads="1"/>
            </p:cNvSpPr>
            <p:nvPr/>
          </p:nvSpPr>
          <p:spPr bwMode="auto">
            <a:xfrm>
              <a:off x="2142340" y="5819452"/>
              <a:ext cx="207149"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latin typeface="Calibri" pitchFamily="34" charset="0"/>
                </a:rPr>
                <a:t>RF</a:t>
              </a:r>
              <a:endParaRPr lang="en-US" altLang="en-US" sz="1200" dirty="0"/>
            </a:p>
          </p:txBody>
        </p:sp>
        <p:sp>
          <p:nvSpPr>
            <p:cNvPr id="1388" name="Rectangle 132"/>
            <p:cNvSpPr>
              <a:spLocks noChangeArrowheads="1"/>
            </p:cNvSpPr>
            <p:nvPr/>
          </p:nvSpPr>
          <p:spPr bwMode="auto">
            <a:xfrm>
              <a:off x="2364222" y="5802795"/>
              <a:ext cx="11963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latin typeface="Calibri" pitchFamily="34" charset="0"/>
                </a:rPr>
                <a:t>/</a:t>
              </a:r>
              <a:endParaRPr lang="en-US" altLang="en-US" sz="1200" dirty="0"/>
            </a:p>
          </p:txBody>
        </p:sp>
        <p:sp>
          <p:nvSpPr>
            <p:cNvPr id="1389" name="Rectangle 133"/>
            <p:cNvSpPr>
              <a:spLocks noChangeArrowheads="1"/>
            </p:cNvSpPr>
            <p:nvPr/>
          </p:nvSpPr>
          <p:spPr bwMode="auto">
            <a:xfrm>
              <a:off x="2469024" y="5829180"/>
              <a:ext cx="24143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latin typeface="Calibri" pitchFamily="34" charset="0"/>
                </a:rPr>
                <a:t>Optical Coding &amp; Modulation</a:t>
              </a:r>
              <a:endParaRPr lang="en-US" altLang="en-US" sz="1200" dirty="0"/>
            </a:p>
          </p:txBody>
        </p:sp>
        <p:sp>
          <p:nvSpPr>
            <p:cNvPr id="1390" name="Freeform 134"/>
            <p:cNvSpPr>
              <a:spLocks/>
            </p:cNvSpPr>
            <p:nvPr/>
          </p:nvSpPr>
          <p:spPr bwMode="auto">
            <a:xfrm>
              <a:off x="6124553" y="5440792"/>
              <a:ext cx="952003" cy="79334"/>
            </a:xfrm>
            <a:custGeom>
              <a:avLst/>
              <a:gdLst>
                <a:gd name="T0" fmla="*/ 792 w 864"/>
                <a:gd name="T1" fmla="*/ 0 h 72"/>
                <a:gd name="T2" fmla="*/ 0 w 864"/>
                <a:gd name="T3" fmla="*/ 0 h 72"/>
                <a:gd name="T4" fmla="*/ 72 w 864"/>
                <a:gd name="T5" fmla="*/ 72 h 72"/>
                <a:gd name="T6" fmla="*/ 864 w 864"/>
                <a:gd name="T7" fmla="*/ 72 h 72"/>
                <a:gd name="T8" fmla="*/ 792 w 864"/>
                <a:gd name="T9" fmla="*/ 0 h 72"/>
              </a:gdLst>
              <a:ahLst/>
              <a:cxnLst>
                <a:cxn ang="0">
                  <a:pos x="T0" y="T1"/>
                </a:cxn>
                <a:cxn ang="0">
                  <a:pos x="T2" y="T3"/>
                </a:cxn>
                <a:cxn ang="0">
                  <a:pos x="T4" y="T5"/>
                </a:cxn>
                <a:cxn ang="0">
                  <a:pos x="T6" y="T7"/>
                </a:cxn>
                <a:cxn ang="0">
                  <a:pos x="T8" y="T9"/>
                </a:cxn>
              </a:cxnLst>
              <a:rect l="0" t="0" r="r" b="b"/>
              <a:pathLst>
                <a:path w="864" h="72">
                  <a:moveTo>
                    <a:pt x="792" y="0"/>
                  </a:moveTo>
                  <a:lnTo>
                    <a:pt x="0" y="0"/>
                  </a:lnTo>
                  <a:lnTo>
                    <a:pt x="72" y="72"/>
                  </a:lnTo>
                  <a:lnTo>
                    <a:pt x="864" y="72"/>
                  </a:lnTo>
                  <a:lnTo>
                    <a:pt x="79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91" name="Freeform 135"/>
            <p:cNvSpPr>
              <a:spLocks/>
            </p:cNvSpPr>
            <p:nvPr/>
          </p:nvSpPr>
          <p:spPr bwMode="auto">
            <a:xfrm>
              <a:off x="6124553" y="5440792"/>
              <a:ext cx="952003" cy="79334"/>
            </a:xfrm>
            <a:custGeom>
              <a:avLst/>
              <a:gdLst>
                <a:gd name="T0" fmla="*/ 792 w 864"/>
                <a:gd name="T1" fmla="*/ 0 h 72"/>
                <a:gd name="T2" fmla="*/ 0 w 864"/>
                <a:gd name="T3" fmla="*/ 0 h 72"/>
                <a:gd name="T4" fmla="*/ 72 w 864"/>
                <a:gd name="T5" fmla="*/ 72 h 72"/>
                <a:gd name="T6" fmla="*/ 864 w 864"/>
                <a:gd name="T7" fmla="*/ 72 h 72"/>
                <a:gd name="T8" fmla="*/ 792 w 864"/>
                <a:gd name="T9" fmla="*/ 0 h 72"/>
              </a:gdLst>
              <a:ahLst/>
              <a:cxnLst>
                <a:cxn ang="0">
                  <a:pos x="T0" y="T1"/>
                </a:cxn>
                <a:cxn ang="0">
                  <a:pos x="T2" y="T3"/>
                </a:cxn>
                <a:cxn ang="0">
                  <a:pos x="T4" y="T5"/>
                </a:cxn>
                <a:cxn ang="0">
                  <a:pos x="T6" y="T7"/>
                </a:cxn>
                <a:cxn ang="0">
                  <a:pos x="T8" y="T9"/>
                </a:cxn>
              </a:cxnLst>
              <a:rect l="0" t="0" r="r" b="b"/>
              <a:pathLst>
                <a:path w="864" h="72">
                  <a:moveTo>
                    <a:pt x="792" y="0"/>
                  </a:moveTo>
                  <a:lnTo>
                    <a:pt x="0" y="0"/>
                  </a:lnTo>
                  <a:lnTo>
                    <a:pt x="72" y="72"/>
                  </a:lnTo>
                  <a:lnTo>
                    <a:pt x="864" y="72"/>
                  </a:lnTo>
                  <a:lnTo>
                    <a:pt x="792"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92" name="Freeform 136"/>
            <p:cNvSpPr>
              <a:spLocks/>
            </p:cNvSpPr>
            <p:nvPr/>
          </p:nvSpPr>
          <p:spPr bwMode="auto">
            <a:xfrm>
              <a:off x="6997222" y="5088199"/>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93" name="Freeform 137"/>
            <p:cNvSpPr>
              <a:spLocks/>
            </p:cNvSpPr>
            <p:nvPr/>
          </p:nvSpPr>
          <p:spPr bwMode="auto">
            <a:xfrm>
              <a:off x="6997222" y="5088199"/>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94" name="Rectangle 138"/>
            <p:cNvSpPr>
              <a:spLocks noChangeArrowheads="1"/>
            </p:cNvSpPr>
            <p:nvPr/>
          </p:nvSpPr>
          <p:spPr bwMode="auto">
            <a:xfrm>
              <a:off x="6124553" y="5088199"/>
              <a:ext cx="872669"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95" name="Rectangle 139"/>
            <p:cNvSpPr>
              <a:spLocks noChangeArrowheads="1"/>
            </p:cNvSpPr>
            <p:nvPr/>
          </p:nvSpPr>
          <p:spPr bwMode="auto">
            <a:xfrm>
              <a:off x="6124553" y="5088199"/>
              <a:ext cx="872669"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96" name="Rectangle 140"/>
            <p:cNvSpPr>
              <a:spLocks noChangeArrowheads="1"/>
            </p:cNvSpPr>
            <p:nvPr/>
          </p:nvSpPr>
          <p:spPr bwMode="auto">
            <a:xfrm>
              <a:off x="6186257" y="5125662"/>
              <a:ext cx="727224"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Ethernet</a:t>
              </a:r>
              <a:endParaRPr lang="en-US" altLang="en-US" sz="1200"/>
            </a:p>
          </p:txBody>
        </p:sp>
        <p:sp>
          <p:nvSpPr>
            <p:cNvPr id="1397" name="Freeform 141"/>
            <p:cNvSpPr>
              <a:spLocks/>
            </p:cNvSpPr>
            <p:nvPr/>
          </p:nvSpPr>
          <p:spPr bwMode="auto">
            <a:xfrm>
              <a:off x="6144386" y="6115127"/>
              <a:ext cx="952003" cy="79334"/>
            </a:xfrm>
            <a:custGeom>
              <a:avLst/>
              <a:gdLst>
                <a:gd name="T0" fmla="*/ 792 w 864"/>
                <a:gd name="T1" fmla="*/ 0 h 72"/>
                <a:gd name="T2" fmla="*/ 0 w 864"/>
                <a:gd name="T3" fmla="*/ 0 h 72"/>
                <a:gd name="T4" fmla="*/ 72 w 864"/>
                <a:gd name="T5" fmla="*/ 72 h 72"/>
                <a:gd name="T6" fmla="*/ 864 w 864"/>
                <a:gd name="T7" fmla="*/ 72 h 72"/>
                <a:gd name="T8" fmla="*/ 792 w 864"/>
                <a:gd name="T9" fmla="*/ 0 h 72"/>
              </a:gdLst>
              <a:ahLst/>
              <a:cxnLst>
                <a:cxn ang="0">
                  <a:pos x="T0" y="T1"/>
                </a:cxn>
                <a:cxn ang="0">
                  <a:pos x="T2" y="T3"/>
                </a:cxn>
                <a:cxn ang="0">
                  <a:pos x="T4" y="T5"/>
                </a:cxn>
                <a:cxn ang="0">
                  <a:pos x="T6" y="T7"/>
                </a:cxn>
                <a:cxn ang="0">
                  <a:pos x="T8" y="T9"/>
                </a:cxn>
              </a:cxnLst>
              <a:rect l="0" t="0" r="r" b="b"/>
              <a:pathLst>
                <a:path w="864" h="72">
                  <a:moveTo>
                    <a:pt x="792" y="0"/>
                  </a:moveTo>
                  <a:lnTo>
                    <a:pt x="0" y="0"/>
                  </a:lnTo>
                  <a:lnTo>
                    <a:pt x="72" y="72"/>
                  </a:lnTo>
                  <a:lnTo>
                    <a:pt x="864" y="72"/>
                  </a:lnTo>
                  <a:lnTo>
                    <a:pt x="79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98" name="Freeform 142"/>
            <p:cNvSpPr>
              <a:spLocks/>
            </p:cNvSpPr>
            <p:nvPr/>
          </p:nvSpPr>
          <p:spPr bwMode="auto">
            <a:xfrm>
              <a:off x="6144386" y="6115127"/>
              <a:ext cx="952003" cy="79334"/>
            </a:xfrm>
            <a:custGeom>
              <a:avLst/>
              <a:gdLst>
                <a:gd name="T0" fmla="*/ 792 w 864"/>
                <a:gd name="T1" fmla="*/ 0 h 72"/>
                <a:gd name="T2" fmla="*/ 0 w 864"/>
                <a:gd name="T3" fmla="*/ 0 h 72"/>
                <a:gd name="T4" fmla="*/ 72 w 864"/>
                <a:gd name="T5" fmla="*/ 72 h 72"/>
                <a:gd name="T6" fmla="*/ 864 w 864"/>
                <a:gd name="T7" fmla="*/ 72 h 72"/>
                <a:gd name="T8" fmla="*/ 792 w 864"/>
                <a:gd name="T9" fmla="*/ 0 h 72"/>
              </a:gdLst>
              <a:ahLst/>
              <a:cxnLst>
                <a:cxn ang="0">
                  <a:pos x="T0" y="T1"/>
                </a:cxn>
                <a:cxn ang="0">
                  <a:pos x="T2" y="T3"/>
                </a:cxn>
                <a:cxn ang="0">
                  <a:pos x="T4" y="T5"/>
                </a:cxn>
                <a:cxn ang="0">
                  <a:pos x="T6" y="T7"/>
                </a:cxn>
                <a:cxn ang="0">
                  <a:pos x="T8" y="T9"/>
                </a:cxn>
              </a:cxnLst>
              <a:rect l="0" t="0" r="r" b="b"/>
              <a:pathLst>
                <a:path w="864" h="72">
                  <a:moveTo>
                    <a:pt x="792" y="0"/>
                  </a:moveTo>
                  <a:lnTo>
                    <a:pt x="0" y="0"/>
                  </a:lnTo>
                  <a:lnTo>
                    <a:pt x="72" y="72"/>
                  </a:lnTo>
                  <a:lnTo>
                    <a:pt x="864" y="72"/>
                  </a:lnTo>
                  <a:lnTo>
                    <a:pt x="792"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99" name="Freeform 143"/>
            <p:cNvSpPr>
              <a:spLocks/>
            </p:cNvSpPr>
            <p:nvPr/>
          </p:nvSpPr>
          <p:spPr bwMode="auto">
            <a:xfrm>
              <a:off x="7017055" y="5762534"/>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00" name="Freeform 144"/>
            <p:cNvSpPr>
              <a:spLocks/>
            </p:cNvSpPr>
            <p:nvPr/>
          </p:nvSpPr>
          <p:spPr bwMode="auto">
            <a:xfrm>
              <a:off x="7017055" y="5762534"/>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01" name="Rectangle 145"/>
            <p:cNvSpPr>
              <a:spLocks noChangeArrowheads="1"/>
            </p:cNvSpPr>
            <p:nvPr/>
          </p:nvSpPr>
          <p:spPr bwMode="auto">
            <a:xfrm>
              <a:off x="6144386" y="5762534"/>
              <a:ext cx="872669"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02" name="Rectangle 146"/>
            <p:cNvSpPr>
              <a:spLocks noChangeArrowheads="1"/>
            </p:cNvSpPr>
            <p:nvPr/>
          </p:nvSpPr>
          <p:spPr bwMode="auto">
            <a:xfrm>
              <a:off x="6144386" y="5762534"/>
              <a:ext cx="872669"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03" name="Rectangle 147"/>
            <p:cNvSpPr>
              <a:spLocks noChangeArrowheads="1"/>
            </p:cNvSpPr>
            <p:nvPr/>
          </p:nvSpPr>
          <p:spPr bwMode="auto">
            <a:xfrm>
              <a:off x="6371369" y="5799997"/>
              <a:ext cx="401075"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Wire</a:t>
              </a:r>
              <a:endParaRPr lang="en-US" altLang="en-US" sz="1200"/>
            </a:p>
          </p:txBody>
        </p:sp>
        <p:sp>
          <p:nvSpPr>
            <p:cNvPr id="1413" name="Line 157"/>
            <p:cNvSpPr>
              <a:spLocks noChangeShapeType="1"/>
            </p:cNvSpPr>
            <p:nvPr/>
          </p:nvSpPr>
          <p:spPr bwMode="auto">
            <a:xfrm>
              <a:off x="3268545" y="917678"/>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14" name="Freeform 158"/>
            <p:cNvSpPr>
              <a:spLocks/>
            </p:cNvSpPr>
            <p:nvPr/>
          </p:nvSpPr>
          <p:spPr bwMode="auto">
            <a:xfrm>
              <a:off x="3231082" y="861483"/>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15" name="Freeform 159"/>
            <p:cNvSpPr>
              <a:spLocks/>
            </p:cNvSpPr>
            <p:nvPr/>
          </p:nvSpPr>
          <p:spPr bwMode="auto">
            <a:xfrm>
              <a:off x="3231082" y="1025660"/>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25" name="Line 169"/>
            <p:cNvSpPr>
              <a:spLocks noChangeShapeType="1"/>
            </p:cNvSpPr>
            <p:nvPr/>
          </p:nvSpPr>
          <p:spPr bwMode="auto">
            <a:xfrm>
              <a:off x="5807219" y="917678"/>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26" name="Freeform 170"/>
            <p:cNvSpPr>
              <a:spLocks/>
            </p:cNvSpPr>
            <p:nvPr/>
          </p:nvSpPr>
          <p:spPr bwMode="auto">
            <a:xfrm>
              <a:off x="5769756" y="861483"/>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27" name="Freeform 171"/>
            <p:cNvSpPr>
              <a:spLocks/>
            </p:cNvSpPr>
            <p:nvPr/>
          </p:nvSpPr>
          <p:spPr bwMode="auto">
            <a:xfrm>
              <a:off x="5769756" y="1025660"/>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37" name="Line 181"/>
            <p:cNvSpPr>
              <a:spLocks noChangeShapeType="1"/>
            </p:cNvSpPr>
            <p:nvPr/>
          </p:nvSpPr>
          <p:spPr bwMode="auto">
            <a:xfrm>
              <a:off x="2038875" y="917678"/>
              <a:ext cx="0" cy="3378287"/>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38" name="Freeform 182"/>
            <p:cNvSpPr>
              <a:spLocks/>
            </p:cNvSpPr>
            <p:nvPr/>
          </p:nvSpPr>
          <p:spPr bwMode="auto">
            <a:xfrm>
              <a:off x="2001412" y="861483"/>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39" name="Freeform 183"/>
            <p:cNvSpPr>
              <a:spLocks/>
            </p:cNvSpPr>
            <p:nvPr/>
          </p:nvSpPr>
          <p:spPr bwMode="auto">
            <a:xfrm>
              <a:off x="2001412" y="4278335"/>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49" name="Line 193"/>
            <p:cNvSpPr>
              <a:spLocks noChangeShapeType="1"/>
            </p:cNvSpPr>
            <p:nvPr/>
          </p:nvSpPr>
          <p:spPr bwMode="auto">
            <a:xfrm>
              <a:off x="2990878" y="1592013"/>
              <a:ext cx="0" cy="249019"/>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50" name="Freeform 194"/>
            <p:cNvSpPr>
              <a:spLocks/>
            </p:cNvSpPr>
            <p:nvPr/>
          </p:nvSpPr>
          <p:spPr bwMode="auto">
            <a:xfrm>
              <a:off x="2953415" y="1535818"/>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51" name="Freeform 195"/>
            <p:cNvSpPr>
              <a:spLocks/>
            </p:cNvSpPr>
            <p:nvPr/>
          </p:nvSpPr>
          <p:spPr bwMode="auto">
            <a:xfrm>
              <a:off x="2953415" y="1823402"/>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461" name="Line 205"/>
            <p:cNvSpPr>
              <a:spLocks noChangeShapeType="1"/>
            </p:cNvSpPr>
            <p:nvPr/>
          </p:nvSpPr>
          <p:spPr bwMode="auto">
            <a:xfrm>
              <a:off x="4161048" y="1592013"/>
              <a:ext cx="0" cy="249019"/>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62" name="Freeform 207"/>
            <p:cNvSpPr>
              <a:spLocks/>
            </p:cNvSpPr>
            <p:nvPr/>
          </p:nvSpPr>
          <p:spPr bwMode="auto">
            <a:xfrm>
              <a:off x="4123584" y="1535818"/>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US" sz="1200" dirty="0"/>
                <a:t> </a:t>
              </a:r>
            </a:p>
          </p:txBody>
        </p:sp>
        <p:sp>
          <p:nvSpPr>
            <p:cNvPr id="1063" name="Freeform 208"/>
            <p:cNvSpPr>
              <a:spLocks/>
            </p:cNvSpPr>
            <p:nvPr/>
          </p:nvSpPr>
          <p:spPr bwMode="auto">
            <a:xfrm>
              <a:off x="4123584" y="1823402"/>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73" name="Line 218"/>
            <p:cNvSpPr>
              <a:spLocks noChangeShapeType="1"/>
            </p:cNvSpPr>
            <p:nvPr/>
          </p:nvSpPr>
          <p:spPr bwMode="auto">
            <a:xfrm>
              <a:off x="5331217" y="1592013"/>
              <a:ext cx="0" cy="249019"/>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74" name="Freeform 219"/>
            <p:cNvSpPr>
              <a:spLocks/>
            </p:cNvSpPr>
            <p:nvPr/>
          </p:nvSpPr>
          <p:spPr bwMode="auto">
            <a:xfrm>
              <a:off x="5293753" y="1535818"/>
              <a:ext cx="74926" cy="74926"/>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2"/>
                    <a:pt x="57" y="152"/>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75" name="Freeform 220"/>
            <p:cNvSpPr>
              <a:spLocks/>
            </p:cNvSpPr>
            <p:nvPr/>
          </p:nvSpPr>
          <p:spPr bwMode="auto">
            <a:xfrm>
              <a:off x="5293753" y="1823402"/>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85" name="Line 230"/>
            <p:cNvSpPr>
              <a:spLocks noChangeShapeType="1"/>
            </p:cNvSpPr>
            <p:nvPr/>
          </p:nvSpPr>
          <p:spPr bwMode="auto">
            <a:xfrm>
              <a:off x="6560886" y="1592013"/>
              <a:ext cx="0" cy="249019"/>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86" name="Freeform 231"/>
            <p:cNvSpPr>
              <a:spLocks/>
            </p:cNvSpPr>
            <p:nvPr/>
          </p:nvSpPr>
          <p:spPr bwMode="auto">
            <a:xfrm>
              <a:off x="6523423" y="1535818"/>
              <a:ext cx="74926" cy="74926"/>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2"/>
                    <a:pt x="57" y="152"/>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87" name="Freeform 232"/>
            <p:cNvSpPr>
              <a:spLocks/>
            </p:cNvSpPr>
            <p:nvPr/>
          </p:nvSpPr>
          <p:spPr bwMode="auto">
            <a:xfrm>
              <a:off x="6523423" y="1823402"/>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97" name="Line 242"/>
            <p:cNvSpPr>
              <a:spLocks noChangeShapeType="1"/>
            </p:cNvSpPr>
            <p:nvPr/>
          </p:nvSpPr>
          <p:spPr bwMode="auto">
            <a:xfrm>
              <a:off x="2990877" y="2382043"/>
              <a:ext cx="0" cy="1279254"/>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98" name="Freeform 243"/>
            <p:cNvSpPr>
              <a:spLocks/>
            </p:cNvSpPr>
            <p:nvPr/>
          </p:nvSpPr>
          <p:spPr bwMode="auto">
            <a:xfrm>
              <a:off x="2953414" y="2325848"/>
              <a:ext cx="74926" cy="73824"/>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99" name="Freeform 244"/>
            <p:cNvSpPr>
              <a:spLocks/>
            </p:cNvSpPr>
            <p:nvPr/>
          </p:nvSpPr>
          <p:spPr bwMode="auto">
            <a:xfrm>
              <a:off x="2953414" y="3643666"/>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09" name="Line 254"/>
            <p:cNvSpPr>
              <a:spLocks noChangeShapeType="1"/>
            </p:cNvSpPr>
            <p:nvPr/>
          </p:nvSpPr>
          <p:spPr bwMode="auto">
            <a:xfrm>
              <a:off x="4180880" y="2382043"/>
              <a:ext cx="0" cy="1894089"/>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10" name="Freeform 255"/>
            <p:cNvSpPr>
              <a:spLocks/>
            </p:cNvSpPr>
            <p:nvPr/>
          </p:nvSpPr>
          <p:spPr bwMode="auto">
            <a:xfrm>
              <a:off x="4143417" y="2325848"/>
              <a:ext cx="74926" cy="73824"/>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11" name="Freeform 256"/>
            <p:cNvSpPr>
              <a:spLocks/>
            </p:cNvSpPr>
            <p:nvPr/>
          </p:nvSpPr>
          <p:spPr bwMode="auto">
            <a:xfrm>
              <a:off x="4143417" y="4258501"/>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21" name="Line 266"/>
            <p:cNvSpPr>
              <a:spLocks noChangeShapeType="1"/>
            </p:cNvSpPr>
            <p:nvPr/>
          </p:nvSpPr>
          <p:spPr bwMode="auto">
            <a:xfrm>
              <a:off x="2990877" y="4210020"/>
              <a:ext cx="0" cy="85945"/>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22" name="Freeform 267"/>
            <p:cNvSpPr>
              <a:spLocks/>
            </p:cNvSpPr>
            <p:nvPr/>
          </p:nvSpPr>
          <p:spPr bwMode="auto">
            <a:xfrm>
              <a:off x="2953414" y="4153825"/>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23" name="Freeform 268"/>
            <p:cNvSpPr>
              <a:spLocks/>
            </p:cNvSpPr>
            <p:nvPr/>
          </p:nvSpPr>
          <p:spPr bwMode="auto">
            <a:xfrm>
              <a:off x="2953414" y="4278335"/>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33" name="Line 278"/>
            <p:cNvSpPr>
              <a:spLocks noChangeShapeType="1"/>
            </p:cNvSpPr>
            <p:nvPr/>
          </p:nvSpPr>
          <p:spPr bwMode="auto">
            <a:xfrm>
              <a:off x="5450217" y="4210020"/>
              <a:ext cx="0" cy="85945"/>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34" name="Freeform 279"/>
            <p:cNvSpPr>
              <a:spLocks/>
            </p:cNvSpPr>
            <p:nvPr/>
          </p:nvSpPr>
          <p:spPr bwMode="auto">
            <a:xfrm>
              <a:off x="5412754" y="4153825"/>
              <a:ext cx="74926" cy="74926"/>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2"/>
                    <a:pt x="57" y="152"/>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35" name="Freeform 280"/>
            <p:cNvSpPr>
              <a:spLocks/>
            </p:cNvSpPr>
            <p:nvPr/>
          </p:nvSpPr>
          <p:spPr bwMode="auto">
            <a:xfrm>
              <a:off x="5412754" y="4278335"/>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45" name="Line 290"/>
            <p:cNvSpPr>
              <a:spLocks noChangeShapeType="1"/>
            </p:cNvSpPr>
            <p:nvPr/>
          </p:nvSpPr>
          <p:spPr bwMode="auto">
            <a:xfrm>
              <a:off x="2148888" y="4894272"/>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46" name="Freeform 291"/>
            <p:cNvSpPr>
              <a:spLocks/>
            </p:cNvSpPr>
            <p:nvPr/>
          </p:nvSpPr>
          <p:spPr bwMode="auto">
            <a:xfrm>
              <a:off x="2111425" y="4838077"/>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47" name="Freeform 292"/>
            <p:cNvSpPr>
              <a:spLocks/>
            </p:cNvSpPr>
            <p:nvPr/>
          </p:nvSpPr>
          <p:spPr bwMode="auto">
            <a:xfrm>
              <a:off x="2111425" y="5002254"/>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57" name="Line 302"/>
            <p:cNvSpPr>
              <a:spLocks noChangeShapeType="1"/>
            </p:cNvSpPr>
            <p:nvPr/>
          </p:nvSpPr>
          <p:spPr bwMode="auto">
            <a:xfrm>
              <a:off x="3169378" y="4884355"/>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58" name="Freeform 303"/>
            <p:cNvSpPr>
              <a:spLocks/>
            </p:cNvSpPr>
            <p:nvPr/>
          </p:nvSpPr>
          <p:spPr bwMode="auto">
            <a:xfrm>
              <a:off x="3131915" y="4828160"/>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59" name="Freeform 304"/>
            <p:cNvSpPr>
              <a:spLocks/>
            </p:cNvSpPr>
            <p:nvPr/>
          </p:nvSpPr>
          <p:spPr bwMode="auto">
            <a:xfrm>
              <a:off x="3131915" y="4992337"/>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69" name="Line 314"/>
            <p:cNvSpPr>
              <a:spLocks noChangeShapeType="1"/>
            </p:cNvSpPr>
            <p:nvPr/>
          </p:nvSpPr>
          <p:spPr bwMode="auto">
            <a:xfrm>
              <a:off x="4438714" y="4884355"/>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70" name="Freeform 315"/>
            <p:cNvSpPr>
              <a:spLocks/>
            </p:cNvSpPr>
            <p:nvPr/>
          </p:nvSpPr>
          <p:spPr bwMode="auto">
            <a:xfrm>
              <a:off x="4401251" y="4828160"/>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71" name="Freeform 316"/>
            <p:cNvSpPr>
              <a:spLocks/>
            </p:cNvSpPr>
            <p:nvPr/>
          </p:nvSpPr>
          <p:spPr bwMode="auto">
            <a:xfrm>
              <a:off x="4401251" y="4992337"/>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81" name="Line 326"/>
            <p:cNvSpPr>
              <a:spLocks noChangeShapeType="1"/>
            </p:cNvSpPr>
            <p:nvPr/>
          </p:nvSpPr>
          <p:spPr bwMode="auto">
            <a:xfrm>
              <a:off x="5589051" y="4884355"/>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82" name="Freeform 327"/>
            <p:cNvSpPr>
              <a:spLocks/>
            </p:cNvSpPr>
            <p:nvPr/>
          </p:nvSpPr>
          <p:spPr bwMode="auto">
            <a:xfrm>
              <a:off x="5551587" y="4828160"/>
              <a:ext cx="74926" cy="74926"/>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2"/>
                    <a:pt x="57" y="152"/>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83" name="Freeform 328"/>
            <p:cNvSpPr>
              <a:spLocks/>
            </p:cNvSpPr>
            <p:nvPr/>
          </p:nvSpPr>
          <p:spPr bwMode="auto">
            <a:xfrm>
              <a:off x="5551587" y="4992337"/>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93" name="Line 338"/>
            <p:cNvSpPr>
              <a:spLocks noChangeShapeType="1"/>
            </p:cNvSpPr>
            <p:nvPr/>
          </p:nvSpPr>
          <p:spPr bwMode="auto">
            <a:xfrm>
              <a:off x="2129055" y="5568607"/>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94" name="Freeform 339"/>
            <p:cNvSpPr>
              <a:spLocks/>
            </p:cNvSpPr>
            <p:nvPr/>
          </p:nvSpPr>
          <p:spPr bwMode="auto">
            <a:xfrm>
              <a:off x="2091592" y="5512413"/>
              <a:ext cx="74926" cy="74926"/>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2"/>
                    <a:pt x="57" y="152"/>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95" name="Freeform 340"/>
            <p:cNvSpPr>
              <a:spLocks/>
            </p:cNvSpPr>
            <p:nvPr/>
          </p:nvSpPr>
          <p:spPr bwMode="auto">
            <a:xfrm>
              <a:off x="2091592" y="5676589"/>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05" name="Line 350"/>
            <p:cNvSpPr>
              <a:spLocks noChangeShapeType="1"/>
            </p:cNvSpPr>
            <p:nvPr/>
          </p:nvSpPr>
          <p:spPr bwMode="auto">
            <a:xfrm>
              <a:off x="3149544" y="5558690"/>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06" name="Freeform 351"/>
            <p:cNvSpPr>
              <a:spLocks/>
            </p:cNvSpPr>
            <p:nvPr/>
          </p:nvSpPr>
          <p:spPr bwMode="auto">
            <a:xfrm>
              <a:off x="3112081" y="5502496"/>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07" name="Freeform 352"/>
            <p:cNvSpPr>
              <a:spLocks/>
            </p:cNvSpPr>
            <p:nvPr/>
          </p:nvSpPr>
          <p:spPr bwMode="auto">
            <a:xfrm>
              <a:off x="3112081" y="5666672"/>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17" name="Line 362"/>
            <p:cNvSpPr>
              <a:spLocks noChangeShapeType="1"/>
            </p:cNvSpPr>
            <p:nvPr/>
          </p:nvSpPr>
          <p:spPr bwMode="auto">
            <a:xfrm>
              <a:off x="4418881" y="5558690"/>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18" name="Freeform 363"/>
            <p:cNvSpPr>
              <a:spLocks/>
            </p:cNvSpPr>
            <p:nvPr/>
          </p:nvSpPr>
          <p:spPr bwMode="auto">
            <a:xfrm>
              <a:off x="4381418" y="5502496"/>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19" name="Freeform 364"/>
            <p:cNvSpPr>
              <a:spLocks/>
            </p:cNvSpPr>
            <p:nvPr/>
          </p:nvSpPr>
          <p:spPr bwMode="auto">
            <a:xfrm>
              <a:off x="4381418" y="5666672"/>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29" name="Line 374"/>
            <p:cNvSpPr>
              <a:spLocks noChangeShapeType="1"/>
            </p:cNvSpPr>
            <p:nvPr/>
          </p:nvSpPr>
          <p:spPr bwMode="auto">
            <a:xfrm>
              <a:off x="5569217" y="5558690"/>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30" name="Freeform 375"/>
            <p:cNvSpPr>
              <a:spLocks/>
            </p:cNvSpPr>
            <p:nvPr/>
          </p:nvSpPr>
          <p:spPr bwMode="auto">
            <a:xfrm>
              <a:off x="5531754" y="5502496"/>
              <a:ext cx="74926" cy="74926"/>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2"/>
                    <a:pt x="57" y="152"/>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31" name="Freeform 376"/>
            <p:cNvSpPr>
              <a:spLocks/>
            </p:cNvSpPr>
            <p:nvPr/>
          </p:nvSpPr>
          <p:spPr bwMode="auto">
            <a:xfrm>
              <a:off x="5531754" y="5666672"/>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41" name="Line 386"/>
            <p:cNvSpPr>
              <a:spLocks noChangeShapeType="1"/>
            </p:cNvSpPr>
            <p:nvPr/>
          </p:nvSpPr>
          <p:spPr bwMode="auto">
            <a:xfrm>
              <a:off x="6600553" y="5578524"/>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42" name="Freeform 387"/>
            <p:cNvSpPr>
              <a:spLocks/>
            </p:cNvSpPr>
            <p:nvPr/>
          </p:nvSpPr>
          <p:spPr bwMode="auto">
            <a:xfrm>
              <a:off x="6563090" y="5522329"/>
              <a:ext cx="74926" cy="74926"/>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2"/>
                    <a:pt x="57" y="152"/>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43" name="Freeform 388"/>
            <p:cNvSpPr>
              <a:spLocks/>
            </p:cNvSpPr>
            <p:nvPr/>
          </p:nvSpPr>
          <p:spPr bwMode="auto">
            <a:xfrm>
              <a:off x="6563090" y="5686505"/>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53" name="Line 398"/>
            <p:cNvSpPr>
              <a:spLocks noChangeShapeType="1"/>
            </p:cNvSpPr>
            <p:nvPr/>
          </p:nvSpPr>
          <p:spPr bwMode="auto">
            <a:xfrm>
              <a:off x="5331217" y="2385348"/>
              <a:ext cx="0" cy="46278"/>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54" name="Freeform 399"/>
            <p:cNvSpPr>
              <a:spLocks/>
            </p:cNvSpPr>
            <p:nvPr/>
          </p:nvSpPr>
          <p:spPr bwMode="auto">
            <a:xfrm>
              <a:off x="5293753" y="2329154"/>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255" name="Freeform 400"/>
            <p:cNvSpPr>
              <a:spLocks/>
            </p:cNvSpPr>
            <p:nvPr/>
          </p:nvSpPr>
          <p:spPr bwMode="auto">
            <a:xfrm>
              <a:off x="5293753" y="2413996"/>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1" name="Line 411"/>
            <p:cNvSpPr>
              <a:spLocks noChangeShapeType="1"/>
            </p:cNvSpPr>
            <p:nvPr/>
          </p:nvSpPr>
          <p:spPr bwMode="auto">
            <a:xfrm>
              <a:off x="6560887" y="2385348"/>
              <a:ext cx="0" cy="46278"/>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 name="Freeform 412"/>
            <p:cNvSpPr>
              <a:spLocks/>
            </p:cNvSpPr>
            <p:nvPr/>
          </p:nvSpPr>
          <p:spPr bwMode="auto">
            <a:xfrm>
              <a:off x="6523424" y="2329153"/>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3" name="Freeform 413"/>
            <p:cNvSpPr>
              <a:spLocks/>
            </p:cNvSpPr>
            <p:nvPr/>
          </p:nvSpPr>
          <p:spPr bwMode="auto">
            <a:xfrm>
              <a:off x="6523424" y="2413996"/>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3" name="Line 423"/>
            <p:cNvSpPr>
              <a:spLocks noChangeShapeType="1"/>
            </p:cNvSpPr>
            <p:nvPr/>
          </p:nvSpPr>
          <p:spPr bwMode="auto">
            <a:xfrm>
              <a:off x="5331217" y="3014507"/>
              <a:ext cx="0" cy="46278"/>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 name="Freeform 424"/>
            <p:cNvSpPr>
              <a:spLocks/>
            </p:cNvSpPr>
            <p:nvPr/>
          </p:nvSpPr>
          <p:spPr bwMode="auto">
            <a:xfrm>
              <a:off x="5293754" y="2958313"/>
              <a:ext cx="74926" cy="73824"/>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1"/>
                    <a:pt x="57" y="151"/>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5" name="Freeform 425"/>
            <p:cNvSpPr>
              <a:spLocks/>
            </p:cNvSpPr>
            <p:nvPr/>
          </p:nvSpPr>
          <p:spPr bwMode="auto">
            <a:xfrm>
              <a:off x="5293754" y="3042054"/>
              <a:ext cx="74926" cy="74926"/>
            </a:xfrm>
            <a:custGeom>
              <a:avLst/>
              <a:gdLst>
                <a:gd name="T0" fmla="*/ 90 w 180"/>
                <a:gd name="T1" fmla="*/ 180 h 180"/>
                <a:gd name="T2" fmla="*/ 0 w 180"/>
                <a:gd name="T3" fmla="*/ 0 h 180"/>
                <a:gd name="T4" fmla="*/ 180 w 180"/>
                <a:gd name="T5" fmla="*/ 0 h 180"/>
                <a:gd name="T6" fmla="*/ 180 w 180"/>
                <a:gd name="T7" fmla="*/ 0 h 180"/>
                <a:gd name="T8" fmla="*/ 90 w 180"/>
                <a:gd name="T9" fmla="*/ 180 h 180"/>
              </a:gdLst>
              <a:ahLst/>
              <a:cxnLst>
                <a:cxn ang="0">
                  <a:pos x="T0" y="T1"/>
                </a:cxn>
                <a:cxn ang="0">
                  <a:pos x="T2" y="T3"/>
                </a:cxn>
                <a:cxn ang="0">
                  <a:pos x="T4" y="T5"/>
                </a:cxn>
                <a:cxn ang="0">
                  <a:pos x="T6" y="T7"/>
                </a:cxn>
                <a:cxn ang="0">
                  <a:pos x="T8" y="T9"/>
                </a:cxn>
              </a:cxnLst>
              <a:rect l="0" t="0" r="r" b="b"/>
              <a:pathLst>
                <a:path w="180" h="180">
                  <a:moveTo>
                    <a:pt x="90" y="180"/>
                  </a:moveTo>
                  <a:lnTo>
                    <a:pt x="0" y="0"/>
                  </a:lnTo>
                  <a:cubicBezTo>
                    <a:pt x="57" y="29"/>
                    <a:pt x="123" y="29"/>
                    <a:pt x="180" y="0"/>
                  </a:cubicBezTo>
                  <a:lnTo>
                    <a:pt x="180" y="0"/>
                  </a:lnTo>
                  <a:lnTo>
                    <a:pt x="90" y="18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28" name="Line 435"/>
            <p:cNvSpPr>
              <a:spLocks noChangeShapeType="1"/>
            </p:cNvSpPr>
            <p:nvPr/>
          </p:nvSpPr>
          <p:spPr bwMode="auto">
            <a:xfrm>
              <a:off x="5450217" y="3595185"/>
              <a:ext cx="0" cy="85945"/>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29" name="Freeform 436"/>
            <p:cNvSpPr>
              <a:spLocks/>
            </p:cNvSpPr>
            <p:nvPr/>
          </p:nvSpPr>
          <p:spPr bwMode="auto">
            <a:xfrm>
              <a:off x="5412754" y="3538990"/>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30" name="Freeform 437"/>
            <p:cNvSpPr>
              <a:spLocks/>
            </p:cNvSpPr>
            <p:nvPr/>
          </p:nvSpPr>
          <p:spPr bwMode="auto">
            <a:xfrm>
              <a:off x="5412754" y="3663500"/>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40" name="Line 447"/>
            <p:cNvSpPr>
              <a:spLocks noChangeShapeType="1"/>
            </p:cNvSpPr>
            <p:nvPr/>
          </p:nvSpPr>
          <p:spPr bwMode="auto">
            <a:xfrm>
              <a:off x="6560887" y="3615018"/>
              <a:ext cx="0" cy="1416985"/>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41" name="Freeform 448"/>
            <p:cNvSpPr>
              <a:spLocks/>
            </p:cNvSpPr>
            <p:nvPr/>
          </p:nvSpPr>
          <p:spPr bwMode="auto">
            <a:xfrm>
              <a:off x="6523424" y="3558823"/>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42" name="Freeform 449"/>
            <p:cNvSpPr>
              <a:spLocks/>
            </p:cNvSpPr>
            <p:nvPr/>
          </p:nvSpPr>
          <p:spPr bwMode="auto">
            <a:xfrm>
              <a:off x="6523424" y="5014374"/>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43" name="Freeform 450"/>
            <p:cNvSpPr>
              <a:spLocks/>
            </p:cNvSpPr>
            <p:nvPr/>
          </p:nvSpPr>
          <p:spPr bwMode="auto">
            <a:xfrm>
              <a:off x="6124553" y="2862451"/>
              <a:ext cx="952003" cy="79334"/>
            </a:xfrm>
            <a:custGeom>
              <a:avLst/>
              <a:gdLst>
                <a:gd name="T0" fmla="*/ 792 w 864"/>
                <a:gd name="T1" fmla="*/ 0 h 72"/>
                <a:gd name="T2" fmla="*/ 0 w 864"/>
                <a:gd name="T3" fmla="*/ 0 h 72"/>
                <a:gd name="T4" fmla="*/ 72 w 864"/>
                <a:gd name="T5" fmla="*/ 72 h 72"/>
                <a:gd name="T6" fmla="*/ 864 w 864"/>
                <a:gd name="T7" fmla="*/ 72 h 72"/>
                <a:gd name="T8" fmla="*/ 792 w 864"/>
                <a:gd name="T9" fmla="*/ 0 h 72"/>
              </a:gdLst>
              <a:ahLst/>
              <a:cxnLst>
                <a:cxn ang="0">
                  <a:pos x="T0" y="T1"/>
                </a:cxn>
                <a:cxn ang="0">
                  <a:pos x="T2" y="T3"/>
                </a:cxn>
                <a:cxn ang="0">
                  <a:pos x="T4" y="T5"/>
                </a:cxn>
                <a:cxn ang="0">
                  <a:pos x="T6" y="T7"/>
                </a:cxn>
                <a:cxn ang="0">
                  <a:pos x="T8" y="T9"/>
                </a:cxn>
              </a:cxnLst>
              <a:rect l="0" t="0" r="r" b="b"/>
              <a:pathLst>
                <a:path w="864" h="72">
                  <a:moveTo>
                    <a:pt x="792" y="0"/>
                  </a:moveTo>
                  <a:lnTo>
                    <a:pt x="0" y="0"/>
                  </a:lnTo>
                  <a:lnTo>
                    <a:pt x="72" y="72"/>
                  </a:lnTo>
                  <a:lnTo>
                    <a:pt x="864" y="72"/>
                  </a:lnTo>
                  <a:lnTo>
                    <a:pt x="79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44" name="Freeform 451"/>
            <p:cNvSpPr>
              <a:spLocks/>
            </p:cNvSpPr>
            <p:nvPr/>
          </p:nvSpPr>
          <p:spPr bwMode="auto">
            <a:xfrm>
              <a:off x="6124553" y="2862451"/>
              <a:ext cx="952003" cy="79334"/>
            </a:xfrm>
            <a:custGeom>
              <a:avLst/>
              <a:gdLst>
                <a:gd name="T0" fmla="*/ 792 w 864"/>
                <a:gd name="T1" fmla="*/ 0 h 72"/>
                <a:gd name="T2" fmla="*/ 0 w 864"/>
                <a:gd name="T3" fmla="*/ 0 h 72"/>
                <a:gd name="T4" fmla="*/ 72 w 864"/>
                <a:gd name="T5" fmla="*/ 72 h 72"/>
                <a:gd name="T6" fmla="*/ 864 w 864"/>
                <a:gd name="T7" fmla="*/ 72 h 72"/>
                <a:gd name="T8" fmla="*/ 792 w 864"/>
                <a:gd name="T9" fmla="*/ 0 h 72"/>
              </a:gdLst>
              <a:ahLst/>
              <a:cxnLst>
                <a:cxn ang="0">
                  <a:pos x="T0" y="T1"/>
                </a:cxn>
                <a:cxn ang="0">
                  <a:pos x="T2" y="T3"/>
                </a:cxn>
                <a:cxn ang="0">
                  <a:pos x="T4" y="T5"/>
                </a:cxn>
                <a:cxn ang="0">
                  <a:pos x="T6" y="T7"/>
                </a:cxn>
                <a:cxn ang="0">
                  <a:pos x="T8" y="T9"/>
                </a:cxn>
              </a:cxnLst>
              <a:rect l="0" t="0" r="r" b="b"/>
              <a:pathLst>
                <a:path w="864" h="72">
                  <a:moveTo>
                    <a:pt x="792" y="0"/>
                  </a:moveTo>
                  <a:lnTo>
                    <a:pt x="0" y="0"/>
                  </a:lnTo>
                  <a:lnTo>
                    <a:pt x="72" y="72"/>
                  </a:lnTo>
                  <a:lnTo>
                    <a:pt x="864" y="72"/>
                  </a:lnTo>
                  <a:lnTo>
                    <a:pt x="792"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45" name="Freeform 452"/>
            <p:cNvSpPr>
              <a:spLocks/>
            </p:cNvSpPr>
            <p:nvPr/>
          </p:nvSpPr>
          <p:spPr bwMode="auto">
            <a:xfrm>
              <a:off x="6997222" y="2509858"/>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46" name="Freeform 453"/>
            <p:cNvSpPr>
              <a:spLocks/>
            </p:cNvSpPr>
            <p:nvPr/>
          </p:nvSpPr>
          <p:spPr bwMode="auto">
            <a:xfrm>
              <a:off x="6997222" y="2509858"/>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47" name="Rectangle 454"/>
            <p:cNvSpPr>
              <a:spLocks noChangeArrowheads="1"/>
            </p:cNvSpPr>
            <p:nvPr/>
          </p:nvSpPr>
          <p:spPr bwMode="auto">
            <a:xfrm>
              <a:off x="6124553" y="2509858"/>
              <a:ext cx="872669"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48" name="Rectangle 455"/>
            <p:cNvSpPr>
              <a:spLocks noChangeArrowheads="1"/>
            </p:cNvSpPr>
            <p:nvPr/>
          </p:nvSpPr>
          <p:spPr bwMode="auto">
            <a:xfrm>
              <a:off x="6124553" y="2509858"/>
              <a:ext cx="872669" cy="352594"/>
            </a:xfrm>
            <a:prstGeom prst="rect">
              <a:avLst/>
            </a:pr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49" name="Rectangle 456"/>
            <p:cNvSpPr>
              <a:spLocks noChangeArrowheads="1"/>
            </p:cNvSpPr>
            <p:nvPr/>
          </p:nvSpPr>
          <p:spPr bwMode="auto">
            <a:xfrm>
              <a:off x="6371368" y="2547321"/>
              <a:ext cx="363612"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UDP</a:t>
              </a:r>
              <a:endParaRPr lang="en-US" altLang="en-US" sz="1200"/>
            </a:p>
          </p:txBody>
        </p:sp>
        <p:sp>
          <p:nvSpPr>
            <p:cNvPr id="1059" name="Line 466"/>
            <p:cNvSpPr>
              <a:spLocks noChangeShapeType="1"/>
            </p:cNvSpPr>
            <p:nvPr/>
          </p:nvSpPr>
          <p:spPr bwMode="auto">
            <a:xfrm>
              <a:off x="6560887" y="3000183"/>
              <a:ext cx="0" cy="46278"/>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60" name="Freeform 467"/>
            <p:cNvSpPr>
              <a:spLocks/>
            </p:cNvSpPr>
            <p:nvPr/>
          </p:nvSpPr>
          <p:spPr bwMode="auto">
            <a:xfrm>
              <a:off x="6523424" y="2943988"/>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1061" name="Freeform 468"/>
            <p:cNvSpPr>
              <a:spLocks/>
            </p:cNvSpPr>
            <p:nvPr/>
          </p:nvSpPr>
          <p:spPr bwMode="auto">
            <a:xfrm>
              <a:off x="6523424" y="3028831"/>
              <a:ext cx="74926" cy="73824"/>
            </a:xfrm>
            <a:custGeom>
              <a:avLst/>
              <a:gdLst>
                <a:gd name="T0" fmla="*/ 90 w 180"/>
                <a:gd name="T1" fmla="*/ 179 h 179"/>
                <a:gd name="T2" fmla="*/ 0 w 180"/>
                <a:gd name="T3" fmla="*/ 0 h 179"/>
                <a:gd name="T4" fmla="*/ 180 w 180"/>
                <a:gd name="T5" fmla="*/ 0 h 179"/>
                <a:gd name="T6" fmla="*/ 90 w 180"/>
                <a:gd name="T7" fmla="*/ 179 h 179"/>
              </a:gdLst>
              <a:ahLst/>
              <a:cxnLst>
                <a:cxn ang="0">
                  <a:pos x="T0" y="T1"/>
                </a:cxn>
                <a:cxn ang="0">
                  <a:pos x="T2" y="T3"/>
                </a:cxn>
                <a:cxn ang="0">
                  <a:pos x="T4" y="T5"/>
                </a:cxn>
                <a:cxn ang="0">
                  <a:pos x="T6" y="T7"/>
                </a:cxn>
              </a:cxnLst>
              <a:rect l="0" t="0" r="r" b="b"/>
              <a:pathLst>
                <a:path w="180" h="179">
                  <a:moveTo>
                    <a:pt x="90" y="179"/>
                  </a:moveTo>
                  <a:lnTo>
                    <a:pt x="0" y="0"/>
                  </a:lnTo>
                  <a:cubicBezTo>
                    <a:pt x="57" y="28"/>
                    <a:pt x="123" y="28"/>
                    <a:pt x="180" y="0"/>
                  </a:cubicBez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40" name="Freeform 95"/>
            <p:cNvSpPr>
              <a:spLocks/>
            </p:cNvSpPr>
            <p:nvPr/>
          </p:nvSpPr>
          <p:spPr bwMode="auto">
            <a:xfrm>
              <a:off x="821154" y="5432315"/>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1" name="Freeform 96"/>
            <p:cNvSpPr>
              <a:spLocks/>
            </p:cNvSpPr>
            <p:nvPr/>
          </p:nvSpPr>
          <p:spPr bwMode="auto">
            <a:xfrm>
              <a:off x="821154" y="5432315"/>
              <a:ext cx="793335" cy="79334"/>
            </a:xfrm>
            <a:custGeom>
              <a:avLst/>
              <a:gdLst>
                <a:gd name="T0" fmla="*/ 648 w 720"/>
                <a:gd name="T1" fmla="*/ 0 h 72"/>
                <a:gd name="T2" fmla="*/ 0 w 720"/>
                <a:gd name="T3" fmla="*/ 0 h 72"/>
                <a:gd name="T4" fmla="*/ 72 w 720"/>
                <a:gd name="T5" fmla="*/ 72 h 72"/>
                <a:gd name="T6" fmla="*/ 720 w 720"/>
                <a:gd name="T7" fmla="*/ 72 h 72"/>
                <a:gd name="T8" fmla="*/ 648 w 720"/>
                <a:gd name="T9" fmla="*/ 0 h 72"/>
              </a:gdLst>
              <a:ahLst/>
              <a:cxnLst>
                <a:cxn ang="0">
                  <a:pos x="T0" y="T1"/>
                </a:cxn>
                <a:cxn ang="0">
                  <a:pos x="T2" y="T3"/>
                </a:cxn>
                <a:cxn ang="0">
                  <a:pos x="T4" y="T5"/>
                </a:cxn>
                <a:cxn ang="0">
                  <a:pos x="T6" y="T7"/>
                </a:cxn>
                <a:cxn ang="0">
                  <a:pos x="T8" y="T9"/>
                </a:cxn>
              </a:cxnLst>
              <a:rect l="0" t="0" r="r" b="b"/>
              <a:pathLst>
                <a:path w="720" h="72">
                  <a:moveTo>
                    <a:pt x="648" y="0"/>
                  </a:moveTo>
                  <a:lnTo>
                    <a:pt x="0" y="0"/>
                  </a:lnTo>
                  <a:lnTo>
                    <a:pt x="72" y="72"/>
                  </a:lnTo>
                  <a:lnTo>
                    <a:pt x="720" y="72"/>
                  </a:lnTo>
                  <a:lnTo>
                    <a:pt x="648" y="0"/>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2" name="Freeform 97"/>
            <p:cNvSpPr>
              <a:spLocks/>
            </p:cNvSpPr>
            <p:nvPr/>
          </p:nvSpPr>
          <p:spPr bwMode="auto">
            <a:xfrm>
              <a:off x="1535156" y="5079721"/>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3" name="Freeform 98"/>
            <p:cNvSpPr>
              <a:spLocks/>
            </p:cNvSpPr>
            <p:nvPr/>
          </p:nvSpPr>
          <p:spPr bwMode="auto">
            <a:xfrm>
              <a:off x="1535156" y="5079721"/>
              <a:ext cx="79334" cy="431927"/>
            </a:xfrm>
            <a:custGeom>
              <a:avLst/>
              <a:gdLst>
                <a:gd name="T0" fmla="*/ 72 w 72"/>
                <a:gd name="T1" fmla="*/ 392 h 392"/>
                <a:gd name="T2" fmla="*/ 0 w 72"/>
                <a:gd name="T3" fmla="*/ 320 h 392"/>
                <a:gd name="T4" fmla="*/ 0 w 72"/>
                <a:gd name="T5" fmla="*/ 0 h 392"/>
                <a:gd name="T6" fmla="*/ 72 w 72"/>
                <a:gd name="T7" fmla="*/ 72 h 392"/>
                <a:gd name="T8" fmla="*/ 72 w 72"/>
                <a:gd name="T9" fmla="*/ 392 h 392"/>
              </a:gdLst>
              <a:ahLst/>
              <a:cxnLst>
                <a:cxn ang="0">
                  <a:pos x="T0" y="T1"/>
                </a:cxn>
                <a:cxn ang="0">
                  <a:pos x="T2" y="T3"/>
                </a:cxn>
                <a:cxn ang="0">
                  <a:pos x="T4" y="T5"/>
                </a:cxn>
                <a:cxn ang="0">
                  <a:pos x="T6" y="T7"/>
                </a:cxn>
                <a:cxn ang="0">
                  <a:pos x="T8" y="T9"/>
                </a:cxn>
              </a:cxnLst>
              <a:rect l="0" t="0" r="r" b="b"/>
              <a:pathLst>
                <a:path w="72" h="392">
                  <a:moveTo>
                    <a:pt x="72" y="392"/>
                  </a:moveTo>
                  <a:lnTo>
                    <a:pt x="0" y="320"/>
                  </a:lnTo>
                  <a:lnTo>
                    <a:pt x="0" y="0"/>
                  </a:lnTo>
                  <a:lnTo>
                    <a:pt x="72" y="72"/>
                  </a:lnTo>
                  <a:lnTo>
                    <a:pt x="72" y="392"/>
                  </a:lnTo>
                  <a:close/>
                </a:path>
              </a:pathLst>
            </a:custGeom>
            <a:noFill/>
            <a:ln w="31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4" name="Rectangle 99"/>
            <p:cNvSpPr>
              <a:spLocks noChangeArrowheads="1"/>
            </p:cNvSpPr>
            <p:nvPr/>
          </p:nvSpPr>
          <p:spPr bwMode="auto">
            <a:xfrm>
              <a:off x="821154" y="5079721"/>
              <a:ext cx="714002" cy="352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5" name="Rectangle 100"/>
            <p:cNvSpPr>
              <a:spLocks noChangeArrowheads="1"/>
            </p:cNvSpPr>
            <p:nvPr/>
          </p:nvSpPr>
          <p:spPr bwMode="auto">
            <a:xfrm>
              <a:off x="821154" y="5079721"/>
              <a:ext cx="714002" cy="352594"/>
            </a:xfrm>
            <a:prstGeom prst="rect">
              <a:avLst/>
            </a:prstGeom>
            <a:noFill/>
            <a:ln w="3175" cap="rnd">
              <a:solidFill>
                <a:srgbClr val="40404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200"/>
            </a:p>
          </p:txBody>
        </p:sp>
        <p:sp>
          <p:nvSpPr>
            <p:cNvPr id="246" name="Rectangle 101"/>
            <p:cNvSpPr>
              <a:spLocks noChangeArrowheads="1"/>
            </p:cNvSpPr>
            <p:nvPr/>
          </p:nvSpPr>
          <p:spPr bwMode="auto">
            <a:xfrm>
              <a:off x="976836" y="5140620"/>
              <a:ext cx="4183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latin typeface="Calibri" pitchFamily="34" charset="0"/>
                </a:rPr>
                <a:t>USLP</a:t>
              </a:r>
              <a:endParaRPr lang="en-US" altLang="en-US" sz="1200" dirty="0"/>
            </a:p>
          </p:txBody>
        </p:sp>
        <p:sp>
          <p:nvSpPr>
            <p:cNvPr id="248" name="Line 290"/>
            <p:cNvSpPr>
              <a:spLocks noChangeShapeType="1"/>
            </p:cNvSpPr>
            <p:nvPr/>
          </p:nvSpPr>
          <p:spPr bwMode="auto">
            <a:xfrm>
              <a:off x="1217821" y="4897915"/>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9" name="Freeform 291"/>
            <p:cNvSpPr>
              <a:spLocks/>
            </p:cNvSpPr>
            <p:nvPr/>
          </p:nvSpPr>
          <p:spPr bwMode="auto">
            <a:xfrm>
              <a:off x="1180358" y="4841720"/>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50" name="Freeform 292"/>
            <p:cNvSpPr>
              <a:spLocks/>
            </p:cNvSpPr>
            <p:nvPr/>
          </p:nvSpPr>
          <p:spPr bwMode="auto">
            <a:xfrm>
              <a:off x="1180358" y="5005897"/>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51" name="Line 338"/>
            <p:cNvSpPr>
              <a:spLocks noChangeShapeType="1"/>
            </p:cNvSpPr>
            <p:nvPr/>
          </p:nvSpPr>
          <p:spPr bwMode="auto">
            <a:xfrm>
              <a:off x="1197988" y="5572250"/>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52" name="Freeform 339"/>
            <p:cNvSpPr>
              <a:spLocks/>
            </p:cNvSpPr>
            <p:nvPr/>
          </p:nvSpPr>
          <p:spPr bwMode="auto">
            <a:xfrm>
              <a:off x="1160525" y="5516056"/>
              <a:ext cx="74926" cy="74926"/>
            </a:xfrm>
            <a:custGeom>
              <a:avLst/>
              <a:gdLst>
                <a:gd name="T0" fmla="*/ 90 w 180"/>
                <a:gd name="T1" fmla="*/ 0 h 180"/>
                <a:gd name="T2" fmla="*/ 180 w 180"/>
                <a:gd name="T3" fmla="*/ 180 h 180"/>
                <a:gd name="T4" fmla="*/ 0 w 180"/>
                <a:gd name="T5" fmla="*/ 180 h 180"/>
                <a:gd name="T6" fmla="*/ 90 w 180"/>
                <a:gd name="T7" fmla="*/ 0 h 180"/>
              </a:gdLst>
              <a:ahLst/>
              <a:cxnLst>
                <a:cxn ang="0">
                  <a:pos x="T0" y="T1"/>
                </a:cxn>
                <a:cxn ang="0">
                  <a:pos x="T2" y="T3"/>
                </a:cxn>
                <a:cxn ang="0">
                  <a:pos x="T4" y="T5"/>
                </a:cxn>
                <a:cxn ang="0">
                  <a:pos x="T6" y="T7"/>
                </a:cxn>
              </a:cxnLst>
              <a:rect l="0" t="0" r="r" b="b"/>
              <a:pathLst>
                <a:path w="180" h="180">
                  <a:moveTo>
                    <a:pt x="90" y="0"/>
                  </a:moveTo>
                  <a:lnTo>
                    <a:pt x="180" y="180"/>
                  </a:lnTo>
                  <a:cubicBezTo>
                    <a:pt x="123" y="152"/>
                    <a:pt x="57" y="152"/>
                    <a:pt x="0" y="180"/>
                  </a:cubicBez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53" name="Freeform 340"/>
            <p:cNvSpPr>
              <a:spLocks/>
            </p:cNvSpPr>
            <p:nvPr/>
          </p:nvSpPr>
          <p:spPr bwMode="auto">
            <a:xfrm>
              <a:off x="1160525" y="5680232"/>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54" name="Freeform 76"/>
            <p:cNvSpPr>
              <a:spLocks/>
            </p:cNvSpPr>
            <p:nvPr/>
          </p:nvSpPr>
          <p:spPr bwMode="auto">
            <a:xfrm>
              <a:off x="836289" y="6169417"/>
              <a:ext cx="5189097" cy="87085"/>
            </a:xfrm>
            <a:custGeom>
              <a:avLst/>
              <a:gdLst>
                <a:gd name="T0" fmla="*/ 4032 w 4104"/>
                <a:gd name="T1" fmla="*/ 0 h 72"/>
                <a:gd name="T2" fmla="*/ 0 w 4104"/>
                <a:gd name="T3" fmla="*/ 0 h 72"/>
                <a:gd name="T4" fmla="*/ 72 w 4104"/>
                <a:gd name="T5" fmla="*/ 72 h 72"/>
                <a:gd name="T6" fmla="*/ 4104 w 4104"/>
                <a:gd name="T7" fmla="*/ 72 h 72"/>
                <a:gd name="T8" fmla="*/ 4032 w 4104"/>
                <a:gd name="T9" fmla="*/ 0 h 72"/>
              </a:gdLst>
              <a:ahLst/>
              <a:cxnLst>
                <a:cxn ang="0">
                  <a:pos x="T0" y="T1"/>
                </a:cxn>
                <a:cxn ang="0">
                  <a:pos x="T2" y="T3"/>
                </a:cxn>
                <a:cxn ang="0">
                  <a:pos x="T4" y="T5"/>
                </a:cxn>
                <a:cxn ang="0">
                  <a:pos x="T6" y="T7"/>
                </a:cxn>
                <a:cxn ang="0">
                  <a:pos x="T8" y="T9"/>
                </a:cxn>
              </a:cxnLst>
              <a:rect l="0" t="0" r="r" b="b"/>
              <a:pathLst>
                <a:path w="4104" h="72">
                  <a:moveTo>
                    <a:pt x="4032" y="0"/>
                  </a:moveTo>
                  <a:lnTo>
                    <a:pt x="0" y="0"/>
                  </a:lnTo>
                  <a:lnTo>
                    <a:pt x="72" y="72"/>
                  </a:lnTo>
                  <a:lnTo>
                    <a:pt x="4104" y="72"/>
                  </a:lnTo>
                  <a:lnTo>
                    <a:pt x="403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7" name="Rectangle 19"/>
            <p:cNvSpPr>
              <a:spLocks noChangeArrowheads="1"/>
            </p:cNvSpPr>
            <p:nvPr/>
          </p:nvSpPr>
          <p:spPr bwMode="auto">
            <a:xfrm>
              <a:off x="-968255" y="5741632"/>
              <a:ext cx="15550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latin typeface="Calibri" pitchFamily="34" charset="0"/>
                </a:rPr>
                <a:t>Coding sublayer &amp; </a:t>
              </a:r>
            </a:p>
            <a:p>
              <a:r>
                <a:rPr lang="en-US" altLang="en-US" sz="1600" dirty="0">
                  <a:solidFill>
                    <a:srgbClr val="000000"/>
                  </a:solidFill>
                  <a:latin typeface="Calibri" pitchFamily="34" charset="0"/>
                </a:rPr>
                <a:t>Physical Layer</a:t>
              </a:r>
              <a:endParaRPr lang="en-US" altLang="en-US" sz="1200" dirty="0"/>
            </a:p>
          </p:txBody>
        </p:sp>
        <p:sp>
          <p:nvSpPr>
            <p:cNvPr id="255" name="Rectangle 19"/>
            <p:cNvSpPr>
              <a:spLocks noChangeArrowheads="1"/>
            </p:cNvSpPr>
            <p:nvPr/>
          </p:nvSpPr>
          <p:spPr bwMode="auto">
            <a:xfrm>
              <a:off x="-968255" y="5016091"/>
              <a:ext cx="16794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latin typeface="Calibri" pitchFamily="34" charset="0"/>
                </a:rPr>
                <a:t>Protocol Sublayer of</a:t>
              </a:r>
            </a:p>
            <a:p>
              <a:r>
                <a:rPr lang="en-US" altLang="en-US" sz="1600" dirty="0">
                  <a:solidFill>
                    <a:srgbClr val="000000"/>
                  </a:solidFill>
                  <a:latin typeface="Calibri" pitchFamily="34" charset="0"/>
                </a:rPr>
                <a:t>   Data Link Layer</a:t>
              </a:r>
              <a:endParaRPr lang="en-US" altLang="en-US" sz="1200" dirty="0"/>
            </a:p>
          </p:txBody>
        </p:sp>
        <p:sp>
          <p:nvSpPr>
            <p:cNvPr id="256" name="Rectangle 19"/>
            <p:cNvSpPr>
              <a:spLocks noChangeArrowheads="1"/>
            </p:cNvSpPr>
            <p:nvPr/>
          </p:nvSpPr>
          <p:spPr bwMode="auto">
            <a:xfrm>
              <a:off x="-799751" y="3278148"/>
              <a:ext cx="12156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Network Layer</a:t>
              </a:r>
              <a:endParaRPr lang="en-US" altLang="en-US" sz="1200" dirty="0"/>
            </a:p>
          </p:txBody>
        </p:sp>
        <p:sp>
          <p:nvSpPr>
            <p:cNvPr id="257" name="Rectangle 19"/>
            <p:cNvSpPr>
              <a:spLocks noChangeArrowheads="1"/>
            </p:cNvSpPr>
            <p:nvPr/>
          </p:nvSpPr>
          <p:spPr bwMode="auto">
            <a:xfrm>
              <a:off x="-825565" y="2546814"/>
              <a:ext cx="12899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Transport </a:t>
              </a:r>
              <a:r>
                <a:rPr lang="en-US" altLang="en-US" sz="1600" dirty="0">
                  <a:solidFill>
                    <a:srgbClr val="000000"/>
                  </a:solidFill>
                  <a:latin typeface="Calibri" pitchFamily="34" charset="0"/>
                </a:rPr>
                <a:t>Layer</a:t>
              </a:r>
              <a:endParaRPr lang="en-US" altLang="en-US" sz="1200" dirty="0"/>
            </a:p>
          </p:txBody>
        </p:sp>
        <p:sp>
          <p:nvSpPr>
            <p:cNvPr id="258" name="Rectangle 19"/>
            <p:cNvSpPr>
              <a:spLocks noChangeArrowheads="1"/>
            </p:cNvSpPr>
            <p:nvPr/>
          </p:nvSpPr>
          <p:spPr bwMode="auto">
            <a:xfrm>
              <a:off x="-865360" y="482742"/>
              <a:ext cx="14314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Calibri" pitchFamily="34" charset="0"/>
                </a:rPr>
                <a:t>Application </a:t>
              </a:r>
              <a:r>
                <a:rPr lang="en-US" altLang="en-US" sz="1600" dirty="0">
                  <a:solidFill>
                    <a:srgbClr val="000000"/>
                  </a:solidFill>
                  <a:latin typeface="Calibri" pitchFamily="34" charset="0"/>
                </a:rPr>
                <a:t>Layer</a:t>
              </a:r>
              <a:endParaRPr lang="en-US" altLang="en-US" sz="1200" dirty="0"/>
            </a:p>
          </p:txBody>
        </p:sp>
        <p:sp>
          <p:nvSpPr>
            <p:cNvPr id="269" name="Line 157">
              <a:extLst>
                <a:ext uri="{FF2B5EF4-FFF2-40B4-BE49-F238E27FC236}">
                  <a16:creationId xmlns:a16="http://schemas.microsoft.com/office/drawing/2014/main" id="{8FE6DB5D-53A7-194C-BFC2-965C052756CA}"/>
                </a:ext>
              </a:extLst>
            </p:cNvPr>
            <p:cNvSpPr>
              <a:spLocks noChangeShapeType="1"/>
            </p:cNvSpPr>
            <p:nvPr/>
          </p:nvSpPr>
          <p:spPr bwMode="auto">
            <a:xfrm>
              <a:off x="4240040" y="951937"/>
              <a:ext cx="0" cy="125611"/>
            </a:xfrm>
            <a:prstGeom prst="line">
              <a:avLst/>
            </a:prstGeom>
            <a:noFill/>
            <a:ln w="317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1" name="Freeform 159">
              <a:extLst>
                <a:ext uri="{FF2B5EF4-FFF2-40B4-BE49-F238E27FC236}">
                  <a16:creationId xmlns:a16="http://schemas.microsoft.com/office/drawing/2014/main" id="{52BF6F1A-CBD5-454A-AF94-87B3D08E1717}"/>
                </a:ext>
              </a:extLst>
            </p:cNvPr>
            <p:cNvSpPr>
              <a:spLocks/>
            </p:cNvSpPr>
            <p:nvPr/>
          </p:nvSpPr>
          <p:spPr bwMode="auto">
            <a:xfrm>
              <a:off x="4202879" y="1077120"/>
              <a:ext cx="74926" cy="73824"/>
            </a:xfrm>
            <a:custGeom>
              <a:avLst/>
              <a:gdLst>
                <a:gd name="T0" fmla="*/ 90 w 180"/>
                <a:gd name="T1" fmla="*/ 179 h 179"/>
                <a:gd name="T2" fmla="*/ 0 w 180"/>
                <a:gd name="T3" fmla="*/ 0 h 179"/>
                <a:gd name="T4" fmla="*/ 180 w 180"/>
                <a:gd name="T5" fmla="*/ 0 h 179"/>
                <a:gd name="T6" fmla="*/ 180 w 180"/>
                <a:gd name="T7" fmla="*/ 0 h 179"/>
                <a:gd name="T8" fmla="*/ 90 w 180"/>
                <a:gd name="T9" fmla="*/ 179 h 179"/>
              </a:gdLst>
              <a:ahLst/>
              <a:cxnLst>
                <a:cxn ang="0">
                  <a:pos x="T0" y="T1"/>
                </a:cxn>
                <a:cxn ang="0">
                  <a:pos x="T2" y="T3"/>
                </a:cxn>
                <a:cxn ang="0">
                  <a:pos x="T4" y="T5"/>
                </a:cxn>
                <a:cxn ang="0">
                  <a:pos x="T6" y="T7"/>
                </a:cxn>
                <a:cxn ang="0">
                  <a:pos x="T8" y="T9"/>
                </a:cxn>
              </a:cxnLst>
              <a:rect l="0" t="0" r="r" b="b"/>
              <a:pathLst>
                <a:path w="180" h="179">
                  <a:moveTo>
                    <a:pt x="90" y="179"/>
                  </a:moveTo>
                  <a:lnTo>
                    <a:pt x="0" y="0"/>
                  </a:lnTo>
                  <a:cubicBezTo>
                    <a:pt x="57" y="28"/>
                    <a:pt x="123" y="28"/>
                    <a:pt x="180" y="0"/>
                  </a:cubicBezTo>
                  <a:lnTo>
                    <a:pt x="180" y="0"/>
                  </a:lnTo>
                  <a:lnTo>
                    <a:pt x="90"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72" name="Freeform 158">
              <a:extLst>
                <a:ext uri="{FF2B5EF4-FFF2-40B4-BE49-F238E27FC236}">
                  <a16:creationId xmlns:a16="http://schemas.microsoft.com/office/drawing/2014/main" id="{4BC49223-6468-3341-954D-B7BF0388D1E3}"/>
                </a:ext>
              </a:extLst>
            </p:cNvPr>
            <p:cNvSpPr>
              <a:spLocks/>
            </p:cNvSpPr>
            <p:nvPr/>
          </p:nvSpPr>
          <p:spPr bwMode="auto">
            <a:xfrm>
              <a:off x="4192289" y="901009"/>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73" name="Freeform 158">
              <a:extLst>
                <a:ext uri="{FF2B5EF4-FFF2-40B4-BE49-F238E27FC236}">
                  <a16:creationId xmlns:a16="http://schemas.microsoft.com/office/drawing/2014/main" id="{6423EBD0-1D02-2E46-B5AD-0A75695750C0}"/>
                </a:ext>
              </a:extLst>
            </p:cNvPr>
            <p:cNvSpPr>
              <a:spLocks/>
            </p:cNvSpPr>
            <p:nvPr/>
          </p:nvSpPr>
          <p:spPr bwMode="auto">
            <a:xfrm>
              <a:off x="4198227" y="901009"/>
              <a:ext cx="74926" cy="74926"/>
            </a:xfrm>
            <a:custGeom>
              <a:avLst/>
              <a:gdLst>
                <a:gd name="T0" fmla="*/ 90 w 180"/>
                <a:gd name="T1" fmla="*/ 0 h 180"/>
                <a:gd name="T2" fmla="*/ 180 w 180"/>
                <a:gd name="T3" fmla="*/ 180 h 180"/>
                <a:gd name="T4" fmla="*/ 0 w 180"/>
                <a:gd name="T5" fmla="*/ 180 h 180"/>
                <a:gd name="T6" fmla="*/ 0 w 180"/>
                <a:gd name="T7" fmla="*/ 180 h 180"/>
                <a:gd name="T8" fmla="*/ 90 w 180"/>
                <a:gd name="T9" fmla="*/ 0 h 180"/>
              </a:gdLst>
              <a:ahLst/>
              <a:cxnLst>
                <a:cxn ang="0">
                  <a:pos x="T0" y="T1"/>
                </a:cxn>
                <a:cxn ang="0">
                  <a:pos x="T2" y="T3"/>
                </a:cxn>
                <a:cxn ang="0">
                  <a:pos x="T4" y="T5"/>
                </a:cxn>
                <a:cxn ang="0">
                  <a:pos x="T6" y="T7"/>
                </a:cxn>
                <a:cxn ang="0">
                  <a:pos x="T8" y="T9"/>
                </a:cxn>
              </a:cxnLst>
              <a:rect l="0" t="0" r="r" b="b"/>
              <a:pathLst>
                <a:path w="180" h="180">
                  <a:moveTo>
                    <a:pt x="90" y="0"/>
                  </a:moveTo>
                  <a:lnTo>
                    <a:pt x="180" y="180"/>
                  </a:lnTo>
                  <a:cubicBezTo>
                    <a:pt x="123" y="152"/>
                    <a:pt x="57" y="152"/>
                    <a:pt x="0" y="180"/>
                  </a:cubicBezTo>
                  <a:lnTo>
                    <a:pt x="0" y="180"/>
                  </a:lnTo>
                  <a:lnTo>
                    <a:pt x="9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grpSp>
      <p:sp>
        <p:nvSpPr>
          <p:cNvPr id="259" name="Freeform 88">
            <a:extLst>
              <a:ext uri="{FF2B5EF4-FFF2-40B4-BE49-F238E27FC236}">
                <a16:creationId xmlns:a16="http://schemas.microsoft.com/office/drawing/2014/main" id="{999325F2-AE70-D743-BE7A-EA98478B309C}"/>
              </a:ext>
            </a:extLst>
          </p:cNvPr>
          <p:cNvSpPr/>
          <p:nvPr/>
        </p:nvSpPr>
        <p:spPr>
          <a:xfrm>
            <a:off x="7010401" y="1039491"/>
            <a:ext cx="793333" cy="79333"/>
          </a:xfrm>
          <a:custGeom>
            <a:avLst/>
            <a:gdLst>
              <a:gd name="f0" fmla="val 10800000"/>
              <a:gd name="f1" fmla="val 5400000"/>
              <a:gd name="f2" fmla="val 180"/>
              <a:gd name="f3" fmla="val w"/>
              <a:gd name="f4" fmla="val h"/>
              <a:gd name="f5" fmla="val 0"/>
              <a:gd name="f6" fmla="val 720"/>
              <a:gd name="f7" fmla="val 72"/>
              <a:gd name="f8" fmla="val 648"/>
              <a:gd name="f9" fmla="+- 0 0 -90"/>
              <a:gd name="f10" fmla="*/ f3 1 720"/>
              <a:gd name="f11" fmla="*/ f4 1 72"/>
              <a:gd name="f12" fmla="val f5"/>
              <a:gd name="f13" fmla="val f6"/>
              <a:gd name="f14" fmla="val f7"/>
              <a:gd name="f15" fmla="*/ f9 f0 1"/>
              <a:gd name="f16" fmla="+- f14 0 f12"/>
              <a:gd name="f17" fmla="+- f13 0 f12"/>
              <a:gd name="f18" fmla="*/ f15 1 f2"/>
              <a:gd name="f19" fmla="*/ f17 1 720"/>
              <a:gd name="f20" fmla="*/ f16 1 72"/>
              <a:gd name="f21" fmla="*/ 648 f17 1"/>
              <a:gd name="f22" fmla="*/ 0 f16 1"/>
              <a:gd name="f23" fmla="*/ 0 f17 1"/>
              <a:gd name="f24" fmla="*/ 72 f17 1"/>
              <a:gd name="f25" fmla="*/ 72 f16 1"/>
              <a:gd name="f26" fmla="*/ 720 f17 1"/>
              <a:gd name="f27" fmla="+- f18 0 f1"/>
              <a:gd name="f28" fmla="*/ f21 1 720"/>
              <a:gd name="f29" fmla="*/ f22 1 72"/>
              <a:gd name="f30" fmla="*/ f23 1 720"/>
              <a:gd name="f31" fmla="*/ f24 1 720"/>
              <a:gd name="f32" fmla="*/ f25 1 72"/>
              <a:gd name="f33" fmla="*/ f26 1 720"/>
              <a:gd name="f34" fmla="*/ 0 1 f19"/>
              <a:gd name="f35" fmla="*/ f13 1 f19"/>
              <a:gd name="f36" fmla="*/ 0 1 f20"/>
              <a:gd name="f37" fmla="*/ f14 1 f20"/>
              <a:gd name="f38" fmla="*/ f28 1 f19"/>
              <a:gd name="f39" fmla="*/ f29 1 f20"/>
              <a:gd name="f40" fmla="*/ f30 1 f19"/>
              <a:gd name="f41" fmla="*/ f31 1 f19"/>
              <a:gd name="f42" fmla="*/ f32 1 f20"/>
              <a:gd name="f43" fmla="*/ f33 1 f19"/>
              <a:gd name="f44" fmla="*/ f34 f10 1"/>
              <a:gd name="f45" fmla="*/ f35 f10 1"/>
              <a:gd name="f46" fmla="*/ f37 f11 1"/>
              <a:gd name="f47" fmla="*/ f36 f11 1"/>
              <a:gd name="f48" fmla="*/ f38 f10 1"/>
              <a:gd name="f49" fmla="*/ f39 f11 1"/>
              <a:gd name="f50" fmla="*/ f40 f10 1"/>
              <a:gd name="f51" fmla="*/ f41 f10 1"/>
              <a:gd name="f52" fmla="*/ f42 f11 1"/>
              <a:gd name="f53" fmla="*/ f43 f10 1"/>
            </a:gdLst>
            <a:ahLst/>
            <a:cxnLst>
              <a:cxn ang="3cd4">
                <a:pos x="hc" y="t"/>
              </a:cxn>
              <a:cxn ang="0">
                <a:pos x="r" y="vc"/>
              </a:cxn>
              <a:cxn ang="cd4">
                <a:pos x="hc" y="b"/>
              </a:cxn>
              <a:cxn ang="cd2">
                <a:pos x="l" y="vc"/>
              </a:cxn>
              <a:cxn ang="f27">
                <a:pos x="f48" y="f49"/>
              </a:cxn>
              <a:cxn ang="f27">
                <a:pos x="f50" y="f49"/>
              </a:cxn>
              <a:cxn ang="f27">
                <a:pos x="f51" y="f52"/>
              </a:cxn>
              <a:cxn ang="f27">
                <a:pos x="f53" y="f52"/>
              </a:cxn>
              <a:cxn ang="f27">
                <a:pos x="f48" y="f49"/>
              </a:cxn>
            </a:cxnLst>
            <a:rect l="f44" t="f47" r="f45" b="f46"/>
            <a:pathLst>
              <a:path w="720" h="72">
                <a:moveTo>
                  <a:pt x="f8" y="f5"/>
                </a:moveTo>
                <a:lnTo>
                  <a:pt x="f5" y="f5"/>
                </a:lnTo>
                <a:lnTo>
                  <a:pt x="f7" y="f7"/>
                </a:lnTo>
                <a:lnTo>
                  <a:pt x="f6" y="f7"/>
                </a:lnTo>
                <a:lnTo>
                  <a:pt x="f8" y="f5"/>
                </a:lnTo>
                <a:close/>
              </a:path>
            </a:pathLst>
          </a:custGeom>
          <a:solidFill>
            <a:srgbClr val="EAEAEA"/>
          </a:soli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sz="1200">
              <a:solidFill>
                <a:srgbClr val="000000"/>
              </a:solidFill>
              <a:latin typeface="Calibri"/>
            </a:endParaRPr>
          </a:p>
        </p:txBody>
      </p:sp>
      <p:sp>
        <p:nvSpPr>
          <p:cNvPr id="260" name="Freeform 89">
            <a:extLst>
              <a:ext uri="{FF2B5EF4-FFF2-40B4-BE49-F238E27FC236}">
                <a16:creationId xmlns:a16="http://schemas.microsoft.com/office/drawing/2014/main" id="{D8A47615-B26B-B042-9CF9-0A363B7CA88A}"/>
              </a:ext>
            </a:extLst>
          </p:cNvPr>
          <p:cNvSpPr/>
          <p:nvPr/>
        </p:nvSpPr>
        <p:spPr>
          <a:xfrm>
            <a:off x="7010401" y="1039491"/>
            <a:ext cx="793333" cy="79333"/>
          </a:xfrm>
          <a:custGeom>
            <a:avLst/>
            <a:gdLst>
              <a:gd name="f0" fmla="val 10800000"/>
              <a:gd name="f1" fmla="val 5400000"/>
              <a:gd name="f2" fmla="val 180"/>
              <a:gd name="f3" fmla="val w"/>
              <a:gd name="f4" fmla="val h"/>
              <a:gd name="f5" fmla="val 0"/>
              <a:gd name="f6" fmla="val 720"/>
              <a:gd name="f7" fmla="val 72"/>
              <a:gd name="f8" fmla="val 648"/>
              <a:gd name="f9" fmla="+- 0 0 -90"/>
              <a:gd name="f10" fmla="*/ f3 1 720"/>
              <a:gd name="f11" fmla="*/ f4 1 72"/>
              <a:gd name="f12" fmla="val f5"/>
              <a:gd name="f13" fmla="val f6"/>
              <a:gd name="f14" fmla="val f7"/>
              <a:gd name="f15" fmla="*/ f9 f0 1"/>
              <a:gd name="f16" fmla="+- f14 0 f12"/>
              <a:gd name="f17" fmla="+- f13 0 f12"/>
              <a:gd name="f18" fmla="*/ f15 1 f2"/>
              <a:gd name="f19" fmla="*/ f17 1 720"/>
              <a:gd name="f20" fmla="*/ f16 1 72"/>
              <a:gd name="f21" fmla="*/ 648 f17 1"/>
              <a:gd name="f22" fmla="*/ 0 f16 1"/>
              <a:gd name="f23" fmla="*/ 0 f17 1"/>
              <a:gd name="f24" fmla="*/ 72 f17 1"/>
              <a:gd name="f25" fmla="*/ 72 f16 1"/>
              <a:gd name="f26" fmla="*/ 720 f17 1"/>
              <a:gd name="f27" fmla="+- f18 0 f1"/>
              <a:gd name="f28" fmla="*/ f21 1 720"/>
              <a:gd name="f29" fmla="*/ f22 1 72"/>
              <a:gd name="f30" fmla="*/ f23 1 720"/>
              <a:gd name="f31" fmla="*/ f24 1 720"/>
              <a:gd name="f32" fmla="*/ f25 1 72"/>
              <a:gd name="f33" fmla="*/ f26 1 720"/>
              <a:gd name="f34" fmla="*/ 0 1 f19"/>
              <a:gd name="f35" fmla="*/ f13 1 f19"/>
              <a:gd name="f36" fmla="*/ 0 1 f20"/>
              <a:gd name="f37" fmla="*/ f14 1 f20"/>
              <a:gd name="f38" fmla="*/ f28 1 f19"/>
              <a:gd name="f39" fmla="*/ f29 1 f20"/>
              <a:gd name="f40" fmla="*/ f30 1 f19"/>
              <a:gd name="f41" fmla="*/ f31 1 f19"/>
              <a:gd name="f42" fmla="*/ f32 1 f20"/>
              <a:gd name="f43" fmla="*/ f33 1 f19"/>
              <a:gd name="f44" fmla="*/ f34 f10 1"/>
              <a:gd name="f45" fmla="*/ f35 f10 1"/>
              <a:gd name="f46" fmla="*/ f37 f11 1"/>
              <a:gd name="f47" fmla="*/ f36 f11 1"/>
              <a:gd name="f48" fmla="*/ f38 f10 1"/>
              <a:gd name="f49" fmla="*/ f39 f11 1"/>
              <a:gd name="f50" fmla="*/ f40 f10 1"/>
              <a:gd name="f51" fmla="*/ f41 f10 1"/>
              <a:gd name="f52" fmla="*/ f42 f11 1"/>
              <a:gd name="f53" fmla="*/ f43 f10 1"/>
            </a:gdLst>
            <a:ahLst/>
            <a:cxnLst>
              <a:cxn ang="3cd4">
                <a:pos x="hc" y="t"/>
              </a:cxn>
              <a:cxn ang="0">
                <a:pos x="r" y="vc"/>
              </a:cxn>
              <a:cxn ang="cd4">
                <a:pos x="hc" y="b"/>
              </a:cxn>
              <a:cxn ang="cd2">
                <a:pos x="l" y="vc"/>
              </a:cxn>
              <a:cxn ang="f27">
                <a:pos x="f48" y="f49"/>
              </a:cxn>
              <a:cxn ang="f27">
                <a:pos x="f50" y="f49"/>
              </a:cxn>
              <a:cxn ang="f27">
                <a:pos x="f51" y="f52"/>
              </a:cxn>
              <a:cxn ang="f27">
                <a:pos x="f53" y="f52"/>
              </a:cxn>
              <a:cxn ang="f27">
                <a:pos x="f48" y="f49"/>
              </a:cxn>
            </a:cxnLst>
            <a:rect l="f44" t="f47" r="f45" b="f46"/>
            <a:pathLst>
              <a:path w="720" h="72">
                <a:moveTo>
                  <a:pt x="f8" y="f5"/>
                </a:moveTo>
                <a:lnTo>
                  <a:pt x="f5" y="f5"/>
                </a:lnTo>
                <a:lnTo>
                  <a:pt x="f7" y="f7"/>
                </a:lnTo>
                <a:lnTo>
                  <a:pt x="f6" y="f7"/>
                </a:lnTo>
                <a:lnTo>
                  <a:pt x="f8" y="f5"/>
                </a:lnTo>
                <a:close/>
              </a:path>
            </a:pathLst>
          </a:custGeom>
          <a:noFill/>
          <a:ln w="3172" cap="rnd">
            <a:solidFill>
              <a:srgbClr val="404040"/>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sz="1200">
              <a:solidFill>
                <a:srgbClr val="000000"/>
              </a:solidFill>
              <a:latin typeface="Calibri"/>
            </a:endParaRPr>
          </a:p>
        </p:txBody>
      </p:sp>
      <p:sp>
        <p:nvSpPr>
          <p:cNvPr id="261" name="Freeform 90">
            <a:extLst>
              <a:ext uri="{FF2B5EF4-FFF2-40B4-BE49-F238E27FC236}">
                <a16:creationId xmlns:a16="http://schemas.microsoft.com/office/drawing/2014/main" id="{C702D1CA-1838-D44D-8B10-2D63E676331D}"/>
              </a:ext>
            </a:extLst>
          </p:cNvPr>
          <p:cNvSpPr/>
          <p:nvPr/>
        </p:nvSpPr>
        <p:spPr>
          <a:xfrm>
            <a:off x="7724401" y="685800"/>
            <a:ext cx="79333" cy="433032"/>
          </a:xfrm>
          <a:custGeom>
            <a:avLst/>
            <a:gdLst>
              <a:gd name="f0" fmla="val 10800000"/>
              <a:gd name="f1" fmla="val 5400000"/>
              <a:gd name="f2" fmla="val 180"/>
              <a:gd name="f3" fmla="val w"/>
              <a:gd name="f4" fmla="val h"/>
              <a:gd name="f5" fmla="val 0"/>
              <a:gd name="f6" fmla="val 72"/>
              <a:gd name="f7" fmla="val 393"/>
              <a:gd name="f8" fmla="val 321"/>
              <a:gd name="f9" fmla="+- 0 0 -90"/>
              <a:gd name="f10" fmla="*/ f3 1 72"/>
              <a:gd name="f11" fmla="*/ f4 1 393"/>
              <a:gd name="f12" fmla="val f5"/>
              <a:gd name="f13" fmla="val f6"/>
              <a:gd name="f14" fmla="val f7"/>
              <a:gd name="f15" fmla="*/ f9 f0 1"/>
              <a:gd name="f16" fmla="+- f14 0 f12"/>
              <a:gd name="f17" fmla="+- f13 0 f12"/>
              <a:gd name="f18" fmla="*/ f15 1 f2"/>
              <a:gd name="f19" fmla="*/ f17 1 72"/>
              <a:gd name="f20" fmla="*/ f16 1 393"/>
              <a:gd name="f21" fmla="*/ 72 f17 1"/>
              <a:gd name="f22" fmla="*/ 393 f16 1"/>
              <a:gd name="f23" fmla="*/ 0 f17 1"/>
              <a:gd name="f24" fmla="*/ 321 f16 1"/>
              <a:gd name="f25" fmla="*/ 0 f16 1"/>
              <a:gd name="f26" fmla="*/ 72 f16 1"/>
              <a:gd name="f27" fmla="+- f18 0 f1"/>
              <a:gd name="f28" fmla="*/ f21 1 72"/>
              <a:gd name="f29" fmla="*/ f22 1 393"/>
              <a:gd name="f30" fmla="*/ f23 1 72"/>
              <a:gd name="f31" fmla="*/ f24 1 393"/>
              <a:gd name="f32" fmla="*/ f25 1 393"/>
              <a:gd name="f33" fmla="*/ f26 1 393"/>
              <a:gd name="f34" fmla="*/ 0 1 f19"/>
              <a:gd name="f35" fmla="*/ f13 1 f19"/>
              <a:gd name="f36" fmla="*/ 0 1 f20"/>
              <a:gd name="f37" fmla="*/ f14 1 f20"/>
              <a:gd name="f38" fmla="*/ f28 1 f19"/>
              <a:gd name="f39" fmla="*/ f29 1 f20"/>
              <a:gd name="f40" fmla="*/ f30 1 f19"/>
              <a:gd name="f41" fmla="*/ f31 1 f20"/>
              <a:gd name="f42" fmla="*/ f32 1 f20"/>
              <a:gd name="f43" fmla="*/ f33 1 f20"/>
              <a:gd name="f44" fmla="*/ f34 f10 1"/>
              <a:gd name="f45" fmla="*/ f35 f10 1"/>
              <a:gd name="f46" fmla="*/ f37 f11 1"/>
              <a:gd name="f47" fmla="*/ f36 f11 1"/>
              <a:gd name="f48" fmla="*/ f38 f10 1"/>
              <a:gd name="f49" fmla="*/ f39 f11 1"/>
              <a:gd name="f50" fmla="*/ f40 f10 1"/>
              <a:gd name="f51" fmla="*/ f41 f11 1"/>
              <a:gd name="f52" fmla="*/ f42 f11 1"/>
              <a:gd name="f53" fmla="*/ f43 f11 1"/>
            </a:gdLst>
            <a:ahLst/>
            <a:cxnLst>
              <a:cxn ang="3cd4">
                <a:pos x="hc" y="t"/>
              </a:cxn>
              <a:cxn ang="0">
                <a:pos x="r" y="vc"/>
              </a:cxn>
              <a:cxn ang="cd4">
                <a:pos x="hc" y="b"/>
              </a:cxn>
              <a:cxn ang="cd2">
                <a:pos x="l" y="vc"/>
              </a:cxn>
              <a:cxn ang="f27">
                <a:pos x="f48" y="f49"/>
              </a:cxn>
              <a:cxn ang="f27">
                <a:pos x="f50" y="f51"/>
              </a:cxn>
              <a:cxn ang="f27">
                <a:pos x="f50" y="f52"/>
              </a:cxn>
              <a:cxn ang="f27">
                <a:pos x="f48" y="f53"/>
              </a:cxn>
              <a:cxn ang="f27">
                <a:pos x="f48" y="f49"/>
              </a:cxn>
            </a:cxnLst>
            <a:rect l="f44" t="f47" r="f45" b="f46"/>
            <a:pathLst>
              <a:path w="72" h="393">
                <a:moveTo>
                  <a:pt x="f6" y="f7"/>
                </a:moveTo>
                <a:lnTo>
                  <a:pt x="f5" y="f8"/>
                </a:lnTo>
                <a:lnTo>
                  <a:pt x="f5" y="f5"/>
                </a:lnTo>
                <a:lnTo>
                  <a:pt x="f6" y="f6"/>
                </a:lnTo>
                <a:lnTo>
                  <a:pt x="f6" y="f7"/>
                </a:lnTo>
                <a:close/>
              </a:path>
            </a:pathLst>
          </a:custGeom>
          <a:solidFill>
            <a:srgbClr val="EAEAEA"/>
          </a:soli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sz="1200">
              <a:solidFill>
                <a:srgbClr val="000000"/>
              </a:solidFill>
              <a:latin typeface="Calibri"/>
            </a:endParaRPr>
          </a:p>
        </p:txBody>
      </p:sp>
      <p:sp>
        <p:nvSpPr>
          <p:cNvPr id="262" name="Freeform 91">
            <a:extLst>
              <a:ext uri="{FF2B5EF4-FFF2-40B4-BE49-F238E27FC236}">
                <a16:creationId xmlns:a16="http://schemas.microsoft.com/office/drawing/2014/main" id="{081977EA-222F-AD44-B44A-FC9AB75A25FB}"/>
              </a:ext>
            </a:extLst>
          </p:cNvPr>
          <p:cNvSpPr/>
          <p:nvPr/>
        </p:nvSpPr>
        <p:spPr>
          <a:xfrm>
            <a:off x="7724401" y="685800"/>
            <a:ext cx="79333" cy="433032"/>
          </a:xfrm>
          <a:custGeom>
            <a:avLst/>
            <a:gdLst>
              <a:gd name="f0" fmla="val 10800000"/>
              <a:gd name="f1" fmla="val 5400000"/>
              <a:gd name="f2" fmla="val 180"/>
              <a:gd name="f3" fmla="val w"/>
              <a:gd name="f4" fmla="val h"/>
              <a:gd name="f5" fmla="val 0"/>
              <a:gd name="f6" fmla="val 72"/>
              <a:gd name="f7" fmla="val 393"/>
              <a:gd name="f8" fmla="val 321"/>
              <a:gd name="f9" fmla="+- 0 0 -90"/>
              <a:gd name="f10" fmla="*/ f3 1 72"/>
              <a:gd name="f11" fmla="*/ f4 1 393"/>
              <a:gd name="f12" fmla="val f5"/>
              <a:gd name="f13" fmla="val f6"/>
              <a:gd name="f14" fmla="val f7"/>
              <a:gd name="f15" fmla="*/ f9 f0 1"/>
              <a:gd name="f16" fmla="+- f14 0 f12"/>
              <a:gd name="f17" fmla="+- f13 0 f12"/>
              <a:gd name="f18" fmla="*/ f15 1 f2"/>
              <a:gd name="f19" fmla="*/ f17 1 72"/>
              <a:gd name="f20" fmla="*/ f16 1 393"/>
              <a:gd name="f21" fmla="*/ 72 f17 1"/>
              <a:gd name="f22" fmla="*/ 393 f16 1"/>
              <a:gd name="f23" fmla="*/ 0 f17 1"/>
              <a:gd name="f24" fmla="*/ 321 f16 1"/>
              <a:gd name="f25" fmla="*/ 0 f16 1"/>
              <a:gd name="f26" fmla="*/ 72 f16 1"/>
              <a:gd name="f27" fmla="+- f18 0 f1"/>
              <a:gd name="f28" fmla="*/ f21 1 72"/>
              <a:gd name="f29" fmla="*/ f22 1 393"/>
              <a:gd name="f30" fmla="*/ f23 1 72"/>
              <a:gd name="f31" fmla="*/ f24 1 393"/>
              <a:gd name="f32" fmla="*/ f25 1 393"/>
              <a:gd name="f33" fmla="*/ f26 1 393"/>
              <a:gd name="f34" fmla="*/ 0 1 f19"/>
              <a:gd name="f35" fmla="*/ f13 1 f19"/>
              <a:gd name="f36" fmla="*/ 0 1 f20"/>
              <a:gd name="f37" fmla="*/ f14 1 f20"/>
              <a:gd name="f38" fmla="*/ f28 1 f19"/>
              <a:gd name="f39" fmla="*/ f29 1 f20"/>
              <a:gd name="f40" fmla="*/ f30 1 f19"/>
              <a:gd name="f41" fmla="*/ f31 1 f20"/>
              <a:gd name="f42" fmla="*/ f32 1 f20"/>
              <a:gd name="f43" fmla="*/ f33 1 f20"/>
              <a:gd name="f44" fmla="*/ f34 f10 1"/>
              <a:gd name="f45" fmla="*/ f35 f10 1"/>
              <a:gd name="f46" fmla="*/ f37 f11 1"/>
              <a:gd name="f47" fmla="*/ f36 f11 1"/>
              <a:gd name="f48" fmla="*/ f38 f10 1"/>
              <a:gd name="f49" fmla="*/ f39 f11 1"/>
              <a:gd name="f50" fmla="*/ f40 f10 1"/>
              <a:gd name="f51" fmla="*/ f41 f11 1"/>
              <a:gd name="f52" fmla="*/ f42 f11 1"/>
              <a:gd name="f53" fmla="*/ f43 f11 1"/>
            </a:gdLst>
            <a:ahLst/>
            <a:cxnLst>
              <a:cxn ang="3cd4">
                <a:pos x="hc" y="t"/>
              </a:cxn>
              <a:cxn ang="0">
                <a:pos x="r" y="vc"/>
              </a:cxn>
              <a:cxn ang="cd4">
                <a:pos x="hc" y="b"/>
              </a:cxn>
              <a:cxn ang="cd2">
                <a:pos x="l" y="vc"/>
              </a:cxn>
              <a:cxn ang="f27">
                <a:pos x="f48" y="f49"/>
              </a:cxn>
              <a:cxn ang="f27">
                <a:pos x="f50" y="f51"/>
              </a:cxn>
              <a:cxn ang="f27">
                <a:pos x="f50" y="f52"/>
              </a:cxn>
              <a:cxn ang="f27">
                <a:pos x="f48" y="f53"/>
              </a:cxn>
              <a:cxn ang="f27">
                <a:pos x="f48" y="f49"/>
              </a:cxn>
            </a:cxnLst>
            <a:rect l="f44" t="f47" r="f45" b="f46"/>
            <a:pathLst>
              <a:path w="72" h="393">
                <a:moveTo>
                  <a:pt x="f6" y="f7"/>
                </a:moveTo>
                <a:lnTo>
                  <a:pt x="f5" y="f8"/>
                </a:lnTo>
                <a:lnTo>
                  <a:pt x="f5" y="f5"/>
                </a:lnTo>
                <a:lnTo>
                  <a:pt x="f6" y="f6"/>
                </a:lnTo>
                <a:lnTo>
                  <a:pt x="f6" y="f7"/>
                </a:lnTo>
                <a:close/>
              </a:path>
            </a:pathLst>
          </a:custGeom>
          <a:noFill/>
          <a:ln w="3172" cap="rnd">
            <a:solidFill>
              <a:srgbClr val="404040"/>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sz="1200">
              <a:solidFill>
                <a:srgbClr val="000000"/>
              </a:solidFill>
              <a:latin typeface="Calibri"/>
            </a:endParaRPr>
          </a:p>
        </p:txBody>
      </p:sp>
      <p:sp>
        <p:nvSpPr>
          <p:cNvPr id="263" name="Rectangle 92">
            <a:extLst>
              <a:ext uri="{FF2B5EF4-FFF2-40B4-BE49-F238E27FC236}">
                <a16:creationId xmlns:a16="http://schemas.microsoft.com/office/drawing/2014/main" id="{55B68B7B-FF10-B942-AD11-8DFC549A7148}"/>
              </a:ext>
            </a:extLst>
          </p:cNvPr>
          <p:cNvSpPr/>
          <p:nvPr/>
        </p:nvSpPr>
        <p:spPr>
          <a:xfrm>
            <a:off x="7010400" y="685801"/>
            <a:ext cx="714000" cy="353699"/>
          </a:xfrm>
          <a:prstGeom prst="rect">
            <a:avLst/>
          </a:prstGeom>
          <a:solidFill>
            <a:srgbClr val="FFFFFF"/>
          </a:solid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sz="1200">
              <a:solidFill>
                <a:srgbClr val="000000"/>
              </a:solidFill>
              <a:latin typeface="Calibri"/>
            </a:endParaRPr>
          </a:p>
        </p:txBody>
      </p:sp>
      <p:sp>
        <p:nvSpPr>
          <p:cNvPr id="264" name="Rectangle 93">
            <a:extLst>
              <a:ext uri="{FF2B5EF4-FFF2-40B4-BE49-F238E27FC236}">
                <a16:creationId xmlns:a16="http://schemas.microsoft.com/office/drawing/2014/main" id="{21B895B7-69A5-1B44-A060-31DC2D4EB868}"/>
              </a:ext>
            </a:extLst>
          </p:cNvPr>
          <p:cNvSpPr/>
          <p:nvPr/>
        </p:nvSpPr>
        <p:spPr>
          <a:xfrm>
            <a:off x="7010400" y="685801"/>
            <a:ext cx="714000" cy="353699"/>
          </a:xfrm>
          <a:prstGeom prst="rect">
            <a:avLst/>
          </a:prstGeom>
          <a:noFill/>
          <a:ln w="3172" cap="rnd">
            <a:solidFill>
              <a:srgbClr val="404040"/>
            </a:solidFill>
            <a:prstDash val="solid"/>
            <a:roun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US" sz="1200">
              <a:solidFill>
                <a:srgbClr val="000000"/>
              </a:solidFill>
              <a:latin typeface="Calibri"/>
            </a:endParaRPr>
          </a:p>
        </p:txBody>
      </p:sp>
      <p:sp>
        <p:nvSpPr>
          <p:cNvPr id="265" name="Rectangle 94">
            <a:extLst>
              <a:ext uri="{FF2B5EF4-FFF2-40B4-BE49-F238E27FC236}">
                <a16:creationId xmlns:a16="http://schemas.microsoft.com/office/drawing/2014/main" id="{C30A569F-0E3F-C248-A280-DEC712700863}"/>
              </a:ext>
            </a:extLst>
          </p:cNvPr>
          <p:cNvSpPr/>
          <p:nvPr/>
        </p:nvSpPr>
        <p:spPr>
          <a:xfrm>
            <a:off x="7217549" y="721060"/>
            <a:ext cx="306177" cy="246220"/>
          </a:xfrm>
          <a:prstGeom prst="rect">
            <a:avLst/>
          </a:prstGeom>
          <a:noFill/>
          <a:ln cap="flat">
            <a:noFill/>
            <a:prstDash val="solid"/>
          </a:ln>
        </p:spPr>
        <p:txBody>
          <a:bodyPr vert="horz" wrap="none" lIns="0" tIns="0" rIns="0" bIns="0" anchor="t" anchorCtr="0" compatLnSpc="1">
            <a:spAutoFit/>
          </a:bodyPr>
          <a:lstStyle/>
          <a:p>
            <a:pPr>
              <a:defRPr sz="1800" b="0" i="0" u="none" strike="noStrike" kern="0" cap="none" spc="0" baseline="0">
                <a:solidFill>
                  <a:srgbClr val="000000"/>
                </a:solidFill>
                <a:uFillTx/>
              </a:defRPr>
            </a:pPr>
            <a:r>
              <a:rPr lang="en-US" sz="1600" dirty="0">
                <a:solidFill>
                  <a:srgbClr val="000000"/>
                </a:solidFill>
                <a:latin typeface="Calibri" pitchFamily="34"/>
                <a:cs typeface="Arial" pitchFamily="34"/>
              </a:rPr>
              <a:t>SPP</a:t>
            </a:r>
            <a:endParaRPr lang="en-US" sz="1200" dirty="0">
              <a:solidFill>
                <a:srgbClr val="000000"/>
              </a:solidFill>
              <a:latin typeface="Arial" pitchFamily="34"/>
              <a:cs typeface="Arial" pitchFamily="34"/>
            </a:endParaRPr>
          </a:p>
        </p:txBody>
      </p:sp>
      <p:sp>
        <p:nvSpPr>
          <p:cNvPr id="3" name="TextBox 2">
            <a:extLst>
              <a:ext uri="{FF2B5EF4-FFF2-40B4-BE49-F238E27FC236}">
                <a16:creationId xmlns:a16="http://schemas.microsoft.com/office/drawing/2014/main" id="{9AEB7EAE-3236-D642-AB4C-CB28664CE374}"/>
              </a:ext>
            </a:extLst>
          </p:cNvPr>
          <p:cNvSpPr txBox="1"/>
          <p:nvPr/>
        </p:nvSpPr>
        <p:spPr>
          <a:xfrm>
            <a:off x="2665379" y="47289"/>
            <a:ext cx="6926092" cy="461665"/>
          </a:xfrm>
          <a:prstGeom prst="rect">
            <a:avLst/>
          </a:prstGeom>
          <a:noFill/>
        </p:spPr>
        <p:txBody>
          <a:bodyPr wrap="square" rtlCol="0">
            <a:spAutoFit/>
          </a:bodyPr>
          <a:lstStyle/>
          <a:p>
            <a:r>
              <a:rPr lang="en-US" sz="2400" dirty="0"/>
              <a:t>Updated Stack Diagram suitable for OSCP Green Book</a:t>
            </a:r>
          </a:p>
        </p:txBody>
      </p:sp>
    </p:spTree>
    <p:extLst>
      <p:ext uri="{BB962C8B-B14F-4D97-AF65-F5344CB8AC3E}">
        <p14:creationId xmlns:p14="http://schemas.microsoft.com/office/powerpoint/2010/main" val="300047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6F02-7129-234A-96AB-DEEA2229D33E}"/>
              </a:ext>
            </a:extLst>
          </p:cNvPr>
          <p:cNvSpPr>
            <a:spLocks noGrp="1"/>
          </p:cNvSpPr>
          <p:nvPr>
            <p:ph type="title"/>
          </p:nvPr>
        </p:nvSpPr>
        <p:spPr/>
        <p:txBody>
          <a:bodyPr/>
          <a:lstStyle/>
          <a:p>
            <a:pPr algn="ctr"/>
            <a:r>
              <a:rPr lang="en-US" dirty="0"/>
              <a:t>#2 Expunge Routing from SPP</a:t>
            </a:r>
          </a:p>
        </p:txBody>
      </p:sp>
      <p:sp>
        <p:nvSpPr>
          <p:cNvPr id="3" name="Content Placeholder 2">
            <a:extLst>
              <a:ext uri="{FF2B5EF4-FFF2-40B4-BE49-F238E27FC236}">
                <a16:creationId xmlns:a16="http://schemas.microsoft.com/office/drawing/2014/main" id="{EC6B2A4A-8568-9643-80F5-97F28F9B981A}"/>
              </a:ext>
            </a:extLst>
          </p:cNvPr>
          <p:cNvSpPr>
            <a:spLocks noGrp="1"/>
          </p:cNvSpPr>
          <p:nvPr>
            <p:ph idx="1"/>
          </p:nvPr>
        </p:nvSpPr>
        <p:spPr/>
        <p:txBody>
          <a:bodyPr/>
          <a:lstStyle/>
          <a:p>
            <a:r>
              <a:rPr lang="en-US" dirty="0"/>
              <a:t>We need to expunge any mention of the term “routing/route” in SPP since this function is really carried out by true network protocols e.g., IP or DTN. </a:t>
            </a:r>
          </a:p>
          <a:p>
            <a:r>
              <a:rPr lang="en-US" dirty="0"/>
              <a:t>Do we also need the appropriate replacement of “routing/route” in SPP as well as the term, “subnetwork” ?</a:t>
            </a:r>
          </a:p>
          <a:p>
            <a:pPr lvl="1"/>
            <a:r>
              <a:rPr lang="en-US" dirty="0"/>
              <a:t>Proposal is to substitute the word, “</a:t>
            </a:r>
            <a:r>
              <a:rPr lang="en-US" dirty="0">
                <a:solidFill>
                  <a:srgbClr val="FF0000"/>
                </a:solidFill>
              </a:rPr>
              <a:t>forwarding</a:t>
            </a:r>
            <a:r>
              <a:rPr lang="en-US" dirty="0"/>
              <a:t>” for “routing/route”</a:t>
            </a:r>
          </a:p>
          <a:p>
            <a:pPr lvl="1"/>
            <a:r>
              <a:rPr lang="en-US" dirty="0"/>
              <a:t>Proposal is to substitute the word, “</a:t>
            </a:r>
            <a:r>
              <a:rPr lang="en-US" dirty="0">
                <a:solidFill>
                  <a:srgbClr val="FF0000"/>
                </a:solidFill>
              </a:rPr>
              <a:t>Space Link or SDLP</a:t>
            </a:r>
            <a:r>
              <a:rPr lang="en-US" dirty="0"/>
              <a:t>” for ”subnetwork”</a:t>
            </a:r>
          </a:p>
          <a:p>
            <a:pPr marL="0" indent="0">
              <a:buNone/>
            </a:pPr>
            <a:endParaRPr lang="en-US" dirty="0"/>
          </a:p>
        </p:txBody>
      </p:sp>
      <p:sp>
        <p:nvSpPr>
          <p:cNvPr id="5" name="Slide Number Placeholder 4">
            <a:extLst>
              <a:ext uri="{FF2B5EF4-FFF2-40B4-BE49-F238E27FC236}">
                <a16:creationId xmlns:a16="http://schemas.microsoft.com/office/drawing/2014/main" id="{925B993E-49B8-8641-93BC-98CBD1B6568C}"/>
              </a:ext>
            </a:extLst>
          </p:cNvPr>
          <p:cNvSpPr>
            <a:spLocks noGrp="1"/>
          </p:cNvSpPr>
          <p:nvPr>
            <p:ph type="sldNum" sz="quarter" idx="12"/>
          </p:nvPr>
        </p:nvSpPr>
        <p:spPr/>
        <p:txBody>
          <a:bodyPr/>
          <a:lstStyle/>
          <a:p>
            <a:fld id="{80DF226C-D622-C14E-BB31-044891CC0495}" type="slidenum">
              <a:rPr lang="en-US" smtClean="0"/>
              <a:t>4</a:t>
            </a:fld>
            <a:endParaRPr lang="en-US" dirty="0"/>
          </a:p>
        </p:txBody>
      </p:sp>
    </p:spTree>
    <p:extLst>
      <p:ext uri="{BB962C8B-B14F-4D97-AF65-F5344CB8AC3E}">
        <p14:creationId xmlns:p14="http://schemas.microsoft.com/office/powerpoint/2010/main" val="44724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C9FE-7D72-304D-AB0E-9E6393363B3F}"/>
              </a:ext>
            </a:extLst>
          </p:cNvPr>
          <p:cNvSpPr>
            <a:spLocks noGrp="1"/>
          </p:cNvSpPr>
          <p:nvPr>
            <p:ph type="title"/>
          </p:nvPr>
        </p:nvSpPr>
        <p:spPr/>
        <p:txBody>
          <a:bodyPr/>
          <a:lstStyle/>
          <a:p>
            <a:pPr algn="ctr"/>
            <a:r>
              <a:rPr lang="en-US" dirty="0"/>
              <a:t>Occurrences of ‘Routing/Route’ in SPP</a:t>
            </a:r>
          </a:p>
        </p:txBody>
      </p:sp>
      <p:sp>
        <p:nvSpPr>
          <p:cNvPr id="3" name="Content Placeholder 2">
            <a:extLst>
              <a:ext uri="{FF2B5EF4-FFF2-40B4-BE49-F238E27FC236}">
                <a16:creationId xmlns:a16="http://schemas.microsoft.com/office/drawing/2014/main" id="{6FD09E19-0424-E64A-BACC-2989E834AADE}"/>
              </a:ext>
            </a:extLst>
          </p:cNvPr>
          <p:cNvSpPr>
            <a:spLocks noGrp="1"/>
          </p:cNvSpPr>
          <p:nvPr>
            <p:ph idx="1"/>
          </p:nvPr>
        </p:nvSpPr>
        <p:spPr/>
        <p:txBody>
          <a:bodyPr>
            <a:normAutofit fontScale="70000" lnSpcReduction="20000"/>
          </a:bodyPr>
          <a:lstStyle/>
          <a:p>
            <a:r>
              <a:rPr lang="en-US" dirty="0"/>
              <a:t>2.1.2 (Protocol Features) - The major function performed by this protocol is the </a:t>
            </a:r>
            <a:r>
              <a:rPr lang="en-US" b="1" strike="sngStrike" dirty="0"/>
              <a:t>routing </a:t>
            </a:r>
            <a:r>
              <a:rPr lang="en-US" b="1" dirty="0">
                <a:solidFill>
                  <a:srgbClr val="FF0000"/>
                </a:solidFill>
              </a:rPr>
              <a:t>forwarding </a:t>
            </a:r>
            <a:r>
              <a:rPr lang="en-US" dirty="0"/>
              <a:t>of application data.</a:t>
            </a:r>
          </a:p>
          <a:p>
            <a:r>
              <a:rPr lang="en-US" dirty="0"/>
              <a:t>2.1.2 </a:t>
            </a:r>
            <a:r>
              <a:rPr lang="en-US" b="1" strike="sngStrike" dirty="0"/>
              <a:t>Routing </a:t>
            </a:r>
            <a:r>
              <a:rPr lang="en-US" b="1" dirty="0"/>
              <a:t> </a:t>
            </a:r>
            <a:r>
              <a:rPr lang="en-US" b="1" dirty="0">
                <a:solidFill>
                  <a:srgbClr val="FF0000"/>
                </a:solidFill>
              </a:rPr>
              <a:t>The Space Data Link Protocol SAP address </a:t>
            </a:r>
            <a:r>
              <a:rPr lang="en-US" strike="sngStrike" dirty="0"/>
              <a:t>information (i.e., mapping from Path IDs to subnetwork addresses)</a:t>
            </a:r>
            <a:r>
              <a:rPr lang="en-US" dirty="0"/>
              <a:t> is provided to the Space Packet Protocol entities by management. </a:t>
            </a:r>
          </a:p>
          <a:p>
            <a:r>
              <a:rPr lang="en-US" strike="sngStrike" dirty="0"/>
              <a:t>2.1.2 At the source and intermediate systems, the Space Packet Protocol entity examines the Path ID of incoming Space Packets and </a:t>
            </a:r>
            <a:r>
              <a:rPr lang="en-US" b="1" strike="sngStrike" dirty="0"/>
              <a:t>routes </a:t>
            </a:r>
            <a:r>
              <a:rPr lang="en-US" strike="sngStrike" dirty="0"/>
              <a:t>them through appropriate subnetworks using the mechanisms provided by the subnetworks.</a:t>
            </a:r>
            <a:r>
              <a:rPr lang="en-US" dirty="0">
                <a:effectLst/>
              </a:rPr>
              <a:t>  ** This requirement is out of scope for SPP. **</a:t>
            </a:r>
            <a:endParaRPr lang="en-US" dirty="0"/>
          </a:p>
          <a:p>
            <a:r>
              <a:rPr lang="en-US" dirty="0"/>
              <a:t>2.3.1 (General Functions) - </a:t>
            </a:r>
            <a:r>
              <a:rPr lang="en-US" b="1" strike="sngStrike" dirty="0"/>
              <a:t>routing</a:t>
            </a:r>
            <a:r>
              <a:rPr lang="en-US" dirty="0"/>
              <a:t> </a:t>
            </a:r>
            <a:r>
              <a:rPr lang="en-US" b="1" dirty="0">
                <a:solidFill>
                  <a:srgbClr val="FF0000"/>
                </a:solidFill>
              </a:rPr>
              <a:t>forwarding</a:t>
            </a:r>
            <a:r>
              <a:rPr lang="en-US" b="1" dirty="0"/>
              <a:t> </a:t>
            </a:r>
            <a:r>
              <a:rPr lang="en-US" dirty="0"/>
              <a:t>of protocol data units through a series of underlying </a:t>
            </a:r>
            <a:r>
              <a:rPr lang="en-US" strike="sngStrike" dirty="0"/>
              <a:t>subnetworks</a:t>
            </a:r>
            <a:r>
              <a:rPr lang="en-US" dirty="0"/>
              <a:t> </a:t>
            </a:r>
            <a:r>
              <a:rPr lang="en-US" b="1" dirty="0">
                <a:solidFill>
                  <a:srgbClr val="FF0000"/>
                </a:solidFill>
              </a:rPr>
              <a:t>space links</a:t>
            </a:r>
            <a:r>
              <a:rPr lang="en-US" dirty="0"/>
              <a:t>;</a:t>
            </a:r>
          </a:p>
          <a:p>
            <a:r>
              <a:rPr lang="en-US" dirty="0"/>
              <a:t>2.4.1 (Services assumed from </a:t>
            </a:r>
            <a:r>
              <a:rPr lang="en-US" strike="sngStrike" dirty="0"/>
              <a:t>Subnetworks</a:t>
            </a:r>
            <a:r>
              <a:rPr lang="en-US" dirty="0"/>
              <a:t> </a:t>
            </a:r>
            <a:r>
              <a:rPr lang="en-US" b="1" dirty="0">
                <a:solidFill>
                  <a:srgbClr val="FF0000"/>
                </a:solidFill>
              </a:rPr>
              <a:t>Space Data Link Protocols</a:t>
            </a:r>
            <a:r>
              <a:rPr lang="en-US" dirty="0"/>
              <a:t>) - addressing and </a:t>
            </a:r>
            <a:r>
              <a:rPr lang="en-US" b="1" strike="sngStrike" dirty="0"/>
              <a:t>routing</a:t>
            </a:r>
            <a:r>
              <a:rPr lang="en-US" b="1" dirty="0"/>
              <a:t> </a:t>
            </a:r>
            <a:r>
              <a:rPr lang="en-US" b="1" dirty="0">
                <a:solidFill>
                  <a:srgbClr val="FF0000"/>
                </a:solidFill>
              </a:rPr>
              <a:t>forwarding</a:t>
            </a:r>
            <a:r>
              <a:rPr lang="en-US" b="1" dirty="0"/>
              <a:t> </a:t>
            </a:r>
            <a:r>
              <a:rPr lang="en-US" dirty="0"/>
              <a:t>capability </a:t>
            </a:r>
            <a:r>
              <a:rPr lang="en-US" strike="sngStrike" dirty="0"/>
              <a:t>in the subnetwork to be used for establishing LDPs</a:t>
            </a:r>
            <a:r>
              <a:rPr lang="en-US" dirty="0"/>
              <a:t> </a:t>
            </a:r>
            <a:r>
              <a:rPr lang="en-US" b="1" dirty="0">
                <a:solidFill>
                  <a:srgbClr val="FF0000"/>
                </a:solidFill>
              </a:rPr>
              <a:t>within the SDLPs</a:t>
            </a:r>
            <a:r>
              <a:rPr lang="en-US" dirty="0"/>
              <a:t>;</a:t>
            </a:r>
          </a:p>
          <a:p>
            <a:r>
              <a:rPr lang="en-US" strike="sngStrike" dirty="0"/>
              <a:t>5.3 (</a:t>
            </a:r>
            <a:r>
              <a:rPr lang="en-US" b="1" strike="sngStrike" dirty="0"/>
              <a:t>Routing</a:t>
            </a:r>
            <a:r>
              <a:rPr lang="en-US" strike="sngStrike" dirty="0"/>
              <a:t> Parameters) </a:t>
            </a:r>
          </a:p>
          <a:p>
            <a:pPr lvl="1"/>
            <a:r>
              <a:rPr lang="en-US" strike="sngStrike" dirty="0"/>
              <a:t>Subnetwork Identifier of the next Space Packet Protocol entity in the LDP</a:t>
            </a:r>
          </a:p>
          <a:p>
            <a:pPr lvl="1"/>
            <a:r>
              <a:rPr lang="en-US" strike="sngStrike" dirty="0"/>
              <a:t>Subnetwork Address of the next Space Packet Protocol entity in the LDP</a:t>
            </a:r>
          </a:p>
          <a:p>
            <a:pPr lvl="1"/>
            <a:r>
              <a:rPr lang="en-US" strike="sngStrike" dirty="0"/>
              <a:t>APID Qualifier of the LDP (if used)</a:t>
            </a:r>
          </a:p>
          <a:p>
            <a:endParaRPr lang="en-US" dirty="0"/>
          </a:p>
        </p:txBody>
      </p:sp>
      <p:sp>
        <p:nvSpPr>
          <p:cNvPr id="5" name="Slide Number Placeholder 4">
            <a:extLst>
              <a:ext uri="{FF2B5EF4-FFF2-40B4-BE49-F238E27FC236}">
                <a16:creationId xmlns:a16="http://schemas.microsoft.com/office/drawing/2014/main" id="{391FA8BC-44A6-FE47-BA9C-55D2820DA89E}"/>
              </a:ext>
            </a:extLst>
          </p:cNvPr>
          <p:cNvSpPr>
            <a:spLocks noGrp="1"/>
          </p:cNvSpPr>
          <p:nvPr>
            <p:ph type="sldNum" sz="quarter" idx="12"/>
          </p:nvPr>
        </p:nvSpPr>
        <p:spPr/>
        <p:txBody>
          <a:bodyPr/>
          <a:lstStyle/>
          <a:p>
            <a:fld id="{80DF226C-D622-C14E-BB31-044891CC0495}" type="slidenum">
              <a:rPr lang="en-US" smtClean="0"/>
              <a:t>5</a:t>
            </a:fld>
            <a:endParaRPr lang="en-US"/>
          </a:p>
        </p:txBody>
      </p:sp>
    </p:spTree>
    <p:extLst>
      <p:ext uri="{BB962C8B-B14F-4D97-AF65-F5344CB8AC3E}">
        <p14:creationId xmlns:p14="http://schemas.microsoft.com/office/powerpoint/2010/main" val="23713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6074-823B-F041-BDCA-6DA85A31EBC0}"/>
              </a:ext>
            </a:extLst>
          </p:cNvPr>
          <p:cNvSpPr>
            <a:spLocks noGrp="1"/>
          </p:cNvSpPr>
          <p:nvPr>
            <p:ph type="title"/>
          </p:nvPr>
        </p:nvSpPr>
        <p:spPr>
          <a:xfrm>
            <a:off x="838199" y="0"/>
            <a:ext cx="10515600" cy="1325563"/>
          </a:xfrm>
        </p:spPr>
        <p:txBody>
          <a:bodyPr>
            <a:normAutofit/>
          </a:bodyPr>
          <a:lstStyle/>
          <a:p>
            <a:pPr algn="ctr"/>
            <a:r>
              <a:rPr lang="en-US" dirty="0"/>
              <a:t>#3 Logical Data Path</a:t>
            </a:r>
          </a:p>
        </p:txBody>
      </p:sp>
      <p:sp>
        <p:nvSpPr>
          <p:cNvPr id="4" name="Rectangle 2">
            <a:extLst>
              <a:ext uri="{FF2B5EF4-FFF2-40B4-BE49-F238E27FC236}">
                <a16:creationId xmlns:a16="http://schemas.microsoft.com/office/drawing/2014/main" id="{1109D71C-6504-084A-A1A9-3DCFCCA132B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8F9BDDF-C9C1-7742-970F-292920865230}"/>
              </a:ext>
            </a:extLst>
          </p:cNvPr>
          <p:cNvGraphicFramePr>
            <a:graphicFrameLocks noChangeAspect="1"/>
          </p:cNvGraphicFramePr>
          <p:nvPr>
            <p:extLst>
              <p:ext uri="{D42A27DB-BD31-4B8C-83A1-F6EECF244321}">
                <p14:modId xmlns:p14="http://schemas.microsoft.com/office/powerpoint/2010/main" val="885777254"/>
              </p:ext>
            </p:extLst>
          </p:nvPr>
        </p:nvGraphicFramePr>
        <p:xfrm>
          <a:off x="848898" y="3847757"/>
          <a:ext cx="4318140" cy="2388191"/>
        </p:xfrm>
        <a:graphic>
          <a:graphicData uri="http://schemas.openxmlformats.org/presentationml/2006/ole">
            <mc:AlternateContent xmlns:mc="http://schemas.openxmlformats.org/markup-compatibility/2006">
              <mc:Choice xmlns:v="urn:schemas-microsoft-com:vml" Requires="v">
                <p:oleObj spid="_x0000_s2146" name="Picture" r:id="rId3" imgW="3194050" imgH="2178050" progId="Word.Picture.8">
                  <p:embed/>
                </p:oleObj>
              </mc:Choice>
              <mc:Fallback>
                <p:oleObj name="Picture" r:id="rId3" imgW="3194050" imgH="2178050"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98" y="3847757"/>
                        <a:ext cx="4318140" cy="2388191"/>
                      </a:xfrm>
                      <a:prstGeom prst="rect">
                        <a:avLst/>
                      </a:prstGeom>
                      <a:noFill/>
                    </p:spPr>
                  </p:pic>
                </p:oleObj>
              </mc:Fallback>
            </mc:AlternateContent>
          </a:graphicData>
        </a:graphic>
      </p:graphicFrame>
      <p:sp>
        <p:nvSpPr>
          <p:cNvPr id="6" name="Content Placeholder 2">
            <a:extLst>
              <a:ext uri="{FF2B5EF4-FFF2-40B4-BE49-F238E27FC236}">
                <a16:creationId xmlns:a16="http://schemas.microsoft.com/office/drawing/2014/main" id="{D1B26501-0D65-124C-A2F0-DFCF0A278D7F}"/>
              </a:ext>
            </a:extLst>
          </p:cNvPr>
          <p:cNvSpPr>
            <a:spLocks noGrp="1"/>
          </p:cNvSpPr>
          <p:nvPr>
            <p:ph idx="1"/>
          </p:nvPr>
        </p:nvSpPr>
        <p:spPr>
          <a:xfrm>
            <a:off x="838199" y="990083"/>
            <a:ext cx="10515600" cy="2741658"/>
          </a:xfrm>
        </p:spPr>
        <p:txBody>
          <a:bodyPr/>
          <a:lstStyle/>
          <a:p>
            <a:r>
              <a:rPr lang="en-US" dirty="0"/>
              <a:t>“The path from the source user application to the destination user application(s) through the subnetwork(s) is called a Logical Data Path (LDP).”</a:t>
            </a:r>
          </a:p>
          <a:p>
            <a:r>
              <a:rPr lang="en-GB" dirty="0"/>
              <a:t>Proposal - Abandon the LDP and leave an informative historical note in the document</a:t>
            </a:r>
            <a:r>
              <a:rPr lang="en-US" dirty="0"/>
              <a:t>, because in SPP path is nebulous, est. by mgmt. and is not interoperable.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 name="Rectangle 6">
            <a:extLst>
              <a:ext uri="{FF2B5EF4-FFF2-40B4-BE49-F238E27FC236}">
                <a16:creationId xmlns:a16="http://schemas.microsoft.com/office/drawing/2014/main" id="{1C31C148-6076-1B4B-B131-53C6C2A2CF08}"/>
              </a:ext>
            </a:extLst>
          </p:cNvPr>
          <p:cNvSpPr/>
          <p:nvPr/>
        </p:nvSpPr>
        <p:spPr>
          <a:xfrm>
            <a:off x="109683" y="3407929"/>
            <a:ext cx="1129092" cy="369332"/>
          </a:xfrm>
          <a:prstGeom prst="rect">
            <a:avLst/>
          </a:prstGeom>
        </p:spPr>
        <p:txBody>
          <a:bodyPr wrap="none">
            <a:spAutoFit/>
          </a:bodyPr>
          <a:lstStyle/>
          <a:p>
            <a:r>
              <a:rPr lang="en-US" b="1" dirty="0">
                <a:solidFill>
                  <a:srgbClr val="FF0000"/>
                </a:solidFill>
              </a:rPr>
              <a:t>Answer: ?</a:t>
            </a:r>
          </a:p>
        </p:txBody>
      </p:sp>
      <p:sp>
        <p:nvSpPr>
          <p:cNvPr id="3" name="Slide Number Placeholder 2">
            <a:extLst>
              <a:ext uri="{FF2B5EF4-FFF2-40B4-BE49-F238E27FC236}">
                <a16:creationId xmlns:a16="http://schemas.microsoft.com/office/drawing/2014/main" id="{C915FE49-77D9-BF4C-9CA6-ED0309B224CA}"/>
              </a:ext>
            </a:extLst>
          </p:cNvPr>
          <p:cNvSpPr>
            <a:spLocks noGrp="1"/>
          </p:cNvSpPr>
          <p:nvPr>
            <p:ph type="sldNum" sz="quarter" idx="12"/>
          </p:nvPr>
        </p:nvSpPr>
        <p:spPr/>
        <p:txBody>
          <a:bodyPr/>
          <a:lstStyle/>
          <a:p>
            <a:fld id="{80DF226C-D622-C14E-BB31-044891CC0495}" type="slidenum">
              <a:rPr lang="en-US" smtClean="0"/>
              <a:t>6</a:t>
            </a:fld>
            <a:endParaRPr lang="en-US"/>
          </a:p>
        </p:txBody>
      </p:sp>
      <p:sp>
        <p:nvSpPr>
          <p:cNvPr id="9" name="TextBox 8">
            <a:extLst>
              <a:ext uri="{FF2B5EF4-FFF2-40B4-BE49-F238E27FC236}">
                <a16:creationId xmlns:a16="http://schemas.microsoft.com/office/drawing/2014/main" id="{472E92A3-E783-0C48-A31D-416D57E35293}"/>
              </a:ext>
            </a:extLst>
          </p:cNvPr>
          <p:cNvSpPr txBox="1"/>
          <p:nvPr/>
        </p:nvSpPr>
        <p:spPr>
          <a:xfrm>
            <a:off x="848897" y="5307323"/>
            <a:ext cx="1466784" cy="523220"/>
          </a:xfrm>
          <a:prstGeom prst="rect">
            <a:avLst/>
          </a:prstGeom>
          <a:solidFill>
            <a:srgbClr val="00B0F0"/>
          </a:solidFill>
        </p:spPr>
        <p:txBody>
          <a:bodyPr wrap="square" rtlCol="0">
            <a:spAutoFit/>
          </a:bodyPr>
          <a:lstStyle/>
          <a:p>
            <a:pPr algn="ctr"/>
            <a:r>
              <a:rPr lang="en-US" sz="2800" dirty="0"/>
              <a:t>SDLPs</a:t>
            </a:r>
          </a:p>
        </p:txBody>
      </p:sp>
      <p:sp>
        <p:nvSpPr>
          <p:cNvPr id="10" name="TextBox 9">
            <a:extLst>
              <a:ext uri="{FF2B5EF4-FFF2-40B4-BE49-F238E27FC236}">
                <a16:creationId xmlns:a16="http://schemas.microsoft.com/office/drawing/2014/main" id="{3FC9B935-57D2-834D-A4D4-FEC2FA6F00EF}"/>
              </a:ext>
            </a:extLst>
          </p:cNvPr>
          <p:cNvSpPr txBox="1"/>
          <p:nvPr/>
        </p:nvSpPr>
        <p:spPr>
          <a:xfrm>
            <a:off x="3700255" y="5282876"/>
            <a:ext cx="1466784" cy="523220"/>
          </a:xfrm>
          <a:prstGeom prst="rect">
            <a:avLst/>
          </a:prstGeom>
          <a:solidFill>
            <a:srgbClr val="00B0F0"/>
          </a:solidFill>
        </p:spPr>
        <p:txBody>
          <a:bodyPr wrap="square" rtlCol="0">
            <a:spAutoFit/>
          </a:bodyPr>
          <a:lstStyle/>
          <a:p>
            <a:pPr algn="ctr"/>
            <a:r>
              <a:rPr lang="en-US" sz="2800" dirty="0"/>
              <a:t>SDLPs</a:t>
            </a:r>
          </a:p>
        </p:txBody>
      </p:sp>
      <p:sp>
        <p:nvSpPr>
          <p:cNvPr id="8" name="Oval 7"/>
          <p:cNvSpPr/>
          <p:nvPr/>
        </p:nvSpPr>
        <p:spPr>
          <a:xfrm>
            <a:off x="2315681" y="5632320"/>
            <a:ext cx="1326292" cy="7297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X</a:t>
            </a:r>
          </a:p>
        </p:txBody>
      </p:sp>
      <p:sp>
        <p:nvSpPr>
          <p:cNvPr id="11" name="TextBox 10"/>
          <p:cNvSpPr txBox="1"/>
          <p:nvPr/>
        </p:nvSpPr>
        <p:spPr>
          <a:xfrm>
            <a:off x="4965980" y="5844779"/>
            <a:ext cx="3919965" cy="923330"/>
          </a:xfrm>
          <a:prstGeom prst="rect">
            <a:avLst/>
          </a:prstGeom>
          <a:solidFill>
            <a:srgbClr val="FFFF00"/>
          </a:solidFill>
        </p:spPr>
        <p:txBody>
          <a:bodyPr wrap="square" rtlCol="0">
            <a:spAutoFit/>
          </a:bodyPr>
          <a:lstStyle/>
          <a:p>
            <a:r>
              <a:rPr lang="en-GB" dirty="0">
                <a:solidFill>
                  <a:srgbClr val="FF00FF"/>
                </a:solidFill>
              </a:rPr>
              <a:t>GPC: </a:t>
            </a:r>
            <a:r>
              <a:rPr lang="en-GB" b="1" dirty="0">
                <a:solidFill>
                  <a:srgbClr val="FF00FF"/>
                </a:solidFill>
              </a:rPr>
              <a:t>subnetworks</a:t>
            </a:r>
            <a:r>
              <a:rPr lang="en-GB" b="1" dirty="0">
                <a:solidFill>
                  <a:srgbClr val="FF00FF"/>
                </a:solidFill>
                <a:sym typeface="Wingdings" panose="05000000000000000000" pitchFamily="2" charset="2"/>
              </a:rPr>
              <a:t>… </a:t>
            </a:r>
            <a:r>
              <a:rPr lang="en-GB" dirty="0">
                <a:solidFill>
                  <a:srgbClr val="FF00FF"/>
                </a:solidFill>
                <a:sym typeface="Wingdings" panose="05000000000000000000" pitchFamily="2" charset="2"/>
              </a:rPr>
              <a:t>to be renamed</a:t>
            </a:r>
          </a:p>
          <a:p>
            <a:r>
              <a:rPr lang="en-GB" dirty="0">
                <a:solidFill>
                  <a:srgbClr val="FF00FF"/>
                </a:solidFill>
                <a:sym typeface="Wingdings" panose="05000000000000000000" pitchFamily="2" charset="2"/>
              </a:rPr>
              <a:t>“space links” and 2 figures to be updated.</a:t>
            </a:r>
            <a:endParaRPr lang="en-US" dirty="0">
              <a:solidFill>
                <a:srgbClr val="FF00FF"/>
              </a:solidFill>
            </a:endParaRPr>
          </a:p>
        </p:txBody>
      </p:sp>
      <p:sp>
        <p:nvSpPr>
          <p:cNvPr id="12" name="Rectangle 53"/>
          <p:cNvSpPr>
            <a:spLocks noChangeArrowheads="1"/>
          </p:cNvSpPr>
          <p:nvPr/>
        </p:nvSpPr>
        <p:spPr bwMode="auto">
          <a:xfrm>
            <a:off x="7428470" y="-1348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291391446"/>
              </p:ext>
            </p:extLst>
          </p:nvPr>
        </p:nvGraphicFramePr>
        <p:xfrm>
          <a:off x="6423454" y="3311921"/>
          <a:ext cx="5229225" cy="2390775"/>
        </p:xfrm>
        <a:graphic>
          <a:graphicData uri="http://schemas.openxmlformats.org/presentationml/2006/ole">
            <mc:AlternateContent xmlns:mc="http://schemas.openxmlformats.org/markup-compatibility/2006">
              <mc:Choice xmlns:v="urn:schemas-microsoft-com:vml" Requires="v">
                <p:oleObj spid="_x0000_s2147" name="Picture" r:id="rId5" imgW="5233416" imgH="2389632" progId="Word.Picture.8">
                  <p:embed/>
                </p:oleObj>
              </mc:Choice>
              <mc:Fallback>
                <p:oleObj name="Picture" r:id="rId5" imgW="5233416" imgH="2389632" progId="Word.Picture.8">
                  <p:embed/>
                  <p:pic>
                    <p:nvPicPr>
                      <p:cNvPr id="0" name="Object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454" y="3311921"/>
                        <a:ext cx="5229225" cy="239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15"/>
          <p:cNvSpPr/>
          <p:nvPr/>
        </p:nvSpPr>
        <p:spPr>
          <a:xfrm>
            <a:off x="7428470" y="4200730"/>
            <a:ext cx="3115961" cy="16866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solidFill>
                  <a:srgbClr val="FF0000"/>
                </a:solidFill>
              </a:rPr>
              <a:t>X</a:t>
            </a:r>
            <a:endParaRPr lang="en-US" sz="6600" b="1" dirty="0">
              <a:solidFill>
                <a:srgbClr val="FF0000"/>
              </a:solidFill>
            </a:endParaRPr>
          </a:p>
        </p:txBody>
      </p:sp>
    </p:spTree>
    <p:extLst>
      <p:ext uri="{BB962C8B-B14F-4D97-AF65-F5344CB8AC3E}">
        <p14:creationId xmlns:p14="http://schemas.microsoft.com/office/powerpoint/2010/main" val="312787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00C4-CD1A-9F4B-9875-21B41943F5DA}"/>
              </a:ext>
            </a:extLst>
          </p:cNvPr>
          <p:cNvSpPr>
            <a:spLocks noGrp="1"/>
          </p:cNvSpPr>
          <p:nvPr>
            <p:ph type="title"/>
          </p:nvPr>
        </p:nvSpPr>
        <p:spPr/>
        <p:txBody>
          <a:bodyPr/>
          <a:lstStyle/>
          <a:p>
            <a:pPr algn="ctr"/>
            <a:r>
              <a:rPr lang="en-US" dirty="0"/>
              <a:t>#4 Path ID</a:t>
            </a:r>
          </a:p>
        </p:txBody>
      </p:sp>
      <p:sp>
        <p:nvSpPr>
          <p:cNvPr id="3" name="Content Placeholder 2">
            <a:extLst>
              <a:ext uri="{FF2B5EF4-FFF2-40B4-BE49-F238E27FC236}">
                <a16:creationId xmlns:a16="http://schemas.microsoft.com/office/drawing/2014/main" id="{EC98E2A2-1BC8-6245-A6AD-BE793CBE77DC}"/>
              </a:ext>
            </a:extLst>
          </p:cNvPr>
          <p:cNvSpPr>
            <a:spLocks noGrp="1"/>
          </p:cNvSpPr>
          <p:nvPr>
            <p:ph idx="1"/>
          </p:nvPr>
        </p:nvSpPr>
        <p:spPr/>
        <p:txBody>
          <a:bodyPr>
            <a:normAutofit fontScale="77500" lnSpcReduction="20000"/>
          </a:bodyPr>
          <a:lstStyle/>
          <a:p>
            <a:r>
              <a:rPr lang="en-US" dirty="0"/>
              <a:t>2.1.3 Addressing - A Path ID consists of an Application Process Identifier (APID) and an optional APID Qualifier. </a:t>
            </a:r>
          </a:p>
          <a:p>
            <a:r>
              <a:rPr lang="en-US" dirty="0"/>
              <a:t>Proposal – SPP currently does not define clearly what the APID Qualifier is. Redefine it as the  “</a:t>
            </a:r>
            <a:r>
              <a:rPr lang="en-GB" b="1" dirty="0" err="1">
                <a:solidFill>
                  <a:srgbClr val="FF0000"/>
                </a:solidFill>
              </a:rPr>
              <a:t>SDLP_Channel</a:t>
            </a:r>
            <a:r>
              <a:rPr lang="en-GB" dirty="0"/>
              <a:t>” as defined in 133.1-B-2 section 3.2.2.</a:t>
            </a:r>
            <a:r>
              <a:rPr lang="en-US" dirty="0">
                <a:effectLst/>
              </a:rPr>
              <a:t> So APID Qualifier = </a:t>
            </a:r>
            <a:r>
              <a:rPr lang="en-US" dirty="0" err="1">
                <a:effectLst/>
              </a:rPr>
              <a:t>SDLP_Channel</a:t>
            </a:r>
            <a:r>
              <a:rPr lang="en-US" dirty="0">
                <a:effectLst/>
              </a:rPr>
              <a:t>, therefore </a:t>
            </a:r>
            <a:r>
              <a:rPr lang="en-US" dirty="0">
                <a:solidFill>
                  <a:srgbClr val="7030A0"/>
                </a:solidFill>
                <a:effectLst/>
              </a:rPr>
              <a:t>Path ID = APID + </a:t>
            </a:r>
            <a:r>
              <a:rPr lang="en-US" dirty="0" err="1">
                <a:solidFill>
                  <a:srgbClr val="7030A0"/>
                </a:solidFill>
                <a:effectLst/>
              </a:rPr>
              <a:t>SDLP_Channel</a:t>
            </a:r>
            <a:r>
              <a:rPr lang="en-US" dirty="0">
                <a:solidFill>
                  <a:srgbClr val="7030A0"/>
                </a:solidFill>
                <a:effectLst/>
              </a:rPr>
              <a:t> </a:t>
            </a:r>
            <a:r>
              <a:rPr lang="en-US" strike="sngStrike" dirty="0">
                <a:solidFill>
                  <a:srgbClr val="7030A0"/>
                </a:solidFill>
                <a:effectLst/>
              </a:rPr>
              <a:t>(mandatory</a:t>
            </a:r>
            <a:r>
              <a:rPr lang="en-US" dirty="0">
                <a:effectLst/>
              </a:rPr>
              <a:t>)</a:t>
            </a:r>
          </a:p>
          <a:p>
            <a:r>
              <a:rPr lang="en-US" dirty="0"/>
              <a:t>The parameter </a:t>
            </a:r>
            <a:r>
              <a:rPr lang="en-US" b="1" dirty="0" err="1">
                <a:solidFill>
                  <a:srgbClr val="FF0000"/>
                </a:solidFill>
              </a:rPr>
              <a:t>SDLP_Channel</a:t>
            </a:r>
            <a:r>
              <a:rPr lang="en-US" b="1" dirty="0">
                <a:solidFill>
                  <a:srgbClr val="FF0000"/>
                </a:solidFill>
              </a:rPr>
              <a:t> </a:t>
            </a:r>
            <a:r>
              <a:rPr lang="en-US" dirty="0"/>
              <a:t>is part of the SAP address of the Encapsulation Service, and it shall uniquely identify the channel of the underlying SDLP through which the Data Unit is to be transferred.</a:t>
            </a:r>
          </a:p>
          <a:p>
            <a:pPr lvl="1"/>
            <a:r>
              <a:rPr lang="en-US" dirty="0"/>
              <a:t>For the Virtual Channel Packet (VCP) service of TM or AOS it </a:t>
            </a:r>
            <a:r>
              <a:rPr lang="en-US" b="1" dirty="0"/>
              <a:t>equals </a:t>
            </a:r>
            <a:r>
              <a:rPr lang="en-US" b="1" u="sng" dirty="0"/>
              <a:t>GVCID</a:t>
            </a:r>
          </a:p>
          <a:p>
            <a:pPr lvl="1"/>
            <a:r>
              <a:rPr lang="en-US" dirty="0"/>
              <a:t>For the MAP Packet (MAPP) service of TC it </a:t>
            </a:r>
            <a:r>
              <a:rPr lang="en-US" b="1" dirty="0"/>
              <a:t>equals</a:t>
            </a:r>
            <a:r>
              <a:rPr lang="en-US" dirty="0"/>
              <a:t> </a:t>
            </a:r>
            <a:r>
              <a:rPr lang="en-US" b="1" u="sng" dirty="0"/>
              <a:t>GMAPID</a:t>
            </a:r>
          </a:p>
          <a:p>
            <a:r>
              <a:rPr lang="en-US" dirty="0"/>
              <a:t>For the Packet Service of Proximity-1 it equals </a:t>
            </a:r>
            <a:r>
              <a:rPr lang="en-US" b="1" u="sng" dirty="0"/>
              <a:t>Transfer Frame Version Number, the Spacecraft Identifier (SCID), the Physical Channel Identifier (PCID), the Data Field Construction ID (DFC_ID), and the Port ID</a:t>
            </a:r>
          </a:p>
          <a:p>
            <a:pPr marL="0" indent="0">
              <a:buNone/>
            </a:pPr>
            <a:r>
              <a:rPr lang="en-US" dirty="0">
                <a:solidFill>
                  <a:srgbClr val="FF0000"/>
                </a:solidFill>
              </a:rPr>
              <a:t>NOTE: Consensus with replacing APID Qualifier with </a:t>
            </a:r>
            <a:r>
              <a:rPr lang="en-US" dirty="0" err="1">
                <a:solidFill>
                  <a:srgbClr val="FF0000"/>
                </a:solidFill>
              </a:rPr>
              <a:t>SDLP_Channel</a:t>
            </a:r>
            <a:r>
              <a:rPr lang="en-US" dirty="0">
                <a:solidFill>
                  <a:srgbClr val="FF0000"/>
                </a:solidFill>
              </a:rPr>
              <a:t>. Question is should the PATH ID be optional or mandatory?</a:t>
            </a:r>
          </a:p>
          <a:p>
            <a:pPr lvl="1"/>
            <a:endParaRPr lang="en-US" b="1" u="sng" dirty="0"/>
          </a:p>
          <a:p>
            <a:pPr lvl="1"/>
            <a:endParaRPr lang="en-US" b="1" u="sng" dirty="0"/>
          </a:p>
          <a:p>
            <a:pPr lvl="1"/>
            <a:endParaRPr lang="en-US" dirty="0"/>
          </a:p>
          <a:p>
            <a:endParaRPr lang="en-US" dirty="0"/>
          </a:p>
          <a:p>
            <a:pPr lvl="1"/>
            <a:endParaRPr lang="en-US" dirty="0"/>
          </a:p>
          <a:p>
            <a:pPr lvl="1"/>
            <a:endParaRPr lang="en-US" dirty="0"/>
          </a:p>
        </p:txBody>
      </p:sp>
      <p:sp>
        <p:nvSpPr>
          <p:cNvPr id="6" name="Slide Number Placeholder 5">
            <a:extLst>
              <a:ext uri="{FF2B5EF4-FFF2-40B4-BE49-F238E27FC236}">
                <a16:creationId xmlns:a16="http://schemas.microsoft.com/office/drawing/2014/main" id="{E40147BE-EFEA-9648-9130-718253D5784B}"/>
              </a:ext>
            </a:extLst>
          </p:cNvPr>
          <p:cNvSpPr>
            <a:spLocks noGrp="1"/>
          </p:cNvSpPr>
          <p:nvPr>
            <p:ph type="sldNum" sz="quarter" idx="12"/>
          </p:nvPr>
        </p:nvSpPr>
        <p:spPr/>
        <p:txBody>
          <a:bodyPr/>
          <a:lstStyle/>
          <a:p>
            <a:fld id="{80DF226C-D622-C14E-BB31-044891CC0495}" type="slidenum">
              <a:rPr lang="en-US" smtClean="0"/>
              <a:t>7</a:t>
            </a:fld>
            <a:endParaRPr lang="en-US"/>
          </a:p>
        </p:txBody>
      </p:sp>
    </p:spTree>
    <p:extLst>
      <p:ext uri="{BB962C8B-B14F-4D97-AF65-F5344CB8AC3E}">
        <p14:creationId xmlns:p14="http://schemas.microsoft.com/office/powerpoint/2010/main" val="17877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389"/>
            <a:ext cx="10515600" cy="1325563"/>
          </a:xfrm>
        </p:spPr>
        <p:txBody>
          <a:bodyPr/>
          <a:lstStyle/>
          <a:p>
            <a:r>
              <a:rPr lang="en-GB" dirty="0"/>
              <a:t>Mapping of Service Primitives</a:t>
            </a:r>
            <a:endParaRPr lang="en-US" dirty="0"/>
          </a:p>
        </p:txBody>
      </p:sp>
      <p:sp>
        <p:nvSpPr>
          <p:cNvPr id="86" name="Content Placeholder 85"/>
          <p:cNvSpPr>
            <a:spLocks noGrp="1"/>
          </p:cNvSpPr>
          <p:nvPr>
            <p:ph idx="1"/>
          </p:nvPr>
        </p:nvSpPr>
        <p:spPr>
          <a:xfrm>
            <a:off x="306017" y="1354036"/>
            <a:ext cx="4159899" cy="4327749"/>
          </a:xfrm>
        </p:spPr>
        <p:txBody>
          <a:bodyPr>
            <a:normAutofit lnSpcReduction="10000"/>
          </a:bodyPr>
          <a:lstStyle/>
          <a:p>
            <a:pPr marL="0" indent="0">
              <a:buNone/>
            </a:pPr>
            <a:r>
              <a:rPr lang="en-GB" dirty="0"/>
              <a:t>This drawing shows how the fields of the SPP PACKET request (input from users) are mapped to the request primitives in the SDLPs and how reasonable it is to replace the “APID Qualifier” with </a:t>
            </a:r>
            <a:r>
              <a:rPr lang="en-GB" dirty="0" err="1"/>
              <a:t>SDLP_Channel</a:t>
            </a:r>
            <a:r>
              <a:rPr lang="en-GB" dirty="0"/>
              <a:t>.</a:t>
            </a:r>
          </a:p>
          <a:p>
            <a:pPr marL="0" indent="0">
              <a:buNone/>
            </a:pPr>
            <a:r>
              <a:rPr lang="en-GB" sz="2400" dirty="0"/>
              <a:t>BTW </a:t>
            </a:r>
            <a:r>
              <a:rPr lang="en-GB" sz="2400" dirty="0" err="1"/>
              <a:t>OCTET_STRING.request</a:t>
            </a:r>
            <a:r>
              <a:rPr lang="en-GB" sz="2400" dirty="0"/>
              <a:t> is fairly similar.</a:t>
            </a:r>
            <a:endParaRPr lang="en-US" sz="2400" dirty="0"/>
          </a:p>
        </p:txBody>
      </p:sp>
      <p:graphicFrame>
        <p:nvGraphicFramePr>
          <p:cNvPr id="93" name="Table 92"/>
          <p:cNvGraphicFramePr>
            <a:graphicFrameLocks noGrp="1"/>
          </p:cNvGraphicFramePr>
          <p:nvPr>
            <p:extLst>
              <p:ext uri="{D42A27DB-BD31-4B8C-83A1-F6EECF244321}">
                <p14:modId xmlns:p14="http://schemas.microsoft.com/office/powerpoint/2010/main" val="2350412437"/>
              </p:ext>
            </p:extLst>
          </p:nvPr>
        </p:nvGraphicFramePr>
        <p:xfrm>
          <a:off x="4989375" y="2437559"/>
          <a:ext cx="2198757" cy="1854200"/>
        </p:xfrm>
        <a:graphic>
          <a:graphicData uri="http://schemas.openxmlformats.org/drawingml/2006/table">
            <a:tbl>
              <a:tblPr firstRow="1" bandRow="1">
                <a:tableStyleId>{5C22544A-7EE6-4342-B048-85BDC9FD1C3A}</a:tableStyleId>
              </a:tblPr>
              <a:tblGrid>
                <a:gridCol w="2198757">
                  <a:extLst>
                    <a:ext uri="{9D8B030D-6E8A-4147-A177-3AD203B41FA5}">
                      <a16:colId xmlns:a16="http://schemas.microsoft.com/office/drawing/2014/main" val="43918194"/>
                    </a:ext>
                  </a:extLst>
                </a:gridCol>
              </a:tblGrid>
              <a:tr h="370840">
                <a:tc>
                  <a:txBody>
                    <a:bodyPr/>
                    <a:lstStyle/>
                    <a:p>
                      <a:r>
                        <a:rPr lang="en-US" dirty="0" err="1"/>
                        <a:t>PACKET.request</a:t>
                      </a:r>
                      <a:endParaRPr lang="en-US" dirty="0"/>
                    </a:p>
                  </a:txBody>
                  <a:tcPr/>
                </a:tc>
                <a:extLst>
                  <a:ext uri="{0D108BD9-81ED-4DB2-BD59-A6C34878D82A}">
                    <a16:rowId xmlns:a16="http://schemas.microsoft.com/office/drawing/2014/main" val="1384398311"/>
                  </a:ext>
                </a:extLst>
              </a:tr>
              <a:tr h="370840">
                <a:tc>
                  <a:txBody>
                    <a:bodyPr/>
                    <a:lstStyle/>
                    <a:p>
                      <a:r>
                        <a:rPr lang="en-US" noProof="0" dirty="0"/>
                        <a:t>Packet</a:t>
                      </a:r>
                    </a:p>
                  </a:txBody>
                  <a:tcPr/>
                </a:tc>
                <a:extLst>
                  <a:ext uri="{0D108BD9-81ED-4DB2-BD59-A6C34878D82A}">
                    <a16:rowId xmlns:a16="http://schemas.microsoft.com/office/drawing/2014/main" val="12710955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APID</a:t>
                      </a:r>
                      <a:endParaRPr lang="en-US" dirty="0"/>
                    </a:p>
                  </a:txBody>
                  <a:tcPr/>
                </a:tc>
                <a:extLst>
                  <a:ext uri="{0D108BD9-81ED-4DB2-BD59-A6C34878D82A}">
                    <a16:rowId xmlns:a16="http://schemas.microsoft.com/office/drawing/2014/main" val="67320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APID Qualifier</a:t>
                      </a:r>
                      <a:endParaRPr lang="en-US" dirty="0"/>
                    </a:p>
                  </a:txBody>
                  <a:tcPr/>
                </a:tc>
                <a:extLst>
                  <a:ext uri="{0D108BD9-81ED-4DB2-BD59-A6C34878D82A}">
                    <a16:rowId xmlns:a16="http://schemas.microsoft.com/office/drawing/2014/main" val="31975113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QoS</a:t>
                      </a:r>
                      <a:r>
                        <a:rPr lang="en-GB" dirty="0"/>
                        <a:t> Requirement </a:t>
                      </a:r>
                      <a:endParaRPr lang="en-US" dirty="0"/>
                    </a:p>
                  </a:txBody>
                  <a:tcPr/>
                </a:tc>
                <a:extLst>
                  <a:ext uri="{0D108BD9-81ED-4DB2-BD59-A6C34878D82A}">
                    <a16:rowId xmlns:a16="http://schemas.microsoft.com/office/drawing/2014/main" val="4080995276"/>
                  </a:ext>
                </a:extLst>
              </a:tr>
            </a:tbl>
          </a:graphicData>
        </a:graphic>
      </p:graphicFrame>
      <p:graphicFrame>
        <p:nvGraphicFramePr>
          <p:cNvPr id="94" name="Table 93"/>
          <p:cNvGraphicFramePr>
            <a:graphicFrameLocks noGrp="1"/>
          </p:cNvGraphicFramePr>
          <p:nvPr>
            <p:extLst>
              <p:ext uri="{D42A27DB-BD31-4B8C-83A1-F6EECF244321}">
                <p14:modId xmlns:p14="http://schemas.microsoft.com/office/powerpoint/2010/main" val="3564985096"/>
              </p:ext>
            </p:extLst>
          </p:nvPr>
        </p:nvGraphicFramePr>
        <p:xfrm>
          <a:off x="9063030" y="2437559"/>
          <a:ext cx="2198757" cy="2225040"/>
        </p:xfrm>
        <a:graphic>
          <a:graphicData uri="http://schemas.openxmlformats.org/drawingml/2006/table">
            <a:tbl>
              <a:tblPr firstRow="1" bandRow="1">
                <a:tableStyleId>{5C22544A-7EE6-4342-B048-85BDC9FD1C3A}</a:tableStyleId>
              </a:tblPr>
              <a:tblGrid>
                <a:gridCol w="2198757">
                  <a:extLst>
                    <a:ext uri="{9D8B030D-6E8A-4147-A177-3AD203B41FA5}">
                      <a16:colId xmlns:a16="http://schemas.microsoft.com/office/drawing/2014/main" val="2075379111"/>
                    </a:ext>
                  </a:extLst>
                </a:gridCol>
              </a:tblGrid>
              <a:tr h="370840">
                <a:tc>
                  <a:txBody>
                    <a:bodyPr/>
                    <a:lstStyle/>
                    <a:p>
                      <a:r>
                        <a:rPr lang="en-US" dirty="0"/>
                        <a:t>VCP[MAPP].request</a:t>
                      </a:r>
                    </a:p>
                  </a:txBody>
                  <a:tcPr/>
                </a:tc>
                <a:extLst>
                  <a:ext uri="{0D108BD9-81ED-4DB2-BD59-A6C34878D82A}">
                    <a16:rowId xmlns:a16="http://schemas.microsoft.com/office/drawing/2014/main" val="1747451277"/>
                  </a:ext>
                </a:extLst>
              </a:tr>
              <a:tr h="370840">
                <a:tc>
                  <a:txBody>
                    <a:bodyPr/>
                    <a:lstStyle/>
                    <a:p>
                      <a:r>
                        <a:rPr lang="en-US" noProof="0" dirty="0"/>
                        <a:t>Packet</a:t>
                      </a:r>
                    </a:p>
                  </a:txBody>
                  <a:tcPr/>
                </a:tc>
                <a:extLst>
                  <a:ext uri="{0D108BD9-81ED-4DB2-BD59-A6C34878D82A}">
                    <a16:rowId xmlns:a16="http://schemas.microsoft.com/office/drawing/2014/main" val="1067689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GVCID, [MAP ID,]</a:t>
                      </a:r>
                      <a:endParaRPr lang="en-US" dirty="0"/>
                    </a:p>
                  </a:txBody>
                  <a:tcPr/>
                </a:tc>
                <a:extLst>
                  <a:ext uri="{0D108BD9-81ED-4DB2-BD59-A6C34878D82A}">
                    <a16:rowId xmlns:a16="http://schemas.microsoft.com/office/drawing/2014/main" val="30540219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PVN, </a:t>
                      </a:r>
                      <a:endParaRPr lang="en-US" dirty="0"/>
                    </a:p>
                  </a:txBody>
                  <a:tcPr/>
                </a:tc>
                <a:extLst>
                  <a:ext uri="{0D108BD9-81ED-4DB2-BD59-A6C34878D82A}">
                    <a16:rowId xmlns:a16="http://schemas.microsoft.com/office/drawing/2014/main" val="24653004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SDU ID, </a:t>
                      </a:r>
                      <a:endParaRPr lang="en-US" dirty="0"/>
                    </a:p>
                  </a:txBody>
                  <a:tcPr/>
                </a:tc>
                <a:extLst>
                  <a:ext uri="{0D108BD9-81ED-4DB2-BD59-A6C34878D82A}">
                    <a16:rowId xmlns:a16="http://schemas.microsoft.com/office/drawing/2014/main" val="25866149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Service </a:t>
                      </a:r>
                      <a:r>
                        <a:rPr lang="it-IT" dirty="0" err="1"/>
                        <a:t>Type</a:t>
                      </a:r>
                      <a:endParaRPr lang="en-US" dirty="0"/>
                    </a:p>
                  </a:txBody>
                  <a:tcPr/>
                </a:tc>
                <a:extLst>
                  <a:ext uri="{0D108BD9-81ED-4DB2-BD59-A6C34878D82A}">
                    <a16:rowId xmlns:a16="http://schemas.microsoft.com/office/drawing/2014/main" val="419258791"/>
                  </a:ext>
                </a:extLst>
              </a:tr>
            </a:tbl>
          </a:graphicData>
        </a:graphic>
      </p:graphicFrame>
      <p:cxnSp>
        <p:nvCxnSpPr>
          <p:cNvPr id="95" name="Straight Arrow Connector 94"/>
          <p:cNvCxnSpPr/>
          <p:nvPr/>
        </p:nvCxnSpPr>
        <p:spPr>
          <a:xfrm flipV="1">
            <a:off x="5980796" y="2956355"/>
            <a:ext cx="2892287" cy="28780"/>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027716" y="4182730"/>
            <a:ext cx="1975412" cy="276247"/>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6225257" y="3281208"/>
            <a:ext cx="799432" cy="9980"/>
          </a:xfrm>
          <a:prstGeom prst="straightConnector1">
            <a:avLst/>
          </a:prstGeom>
          <a:ln w="635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6193115" y="3458406"/>
            <a:ext cx="831574" cy="11182"/>
          </a:xfrm>
          <a:prstGeom prst="straightConnector1">
            <a:avLst/>
          </a:prstGeom>
          <a:ln w="635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99" name="Content Placeholder 6"/>
          <p:cNvSpPr txBox="1">
            <a:spLocks/>
          </p:cNvSpPr>
          <p:nvPr/>
        </p:nvSpPr>
        <p:spPr>
          <a:xfrm>
            <a:off x="8782811" y="3109263"/>
            <a:ext cx="440635" cy="543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a:solidFill>
                  <a:srgbClr val="FF0000"/>
                </a:solidFill>
              </a:rPr>
              <a:t>?</a:t>
            </a:r>
            <a:endParaRPr lang="en-US" sz="3600" dirty="0">
              <a:solidFill>
                <a:srgbClr val="FF0000"/>
              </a:solidFill>
            </a:endParaRPr>
          </a:p>
        </p:txBody>
      </p:sp>
      <p:cxnSp>
        <p:nvCxnSpPr>
          <p:cNvPr id="100" name="Straight Arrow Connector 99"/>
          <p:cNvCxnSpPr/>
          <p:nvPr/>
        </p:nvCxnSpPr>
        <p:spPr>
          <a:xfrm flipV="1">
            <a:off x="6949310" y="3364659"/>
            <a:ext cx="1950277" cy="34642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6504257" y="1936543"/>
            <a:ext cx="2558773" cy="1815489"/>
          </a:xfrm>
          <a:prstGeom prst="straightConnector1">
            <a:avLst/>
          </a:prstGeom>
          <a:ln w="63500">
            <a:solidFill>
              <a:schemeClr val="accent4">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6504257" y="1925789"/>
            <a:ext cx="2498871" cy="2186403"/>
          </a:xfrm>
          <a:prstGeom prst="straightConnector1">
            <a:avLst/>
          </a:prstGeom>
          <a:ln w="63500">
            <a:solidFill>
              <a:schemeClr val="accent4">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03" name="Content Placeholder 6"/>
          <p:cNvSpPr txBox="1">
            <a:spLocks/>
          </p:cNvSpPr>
          <p:nvPr/>
        </p:nvSpPr>
        <p:spPr>
          <a:xfrm>
            <a:off x="6428878" y="3471249"/>
            <a:ext cx="440635" cy="543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a:solidFill>
                  <a:srgbClr val="FF0000"/>
                </a:solidFill>
              </a:rPr>
              <a:t>?</a:t>
            </a:r>
            <a:endParaRPr lang="en-US" sz="3600" dirty="0">
              <a:solidFill>
                <a:srgbClr val="FF0000"/>
              </a:solidFill>
            </a:endParaRPr>
          </a:p>
        </p:txBody>
      </p:sp>
      <p:sp>
        <p:nvSpPr>
          <p:cNvPr id="104" name="Content Placeholder 6"/>
          <p:cNvSpPr txBox="1">
            <a:spLocks/>
          </p:cNvSpPr>
          <p:nvPr/>
        </p:nvSpPr>
        <p:spPr>
          <a:xfrm>
            <a:off x="5316416" y="1428059"/>
            <a:ext cx="6500446" cy="795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400" dirty="0">
                <a:solidFill>
                  <a:srgbClr val="7030A0"/>
                </a:solidFill>
                <a:sym typeface="Wingdings" panose="05000000000000000000" pitchFamily="2" charset="2"/>
              </a:rPr>
              <a:t>SPP               SDLP</a:t>
            </a:r>
            <a:endParaRPr lang="en-US" sz="5400" dirty="0"/>
          </a:p>
        </p:txBody>
      </p:sp>
      <p:sp>
        <p:nvSpPr>
          <p:cNvPr id="105" name="Right Arrow 104"/>
          <p:cNvSpPr/>
          <p:nvPr/>
        </p:nvSpPr>
        <p:spPr>
          <a:xfrm flipH="1">
            <a:off x="6117859" y="5147670"/>
            <a:ext cx="2479063" cy="1268415"/>
          </a:xfrm>
          <a:prstGeom prst="rightArrow">
            <a:avLst>
              <a:gd name="adj1" fmla="val 50000"/>
              <a:gd name="adj2" fmla="val 31610"/>
            </a:avLst>
          </a:prstGeom>
          <a:solidFill>
            <a:schemeClr val="accent4">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1600" b="1" dirty="0" err="1">
                <a:solidFill>
                  <a:srgbClr val="0070C0"/>
                </a:solidFill>
              </a:rPr>
              <a:t>SDLP_Channel</a:t>
            </a:r>
            <a:r>
              <a:rPr lang="en-GB" sz="1600" b="1" dirty="0">
                <a:solidFill>
                  <a:srgbClr val="0070C0"/>
                </a:solidFill>
              </a:rPr>
              <a:t> =</a:t>
            </a:r>
          </a:p>
          <a:p>
            <a:pPr algn="ctr"/>
            <a:r>
              <a:rPr lang="en-GB" sz="1600" b="1" dirty="0">
                <a:solidFill>
                  <a:srgbClr val="0070C0"/>
                </a:solidFill>
              </a:rPr>
              <a:t>GVCID or GMAPID or …</a:t>
            </a:r>
            <a:endParaRPr lang="en-US" sz="1600" b="1" dirty="0">
              <a:solidFill>
                <a:srgbClr val="0070C0"/>
              </a:solidFill>
            </a:endParaRPr>
          </a:p>
        </p:txBody>
      </p:sp>
      <p:cxnSp>
        <p:nvCxnSpPr>
          <p:cNvPr id="106" name="Straight Arrow Connector 105"/>
          <p:cNvCxnSpPr/>
          <p:nvPr/>
        </p:nvCxnSpPr>
        <p:spPr>
          <a:xfrm>
            <a:off x="10161928" y="815671"/>
            <a:ext cx="799432" cy="9980"/>
          </a:xfrm>
          <a:prstGeom prst="straightConnector1">
            <a:avLst/>
          </a:prstGeom>
          <a:ln w="635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10129786" y="992869"/>
            <a:ext cx="831574" cy="11182"/>
          </a:xfrm>
          <a:prstGeom prst="straightConnector1">
            <a:avLst/>
          </a:prstGeom>
          <a:ln w="635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108" name="Content Placeholder 6"/>
          <p:cNvSpPr txBox="1">
            <a:spLocks/>
          </p:cNvSpPr>
          <p:nvPr/>
        </p:nvSpPr>
        <p:spPr>
          <a:xfrm>
            <a:off x="9765502" y="460215"/>
            <a:ext cx="1886795" cy="710461"/>
          </a:xfrm>
          <a:prstGeom prst="rect">
            <a:avLst/>
          </a:prstGeom>
          <a:ln w="19050">
            <a:solidFill>
              <a:schemeClr val="accent6"/>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a:solidFill>
                  <a:schemeClr val="accent6"/>
                </a:solidFill>
              </a:rPr>
              <a:t>Internal processing</a:t>
            </a:r>
            <a:endParaRPr lang="en-US" sz="1600" b="1" dirty="0">
              <a:solidFill>
                <a:schemeClr val="accent6"/>
              </a:solidFill>
            </a:endParaRPr>
          </a:p>
        </p:txBody>
      </p:sp>
      <p:cxnSp>
        <p:nvCxnSpPr>
          <p:cNvPr id="109" name="Straight Arrow Connector 28"/>
          <p:cNvCxnSpPr>
            <a:stCxn id="105" idx="3"/>
            <a:endCxn id="73" idx="1"/>
          </p:cNvCxnSpPr>
          <p:nvPr/>
        </p:nvCxnSpPr>
        <p:spPr>
          <a:xfrm rot="10800000">
            <a:off x="4852313" y="3752032"/>
            <a:ext cx="1265547" cy="2029846"/>
          </a:xfrm>
          <a:prstGeom prst="bentConnector3">
            <a:avLst>
              <a:gd name="adj1" fmla="val 118063"/>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852312" y="3539101"/>
            <a:ext cx="1936582" cy="425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225605" y="5749637"/>
            <a:ext cx="3916549" cy="954107"/>
          </a:xfrm>
          <a:prstGeom prst="rect">
            <a:avLst/>
          </a:prstGeom>
          <a:solidFill>
            <a:schemeClr val="accent6">
              <a:lumMod val="20000"/>
              <a:lumOff val="80000"/>
            </a:schemeClr>
          </a:solidFill>
        </p:spPr>
        <p:txBody>
          <a:bodyPr wrap="square" rtlCol="0">
            <a:spAutoFit/>
          </a:bodyPr>
          <a:lstStyle/>
          <a:p>
            <a:r>
              <a:rPr lang="en-GB" sz="1400" b="1" dirty="0"/>
              <a:t>Reading key</a:t>
            </a:r>
            <a:r>
              <a:rPr lang="en-GB" sz="1400" dirty="0"/>
              <a:t>: The blue arrows shows parameters passed directly to the SDLP. Green arrows show parameter processed internally (as APID by SPP). Yellow arrows show parameters added by SPP.</a:t>
            </a:r>
            <a:endParaRPr lang="en-GB" sz="1400" dirty="0">
              <a:sym typeface="Wingdings" panose="05000000000000000000" pitchFamily="2" charset="2"/>
            </a:endParaRPr>
          </a:p>
        </p:txBody>
      </p:sp>
      <p:sp>
        <p:nvSpPr>
          <p:cNvPr id="2" name="Slide Number Placeholder 1">
            <a:extLst>
              <a:ext uri="{FF2B5EF4-FFF2-40B4-BE49-F238E27FC236}">
                <a16:creationId xmlns:a16="http://schemas.microsoft.com/office/drawing/2014/main" id="{DAFE6A9D-1C2B-4047-9377-CE2EF59FB8E0}"/>
              </a:ext>
            </a:extLst>
          </p:cNvPr>
          <p:cNvSpPr>
            <a:spLocks noGrp="1"/>
          </p:cNvSpPr>
          <p:nvPr>
            <p:ph type="sldNum" sz="quarter" idx="12"/>
          </p:nvPr>
        </p:nvSpPr>
        <p:spPr/>
        <p:txBody>
          <a:bodyPr/>
          <a:lstStyle/>
          <a:p>
            <a:fld id="{80DF226C-D622-C14E-BB31-044891CC0495}" type="slidenum">
              <a:rPr lang="en-US" smtClean="0"/>
              <a:t>8</a:t>
            </a:fld>
            <a:endParaRPr lang="en-US"/>
          </a:p>
        </p:txBody>
      </p:sp>
    </p:spTree>
    <p:extLst>
      <p:ext uri="{BB962C8B-B14F-4D97-AF65-F5344CB8AC3E}">
        <p14:creationId xmlns:p14="http://schemas.microsoft.com/office/powerpoint/2010/main" val="152823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531F-715F-F243-B2D9-50DEB59BA030}"/>
              </a:ext>
            </a:extLst>
          </p:cNvPr>
          <p:cNvSpPr>
            <a:spLocks noGrp="1"/>
          </p:cNvSpPr>
          <p:nvPr>
            <p:ph type="title"/>
          </p:nvPr>
        </p:nvSpPr>
        <p:spPr/>
        <p:txBody>
          <a:bodyPr/>
          <a:lstStyle/>
          <a:p>
            <a:pPr algn="ctr"/>
            <a:r>
              <a:rPr lang="en-US" dirty="0"/>
              <a:t>4.1 Protocol Data Unit</a:t>
            </a:r>
          </a:p>
        </p:txBody>
      </p:sp>
      <p:sp>
        <p:nvSpPr>
          <p:cNvPr id="10" name="Content Placeholder 9">
            <a:extLst>
              <a:ext uri="{FF2B5EF4-FFF2-40B4-BE49-F238E27FC236}">
                <a16:creationId xmlns:a16="http://schemas.microsoft.com/office/drawing/2014/main" id="{25BB77DF-4711-9347-983D-1EF25A32B765}"/>
              </a:ext>
            </a:extLst>
          </p:cNvPr>
          <p:cNvSpPr>
            <a:spLocks noGrp="1"/>
          </p:cNvSpPr>
          <p:nvPr>
            <p:ph idx="1"/>
          </p:nvPr>
        </p:nvSpPr>
        <p:spPr>
          <a:xfrm>
            <a:off x="838200" y="1582434"/>
            <a:ext cx="10515600" cy="4351338"/>
          </a:xfrm>
        </p:spPr>
        <p:txBody>
          <a:bodyPr/>
          <a:lstStyle/>
          <a:p>
            <a:r>
              <a:rPr lang="en-US" dirty="0"/>
              <a:t>The SPP PDU remains unchanged.</a:t>
            </a:r>
          </a:p>
        </p:txBody>
      </p:sp>
      <p:sp>
        <p:nvSpPr>
          <p:cNvPr id="8" name="Rectangle 4">
            <a:extLst>
              <a:ext uri="{FF2B5EF4-FFF2-40B4-BE49-F238E27FC236}">
                <a16:creationId xmlns:a16="http://schemas.microsoft.com/office/drawing/2014/main" id="{D66D0694-1C9C-B34D-A369-04CD4EF232F2}"/>
              </a:ext>
            </a:extLst>
          </p:cNvPr>
          <p:cNvSpPr>
            <a:spLocks noChangeArrowheads="1"/>
          </p:cNvSpPr>
          <p:nvPr/>
        </p:nvSpPr>
        <p:spPr bwMode="auto">
          <a:xfrm>
            <a:off x="3180945" y="274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CC4843AE-96B3-924B-B26A-CDBC691A898B}"/>
              </a:ext>
            </a:extLst>
          </p:cNvPr>
          <p:cNvGraphicFramePr>
            <a:graphicFrameLocks noChangeAspect="1"/>
          </p:cNvGraphicFramePr>
          <p:nvPr>
            <p:extLst>
              <p:ext uri="{D42A27DB-BD31-4B8C-83A1-F6EECF244321}">
                <p14:modId xmlns:p14="http://schemas.microsoft.com/office/powerpoint/2010/main" val="495078216"/>
              </p:ext>
            </p:extLst>
          </p:nvPr>
        </p:nvGraphicFramePr>
        <p:xfrm>
          <a:off x="2681593" y="2383276"/>
          <a:ext cx="6595352" cy="3463047"/>
        </p:xfrm>
        <a:graphic>
          <a:graphicData uri="http://schemas.openxmlformats.org/presentationml/2006/ole">
            <mc:AlternateContent xmlns:mc="http://schemas.openxmlformats.org/markup-compatibility/2006">
              <mc:Choice xmlns:v="urn:schemas-microsoft-com:vml" Requires="v">
                <p:oleObj spid="_x0000_s8249" name="Picture" r:id="rId3" imgW="7188200" imgH="3492500" progId="Word.Picture.8">
                  <p:embed/>
                </p:oleObj>
              </mc:Choice>
              <mc:Fallback>
                <p:oleObj name="Picture" r:id="rId3" imgW="7188200" imgH="34925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593" y="2383276"/>
                        <a:ext cx="6595352" cy="3463047"/>
                      </a:xfrm>
                      <a:prstGeom prst="rect">
                        <a:avLst/>
                      </a:prstGeom>
                      <a:noFill/>
                    </p:spPr>
                  </p:pic>
                </p:oleObj>
              </mc:Fallback>
            </mc:AlternateContent>
          </a:graphicData>
        </a:graphic>
      </p:graphicFrame>
      <p:sp>
        <p:nvSpPr>
          <p:cNvPr id="3" name="Slide Number Placeholder 2">
            <a:extLst>
              <a:ext uri="{FF2B5EF4-FFF2-40B4-BE49-F238E27FC236}">
                <a16:creationId xmlns:a16="http://schemas.microsoft.com/office/drawing/2014/main" id="{8E3FD32A-6326-4346-A906-D9D12761055E}"/>
              </a:ext>
            </a:extLst>
          </p:cNvPr>
          <p:cNvSpPr>
            <a:spLocks noGrp="1"/>
          </p:cNvSpPr>
          <p:nvPr>
            <p:ph type="sldNum" sz="quarter" idx="12"/>
          </p:nvPr>
        </p:nvSpPr>
        <p:spPr/>
        <p:txBody>
          <a:bodyPr/>
          <a:lstStyle/>
          <a:p>
            <a:fld id="{80DF226C-D622-C14E-BB31-044891CC0495}" type="slidenum">
              <a:rPr lang="en-US" smtClean="0"/>
              <a:t>9</a:t>
            </a:fld>
            <a:endParaRPr lang="en-US"/>
          </a:p>
        </p:txBody>
      </p:sp>
    </p:spTree>
    <p:extLst>
      <p:ext uri="{BB962C8B-B14F-4D97-AF65-F5344CB8AC3E}">
        <p14:creationId xmlns:p14="http://schemas.microsoft.com/office/powerpoint/2010/main" val="3636219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2528</Words>
  <Application>Microsoft Macintosh PowerPoint</Application>
  <PresentationFormat>Widescreen</PresentationFormat>
  <Paragraphs>257</Paragraphs>
  <Slides>30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Calibri Light</vt:lpstr>
      <vt:lpstr>Times New Roman</vt:lpstr>
      <vt:lpstr>Wingdings</vt:lpstr>
      <vt:lpstr>Office Theme</vt:lpstr>
      <vt:lpstr>Picture</vt:lpstr>
      <vt:lpstr>Path Forward towards SPP Revision</vt:lpstr>
      <vt:lpstr>#1 SPP has dual functionality which is currently not clearly defined</vt:lpstr>
      <vt:lpstr>Location of SPP/EPP</vt:lpstr>
      <vt:lpstr>#2 Expunge Routing from SPP</vt:lpstr>
      <vt:lpstr>Occurrences of ‘Routing/Route’ in SPP</vt:lpstr>
      <vt:lpstr>#3 Logical Data Path</vt:lpstr>
      <vt:lpstr>#4 Path ID</vt:lpstr>
      <vt:lpstr>Mapping of Service Primitives</vt:lpstr>
      <vt:lpstr>4.1 Protocol Data Unit</vt:lpstr>
      <vt:lpstr>Reserved APIDs in SPP 133.0-B</vt:lpstr>
      <vt:lpstr>Which APIDs are allowed within a VC/MAP?</vt:lpstr>
      <vt:lpstr>4.2 SPP Procedures at the Sending End</vt:lpstr>
      <vt:lpstr>4.2.2 Packet Assembly Function</vt:lpstr>
      <vt:lpstr>4.2.3 Packet Transfer Function</vt:lpstr>
      <vt:lpstr>PowerPoint Presentation</vt:lpstr>
      <vt:lpstr>Scenario B examining  SPP Packet Transfer Service</vt:lpstr>
      <vt:lpstr>4.3 Protocol Procedures at an Intermediate System</vt:lpstr>
      <vt:lpstr>4.3.2 Packet Relay Function (sending side)</vt:lpstr>
      <vt:lpstr>4.4 Protocol Procedures at the Receiving Side</vt:lpstr>
      <vt:lpstr>4.4.2 Packet Extraction Function</vt:lpstr>
      <vt:lpstr>4.4.3 Path Recovery Function</vt:lpstr>
      <vt:lpstr>5. Managed Parameters - 1</vt:lpstr>
      <vt:lpstr>5. Managed Parameters - 2</vt:lpstr>
      <vt:lpstr> “Packet” Service (rename/define)</vt:lpstr>
      <vt:lpstr>QoS Requirement parameter in SPP  1/2</vt:lpstr>
      <vt:lpstr>QoS Requirement parameter in SPP 2/2</vt:lpstr>
      <vt:lpstr>SDU ID for Packet Transfer Function</vt:lpstr>
      <vt:lpstr>Backup</vt:lpstr>
      <vt:lpstr>Beyond SPP Revision Project…next steps ?</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 Forward towards SPP Revision</dc:title>
  <dc:creator>Microsoft Office User</dc:creator>
  <cp:lastModifiedBy>Microsoft Office User</cp:lastModifiedBy>
  <cp:revision>82</cp:revision>
  <dcterms:created xsi:type="dcterms:W3CDTF">2018-03-06T18:56:36Z</dcterms:created>
  <dcterms:modified xsi:type="dcterms:W3CDTF">2018-04-13T14:53:43Z</dcterms:modified>
</cp:coreProperties>
</file>