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89" r:id="rId5"/>
    <p:sldId id="290" r:id="rId6"/>
    <p:sldId id="291" r:id="rId7"/>
    <p:sldId id="292" r:id="rId8"/>
    <p:sldId id="293" r:id="rId9"/>
    <p:sldId id="294" r:id="rId10"/>
    <p:sldId id="288" r:id="rId11"/>
    <p:sldId id="295" r:id="rId12"/>
  </p:sldIdLst>
  <p:sldSz cx="9601200" cy="7315200"/>
  <p:notesSz cx="7010400" cy="9296400"/>
  <p:defaultTextStyle>
    <a:defPPr>
      <a:defRPr lang="en-US"/>
    </a:defPPr>
    <a:lvl1pPr marL="0" algn="l" defTabSz="48330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48330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48330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48330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48330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48330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48330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48330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48330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746" y="96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4D58B-812B-4BE9-8177-140594CC9B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6213" y="1162050"/>
            <a:ext cx="41179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F3B3A-B4B6-4D2A-864D-96BE3A19F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123"/>
          <p:cNvSpPr>
            <a:spLocks noGrp="1" noChangeArrowheads="1"/>
          </p:cNvSpPr>
          <p:nvPr>
            <p:ph type="dt" sz="quarter" idx="1"/>
          </p:nvPr>
        </p:nvSpPr>
        <p:spPr>
          <a:xfrm>
            <a:off x="3657600" y="222250"/>
            <a:ext cx="3038475" cy="465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>
            <a:lvl1pPr defTabSz="91112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872" indent="-285720" defTabSz="91112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2880" indent="-228576" defTabSz="91112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032" indent="-228576" defTabSz="91112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183" indent="-228576" defTabSz="91112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335" indent="-228576" defTabSz="9111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487" indent="-228576" defTabSz="9111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8638" indent="-228576" defTabSz="9111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5790" indent="-228576" defTabSz="9111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21507" name="Rectangle 512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1926" y="8831263"/>
            <a:ext cx="3036888" cy="4635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>
            <a:lvl1pPr defTabSz="91112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872" indent="-285720" defTabSz="91112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2880" indent="-228576" defTabSz="91112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032" indent="-228576" defTabSz="91112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183" indent="-228576" defTabSz="91112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335" indent="-228576" defTabSz="9111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487" indent="-228576" defTabSz="9111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8638" indent="-228576" defTabSz="9111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5790" indent="-228576" defTabSz="9111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A26DBF9-F1A5-4EB5-9B85-E490C2A9A00B}" type="slidenum">
              <a:rPr lang="en-US" altLang="en-US" smtClean="0">
                <a:latin typeface="Times New Roman" panose="02020603050405020304" pitchFamily="18" charset="0"/>
              </a:rPr>
              <a:pPr/>
              <a:t>7</a:t>
            </a:fld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8725" y="704850"/>
            <a:ext cx="4557713" cy="3473450"/>
          </a:xfrm>
          <a:ln w="12700" cap="flat">
            <a:solidFill>
              <a:schemeClr val="tx1"/>
            </a:solidFill>
          </a:ln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14839"/>
            <a:ext cx="5141913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53" tIns="46925" rIns="93853" bIns="46925"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3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485" y="6446815"/>
            <a:ext cx="2240280" cy="389467"/>
          </a:xfrm>
          <a:prstGeom prst="rect">
            <a:avLst/>
          </a:prstGeom>
        </p:spPr>
        <p:txBody>
          <a:bodyPr/>
          <a:lstStyle/>
          <a:p>
            <a:fld id="{BA14F2BB-3D0E-2849-AB26-D57E66AE004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0" y="6384896"/>
            <a:ext cx="304038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41865" y="6579630"/>
            <a:ext cx="2240280" cy="389467"/>
          </a:xfrm>
          <a:prstGeom prst="rect">
            <a:avLst/>
          </a:prstGeom>
        </p:spPr>
        <p:txBody>
          <a:bodyPr/>
          <a:lstStyle/>
          <a:p>
            <a:fld id="{DC08A8CE-3B9E-3C44-AF95-D45061CE486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itle _chart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601200" cy="731520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8774234" y="0"/>
            <a:ext cx="826966" cy="7070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448" y="1422798"/>
            <a:ext cx="8641080" cy="4827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485" y="6446815"/>
            <a:ext cx="2240280" cy="389467"/>
          </a:xfrm>
          <a:prstGeom prst="rect">
            <a:avLst/>
          </a:prstGeom>
        </p:spPr>
        <p:txBody>
          <a:bodyPr/>
          <a:lstStyle/>
          <a:p>
            <a:fld id="{BA14F2BB-3D0E-2849-AB26-D57E66AE004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0" y="6384896"/>
            <a:ext cx="304038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41865" y="6579630"/>
            <a:ext cx="2240280" cy="389467"/>
          </a:xfrm>
          <a:prstGeom prst="rect">
            <a:avLst/>
          </a:prstGeom>
        </p:spPr>
        <p:txBody>
          <a:bodyPr/>
          <a:lstStyle/>
          <a:p>
            <a:fld id="{DC08A8CE-3B9E-3C44-AF95-D45061CE4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39158"/>
            <a:ext cx="2160270" cy="6241627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39158"/>
            <a:ext cx="6320790" cy="6241627"/>
          </a:xfrm>
        </p:spPr>
        <p:txBody>
          <a:bodyPr vert="eaVert"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485" y="6446815"/>
            <a:ext cx="2240280" cy="389467"/>
          </a:xfrm>
          <a:prstGeom prst="rect">
            <a:avLst/>
          </a:prstGeom>
        </p:spPr>
        <p:txBody>
          <a:bodyPr/>
          <a:lstStyle/>
          <a:p>
            <a:fld id="{BA14F2BB-3D0E-2849-AB26-D57E66AE004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0" y="6384896"/>
            <a:ext cx="304038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41865" y="6579630"/>
            <a:ext cx="2240280" cy="389467"/>
          </a:xfrm>
          <a:prstGeom prst="rect">
            <a:avLst/>
          </a:prstGeom>
        </p:spPr>
        <p:txBody>
          <a:bodyPr/>
          <a:lstStyle/>
          <a:p>
            <a:fld id="{DC08A8CE-3B9E-3C44-AF95-D45061CE4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731520"/>
            <a:ext cx="8641080" cy="1219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77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1457864" y="7599"/>
            <a:ext cx="2501661" cy="773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dirty="0" smtClean="0"/>
              <a:t>HM-3597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10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663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933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245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14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467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380" y="1129239"/>
            <a:ext cx="9153765" cy="563199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457864" y="7599"/>
            <a:ext cx="2501661" cy="773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560320" y="6081502"/>
            <a:ext cx="2240280" cy="3894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03/15/2017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88116" y="6086519"/>
            <a:ext cx="2240280" cy="3894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&lt;#&gt;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768475" y="554038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36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5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3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485" y="6446815"/>
            <a:ext cx="2240280" cy="389467"/>
          </a:xfrm>
          <a:prstGeom prst="rect">
            <a:avLst/>
          </a:prstGeom>
        </p:spPr>
        <p:txBody>
          <a:bodyPr/>
          <a:lstStyle/>
          <a:p>
            <a:fld id="{BA14F2BB-3D0E-2849-AB26-D57E66AE004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0" y="6384896"/>
            <a:ext cx="304038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41865" y="6579630"/>
            <a:ext cx="2240280" cy="389467"/>
          </a:xfrm>
          <a:prstGeom prst="rect">
            <a:avLst/>
          </a:prstGeom>
        </p:spPr>
        <p:txBody>
          <a:bodyPr/>
          <a:lstStyle/>
          <a:p>
            <a:fld id="{DC08A8CE-3B9E-3C44-AF95-D45061CE48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145811"/>
            <a:ext cx="4240530" cy="5568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145811"/>
            <a:ext cx="4240530" cy="5568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5485" y="6446815"/>
            <a:ext cx="2240280" cy="389467"/>
          </a:xfrm>
          <a:prstGeom prst="rect">
            <a:avLst/>
          </a:prstGeom>
        </p:spPr>
        <p:txBody>
          <a:bodyPr/>
          <a:lstStyle/>
          <a:p>
            <a:fld id="{BA14F2BB-3D0E-2849-AB26-D57E66AE004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0410" y="6384896"/>
            <a:ext cx="304038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41865" y="6579630"/>
            <a:ext cx="2240280" cy="389467"/>
          </a:xfrm>
          <a:prstGeom prst="rect">
            <a:avLst/>
          </a:prstGeom>
        </p:spPr>
        <p:txBody>
          <a:bodyPr/>
          <a:lstStyle/>
          <a:p>
            <a:fld id="{DC08A8CE-3B9E-3C44-AF95-D45061CE4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316263"/>
            <a:ext cx="4242197" cy="1003604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017007"/>
            <a:ext cx="4242197" cy="468740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316263"/>
            <a:ext cx="4243864" cy="1003604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017007"/>
            <a:ext cx="4243864" cy="468740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25485" y="6446815"/>
            <a:ext cx="2240280" cy="389467"/>
          </a:xfrm>
          <a:prstGeom prst="rect">
            <a:avLst/>
          </a:prstGeom>
        </p:spPr>
        <p:txBody>
          <a:bodyPr/>
          <a:lstStyle/>
          <a:p>
            <a:fld id="{BA14F2BB-3D0E-2849-AB26-D57E66AE004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0410" y="6384896"/>
            <a:ext cx="304038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41865" y="6579630"/>
            <a:ext cx="2240280" cy="389467"/>
          </a:xfrm>
          <a:prstGeom prst="rect">
            <a:avLst/>
          </a:prstGeom>
        </p:spPr>
        <p:txBody>
          <a:bodyPr/>
          <a:lstStyle/>
          <a:p>
            <a:fld id="{DC08A8CE-3B9E-3C44-AF95-D45061CE4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5485" y="6446815"/>
            <a:ext cx="2240280" cy="389467"/>
          </a:xfrm>
          <a:prstGeom prst="rect">
            <a:avLst/>
          </a:prstGeom>
        </p:spPr>
        <p:txBody>
          <a:bodyPr/>
          <a:lstStyle/>
          <a:p>
            <a:fld id="{BA14F2BB-3D0E-2849-AB26-D57E66AE004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0410" y="6384896"/>
            <a:ext cx="304038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1865" y="6579630"/>
            <a:ext cx="2240280" cy="389467"/>
          </a:xfrm>
          <a:prstGeom prst="rect">
            <a:avLst/>
          </a:prstGeom>
        </p:spPr>
        <p:txBody>
          <a:bodyPr/>
          <a:lstStyle/>
          <a:p>
            <a:fld id="{DC08A8CE-3B9E-3C44-AF95-D45061CE4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5485" y="6446815"/>
            <a:ext cx="2240280" cy="389467"/>
          </a:xfrm>
          <a:prstGeom prst="rect">
            <a:avLst/>
          </a:prstGeom>
        </p:spPr>
        <p:txBody>
          <a:bodyPr/>
          <a:lstStyle/>
          <a:p>
            <a:fld id="{BA14F2BB-3D0E-2849-AB26-D57E66AE004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0410" y="6384896"/>
            <a:ext cx="304038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41865" y="6579630"/>
            <a:ext cx="2240280" cy="389467"/>
          </a:xfrm>
          <a:prstGeom prst="rect">
            <a:avLst/>
          </a:prstGeom>
        </p:spPr>
        <p:txBody>
          <a:bodyPr/>
          <a:lstStyle/>
          <a:p>
            <a:fld id="{DC08A8CE-3B9E-3C44-AF95-D45061CE48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1457864" y="7599"/>
            <a:ext cx="2501661" cy="773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dirty="0" smtClean="0"/>
              <a:t>HM-3597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726851"/>
            <a:ext cx="3158729" cy="1239520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726852"/>
            <a:ext cx="5367338" cy="62433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5485" y="6446815"/>
            <a:ext cx="2240280" cy="389467"/>
          </a:xfrm>
          <a:prstGeom prst="rect">
            <a:avLst/>
          </a:prstGeom>
        </p:spPr>
        <p:txBody>
          <a:bodyPr/>
          <a:lstStyle/>
          <a:p>
            <a:fld id="{BA14F2BB-3D0E-2849-AB26-D57E66AE004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0410" y="6384896"/>
            <a:ext cx="304038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41865" y="6579630"/>
            <a:ext cx="2240280" cy="389467"/>
          </a:xfrm>
          <a:prstGeom prst="rect">
            <a:avLst/>
          </a:prstGeom>
        </p:spPr>
        <p:txBody>
          <a:bodyPr/>
          <a:lstStyle/>
          <a:p>
            <a:fld id="{DC08A8CE-3B9E-3C44-AF95-D45061CE4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215335"/>
            <a:ext cx="576072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28243"/>
            <a:ext cx="576072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999777"/>
            <a:ext cx="576072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5485" y="6446815"/>
            <a:ext cx="2240280" cy="389467"/>
          </a:xfrm>
          <a:prstGeom prst="rect">
            <a:avLst/>
          </a:prstGeom>
        </p:spPr>
        <p:txBody>
          <a:bodyPr/>
          <a:lstStyle/>
          <a:p>
            <a:fld id="{BA14F2BB-3D0E-2849-AB26-D57E66AE004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0410" y="6384896"/>
            <a:ext cx="304038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41865" y="6579630"/>
            <a:ext cx="2240280" cy="389467"/>
          </a:xfrm>
          <a:prstGeom prst="rect">
            <a:avLst/>
          </a:prstGeom>
        </p:spPr>
        <p:txBody>
          <a:bodyPr/>
          <a:lstStyle/>
          <a:p>
            <a:fld id="{DC08A8CE-3B9E-3C44-AF95-D45061CE4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7599"/>
            <a:ext cx="9601199" cy="773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9448" y="1129240"/>
            <a:ext cx="864108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HEDOO_sm.jpg"/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55135" y="-1"/>
            <a:ext cx="1261782" cy="841248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284046" y="723647"/>
            <a:ext cx="73358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21341" y="7073587"/>
            <a:ext cx="9161363" cy="1694"/>
          </a:xfrm>
          <a:prstGeom prst="line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431" y="71680"/>
            <a:ext cx="832104" cy="698889"/>
          </a:xfrm>
          <a:prstGeom prst="rect">
            <a:avLst/>
          </a:prstGeom>
        </p:spPr>
      </p:pic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28379" y="6988444"/>
            <a:ext cx="9069369" cy="3894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83306" rtl="0" eaLnBrk="1" latinLnBrk="0" hangingPunct="1">
              <a:tabLst>
                <a:tab pos="4459288" algn="ctr"/>
              </a:tabLst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tabLst>
                <a:tab pos="4459288" algn="ctr"/>
                <a:tab pos="8804275" algn="r"/>
              </a:tabLst>
            </a:pPr>
            <a:r>
              <a:rPr lang="en-US" dirty="0" smtClean="0"/>
              <a:t>	</a:t>
            </a:r>
            <a:fld id="{BE9CB6FD-0ABA-4FBE-A0E3-CA8B8FA93029}" type="slidenum">
              <a:rPr lang="en-US" sz="1400" smtClean="0"/>
              <a:t>‹#›</a:t>
            </a:fld>
            <a:r>
              <a:rPr lang="en-US" dirty="0" smtClean="0"/>
              <a:t>	</a:t>
            </a:r>
            <a:r>
              <a:rPr lang="en-US" sz="1400" dirty="0" smtClean="0"/>
              <a:t>03/15/2017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79456" y="2857500"/>
            <a:ext cx="6502480" cy="2295287"/>
          </a:xfrm>
        </p:spPr>
        <p:txBody>
          <a:bodyPr>
            <a:normAutofit fontScale="85000" lnSpcReduction="10000"/>
          </a:bodyPr>
          <a:lstStyle/>
          <a:p>
            <a:pPr algn="l">
              <a:spcBef>
                <a:spcPct val="0"/>
              </a:spcBef>
            </a:pPr>
            <a:r>
              <a:rPr lang="en-US" altLang="en-US" b="1" i="1" dirty="0">
                <a:latin typeface="Calibri" panose="020F0502020204030204" pitchFamily="34" charset="0"/>
              </a:rPr>
              <a:t>Sponsoring Org/Office Code:   </a:t>
            </a:r>
            <a:r>
              <a:rPr lang="en-US" altLang="en-US" b="1" i="1" dirty="0" smtClean="0">
                <a:latin typeface="Calibri" panose="020F0502020204030204" pitchFamily="34" charset="0"/>
              </a:rPr>
              <a:t>HP27</a:t>
            </a:r>
            <a:endParaRPr lang="en-US" altLang="en-US" b="1" i="1" dirty="0">
              <a:latin typeface="Calibri" panose="020F050202020403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b="1" i="1" dirty="0">
                <a:latin typeface="Calibri" panose="020F0502020204030204" pitchFamily="34" charset="0"/>
              </a:rPr>
              <a:t>Name of Forum: </a:t>
            </a:r>
            <a:r>
              <a:rPr lang="en-US" altLang="en-US" i="1" dirty="0">
                <a:latin typeface="Calibri" panose="020F0502020204030204" pitchFamily="34" charset="0"/>
              </a:rPr>
              <a:t> </a:t>
            </a:r>
            <a:r>
              <a:rPr lang="en-US" altLang="en-US" i="1" dirty="0" smtClean="0">
                <a:latin typeface="Calibri" panose="020F0502020204030204" pitchFamily="34" charset="0"/>
              </a:rPr>
              <a:t>CCSDS</a:t>
            </a:r>
            <a:endParaRPr lang="en-US" altLang="en-US" i="1" dirty="0">
              <a:latin typeface="Calibri" panose="020F050202020403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b="1" i="1" dirty="0" smtClean="0">
                <a:latin typeface="Calibri" panose="020F0502020204030204" pitchFamily="34" charset="0"/>
              </a:rPr>
              <a:t>Date: </a:t>
            </a:r>
            <a:r>
              <a:rPr lang="en-US" dirty="0" smtClean="0"/>
              <a:t>May 2017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Publicly </a:t>
            </a:r>
            <a:r>
              <a:rPr lang="en-US" dirty="0"/>
              <a:t>Available – Distribution is </a:t>
            </a:r>
            <a:r>
              <a:rPr lang="en-US" dirty="0" smtClean="0"/>
              <a:t>Unlimited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0090" y="919515"/>
            <a:ext cx="8161020" cy="1568027"/>
          </a:xfrm>
        </p:spPr>
        <p:txBody>
          <a:bodyPr/>
          <a:lstStyle/>
          <a:p>
            <a:r>
              <a:rPr lang="en-US" dirty="0" smtClean="0"/>
              <a:t>USLP Prototype Status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52249" y="5287262"/>
            <a:ext cx="160020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</a:rPr>
              <a:t>Presenter </a:t>
            </a:r>
            <a:r>
              <a:rPr lang="en-US" altLang="en-US" sz="1600" dirty="0" smtClean="0">
                <a:latin typeface="Calibri" panose="020F0502020204030204" pitchFamily="34" charset="0"/>
              </a:rPr>
              <a:t>Name R. Lee Pitts</a:t>
            </a:r>
          </a:p>
        </p:txBody>
      </p:sp>
    </p:spTree>
    <p:extLst>
      <p:ext uri="{BB962C8B-B14F-4D97-AF65-F5344CB8AC3E}">
        <p14:creationId xmlns:p14="http://schemas.microsoft.com/office/powerpoint/2010/main" val="15125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730" dirty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520" dirty="0"/>
          </a:p>
          <a:p>
            <a:r>
              <a:rPr lang="en-US" sz="2520" dirty="0"/>
              <a:t>USLP implementation</a:t>
            </a:r>
          </a:p>
          <a:p>
            <a:pPr lvl="1"/>
            <a:r>
              <a:rPr lang="en-US" dirty="0" smtClean="0"/>
              <a:t>Overview</a:t>
            </a:r>
          </a:p>
          <a:p>
            <a:pPr lvl="2"/>
            <a:r>
              <a:rPr lang="en-US" dirty="0" smtClean="0"/>
              <a:t>Participants</a:t>
            </a:r>
          </a:p>
          <a:p>
            <a:pPr lvl="2"/>
            <a:r>
              <a:rPr lang="en-US" dirty="0" smtClean="0"/>
              <a:t>Test configuration</a:t>
            </a:r>
          </a:p>
          <a:p>
            <a:pPr lvl="1"/>
            <a:r>
              <a:rPr lang="en-US" dirty="0" smtClean="0"/>
              <a:t>Current status </a:t>
            </a:r>
          </a:p>
          <a:p>
            <a:pPr lvl="1"/>
            <a:r>
              <a:rPr lang="en-US" dirty="0" smtClean="0"/>
              <a:t>Plan for testing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60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920240" y="537210"/>
            <a:ext cx="6640830" cy="42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30" tIns="50916" rIns="101830" bIns="509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sz="3360" b="1" dirty="0">
              <a:solidFill>
                <a:srgbClr val="000000"/>
              </a:solidFill>
            </a:endParaRP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496729" y="1177290"/>
            <a:ext cx="8697754" cy="552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Two USLP implementations are being developed by DLR and MSFC/NASA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Stefan </a:t>
            </a:r>
            <a:r>
              <a:rPr lang="en-US" sz="2100" dirty="0" err="1">
                <a:solidFill>
                  <a:srgbClr val="000000"/>
                </a:solidFill>
                <a:latin typeface="Times New Roman" pitchFamily="18" charset="0"/>
              </a:rPr>
              <a:t>Veit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at DLR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Kevan Moore at MSFC/NASA (Huntsville Operations Support Center)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endParaRPr lang="en-US" sz="189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The implementations are being conducted remotely over a VPN 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Each end has been developing and testing incrementally 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Current testing has been on Red-1 </a:t>
            </a:r>
            <a:r>
              <a:rPr lang="en-US" sz="1890" dirty="0" smtClean="0">
                <a:solidFill>
                  <a:srgbClr val="000000"/>
                </a:solidFill>
                <a:latin typeface="Times New Roman" pitchFamily="18" charset="0"/>
              </a:rPr>
              <a:t>updates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890" dirty="0" smtClean="0">
                <a:solidFill>
                  <a:srgbClr val="000000"/>
                </a:solidFill>
                <a:latin typeface="Times New Roman" pitchFamily="18" charset="0"/>
              </a:rPr>
              <a:t>Red -2 updates will be implemented after agreement</a:t>
            </a:r>
            <a:endParaRPr lang="en-US" sz="189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00038" indent="-300038">
              <a:buFont typeface="Arial" panose="020B0604020202020204" pitchFamily="34" charset="0"/>
              <a:buChar char="•"/>
            </a:pPr>
            <a:endParaRPr lang="en-US" sz="168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680210" lvl="3" indent="-240030">
              <a:lnSpc>
                <a:spcPct val="90000"/>
              </a:lnSpc>
              <a:spcBef>
                <a:spcPct val="20000"/>
              </a:spcBef>
            </a:pPr>
            <a:endParaRPr lang="en-US" sz="168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640205" y="537210"/>
            <a:ext cx="7000875" cy="428387"/>
          </a:xfrm>
        </p:spPr>
        <p:txBody>
          <a:bodyPr>
            <a:normAutofit fontScale="90000"/>
          </a:bodyPr>
          <a:lstStyle/>
          <a:p>
            <a:pPr lvl="2"/>
            <a:r>
              <a:rPr lang="en-US" sz="1890" dirty="0"/>
              <a:t/>
            </a:r>
            <a:br>
              <a:rPr lang="en-US" sz="1890" dirty="0"/>
            </a:br>
            <a:endParaRPr lang="en-US" dirty="0">
              <a:solidFill>
                <a:schemeClr val="tx1"/>
              </a:solidFill>
              <a:latin typeface="Helvetica Neue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960120" y="121296"/>
            <a:ext cx="7680960" cy="42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30" tIns="50916" rIns="101830" bIns="509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520" kern="0" dirty="0">
                <a:solidFill>
                  <a:srgbClr val="004386"/>
                </a:solidFill>
                <a:latin typeface="Helvetica Neue" charset="0"/>
              </a:rPr>
              <a:t>Overview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69" y="3819830"/>
            <a:ext cx="6980873" cy="231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920240" y="537210"/>
            <a:ext cx="6640830" cy="42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30" tIns="50916" rIns="101830" bIns="509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sz="3360" b="1" dirty="0">
              <a:solidFill>
                <a:srgbClr val="000000"/>
              </a:solidFill>
            </a:endParaRP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496729" y="1177290"/>
            <a:ext cx="8697754" cy="552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Test configuration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uses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a reciprocal test mechanism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Tester 1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generates a test pattern and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transmits it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to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Tester 2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Tester 2 receives and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places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it as data into frames and retransmits them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to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tester 1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Tester 1 receives and </a:t>
            </a:r>
            <a:r>
              <a:rPr lang="en-US" sz="2100" dirty="0" err="1" smtClean="0">
                <a:solidFill>
                  <a:srgbClr val="000000"/>
                </a:solidFill>
                <a:latin typeface="Times New Roman" pitchFamily="18" charset="0"/>
              </a:rPr>
              <a:t>decommutates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data in frames</a:t>
            </a:r>
            <a:endParaRPr lang="en-US" sz="21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00038" indent="-300038">
              <a:buFont typeface="Arial" panose="020B0604020202020204" pitchFamily="34" charset="0"/>
              <a:buChar char="•"/>
            </a:pPr>
            <a:endParaRPr lang="en-US" sz="189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Allows multiple test 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Multiple independent test with only minor participation of a secondary tester.</a:t>
            </a:r>
          </a:p>
          <a:p>
            <a:pPr marL="296792" indent="-300038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We are in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the process of generating the formal test plan for acceptance of USLP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Specific test areas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/>
              <a:t>Virtual channel frame service frames and master channel frame service frames, and their concurrent multiplexing with frames of USLP data for other master channels and VCIDs.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/>
              <a:t>Multiple packets in one frame to one-octet-per-frame spanning/reassembly </a:t>
            </a:r>
          </a:p>
          <a:p>
            <a:r>
              <a:rPr lang="en-US" sz="1998" dirty="0"/>
              <a:t> 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eaLnBrk="1" hangingPunct="1"/>
            <a:endParaRPr lang="en-US" sz="189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00038" indent="-300038">
              <a:buFont typeface="Arial" panose="020B0604020202020204" pitchFamily="34" charset="0"/>
              <a:buChar char="•"/>
            </a:pPr>
            <a:endParaRPr lang="en-US" sz="168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680210" lvl="3" indent="-240030">
              <a:lnSpc>
                <a:spcPct val="90000"/>
              </a:lnSpc>
              <a:spcBef>
                <a:spcPct val="20000"/>
              </a:spcBef>
            </a:pPr>
            <a:endParaRPr lang="en-US" sz="168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640205" y="537210"/>
            <a:ext cx="7000875" cy="428387"/>
          </a:xfrm>
        </p:spPr>
        <p:txBody>
          <a:bodyPr>
            <a:normAutofit fontScale="90000"/>
          </a:bodyPr>
          <a:lstStyle/>
          <a:p>
            <a:pPr lvl="2"/>
            <a:r>
              <a:rPr lang="en-US" sz="1890" dirty="0"/>
              <a:t/>
            </a:r>
            <a:br>
              <a:rPr lang="en-US" sz="1890" dirty="0"/>
            </a:br>
            <a:endParaRPr lang="en-US" dirty="0">
              <a:solidFill>
                <a:schemeClr val="tx1"/>
              </a:solidFill>
              <a:latin typeface="Helvetica Neue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1005125" y="243007"/>
            <a:ext cx="7680960" cy="42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30" tIns="50916" rIns="101830" bIns="509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520" kern="0" dirty="0">
                <a:solidFill>
                  <a:srgbClr val="004386"/>
                </a:solidFill>
                <a:latin typeface="Helvetica Neue" charset="0"/>
              </a:rPr>
              <a:t>Current Status</a:t>
            </a:r>
          </a:p>
        </p:txBody>
      </p:sp>
    </p:spTree>
    <p:extLst>
      <p:ext uri="{BB962C8B-B14F-4D97-AF65-F5344CB8AC3E}">
        <p14:creationId xmlns:p14="http://schemas.microsoft.com/office/powerpoint/2010/main" val="12397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920240" y="537210"/>
            <a:ext cx="6640830" cy="42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30" tIns="50916" rIns="101830" bIns="509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sz="3360" b="1" dirty="0">
              <a:solidFill>
                <a:srgbClr val="000000"/>
              </a:solidFill>
            </a:endParaRP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496729" y="1177290"/>
            <a:ext cx="8697754" cy="552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Specific test areas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/>
              <a:t>Length permutations to verify all boundary/spanning/optional field/encapsulated idle permutations (including all construction rules and data unit types) in transmitter and receiver, except for max frame size and truncated frame conditions.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/>
              <a:t>Timeouts are being temporarily simulated by event-driven methods to accommodate high speed automation and verification</a:t>
            </a:r>
            <a:r>
              <a:rPr lang="en-US" sz="1998" dirty="0"/>
              <a:t> 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2100" dirty="0"/>
              <a:t>Automated length variations </a:t>
            </a:r>
            <a:r>
              <a:rPr lang="en-US" sz="2100" dirty="0" smtClean="0"/>
              <a:t>will be </a:t>
            </a:r>
            <a:r>
              <a:rPr lang="en-US" sz="2100" dirty="0"/>
              <a:t>implemented to exercise all possible data unit, boundary condition, spanning, frame type, and idle fill permutations</a:t>
            </a:r>
            <a:r>
              <a:rPr lang="en-US" sz="2100" dirty="0" smtClean="0"/>
              <a:t>.</a:t>
            </a:r>
            <a:endParaRPr lang="en-US" sz="2100" dirty="0"/>
          </a:p>
          <a:p>
            <a:pPr marL="780098" lvl="1" indent="-300038"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eaLnBrk="1" hangingPunct="1"/>
            <a:endParaRPr lang="en-US" sz="189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00038" indent="-300038">
              <a:buFont typeface="Arial" panose="020B0604020202020204" pitchFamily="34" charset="0"/>
              <a:buChar char="•"/>
            </a:pPr>
            <a:endParaRPr lang="en-US" sz="168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680210" lvl="3" indent="-240030">
              <a:lnSpc>
                <a:spcPct val="90000"/>
              </a:lnSpc>
              <a:spcBef>
                <a:spcPct val="20000"/>
              </a:spcBef>
            </a:pPr>
            <a:endParaRPr lang="en-US" sz="168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640205" y="537210"/>
            <a:ext cx="7000875" cy="428387"/>
          </a:xfrm>
        </p:spPr>
        <p:txBody>
          <a:bodyPr>
            <a:normAutofit fontScale="90000"/>
          </a:bodyPr>
          <a:lstStyle/>
          <a:p>
            <a:pPr lvl="2"/>
            <a:r>
              <a:rPr lang="en-US" sz="1890" dirty="0"/>
              <a:t/>
            </a:r>
            <a:br>
              <a:rPr lang="en-US" sz="1890" dirty="0"/>
            </a:br>
            <a:endParaRPr lang="en-US" dirty="0">
              <a:solidFill>
                <a:schemeClr val="tx1"/>
              </a:solidFill>
              <a:latin typeface="Helvetica Neue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1005125" y="243007"/>
            <a:ext cx="7680960" cy="42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30" tIns="50916" rIns="101830" bIns="509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520" kern="0" dirty="0">
                <a:solidFill>
                  <a:srgbClr val="004386"/>
                </a:solidFill>
                <a:latin typeface="Helvetica Neue" charset="0"/>
              </a:rPr>
              <a:t>Current Status</a:t>
            </a:r>
          </a:p>
        </p:txBody>
      </p:sp>
    </p:spTree>
    <p:extLst>
      <p:ext uri="{BB962C8B-B14F-4D97-AF65-F5344CB8AC3E}">
        <p14:creationId xmlns:p14="http://schemas.microsoft.com/office/powerpoint/2010/main" val="5665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920240" y="537210"/>
            <a:ext cx="6640830" cy="42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30" tIns="50916" rIns="101830" bIns="509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sz="3360" b="1" dirty="0">
              <a:solidFill>
                <a:srgbClr val="000000"/>
              </a:solidFill>
            </a:endParaRP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496729" y="1133647"/>
            <a:ext cx="8697754" cy="552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Goal is to complete before the next biannual CCSDS </a:t>
            </a:r>
            <a:r>
              <a:rPr lang="en-US" sz="1890" dirty="0" smtClean="0">
                <a:solidFill>
                  <a:srgbClr val="000000"/>
                </a:solidFill>
                <a:latin typeface="Times New Roman" pitchFamily="18" charset="0"/>
              </a:rPr>
              <a:t>meeting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890" dirty="0" smtClean="0">
                <a:solidFill>
                  <a:srgbClr val="000000"/>
                </a:solidFill>
                <a:latin typeface="Times New Roman" pitchFamily="18" charset="0"/>
              </a:rPr>
              <a:t>Incorporate Red-2 updates</a:t>
            </a:r>
            <a:endParaRPr lang="en-US" sz="189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Using a two pass scenario for testing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First pass is a procedure check for completeness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Second pass is on automatic and will vary conditions more widely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890" dirty="0" smtClean="0">
                <a:solidFill>
                  <a:srgbClr val="000000"/>
                </a:solidFill>
                <a:latin typeface="Times New Roman" pitchFamily="18" charset="0"/>
              </a:rPr>
              <a:t>We will be incorporating f</a:t>
            </a:r>
            <a:r>
              <a:rPr lang="en-US" sz="1890" dirty="0" smtClean="0">
                <a:solidFill>
                  <a:srgbClr val="000000"/>
                </a:solidFill>
                <a:latin typeface="Times New Roman" pitchFamily="18" charset="0"/>
              </a:rPr>
              <a:t>ixed </a:t>
            </a: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and variable length frames 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Using a known pattern for checking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r>
              <a:rPr lang="en-US" sz="1890" dirty="0">
                <a:solidFill>
                  <a:srgbClr val="000000"/>
                </a:solidFill>
                <a:latin typeface="Times New Roman" pitchFamily="18" charset="0"/>
              </a:rPr>
              <a:t>Use of CRC for automated checking</a:t>
            </a:r>
          </a:p>
          <a:p>
            <a:pPr marL="780098" lvl="1" indent="-300038">
              <a:buFont typeface="Arial" panose="020B0604020202020204" pitchFamily="34" charset="0"/>
              <a:buChar char="•"/>
            </a:pPr>
            <a:endParaRPr lang="en-US" sz="189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00038" indent="-300038">
              <a:buFont typeface="Arial" panose="020B0604020202020204" pitchFamily="34" charset="0"/>
              <a:buChar char="•"/>
            </a:pPr>
            <a:endParaRPr lang="en-US" sz="189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780098" lvl="1" indent="-300038">
              <a:buFont typeface="Arial" panose="020B0604020202020204" pitchFamily="34" charset="0"/>
              <a:buChar char="•"/>
            </a:pPr>
            <a:endParaRPr lang="en-US" sz="1890" dirty="0">
              <a:latin typeface="Times New Roman" pitchFamily="18" charset="0"/>
            </a:endParaRPr>
          </a:p>
          <a:p>
            <a:pPr marL="780098" lvl="1" indent="-300038">
              <a:buFont typeface="Arial" panose="020B0604020202020204" pitchFamily="34" charset="0"/>
              <a:buChar char="•"/>
            </a:pPr>
            <a:endParaRPr lang="en-US" sz="189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640205" y="537210"/>
            <a:ext cx="7000875" cy="428387"/>
          </a:xfrm>
        </p:spPr>
        <p:txBody>
          <a:bodyPr>
            <a:normAutofit fontScale="90000"/>
          </a:bodyPr>
          <a:lstStyle/>
          <a:p>
            <a:pPr lvl="2"/>
            <a:r>
              <a:rPr lang="en-US" sz="1890" dirty="0"/>
              <a:t/>
            </a:r>
            <a:br>
              <a:rPr lang="en-US" sz="1890" dirty="0"/>
            </a:br>
            <a:endParaRPr lang="en-US" dirty="0">
              <a:solidFill>
                <a:schemeClr val="tx1"/>
              </a:solidFill>
              <a:latin typeface="Helvetica Neue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960120" y="223933"/>
            <a:ext cx="7680960" cy="42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30" tIns="50916" rIns="101830" bIns="509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520" dirty="0">
                <a:solidFill>
                  <a:srgbClr val="004386"/>
                </a:solidFill>
                <a:latin typeface="Helvetica Neue" charset="0"/>
              </a:rPr>
              <a:t>Plan for testing</a:t>
            </a:r>
            <a:endParaRPr lang="en-US" sz="2520" kern="0" dirty="0">
              <a:solidFill>
                <a:srgbClr val="004386"/>
              </a:solidFill>
              <a:latin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1476375" y="1219200"/>
            <a:ext cx="6192838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 cap="all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 sequence control supported- switch for sequence control or whether it contributes to what ever is used (for sequence control or expedited integer)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9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196F849AE96643AB6D6AC9BACD5833" ma:contentTypeVersion="15" ma:contentTypeDescription="Create a new document." ma:contentTypeScope="" ma:versionID="bd11dcc300515ab2b99806d9c2369d5c">
  <xsd:schema xmlns:xsd="http://www.w3.org/2001/XMLSchema" xmlns:xs="http://www.w3.org/2001/XMLSchema" xmlns:p="http://schemas.microsoft.com/office/2006/metadata/properties" xmlns:ns1="http://schemas.microsoft.com/sharepoint/v3" xmlns:ns2="e519e3e8-f0a0-4484-aab6-1f6f82517dd5" targetNamespace="http://schemas.microsoft.com/office/2006/metadata/properties" ma:root="true" ma:fieldsID="60eb71a612094f302cf08898577544b4" ns1:_="" ns2:_="">
    <xsd:import namespace="http://schemas.microsoft.com/sharepoint/v3"/>
    <xsd:import namespace="e519e3e8-f0a0-4484-aab6-1f6f82517dd5"/>
    <xsd:element name="properties">
      <xsd:complexType>
        <xsd:sequence>
          <xsd:element name="documentManagement">
            <xsd:complexType>
              <xsd:all>
                <xsd:element ref="ns1:DocumentSetDescription" minOccurs="0"/>
                <xsd:element ref="ns2:ECR_x0020_Number" minOccurs="0"/>
                <xsd:element ref="ns2:CPE" minOccurs="0"/>
                <xsd:element ref="ns2:PC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8" nillable="true" ma:displayName="Description" ma:description="A description of the Document Set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19e3e8-f0a0-4484-aab6-1f6f82517dd5" elementFormDefault="qualified">
    <xsd:import namespace="http://schemas.microsoft.com/office/2006/documentManagement/types"/>
    <xsd:import namespace="http://schemas.microsoft.com/office/infopath/2007/PartnerControls"/>
    <xsd:element name="ECR_x0020_Number" ma:index="9" nillable="true" ma:displayName="ECR Number" ma:description="Change Request Number from requesting organization." ma:internalName="ECR_x0020_Number" ma:readOnly="false">
      <xsd:simpleType>
        <xsd:restriction base="dms:Text">
          <xsd:maxLength value="75"/>
        </xsd:restriction>
      </xsd:simpleType>
    </xsd:element>
    <xsd:element name="CPE" ma:index="10" nillable="true" ma:displayName="CPE" ma:description="Change Package Engineer" ma:list="UserInfo" ma:SharePointGroup="0" ma:internalName="CP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CN" ma:index="11" nillable="true" ma:displayName="PCN" ma:internalName="PC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SetDescription xmlns="http://schemas.microsoft.com/sharepoint/v3" xsi:nil="true"/>
    <CPE xmlns="e519e3e8-f0a0-4484-aab6-1f6f82517dd5">
      <UserInfo>
        <DisplayName/>
        <AccountId>1087</AccountId>
        <AccountType/>
      </UserInfo>
    </CPE>
    <PCN xmlns="e519e3e8-f0a0-4484-aab6-1f6f82517dd5">HM-3597</PCN>
    <ECR_x0020_Number xmlns="e519e3e8-f0a0-4484-aab6-1f6f82517dd5">HOSC-16-027</ECR_x0020_Number>
  </documentManagement>
</p:properties>
</file>

<file path=customXml/itemProps1.xml><?xml version="1.0" encoding="utf-8"?>
<ds:datastoreItem xmlns:ds="http://schemas.openxmlformats.org/officeDocument/2006/customXml" ds:itemID="{DEF910C5-F381-4187-AE5F-69742922F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519e3e8-f0a0-4484-aab6-1f6f82517d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581625-1019-444D-8102-9453BDF171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1AEC43-6064-460D-BBC5-87A187C15A9A}">
  <ds:schemaRefs>
    <ds:schemaRef ds:uri="http://www.w3.org/XML/1998/namespace"/>
    <ds:schemaRef ds:uri="e519e3e8-f0a0-4484-aab6-1f6f82517dd5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6961</TotalTime>
  <Words>358</Words>
  <Application>Microsoft Office PowerPoint</Application>
  <PresentationFormat>Custom</PresentationFormat>
  <Paragraphs>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Calibri</vt:lpstr>
      <vt:lpstr>Helvetica Neue</vt:lpstr>
      <vt:lpstr>Times New Roman</vt:lpstr>
      <vt:lpstr>Office Theme</vt:lpstr>
      <vt:lpstr>USLP Prototype Status</vt:lpstr>
      <vt:lpstr>Outline</vt:lpstr>
      <vt:lpstr> </vt:lpstr>
      <vt:lpstr> </vt:lpstr>
      <vt:lpstr> 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HM-3597 HMCG Package</dc:title>
  <dc:creator>ODIN</dc:creator>
  <cp:lastModifiedBy>Pitts, Robert L</cp:lastModifiedBy>
  <cp:revision>92</cp:revision>
  <cp:lastPrinted>2017-02-06T17:23:43Z</cp:lastPrinted>
  <dcterms:created xsi:type="dcterms:W3CDTF">2017-02-06T15:32:04Z</dcterms:created>
  <dcterms:modified xsi:type="dcterms:W3CDTF">2017-05-09T23:52:09Z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0x0101000B196F849AE96643AB6D6AC9BACD5833</vt:lpwstr>
  </property>
</Properties>
</file>