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79" r:id="rId5"/>
    <p:sldId id="2580" r:id="rId6"/>
    <p:sldId id="2581" r:id="rId7"/>
    <p:sldId id="2599" r:id="rId8"/>
    <p:sldId id="2593" r:id="rId9"/>
  </p:sldIdLst>
  <p:sldSz cx="9144000" cy="6858000" type="letter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0066"/>
    <a:srgbClr val="E814F5"/>
    <a:srgbClr val="FF9900"/>
    <a:srgbClr val="003399"/>
    <a:srgbClr val="000099"/>
    <a:srgbClr val="FFFF00"/>
    <a:srgbClr val="D27D00"/>
    <a:srgbClr val="FFFF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8837" autoAdjust="0"/>
  </p:normalViewPr>
  <p:slideViewPr>
    <p:cSldViewPr>
      <p:cViewPr>
        <p:scale>
          <a:sx n="121" d="100"/>
          <a:sy n="121" d="100"/>
        </p:scale>
        <p:origin x="-216" y="672"/>
      </p:cViewPr>
      <p:guideLst>
        <p:guide orient="horz" pos="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50"/>
    </p:cViewPr>
  </p:sorterViewPr>
  <p:notesViewPr>
    <p:cSldViewPr>
      <p:cViewPr varScale="1">
        <p:scale>
          <a:sx n="35" d="100"/>
          <a:sy n="35" d="100"/>
        </p:scale>
        <p:origin x="-1494" y="-72"/>
      </p:cViewPr>
      <p:guideLst>
        <p:guide orient="horz" pos="3127"/>
        <p:guide pos="2141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96" y="0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13BDE1E4-412B-407C-A980-2F1D2D5A0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0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196" y="0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81" tIns="0" rIns="19181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lnSpc>
                <a:spcPct val="100000"/>
              </a:lnSpc>
              <a:spcAft>
                <a:spcPct val="0"/>
              </a:spcAft>
              <a:buSzTx/>
              <a:defRPr sz="1000" b="0" i="1">
                <a:latin typeface="Times New Roman" pitchFamily="18" charset="0"/>
              </a:defRPr>
            </a:lvl1pPr>
          </a:lstStyle>
          <a:p>
            <a:pPr>
              <a:defRPr/>
            </a:pPr>
            <a:fld id="{C1CAF83B-30F1-4420-86A9-ACD9B25F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17" y="4716236"/>
            <a:ext cx="4980241" cy="446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2" tIns="44759" rIns="91112" bIns="44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52475"/>
            <a:ext cx="4946650" cy="37099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550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 txBox="1">
            <a:spLocks noGrp="1" noChangeArrowheads="1"/>
          </p:cNvSpPr>
          <p:nvPr/>
        </p:nvSpPr>
        <p:spPr bwMode="auto">
          <a:xfrm>
            <a:off x="3853196" y="9432473"/>
            <a:ext cx="2944479" cy="49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78" tIns="0" rIns="19178" bIns="0" anchor="b"/>
          <a:lstStyle>
            <a:lvl1pPr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  <a:buSzTx/>
            </a:pPr>
            <a:fld id="{E80CFFD6-987C-4901-949E-1D0206AED675}" type="slidenum">
              <a:rPr lang="en-GB" sz="1000" b="0" i="1">
                <a:latin typeface="Times New Roman" pitchFamily="18" charset="0"/>
                <a:ea typeface="ＭＳ Ｐゴシック" pitchFamily="34" charset="-128"/>
              </a:rPr>
              <a:pPr algn="r">
                <a:lnSpc>
                  <a:spcPct val="100000"/>
                </a:lnSpc>
                <a:spcAft>
                  <a:spcPct val="0"/>
                </a:spcAft>
                <a:buSzTx/>
              </a:pPr>
              <a:t>1</a:t>
            </a:fld>
            <a:endParaRPr lang="en-GB" sz="1000" b="0" i="1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 txBox="1">
            <a:spLocks noGrp="1" noChangeArrowheads="1"/>
          </p:cNvSpPr>
          <p:nvPr/>
        </p:nvSpPr>
        <p:spPr bwMode="auto">
          <a:xfrm>
            <a:off x="3853196" y="9432473"/>
            <a:ext cx="2944479" cy="49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78" tIns="0" rIns="19178" bIns="0" anchor="b"/>
          <a:lstStyle>
            <a:lvl1pPr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  <a:buSzTx/>
            </a:pPr>
            <a:fld id="{6EDE90CC-7367-4A7F-A12F-47FB362BBA53}" type="slidenum">
              <a:rPr lang="en-GB" sz="1000" b="0" i="1">
                <a:latin typeface="Times New Roman" pitchFamily="18" charset="0"/>
                <a:ea typeface="ＭＳ Ｐゴシック" pitchFamily="34" charset="-128"/>
              </a:rPr>
              <a:pPr algn="r">
                <a:lnSpc>
                  <a:spcPct val="100000"/>
                </a:lnSpc>
                <a:spcAft>
                  <a:spcPct val="0"/>
                </a:spcAft>
                <a:buSzTx/>
              </a:pPr>
              <a:t>2</a:t>
            </a:fld>
            <a:endParaRPr lang="en-GB" sz="1000" b="0" i="1" dirty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17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 txBox="1">
            <a:spLocks noGrp="1" noChangeArrowheads="1"/>
          </p:cNvSpPr>
          <p:nvPr/>
        </p:nvSpPr>
        <p:spPr bwMode="auto">
          <a:xfrm>
            <a:off x="3853196" y="9432473"/>
            <a:ext cx="2944479" cy="49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178" tIns="0" rIns="19178" bIns="0" anchor="b"/>
          <a:lstStyle>
            <a:lvl1pPr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0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07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ct val="100000"/>
              </a:lnSpc>
              <a:spcAft>
                <a:spcPct val="0"/>
              </a:spcAft>
              <a:buSzTx/>
            </a:pPr>
            <a:fld id="{A8947AE9-62AD-4E73-8742-08DD76495EB5}" type="slidenum">
              <a:rPr lang="en-GB" sz="1000" b="0" i="1">
                <a:latin typeface="Times New Roman" pitchFamily="18" charset="0"/>
                <a:ea typeface="ＭＳ Ｐゴシック" pitchFamily="34" charset="-128"/>
              </a:rPr>
              <a:pPr algn="r">
                <a:lnSpc>
                  <a:spcPct val="100000"/>
                </a:lnSpc>
                <a:spcAft>
                  <a:spcPct val="0"/>
                </a:spcAft>
                <a:buSzTx/>
              </a:pPr>
              <a:t>3</a:t>
            </a:fld>
            <a:endParaRPr lang="en-GB" sz="1000" b="0" i="1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850" indent="-285711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2845" indent="-228569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599984" indent="-228569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122" indent="-228569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260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398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8537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5674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SzTx/>
            </a:pPr>
            <a:fld id="{9C488D27-4E1D-40EF-91EF-01F053FCEBA8}" type="slidenum">
              <a:rPr lang="en-US" b="0" smtClean="0">
                <a:latin typeface="Times New Roman" pitchFamily="18" charset="0"/>
              </a:rPr>
              <a:pPr>
                <a:lnSpc>
                  <a:spcPct val="100000"/>
                </a:lnSpc>
                <a:spcAft>
                  <a:spcPct val="0"/>
                </a:spcAft>
                <a:buSzTx/>
              </a:pPr>
              <a:t>4</a:t>
            </a:fld>
            <a:endParaRPr lang="en-US" b="0" smtClean="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245" y="4714596"/>
            <a:ext cx="4983191" cy="446835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850" indent="-285711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2845" indent="-228569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599984" indent="-228569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122" indent="-228569" defTabSz="920625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260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398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8537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5674" indent="-228569" defTabSz="9206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00000"/>
              </a:lnSpc>
              <a:spcAft>
                <a:spcPct val="0"/>
              </a:spcAft>
              <a:buSzTx/>
            </a:pPr>
            <a:fld id="{9C488D27-4E1D-40EF-91EF-01F053FCEBA8}" type="slidenum">
              <a:rPr lang="en-US" b="0" smtClean="0">
                <a:latin typeface="Times New Roman" pitchFamily="18" charset="0"/>
              </a:rPr>
              <a:pPr>
                <a:lnSpc>
                  <a:spcPct val="100000"/>
                </a:lnSpc>
                <a:spcAft>
                  <a:spcPct val="0"/>
                </a:spcAft>
                <a:buSzTx/>
              </a:pPr>
              <a:t>5</a:t>
            </a:fld>
            <a:endParaRPr lang="en-US" b="0" smtClean="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245" y="4714596"/>
            <a:ext cx="4983191" cy="446835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0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0649" name="Line 1001"/>
          <p:cNvSpPr>
            <a:spLocks noChangeShapeType="1"/>
          </p:cNvSpPr>
          <p:nvPr userDrawn="1"/>
        </p:nvSpPr>
        <p:spPr bwMode="auto">
          <a:xfrm>
            <a:off x="487363" y="685800"/>
            <a:ext cx="8243887" cy="0"/>
          </a:xfrm>
          <a:prstGeom prst="line">
            <a:avLst/>
          </a:prstGeom>
          <a:noFill/>
          <a:ln w="1651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Aft>
                <a:spcPct val="10000"/>
              </a:spcAft>
              <a:buSzPct val="125000"/>
              <a:defRPr/>
            </a:pPr>
            <a:endParaRPr lang="en-US" sz="1800"/>
          </a:p>
        </p:txBody>
      </p:sp>
      <p:pic>
        <p:nvPicPr>
          <p:cNvPr id="1029" name="Picture 1" descr="part1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6477000"/>
            <a:ext cx="2590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03"/>
          <p:cNvSpPr>
            <a:spLocks noChangeArrowheads="1"/>
          </p:cNvSpPr>
          <p:nvPr userDrawn="1"/>
        </p:nvSpPr>
        <p:spPr bwMode="auto">
          <a:xfrm>
            <a:off x="7682805" y="6624638"/>
            <a:ext cx="1457739" cy="2367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hangingPunct="0">
              <a:defRPr/>
            </a:pPr>
            <a:r>
              <a:rPr lang="en-US" sz="1000" dirty="0" smtClean="0">
                <a:solidFill>
                  <a:srgbClr val="333399"/>
                </a:solidFill>
              </a:rPr>
              <a:t>19-May-2015-cesg-</a:t>
            </a:r>
            <a:fld id="{A695BC2C-BEAC-4E31-AADE-93F4F0C57784}" type="slidenum">
              <a:rPr lang="en-US" sz="1000">
                <a:solidFill>
                  <a:srgbClr val="333399"/>
                </a:solidFill>
              </a:rPr>
              <a:pPr defTabSz="820738" eaLnBrk="0" hangingPunct="0">
                <a:defRPr/>
              </a:pPr>
              <a:t>‹#›</a:t>
            </a:fld>
            <a:endParaRPr lang="en-US" sz="1000" dirty="0">
              <a:solidFill>
                <a:srgbClr val="3333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400"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sz="2000"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000"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214019" name="Text Box 3"/>
          <p:cNvSpPr txBox="1">
            <a:spLocks noChangeArrowheads="1"/>
          </p:cNvSpPr>
          <p:nvPr/>
        </p:nvSpPr>
        <p:spPr bwMode="auto">
          <a:xfrm>
            <a:off x="533400" y="838201"/>
            <a:ext cx="6781800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</a:pPr>
            <a:endParaRPr lang="en-GB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385855" y="838201"/>
            <a:ext cx="8564316" cy="471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lnSpc>
                <a:spcPct val="70000"/>
              </a:lnSpc>
              <a:spcBef>
                <a:spcPct val="50000"/>
              </a:spcBef>
            </a:pP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SLS Space Link Protocols (SLP) WG</a:t>
            </a:r>
            <a:endParaRPr lang="en-US" sz="2000" dirty="0">
              <a:solidFill>
                <a:srgbClr val="00009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marL="517525" indent="0"/>
            <a:r>
              <a:rPr lang="en-US" sz="2000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Goals:</a:t>
            </a:r>
          </a:p>
          <a:p>
            <a:pPr marL="860425" indent="-342900">
              <a:buSzPct val="100000"/>
              <a:buFont typeface="+mj-lt"/>
              <a:buAutoNum type="arabicPeriod"/>
            </a:pPr>
            <a:r>
              <a:rPr lang="en-US" sz="2000" b="0" dirty="0" smtClean="0">
                <a:latin typeface="Calibri" panose="020F0502020204030204" pitchFamily="34" charset="0"/>
                <a:ea typeface="ＭＳ Ｐゴシック" pitchFamily="34" charset="-128"/>
                <a:cs typeface="Calibri"/>
              </a:rPr>
              <a:t>Approve the editorial corrigendum to TM, TC, AOS SDLPs for later publication</a:t>
            </a:r>
          </a:p>
          <a:p>
            <a:pPr marL="860425" indent="-342900">
              <a:buSzPct val="100000"/>
              <a:buFont typeface="+mj-lt"/>
              <a:buAutoNum type="arabicPeriod"/>
            </a:pPr>
            <a:r>
              <a:rPr lang="en-US" sz="2000" b="0" dirty="0" smtClean="0">
                <a:latin typeface="Calibri" panose="020F0502020204030204" pitchFamily="34" charset="0"/>
                <a:ea typeface="ＭＳ Ｐゴシック" pitchFamily="34" charset="-128"/>
                <a:cs typeface="Calibri"/>
              </a:rPr>
              <a:t>Review the Unified Space Data Link Protocol White book with a focus on coming to consensus on the frame format, associated field values and sizes, managed parameters, and minimum hardware command size.</a:t>
            </a:r>
          </a:p>
          <a:p>
            <a:pPr marL="860425" indent="-342900">
              <a:buSzPct val="100000"/>
              <a:buFont typeface="+mj-lt"/>
              <a:buAutoNum type="arabicPeriod"/>
            </a:pPr>
            <a:r>
              <a:rPr lang="en-US" sz="2000" b="0" dirty="0" smtClean="0">
                <a:latin typeface="Calibri" panose="020F0502020204030204" pitchFamily="34" charset="0"/>
                <a:ea typeface="ＭＳ Ｐゴシック" pitchFamily="34" charset="-128"/>
                <a:cs typeface="Calibri"/>
              </a:rPr>
              <a:t>Reconfirm the COP-1 protocol due to 5 year review, CCSDS </a:t>
            </a:r>
            <a:r>
              <a:rPr lang="en-GB" sz="2000" b="0" dirty="0" smtClean="0">
                <a:latin typeface="Calibri" panose="020F0502020204030204" pitchFamily="34" charset="0"/>
              </a:rPr>
              <a:t>232.1-B-2.</a:t>
            </a:r>
            <a:r>
              <a:rPr lang="en-US" sz="2000" b="0" dirty="0" smtClean="0">
                <a:latin typeface="Calibri" panose="020F0502020204030204" pitchFamily="34" charset="0"/>
              </a:rPr>
              <a:t>  </a:t>
            </a:r>
          </a:p>
          <a:p>
            <a:pPr marL="860425" indent="-342900">
              <a:buSzPct val="100000"/>
              <a:buAutoNum type="arabicPeriod" startAt="4"/>
            </a:pPr>
            <a:r>
              <a:rPr lang="en-US" sz="2000" b="0" dirty="0" smtClean="0">
                <a:latin typeface="Calibri" panose="020F0502020204030204" pitchFamily="34" charset="0"/>
              </a:rPr>
              <a:t>*Along with the C&amp;S WG, establish the interface between the C&amp;S and Data Link Protocol </a:t>
            </a:r>
            <a:r>
              <a:rPr lang="en-US" sz="2000" b="0" dirty="0" err="1" smtClean="0">
                <a:latin typeface="Calibri" panose="020F0502020204030204" pitchFamily="34" charset="0"/>
              </a:rPr>
              <a:t>Sublayers</a:t>
            </a:r>
            <a:r>
              <a:rPr lang="en-US" sz="2000" b="0" dirty="0" smtClean="0">
                <a:latin typeface="Calibri" panose="020F0502020204030204" pitchFamily="34" charset="0"/>
              </a:rPr>
              <a:t> for USLP.</a:t>
            </a:r>
          </a:p>
          <a:p>
            <a:pPr marL="860425" indent="-342900">
              <a:buSzPct val="100000"/>
              <a:buAutoNum type="arabicPeriod" startAt="4"/>
            </a:pPr>
            <a:r>
              <a:rPr lang="en-US" sz="2000" b="0" dirty="0" smtClean="0">
                <a:latin typeface="Calibri" panose="020F0502020204030204" pitchFamily="34" charset="0"/>
              </a:rPr>
              <a:t>*Along with the CSTS WG, ensure that the USLP managed parameters are consistent with the CSTS services. </a:t>
            </a:r>
          </a:p>
          <a:p>
            <a:pPr marL="860425" indent="-342900">
              <a:buSzPct val="100000"/>
              <a:buAutoNum type="arabicPeriod" startAt="4"/>
            </a:pPr>
            <a:endParaRPr lang="en-US" sz="2000" b="0" dirty="0">
              <a:latin typeface="Calibri" panose="020F0502020204030204" pitchFamily="34" charset="0"/>
            </a:endParaRPr>
          </a:p>
          <a:p>
            <a:pPr marL="517525" indent="0">
              <a:buSzPct val="100000"/>
            </a:pPr>
            <a:r>
              <a:rPr lang="en-US" sz="2000" b="0" dirty="0" smtClean="0">
                <a:latin typeface="Calibri" panose="020F0502020204030204" pitchFamily="34" charset="0"/>
              </a:rPr>
              <a:t>* These were joint meetings. </a:t>
            </a:r>
          </a:p>
          <a:p>
            <a:pPr marL="517525" indent="0">
              <a:buSzPct val="100000"/>
            </a:pPr>
            <a:endParaRPr lang="en-US" sz="1800" b="0" dirty="0" smtClean="0"/>
          </a:p>
          <a:p>
            <a:pPr marL="517525" indent="0">
              <a:buSzPct val="100000"/>
            </a:pPr>
            <a:endParaRPr lang="en-US" sz="1800" b="0" dirty="0">
              <a:latin typeface="Calibri"/>
              <a:ea typeface="ＭＳ Ｐゴシック" pitchFamily="34" charset="-128"/>
              <a:cs typeface="Calibri"/>
            </a:endParaRPr>
          </a:p>
        </p:txBody>
      </p:sp>
      <p:graphicFrame>
        <p:nvGraphicFramePr>
          <p:cNvPr id="179223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750929"/>
              </p:ext>
            </p:extLst>
          </p:nvPr>
        </p:nvGraphicFramePr>
        <p:xfrm>
          <a:off x="1307575" y="5573288"/>
          <a:ext cx="7028116" cy="883429"/>
        </p:xfrm>
        <a:graphic>
          <a:graphicData uri="http://schemas.openxmlformats.org/drawingml/2006/table">
            <a:tbl>
              <a:tblPr/>
              <a:tblGrid>
                <a:gridCol w="1757029"/>
                <a:gridCol w="1757029"/>
                <a:gridCol w="1757029"/>
                <a:gridCol w="1757029"/>
              </a:tblGrid>
              <a:tr h="135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status:</a:t>
                      </a:r>
                    </a:p>
                  </a:txBody>
                  <a:tcPr marT="45668" marB="456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CAUTION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PROBLEM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7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comment:</a:t>
                      </a:r>
                    </a:p>
                  </a:txBody>
                  <a:tcPr marT="45668" marB="456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Good progress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728560" y="87765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GB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SLS </a:t>
            </a: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REPORT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48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216067" name="Text Box 3"/>
          <p:cNvSpPr txBox="1">
            <a:spLocks noChangeArrowheads="1"/>
          </p:cNvSpPr>
          <p:nvPr/>
        </p:nvSpPr>
        <p:spPr bwMode="auto">
          <a:xfrm>
            <a:off x="533400" y="838201"/>
            <a:ext cx="6781800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olidFill>
                <a:srgbClr val="CC0000"/>
              </a:solidFill>
              <a:ea typeface="ＭＳ Ｐゴシック" pitchFamily="34" charset="-128"/>
            </a:endParaRPr>
          </a:p>
          <a:p>
            <a:pPr>
              <a:spcBef>
                <a:spcPct val="50000"/>
              </a:spcBef>
            </a:pPr>
            <a:endParaRPr lang="en-GB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105203" y="740651"/>
            <a:ext cx="8921777" cy="560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/>
            <a:r>
              <a:rPr lang="en-GB" sz="2000" dirty="0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SLP WG Summary </a:t>
            </a:r>
            <a:r>
              <a:rPr lang="en-GB" sz="2000" dirty="0" smtClean="0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Progress:</a:t>
            </a:r>
            <a:endParaRPr lang="en-GB" sz="2000" dirty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marL="457200" lvl="1" indent="0"/>
            <a:endParaRPr lang="en-GB" sz="2000" dirty="0" smtClean="0">
              <a:solidFill>
                <a:srgbClr val="FF0000"/>
              </a:solidFill>
              <a:latin typeface="Calibri" pitchFamily="34" charset="0"/>
              <a:ea typeface="ＭＳ Ｐゴシック" pitchFamily="34" charset="-128"/>
              <a:cs typeface="Calibri" pitchFamily="34" charset="0"/>
              <a:sym typeface="Wingdings" pitchFamily="2" charset="2"/>
            </a:endParaRPr>
          </a:p>
          <a:p>
            <a:pPr marL="457200" lvl="1" indent="0"/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USLP</a:t>
            </a:r>
            <a:endParaRPr lang="en-GB" sz="2000" dirty="0" smtClean="0">
              <a:solidFill>
                <a:srgbClr val="FF0000"/>
              </a:solidFill>
              <a:latin typeface="Calibri" pitchFamily="34" charset="0"/>
              <a:ea typeface="ＭＳ Ｐゴシック" pitchFamily="34" charset="-128"/>
              <a:cs typeface="Calibri" pitchFamily="34" charset="0"/>
              <a:sym typeface="Wingdings" pitchFamily="2" charset="2"/>
            </a:endParaRPr>
          </a:p>
          <a:p>
            <a:pPr lvl="1">
              <a:buFontTx/>
              <a:buChar char="•"/>
            </a:pP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Consensus was achieved on the USLP transfer frame format, managed </a:t>
            </a: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parameters and SDLS </a:t>
            </a: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I/F</a:t>
            </a: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. </a:t>
            </a:r>
            <a:r>
              <a:rPr lang="en-US" sz="2000" b="0" dirty="0">
                <a:latin typeface="Calibri"/>
                <a:cs typeface="Calibri"/>
              </a:rPr>
              <a:t>A proposal for minimum hardware command size has been presented and will be discussed after this meeting. The need for detailing  COP-1 usage has been identified. </a:t>
            </a:r>
            <a:endParaRPr lang="en-GB" sz="2000" b="0" dirty="0" smtClean="0">
              <a:latin typeface="Calibri"/>
              <a:ea typeface="ＭＳ Ｐゴシック" pitchFamily="34" charset="-128"/>
              <a:cs typeface="Calibri"/>
              <a:sym typeface="Wingdings" pitchFamily="2" charset="2"/>
            </a:endParaRPr>
          </a:p>
          <a:p>
            <a:pPr lvl="1">
              <a:buFontTx/>
              <a:buChar char="•"/>
            </a:pPr>
            <a:r>
              <a:rPr lang="en-GB" sz="2000" b="0" dirty="0" smtClean="0">
                <a:latin typeface="Calibri"/>
                <a:ea typeface="ＭＳ Ｐゴシック" pitchFamily="34" charset="-128"/>
                <a:cs typeface="Calibri"/>
                <a:sym typeface="Wingdings" pitchFamily="2" charset="2"/>
              </a:rPr>
              <a:t>It </a:t>
            </a:r>
            <a:r>
              <a:rPr lang="en-GB" sz="2000" b="0" dirty="0" smtClean="0">
                <a:latin typeface="Calibri"/>
                <a:ea typeface="ＭＳ Ｐゴシック" pitchFamily="34" charset="-128"/>
                <a:cs typeface="Calibri"/>
                <a:sym typeface="Wingdings" pitchFamily="2" charset="2"/>
              </a:rPr>
              <a:t>was agreed that Serv</a:t>
            </a: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ice Operations Management would not be a part of USLP book. </a:t>
            </a:r>
          </a:p>
          <a:p>
            <a:pPr lvl="1">
              <a:buFontTx/>
              <a:buChar char="•"/>
            </a:pPr>
            <a:r>
              <a:rPr lang="en-US" sz="2000" b="0" dirty="0">
                <a:latin typeface="Calibri"/>
                <a:cs typeface="Calibri"/>
              </a:rPr>
              <a:t>Further work is required before the Spring 2016 meeting, to update the white book to more closely align </a:t>
            </a:r>
            <a:r>
              <a:rPr lang="en-US" sz="2000" b="0" dirty="0" smtClean="0">
                <a:latin typeface="Calibri"/>
                <a:cs typeface="Calibri"/>
              </a:rPr>
              <a:t>where applicable with </a:t>
            </a:r>
            <a:r>
              <a:rPr lang="en-US" sz="2000" b="0" dirty="0">
                <a:latin typeface="Calibri"/>
                <a:cs typeface="Calibri"/>
              </a:rPr>
              <a:t>contents and format of the existing TM, TC, AOS Space Data Link Protocols while still expressing the content unique to USLP. </a:t>
            </a: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Also we will ensure </a:t>
            </a:r>
            <a:r>
              <a:rPr lang="en-GB" sz="20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concepts and rationale are moved to USLP GB.</a:t>
            </a:r>
          </a:p>
          <a:p>
            <a:pPr marL="457200" lvl="1" indent="0"/>
            <a:r>
              <a:rPr lang="en-GB" sz="2000" dirty="0" smtClean="0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COP-1</a:t>
            </a:r>
            <a:endParaRPr lang="en-GB" sz="2000" b="0" dirty="0" smtClean="0">
              <a:latin typeface="Calibri" pitchFamily="34" charset="0"/>
              <a:ea typeface="ＭＳ Ｐゴシック" pitchFamily="34" charset="-128"/>
              <a:cs typeface="Calibri" pitchFamily="34" charset="0"/>
              <a:sym typeface="Wingdings" pitchFamily="2" charset="2"/>
            </a:endParaRPr>
          </a:p>
          <a:p>
            <a:pPr lvl="1">
              <a:buFontTx/>
              <a:buChar char="•"/>
            </a:pPr>
            <a:r>
              <a:rPr lang="en-GB" sz="2000" b="0" dirty="0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To ensure all agencies are in agreement with the Reconfirmation of the COP-1, CCSDS </a:t>
            </a:r>
            <a:r>
              <a:rPr lang="en-GB" sz="2000" b="0" dirty="0" smtClean="0">
                <a:latin typeface="Calibri"/>
                <a:cs typeface="Calibri"/>
              </a:rPr>
              <a:t>232.1</a:t>
            </a:r>
            <a:r>
              <a:rPr lang="en-GB" sz="2000" b="0" dirty="0">
                <a:latin typeface="Calibri"/>
                <a:cs typeface="Calibri"/>
              </a:rPr>
              <a:t>-B-</a:t>
            </a:r>
            <a:r>
              <a:rPr lang="en-GB" sz="2000" b="0" dirty="0" smtClean="0">
                <a:latin typeface="Calibri"/>
                <a:cs typeface="Calibri"/>
              </a:rPr>
              <a:t>2 </a:t>
            </a:r>
            <a:r>
              <a:rPr lang="en-GB" sz="2000" b="0" dirty="0" smtClean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  <a:sym typeface="Wingdings" pitchFamily="2" charset="2"/>
              </a:rPr>
              <a:t>all agencies have been asked to review the current document and will be polled at the next meeting. </a:t>
            </a:r>
          </a:p>
          <a:p>
            <a:pPr lvl="1">
              <a:buFontTx/>
              <a:buChar char="•"/>
            </a:pPr>
            <a:endParaRPr lang="en-GB" sz="2000" dirty="0">
              <a:latin typeface="Calibri" pitchFamily="34" charset="0"/>
              <a:ea typeface="ＭＳ Ｐゴシック" pitchFamily="34" charset="-128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28560" y="87765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GB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SLS </a:t>
            </a: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REPORT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934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28560" y="87765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GB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SLS </a:t>
            </a: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REPORT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5425" y="740650"/>
            <a:ext cx="8717935" cy="194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SLS-SLP WG (</a:t>
            </a:r>
            <a:r>
              <a:rPr lang="en-US" sz="2400" dirty="0" err="1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cnt</a:t>
            </a:r>
            <a:r>
              <a:rPr lang="ja-JP" altLang="en-US" sz="2400" dirty="0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’</a:t>
            </a:r>
            <a:r>
              <a:rPr lang="en-US" altLang="ja-JP" sz="2400" dirty="0">
                <a:solidFill>
                  <a:srgbClr val="00009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d)</a:t>
            </a:r>
          </a:p>
          <a:p>
            <a:pPr marL="914400" indent="-862013">
              <a:lnSpc>
                <a:spcPct val="70000"/>
              </a:lnSpc>
              <a:spcBef>
                <a:spcPct val="50000"/>
              </a:spcBef>
            </a:pPr>
            <a:r>
              <a:rPr lang="en-GB" sz="2400" dirty="0" smtClean="0">
                <a:solidFill>
                  <a:srgbClr val="0070C0"/>
                </a:solidFill>
                <a:ea typeface="ＭＳ Ｐゴシック" pitchFamily="34" charset="-128"/>
              </a:rPr>
              <a:t>Planning:</a:t>
            </a:r>
            <a:endParaRPr lang="en-GB" sz="2400" dirty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lvl="1" indent="-862013">
              <a:buFontTx/>
              <a:buChar char="•"/>
            </a:pPr>
            <a:r>
              <a:rPr lang="en-US" sz="2400" b="0" dirty="0" smtClean="0">
                <a:latin typeface="Calibri" pitchFamily="34" charset="0"/>
                <a:ea typeface="ＭＳ Ｐゴシック" pitchFamily="34" charset="-128"/>
              </a:rPr>
              <a:t>Before </a:t>
            </a:r>
            <a:r>
              <a:rPr lang="en-US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Spring </a:t>
            </a:r>
            <a:r>
              <a:rPr lang="en-US" sz="2400" b="0" dirty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2015 </a:t>
            </a:r>
            <a:r>
              <a:rPr lang="en-US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meeting</a:t>
            </a:r>
            <a:r>
              <a:rPr lang="en-US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: (Discuss via </a:t>
            </a:r>
            <a:r>
              <a:rPr lang="en-US" sz="2400" b="0" dirty="0" err="1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telecons</a:t>
            </a:r>
            <a:r>
              <a:rPr lang="en-US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&amp; email)</a:t>
            </a:r>
            <a:endParaRPr lang="en-US" sz="2400" b="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lvl="3" indent="-862013">
              <a:buSzPct val="100000"/>
              <a:buFont typeface="Wingdings" pitchFamily="2" charset="2"/>
              <a:buChar char="Ø"/>
            </a:pPr>
            <a:r>
              <a:rPr lang="en-US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Issue </a:t>
            </a:r>
            <a:r>
              <a:rPr lang="en-US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Final Draft White </a:t>
            </a:r>
            <a:r>
              <a:rPr lang="en-GB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USLP book.</a:t>
            </a:r>
          </a:p>
          <a:p>
            <a:pPr lvl="3" indent="-862013">
              <a:buSzPct val="100000"/>
              <a:buFont typeface="Wingdings" pitchFamily="2" charset="2"/>
              <a:buChar char="Ø"/>
            </a:pPr>
            <a:r>
              <a:rPr lang="en-GB" sz="2400" b="0" dirty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Issue 3</a:t>
            </a:r>
            <a:r>
              <a:rPr lang="en-GB" sz="2400" b="0" baseline="30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nd</a:t>
            </a:r>
            <a:r>
              <a:rPr lang="en-GB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draft </a:t>
            </a:r>
            <a:r>
              <a:rPr lang="en-GB" sz="2400" b="0" dirty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version of </a:t>
            </a:r>
            <a:r>
              <a:rPr lang="en-GB" sz="2400" b="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USLP Green Book.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8977" y="4465936"/>
            <a:ext cx="8717935" cy="176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/>
            <a:r>
              <a:rPr lang="en-GB" sz="2000" dirty="0" smtClean="0">
                <a:solidFill>
                  <a:schemeClr val="accent1"/>
                </a:solidFill>
                <a:ea typeface="ＭＳ Ｐゴシック" pitchFamily="34" charset="-128"/>
                <a:cs typeface="Calibri" pitchFamily="34" charset="0"/>
              </a:rPr>
              <a:t>Resolutions</a:t>
            </a:r>
            <a:r>
              <a:rPr lang="en-GB" sz="2000" dirty="0">
                <a:solidFill>
                  <a:schemeClr val="accent1"/>
                </a:solidFill>
                <a:ea typeface="ＭＳ Ｐゴシック" pitchFamily="34" charset="-128"/>
                <a:cs typeface="Calibri" pitchFamily="34" charset="0"/>
              </a:rPr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en-GB" sz="1800" b="0" dirty="0" smtClean="0">
                <a:solidFill>
                  <a:srgbClr val="000000"/>
                </a:solidFill>
                <a:ea typeface="ＭＳ Ｐゴシック" pitchFamily="34" charset="-128"/>
                <a:cs typeface="Calibri" pitchFamily="34" charset="0"/>
              </a:rPr>
              <a:t>None</a:t>
            </a:r>
            <a:endParaRPr lang="en-GB" sz="1800" dirty="0" smtClean="0">
              <a:ea typeface="ＭＳ Ｐゴシック" pitchFamily="34" charset="-128"/>
              <a:cs typeface="Calibri" pitchFamily="34" charset="0"/>
            </a:endParaRPr>
          </a:p>
          <a:p>
            <a:pPr marL="0" indent="0"/>
            <a:endParaRPr lang="en-GB" sz="1800" dirty="0">
              <a:solidFill>
                <a:srgbClr val="3366FF"/>
              </a:solidFill>
              <a:ea typeface="ＭＳ Ｐゴシック" pitchFamily="34" charset="-128"/>
              <a:cs typeface="Calibri" pitchFamily="34" charset="0"/>
            </a:endParaRPr>
          </a:p>
          <a:p>
            <a:pPr marL="52387" indent="0"/>
            <a:endParaRPr lang="en-GB" sz="1800" dirty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  <a:p>
            <a:pPr lvl="1" indent="-862013">
              <a:buFontTx/>
              <a:buChar char="•"/>
            </a:pPr>
            <a:endParaRPr lang="en-GB" sz="1800" dirty="0" smtClean="0">
              <a:latin typeface="+mn-lt"/>
              <a:ea typeface="ＭＳ Ｐゴシック" pitchFamily="34" charset="-128"/>
              <a:cs typeface="Calibri" pitchFamily="34" charset="0"/>
            </a:endParaRPr>
          </a:p>
          <a:p>
            <a:pPr marL="52387" indent="0"/>
            <a:endParaRPr lang="en-GB" sz="1800" dirty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868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endParaRPr lang="en-GB" sz="2400" b="0">
              <a:latin typeface="Calibri" pitchFamily="34" charset="0"/>
            </a:endParaRPr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22618" y="663840"/>
            <a:ext cx="868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SLS Approved Projects</a:t>
            </a:r>
            <a:endParaRPr lang="en-US" sz="2000" dirty="0">
              <a:latin typeface="Calibri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22790" y="87765"/>
            <a:ext cx="74505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GB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SLS </a:t>
            </a: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REPORT – Project Reporting (1 of 2)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065315"/>
              </p:ext>
            </p:extLst>
          </p:nvPr>
        </p:nvGraphicFramePr>
        <p:xfrm>
          <a:off x="1422790" y="1176330"/>
          <a:ext cx="5698262" cy="4956579"/>
        </p:xfrm>
        <a:graphic>
          <a:graphicData uri="http://schemas.openxmlformats.org/drawingml/2006/table">
            <a:tbl>
              <a:tblPr/>
              <a:tblGrid>
                <a:gridCol w="4067762"/>
                <a:gridCol w="475563"/>
                <a:gridCol w="611437"/>
                <a:gridCol w="543500"/>
              </a:tblGrid>
              <a:tr h="51460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Book Title</a:t>
                      </a:r>
                    </a:p>
                  </a:txBody>
                  <a:tcPr marL="7602" marR="7602" marT="7602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Book Type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CESG Priority in 2016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Resource missing 2016 ?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</a:tr>
              <a:tr h="1743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Charter : 5.01 RF and Modulation WG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Evolutions of CCSDS recommendations for RF &amp; Modulation systems, part 1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Simultaneous Transmission of GMSK Telemetry and PN Ranging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Charter : 5.02 Space Link Coding and Synchronization WG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 Generation Uplink Coding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TM Channel Coding for DVB-S2, GB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TM Channel Coding for SCCC, GB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Update TM channel coding BB with LDPC slicing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Variable Code and Modulation (VCM) Systems for CCSDS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Charter : 5.03 Multispectral and Hyperspectral Data Compression WG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Image Data Compression, Issue 2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Lossless Multispectral &amp; Hyperspectral Image Compression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82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Low-Complexity Near-Lossless Multispectral &amp; Hyperspectral Image Compression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827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Spectral Pre-Processing Transform for Multispectral &amp; Hyperspectral Image Compression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Charter : 5.04 Space Link Protocols WG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Unified Space Data Link Protocol BB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Unified Space Data Link Protocol GB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GB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N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Charter : 5.09 Space Data Link Security WG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Space Data Link Security (SDLS) protocol : extended procedures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Space Data Link Security Concept of Operation, Issue 1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Charter : 5.10 Optical Communications WG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Optical Communications Coding &amp; Synchronization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Optical Communications Concepts and Terminologies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Optical Communications Physical Layer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0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Real-Time Weather and Atmospheric Characterization Data</a:t>
                      </a:r>
                    </a:p>
                  </a:txBody>
                  <a:tcPr marL="7602" marR="7602" marT="7602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GB</a:t>
                      </a:r>
                    </a:p>
                  </a:txBody>
                  <a:tcPr marL="7602" marR="7602" marT="76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02" marR="7602" marT="760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712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endParaRPr lang="en-GB" sz="2400" b="0">
              <a:latin typeface="Calibri" pitchFamily="34" charset="0"/>
            </a:endParaRPr>
          </a:p>
        </p:txBody>
      </p:sp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22618" y="625435"/>
            <a:ext cx="8686800" cy="49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RFM WG	Radio Frequency &amp; Modulation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GMSK+PN Ranging Green Book expected to be ready for publication by Fall 2015 or Spring 2016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Recommendation 401 (2.4.23) on 26 GHz modulations for EESS expected RED for Spring 2016.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Scheduled 5-year review of 413.0-G-2 Efficient Modulation Green Book will start in Spring 2016, after ongoing work on high order modulation recommendations for 8 GHz and 26 GHz EESS are completed.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Work on PCOM GB has been frozen.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Issue with uplink idle sequence in 231.0-B-2 when used with (O)QPSK was identified</a:t>
            </a:r>
            <a:r>
              <a:rPr lang="en-US" dirty="0" smtClean="0">
                <a:latin typeface="Calibri" pitchFamily="34" charset="0"/>
              </a:rPr>
              <a:t>.</a:t>
            </a:r>
            <a:endParaRPr lang="en-US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C&amp;S WG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	Coding &amp;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Synchronization</a:t>
            </a:r>
            <a:endParaRPr lang="en-US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New uplink codes selected, work for </a:t>
            </a:r>
            <a:r>
              <a:rPr lang="en-US" dirty="0">
                <a:latin typeface="Calibri" pitchFamily="34" charset="0"/>
              </a:rPr>
              <a:t>CLTU delimitation </a:t>
            </a:r>
            <a:r>
              <a:rPr lang="en-US" dirty="0" smtClean="0">
                <a:latin typeface="Calibri" pitchFamily="34" charset="0"/>
              </a:rPr>
              <a:t>procedures continues.</a:t>
            </a:r>
            <a:endParaRPr lang="en-US" dirty="0">
              <a:latin typeface="Calibri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Progress for draft </a:t>
            </a:r>
            <a:r>
              <a:rPr lang="en-US" dirty="0">
                <a:latin typeface="Calibri" pitchFamily="34" charset="0"/>
              </a:rPr>
              <a:t>pink sheets to 131.0-B (TM Coding) to introduce LDPC </a:t>
            </a:r>
            <a:r>
              <a:rPr lang="en-US" dirty="0" smtClean="0">
                <a:latin typeface="Calibri" pitchFamily="34" charset="0"/>
              </a:rPr>
              <a:t>slicing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toward Agency Review in 2015.</a:t>
            </a:r>
            <a:endParaRPr lang="en-US" dirty="0">
              <a:latin typeface="Calibri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Further progress on VCM </a:t>
            </a:r>
            <a:r>
              <a:rPr lang="en-US" dirty="0">
                <a:latin typeface="Calibri" pitchFamily="34" charset="0"/>
              </a:rPr>
              <a:t>Magenta book, </a:t>
            </a:r>
            <a:r>
              <a:rPr lang="en-US" dirty="0" smtClean="0">
                <a:latin typeface="Calibri" pitchFamily="34" charset="0"/>
              </a:rPr>
              <a:t>detailed discussion planned for Fall </a:t>
            </a:r>
            <a:r>
              <a:rPr lang="en-US" dirty="0">
                <a:latin typeface="Calibri" pitchFamily="34" charset="0"/>
              </a:rPr>
              <a:t>2015</a:t>
            </a:r>
            <a:r>
              <a:rPr lang="en-US" dirty="0" smtClean="0">
                <a:latin typeface="Calibri" pitchFamily="34" charset="0"/>
              </a:rPr>
              <a:t>.</a:t>
            </a:r>
            <a:endParaRPr lang="en-US" dirty="0">
              <a:latin typeface="Calibri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No new project for </a:t>
            </a:r>
            <a:r>
              <a:rPr lang="en-US" dirty="0">
                <a:latin typeface="Calibri" pitchFamily="34" charset="0"/>
              </a:rPr>
              <a:t>Blue Book for Long Erasure Codes </a:t>
            </a:r>
            <a:r>
              <a:rPr lang="en-US" dirty="0" smtClean="0">
                <a:latin typeface="Calibri" pitchFamily="34" charset="0"/>
              </a:rPr>
              <a:t>yet, scenario investigations ongoing.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SzTx/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DVB-S2 draft green book updated, new draft before Fall 2015.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SLP WG	Space Link Protocols</a:t>
            </a:r>
          </a:p>
          <a:p>
            <a:pPr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Unified Space Data Link Protocol White Book </a:t>
            </a:r>
            <a:r>
              <a:rPr lang="en-US" dirty="0" smtClean="0">
                <a:latin typeface="Calibri"/>
                <a:cs typeface="Calibri"/>
              </a:rPr>
              <a:t>reviewed and progress made.</a:t>
            </a:r>
            <a:endParaRPr lang="en-US" dirty="0"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Input for next version of the USLP White Book collected for an updated </a:t>
            </a:r>
            <a:r>
              <a:rPr lang="en-US">
                <a:latin typeface="Calibri"/>
                <a:cs typeface="Calibri"/>
              </a:rPr>
              <a:t>version </a:t>
            </a:r>
            <a:r>
              <a:rPr lang="en-US" smtClean="0">
                <a:latin typeface="Calibri"/>
                <a:cs typeface="Calibri"/>
              </a:rPr>
              <a:t>by </a:t>
            </a:r>
            <a:r>
              <a:rPr lang="en-US" dirty="0">
                <a:latin typeface="Calibri"/>
                <a:cs typeface="Calibri"/>
              </a:rPr>
              <a:t>Spring 2016.</a:t>
            </a:r>
          </a:p>
          <a:p>
            <a:pPr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Reconfirmation of CCSDS 232.1-B-2 COP-1 Blue Book proposed (pending input by Agencies)</a:t>
            </a: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22791" y="87765"/>
            <a:ext cx="72201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1" algn="ctr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SzTx/>
            </a:pPr>
            <a:r>
              <a:rPr lang="en-GB" sz="28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SLS </a:t>
            </a:r>
            <a:r>
              <a:rPr lang="en-GB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AREA </a:t>
            </a:r>
            <a:r>
              <a:rPr lang="en-US" sz="2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REPORT – SUMMARY (1 of 3)</a:t>
            </a:r>
            <a:endParaRPr lang="en-US" sz="2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837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E1DF3F71C7494BBEAD0FAFE1D2625F" ma:contentTypeVersion="0" ma:contentTypeDescription="Create a new document." ma:contentTypeScope="" ma:versionID="2ee15c208980d92d158651cf7e877f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1FB2B8-ABB7-415C-8DE9-F9297D444E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5D1A75-7865-403F-A0D1-03B2E52DA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AF14BD0-ED18-40F8-BACF-92E33194557B}">
  <ds:schemaRefs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Pages>51</Pages>
  <Words>452</Words>
  <Application>Microsoft Macintosh PowerPoint</Application>
  <PresentationFormat>Letter Paper (8.5x11 in)</PresentationFormat>
  <Paragraphs>163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TMOD Presentations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NASA Headquarters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CESG-Report-to-CMC-June2008</dc:title>
  <dc:creator>Adrian J. Hooke</dc:creator>
  <cp:lastModifiedBy>Kazz, Greg J (313B)</cp:lastModifiedBy>
  <cp:revision>1407</cp:revision>
  <cp:lastPrinted>2015-04-27T06:30:39Z</cp:lastPrinted>
  <dcterms:created xsi:type="dcterms:W3CDTF">1998-05-20T16:00:08Z</dcterms:created>
  <dcterms:modified xsi:type="dcterms:W3CDTF">2015-11-11T16:04:45Z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0x010100B3E1DF3F71C7494BBEAD0FAFE1D2625F</vt:lpwstr>
  </property>
</Properties>
</file>