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9" r:id="rId5"/>
    <p:sldId id="2580" r:id="rId6"/>
    <p:sldId id="2581" r:id="rId7"/>
    <p:sldId id="2599" r:id="rId8"/>
    <p:sldId id="2593" r:id="rId9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66"/>
    <a:srgbClr val="E814F5"/>
    <a:srgbClr val="FF9900"/>
    <a:srgbClr val="003399"/>
    <a:srgbClr val="000099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8837" autoAdjust="0"/>
  </p:normalViewPr>
  <p:slideViewPr>
    <p:cSldViewPr>
      <p:cViewPr>
        <p:scale>
          <a:sx n="121" d="100"/>
          <a:sy n="121" d="100"/>
        </p:scale>
        <p:origin x="-216" y="67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 txBox="1">
            <a:spLocks noGrp="1" noChangeArrowheads="1"/>
          </p:cNvSpPr>
          <p:nvPr/>
        </p:nvSpPr>
        <p:spPr bwMode="auto">
          <a:xfrm>
            <a:off x="3853196" y="9432473"/>
            <a:ext cx="2944479" cy="49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78" tIns="0" rIns="19178" bIns="0" anchor="b"/>
          <a:lstStyle>
            <a:lvl1pPr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SzTx/>
            </a:pPr>
            <a:fld id="{E80CFFD6-987C-4901-949E-1D0206AED675}" type="slidenum">
              <a:rPr lang="en-GB" sz="1000" b="0" i="1">
                <a:latin typeface="Times New Roman" pitchFamily="18" charset="0"/>
                <a:ea typeface="ＭＳ Ｐゴシック" pitchFamily="34" charset="-128"/>
              </a:rPr>
              <a:pPr algn="r">
                <a:lnSpc>
                  <a:spcPct val="100000"/>
                </a:lnSpc>
                <a:spcAft>
                  <a:spcPct val="0"/>
                </a:spcAft>
                <a:buSzTx/>
              </a:pPr>
              <a:t>1</a:t>
            </a:fld>
            <a:endParaRPr lang="en-GB" sz="1000" b="0" i="1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 txBox="1">
            <a:spLocks noGrp="1" noChangeArrowheads="1"/>
          </p:cNvSpPr>
          <p:nvPr/>
        </p:nvSpPr>
        <p:spPr bwMode="auto">
          <a:xfrm>
            <a:off x="3853196" y="9432473"/>
            <a:ext cx="2944479" cy="49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78" tIns="0" rIns="19178" bIns="0" anchor="b"/>
          <a:lstStyle>
            <a:lvl1pPr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SzTx/>
            </a:pPr>
            <a:fld id="{6EDE90CC-7367-4A7F-A12F-47FB362BBA53}" type="slidenum">
              <a:rPr lang="en-GB" sz="1000" b="0" i="1">
                <a:latin typeface="Times New Roman" pitchFamily="18" charset="0"/>
                <a:ea typeface="ＭＳ Ｐゴシック" pitchFamily="34" charset="-128"/>
              </a:rPr>
              <a:pPr algn="r">
                <a:lnSpc>
                  <a:spcPct val="100000"/>
                </a:lnSpc>
                <a:spcAft>
                  <a:spcPct val="0"/>
                </a:spcAft>
                <a:buSzTx/>
              </a:pPr>
              <a:t>2</a:t>
            </a:fld>
            <a:endParaRPr lang="en-GB" sz="1000" b="0" i="1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53196" y="9432473"/>
            <a:ext cx="2944479" cy="49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78" tIns="0" rIns="19178" bIns="0" anchor="b"/>
          <a:lstStyle>
            <a:lvl1pPr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SzTx/>
            </a:pPr>
            <a:fld id="{A8947AE9-62AD-4E73-8742-08DD76495EB5}" type="slidenum">
              <a:rPr lang="en-GB" sz="1000" b="0" i="1">
                <a:latin typeface="Times New Roman" pitchFamily="18" charset="0"/>
                <a:ea typeface="ＭＳ Ｐゴシック" pitchFamily="34" charset="-128"/>
              </a:rPr>
              <a:pPr algn="r">
                <a:lnSpc>
                  <a:spcPct val="100000"/>
                </a:lnSpc>
                <a:spcAft>
                  <a:spcPct val="0"/>
                </a:spcAft>
                <a:buSzTx/>
              </a:pPr>
              <a:t>3</a:t>
            </a:fld>
            <a:endParaRPr lang="en-GB" sz="1000" b="0" i="1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850" indent="-285711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2845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99984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122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260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398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8537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5674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SzTx/>
            </a:pPr>
            <a:fld id="{9C488D27-4E1D-40EF-91EF-01F053FCEBA8}" type="slidenum">
              <a:rPr lang="en-US" b="0" smtClean="0">
                <a:latin typeface="Times New Roman" pitchFamily="18" charset="0"/>
              </a:rPr>
              <a:pPr>
                <a:lnSpc>
                  <a:spcPct val="100000"/>
                </a:lnSpc>
                <a:spcAft>
                  <a:spcPct val="0"/>
                </a:spcAft>
                <a:buSzTx/>
              </a:pPr>
              <a:t>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245" y="4714596"/>
            <a:ext cx="4983191" cy="44683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850" indent="-285711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2845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99984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122" indent="-228569" defTabSz="920625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260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398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8537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5674" indent="-228569" defTabSz="920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SzTx/>
            </a:pPr>
            <a:fld id="{9C488D27-4E1D-40EF-91EF-01F053FCEBA8}" type="slidenum">
              <a:rPr lang="en-US" b="0" smtClean="0">
                <a:latin typeface="Times New Roman" pitchFamily="18" charset="0"/>
              </a:rPr>
              <a:pPr>
                <a:lnSpc>
                  <a:spcPct val="100000"/>
                </a:lnSpc>
                <a:spcAft>
                  <a:spcPct val="0"/>
                </a:spcAft>
                <a:buSzTx/>
              </a:pPr>
              <a:t>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245" y="4714596"/>
            <a:ext cx="4983191" cy="44683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5773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19-May-2015-cesg-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533400" y="838201"/>
            <a:ext cx="67818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85855" y="838201"/>
            <a:ext cx="8564316" cy="471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7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SLS Space Link Protocols (SLP) WG</a:t>
            </a:r>
            <a:endParaRPr lang="en-US" sz="2000" dirty="0">
              <a:solidFill>
                <a:srgbClr val="00009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517525" indent="0"/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Goals:</a:t>
            </a:r>
          </a:p>
          <a:p>
            <a:pPr marL="860425" indent="-342900">
              <a:buSzPct val="100000"/>
              <a:buFont typeface="+mj-lt"/>
              <a:buAutoNum type="arabicPeriod"/>
            </a:pPr>
            <a:r>
              <a:rPr lang="en-US" sz="2000" b="0" dirty="0" smtClean="0"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Approve the editorial corrigendum to TM, TC, AOS SDLPs for later publication</a:t>
            </a:r>
          </a:p>
          <a:p>
            <a:pPr marL="860425" indent="-342900">
              <a:buSzPct val="100000"/>
              <a:buFont typeface="+mj-lt"/>
              <a:buAutoNum type="arabicPeriod"/>
            </a:pPr>
            <a:r>
              <a:rPr lang="en-US" sz="2000" b="0" dirty="0" smtClean="0"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Review the Unified Space Data Link Protocol White book with a focus on coming to consensus on the frame format, associated field values and sizes, managed parameters, and minimum hardware command size.</a:t>
            </a:r>
          </a:p>
          <a:p>
            <a:pPr marL="860425" indent="-342900">
              <a:buSzPct val="100000"/>
              <a:buFont typeface="+mj-lt"/>
              <a:buAutoNum type="arabicPeriod"/>
            </a:pPr>
            <a:r>
              <a:rPr lang="en-US" sz="2000" b="0" dirty="0" smtClean="0"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Reconfirm the COP-1 protocol due to 5 year review, CCSDS </a:t>
            </a:r>
            <a:r>
              <a:rPr lang="en-GB" sz="2000" b="0" dirty="0" smtClean="0">
                <a:latin typeface="Calibri" panose="020F0502020204030204" pitchFamily="34" charset="0"/>
              </a:rPr>
              <a:t>232.1-B-2.</a:t>
            </a:r>
            <a:r>
              <a:rPr lang="en-US" sz="2000" b="0" dirty="0" smtClean="0">
                <a:latin typeface="Calibri" panose="020F0502020204030204" pitchFamily="34" charset="0"/>
              </a:rPr>
              <a:t>  </a:t>
            </a:r>
          </a:p>
          <a:p>
            <a:pPr marL="860425" indent="-342900">
              <a:buSzPct val="100000"/>
              <a:buAutoNum type="arabicPeriod" startAt="4"/>
            </a:pPr>
            <a:r>
              <a:rPr lang="en-US" sz="2000" b="0" dirty="0" smtClean="0">
                <a:latin typeface="Calibri" panose="020F0502020204030204" pitchFamily="34" charset="0"/>
              </a:rPr>
              <a:t>*Along with the C&amp;S WG, establish the interface between the C&amp;S and Data Link Protocol </a:t>
            </a:r>
            <a:r>
              <a:rPr lang="en-US" sz="2000" b="0" dirty="0" err="1" smtClean="0">
                <a:latin typeface="Calibri" panose="020F0502020204030204" pitchFamily="34" charset="0"/>
              </a:rPr>
              <a:t>Sublayers</a:t>
            </a:r>
            <a:r>
              <a:rPr lang="en-US" sz="2000" b="0" dirty="0" smtClean="0">
                <a:latin typeface="Calibri" panose="020F0502020204030204" pitchFamily="34" charset="0"/>
              </a:rPr>
              <a:t> for USLP.</a:t>
            </a:r>
          </a:p>
          <a:p>
            <a:pPr marL="860425" indent="-342900">
              <a:buSzPct val="100000"/>
              <a:buAutoNum type="arabicPeriod" startAt="4"/>
            </a:pPr>
            <a:r>
              <a:rPr lang="en-US" sz="2000" b="0" dirty="0" smtClean="0">
                <a:latin typeface="Calibri" panose="020F0502020204030204" pitchFamily="34" charset="0"/>
              </a:rPr>
              <a:t>*Along with the CSTS WG, ensure that the USLP managed parameters are consistent with the CSTS services. </a:t>
            </a:r>
          </a:p>
          <a:p>
            <a:pPr marL="860425" indent="-342900">
              <a:buSzPct val="100000"/>
              <a:buAutoNum type="arabicPeriod" startAt="4"/>
            </a:pPr>
            <a:endParaRPr lang="en-US" sz="2000" b="0" dirty="0">
              <a:latin typeface="Calibri" panose="020F0502020204030204" pitchFamily="34" charset="0"/>
            </a:endParaRPr>
          </a:p>
          <a:p>
            <a:pPr marL="517525" indent="0">
              <a:buSzPct val="100000"/>
            </a:pPr>
            <a:r>
              <a:rPr lang="en-US" sz="2000" b="0" dirty="0" smtClean="0">
                <a:latin typeface="Calibri" panose="020F0502020204030204" pitchFamily="34" charset="0"/>
              </a:rPr>
              <a:t>* These were joint meetings. </a:t>
            </a:r>
          </a:p>
          <a:p>
            <a:pPr marL="517525" indent="0">
              <a:buSzPct val="100000"/>
            </a:pPr>
            <a:endParaRPr lang="en-US" sz="1800" b="0" dirty="0" smtClean="0"/>
          </a:p>
          <a:p>
            <a:pPr marL="517525" indent="0">
              <a:buSzPct val="100000"/>
            </a:pPr>
            <a:endParaRPr lang="en-US" sz="1800" b="0" dirty="0">
              <a:latin typeface="Calibri"/>
              <a:ea typeface="ＭＳ Ｐゴシック" pitchFamily="34" charset="-128"/>
              <a:cs typeface="Calibri"/>
            </a:endParaRPr>
          </a:p>
        </p:txBody>
      </p:sp>
      <p:graphicFrame>
        <p:nvGraphicFramePr>
          <p:cNvPr id="17922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50929"/>
              </p:ext>
            </p:extLst>
          </p:nvPr>
        </p:nvGraphicFramePr>
        <p:xfrm>
          <a:off x="1307575" y="5573288"/>
          <a:ext cx="7028116" cy="883429"/>
        </p:xfrm>
        <a:graphic>
          <a:graphicData uri="http://schemas.openxmlformats.org/drawingml/2006/table">
            <a:tbl>
              <a:tblPr/>
              <a:tblGrid>
                <a:gridCol w="1757029"/>
                <a:gridCol w="1757029"/>
                <a:gridCol w="1757029"/>
                <a:gridCol w="1757029"/>
              </a:tblGrid>
              <a:tr h="135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status:</a:t>
                      </a: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CAUTION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comment:</a:t>
                      </a: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Good progress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28560" y="8776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8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533400" y="838201"/>
            <a:ext cx="67818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05203" y="740651"/>
            <a:ext cx="8921777" cy="560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/>
            <a:r>
              <a:rPr lang="en-GB" sz="2000" dirty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SLP WG Summary </a:t>
            </a:r>
            <a:r>
              <a:rPr lang="en-GB" sz="2000" dirty="0" smtClean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Progress:</a:t>
            </a:r>
            <a:endParaRPr lang="en-GB" sz="20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457200" lvl="1" indent="0"/>
            <a:endParaRPr lang="en-GB" sz="2000" dirty="0" smtClean="0">
              <a:solidFill>
                <a:srgbClr val="FF0000"/>
              </a:solidFill>
              <a:latin typeface="Calibri" pitchFamily="34" charset="0"/>
              <a:ea typeface="ＭＳ Ｐゴシック" pitchFamily="34" charset="-128"/>
              <a:cs typeface="Calibri" pitchFamily="34" charset="0"/>
              <a:sym typeface="Wingdings" pitchFamily="2" charset="2"/>
            </a:endParaRPr>
          </a:p>
          <a:p>
            <a:pPr marL="457200" lvl="1" indent="0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USLP</a:t>
            </a:r>
            <a:endParaRPr lang="en-GB" sz="2000" dirty="0" smtClean="0">
              <a:solidFill>
                <a:srgbClr val="FF0000"/>
              </a:solidFill>
              <a:latin typeface="Calibri" pitchFamily="34" charset="0"/>
              <a:ea typeface="ＭＳ Ｐゴシック" pitchFamily="34" charset="-128"/>
              <a:cs typeface="Calibri" pitchFamily="34" charset="0"/>
              <a:sym typeface="Wingdings" pitchFamily="2" charset="2"/>
            </a:endParaRPr>
          </a:p>
          <a:p>
            <a:pPr lvl="1">
              <a:buFontTx/>
              <a:buChar char="•"/>
            </a:pP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Consensus was achieved on the USLP transfer frame format, managed 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parameters and SDLS 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I/F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. </a:t>
            </a:r>
            <a:r>
              <a:rPr lang="en-US" sz="2000" b="0" dirty="0">
                <a:latin typeface="Calibri"/>
                <a:cs typeface="Calibri"/>
              </a:rPr>
              <a:t>A proposal for minimum hardware command size has been presented and will be discussed after this meeting. The need for detailing  COP-1 usage has been identified. </a:t>
            </a:r>
            <a:endParaRPr lang="en-GB" sz="2000" b="0" dirty="0" smtClean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>
              <a:buFontTx/>
              <a:buChar char="•"/>
            </a:pPr>
            <a:r>
              <a:rPr lang="en-GB" sz="2000" b="0" dirty="0" smtClean="0">
                <a:latin typeface="Calibri"/>
                <a:ea typeface="ＭＳ Ｐゴシック" pitchFamily="34" charset="-128"/>
                <a:cs typeface="Calibri"/>
                <a:sym typeface="Wingdings" pitchFamily="2" charset="2"/>
              </a:rPr>
              <a:t>It </a:t>
            </a:r>
            <a:r>
              <a:rPr lang="en-GB" sz="2000" b="0" dirty="0" smtClean="0">
                <a:latin typeface="Calibri"/>
                <a:ea typeface="ＭＳ Ｐゴシック" pitchFamily="34" charset="-128"/>
                <a:cs typeface="Calibri"/>
                <a:sym typeface="Wingdings" pitchFamily="2" charset="2"/>
              </a:rPr>
              <a:t>was agreed that Serv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ice Operations Management would not be a part of USLP book. </a:t>
            </a:r>
          </a:p>
          <a:p>
            <a:pPr lvl="1">
              <a:buFontTx/>
              <a:buChar char="•"/>
            </a:pPr>
            <a:r>
              <a:rPr lang="en-US" sz="2000" b="0" dirty="0">
                <a:latin typeface="Calibri"/>
                <a:cs typeface="Calibri"/>
              </a:rPr>
              <a:t>Further work is required before the Spring 2016 meeting, to update the white book to more closely align </a:t>
            </a:r>
            <a:r>
              <a:rPr lang="en-US" sz="2000" b="0" dirty="0" smtClean="0">
                <a:latin typeface="Calibri"/>
                <a:cs typeface="Calibri"/>
              </a:rPr>
              <a:t>where applicable with </a:t>
            </a:r>
            <a:r>
              <a:rPr lang="en-US" sz="2000" b="0" dirty="0">
                <a:latin typeface="Calibri"/>
                <a:cs typeface="Calibri"/>
              </a:rPr>
              <a:t>contents and format of the existing TM, TC, AOS Space Data Link Protocols while still expressing the content unique to USLP. 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Also we will ensure </a:t>
            </a:r>
            <a:r>
              <a:rPr lang="en-GB" sz="20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concepts and rationale are moved to USLP GB.</a:t>
            </a:r>
          </a:p>
          <a:p>
            <a:pPr marL="457200" lvl="1" indent="0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COP-1</a:t>
            </a:r>
            <a:endParaRPr lang="en-GB" sz="2000" b="0" dirty="0" smtClean="0">
              <a:latin typeface="Calibri" pitchFamily="34" charset="0"/>
              <a:ea typeface="ＭＳ Ｐゴシック" pitchFamily="34" charset="-128"/>
              <a:cs typeface="Calibri" pitchFamily="34" charset="0"/>
              <a:sym typeface="Wingdings" pitchFamily="2" charset="2"/>
            </a:endParaRPr>
          </a:p>
          <a:p>
            <a:pPr lvl="1">
              <a:buFontTx/>
              <a:buChar char="•"/>
            </a:pPr>
            <a:r>
              <a:rPr lang="en-GB" sz="2000" b="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To ensure all agencies are in agreement with the Reconfirmation of the COP-1, CCSDS </a:t>
            </a:r>
            <a:r>
              <a:rPr lang="en-GB" sz="2000" b="0" dirty="0" smtClean="0">
                <a:latin typeface="Calibri"/>
                <a:cs typeface="Calibri"/>
              </a:rPr>
              <a:t>232.1</a:t>
            </a:r>
            <a:r>
              <a:rPr lang="en-GB" sz="2000" b="0" dirty="0">
                <a:latin typeface="Calibri"/>
                <a:cs typeface="Calibri"/>
              </a:rPr>
              <a:t>-B-</a:t>
            </a:r>
            <a:r>
              <a:rPr lang="en-GB" sz="2000" b="0" dirty="0" smtClean="0">
                <a:latin typeface="Calibri"/>
                <a:cs typeface="Calibri"/>
              </a:rPr>
              <a:t>2 </a:t>
            </a:r>
            <a:r>
              <a:rPr lang="en-GB" sz="2000" b="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Wingdings" pitchFamily="2" charset="2"/>
              </a:rPr>
              <a:t>all agencies have been asked to review the current document and will be polled at the next meeting. </a:t>
            </a:r>
          </a:p>
          <a:p>
            <a:pPr lvl="1">
              <a:buFontTx/>
              <a:buChar char="•"/>
            </a:pPr>
            <a:endParaRPr lang="en-GB" sz="2000" dirty="0">
              <a:latin typeface="Calibri" pitchFamily="34" charset="0"/>
              <a:ea typeface="ＭＳ Ｐゴシック" pitchFamily="34" charset="-128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28560" y="8776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3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28560" y="8776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5425" y="740650"/>
            <a:ext cx="8717935" cy="194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SLS-SLP WG (</a:t>
            </a:r>
            <a:r>
              <a:rPr lang="en-US" sz="2400" dirty="0" err="1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cnt</a:t>
            </a:r>
            <a:r>
              <a:rPr lang="ja-JP" altLang="en-US" sz="2400" dirty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’</a:t>
            </a:r>
            <a:r>
              <a:rPr lang="en-US" altLang="ja-JP" sz="2400" dirty="0">
                <a:solidFill>
                  <a:srgbClr val="00009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d)</a:t>
            </a:r>
          </a:p>
          <a:p>
            <a:pPr marL="914400" indent="-862013">
              <a:lnSpc>
                <a:spcPct val="70000"/>
              </a:lnSpc>
              <a:spcBef>
                <a:spcPct val="50000"/>
              </a:spcBef>
            </a:pPr>
            <a:r>
              <a:rPr lang="en-GB" sz="2400" dirty="0" smtClean="0">
                <a:solidFill>
                  <a:srgbClr val="0070C0"/>
                </a:solidFill>
                <a:ea typeface="ＭＳ Ｐゴシック" pitchFamily="34" charset="-128"/>
              </a:rPr>
              <a:t>Planning:</a:t>
            </a:r>
            <a:endParaRPr lang="en-GB" sz="24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lvl="1" indent="-862013">
              <a:buFontTx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pitchFamily="34" charset="-128"/>
              </a:rPr>
              <a:t>Before </a:t>
            </a: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Spring </a:t>
            </a:r>
            <a:r>
              <a:rPr lang="en-US" sz="2400" b="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2015 </a:t>
            </a: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meeting</a:t>
            </a: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: (Discuss via </a:t>
            </a:r>
            <a:r>
              <a:rPr lang="en-US" sz="2400" b="0" dirty="0" err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telecons</a:t>
            </a: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&amp; email)</a:t>
            </a:r>
            <a:endParaRPr lang="en-US" sz="2400" b="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lvl="3" indent="-862013">
              <a:buSzPct val="100000"/>
              <a:buFont typeface="Wingdings" pitchFamily="2" charset="2"/>
              <a:buChar char="Ø"/>
            </a:pP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Issue </a:t>
            </a:r>
            <a:r>
              <a:rPr lang="en-US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Final Draft White </a:t>
            </a:r>
            <a:r>
              <a:rPr lang="en-GB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USLP book.</a:t>
            </a:r>
          </a:p>
          <a:p>
            <a:pPr lvl="3" indent="-862013">
              <a:buSzPct val="100000"/>
              <a:buFont typeface="Wingdings" pitchFamily="2" charset="2"/>
              <a:buChar char="Ø"/>
            </a:pPr>
            <a:r>
              <a:rPr lang="en-GB" sz="2400" b="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Issue 3</a:t>
            </a:r>
            <a:r>
              <a:rPr lang="en-GB" sz="2400" b="0" baseline="30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nd</a:t>
            </a:r>
            <a:r>
              <a:rPr lang="en-GB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draft </a:t>
            </a:r>
            <a:r>
              <a:rPr lang="en-GB" sz="2400" b="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version of </a:t>
            </a:r>
            <a:r>
              <a:rPr lang="en-GB" sz="2400" b="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USLP Green Book.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977" y="4465936"/>
            <a:ext cx="8717935" cy="176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/>
            <a:r>
              <a:rPr lang="en-GB" sz="2000" dirty="0" smtClean="0">
                <a:solidFill>
                  <a:schemeClr val="accent1"/>
                </a:solidFill>
                <a:ea typeface="ＭＳ Ｐゴシック" pitchFamily="34" charset="-128"/>
                <a:cs typeface="Calibri" pitchFamily="34" charset="0"/>
              </a:rPr>
              <a:t>Resolutions</a:t>
            </a:r>
            <a:r>
              <a:rPr lang="en-GB" sz="2000" dirty="0">
                <a:solidFill>
                  <a:schemeClr val="accent1"/>
                </a:solidFill>
                <a:ea typeface="ＭＳ Ｐゴシック" pitchFamily="34" charset="-128"/>
                <a:cs typeface="Calibri" pitchFamily="34" charset="0"/>
              </a:rPr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GB" sz="1800" b="0" dirty="0" smtClean="0">
                <a:solidFill>
                  <a:srgbClr val="000000"/>
                </a:solidFill>
                <a:ea typeface="ＭＳ Ｐゴシック" pitchFamily="34" charset="-128"/>
                <a:cs typeface="Calibri" pitchFamily="34" charset="0"/>
              </a:rPr>
              <a:t>None</a:t>
            </a:r>
            <a:endParaRPr lang="en-GB" sz="1800" dirty="0" smtClean="0">
              <a:ea typeface="ＭＳ Ｐゴシック" pitchFamily="34" charset="-128"/>
              <a:cs typeface="Calibri" pitchFamily="34" charset="0"/>
            </a:endParaRPr>
          </a:p>
          <a:p>
            <a:pPr marL="0" indent="0"/>
            <a:endParaRPr lang="en-GB" sz="1800" dirty="0">
              <a:solidFill>
                <a:srgbClr val="3366FF"/>
              </a:solidFill>
              <a:ea typeface="ＭＳ Ｐゴシック" pitchFamily="34" charset="-128"/>
              <a:cs typeface="Calibri" pitchFamily="34" charset="0"/>
            </a:endParaRPr>
          </a:p>
          <a:p>
            <a:pPr marL="52387" indent="0"/>
            <a:endParaRPr lang="en-GB" sz="18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lvl="1" indent="-862013">
              <a:buFontTx/>
              <a:buChar char="•"/>
            </a:pPr>
            <a:endParaRPr lang="en-GB" sz="1800" dirty="0" smtClean="0">
              <a:latin typeface="+mn-lt"/>
              <a:ea typeface="ＭＳ Ｐゴシック" pitchFamily="34" charset="-128"/>
              <a:cs typeface="Calibri" pitchFamily="34" charset="0"/>
            </a:endParaRPr>
          </a:p>
          <a:p>
            <a:pPr marL="52387" indent="0"/>
            <a:endParaRPr lang="en-GB" sz="18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6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2618" y="663840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SLS Approved Projects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22790" y="87765"/>
            <a:ext cx="74505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 – Project Reporting (1 of 2)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065315"/>
              </p:ext>
            </p:extLst>
          </p:nvPr>
        </p:nvGraphicFramePr>
        <p:xfrm>
          <a:off x="1422790" y="1176330"/>
          <a:ext cx="5698262" cy="4956579"/>
        </p:xfrm>
        <a:graphic>
          <a:graphicData uri="http://schemas.openxmlformats.org/drawingml/2006/table">
            <a:tbl>
              <a:tblPr/>
              <a:tblGrid>
                <a:gridCol w="4067762"/>
                <a:gridCol w="475563"/>
                <a:gridCol w="611437"/>
                <a:gridCol w="543500"/>
              </a:tblGrid>
              <a:tr h="51460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 Title</a:t>
                      </a:r>
                    </a:p>
                  </a:txBody>
                  <a:tcPr marL="7602" marR="7602" marT="760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 Type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CESG Priority in 2016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Resource missing 2016 ?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1743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5.01 RF and Modulation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Evolutions of CCSDS recommendations for RF &amp; Modulation systems, part 1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Simultaneous Transmission of GMSK Telemetry and PN Ranging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5.02 Space Link Coding and Synchronization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 Generation Uplink Coding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TM Channel Coding for DVB-S2, GB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TM Channel Coding for SCCC, GB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 TM channel coding BB with LDPC slicing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Code and Modulation (VCM) Systems for CCSDS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5.03 Multispectral and Hyperspectral Data Compression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Image Data Compression, Issue 2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Lossless Multispectral &amp; Hyperspectral Image Compression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8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Low-Complexity Near-Lossless Multispectral &amp; Hyperspectral Image Compression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827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Spectral Pre-Processing Transform for Multispectral &amp; Hyperspectral Image Compression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5.04 Space Link Protocols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Unified Space Data Link Protocol BB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Unified Space Data Link Protocol GB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5.09 Space Data Link Security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 Data Link Security (SDLS) protocol : extended procedures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 Data Link Security Concept of Operation, Issue 1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Charter : 5.10 Optical Communications WG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Optical Communications Coding &amp; Synchronization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Optical Communications Concepts and Terminologies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Optical Communications Physical Layer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Real-Time Weather and Atmospheric Characterization Data</a:t>
                      </a:r>
                    </a:p>
                  </a:txBody>
                  <a:tcPr marL="7602" marR="7602" marT="76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7602" marR="7602" marT="76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1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2618" y="625435"/>
            <a:ext cx="8686800" cy="49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RFM WG	Radio Frequency &amp; Modulation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GMSK+PN Ranging Green Book expected to be ready for publication by Fall 2015 or Spring 2016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Recommendation 401 (2.4.23) on 26 GHz modulations for EESS expected RED for Spring 2016.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Scheduled 5-year review of 413.0-G-2 Efficient Modulation Green Book will start in Spring 2016, after ongoing work on high order modulation recommendations for 8 GHz and 26 GHz EESS are completed.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Work on PCOM GB has been frozen.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Issue with uplink idle sequence in 231.0-B-2 when used with (O)QPSK was identified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C&amp;S WG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	Coding &amp;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Synchronization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New uplink codes selected, work for </a:t>
            </a:r>
            <a:r>
              <a:rPr lang="en-US" dirty="0">
                <a:latin typeface="Calibri" pitchFamily="34" charset="0"/>
              </a:rPr>
              <a:t>CLTU delimitation </a:t>
            </a:r>
            <a:r>
              <a:rPr lang="en-US" dirty="0" smtClean="0">
                <a:latin typeface="Calibri" pitchFamily="34" charset="0"/>
              </a:rPr>
              <a:t>procedures continues.</a:t>
            </a:r>
            <a:endParaRPr lang="en-US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Progress for draft </a:t>
            </a:r>
            <a:r>
              <a:rPr lang="en-US" dirty="0">
                <a:latin typeface="Calibri" pitchFamily="34" charset="0"/>
              </a:rPr>
              <a:t>pink sheets to 131.0-B (TM Coding) to introduce LDPC </a:t>
            </a:r>
            <a:r>
              <a:rPr lang="en-US" dirty="0" smtClean="0">
                <a:latin typeface="Calibri" pitchFamily="34" charset="0"/>
              </a:rPr>
              <a:t>slicing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toward Agency Review in 2015.</a:t>
            </a:r>
            <a:endParaRPr lang="en-US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Further progress on VCM </a:t>
            </a:r>
            <a:r>
              <a:rPr lang="en-US" dirty="0">
                <a:latin typeface="Calibri" pitchFamily="34" charset="0"/>
              </a:rPr>
              <a:t>Magenta book, </a:t>
            </a:r>
            <a:r>
              <a:rPr lang="en-US" dirty="0" smtClean="0">
                <a:latin typeface="Calibri" pitchFamily="34" charset="0"/>
              </a:rPr>
              <a:t>detailed discussion planned for Fall </a:t>
            </a:r>
            <a:r>
              <a:rPr lang="en-US" dirty="0">
                <a:latin typeface="Calibri" pitchFamily="34" charset="0"/>
              </a:rPr>
              <a:t>2015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No new project for </a:t>
            </a:r>
            <a:r>
              <a:rPr lang="en-US" dirty="0">
                <a:latin typeface="Calibri" pitchFamily="34" charset="0"/>
              </a:rPr>
              <a:t>Blue Book for Long Erasure Codes </a:t>
            </a:r>
            <a:r>
              <a:rPr lang="en-US" dirty="0" smtClean="0">
                <a:latin typeface="Calibri" pitchFamily="34" charset="0"/>
              </a:rPr>
              <a:t>yet, scenario investigations ongoing.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Tx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DVB-S2 draft green book updated, new draft before Fall 2015.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SLP WG	Space Link Protocols</a:t>
            </a:r>
          </a:p>
          <a:p>
            <a:pPr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Unified Space Data Link Protocol White Book </a:t>
            </a:r>
            <a:r>
              <a:rPr lang="en-US" dirty="0" smtClean="0">
                <a:latin typeface="Calibri"/>
                <a:cs typeface="Calibri"/>
              </a:rPr>
              <a:t>reviewed and progress made.</a:t>
            </a:r>
            <a:endParaRPr lang="en-US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Input for next version of the USLP White Book collected for an updated </a:t>
            </a:r>
            <a:r>
              <a:rPr lang="en-US">
                <a:latin typeface="Calibri"/>
                <a:cs typeface="Calibri"/>
              </a:rPr>
              <a:t>version </a:t>
            </a:r>
            <a:r>
              <a:rPr lang="en-US" smtClean="0">
                <a:latin typeface="Calibri"/>
                <a:cs typeface="Calibri"/>
              </a:rPr>
              <a:t>by </a:t>
            </a:r>
            <a:r>
              <a:rPr lang="en-US" dirty="0">
                <a:latin typeface="Calibri"/>
                <a:cs typeface="Calibri"/>
              </a:rPr>
              <a:t>Spring 2016.</a:t>
            </a:r>
          </a:p>
          <a:p>
            <a:pPr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Reconfirmation of CCSDS 232.1-B-2 COP-1 Blue Book proposed (pending input by Agencies)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22791" y="87765"/>
            <a:ext cx="72201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 – SUMMARY (1 of 3)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3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Pages>51</Pages>
  <Words>452</Words>
  <Application>Microsoft Macintosh PowerPoint</Application>
  <PresentationFormat>Letter Paper (8.5x11 in)</PresentationFormat>
  <Paragraphs>163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Kazz, Greg J (313B)</cp:lastModifiedBy>
  <cp:revision>1407</cp:revision>
  <cp:lastPrinted>2015-04-27T06:30:39Z</cp:lastPrinted>
  <dcterms:created xsi:type="dcterms:W3CDTF">1998-05-20T16:00:08Z</dcterms:created>
  <dcterms:modified xsi:type="dcterms:W3CDTF">2015-11-11T16:04:45Z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