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04" r:id="rId2"/>
    <p:sldId id="570" r:id="rId3"/>
    <p:sldId id="571" r:id="rId4"/>
    <p:sldId id="572" r:id="rId5"/>
    <p:sldId id="573" r:id="rId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0099"/>
    <a:srgbClr val="777777"/>
    <a:srgbClr val="993366"/>
    <a:srgbClr val="008000"/>
    <a:srgbClr val="0033CC"/>
    <a:srgbClr val="663300"/>
    <a:srgbClr val="FF33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09" autoAdjust="0"/>
    <p:restoredTop sz="86392" autoAdjust="0"/>
  </p:normalViewPr>
  <p:slideViewPr>
    <p:cSldViewPr snapToObjects="1">
      <p:cViewPr varScale="1">
        <p:scale>
          <a:sx n="102" d="100"/>
          <a:sy n="102" d="100"/>
        </p:scale>
        <p:origin x="-108" y="-624"/>
      </p:cViewPr>
      <p:guideLst>
        <p:guide orient="horz" pos="792"/>
        <p:guide pos="288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7" tIns="0" rIns="20057" bIns="0" numCol="1" anchor="t" anchorCtr="0" compatLnSpc="1">
            <a:prstTxWarp prst="textNoShape">
              <a:avLst/>
            </a:prstTxWarp>
          </a:bodyPr>
          <a:lstStyle>
            <a:lvl1pPr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7" tIns="0" rIns="20057" bIns="0" numCol="1" anchor="t" anchorCtr="0" compatLnSpc="1">
            <a:prstTxWarp prst="textNoShape">
              <a:avLst/>
            </a:prstTxWarp>
          </a:bodyPr>
          <a:lstStyle>
            <a:lvl1pPr algn="r"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7" tIns="0" rIns="20057" bIns="0" numCol="1" anchor="b" anchorCtr="0" compatLnSpc="1">
            <a:prstTxWarp prst="textNoShape">
              <a:avLst/>
            </a:prstTxWarp>
          </a:bodyPr>
          <a:lstStyle>
            <a:lvl1pPr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7" tIns="0" rIns="20057" bIns="0" numCol="1" anchor="b" anchorCtr="0" compatLnSpc="1">
            <a:prstTxWarp prst="textNoShape">
              <a:avLst/>
            </a:prstTxWarp>
          </a:bodyPr>
          <a:lstStyle>
            <a:lvl1pPr algn="r"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88E8B0A3-089B-43FA-937A-D60326AFF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7" tIns="0" rIns="20057" bIns="0" numCol="1" anchor="t" anchorCtr="0" compatLnSpc="1">
            <a:prstTxWarp prst="textNoShape">
              <a:avLst/>
            </a:prstTxWarp>
          </a:bodyPr>
          <a:lstStyle>
            <a:lvl1pPr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7" tIns="0" rIns="20057" bIns="0" numCol="1" anchor="t" anchorCtr="0" compatLnSpc="1">
            <a:prstTxWarp prst="textNoShape">
              <a:avLst/>
            </a:prstTxWarp>
          </a:bodyPr>
          <a:lstStyle>
            <a:lvl1pPr algn="r"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7" tIns="0" rIns="20057" bIns="0" numCol="1" anchor="b" anchorCtr="0" compatLnSpc="1">
            <a:prstTxWarp prst="textNoShape">
              <a:avLst/>
            </a:prstTxWarp>
          </a:bodyPr>
          <a:lstStyle>
            <a:lvl1pPr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7" tIns="0" rIns="20057" bIns="0" numCol="1" anchor="b" anchorCtr="0" compatLnSpc="1">
            <a:prstTxWarp prst="textNoShape">
              <a:avLst/>
            </a:prstTxWarp>
          </a:bodyPr>
          <a:lstStyle>
            <a:lvl1pPr algn="r"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94CF0A94-0E07-464D-A194-23B2F3CE4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6" tIns="46804" rIns="95276" bIns="468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2F7516-BF04-4A4B-AA7B-4D632A20D5D7}" type="slidenum">
              <a:rPr lang="en-US" smtClean="0"/>
              <a:pPr/>
              <a:t>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3F9F0-E867-47CD-83D0-7ED56934185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9DDE1-B1E6-4988-A299-6E5D485F8D6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936D7-AACC-49F6-AA22-02D268BCBE4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8BACD8-6021-49B0-BD20-47374817B43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229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22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8" y="1544638"/>
            <a:ext cx="3930650" cy="465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544638"/>
            <a:ext cx="3932237" cy="465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0636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02-03 November, 2006</a:t>
            </a:r>
          </a:p>
        </p:txBody>
      </p:sp>
      <p:sp>
        <p:nvSpPr>
          <p:cNvPr id="1028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888" y="1544638"/>
            <a:ext cx="80152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7092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>
              <a:defRPr/>
            </a:pPr>
            <a:fld id="{E180FE6C-F369-4FE7-9599-95B259ADC731}" type="slidenum">
              <a:rPr lang="en-US" sz="1000">
                <a:solidFill>
                  <a:srgbClr val="333399"/>
                </a:solidFill>
                <a:latin typeface="Arial" charset="0"/>
              </a:rPr>
              <a:pPr defTabSz="820738">
                <a:defRPr/>
              </a:pPr>
              <a:t>‹#›</a:t>
            </a:fld>
            <a:endParaRPr lang="en-US" sz="100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1030" name="Picture 202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5250" y="171450"/>
            <a:ext cx="16367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02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5434013" y="661988"/>
            <a:ext cx="3382962" cy="52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26"/>
          <p:cNvSpPr txBox="1">
            <a:spLocks noChangeArrowheads="1"/>
          </p:cNvSpPr>
          <p:nvPr/>
        </p:nvSpPr>
        <p:spPr bwMode="auto">
          <a:xfrm>
            <a:off x="457200" y="1217613"/>
            <a:ext cx="7620000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NASA Data Standards Working Group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Videoconference, GSFC - JSC - JPL - MSFC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October 2009</a:t>
            </a:r>
          </a:p>
          <a:p>
            <a:pPr>
              <a:spcBef>
                <a:spcPct val="50000"/>
              </a:spcBef>
            </a:pPr>
            <a:endParaRPr lang="en-US" sz="14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  <a:latin typeface="Arial" charset="0"/>
              </a:rPr>
              <a:t>Space Link Protocols WG</a:t>
            </a:r>
          </a:p>
        </p:txBody>
      </p:sp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457200" y="396240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b="1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Greg Kazz</a:t>
            </a:r>
          </a:p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NASA/JPL</a:t>
            </a:r>
          </a:p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Greg.J.Kazz@jpl.nasa.gov</a:t>
            </a:r>
            <a:endParaRPr lang="en-US" sz="1400">
              <a:latin typeface="Arial" charset="0"/>
            </a:endParaRPr>
          </a:p>
        </p:txBody>
      </p:sp>
      <p:sp>
        <p:nvSpPr>
          <p:cNvPr id="2054" name="Rectangle 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5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7163"/>
            <a:ext cx="25908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820738"/>
            <a:r>
              <a:rPr lang="en-US" smtClean="0"/>
              <a:t>01 October, 2009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990600"/>
            <a:ext cx="8215312" cy="5867400"/>
          </a:xfrm>
        </p:spPr>
        <p:txBody>
          <a:bodyPr/>
          <a:lstStyle/>
          <a:p>
            <a:pPr marL="476250" indent="-476250"/>
            <a:r>
              <a:rPr lang="en-US" sz="1900" dirty="0" smtClean="0"/>
              <a:t>Working Group Objectives</a:t>
            </a:r>
          </a:p>
          <a:p>
            <a:pPr marL="765175" lvl="1" indent="-419100"/>
            <a:r>
              <a:rPr lang="en-US" sz="1800" dirty="0" smtClean="0"/>
              <a:t>Develop and where applicable adapt link layer protocols for space including near earth, deep space, proximity environments.</a:t>
            </a:r>
          </a:p>
          <a:p>
            <a:pPr marL="476250" indent="-476250"/>
            <a:r>
              <a:rPr lang="en-US" sz="1900" dirty="0" smtClean="0"/>
              <a:t>Meeting goals</a:t>
            </a:r>
          </a:p>
          <a:p>
            <a:pPr marL="765175" lvl="1" indent="-419100">
              <a:buFontTx/>
              <a:buAutoNum type="arabicPeriod"/>
            </a:pPr>
            <a:r>
              <a:rPr lang="en-US" sz="1800" dirty="0" smtClean="0"/>
              <a:t>Advance Internet Protocol Extension shim protocol in Annex A of Space Link Identifiers (needed for </a:t>
            </a:r>
            <a:r>
              <a:rPr lang="en-US" sz="1800" dirty="0" err="1" smtClean="0"/>
              <a:t>CxP</a:t>
            </a:r>
            <a:r>
              <a:rPr lang="en-US" sz="1800" dirty="0" smtClean="0"/>
              <a:t>) to Blue and proposal to depreciate IPV4 direct insertion into CCSDS TM, TC, AOS, Prox-1</a:t>
            </a:r>
          </a:p>
          <a:p>
            <a:pPr marL="765175" lvl="1" indent="-419100">
              <a:buFontTx/>
              <a:buAutoNum type="arabicPeriod"/>
            </a:pPr>
            <a:r>
              <a:rPr lang="en-US" sz="1800" dirty="0" smtClean="0"/>
              <a:t>Advance final pink sheets of Encapsulation Service including results of GSFC/JPL Test results of </a:t>
            </a:r>
            <a:r>
              <a:rPr lang="en-US" sz="1800" dirty="0" err="1" smtClean="0"/>
              <a:t>Encap</a:t>
            </a:r>
            <a:r>
              <a:rPr lang="en-US" sz="1800" dirty="0" smtClean="0"/>
              <a:t>/IPE shim testing to blue</a:t>
            </a:r>
          </a:p>
          <a:p>
            <a:pPr marL="765175" lvl="1" indent="-419100">
              <a:buFontTx/>
              <a:buAutoNum type="arabicPeriod"/>
            </a:pPr>
            <a:r>
              <a:rPr lang="en-US" sz="1800" dirty="0" smtClean="0"/>
              <a:t>Accept/Reject ESA proposal for changing TC and COP-1 to codify “systematic retransmission of TC frames</a:t>
            </a:r>
            <a:r>
              <a:rPr lang="en-US" sz="1800" dirty="0" smtClean="0"/>
              <a:t>” 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</a:rPr>
              <a:t>Thur</a:t>
            </a:r>
            <a:r>
              <a:rPr lang="en-US" sz="1800" dirty="0" smtClean="0">
                <a:solidFill>
                  <a:srgbClr val="FF0000"/>
                </a:solidFill>
              </a:rPr>
              <a:t> AM with C&amp;S WG)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765175" lvl="1" indent="-419100">
              <a:buFontTx/>
              <a:buAutoNum type="arabicPeriod"/>
            </a:pPr>
            <a:r>
              <a:rPr lang="en-US" sz="1800" dirty="0" smtClean="0"/>
              <a:t>Move Frame Secondary Header/Insert Zone for TM, AOS, TC to Agency </a:t>
            </a:r>
            <a:r>
              <a:rPr lang="en-US" sz="1800" dirty="0" smtClean="0"/>
              <a:t>Review </a:t>
            </a:r>
            <a:r>
              <a:rPr lang="en-US" sz="1800" dirty="0" smtClean="0">
                <a:solidFill>
                  <a:srgbClr val="FF0000"/>
                </a:solidFill>
              </a:rPr>
              <a:t>(1</a:t>
            </a:r>
            <a:r>
              <a:rPr lang="en-US" sz="1800" baseline="30000" dirty="0" smtClean="0">
                <a:solidFill>
                  <a:srgbClr val="FF0000"/>
                </a:solidFill>
              </a:rPr>
              <a:t>st</a:t>
            </a:r>
            <a:r>
              <a:rPr lang="en-US" sz="1800" dirty="0" smtClean="0">
                <a:solidFill>
                  <a:srgbClr val="FF0000"/>
                </a:solidFill>
              </a:rPr>
              <a:t> Agenda Item)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765175" lvl="1" indent="-419100">
              <a:buFontTx/>
              <a:buAutoNum type="arabicPeriod"/>
            </a:pPr>
            <a:r>
              <a:rPr lang="en-US" sz="1800" dirty="0" smtClean="0"/>
              <a:t>Move Prox-1 Data Link Pink Sheet on Source/Destination ID text to Agency Review</a:t>
            </a:r>
          </a:p>
          <a:p>
            <a:pPr marL="765175" lvl="1" indent="-419100">
              <a:buFontTx/>
              <a:buAutoNum type="arabicPeriod"/>
            </a:pPr>
            <a:r>
              <a:rPr lang="en-US" sz="1800" dirty="0" smtClean="0"/>
              <a:t>Move Prox-1 Coding &amp; Sync 5-Year Review comments to Agency </a:t>
            </a:r>
            <a:r>
              <a:rPr lang="en-US" sz="1800" dirty="0" smtClean="0"/>
              <a:t>Review 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</a:rPr>
              <a:t>Thur</a:t>
            </a:r>
            <a:r>
              <a:rPr lang="en-US" sz="1800" dirty="0" smtClean="0">
                <a:solidFill>
                  <a:srgbClr val="FF0000"/>
                </a:solidFill>
              </a:rPr>
              <a:t> AM with C&amp;S WG)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765175" lvl="1" indent="-419100">
              <a:buFontTx/>
              <a:buAutoNum type="arabicPeriod"/>
            </a:pPr>
            <a:r>
              <a:rPr lang="en-US" sz="1800" dirty="0" smtClean="0"/>
              <a:t>Hold on changes proposed to AOS &amp; TM regarding  common terminology for fill/idle frames, CRC pink sheets, APID definition (AOS </a:t>
            </a:r>
            <a:r>
              <a:rPr lang="en-US" sz="1800" dirty="0" err="1" smtClean="0"/>
              <a:t>vs</a:t>
            </a:r>
            <a:r>
              <a:rPr lang="en-US" sz="1800" dirty="0" smtClean="0"/>
              <a:t> TM/TC) until FSH and Insert Zone Proposal Approved</a:t>
            </a:r>
          </a:p>
          <a:p>
            <a:pPr marL="476250" indent="-476250"/>
            <a:r>
              <a:rPr lang="en-US" sz="1900" dirty="0" smtClean="0"/>
              <a:t>NASA goals</a:t>
            </a:r>
          </a:p>
          <a:p>
            <a:pPr marL="765175" lvl="1" indent="-419100"/>
            <a:r>
              <a:rPr lang="en-US" sz="1800" dirty="0" smtClean="0"/>
              <a:t>Same as above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772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820738"/>
            <a:r>
              <a:rPr lang="en-US" smtClean="0"/>
              <a:t>01 October, 2009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143000"/>
            <a:ext cx="8015287" cy="5054600"/>
          </a:xfrm>
        </p:spPr>
        <p:txBody>
          <a:bodyPr/>
          <a:lstStyle/>
          <a:p>
            <a:r>
              <a:rPr lang="en-US" dirty="0" smtClean="0"/>
              <a:t>WG History (last meeting)</a:t>
            </a:r>
          </a:p>
          <a:p>
            <a:pPr lvl="1"/>
            <a:r>
              <a:rPr lang="en-US" dirty="0" smtClean="0"/>
              <a:t>Space Link Identifiers and Encapsulation Service Blue book updates on hold pending final test results from GSFC (Israel)/ JPL (Clare) – Blocked by </a:t>
            </a:r>
            <a:r>
              <a:rPr lang="en-US" dirty="0" smtClean="0"/>
              <a:t>CESG -</a:t>
            </a:r>
            <a:r>
              <a:rPr lang="en-US" dirty="0" err="1" smtClean="0"/>
              <a:t>Peccia</a:t>
            </a:r>
            <a:endParaRPr lang="en-US" dirty="0" smtClean="0"/>
          </a:p>
          <a:p>
            <a:pPr lvl="1"/>
            <a:r>
              <a:rPr lang="en-US" dirty="0" smtClean="0"/>
              <a:t>No word from CSS area about ESA proposal to add systematic retransmit feature to TC/COP-1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Technical progress</a:t>
            </a:r>
          </a:p>
          <a:p>
            <a:pPr lvl="1"/>
            <a:r>
              <a:rPr lang="en-US" dirty="0" smtClean="0"/>
              <a:t>GSFC/JPL </a:t>
            </a:r>
            <a:r>
              <a:rPr lang="en-US" dirty="0" err="1" smtClean="0"/>
              <a:t>Encap</a:t>
            </a:r>
            <a:r>
              <a:rPr lang="en-US" dirty="0" smtClean="0"/>
              <a:t>/IPE test reports completed</a:t>
            </a:r>
          </a:p>
          <a:p>
            <a:pPr lvl="1"/>
            <a:r>
              <a:rPr lang="en-US" dirty="0" smtClean="0"/>
              <a:t>Pink Sheets and Rationale to make TC, TM, AOS the same </a:t>
            </a:r>
            <a:r>
              <a:rPr lang="en-US" dirty="0" err="1" smtClean="0"/>
              <a:t>wrt</a:t>
            </a:r>
            <a:r>
              <a:rPr lang="en-US" dirty="0" smtClean="0"/>
              <a:t> Frame Secondary Header + Insert Zone provided to WG </a:t>
            </a:r>
            <a:r>
              <a:rPr lang="en-US" sz="2000" dirty="0" smtClean="0"/>
              <a:t>(strongly motivated by Link Layer Sec)</a:t>
            </a:r>
          </a:p>
          <a:p>
            <a:pPr lvl="1"/>
            <a:r>
              <a:rPr lang="en-US" dirty="0" smtClean="0"/>
              <a:t>Pink Sheet to fix Prox-1 Source/Destination Flag processing provided to WG</a:t>
            </a:r>
          </a:p>
          <a:p>
            <a:pPr lvl="1"/>
            <a:r>
              <a:rPr lang="en-US" dirty="0" smtClean="0"/>
              <a:t>NASA comments to 5-Year Review of Prox-1 C&amp;S book sent to C&amp;S WG chair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772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STATUS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820738"/>
            <a:r>
              <a:rPr lang="en-US" smtClean="0"/>
              <a:t>01 October, 2009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990600"/>
            <a:ext cx="8015287" cy="5207000"/>
          </a:xfrm>
        </p:spPr>
        <p:txBody>
          <a:bodyPr/>
          <a:lstStyle/>
          <a:p>
            <a:r>
              <a:rPr lang="en-US" dirty="0" smtClean="0"/>
              <a:t>Review issues at the CCSDS level</a:t>
            </a:r>
          </a:p>
          <a:p>
            <a:pPr lvl="1"/>
            <a:r>
              <a:rPr lang="en-US" dirty="0" smtClean="0"/>
              <a:t>CNES and NASA behind homogeneous approach of using FSH and Insert Zone in TC, TM, and AOS</a:t>
            </a:r>
          </a:p>
          <a:p>
            <a:pPr lvl="1"/>
            <a:r>
              <a:rPr lang="en-US" dirty="0" smtClean="0"/>
              <a:t>Taylor ESA pushing APID definition changes (revert back to old APID definition pre-restructuring) in SPP to go Blue.</a:t>
            </a:r>
          </a:p>
          <a:p>
            <a:pPr lvl="1"/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772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Current CCSDS Issues</a:t>
            </a:r>
            <a:endParaRPr lang="en-US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820738">
              <a:defRPr/>
            </a:pPr>
            <a:r>
              <a:rPr lang="en-US">
                <a:latin typeface="+mn-lt"/>
              </a:rPr>
              <a:t>02-03 November, 2006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066800"/>
            <a:ext cx="8015287" cy="5334000"/>
          </a:xfrm>
        </p:spPr>
        <p:txBody>
          <a:bodyPr/>
          <a:lstStyle/>
          <a:p>
            <a:r>
              <a:rPr lang="en-US" smtClean="0"/>
              <a:t>NASA Issue Description</a:t>
            </a:r>
          </a:p>
          <a:p>
            <a:pPr lvl="1"/>
            <a:r>
              <a:rPr lang="en-US" smtClean="0"/>
              <a:t>CXP wants closure on CCSDS IPE (shim byte) and Encapsulation Service</a:t>
            </a:r>
          </a:p>
          <a:p>
            <a:pPr lvl="1"/>
            <a:r>
              <a:rPr lang="en-US" smtClean="0"/>
              <a:t>No technical reason to block ESA’s TC retransmit parameter change. GSFC agrees.</a:t>
            </a:r>
          </a:p>
          <a:p>
            <a:endParaRPr lang="en-US" smtClean="0"/>
          </a:p>
          <a:p>
            <a:r>
              <a:rPr lang="en-US" smtClean="0"/>
              <a:t>NASA position preparation</a:t>
            </a:r>
          </a:p>
          <a:p>
            <a:pPr lvl="1"/>
            <a:r>
              <a:rPr lang="en-US" smtClean="0"/>
              <a:t>Move TM,TC,AOS FSH and Insert Zone changes forward to Agency Review</a:t>
            </a:r>
          </a:p>
          <a:p>
            <a:pPr lvl="1"/>
            <a:r>
              <a:rPr lang="en-US" smtClean="0"/>
              <a:t>Move Prox-1 Source/Destination Flag spec changes forward to Agency Review</a:t>
            </a:r>
          </a:p>
          <a:p>
            <a:pPr lvl="1">
              <a:buFontTx/>
              <a:buNone/>
            </a:pPr>
            <a:endParaRPr lang="en-US" smtClean="0"/>
          </a:p>
          <a:p>
            <a:r>
              <a:rPr lang="en-US" smtClean="0"/>
              <a:t>Forward work</a:t>
            </a:r>
          </a:p>
          <a:p>
            <a:pPr lvl="1"/>
            <a:r>
              <a:rPr lang="en-US" smtClean="0"/>
              <a:t>FSH &amp; Insert Zone changes</a:t>
            </a:r>
          </a:p>
          <a:p>
            <a:pPr lvl="1"/>
            <a:r>
              <a:rPr lang="en-US" smtClean="0"/>
              <a:t>Work with CSS on Synchronous FCLTU Service</a:t>
            </a:r>
          </a:p>
          <a:p>
            <a:pPr lvl="1"/>
            <a:r>
              <a:rPr lang="en-US" smtClean="0"/>
              <a:t>Work with SDLS WG on formats affecting TC, AOS, TM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Future Issues</a:t>
            </a:r>
            <a:endParaRPr lang="en-US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1490428422</TotalTime>
  <Pages>51</Pages>
  <Words>484</Words>
  <Application>Microsoft Office PowerPoint</Application>
  <PresentationFormat>Letter Paper (8.5x11 in)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Arial</vt:lpstr>
      <vt:lpstr>TMOD Presentations</vt:lpstr>
      <vt:lpstr>Slide 0</vt:lpstr>
      <vt:lpstr>OVERVIEW</vt:lpstr>
      <vt:lpstr>STATUS</vt:lpstr>
      <vt:lpstr>Current CCSDS Issues</vt:lpstr>
      <vt:lpstr>Future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NDSWG template</dc:title>
  <dc:subject/>
  <dc:creator/>
  <cp:keywords/>
  <dc:description/>
  <cp:lastModifiedBy>LM</cp:lastModifiedBy>
  <cp:revision>495</cp:revision>
  <cp:lastPrinted>2001-11-29T04:39:41Z</cp:lastPrinted>
  <dcterms:created xsi:type="dcterms:W3CDTF">1998-05-20T16:00:08Z</dcterms:created>
  <dcterms:modified xsi:type="dcterms:W3CDTF">2009-09-23T19:09:48Z</dcterms:modified>
</cp:coreProperties>
</file>