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316" r:id="rId2"/>
    <p:sldId id="315" r:id="rId3"/>
    <p:sldId id="318" r:id="rId4"/>
    <p:sldId id="287" r:id="rId5"/>
    <p:sldId id="31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AE00"/>
    <a:srgbClr val="FF7C80"/>
    <a:srgbClr val="FF5050"/>
    <a:srgbClr val="FF0066"/>
    <a:srgbClr val="00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DFEDC7-EF7A-41DF-ABC7-D983EA5708DF}" v="16" dt="2025-05-29T17:45:06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4" y="96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1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7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7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0"/>
            <a:ext cx="1133856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1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4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7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8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9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6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8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248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371600"/>
            <a:ext cx="10515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E1B6D-7E13-4BD6-9DBF-1FBCCC61CC8F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008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87E28-CCF0-4CEC-955B-A487D27F9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0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32208-A0B4-D8D0-DE10-091E0200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SDLS Extended Procedure for KEM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67F48-CFFE-7146-2B18-2EE5DC3D5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For discussion – none of this is fully developed</a:t>
            </a:r>
          </a:p>
          <a:p>
            <a:endParaRPr lang="en-US"/>
          </a:p>
          <a:p>
            <a:r>
              <a:rPr lang="en-US"/>
              <a:t>Design considerations:</a:t>
            </a:r>
          </a:p>
          <a:p>
            <a:pPr lvl="1"/>
            <a:r>
              <a:rPr lang="en-US"/>
              <a:t>Define a KEM Exchange PDU with flexibility to accommodate various algorithms &amp; parameter sets</a:t>
            </a:r>
          </a:p>
          <a:p>
            <a:pPr lvl="2"/>
            <a:r>
              <a:rPr lang="en-US"/>
              <a:t>Tried to extract the range of possibilities from the Triple-KEM paper</a:t>
            </a:r>
          </a:p>
          <a:p>
            <a:pPr lvl="2"/>
            <a:r>
              <a:rPr lang="en-US"/>
              <a:t>Variants all appear to need the capability to exchange at least 2 arguments</a:t>
            </a:r>
          </a:p>
          <a:p>
            <a:pPr lvl="2"/>
            <a:r>
              <a:rPr lang="en-US"/>
              <a:t>Prefer to remain nonspecific about content and size of those arguments, so that the PDU fields aren’t all managed-length</a:t>
            </a:r>
          </a:p>
          <a:p>
            <a:pPr lvl="2"/>
            <a:r>
              <a:rPr lang="en-US"/>
              <a:t>Prefer to define a single PDU which covers all messages in the KEM Exchange sequence, rather than define multiple individual Command and Reply PDU variants</a:t>
            </a:r>
          </a:p>
          <a:p>
            <a:pPr lvl="1"/>
            <a:endParaRPr lang="en-US"/>
          </a:p>
          <a:p>
            <a:pPr lvl="1"/>
            <a:r>
              <a:rPr lang="en-US"/>
              <a:t>Define control flow such that an instance can operate as either Initiator or Recipient depending on context</a:t>
            </a:r>
          </a:p>
          <a:p>
            <a:pPr lvl="2"/>
            <a:r>
              <a:rPr lang="en-US"/>
              <a:t>For example, an instance might be expected to interact with certain entities as the Initiator, and as the Recipient with other entities</a:t>
            </a:r>
          </a:p>
          <a:p>
            <a:pPr lvl="1"/>
            <a:endParaRPr lang="en-US"/>
          </a:p>
          <a:p>
            <a:pPr lvl="1"/>
            <a:r>
              <a:rPr lang="en-US"/>
              <a:t>Define error handling</a:t>
            </a:r>
          </a:p>
          <a:p>
            <a:pPr lvl="2"/>
            <a:r>
              <a:rPr lang="en-US"/>
              <a:t>Reset (abort the transaction) in the event of crypto failures</a:t>
            </a:r>
          </a:p>
          <a:p>
            <a:pPr lvl="2"/>
            <a:r>
              <a:rPr lang="en-US"/>
              <a:t>Timeouts and PDUs received out of sequence</a:t>
            </a:r>
          </a:p>
        </p:txBody>
      </p:sp>
    </p:spTree>
    <p:extLst>
      <p:ext uri="{BB962C8B-B14F-4D97-AF65-F5344CB8AC3E}">
        <p14:creationId xmlns:p14="http://schemas.microsoft.com/office/powerpoint/2010/main" val="318354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40A27-A578-AF0E-F7C0-60CECABDB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KEM Exchange states &amp; control flow (draft)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105885E-85BD-4C5D-08B1-36FF7AF225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6725" y="1533525"/>
            <a:ext cx="8724900" cy="4705350"/>
          </a:xfrm>
        </p:spPr>
      </p:pic>
    </p:spTree>
    <p:extLst>
      <p:ext uri="{BB962C8B-B14F-4D97-AF65-F5344CB8AC3E}">
        <p14:creationId xmlns:p14="http://schemas.microsoft.com/office/powerpoint/2010/main" val="341045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619FF16-229E-A92B-7D51-82AEF75FB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274983"/>
            <a:ext cx="5680074" cy="40725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5F94E0-0823-6123-0EC2-DE194ADA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0"/>
            <a:ext cx="11338560" cy="1325563"/>
          </a:xfrm>
        </p:spPr>
        <p:txBody>
          <a:bodyPr/>
          <a:lstStyle/>
          <a:p>
            <a:r>
              <a:rPr lang="en-US"/>
              <a:t>Objective is to support Triple-KEM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C4A2CAE-263D-84B7-9DFF-42575874D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515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Per November 2024 meeting minutes Attachment 5 (Hulsing, Lange, Weber paper):</a:t>
            </a:r>
          </a:p>
          <a:p>
            <a:pPr lvl="1"/>
            <a:endParaRPr lang="en-US"/>
          </a:p>
          <a:p>
            <a:pPr lvl="1"/>
            <a:r>
              <a:rPr lang="en-US" b="1" i="1"/>
              <a:t>(added for SDLS)</a:t>
            </a:r>
          </a:p>
          <a:p>
            <a:pPr lvl="2"/>
            <a:r>
              <a:rPr lang="en-US"/>
              <a:t>Handshake to start (I → R)</a:t>
            </a:r>
          </a:p>
          <a:p>
            <a:pPr lvl="2"/>
            <a:r>
              <a:rPr lang="en-US"/>
              <a:t>Handshake ACK (I ← R)</a:t>
            </a:r>
          </a:p>
          <a:p>
            <a:pPr lvl="1"/>
            <a:r>
              <a:rPr lang="en-US"/>
              <a:t>KEM 1st message (I → R)</a:t>
            </a:r>
          </a:p>
          <a:p>
            <a:pPr lvl="2"/>
            <a:r>
              <a:rPr lang="en-US"/>
              <a:t>Encaps (encrypted </a:t>
            </a:r>
            <a:r>
              <a:rPr lang="en-US">
                <a:solidFill>
                  <a:srgbClr val="7030A0"/>
                </a:solidFill>
              </a:rPr>
              <a:t>pk_e</a:t>
            </a:r>
            <a:r>
              <a:rPr lang="en-US"/>
              <a:t>)</a:t>
            </a:r>
          </a:p>
          <a:p>
            <a:pPr lvl="2"/>
            <a:r>
              <a:rPr lang="en-US"/>
              <a:t>Ciphertext (encrypted </a:t>
            </a:r>
            <a:r>
              <a:rPr lang="en-US">
                <a:solidFill>
                  <a:schemeClr val="accent2"/>
                </a:solidFill>
              </a:rPr>
              <a:t>c_sat</a:t>
            </a:r>
            <a:r>
              <a:rPr lang="en-US"/>
              <a:t>)</a:t>
            </a:r>
          </a:p>
          <a:p>
            <a:pPr lvl="1"/>
            <a:r>
              <a:rPr lang="en-US"/>
              <a:t>KEM 2nd message (I ← R)</a:t>
            </a:r>
          </a:p>
          <a:p>
            <a:pPr lvl="2"/>
            <a:r>
              <a:rPr lang="en-US"/>
              <a:t>Decaps (encrypted </a:t>
            </a:r>
            <a:r>
              <a:rPr lang="en-US">
                <a:solidFill>
                  <a:srgbClr val="7030A0"/>
                </a:solidFill>
              </a:rPr>
              <a:t>c_e</a:t>
            </a:r>
            <a:r>
              <a:rPr lang="en-US"/>
              <a:t>)</a:t>
            </a:r>
          </a:p>
          <a:p>
            <a:pPr lvl="2"/>
            <a:r>
              <a:rPr lang="en-US"/>
              <a:t>Ciphertext (encrypted </a:t>
            </a:r>
            <a:r>
              <a:rPr lang="en-US">
                <a:solidFill>
                  <a:srgbClr val="00B050"/>
                </a:solidFill>
              </a:rPr>
              <a:t>c_mc</a:t>
            </a:r>
            <a:r>
              <a:rPr lang="en-US"/>
              <a:t>)</a:t>
            </a:r>
          </a:p>
          <a:p>
            <a:pPr lvl="1"/>
            <a:r>
              <a:rPr lang="en-US"/>
              <a:t>KEM 3rd message</a:t>
            </a:r>
          </a:p>
          <a:p>
            <a:pPr lvl="2"/>
            <a:r>
              <a:rPr lang="en-US"/>
              <a:t>Completion ACK (I → R)</a:t>
            </a:r>
          </a:p>
          <a:p>
            <a:pPr lvl="1"/>
            <a:r>
              <a:rPr lang="en-US" b="1" i="1"/>
              <a:t>(added for SDLS)</a:t>
            </a:r>
          </a:p>
          <a:p>
            <a:pPr lvl="2"/>
            <a:r>
              <a:rPr lang="en-US"/>
              <a:t>Completion ACK (I ← R)</a:t>
            </a:r>
          </a:p>
          <a:p>
            <a:pPr lvl="3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99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KEM Exchange PDU (draft)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4114800"/>
            <a:ext cx="10515600" cy="2396691"/>
          </a:xfrm>
        </p:spPr>
        <p:txBody>
          <a:bodyPr>
            <a:normAutofit fontScale="77500" lnSpcReduction="20000"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KEM Cipher Suite</a:t>
            </a:r>
            <a:r>
              <a:rPr lang="en-US" sz="2000"/>
              <a:t>			Identifies the managed parameter set &amp; KEM algorithms</a:t>
            </a:r>
          </a:p>
          <a:p>
            <a:r>
              <a:rPr lang="en-US" sz="2000" b="1">
                <a:solidFill>
                  <a:srgbClr val="0000FF"/>
                </a:solidFill>
              </a:rPr>
              <a:t>KEM Message ID</a:t>
            </a:r>
            <a:r>
              <a:rPr lang="en-US" sz="2000" dirty="0"/>
              <a:t>	</a:t>
            </a:r>
            <a:r>
              <a:rPr lang="en-US" sz="2000"/>
              <a:t>		Identifies the specific message in the control flow</a:t>
            </a:r>
            <a:endParaRPr lang="en-US" sz="2000" dirty="0"/>
          </a:p>
          <a:p>
            <a:r>
              <a:rPr lang="en-US" sz="2000" b="1">
                <a:solidFill>
                  <a:srgbClr val="0000FF"/>
                </a:solidFill>
              </a:rPr>
              <a:t>KEM Session ID			</a:t>
            </a:r>
            <a:r>
              <a:rPr lang="en-US" sz="2000"/>
              <a:t>Identifies the specific exchange session – randomly generated by Initiator</a:t>
            </a:r>
          </a:p>
          <a:p>
            <a:r>
              <a:rPr lang="en-US" sz="2000" b="1">
                <a:solidFill>
                  <a:srgbClr val="0000FF"/>
                </a:solidFill>
              </a:rPr>
              <a:t>Timestamp</a:t>
            </a:r>
            <a:r>
              <a:rPr lang="en-US" sz="2000" dirty="0"/>
              <a:t>	</a:t>
            </a:r>
            <a:r>
              <a:rPr lang="en-US" sz="2000"/>
              <a:t>		For use in calculating timeouts (maybe unnecessary?)</a:t>
            </a:r>
            <a:endParaRPr lang="en-US" sz="2000" dirty="0"/>
          </a:p>
          <a:p>
            <a:r>
              <a:rPr lang="en-US" sz="2000" b="1">
                <a:solidFill>
                  <a:srgbClr val="0000FF"/>
                </a:solidFill>
              </a:rPr>
              <a:t>Encaps/decaps length in bytes	</a:t>
            </a:r>
            <a:r>
              <a:rPr lang="en-US" sz="2000"/>
              <a:t>Identifies the size of encaps/decaps data</a:t>
            </a:r>
            <a:endParaRPr lang="en-US" sz="2000" b="1">
              <a:solidFill>
                <a:srgbClr val="0000FF"/>
              </a:solidFill>
            </a:endParaRPr>
          </a:p>
          <a:p>
            <a:r>
              <a:rPr lang="en-US" sz="2000" b="1">
                <a:solidFill>
                  <a:srgbClr val="0000FF"/>
                </a:solidFill>
              </a:rPr>
              <a:t>Encaps/decaps data		</a:t>
            </a:r>
            <a:r>
              <a:rPr lang="en-US" sz="2000"/>
              <a:t>Encaps or decaps</a:t>
            </a:r>
          </a:p>
          <a:p>
            <a:r>
              <a:rPr lang="en-US" sz="2000" b="1">
                <a:solidFill>
                  <a:srgbClr val="0000FF"/>
                </a:solidFill>
              </a:rPr>
              <a:t>Ciphertext length in bytes		</a:t>
            </a:r>
            <a:r>
              <a:rPr lang="en-US" sz="2000"/>
              <a:t>Identifies the size of ciphertext data</a:t>
            </a:r>
            <a:endParaRPr lang="en-US" sz="2000" b="1">
              <a:solidFill>
                <a:srgbClr val="0000FF"/>
              </a:solidFill>
            </a:endParaRPr>
          </a:p>
          <a:p>
            <a:r>
              <a:rPr lang="en-US" sz="2000" b="1">
                <a:solidFill>
                  <a:srgbClr val="0000FF"/>
                </a:solidFill>
              </a:rPr>
              <a:t>Ciphertext data			</a:t>
            </a:r>
            <a:r>
              <a:rPr lang="en-US" sz="2000"/>
              <a:t>Ciphertext</a:t>
            </a: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CD7B5-64DA-9FF1-1307-C31591D40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1828800"/>
            <a:ext cx="10215563" cy="188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32208-A0B4-D8D0-DE10-091E0200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KEM Exchange Message IDs (draft)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67F48-CFFE-7146-2B18-2EE5DC3D5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PDU allocates 4 bits for Message ID – 16 possible values</a:t>
            </a:r>
          </a:p>
          <a:p>
            <a:r>
              <a:rPr lang="en-US"/>
              <a:t>State diagram suggests we need at least the following message IDs (values are notional):</a:t>
            </a:r>
          </a:p>
          <a:p>
            <a:pPr lvl="1"/>
            <a:r>
              <a:rPr lang="en-US"/>
              <a:t>0001	Handshake</a:t>
            </a:r>
          </a:p>
          <a:p>
            <a:pPr lvl="1"/>
            <a:r>
              <a:rPr lang="en-US"/>
              <a:t>0010	Handshake ACK</a:t>
            </a:r>
          </a:p>
          <a:p>
            <a:pPr lvl="4"/>
            <a:r>
              <a:rPr lang="en-US"/>
              <a:t>Receiving this signals that the Recipient is ready for a KEM session</a:t>
            </a:r>
          </a:p>
          <a:p>
            <a:pPr lvl="1"/>
            <a:r>
              <a:rPr lang="en-US"/>
              <a:t>0011	Encaps Ciphertext</a:t>
            </a:r>
          </a:p>
          <a:p>
            <a:pPr lvl="1"/>
            <a:r>
              <a:rPr lang="en-US"/>
              <a:t>0100	Decaps Ciphertext</a:t>
            </a:r>
          </a:p>
          <a:p>
            <a:pPr lvl="1"/>
            <a:r>
              <a:rPr lang="en-US"/>
              <a:t>0101	Completion ACK</a:t>
            </a:r>
          </a:p>
          <a:p>
            <a:pPr lvl="4"/>
            <a:r>
              <a:rPr lang="en-US"/>
              <a:t>Receiving this signals that the new shared key is agreed-upon and ready for installation</a:t>
            </a:r>
          </a:p>
          <a:p>
            <a:pPr lvl="1"/>
            <a:r>
              <a:rPr lang="en-US"/>
              <a:t>1111	Reset</a:t>
            </a:r>
          </a:p>
          <a:p>
            <a:pPr lvl="4"/>
            <a:r>
              <a:rPr lang="en-US"/>
              <a:t>Receiving this signals to abort the KEM session in progress</a:t>
            </a:r>
          </a:p>
        </p:txBody>
      </p:sp>
    </p:spTree>
    <p:extLst>
      <p:ext uri="{BB962C8B-B14F-4D97-AF65-F5344CB8AC3E}">
        <p14:creationId xmlns:p14="http://schemas.microsoft.com/office/powerpoint/2010/main" val="263294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SDLS Extended Procedure for KEM Exchange</vt:lpstr>
      <vt:lpstr>KEM Exchange states &amp; control flow (draft)</vt:lpstr>
      <vt:lpstr>Objective is to support Triple-KEM</vt:lpstr>
      <vt:lpstr>KEM Exchange PDU (draft)</vt:lpstr>
      <vt:lpstr>KEM Exchange Message IDs (draft)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2025-05-29T17:45:06Z</dcterms:created>
  <dcterms:modified xsi:type="dcterms:W3CDTF">2025-05-29T17:45:16Z</dcterms:modified>
</cp:coreProperties>
</file>