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8" r:id="rId5"/>
    <p:sldMasterId id="2147483682" r:id="rId6"/>
  </p:sldMasterIdLst>
  <p:notesMasterIdLst>
    <p:notesMasterId r:id="rId13"/>
  </p:notesMasterIdLst>
  <p:sldIdLst>
    <p:sldId id="381" r:id="rId7"/>
    <p:sldId id="312" r:id="rId8"/>
    <p:sldId id="473" r:id="rId9"/>
    <p:sldId id="474" r:id="rId10"/>
    <p:sldId id="475" r:id="rId11"/>
    <p:sldId id="5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57A12479-A5BB-4BBA-A1D0-88E8C77B26D7}">
          <p14:sldIdLst/>
        </p14:section>
        <p14:section name="Demographics" id="{FBEFCC35-AF93-4FAE-8791-E364B638342C}">
          <p14:sldIdLst>
            <p14:sldId id="381"/>
          </p14:sldIdLst>
        </p14:section>
        <p14:section name="Executive Summary" id="{E6EB083A-3597-487A-B201-53CB0E11058A}">
          <p14:sldIdLst>
            <p14:sldId id="312"/>
          </p14:sldIdLst>
        </p14:section>
        <p14:section name="RFM" id="{9A1F4309-3BC6-4271-AF1D-4E7DFDD64F3E}">
          <p14:sldIdLst/>
        </p14:section>
        <p14:section name="C&amp;S" id="{B57BF461-DD9D-4C6F-9FCF-30F6654FEC9D}">
          <p14:sldIdLst/>
        </p14:section>
        <p14:section name="SLP" id="{5D7FFCB7-36EE-48D1-ABE2-02BB775C89CE}">
          <p14:sldIdLst/>
        </p14:section>
        <p14:section name="DLS" id="{E3CBEEEB-DD09-45E0-B3BE-70BD6CA2028F}">
          <p14:sldIdLst>
            <p14:sldId id="473"/>
            <p14:sldId id="474"/>
            <p14:sldId id="475"/>
          </p14:sldIdLst>
        </p14:section>
        <p14:section name="DC" id="{EDA6E995-5D72-4F4B-B9DB-C07178AA6341}">
          <p14:sldIdLst/>
        </p14:section>
        <p14:section name="OPT" id="{A47EFA18-66D3-47CA-B412-031C240907E8}">
          <p14:sldIdLst/>
        </p14:section>
        <p14:section name="Approved Project Status" id="{B3000318-1424-4281-91E8-2FD069608D38}">
          <p14:sldIdLst/>
        </p14:section>
        <p14:section name="New Work Items" id="{ECAA2C45-D6B7-43A6-AAED-8621379E9A99}">
          <p14:sldIdLst/>
        </p14:section>
        <p14:section name="Open ISL" id="{5758FDF2-1C87-4692-927D-81D740E3AA67}">
          <p14:sldIdLst/>
        </p14:section>
        <p14:section name="Resolutions" id="{4E4D6AB7-864D-4E3D-9DBC-E01A9D7C42DC}">
          <p14:sldIdLst>
            <p14:sldId id="513"/>
          </p14:sldIdLst>
        </p14:section>
        <p14:section name="Strategic Plan" id="{A5117DEA-3C24-46CF-AA3D-C3CB01D779CE}">
          <p14:sldIdLst/>
        </p14:section>
        <p14:section name="Other Items" id="{9571FA63-B494-4FF0-8481-948F5F50EED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 EDWARDS" initials="BE" lastIdx="1" clrIdx="0">
    <p:extLst>
      <p:ext uri="{19B8F6BF-5375-455C-9EA6-DF929625EA0E}">
        <p15:presenceInfo xmlns:p15="http://schemas.microsoft.com/office/powerpoint/2012/main" userId="S-1-5-21-330711430-3775241029-4075259233-95949" providerId="AD"/>
      </p:ext>
    </p:extLst>
  </p:cmAuthor>
  <p:cmAuthor id="2" name="Ignacio Aguilar Sanchez" initials="IAS" lastIdx="5" clrIdx="1">
    <p:extLst>
      <p:ext uri="{19B8F6BF-5375-455C-9EA6-DF929625EA0E}">
        <p15:presenceInfo xmlns:p15="http://schemas.microsoft.com/office/powerpoint/2012/main" userId="S-1-5-21-3877897231-801669177-1469586255-208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99"/>
    <a:srgbClr val="00B0F0"/>
    <a:srgbClr val="0070C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51" autoAdjust="0"/>
    <p:restoredTop sz="95688" autoAdjust="0"/>
  </p:normalViewPr>
  <p:slideViewPr>
    <p:cSldViewPr snapToGrid="0">
      <p:cViewPr varScale="1">
        <p:scale>
          <a:sx n="116" d="100"/>
          <a:sy n="116" d="100"/>
        </p:scale>
        <p:origin x="6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24"/>
    </p:cViewPr>
  </p:sorterViewPr>
  <p:notesViewPr>
    <p:cSldViewPr snapToGrid="0">
      <p:cViewPr varScale="1">
        <p:scale>
          <a:sx n="99" d="100"/>
          <a:sy n="99" d="100"/>
        </p:scale>
        <p:origin x="259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1F0B-8356-4A47-9986-C60F5AA56F40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B2706-243C-4135-B268-848EF0C1F65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4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CAF83B-30F1-4420-86A9-ACD9B25FD0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82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CAF83B-30F1-4420-86A9-ACD9B25FD0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75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CAF83B-30F1-4420-86A9-ACD9B25FD0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892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8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814520"/>
            <a:ext cx="10863100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9579916" y="6592513"/>
            <a:ext cx="2182296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marL="0" marR="0" lvl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17-21-Oct-2022-CESG Meeting-31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7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47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406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814520"/>
            <a:ext cx="10863100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9579916" y="6592513"/>
            <a:ext cx="1627657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marL="0" marR="0" lvl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May 2021 – SLS-OPT-</a:t>
            </a:r>
            <a:fld id="{A695BC2C-BEAC-4E31-AADE-93F4F0C57784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8207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4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5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814520"/>
            <a:ext cx="10863100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9579916" y="6592513"/>
            <a:ext cx="2499691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marL="0" marR="0" lvl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15-November-2021-CESG Meeting-</a:t>
            </a:r>
            <a:fld id="{A695BC2C-BEAC-4E31-AADE-93F4F0C57784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8207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06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38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264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7" y="14109"/>
            <a:ext cx="1689820" cy="5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8428" y="6275323"/>
            <a:ext cx="5786353" cy="5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1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7" y="14109"/>
            <a:ext cx="1689820" cy="5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8428" y="6275323"/>
            <a:ext cx="5786353" cy="5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72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7" y="14109"/>
            <a:ext cx="1689820" cy="5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8428" y="6275323"/>
            <a:ext cx="5786353" cy="5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718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920C-FEF8-4521-A00F-4BD6245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SLS Area Report - </a:t>
            </a:r>
            <a:r>
              <a:rPr lang="en-GB" sz="2000" dirty="0">
                <a:latin typeface="Calibri" pitchFamily="34" charset="0"/>
              </a:rPr>
              <a:t>B. </a:t>
            </a:r>
            <a:r>
              <a:rPr lang="en-GB" sz="2000" u="sng" dirty="0"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 bwMode="auto">
          <a:xfrm>
            <a:off x="198340" y="1997765"/>
            <a:ext cx="3180964" cy="3076968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Hybrid meetings</a:t>
            </a:r>
            <a:endParaRPr lang="en-US" sz="2200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2A45BC-E9CD-4117-9530-667DE5B0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91863"/>
              </p:ext>
            </p:extLst>
          </p:nvPr>
        </p:nvGraphicFramePr>
        <p:xfrm>
          <a:off x="3487752" y="996565"/>
          <a:ext cx="8143024" cy="4706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1926">
                  <a:extLst>
                    <a:ext uri="{9D8B030D-6E8A-4147-A177-3AD203B41FA5}">
                      <a16:colId xmlns:a16="http://schemas.microsoft.com/office/drawing/2014/main" val="2854539185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3225406022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4176222710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3159220401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3379088160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379239605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113211295"/>
                    </a:ext>
                  </a:extLst>
                </a:gridCol>
              </a:tblGrid>
              <a:tr h="1451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Working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5.02 - SLS - Space Link Coding and Synchronization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5.03 - SLS -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Data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Compression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5.04 - SLS - Space Link Protocols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5.09 - SLS - Space Data Link Security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5.10 - SLS - Optical Communications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5993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2502447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3079843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6341024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2249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724299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67618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249820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6198110"/>
                  </a:ext>
                </a:extLst>
              </a:tr>
              <a:tr h="35036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Industry 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52281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1775013"/>
                  </a:ext>
                </a:extLst>
              </a:tr>
              <a:tr h="5164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994720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47040" y="556591"/>
            <a:ext cx="11022718" cy="5675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endParaRPr lang="en-GB" sz="1500" dirty="0">
              <a:solidFill>
                <a:srgbClr val="000000"/>
              </a:solidFill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524001" y="126170"/>
            <a:ext cx="9026979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Space Link Services Area Executive Summary 2/2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1" y="659570"/>
            <a:ext cx="10863100" cy="543989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500" dirty="0"/>
              <a:t>Space Data Link Security (SDLS) Working Group:</a:t>
            </a:r>
            <a:endParaRPr lang="en-US" sz="15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  <a:defRPr/>
            </a:pPr>
            <a:r>
              <a:rPr lang="en-US" sz="1500" b="0" dirty="0">
                <a:solidFill>
                  <a:srgbClr val="000000"/>
                </a:solidFill>
              </a:rPr>
              <a:t>Achievements</a:t>
            </a:r>
            <a:endParaRPr lang="en-GB" sz="1500" b="0" dirty="0">
              <a:solidFill>
                <a:srgbClr val="000000"/>
              </a:solidFill>
            </a:endParaRPr>
          </a:p>
          <a:p>
            <a:pPr marL="1204913" lvl="2" indent="-290513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MT" charset="0"/>
              <a:buChar char="•"/>
              <a:defRPr/>
            </a:pPr>
            <a:r>
              <a:rPr lang="en-GB" sz="1400" b="0" kern="1200" dirty="0">
                <a:ea typeface="+mn-ea"/>
                <a:cs typeface="+mn-cs"/>
              </a:rPr>
              <a:t>SDLS Extended Procedures Green Book (350.11-G): finalized draft</a:t>
            </a:r>
          </a:p>
          <a:p>
            <a:pPr marL="1204913" lvl="2" indent="-290513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MT" charset="0"/>
              <a:buChar char="•"/>
              <a:defRPr/>
            </a:pPr>
            <a:r>
              <a:rPr lang="en-GB" sz="1400" b="0" kern="1200" dirty="0">
                <a:ea typeface="+mn-ea"/>
                <a:cs typeface="+mn-cs"/>
              </a:rPr>
              <a:t>SDLS Core protocol (355.0-B) </a:t>
            </a:r>
            <a:r>
              <a:rPr lang="en-GB" sz="1400" b="0" kern="1200" dirty="0" smtClean="0">
                <a:ea typeface="+mn-ea"/>
                <a:cs typeface="+mn-cs"/>
              </a:rPr>
              <a:t>revision 2: publication</a:t>
            </a:r>
          </a:p>
          <a:p>
            <a:pPr marL="1204913" lvl="2" indent="-290513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MT" charset="0"/>
              <a:buChar char="•"/>
              <a:defRPr/>
            </a:pPr>
            <a:r>
              <a:rPr lang="en-GB" sz="1400" b="0" kern="1200" dirty="0" smtClean="0">
                <a:ea typeface="+mn-ea"/>
                <a:cs typeface="+mn-cs"/>
              </a:rPr>
              <a:t>SDLS </a:t>
            </a:r>
            <a:r>
              <a:rPr lang="en-GB" sz="1400" b="0" kern="1200" dirty="0">
                <a:ea typeface="+mn-ea"/>
                <a:cs typeface="+mn-cs"/>
              </a:rPr>
              <a:t>Core Protocol Green Book (350.5-G</a:t>
            </a:r>
            <a:r>
              <a:rPr lang="en-GB" sz="1400" b="0" kern="1200" dirty="0" smtClean="0">
                <a:ea typeface="+mn-ea"/>
                <a:cs typeface="+mn-cs"/>
              </a:rPr>
              <a:t>) revision 2: </a:t>
            </a:r>
            <a:r>
              <a:rPr lang="en-GB" sz="1400" b="0" kern="1200" dirty="0"/>
              <a:t>review and disposition of SEA AD PIDs</a:t>
            </a:r>
          </a:p>
          <a:p>
            <a:pPr marL="682625" lvl="2" indent="0">
              <a:lnSpc>
                <a:spcPct val="120000"/>
              </a:lnSpc>
              <a:buClr>
                <a:srgbClr val="000000"/>
              </a:buClr>
              <a:buSzPct val="95000"/>
              <a:buNone/>
            </a:pPr>
            <a:endParaRPr lang="en-US" sz="1500" dirty="0"/>
          </a:p>
          <a:p>
            <a:pPr>
              <a:lnSpc>
                <a:spcPct val="120000"/>
              </a:lnSpc>
            </a:pPr>
            <a:r>
              <a:rPr lang="en-US" sz="1500" dirty="0"/>
              <a:t>Data Compression (DC) Working Group:</a:t>
            </a:r>
            <a:endParaRPr lang="en-US" sz="15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500" b="0" dirty="0"/>
              <a:t>Achievements</a:t>
            </a:r>
          </a:p>
          <a:p>
            <a:pPr marL="1204913" lvl="2" indent="-290513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MT" charset="0"/>
              <a:buChar char="•"/>
              <a:defRPr/>
            </a:pPr>
            <a:endParaRPr lang="en-US" sz="1400" b="0" kern="1200" dirty="0">
              <a:ea typeface="+mn-ea"/>
              <a:cs typeface="+mn-cs"/>
            </a:endParaRPr>
          </a:p>
          <a:p>
            <a:pPr>
              <a:lnSpc>
                <a:spcPct val="120000"/>
              </a:lnSpc>
            </a:pPr>
            <a:endParaRPr lang="en-US" sz="1500" dirty="0"/>
          </a:p>
          <a:p>
            <a:pPr>
              <a:lnSpc>
                <a:spcPct val="120000"/>
              </a:lnSpc>
            </a:pPr>
            <a:r>
              <a:rPr lang="en-US" sz="1500" dirty="0"/>
              <a:t>Optical Communications (OPT) Working Group:</a:t>
            </a:r>
            <a:endParaRPr lang="en-US" sz="15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500" b="0" dirty="0"/>
              <a:t>Achievements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725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06896" y="593312"/>
            <a:ext cx="11408879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Achievements for this meeting cycle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SDLS Extended Procedures Green Book 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350.11-G): review of contributions.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SDLS Core Protocol (355.0-B)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revision 2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(5-year review) 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WG resolution to publish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SDLS Core Protocol Green Book revision (350.5-G-2): finalization of document and submission to SEA and SLS AD for resolution to publish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  <a:b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Working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Group Status:	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Good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progress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747713" marR="0" lvl="1" indent="-290513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MT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SDLS Core Protocol (355.0-B) revision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2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(5-year review):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published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747713" marR="0" lvl="1" indent="-290513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MT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Review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all contributions to SDLS Extended procedures green book (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350.11-G):</a:t>
            </a:r>
          </a:p>
          <a:p>
            <a:pPr marL="1204913" marR="0" lvl="2" indent="-290513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MT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Final draft reviewed.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Publication resolution anticipated in the next 3 months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747713" marR="0" lvl="1" indent="-290513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MT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Update of SDLS Core Protocol GB (350.5-G) revision 2: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Disposition of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SEA AD PIDs</a:t>
            </a:r>
            <a:r>
              <a:rPr lang="en-US" sz="1600" dirty="0">
                <a:solidFill>
                  <a:srgbClr val="000000"/>
                </a:solidFill>
              </a:rPr>
              <a:t>. Publication resolution anticipated in the next 3 months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Presentation and discussion of interest of asymmetric cryptography for SDLS (data link security for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constellations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1600" dirty="0"/>
              <a:t>Interaction with other </a:t>
            </a:r>
            <a:r>
              <a:rPr lang="en-US" sz="1600" dirty="0" smtClean="0"/>
              <a:t>WGs</a:t>
            </a:r>
            <a:endParaRPr lang="en-US" sz="1600" dirty="0"/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600" dirty="0"/>
              <a:t>With </a:t>
            </a:r>
            <a:r>
              <a:rPr lang="en-US" sz="1600" dirty="0" smtClean="0"/>
              <a:t>SLP </a:t>
            </a:r>
            <a:r>
              <a:rPr lang="en-US" sz="1600" dirty="0"/>
              <a:t>– discussed </a:t>
            </a:r>
            <a:r>
              <a:rPr lang="en-US" sz="1600" dirty="0" smtClean="0"/>
              <a:t>ordering </a:t>
            </a:r>
            <a:r>
              <a:rPr lang="en-US" sz="1600" dirty="0"/>
              <a:t>FARM (COP) </a:t>
            </a:r>
            <a:r>
              <a:rPr lang="en-US" sz="1600" dirty="0" smtClean="0"/>
              <a:t>after/before </a:t>
            </a:r>
            <a:r>
              <a:rPr lang="en-US" sz="1600" dirty="0"/>
              <a:t>SDLS on receive side for TC </a:t>
            </a:r>
            <a:r>
              <a:rPr lang="en-US" sz="1600" dirty="0" smtClean="0"/>
              <a:t>SDLP. Conclusion: keep current ordering but add note in SDLS BB and GB to mention operational scenarios where SDLS will block COP frame retransmission. </a:t>
            </a:r>
            <a:endParaRPr lang="en-US" sz="1600" dirty="0"/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Problems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and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Issues:  		None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SLS-SEA-SDLS Executive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Summary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0684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626167" y="671944"/>
            <a:ext cx="11011651" cy="21110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Resolutions agreed upon at this meeting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800100" marR="0" lvl="1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1900" dirty="0" smtClean="0">
                <a:solidFill>
                  <a:srgbClr val="000000"/>
                </a:solidFill>
                <a:latin typeface="Arial"/>
              </a:rPr>
              <a:t>None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Further Resolutions anticipated in the next 6 months: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1900" dirty="0" smtClean="0">
                <a:solidFill>
                  <a:srgbClr val="000000"/>
                </a:solidFill>
                <a:latin typeface="Arial"/>
              </a:rPr>
              <a:t>Resolution to publish : SDLS Green Book (350.5-G) revision 2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Resolution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 publish : SDLS Extended Procedures Green Book (350.11-G-1)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Planning: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SLS-SEA-SDLS Executive Summary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623510"/>
              </p:ext>
            </p:extLst>
          </p:nvPr>
        </p:nvGraphicFramePr>
        <p:xfrm>
          <a:off x="675410" y="2795331"/>
          <a:ext cx="10913163" cy="3260415"/>
        </p:xfrm>
        <a:graphic>
          <a:graphicData uri="http://schemas.openxmlformats.org/drawingml/2006/table">
            <a:tbl>
              <a:tblPr/>
              <a:tblGrid>
                <a:gridCol w="121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1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57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 / Comments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and / or Target Publication Date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3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</a:t>
                      </a:r>
                      <a:r>
                        <a:rPr lang="en-US" sz="16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SDLS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355.0</a:t>
                      </a:r>
                      <a:endParaRPr lang="tr-TR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Space Data Link Security Protocol, Issue 2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Issue 2 to a</a:t>
                      </a: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dd </a:t>
                      </a:r>
                      <a:r>
                        <a:rPr lang="en-GB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USLP as the 4th compatible Space Data Link Protocol, introduce Extended Procedures, etc.</a:t>
                      </a:r>
                    </a:p>
                    <a:p>
                      <a:pPr algn="ctr" fontAlgn="ctr"/>
                      <a:endParaRPr lang="en-US" sz="1600" b="0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Published</a:t>
                      </a:r>
                      <a:r>
                        <a:rPr lang="fr-FR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600" b="0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 2022</a:t>
                      </a: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SDLS</a:t>
                      </a: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350.11</a:t>
                      </a: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SDLS</a:t>
                      </a:r>
                      <a:r>
                        <a:rPr lang="en-US" sz="16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Extended Procedures Green 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Book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Final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draft reviewed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Target date for publication</a:t>
                      </a:r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de-DE" sz="16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2023.</a:t>
                      </a:r>
                      <a:endParaRPr lang="de-D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SDLS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350.5</a:t>
                      </a:r>
                      <a:endParaRPr lang="nb-NO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SDLS Core Protocol Green Book, Issue 2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SEA</a:t>
                      </a:r>
                      <a:r>
                        <a:rPr lang="en-US" sz="16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AD PIDs disposed. Final document to be submitted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Target </a:t>
                      </a:r>
                      <a:r>
                        <a:rPr lang="de-DE" sz="16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6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</a:t>
                      </a:r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6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publication</a:t>
                      </a:r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de-DE" sz="16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  <a:r>
                        <a:rPr lang="de-DE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2022</a:t>
                      </a:r>
                      <a:endParaRPr lang="de-DE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3427" marR="13427" marT="134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2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680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66530" y="659570"/>
            <a:ext cx="11181521" cy="55523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Resolutions agreed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during these meetings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Space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 Link Security (SDLS) Working Group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	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None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524001" y="126170"/>
            <a:ext cx="9715499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Space Link Services Planned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Resolution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0830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66530" y="659570"/>
            <a:ext cx="11181521" cy="55523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endParaRPr lang="en-US" sz="22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524001" y="126170"/>
            <a:ext cx="9715499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Space Link Services </a:t>
            </a:r>
            <a:r>
              <a:rPr lang="en-US" sz="2800" b="1" dirty="0">
                <a:solidFill>
                  <a:srgbClr val="00B0F0"/>
                </a:solidFill>
              </a:rPr>
              <a:t>Anticipated</a:t>
            </a:r>
            <a:r>
              <a:rPr lang="en-US" sz="2800" b="1" dirty="0"/>
              <a:t> </a:t>
            </a:r>
            <a:r>
              <a:rPr lang="en-US" sz="2800" b="1" dirty="0" smtClean="0"/>
              <a:t>Resolutions (2/2)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1" y="758536"/>
            <a:ext cx="10863100" cy="5299364"/>
          </a:xfrm>
        </p:spPr>
        <p:txBody>
          <a:bodyPr>
            <a:normAutofit/>
          </a:bodyPr>
          <a:lstStyle/>
          <a:p>
            <a:pPr marL="457200" lvl="1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16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0" lv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Space Data Link Security (SDLS) Working Group</a:t>
            </a:r>
            <a:r>
              <a:rPr lang="en-US" sz="1600" b="0" kern="1200" dirty="0">
                <a:solidFill>
                  <a:srgbClr val="000000"/>
                </a:solidFill>
              </a:rPr>
              <a:t>:	</a:t>
            </a:r>
          </a:p>
          <a:p>
            <a:pPr marL="742950" lvl="1" indent="-2857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600" b="0" kern="1200" dirty="0">
                <a:solidFill>
                  <a:srgbClr val="000000"/>
                </a:solidFill>
                <a:ea typeface="+mn-ea"/>
                <a:cs typeface="+mn-cs"/>
              </a:rPr>
              <a:t>Publication of SDLS </a:t>
            </a:r>
            <a:r>
              <a:rPr lang="en-GB" sz="1600" b="0" kern="1200" dirty="0" smtClean="0">
                <a:solidFill>
                  <a:srgbClr val="000000"/>
                </a:solidFill>
                <a:ea typeface="+mn-ea"/>
                <a:cs typeface="+mn-cs"/>
              </a:rPr>
              <a:t>Extended Protocol Green Book (355.11-G)</a:t>
            </a:r>
          </a:p>
          <a:p>
            <a:pPr marL="742950" lvl="1" indent="-2857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600" b="0" kern="1200" dirty="0" smtClean="0">
                <a:solidFill>
                  <a:srgbClr val="000000"/>
                </a:solidFill>
                <a:ea typeface="+mn-ea"/>
                <a:cs typeface="+mn-cs"/>
              </a:rPr>
              <a:t>Publication of SDLS Core Protocol Green Book (350.5-G) </a:t>
            </a:r>
            <a:r>
              <a:rPr lang="en-GB" sz="1600" b="0" kern="1200" smtClean="0">
                <a:solidFill>
                  <a:srgbClr val="000000"/>
                </a:solidFill>
                <a:ea typeface="+mn-ea"/>
                <a:cs typeface="+mn-cs"/>
              </a:rPr>
              <a:t>Issue 2</a:t>
            </a:r>
            <a:endParaRPr lang="en-GB" sz="1600" b="0" kern="1200" dirty="0" smtClean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32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1" ma:contentTypeDescription="Create a new document." ma:contentTypeScope="" ma:versionID="344780538788363053bfb859863f1a1f">
  <xsd:schema xmlns:xsd="http://www.w3.org/2001/XMLSchema" xmlns:xs="http://www.w3.org/2001/XMLSchema" xmlns:p="http://schemas.microsoft.com/office/2006/metadata/properties" xmlns:ns2="4e3bd50f-3507-4533-b45b-3abdb7f5f7f2" targetNamespace="http://schemas.microsoft.com/office/2006/metadata/properties" ma:root="true" ma:fieldsID="dd747ad4e6d4824915f36d99546f48f9" ns2:_="">
    <xsd:import namespace="4e3bd50f-3507-4533-b45b-3abdb7f5f7f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bd50f-3507-4533-b45b-3abdb7f5f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7F9210-BD9A-45D6-BCAE-D20C88B202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bd50f-3507-4533-b45b-3abdb7f5f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79D114-E191-4A37-A370-E2CCB35C099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e3bd50f-3507-4533-b45b-3abdb7f5f7f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15EFA5-E5FF-45FB-9DEC-4176649552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3854</TotalTime>
  <Words>586</Words>
  <Application>Microsoft Office PowerPoint</Application>
  <PresentationFormat>Grand écran</PresentationFormat>
  <Paragraphs>103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ArialMT</vt:lpstr>
      <vt:lpstr>Calibri</vt:lpstr>
      <vt:lpstr>2_TMOD Presentations</vt:lpstr>
      <vt:lpstr>3_TMOD Presentations</vt:lpstr>
      <vt:lpstr>4_TMOD Presentations</vt:lpstr>
      <vt:lpstr>SLS Area Report - B. Meeting Demographics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di Giulio</dc:creator>
  <cp:lastModifiedBy>Moury Gilles</cp:lastModifiedBy>
  <cp:revision>570</cp:revision>
  <cp:lastPrinted>2019-05-08T21:30:17Z</cp:lastPrinted>
  <dcterms:created xsi:type="dcterms:W3CDTF">2018-04-25T14:13:46Z</dcterms:created>
  <dcterms:modified xsi:type="dcterms:W3CDTF">2022-10-22T09:19:10Z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  <property fmtid="{D5CDD505-2E9C-101B-9397-08002B2CF9AE}" pid="3" name="Issue Date">
    <vt:filetime>2021-11-09T23:00:00Z</vt:filetime>
  </property>
  <property fmtid="{D5CDD505-2E9C-101B-9397-08002B2CF9AE}" pid="4" name="Document Type">
    <vt:lpwstr>HO - Handout / Presentation</vt:lpwstr>
  </property>
</Properties>
</file>