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  <p:sldMasterId id="2147483673" r:id="rId5"/>
  </p:sldMasterIdLst>
  <p:notesMasterIdLst>
    <p:notesMasterId r:id="rId11"/>
  </p:notesMasterIdLst>
  <p:handoutMasterIdLst>
    <p:handoutMasterId r:id="rId12"/>
  </p:handoutMasterIdLst>
  <p:sldIdLst>
    <p:sldId id="2787" r:id="rId6"/>
    <p:sldId id="2788" r:id="rId7"/>
    <p:sldId id="2798" r:id="rId8"/>
    <p:sldId id="2792" r:id="rId9"/>
    <p:sldId id="2796" r:id="rId10"/>
  </p:sldIdLst>
  <p:sldSz cx="9144000" cy="6858000" type="letter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7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E814F5"/>
    <a:srgbClr val="FF0066"/>
    <a:srgbClr val="003399"/>
    <a:srgbClr val="FF9933"/>
    <a:srgbClr val="FF9900"/>
    <a:srgbClr val="FFFF00"/>
    <a:srgbClr val="D27D00"/>
    <a:srgbClr val="FFFF99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7336" autoAdjust="0"/>
  </p:normalViewPr>
  <p:slideViewPr>
    <p:cSldViewPr>
      <p:cViewPr>
        <p:scale>
          <a:sx n="70" d="100"/>
          <a:sy n="70" d="100"/>
        </p:scale>
        <p:origin x="-882" y="-138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700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orient="horz" pos="3127"/>
        <p:guide pos="2304"/>
        <p:guide pos="214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196" y="0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7" y="4716236"/>
            <a:ext cx="4980241" cy="446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52475"/>
            <a:ext cx="4946650" cy="37099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3853196" y="9432471"/>
            <a:ext cx="2944479" cy="49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562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baseline="0" dirty="0" smtClean="0"/>
              <a:t>JAXA is interested, resources being identified.  Possible issues getting resources allocated / schedule.</a:t>
            </a:r>
          </a:p>
          <a:p>
            <a:pPr marL="0" indent="0">
              <a:buFont typeface="Arial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678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spcBef>
                <a:spcPct val="0"/>
              </a:spcBef>
              <a:spcAft>
                <a:spcPct val="0"/>
              </a:spcAft>
            </a:pPr>
            <a:fld id="{3D28D1BD-6424-4634-8D1B-3F3BC8F44A91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C9A7A0CB-4387-47F3-889C-456AEC870283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3819304" y="10241438"/>
            <a:ext cx="2918578" cy="5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10000"/>
              </a:spcAft>
              <a:buSzPct val="125000"/>
            </a:pPr>
            <a:fld id="{9DA4769A-70BA-4D8A-AD02-25264FC2395F}" type="slidenum">
              <a:rPr lang="en-US" sz="1000" b="1" i="1">
                <a:solidFill>
                  <a:srgbClr val="000000"/>
                </a:solidFill>
                <a:latin typeface="Times New Roman" pitchFamily="18" charset="0"/>
              </a:rPr>
              <a:pPr algn="r" defTabSz="920668" eaLnBrk="0" fontAlgn="base" hangingPunct="0">
                <a:lnSpc>
                  <a:spcPct val="90000"/>
                </a:lnSpc>
                <a:spcBef>
                  <a:spcPct val="0"/>
                </a:spcBef>
                <a:spcAft>
                  <a:spcPct val="10000"/>
                </a:spcAft>
                <a:buSzPct val="125000"/>
              </a:pPr>
              <a:t>5</a:t>
            </a:fld>
            <a:endParaRPr lang="en-US" sz="1000" b="1" i="1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4688" y="808038"/>
            <a:ext cx="5389562" cy="4043362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7800" y="5120720"/>
            <a:ext cx="4942282" cy="4851582"/>
          </a:xfrm>
          <a:noFill/>
          <a:ln/>
        </p:spPr>
        <p:txBody>
          <a:bodyPr/>
          <a:lstStyle/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6157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4520"/>
            <a:ext cx="8147325" cy="238111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16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4070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3955" y="1009485"/>
            <a:ext cx="2356931" cy="1036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2790" y="5733300"/>
            <a:ext cx="6239275" cy="82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413970" y="6578210"/>
            <a:ext cx="1161184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21-10-2016</a:t>
            </a:r>
            <a:r>
              <a:rPr lang="en-US" sz="1000" baseline="0" dirty="0" smtClean="0">
                <a:solidFill>
                  <a:schemeClr val="tx1"/>
                </a:solidFill>
              </a:rPr>
              <a:t> </a:t>
            </a:r>
            <a:r>
              <a:rPr lang="en-US" sz="1000" dirty="0" smtClean="0">
                <a:solidFill>
                  <a:schemeClr val="tx1"/>
                </a:solidFill>
              </a:rPr>
              <a:t>- </a:t>
            </a:r>
            <a:fld id="{A695BC2C-BEAC-4E31-AADE-93F4F0C57784}" type="slidenum">
              <a:rPr lang="en-US" sz="1000" smtClean="0">
                <a:solidFill>
                  <a:schemeClr val="tx1"/>
                </a:solidFill>
              </a:rPr>
              <a:pPr defTabSz="820738" eaLnBrk="0" hangingPunct="0">
                <a:defRPr/>
              </a:pPr>
              <a:t>‹N°›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7" name="Rectangle 1003"/>
          <p:cNvSpPr>
            <a:spLocks noChangeArrowheads="1"/>
          </p:cNvSpPr>
          <p:nvPr userDrawn="1"/>
        </p:nvSpPr>
        <p:spPr bwMode="auto">
          <a:xfrm>
            <a:off x="3650280" y="6578210"/>
            <a:ext cx="192421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baseline="0" dirty="0" smtClean="0">
                <a:solidFill>
                  <a:schemeClr val="tx1"/>
                </a:solidFill>
              </a:rPr>
              <a:t>SDLS Working Group Report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723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8740" y="2584090"/>
            <a:ext cx="59911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Space Data Link Security</a:t>
            </a:r>
          </a:p>
          <a:p>
            <a:r>
              <a:rPr lang="en-US" sz="2800" dirty="0" smtClean="0"/>
              <a:t>Working Group Report</a:t>
            </a:r>
          </a:p>
          <a:p>
            <a:endParaRPr lang="en-US" sz="2800" dirty="0"/>
          </a:p>
          <a:p>
            <a:r>
              <a:rPr lang="en-US" sz="1400" b="0" dirty="0" smtClean="0"/>
              <a:t>Gilles Moury (WG Chair)</a:t>
            </a:r>
          </a:p>
          <a:p>
            <a:r>
              <a:rPr lang="en-US" sz="1400" b="0" dirty="0" smtClean="0"/>
              <a:t>Howard Weiss (WG Deputy Chair)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779055"/>
            <a:ext cx="8872537" cy="5760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92500" lnSpcReduction="20000"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b="0" dirty="0" smtClean="0"/>
              <a:t>Goals for this meeting cycle: 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b="0" dirty="0" smtClean="0"/>
              <a:t>Finalize SDLS Green Book for publication</a:t>
            </a:r>
          </a:p>
          <a:p>
            <a:pPr marL="800100" lvl="1" indent="-34290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b="0" dirty="0" smtClean="0"/>
              <a:t>Finalize SDLS Extended Procedures red-1 book for agency review</a:t>
            </a:r>
          </a:p>
          <a:p>
            <a:pPr>
              <a:lnSpc>
                <a:spcPct val="120000"/>
              </a:lnSpc>
              <a:spcBef>
                <a:spcPts val="0"/>
              </a:spcBef>
              <a:buSzPct val="95000"/>
            </a:pPr>
            <a:r>
              <a:rPr lang="en-US" sz="1900" b="0" dirty="0" smtClean="0"/>
              <a:t>Working </a:t>
            </a:r>
            <a:r>
              <a:rPr lang="en-US" sz="1900" b="0" dirty="0"/>
              <a:t>Group </a:t>
            </a:r>
            <a:r>
              <a:rPr lang="en-US" sz="1900" b="0" dirty="0" smtClean="0"/>
              <a:t>Status:</a:t>
            </a:r>
            <a:endParaRPr lang="en-US" sz="1900" b="0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Complete review of the SDLS Core Protocol Green Book. All technical matters dealt with successfully. Minor editorial work still needed (e.g. references). Agreement of WG for issuing a resolution to publish</a:t>
            </a:r>
            <a:endParaRPr lang="en-US" sz="1900" b="0" dirty="0"/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Complete review of SDLS extended procedures red-1 book achieved. Document 95% complete. Agreement on all technical </a:t>
            </a:r>
            <a:r>
              <a:rPr lang="en-US" sz="1900" b="0" dirty="0" smtClean="0"/>
              <a:t>issues. </a:t>
            </a:r>
            <a:r>
              <a:rPr lang="en-US" sz="1900" b="0" dirty="0" smtClean="0"/>
              <a:t>Final editing and WG resolution for agency review anticipated before the end of the year.</a:t>
            </a:r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Interoperability testing of SDLS extended procedures: test plan reviewed and agreed, testing setup and progress discussed, interoperability testing over the cloud of the full stack </a:t>
            </a:r>
            <a:r>
              <a:rPr lang="en-US" sz="1900" b="0" dirty="0" smtClean="0">
                <a:sym typeface="Wingdings" panose="05000000000000000000" pitchFamily="2" charset="2"/>
              </a:rPr>
              <a:t> </a:t>
            </a:r>
            <a:r>
              <a:rPr lang="en-US" sz="1900" b="0" dirty="0" smtClean="0"/>
              <a:t>SDLS Core Protocol + Extended Procedures + TM/TC + SLE. Yellow book on interoperability testing over the cloud finalized </a:t>
            </a:r>
            <a:r>
              <a:rPr lang="en-US" sz="1900" b="0" dirty="0" smtClean="0">
                <a:sym typeface="Wingdings" panose="05000000000000000000" pitchFamily="2" charset="2"/>
              </a:rPr>
              <a:t> will be forwarded to CESG.</a:t>
            </a:r>
            <a:endParaRPr lang="en-US" sz="1900" b="0" dirty="0" smtClean="0"/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Discussion of Physical Layer Security draft project: concept paper for a GB will be prepared for next meeting.</a:t>
            </a:r>
          </a:p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b="0" dirty="0" smtClean="0"/>
              <a:t>Problems and Issues:</a:t>
            </a:r>
            <a:endParaRPr lang="en-US" sz="1900" b="0" dirty="0"/>
          </a:p>
          <a:p>
            <a:pPr marL="747713" lvl="1" indent="-290513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900" b="0" dirty="0" smtClean="0"/>
              <a:t>None</a:t>
            </a:r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dirty="0" smtClean="0"/>
              <a:t>SDLS WG</a:t>
            </a:r>
            <a:r>
              <a:rPr lang="en-US" sz="2800" b="1" dirty="0" smtClean="0"/>
              <a:t> Executive Summary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0414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/>
          </p:cNvSpPr>
          <p:nvPr/>
        </p:nvSpPr>
        <p:spPr bwMode="auto">
          <a:xfrm>
            <a:off x="154443" y="779055"/>
            <a:ext cx="8872537" cy="57607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/>
          </a:bodyPr>
          <a:lstStyle/>
          <a:p>
            <a:pPr defTabSz="914400">
              <a:lnSpc>
                <a:spcPct val="120000"/>
              </a:lnSpc>
              <a:spcBef>
                <a:spcPts val="0"/>
              </a:spcBef>
            </a:pPr>
            <a:r>
              <a:rPr lang="en-US" sz="1900" b="0" dirty="0" smtClean="0"/>
              <a:t>Planning: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endParaRPr lang="en-US" sz="18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800" b="0" dirty="0" smtClean="0"/>
              <a:t>Interaction with other WGs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b="0" dirty="0" smtClean="0"/>
              <a:t>Space Link Protocol WG : integration of SDLS in TM/TC/AOS/USLP </a:t>
            </a:r>
            <a:r>
              <a:rPr lang="en-US" sz="1200" b="0" dirty="0" smtClean="0"/>
              <a:t>protocols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b="0" dirty="0" smtClean="0"/>
              <a:t>RF &amp; Modulation : physical </a:t>
            </a:r>
            <a:r>
              <a:rPr lang="en-US" sz="1200" b="0" smtClean="0"/>
              <a:t>layer security</a:t>
            </a:r>
            <a:endParaRPr lang="en-US" sz="1200" b="0" dirty="0" smtClean="0"/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b="0" dirty="0" smtClean="0"/>
              <a:t>Security WG : key management MB, threats to space missions, cryptographic algorithms BB, security architecture</a:t>
            </a:r>
          </a:p>
          <a:p>
            <a:pPr marL="628650" lvl="1" indent="-1714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sz="1200" b="0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</a:pPr>
            <a:r>
              <a:rPr lang="en-US" sz="1800" b="0" dirty="0" smtClean="0"/>
              <a:t>Resolutions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b="0" dirty="0" smtClean="0"/>
              <a:t>Resolution to publish SDLS Core Protocol Green Book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1200" b="0" dirty="0" smtClean="0"/>
              <a:t>Resolution to submit SDLS Extended Procedures red-1 book to agency review #1.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Clr>
                <a:srgbClr val="000000"/>
              </a:buClr>
              <a:buSzPct val="95000"/>
              <a:buFont typeface="Arial" panose="020B0604020202020204" pitchFamily="34" charset="0"/>
              <a:buChar char="•"/>
            </a:pPr>
            <a:endParaRPr lang="en-US" sz="1200" b="0" dirty="0" smtClean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885120" y="126170"/>
            <a:ext cx="706652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dirty="0" smtClean="0"/>
              <a:t>SDLS</a:t>
            </a:r>
            <a:r>
              <a:rPr lang="en-US" sz="2800" b="1" dirty="0" smtClean="0"/>
              <a:t> Executive Summary </a:t>
            </a:r>
            <a:endParaRPr lang="en-US" dirty="0"/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6504735"/>
              </p:ext>
            </p:extLst>
          </p:nvPr>
        </p:nvGraphicFramePr>
        <p:xfrm>
          <a:off x="488610" y="1316725"/>
          <a:ext cx="8204201" cy="2857500"/>
        </p:xfrm>
        <a:graphic>
          <a:graphicData uri="http://schemas.openxmlformats.org/drawingml/2006/table">
            <a:tbl>
              <a:tblPr/>
              <a:tblGrid>
                <a:gridCol w="789658"/>
                <a:gridCol w="485212"/>
                <a:gridCol w="608893"/>
                <a:gridCol w="1890106"/>
                <a:gridCol w="2080385"/>
                <a:gridCol w="1550775"/>
                <a:gridCol w="799172"/>
              </a:tblGrid>
              <a:tr h="714375"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Area and WG name</a:t>
                      </a:r>
                    </a:p>
                  </a:txBody>
                  <a:tcPr marL="9525" marR="9525" marT="952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CCSDS Ref Nr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Activity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(RB, Pink, Draft. Update)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 Title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Status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and / or Target Publication Date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Comments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8725"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SLS SDLS</a:t>
                      </a:r>
                    </a:p>
                  </a:txBody>
                  <a:tcPr marL="9525" marR="9525" marT="952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355.1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Space Data Link Security Extended Procedures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Red-1 completely reviewed and agreed. 95% complete. Final editing needed. WG resolution for requesting agency review #1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date    17/11/2011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date      15/10/2017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 resolution to submit red-1 to agency review #1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SLS SDLS</a:t>
                      </a:r>
                    </a:p>
                  </a:txBody>
                  <a:tcPr marL="9525" marR="9525" marT="9525" marB="0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350.5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Space Data Link Security - Summary of Concept &amp; Rationale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Content complete and fully reviewed during meeting. Final minor editing needed. WG resolution to publish to be issued.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Start date    28/11/2008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 date      15/12/2016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WG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resolution</a:t>
                      </a:r>
                      <a:r>
                        <a:rPr lang="fr-F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to </a:t>
                      </a:r>
                      <a:r>
                        <a:rPr lang="fr-F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publish</a:t>
                      </a:r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1986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3"/>
          <p:cNvSpPr>
            <a:spLocks/>
          </p:cNvSpPr>
          <p:nvPr/>
        </p:nvSpPr>
        <p:spPr bwMode="auto">
          <a:xfrm>
            <a:off x="-190220" y="126170"/>
            <a:ext cx="9358878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dirty="0" smtClean="0"/>
              <a:t>SDLS WG</a:t>
            </a:r>
            <a:r>
              <a:rPr lang="en-US" sz="2800" b="1" dirty="0" smtClean="0"/>
              <a:t> Resource Issues for Approved Projects</a:t>
            </a:r>
            <a:endParaRPr lang="en-US" dirty="0"/>
          </a:p>
        </p:txBody>
      </p:sp>
      <p:sp>
        <p:nvSpPr>
          <p:cNvPr id="2" name="ZoneTexte 1"/>
          <p:cNvSpPr txBox="1"/>
          <p:nvPr/>
        </p:nvSpPr>
        <p:spPr>
          <a:xfrm>
            <a:off x="1077145" y="1777585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None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697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0" name="AutoShape 3"/>
          <p:cNvSpPr>
            <a:spLocks/>
          </p:cNvSpPr>
          <p:nvPr/>
        </p:nvSpPr>
        <p:spPr bwMode="auto">
          <a:xfrm>
            <a:off x="577880" y="126170"/>
            <a:ext cx="760419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algn="ctr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dirty="0" smtClean="0"/>
              <a:t>SDLS WG</a:t>
            </a:r>
            <a:r>
              <a:rPr lang="en-US" sz="2800" b="1" dirty="0" smtClean="0"/>
              <a:t> Upcoming New Work Items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493875" y="1419735"/>
            <a:ext cx="80338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000" dirty="0" err="1" smtClean="0"/>
              <a:t>Draft</a:t>
            </a:r>
            <a:r>
              <a:rPr lang="fr-FR" sz="2000" dirty="0" smtClean="0"/>
              <a:t> </a:t>
            </a:r>
            <a:r>
              <a:rPr lang="fr-FR" sz="2000" dirty="0" err="1" smtClean="0"/>
              <a:t>project</a:t>
            </a:r>
            <a:r>
              <a:rPr lang="fr-FR" sz="2000" dirty="0" smtClean="0"/>
              <a:t>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Space </a:t>
            </a:r>
            <a:r>
              <a:rPr lang="en-US" sz="2000" dirty="0"/>
              <a:t>Data Link Security Concept of Operation, Issue </a:t>
            </a:r>
            <a:r>
              <a:rPr lang="en-US" sz="2000" dirty="0" smtClean="0"/>
              <a:t>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Could be started in the next  6 months once the SDLS GB Issue 1 is finalized/published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93963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E1DF3F71C7494BBEAD0FAFE1D2625F" ma:contentTypeVersion="0" ma:contentTypeDescription="Create a new document." ma:contentTypeScope="" ma:versionID="2ee15c208980d92d158651cf7e877f1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5D1A75-7865-403F-A0D1-03B2E52DAB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AF14BD0-ED18-40F8-BACF-92E33194557B}">
  <ds:schemaRefs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C1FB2B8-ABB7-415C-8DE9-F9297D444E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</TotalTime>
  <Pages>51</Pages>
  <Words>461</Words>
  <Application>Microsoft Office PowerPoint</Application>
  <PresentationFormat>Format US (216 x 279 mm)</PresentationFormat>
  <Paragraphs>74</Paragraphs>
  <Slides>5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5</vt:i4>
      </vt:variant>
    </vt:vector>
  </HeadingPairs>
  <TitlesOfParts>
    <vt:vector size="7" baseType="lpstr">
      <vt:lpstr>TMOD Presentations</vt:lpstr>
      <vt:lpstr>1_TMOD Presentations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Hooke;Hamkins, Jon (3320)</dc:creator>
  <cp:lastModifiedBy>mouryg</cp:lastModifiedBy>
  <cp:revision>1487</cp:revision>
  <cp:lastPrinted>2016-08-30T07:45:22Z</cp:lastPrinted>
  <dcterms:created xsi:type="dcterms:W3CDTF">1998-05-20T16:00:08Z</dcterms:created>
  <dcterms:modified xsi:type="dcterms:W3CDTF">2016-10-21T12:43:01Z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0x010100B3E1DF3F71C7494BBEAD0FAFE1D2625F</vt:lpwstr>
  </property>
</Properties>
</file>