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29" r:id="rId5"/>
    <p:sldId id="2630" r:id="rId6"/>
    <p:sldId id="2633" r:id="rId7"/>
    <p:sldId id="2595" r:id="rId8"/>
  </p:sldIdLst>
  <p:sldSz cx="9144000" cy="6858000" type="letter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7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9933"/>
    <a:srgbClr val="FF0066"/>
    <a:srgbClr val="E814F5"/>
    <a:srgbClr val="FF9900"/>
    <a:srgbClr val="000099"/>
    <a:srgbClr val="FFFF00"/>
    <a:srgbClr val="D27D00"/>
    <a:srgbClr val="FFFF99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7" autoAdjust="0"/>
    <p:restoredTop sz="98837" autoAdjust="0"/>
  </p:normalViewPr>
  <p:slideViewPr>
    <p:cSldViewPr>
      <p:cViewPr>
        <p:scale>
          <a:sx n="80" d="100"/>
          <a:sy n="80" d="100"/>
        </p:scale>
        <p:origin x="-1110" y="216"/>
      </p:cViewPr>
      <p:guideLst>
        <p:guide orient="horz" pos="7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950"/>
    </p:cViewPr>
  </p:sorterViewPr>
  <p:notesViewPr>
    <p:cSldViewPr>
      <p:cViewPr varScale="1">
        <p:scale>
          <a:sx n="35" d="100"/>
          <a:sy n="35" d="100"/>
        </p:scale>
        <p:origin x="-1494" y="-72"/>
      </p:cViewPr>
      <p:guideLst>
        <p:guide orient="horz" pos="3127"/>
        <p:guide pos="2141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3196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13BDE1E4-412B-407C-A980-2F1D2D5A0F2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10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3196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C1CAF83B-30F1-4420-86A9-ACD9B25FD0A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717" y="4716236"/>
            <a:ext cx="4980241" cy="446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4759" rIns="91112" bIns="44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52475"/>
            <a:ext cx="4946650" cy="37099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55068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 txBox="1">
            <a:spLocks noGrp="1" noChangeArrowheads="1"/>
          </p:cNvSpPr>
          <p:nvPr/>
        </p:nvSpPr>
        <p:spPr bwMode="auto">
          <a:xfrm>
            <a:off x="3853196" y="9432472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8" tIns="0" rIns="19178" bIns="0" anchor="b"/>
          <a:lstStyle/>
          <a:p>
            <a:pPr algn="r" defTabSz="952500" eaLnBrk="0" hangingPunct="0"/>
            <a:fld id="{C42F6781-CD0D-41FE-96DB-424599E8DACC}" type="slidenum">
              <a:rPr lang="en-GB" sz="1000" b="0" i="1">
                <a:latin typeface="Times New Roman" pitchFamily="18" charset="0"/>
                <a:ea typeface="ＭＳ Ｐゴシック"/>
                <a:cs typeface="ＭＳ Ｐゴシック"/>
              </a:rPr>
              <a:pPr algn="r" defTabSz="952500" eaLnBrk="0" hangingPunct="0"/>
              <a:t>1</a:t>
            </a:fld>
            <a:endParaRPr lang="en-GB" sz="1000" b="0" i="1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 txBox="1">
            <a:spLocks noGrp="1" noChangeArrowheads="1"/>
          </p:cNvSpPr>
          <p:nvPr/>
        </p:nvSpPr>
        <p:spPr bwMode="auto">
          <a:xfrm>
            <a:off x="3853196" y="9432472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8" tIns="0" rIns="19178" bIns="0" anchor="b"/>
          <a:lstStyle/>
          <a:p>
            <a:pPr algn="r" defTabSz="952500" eaLnBrk="0" hangingPunct="0"/>
            <a:fld id="{C42F6781-CD0D-41FE-96DB-424599E8DACC}" type="slidenum">
              <a:rPr lang="en-GB" sz="1000" b="0" i="1">
                <a:latin typeface="Times New Roman" pitchFamily="18" charset="0"/>
                <a:ea typeface="ＭＳ Ｐゴシック"/>
                <a:cs typeface="ＭＳ Ｐゴシック"/>
              </a:rPr>
              <a:pPr algn="r" defTabSz="952500" eaLnBrk="0" hangingPunct="0"/>
              <a:t>2</a:t>
            </a:fld>
            <a:endParaRPr lang="en-GB" sz="1000" b="0" i="1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 txBox="1">
            <a:spLocks noGrp="1" noChangeArrowheads="1"/>
          </p:cNvSpPr>
          <p:nvPr/>
        </p:nvSpPr>
        <p:spPr bwMode="auto">
          <a:xfrm>
            <a:off x="3853196" y="9432472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8" tIns="0" rIns="19178" bIns="0" anchor="b"/>
          <a:lstStyle/>
          <a:p>
            <a:pPr algn="r" defTabSz="952500" eaLnBrk="0" hangingPunct="0"/>
            <a:fld id="{F1EE05E4-F669-4C56-B956-9D12B07E3330}" type="slidenum">
              <a:rPr lang="en-GB" sz="1000" b="0" i="1">
                <a:latin typeface="Times New Roman" pitchFamily="18" charset="0"/>
                <a:ea typeface="ＭＳ Ｐゴシック"/>
                <a:cs typeface="ＭＳ Ｐゴシック"/>
              </a:rPr>
              <a:pPr algn="r" defTabSz="952500" eaLnBrk="0" hangingPunct="0"/>
              <a:t>3</a:t>
            </a:fld>
            <a:endParaRPr lang="en-GB" sz="1000" b="0" i="1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625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850" indent="-285711" defTabSz="920625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2845" indent="-228569" defTabSz="920625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599984" indent="-228569" defTabSz="920625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122" indent="-228569" defTabSz="920625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260" indent="-228569" defTabSz="9206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398" indent="-228569" defTabSz="9206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8537" indent="-228569" defTabSz="9206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5674" indent="-228569" defTabSz="9206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SzTx/>
            </a:pPr>
            <a:fld id="{9C488D27-4E1D-40EF-91EF-01F053FCEBA8}" type="slidenum">
              <a:rPr lang="en-US" b="0" smtClean="0">
                <a:latin typeface="Times New Roman" pitchFamily="18" charset="0"/>
              </a:rPr>
              <a:pPr>
                <a:lnSpc>
                  <a:spcPct val="100000"/>
                </a:lnSpc>
                <a:spcAft>
                  <a:spcPct val="0"/>
                </a:spcAft>
                <a:buSzTx/>
              </a:pPr>
              <a:t>4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245" y="4714596"/>
            <a:ext cx="4983191" cy="446835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00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0649" name="Line 1001"/>
          <p:cNvSpPr>
            <a:spLocks noChangeShapeType="1"/>
          </p:cNvSpPr>
          <p:nvPr userDrawn="1"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/>
          </a:p>
        </p:txBody>
      </p:sp>
      <p:pic>
        <p:nvPicPr>
          <p:cNvPr id="1029" name="Picture 1" descr="part1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6477000"/>
            <a:ext cx="25908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003"/>
          <p:cNvSpPr>
            <a:spLocks noChangeArrowheads="1"/>
          </p:cNvSpPr>
          <p:nvPr userDrawn="1"/>
        </p:nvSpPr>
        <p:spPr bwMode="auto">
          <a:xfrm>
            <a:off x="7309555" y="6621252"/>
            <a:ext cx="1834445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r>
              <a:rPr lang="en-US" sz="1000" dirty="0" smtClean="0">
                <a:solidFill>
                  <a:srgbClr val="333399"/>
                </a:solidFill>
              </a:rPr>
              <a:t>13-November-2015-cesg-</a:t>
            </a:r>
            <a:fld id="{A695BC2C-BEAC-4E31-AADE-93F4F0C57784}" type="slidenum">
              <a:rPr lang="en-US" sz="1000">
                <a:solidFill>
                  <a:srgbClr val="333399"/>
                </a:solidFill>
              </a:rPr>
              <a:pPr defTabSz="820738" eaLnBrk="0" hangingPunct="0">
                <a:defRPr/>
              </a:pPr>
              <a:t>‹N°›</a:t>
            </a:fld>
            <a:endParaRPr lang="en-US" sz="1000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6"/>
          <p:cNvSpPr txBox="1">
            <a:spLocks noChangeArrowheads="1"/>
          </p:cNvSpPr>
          <p:nvPr/>
        </p:nvSpPr>
        <p:spPr bwMode="auto">
          <a:xfrm>
            <a:off x="0" y="855865"/>
            <a:ext cx="9144000" cy="5309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lnSpc>
                <a:spcPct val="70000"/>
              </a:lnSpc>
              <a:spcBef>
                <a:spcPct val="50000"/>
              </a:spcBef>
              <a:spcAft>
                <a:spcPct val="10000"/>
              </a:spcAft>
              <a:buSzPct val="125000"/>
            </a:pPr>
            <a:r>
              <a:rPr lang="en-US" sz="2000" dirty="0">
                <a:solidFill>
                  <a:srgbClr val="000099"/>
                </a:solidFill>
                <a:latin typeface="Calibri" pitchFamily="34" charset="0"/>
                <a:ea typeface="ＭＳ Ｐゴシック"/>
                <a:cs typeface="Calibri" pitchFamily="34" charset="0"/>
              </a:rPr>
              <a:t>Space Data Link Security (SDLS) WG</a:t>
            </a:r>
          </a:p>
          <a:p>
            <a:pPr marL="914400" lvl="1" indent="-457200" eaLnBrk="0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SzPct val="125000"/>
            </a:pPr>
            <a:r>
              <a:rPr lang="en-GB" sz="2000" i="1" dirty="0">
                <a:latin typeface="Calibri" pitchFamily="34" charset="0"/>
                <a:ea typeface="ＭＳ Ｐゴシック"/>
                <a:cs typeface="Calibri" pitchFamily="34" charset="0"/>
              </a:rPr>
              <a:t>Working Group Status: Active - Progress report</a:t>
            </a:r>
            <a:r>
              <a:rPr lang="en-GB" sz="2000" i="1" dirty="0" smtClean="0">
                <a:latin typeface="Calibri" pitchFamily="34" charset="0"/>
                <a:ea typeface="ＭＳ Ｐゴシック"/>
                <a:cs typeface="Calibri" pitchFamily="34" charset="0"/>
              </a:rPr>
              <a:t>:</a:t>
            </a:r>
            <a:endParaRPr lang="en-GB" sz="2000" i="1" dirty="0">
              <a:latin typeface="Calibri" pitchFamily="34" charset="0"/>
              <a:ea typeface="ＭＳ Ｐゴシック"/>
              <a:cs typeface="Calibri" pitchFamily="34" charset="0"/>
            </a:endParaRPr>
          </a:p>
          <a:p>
            <a:pPr marL="914400" lvl="1" indent="-457200" eaLnBrk="0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itchFamily="34" charset="0"/>
                <a:ea typeface="ＭＳ Ｐゴシック"/>
                <a:cs typeface="Calibri" pitchFamily="34" charset="0"/>
              </a:rPr>
              <a:t>SDLS </a:t>
            </a:r>
            <a:r>
              <a:rPr lang="en-GB" sz="2400" u="sng" dirty="0">
                <a:latin typeface="Calibri" pitchFamily="34" charset="0"/>
                <a:ea typeface="ＭＳ Ｐゴシック"/>
                <a:cs typeface="Calibri" pitchFamily="34" charset="0"/>
              </a:rPr>
              <a:t>core</a:t>
            </a:r>
            <a:r>
              <a:rPr lang="en-GB" sz="2400" dirty="0">
                <a:latin typeface="Calibri" pitchFamily="34" charset="0"/>
                <a:ea typeface="ＭＳ Ｐゴシック"/>
                <a:cs typeface="Calibri" pitchFamily="34" charset="0"/>
              </a:rPr>
              <a:t> protocol</a:t>
            </a:r>
          </a:p>
          <a:p>
            <a:pPr marL="1219200" lvl="2" indent="-304800" eaLnBrk="0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SzPct val="100000"/>
              <a:buFont typeface="Arial" charset="0"/>
              <a:buChar char="•"/>
            </a:pP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Blue Book (355.0) published – September 2015 : already several missions have selected SDLS for TC/TM/AOS links </a:t>
            </a: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security</a:t>
            </a:r>
          </a:p>
          <a:p>
            <a:pPr marL="1219200" lvl="2" indent="-304800" eaLnBrk="0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SzPct val="100000"/>
              <a:buFont typeface="Arial" charset="0"/>
              <a:buChar char="•"/>
            </a:pP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Joint session with SLP WG</a:t>
            </a:r>
            <a:endParaRPr lang="en-GB" sz="2000" dirty="0" smtClean="0">
              <a:latin typeface="Calibri" pitchFamily="34" charset="0"/>
              <a:ea typeface="ＭＳ Ｐゴシック"/>
              <a:cs typeface="Calibri" pitchFamily="34" charset="0"/>
            </a:endParaRPr>
          </a:p>
          <a:p>
            <a:pPr marL="1676400" lvl="3" indent="-304800" eaLnBrk="0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SzPct val="100000"/>
              <a:buFont typeface="Arial" charset="0"/>
              <a:buChar char="•"/>
            </a:pP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Discussion on OID frames and SDLS (potential missing specification to avoid encryption of OID frames)</a:t>
            </a:r>
          </a:p>
          <a:p>
            <a:pPr marL="1676400" lvl="3" indent="-304800" eaLnBrk="0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SzPct val="100000"/>
              <a:buFont typeface="Arial" charset="0"/>
              <a:buChar char="•"/>
            </a:pP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Discussion on interaction of SDLS with USLP</a:t>
            </a:r>
            <a:endParaRPr lang="en-GB" sz="2000" dirty="0">
              <a:latin typeface="Calibri" pitchFamily="34" charset="0"/>
              <a:ea typeface="ＭＳ Ｐゴシック"/>
              <a:cs typeface="Calibri" pitchFamily="34" charset="0"/>
            </a:endParaRPr>
          </a:p>
          <a:p>
            <a:pPr marL="1219200" lvl="2" indent="-304800" eaLnBrk="0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SzPct val="100000"/>
              <a:buFont typeface="Arial" charset="0"/>
              <a:buChar char="•"/>
            </a:pP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Green Book (350.5) </a:t>
            </a:r>
            <a:r>
              <a:rPr lang="en-GB" sz="2000" dirty="0">
                <a:latin typeface="Calibri" pitchFamily="34" charset="0"/>
                <a:ea typeface="ＭＳ Ｐゴシック"/>
                <a:cs typeface="Calibri" pitchFamily="34" charset="0"/>
              </a:rPr>
              <a:t>: </a:t>
            </a:r>
            <a:endParaRPr lang="en-GB" sz="2000" dirty="0" smtClean="0">
              <a:latin typeface="Calibri" pitchFamily="34" charset="0"/>
              <a:ea typeface="ＭＳ Ｐゴシック"/>
              <a:cs typeface="Calibri" pitchFamily="34" charset="0"/>
            </a:endParaRPr>
          </a:p>
          <a:p>
            <a:pPr marL="1676400" lvl="3" indent="-304800" eaLnBrk="0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SzPct val="100000"/>
              <a:buFont typeface="Arial" charset="0"/>
              <a:buChar char="•"/>
            </a:pP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Review </a:t>
            </a: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of the complete document. </a:t>
            </a: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Discussion on last inputs to the document</a:t>
            </a: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. Document now quasi-complete.</a:t>
            </a:r>
          </a:p>
          <a:p>
            <a:pPr marL="1676400" lvl="3" indent="-304800" eaLnBrk="0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SzPct val="100000"/>
              <a:buFont typeface="Arial" charset="0"/>
              <a:buChar char="•"/>
            </a:pP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Target</a:t>
            </a: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: </a:t>
            </a: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final editing and review by the WG June 2016. Transfer to the CCSDS editor for publicatio</a:t>
            </a: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n before September 2016. Publication tentatively by next meeting.</a:t>
            </a:r>
            <a:endParaRPr lang="en-GB" sz="2000" dirty="0">
              <a:latin typeface="Calibri" pitchFamily="34" charset="0"/>
              <a:ea typeface="ＭＳ Ｐゴシック"/>
              <a:cs typeface="Calibri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728913" y="87315"/>
            <a:ext cx="3962400" cy="5238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Tx/>
              <a:defRPr/>
            </a:pPr>
            <a:r>
              <a:rPr lang="en-GB" sz="28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SLS </a:t>
            </a:r>
            <a:r>
              <a:rPr lang="en-GB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AREA </a:t>
            </a:r>
            <a:r>
              <a:rPr lang="en-US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REPORT</a:t>
            </a: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63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6"/>
          <p:cNvSpPr txBox="1">
            <a:spLocks noChangeArrowheads="1"/>
          </p:cNvSpPr>
          <p:nvPr/>
        </p:nvSpPr>
        <p:spPr bwMode="auto">
          <a:xfrm>
            <a:off x="0" y="855865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lnSpc>
                <a:spcPct val="70000"/>
              </a:lnSpc>
              <a:spcBef>
                <a:spcPct val="50000"/>
              </a:spcBef>
              <a:spcAft>
                <a:spcPct val="10000"/>
              </a:spcAft>
              <a:buSzPct val="125000"/>
            </a:pPr>
            <a:r>
              <a:rPr lang="en-US" sz="2000" dirty="0">
                <a:solidFill>
                  <a:srgbClr val="000099"/>
                </a:solidFill>
                <a:latin typeface="Calibri" pitchFamily="34" charset="0"/>
                <a:ea typeface="ＭＳ Ｐゴシック"/>
                <a:cs typeface="Calibri" pitchFamily="34" charset="0"/>
              </a:rPr>
              <a:t>Space Data Link Security (SDLS) WG</a:t>
            </a:r>
          </a:p>
          <a:p>
            <a:pPr marL="914400" lvl="1" indent="-457200" eaLnBrk="0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SzPct val="125000"/>
            </a:pPr>
            <a:r>
              <a:rPr lang="en-GB" sz="2000" i="1" dirty="0">
                <a:latin typeface="Calibri" pitchFamily="34" charset="0"/>
                <a:ea typeface="ＭＳ Ｐゴシック"/>
                <a:cs typeface="Calibri" pitchFamily="34" charset="0"/>
              </a:rPr>
              <a:t>Working Group Status: Active - Progress report</a:t>
            </a:r>
            <a:r>
              <a:rPr lang="en-GB" sz="2000" i="1" dirty="0" smtClean="0">
                <a:latin typeface="Calibri" pitchFamily="34" charset="0"/>
                <a:ea typeface="ＭＳ Ｐゴシック"/>
                <a:cs typeface="Calibri" pitchFamily="34" charset="0"/>
              </a:rPr>
              <a:t>:</a:t>
            </a:r>
            <a:endParaRPr lang="en-GB" sz="2000" i="1" dirty="0">
              <a:latin typeface="Calibri" pitchFamily="34" charset="0"/>
              <a:ea typeface="ＭＳ Ｐゴシック"/>
              <a:cs typeface="Calibri" pitchFamily="34" charset="0"/>
            </a:endParaRPr>
          </a:p>
          <a:p>
            <a:pPr marL="914400" lvl="1" indent="-457200" eaLnBrk="0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itchFamily="34" charset="0"/>
                <a:ea typeface="ＭＳ Ｐゴシック"/>
                <a:cs typeface="Calibri" pitchFamily="34" charset="0"/>
              </a:rPr>
              <a:t>SDLS </a:t>
            </a:r>
            <a:r>
              <a:rPr lang="en-GB" sz="2400" u="sng" dirty="0" smtClean="0">
                <a:latin typeface="Calibri" pitchFamily="34" charset="0"/>
                <a:ea typeface="ＭＳ Ｐゴシック"/>
                <a:cs typeface="Calibri" pitchFamily="34" charset="0"/>
              </a:rPr>
              <a:t>extended</a:t>
            </a:r>
            <a:r>
              <a:rPr lang="en-GB" sz="2400" dirty="0" smtClean="0">
                <a:latin typeface="Calibri" pitchFamily="34" charset="0"/>
                <a:ea typeface="ＭＳ Ｐゴシック"/>
                <a:cs typeface="Calibri" pitchFamily="34" charset="0"/>
              </a:rPr>
              <a:t> procedures</a:t>
            </a:r>
          </a:p>
          <a:p>
            <a:pPr marL="1219200" lvl="2" indent="-304800" eaLnBrk="0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SzPct val="100000"/>
              <a:buFont typeface="Arial" charset="0"/>
              <a:buChar char="•"/>
            </a:pPr>
            <a:r>
              <a:rPr lang="en-GB" sz="2000" dirty="0">
                <a:latin typeface="Calibri" pitchFamily="34" charset="0"/>
                <a:ea typeface="ＭＳ Ｐゴシック"/>
                <a:cs typeface="Calibri" pitchFamily="34" charset="0"/>
              </a:rPr>
              <a:t>F</a:t>
            </a: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inalization </a:t>
            </a: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of Monitoring &amp; Control, SA management and Key management services/procedures/PDU</a:t>
            </a:r>
          </a:p>
          <a:p>
            <a:pPr marL="1219200" lvl="2" indent="-304800" eaLnBrk="0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SzPct val="100000"/>
              <a:buFont typeface="Arial" charset="0"/>
              <a:buChar char="•"/>
            </a:pP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Di</a:t>
            </a: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scussion and decision </a:t>
            </a: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on the communication service to be used for EP PDU transmission over the </a:t>
            </a:r>
            <a:r>
              <a:rPr lang="en-GB" sz="2000" dirty="0" err="1" smtClean="0">
                <a:latin typeface="Calibri" pitchFamily="34" charset="0"/>
                <a:ea typeface="ＭＳ Ｐゴシック"/>
                <a:cs typeface="Calibri" pitchFamily="34" charset="0"/>
              </a:rPr>
              <a:t>spacelink</a:t>
            </a: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 (joint session with SLP WG)</a:t>
            </a:r>
            <a:endParaRPr lang="en-GB" sz="2000" dirty="0" smtClean="0">
              <a:latin typeface="Calibri" pitchFamily="34" charset="0"/>
              <a:ea typeface="ＭＳ Ｐゴシック"/>
              <a:cs typeface="Calibri" pitchFamily="34" charset="0"/>
            </a:endParaRPr>
          </a:p>
          <a:p>
            <a:pPr marL="1219200" lvl="2" indent="-304800" eaLnBrk="0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SzPct val="100000"/>
              <a:buFont typeface="Arial" charset="0"/>
              <a:buChar char="•"/>
            </a:pP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Final decision on</a:t>
            </a: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 </a:t>
            </a: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definition and parameters for baseline </a:t>
            </a: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mode</a:t>
            </a:r>
            <a:endParaRPr lang="en-GB" sz="2000" dirty="0" smtClean="0">
              <a:latin typeface="Calibri" pitchFamily="34" charset="0"/>
              <a:ea typeface="ＭＳ Ｐゴシック"/>
              <a:cs typeface="Calibri" pitchFamily="34" charset="0"/>
            </a:endParaRPr>
          </a:p>
          <a:p>
            <a:pPr marL="1219200" lvl="2" indent="-304800" eaLnBrk="0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SzPct val="100000"/>
              <a:buFont typeface="Arial" charset="0"/>
              <a:buChar char="•"/>
            </a:pP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Discussion on validation and </a:t>
            </a: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interoperability testing :</a:t>
            </a:r>
          </a:p>
          <a:p>
            <a:pPr marL="1676400" lvl="3" indent="-304800" eaLnBrk="0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SzPct val="100000"/>
              <a:buFont typeface="Arial" charset="0"/>
              <a:buChar char="•"/>
            </a:pP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Agreement on tests objectives, coverage </a:t>
            </a: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&amp; </a:t>
            </a: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configurations</a:t>
            </a:r>
            <a:endParaRPr lang="en-GB" sz="2000" dirty="0" smtClean="0">
              <a:latin typeface="Calibri" pitchFamily="34" charset="0"/>
              <a:ea typeface="ＭＳ Ｐゴシック"/>
              <a:cs typeface="Calibri" pitchFamily="34" charset="0"/>
            </a:endParaRPr>
          </a:p>
          <a:p>
            <a:pPr marL="1676400" lvl="3" indent="-304800" eaLnBrk="0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SzPct val="100000"/>
              <a:buFont typeface="Arial" charset="0"/>
              <a:buChar char="•"/>
            </a:pPr>
            <a:r>
              <a:rPr lang="en-GB" sz="2000" u="sng" dirty="0">
                <a:latin typeface="Calibri" pitchFamily="34" charset="0"/>
                <a:ea typeface="ＭＳ Ｐゴシック"/>
                <a:cs typeface="Calibri" pitchFamily="34" charset="0"/>
              </a:rPr>
              <a:t>2</a:t>
            </a:r>
            <a:r>
              <a:rPr lang="en-GB" sz="2000" u="sng" dirty="0" smtClean="0">
                <a:latin typeface="Calibri" pitchFamily="34" charset="0"/>
                <a:ea typeface="ＭＳ Ｐゴシック"/>
                <a:cs typeface="Calibri" pitchFamily="34" charset="0"/>
              </a:rPr>
              <a:t> </a:t>
            </a:r>
            <a:r>
              <a:rPr lang="en-GB" sz="2000" u="sng" dirty="0" smtClean="0">
                <a:latin typeface="Calibri" pitchFamily="34" charset="0"/>
                <a:ea typeface="ＭＳ Ｐゴシック"/>
                <a:cs typeface="Calibri" pitchFamily="34" charset="0"/>
              </a:rPr>
              <a:t>prototypes </a:t>
            </a:r>
            <a:r>
              <a:rPr lang="en-GB" sz="2000" u="sng" dirty="0" smtClean="0">
                <a:latin typeface="Calibri" pitchFamily="34" charset="0"/>
                <a:ea typeface="ＭＳ Ｐゴシック"/>
                <a:cs typeface="Calibri" pitchFamily="34" charset="0"/>
              </a:rPr>
              <a:t>currently</a:t>
            </a:r>
            <a:r>
              <a:rPr lang="en-GB" sz="2000" u="sng" dirty="0" smtClean="0">
                <a:latin typeface="Calibri" pitchFamily="34" charset="0"/>
                <a:ea typeface="ＭＳ Ｐゴシック"/>
                <a:cs typeface="Calibri" pitchFamily="34" charset="0"/>
              </a:rPr>
              <a:t> being </a:t>
            </a:r>
            <a:r>
              <a:rPr lang="en-GB" sz="2000" u="sng" dirty="0" smtClean="0">
                <a:latin typeface="Calibri" pitchFamily="34" charset="0"/>
                <a:ea typeface="ＭＳ Ｐゴシック"/>
                <a:cs typeface="Calibri" pitchFamily="34" charset="0"/>
              </a:rPr>
              <a:t>developed </a:t>
            </a: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: ESA, </a:t>
            </a: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NASA</a:t>
            </a:r>
            <a:r>
              <a:rPr lang="en-GB" sz="2000" dirty="0">
                <a:latin typeface="Calibri" pitchFamily="34" charset="0"/>
                <a:ea typeface="ＭＳ Ｐゴシック"/>
                <a:cs typeface="Calibri" pitchFamily="34" charset="0"/>
              </a:rPr>
              <a:t> </a:t>
            </a: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(3</a:t>
            </a:r>
            <a:r>
              <a:rPr lang="en-GB" sz="2000" baseline="30000" dirty="0" smtClean="0">
                <a:latin typeface="Calibri" pitchFamily="34" charset="0"/>
                <a:ea typeface="ＭＳ Ｐゴシック"/>
                <a:cs typeface="Calibri" pitchFamily="34" charset="0"/>
              </a:rPr>
              <a:t>rd</a:t>
            </a: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 to be developed by CNES)</a:t>
            </a:r>
          </a:p>
          <a:p>
            <a:pPr marL="2133600" lvl="4" indent="-304800" eaLnBrk="0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SzPct val="100000"/>
              <a:buFont typeface="Arial" charset="0"/>
              <a:buChar char="•"/>
            </a:pP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Cloud based implementation. Interconnection of prototypes tested successfully.</a:t>
            </a:r>
            <a:endParaRPr lang="en-GB" sz="2000" dirty="0" smtClean="0">
              <a:latin typeface="Calibri" pitchFamily="34" charset="0"/>
              <a:ea typeface="ＭＳ Ｐゴシック"/>
              <a:cs typeface="Calibri" pitchFamily="34" charset="0"/>
            </a:endParaRPr>
          </a:p>
          <a:p>
            <a:pPr marL="1219200" lvl="2" indent="-304800" eaLnBrk="0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SzPct val="100000"/>
              <a:buFont typeface="Arial" charset="0"/>
              <a:buChar char="•"/>
            </a:pP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White book </a:t>
            </a: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90</a:t>
            </a: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% </a:t>
            </a: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complete. Target : final WB agreed by the WG at </a:t>
            </a: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mid-May </a:t>
            </a:r>
            <a:r>
              <a:rPr lang="en-GB" sz="2000" dirty="0" err="1" smtClean="0">
                <a:latin typeface="Calibri" pitchFamily="34" charset="0"/>
                <a:ea typeface="ＭＳ Ｐゴシック"/>
                <a:cs typeface="Calibri" pitchFamily="34" charset="0"/>
              </a:rPr>
              <a:t>telecon</a:t>
            </a: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. Red-1 to be issued before next meeting.</a:t>
            </a:r>
            <a:endParaRPr lang="en-GB" sz="2000" dirty="0">
              <a:latin typeface="Calibri" pitchFamily="34" charset="0"/>
              <a:ea typeface="ＭＳ Ｐゴシック"/>
              <a:cs typeface="Calibri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728913" y="87315"/>
            <a:ext cx="3962400" cy="5238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Tx/>
              <a:defRPr/>
            </a:pPr>
            <a:r>
              <a:rPr lang="en-GB" sz="28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SLS </a:t>
            </a:r>
            <a:r>
              <a:rPr lang="en-GB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AREA </a:t>
            </a:r>
            <a:r>
              <a:rPr lang="en-US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REPORT</a:t>
            </a: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80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728913" y="87315"/>
            <a:ext cx="3962400" cy="5238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Tx/>
              <a:defRPr/>
            </a:pPr>
            <a:r>
              <a:rPr lang="en-GB" sz="28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SLS </a:t>
            </a:r>
            <a:r>
              <a:rPr lang="en-GB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AREA </a:t>
            </a:r>
            <a:r>
              <a:rPr lang="en-US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REPORT</a:t>
            </a: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370" name="Rectangle 1"/>
          <p:cNvSpPr>
            <a:spLocks noChangeArrowheads="1"/>
          </p:cNvSpPr>
          <p:nvPr/>
        </p:nvSpPr>
        <p:spPr bwMode="auto">
          <a:xfrm>
            <a:off x="460996" y="883293"/>
            <a:ext cx="8333886" cy="1009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000" dirty="0">
                <a:solidFill>
                  <a:srgbClr val="000099"/>
                </a:solidFill>
                <a:latin typeface="Calibri" pitchFamily="34" charset="0"/>
                <a:ea typeface="ＭＳ Ｐゴシック"/>
                <a:cs typeface="Calibri" pitchFamily="34" charset="0"/>
              </a:rPr>
              <a:t>Space Data Link Security (SDLS) protocol (cont’d)</a:t>
            </a:r>
            <a:endParaRPr lang="en-GB" sz="2000" i="1" dirty="0">
              <a:latin typeface="Calibri" pitchFamily="34" charset="0"/>
              <a:ea typeface="ＭＳ Ｐゴシック"/>
              <a:cs typeface="Calibri" pitchFamily="34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GB" sz="2000" i="1" dirty="0">
                <a:solidFill>
                  <a:srgbClr val="0070C0"/>
                </a:solidFill>
                <a:latin typeface="Calibri" pitchFamily="34" charset="0"/>
                <a:ea typeface="ＭＳ Ｐゴシック"/>
                <a:cs typeface="Calibri" pitchFamily="34" charset="0"/>
              </a:rPr>
              <a:t>Problems and Issues: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GB" sz="1800" dirty="0">
                <a:latin typeface="Calibri" pitchFamily="34" charset="0"/>
                <a:ea typeface="ＭＳ Ｐゴシック"/>
                <a:cs typeface="Calibri" pitchFamily="34" charset="0"/>
              </a:rPr>
              <a:t> </a:t>
            </a:r>
            <a:r>
              <a:rPr lang="en-GB" sz="1800" dirty="0" smtClean="0">
                <a:latin typeface="Calibri" pitchFamily="34" charset="0"/>
                <a:ea typeface="ＭＳ Ｐゴシック"/>
                <a:cs typeface="Calibri" pitchFamily="34" charset="0"/>
              </a:rPr>
              <a:t>None</a:t>
            </a:r>
            <a:endParaRPr lang="en-GB" sz="1800" dirty="0">
              <a:latin typeface="Calibri" pitchFamily="34" charset="0"/>
              <a:ea typeface="ＭＳ Ｐゴシック"/>
              <a:cs typeface="Calibri" pitchFamily="34" charset="0"/>
            </a:endParaRPr>
          </a:p>
        </p:txBody>
      </p:sp>
      <p:graphicFrame>
        <p:nvGraphicFramePr>
          <p:cNvPr id="4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669922"/>
              </p:ext>
            </p:extLst>
          </p:nvPr>
        </p:nvGraphicFramePr>
        <p:xfrm>
          <a:off x="1093786" y="2084825"/>
          <a:ext cx="6858000" cy="1091560"/>
        </p:xfrm>
        <a:graphic>
          <a:graphicData uri="http://schemas.openxmlformats.org/drawingml/2006/table">
            <a:tbl>
              <a:tblPr/>
              <a:tblGrid>
                <a:gridCol w="1714500"/>
                <a:gridCol w="1714500"/>
                <a:gridCol w="1714500"/>
                <a:gridCol w="1714500"/>
              </a:tblGrid>
              <a:tr h="50090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status: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CAUTION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8C5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PROBLEM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6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comment: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Good progress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62665" y="3505810"/>
            <a:ext cx="8449101" cy="284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GB" sz="2000" i="1" dirty="0" smtClean="0">
                <a:solidFill>
                  <a:srgbClr val="0070C0"/>
                </a:solidFill>
                <a:latin typeface="Calibri" pitchFamily="34" charset="0"/>
                <a:ea typeface="ＭＳ Ｐゴシック"/>
                <a:cs typeface="Calibri" pitchFamily="34" charset="0"/>
              </a:rPr>
              <a:t>Planning:</a:t>
            </a:r>
            <a:endParaRPr lang="en-US" sz="2000" dirty="0">
              <a:latin typeface="Calibri" pitchFamily="34" charset="0"/>
              <a:ea typeface="ＭＳ Ｐゴシック"/>
              <a:cs typeface="Calibri" pitchFamily="34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SDLS </a:t>
            </a:r>
            <a:r>
              <a:rPr lang="en-US" sz="2000" dirty="0">
                <a:latin typeface="Calibri" pitchFamily="34" charset="0"/>
                <a:ea typeface="ＭＳ Ｐゴシック"/>
                <a:cs typeface="Calibri" pitchFamily="34" charset="0"/>
              </a:rPr>
              <a:t>core protocol</a:t>
            </a:r>
            <a:r>
              <a:rPr lang="en-US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:</a:t>
            </a:r>
            <a:endParaRPr lang="en-US" sz="1800" dirty="0">
              <a:latin typeface="Calibri" pitchFamily="34" charset="0"/>
              <a:ea typeface="ＭＳ Ｐゴシック"/>
              <a:cs typeface="Calibri" pitchFamily="34" charset="0"/>
            </a:endParaRPr>
          </a:p>
          <a:p>
            <a:pPr marL="742950" lvl="1" indent="-285750">
              <a:spcBef>
                <a:spcPts val="0"/>
              </a:spcBef>
              <a:buFont typeface="Arial" charset="0"/>
              <a:buChar char="•"/>
            </a:pPr>
            <a:r>
              <a:rPr lang="en-US" sz="1800" dirty="0" smtClean="0">
                <a:latin typeface="Calibri" pitchFamily="34" charset="0"/>
                <a:ea typeface="ＭＳ Ｐゴシック"/>
                <a:cs typeface="Calibri" pitchFamily="34" charset="0"/>
              </a:rPr>
              <a:t>Green Book completion : </a:t>
            </a:r>
            <a:r>
              <a:rPr lang="en-US" sz="1800" dirty="0" smtClean="0">
                <a:latin typeface="Calibri" pitchFamily="34" charset="0"/>
                <a:ea typeface="ＭＳ Ｐゴシック"/>
                <a:cs typeface="Calibri" pitchFamily="34" charset="0"/>
              </a:rPr>
              <a:t>June</a:t>
            </a:r>
            <a:r>
              <a:rPr lang="en-US" sz="1800" dirty="0" smtClean="0">
                <a:latin typeface="Calibri" pitchFamily="34" charset="0"/>
                <a:ea typeface="ＭＳ Ｐゴシック"/>
                <a:cs typeface="Calibri" pitchFamily="34" charset="0"/>
              </a:rPr>
              <a:t> 2016</a:t>
            </a:r>
          </a:p>
          <a:p>
            <a:pPr marL="742950" lvl="1" indent="-285750">
              <a:spcBef>
                <a:spcPts val="0"/>
              </a:spcBef>
              <a:buFont typeface="Arial" charset="0"/>
              <a:buChar char="•"/>
            </a:pPr>
            <a:r>
              <a:rPr lang="en-US" sz="1800" dirty="0" smtClean="0">
                <a:latin typeface="Calibri" pitchFamily="34" charset="0"/>
                <a:ea typeface="ＭＳ Ｐゴシック"/>
                <a:cs typeface="Calibri" pitchFamily="34" charset="0"/>
              </a:rPr>
              <a:t>Submission to CCSDS editor : July 2016</a:t>
            </a:r>
          </a:p>
          <a:p>
            <a:pPr marL="742950" lvl="1" indent="-285750">
              <a:spcBef>
                <a:spcPts val="0"/>
              </a:spcBef>
              <a:buFont typeface="Arial" charset="0"/>
              <a:buChar char="•"/>
            </a:pPr>
            <a:r>
              <a:rPr lang="en-US" sz="1800" dirty="0" smtClean="0">
                <a:latin typeface="Calibri" pitchFamily="34" charset="0"/>
                <a:ea typeface="ＭＳ Ｐゴシック"/>
                <a:cs typeface="Calibri" pitchFamily="34" charset="0"/>
              </a:rPr>
              <a:t>Publication : October 2016</a:t>
            </a:r>
          </a:p>
          <a:p>
            <a:pPr lvl="1">
              <a:spcBef>
                <a:spcPts val="0"/>
              </a:spcBef>
            </a:pPr>
            <a:endParaRPr lang="en-US" sz="1800" dirty="0">
              <a:latin typeface="Calibri" pitchFamily="34" charset="0"/>
              <a:ea typeface="ＭＳ Ｐゴシック"/>
              <a:cs typeface="Calibri" pitchFamily="34" charset="0"/>
            </a:endParaRPr>
          </a:p>
          <a:p>
            <a:pPr>
              <a:lnSpc>
                <a:spcPct val="50000"/>
              </a:lnSpc>
              <a:spcBef>
                <a:spcPct val="25000"/>
              </a:spcBef>
              <a:buFont typeface="Arial" charset="0"/>
              <a:buChar char="•"/>
            </a:pPr>
            <a:r>
              <a:rPr lang="en-US" sz="1800" dirty="0">
                <a:latin typeface="Calibri" pitchFamily="34" charset="0"/>
                <a:ea typeface="ＭＳ Ｐゴシック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ＭＳ Ｐゴシック"/>
                <a:cs typeface="Calibri" pitchFamily="34" charset="0"/>
              </a:rPr>
              <a:t>SDLS extended procedures</a:t>
            </a:r>
            <a:r>
              <a:rPr lang="en-US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:</a:t>
            </a:r>
          </a:p>
          <a:p>
            <a:pPr marL="742950" lvl="1" indent="-285750">
              <a:lnSpc>
                <a:spcPct val="50000"/>
              </a:lnSpc>
              <a:spcBef>
                <a:spcPct val="25000"/>
              </a:spcBef>
              <a:buFont typeface="Arial" charset="0"/>
              <a:buChar char="•"/>
            </a:pPr>
            <a:r>
              <a:rPr lang="en-US" sz="1800" dirty="0" smtClean="0">
                <a:latin typeface="Calibri" pitchFamily="34" charset="0"/>
                <a:ea typeface="ＭＳ Ｐゴシック"/>
                <a:cs typeface="Calibri" pitchFamily="34" charset="0"/>
              </a:rPr>
              <a:t>White book – </a:t>
            </a:r>
            <a:r>
              <a:rPr lang="en-US" sz="1800" dirty="0" smtClean="0">
                <a:latin typeface="Calibri" pitchFamily="34" charset="0"/>
                <a:ea typeface="ＭＳ Ｐゴシック"/>
                <a:cs typeface="Calibri" pitchFamily="34" charset="0"/>
              </a:rPr>
              <a:t>final </a:t>
            </a:r>
            <a:r>
              <a:rPr lang="en-US" sz="1800" dirty="0" smtClean="0">
                <a:latin typeface="Calibri" pitchFamily="34" charset="0"/>
                <a:ea typeface="ＭＳ Ｐゴシック"/>
                <a:cs typeface="Calibri" pitchFamily="34" charset="0"/>
              </a:rPr>
              <a:t>: </a:t>
            </a:r>
            <a:r>
              <a:rPr lang="en-US" sz="1800" dirty="0" smtClean="0">
                <a:latin typeface="Calibri" pitchFamily="34" charset="0"/>
                <a:ea typeface="ＭＳ Ｐゴシック"/>
                <a:cs typeface="Calibri" pitchFamily="34" charset="0"/>
              </a:rPr>
              <a:t>May</a:t>
            </a:r>
            <a:r>
              <a:rPr lang="en-US" sz="1800" dirty="0" smtClean="0">
                <a:latin typeface="Calibri" pitchFamily="34" charset="0"/>
                <a:ea typeface="ＭＳ Ｐゴシック"/>
                <a:cs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  <a:ea typeface="ＭＳ Ｐゴシック"/>
                <a:cs typeface="Calibri" pitchFamily="34" charset="0"/>
              </a:rPr>
              <a:t>2016</a:t>
            </a:r>
          </a:p>
          <a:p>
            <a:pPr marL="742950" lvl="1" indent="-285750">
              <a:lnSpc>
                <a:spcPct val="50000"/>
              </a:lnSpc>
              <a:spcBef>
                <a:spcPct val="25000"/>
              </a:spcBef>
              <a:buFont typeface="Arial" charset="0"/>
              <a:buChar char="•"/>
            </a:pPr>
            <a:r>
              <a:rPr lang="en-US" sz="1800" dirty="0" smtClean="0">
                <a:latin typeface="Calibri" pitchFamily="34" charset="0"/>
                <a:ea typeface="ＭＳ Ｐゴシック"/>
                <a:cs typeface="Calibri" pitchFamily="34" charset="0"/>
              </a:rPr>
              <a:t>Red book 1 (including baseline mode): </a:t>
            </a:r>
            <a:r>
              <a:rPr lang="en-US" sz="1800" dirty="0" smtClean="0">
                <a:latin typeface="Calibri" pitchFamily="34" charset="0"/>
                <a:ea typeface="ＭＳ Ｐゴシック"/>
                <a:cs typeface="Calibri" pitchFamily="34" charset="0"/>
              </a:rPr>
              <a:t>September</a:t>
            </a:r>
            <a:r>
              <a:rPr lang="en-US" sz="1800" dirty="0" smtClean="0">
                <a:latin typeface="Calibri" pitchFamily="34" charset="0"/>
                <a:ea typeface="ＭＳ Ｐゴシック"/>
                <a:cs typeface="Calibri" pitchFamily="34" charset="0"/>
              </a:rPr>
              <a:t> 2016</a:t>
            </a:r>
          </a:p>
          <a:p>
            <a:pPr marL="742950" lvl="1" indent="-285750">
              <a:lnSpc>
                <a:spcPct val="50000"/>
              </a:lnSpc>
              <a:spcBef>
                <a:spcPct val="25000"/>
              </a:spcBef>
              <a:buFont typeface="Arial" charset="0"/>
              <a:buChar char="•"/>
            </a:pPr>
            <a:r>
              <a:rPr lang="en-US" sz="1800" dirty="0" smtClean="0">
                <a:latin typeface="Calibri" pitchFamily="34" charset="0"/>
                <a:ea typeface="ＭＳ Ｐゴシック"/>
                <a:cs typeface="Calibri" pitchFamily="34" charset="0"/>
              </a:rPr>
              <a:t>Agency review : November 2016</a:t>
            </a:r>
          </a:p>
          <a:p>
            <a:pPr marL="742950" lvl="1" indent="-285750">
              <a:lnSpc>
                <a:spcPct val="50000"/>
              </a:lnSpc>
              <a:spcBef>
                <a:spcPct val="25000"/>
              </a:spcBef>
              <a:buFont typeface="Arial" charset="0"/>
              <a:buChar char="•"/>
            </a:pPr>
            <a:r>
              <a:rPr lang="en-US" sz="1800" dirty="0">
                <a:latin typeface="Calibri" pitchFamily="34" charset="0"/>
                <a:ea typeface="ＭＳ Ｐゴシック"/>
                <a:cs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  <a:ea typeface="ＭＳ Ｐゴシック"/>
                <a:cs typeface="Calibri" pitchFamily="34" charset="0"/>
              </a:rPr>
              <a:t>Green book to be started at next meeting</a:t>
            </a:r>
            <a:endParaRPr lang="en-US" sz="1800" dirty="0" smtClean="0">
              <a:latin typeface="Calibri" pitchFamily="34" charset="0"/>
              <a:ea typeface="ＭＳ Ｐゴシック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92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2"/>
          <p:cNvSpPr txBox="1">
            <a:spLocks noChangeArrowheads="1"/>
          </p:cNvSpPr>
          <p:nvPr/>
        </p:nvSpPr>
        <p:spPr bwMode="auto">
          <a:xfrm>
            <a:off x="990600" y="1176338"/>
            <a:ext cx="716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Tx/>
            </a:pPr>
            <a:endParaRPr lang="en-GB" sz="2400" b="0">
              <a:latin typeface="Calibri" pitchFamily="34" charset="0"/>
            </a:endParaRPr>
          </a:p>
        </p:txBody>
      </p:sp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322618" y="740650"/>
            <a:ext cx="8686800" cy="602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Tx/>
            </a:pP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SDLS </a:t>
            </a:r>
            <a:r>
              <a:rPr lang="en-US" dirty="0">
                <a:solidFill>
                  <a:srgbClr val="000099"/>
                </a:solidFill>
                <a:latin typeface="Calibri" pitchFamily="34" charset="0"/>
              </a:rPr>
              <a:t>WG	Space Data Link Security</a:t>
            </a:r>
            <a:endParaRPr lang="en-US" dirty="0">
              <a:latin typeface="Calibri" pitchFamily="34" charset="0"/>
            </a:endParaRPr>
          </a:p>
          <a:p>
            <a:pPr marL="628650" lvl="1" indent="-34290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SzTx/>
              <a:buFont typeface="Arial" pitchFamily="34" charset="0"/>
              <a:buChar char="•"/>
            </a:pPr>
            <a:r>
              <a:rPr lang="en-GB" sz="1800" dirty="0">
                <a:latin typeface="Calibri" pitchFamily="34" charset="0"/>
              </a:rPr>
              <a:t>SDLS core </a:t>
            </a:r>
            <a:r>
              <a:rPr lang="en-GB" sz="1800" dirty="0" smtClean="0">
                <a:latin typeface="Calibri" pitchFamily="34" charset="0"/>
              </a:rPr>
              <a:t>protocol</a:t>
            </a:r>
            <a:endParaRPr lang="en-GB" dirty="0">
              <a:latin typeface="Calibri" pitchFamily="34" charset="0"/>
              <a:ea typeface="ＭＳ Ｐゴシック"/>
              <a:cs typeface="Calibri" pitchFamily="34" charset="0"/>
            </a:endParaRPr>
          </a:p>
          <a:p>
            <a:pPr marL="1219200" lvl="2" indent="-304800">
              <a:lnSpc>
                <a:spcPct val="95000"/>
              </a:lnSpc>
              <a:spcBef>
                <a:spcPct val="20000"/>
              </a:spcBef>
              <a:buSzPct val="100000"/>
              <a:buFont typeface="Arial" charset="0"/>
              <a:buChar char="•"/>
            </a:pPr>
            <a:r>
              <a:rPr lang="en-GB" dirty="0">
                <a:latin typeface="Calibri" pitchFamily="34" charset="0"/>
                <a:ea typeface="ＭＳ Ｐゴシック"/>
                <a:cs typeface="Calibri" pitchFamily="34" charset="0"/>
              </a:rPr>
              <a:t>Green Book (350.5) : Review of the complete </a:t>
            </a:r>
            <a:r>
              <a:rPr lang="en-GB" dirty="0" smtClean="0">
                <a:latin typeface="Calibri" pitchFamily="34" charset="0"/>
                <a:ea typeface="ＭＳ Ｐゴシック"/>
                <a:cs typeface="Calibri" pitchFamily="34" charset="0"/>
              </a:rPr>
              <a:t>document. </a:t>
            </a:r>
            <a:r>
              <a:rPr lang="en-GB" dirty="0">
                <a:latin typeface="Calibri" pitchFamily="34" charset="0"/>
                <a:ea typeface="ＭＳ Ｐゴシック"/>
                <a:cs typeface="Calibri" pitchFamily="34" charset="0"/>
              </a:rPr>
              <a:t>Target: finalization of GB </a:t>
            </a:r>
            <a:r>
              <a:rPr lang="en-GB" dirty="0" smtClean="0">
                <a:latin typeface="Calibri" pitchFamily="34" charset="0"/>
                <a:ea typeface="ＭＳ Ｐゴシック"/>
                <a:cs typeface="Calibri" pitchFamily="34" charset="0"/>
              </a:rPr>
              <a:t>June</a:t>
            </a:r>
            <a:r>
              <a:rPr lang="en-GB" dirty="0" smtClean="0">
                <a:latin typeface="Calibri" pitchFamily="34" charset="0"/>
                <a:ea typeface="ＭＳ Ｐゴシック"/>
                <a:cs typeface="Calibri" pitchFamily="34" charset="0"/>
              </a:rPr>
              <a:t> </a:t>
            </a:r>
            <a:r>
              <a:rPr lang="en-GB" dirty="0">
                <a:latin typeface="Calibri" pitchFamily="34" charset="0"/>
                <a:ea typeface="ＭＳ Ｐゴシック"/>
                <a:cs typeface="Calibri" pitchFamily="34" charset="0"/>
              </a:rPr>
              <a:t>2016 </a:t>
            </a:r>
            <a:r>
              <a:rPr lang="en-GB" dirty="0" smtClean="0">
                <a:latin typeface="Calibri" pitchFamily="34" charset="0"/>
                <a:ea typeface="ＭＳ Ｐゴシック"/>
                <a:cs typeface="Calibri" pitchFamily="34" charset="0"/>
              </a:rPr>
              <a:t>aiming at a publication before fall meeting 2016</a:t>
            </a:r>
            <a:r>
              <a:rPr lang="en-GB" dirty="0" smtClean="0">
                <a:latin typeface="Calibri" pitchFamily="34" charset="0"/>
                <a:ea typeface="ＭＳ Ｐゴシック"/>
                <a:cs typeface="Calibri" pitchFamily="34" charset="0"/>
              </a:rPr>
              <a:t>.</a:t>
            </a:r>
            <a:endParaRPr lang="en-GB" dirty="0">
              <a:latin typeface="Calibri" pitchFamily="34" charset="0"/>
              <a:ea typeface="ＭＳ Ｐゴシック"/>
              <a:cs typeface="Calibri" pitchFamily="34" charset="0"/>
            </a:endParaRPr>
          </a:p>
          <a:p>
            <a:pPr marL="628650" lvl="1" indent="-34290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SzTx/>
              <a:buFont typeface="Arial" pitchFamily="34" charset="0"/>
              <a:buChar char="•"/>
            </a:pPr>
            <a:r>
              <a:rPr lang="en-GB" sz="1800" dirty="0">
                <a:latin typeface="Calibri" pitchFamily="34" charset="0"/>
              </a:rPr>
              <a:t>SDLS extended procedures</a:t>
            </a:r>
          </a:p>
          <a:p>
            <a:pPr marL="1219200" lvl="2" indent="-304800">
              <a:lnSpc>
                <a:spcPct val="95000"/>
              </a:lnSpc>
              <a:spcBef>
                <a:spcPct val="20000"/>
              </a:spcBef>
              <a:buSzPct val="100000"/>
              <a:buFont typeface="Arial" charset="0"/>
              <a:buChar char="•"/>
            </a:pPr>
            <a:r>
              <a:rPr lang="en-GB" dirty="0">
                <a:latin typeface="Calibri" pitchFamily="34" charset="0"/>
                <a:ea typeface="ＭＳ Ｐゴシック"/>
                <a:cs typeface="Calibri" pitchFamily="34" charset="0"/>
              </a:rPr>
              <a:t>F</a:t>
            </a:r>
            <a:r>
              <a:rPr lang="en-GB" dirty="0" smtClean="0">
                <a:latin typeface="Calibri" pitchFamily="34" charset="0"/>
                <a:ea typeface="ＭＳ Ｐゴシック"/>
                <a:cs typeface="Calibri" pitchFamily="34" charset="0"/>
              </a:rPr>
              <a:t>inalization </a:t>
            </a:r>
            <a:r>
              <a:rPr lang="en-GB" dirty="0">
                <a:latin typeface="Calibri" pitchFamily="34" charset="0"/>
                <a:ea typeface="ＭＳ Ｐゴシック"/>
                <a:cs typeface="Calibri" pitchFamily="34" charset="0"/>
              </a:rPr>
              <a:t>of Monitoring &amp; Control, SA management and Key management services/procedures/PDU</a:t>
            </a:r>
          </a:p>
          <a:p>
            <a:pPr marL="1219200" lvl="2" indent="-304800">
              <a:lnSpc>
                <a:spcPct val="95000"/>
              </a:lnSpc>
              <a:spcBef>
                <a:spcPct val="20000"/>
              </a:spcBef>
              <a:buSzPct val="100000"/>
              <a:buFont typeface="Arial" charset="0"/>
              <a:buChar char="•"/>
            </a:pPr>
            <a:r>
              <a:rPr lang="en-GB" dirty="0" smtClean="0">
                <a:latin typeface="Calibri" pitchFamily="34" charset="0"/>
                <a:ea typeface="ＭＳ Ｐゴシック"/>
                <a:cs typeface="Calibri" pitchFamily="34" charset="0"/>
              </a:rPr>
              <a:t>Finalization</a:t>
            </a:r>
            <a:r>
              <a:rPr lang="en-GB" dirty="0" smtClean="0">
                <a:latin typeface="Calibri" pitchFamily="34" charset="0"/>
                <a:ea typeface="ＭＳ Ｐゴシック"/>
                <a:cs typeface="Calibri" pitchFamily="34" charset="0"/>
              </a:rPr>
              <a:t> </a:t>
            </a:r>
            <a:r>
              <a:rPr lang="en-GB" dirty="0">
                <a:latin typeface="Calibri" pitchFamily="34" charset="0"/>
                <a:ea typeface="ＭＳ Ｐゴシック"/>
                <a:cs typeface="Calibri" pitchFamily="34" charset="0"/>
              </a:rPr>
              <a:t>of definition and parameters for baseline mode</a:t>
            </a:r>
          </a:p>
          <a:p>
            <a:pPr marL="1219200" lvl="2" indent="-304800">
              <a:lnSpc>
                <a:spcPct val="95000"/>
              </a:lnSpc>
              <a:spcBef>
                <a:spcPct val="20000"/>
              </a:spcBef>
              <a:buSzPct val="100000"/>
              <a:buFont typeface="Arial" charset="0"/>
              <a:buChar char="•"/>
            </a:pPr>
            <a:r>
              <a:rPr lang="en-GB" dirty="0" smtClean="0">
                <a:latin typeface="Calibri" pitchFamily="34" charset="0"/>
                <a:ea typeface="ＭＳ Ｐゴシック"/>
                <a:cs typeface="Calibri" pitchFamily="34" charset="0"/>
              </a:rPr>
              <a:t>Discussion/decisions on </a:t>
            </a:r>
            <a:r>
              <a:rPr lang="en-GB" dirty="0">
                <a:latin typeface="Calibri" pitchFamily="34" charset="0"/>
                <a:ea typeface="ＭＳ Ｐゴシック"/>
                <a:cs typeface="Calibri" pitchFamily="34" charset="0"/>
              </a:rPr>
              <a:t>interoperability testing :</a:t>
            </a:r>
          </a:p>
          <a:p>
            <a:pPr marL="1676400" lvl="3" indent="-304800">
              <a:lnSpc>
                <a:spcPct val="95000"/>
              </a:lnSpc>
              <a:spcBef>
                <a:spcPct val="20000"/>
              </a:spcBef>
              <a:buSzPct val="100000"/>
              <a:buFont typeface="Arial" charset="0"/>
              <a:buChar char="•"/>
            </a:pPr>
            <a:r>
              <a:rPr lang="en-GB" dirty="0">
                <a:latin typeface="Calibri" pitchFamily="34" charset="0"/>
                <a:ea typeface="ＭＳ Ｐゴシック"/>
                <a:cs typeface="Calibri" pitchFamily="34" charset="0"/>
              </a:rPr>
              <a:t>Tests </a:t>
            </a:r>
            <a:r>
              <a:rPr lang="en-GB" dirty="0" smtClean="0">
                <a:latin typeface="Calibri" pitchFamily="34" charset="0"/>
                <a:ea typeface="ＭＳ Ｐゴシック"/>
                <a:cs typeface="Calibri" pitchFamily="34" charset="0"/>
              </a:rPr>
              <a:t>objectives, coverage </a:t>
            </a:r>
            <a:r>
              <a:rPr lang="en-GB" dirty="0">
                <a:latin typeface="Calibri" pitchFamily="34" charset="0"/>
                <a:ea typeface="ＭＳ Ｐゴシック"/>
                <a:cs typeface="Calibri" pitchFamily="34" charset="0"/>
              </a:rPr>
              <a:t>&amp; configurations</a:t>
            </a:r>
          </a:p>
          <a:p>
            <a:pPr marL="1676400" lvl="3" indent="-304800">
              <a:lnSpc>
                <a:spcPct val="95000"/>
              </a:lnSpc>
              <a:spcBef>
                <a:spcPct val="20000"/>
              </a:spcBef>
              <a:buSzPct val="100000"/>
              <a:buFont typeface="Arial" charset="0"/>
              <a:buChar char="•"/>
            </a:pPr>
            <a:r>
              <a:rPr lang="en-GB" dirty="0" smtClean="0">
                <a:latin typeface="Calibri" pitchFamily="34" charset="0"/>
                <a:ea typeface="ＭＳ Ｐゴシック"/>
                <a:cs typeface="Calibri" pitchFamily="34" charset="0"/>
              </a:rPr>
              <a:t>2 prototypes under development</a:t>
            </a:r>
            <a:r>
              <a:rPr lang="en-GB" dirty="0" smtClean="0">
                <a:latin typeface="Calibri" pitchFamily="34" charset="0"/>
                <a:ea typeface="ＭＳ Ｐゴシック"/>
                <a:cs typeface="Calibri" pitchFamily="34" charset="0"/>
              </a:rPr>
              <a:t> </a:t>
            </a:r>
            <a:r>
              <a:rPr lang="en-GB" dirty="0">
                <a:latin typeface="Calibri" pitchFamily="34" charset="0"/>
                <a:ea typeface="ＭＳ Ｐゴシック"/>
                <a:cs typeface="Calibri" pitchFamily="34" charset="0"/>
              </a:rPr>
              <a:t>: ESA, </a:t>
            </a:r>
            <a:r>
              <a:rPr lang="en-GB" dirty="0" smtClean="0">
                <a:latin typeface="Calibri" pitchFamily="34" charset="0"/>
                <a:ea typeface="ＭＳ Ｐゴシック"/>
                <a:cs typeface="Calibri" pitchFamily="34" charset="0"/>
              </a:rPr>
              <a:t>NASA</a:t>
            </a:r>
            <a:endParaRPr lang="en-GB" dirty="0">
              <a:latin typeface="Calibri" pitchFamily="34" charset="0"/>
              <a:ea typeface="ＭＳ Ｐゴシック"/>
              <a:cs typeface="Calibri" pitchFamily="34" charset="0"/>
            </a:endParaRPr>
          </a:p>
          <a:p>
            <a:pPr marL="2133600" lvl="4" indent="-304800">
              <a:lnSpc>
                <a:spcPct val="95000"/>
              </a:lnSpc>
              <a:spcBef>
                <a:spcPct val="20000"/>
              </a:spcBef>
              <a:buSzPct val="100000"/>
              <a:buFont typeface="Arial" charset="0"/>
              <a:buChar char="•"/>
            </a:pPr>
            <a:r>
              <a:rPr lang="en-GB" dirty="0" smtClean="0">
                <a:latin typeface="Calibri" pitchFamily="34" charset="0"/>
                <a:ea typeface="ＭＳ Ｐゴシック"/>
                <a:cs typeface="Calibri" pitchFamily="34" charset="0"/>
              </a:rPr>
              <a:t>Interconnection of prototypes done using VM over cloud service</a:t>
            </a:r>
            <a:endParaRPr lang="en-GB" dirty="0">
              <a:latin typeface="Calibri" pitchFamily="34" charset="0"/>
              <a:ea typeface="ＭＳ Ｐゴシック"/>
              <a:cs typeface="Calibri" pitchFamily="34" charset="0"/>
            </a:endParaRPr>
          </a:p>
          <a:p>
            <a:pPr marL="1219200" lvl="2" indent="-304800">
              <a:lnSpc>
                <a:spcPct val="95000"/>
              </a:lnSpc>
              <a:spcBef>
                <a:spcPct val="20000"/>
              </a:spcBef>
              <a:buSzPct val="100000"/>
              <a:buFont typeface="Arial" charset="0"/>
              <a:buChar char="•"/>
            </a:pPr>
            <a:r>
              <a:rPr lang="en-GB" dirty="0">
                <a:latin typeface="Calibri" pitchFamily="34" charset="0"/>
                <a:ea typeface="ＭＳ Ｐゴシック"/>
                <a:cs typeface="Calibri" pitchFamily="34" charset="0"/>
              </a:rPr>
              <a:t>White book </a:t>
            </a:r>
            <a:r>
              <a:rPr lang="en-GB" dirty="0" smtClean="0">
                <a:latin typeface="Calibri" pitchFamily="34" charset="0"/>
                <a:ea typeface="ＭＳ Ｐゴシック"/>
                <a:cs typeface="Calibri" pitchFamily="34" charset="0"/>
              </a:rPr>
              <a:t>90</a:t>
            </a:r>
            <a:r>
              <a:rPr lang="en-GB" dirty="0" smtClean="0">
                <a:latin typeface="Calibri" pitchFamily="34" charset="0"/>
                <a:ea typeface="ＭＳ Ｐゴシック"/>
                <a:cs typeface="Calibri" pitchFamily="34" charset="0"/>
              </a:rPr>
              <a:t>% </a:t>
            </a:r>
            <a:r>
              <a:rPr lang="en-GB" dirty="0">
                <a:latin typeface="Calibri" pitchFamily="34" charset="0"/>
                <a:ea typeface="ＭＳ Ｐゴシック"/>
                <a:cs typeface="Calibri" pitchFamily="34" charset="0"/>
              </a:rPr>
              <a:t>complete. Target : final WB agreed by the WG </a:t>
            </a:r>
            <a:r>
              <a:rPr lang="en-GB" dirty="0" smtClean="0">
                <a:latin typeface="Calibri" pitchFamily="34" charset="0"/>
                <a:ea typeface="ＭＳ Ｐゴシック"/>
                <a:cs typeface="Calibri" pitchFamily="34" charset="0"/>
              </a:rPr>
              <a:t>May 2016</a:t>
            </a:r>
            <a:r>
              <a:rPr lang="en-GB" dirty="0" smtClean="0">
                <a:latin typeface="Calibri" pitchFamily="34" charset="0"/>
                <a:ea typeface="ＭＳ Ｐゴシック"/>
                <a:cs typeface="Calibri" pitchFamily="34" charset="0"/>
              </a:rPr>
              <a:t>. Red-1 September 2016. Agency Review November 2016.</a:t>
            </a:r>
            <a:endParaRPr lang="en-US" dirty="0">
              <a:latin typeface="Calibri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SzTx/>
              <a:buFont typeface="Arial" pitchFamily="34" charset="0"/>
              <a:buChar char="•"/>
            </a:pPr>
            <a:endParaRPr lang="en-US" sz="2800" dirty="0" smtClean="0">
              <a:solidFill>
                <a:srgbClr val="000099"/>
              </a:solidFill>
              <a:latin typeface="Calibri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SzTx/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99"/>
                </a:solidFill>
                <a:latin typeface="Calibri" pitchFamily="34" charset="0"/>
              </a:rPr>
              <a:t>SLS </a:t>
            </a:r>
            <a:r>
              <a:rPr lang="en-US" sz="2800" dirty="0">
                <a:solidFill>
                  <a:srgbClr val="000099"/>
                </a:solidFill>
                <a:latin typeface="Calibri" pitchFamily="34" charset="0"/>
              </a:rPr>
              <a:t>Area want to thank </a:t>
            </a:r>
            <a:r>
              <a:rPr lang="en-US" sz="2800" dirty="0" smtClean="0">
                <a:solidFill>
                  <a:srgbClr val="000099"/>
                </a:solidFill>
                <a:latin typeface="Calibri" pitchFamily="34" charset="0"/>
              </a:rPr>
              <a:t>NASA/GRC</a:t>
            </a:r>
            <a:r>
              <a:rPr lang="en-US" sz="2800" dirty="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solidFill>
                  <a:srgbClr val="000099"/>
                </a:solidFill>
                <a:latin typeface="Calibri" pitchFamily="34" charset="0"/>
              </a:rPr>
              <a:t>for </a:t>
            </a:r>
            <a:r>
              <a:rPr lang="en-US" sz="2800" dirty="0">
                <a:solidFill>
                  <a:srgbClr val="000099"/>
                </a:solidFill>
                <a:latin typeface="Calibri" pitchFamily="34" charset="0"/>
              </a:rPr>
              <a:t>the excellent accommodation and facilities.</a:t>
            </a:r>
            <a:endParaRPr lang="en-US" sz="2800" dirty="0">
              <a:latin typeface="Calibri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SzTx/>
              <a:buFont typeface="Arial" pitchFamily="34" charset="0"/>
              <a:buChar char="•"/>
            </a:pPr>
            <a:endParaRPr lang="en-US" sz="2800" dirty="0">
              <a:latin typeface="Calibri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SzTx/>
              <a:buFont typeface="Arial" pitchFamily="34" charset="0"/>
              <a:buChar char="•"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422791" y="87765"/>
            <a:ext cx="72201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Tx/>
            </a:pPr>
            <a:r>
              <a:rPr lang="en-GB" sz="28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SLS </a:t>
            </a:r>
            <a:r>
              <a:rPr lang="en-GB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AREA </a:t>
            </a:r>
            <a:r>
              <a:rPr lang="en-US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REPORT – </a:t>
            </a:r>
            <a:r>
              <a:rPr lang="en-US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SUMMARY</a:t>
            </a: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24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E1DF3F71C7494BBEAD0FAFE1D2625F" ma:contentTypeVersion="0" ma:contentTypeDescription="Create a new document." ma:contentTypeScope="" ma:versionID="2ee15c208980d92d158651cf7e877f1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C1FB2B8-ABB7-415C-8DE9-F9297D444E8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5D1A75-7865-403F-A0D1-03B2E52DAB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AF14BD0-ED18-40F8-BACF-92E33194557B}">
  <ds:schemaRefs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</TotalTime>
  <Pages>51</Pages>
  <Words>360</Words>
  <Application>Microsoft Office PowerPoint</Application>
  <PresentationFormat>Format US (216 x 279 mm)</PresentationFormat>
  <Paragraphs>62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TMOD Presentations</vt:lpstr>
      <vt:lpstr>Présentation PowerPoint</vt:lpstr>
      <vt:lpstr>Présentation PowerPoint</vt:lpstr>
      <vt:lpstr>Présentation PowerPoint</vt:lpstr>
      <vt:lpstr>Présentation PowerPoint</vt:lpstr>
    </vt:vector>
  </TitlesOfParts>
  <Company>NASA Headquarters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CESG-Report-to-CMC-June2008</dc:title>
  <dc:creator>Adrian J. Hooke</dc:creator>
  <cp:lastModifiedBy>mouryg</cp:lastModifiedBy>
  <cp:revision>1458</cp:revision>
  <cp:lastPrinted>2015-04-27T06:30:39Z</cp:lastPrinted>
  <dcterms:created xsi:type="dcterms:W3CDTF">1998-05-20T16:00:08Z</dcterms:created>
  <dcterms:modified xsi:type="dcterms:W3CDTF">2016-04-08T13:52:00Z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0x010100B3E1DF3F71C7494BBEAD0FAFE1D2625F</vt:lpwstr>
  </property>
</Properties>
</file>