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629" r:id="rId5"/>
    <p:sldId id="2630" r:id="rId6"/>
    <p:sldId id="2633" r:id="rId7"/>
  </p:sldIdLst>
  <p:sldSz cx="9144000" cy="6858000" type="letter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9933"/>
    <a:srgbClr val="FF0066"/>
    <a:srgbClr val="E814F5"/>
    <a:srgbClr val="FF9900"/>
    <a:srgbClr val="000099"/>
    <a:srgbClr val="FFFF00"/>
    <a:srgbClr val="D27D00"/>
    <a:srgbClr val="FFFF99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7" autoAdjust="0"/>
    <p:restoredTop sz="98837" autoAdjust="0"/>
  </p:normalViewPr>
  <p:slideViewPr>
    <p:cSldViewPr>
      <p:cViewPr>
        <p:scale>
          <a:sx n="72" d="100"/>
          <a:sy n="72" d="100"/>
        </p:scale>
        <p:origin x="-1092" y="-36"/>
      </p:cViewPr>
      <p:guideLst>
        <p:guide orient="horz" pos="7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950"/>
    </p:cViewPr>
  </p:sorterViewPr>
  <p:notesViewPr>
    <p:cSldViewPr>
      <p:cViewPr varScale="1">
        <p:scale>
          <a:sx n="35" d="100"/>
          <a:sy n="35" d="100"/>
        </p:scale>
        <p:origin x="-1494" y="-72"/>
      </p:cViewPr>
      <p:guideLst>
        <p:guide orient="horz" pos="3127"/>
        <p:guide pos="2141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3196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13BDE1E4-412B-407C-A980-2F1D2D5A0F2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10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3196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C1CAF83B-30F1-4420-86A9-ACD9B25FD0A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717" y="4716236"/>
            <a:ext cx="4980241" cy="446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4759" rIns="91112" bIns="44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52475"/>
            <a:ext cx="4946650" cy="37099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55068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 txBox="1">
            <a:spLocks noGrp="1" noChangeArrowheads="1"/>
          </p:cNvSpPr>
          <p:nvPr/>
        </p:nvSpPr>
        <p:spPr bwMode="auto">
          <a:xfrm>
            <a:off x="3853196" y="9432472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8" tIns="0" rIns="19178" bIns="0" anchor="b"/>
          <a:lstStyle/>
          <a:p>
            <a:pPr algn="r" defTabSz="952500" eaLnBrk="0" hangingPunct="0"/>
            <a:fld id="{C42F6781-CD0D-41FE-96DB-424599E8DACC}" type="slidenum">
              <a:rPr lang="en-GB" sz="1000" b="0" i="1">
                <a:latin typeface="Times New Roman" pitchFamily="18" charset="0"/>
                <a:ea typeface="ＭＳ Ｐゴシック"/>
                <a:cs typeface="ＭＳ Ｐゴシック"/>
              </a:rPr>
              <a:pPr algn="r" defTabSz="952500" eaLnBrk="0" hangingPunct="0"/>
              <a:t>1</a:t>
            </a:fld>
            <a:endParaRPr lang="en-GB" sz="1000" b="0" i="1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 txBox="1">
            <a:spLocks noGrp="1" noChangeArrowheads="1"/>
          </p:cNvSpPr>
          <p:nvPr/>
        </p:nvSpPr>
        <p:spPr bwMode="auto">
          <a:xfrm>
            <a:off x="3853196" y="9432472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8" tIns="0" rIns="19178" bIns="0" anchor="b"/>
          <a:lstStyle/>
          <a:p>
            <a:pPr algn="r" defTabSz="952500" eaLnBrk="0" hangingPunct="0"/>
            <a:fld id="{C42F6781-CD0D-41FE-96DB-424599E8DACC}" type="slidenum">
              <a:rPr lang="en-GB" sz="1000" b="0" i="1">
                <a:latin typeface="Times New Roman" pitchFamily="18" charset="0"/>
                <a:ea typeface="ＭＳ Ｐゴシック"/>
                <a:cs typeface="ＭＳ Ｐゴシック"/>
              </a:rPr>
              <a:pPr algn="r" defTabSz="952500" eaLnBrk="0" hangingPunct="0"/>
              <a:t>2</a:t>
            </a:fld>
            <a:endParaRPr lang="en-GB" sz="1000" b="0" i="1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 txBox="1">
            <a:spLocks noGrp="1" noChangeArrowheads="1"/>
          </p:cNvSpPr>
          <p:nvPr/>
        </p:nvSpPr>
        <p:spPr bwMode="auto">
          <a:xfrm>
            <a:off x="3853196" y="9432472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8" tIns="0" rIns="19178" bIns="0" anchor="b"/>
          <a:lstStyle/>
          <a:p>
            <a:pPr algn="r" defTabSz="952500" eaLnBrk="0" hangingPunct="0"/>
            <a:fld id="{F1EE05E4-F669-4C56-B956-9D12B07E3330}" type="slidenum">
              <a:rPr lang="en-GB" sz="1000" b="0" i="1">
                <a:latin typeface="Times New Roman" pitchFamily="18" charset="0"/>
                <a:ea typeface="ＭＳ Ｐゴシック"/>
                <a:cs typeface="ＭＳ Ｐゴシック"/>
              </a:rPr>
              <a:pPr algn="r" defTabSz="952500" eaLnBrk="0" hangingPunct="0"/>
              <a:t>3</a:t>
            </a:fld>
            <a:endParaRPr lang="en-GB" sz="1000" b="0" i="1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00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0649" name="Line 1001"/>
          <p:cNvSpPr>
            <a:spLocks noChangeShapeType="1"/>
          </p:cNvSpPr>
          <p:nvPr userDrawn="1"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/>
          </a:p>
        </p:txBody>
      </p:sp>
      <p:pic>
        <p:nvPicPr>
          <p:cNvPr id="1029" name="Picture 1" descr="part1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6477000"/>
            <a:ext cx="25908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003"/>
          <p:cNvSpPr>
            <a:spLocks noChangeArrowheads="1"/>
          </p:cNvSpPr>
          <p:nvPr userDrawn="1"/>
        </p:nvSpPr>
        <p:spPr bwMode="auto">
          <a:xfrm>
            <a:off x="7309555" y="6621252"/>
            <a:ext cx="1834445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r>
              <a:rPr lang="en-US" sz="1000" dirty="0" smtClean="0">
                <a:solidFill>
                  <a:srgbClr val="333399"/>
                </a:solidFill>
              </a:rPr>
              <a:t>13-November-2015-cesg-</a:t>
            </a:r>
            <a:fld id="{A695BC2C-BEAC-4E31-AADE-93F4F0C57784}" type="slidenum">
              <a:rPr lang="en-US" sz="1000">
                <a:solidFill>
                  <a:srgbClr val="333399"/>
                </a:solidFill>
              </a:rPr>
              <a:pPr defTabSz="820738" eaLnBrk="0" hangingPunct="0">
                <a:defRPr/>
              </a:pPr>
              <a:t>‹N°›</a:t>
            </a:fld>
            <a:endParaRPr lang="en-US" sz="1000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6"/>
          <p:cNvSpPr txBox="1">
            <a:spLocks noChangeArrowheads="1"/>
          </p:cNvSpPr>
          <p:nvPr/>
        </p:nvSpPr>
        <p:spPr bwMode="auto">
          <a:xfrm>
            <a:off x="0" y="855865"/>
            <a:ext cx="9144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lnSpc>
                <a:spcPct val="70000"/>
              </a:lnSpc>
              <a:spcBef>
                <a:spcPct val="50000"/>
              </a:spcBef>
              <a:spcAft>
                <a:spcPct val="10000"/>
              </a:spcAft>
              <a:buSzPct val="125000"/>
            </a:pPr>
            <a:r>
              <a:rPr lang="en-US" sz="2000" dirty="0">
                <a:solidFill>
                  <a:srgbClr val="000099"/>
                </a:solidFill>
                <a:latin typeface="Calibri" pitchFamily="34" charset="0"/>
                <a:ea typeface="ＭＳ Ｐゴシック"/>
                <a:cs typeface="Calibri" pitchFamily="34" charset="0"/>
              </a:rPr>
              <a:t>Space Data Link Security (SDLS) WG</a:t>
            </a:r>
          </a:p>
          <a:p>
            <a:pPr marL="914400" lvl="1" indent="-457200" eaLnBrk="0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SzPct val="125000"/>
            </a:pPr>
            <a:r>
              <a:rPr lang="en-GB" sz="2000" i="1" dirty="0">
                <a:latin typeface="Calibri" pitchFamily="34" charset="0"/>
                <a:ea typeface="ＭＳ Ｐゴシック"/>
                <a:cs typeface="Calibri" pitchFamily="34" charset="0"/>
              </a:rPr>
              <a:t>Working Group Status: Active - Progress report</a:t>
            </a:r>
            <a:r>
              <a:rPr lang="en-GB" sz="2000" i="1" dirty="0" smtClean="0">
                <a:latin typeface="Calibri" pitchFamily="34" charset="0"/>
                <a:ea typeface="ＭＳ Ｐゴシック"/>
                <a:cs typeface="Calibri" pitchFamily="34" charset="0"/>
              </a:rPr>
              <a:t>:</a:t>
            </a:r>
            <a:endParaRPr lang="en-GB" sz="2000" i="1" dirty="0">
              <a:latin typeface="Calibri" pitchFamily="34" charset="0"/>
              <a:ea typeface="ＭＳ Ｐゴシック"/>
              <a:cs typeface="Calibri" pitchFamily="34" charset="0"/>
            </a:endParaRPr>
          </a:p>
          <a:p>
            <a:pPr marL="914400" lvl="1" indent="-457200" eaLnBrk="0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itchFamily="34" charset="0"/>
                <a:ea typeface="ＭＳ Ｐゴシック"/>
                <a:cs typeface="Calibri" pitchFamily="34" charset="0"/>
              </a:rPr>
              <a:t>SDLS </a:t>
            </a:r>
            <a:r>
              <a:rPr lang="en-GB" sz="2400" u="sng" dirty="0">
                <a:latin typeface="Calibri" pitchFamily="34" charset="0"/>
                <a:ea typeface="ＭＳ Ｐゴシック"/>
                <a:cs typeface="Calibri" pitchFamily="34" charset="0"/>
              </a:rPr>
              <a:t>core</a:t>
            </a:r>
            <a:r>
              <a:rPr lang="en-GB" sz="2400" dirty="0">
                <a:latin typeface="Calibri" pitchFamily="34" charset="0"/>
                <a:ea typeface="ＭＳ Ｐゴシック"/>
                <a:cs typeface="Calibri" pitchFamily="34" charset="0"/>
              </a:rPr>
              <a:t> protocol</a:t>
            </a:r>
          </a:p>
          <a:p>
            <a:pPr marL="1219200" lvl="2" indent="-304800" eaLnBrk="0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SzPct val="100000"/>
              <a:buFont typeface="Arial" charset="0"/>
              <a:buChar char="•"/>
            </a:pP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Blue Book (355.0) published – September 2015 : already several missions have selected SDLS </a:t>
            </a:r>
            <a:r>
              <a:rPr lang="en-GB" sz="2000" smtClean="0">
                <a:latin typeface="Calibri" pitchFamily="34" charset="0"/>
                <a:ea typeface="ＭＳ Ｐゴシック"/>
                <a:cs typeface="Calibri" pitchFamily="34" charset="0"/>
              </a:rPr>
              <a:t>for TC/TM/AOS </a:t>
            </a: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links security</a:t>
            </a:r>
            <a:endParaRPr lang="en-GB" sz="2000" dirty="0">
              <a:latin typeface="Calibri" pitchFamily="34" charset="0"/>
              <a:ea typeface="ＭＳ Ｐゴシック"/>
              <a:cs typeface="Calibri" pitchFamily="34" charset="0"/>
            </a:endParaRPr>
          </a:p>
          <a:p>
            <a:pPr marL="1219200" lvl="2" indent="-304800" eaLnBrk="0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SzPct val="100000"/>
              <a:buFont typeface="Arial" charset="0"/>
              <a:buChar char="•"/>
            </a:pP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Green Book (350.5) </a:t>
            </a:r>
            <a:r>
              <a:rPr lang="en-GB" sz="2000" dirty="0">
                <a:latin typeface="Calibri" pitchFamily="34" charset="0"/>
                <a:ea typeface="ＭＳ Ｐゴシック"/>
                <a:cs typeface="Calibri" pitchFamily="34" charset="0"/>
              </a:rPr>
              <a:t>: </a:t>
            </a: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Discussion and drafting of several missing subsections. Review of the complete document. 90% complete. Target: finalization of GB before spring 2016 meeting.</a:t>
            </a:r>
            <a:endParaRPr lang="en-GB" sz="2000" dirty="0">
              <a:latin typeface="Calibri" pitchFamily="34" charset="0"/>
              <a:ea typeface="ＭＳ Ｐゴシック"/>
              <a:cs typeface="Calibri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728913" y="87315"/>
            <a:ext cx="3962400" cy="5238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Tx/>
              <a:defRPr/>
            </a:pPr>
            <a:r>
              <a:rPr lang="en-GB" sz="28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SLS </a:t>
            </a:r>
            <a:r>
              <a:rPr lang="en-GB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AREA </a:t>
            </a:r>
            <a:r>
              <a:rPr lang="en-US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REPORT</a:t>
            </a: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63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6"/>
          <p:cNvSpPr txBox="1">
            <a:spLocks noChangeArrowheads="1"/>
          </p:cNvSpPr>
          <p:nvPr/>
        </p:nvSpPr>
        <p:spPr bwMode="auto">
          <a:xfrm>
            <a:off x="0" y="855865"/>
            <a:ext cx="9144000" cy="540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lnSpc>
                <a:spcPct val="70000"/>
              </a:lnSpc>
              <a:spcBef>
                <a:spcPct val="50000"/>
              </a:spcBef>
              <a:spcAft>
                <a:spcPct val="10000"/>
              </a:spcAft>
              <a:buSzPct val="125000"/>
            </a:pPr>
            <a:r>
              <a:rPr lang="en-US" sz="2000" dirty="0">
                <a:solidFill>
                  <a:srgbClr val="000099"/>
                </a:solidFill>
                <a:latin typeface="Calibri" pitchFamily="34" charset="0"/>
                <a:ea typeface="ＭＳ Ｐゴシック"/>
                <a:cs typeface="Calibri" pitchFamily="34" charset="0"/>
              </a:rPr>
              <a:t>Space Data Link Security (SDLS) WG</a:t>
            </a:r>
          </a:p>
          <a:p>
            <a:pPr marL="914400" lvl="1" indent="-457200" eaLnBrk="0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SzPct val="125000"/>
            </a:pPr>
            <a:r>
              <a:rPr lang="en-GB" sz="2000" i="1" dirty="0">
                <a:latin typeface="Calibri" pitchFamily="34" charset="0"/>
                <a:ea typeface="ＭＳ Ｐゴシック"/>
                <a:cs typeface="Calibri" pitchFamily="34" charset="0"/>
              </a:rPr>
              <a:t>Working Group Status: Active - Progress report</a:t>
            </a:r>
            <a:r>
              <a:rPr lang="en-GB" sz="2000" i="1" dirty="0" smtClean="0">
                <a:latin typeface="Calibri" pitchFamily="34" charset="0"/>
                <a:ea typeface="ＭＳ Ｐゴシック"/>
                <a:cs typeface="Calibri" pitchFamily="34" charset="0"/>
              </a:rPr>
              <a:t>:</a:t>
            </a:r>
            <a:endParaRPr lang="en-GB" sz="2000" i="1" dirty="0">
              <a:latin typeface="Calibri" pitchFamily="34" charset="0"/>
              <a:ea typeface="ＭＳ Ｐゴシック"/>
              <a:cs typeface="Calibri" pitchFamily="34" charset="0"/>
            </a:endParaRPr>
          </a:p>
          <a:p>
            <a:pPr marL="914400" lvl="1" indent="-457200" eaLnBrk="0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itchFamily="34" charset="0"/>
                <a:ea typeface="ＭＳ Ｐゴシック"/>
                <a:cs typeface="Calibri" pitchFamily="34" charset="0"/>
              </a:rPr>
              <a:t>SDLS </a:t>
            </a:r>
            <a:r>
              <a:rPr lang="en-GB" sz="2400" u="sng" dirty="0" smtClean="0">
                <a:latin typeface="Calibri" pitchFamily="34" charset="0"/>
                <a:ea typeface="ＭＳ Ｐゴシック"/>
                <a:cs typeface="Calibri" pitchFamily="34" charset="0"/>
              </a:rPr>
              <a:t>extended</a:t>
            </a:r>
            <a:r>
              <a:rPr lang="en-GB" sz="2400" dirty="0" smtClean="0">
                <a:latin typeface="Calibri" pitchFamily="34" charset="0"/>
                <a:ea typeface="ＭＳ Ｐゴシック"/>
                <a:cs typeface="Calibri" pitchFamily="34" charset="0"/>
              </a:rPr>
              <a:t> procedures</a:t>
            </a:r>
          </a:p>
          <a:p>
            <a:pPr marL="1219200" lvl="2" indent="-304800" eaLnBrk="0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SzPct val="100000"/>
              <a:buFont typeface="Arial" charset="0"/>
              <a:buChar char="•"/>
            </a:pP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Discussion and finalization of Monitoring &amp; Control, SA management and Key management services/procedures/PDU</a:t>
            </a:r>
          </a:p>
          <a:p>
            <a:pPr marL="1219200" lvl="2" indent="-304800" eaLnBrk="0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SzPct val="100000"/>
              <a:buFont typeface="Arial" charset="0"/>
              <a:buChar char="•"/>
            </a:pP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Extensive discussion on the communication service to be used for EP PDU transmission over the </a:t>
            </a:r>
            <a:r>
              <a:rPr lang="en-GB" sz="2000" dirty="0" err="1" smtClean="0">
                <a:latin typeface="Calibri" pitchFamily="34" charset="0"/>
                <a:ea typeface="ＭＳ Ｐゴシック"/>
                <a:cs typeface="Calibri" pitchFamily="34" charset="0"/>
              </a:rPr>
              <a:t>spacelink</a:t>
            </a:r>
            <a:endParaRPr lang="en-GB" sz="2000" dirty="0" smtClean="0">
              <a:latin typeface="Calibri" pitchFamily="34" charset="0"/>
              <a:ea typeface="ＭＳ Ｐゴシック"/>
              <a:cs typeface="Calibri" pitchFamily="34" charset="0"/>
            </a:endParaRPr>
          </a:p>
          <a:p>
            <a:pPr marL="1219200" lvl="2" indent="-304800" eaLnBrk="0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SzPct val="100000"/>
              <a:buFont typeface="Arial" charset="0"/>
              <a:buChar char="•"/>
            </a:pP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Critical review of definition and parameters for baseline mode</a:t>
            </a:r>
          </a:p>
          <a:p>
            <a:pPr marL="1219200" lvl="2" indent="-304800" eaLnBrk="0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SzPct val="100000"/>
              <a:buFont typeface="Arial" charset="0"/>
              <a:buChar char="•"/>
            </a:pP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Discussion of interoperability testing :</a:t>
            </a:r>
          </a:p>
          <a:p>
            <a:pPr marL="1676400" lvl="3" indent="-304800" eaLnBrk="0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SzPct val="100000"/>
              <a:buFont typeface="Arial" charset="0"/>
              <a:buChar char="•"/>
            </a:pP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Tests coverage &amp; configurations</a:t>
            </a:r>
          </a:p>
          <a:p>
            <a:pPr marL="1676400" lvl="3" indent="-304800" eaLnBrk="0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SzPct val="100000"/>
              <a:buFont typeface="Arial" charset="0"/>
              <a:buChar char="•"/>
            </a:pP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Cloud based implementation : NASA/ESA analysis – summary paper to be submitted to CESG/CMC</a:t>
            </a:r>
          </a:p>
          <a:p>
            <a:pPr marL="1676400" lvl="3" indent="-304800" eaLnBrk="0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SzPct val="100000"/>
              <a:buFont typeface="Arial" charset="0"/>
              <a:buChar char="•"/>
            </a:pPr>
            <a:r>
              <a:rPr lang="en-GB" sz="2000" u="sng" dirty="0" smtClean="0">
                <a:latin typeface="Calibri" pitchFamily="34" charset="0"/>
                <a:ea typeface="ＭＳ Ｐゴシック"/>
                <a:cs typeface="Calibri" pitchFamily="34" charset="0"/>
              </a:rPr>
              <a:t>3 prototypes will be developed </a:t>
            </a: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: ESA, NASA, CNES</a:t>
            </a:r>
          </a:p>
          <a:p>
            <a:pPr marL="1219200" lvl="2" indent="-304800" eaLnBrk="0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SzPct val="100000"/>
              <a:buFont typeface="Arial" charset="0"/>
              <a:buChar char="•"/>
            </a:pPr>
            <a:r>
              <a:rPr lang="en-GB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White book 80% complete. Target : final WB agreed by the WG at the next meeting.</a:t>
            </a:r>
            <a:endParaRPr lang="en-GB" sz="2000" dirty="0">
              <a:latin typeface="Calibri" pitchFamily="34" charset="0"/>
              <a:ea typeface="ＭＳ Ｐゴシック"/>
              <a:cs typeface="Calibri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728913" y="87315"/>
            <a:ext cx="3962400" cy="5238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Tx/>
              <a:defRPr/>
            </a:pPr>
            <a:r>
              <a:rPr lang="en-GB" sz="28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SLS </a:t>
            </a:r>
            <a:r>
              <a:rPr lang="en-GB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AREA </a:t>
            </a:r>
            <a:r>
              <a:rPr lang="en-US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REPORT</a:t>
            </a: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80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728913" y="87315"/>
            <a:ext cx="3962400" cy="5238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lnSpc>
                <a:spcPct val="90000"/>
              </a:lnSpc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SzTx/>
              <a:defRPr/>
            </a:pPr>
            <a:r>
              <a:rPr lang="en-GB" sz="28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SLS </a:t>
            </a:r>
            <a:r>
              <a:rPr lang="en-GB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AREA </a:t>
            </a:r>
            <a:r>
              <a:rPr lang="en-US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REPORT</a:t>
            </a: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370" name="Rectangle 1"/>
          <p:cNvSpPr>
            <a:spLocks noChangeArrowheads="1"/>
          </p:cNvSpPr>
          <p:nvPr/>
        </p:nvSpPr>
        <p:spPr bwMode="auto">
          <a:xfrm>
            <a:off x="460996" y="949097"/>
            <a:ext cx="8333886" cy="1203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000" dirty="0">
                <a:solidFill>
                  <a:srgbClr val="000099"/>
                </a:solidFill>
                <a:latin typeface="Calibri" pitchFamily="34" charset="0"/>
                <a:ea typeface="ＭＳ Ｐゴシック"/>
                <a:cs typeface="Calibri" pitchFamily="34" charset="0"/>
              </a:rPr>
              <a:t>Space Data Link Security (SDLS) protocol (cont’d)</a:t>
            </a:r>
            <a:endParaRPr lang="en-GB" sz="2000" i="1" dirty="0">
              <a:latin typeface="Calibri" pitchFamily="34" charset="0"/>
              <a:ea typeface="ＭＳ Ｐゴシック"/>
              <a:cs typeface="Calibri" pitchFamily="34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GB" sz="2000" i="1" dirty="0">
                <a:solidFill>
                  <a:srgbClr val="0070C0"/>
                </a:solidFill>
                <a:latin typeface="Calibri" pitchFamily="34" charset="0"/>
                <a:ea typeface="ＭＳ Ｐゴシック"/>
                <a:cs typeface="Calibri" pitchFamily="34" charset="0"/>
              </a:rPr>
              <a:t>Problems and Issues: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GB" sz="1800" dirty="0">
                <a:latin typeface="Calibri" pitchFamily="34" charset="0"/>
                <a:ea typeface="ＭＳ Ｐゴシック"/>
                <a:cs typeface="Calibri" pitchFamily="34" charset="0"/>
              </a:rPr>
              <a:t> </a:t>
            </a:r>
            <a:r>
              <a:rPr lang="en-GB" sz="1800" dirty="0" smtClean="0">
                <a:latin typeface="Calibri" pitchFamily="34" charset="0"/>
                <a:ea typeface="ＭＳ Ｐゴシック"/>
                <a:cs typeface="Calibri" pitchFamily="34" charset="0"/>
              </a:rPr>
              <a:t>Funding of cloud service for SDLS extended procedures interoperability testing : roughly 500$ for 6 months testing campaign. Is CCSDS funding feasible ?</a:t>
            </a:r>
            <a:endParaRPr lang="en-GB" sz="1800" dirty="0">
              <a:latin typeface="Calibri" pitchFamily="34" charset="0"/>
              <a:ea typeface="ＭＳ Ｐゴシック"/>
              <a:cs typeface="Calibri" pitchFamily="34" charset="0"/>
            </a:endParaRPr>
          </a:p>
        </p:txBody>
      </p:sp>
      <p:graphicFrame>
        <p:nvGraphicFramePr>
          <p:cNvPr id="4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815767"/>
              </p:ext>
            </p:extLst>
          </p:nvPr>
        </p:nvGraphicFramePr>
        <p:xfrm>
          <a:off x="1093786" y="2491060"/>
          <a:ext cx="6858000" cy="1140985"/>
        </p:xfrm>
        <a:graphic>
          <a:graphicData uri="http://schemas.openxmlformats.org/drawingml/2006/table">
            <a:tbl>
              <a:tblPr/>
              <a:tblGrid>
                <a:gridCol w="1714500"/>
                <a:gridCol w="1714500"/>
                <a:gridCol w="1714500"/>
                <a:gridCol w="1714500"/>
              </a:tblGrid>
              <a:tr h="50090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status: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CAUTION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8C5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PROBLEM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6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comment: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Good progress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Cloud service funding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62665" y="4005075"/>
            <a:ext cx="8449101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GB" sz="2000" i="1" dirty="0" smtClean="0">
                <a:solidFill>
                  <a:srgbClr val="0070C0"/>
                </a:solidFill>
                <a:latin typeface="Calibri" pitchFamily="34" charset="0"/>
                <a:ea typeface="ＭＳ Ｐゴシック"/>
                <a:cs typeface="Calibri" pitchFamily="34" charset="0"/>
              </a:rPr>
              <a:t>Planning:</a:t>
            </a:r>
            <a:endParaRPr lang="en-US" sz="2000" dirty="0">
              <a:latin typeface="Calibri" pitchFamily="34" charset="0"/>
              <a:ea typeface="ＭＳ Ｐゴシック"/>
              <a:cs typeface="Calibri" pitchFamily="34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SDLS </a:t>
            </a:r>
            <a:r>
              <a:rPr lang="en-US" sz="2000" dirty="0">
                <a:latin typeface="Calibri" pitchFamily="34" charset="0"/>
                <a:ea typeface="ＭＳ Ｐゴシック"/>
                <a:cs typeface="Calibri" pitchFamily="34" charset="0"/>
              </a:rPr>
              <a:t>core protocol</a:t>
            </a:r>
            <a:r>
              <a:rPr lang="en-US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:</a:t>
            </a:r>
            <a:endParaRPr lang="en-US" sz="1800" dirty="0">
              <a:latin typeface="Calibri" pitchFamily="34" charset="0"/>
              <a:ea typeface="ＭＳ Ｐゴシック"/>
              <a:cs typeface="Calibri" pitchFamily="34" charset="0"/>
            </a:endParaRPr>
          </a:p>
          <a:p>
            <a:pPr marL="742950" lvl="1" indent="-285750">
              <a:spcBef>
                <a:spcPts val="0"/>
              </a:spcBef>
              <a:buFont typeface="Arial" charset="0"/>
              <a:buChar char="•"/>
            </a:pPr>
            <a:r>
              <a:rPr lang="en-US" sz="1800" dirty="0" smtClean="0">
                <a:latin typeface="Calibri" pitchFamily="34" charset="0"/>
                <a:ea typeface="ＭＳ Ｐゴシック"/>
                <a:cs typeface="Calibri" pitchFamily="34" charset="0"/>
              </a:rPr>
              <a:t>Green Book completion : target spring 2016</a:t>
            </a:r>
            <a:endParaRPr lang="en-US" sz="1800" dirty="0">
              <a:latin typeface="Calibri" pitchFamily="34" charset="0"/>
              <a:ea typeface="ＭＳ Ｐゴシック"/>
              <a:cs typeface="Calibri" pitchFamily="34" charset="0"/>
            </a:endParaRPr>
          </a:p>
          <a:p>
            <a:pPr>
              <a:lnSpc>
                <a:spcPct val="50000"/>
              </a:lnSpc>
              <a:spcBef>
                <a:spcPct val="25000"/>
              </a:spcBef>
              <a:buFont typeface="Arial" charset="0"/>
              <a:buChar char="•"/>
            </a:pPr>
            <a:r>
              <a:rPr lang="en-US" sz="1800" dirty="0">
                <a:latin typeface="Calibri" pitchFamily="34" charset="0"/>
                <a:ea typeface="ＭＳ Ｐゴシック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ＭＳ Ｐゴシック"/>
                <a:cs typeface="Calibri" pitchFamily="34" charset="0"/>
              </a:rPr>
              <a:t>SDLS extended procedures</a:t>
            </a:r>
            <a:r>
              <a:rPr lang="en-US" sz="2000" dirty="0" smtClean="0">
                <a:latin typeface="Calibri" pitchFamily="34" charset="0"/>
                <a:ea typeface="ＭＳ Ｐゴシック"/>
                <a:cs typeface="Calibri" pitchFamily="34" charset="0"/>
              </a:rPr>
              <a:t>:</a:t>
            </a:r>
          </a:p>
          <a:p>
            <a:pPr marL="742950" lvl="1" indent="-285750">
              <a:lnSpc>
                <a:spcPct val="50000"/>
              </a:lnSpc>
              <a:spcBef>
                <a:spcPct val="25000"/>
              </a:spcBef>
              <a:buFont typeface="Arial" charset="0"/>
              <a:buChar char="•"/>
            </a:pPr>
            <a:r>
              <a:rPr lang="en-US" sz="1800" dirty="0" smtClean="0">
                <a:latin typeface="Calibri" pitchFamily="34" charset="0"/>
                <a:ea typeface="ＭＳ Ｐゴシック"/>
                <a:cs typeface="Calibri" pitchFamily="34" charset="0"/>
              </a:rPr>
              <a:t>White book – final draft : early 2016</a:t>
            </a:r>
          </a:p>
          <a:p>
            <a:pPr marL="742950" lvl="1" indent="-285750">
              <a:lnSpc>
                <a:spcPct val="50000"/>
              </a:lnSpc>
              <a:spcBef>
                <a:spcPct val="25000"/>
              </a:spcBef>
              <a:buFont typeface="Arial" charset="0"/>
              <a:buChar char="•"/>
            </a:pPr>
            <a:r>
              <a:rPr lang="en-US" sz="1800" dirty="0" smtClean="0">
                <a:latin typeface="Calibri" pitchFamily="34" charset="0"/>
                <a:ea typeface="ＭＳ Ｐゴシック"/>
                <a:cs typeface="Calibri" pitchFamily="34" charset="0"/>
              </a:rPr>
              <a:t>Red book 1 (including baseline mode): spring 2016</a:t>
            </a:r>
          </a:p>
        </p:txBody>
      </p:sp>
    </p:spTree>
    <p:extLst>
      <p:ext uri="{BB962C8B-B14F-4D97-AF65-F5344CB8AC3E}">
        <p14:creationId xmlns:p14="http://schemas.microsoft.com/office/powerpoint/2010/main" val="165892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E1DF3F71C7494BBEAD0FAFE1D2625F" ma:contentTypeVersion="0" ma:contentTypeDescription="Create a new document." ma:contentTypeScope="" ma:versionID="2ee15c208980d92d158651cf7e877f1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F14BD0-ED18-40F8-BACF-92E33194557B}">
  <ds:schemaRefs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95D1A75-7865-403F-A0D1-03B2E52DAB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C1FB2B8-ABB7-415C-8DE9-F9297D444E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Pages>51</Pages>
  <Words>287</Words>
  <Application>Microsoft Office PowerPoint</Application>
  <PresentationFormat>Format US (216 x 279 mm)</PresentationFormat>
  <Paragraphs>38</Paragraphs>
  <Slides>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TMOD Presentations</vt:lpstr>
      <vt:lpstr>Présentation PowerPoint</vt:lpstr>
      <vt:lpstr>Présentation PowerPoint</vt:lpstr>
      <vt:lpstr>Présentation PowerPoint</vt:lpstr>
    </vt:vector>
  </TitlesOfParts>
  <Company>NASA Headquarters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CESG-Report-to-CMC-June2008</dc:title>
  <dc:creator>Adrian J. Hooke</dc:creator>
  <cp:lastModifiedBy>mouryg</cp:lastModifiedBy>
  <cp:revision>1443</cp:revision>
  <cp:lastPrinted>2015-04-27T06:30:39Z</cp:lastPrinted>
  <dcterms:created xsi:type="dcterms:W3CDTF">1998-05-20T16:00:08Z</dcterms:created>
  <dcterms:modified xsi:type="dcterms:W3CDTF">2015-11-13T12:30:11Z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0x010100B3E1DF3F71C7494BBEAD0FAFE1D2625F</vt:lpwstr>
  </property>
</Properties>
</file>