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2"/>
  </p:notesMasterIdLst>
  <p:handoutMasterIdLst>
    <p:handoutMasterId r:id="rId13"/>
  </p:handoutMasterIdLst>
  <p:sldIdLst>
    <p:sldId id="516" r:id="rId2"/>
    <p:sldId id="587" r:id="rId3"/>
    <p:sldId id="585" r:id="rId4"/>
    <p:sldId id="586" r:id="rId5"/>
    <p:sldId id="588" r:id="rId6"/>
    <p:sldId id="589" r:id="rId7"/>
    <p:sldId id="590" r:id="rId8"/>
    <p:sldId id="591" r:id="rId9"/>
    <p:sldId id="592" r:id="rId10"/>
    <p:sldId id="584" r:id="rId11"/>
  </p:sldIdLst>
  <p:sldSz cx="9144000" cy="6858000" type="screen4x3"/>
  <p:notesSz cx="7010400" cy="92964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DAA600"/>
    <a:srgbClr val="000099"/>
    <a:srgbClr val="0000FF"/>
    <a:srgbClr val="FF3300"/>
    <a:srgbClr val="FDE9E1"/>
    <a:srgbClr val="66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83084" autoAdjust="0"/>
  </p:normalViewPr>
  <p:slideViewPr>
    <p:cSldViewPr snapToGrid="0">
      <p:cViewPr>
        <p:scale>
          <a:sx n="125" d="100"/>
          <a:sy n="125" d="100"/>
        </p:scale>
        <p:origin x="-210" y="19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202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73E7CDB-F824-410B-BF1F-E9A723D73D51}" type="datetimeFigureOut">
              <a:rPr lang="en-US"/>
              <a:pPr>
                <a:defRPr/>
              </a:pPr>
              <a:t>11/10/2014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84E30A63-9CEB-45BA-814C-B763C13412AF}" type="slidenum">
              <a:rPr lang="en-US"/>
              <a:pPr>
                <a:defRPr/>
              </a:pPr>
              <a:t>‹#›</a:t>
            </a:fld>
            <a:endParaRPr lang="en-US" dirty="0"/>
          </a:p>
        </p:txBody>
      </p:sp>
    </p:spTree>
    <p:extLst>
      <p:ext uri="{BB962C8B-B14F-4D97-AF65-F5344CB8AC3E}">
        <p14:creationId xmlns:p14="http://schemas.microsoft.com/office/powerpoint/2010/main" val="1897950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41B84537-4BF7-4E5E-8A7F-F9C0B41A46DF}" type="datetimeFigureOut">
              <a:rPr lang="en-US"/>
              <a:pPr>
                <a:defRPr/>
              </a:pPr>
              <a:t>11/10/2014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1B9FF75D-5509-4B76-80CF-B5BA64EC0730}" type="slidenum">
              <a:rPr lang="en-US"/>
              <a:pPr>
                <a:defRPr/>
              </a:pPr>
              <a:t>‹#›</a:t>
            </a:fld>
            <a:endParaRPr lang="en-US" dirty="0"/>
          </a:p>
        </p:txBody>
      </p:sp>
    </p:spTree>
    <p:extLst>
      <p:ext uri="{BB962C8B-B14F-4D97-AF65-F5344CB8AC3E}">
        <p14:creationId xmlns:p14="http://schemas.microsoft.com/office/powerpoint/2010/main" val="392038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14874" y="2130425"/>
            <a:ext cx="3743325" cy="1470025"/>
          </a:xfrm>
        </p:spPr>
        <p:txBody>
          <a:bodyPr/>
          <a:lstStyle>
            <a:lvl1pPr>
              <a:defRPr>
                <a:latin typeface="Cambr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924424" y="3886200"/>
            <a:ext cx="2847975" cy="1752600"/>
          </a:xfrm>
        </p:spPr>
        <p:txBody>
          <a:bodyPr/>
          <a:lstStyle>
            <a:lvl1pPr marL="0" indent="0" algn="ctr">
              <a:buNone/>
              <a:defRPr>
                <a:solidFill>
                  <a:schemeClr val="tx1">
                    <a:tint val="75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Cambria" pitchFamily="18" charset="0"/>
              </a:defRPr>
            </a:lvl1pPr>
          </a:lstStyle>
          <a:p>
            <a:pPr>
              <a:defRPr/>
            </a:pPr>
            <a:fld id="{4DD9EFF0-FC5C-4F8D-9F2C-3AF48B8A28B3}" type="datetime1">
              <a:rPr lang="en-US"/>
              <a:pPr>
                <a:defRPr/>
              </a:pPr>
              <a:t>11/10/2014</a:t>
            </a:fld>
            <a:endParaRPr lang="en-US" dirty="0"/>
          </a:p>
        </p:txBody>
      </p:sp>
      <p:sp>
        <p:nvSpPr>
          <p:cNvPr id="5" name="Footer Placeholder 4"/>
          <p:cNvSpPr>
            <a:spLocks noGrp="1"/>
          </p:cNvSpPr>
          <p:nvPr>
            <p:ph type="ftr" sz="quarter" idx="11"/>
          </p:nvPr>
        </p:nvSpPr>
        <p:spPr>
          <a:xfrm>
            <a:off x="2976563" y="6443663"/>
            <a:ext cx="3243262" cy="277812"/>
          </a:xfrm>
        </p:spPr>
        <p:txBody>
          <a:bodyPr/>
          <a:lstStyle>
            <a:lvl1pPr>
              <a:defRPr sz="1050">
                <a:latin typeface="Cambria" pitchFamily="18" charset="0"/>
              </a:defRPr>
            </a:lvl1pPr>
          </a:lstStyle>
          <a:p>
            <a:pPr>
              <a:defRPr/>
            </a:pPr>
            <a:r>
              <a:rPr lang="en-US" dirty="0" smtClean="0"/>
              <a:t>NASA’s IV&amp;V  Program’s Independent Test Capability </a:t>
            </a:r>
            <a:endParaRPr lang="en-US" dirty="0"/>
          </a:p>
        </p:txBody>
      </p:sp>
      <p:sp>
        <p:nvSpPr>
          <p:cNvPr id="6" name="Slide Number Placeholder 5"/>
          <p:cNvSpPr>
            <a:spLocks noGrp="1"/>
          </p:cNvSpPr>
          <p:nvPr>
            <p:ph type="sldNum" sz="quarter" idx="12"/>
          </p:nvPr>
        </p:nvSpPr>
        <p:spPr/>
        <p:txBody>
          <a:bodyPr/>
          <a:lstStyle>
            <a:lvl1pPr>
              <a:defRPr>
                <a:latin typeface="Cambria" pitchFamily="18" charset="0"/>
              </a:defRPr>
            </a:lvl1pPr>
          </a:lstStyle>
          <a:p>
            <a:pPr>
              <a:defRPr/>
            </a:pPr>
            <a:fld id="{97C2903D-81AB-4886-BABF-93973CD06E3A}" type="slidenum">
              <a:rPr lang="en-US"/>
              <a:pPr>
                <a:defRPr/>
              </a:pPr>
              <a:t>‹#›</a:t>
            </a:fld>
            <a:endParaRPr lang="en-US" dirty="0"/>
          </a:p>
        </p:txBody>
      </p:sp>
    </p:spTree>
    <p:extLst>
      <p:ext uri="{BB962C8B-B14F-4D97-AF65-F5344CB8AC3E}">
        <p14:creationId xmlns:p14="http://schemas.microsoft.com/office/powerpoint/2010/main" val="222249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662BFC-F803-41E2-810C-1DC2C110CF64}" type="datetime1">
              <a:rPr lang="en-US"/>
              <a:pPr>
                <a:defRPr/>
              </a:pPr>
              <a:t>11/10/2014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NASA’s IV&amp;V  Program’s Independent Test Capability </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4177D18-766C-43E4-B66C-51F489348A38}" type="slidenum">
              <a:rPr lang="en-US"/>
              <a:pPr>
                <a:defRPr/>
              </a:pPr>
              <a:t>‹#›</a:t>
            </a:fld>
            <a:endParaRPr lang="en-US" dirty="0"/>
          </a:p>
        </p:txBody>
      </p:sp>
    </p:spTree>
    <p:extLst>
      <p:ext uri="{BB962C8B-B14F-4D97-AF65-F5344CB8AC3E}">
        <p14:creationId xmlns:p14="http://schemas.microsoft.com/office/powerpoint/2010/main" val="246118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BF4ED0-1705-4C7B-9DD4-C8F24046DF97}" type="datetime1">
              <a:rPr lang="en-US"/>
              <a:pPr>
                <a:defRPr/>
              </a:pPr>
              <a:t>11/10/2014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NASA’s IV&amp;V  Program’s Independent Test Capability </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BFCA70F-9826-4F19-B04A-5D4571350370}" type="slidenum">
              <a:rPr lang="en-US"/>
              <a:pPr>
                <a:defRPr/>
              </a:pPr>
              <a:t>‹#›</a:t>
            </a:fld>
            <a:endParaRPr lang="en-US" dirty="0"/>
          </a:p>
        </p:txBody>
      </p:sp>
    </p:spTree>
    <p:extLst>
      <p:ext uri="{BB962C8B-B14F-4D97-AF65-F5344CB8AC3E}">
        <p14:creationId xmlns:p14="http://schemas.microsoft.com/office/powerpoint/2010/main" val="281227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66725" y="6305550"/>
            <a:ext cx="8229600" cy="1588"/>
          </a:xfrm>
          <a:prstGeom prst="line">
            <a:avLst/>
          </a:prstGeom>
          <a:ln/>
        </p:spPr>
        <p:style>
          <a:lnRef idx="3">
            <a:schemeClr val="dk1"/>
          </a:lnRef>
          <a:fillRef idx="0">
            <a:schemeClr val="dk1"/>
          </a:fillRef>
          <a:effectRef idx="2">
            <a:schemeClr val="dk1"/>
          </a:effectRef>
          <a:fontRef idx="minor">
            <a:schemeClr val="tx1"/>
          </a:fontRef>
        </p:style>
      </p:cxnSp>
      <p:cxnSp>
        <p:nvCxnSpPr>
          <p:cNvPr id="5" name="Straight Connector 4"/>
          <p:cNvCxnSpPr/>
          <p:nvPr userDrawn="1"/>
        </p:nvCxnSpPr>
        <p:spPr>
          <a:xfrm>
            <a:off x="447675" y="1133475"/>
            <a:ext cx="8229600" cy="1588"/>
          </a:xfrm>
          <a:prstGeom prst="line">
            <a:avLst/>
          </a:prstGeom>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2165684" y="274638"/>
            <a:ext cx="5314521" cy="744537"/>
          </a:xfrm>
        </p:spPr>
        <p:txBody>
          <a:bodyPr/>
          <a:lstStyle>
            <a:lvl1pPr algn="ctr">
              <a:defRPr sz="3200" b="1">
                <a:solidFill>
                  <a:srgbClr val="000099"/>
                </a:solidFill>
                <a:latin typeface="Cambria"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1238250" y="6356350"/>
            <a:ext cx="6696075" cy="365125"/>
          </a:xfrm>
        </p:spPr>
        <p:txBody>
          <a:bodyPr/>
          <a:lstStyle>
            <a:lvl1pPr>
              <a:defRPr sz="1000">
                <a:solidFill>
                  <a:schemeClr val="tx1"/>
                </a:solidFill>
                <a:latin typeface="Cambria" pitchFamily="18" charset="0"/>
              </a:defRPr>
            </a:lvl1pPr>
          </a:lstStyle>
          <a:p>
            <a:pPr>
              <a:defRPr/>
            </a:pPr>
            <a:r>
              <a:rPr lang="en-US" dirty="0" smtClean="0"/>
              <a:t>NASA’s IV&amp;V  Program’s Independent Test Capability </a:t>
            </a:r>
            <a:endParaRPr lang="en-US" dirty="0"/>
          </a:p>
        </p:txBody>
      </p:sp>
      <p:sp>
        <p:nvSpPr>
          <p:cNvPr id="7" name="Slide Number Placeholder 5"/>
          <p:cNvSpPr>
            <a:spLocks noGrp="1"/>
          </p:cNvSpPr>
          <p:nvPr>
            <p:ph type="sldNum" sz="quarter" idx="11"/>
          </p:nvPr>
        </p:nvSpPr>
        <p:spPr>
          <a:xfrm>
            <a:off x="8305800" y="6356350"/>
            <a:ext cx="381000" cy="365125"/>
          </a:xfrm>
        </p:spPr>
        <p:txBody>
          <a:bodyPr/>
          <a:lstStyle>
            <a:lvl1pPr>
              <a:defRPr/>
            </a:lvl1pPr>
          </a:lstStyle>
          <a:p>
            <a:pPr>
              <a:defRPr/>
            </a:pPr>
            <a:fld id="{231CDBF0-E5EF-45F9-9AE1-02033F5D9655}" type="slidenum">
              <a:rPr lang="en-US"/>
              <a:pPr>
                <a:defRPr/>
              </a:pPr>
              <a:t>‹#›</a:t>
            </a:fld>
            <a:endParaRPr lang="en-US" dirty="0"/>
          </a:p>
        </p:txBody>
      </p:sp>
    </p:spTree>
    <p:extLst>
      <p:ext uri="{BB962C8B-B14F-4D97-AF65-F5344CB8AC3E}">
        <p14:creationId xmlns:p14="http://schemas.microsoft.com/office/powerpoint/2010/main" val="128027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FE140F-43F1-4FE5-BD14-C7EB4CB0E166}" type="datetime1">
              <a:rPr lang="en-US"/>
              <a:pPr>
                <a:defRPr/>
              </a:pPr>
              <a:t>11/10/2014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NASA’s IV&amp;V  Program’s Independent Test Capability </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B5BBB3F-E5B0-471F-843A-5CC1A9851CA2}" type="slidenum">
              <a:rPr lang="en-US"/>
              <a:pPr>
                <a:defRPr/>
              </a:pPr>
              <a:t>‹#›</a:t>
            </a:fld>
            <a:endParaRPr lang="en-US" dirty="0"/>
          </a:p>
        </p:txBody>
      </p:sp>
    </p:spTree>
    <p:extLst>
      <p:ext uri="{BB962C8B-B14F-4D97-AF65-F5344CB8AC3E}">
        <p14:creationId xmlns:p14="http://schemas.microsoft.com/office/powerpoint/2010/main" val="3960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7ECBC94-5A33-4F96-9365-544BD3FF8FEA}" type="datetime1">
              <a:rPr lang="en-US"/>
              <a:pPr>
                <a:defRPr/>
              </a:pPr>
              <a:t>11/10/2014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NASA’s IV&amp;V  Program’s Independent Test Capability </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49B7E46-CFD9-4214-A8DC-143ACFBD00BA}" type="slidenum">
              <a:rPr lang="en-US"/>
              <a:pPr>
                <a:defRPr/>
              </a:pPr>
              <a:t>‹#›</a:t>
            </a:fld>
            <a:endParaRPr lang="en-US" dirty="0"/>
          </a:p>
        </p:txBody>
      </p:sp>
    </p:spTree>
    <p:extLst>
      <p:ext uri="{BB962C8B-B14F-4D97-AF65-F5344CB8AC3E}">
        <p14:creationId xmlns:p14="http://schemas.microsoft.com/office/powerpoint/2010/main" val="3721830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FB7C8B-8753-41C4-B3DA-6103D74EFA10}" type="datetime1">
              <a:rPr lang="en-US"/>
              <a:pPr>
                <a:defRPr/>
              </a:pPr>
              <a:t>11/10/2014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NASA’s IV&amp;V  Program’s Independent Test Capability </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F120227-4E9C-4F72-B25D-18F116E31C92}" type="slidenum">
              <a:rPr lang="en-US"/>
              <a:pPr>
                <a:defRPr/>
              </a:pPr>
              <a:t>‹#›</a:t>
            </a:fld>
            <a:endParaRPr lang="en-US" dirty="0"/>
          </a:p>
        </p:txBody>
      </p:sp>
    </p:spTree>
    <p:extLst>
      <p:ext uri="{BB962C8B-B14F-4D97-AF65-F5344CB8AC3E}">
        <p14:creationId xmlns:p14="http://schemas.microsoft.com/office/powerpoint/2010/main" val="221693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A97DB4B-4D5D-4506-B427-BB76976085E3}" type="datetime1">
              <a:rPr lang="en-US"/>
              <a:pPr>
                <a:defRPr/>
              </a:pPr>
              <a:t>11/10/2014</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NASA’s IV&amp;V  Program’s Independent Test Capability </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C3AD8-F8D7-430E-8E26-81376404B6D1}" type="slidenum">
              <a:rPr lang="en-US"/>
              <a:pPr>
                <a:defRPr/>
              </a:pPr>
              <a:t>‹#›</a:t>
            </a:fld>
            <a:endParaRPr lang="en-US" dirty="0"/>
          </a:p>
        </p:txBody>
      </p:sp>
    </p:spTree>
    <p:extLst>
      <p:ext uri="{BB962C8B-B14F-4D97-AF65-F5344CB8AC3E}">
        <p14:creationId xmlns:p14="http://schemas.microsoft.com/office/powerpoint/2010/main" val="128508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84D250B-6022-48F6-AAF2-740D76A4AC0D}" type="datetime1">
              <a:rPr lang="en-US"/>
              <a:pPr>
                <a:defRPr/>
              </a:pPr>
              <a:t>11/10/2014</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NASA’s IV&amp;V  Program’s Independent Test Capability </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CB2C461-915E-449C-82DE-7C680C01C8AC}" type="slidenum">
              <a:rPr lang="en-US"/>
              <a:pPr>
                <a:defRPr/>
              </a:pPr>
              <a:t>‹#›</a:t>
            </a:fld>
            <a:endParaRPr lang="en-US" dirty="0"/>
          </a:p>
        </p:txBody>
      </p:sp>
    </p:spTree>
    <p:extLst>
      <p:ext uri="{BB962C8B-B14F-4D97-AF65-F5344CB8AC3E}">
        <p14:creationId xmlns:p14="http://schemas.microsoft.com/office/powerpoint/2010/main" val="238352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4976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725947"/>
            <a:ext cx="3008313" cy="34002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69C301-3F9F-4ABC-A0A1-6352FF3F662E}" type="datetime1">
              <a:rPr lang="en-US"/>
              <a:pPr>
                <a:defRPr/>
              </a:pPr>
              <a:t>11/10/2014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NASA’s IV&amp;V  Program’s Independent Test Capability </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9B44A66-520A-4C9C-B53E-2154C561EAA9}" type="slidenum">
              <a:rPr lang="en-US"/>
              <a:pPr>
                <a:defRPr/>
              </a:pPr>
              <a:t>‹#›</a:t>
            </a:fld>
            <a:endParaRPr lang="en-US" dirty="0"/>
          </a:p>
        </p:txBody>
      </p:sp>
    </p:spTree>
    <p:extLst>
      <p:ext uri="{BB962C8B-B14F-4D97-AF65-F5344CB8AC3E}">
        <p14:creationId xmlns:p14="http://schemas.microsoft.com/office/powerpoint/2010/main" val="2839939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3390"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39269" y="586896"/>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41339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4B5725-075E-4C26-BA1B-9704A6918A37}" type="datetime1">
              <a:rPr lang="en-US"/>
              <a:pPr>
                <a:defRPr/>
              </a:pPr>
              <a:t>11/10/2014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NASA’s IV&amp;V  Program’s Independent Test Capability </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E9DB509-D882-4057-816A-F745FB46E944}" type="slidenum">
              <a:rPr lang="en-US"/>
              <a:pPr>
                <a:defRPr/>
              </a:pPr>
              <a:t>‹#›</a:t>
            </a:fld>
            <a:endParaRPr lang="en-US" dirty="0"/>
          </a:p>
        </p:txBody>
      </p:sp>
    </p:spTree>
    <p:extLst>
      <p:ext uri="{BB962C8B-B14F-4D97-AF65-F5344CB8AC3E}">
        <p14:creationId xmlns:p14="http://schemas.microsoft.com/office/powerpoint/2010/main" val="75099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59000" y="274638"/>
            <a:ext cx="5321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ambria" pitchFamily="18" charset="0"/>
              </a:defRPr>
            </a:lvl1pPr>
          </a:lstStyle>
          <a:p>
            <a:pPr>
              <a:defRPr/>
            </a:pPr>
            <a:fld id="{51C30B70-3C7F-45E5-BD50-F46269ED4325}" type="datetime1">
              <a:rPr lang="en-US"/>
              <a:pPr>
                <a:defRPr/>
              </a:pPr>
              <a:t>11/10/2014</a:t>
            </a:fld>
            <a:endParaRPr lang="en-US" dirty="0"/>
          </a:p>
        </p:txBody>
      </p:sp>
      <p:sp>
        <p:nvSpPr>
          <p:cNvPr id="5" name="Footer Placeholder 4"/>
          <p:cNvSpPr>
            <a:spLocks noGrp="1"/>
          </p:cNvSpPr>
          <p:nvPr>
            <p:ph type="ftr" sz="quarter" idx="3"/>
          </p:nvPr>
        </p:nvSpPr>
        <p:spPr>
          <a:xfrm>
            <a:off x="3036888" y="6356350"/>
            <a:ext cx="30797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1">
                    <a:tint val="75000"/>
                  </a:schemeClr>
                </a:solidFill>
                <a:latin typeface="Cambria" pitchFamily="18" charset="0"/>
              </a:defRPr>
            </a:lvl1pPr>
          </a:lstStyle>
          <a:p>
            <a:pPr>
              <a:defRPr/>
            </a:pPr>
            <a:r>
              <a:rPr lang="en-US" dirty="0" smtClean="0"/>
              <a:t>NASA’s IV&amp;V  Program’s Independent Test Capability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ambria" pitchFamily="18" charset="0"/>
              </a:defRPr>
            </a:lvl1pPr>
          </a:lstStyle>
          <a:p>
            <a:pPr>
              <a:defRPr/>
            </a:pPr>
            <a:fld id="{0FAEF3F8-C682-4E4A-8F13-0FA73086991C}" type="slidenum">
              <a:rPr lang="en-US"/>
              <a:pPr>
                <a:defRPr/>
              </a:pPr>
              <a:t>‹#›</a:t>
            </a:fld>
            <a:endParaRPr lang="en-US" dirty="0"/>
          </a:p>
        </p:txBody>
      </p:sp>
      <p:pic>
        <p:nvPicPr>
          <p:cNvPr id="1031" name="Picture 6" descr="itc logo_white.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3988" y="153988"/>
            <a:ext cx="200977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7" descr="JSTAR_Logo_Solo_White.bmp"/>
          <p:cNvPicPr>
            <a:picLocks noChangeAspect="1"/>
          </p:cNvPicPr>
          <p:nvPr userDrawn="1"/>
        </p:nvPicPr>
        <p:blipFill>
          <a:blip r:embed="rId14">
            <a:extLst>
              <a:ext uri="{28A0092B-C50C-407E-A947-70E740481C1C}">
                <a14:useLocalDpi xmlns:a14="http://schemas.microsoft.com/office/drawing/2010/main" val="0"/>
              </a:ext>
            </a:extLst>
          </a:blip>
          <a:srcRect t="9840" b="5571"/>
          <a:stretch>
            <a:fillRect/>
          </a:stretch>
        </p:blipFill>
        <p:spPr bwMode="auto">
          <a:xfrm>
            <a:off x="7361238" y="228600"/>
            <a:ext cx="17748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03" r:id="rId1"/>
    <p:sldLayoutId id="2147484404" r:id="rId2"/>
    <p:sldLayoutId id="2147484394" r:id="rId3"/>
    <p:sldLayoutId id="2147484395" r:id="rId4"/>
    <p:sldLayoutId id="2147484396" r:id="rId5"/>
    <p:sldLayoutId id="2147484397" r:id="rId6"/>
    <p:sldLayoutId id="2147484398" r:id="rId7"/>
    <p:sldLayoutId id="2147484399" r:id="rId8"/>
    <p:sldLayoutId id="2147484400" r:id="rId9"/>
    <p:sldLayoutId id="2147484401" r:id="rId10"/>
    <p:sldLayoutId id="2147484402" r:id="rId11"/>
  </p:sldLayoutIdLst>
  <p:hf hdr="0" dt="0"/>
  <p:txStyles>
    <p:titleStyle>
      <a:lvl1pPr algn="ctr" rtl="0" eaLnBrk="0" fontAlgn="base" hangingPunct="0">
        <a:spcBef>
          <a:spcPct val="0"/>
        </a:spcBef>
        <a:spcAft>
          <a:spcPct val="0"/>
        </a:spcAft>
        <a:defRPr sz="4400" b="1" kern="1200">
          <a:solidFill>
            <a:srgbClr val="000099"/>
          </a:solidFill>
          <a:latin typeface="Cambria" pitchFamily="18" charset="0"/>
          <a:ea typeface="+mj-ea"/>
          <a:cs typeface="+mj-cs"/>
        </a:defRPr>
      </a:lvl1pPr>
      <a:lvl2pPr algn="ctr" rtl="0" eaLnBrk="0" fontAlgn="base" hangingPunct="0">
        <a:spcBef>
          <a:spcPct val="0"/>
        </a:spcBef>
        <a:spcAft>
          <a:spcPct val="0"/>
        </a:spcAft>
        <a:defRPr sz="4400" b="1">
          <a:solidFill>
            <a:srgbClr val="000099"/>
          </a:solidFill>
          <a:latin typeface="Cambria" pitchFamily="18" charset="0"/>
        </a:defRPr>
      </a:lvl2pPr>
      <a:lvl3pPr algn="ctr" rtl="0" eaLnBrk="0" fontAlgn="base" hangingPunct="0">
        <a:spcBef>
          <a:spcPct val="0"/>
        </a:spcBef>
        <a:spcAft>
          <a:spcPct val="0"/>
        </a:spcAft>
        <a:defRPr sz="4400" b="1">
          <a:solidFill>
            <a:srgbClr val="000099"/>
          </a:solidFill>
          <a:latin typeface="Cambria" pitchFamily="18" charset="0"/>
        </a:defRPr>
      </a:lvl3pPr>
      <a:lvl4pPr algn="ctr" rtl="0" eaLnBrk="0" fontAlgn="base" hangingPunct="0">
        <a:spcBef>
          <a:spcPct val="0"/>
        </a:spcBef>
        <a:spcAft>
          <a:spcPct val="0"/>
        </a:spcAft>
        <a:defRPr sz="4400" b="1">
          <a:solidFill>
            <a:srgbClr val="000099"/>
          </a:solidFill>
          <a:latin typeface="Cambria" pitchFamily="18" charset="0"/>
        </a:defRPr>
      </a:lvl4pPr>
      <a:lvl5pPr algn="ctr" rtl="0" eaLnBrk="0" fontAlgn="base" hangingPunct="0">
        <a:spcBef>
          <a:spcPct val="0"/>
        </a:spcBef>
        <a:spcAft>
          <a:spcPct val="0"/>
        </a:spcAft>
        <a:defRPr sz="4400" b="1">
          <a:solidFill>
            <a:srgbClr val="000099"/>
          </a:solidFill>
          <a:latin typeface="Cambria"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Cambria" pitchFamily="18"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Cambria" pitchFamily="18"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Cambria" pitchFamily="18"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Cambria" pitchFamily="18"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brandon.t.bailey@nasa.gov" TargetMode="External"/><Relationship Id="rId7" Type="http://schemas.openxmlformats.org/officeDocument/2006/relationships/hyperlink" Target="http://www.nasa.gov/centers/ivv/jstar/JSTAR.html"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www.nasa.gov/centers/ivv/jstar/ITC.html" TargetMode="External"/><Relationship Id="rId5" Type="http://schemas.openxmlformats.org/officeDocument/2006/relationships/hyperlink" Target="mailto:ivv-itc@lists.nasa.gov"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 descr="NASA IV&amp;V Facility 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bwMode="auto">
          <a:xfrm>
            <a:off x="0" y="1549400"/>
            <a:ext cx="9144000" cy="1625600"/>
          </a:xfrm>
          <a:prstGeom prst="rect">
            <a:avLst/>
          </a:prstGeom>
          <a:noFill/>
          <a:ln w="9525">
            <a:noFill/>
            <a:miter lim="800000"/>
            <a:headEnd/>
            <a:tailEnd/>
          </a:ln>
        </p:spPr>
        <p:txBody>
          <a:bodyPr anchor="ctr"/>
          <a:lstStyle/>
          <a:p>
            <a:pPr algn="ctr">
              <a:defRPr/>
            </a:pPr>
            <a:r>
              <a:rPr lang="en-US" sz="3600" b="1" dirty="0" smtClean="0">
                <a:solidFill>
                  <a:srgbClr val="000099"/>
                </a:solidFill>
                <a:latin typeface="Bookman Old Style" pitchFamily="18" charset="0"/>
                <a:ea typeface="+mj-ea"/>
                <a:cs typeface="+mj-cs"/>
              </a:rPr>
              <a:t>NASA’s Plan for SDLS Testing</a:t>
            </a:r>
            <a:endParaRPr lang="en-US" sz="3600" b="1" dirty="0">
              <a:solidFill>
                <a:srgbClr val="000099"/>
              </a:solidFill>
              <a:latin typeface="Bookman Old Style" pitchFamily="18" charset="0"/>
              <a:ea typeface="+mj-ea"/>
              <a:cs typeface="+mj-cs"/>
            </a:endParaRPr>
          </a:p>
        </p:txBody>
      </p:sp>
      <p:sp>
        <p:nvSpPr>
          <p:cNvPr id="4100" name="Text Box 8"/>
          <p:cNvSpPr txBox="1">
            <a:spLocks noChangeArrowheads="1"/>
          </p:cNvSpPr>
          <p:nvPr/>
        </p:nvSpPr>
        <p:spPr bwMode="auto">
          <a:xfrm>
            <a:off x="2337345" y="3730997"/>
            <a:ext cx="4509354"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algn="ctr" eaLnBrk="1" hangingPunct="1"/>
            <a:r>
              <a:rPr lang="en-US" sz="2000" b="1" dirty="0" smtClean="0">
                <a:solidFill>
                  <a:srgbClr val="000099"/>
                </a:solidFill>
                <a:latin typeface="Cambria" pitchFamily="18" charset="0"/>
              </a:rPr>
              <a:t>Brandon </a:t>
            </a:r>
            <a:r>
              <a:rPr lang="en-US" sz="2000" b="1" dirty="0">
                <a:solidFill>
                  <a:srgbClr val="000099"/>
                </a:solidFill>
                <a:latin typeface="Cambria" pitchFamily="18" charset="0"/>
              </a:rPr>
              <a:t>Bailey</a:t>
            </a:r>
          </a:p>
          <a:p>
            <a:pPr algn="ctr" eaLnBrk="1" hangingPunct="1"/>
            <a:r>
              <a:rPr lang="en-US" sz="2000" smtClean="0">
                <a:solidFill>
                  <a:srgbClr val="000099"/>
                </a:solidFill>
                <a:latin typeface="Cambria" pitchFamily="18" charset="0"/>
                <a:hlinkClick r:id="rId3"/>
              </a:rPr>
              <a:t>brandon.t.bailey@nasa.gov</a:t>
            </a:r>
            <a:endParaRPr lang="en-US" sz="2000" dirty="0" smtClean="0">
              <a:solidFill>
                <a:srgbClr val="000099"/>
              </a:solidFill>
              <a:latin typeface="Cambria" pitchFamily="18" charset="0"/>
            </a:endParaRPr>
          </a:p>
          <a:p>
            <a:pPr algn="ctr" eaLnBrk="1" hangingPunct="1"/>
            <a:r>
              <a:rPr lang="en-US" sz="2000" dirty="0" smtClean="0">
                <a:solidFill>
                  <a:srgbClr val="000099"/>
                </a:solidFill>
                <a:latin typeface="Cambria" pitchFamily="18" charset="0"/>
              </a:rPr>
              <a:t>304-629-8992</a:t>
            </a:r>
            <a:endParaRPr lang="en-US" sz="2000" dirty="0">
              <a:solidFill>
                <a:srgbClr val="000099"/>
              </a:solidFill>
              <a:latin typeface="Cambria" pitchFamily="18" charset="0"/>
            </a:endParaRPr>
          </a:p>
        </p:txBody>
      </p:sp>
      <p:pic>
        <p:nvPicPr>
          <p:cNvPr id="4103" name="Picture 6" descr="itc logo_whit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80975"/>
            <a:ext cx="200977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7"/>
          <p:cNvSpPr>
            <a:spLocks noChangeArrowheads="1"/>
          </p:cNvSpPr>
          <p:nvPr/>
        </p:nvSpPr>
        <p:spPr bwMode="auto">
          <a:xfrm>
            <a:off x="3364635" y="5019144"/>
            <a:ext cx="24547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smtClean="0">
                <a:solidFill>
                  <a:srgbClr val="000099"/>
                </a:solidFill>
                <a:latin typeface="Cambria" pitchFamily="18" charset="0"/>
                <a:hlinkClick r:id="rId5"/>
              </a:rPr>
              <a:t>ivv-itc@lists.nasa.gov</a:t>
            </a:r>
            <a:endParaRPr lang="en-US" b="1" dirty="0">
              <a:solidFill>
                <a:srgbClr val="000099"/>
              </a:solidFill>
              <a:latin typeface="Cambria" pitchFamily="18" charset="0"/>
            </a:endParaRPr>
          </a:p>
        </p:txBody>
      </p:sp>
      <p:sp>
        <p:nvSpPr>
          <p:cNvPr id="4105" name="Rectangle 7"/>
          <p:cNvSpPr>
            <a:spLocks noChangeArrowheads="1"/>
          </p:cNvSpPr>
          <p:nvPr/>
        </p:nvSpPr>
        <p:spPr bwMode="auto">
          <a:xfrm>
            <a:off x="904329" y="5845778"/>
            <a:ext cx="733534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smtClean="0">
                <a:solidFill>
                  <a:srgbClr val="FF0000"/>
                </a:solidFill>
                <a:latin typeface="Cambria" pitchFamily="18" charset="0"/>
              </a:rPr>
              <a:t>ITC Website</a:t>
            </a:r>
            <a:r>
              <a:rPr lang="en-US" b="1" dirty="0">
                <a:solidFill>
                  <a:srgbClr val="FF0000"/>
                </a:solidFill>
                <a:latin typeface="Cambria" pitchFamily="18" charset="0"/>
              </a:rPr>
              <a:t>: </a:t>
            </a:r>
            <a:r>
              <a:rPr lang="en-US" b="1" dirty="0" smtClean="0">
                <a:solidFill>
                  <a:srgbClr val="FF0000"/>
                </a:solidFill>
                <a:latin typeface="Cambria" pitchFamily="18" charset="0"/>
                <a:hlinkClick r:id="rId6"/>
              </a:rPr>
              <a:t>http://www.nasa.gov/centers/ivv/jstar/ITC.html</a:t>
            </a:r>
            <a:r>
              <a:rPr lang="en-US" b="1" dirty="0" smtClean="0">
                <a:solidFill>
                  <a:srgbClr val="FF0000"/>
                </a:solidFill>
                <a:latin typeface="Cambria" pitchFamily="18" charset="0"/>
              </a:rPr>
              <a:t>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smtClean="0">
                <a:solidFill>
                  <a:srgbClr val="FF0000"/>
                </a:solidFill>
                <a:latin typeface="Cambria" pitchFamily="18" charset="0"/>
              </a:rPr>
              <a:t>JSTAR Website: </a:t>
            </a:r>
            <a:r>
              <a:rPr lang="en-US" b="1" dirty="0" smtClean="0">
                <a:solidFill>
                  <a:srgbClr val="FF0000"/>
                </a:solidFill>
                <a:latin typeface="Cambria" pitchFamily="18" charset="0"/>
                <a:hlinkClick r:id="rId7"/>
              </a:rPr>
              <a:t>http://www.nasa.gov/centers/ivv/jstar/JSTAR.html</a:t>
            </a:r>
            <a:r>
              <a:rPr lang="en-US" b="1" dirty="0" smtClean="0">
                <a:solidFill>
                  <a:srgbClr val="FF0000"/>
                </a:solidFill>
                <a:latin typeface="Cambria" pitchFamily="18" charset="0"/>
              </a:rPr>
              <a:t>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b="1" dirty="0" smtClean="0">
              <a:solidFill>
                <a:srgbClr val="FF0000"/>
              </a:solidFill>
              <a:latin typeface="Cambria" pitchFamily="18" charset="0"/>
            </a:endParaRP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57292" y="71565"/>
            <a:ext cx="1872440" cy="1425607"/>
          </a:xfrm>
          <a:prstGeom prst="rect">
            <a:avLst/>
          </a:prstGeom>
        </p:spPr>
      </p:pic>
      <p:sp>
        <p:nvSpPr>
          <p:cNvPr id="9" name="Text Box 8"/>
          <p:cNvSpPr txBox="1">
            <a:spLocks noChangeArrowheads="1"/>
          </p:cNvSpPr>
          <p:nvPr/>
        </p:nvSpPr>
        <p:spPr bwMode="auto">
          <a:xfrm>
            <a:off x="2335012" y="3138804"/>
            <a:ext cx="4509354"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algn="ctr" eaLnBrk="1" hangingPunct="1"/>
            <a:r>
              <a:rPr lang="en-US" sz="2000" b="1" u="sng" dirty="0" smtClean="0">
                <a:solidFill>
                  <a:srgbClr val="000099"/>
                </a:solidFill>
                <a:latin typeface="Cambria" pitchFamily="18" charset="0"/>
              </a:rPr>
              <a:t>Presenter(s):</a:t>
            </a:r>
          </a:p>
          <a:p>
            <a:pPr algn="ctr" eaLnBrk="1" hangingPunct="1"/>
            <a:endParaRPr lang="en-US" sz="2000" dirty="0">
              <a:solidFill>
                <a:srgbClr val="000099"/>
              </a:solidFill>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3186113" y="1231900"/>
            <a:ext cx="2768600" cy="9525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Data Flow With Interceptor</a:t>
            </a:r>
          </a:p>
        </p:txBody>
      </p:sp>
      <p:sp>
        <p:nvSpPr>
          <p:cNvPr id="35" name="Rounded Rectangle 34"/>
          <p:cNvSpPr/>
          <p:nvPr/>
        </p:nvSpPr>
        <p:spPr>
          <a:xfrm>
            <a:off x="3197225" y="1230313"/>
            <a:ext cx="2768600" cy="952500"/>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Interceptor Modifying Data</a:t>
            </a:r>
          </a:p>
        </p:txBody>
      </p:sp>
      <p:sp>
        <p:nvSpPr>
          <p:cNvPr id="38" name="Rounded Rectangle 37"/>
          <p:cNvSpPr/>
          <p:nvPr/>
        </p:nvSpPr>
        <p:spPr>
          <a:xfrm>
            <a:off x="3186113" y="1219200"/>
            <a:ext cx="2768600" cy="952500"/>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Interceptor Blocking </a:t>
            </a:r>
            <a:br>
              <a:rPr lang="en-US" dirty="0"/>
            </a:br>
            <a:r>
              <a:rPr lang="en-US" dirty="0"/>
              <a:t>Data</a:t>
            </a:r>
          </a:p>
        </p:txBody>
      </p:sp>
      <p:sp>
        <p:nvSpPr>
          <p:cNvPr id="15365" name="Title 1"/>
          <p:cNvSpPr>
            <a:spLocks noGrp="1"/>
          </p:cNvSpPr>
          <p:nvPr>
            <p:ph type="title"/>
          </p:nvPr>
        </p:nvSpPr>
        <p:spPr>
          <a:xfrm>
            <a:off x="2519363" y="274638"/>
            <a:ext cx="4808537" cy="744537"/>
          </a:xfrm>
        </p:spPr>
        <p:txBody>
          <a:bodyPr/>
          <a:lstStyle/>
          <a:p>
            <a:r>
              <a:rPr lang="en-US" altLang="en-US" dirty="0" smtClean="0"/>
              <a:t>NOS Middleware Interception</a:t>
            </a:r>
          </a:p>
        </p:txBody>
      </p:sp>
      <p:sp>
        <p:nvSpPr>
          <p:cNvPr id="1536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dirty="0"/>
              <a:t>NASA’s IV&amp;V  Program’s Independent Test Capability </a:t>
            </a:r>
          </a:p>
        </p:txBody>
      </p:sp>
      <p:sp>
        <p:nvSpPr>
          <p:cNvPr id="5" name="Slide Number Placeholder 4"/>
          <p:cNvSpPr>
            <a:spLocks noGrp="1"/>
          </p:cNvSpPr>
          <p:nvPr>
            <p:ph type="sldNum" sz="quarter" idx="11"/>
          </p:nvPr>
        </p:nvSpPr>
        <p:spPr/>
        <p:txBody>
          <a:bodyPr/>
          <a:lstStyle/>
          <a:p>
            <a:pPr>
              <a:defRPr/>
            </a:pPr>
            <a:fld id="{259F9E8C-6AE2-4C4C-8988-8AF21B51E542}" type="slidenum">
              <a:rPr lang="en-US" smtClean="0"/>
              <a:pPr>
                <a:defRPr/>
              </a:pPr>
              <a:t>10</a:t>
            </a:fld>
            <a:endParaRPr lang="en-US" dirty="0"/>
          </a:p>
        </p:txBody>
      </p:sp>
      <p:sp>
        <p:nvSpPr>
          <p:cNvPr id="6" name="Rectangle 5"/>
          <p:cNvSpPr/>
          <p:nvPr/>
        </p:nvSpPr>
        <p:spPr>
          <a:xfrm>
            <a:off x="922338" y="2668588"/>
            <a:ext cx="1800225" cy="1092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a:t>Node A</a:t>
            </a:r>
          </a:p>
        </p:txBody>
      </p:sp>
      <p:sp>
        <p:nvSpPr>
          <p:cNvPr id="7" name="Rectangle 6"/>
          <p:cNvSpPr/>
          <p:nvPr/>
        </p:nvSpPr>
        <p:spPr>
          <a:xfrm>
            <a:off x="6411913" y="2660650"/>
            <a:ext cx="1800225" cy="1092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a:t>Node B</a:t>
            </a:r>
          </a:p>
        </p:txBody>
      </p:sp>
      <p:sp>
        <p:nvSpPr>
          <p:cNvPr id="12" name="Oval 11"/>
          <p:cNvSpPr/>
          <p:nvPr/>
        </p:nvSpPr>
        <p:spPr>
          <a:xfrm>
            <a:off x="4044950" y="2659063"/>
            <a:ext cx="1044575" cy="109696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smtClean="0">
                <a:solidFill>
                  <a:schemeClr val="tx1"/>
                </a:solidFill>
              </a:rPr>
              <a:t>NOS</a:t>
            </a:r>
          </a:p>
          <a:p>
            <a:pPr algn="ctr">
              <a:defRPr/>
            </a:pPr>
            <a:r>
              <a:rPr lang="en-US" sz="1400" dirty="0" smtClean="0">
                <a:solidFill>
                  <a:schemeClr val="tx1"/>
                </a:solidFill>
              </a:rPr>
              <a:t>Middleware</a:t>
            </a:r>
            <a:endParaRPr lang="en-US" sz="1400" dirty="0">
              <a:solidFill>
                <a:schemeClr val="tx1"/>
              </a:solidFill>
            </a:endParaRPr>
          </a:p>
        </p:txBody>
      </p:sp>
      <p:cxnSp>
        <p:nvCxnSpPr>
          <p:cNvPr id="13" name="Elbow Connector 12"/>
          <p:cNvCxnSpPr>
            <a:stCxn id="6" idx="3"/>
            <a:endCxn id="12" idx="2"/>
          </p:cNvCxnSpPr>
          <p:nvPr/>
        </p:nvCxnSpPr>
        <p:spPr>
          <a:xfrm flipV="1">
            <a:off x="2722563" y="3208338"/>
            <a:ext cx="1322387" cy="635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2" idx="6"/>
            <a:endCxn id="7" idx="1"/>
          </p:cNvCxnSpPr>
          <p:nvPr/>
        </p:nvCxnSpPr>
        <p:spPr>
          <a:xfrm flipV="1">
            <a:off x="5089525" y="3206750"/>
            <a:ext cx="1322388" cy="1588"/>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525713" y="3111500"/>
            <a:ext cx="207962" cy="206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p:nvPr/>
        </p:nvSpPr>
        <p:spPr>
          <a:xfrm>
            <a:off x="4862513" y="3111500"/>
            <a:ext cx="207962" cy="206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p:cNvSpPr/>
          <p:nvPr/>
        </p:nvSpPr>
        <p:spPr>
          <a:xfrm>
            <a:off x="3665538" y="4878388"/>
            <a:ext cx="1800225" cy="1092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a:t>Interceptor</a:t>
            </a:r>
          </a:p>
        </p:txBody>
      </p:sp>
      <p:cxnSp>
        <p:nvCxnSpPr>
          <p:cNvPr id="27" name="Elbow Connector 12"/>
          <p:cNvCxnSpPr>
            <a:stCxn id="25" idx="0"/>
            <a:endCxn id="12" idx="4"/>
          </p:cNvCxnSpPr>
          <p:nvPr/>
        </p:nvCxnSpPr>
        <p:spPr>
          <a:xfrm flipV="1">
            <a:off x="4565650" y="3756025"/>
            <a:ext cx="1588" cy="1122363"/>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3187700" y="1231900"/>
            <a:ext cx="2768600" cy="9525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Normal Data Flow</a:t>
            </a:r>
          </a:p>
        </p:txBody>
      </p:sp>
      <p:sp>
        <p:nvSpPr>
          <p:cNvPr id="33" name="Oval 32"/>
          <p:cNvSpPr/>
          <p:nvPr/>
        </p:nvSpPr>
        <p:spPr>
          <a:xfrm>
            <a:off x="4308475" y="3492500"/>
            <a:ext cx="206375" cy="206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p:cNvSpPr/>
          <p:nvPr/>
        </p:nvSpPr>
        <p:spPr>
          <a:xfrm>
            <a:off x="4621213" y="4914900"/>
            <a:ext cx="207962" cy="206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p:nvPr/>
        </p:nvSpPr>
        <p:spPr>
          <a:xfrm>
            <a:off x="4624388" y="4916488"/>
            <a:ext cx="206375" cy="206375"/>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p:nvPr/>
        </p:nvSpPr>
        <p:spPr>
          <a:xfrm>
            <a:off x="4852988" y="3113088"/>
            <a:ext cx="206375" cy="206375"/>
          </a:xfrm>
          <a:prstGeom prst="ellips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quot;No&quot; Symbol 38"/>
          <p:cNvSpPr/>
          <p:nvPr/>
        </p:nvSpPr>
        <p:spPr>
          <a:xfrm>
            <a:off x="4595813" y="4906963"/>
            <a:ext cx="242887" cy="244475"/>
          </a:xfrm>
          <a:prstGeom prst="noSmoking">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40" name="Rectangular Callout 39"/>
          <p:cNvSpPr/>
          <p:nvPr/>
        </p:nvSpPr>
        <p:spPr>
          <a:xfrm>
            <a:off x="5626100" y="4419600"/>
            <a:ext cx="1371600" cy="685800"/>
          </a:xfrm>
          <a:prstGeom prst="wedgeRectCallout">
            <a:avLst>
              <a:gd name="adj1" fmla="val -97645"/>
              <a:gd name="adj2" fmla="val 31389"/>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Modify</a:t>
            </a:r>
          </a:p>
        </p:txBody>
      </p:sp>
      <p:sp>
        <p:nvSpPr>
          <p:cNvPr id="42" name="Rectangular Callout 41"/>
          <p:cNvSpPr/>
          <p:nvPr/>
        </p:nvSpPr>
        <p:spPr>
          <a:xfrm>
            <a:off x="5626100" y="4406900"/>
            <a:ext cx="1371600" cy="685800"/>
          </a:xfrm>
          <a:prstGeom prst="wedgeRectCallout">
            <a:avLst>
              <a:gd name="adj1" fmla="val -97645"/>
              <a:gd name="adj2" fmla="val 31389"/>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Block</a:t>
            </a:r>
          </a:p>
        </p:txBody>
      </p:sp>
    </p:spTree>
    <p:extLst>
      <p:ext uri="{BB962C8B-B14F-4D97-AF65-F5344CB8AC3E}">
        <p14:creationId xmlns:p14="http://schemas.microsoft.com/office/powerpoint/2010/main" val="3990266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63" presetClass="path" presetSubtype="0" accel="50000" decel="50000" fill="hold" grpId="1" nodeType="withEffect">
                                  <p:stCondLst>
                                    <p:cond delay="0"/>
                                  </p:stCondLst>
                                  <p:childTnLst>
                                    <p:animMotion origin="layout" path="M 4.44444E-6 -2.96296E-6 L 0.17083 -2.96296E-6 " pathEditMode="relative" rAng="0" ptsTypes="AA">
                                      <p:cBhvr>
                                        <p:cTn id="8" dur="1000" fill="hold"/>
                                        <p:tgtEl>
                                          <p:spTgt spid="22"/>
                                        </p:tgtEl>
                                        <p:attrNameLst>
                                          <p:attrName>ppt_x</p:attrName>
                                          <p:attrName>ppt_y</p:attrName>
                                        </p:attrNameLst>
                                      </p:cBhvr>
                                      <p:rCtr x="8500" y="0"/>
                                    </p:animMotion>
                                  </p:childTnLst>
                                </p:cTn>
                              </p:par>
                            </p:childTnLst>
                          </p:cTn>
                        </p:par>
                        <p:par>
                          <p:cTn id="9" fill="hold" nodeType="afterGroup">
                            <p:stCondLst>
                              <p:cond delay="1000"/>
                            </p:stCondLst>
                            <p:childTnLst>
                              <p:par>
                                <p:cTn id="10" presetID="10" presetClass="exit" presetSubtype="0" fill="hold" grpId="2" nodeType="afterEffect">
                                  <p:stCondLst>
                                    <p:cond delay="0"/>
                                  </p:stCondLst>
                                  <p:childTnLst>
                                    <p:animEffect transition="out" filter="fade">
                                      <p:cBhvr>
                                        <p:cTn id="11" dur="500"/>
                                        <p:tgtEl>
                                          <p:spTgt spid="22"/>
                                        </p:tgtEl>
                                      </p:cBhvr>
                                    </p:animEffect>
                                    <p:set>
                                      <p:cBhvr>
                                        <p:cTn id="12" dur="1" fill="hold">
                                          <p:stCondLst>
                                            <p:cond delay="499"/>
                                          </p:stCondLst>
                                        </p:cTn>
                                        <p:tgtEl>
                                          <p:spTgt spid="22"/>
                                        </p:tgtEl>
                                        <p:attrNameLst>
                                          <p:attrName>style.visibility</p:attrName>
                                        </p:attrNameLst>
                                      </p:cBhvr>
                                      <p:to>
                                        <p:strVal val="hidden"/>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nodeType="afterGroup">
                            <p:stCondLst>
                              <p:cond delay="1500"/>
                            </p:stCondLst>
                            <p:childTnLst>
                              <p:par>
                                <p:cTn id="17" presetID="63" presetClass="path" presetSubtype="0" accel="50000" decel="50000" fill="hold" grpId="1" nodeType="afterEffect">
                                  <p:stCondLst>
                                    <p:cond delay="0"/>
                                  </p:stCondLst>
                                  <p:childTnLst>
                                    <p:animMotion origin="layout" path="M -1.11111E-6 -4.81481E-6 L 0.17778 -4.81481E-6 " pathEditMode="relative" rAng="0" ptsTypes="AA">
                                      <p:cBhvr>
                                        <p:cTn id="18" dur="1000" fill="hold"/>
                                        <p:tgtEl>
                                          <p:spTgt spid="23"/>
                                        </p:tgtEl>
                                        <p:attrNameLst>
                                          <p:attrName>ppt_x</p:attrName>
                                          <p:attrName>ppt_y</p:attrName>
                                        </p:attrNameLst>
                                      </p:cBhvr>
                                      <p:rCtr x="8900" y="0"/>
                                    </p:animMotion>
                                  </p:childTnLst>
                                </p:cTn>
                              </p:par>
                            </p:childTnLst>
                          </p:cTn>
                        </p:par>
                        <p:par>
                          <p:cTn id="19" fill="hold" nodeType="afterGroup">
                            <p:stCondLst>
                              <p:cond delay="2500"/>
                            </p:stCondLst>
                            <p:childTnLst>
                              <p:par>
                                <p:cTn id="20" presetID="10" presetClass="exit" presetSubtype="0" fill="hold" grpId="2" nodeType="afterEffect">
                                  <p:stCondLst>
                                    <p:cond delay="0"/>
                                  </p:stCondLst>
                                  <p:childTnLst>
                                    <p:animEffect transition="out" filter="fade">
                                      <p:cBhvr>
                                        <p:cTn id="21" dur="500"/>
                                        <p:tgtEl>
                                          <p:spTgt spid="23"/>
                                        </p:tgtEl>
                                      </p:cBhvr>
                                    </p:animEffect>
                                    <p:set>
                                      <p:cBhvr>
                                        <p:cTn id="22" dur="1" fill="hold">
                                          <p:stCondLst>
                                            <p:cond delay="499"/>
                                          </p:stCondLst>
                                        </p:cTn>
                                        <p:tgtEl>
                                          <p:spTgt spid="23"/>
                                        </p:tgtEl>
                                        <p:attrNameLst>
                                          <p:attrName>style.visibility</p:attrName>
                                        </p:attrNameLst>
                                      </p:cBhvr>
                                      <p:to>
                                        <p:strVal val="hidden"/>
                                      </p:to>
                                    </p:set>
                                  </p:childTnLst>
                                </p:cTn>
                              </p:par>
                            </p:childTnLst>
                          </p:cTn>
                        </p:par>
                        <p:par>
                          <p:cTn id="23" fill="hold" nodeType="afterGroup">
                            <p:stCondLst>
                              <p:cond delay="3000"/>
                            </p:stCondLst>
                            <p:childTnLst>
                              <p:par>
                                <p:cTn id="24" presetID="1" presetClass="entr" presetSubtype="0" fill="hold" grpId="3" nodeType="after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par>
                                <p:cTn id="26" presetID="63" presetClass="path" presetSubtype="0" accel="50000" decel="50000" fill="hold" grpId="4" nodeType="withEffect">
                                  <p:stCondLst>
                                    <p:cond delay="0"/>
                                  </p:stCondLst>
                                  <p:childTnLst>
                                    <p:animMotion origin="layout" path="M 4.44444E-6 -2.59259E-6 L 0.17083 -2.59259E-6 " pathEditMode="relative" rAng="0" ptsTypes="AA">
                                      <p:cBhvr>
                                        <p:cTn id="27" dur="1000" fill="hold"/>
                                        <p:tgtEl>
                                          <p:spTgt spid="22"/>
                                        </p:tgtEl>
                                        <p:attrNameLst>
                                          <p:attrName>ppt_x</p:attrName>
                                          <p:attrName>ppt_y</p:attrName>
                                        </p:attrNameLst>
                                      </p:cBhvr>
                                      <p:rCtr x="8500" y="0"/>
                                    </p:animMotion>
                                  </p:childTnLst>
                                </p:cTn>
                              </p:par>
                            </p:childTnLst>
                          </p:cTn>
                        </p:par>
                        <p:par>
                          <p:cTn id="28" fill="hold" nodeType="afterGroup">
                            <p:stCondLst>
                              <p:cond delay="4000"/>
                            </p:stCondLst>
                            <p:childTnLst>
                              <p:par>
                                <p:cTn id="29" presetID="10" presetClass="exit" presetSubtype="0" fill="hold" grpId="5" nodeType="afterEffect">
                                  <p:stCondLst>
                                    <p:cond delay="0"/>
                                  </p:stCondLst>
                                  <p:childTnLst>
                                    <p:animEffect transition="out" filter="fade">
                                      <p:cBhvr>
                                        <p:cTn id="30" dur="500"/>
                                        <p:tgtEl>
                                          <p:spTgt spid="22"/>
                                        </p:tgtEl>
                                      </p:cBhvr>
                                    </p:animEffect>
                                    <p:set>
                                      <p:cBhvr>
                                        <p:cTn id="31" dur="1" fill="hold">
                                          <p:stCondLst>
                                            <p:cond delay="499"/>
                                          </p:stCondLst>
                                        </p:cTn>
                                        <p:tgtEl>
                                          <p:spTgt spid="22"/>
                                        </p:tgtEl>
                                        <p:attrNameLst>
                                          <p:attrName>style.visibility</p:attrName>
                                        </p:attrNameLst>
                                      </p:cBhvr>
                                      <p:to>
                                        <p:strVal val="hidden"/>
                                      </p:to>
                                    </p:set>
                                  </p:childTnLst>
                                </p:cTn>
                              </p:par>
                            </p:childTnLst>
                          </p:cTn>
                        </p:par>
                        <p:par>
                          <p:cTn id="32" fill="hold" nodeType="afterGroup">
                            <p:stCondLst>
                              <p:cond delay="4500"/>
                            </p:stCondLst>
                            <p:childTnLst>
                              <p:par>
                                <p:cTn id="33" presetID="1" presetClass="entr" presetSubtype="0" fill="hold" grpId="3" nodeType="after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par>
                          <p:cTn id="35" fill="hold" nodeType="afterGroup">
                            <p:stCondLst>
                              <p:cond delay="4500"/>
                            </p:stCondLst>
                            <p:childTnLst>
                              <p:par>
                                <p:cTn id="36" presetID="63" presetClass="path" presetSubtype="0" accel="50000" decel="50000" fill="hold" grpId="4" nodeType="afterEffect">
                                  <p:stCondLst>
                                    <p:cond delay="0"/>
                                  </p:stCondLst>
                                  <p:childTnLst>
                                    <p:animMotion origin="layout" path="M -1.11111E-6 -2.59259E-6 L 0.17778 -2.59259E-6 " pathEditMode="relative" rAng="0" ptsTypes="AA">
                                      <p:cBhvr>
                                        <p:cTn id="37" dur="1000" fill="hold"/>
                                        <p:tgtEl>
                                          <p:spTgt spid="23"/>
                                        </p:tgtEl>
                                        <p:attrNameLst>
                                          <p:attrName>ppt_x</p:attrName>
                                          <p:attrName>ppt_y</p:attrName>
                                        </p:attrNameLst>
                                      </p:cBhvr>
                                      <p:rCtr x="8900" y="0"/>
                                    </p:animMotion>
                                  </p:childTnLst>
                                </p:cTn>
                              </p:par>
                            </p:childTnLst>
                          </p:cTn>
                        </p:par>
                        <p:par>
                          <p:cTn id="38" fill="hold" nodeType="afterGroup">
                            <p:stCondLst>
                              <p:cond delay="5500"/>
                            </p:stCondLst>
                            <p:childTnLst>
                              <p:par>
                                <p:cTn id="39" presetID="10" presetClass="exit" presetSubtype="0" fill="hold" grpId="5" nodeType="afterEffect">
                                  <p:stCondLst>
                                    <p:cond delay="0"/>
                                  </p:stCondLst>
                                  <p:childTnLst>
                                    <p:animEffect transition="out" filter="fade">
                                      <p:cBhvr>
                                        <p:cTn id="40" dur="500"/>
                                        <p:tgtEl>
                                          <p:spTgt spid="23"/>
                                        </p:tgtEl>
                                      </p:cBhvr>
                                    </p:animEffect>
                                    <p:set>
                                      <p:cBhvr>
                                        <p:cTn id="41" dur="1" fill="hold">
                                          <p:stCondLst>
                                            <p:cond delay="499"/>
                                          </p:stCondLst>
                                        </p:cTn>
                                        <p:tgtEl>
                                          <p:spTgt spid="23"/>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31"/>
                                        </p:tgtEl>
                                        <p:attrNameLst>
                                          <p:attrName>style.visibility</p:attrName>
                                        </p:attrNameLst>
                                      </p:cBhvr>
                                      <p:to>
                                        <p:strVal val="hidden"/>
                                      </p:to>
                                    </p:set>
                                  </p:childTnLst>
                                </p:cTn>
                              </p:par>
                            </p:childTnLst>
                          </p:cTn>
                        </p:par>
                        <p:par>
                          <p:cTn id="46" fill="hold" nodeType="afterGroup">
                            <p:stCondLst>
                              <p:cond delay="0"/>
                            </p:stCondLst>
                            <p:childTnLst>
                              <p:par>
                                <p:cTn id="47" presetID="10" presetClass="entr" presetSubtype="0" fill="hold" grpId="0" nodeType="afterEffect">
                                  <p:stCondLst>
                                    <p:cond delay="0"/>
                                  </p:stCondLst>
                                  <p:childTnLst>
                                    <p:set>
                                      <p:cBhvr>
                                        <p:cTn id="48" dur="1" fill="hold">
                                          <p:stCondLst>
                                            <p:cond delay="0"/>
                                          </p:stCondLst>
                                        </p:cTn>
                                        <p:tgtEl>
                                          <p:spTgt spid="32">
                                            <p:txEl>
                                              <p:charRg st="4294967295" end="4294967295"/>
                                            </p:txEl>
                                          </p:spTgt>
                                        </p:tgtEl>
                                        <p:attrNameLst>
                                          <p:attrName>style.visibility</p:attrName>
                                        </p:attrNameLst>
                                      </p:cBhvr>
                                      <p:to>
                                        <p:strVal val="visible"/>
                                      </p:to>
                                    </p:set>
                                    <p:animEffect transition="in" filter="fade">
                                      <p:cBhvr>
                                        <p:cTn id="49" dur="500"/>
                                        <p:tgtEl>
                                          <p:spTgt spid="32">
                                            <p:txEl>
                                              <p:charRg st="4294967295" end="4294967295"/>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6" nodeType="click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childTnLst>
                          </p:cTn>
                        </p:par>
                        <p:par>
                          <p:cTn id="60" fill="hold" nodeType="afterGroup">
                            <p:stCondLst>
                              <p:cond delay="0"/>
                            </p:stCondLst>
                            <p:childTnLst>
                              <p:par>
                                <p:cTn id="61" presetID="63" presetClass="path" presetSubtype="0" accel="50000" decel="50000" fill="hold" grpId="7" nodeType="afterEffect">
                                  <p:stCondLst>
                                    <p:cond delay="0"/>
                                  </p:stCondLst>
                                  <p:childTnLst>
                                    <p:animMotion origin="layout" path="M 0 0 L 0.17083 0 " pathEditMode="relative" rAng="0" ptsTypes="AA">
                                      <p:cBhvr>
                                        <p:cTn id="62" dur="1000" fill="hold"/>
                                        <p:tgtEl>
                                          <p:spTgt spid="22"/>
                                        </p:tgtEl>
                                        <p:attrNameLst>
                                          <p:attrName>ppt_x</p:attrName>
                                          <p:attrName>ppt_y</p:attrName>
                                        </p:attrNameLst>
                                      </p:cBhvr>
                                      <p:rCtr x="8500" y="0"/>
                                    </p:animMotion>
                                  </p:childTnLst>
                                </p:cTn>
                              </p:par>
                            </p:childTnLst>
                          </p:cTn>
                        </p:par>
                        <p:par>
                          <p:cTn id="63" fill="hold" nodeType="afterGroup">
                            <p:stCondLst>
                              <p:cond delay="1000"/>
                            </p:stCondLst>
                            <p:childTnLst>
                              <p:par>
                                <p:cTn id="64" presetID="10" presetClass="exit" presetSubtype="0" fill="hold" grpId="8" nodeType="afterEffect">
                                  <p:stCondLst>
                                    <p:cond delay="0"/>
                                  </p:stCondLst>
                                  <p:childTnLst>
                                    <p:animEffect transition="out" filter="fade">
                                      <p:cBhvr>
                                        <p:cTn id="65" dur="500"/>
                                        <p:tgtEl>
                                          <p:spTgt spid="22"/>
                                        </p:tgtEl>
                                      </p:cBhvr>
                                    </p:animEffect>
                                    <p:set>
                                      <p:cBhvr>
                                        <p:cTn id="66" dur="1" fill="hold">
                                          <p:stCondLst>
                                            <p:cond delay="499"/>
                                          </p:stCondLst>
                                        </p:cTn>
                                        <p:tgtEl>
                                          <p:spTgt spid="22"/>
                                        </p:tgtEl>
                                        <p:attrNameLst>
                                          <p:attrName>style.visibility</p:attrName>
                                        </p:attrNameLst>
                                      </p:cBhvr>
                                      <p:to>
                                        <p:strVal val="hidden"/>
                                      </p:to>
                                    </p:set>
                                  </p:childTnLst>
                                </p:cTn>
                              </p:par>
                            </p:childTnLst>
                          </p:cTn>
                        </p:par>
                        <p:par>
                          <p:cTn id="67" fill="hold" nodeType="afterGroup">
                            <p:stCondLst>
                              <p:cond delay="1500"/>
                            </p:stCondLst>
                            <p:childTnLst>
                              <p:par>
                                <p:cTn id="68" presetID="1" presetClass="entr" presetSubtype="0" fill="hold" grpId="0" nodeType="afterEffect">
                                  <p:stCondLst>
                                    <p:cond delay="0"/>
                                  </p:stCondLst>
                                  <p:childTnLst>
                                    <p:set>
                                      <p:cBhvr>
                                        <p:cTn id="69" dur="1" fill="hold">
                                          <p:stCondLst>
                                            <p:cond delay="0"/>
                                          </p:stCondLst>
                                        </p:cTn>
                                        <p:tgtEl>
                                          <p:spTgt spid="33"/>
                                        </p:tgtEl>
                                        <p:attrNameLst>
                                          <p:attrName>style.visibility</p:attrName>
                                        </p:attrNameLst>
                                      </p:cBhvr>
                                      <p:to>
                                        <p:strVal val="visible"/>
                                      </p:to>
                                    </p:set>
                                  </p:childTnLst>
                                </p:cTn>
                              </p:par>
                              <p:par>
                                <p:cTn id="70" presetID="42" presetClass="path" presetSubtype="0" accel="50000" decel="50000" fill="hold" grpId="1" nodeType="withEffect">
                                  <p:stCondLst>
                                    <p:cond delay="0"/>
                                  </p:stCondLst>
                                  <p:childTnLst>
                                    <p:animMotion origin="layout" path="M -3.33333E-6 0 L -3.33333E-6 0.21296 " pathEditMode="relative" rAng="0" ptsTypes="AA">
                                      <p:cBhvr>
                                        <p:cTn id="71" dur="1000" fill="hold"/>
                                        <p:tgtEl>
                                          <p:spTgt spid="33"/>
                                        </p:tgtEl>
                                        <p:attrNameLst>
                                          <p:attrName>ppt_x</p:attrName>
                                          <p:attrName>ppt_y</p:attrName>
                                        </p:attrNameLst>
                                      </p:cBhvr>
                                      <p:rCtr x="0" y="10600"/>
                                    </p:animMotion>
                                  </p:childTnLst>
                                </p:cTn>
                              </p:par>
                            </p:childTnLst>
                          </p:cTn>
                        </p:par>
                        <p:par>
                          <p:cTn id="72" fill="hold" nodeType="afterGroup">
                            <p:stCondLst>
                              <p:cond delay="2500"/>
                            </p:stCondLst>
                            <p:childTnLst>
                              <p:par>
                                <p:cTn id="73" presetID="10" presetClass="exit" presetSubtype="0" fill="hold" grpId="2" nodeType="afterEffect">
                                  <p:stCondLst>
                                    <p:cond delay="0"/>
                                  </p:stCondLst>
                                  <p:childTnLst>
                                    <p:animEffect transition="out" filter="fade">
                                      <p:cBhvr>
                                        <p:cTn id="74" dur="500"/>
                                        <p:tgtEl>
                                          <p:spTgt spid="33"/>
                                        </p:tgtEl>
                                      </p:cBhvr>
                                    </p:animEffect>
                                    <p:set>
                                      <p:cBhvr>
                                        <p:cTn id="75" dur="1" fill="hold">
                                          <p:stCondLst>
                                            <p:cond delay="499"/>
                                          </p:stCondLst>
                                        </p:cTn>
                                        <p:tgtEl>
                                          <p:spTgt spid="33"/>
                                        </p:tgtEl>
                                        <p:attrNameLst>
                                          <p:attrName>style.visibility</p:attrName>
                                        </p:attrNameLst>
                                      </p:cBhvr>
                                      <p:to>
                                        <p:strVal val="hidden"/>
                                      </p:to>
                                    </p:set>
                                  </p:childTnLst>
                                </p:cTn>
                              </p:par>
                            </p:childTnLst>
                          </p:cTn>
                        </p:par>
                        <p:par>
                          <p:cTn id="76" fill="hold" nodeType="afterGroup">
                            <p:stCondLst>
                              <p:cond delay="3000"/>
                            </p:stCondLst>
                            <p:childTnLst>
                              <p:par>
                                <p:cTn id="77" presetID="1" presetClass="entr" presetSubtype="0" fill="hold" grpId="0" nodeType="after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childTnLst>
                          </p:cTn>
                        </p:par>
                        <p:par>
                          <p:cTn id="79" fill="hold" nodeType="afterGroup">
                            <p:stCondLst>
                              <p:cond delay="3000"/>
                            </p:stCondLst>
                            <p:childTnLst>
                              <p:par>
                                <p:cTn id="80" presetID="64" presetClass="path" presetSubtype="0" accel="50000" decel="50000" fill="hold" grpId="1" nodeType="afterEffect">
                                  <p:stCondLst>
                                    <p:cond delay="0"/>
                                  </p:stCondLst>
                                  <p:childTnLst>
                                    <p:animMotion origin="layout" path="M 3.33333E-6 -0.00162 L 3.33333E-6 -0.2081 " pathEditMode="relative" rAng="0" ptsTypes="AA">
                                      <p:cBhvr>
                                        <p:cTn id="81" dur="1000" fill="hold"/>
                                        <p:tgtEl>
                                          <p:spTgt spid="34"/>
                                        </p:tgtEl>
                                        <p:attrNameLst>
                                          <p:attrName>ppt_x</p:attrName>
                                          <p:attrName>ppt_y</p:attrName>
                                        </p:attrNameLst>
                                      </p:cBhvr>
                                      <p:rCtr x="0" y="-10300"/>
                                    </p:animMotion>
                                  </p:childTnLst>
                                </p:cTn>
                              </p:par>
                            </p:childTnLst>
                          </p:cTn>
                        </p:par>
                        <p:par>
                          <p:cTn id="82" fill="hold" nodeType="afterGroup">
                            <p:stCondLst>
                              <p:cond delay="4000"/>
                            </p:stCondLst>
                            <p:childTnLst>
                              <p:par>
                                <p:cTn id="83" presetID="10" presetClass="exit" presetSubtype="0" fill="hold" grpId="2" nodeType="afterEffect">
                                  <p:stCondLst>
                                    <p:cond delay="0"/>
                                  </p:stCondLst>
                                  <p:childTnLst>
                                    <p:animEffect transition="out" filter="fade">
                                      <p:cBhvr>
                                        <p:cTn id="84" dur="500"/>
                                        <p:tgtEl>
                                          <p:spTgt spid="34"/>
                                        </p:tgtEl>
                                      </p:cBhvr>
                                    </p:animEffect>
                                    <p:set>
                                      <p:cBhvr>
                                        <p:cTn id="85" dur="1" fill="hold">
                                          <p:stCondLst>
                                            <p:cond delay="499"/>
                                          </p:stCondLst>
                                        </p:cTn>
                                        <p:tgtEl>
                                          <p:spTgt spid="34"/>
                                        </p:tgtEl>
                                        <p:attrNameLst>
                                          <p:attrName>style.visibility</p:attrName>
                                        </p:attrNameLst>
                                      </p:cBhvr>
                                      <p:to>
                                        <p:strVal val="hidden"/>
                                      </p:to>
                                    </p:set>
                                  </p:childTnLst>
                                </p:cTn>
                              </p:par>
                            </p:childTnLst>
                          </p:cTn>
                        </p:par>
                        <p:par>
                          <p:cTn id="86" fill="hold" nodeType="afterGroup">
                            <p:stCondLst>
                              <p:cond delay="4500"/>
                            </p:stCondLst>
                            <p:childTnLst>
                              <p:par>
                                <p:cTn id="87" presetID="1" presetClass="entr" presetSubtype="0" fill="hold" grpId="6" nodeType="afterEffect">
                                  <p:stCondLst>
                                    <p:cond delay="0"/>
                                  </p:stCondLst>
                                  <p:childTnLst>
                                    <p:set>
                                      <p:cBhvr>
                                        <p:cTn id="88" dur="1" fill="hold">
                                          <p:stCondLst>
                                            <p:cond delay="0"/>
                                          </p:stCondLst>
                                        </p:cTn>
                                        <p:tgtEl>
                                          <p:spTgt spid="23"/>
                                        </p:tgtEl>
                                        <p:attrNameLst>
                                          <p:attrName>style.visibility</p:attrName>
                                        </p:attrNameLst>
                                      </p:cBhvr>
                                      <p:to>
                                        <p:strVal val="visible"/>
                                      </p:to>
                                    </p:set>
                                  </p:childTnLst>
                                </p:cTn>
                              </p:par>
                            </p:childTnLst>
                          </p:cTn>
                        </p:par>
                        <p:par>
                          <p:cTn id="89" fill="hold" nodeType="afterGroup">
                            <p:stCondLst>
                              <p:cond delay="4500"/>
                            </p:stCondLst>
                            <p:childTnLst>
                              <p:par>
                                <p:cTn id="90" presetID="63" presetClass="path" presetSubtype="0" accel="50000" decel="50000" fill="hold" grpId="7" nodeType="afterEffect">
                                  <p:stCondLst>
                                    <p:cond delay="0"/>
                                  </p:stCondLst>
                                  <p:childTnLst>
                                    <p:animMotion origin="layout" path="M 4.44444E-6 0 L 0.17829 0 " pathEditMode="relative" rAng="0" ptsTypes="AA">
                                      <p:cBhvr>
                                        <p:cTn id="91" dur="1000" fill="hold"/>
                                        <p:tgtEl>
                                          <p:spTgt spid="23"/>
                                        </p:tgtEl>
                                        <p:attrNameLst>
                                          <p:attrName>ppt_x</p:attrName>
                                          <p:attrName>ppt_y</p:attrName>
                                        </p:attrNameLst>
                                      </p:cBhvr>
                                      <p:rCtr x="8900" y="0"/>
                                    </p:animMotion>
                                  </p:childTnLst>
                                </p:cTn>
                              </p:par>
                            </p:childTnLst>
                          </p:cTn>
                        </p:par>
                        <p:par>
                          <p:cTn id="92" fill="hold" nodeType="afterGroup">
                            <p:stCondLst>
                              <p:cond delay="5500"/>
                            </p:stCondLst>
                            <p:childTnLst>
                              <p:par>
                                <p:cTn id="93" presetID="10" presetClass="exit" presetSubtype="0" fill="hold" grpId="8" nodeType="afterEffect">
                                  <p:stCondLst>
                                    <p:cond delay="0"/>
                                  </p:stCondLst>
                                  <p:childTnLst>
                                    <p:animEffect transition="out" filter="fade">
                                      <p:cBhvr>
                                        <p:cTn id="94" dur="500"/>
                                        <p:tgtEl>
                                          <p:spTgt spid="23"/>
                                        </p:tgtEl>
                                      </p:cBhvr>
                                    </p:animEffect>
                                    <p:set>
                                      <p:cBhvr>
                                        <p:cTn id="95" dur="1" fill="hold">
                                          <p:stCondLst>
                                            <p:cond delay="499"/>
                                          </p:stCondLst>
                                        </p:cTn>
                                        <p:tgtEl>
                                          <p:spTgt spid="23"/>
                                        </p:tgtEl>
                                        <p:attrNameLst>
                                          <p:attrName>style.visibility</p:attrName>
                                        </p:attrNameLst>
                                      </p:cBhvr>
                                      <p:to>
                                        <p:strVal val="hidden"/>
                                      </p:to>
                                    </p:set>
                                  </p:childTnLst>
                                </p:cTn>
                              </p:par>
                            </p:childTnLst>
                          </p:cTn>
                        </p:par>
                      </p:childTnLst>
                    </p:cTn>
                  </p:par>
                  <p:par>
                    <p:cTn id="96" fill="hold" nodeType="clickPar">
                      <p:stCondLst>
                        <p:cond delay="indefinite"/>
                      </p:stCondLst>
                      <p:childTnLst>
                        <p:par>
                          <p:cTn id="97" fill="hold" nodeType="withGroup">
                            <p:stCondLst>
                              <p:cond delay="0"/>
                            </p:stCondLst>
                            <p:childTnLst>
                              <p:par>
                                <p:cTn id="98" presetID="1" presetClass="exit" presetSubtype="0" fill="hold" grpId="1" nodeType="clickEffect">
                                  <p:stCondLst>
                                    <p:cond delay="0"/>
                                  </p:stCondLst>
                                  <p:childTnLst>
                                    <p:set>
                                      <p:cBhvr>
                                        <p:cTn id="99" dur="1" fill="hold">
                                          <p:stCondLst>
                                            <p:cond delay="0"/>
                                          </p:stCondLst>
                                        </p:cTn>
                                        <p:tgtEl>
                                          <p:spTgt spid="32"/>
                                        </p:tgtEl>
                                        <p:attrNameLst>
                                          <p:attrName>style.visibility</p:attrName>
                                        </p:attrNameLst>
                                      </p:cBhvr>
                                      <p:to>
                                        <p:strVal val="hidden"/>
                                      </p:to>
                                    </p:set>
                                  </p:childTnLst>
                                </p:cTn>
                              </p:par>
                              <p:par>
                                <p:cTn id="100" presetID="10" presetClass="entr" presetSubtype="0" fill="hold" grpId="0" nodeType="with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fade">
                                      <p:cBhvr>
                                        <p:cTn id="102" dur="500"/>
                                        <p:tgtEl>
                                          <p:spTgt spid="3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9" nodeType="clickEffect">
                                  <p:stCondLst>
                                    <p:cond delay="0"/>
                                  </p:stCondLst>
                                  <p:childTnLst>
                                    <p:set>
                                      <p:cBhvr>
                                        <p:cTn id="106" dur="1" fill="hold">
                                          <p:stCondLst>
                                            <p:cond delay="0"/>
                                          </p:stCondLst>
                                        </p:cTn>
                                        <p:tgtEl>
                                          <p:spTgt spid="22"/>
                                        </p:tgtEl>
                                        <p:attrNameLst>
                                          <p:attrName>style.visibility</p:attrName>
                                        </p:attrNameLst>
                                      </p:cBhvr>
                                      <p:to>
                                        <p:strVal val="visible"/>
                                      </p:to>
                                    </p:set>
                                  </p:childTnLst>
                                </p:cTn>
                              </p:par>
                            </p:childTnLst>
                          </p:cTn>
                        </p:par>
                        <p:par>
                          <p:cTn id="107" fill="hold" nodeType="afterGroup">
                            <p:stCondLst>
                              <p:cond delay="0"/>
                            </p:stCondLst>
                            <p:childTnLst>
                              <p:par>
                                <p:cTn id="108" presetID="63" presetClass="path" presetSubtype="0" accel="50000" decel="50000" fill="hold" grpId="10" nodeType="afterEffect">
                                  <p:stCondLst>
                                    <p:cond delay="0"/>
                                  </p:stCondLst>
                                  <p:childTnLst>
                                    <p:animMotion origin="layout" path="M -0.00139 3.62627E-6 L 0.17066 3.62627E-6 " pathEditMode="relative" rAng="0" ptsTypes="AA">
                                      <p:cBhvr>
                                        <p:cTn id="109" dur="1000" fill="hold"/>
                                        <p:tgtEl>
                                          <p:spTgt spid="22"/>
                                        </p:tgtEl>
                                        <p:attrNameLst>
                                          <p:attrName>ppt_x</p:attrName>
                                          <p:attrName>ppt_y</p:attrName>
                                        </p:attrNameLst>
                                      </p:cBhvr>
                                      <p:rCtr x="8600" y="0"/>
                                    </p:animMotion>
                                  </p:childTnLst>
                                </p:cTn>
                              </p:par>
                            </p:childTnLst>
                          </p:cTn>
                        </p:par>
                        <p:par>
                          <p:cTn id="110" fill="hold" nodeType="afterGroup">
                            <p:stCondLst>
                              <p:cond delay="1000"/>
                            </p:stCondLst>
                            <p:childTnLst>
                              <p:par>
                                <p:cTn id="111" presetID="10" presetClass="exit" presetSubtype="0" fill="hold" grpId="11" nodeType="afterEffect">
                                  <p:stCondLst>
                                    <p:cond delay="0"/>
                                  </p:stCondLst>
                                  <p:childTnLst>
                                    <p:animEffect transition="out" filter="fade">
                                      <p:cBhvr>
                                        <p:cTn id="112" dur="500"/>
                                        <p:tgtEl>
                                          <p:spTgt spid="22"/>
                                        </p:tgtEl>
                                      </p:cBhvr>
                                    </p:animEffect>
                                    <p:set>
                                      <p:cBhvr>
                                        <p:cTn id="113" dur="1" fill="hold">
                                          <p:stCondLst>
                                            <p:cond delay="499"/>
                                          </p:stCondLst>
                                        </p:cTn>
                                        <p:tgtEl>
                                          <p:spTgt spid="22"/>
                                        </p:tgtEl>
                                        <p:attrNameLst>
                                          <p:attrName>style.visibility</p:attrName>
                                        </p:attrNameLst>
                                      </p:cBhvr>
                                      <p:to>
                                        <p:strVal val="hidden"/>
                                      </p:to>
                                    </p:set>
                                  </p:childTnLst>
                                </p:cTn>
                              </p:par>
                            </p:childTnLst>
                          </p:cTn>
                        </p:par>
                        <p:par>
                          <p:cTn id="114" fill="hold" nodeType="afterGroup">
                            <p:stCondLst>
                              <p:cond delay="1500"/>
                            </p:stCondLst>
                            <p:childTnLst>
                              <p:par>
                                <p:cTn id="115" presetID="1" presetClass="entr" presetSubtype="0" fill="hold" grpId="3" nodeType="afterEffect">
                                  <p:stCondLst>
                                    <p:cond delay="0"/>
                                  </p:stCondLst>
                                  <p:childTnLst>
                                    <p:set>
                                      <p:cBhvr>
                                        <p:cTn id="116" dur="1" fill="hold">
                                          <p:stCondLst>
                                            <p:cond delay="0"/>
                                          </p:stCondLst>
                                        </p:cTn>
                                        <p:tgtEl>
                                          <p:spTgt spid="33"/>
                                        </p:tgtEl>
                                        <p:attrNameLst>
                                          <p:attrName>style.visibility</p:attrName>
                                        </p:attrNameLst>
                                      </p:cBhvr>
                                      <p:to>
                                        <p:strVal val="visible"/>
                                      </p:to>
                                    </p:set>
                                  </p:childTnLst>
                                </p:cTn>
                              </p:par>
                            </p:childTnLst>
                          </p:cTn>
                        </p:par>
                        <p:par>
                          <p:cTn id="117" fill="hold" nodeType="afterGroup">
                            <p:stCondLst>
                              <p:cond delay="1500"/>
                            </p:stCondLst>
                            <p:childTnLst>
                              <p:par>
                                <p:cTn id="118" presetID="42" presetClass="path" presetSubtype="0" accel="50000" decel="50000" fill="hold" grpId="4" nodeType="afterEffect">
                                  <p:stCondLst>
                                    <p:cond delay="0"/>
                                  </p:stCondLst>
                                  <p:childTnLst>
                                    <p:animMotion origin="layout" path="M 4.72222E-6 -1.80389E-6 L 4.72222E-6 0.21161 " pathEditMode="relative" rAng="0" ptsTypes="AA">
                                      <p:cBhvr>
                                        <p:cTn id="119" dur="1000" fill="hold"/>
                                        <p:tgtEl>
                                          <p:spTgt spid="33"/>
                                        </p:tgtEl>
                                        <p:attrNameLst>
                                          <p:attrName>ppt_x</p:attrName>
                                          <p:attrName>ppt_y</p:attrName>
                                        </p:attrNameLst>
                                      </p:cBhvr>
                                      <p:rCtr x="0" y="10600"/>
                                    </p:animMotion>
                                  </p:childTnLst>
                                </p:cTn>
                              </p:par>
                            </p:childTnLst>
                          </p:cTn>
                        </p:par>
                        <p:par>
                          <p:cTn id="120" fill="hold" nodeType="afterGroup">
                            <p:stCondLst>
                              <p:cond delay="2500"/>
                            </p:stCondLst>
                            <p:childTnLst>
                              <p:par>
                                <p:cTn id="121" presetID="10" presetClass="exit" presetSubtype="0" fill="hold" grpId="5" nodeType="afterEffect">
                                  <p:stCondLst>
                                    <p:cond delay="0"/>
                                  </p:stCondLst>
                                  <p:childTnLst>
                                    <p:animEffect transition="out" filter="fade">
                                      <p:cBhvr>
                                        <p:cTn id="122" dur="500"/>
                                        <p:tgtEl>
                                          <p:spTgt spid="33"/>
                                        </p:tgtEl>
                                      </p:cBhvr>
                                    </p:animEffect>
                                    <p:set>
                                      <p:cBhvr>
                                        <p:cTn id="123" dur="1" fill="hold">
                                          <p:stCondLst>
                                            <p:cond delay="499"/>
                                          </p:stCondLst>
                                        </p:cTn>
                                        <p:tgtEl>
                                          <p:spTgt spid="33"/>
                                        </p:tgtEl>
                                        <p:attrNameLst>
                                          <p:attrName>style.visibility</p:attrName>
                                        </p:attrNameLst>
                                      </p:cBhvr>
                                      <p:to>
                                        <p:strVal val="hidden"/>
                                      </p:to>
                                    </p:set>
                                  </p:childTnLst>
                                </p:cTn>
                              </p:par>
                            </p:childTnLst>
                          </p:cTn>
                        </p:par>
                        <p:par>
                          <p:cTn id="124" fill="hold" nodeType="afterGroup">
                            <p:stCondLst>
                              <p:cond delay="3000"/>
                            </p:stCondLst>
                            <p:childTnLst>
                              <p:par>
                                <p:cTn id="125" presetID="1" presetClass="entr" presetSubtype="0" fill="hold" grpId="0" nodeType="afterEffect">
                                  <p:stCondLst>
                                    <p:cond delay="0"/>
                                  </p:stCondLst>
                                  <p:childTnLst>
                                    <p:set>
                                      <p:cBhvr>
                                        <p:cTn id="126" dur="1" fill="hold">
                                          <p:stCondLst>
                                            <p:cond delay="0"/>
                                          </p:stCondLst>
                                        </p:cTn>
                                        <p:tgtEl>
                                          <p:spTgt spid="36"/>
                                        </p:tgtEl>
                                        <p:attrNameLst>
                                          <p:attrName>style.visibility</p:attrName>
                                        </p:attrNameLst>
                                      </p:cBhvr>
                                      <p:to>
                                        <p:strVal val="visible"/>
                                      </p:to>
                                    </p:set>
                                  </p:childTnLst>
                                </p:cTn>
                              </p:par>
                              <p:par>
                                <p:cTn id="127" presetID="10" presetClass="entr" presetSubtype="0" fill="hold" grpId="0" nodeType="withEffect">
                                  <p:stCondLst>
                                    <p:cond delay="0"/>
                                  </p:stCondLst>
                                  <p:childTnLst>
                                    <p:set>
                                      <p:cBhvr>
                                        <p:cTn id="128" dur="1" fill="hold">
                                          <p:stCondLst>
                                            <p:cond delay="0"/>
                                          </p:stCondLst>
                                        </p:cTn>
                                        <p:tgtEl>
                                          <p:spTgt spid="40"/>
                                        </p:tgtEl>
                                        <p:attrNameLst>
                                          <p:attrName>style.visibility</p:attrName>
                                        </p:attrNameLst>
                                      </p:cBhvr>
                                      <p:to>
                                        <p:strVal val="visible"/>
                                      </p:to>
                                    </p:set>
                                    <p:animEffect transition="in" filter="fade">
                                      <p:cBhvr>
                                        <p:cTn id="129" dur="500"/>
                                        <p:tgtEl>
                                          <p:spTgt spid="40"/>
                                        </p:tgtEl>
                                      </p:cBhvr>
                                    </p:animEffect>
                                  </p:childTnLst>
                                </p:cTn>
                              </p:par>
                            </p:childTnLst>
                          </p:cTn>
                        </p:par>
                        <p:par>
                          <p:cTn id="130" fill="hold" nodeType="afterGroup">
                            <p:stCondLst>
                              <p:cond delay="3500"/>
                            </p:stCondLst>
                            <p:childTnLst>
                              <p:par>
                                <p:cTn id="131" presetID="10" presetClass="exit" presetSubtype="0" fill="hold" grpId="1" nodeType="afterEffect">
                                  <p:stCondLst>
                                    <p:cond delay="500"/>
                                  </p:stCondLst>
                                  <p:childTnLst>
                                    <p:animEffect transition="out" filter="fade">
                                      <p:cBhvr>
                                        <p:cTn id="132" dur="1000"/>
                                        <p:tgtEl>
                                          <p:spTgt spid="40"/>
                                        </p:tgtEl>
                                      </p:cBhvr>
                                    </p:animEffect>
                                    <p:set>
                                      <p:cBhvr>
                                        <p:cTn id="133" dur="1" fill="hold">
                                          <p:stCondLst>
                                            <p:cond delay="999"/>
                                          </p:stCondLst>
                                        </p:cTn>
                                        <p:tgtEl>
                                          <p:spTgt spid="40"/>
                                        </p:tgtEl>
                                        <p:attrNameLst>
                                          <p:attrName>style.visibility</p:attrName>
                                        </p:attrNameLst>
                                      </p:cBhvr>
                                      <p:to>
                                        <p:strVal val="hidden"/>
                                      </p:to>
                                    </p:set>
                                  </p:childTnLst>
                                </p:cTn>
                              </p:par>
                              <p:par>
                                <p:cTn id="134" presetID="64" presetClass="path" presetSubtype="0" accel="50000" decel="50000" fill="hold" grpId="1" nodeType="withEffect">
                                  <p:stCondLst>
                                    <p:cond delay="500"/>
                                  </p:stCondLst>
                                  <p:childTnLst>
                                    <p:animMotion origin="layout" path="M 3.33333E-6 -0.00162 L 3.33333E-6 -0.2081 " pathEditMode="relative" rAng="0" ptsTypes="AA">
                                      <p:cBhvr>
                                        <p:cTn id="135" dur="1000" fill="hold"/>
                                        <p:tgtEl>
                                          <p:spTgt spid="36"/>
                                        </p:tgtEl>
                                        <p:attrNameLst>
                                          <p:attrName>ppt_x</p:attrName>
                                          <p:attrName>ppt_y</p:attrName>
                                        </p:attrNameLst>
                                      </p:cBhvr>
                                      <p:rCtr x="0" y="-10300"/>
                                    </p:animMotion>
                                  </p:childTnLst>
                                </p:cTn>
                              </p:par>
                            </p:childTnLst>
                          </p:cTn>
                        </p:par>
                        <p:par>
                          <p:cTn id="136" fill="hold" nodeType="afterGroup">
                            <p:stCondLst>
                              <p:cond delay="5000"/>
                            </p:stCondLst>
                            <p:childTnLst>
                              <p:par>
                                <p:cTn id="137" presetID="10" presetClass="exit" presetSubtype="0" fill="hold" grpId="2" nodeType="afterEffect">
                                  <p:stCondLst>
                                    <p:cond delay="0"/>
                                  </p:stCondLst>
                                  <p:childTnLst>
                                    <p:animEffect transition="out" filter="fade">
                                      <p:cBhvr>
                                        <p:cTn id="138" dur="500"/>
                                        <p:tgtEl>
                                          <p:spTgt spid="36"/>
                                        </p:tgtEl>
                                      </p:cBhvr>
                                    </p:animEffect>
                                    <p:set>
                                      <p:cBhvr>
                                        <p:cTn id="139" dur="1" fill="hold">
                                          <p:stCondLst>
                                            <p:cond delay="499"/>
                                          </p:stCondLst>
                                        </p:cTn>
                                        <p:tgtEl>
                                          <p:spTgt spid="36"/>
                                        </p:tgtEl>
                                        <p:attrNameLst>
                                          <p:attrName>style.visibility</p:attrName>
                                        </p:attrNameLst>
                                      </p:cBhvr>
                                      <p:to>
                                        <p:strVal val="hidden"/>
                                      </p:to>
                                    </p:set>
                                  </p:childTnLst>
                                </p:cTn>
                              </p:par>
                            </p:childTnLst>
                          </p:cTn>
                        </p:par>
                        <p:par>
                          <p:cTn id="140" fill="hold" nodeType="afterGroup">
                            <p:stCondLst>
                              <p:cond delay="5500"/>
                            </p:stCondLst>
                            <p:childTnLst>
                              <p:par>
                                <p:cTn id="141" presetID="1" presetClass="entr" presetSubtype="0" fill="hold" grpId="0" nodeType="afterEffect">
                                  <p:stCondLst>
                                    <p:cond delay="0"/>
                                  </p:stCondLst>
                                  <p:childTnLst>
                                    <p:set>
                                      <p:cBhvr>
                                        <p:cTn id="142" dur="1" fill="hold">
                                          <p:stCondLst>
                                            <p:cond delay="0"/>
                                          </p:stCondLst>
                                        </p:cTn>
                                        <p:tgtEl>
                                          <p:spTgt spid="37"/>
                                        </p:tgtEl>
                                        <p:attrNameLst>
                                          <p:attrName>style.visibility</p:attrName>
                                        </p:attrNameLst>
                                      </p:cBhvr>
                                      <p:to>
                                        <p:strVal val="visible"/>
                                      </p:to>
                                    </p:set>
                                  </p:childTnLst>
                                </p:cTn>
                              </p:par>
                            </p:childTnLst>
                          </p:cTn>
                        </p:par>
                        <p:par>
                          <p:cTn id="143" fill="hold" nodeType="afterGroup">
                            <p:stCondLst>
                              <p:cond delay="5500"/>
                            </p:stCondLst>
                            <p:childTnLst>
                              <p:par>
                                <p:cTn id="144" presetID="63" presetClass="path" presetSubtype="0" accel="50000" decel="50000" fill="hold" grpId="1" nodeType="afterEffect">
                                  <p:stCondLst>
                                    <p:cond delay="0"/>
                                  </p:stCondLst>
                                  <p:childTnLst>
                                    <p:animMotion origin="layout" path="M -1.11111E-6 -4.81481E-6 L 0.17778 -4.81481E-6 " pathEditMode="relative" rAng="0" ptsTypes="AA">
                                      <p:cBhvr>
                                        <p:cTn id="145" dur="1000" fill="hold"/>
                                        <p:tgtEl>
                                          <p:spTgt spid="37"/>
                                        </p:tgtEl>
                                        <p:attrNameLst>
                                          <p:attrName>ppt_x</p:attrName>
                                          <p:attrName>ppt_y</p:attrName>
                                        </p:attrNameLst>
                                      </p:cBhvr>
                                      <p:rCtr x="8900" y="0"/>
                                    </p:animMotion>
                                  </p:childTnLst>
                                </p:cTn>
                              </p:par>
                            </p:childTnLst>
                          </p:cTn>
                        </p:par>
                        <p:par>
                          <p:cTn id="146" fill="hold" nodeType="afterGroup">
                            <p:stCondLst>
                              <p:cond delay="6500"/>
                            </p:stCondLst>
                            <p:childTnLst>
                              <p:par>
                                <p:cTn id="147" presetID="10" presetClass="exit" presetSubtype="0" fill="hold" grpId="2" nodeType="afterEffect">
                                  <p:stCondLst>
                                    <p:cond delay="0"/>
                                  </p:stCondLst>
                                  <p:childTnLst>
                                    <p:animEffect transition="out" filter="fade">
                                      <p:cBhvr>
                                        <p:cTn id="148" dur="500"/>
                                        <p:tgtEl>
                                          <p:spTgt spid="37"/>
                                        </p:tgtEl>
                                      </p:cBhvr>
                                    </p:animEffect>
                                    <p:set>
                                      <p:cBhvr>
                                        <p:cTn id="149" dur="1" fill="hold">
                                          <p:stCondLst>
                                            <p:cond delay="499"/>
                                          </p:stCondLst>
                                        </p:cTn>
                                        <p:tgtEl>
                                          <p:spTgt spid="37"/>
                                        </p:tgtEl>
                                        <p:attrNameLst>
                                          <p:attrName>style.visibility</p:attrName>
                                        </p:attrNameLst>
                                      </p:cBhvr>
                                      <p:to>
                                        <p:strVal val="hidden"/>
                                      </p:to>
                                    </p:se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 presetClass="exit" presetSubtype="0" fill="hold" grpId="1" nodeType="clickEffect">
                                  <p:stCondLst>
                                    <p:cond delay="0"/>
                                  </p:stCondLst>
                                  <p:childTnLst>
                                    <p:set>
                                      <p:cBhvr>
                                        <p:cTn id="153" dur="1" fill="hold">
                                          <p:stCondLst>
                                            <p:cond delay="0"/>
                                          </p:stCondLst>
                                        </p:cTn>
                                        <p:tgtEl>
                                          <p:spTgt spid="35"/>
                                        </p:tgtEl>
                                        <p:attrNameLst>
                                          <p:attrName>style.visibility</p:attrName>
                                        </p:attrNameLst>
                                      </p:cBhvr>
                                      <p:to>
                                        <p:strVal val="hidden"/>
                                      </p:to>
                                    </p:set>
                                  </p:childTnLst>
                                </p:cTn>
                              </p:par>
                              <p:par>
                                <p:cTn id="154" presetID="10" presetClass="entr" presetSubtype="0" fill="hold" grpId="0" nodeType="withEffect">
                                  <p:stCondLst>
                                    <p:cond delay="0"/>
                                  </p:stCondLst>
                                  <p:childTnLst>
                                    <p:set>
                                      <p:cBhvr>
                                        <p:cTn id="155" dur="1" fill="hold">
                                          <p:stCondLst>
                                            <p:cond delay="0"/>
                                          </p:stCondLst>
                                        </p:cTn>
                                        <p:tgtEl>
                                          <p:spTgt spid="38"/>
                                        </p:tgtEl>
                                        <p:attrNameLst>
                                          <p:attrName>style.visibility</p:attrName>
                                        </p:attrNameLst>
                                      </p:cBhvr>
                                      <p:to>
                                        <p:strVal val="visible"/>
                                      </p:to>
                                    </p:set>
                                    <p:animEffect transition="in" filter="fade">
                                      <p:cBhvr>
                                        <p:cTn id="156" dur="500"/>
                                        <p:tgtEl>
                                          <p:spTgt spid="38"/>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 presetClass="entr" presetSubtype="0" fill="hold" grpId="12" nodeType="clickEffect">
                                  <p:stCondLst>
                                    <p:cond delay="0"/>
                                  </p:stCondLst>
                                  <p:childTnLst>
                                    <p:set>
                                      <p:cBhvr>
                                        <p:cTn id="160" dur="1" fill="hold">
                                          <p:stCondLst>
                                            <p:cond delay="0"/>
                                          </p:stCondLst>
                                        </p:cTn>
                                        <p:tgtEl>
                                          <p:spTgt spid="22"/>
                                        </p:tgtEl>
                                        <p:attrNameLst>
                                          <p:attrName>style.visibility</p:attrName>
                                        </p:attrNameLst>
                                      </p:cBhvr>
                                      <p:to>
                                        <p:strVal val="visible"/>
                                      </p:to>
                                    </p:set>
                                  </p:childTnLst>
                                </p:cTn>
                              </p:par>
                            </p:childTnLst>
                          </p:cTn>
                        </p:par>
                        <p:par>
                          <p:cTn id="161" fill="hold" nodeType="afterGroup">
                            <p:stCondLst>
                              <p:cond delay="0"/>
                            </p:stCondLst>
                            <p:childTnLst>
                              <p:par>
                                <p:cTn id="162" presetID="63" presetClass="path" presetSubtype="0" accel="50000" decel="50000" fill="hold" grpId="13" nodeType="afterEffect">
                                  <p:stCondLst>
                                    <p:cond delay="0"/>
                                  </p:stCondLst>
                                  <p:childTnLst>
                                    <p:animMotion origin="layout" path="M 0 3.62627E-6 L 0.17031 -0.00162 " pathEditMode="relative" rAng="0" ptsTypes="AA">
                                      <p:cBhvr>
                                        <p:cTn id="163" dur="1000" fill="hold"/>
                                        <p:tgtEl>
                                          <p:spTgt spid="22"/>
                                        </p:tgtEl>
                                        <p:attrNameLst>
                                          <p:attrName>ppt_x</p:attrName>
                                          <p:attrName>ppt_y</p:attrName>
                                        </p:attrNameLst>
                                      </p:cBhvr>
                                      <p:rCtr x="8500" y="-100"/>
                                    </p:animMotion>
                                  </p:childTnLst>
                                </p:cTn>
                              </p:par>
                            </p:childTnLst>
                          </p:cTn>
                        </p:par>
                        <p:par>
                          <p:cTn id="164" fill="hold" nodeType="afterGroup">
                            <p:stCondLst>
                              <p:cond delay="1000"/>
                            </p:stCondLst>
                            <p:childTnLst>
                              <p:par>
                                <p:cTn id="165" presetID="10" presetClass="exit" presetSubtype="0" fill="hold" grpId="14" nodeType="afterEffect">
                                  <p:stCondLst>
                                    <p:cond delay="0"/>
                                  </p:stCondLst>
                                  <p:childTnLst>
                                    <p:animEffect transition="out" filter="fade">
                                      <p:cBhvr>
                                        <p:cTn id="166" dur="500"/>
                                        <p:tgtEl>
                                          <p:spTgt spid="22"/>
                                        </p:tgtEl>
                                      </p:cBhvr>
                                    </p:animEffect>
                                    <p:set>
                                      <p:cBhvr>
                                        <p:cTn id="167" dur="1" fill="hold">
                                          <p:stCondLst>
                                            <p:cond delay="499"/>
                                          </p:stCondLst>
                                        </p:cTn>
                                        <p:tgtEl>
                                          <p:spTgt spid="22"/>
                                        </p:tgtEl>
                                        <p:attrNameLst>
                                          <p:attrName>style.visibility</p:attrName>
                                        </p:attrNameLst>
                                      </p:cBhvr>
                                      <p:to>
                                        <p:strVal val="hidden"/>
                                      </p:to>
                                    </p:set>
                                  </p:childTnLst>
                                </p:cTn>
                              </p:par>
                            </p:childTnLst>
                          </p:cTn>
                        </p:par>
                        <p:par>
                          <p:cTn id="168" fill="hold" nodeType="afterGroup">
                            <p:stCondLst>
                              <p:cond delay="1500"/>
                            </p:stCondLst>
                            <p:childTnLst>
                              <p:par>
                                <p:cTn id="169" presetID="1" presetClass="entr" presetSubtype="0" fill="hold" grpId="6" nodeType="afterEffect">
                                  <p:stCondLst>
                                    <p:cond delay="0"/>
                                  </p:stCondLst>
                                  <p:childTnLst>
                                    <p:set>
                                      <p:cBhvr>
                                        <p:cTn id="170" dur="1" fill="hold">
                                          <p:stCondLst>
                                            <p:cond delay="0"/>
                                          </p:stCondLst>
                                        </p:cTn>
                                        <p:tgtEl>
                                          <p:spTgt spid="33"/>
                                        </p:tgtEl>
                                        <p:attrNameLst>
                                          <p:attrName>style.visibility</p:attrName>
                                        </p:attrNameLst>
                                      </p:cBhvr>
                                      <p:to>
                                        <p:strVal val="visible"/>
                                      </p:to>
                                    </p:set>
                                  </p:childTnLst>
                                </p:cTn>
                              </p:par>
                            </p:childTnLst>
                          </p:cTn>
                        </p:par>
                        <p:par>
                          <p:cTn id="171" fill="hold" nodeType="afterGroup">
                            <p:stCondLst>
                              <p:cond delay="1500"/>
                            </p:stCondLst>
                            <p:childTnLst>
                              <p:par>
                                <p:cTn id="172" presetID="42" presetClass="path" presetSubtype="0" accel="50000" decel="50000" fill="hold" grpId="7" nodeType="afterEffect">
                                  <p:stCondLst>
                                    <p:cond delay="0"/>
                                  </p:stCondLst>
                                  <p:childTnLst>
                                    <p:animMotion origin="layout" path="M 4.72222E-6 1.85939E-6 L 4.72222E-6 0.21022 " pathEditMode="relative" rAng="0" ptsTypes="AA">
                                      <p:cBhvr>
                                        <p:cTn id="173" dur="1000" fill="hold"/>
                                        <p:tgtEl>
                                          <p:spTgt spid="33"/>
                                        </p:tgtEl>
                                        <p:attrNameLst>
                                          <p:attrName>ppt_x</p:attrName>
                                          <p:attrName>ppt_y</p:attrName>
                                        </p:attrNameLst>
                                      </p:cBhvr>
                                      <p:rCtr x="0" y="10500"/>
                                    </p:animMotion>
                                  </p:childTnLst>
                                </p:cTn>
                              </p:par>
                            </p:childTnLst>
                          </p:cTn>
                        </p:par>
                        <p:par>
                          <p:cTn id="174" fill="hold" nodeType="afterGroup">
                            <p:stCondLst>
                              <p:cond delay="2500"/>
                            </p:stCondLst>
                            <p:childTnLst>
                              <p:par>
                                <p:cTn id="175" presetID="10" presetClass="exit" presetSubtype="0" fill="hold" grpId="8" nodeType="afterEffect">
                                  <p:stCondLst>
                                    <p:cond delay="0"/>
                                  </p:stCondLst>
                                  <p:childTnLst>
                                    <p:animEffect transition="out" filter="fade">
                                      <p:cBhvr>
                                        <p:cTn id="176" dur="500"/>
                                        <p:tgtEl>
                                          <p:spTgt spid="33"/>
                                        </p:tgtEl>
                                      </p:cBhvr>
                                    </p:animEffect>
                                    <p:set>
                                      <p:cBhvr>
                                        <p:cTn id="177" dur="1" fill="hold">
                                          <p:stCondLst>
                                            <p:cond delay="499"/>
                                          </p:stCondLst>
                                        </p:cTn>
                                        <p:tgtEl>
                                          <p:spTgt spid="33"/>
                                        </p:tgtEl>
                                        <p:attrNameLst>
                                          <p:attrName>style.visibility</p:attrName>
                                        </p:attrNameLst>
                                      </p:cBhvr>
                                      <p:to>
                                        <p:strVal val="hidden"/>
                                      </p:to>
                                    </p:set>
                                  </p:childTnLst>
                                </p:cTn>
                              </p:par>
                            </p:childTnLst>
                          </p:cTn>
                        </p:par>
                        <p:par>
                          <p:cTn id="178" fill="hold" nodeType="afterGroup">
                            <p:stCondLst>
                              <p:cond delay="3000"/>
                            </p:stCondLst>
                            <p:childTnLst>
                              <p:par>
                                <p:cTn id="179" presetID="1" presetClass="entr" presetSubtype="0" fill="hold" nodeType="afterEffect">
                                  <p:stCondLst>
                                    <p:cond delay="0"/>
                                  </p:stCondLst>
                                  <p:childTnLst>
                                    <p:set>
                                      <p:cBhvr>
                                        <p:cTn id="180" dur="1" fill="hold">
                                          <p:stCondLst>
                                            <p:cond delay="0"/>
                                          </p:stCondLst>
                                        </p:cTn>
                                        <p:tgtEl>
                                          <p:spTgt spid="39"/>
                                        </p:tgtEl>
                                        <p:attrNameLst>
                                          <p:attrName>style.visibility</p:attrName>
                                        </p:attrNameLst>
                                      </p:cBhvr>
                                      <p:to>
                                        <p:strVal val="visible"/>
                                      </p:to>
                                    </p:set>
                                  </p:childTnLst>
                                </p:cTn>
                              </p:par>
                              <p:par>
                                <p:cTn id="181" presetID="10" presetClass="entr" presetSubtype="0" fill="hold" grpId="0" nodeType="withEffect">
                                  <p:stCondLst>
                                    <p:cond delay="0"/>
                                  </p:stCondLst>
                                  <p:childTnLst>
                                    <p:set>
                                      <p:cBhvr>
                                        <p:cTn id="182" dur="1" fill="hold">
                                          <p:stCondLst>
                                            <p:cond delay="0"/>
                                          </p:stCondLst>
                                        </p:cTn>
                                        <p:tgtEl>
                                          <p:spTgt spid="42"/>
                                        </p:tgtEl>
                                        <p:attrNameLst>
                                          <p:attrName>style.visibility</p:attrName>
                                        </p:attrNameLst>
                                      </p:cBhvr>
                                      <p:to>
                                        <p:strVal val="visible"/>
                                      </p:to>
                                    </p:set>
                                    <p:animEffect transition="in" filter="fade">
                                      <p:cBhvr>
                                        <p:cTn id="183" dur="500"/>
                                        <p:tgtEl>
                                          <p:spTgt spid="42"/>
                                        </p:tgtEl>
                                      </p:cBhvr>
                                    </p:animEffect>
                                  </p:childTnLst>
                                </p:cTn>
                              </p:par>
                            </p:childTnLst>
                          </p:cTn>
                        </p:par>
                        <p:par>
                          <p:cTn id="184" fill="hold" nodeType="afterGroup">
                            <p:stCondLst>
                              <p:cond delay="3500"/>
                            </p:stCondLst>
                            <p:childTnLst>
                              <p:par>
                                <p:cTn id="185" presetID="10" presetClass="exit" presetSubtype="0" fill="hold" grpId="1" nodeType="afterEffect">
                                  <p:stCondLst>
                                    <p:cond delay="500"/>
                                  </p:stCondLst>
                                  <p:childTnLst>
                                    <p:animEffect transition="out" filter="fade">
                                      <p:cBhvr>
                                        <p:cTn id="186" dur="500"/>
                                        <p:tgtEl>
                                          <p:spTgt spid="42"/>
                                        </p:tgtEl>
                                      </p:cBhvr>
                                    </p:animEffect>
                                    <p:set>
                                      <p:cBhvr>
                                        <p:cTn id="187" dur="1" fill="hold">
                                          <p:stCondLst>
                                            <p:cond delay="499"/>
                                          </p:stCondLst>
                                        </p:cTn>
                                        <p:tgtEl>
                                          <p:spTgt spid="42"/>
                                        </p:tgtEl>
                                        <p:attrNameLst>
                                          <p:attrName>style.visibility</p:attrName>
                                        </p:attrNameLst>
                                      </p:cBhvr>
                                      <p:to>
                                        <p:strVal val="hidden"/>
                                      </p:to>
                                    </p:set>
                                  </p:childTnLst>
                                </p:cTn>
                              </p:par>
                              <p:par>
                                <p:cTn id="188" presetID="64" presetClass="path" presetSubtype="0" accel="50000" decel="50000" fill="hold" nodeType="withEffect">
                                  <p:stCondLst>
                                    <p:cond delay="500"/>
                                  </p:stCondLst>
                                  <p:childTnLst>
                                    <p:animMotion origin="layout" path="M 0.00069 -0.00231 L 0.00069 -0.21045 " pathEditMode="relative" rAng="0" ptsTypes="AA">
                                      <p:cBhvr>
                                        <p:cTn id="189" dur="1000" fill="hold"/>
                                        <p:tgtEl>
                                          <p:spTgt spid="39"/>
                                        </p:tgtEl>
                                        <p:attrNameLst>
                                          <p:attrName>ppt_x</p:attrName>
                                          <p:attrName>ppt_y</p:attrName>
                                        </p:attrNameLst>
                                      </p:cBhvr>
                                      <p:rCtr x="0" y="-10400"/>
                                    </p:animMotion>
                                  </p:childTnLst>
                                </p:cTn>
                              </p:par>
                            </p:childTnLst>
                          </p:cTn>
                        </p:par>
                        <p:par>
                          <p:cTn id="190" fill="hold" nodeType="afterGroup">
                            <p:stCondLst>
                              <p:cond delay="5000"/>
                            </p:stCondLst>
                            <p:childTnLst>
                              <p:par>
                                <p:cTn id="191" presetID="10" presetClass="exit" presetSubtype="0" fill="hold" nodeType="afterEffect">
                                  <p:stCondLst>
                                    <p:cond delay="0"/>
                                  </p:stCondLst>
                                  <p:childTnLst>
                                    <p:animEffect transition="out" filter="fade">
                                      <p:cBhvr>
                                        <p:cTn id="192" dur="500"/>
                                        <p:tgtEl>
                                          <p:spTgt spid="39"/>
                                        </p:tgtEl>
                                      </p:cBhvr>
                                    </p:animEffect>
                                    <p:set>
                                      <p:cBhvr>
                                        <p:cTn id="193"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2" grpId="1" animBg="1"/>
      <p:bldP spid="35" grpId="0" animBg="1"/>
      <p:bldP spid="35" grpId="1" animBg="1"/>
      <p:bldP spid="38" grpId="0" animBg="1"/>
      <p:bldP spid="22" grpId="0" animBg="1"/>
      <p:bldP spid="22" grpId="1" animBg="1"/>
      <p:bldP spid="22" grpId="2" animBg="1"/>
      <p:bldP spid="22" grpId="3" animBg="1"/>
      <p:bldP spid="22" grpId="4" animBg="1"/>
      <p:bldP spid="22" grpId="5" animBg="1"/>
      <p:bldP spid="22" grpId="6" animBg="1"/>
      <p:bldP spid="22" grpId="7" animBg="1"/>
      <p:bldP spid="22" grpId="8" animBg="1"/>
      <p:bldP spid="22" grpId="9" animBg="1"/>
      <p:bldP spid="22" grpId="10" animBg="1"/>
      <p:bldP spid="22" grpId="11" animBg="1"/>
      <p:bldP spid="22" grpId="12" animBg="1"/>
      <p:bldP spid="22" grpId="13" animBg="1"/>
      <p:bldP spid="22" grpId="14" animBg="1"/>
      <p:bldP spid="23" grpId="0" animBg="1"/>
      <p:bldP spid="23" grpId="1" animBg="1"/>
      <p:bldP spid="23" grpId="2" animBg="1"/>
      <p:bldP spid="23" grpId="3" animBg="1"/>
      <p:bldP spid="23" grpId="4" animBg="1"/>
      <p:bldP spid="23" grpId="5" animBg="1"/>
      <p:bldP spid="23" grpId="6" animBg="1"/>
      <p:bldP spid="23" grpId="7" animBg="1"/>
      <p:bldP spid="23" grpId="8" animBg="1"/>
      <p:bldP spid="25" grpId="0" animBg="1"/>
      <p:bldP spid="31" grpId="0" animBg="1"/>
      <p:bldP spid="33" grpId="0" animBg="1"/>
      <p:bldP spid="33" grpId="1" animBg="1"/>
      <p:bldP spid="33" grpId="2" animBg="1"/>
      <p:bldP spid="33" grpId="3" animBg="1"/>
      <p:bldP spid="33" grpId="4" animBg="1"/>
      <p:bldP spid="33" grpId="5" animBg="1"/>
      <p:bldP spid="33" grpId="6" animBg="1"/>
      <p:bldP spid="33" grpId="7" animBg="1"/>
      <p:bldP spid="33" grpId="8" animBg="1"/>
      <p:bldP spid="34" grpId="0" animBg="1"/>
      <p:bldP spid="34" grpId="1" animBg="1"/>
      <p:bldP spid="34" grpId="2" animBg="1"/>
      <p:bldP spid="36" grpId="0" animBg="1"/>
      <p:bldP spid="36" grpId="1" animBg="1"/>
      <p:bldP spid="36" grpId="2" animBg="1"/>
      <p:bldP spid="37" grpId="0" animBg="1"/>
      <p:bldP spid="37" grpId="1" animBg="1"/>
      <p:bldP spid="37" grpId="2" animBg="1"/>
      <p:bldP spid="40" grpId="0" animBg="1"/>
      <p:bldP spid="40" grpId="1" animBg="1"/>
      <p:bldP spid="42" grpId="0" animBg="1"/>
      <p:bldP spid="4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417318"/>
            <a:ext cx="8229600" cy="4525963"/>
          </a:xfrm>
        </p:spPr>
        <p:txBody>
          <a:bodyPr>
            <a:normAutofit fontScale="92500" lnSpcReduction="10000"/>
          </a:bodyPr>
          <a:lstStyle/>
          <a:p>
            <a:r>
              <a:rPr lang="en-US" dirty="0" smtClean="0"/>
              <a:t>Joined SEA-SEC Working Group July 2014 at </a:t>
            </a:r>
            <a:r>
              <a:rPr lang="en-US" dirty="0"/>
              <a:t>~.125 FTE </a:t>
            </a:r>
            <a:endParaRPr lang="en-US" dirty="0" smtClean="0"/>
          </a:p>
          <a:p>
            <a:pPr lvl="1"/>
            <a:r>
              <a:rPr lang="en-US" dirty="0" smtClean="0"/>
              <a:t>Not much experience with CCSDS</a:t>
            </a:r>
          </a:p>
          <a:p>
            <a:pPr lvl="1"/>
            <a:r>
              <a:rPr lang="en-US" dirty="0" smtClean="0"/>
              <a:t>Spent time learning about CCSDS and SDLS</a:t>
            </a:r>
          </a:p>
          <a:p>
            <a:r>
              <a:rPr lang="en-US" dirty="0" smtClean="0"/>
              <a:t>Simulation, Testing and Security Background</a:t>
            </a:r>
          </a:p>
          <a:p>
            <a:pPr lvl="1"/>
            <a:r>
              <a:rPr lang="en-US" dirty="0" smtClean="0"/>
              <a:t>Could perform SDLS testing</a:t>
            </a:r>
          </a:p>
          <a:p>
            <a:r>
              <a:rPr lang="en-US" dirty="0" smtClean="0"/>
              <a:t>Began developing approach to test SDLS for NASA</a:t>
            </a:r>
          </a:p>
          <a:p>
            <a:pPr lvl="1"/>
            <a:r>
              <a:rPr lang="en-US" dirty="0" smtClean="0"/>
              <a:t>Complete approach outlined </a:t>
            </a:r>
            <a:r>
              <a:rPr lang="en-US" dirty="0"/>
              <a:t>in </a:t>
            </a:r>
            <a:r>
              <a:rPr lang="en-US" dirty="0" smtClean="0"/>
              <a:t>CCSDS-SDLS-Prototype-Plan document</a:t>
            </a:r>
          </a:p>
          <a:p>
            <a:pPr lvl="1"/>
            <a:endParaRPr lang="en-US" dirty="0"/>
          </a:p>
        </p:txBody>
      </p:sp>
      <p:sp>
        <p:nvSpPr>
          <p:cNvPr id="4" name="Footer Placeholder 3"/>
          <p:cNvSpPr>
            <a:spLocks noGrp="1"/>
          </p:cNvSpPr>
          <p:nvPr>
            <p:ph type="ftr" sz="quarter" idx="10"/>
          </p:nvPr>
        </p:nvSpPr>
        <p:spPr/>
        <p:txBody>
          <a:bodyPr/>
          <a:lstStyle/>
          <a:p>
            <a:pPr>
              <a:defRPr/>
            </a:pPr>
            <a:r>
              <a:rPr lang="en-US" dirty="0"/>
              <a:t>NASA’s IV&amp;V  Program’s Independent Test Capability </a:t>
            </a:r>
          </a:p>
        </p:txBody>
      </p:sp>
      <p:sp>
        <p:nvSpPr>
          <p:cNvPr id="5" name="Slide Number Placeholder 4"/>
          <p:cNvSpPr>
            <a:spLocks noGrp="1"/>
          </p:cNvSpPr>
          <p:nvPr>
            <p:ph type="sldNum" sz="quarter" idx="11"/>
          </p:nvPr>
        </p:nvSpPr>
        <p:spPr/>
        <p:txBody>
          <a:bodyPr/>
          <a:lstStyle/>
          <a:p>
            <a:pPr>
              <a:defRPr/>
            </a:pPr>
            <a:fld id="{231CDBF0-E5EF-45F9-9AE1-02033F5D9655}" type="slidenum">
              <a:rPr lang="en-US" smtClean="0"/>
              <a:pPr>
                <a:defRPr/>
              </a:pPr>
              <a:t>2</a:t>
            </a:fld>
            <a:endParaRPr lang="en-US" dirty="0"/>
          </a:p>
        </p:txBody>
      </p:sp>
    </p:spTree>
    <p:extLst>
      <p:ext uri="{BB962C8B-B14F-4D97-AF65-F5344CB8AC3E}">
        <p14:creationId xmlns:p14="http://schemas.microsoft.com/office/powerpoint/2010/main" val="3116702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Schedule</a:t>
            </a:r>
            <a:endParaRPr lang="en-US" dirty="0"/>
          </a:p>
        </p:txBody>
      </p:sp>
      <p:sp>
        <p:nvSpPr>
          <p:cNvPr id="4" name="Footer Placeholder 3"/>
          <p:cNvSpPr>
            <a:spLocks noGrp="1"/>
          </p:cNvSpPr>
          <p:nvPr>
            <p:ph type="ftr" sz="quarter" idx="10"/>
          </p:nvPr>
        </p:nvSpPr>
        <p:spPr/>
        <p:txBody>
          <a:bodyPr/>
          <a:lstStyle/>
          <a:p>
            <a:pPr>
              <a:defRPr/>
            </a:pPr>
            <a:r>
              <a:rPr lang="en-US" dirty="0"/>
              <a:t>NASA’s IV&amp;V  Program’s Independent Test Capability </a:t>
            </a:r>
          </a:p>
        </p:txBody>
      </p:sp>
      <p:sp>
        <p:nvSpPr>
          <p:cNvPr id="5" name="Slide Number Placeholder 4"/>
          <p:cNvSpPr>
            <a:spLocks noGrp="1"/>
          </p:cNvSpPr>
          <p:nvPr>
            <p:ph type="sldNum" sz="quarter" idx="11"/>
          </p:nvPr>
        </p:nvSpPr>
        <p:spPr/>
        <p:txBody>
          <a:bodyPr/>
          <a:lstStyle/>
          <a:p>
            <a:pPr>
              <a:defRPr/>
            </a:pPr>
            <a:fld id="{231CDBF0-E5EF-45F9-9AE1-02033F5D9655}" type="slidenum">
              <a:rPr lang="en-US" smtClean="0"/>
              <a:pPr>
                <a:defRPr/>
              </a:pPr>
              <a:t>3</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4457" y="1333275"/>
            <a:ext cx="4109039" cy="478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8390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a:xfrm>
            <a:off x="330447" y="2867299"/>
            <a:ext cx="4946945" cy="4265023"/>
          </a:xfrm>
        </p:spPr>
        <p:txBody>
          <a:bodyPr/>
          <a:lstStyle/>
          <a:p>
            <a:r>
              <a:rPr lang="en-US" sz="2800" dirty="0" smtClean="0"/>
              <a:t>Use existing full spacecraft simulator (GO-SIM)</a:t>
            </a:r>
          </a:p>
          <a:p>
            <a:r>
              <a:rPr lang="en-US" sz="2800" dirty="0" smtClean="0"/>
              <a:t>Implement SDLS in operational components </a:t>
            </a:r>
          </a:p>
          <a:p>
            <a:pPr lvl="1"/>
            <a:r>
              <a:rPr lang="en-US" sz="2400" dirty="0" smtClean="0"/>
              <a:t>Front End Data System (FEDS)</a:t>
            </a:r>
          </a:p>
          <a:p>
            <a:pPr lvl="1"/>
            <a:r>
              <a:rPr lang="en-US" sz="2400" dirty="0" smtClean="0"/>
              <a:t>Global Precipitation Measurement (GPM) FSW</a:t>
            </a:r>
            <a:endParaRPr lang="en-US" sz="2400" dirty="0"/>
          </a:p>
        </p:txBody>
      </p:sp>
      <p:sp>
        <p:nvSpPr>
          <p:cNvPr id="4" name="Footer Placeholder 3"/>
          <p:cNvSpPr>
            <a:spLocks noGrp="1"/>
          </p:cNvSpPr>
          <p:nvPr>
            <p:ph type="ftr" sz="quarter" idx="10"/>
          </p:nvPr>
        </p:nvSpPr>
        <p:spPr/>
        <p:txBody>
          <a:bodyPr/>
          <a:lstStyle/>
          <a:p>
            <a:pPr>
              <a:defRPr/>
            </a:pPr>
            <a:r>
              <a:rPr lang="en-US" dirty="0"/>
              <a:t>NASA’s IV&amp;V  Program’s Independent Test Capability </a:t>
            </a:r>
          </a:p>
        </p:txBody>
      </p:sp>
      <p:sp>
        <p:nvSpPr>
          <p:cNvPr id="5" name="Slide Number Placeholder 4"/>
          <p:cNvSpPr>
            <a:spLocks noGrp="1"/>
          </p:cNvSpPr>
          <p:nvPr>
            <p:ph type="sldNum" sz="quarter" idx="11"/>
          </p:nvPr>
        </p:nvSpPr>
        <p:spPr/>
        <p:txBody>
          <a:bodyPr/>
          <a:lstStyle/>
          <a:p>
            <a:pPr>
              <a:defRPr/>
            </a:pPr>
            <a:fld id="{231CDBF0-E5EF-45F9-9AE1-02033F5D9655}" type="slidenum">
              <a:rPr lang="en-US" smtClean="0"/>
              <a:pPr>
                <a:defRPr/>
              </a:pPr>
              <a:t>4</a:t>
            </a:fld>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2400913" y="1241786"/>
            <a:ext cx="6864103" cy="3852726"/>
          </a:xfrm>
          <a:prstGeom prst="rect">
            <a:avLst/>
          </a:prstGeom>
          <a:noFill/>
        </p:spPr>
      </p:pic>
    </p:spTree>
    <p:extLst>
      <p:ext uri="{BB962C8B-B14F-4D97-AF65-F5344CB8AC3E}">
        <p14:creationId xmlns:p14="http://schemas.microsoft.com/office/powerpoint/2010/main" val="1368610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74766" y="4176492"/>
            <a:ext cx="8386354" cy="2031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 data (telemetry and telecommand) will be exchanged through the SLE services in real time. Encrypted telecommands will be sent to the FSW via FEDS and an SCOMM simulator. The incoming data can then be decrypted by the CI application within the FSW. Telemetry, sent from the spacecraft to the ground, functions the same way but in reverse. The TO application within the FSW encrypts the telemetry and downlinks via the SCOMM simulator to FEDS and then decrypted by FEDS and passed to the ground station ASIST. </a:t>
            </a:r>
          </a:p>
        </p:txBody>
      </p:sp>
      <p:sp>
        <p:nvSpPr>
          <p:cNvPr id="2" name="Title 1"/>
          <p:cNvSpPr>
            <a:spLocks noGrp="1"/>
          </p:cNvSpPr>
          <p:nvPr>
            <p:ph type="title"/>
          </p:nvPr>
        </p:nvSpPr>
        <p:spPr/>
        <p:txBody>
          <a:bodyPr/>
          <a:lstStyle/>
          <a:p>
            <a:r>
              <a:rPr lang="en-US" dirty="0" smtClean="0"/>
              <a:t>Approach (cont.)</a:t>
            </a:r>
            <a:endParaRPr lang="en-US" dirty="0"/>
          </a:p>
        </p:txBody>
      </p:sp>
      <p:sp>
        <p:nvSpPr>
          <p:cNvPr id="4" name="Footer Placeholder 3"/>
          <p:cNvSpPr>
            <a:spLocks noGrp="1"/>
          </p:cNvSpPr>
          <p:nvPr>
            <p:ph type="ftr" sz="quarter" idx="10"/>
          </p:nvPr>
        </p:nvSpPr>
        <p:spPr/>
        <p:txBody>
          <a:bodyPr/>
          <a:lstStyle/>
          <a:p>
            <a:pPr>
              <a:defRPr/>
            </a:pPr>
            <a:r>
              <a:rPr lang="en-US" dirty="0"/>
              <a:t>NASA’s IV&amp;V  Program’s Independent Test Capability </a:t>
            </a:r>
          </a:p>
        </p:txBody>
      </p:sp>
      <p:sp>
        <p:nvSpPr>
          <p:cNvPr id="5" name="Slide Number Placeholder 4"/>
          <p:cNvSpPr>
            <a:spLocks noGrp="1"/>
          </p:cNvSpPr>
          <p:nvPr>
            <p:ph type="sldNum" sz="quarter" idx="11"/>
          </p:nvPr>
        </p:nvSpPr>
        <p:spPr/>
        <p:txBody>
          <a:bodyPr/>
          <a:lstStyle/>
          <a:p>
            <a:pPr>
              <a:defRPr/>
            </a:pPr>
            <a:fld id="{231CDBF0-E5EF-45F9-9AE1-02033F5D9655}" type="slidenum">
              <a:rPr lang="en-US" smtClean="0"/>
              <a:pPr>
                <a:defRPr/>
              </a:pPr>
              <a:t>5</a:t>
            </a:fld>
            <a:endParaRPr lang="en-US"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6993" y="1254034"/>
            <a:ext cx="5133047" cy="2651760"/>
          </a:xfrm>
          <a:prstGeom prst="rect">
            <a:avLst/>
          </a:prstGeom>
          <a:noFill/>
        </p:spPr>
      </p:pic>
    </p:spTree>
    <p:extLst>
      <p:ext uri="{BB962C8B-B14F-4D97-AF65-F5344CB8AC3E}">
        <p14:creationId xmlns:p14="http://schemas.microsoft.com/office/powerpoint/2010/main" val="173209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57200" y="1332412"/>
            <a:ext cx="8229600" cy="4990012"/>
          </a:xfrm>
        </p:spPr>
        <p:txBody>
          <a:bodyPr>
            <a:normAutofit fontScale="92500" lnSpcReduction="10000"/>
          </a:bodyPr>
          <a:lstStyle/>
          <a:p>
            <a:pPr lvl="0"/>
            <a:r>
              <a:rPr lang="en-US" dirty="0" smtClean="0"/>
              <a:t>To </a:t>
            </a:r>
            <a:r>
              <a:rPr lang="en-US" dirty="0"/>
              <a:t>implement </a:t>
            </a:r>
            <a:r>
              <a:rPr lang="en-US" dirty="0" smtClean="0"/>
              <a:t>the SLDS protocol</a:t>
            </a:r>
            <a:endParaRPr lang="en-US" dirty="0"/>
          </a:p>
          <a:p>
            <a:pPr lvl="0"/>
            <a:r>
              <a:rPr lang="en-US" dirty="0"/>
              <a:t>To validate </a:t>
            </a:r>
            <a:r>
              <a:rPr lang="en-US" dirty="0" smtClean="0"/>
              <a:t>the SDLS </a:t>
            </a:r>
            <a:r>
              <a:rPr lang="en-US" dirty="0"/>
              <a:t>protocol</a:t>
            </a:r>
          </a:p>
          <a:p>
            <a:pPr lvl="0"/>
            <a:r>
              <a:rPr lang="en-US" dirty="0"/>
              <a:t>To test compatibility of </a:t>
            </a:r>
            <a:r>
              <a:rPr lang="en-US" dirty="0" smtClean="0"/>
              <a:t>the SDLS protocol </a:t>
            </a:r>
            <a:r>
              <a:rPr lang="en-US" dirty="0"/>
              <a:t>in </a:t>
            </a:r>
            <a:r>
              <a:rPr lang="en-US" dirty="0" smtClean="0"/>
              <a:t>a full </a:t>
            </a:r>
            <a:r>
              <a:rPr lang="en-US" dirty="0"/>
              <a:t>operational simulator that </a:t>
            </a:r>
            <a:r>
              <a:rPr lang="en-US" dirty="0" smtClean="0"/>
              <a:t>includes operational </a:t>
            </a:r>
            <a:r>
              <a:rPr lang="en-US" dirty="0"/>
              <a:t>ground </a:t>
            </a:r>
            <a:r>
              <a:rPr lang="en-US" dirty="0" smtClean="0"/>
              <a:t>software </a:t>
            </a:r>
            <a:r>
              <a:rPr lang="en-US" dirty="0"/>
              <a:t>as well as flight </a:t>
            </a:r>
            <a:r>
              <a:rPr lang="en-US" dirty="0" smtClean="0"/>
              <a:t>software</a:t>
            </a:r>
          </a:p>
          <a:p>
            <a:pPr lvl="1"/>
            <a:r>
              <a:rPr lang="en-US" dirty="0" smtClean="0"/>
              <a:t>Benefits of using existing NASA operational systems</a:t>
            </a:r>
          </a:p>
          <a:p>
            <a:pPr lvl="2"/>
            <a:r>
              <a:rPr lang="en-US" dirty="0" smtClean="0"/>
              <a:t>Reduction </a:t>
            </a:r>
            <a:r>
              <a:rPr lang="en-US" dirty="0"/>
              <a:t>in time to </a:t>
            </a:r>
            <a:r>
              <a:rPr lang="en-US" dirty="0" smtClean="0"/>
              <a:t>implement due to software reuse</a:t>
            </a:r>
          </a:p>
          <a:p>
            <a:pPr lvl="2"/>
            <a:r>
              <a:rPr lang="en-US" dirty="0"/>
              <a:t>A</a:t>
            </a:r>
            <a:r>
              <a:rPr lang="en-US" dirty="0" smtClean="0"/>
              <a:t>pplicability </a:t>
            </a:r>
            <a:r>
              <a:rPr lang="en-US" dirty="0"/>
              <a:t>after prototype is </a:t>
            </a:r>
            <a:r>
              <a:rPr lang="en-US" dirty="0" smtClean="0"/>
              <a:t>completed</a:t>
            </a:r>
          </a:p>
          <a:p>
            <a:pPr lvl="3"/>
            <a:r>
              <a:rPr lang="en-US" dirty="0" smtClean="0"/>
              <a:t>Future </a:t>
            </a:r>
            <a:r>
              <a:rPr lang="en-US" dirty="0"/>
              <a:t>missions will be able to take the lessons learned from the prototype and apply them to their mission when implementing </a:t>
            </a:r>
            <a:r>
              <a:rPr lang="en-US" dirty="0" smtClean="0"/>
              <a:t>SDLS (Or even reuse prototype code!)</a:t>
            </a:r>
            <a:endParaRPr lang="en-US" dirty="0"/>
          </a:p>
          <a:p>
            <a:pPr lvl="0"/>
            <a:endParaRPr lang="en-US" dirty="0"/>
          </a:p>
        </p:txBody>
      </p:sp>
      <p:sp>
        <p:nvSpPr>
          <p:cNvPr id="4" name="Footer Placeholder 3"/>
          <p:cNvSpPr>
            <a:spLocks noGrp="1"/>
          </p:cNvSpPr>
          <p:nvPr>
            <p:ph type="ftr" sz="quarter" idx="10"/>
          </p:nvPr>
        </p:nvSpPr>
        <p:spPr/>
        <p:txBody>
          <a:bodyPr/>
          <a:lstStyle/>
          <a:p>
            <a:pPr>
              <a:defRPr/>
            </a:pPr>
            <a:r>
              <a:rPr lang="en-US" dirty="0"/>
              <a:t>NASA’s IV&amp;V  Program’s Independent Test Capability </a:t>
            </a:r>
          </a:p>
        </p:txBody>
      </p:sp>
      <p:sp>
        <p:nvSpPr>
          <p:cNvPr id="5" name="Slide Number Placeholder 4"/>
          <p:cNvSpPr>
            <a:spLocks noGrp="1"/>
          </p:cNvSpPr>
          <p:nvPr>
            <p:ph type="sldNum" sz="quarter" idx="11"/>
          </p:nvPr>
        </p:nvSpPr>
        <p:spPr/>
        <p:txBody>
          <a:bodyPr/>
          <a:lstStyle/>
          <a:p>
            <a:pPr>
              <a:defRPr/>
            </a:pPr>
            <a:fld id="{231CDBF0-E5EF-45F9-9AE1-02033F5D9655}" type="slidenum">
              <a:rPr lang="en-US" smtClean="0"/>
              <a:pPr>
                <a:defRPr/>
              </a:pPr>
              <a:t>6</a:t>
            </a:fld>
            <a:endParaRPr lang="en-US" dirty="0"/>
          </a:p>
        </p:txBody>
      </p:sp>
    </p:spTree>
    <p:extLst>
      <p:ext uri="{BB962C8B-B14F-4D97-AF65-F5344CB8AC3E}">
        <p14:creationId xmlns:p14="http://schemas.microsoft.com/office/powerpoint/2010/main" val="2371361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SLDS Test Objectives</a:t>
            </a:r>
            <a:endParaRPr lang="en-US" dirty="0"/>
          </a:p>
        </p:txBody>
      </p:sp>
      <p:sp>
        <p:nvSpPr>
          <p:cNvPr id="4" name="Footer Placeholder 3"/>
          <p:cNvSpPr>
            <a:spLocks noGrp="1"/>
          </p:cNvSpPr>
          <p:nvPr>
            <p:ph type="ftr" sz="quarter" idx="10"/>
          </p:nvPr>
        </p:nvSpPr>
        <p:spPr/>
        <p:txBody>
          <a:bodyPr/>
          <a:lstStyle/>
          <a:p>
            <a:pPr>
              <a:defRPr/>
            </a:pPr>
            <a:r>
              <a:rPr lang="en-US" dirty="0"/>
              <a:t>NASA’s IV&amp;V  Program’s Independent Test Capability </a:t>
            </a:r>
          </a:p>
        </p:txBody>
      </p:sp>
      <p:sp>
        <p:nvSpPr>
          <p:cNvPr id="5" name="Slide Number Placeholder 4"/>
          <p:cNvSpPr>
            <a:spLocks noGrp="1"/>
          </p:cNvSpPr>
          <p:nvPr>
            <p:ph type="sldNum" sz="quarter" idx="11"/>
          </p:nvPr>
        </p:nvSpPr>
        <p:spPr/>
        <p:txBody>
          <a:bodyPr/>
          <a:lstStyle/>
          <a:p>
            <a:pPr>
              <a:defRPr/>
            </a:pPr>
            <a:fld id="{231CDBF0-E5EF-45F9-9AE1-02033F5D9655}" type="slidenum">
              <a:rPr lang="en-US" smtClean="0"/>
              <a:pPr>
                <a:defRPr/>
              </a:pPr>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04808804"/>
              </p:ext>
            </p:extLst>
          </p:nvPr>
        </p:nvGraphicFramePr>
        <p:xfrm>
          <a:off x="457201" y="1214286"/>
          <a:ext cx="8138159" cy="5043330"/>
        </p:xfrm>
        <a:graphic>
          <a:graphicData uri="http://schemas.openxmlformats.org/drawingml/2006/table">
            <a:tbl>
              <a:tblPr firstRow="1" firstCol="1" bandRow="1">
                <a:tableStyleId>{91EBBBCC-DAD2-459C-BE2E-F6DE35CF9A28}</a:tableStyleId>
              </a:tblPr>
              <a:tblGrid>
                <a:gridCol w="6596191"/>
                <a:gridCol w="685320"/>
                <a:gridCol w="856648"/>
              </a:tblGrid>
              <a:tr h="409970">
                <a:tc>
                  <a:txBody>
                    <a:bodyPr/>
                    <a:lstStyle/>
                    <a:p>
                      <a:pPr marL="0" marR="0" algn="ctr">
                        <a:spcBef>
                          <a:spcPts val="800"/>
                        </a:spcBef>
                        <a:spcAft>
                          <a:spcPts val="0"/>
                        </a:spcAft>
                      </a:pPr>
                      <a:r>
                        <a:rPr lang="en-US" sz="2400" b="0" dirty="0" smtClean="0">
                          <a:effectLst/>
                        </a:rPr>
                        <a:t>Objectives</a:t>
                      </a:r>
                      <a:endParaRPr lang="en-US" sz="2400" b="0" dirty="0">
                        <a:effectLst/>
                        <a:latin typeface="Arial"/>
                        <a:ea typeface="Calibri"/>
                        <a:cs typeface="Times New Roman"/>
                      </a:endParaRPr>
                    </a:p>
                  </a:txBody>
                  <a:tcPr marL="56785" marR="56785" marT="0" marB="0"/>
                </a:tc>
                <a:tc>
                  <a:txBody>
                    <a:bodyPr/>
                    <a:lstStyle/>
                    <a:p>
                      <a:pPr marL="0" marR="0" algn="ctr">
                        <a:spcBef>
                          <a:spcPts val="800"/>
                        </a:spcBef>
                        <a:spcAft>
                          <a:spcPts val="0"/>
                        </a:spcAft>
                      </a:pPr>
                      <a:r>
                        <a:rPr lang="en-US" sz="1100" dirty="0" err="1">
                          <a:effectLst/>
                        </a:rPr>
                        <a:t>Auth</a:t>
                      </a:r>
                      <a:endParaRPr lang="en-US" sz="1100" dirty="0">
                        <a:effectLst/>
                      </a:endParaRPr>
                    </a:p>
                    <a:p>
                      <a:pPr marL="0" marR="0" algn="ctr">
                        <a:spcBef>
                          <a:spcPts val="800"/>
                        </a:spcBef>
                        <a:spcAft>
                          <a:spcPts val="0"/>
                        </a:spcAft>
                      </a:pPr>
                      <a:r>
                        <a:rPr lang="en-US" sz="1100" dirty="0">
                          <a:effectLst/>
                        </a:rPr>
                        <a:t>Only</a:t>
                      </a:r>
                      <a:endParaRPr lang="en-US" sz="1100" dirty="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a:effectLst/>
                        </a:rPr>
                        <a:t>Auth</a:t>
                      </a:r>
                    </a:p>
                    <a:p>
                      <a:pPr marL="0" marR="0" algn="ctr">
                        <a:spcBef>
                          <a:spcPts val="800"/>
                        </a:spcBef>
                        <a:spcAft>
                          <a:spcPts val="0"/>
                        </a:spcAft>
                      </a:pPr>
                      <a:r>
                        <a:rPr lang="en-US" sz="1100">
                          <a:effectLst/>
                        </a:rPr>
                        <a:t>Enc.</a:t>
                      </a:r>
                      <a:endParaRPr lang="en-US" sz="1100">
                        <a:effectLst/>
                        <a:latin typeface="Arial"/>
                        <a:ea typeface="Calibri"/>
                        <a:cs typeface="Times New Roman"/>
                      </a:endParaRPr>
                    </a:p>
                  </a:txBody>
                  <a:tcPr marL="56785" marR="56785" marT="0" marB="0" anchor="ctr"/>
                </a:tc>
              </a:tr>
              <a:tr h="151380">
                <a:tc>
                  <a:txBody>
                    <a:bodyPr/>
                    <a:lstStyle/>
                    <a:p>
                      <a:pPr marL="0" marR="0" algn="l">
                        <a:spcBef>
                          <a:spcPts val="800"/>
                        </a:spcBef>
                        <a:spcAft>
                          <a:spcPts val="0"/>
                        </a:spcAft>
                      </a:pPr>
                      <a:r>
                        <a:rPr lang="en-US" sz="1100">
                          <a:effectLst/>
                        </a:rPr>
                        <a:t>Confirm a security association can be statically preloaded</a:t>
                      </a:r>
                      <a:endParaRPr lang="en-US" sz="1100">
                        <a:effectLst/>
                        <a:latin typeface="Arial"/>
                        <a:ea typeface="Calibri"/>
                        <a:cs typeface="Times New Roman"/>
                      </a:endParaRPr>
                    </a:p>
                  </a:txBody>
                  <a:tcPr marL="56785" marR="56785" marT="0" marB="0"/>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r>
              <a:tr h="151380">
                <a:tc>
                  <a:txBody>
                    <a:bodyPr/>
                    <a:lstStyle/>
                    <a:p>
                      <a:pPr marL="0" marR="0" algn="l">
                        <a:spcBef>
                          <a:spcPts val="800"/>
                        </a:spcBef>
                        <a:spcAft>
                          <a:spcPts val="0"/>
                        </a:spcAft>
                      </a:pPr>
                      <a:r>
                        <a:rPr lang="en-US" sz="1100" dirty="0">
                          <a:effectLst/>
                        </a:rPr>
                        <a:t>Confirm a security association can be dynamically loaded</a:t>
                      </a:r>
                      <a:r>
                        <a:rPr lang="en-US" sz="1000" dirty="0">
                          <a:effectLst/>
                        </a:rPr>
                        <a:t> </a:t>
                      </a:r>
                      <a:endParaRPr lang="en-US" sz="1100" dirty="0">
                        <a:effectLst/>
                        <a:latin typeface="Arial"/>
                        <a:ea typeface="Calibri"/>
                        <a:cs typeface="Times New Roman"/>
                      </a:endParaRPr>
                    </a:p>
                  </a:txBody>
                  <a:tcPr marL="56785" marR="56785" marT="0" marB="0">
                    <a:solidFill>
                      <a:schemeClr val="accent2">
                        <a:lumMod val="20000"/>
                        <a:lumOff val="80000"/>
                      </a:schemeClr>
                    </a:solidFill>
                  </a:tcP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r>
              <a:tr h="302761">
                <a:tc>
                  <a:txBody>
                    <a:bodyPr/>
                    <a:lstStyle/>
                    <a:p>
                      <a:pPr marL="0" marR="0" algn="l">
                        <a:spcBef>
                          <a:spcPts val="800"/>
                        </a:spcBef>
                        <a:spcAft>
                          <a:spcPts val="0"/>
                        </a:spcAft>
                      </a:pPr>
                      <a:r>
                        <a:rPr lang="en-US" sz="1100">
                          <a:effectLst/>
                        </a:rPr>
                        <a:t>Confirm the sequence number is appropriately communicated and incremented during transmission and processing </a:t>
                      </a:r>
                      <a:endParaRPr lang="en-US" sz="1100">
                        <a:effectLst/>
                        <a:latin typeface="Arial"/>
                        <a:ea typeface="Calibri"/>
                        <a:cs typeface="Times New Roman"/>
                      </a:endParaRPr>
                    </a:p>
                  </a:txBody>
                  <a:tcPr marL="56785" marR="56785" marT="0" marB="0"/>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r>
              <a:tr h="454141">
                <a:tc>
                  <a:txBody>
                    <a:bodyPr/>
                    <a:lstStyle/>
                    <a:p>
                      <a:pPr marL="0" marR="0" algn="l">
                        <a:spcBef>
                          <a:spcPts val="800"/>
                        </a:spcBef>
                        <a:spcAft>
                          <a:spcPts val="0"/>
                        </a:spcAft>
                      </a:pPr>
                      <a:r>
                        <a:rPr lang="en-US" sz="1100" dirty="0">
                          <a:effectLst/>
                        </a:rPr>
                        <a:t>Confirm if the sequence number verification fails, a failure is detected, communicated, and the transfer frame is not processed by the receiver and the sequence counter does not increment</a:t>
                      </a:r>
                      <a:endParaRPr lang="en-US" sz="1100" dirty="0">
                        <a:effectLst/>
                        <a:latin typeface="Arial"/>
                        <a:ea typeface="Calibri"/>
                        <a:cs typeface="Times New Roman"/>
                      </a:endParaRPr>
                    </a:p>
                  </a:txBody>
                  <a:tcPr marL="56785" marR="56785" marT="0" marB="0"/>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r>
              <a:tr h="454141">
                <a:tc>
                  <a:txBody>
                    <a:bodyPr/>
                    <a:lstStyle/>
                    <a:p>
                      <a:pPr marL="0" marR="0" algn="l">
                        <a:spcBef>
                          <a:spcPts val="800"/>
                        </a:spcBef>
                        <a:spcAft>
                          <a:spcPts val="0"/>
                        </a:spcAft>
                      </a:pPr>
                      <a:r>
                        <a:rPr lang="en-US" sz="1100">
                          <a:effectLst/>
                        </a:rPr>
                        <a:t>Confirm the data area of the transfer frames can be encrypted using the AES algorithm using the security association authenticated encryption and entire transfer frame can be communicated</a:t>
                      </a:r>
                      <a:endParaRPr lang="en-US" sz="1100">
                        <a:effectLst/>
                        <a:latin typeface="Arial"/>
                        <a:ea typeface="Calibri"/>
                        <a:cs typeface="Times New Roman"/>
                      </a:endParaRPr>
                    </a:p>
                  </a:txBody>
                  <a:tcPr marL="56785" marR="56785" marT="0" marB="0"/>
                </a:tc>
                <a:tc>
                  <a:txBody>
                    <a:bodyPr/>
                    <a:lstStyle/>
                    <a:p>
                      <a:pPr marL="0" marR="0" algn="ctr">
                        <a:spcBef>
                          <a:spcPts val="800"/>
                        </a:spcBef>
                        <a:spcAft>
                          <a:spcPts val="0"/>
                        </a:spcAft>
                      </a:pPr>
                      <a:r>
                        <a:rPr lang="en-US" sz="1100">
                          <a:effectLst/>
                        </a:rPr>
                        <a:t> </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r>
              <a:tr h="454141">
                <a:tc>
                  <a:txBody>
                    <a:bodyPr/>
                    <a:lstStyle/>
                    <a:p>
                      <a:pPr marL="0" marR="0" algn="l">
                        <a:spcBef>
                          <a:spcPts val="800"/>
                        </a:spcBef>
                        <a:spcAft>
                          <a:spcPts val="0"/>
                        </a:spcAft>
                      </a:pPr>
                      <a:r>
                        <a:rPr lang="en-US" sz="1100">
                          <a:effectLst/>
                        </a:rPr>
                        <a:t>Confirm after receipt of the transfer frame, the data area of the transfer frames can be decrypted using when using the security association authenticated encryption</a:t>
                      </a:r>
                      <a:endParaRPr lang="en-US" sz="1100">
                        <a:effectLst/>
                        <a:latin typeface="Arial"/>
                        <a:ea typeface="Calibri"/>
                        <a:cs typeface="Times New Roman"/>
                      </a:endParaRPr>
                    </a:p>
                  </a:txBody>
                  <a:tcPr marL="56785" marR="56785" marT="0" marB="0"/>
                </a:tc>
                <a:tc>
                  <a:txBody>
                    <a:bodyPr/>
                    <a:lstStyle/>
                    <a:p>
                      <a:pPr marL="0" marR="0" algn="ctr">
                        <a:spcBef>
                          <a:spcPts val="800"/>
                        </a:spcBef>
                        <a:spcAft>
                          <a:spcPts val="0"/>
                        </a:spcAft>
                      </a:pPr>
                      <a:r>
                        <a:rPr lang="en-US" sz="1100">
                          <a:effectLst/>
                        </a:rPr>
                        <a:t> </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dirty="0">
                          <a:effectLst/>
                        </a:rPr>
                        <a:t>X</a:t>
                      </a:r>
                      <a:endParaRPr lang="en-US" sz="1100" dirty="0">
                        <a:effectLst/>
                        <a:latin typeface="Arial"/>
                        <a:ea typeface="Calibri"/>
                        <a:cs typeface="Times New Roman"/>
                      </a:endParaRPr>
                    </a:p>
                  </a:txBody>
                  <a:tcPr marL="56785" marR="56785" marT="0" marB="0" anchor="ctr"/>
                </a:tc>
              </a:tr>
              <a:tr h="605522">
                <a:tc>
                  <a:txBody>
                    <a:bodyPr/>
                    <a:lstStyle/>
                    <a:p>
                      <a:pPr marL="0" marR="0" algn="l">
                        <a:spcBef>
                          <a:spcPts val="800"/>
                        </a:spcBef>
                        <a:spcAft>
                          <a:spcPts val="0"/>
                        </a:spcAft>
                      </a:pPr>
                      <a:r>
                        <a:rPr lang="en-US" sz="1100">
                          <a:effectLst/>
                        </a:rPr>
                        <a:t>Confirm that when the  Security Parameter Index (SPI) verification fails, a failure is detected, communicated, and the transfer frame is not processed by the receiver and the sequence counter does not increment</a:t>
                      </a:r>
                      <a:endParaRPr lang="en-US" sz="1100">
                        <a:effectLst/>
                        <a:latin typeface="Arial"/>
                        <a:ea typeface="Calibri"/>
                        <a:cs typeface="Times New Roman"/>
                      </a:endParaRPr>
                    </a:p>
                  </a:txBody>
                  <a:tcPr marL="56785" marR="56785" marT="0" marB="0"/>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r>
              <a:tr h="454141">
                <a:tc>
                  <a:txBody>
                    <a:bodyPr/>
                    <a:lstStyle/>
                    <a:p>
                      <a:pPr marL="0" marR="0" algn="l">
                        <a:spcBef>
                          <a:spcPts val="800"/>
                        </a:spcBef>
                        <a:spcAft>
                          <a:spcPts val="0"/>
                        </a:spcAft>
                      </a:pPr>
                      <a:r>
                        <a:rPr lang="en-US" sz="1100">
                          <a:effectLst/>
                        </a:rPr>
                        <a:t>Confirm that when the MAC verification fails, a failure is detected, communicated, and the transfer frame is not processed by the receiver and the sequence counter does not increment</a:t>
                      </a:r>
                      <a:endParaRPr lang="en-US" sz="1100">
                        <a:effectLst/>
                        <a:latin typeface="Arial"/>
                        <a:ea typeface="Calibri"/>
                        <a:cs typeface="Times New Roman"/>
                      </a:endParaRPr>
                    </a:p>
                  </a:txBody>
                  <a:tcPr marL="56785" marR="56785" marT="0" marB="0"/>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r>
              <a:tr h="605522">
                <a:tc>
                  <a:txBody>
                    <a:bodyPr/>
                    <a:lstStyle/>
                    <a:p>
                      <a:pPr marL="0" marR="0" algn="l">
                        <a:spcBef>
                          <a:spcPts val="800"/>
                        </a:spcBef>
                        <a:spcAft>
                          <a:spcPts val="0"/>
                        </a:spcAft>
                      </a:pPr>
                      <a:r>
                        <a:rPr lang="en-US" sz="1100" dirty="0">
                          <a:effectLst/>
                        </a:rPr>
                        <a:t>Confirm that when the Global Multiplexer Access Point ID (GVCID) verification fails, a failure is detected, communicated, and the transfer frame is not decrypted by the receiver and the sequence counter does not increment</a:t>
                      </a:r>
                      <a:endParaRPr lang="en-US" sz="1100" dirty="0">
                        <a:effectLst/>
                        <a:latin typeface="Arial"/>
                        <a:ea typeface="Calibri"/>
                        <a:cs typeface="Times New Roman"/>
                      </a:endParaRPr>
                    </a:p>
                  </a:txBody>
                  <a:tcPr marL="56785" marR="56785" marT="0" marB="0"/>
                </a:tc>
                <a:tc>
                  <a:txBody>
                    <a:bodyPr/>
                    <a:lstStyle/>
                    <a:p>
                      <a:pPr marL="0" marR="0" algn="ctr">
                        <a:spcBef>
                          <a:spcPts val="800"/>
                        </a:spcBef>
                        <a:spcAft>
                          <a:spcPts val="0"/>
                        </a:spcAft>
                      </a:pPr>
                      <a:r>
                        <a:rPr lang="en-US" sz="1100" dirty="0" smtClean="0">
                          <a:effectLst/>
                        </a:rPr>
                        <a:t>X</a:t>
                      </a:r>
                      <a:r>
                        <a:rPr lang="en-US" sz="1000" dirty="0" smtClean="0">
                          <a:effectLst/>
                        </a:rPr>
                        <a:t> </a:t>
                      </a:r>
                      <a:endParaRPr lang="en-US" sz="1100" dirty="0">
                        <a:effectLst/>
                        <a:latin typeface="Arial"/>
                        <a:ea typeface="Calibri"/>
                        <a:cs typeface="Times New Roman"/>
                      </a:endParaRPr>
                    </a:p>
                  </a:txBody>
                  <a:tcPr marL="56785" marR="56785" marT="0" marB="0" anchor="ctr">
                    <a:solidFill>
                      <a:schemeClr val="accent5">
                        <a:lumMod val="20000"/>
                        <a:lumOff val="80000"/>
                      </a:schemeClr>
                    </a:solidFill>
                  </a:tcP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r>
              <a:tr h="454141">
                <a:tc>
                  <a:txBody>
                    <a:bodyPr/>
                    <a:lstStyle/>
                    <a:p>
                      <a:pPr marL="0" marR="0" algn="l">
                        <a:spcBef>
                          <a:spcPts val="800"/>
                        </a:spcBef>
                        <a:spcAft>
                          <a:spcPts val="0"/>
                        </a:spcAft>
                      </a:pPr>
                      <a:r>
                        <a:rPr lang="en-US" sz="1100" dirty="0">
                          <a:effectLst/>
                        </a:rPr>
                        <a:t>Confirm that when the sequence number rolls over, the cryptographic key is reported as expired and the key can be replaced to resume operations</a:t>
                      </a:r>
                      <a:r>
                        <a:rPr lang="en-US" sz="1000" dirty="0">
                          <a:effectLst/>
                        </a:rPr>
                        <a:t> </a:t>
                      </a:r>
                      <a:endParaRPr lang="en-US" sz="1100" dirty="0">
                        <a:effectLst/>
                        <a:latin typeface="Arial"/>
                        <a:ea typeface="Calibri"/>
                        <a:cs typeface="Times New Roman"/>
                      </a:endParaRPr>
                    </a:p>
                  </a:txBody>
                  <a:tcPr marL="56785" marR="56785" marT="0" marB="0">
                    <a:solidFill>
                      <a:schemeClr val="accent2">
                        <a:lumMod val="20000"/>
                        <a:lumOff val="80000"/>
                      </a:schemeClr>
                    </a:solidFill>
                  </a:tcP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a:effectLst/>
                        </a:rPr>
                        <a:t>X</a:t>
                      </a:r>
                      <a:endParaRPr lang="en-US" sz="1100">
                        <a:effectLst/>
                        <a:latin typeface="Arial"/>
                        <a:ea typeface="Calibri"/>
                        <a:cs typeface="Times New Roman"/>
                      </a:endParaRPr>
                    </a:p>
                  </a:txBody>
                  <a:tcPr marL="56785" marR="56785" marT="0" marB="0" anchor="ctr"/>
                </a:tc>
              </a:tr>
              <a:tr h="454141">
                <a:tc>
                  <a:txBody>
                    <a:bodyPr/>
                    <a:lstStyle/>
                    <a:p>
                      <a:pPr marL="0" marR="0" algn="l">
                        <a:spcBef>
                          <a:spcPts val="800"/>
                        </a:spcBef>
                        <a:spcAft>
                          <a:spcPts val="0"/>
                        </a:spcAft>
                      </a:pPr>
                      <a:r>
                        <a:rPr lang="en-US" sz="1100" dirty="0">
                          <a:effectLst/>
                        </a:rPr>
                        <a:t>Confirm that when the transfer frames between ground and spacecraft are intercepted the data area of the frame is encrypted and cannot be deciphered without the encryption key</a:t>
                      </a:r>
                      <a:r>
                        <a:rPr lang="en-US" sz="1000" dirty="0">
                          <a:effectLst/>
                        </a:rPr>
                        <a:t> </a:t>
                      </a:r>
                      <a:endParaRPr lang="en-US" sz="1100" dirty="0">
                        <a:effectLst/>
                        <a:latin typeface="Arial"/>
                        <a:ea typeface="Calibri"/>
                        <a:cs typeface="Times New Roman"/>
                      </a:endParaRPr>
                    </a:p>
                  </a:txBody>
                  <a:tcPr marL="56785" marR="56785" marT="0" marB="0">
                    <a:solidFill>
                      <a:srgbClr val="FFFF00"/>
                    </a:solidFill>
                  </a:tcPr>
                </a:tc>
                <a:tc>
                  <a:txBody>
                    <a:bodyPr/>
                    <a:lstStyle/>
                    <a:p>
                      <a:pPr marL="0" marR="0" algn="ctr">
                        <a:spcBef>
                          <a:spcPts val="800"/>
                        </a:spcBef>
                        <a:spcAft>
                          <a:spcPts val="0"/>
                        </a:spcAft>
                      </a:pPr>
                      <a:r>
                        <a:rPr lang="en-US" sz="1100">
                          <a:effectLst/>
                        </a:rPr>
                        <a:t> </a:t>
                      </a:r>
                      <a:endParaRPr lang="en-US" sz="1100">
                        <a:effectLst/>
                        <a:latin typeface="Arial"/>
                        <a:ea typeface="Calibri"/>
                        <a:cs typeface="Times New Roman"/>
                      </a:endParaRPr>
                    </a:p>
                  </a:txBody>
                  <a:tcPr marL="56785" marR="56785" marT="0" marB="0" anchor="ctr"/>
                </a:tc>
                <a:tc>
                  <a:txBody>
                    <a:bodyPr/>
                    <a:lstStyle/>
                    <a:p>
                      <a:pPr marL="0" marR="0" algn="ctr">
                        <a:spcBef>
                          <a:spcPts val="800"/>
                        </a:spcBef>
                        <a:spcAft>
                          <a:spcPts val="0"/>
                        </a:spcAft>
                      </a:pPr>
                      <a:r>
                        <a:rPr lang="en-US" sz="1100" dirty="0">
                          <a:effectLst/>
                        </a:rPr>
                        <a:t>X</a:t>
                      </a:r>
                      <a:endParaRPr lang="en-US" sz="1100" dirty="0">
                        <a:effectLst/>
                        <a:latin typeface="Arial"/>
                        <a:ea typeface="Calibri"/>
                        <a:cs typeface="Times New Roman"/>
                      </a:endParaRPr>
                    </a:p>
                  </a:txBody>
                  <a:tcPr marL="56785" marR="56785" marT="0" marB="0" anchor="ctr"/>
                </a:tc>
              </a:tr>
            </a:tbl>
          </a:graphicData>
        </a:graphic>
      </p:graphicFrame>
    </p:spTree>
    <p:extLst>
      <p:ext uri="{BB962C8B-B14F-4D97-AF65-F5344CB8AC3E}">
        <p14:creationId xmlns:p14="http://schemas.microsoft.com/office/powerpoint/2010/main" val="1057149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More detail </a:t>
            </a:r>
            <a:r>
              <a:rPr lang="en-US" dirty="0"/>
              <a:t>in document </a:t>
            </a:r>
            <a:r>
              <a:rPr lang="en-US" dirty="0" smtClean="0"/>
              <a:t>CCSDS-SDLS-Prototype-Plan</a:t>
            </a:r>
          </a:p>
          <a:p>
            <a:r>
              <a:rPr lang="en-US" dirty="0" smtClean="0"/>
              <a:t>Feedback wanted!!!</a:t>
            </a:r>
          </a:p>
          <a:p>
            <a:pPr lvl="1"/>
            <a:r>
              <a:rPr lang="en-US" dirty="0" smtClean="0"/>
              <a:t>Will the proposed timeline provide value?</a:t>
            </a:r>
            <a:endParaRPr lang="en-US" dirty="0"/>
          </a:p>
        </p:txBody>
      </p:sp>
      <p:sp>
        <p:nvSpPr>
          <p:cNvPr id="4" name="Footer Placeholder 3"/>
          <p:cNvSpPr>
            <a:spLocks noGrp="1"/>
          </p:cNvSpPr>
          <p:nvPr>
            <p:ph type="ftr" sz="quarter" idx="10"/>
          </p:nvPr>
        </p:nvSpPr>
        <p:spPr/>
        <p:txBody>
          <a:bodyPr/>
          <a:lstStyle/>
          <a:p>
            <a:pPr>
              <a:defRPr/>
            </a:pPr>
            <a:r>
              <a:rPr lang="en-US" dirty="0"/>
              <a:t>NASA’s IV&amp;V  Program’s Independent Test Capability </a:t>
            </a:r>
          </a:p>
        </p:txBody>
      </p:sp>
      <p:sp>
        <p:nvSpPr>
          <p:cNvPr id="5" name="Slide Number Placeholder 4"/>
          <p:cNvSpPr>
            <a:spLocks noGrp="1"/>
          </p:cNvSpPr>
          <p:nvPr>
            <p:ph type="sldNum" sz="quarter" idx="11"/>
          </p:nvPr>
        </p:nvSpPr>
        <p:spPr/>
        <p:txBody>
          <a:bodyPr/>
          <a:lstStyle/>
          <a:p>
            <a:pPr>
              <a:defRPr/>
            </a:pPr>
            <a:fld id="{231CDBF0-E5EF-45F9-9AE1-02033F5D9655}" type="slidenum">
              <a:rPr lang="en-US" smtClean="0"/>
              <a:pPr>
                <a:defRPr/>
              </a:pPr>
              <a:t>8</a:t>
            </a:fld>
            <a:endParaRPr lang="en-US" dirty="0"/>
          </a:p>
        </p:txBody>
      </p:sp>
    </p:spTree>
    <p:extLst>
      <p:ext uri="{BB962C8B-B14F-4D97-AF65-F5344CB8AC3E}">
        <p14:creationId xmlns:p14="http://schemas.microsoft.com/office/powerpoint/2010/main" val="463806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764" y="4180433"/>
            <a:ext cx="5314521" cy="744537"/>
          </a:xfrm>
        </p:spPr>
        <p:txBody>
          <a:bodyPr/>
          <a:lstStyle/>
          <a:p>
            <a:pPr algn="l"/>
            <a:r>
              <a:rPr lang="en-US" dirty="0" smtClean="0"/>
              <a:t>Backup Slides</a:t>
            </a:r>
            <a:endParaRPr lang="en-US" dirty="0"/>
          </a:p>
        </p:txBody>
      </p:sp>
      <p:sp>
        <p:nvSpPr>
          <p:cNvPr id="4" name="Footer Placeholder 3"/>
          <p:cNvSpPr>
            <a:spLocks noGrp="1"/>
          </p:cNvSpPr>
          <p:nvPr>
            <p:ph type="ftr" sz="quarter" idx="10"/>
          </p:nvPr>
        </p:nvSpPr>
        <p:spPr/>
        <p:txBody>
          <a:bodyPr/>
          <a:lstStyle/>
          <a:p>
            <a:pPr>
              <a:defRPr/>
            </a:pPr>
            <a:r>
              <a:rPr lang="en-US" smtClean="0"/>
              <a:t>NASA’s IV&amp;V  Program’s Independent Test Capability </a:t>
            </a:r>
            <a:endParaRPr lang="en-US" dirty="0"/>
          </a:p>
        </p:txBody>
      </p:sp>
      <p:sp>
        <p:nvSpPr>
          <p:cNvPr id="5" name="Slide Number Placeholder 4"/>
          <p:cNvSpPr>
            <a:spLocks noGrp="1"/>
          </p:cNvSpPr>
          <p:nvPr>
            <p:ph type="sldNum" sz="quarter" idx="11"/>
          </p:nvPr>
        </p:nvSpPr>
        <p:spPr/>
        <p:txBody>
          <a:bodyPr/>
          <a:lstStyle/>
          <a:p>
            <a:pPr>
              <a:defRPr/>
            </a:pPr>
            <a:fld id="{231CDBF0-E5EF-45F9-9AE1-02033F5D9655}" type="slidenum">
              <a:rPr lang="en-US" smtClean="0"/>
              <a:pPr>
                <a:defRPr/>
              </a:pPr>
              <a:t>9</a:t>
            </a:fld>
            <a:endParaRPr lang="en-US" dirty="0"/>
          </a:p>
        </p:txBody>
      </p:sp>
    </p:spTree>
    <p:extLst>
      <p:ext uri="{BB962C8B-B14F-4D97-AF65-F5344CB8AC3E}">
        <p14:creationId xmlns:p14="http://schemas.microsoft.com/office/powerpoint/2010/main" val="30181727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516&quot;/&gt;&lt;/object&gt;&lt;object type=&quot;3&quot; unique_id=&quot;10005&quot;&gt;&lt;property id=&quot;20148&quot; value=&quot;5&quot;/&gt;&lt;property id=&quot;20300&quot; value=&quot;Slide 2 - &amp;quot;Agenda&amp;quot;&quot;/&gt;&lt;property id=&quot;20307&quot; value=&quot;494&quot;/&gt;&lt;/object&gt;&lt;object type=&quot;3&quot; unique_id=&quot;10006&quot;&gt;&lt;property id=&quot;20148&quot; value=&quot;5&quot;/&gt;&lt;property id=&quot;20300&quot; value=&quot;Slide 3 - &amp;quot;IV&amp;amp;V’s Approach&amp;quot;&quot;/&gt;&lt;property id=&quot;20307&quot; value=&quot;538&quot;/&gt;&lt;/object&gt;&lt;object type=&quot;3&quot; unique_id=&quot;10007&quot;&gt;&lt;property id=&quot;20148&quot; value=&quot;5&quot;/&gt;&lt;property id=&quot;20300&quot; value=&quot;Slide 4 - &amp;quot;IV&amp;amp;V’s Approach (cont.)&amp;quot;&quot;/&gt;&lt;property id=&quot;20307&quot; value=&quot;544&quot;/&gt;&lt;/object&gt;&lt;object type=&quot;3&quot; unique_id=&quot;10008&quot;&gt;&lt;property id=&quot;20148&quot; value=&quot;5&quot;/&gt;&lt;property id=&quot;20300&quot; value=&quot;Slide 5 - &amp;quot;IV&amp;amp;V’s Approach (cont.)&amp;quot;&quot;/&gt;&lt;property id=&quot;20307&quot; value=&quot;551&quot;/&gt;&lt;/object&gt;&lt;object type=&quot;3&quot; unique_id=&quot;10009&quot;&gt;&lt;property id=&quot;20148&quot; value=&quot;5&quot;/&gt;&lt;property id=&quot;20300&quot; value=&quot;Slide 6 - &amp;quot;Test System Approaches&amp;quot;&quot;/&gt;&lt;property id=&quot;20307&quot; value=&quot;554&quot;/&gt;&lt;/object&gt;&lt;object type=&quot;3&quot; unique_id=&quot;10010&quot;&gt;&lt;property id=&quot;20148&quot; value=&quot;5&quot;/&gt;&lt;property id=&quot;20300&quot; value=&quot;Slide 7 - &amp;quot;1.  Acquire Software-Only Test System&amp;quot;&quot;/&gt;&lt;property id=&quot;20307&quot; value=&quot;555&quot;/&gt;&lt;/object&gt;&lt;object type=&quot;3&quot; unique_id=&quot;10012&quot;&gt;&lt;property id=&quot;20148&quot; value=&quot;5&quot;/&gt;&lt;property id=&quot;20300&quot; value=&quot;Slide 8 - &amp;quot;2. Develop Software-only Test System In-house&amp;quot;&quot;/&gt;&lt;property id=&quot;20307&quot; value=&quot;556&quot;/&gt;&lt;/object&gt;&lt;object type=&quot;3&quot; unique_id=&quot;10013&quot;&gt;&lt;property id=&quot;20148&quot; value=&quot;5&quot;/&gt;&lt;property id=&quot;20300&quot; value=&quot;Slide 9 - &amp;quot;3. Setup a Hardware-in-the-Loop Test Environment    &amp;quot;&quot;/&gt;&lt;property id=&quot;20307&quot; value=&quot;557&quot;/&gt;&lt;/object&gt;&lt;object type=&quot;3&quot; unique_id=&quot;10014&quot;&gt;&lt;property id=&quot;20148&quot; value=&quot;5&quot;/&gt;&lt;property id=&quot;20300&quot; value=&quot;Slide 10 - &amp;quot;4.  Setup Remote Access and/or Physical Access&amp;quot;&quot;/&gt;&lt;property id=&quot;20307&quot; value=&quot;558&quot;/&gt;&lt;/object&gt;&lt;object type=&quot;3&quot; unique_id=&quot;10015&quot;&gt;&lt;property id=&quot;20148&quot; value=&quot;5&quot;/&gt;&lt;property id=&quot;20300&quot; value=&quot;Slide 11 - &amp;quot;In-house Work&amp;quot;&quot;/&gt;&lt;property id=&quot;20307&quot; value=&quot;559&quot;/&gt;&lt;/object&gt;&lt;object type=&quot;3&quot; unique_id=&quot;10016&quot;&gt;&lt;property id=&quot;20148&quot; value=&quot;5&quot;/&gt;&lt;property id=&quot;20300&quot; value=&quot;Slide 12 - &amp;quot;NASA Operational Simulator (NOS) &amp;quot;&quot;/&gt;&lt;property id=&quot;20307&quot; value=&quot;560&quot;/&gt;&lt;/object&gt;&lt;object type=&quot;3&quot; unique_id=&quot;10017&quot;&gt;&lt;property id=&quot;20148&quot; value=&quot;5&quot;/&gt;&lt;property id=&quot;20300&quot; value=&quot;Slide 13 - &amp;quot;NOS Middleware&amp;quot;&quot;/&gt;&lt;property id=&quot;20307&quot; value=&quot;561&quot;/&gt;&lt;/object&gt;&lt;object type=&quot;3&quot; unique_id=&quot;10018&quot;&gt;&lt;property id=&quot;20148&quot; value=&quot;5&quot;/&gt;&lt;property id=&quot;20300&quot; value=&quot;Slide 14 - &amp;quot;2012 Software of the &amp;#x0D;&amp;#x0A;Year Competition&amp;quot;&quot;/&gt;&lt;property id=&quot;20307&quot; value=&quot;562&quot;/&gt;&lt;/object&gt;&lt;object type=&quot;3&quot; unique_id=&quot;10019&quot;&gt;&lt;property id=&quot;20148&quot; value=&quot;5&quot;/&gt;&lt;property id=&quot;20300&quot; value=&quot;Slide 15 - &amp;quot;IV&amp;amp;V’s Approach (cont.)&amp;quot;&quot;/&gt;&lt;property id=&quot;20307&quot; value=&quot;552&quot;/&gt;&lt;/object&gt;&lt;object type=&quot;3&quot; unique_id=&quot;10020&quot;&gt;&lt;property id=&quot;20148&quot; value=&quot;5&quot;/&gt;&lt;property id=&quot;20300&quot; value=&quot;Slide 16 - &amp;quot;Lab Purpose&amp;quot;&quot;/&gt;&lt;property id=&quot;20307&quot; value=&quot;529&quot;/&gt;&lt;/object&gt;&lt;object type=&quot;3&quot; unique_id=&quot;10021&quot;&gt;&lt;property id=&quot;20148&quot; value=&quot;5&quot;/&gt;&lt;property id=&quot;20300&quot; value=&quot;Slide 17 - &amp;quot;Lab Configuration&amp;quot;&quot;/&gt;&lt;property id=&quot;20307&quot; value=&quot;518&quot;/&gt;&lt;/object&gt;&lt;object type=&quot;3&quot; unique_id=&quot;10022&quot;&gt;&lt;property id=&quot;20148&quot; value=&quot;5&quot;/&gt;&lt;property id=&quot;20300&quot; value=&quot;Slide 18 - &amp;quot;IV&amp;amp;V’s Approach (cont.)&amp;quot;&quot;/&gt;&lt;property id=&quot;20307&quot; value=&quot;553&quot;/&gt;&lt;/object&gt;&lt;object type=&quot;3&quot; unique_id=&quot;10023&quot;&gt;&lt;property id=&quot;20148&quot; value=&quot;5&quot;/&gt;&lt;property id=&quot;20300&quot; value=&quot;Slide 19 - &amp;quot;Infuse into IV&amp;amp;V Projects&amp;quot;&quot;/&gt;&lt;property id=&quot;20307&quot; value=&quot;547&quot;/&gt;&lt;/object&gt;&lt;object type=&quot;3&quot; unique_id=&quot;10024&quot;&gt;&lt;property id=&quot;20148&quot; value=&quot;5&quot;/&gt;&lt;property id=&quot;20300&quot; value=&quot;Slide 21 - &amp;quot;Summary&amp;quot;&quot;/&gt;&lt;property id=&quot;20307&quot; value=&quot;550&quot;/&gt;&lt;/object&gt;&lt;object type=&quot;3&quot; unique_id=&quot;10025&quot;&gt;&lt;property id=&quot;20148&quot; value=&quot;5&quot;/&gt;&lt;property id=&quot;20300&quot; value=&quot;Slide 22 - &amp;quot;Backup&amp;quot;&quot;/&gt;&lt;property id=&quot;20307&quot; value=&quot;567&quot;/&gt;&lt;/object&gt;&lt;object type=&quot;3&quot; unique_id=&quot;10026&quot;&gt;&lt;property id=&quot;20148&quot; value=&quot;5&quot;/&gt;&lt;property id=&quot;20300&quot; value=&quot;Slide 23 - &amp;quot;IV&amp;amp;V Current Capability &amp;quot;&quot;/&gt;&lt;property id=&quot;20307&quot; value=&quot;564&quot;/&gt;&lt;/object&gt;&lt;object type=&quot;3&quot; unique_id=&quot;10027&quot;&gt;&lt;property id=&quot;20148&quot; value=&quot;5&quot;/&gt;&lt;property id=&quot;20300&quot; value=&quot;Slide 24 - &amp;quot;IV&amp;amp;V Missing Capability &amp;#x0D;&amp;#x0A;(Dynamic Analysis)&amp;quot;&quot;/&gt;&lt;property id=&quot;20307&quot; value=&quot;565&quot;/&gt;&lt;/object&gt;&lt;object type=&quot;3&quot; unique_id=&quot;10028&quot;&gt;&lt;property id=&quot;20148&quot; value=&quot;5&quot;/&gt;&lt;property id=&quot;20300&quot; value=&quot;Slide 25 - &amp;quot;Static vs. Dynamic&amp;quot;&quot;/&gt;&lt;property id=&quot;20307&quot; value=&quot;566&quot;/&gt;&lt;/object&gt;&lt;object type=&quot;3&quot; unique_id=&quot;10407&quot;&gt;&lt;property id=&quot;20148&quot; value=&quot;5&quot;/&gt;&lt;property id=&quot;20300&quot; value=&quot;Slide 20 - &amp;quot;SPP Effort&amp;quot;&quot;/&gt;&lt;property id=&quot;20307&quot; value=&quot;568&quot;/&gt;&lt;/object&gt;&lt;/object&gt;&lt;/object&gt;&lt;/database&gt;"/>
  <p:tag name="SECTOMILLISECCONVERTED" val="1"/>
</p:tagLst>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14325</TotalTime>
  <Words>693</Words>
  <Application>Microsoft Office PowerPoint</Application>
  <PresentationFormat>On-screen Show (4:3)</PresentationFormat>
  <Paragraphs>106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Background</vt:lpstr>
      <vt:lpstr>Proposed Schedule</vt:lpstr>
      <vt:lpstr>Approach</vt:lpstr>
      <vt:lpstr>Approach (cont.)</vt:lpstr>
      <vt:lpstr>Goals</vt:lpstr>
      <vt:lpstr>SLDS Test Objectives</vt:lpstr>
      <vt:lpstr>Summary</vt:lpstr>
      <vt:lpstr>Backup Slides</vt:lpstr>
      <vt:lpstr>NOS Middleware Interception</vt:lpstr>
    </vt:vector>
  </TitlesOfParts>
  <Manager>Justin Morris</Manager>
  <Company>NASA IV&amp;V Facility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IV&amp;V Workshop JSTAR Brief</dc:title>
  <dc:subject>ITC JSTAR Lab</dc:subject>
  <dc:creator>Brandon Bailey</dc:creator>
  <cp:lastModifiedBy>bbailey</cp:lastModifiedBy>
  <cp:revision>1339</cp:revision>
  <dcterms:created xsi:type="dcterms:W3CDTF">2006-08-16T00:00:00Z</dcterms:created>
  <dcterms:modified xsi:type="dcterms:W3CDTF">2014-11-10T11:48:14Z</dcterms:modified>
</cp:coreProperties>
</file>