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99" r:id="rId1"/>
    <p:sldMasterId id="2147483707" r:id="rId2"/>
  </p:sldMasterIdLst>
  <p:notesMasterIdLst>
    <p:notesMasterId r:id="rId19"/>
  </p:notesMasterIdLst>
  <p:sldIdLst>
    <p:sldId id="271" r:id="rId3"/>
    <p:sldId id="508" r:id="rId4"/>
    <p:sldId id="514" r:id="rId5"/>
    <p:sldId id="506" r:id="rId6"/>
    <p:sldId id="505" r:id="rId7"/>
    <p:sldId id="507" r:id="rId8"/>
    <p:sldId id="509" r:id="rId9"/>
    <p:sldId id="512" r:id="rId10"/>
    <p:sldId id="511" r:id="rId11"/>
    <p:sldId id="510" r:id="rId12"/>
    <p:sldId id="515" r:id="rId13"/>
    <p:sldId id="516" r:id="rId14"/>
    <p:sldId id="504" r:id="rId15"/>
    <p:sldId id="513" r:id="rId16"/>
    <p:sldId id="517" r:id="rId17"/>
    <p:sldId id="272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FE055B3-0386-4C72-A01E-49B04280439F}">
          <p14:sldIdLst>
            <p14:sldId id="271"/>
            <p14:sldId id="508"/>
            <p14:sldId id="514"/>
            <p14:sldId id="506"/>
            <p14:sldId id="505"/>
            <p14:sldId id="507"/>
            <p14:sldId id="509"/>
            <p14:sldId id="512"/>
            <p14:sldId id="511"/>
            <p14:sldId id="510"/>
            <p14:sldId id="515"/>
            <p14:sldId id="516"/>
            <p14:sldId id="504"/>
            <p14:sldId id="513"/>
            <p14:sldId id="517"/>
          </p14:sldIdLst>
        </p14:section>
        <p14:section name="End" id="{FA55A75E-539F-4EEE-95F5-7B6678BEECE3}">
          <p14:sldIdLst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4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78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79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80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E10C5D3F-F9C4-4096-8773-AFE841A8A711}" type="slidenum">
              <a:rPr lang="en-US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6114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w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901224" y="2914151"/>
            <a:ext cx="7524221" cy="430183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800" b="1" baseline="0">
                <a:solidFill>
                  <a:srgbClr val="000000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Presentation Title</a:t>
            </a:r>
            <a:endParaRPr lang="en-US" dirty="0"/>
          </a:p>
        </p:txBody>
      </p:sp>
      <p:sp>
        <p:nvSpPr>
          <p:cNvPr id="11" name="Text Placeholder 20"/>
          <p:cNvSpPr>
            <a:spLocks noGrp="1"/>
          </p:cNvSpPr>
          <p:nvPr>
            <p:ph type="body" sz="quarter" idx="19" hasCustomPrompt="1"/>
          </p:nvPr>
        </p:nvSpPr>
        <p:spPr>
          <a:xfrm>
            <a:off x="912341" y="3493463"/>
            <a:ext cx="7498993" cy="1235772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aseline="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Name(s) of Presenter(s), Directorate/Division and Date</a:t>
            </a:r>
          </a:p>
        </p:txBody>
      </p:sp>
      <p:pic>
        <p:nvPicPr>
          <p:cNvPr id="8" name="Picture 7" descr="Tribrand_ColorBlackText_RGB_small_040615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869" y="2058235"/>
            <a:ext cx="3196454" cy="684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906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w Subhead w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ribrand_ColorBlackText_RGB_small_040615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869" y="2058235"/>
            <a:ext cx="3196454" cy="684955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915335" y="2914151"/>
            <a:ext cx="7524221" cy="430183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800" b="1" baseline="0">
                <a:solidFill>
                  <a:srgbClr val="000000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Presentation Title</a:t>
            </a:r>
            <a:endParaRPr lang="en-US" dirty="0"/>
          </a:p>
        </p:txBody>
      </p:sp>
      <p:sp>
        <p:nvSpPr>
          <p:cNvPr id="6" name="Text Placeholder 20"/>
          <p:cNvSpPr>
            <a:spLocks noGrp="1"/>
          </p:cNvSpPr>
          <p:nvPr>
            <p:ph type="body" sz="quarter" idx="19" hasCustomPrompt="1"/>
          </p:nvPr>
        </p:nvSpPr>
        <p:spPr>
          <a:xfrm>
            <a:off x="926452" y="3377321"/>
            <a:ext cx="7498993" cy="312363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baseline="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Subhead</a:t>
            </a:r>
          </a:p>
        </p:txBody>
      </p:sp>
      <p:sp>
        <p:nvSpPr>
          <p:cNvPr id="7" name="Text Placeholder 20"/>
          <p:cNvSpPr>
            <a:spLocks noGrp="1"/>
          </p:cNvSpPr>
          <p:nvPr>
            <p:ph type="body" sz="quarter" idx="20" hasCustomPrompt="1"/>
          </p:nvPr>
        </p:nvSpPr>
        <p:spPr>
          <a:xfrm>
            <a:off x="926452" y="3829980"/>
            <a:ext cx="7498993" cy="1235772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aseline="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Name(s) of Presenter(s), Directorate/Division and Date</a:t>
            </a:r>
          </a:p>
        </p:txBody>
      </p:sp>
    </p:spTree>
    <p:extLst>
      <p:ext uri="{BB962C8B-B14F-4D97-AF65-F5344CB8AC3E}">
        <p14:creationId xmlns:p14="http://schemas.microsoft.com/office/powerpoint/2010/main" val="3989214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w Horizonta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455990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FontTx/>
              <a:buNone/>
              <a:defRPr sz="16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 smtClean="0"/>
          </a:p>
        </p:txBody>
      </p:sp>
      <p:pic>
        <p:nvPicPr>
          <p:cNvPr id="12" name="Picture 11" descr="Tribrand_ColorBlackText_RGB_small_040615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3065" y="6033980"/>
            <a:ext cx="3196454" cy="684955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69198" y="5141017"/>
            <a:ext cx="7524221" cy="430183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800" b="1" baseline="0">
                <a:solidFill>
                  <a:srgbClr val="000000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Presentation Title</a:t>
            </a:r>
            <a:endParaRPr lang="en-US" dirty="0"/>
          </a:p>
        </p:txBody>
      </p:sp>
      <p:sp>
        <p:nvSpPr>
          <p:cNvPr id="10" name="Text Placeholder 20"/>
          <p:cNvSpPr>
            <a:spLocks noGrp="1"/>
          </p:cNvSpPr>
          <p:nvPr>
            <p:ph type="body" sz="quarter" idx="18" hasCustomPrompt="1"/>
          </p:nvPr>
        </p:nvSpPr>
        <p:spPr>
          <a:xfrm>
            <a:off x="380315" y="5619689"/>
            <a:ext cx="7498993" cy="804438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aseline="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Name(s) of Presenter(s), Directorate/Division and Date</a:t>
            </a:r>
          </a:p>
        </p:txBody>
      </p:sp>
    </p:spTree>
    <p:extLst>
      <p:ext uri="{BB962C8B-B14F-4D97-AF65-F5344CB8AC3E}">
        <p14:creationId xmlns:p14="http://schemas.microsoft.com/office/powerpoint/2010/main" val="381349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w Vertica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576455" cy="6858000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FontTx/>
              <a:buNone/>
              <a:defRPr sz="16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 smtClean="0"/>
          </a:p>
        </p:txBody>
      </p:sp>
      <p:pic>
        <p:nvPicPr>
          <p:cNvPr id="12" name="Picture 11" descr="Tribrand_ColorBlackText_RGB_small_040615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3065" y="6033980"/>
            <a:ext cx="3196454" cy="684955"/>
          </a:xfrm>
          <a:prstGeom prst="rect">
            <a:avLst/>
          </a:prstGeom>
        </p:spPr>
      </p:pic>
      <p:sp>
        <p:nvSpPr>
          <p:cNvPr id="7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5576456" y="1581728"/>
            <a:ext cx="3567543" cy="646546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buNone/>
              <a:defRPr sz="2800" b="1" baseline="0">
                <a:solidFill>
                  <a:srgbClr val="000000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8" name="Text Placeholder 20"/>
          <p:cNvSpPr>
            <a:spLocks noGrp="1"/>
          </p:cNvSpPr>
          <p:nvPr>
            <p:ph type="body" sz="quarter" idx="20" hasCustomPrompt="1"/>
          </p:nvPr>
        </p:nvSpPr>
        <p:spPr>
          <a:xfrm>
            <a:off x="5576455" y="2228082"/>
            <a:ext cx="3567543" cy="1000129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aseline="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Name(s) of Presenter(s), Directorate/Division and Date</a:t>
            </a:r>
          </a:p>
        </p:txBody>
      </p:sp>
    </p:spTree>
    <p:extLst>
      <p:ext uri="{BB962C8B-B14F-4D97-AF65-F5344CB8AC3E}">
        <p14:creationId xmlns:p14="http://schemas.microsoft.com/office/powerpoint/2010/main" val="2167853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8036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1" y="2541307"/>
            <a:ext cx="9144000" cy="1671874"/>
            <a:chOff x="1" y="2541307"/>
            <a:chExt cx="9144000" cy="1671874"/>
          </a:xfrm>
        </p:grpSpPr>
        <p:sp>
          <p:nvSpPr>
            <p:cNvPr id="4" name="TextBox 3"/>
            <p:cNvSpPr txBox="1"/>
            <p:nvPr userDrawn="1"/>
          </p:nvSpPr>
          <p:spPr>
            <a:xfrm>
              <a:off x="1" y="3843849"/>
              <a:ext cx="914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kern="500" spc="200" dirty="0" smtClean="0">
                  <a:solidFill>
                    <a:srgbClr val="BA0C2F"/>
                  </a:solidFill>
                </a:rPr>
                <a:t>jpl.nasa.gov</a:t>
              </a:r>
              <a:endParaRPr lang="en-US" kern="500" spc="200" dirty="0">
                <a:solidFill>
                  <a:srgbClr val="BA0C2F"/>
                </a:solidFill>
              </a:endParaRPr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2564190" y="3654169"/>
              <a:ext cx="4042530" cy="0"/>
            </a:xfrm>
            <a:prstGeom prst="line">
              <a:avLst/>
            </a:prstGeom>
            <a:ln w="12700" cmpd="sng">
              <a:solidFill>
                <a:srgbClr val="BFBFB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8" name="Picture 7" descr="Tribrand_ColorBlackText_RGB_small_040615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82943" y="2541307"/>
              <a:ext cx="4378114" cy="9381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3154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9131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31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4819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3"/>
          </p:nvPr>
        </p:nvSpPr>
        <p:spPr>
          <a:xfrm>
            <a:off x="915334" y="2914151"/>
            <a:ext cx="7963490" cy="430183"/>
          </a:xfrm>
        </p:spPr>
        <p:txBody>
          <a:bodyPr/>
          <a:lstStyle/>
          <a:p>
            <a:r>
              <a:rPr lang="en-US" dirty="0" smtClean="0"/>
              <a:t>Radii Ratios in VCM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926452" y="3829979"/>
            <a:ext cx="7498993" cy="2870624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Jon Hamkins</a:t>
            </a:r>
          </a:p>
          <a:p>
            <a:r>
              <a:rPr lang="en-US" dirty="0" smtClean="0"/>
              <a:t>October 22, 2019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1200" dirty="0"/>
          </a:p>
          <a:p>
            <a:r>
              <a:rPr lang="en-US" sz="1200" dirty="0" smtClean="0"/>
              <a:t>This </a:t>
            </a:r>
            <a:r>
              <a:rPr lang="en-US" sz="1200" dirty="0"/>
              <a:t>research </a:t>
            </a:r>
            <a:r>
              <a:rPr lang="en-US" sz="1200" dirty="0" smtClean="0"/>
              <a:t>was </a:t>
            </a:r>
            <a:r>
              <a:rPr lang="en-US" sz="1200" dirty="0"/>
              <a:t>carried out by the Jet Propulsion Laboratory, </a:t>
            </a:r>
            <a:r>
              <a:rPr lang="en-US" sz="1200" dirty="0" smtClean="0"/>
              <a:t>California </a:t>
            </a:r>
            <a:r>
              <a:rPr lang="en-US" sz="1200" dirty="0"/>
              <a:t>Institute </a:t>
            </a:r>
            <a:r>
              <a:rPr lang="en-US" sz="1200" dirty="0" smtClean="0"/>
              <a:t>of Technology</a:t>
            </a:r>
            <a:r>
              <a:rPr lang="en-US" sz="1200" dirty="0"/>
              <a:t>, under a contract with the National Aeronautics and </a:t>
            </a:r>
            <a:r>
              <a:rPr lang="en-US" sz="1200" dirty="0" smtClean="0"/>
              <a:t>Space Administration.</a:t>
            </a:r>
          </a:p>
          <a:p>
            <a:r>
              <a:rPr lang="en-US" sz="1200" dirty="0" smtClean="0"/>
              <a:t>© 2019 </a:t>
            </a:r>
            <a:r>
              <a:rPr lang="en-US" sz="1200" dirty="0"/>
              <a:t>California </a:t>
            </a:r>
            <a:r>
              <a:rPr lang="en-US" sz="1200" dirty="0" smtClean="0"/>
              <a:t>Institute of </a:t>
            </a:r>
            <a:r>
              <a:rPr lang="en-US" sz="1200" dirty="0"/>
              <a:t>Technology. U.S. Government </a:t>
            </a:r>
            <a:r>
              <a:rPr lang="en-US" sz="1200" dirty="0" smtClean="0"/>
              <a:t>sponsorship acknowledged</a:t>
            </a:r>
            <a:r>
              <a:rPr lang="en-US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89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457200" y="76320"/>
            <a:ext cx="8229240" cy="715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</a:rPr>
              <a:t>Simulation Results for 16-APSK </a:t>
            </a:r>
            <a:r>
              <a:rPr lang="en-US" sz="2800" b="1" dirty="0" smtClean="0">
                <a:solidFill>
                  <a:srgbClr val="000000"/>
                </a:solidFill>
              </a:rPr>
              <a:t>Radii </a:t>
            </a:r>
            <a:r>
              <a:rPr lang="en-US" sz="2800" b="1" dirty="0" smtClean="0">
                <a:solidFill>
                  <a:srgbClr val="000000"/>
                </a:solidFill>
              </a:rPr>
              <a:t>Ratios</a:t>
            </a:r>
            <a:endParaRPr sz="1600" dirty="0">
              <a:solidFill>
                <a:prstClr val="black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0122" y="2752165"/>
            <a:ext cx="6367455" cy="399829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CustomShape 2"/>
              <p:cNvSpPr/>
              <p:nvPr/>
            </p:nvSpPr>
            <p:spPr>
              <a:xfrm>
                <a:off x="286691" y="792001"/>
                <a:ext cx="8570257" cy="177190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Simulations were run for mode 16 of the TM codes (rate ½ LDPC code with 16-APSK)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Varying radii ratio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Simulations recorded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1600" dirty="0" smtClean="0"/>
                  <a:t> required to reach CWER=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sup>
                    </m:sSup>
                  </m:oMath>
                </a14:m>
                <a:r>
                  <a:rPr lang="en-US" sz="1600" dirty="0" smtClean="0"/>
                  <a:t>.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Results indicate:</a:t>
                </a:r>
                <a:endParaRPr lang="en-US" sz="1600" b="0" i="1" dirty="0" smtClean="0">
                  <a:latin typeface="Cambria Math" panose="02040503050406030204" pitchFamily="18" charset="0"/>
                </a:endParaRP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Any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 dirty="0" smtClean="0"/>
                  <a:t> between about 3.00 and 3.25 is optimal for this case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Performance is not sensitive to radii ratio – e.g.,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r>
                  <a:rPr lang="en-US" sz="1600" dirty="0" smtClean="0"/>
                  <a:t> would cause ~0.1 dB of loss.</a:t>
                </a:r>
              </a:p>
            </p:txBody>
          </p:sp>
        </mc:Choice>
        <mc:Fallback>
          <p:sp>
            <p:nvSpPr>
              <p:cNvPr id="9" name="CustomShap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691" y="792001"/>
                <a:ext cx="8570257" cy="1771906"/>
              </a:xfrm>
              <a:prstGeom prst="rect">
                <a:avLst/>
              </a:prstGeom>
              <a:blipFill>
                <a:blip r:embed="rId3"/>
                <a:stretch>
                  <a:fillRect l="-284" t="-103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6528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457200" y="76320"/>
            <a:ext cx="8229240" cy="715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</a:rPr>
              <a:t>32</a:t>
            </a:r>
            <a:r>
              <a:rPr lang="en-US" sz="2800" b="1" dirty="0" smtClean="0">
                <a:solidFill>
                  <a:srgbClr val="000000"/>
                </a:solidFill>
              </a:rPr>
              <a:t>-APSK </a:t>
            </a:r>
            <a:r>
              <a:rPr lang="en-US" sz="2800" b="1" dirty="0" smtClean="0">
                <a:solidFill>
                  <a:srgbClr val="000000"/>
                </a:solidFill>
              </a:rPr>
              <a:t>Radii Ratios: 131.{2,3}-B-1</a:t>
            </a:r>
            <a:endParaRPr sz="1600" dirty="0">
              <a:solidFill>
                <a:prstClr val="black"/>
              </a:solidFill>
            </a:endParaRPr>
          </a:p>
        </p:txBody>
      </p:sp>
      <p:sp>
        <p:nvSpPr>
          <p:cNvPr id="8" name="CustomShape 2"/>
          <p:cNvSpPr/>
          <p:nvPr/>
        </p:nvSpPr>
        <p:spPr>
          <a:xfrm>
            <a:off x="3204557" y="998188"/>
            <a:ext cx="2931067" cy="43305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en-US" sz="1600" dirty="0" smtClean="0"/>
              <a:t>The same data, graphically:</a:t>
            </a:r>
            <a:endParaRPr 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76" y="1288962"/>
            <a:ext cx="7341715" cy="5506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414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457200" y="76320"/>
            <a:ext cx="8229240" cy="715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</a:rPr>
              <a:t>32</a:t>
            </a:r>
            <a:r>
              <a:rPr lang="en-US" sz="2800" b="1" dirty="0" smtClean="0">
                <a:solidFill>
                  <a:srgbClr val="000000"/>
                </a:solidFill>
              </a:rPr>
              <a:t>-APSK </a:t>
            </a:r>
            <a:r>
              <a:rPr lang="en-US" sz="2800" b="1" dirty="0" smtClean="0">
                <a:solidFill>
                  <a:srgbClr val="000000"/>
                </a:solidFill>
              </a:rPr>
              <a:t>Radii Ratios: 131.{2,3}-B-1</a:t>
            </a:r>
            <a:endParaRPr sz="1600" dirty="0">
              <a:solidFill>
                <a:prstClr val="black"/>
              </a:solidFill>
            </a:endParaRPr>
          </a:p>
        </p:txBody>
      </p:sp>
      <p:sp>
        <p:nvSpPr>
          <p:cNvPr id="8" name="CustomShape 2"/>
          <p:cNvSpPr/>
          <p:nvPr/>
        </p:nvSpPr>
        <p:spPr>
          <a:xfrm>
            <a:off x="3204557" y="998188"/>
            <a:ext cx="2931067" cy="43305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en-US" sz="1600" dirty="0" smtClean="0"/>
              <a:t>The same data, graphically:</a:t>
            </a:r>
            <a:endParaRPr 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76" y="1288962"/>
            <a:ext cx="7341715" cy="5506287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1602441" y="5316070"/>
            <a:ext cx="183778" cy="182880"/>
          </a:xfrm>
          <a:prstGeom prst="ellipse">
            <a:avLst/>
          </a:prstGeom>
          <a:solidFill>
            <a:srgbClr val="00B0F0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688975" y="5289175"/>
            <a:ext cx="183778" cy="182880"/>
          </a:xfrm>
          <a:prstGeom prst="ellipse">
            <a:avLst/>
          </a:prstGeom>
          <a:solidFill>
            <a:srgbClr val="00B0F0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206252" y="5481020"/>
            <a:ext cx="183778" cy="182880"/>
          </a:xfrm>
          <a:prstGeom prst="ellipse">
            <a:avLst/>
          </a:prstGeom>
          <a:solidFill>
            <a:srgbClr val="00B0F0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206252" y="2232212"/>
            <a:ext cx="183778" cy="182880"/>
          </a:xfrm>
          <a:prstGeom prst="ellipse">
            <a:avLst/>
          </a:prstGeom>
          <a:solidFill>
            <a:srgbClr val="00B0F0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688975" y="1630581"/>
            <a:ext cx="183778" cy="182880"/>
          </a:xfrm>
          <a:prstGeom prst="ellipse">
            <a:avLst/>
          </a:prstGeom>
          <a:solidFill>
            <a:srgbClr val="00B0F0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153554" y="5714102"/>
            <a:ext cx="183778" cy="182880"/>
          </a:xfrm>
          <a:prstGeom prst="ellipse">
            <a:avLst/>
          </a:prstGeom>
          <a:solidFill>
            <a:srgbClr val="00B0F0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191653" y="2988831"/>
            <a:ext cx="183778" cy="182880"/>
          </a:xfrm>
          <a:prstGeom prst="ellipse">
            <a:avLst/>
          </a:prstGeom>
          <a:solidFill>
            <a:srgbClr val="00B0F0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602441" y="1635959"/>
            <a:ext cx="183778" cy="182880"/>
          </a:xfrm>
          <a:prstGeom prst="ellipse">
            <a:avLst/>
          </a:prstGeom>
          <a:solidFill>
            <a:srgbClr val="00B0F0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ine Callout 1 (Accent Bar) 15"/>
          <p:cNvSpPr/>
          <p:nvPr/>
        </p:nvSpPr>
        <p:spPr>
          <a:xfrm>
            <a:off x="2403532" y="2921516"/>
            <a:ext cx="2570886" cy="1120589"/>
          </a:xfrm>
          <a:prstGeom prst="accentCallout1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131.0-B-3 Codes.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786219" y="1960652"/>
            <a:ext cx="617313" cy="847166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1864659" y="4147418"/>
            <a:ext cx="538873" cy="1002742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3716860" y="4096556"/>
            <a:ext cx="64004" cy="1053604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4738837" y="4096556"/>
            <a:ext cx="559304" cy="1310954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5018489" y="4042105"/>
            <a:ext cx="1173164" cy="1656179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5029200" y="3123080"/>
            <a:ext cx="1135025" cy="8037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4822518" y="2469543"/>
            <a:ext cx="383734" cy="410662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3675526" y="1849451"/>
            <a:ext cx="105338" cy="976303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2192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stomShape 1"/>
          <p:cNvSpPr/>
          <p:nvPr/>
        </p:nvSpPr>
        <p:spPr>
          <a:xfrm>
            <a:off x="457200" y="76320"/>
            <a:ext cx="8229240" cy="715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</a:rPr>
              <a:t>ESA’s Proposed Options</a:t>
            </a:r>
            <a:endParaRPr sz="1600" dirty="0">
              <a:solidFill>
                <a:prstClr val="black"/>
              </a:solidFill>
            </a:endParaRPr>
          </a:p>
        </p:txBody>
      </p:sp>
      <p:sp>
        <p:nvSpPr>
          <p:cNvPr id="5" name="CustomShape 2"/>
          <p:cNvSpPr/>
          <p:nvPr/>
        </p:nvSpPr>
        <p:spPr>
          <a:xfrm>
            <a:off x="286603" y="834784"/>
            <a:ext cx="8857397" cy="5068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en-US" sz="1200" dirty="0"/>
              <a:t>From 2019-05 RFM WG minutes:</a:t>
            </a:r>
          </a:p>
          <a:p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3.3 Recommendations 2.4.18 and </a:t>
            </a:r>
            <a:r>
              <a:rPr lang="en-US" sz="1200" dirty="0" smtClean="0"/>
              <a:t>2.4.23</a:t>
            </a:r>
          </a:p>
          <a:p>
            <a:endParaRPr lang="en-US" sz="1200" dirty="0"/>
          </a:p>
          <a:p>
            <a:r>
              <a:rPr lang="en-US" sz="1200" dirty="0"/>
              <a:t>Input document SLS-RFM_19-02 was presented by R. </a:t>
            </a:r>
            <a:r>
              <a:rPr lang="en-US" sz="1200" dirty="0" err="1"/>
              <a:t>Abello</a:t>
            </a:r>
            <a:r>
              <a:rPr lang="en-US" sz="1200" dirty="0"/>
              <a:t>. The document deals with the radii ratios for 16APSK, 32APSK and 64APSK when these modulations are used with coding schemes different from SCCC and DVB-S2. For these codes, in fact, the ratios are not specified in 401 nor in the VCM blue book under development. ESA proposed four options for 16APSK and 32APSK and a subset of 3 for 64APSK (option 3 not valid):</a:t>
            </a:r>
          </a:p>
          <a:p>
            <a:pPr lvl="0"/>
            <a:endParaRPr lang="en-US" sz="1200" dirty="0" smtClean="0"/>
          </a:p>
          <a:p>
            <a:pPr marL="228600" lvl="0" indent="-228600">
              <a:buFont typeface="+mj-lt"/>
              <a:buAutoNum type="arabicPeriod"/>
            </a:pPr>
            <a:r>
              <a:rPr lang="en-US" sz="1200" dirty="0" smtClean="0"/>
              <a:t>Use </a:t>
            </a:r>
            <a:r>
              <a:rPr lang="en-US" sz="1200" dirty="0"/>
              <a:t>the same constellation radius ratios of SCCC for Type 1 and DVB-S2 for Type 2.  However, ESA stated that this is not really possible because there is no matching between the VCM modes and also the code rates are </a:t>
            </a:r>
            <a:r>
              <a:rPr lang="en-US" sz="1200" dirty="0" smtClean="0"/>
              <a:t>different.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dirty="0" smtClean="0"/>
              <a:t>Find </a:t>
            </a:r>
            <a:r>
              <a:rPr lang="en-US" sz="1200" dirty="0"/>
              <a:t>the best constellations (radii and symbol mappings) by simulation, as was already done in the past decade for DVB-S2 and </a:t>
            </a:r>
            <a:r>
              <a:rPr lang="en-US" sz="1200" dirty="0" smtClean="0"/>
              <a:t>SCCC.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dirty="0" smtClean="0"/>
              <a:t>Compromise</a:t>
            </a:r>
            <a:r>
              <a:rPr lang="en-US" sz="1200" dirty="0"/>
              <a:t>, by selecting the constellation with the nearest coding rate, from DVBS2.  The degradation with this approach is below 0.1 dB, as indicated in </a:t>
            </a:r>
            <a:r>
              <a:rPr lang="en-US" sz="1200" dirty="0" smtClean="0"/>
              <a:t>literature.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dirty="0" smtClean="0"/>
              <a:t>Compromise</a:t>
            </a:r>
            <a:r>
              <a:rPr lang="en-US" sz="1200" dirty="0"/>
              <a:t>, by selecting a single 16APSK and 32APSK constellation (radii and mapping) for all coding rates. The degradation with this approach should be less than 0.3 dB, but simplifies the </a:t>
            </a:r>
            <a:r>
              <a:rPr lang="en-US" sz="1200" dirty="0" smtClean="0"/>
              <a:t>modulator/demodulator.</a:t>
            </a:r>
          </a:p>
          <a:p>
            <a:pPr marL="228600" lvl="0" indent="-228600">
              <a:buFont typeface="+mj-lt"/>
              <a:buAutoNum type="arabicPeriod"/>
            </a:pPr>
            <a:endParaRPr lang="en-US" sz="1200" dirty="0"/>
          </a:p>
          <a:p>
            <a:pPr lvl="0"/>
            <a:r>
              <a:rPr lang="en-US" sz="1200" dirty="0" smtClean="0"/>
              <a:t>Whatever </a:t>
            </a:r>
            <a:r>
              <a:rPr lang="en-US" sz="1200" dirty="0"/>
              <a:t>the option selected, the WG agreed that the relevant normative data should be included as a table in both recommendation 2.4.18 and 2.4.23 in 401-B. The VCM book would simply refer to the 401 standard</a:t>
            </a:r>
            <a:r>
              <a:rPr lang="en-US" sz="1200" dirty="0" smtClean="0"/>
              <a:t>.</a:t>
            </a:r>
          </a:p>
          <a:p>
            <a:pPr marL="228600" lvl="0" indent="-228600">
              <a:buFont typeface="+mj-lt"/>
              <a:buAutoNum type="arabicPeriod"/>
            </a:pPr>
            <a:endParaRPr lang="en-US" sz="1200" dirty="0"/>
          </a:p>
          <a:p>
            <a:r>
              <a:rPr lang="en-US" sz="1200" dirty="0"/>
              <a:t>Action item AI_19-04 was assigned to J. </a:t>
            </a:r>
            <a:r>
              <a:rPr lang="en-US" sz="1200" dirty="0" err="1"/>
              <a:t>Hamkins</a:t>
            </a:r>
            <a:r>
              <a:rPr lang="en-US" sz="1200" dirty="0"/>
              <a:t> to produce an informed opinion about the four options proposed by ESA.</a:t>
            </a:r>
          </a:p>
        </p:txBody>
      </p:sp>
      <p:sp>
        <p:nvSpPr>
          <p:cNvPr id="2" name="Rectangle 1"/>
          <p:cNvSpPr/>
          <p:nvPr/>
        </p:nvSpPr>
        <p:spPr>
          <a:xfrm>
            <a:off x="206188" y="3209366"/>
            <a:ext cx="8848165" cy="430306"/>
          </a:xfrm>
          <a:prstGeom prst="rect">
            <a:avLst/>
          </a:prstGeom>
          <a:noFill/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09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457200" y="76320"/>
            <a:ext cx="8229240" cy="715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</a:rPr>
              <a:t>Recommended Radii Ratios for 131.0-B-3</a:t>
            </a:r>
            <a:endParaRPr sz="16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27400231"/>
                  </p:ext>
                </p:extLst>
              </p:nvPr>
            </p:nvGraphicFramePr>
            <p:xfrm>
              <a:off x="1359586" y="1270477"/>
              <a:ext cx="6096000" cy="4968240"/>
            </p:xfrm>
            <a:graphic>
              <a:graphicData uri="http://schemas.openxmlformats.org/drawingml/2006/table">
                <a:tbl>
                  <a:tblPr firstRow="1" bandRow="1">
                    <a:tableStyleId>{7DF18680-E054-41AD-8BC1-D1AEF772440D}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92928804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307205047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417510763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1273392335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1714405119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40676280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VCM mode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Modulation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Code rate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1" i="1" smtClean="0">
                                        <a:latin typeface="Cambria Math" panose="02040503050406030204" pitchFamily="18" charset="0"/>
                                      </a:rPr>
                                      <m:t>𝜸</m:t>
                                    </m:r>
                                  </m:e>
                                  <m:sub>
                                    <m:r>
                                      <a:rPr lang="en-US" sz="1400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1" i="1" smtClean="0">
                                        <a:latin typeface="Cambria Math" panose="02040503050406030204" pitchFamily="18" charset="0"/>
                                      </a:rPr>
                                      <m:t>𝜸</m:t>
                                    </m:r>
                                  </m:e>
                                  <m:sub>
                                    <m:r>
                                      <a:rPr lang="en-US" sz="14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1" i="1" smtClean="0">
                                        <a:latin typeface="Cambria Math" panose="02040503050406030204" pitchFamily="18" charset="0"/>
                                      </a:rPr>
                                      <m:t>𝜸</m:t>
                                    </m:r>
                                  </m:e>
                                  <m:sub>
                                    <m:r>
                                      <a:rPr lang="en-US" sz="1400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776472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16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16-APSK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½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3.15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NA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NA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06061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17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16-APSK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2/3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3.15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NA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NA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9438489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18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16-APSK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4/5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2.75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NA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NA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8230966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19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16-APSK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223/255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2.60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NA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NA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2828201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20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32-APSK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½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2.84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5.27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NA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106109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21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32-APSK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2/3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2.84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5.27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NA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456647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22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32-APSK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4/5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2.72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4.87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NA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73954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23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32-APSK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223/255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2.57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4.41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NA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9840346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24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64-APSK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½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2.73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4.52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6.31</a:t>
                          </a:r>
                          <a:endParaRPr lang="en-US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776187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25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64-APSK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2/3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2.73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4.52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6.31</a:t>
                          </a:r>
                          <a:endParaRPr lang="en-US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934126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26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64-APSK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4/5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2.73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4.52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6.31</a:t>
                          </a:r>
                          <a:endParaRPr lang="en-US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24290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27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64-APSK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223/255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2.73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4.52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6.31</a:t>
                          </a:r>
                          <a:endParaRPr lang="en-US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280823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27400231"/>
                  </p:ext>
                </p:extLst>
              </p:nvPr>
            </p:nvGraphicFramePr>
            <p:xfrm>
              <a:off x="1359586" y="1270477"/>
              <a:ext cx="6096000" cy="4968240"/>
            </p:xfrm>
            <a:graphic>
              <a:graphicData uri="http://schemas.openxmlformats.org/drawingml/2006/table">
                <a:tbl>
                  <a:tblPr firstRow="1" bandRow="1">
                    <a:tableStyleId>{7DF18680-E054-41AD-8BC1-D1AEF772440D}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92928804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307205047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417510763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1273392335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1714405119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4067628026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VCM mode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Modulation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Code rate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3012" t="-1176" r="-203614" b="-8682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00599" t="-1176" r="-102395" b="-8682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00599" t="-1176" r="-2395" b="-86823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776472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16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16-APSK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½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3.15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NA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NA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06061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17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16-APSK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2/3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3.15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NA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NA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9438489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18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16-APSK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4/5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2.75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NA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NA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8230966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19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16-APSK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223/255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2.60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NA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NA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2828201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20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32-APSK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½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2.84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5.27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NA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106109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21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32-APSK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2/3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2.84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5.27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NA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456647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22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32-APSK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4/5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2.72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4.87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NA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73954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23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32-APSK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223/255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2.57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4.41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NA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9840346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24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64-APSK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½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2.73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4.52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6.31</a:t>
                          </a:r>
                          <a:endParaRPr lang="en-US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776187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25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64-APSK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2/3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2.73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4.52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6.31</a:t>
                          </a:r>
                          <a:endParaRPr lang="en-US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934126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26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64-APSK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4/5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2.73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4.52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6.31</a:t>
                          </a:r>
                          <a:endParaRPr lang="en-US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24290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27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64-APSK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223/255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2.73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4.52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6.31</a:t>
                          </a:r>
                          <a:endParaRPr lang="en-US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280823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848255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457200" y="76320"/>
            <a:ext cx="8229240" cy="715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</a:rPr>
              <a:t>Recommended Pink Sheets:</a:t>
            </a:r>
            <a:endParaRPr sz="1600" dirty="0">
              <a:solidFill>
                <a:prstClr val="black"/>
              </a:solidFill>
            </a:endParaRPr>
          </a:p>
        </p:txBody>
      </p:sp>
      <p:sp>
        <p:nvSpPr>
          <p:cNvPr id="4" name="CustomShape 2"/>
          <p:cNvSpPr/>
          <p:nvPr/>
        </p:nvSpPr>
        <p:spPr>
          <a:xfrm>
            <a:off x="855804" y="792000"/>
            <a:ext cx="7759278" cy="43305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en-US" sz="1600" b="1" dirty="0" smtClean="0"/>
              <a:t>431.1-R-1</a:t>
            </a:r>
          </a:p>
          <a:p>
            <a:endParaRPr lang="en-US" sz="1600" dirty="0"/>
          </a:p>
          <a:p>
            <a:r>
              <a:rPr lang="en-US" sz="1600" dirty="0" smtClean="0"/>
              <a:t>Add the following, below Table 3-2:</a:t>
            </a:r>
          </a:p>
          <a:p>
            <a:endParaRPr lang="en-US" sz="1600" dirty="0"/>
          </a:p>
          <a:p>
            <a:r>
              <a:rPr lang="en-US" sz="1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“Note 3: The ratio of outer circle radius to inner circle radio to be used in modes 16-27 is defined in CCSDS 401.0-B-30.”</a:t>
            </a:r>
            <a:endParaRPr lang="en-US" sz="1600" i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b="1" dirty="0" smtClean="0"/>
              <a:t>401.0-B-30</a:t>
            </a:r>
          </a:p>
          <a:p>
            <a:endParaRPr lang="en-US" sz="1600" dirty="0"/>
          </a:p>
          <a:p>
            <a:r>
              <a:rPr lang="en-US" sz="1600" dirty="0" smtClean="0"/>
              <a:t>Add the following to Table 2.4.18-2 and Table 2.4.23-1:</a:t>
            </a:r>
          </a:p>
          <a:p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sz="1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“When VCM is used with CCSDS 131.0-B-3, as described in 431.0-B-1, the ratios in Table 2.4.18-3 shall be used.”</a:t>
            </a:r>
          </a:p>
          <a:p>
            <a:endParaRPr lang="en-US" sz="1600" i="1" dirty="0"/>
          </a:p>
          <a:p>
            <a:r>
              <a:rPr lang="en-US" sz="1600" dirty="0" smtClean="0"/>
              <a:t>Add new Table 2.4.18-3, from previous page.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987429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501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2022" y="1455288"/>
            <a:ext cx="4507453" cy="5056162"/>
          </a:xfrm>
          <a:prstGeom prst="rect">
            <a:avLst/>
          </a:prstGeom>
        </p:spPr>
      </p:pic>
      <p:sp>
        <p:nvSpPr>
          <p:cNvPr id="3" name="CustomShape 1"/>
          <p:cNvSpPr/>
          <p:nvPr/>
        </p:nvSpPr>
        <p:spPr>
          <a:xfrm>
            <a:off x="457200" y="76320"/>
            <a:ext cx="8229240" cy="715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</a:rPr>
              <a:t>What APSK Radii Ratios Are</a:t>
            </a:r>
            <a:endParaRPr sz="16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stomShape 2"/>
              <p:cNvSpPr/>
              <p:nvPr/>
            </p:nvSpPr>
            <p:spPr>
              <a:xfrm>
                <a:off x="295567" y="1720314"/>
                <a:ext cx="4016455" cy="452611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/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Amplitude Phase Shift Keying (APSK) modulations allow signaling 4, 5, and 6 </a:t>
                </a:r>
                <a:r>
                  <a:rPr lang="en-US" sz="1600" dirty="0" err="1" smtClean="0"/>
                  <a:t>codebits</a:t>
                </a:r>
                <a:r>
                  <a:rPr lang="en-US" sz="1600" dirty="0" smtClean="0"/>
                  <a:t> per modulation symbol.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US" sz="1600" dirty="0"/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16-, 32-, and 64-APSK constellations are shown at right (CCSDS 131.2-B-1).</a:t>
                </a:r>
              </a:p>
              <a:p>
                <a:pPr marL="628650" lvl="1" indent="-171450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16-APSK uses 2 rings</a:t>
                </a:r>
              </a:p>
              <a:p>
                <a:pPr marL="628650" lvl="1" indent="-171450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32-APSK uses 3 rings</a:t>
                </a:r>
              </a:p>
              <a:p>
                <a:pPr marL="628650" lvl="1" indent="-171450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64-APSK uses 4 rings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US" sz="1600" dirty="0"/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For cross-compatibility, it is important to specify the relative amplitudes of the rings</a:t>
                </a:r>
              </a:p>
              <a:p>
                <a:pPr marL="628650" lvl="1" indent="-1714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en-US" sz="1600" b="0" dirty="0" smtClean="0"/>
              </a:p>
              <a:p>
                <a:pPr marL="628650" lvl="1" indent="-1714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en-US" sz="1600" b="0" i="1" dirty="0" smtClean="0">
                  <a:latin typeface="Cambria Math" panose="02040503050406030204" pitchFamily="18" charset="0"/>
                </a:endParaRPr>
              </a:p>
              <a:p>
                <a:pPr marL="628650" lvl="1" indent="-1714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en-US" sz="1600" dirty="0"/>
              </a:p>
            </p:txBody>
          </p:sp>
        </mc:Choice>
        <mc:Fallback xmlns="">
          <p:sp>
            <p:nvSpPr>
              <p:cNvPr id="4" name="CustomShap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567" y="1720314"/>
                <a:ext cx="4016455" cy="4526110"/>
              </a:xfrm>
              <a:prstGeom prst="rect">
                <a:avLst/>
              </a:prstGeom>
              <a:blipFill>
                <a:blip r:embed="rId3"/>
                <a:stretch>
                  <a:fillRect l="-607" t="-40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4483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stomShape 1"/>
          <p:cNvSpPr/>
          <p:nvPr/>
        </p:nvSpPr>
        <p:spPr>
          <a:xfrm>
            <a:off x="457200" y="76320"/>
            <a:ext cx="8229240" cy="715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</a:rPr>
              <a:t>Overview</a:t>
            </a:r>
            <a:endParaRPr sz="1600" dirty="0">
              <a:solidFill>
                <a:prstClr val="black"/>
              </a:solidFill>
            </a:endParaRPr>
          </a:p>
        </p:txBody>
      </p:sp>
      <p:sp>
        <p:nvSpPr>
          <p:cNvPr id="5" name="CustomShape 2"/>
          <p:cNvSpPr/>
          <p:nvPr/>
        </p:nvSpPr>
        <p:spPr>
          <a:xfrm>
            <a:off x="286603" y="834784"/>
            <a:ext cx="8857397" cy="5068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ESA paper presented </a:t>
            </a:r>
            <a:r>
              <a:rPr lang="en-US" sz="1600" dirty="0" smtClean="0"/>
              <a:t>at May 2019 meeting [1] noted that in the VCM Red Book [2], the APSK radii ratios were not defined when VCM is used with TM codes in 131.0-B-3.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By contrast, the radii ratios for VCM with codes in 131.2-B-1 and 131.3-B-1 are defined.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131.2-B-1 (SCCC) defines the radii ratios directly.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131.3-B-1 (DVB-S2) defines the radii ratios by reference to ETSI DVB-S2 standard.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401.0-B-29 defines the APSK modulations and refers back to 131.2-B-1 and 131.3-B-1 for the radii ratios to use.  This leaves open the question of how to state the radii ratios when VCM is used with codes from 131.0-B-1 (turbo/LDPC)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ESA proposed four possible paths forward.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Jon </a:t>
            </a:r>
            <a:r>
              <a:rPr lang="en-US" sz="1600" dirty="0" err="1" smtClean="0"/>
              <a:t>Hamkins</a:t>
            </a:r>
            <a:r>
              <a:rPr lang="en-US" sz="1600" dirty="0" smtClean="0"/>
              <a:t> took an action item (AI_19_04) to recommend how to state the radii ratios in 401.0-B and 431.1.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endParaRPr lang="en-US" sz="1600" dirty="0" smtClean="0"/>
          </a:p>
          <a:p>
            <a:endParaRPr lang="en-US" sz="1200" dirty="0" smtClean="0"/>
          </a:p>
          <a:p>
            <a:r>
              <a:rPr lang="en-US" sz="1200" dirty="0" smtClean="0"/>
              <a:t>[1] Ricard </a:t>
            </a:r>
            <a:r>
              <a:rPr lang="en-US" sz="1200" dirty="0" err="1" smtClean="0"/>
              <a:t>Abelló</a:t>
            </a:r>
            <a:r>
              <a:rPr lang="en-US" sz="1200" dirty="0" smtClean="0"/>
              <a:t>, Enrico </a:t>
            </a:r>
            <a:r>
              <a:rPr lang="en-US" sz="1200" dirty="0" err="1" smtClean="0"/>
              <a:t>Vassallo</a:t>
            </a:r>
            <a:r>
              <a:rPr lang="en-US" sz="1200" dirty="0" smtClean="0"/>
              <a:t>, Andrea </a:t>
            </a:r>
            <a:r>
              <a:rPr lang="en-US" sz="1200" dirty="0" err="1" smtClean="0"/>
              <a:t>Modenini</a:t>
            </a:r>
            <a:r>
              <a:rPr lang="en-US" sz="1200" dirty="0" smtClean="0"/>
              <a:t>, “Proposed </a:t>
            </a:r>
            <a:r>
              <a:rPr lang="en-US" sz="1200" dirty="0"/>
              <a:t>Changes in APSK constellation radii ratio for coding according to </a:t>
            </a:r>
            <a:r>
              <a:rPr lang="en-US" sz="1200" dirty="0" smtClean="0"/>
              <a:t>CCSDS 131.0.B-3,” SLS-RFM_19-02, presented at CCSDS meeting, RFM Working Group, May 2019.</a:t>
            </a:r>
          </a:p>
          <a:p>
            <a:r>
              <a:rPr lang="en-US" sz="1200" dirty="0" smtClean="0"/>
              <a:t>[2] </a:t>
            </a:r>
            <a:r>
              <a:rPr lang="fr-FR" sz="1200" dirty="0"/>
              <a:t>Variable </a:t>
            </a:r>
            <a:r>
              <a:rPr lang="fr-FR" sz="1200" dirty="0" err="1"/>
              <a:t>Coded</a:t>
            </a:r>
            <a:r>
              <a:rPr lang="fr-FR" sz="1200" dirty="0"/>
              <a:t> Modulation </a:t>
            </a:r>
            <a:r>
              <a:rPr lang="fr-FR" sz="1200" dirty="0" smtClean="0"/>
              <a:t>Protocol, </a:t>
            </a:r>
            <a:r>
              <a:rPr lang="fr-FR" sz="1200" dirty="0"/>
              <a:t>CCSDS </a:t>
            </a:r>
            <a:r>
              <a:rPr lang="fr-FR" sz="1200" dirty="0" smtClean="0"/>
              <a:t>431.1-R-1.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1544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stomShape 1"/>
          <p:cNvSpPr/>
          <p:nvPr/>
        </p:nvSpPr>
        <p:spPr>
          <a:xfrm>
            <a:off x="457200" y="76320"/>
            <a:ext cx="8229240" cy="715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</a:rPr>
              <a:t>APSK Radii Ratios: 131.2-B-1 (SCCC)</a:t>
            </a:r>
            <a:endParaRPr sz="1600" dirty="0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927" y="1290918"/>
            <a:ext cx="6775008" cy="4830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5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stomShape 1"/>
          <p:cNvSpPr/>
          <p:nvPr/>
        </p:nvSpPr>
        <p:spPr>
          <a:xfrm>
            <a:off x="457200" y="76320"/>
            <a:ext cx="8229240" cy="715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</a:rPr>
              <a:t>APSK Radii Ratios: 131.3-B-1 (DVB-S2)</a:t>
            </a:r>
            <a:endParaRPr sz="1600" dirty="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991" y="969349"/>
            <a:ext cx="7241689" cy="21013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761" y="3151342"/>
            <a:ext cx="7844118" cy="20427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4749" y="5194104"/>
            <a:ext cx="6098171" cy="1405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72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/>
          <p:nvPr/>
        </p:nvSpPr>
        <p:spPr>
          <a:xfrm>
            <a:off x="457200" y="76320"/>
            <a:ext cx="8229240" cy="715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</a:rPr>
              <a:t>APSK Radii Ratios: 401.0-B-29 (RF Modulation)</a:t>
            </a:r>
            <a:endParaRPr sz="1600" dirty="0">
              <a:solidFill>
                <a:prstClr val="black"/>
              </a:solidFill>
            </a:endParaRPr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38517" y="1559976"/>
            <a:ext cx="6525946" cy="2586102"/>
            <a:chOff x="328136" y="2511731"/>
            <a:chExt cx="8358304" cy="3312229"/>
          </a:xfrm>
        </p:grpSpPr>
        <p:grpSp>
          <p:nvGrpSpPr>
            <p:cNvPr id="5" name="Group 4"/>
            <p:cNvGrpSpPr/>
            <p:nvPr/>
          </p:nvGrpSpPr>
          <p:grpSpPr>
            <a:xfrm>
              <a:off x="328136" y="2511731"/>
              <a:ext cx="8358304" cy="2427825"/>
              <a:chOff x="355031" y="1812484"/>
              <a:chExt cx="8358304" cy="2427825"/>
            </a:xfrm>
          </p:grpSpPr>
          <p:pic>
            <p:nvPicPr>
              <p:cNvPr id="2" name="Picture 1"/>
              <p:cNvPicPr>
                <a:picLocks noChangeAspect="1"/>
              </p:cNvPicPr>
              <p:nvPr/>
            </p:nvPicPr>
            <p:blipFill rotWithShape="1">
              <a:blip r:embed="rId2"/>
              <a:srcRect b="73348"/>
              <a:stretch/>
            </p:blipFill>
            <p:spPr>
              <a:xfrm>
                <a:off x="355031" y="1812484"/>
                <a:ext cx="8356542" cy="1002434"/>
              </a:xfrm>
              <a:prstGeom prst="rect">
                <a:avLst/>
              </a:prstGeom>
            </p:spPr>
          </p:pic>
          <p:pic>
            <p:nvPicPr>
              <p:cNvPr id="3" name="Picture 2"/>
              <p:cNvPicPr>
                <a:picLocks noChangeAspect="1"/>
              </p:cNvPicPr>
              <p:nvPr/>
            </p:nvPicPr>
            <p:blipFill rotWithShape="1">
              <a:blip r:embed="rId2"/>
              <a:srcRect t="59814" b="1923"/>
              <a:stretch/>
            </p:blipFill>
            <p:spPr>
              <a:xfrm>
                <a:off x="356793" y="2813429"/>
                <a:ext cx="8356542" cy="1426880"/>
              </a:xfrm>
              <a:prstGeom prst="rect">
                <a:avLst/>
              </a:prstGeom>
            </p:spPr>
          </p:pic>
        </p:grp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8136" y="5041353"/>
              <a:ext cx="8163531" cy="782607"/>
            </a:xfrm>
            <a:prstGeom prst="rect">
              <a:avLst/>
            </a:prstGeom>
          </p:spPr>
        </p:pic>
      </p:grpSp>
      <p:sp>
        <p:nvSpPr>
          <p:cNvPr id="8" name="CustomShape 2"/>
          <p:cNvSpPr/>
          <p:nvPr/>
        </p:nvSpPr>
        <p:spPr>
          <a:xfrm>
            <a:off x="295567" y="1220266"/>
            <a:ext cx="8696033" cy="12044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en-US" sz="1600" dirty="0" smtClean="0"/>
              <a:t>The RF Modulation standard is consistent with 131.2-B-1 and 131.3-B-1.</a:t>
            </a:r>
            <a:endParaRPr lang="en-US" sz="1600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951153" y="4122898"/>
            <a:ext cx="6802618" cy="2735102"/>
            <a:chOff x="600724" y="519952"/>
            <a:chExt cx="7959869" cy="3200393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4"/>
            <a:srcRect b="86932"/>
            <a:stretch/>
          </p:blipFill>
          <p:spPr>
            <a:xfrm>
              <a:off x="600724" y="519952"/>
              <a:ext cx="7870223" cy="869577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4"/>
            <a:srcRect t="87841"/>
            <a:stretch/>
          </p:blipFill>
          <p:spPr>
            <a:xfrm>
              <a:off x="690370" y="2911299"/>
              <a:ext cx="7870223" cy="809046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4"/>
            <a:srcRect t="25329" b="52172"/>
            <a:stretch/>
          </p:blipFill>
          <p:spPr>
            <a:xfrm>
              <a:off x="600724" y="1371595"/>
              <a:ext cx="7870223" cy="14971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98561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457200" y="76320"/>
            <a:ext cx="8229240" cy="715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</a:rPr>
              <a:t>16-APSK Radii Ratios: 131.{2,3}-B-1</a:t>
            </a:r>
            <a:endParaRPr sz="1600" dirty="0">
              <a:solidFill>
                <a:prstClr val="black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847" y="1507680"/>
            <a:ext cx="6974160" cy="5230621"/>
          </a:xfrm>
          <a:prstGeom prst="rect">
            <a:avLst/>
          </a:prstGeom>
        </p:spPr>
      </p:pic>
      <p:sp>
        <p:nvSpPr>
          <p:cNvPr id="8" name="CustomShape 2"/>
          <p:cNvSpPr/>
          <p:nvPr/>
        </p:nvSpPr>
        <p:spPr>
          <a:xfrm>
            <a:off x="3204557" y="998188"/>
            <a:ext cx="2931067" cy="43305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en-US" sz="1600" dirty="0" smtClean="0"/>
              <a:t>The same data, graphically: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0861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457200" y="76320"/>
            <a:ext cx="8229240" cy="715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</a:rPr>
              <a:t>16-APSK Radii Ratios: </a:t>
            </a:r>
            <a:r>
              <a:rPr lang="en-US" sz="2800" b="1" dirty="0" smtClean="0">
                <a:solidFill>
                  <a:srgbClr val="000000"/>
                </a:solidFill>
              </a:rPr>
              <a:t>131.0-B-3</a:t>
            </a:r>
            <a:endParaRPr sz="1600" dirty="0">
              <a:solidFill>
                <a:prstClr val="black"/>
              </a:solidFill>
            </a:endParaRPr>
          </a:p>
        </p:txBody>
      </p:sp>
      <p:sp>
        <p:nvSpPr>
          <p:cNvPr id="4" name="CustomShape 2"/>
          <p:cNvSpPr/>
          <p:nvPr/>
        </p:nvSpPr>
        <p:spPr>
          <a:xfrm>
            <a:off x="882699" y="1144729"/>
            <a:ext cx="7642736" cy="496023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What radii ratios should the VCM protocol</a:t>
            </a:r>
            <a:r>
              <a:rPr lang="en-US" sz="1600" dirty="0" smtClean="0"/>
              <a:t> use when the codes from 131.0-B-3 are used?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The following code rates are used with 16/32/64-APSK: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r=½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r=</a:t>
            </a:r>
            <a:r>
              <a:rPr lang="en-US" sz="1600" dirty="0" smtClean="0"/>
              <a:t>2/3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r=</a:t>
            </a:r>
            <a:r>
              <a:rPr lang="en-US" sz="1600" dirty="0" smtClean="0"/>
              <a:t>4/5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r=223/255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4957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457200" y="76320"/>
            <a:ext cx="8229240" cy="715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</a:rPr>
              <a:t>16-APSK Radii Ratios: 131</a:t>
            </a:r>
            <a:r>
              <a:rPr lang="en-US" sz="2800" b="1" dirty="0" smtClean="0">
                <a:solidFill>
                  <a:srgbClr val="000000"/>
                </a:solidFill>
              </a:rPr>
              <a:t>.{0,2,3}-B</a:t>
            </a:r>
            <a:endParaRPr sz="1600" dirty="0">
              <a:solidFill>
                <a:prstClr val="black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529" y="1093693"/>
            <a:ext cx="6974160" cy="5230621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2169458" y="792000"/>
            <a:ext cx="295836" cy="2453224"/>
          </a:xfrm>
          <a:prstGeom prst="ellipse">
            <a:avLst/>
          </a:prstGeom>
          <a:solidFill>
            <a:srgbClr val="00B0F0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130488" y="2832847"/>
            <a:ext cx="183778" cy="182880"/>
          </a:xfrm>
          <a:prstGeom prst="ellipse">
            <a:avLst/>
          </a:prstGeom>
          <a:solidFill>
            <a:srgbClr val="00B0F0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36559" y="4267200"/>
            <a:ext cx="183778" cy="182880"/>
          </a:xfrm>
          <a:prstGeom prst="ellipse">
            <a:avLst/>
          </a:prstGeom>
          <a:solidFill>
            <a:srgbClr val="00B0F0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488206" y="4805083"/>
            <a:ext cx="183778" cy="182880"/>
          </a:xfrm>
          <a:prstGeom prst="ellipse">
            <a:avLst/>
          </a:prstGeom>
          <a:solidFill>
            <a:srgbClr val="00B0F0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Line Callout 1 (Accent Bar) 1"/>
          <p:cNvSpPr/>
          <p:nvPr/>
        </p:nvSpPr>
        <p:spPr>
          <a:xfrm>
            <a:off x="6391643" y="2070846"/>
            <a:ext cx="2635815" cy="1174377"/>
          </a:xfrm>
          <a:prstGeom prst="accentCallout1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Three of the 131.0-B-3 rates match existing standards.  We can reuse those radii ratios.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4293915" y="2684929"/>
            <a:ext cx="2017238" cy="188259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8" idx="7"/>
          </p:cNvCxnSpPr>
          <p:nvPr/>
        </p:nvCxnSpPr>
        <p:spPr>
          <a:xfrm flipH="1">
            <a:off x="5793423" y="3174881"/>
            <a:ext cx="598222" cy="111910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6580095" y="3245224"/>
            <a:ext cx="465974" cy="1624404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Line Callout 1 (Accent Bar) 22"/>
          <p:cNvSpPr/>
          <p:nvPr/>
        </p:nvSpPr>
        <p:spPr>
          <a:xfrm>
            <a:off x="3222537" y="883679"/>
            <a:ext cx="2570886" cy="1120589"/>
          </a:xfrm>
          <a:prstGeom prst="accentCallout1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optimal radii ratio for rate ½ was not defined in previous CCSDS standards.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2465294" y="1483418"/>
            <a:ext cx="757243" cy="336417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4579863"/>
      </p:ext>
    </p:extLst>
  </p:cSld>
  <p:clrMapOvr>
    <a:masterClrMapping/>
  </p:clrMapOvr>
</p:sld>
</file>

<file path=ppt/theme/theme1.xml><?xml version="1.0" encoding="utf-8"?>
<a:theme xmlns:a="http://schemas.openxmlformats.org/drawingml/2006/main" name="NASA_Template_White_4-3_vA4">
  <a:themeElements>
    <a:clrScheme name="JPL Colors - Feb2015">
      <a:dk1>
        <a:srgbClr val="000000"/>
      </a:dk1>
      <a:lt1>
        <a:srgbClr val="FFFFFF"/>
      </a:lt1>
      <a:dk2>
        <a:srgbClr val="D0D3D4"/>
      </a:dk2>
      <a:lt2>
        <a:srgbClr val="75787B"/>
      </a:lt2>
      <a:accent1>
        <a:srgbClr val="32373B"/>
      </a:accent1>
      <a:accent2>
        <a:srgbClr val="EE2737"/>
      </a:accent2>
      <a:accent3>
        <a:srgbClr val="BA0C2F"/>
      </a:accent3>
      <a:accent4>
        <a:srgbClr val="410706"/>
      </a:accent4>
      <a:accent5>
        <a:srgbClr val="6083AA"/>
      </a:accent5>
      <a:accent6>
        <a:srgbClr val="FFFFFF"/>
      </a:accent6>
      <a:hlink>
        <a:srgbClr val="BA0C2F"/>
      </a:hlink>
      <a:folHlink>
        <a:srgbClr val="BA0C2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 cap="flat" cmpd="sng" algn="ctr">
          <a:solidFill>
            <a:schemeClr val="bg1">
              <a:lumMod val="75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ASA-JPL_Template_White_4-3_vA4b.pptx" id="{7B8D12C4-D37B-435B-AE4D-3453E655E235}" vid="{AB969DA2-281F-4C3B-91F9-8367C2AEC668}"/>
    </a:ext>
  </a:extLst>
</a:theme>
</file>

<file path=ppt/theme/theme2.xml><?xml version="1.0" encoding="utf-8"?>
<a:theme xmlns:a="http://schemas.openxmlformats.org/drawingml/2006/main" name="Closing Slide">
  <a:themeElements>
    <a:clrScheme name="JPL Colors - Feb2015">
      <a:dk1>
        <a:srgbClr val="000000"/>
      </a:dk1>
      <a:lt1>
        <a:srgbClr val="FFFFFF"/>
      </a:lt1>
      <a:dk2>
        <a:srgbClr val="D0D3D4"/>
      </a:dk2>
      <a:lt2>
        <a:srgbClr val="75787B"/>
      </a:lt2>
      <a:accent1>
        <a:srgbClr val="32373B"/>
      </a:accent1>
      <a:accent2>
        <a:srgbClr val="EE2737"/>
      </a:accent2>
      <a:accent3>
        <a:srgbClr val="BA0C2F"/>
      </a:accent3>
      <a:accent4>
        <a:srgbClr val="410706"/>
      </a:accent4>
      <a:accent5>
        <a:srgbClr val="6083AA"/>
      </a:accent5>
      <a:accent6>
        <a:srgbClr val="FFFFFF"/>
      </a:accent6>
      <a:hlink>
        <a:srgbClr val="BA0C2F"/>
      </a:hlink>
      <a:folHlink>
        <a:srgbClr val="BA0C2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 cap="flat" cmpd="sng" algn="ctr">
          <a:solidFill>
            <a:schemeClr val="bg1">
              <a:lumMod val="75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ASA-JPL_Template_White_4-3_vA4b.pptx" id="{7B8D12C4-D37B-435B-AE4D-3453E655E235}" vid="{3C78406A-DA20-43DF-906A-FB3CC84F560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2750</TotalTime>
  <Words>681</Words>
  <Application>Microsoft Office PowerPoint</Application>
  <PresentationFormat>On-screen Show (4:3)</PresentationFormat>
  <Paragraphs>178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Cambria Math</vt:lpstr>
      <vt:lpstr>DejaVu Sans</vt:lpstr>
      <vt:lpstr>Times New Roman</vt:lpstr>
      <vt:lpstr>NASA_Template_White_4-3_vA4</vt:lpstr>
      <vt:lpstr>Closing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hamkins</dc:creator>
  <cp:lastModifiedBy>Hamkins, Jon (3320)</cp:lastModifiedBy>
  <cp:revision>156</cp:revision>
  <dcterms:modified xsi:type="dcterms:W3CDTF">2019-10-06T06:41:03Z</dcterms:modified>
</cp:coreProperties>
</file>