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6"/>
  </p:notesMasterIdLst>
  <p:handoutMasterIdLst>
    <p:handoutMasterId r:id="rId27"/>
  </p:handoutMasterIdLst>
  <p:sldIdLst>
    <p:sldId id="504" r:id="rId5"/>
    <p:sldId id="710" r:id="rId6"/>
    <p:sldId id="711" r:id="rId7"/>
    <p:sldId id="712" r:id="rId8"/>
    <p:sldId id="713" r:id="rId9"/>
    <p:sldId id="671" r:id="rId10"/>
    <p:sldId id="692" r:id="rId11"/>
    <p:sldId id="683" r:id="rId12"/>
    <p:sldId id="680" r:id="rId13"/>
    <p:sldId id="681" r:id="rId14"/>
    <p:sldId id="722" r:id="rId15"/>
    <p:sldId id="717" r:id="rId16"/>
    <p:sldId id="718" r:id="rId17"/>
    <p:sldId id="714" r:id="rId18"/>
    <p:sldId id="715" r:id="rId19"/>
    <p:sldId id="716" r:id="rId20"/>
    <p:sldId id="719" r:id="rId21"/>
    <p:sldId id="720" r:id="rId22"/>
    <p:sldId id="721" r:id="rId23"/>
    <p:sldId id="635" r:id="rId24"/>
    <p:sldId id="723" r:id="rId25"/>
  </p:sldIdLst>
  <p:sldSz cx="9144000" cy="6858000" type="letter"/>
  <p:notesSz cx="6797675" cy="99282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009"/>
    <a:srgbClr val="000099"/>
    <a:srgbClr val="CC00CC"/>
    <a:srgbClr val="FF6699"/>
    <a:srgbClr val="FF66CC"/>
    <a:srgbClr val="FFFF00"/>
    <a:srgbClr val="CA0A02"/>
    <a:srgbClr val="FFCCCC"/>
    <a:srgbClr val="CC33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104" autoAdjust="0"/>
    <p:restoredTop sz="86395" autoAdjust="0"/>
  </p:normalViewPr>
  <p:slideViewPr>
    <p:cSldViewPr>
      <p:cViewPr>
        <p:scale>
          <a:sx n="70" d="100"/>
          <a:sy n="70" d="100"/>
        </p:scale>
        <p:origin x="-2022" y="-180"/>
      </p:cViewPr>
      <p:guideLst>
        <p:guide orient="horz" pos="792"/>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1" d="100"/>
          <a:sy n="71" d="100"/>
        </p:scale>
        <p:origin x="-2846" y="-82"/>
      </p:cViewPr>
      <p:guideLst>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Work\Management\Secretariat\Plenary%20Slide%20Book%20Numbers\2015-01%20publication%20history%20all%20(moving%20forward).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343135679468632E-2"/>
          <c:y val="6.2954058223638074E-2"/>
          <c:w val="0.77346400539796567"/>
          <c:h val="0.8280871670702179"/>
        </c:manualLayout>
      </c:layout>
      <c:areaChart>
        <c:grouping val="stacked"/>
        <c:varyColors val="0"/>
        <c:ser>
          <c:idx val="0"/>
          <c:order val="0"/>
          <c:tx>
            <c:strRef>
              <c:f>'All Publications'!$A$2</c:f>
              <c:strCache>
                <c:ptCount val="1"/>
                <c:pt idx="0">
                  <c:v>SEA</c:v>
                </c:pt>
              </c:strCache>
            </c:strRef>
          </c:tx>
          <c:spPr>
            <a:solidFill>
              <a:schemeClr val="accent2">
                <a:lumMod val="60000"/>
                <a:lumOff val="40000"/>
              </a:schemeClr>
            </a:solidFill>
            <a:ln w="127000">
              <a:solidFill>
                <a:schemeClr val="accent2">
                  <a:lumMod val="60000"/>
                  <a:lumOff val="40000"/>
                </a:schemeClr>
              </a:solidFill>
              <a:miter lim="800000"/>
            </a:ln>
          </c:spPr>
          <c:dLbls>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'All Publications'!$B$2:$X$2</c:f>
              <c:numCache>
                <c:formatCode>General</c:formatCode>
                <c:ptCount val="23"/>
                <c:pt idx="0">
                  <c:v>2</c:v>
                </c:pt>
                <c:pt idx="1">
                  <c:v>2</c:v>
                </c:pt>
                <c:pt idx="2">
                  <c:v>2</c:v>
                </c:pt>
                <c:pt idx="3">
                  <c:v>2</c:v>
                </c:pt>
                <c:pt idx="4">
                  <c:v>3</c:v>
                </c:pt>
                <c:pt idx="5">
                  <c:v>3</c:v>
                </c:pt>
                <c:pt idx="6">
                  <c:v>3</c:v>
                </c:pt>
                <c:pt idx="7">
                  <c:v>3</c:v>
                </c:pt>
                <c:pt idx="8">
                  <c:v>3</c:v>
                </c:pt>
                <c:pt idx="9">
                  <c:v>3</c:v>
                </c:pt>
                <c:pt idx="10">
                  <c:v>3</c:v>
                </c:pt>
                <c:pt idx="11">
                  <c:v>4</c:v>
                </c:pt>
                <c:pt idx="12">
                  <c:v>5</c:v>
                </c:pt>
                <c:pt idx="13">
                  <c:v>8</c:v>
                </c:pt>
                <c:pt idx="14">
                  <c:v>8</c:v>
                </c:pt>
                <c:pt idx="15">
                  <c:v>8</c:v>
                </c:pt>
                <c:pt idx="16">
                  <c:v>12</c:v>
                </c:pt>
                <c:pt idx="17">
                  <c:v>15</c:v>
                </c:pt>
                <c:pt idx="18">
                  <c:v>18</c:v>
                </c:pt>
                <c:pt idx="19">
                  <c:v>19</c:v>
                </c:pt>
                <c:pt idx="20">
                  <c:v>19</c:v>
                </c:pt>
                <c:pt idx="21">
                  <c:v>18</c:v>
                </c:pt>
                <c:pt idx="22">
                  <c:v>16</c:v>
                </c:pt>
              </c:numCache>
            </c:numRef>
          </c:val>
        </c:ser>
        <c:ser>
          <c:idx val="1"/>
          <c:order val="1"/>
          <c:tx>
            <c:strRef>
              <c:f>'All Publications'!$A$3</c:f>
              <c:strCache>
                <c:ptCount val="1"/>
                <c:pt idx="0">
                  <c:v>MOIMS</c:v>
                </c:pt>
              </c:strCache>
            </c:strRef>
          </c:tx>
          <c:spPr>
            <a:solidFill>
              <a:schemeClr val="bg2">
                <a:lumMod val="50000"/>
              </a:schemeClr>
            </a:solidFill>
            <a:ln w="127000">
              <a:solidFill>
                <a:schemeClr val="bg2">
                  <a:lumMod val="50000"/>
                </a:schemeClr>
              </a:solidFill>
              <a:miter lim="800000"/>
            </a:ln>
          </c:spPr>
          <c:dLbls>
            <c:numFmt formatCode="#,##0" sourceLinked="0"/>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'All Publications'!$B$3:$X$3</c:f>
              <c:numCache>
                <c:formatCode>General</c:formatCode>
                <c:ptCount val="23"/>
                <c:pt idx="0">
                  <c:v>11</c:v>
                </c:pt>
                <c:pt idx="1">
                  <c:v>11</c:v>
                </c:pt>
                <c:pt idx="2">
                  <c:v>15</c:v>
                </c:pt>
                <c:pt idx="3">
                  <c:v>15</c:v>
                </c:pt>
                <c:pt idx="4">
                  <c:v>15</c:v>
                </c:pt>
                <c:pt idx="5">
                  <c:v>15</c:v>
                </c:pt>
                <c:pt idx="6">
                  <c:v>18</c:v>
                </c:pt>
                <c:pt idx="7">
                  <c:v>20</c:v>
                </c:pt>
                <c:pt idx="8">
                  <c:v>20</c:v>
                </c:pt>
                <c:pt idx="9">
                  <c:v>21</c:v>
                </c:pt>
                <c:pt idx="10">
                  <c:v>22</c:v>
                </c:pt>
                <c:pt idx="11">
                  <c:v>23</c:v>
                </c:pt>
                <c:pt idx="12">
                  <c:v>24</c:v>
                </c:pt>
                <c:pt idx="13">
                  <c:v>26</c:v>
                </c:pt>
                <c:pt idx="14">
                  <c:v>26</c:v>
                </c:pt>
                <c:pt idx="15">
                  <c:v>29</c:v>
                </c:pt>
                <c:pt idx="16">
                  <c:v>31</c:v>
                </c:pt>
                <c:pt idx="17">
                  <c:v>32</c:v>
                </c:pt>
                <c:pt idx="18">
                  <c:v>34</c:v>
                </c:pt>
                <c:pt idx="19">
                  <c:v>36</c:v>
                </c:pt>
                <c:pt idx="20">
                  <c:v>38</c:v>
                </c:pt>
                <c:pt idx="21">
                  <c:v>39</c:v>
                </c:pt>
                <c:pt idx="22">
                  <c:v>40</c:v>
                </c:pt>
              </c:numCache>
            </c:numRef>
          </c:val>
        </c:ser>
        <c:ser>
          <c:idx val="2"/>
          <c:order val="2"/>
          <c:tx>
            <c:strRef>
              <c:f>'All Publications'!$A$4</c:f>
              <c:strCache>
                <c:ptCount val="1"/>
                <c:pt idx="0">
                  <c:v>CSS</c:v>
                </c:pt>
              </c:strCache>
            </c:strRef>
          </c:tx>
          <c:spPr>
            <a:solidFill>
              <a:schemeClr val="accent4">
                <a:lumMod val="60000"/>
                <a:lumOff val="40000"/>
              </a:schemeClr>
            </a:solidFill>
            <a:ln w="127000">
              <a:solidFill>
                <a:schemeClr val="accent4">
                  <a:lumMod val="60000"/>
                  <a:lumOff val="40000"/>
                </a:schemeClr>
              </a:solidFill>
              <a:prstDash val="solid"/>
              <a:miter lim="800000"/>
            </a:ln>
          </c:spPr>
          <c:dLbls>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'All Publications'!$B$4:$X$4</c:f>
              <c:numCache>
                <c:formatCode>General</c:formatCode>
                <c:ptCount val="23"/>
                <c:pt idx="0">
                  <c:v>4</c:v>
                </c:pt>
                <c:pt idx="1">
                  <c:v>5</c:v>
                </c:pt>
                <c:pt idx="2">
                  <c:v>5</c:v>
                </c:pt>
                <c:pt idx="3">
                  <c:v>5</c:v>
                </c:pt>
                <c:pt idx="4">
                  <c:v>5</c:v>
                </c:pt>
                <c:pt idx="5">
                  <c:v>4</c:v>
                </c:pt>
                <c:pt idx="6">
                  <c:v>4</c:v>
                </c:pt>
                <c:pt idx="7">
                  <c:v>7</c:v>
                </c:pt>
                <c:pt idx="8">
                  <c:v>7</c:v>
                </c:pt>
                <c:pt idx="9">
                  <c:v>10</c:v>
                </c:pt>
                <c:pt idx="10">
                  <c:v>10</c:v>
                </c:pt>
                <c:pt idx="11">
                  <c:v>12</c:v>
                </c:pt>
                <c:pt idx="12">
                  <c:v>12</c:v>
                </c:pt>
                <c:pt idx="13">
                  <c:v>19</c:v>
                </c:pt>
                <c:pt idx="14">
                  <c:v>20</c:v>
                </c:pt>
                <c:pt idx="15">
                  <c:v>20</c:v>
                </c:pt>
                <c:pt idx="16">
                  <c:v>21</c:v>
                </c:pt>
                <c:pt idx="17">
                  <c:v>21</c:v>
                </c:pt>
                <c:pt idx="18">
                  <c:v>22</c:v>
                </c:pt>
                <c:pt idx="19">
                  <c:v>23</c:v>
                </c:pt>
                <c:pt idx="20">
                  <c:v>24</c:v>
                </c:pt>
                <c:pt idx="21">
                  <c:v>24</c:v>
                </c:pt>
                <c:pt idx="22">
                  <c:v>24</c:v>
                </c:pt>
              </c:numCache>
            </c:numRef>
          </c:val>
        </c:ser>
        <c:ser>
          <c:idx val="3"/>
          <c:order val="3"/>
          <c:tx>
            <c:strRef>
              <c:f>'All Publications'!$A$5</c:f>
              <c:strCache>
                <c:ptCount val="1"/>
                <c:pt idx="0">
                  <c:v>SOIS</c:v>
                </c:pt>
              </c:strCache>
            </c:strRef>
          </c:tx>
          <c:spPr>
            <a:solidFill>
              <a:srgbClr val="FFC000"/>
            </a:solidFill>
            <a:ln w="127000">
              <a:solidFill>
                <a:srgbClr val="FFC000"/>
              </a:solidFill>
              <a:miter lim="800000"/>
            </a:ln>
          </c:spPr>
          <c:dLbls>
            <c:numFmt formatCode="#" sourceLinked="0"/>
            <c:spPr>
              <a:noFill/>
              <a:ln>
                <a:noFill/>
              </a:ln>
              <a:effectLst/>
            </c:spPr>
            <c:txPr>
              <a:bodyPr/>
              <a:lstStyle/>
              <a:p>
                <a:pPr>
                  <a:defRPr sz="500" b="1"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'All Publications'!$B$5:$X$5</c:f>
              <c:numCache>
                <c:formatCode>General</c:formatCode>
                <c:ptCount val="23"/>
                <c:pt idx="0">
                  <c:v>0</c:v>
                </c:pt>
                <c:pt idx="1">
                  <c:v>0</c:v>
                </c:pt>
                <c:pt idx="2">
                  <c:v>0</c:v>
                </c:pt>
                <c:pt idx="3">
                  <c:v>0</c:v>
                </c:pt>
                <c:pt idx="4">
                  <c:v>0</c:v>
                </c:pt>
                <c:pt idx="5">
                  <c:v>0</c:v>
                </c:pt>
                <c:pt idx="6">
                  <c:v>0</c:v>
                </c:pt>
                <c:pt idx="7">
                  <c:v>0</c:v>
                </c:pt>
                <c:pt idx="8">
                  <c:v>0</c:v>
                </c:pt>
                <c:pt idx="9">
                  <c:v>0</c:v>
                </c:pt>
                <c:pt idx="10">
                  <c:v>0</c:v>
                </c:pt>
                <c:pt idx="11">
                  <c:v>0</c:v>
                </c:pt>
                <c:pt idx="12">
                  <c:v>1</c:v>
                </c:pt>
                <c:pt idx="13">
                  <c:v>1</c:v>
                </c:pt>
                <c:pt idx="14">
                  <c:v>6</c:v>
                </c:pt>
                <c:pt idx="15">
                  <c:v>7</c:v>
                </c:pt>
                <c:pt idx="16">
                  <c:v>8</c:v>
                </c:pt>
                <c:pt idx="17">
                  <c:v>12</c:v>
                </c:pt>
                <c:pt idx="18">
                  <c:v>14</c:v>
                </c:pt>
                <c:pt idx="19">
                  <c:v>16</c:v>
                </c:pt>
                <c:pt idx="20">
                  <c:v>16</c:v>
                </c:pt>
                <c:pt idx="21">
                  <c:v>16</c:v>
                </c:pt>
                <c:pt idx="22">
                  <c:v>9</c:v>
                </c:pt>
              </c:numCache>
            </c:numRef>
          </c:val>
        </c:ser>
        <c:ser>
          <c:idx val="4"/>
          <c:order val="4"/>
          <c:tx>
            <c:strRef>
              <c:f>'All Publications'!$A$6</c:f>
              <c:strCache>
                <c:ptCount val="1"/>
                <c:pt idx="0">
                  <c:v>SLS</c:v>
                </c:pt>
              </c:strCache>
            </c:strRef>
          </c:tx>
          <c:spPr>
            <a:solidFill>
              <a:srgbClr val="92D050"/>
            </a:solidFill>
            <a:ln w="127000">
              <a:solidFill>
                <a:srgbClr val="92D050"/>
              </a:solidFill>
              <a:prstDash val="solid"/>
              <a:miter lim="800000"/>
            </a:ln>
          </c:spPr>
          <c:dLbls>
            <c:spPr>
              <a:noFill/>
              <a:ln w="25400">
                <a:noFill/>
              </a:ln>
            </c:spPr>
            <c:txPr>
              <a:bodyPr/>
              <a:lstStyle/>
              <a:p>
                <a:pPr>
                  <a:defRPr sz="5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'All Publications'!$B$6:$X$6</c:f>
              <c:numCache>
                <c:formatCode>General</c:formatCode>
                <c:ptCount val="23"/>
                <c:pt idx="0">
                  <c:v>13</c:v>
                </c:pt>
                <c:pt idx="1">
                  <c:v>14</c:v>
                </c:pt>
                <c:pt idx="2">
                  <c:v>16</c:v>
                </c:pt>
                <c:pt idx="3">
                  <c:v>16</c:v>
                </c:pt>
                <c:pt idx="4">
                  <c:v>16</c:v>
                </c:pt>
                <c:pt idx="5">
                  <c:v>16</c:v>
                </c:pt>
                <c:pt idx="6">
                  <c:v>17</c:v>
                </c:pt>
                <c:pt idx="7">
                  <c:v>19</c:v>
                </c:pt>
                <c:pt idx="8">
                  <c:v>29</c:v>
                </c:pt>
                <c:pt idx="9">
                  <c:v>29</c:v>
                </c:pt>
                <c:pt idx="10">
                  <c:v>30</c:v>
                </c:pt>
                <c:pt idx="11">
                  <c:v>25</c:v>
                </c:pt>
                <c:pt idx="12">
                  <c:v>28</c:v>
                </c:pt>
                <c:pt idx="13">
                  <c:v>27</c:v>
                </c:pt>
                <c:pt idx="14">
                  <c:v>28</c:v>
                </c:pt>
                <c:pt idx="15">
                  <c:v>29</c:v>
                </c:pt>
                <c:pt idx="16">
                  <c:v>30</c:v>
                </c:pt>
                <c:pt idx="17">
                  <c:v>32</c:v>
                </c:pt>
                <c:pt idx="18">
                  <c:v>33</c:v>
                </c:pt>
                <c:pt idx="19">
                  <c:v>34</c:v>
                </c:pt>
                <c:pt idx="20">
                  <c:v>37</c:v>
                </c:pt>
                <c:pt idx="21">
                  <c:v>37</c:v>
                </c:pt>
                <c:pt idx="22">
                  <c:v>37</c:v>
                </c:pt>
              </c:numCache>
            </c:numRef>
          </c:val>
        </c:ser>
        <c:ser>
          <c:idx val="5"/>
          <c:order val="5"/>
          <c:tx>
            <c:strRef>
              <c:f>'All Publications'!$A$7</c:f>
              <c:strCache>
                <c:ptCount val="1"/>
                <c:pt idx="0">
                  <c:v>SIS</c:v>
                </c:pt>
              </c:strCache>
            </c:strRef>
          </c:tx>
          <c:spPr>
            <a:solidFill>
              <a:srgbClr val="00B0F0"/>
            </a:solidFill>
            <a:ln w="127000" cap="flat" cmpd="sng">
              <a:solidFill>
                <a:srgbClr val="00B0F0"/>
              </a:solidFill>
              <a:prstDash val="solid"/>
              <a:miter lim="800000"/>
            </a:ln>
            <a:effectLst/>
          </c:spPr>
          <c:dLbls>
            <c:spPr>
              <a:noFill/>
              <a:ln w="25400">
                <a:noFill/>
              </a:ln>
            </c:spPr>
            <c:txPr>
              <a:bodyPr/>
              <a:lstStyle/>
              <a:p>
                <a:pPr>
                  <a:defRPr sz="6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'All Publications'!$B$7:$X$7</c:f>
              <c:numCache>
                <c:formatCode>General</c:formatCode>
                <c:ptCount val="23"/>
                <c:pt idx="0">
                  <c:v>6</c:v>
                </c:pt>
                <c:pt idx="1">
                  <c:v>6</c:v>
                </c:pt>
                <c:pt idx="2">
                  <c:v>6</c:v>
                </c:pt>
                <c:pt idx="3">
                  <c:v>6</c:v>
                </c:pt>
                <c:pt idx="4">
                  <c:v>10</c:v>
                </c:pt>
                <c:pt idx="5">
                  <c:v>4</c:v>
                </c:pt>
                <c:pt idx="6">
                  <c:v>4</c:v>
                </c:pt>
                <c:pt idx="7">
                  <c:v>7</c:v>
                </c:pt>
                <c:pt idx="8">
                  <c:v>11</c:v>
                </c:pt>
                <c:pt idx="9">
                  <c:v>11</c:v>
                </c:pt>
                <c:pt idx="10">
                  <c:v>11</c:v>
                </c:pt>
                <c:pt idx="11">
                  <c:v>11</c:v>
                </c:pt>
                <c:pt idx="12">
                  <c:v>12</c:v>
                </c:pt>
                <c:pt idx="13">
                  <c:v>13</c:v>
                </c:pt>
                <c:pt idx="14">
                  <c:v>13</c:v>
                </c:pt>
                <c:pt idx="15">
                  <c:v>16</c:v>
                </c:pt>
                <c:pt idx="16">
                  <c:v>10</c:v>
                </c:pt>
                <c:pt idx="17">
                  <c:v>12</c:v>
                </c:pt>
                <c:pt idx="18">
                  <c:v>12</c:v>
                </c:pt>
                <c:pt idx="19">
                  <c:v>14</c:v>
                </c:pt>
                <c:pt idx="20">
                  <c:v>17</c:v>
                </c:pt>
                <c:pt idx="21">
                  <c:v>17</c:v>
                </c:pt>
                <c:pt idx="22">
                  <c:v>17</c:v>
                </c:pt>
              </c:numCache>
            </c:numRef>
          </c:val>
        </c:ser>
        <c:dLbls>
          <c:showLegendKey val="0"/>
          <c:showVal val="0"/>
          <c:showCatName val="0"/>
          <c:showSerName val="0"/>
          <c:showPercent val="0"/>
          <c:showBubbleSize val="0"/>
        </c:dLbls>
        <c:axId val="83627008"/>
        <c:axId val="83649280"/>
      </c:areaChart>
      <c:lineChart>
        <c:grouping val="standard"/>
        <c:varyColors val="0"/>
        <c:ser>
          <c:idx val="6"/>
          <c:order val="6"/>
          <c:spPr>
            <a:ln>
              <a:noFill/>
            </a:ln>
          </c:spPr>
          <c:marker>
            <c:symbol val="none"/>
          </c:marker>
          <c:dLbls>
            <c:spPr>
              <a:noFill/>
              <a:ln>
                <a:noFill/>
              </a:ln>
              <a:effectLst/>
            </c:spPr>
            <c:txPr>
              <a:bodyPr/>
              <a:lstStyle/>
              <a:p>
                <a:pPr>
                  <a:defRPr sz="1000" b="1" spc="0" baseline="50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'All Publications'!$B$8:$X$8</c:f>
              <c:numCache>
                <c:formatCode>General</c:formatCode>
                <c:ptCount val="23"/>
                <c:pt idx="0">
                  <c:v>36</c:v>
                </c:pt>
                <c:pt idx="1">
                  <c:v>38</c:v>
                </c:pt>
                <c:pt idx="2">
                  <c:v>44</c:v>
                </c:pt>
                <c:pt idx="3">
                  <c:v>44</c:v>
                </c:pt>
                <c:pt idx="4">
                  <c:v>49</c:v>
                </c:pt>
                <c:pt idx="5">
                  <c:v>42</c:v>
                </c:pt>
                <c:pt idx="6">
                  <c:v>46</c:v>
                </c:pt>
                <c:pt idx="7">
                  <c:v>56</c:v>
                </c:pt>
                <c:pt idx="8">
                  <c:v>70</c:v>
                </c:pt>
                <c:pt idx="9">
                  <c:v>74</c:v>
                </c:pt>
                <c:pt idx="10">
                  <c:v>76</c:v>
                </c:pt>
                <c:pt idx="11">
                  <c:v>75</c:v>
                </c:pt>
                <c:pt idx="12">
                  <c:v>82</c:v>
                </c:pt>
                <c:pt idx="13">
                  <c:v>94</c:v>
                </c:pt>
                <c:pt idx="14">
                  <c:v>101</c:v>
                </c:pt>
                <c:pt idx="15">
                  <c:v>109</c:v>
                </c:pt>
                <c:pt idx="16">
                  <c:v>112</c:v>
                </c:pt>
                <c:pt idx="17">
                  <c:v>124</c:v>
                </c:pt>
                <c:pt idx="18">
                  <c:v>133</c:v>
                </c:pt>
                <c:pt idx="19">
                  <c:v>142</c:v>
                </c:pt>
                <c:pt idx="20">
                  <c:v>151</c:v>
                </c:pt>
                <c:pt idx="21">
                  <c:v>151</c:v>
                </c:pt>
                <c:pt idx="22">
                  <c:v>143</c:v>
                </c:pt>
              </c:numCache>
            </c:numRef>
          </c:val>
          <c:smooth val="0"/>
        </c:ser>
        <c:dLbls>
          <c:showLegendKey val="0"/>
          <c:showVal val="0"/>
          <c:showCatName val="0"/>
          <c:showSerName val="0"/>
          <c:showPercent val="0"/>
          <c:showBubbleSize val="0"/>
        </c:dLbls>
        <c:marker val="1"/>
        <c:smooth val="0"/>
        <c:axId val="83627008"/>
        <c:axId val="83649280"/>
      </c:lineChart>
      <c:catAx>
        <c:axId val="8362700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500" b="0" i="0" u="none" strike="noStrike" baseline="0">
                <a:solidFill>
                  <a:srgbClr val="000000"/>
                </a:solidFill>
                <a:latin typeface="Arial"/>
                <a:ea typeface="Arial"/>
                <a:cs typeface="Arial"/>
              </a:defRPr>
            </a:pPr>
            <a:endParaRPr lang="en-US"/>
          </a:p>
        </c:txPr>
        <c:crossAx val="83649280"/>
        <c:crosses val="autoZero"/>
        <c:auto val="1"/>
        <c:lblAlgn val="ctr"/>
        <c:lblOffset val="100"/>
        <c:tickLblSkip val="1"/>
        <c:tickMarkSkip val="1"/>
        <c:noMultiLvlLbl val="0"/>
      </c:catAx>
      <c:valAx>
        <c:axId val="83649280"/>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83627008"/>
        <c:crosses val="autoZero"/>
        <c:crossBetween val="between"/>
      </c:valAx>
      <c:spPr>
        <a:noFill/>
        <a:ln w="12700">
          <a:solidFill>
            <a:srgbClr val="808080"/>
          </a:solidFill>
          <a:prstDash val="solid"/>
        </a:ln>
      </c:spPr>
    </c:plotArea>
    <c:legend>
      <c:legendPos val="r"/>
      <c:legendEntry>
        <c:idx val="6"/>
        <c:delete val="1"/>
      </c:legendEntry>
      <c:layout>
        <c:manualLayout>
          <c:xMode val="edge"/>
          <c:yMode val="edge"/>
          <c:x val="0.84632798200838399"/>
          <c:y val="9.39167948833982E-2"/>
          <c:w val="0.12733169090060059"/>
          <c:h val="0.81877545479228886"/>
        </c:manualLayout>
      </c:layout>
      <c:overlay val="0"/>
      <c:spPr>
        <a:noFill/>
        <a:ln w="25400">
          <a:noFill/>
        </a:ln>
      </c:spPr>
      <c:txPr>
        <a:bodyPr/>
        <a:lstStyle/>
        <a:p>
          <a:pPr>
            <a:defRPr sz="1000" b="0" i="0" u="none" strike="noStrike" baseline="0">
              <a:solidFill>
                <a:srgbClr val="000000"/>
              </a:solidFill>
              <a:latin typeface="Arial"/>
              <a:ea typeface="Arial"/>
              <a:cs typeface="Arial"/>
            </a:defRPr>
          </a:pPr>
          <a:endParaRPr lang="en-US"/>
        </a:p>
      </c:txPr>
    </c:legend>
    <c:plotVisOnly val="0"/>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200"/>
              <a:t>Cumulative Missions</a:t>
            </a:r>
          </a:p>
        </c:rich>
      </c:tx>
      <c:layout/>
      <c:overlay val="0"/>
      <c:spPr>
        <a:noFill/>
        <a:ln>
          <a:noFill/>
        </a:ln>
        <a:effectLst/>
      </c:spPr>
    </c:title>
    <c:autoTitleDeleted val="0"/>
    <c:plotArea>
      <c:layout>
        <c:manualLayout>
          <c:layoutTarget val="inner"/>
          <c:xMode val="edge"/>
          <c:yMode val="edge"/>
          <c:x val="0.13730200391617714"/>
          <c:y val="9.1421568627450975E-2"/>
          <c:w val="0.8626979960838228"/>
          <c:h val="0.66746757758221409"/>
        </c:manualLayout>
      </c:layout>
      <c:lineChart>
        <c:grouping val="standard"/>
        <c:varyColors val="0"/>
        <c:ser>
          <c:idx val="2"/>
          <c:order val="0"/>
          <c:tx>
            <c:v>Missions</c:v>
          </c:tx>
          <c:spPr>
            <a:ln w="31750" cap="rnd">
              <a:solidFill>
                <a:srgbClr val="B7C6FE">
                  <a:alpha val="99000"/>
                </a:srgbClr>
              </a:solidFill>
              <a:round/>
            </a:ln>
            <a:effectLst/>
          </c:spPr>
          <c:marker>
            <c:symbol val="circle"/>
            <c:size val="17"/>
            <c:spPr>
              <a:solidFill>
                <a:schemeClr val="accent5"/>
              </a:solidFill>
              <a:ln>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a:solidFill>
                        <a:schemeClr val="dk1">
                          <a:lumMod val="50000"/>
                          <a:lumOff val="50000"/>
                        </a:schemeClr>
                      </a:solidFill>
                    </a:ln>
                    <a:effectLst/>
                  </c:spPr>
                </c15:leaderLines>
              </c:ext>
            </c:extLst>
          </c:dLbls>
          <c:cat>
            <c:strRef>
              <c:f>Sheet1!$B$2:$T$2</c:f>
              <c:strCache>
                <c:ptCount val="19"/>
                <c:pt idx="0">
                  <c:v>'99</c:v>
                </c:pt>
                <c:pt idx="1">
                  <c:v>'00</c:v>
                </c:pt>
                <c:pt idx="2">
                  <c:v>'01</c:v>
                </c:pt>
                <c:pt idx="3">
                  <c:v>'02</c:v>
                </c:pt>
                <c:pt idx="4">
                  <c:v>'03</c:v>
                </c:pt>
                <c:pt idx="5">
                  <c:v>'04</c:v>
                </c:pt>
                <c:pt idx="6">
                  <c:v>'05</c:v>
                </c:pt>
                <c:pt idx="7">
                  <c:v>'06</c:v>
                </c:pt>
                <c:pt idx="8">
                  <c:v>'07</c:v>
                </c:pt>
                <c:pt idx="9">
                  <c:v>'08</c:v>
                </c:pt>
                <c:pt idx="10">
                  <c:v>'09</c:v>
                </c:pt>
                <c:pt idx="11">
                  <c:v>'10</c:v>
                </c:pt>
                <c:pt idx="12">
                  <c:v>'11</c:v>
                </c:pt>
                <c:pt idx="13">
                  <c:v>'12</c:v>
                </c:pt>
                <c:pt idx="14">
                  <c:v>'13</c:v>
                </c:pt>
                <c:pt idx="15">
                  <c:v>'14</c:v>
                </c:pt>
                <c:pt idx="16">
                  <c:v>'15</c:v>
                </c:pt>
                <c:pt idx="17">
                  <c:v>'16</c:v>
                </c:pt>
                <c:pt idx="18">
                  <c:v>'17</c:v>
                </c:pt>
              </c:strCache>
            </c:strRef>
          </c:cat>
          <c:val>
            <c:numRef>
              <c:f>Sheet1!$B$3:$T$3</c:f>
              <c:numCache>
                <c:formatCode>General</c:formatCode>
                <c:ptCount val="19"/>
                <c:pt idx="0">
                  <c:v>108</c:v>
                </c:pt>
                <c:pt idx="1">
                  <c:v>155</c:v>
                </c:pt>
                <c:pt idx="2">
                  <c:v>205</c:v>
                </c:pt>
                <c:pt idx="3">
                  <c:v>221</c:v>
                </c:pt>
                <c:pt idx="4">
                  <c:v>271</c:v>
                </c:pt>
                <c:pt idx="5">
                  <c:v>308</c:v>
                </c:pt>
                <c:pt idx="6">
                  <c:v>330</c:v>
                </c:pt>
                <c:pt idx="7">
                  <c:v>371</c:v>
                </c:pt>
                <c:pt idx="8">
                  <c:v>387</c:v>
                </c:pt>
                <c:pt idx="9">
                  <c:v>416</c:v>
                </c:pt>
                <c:pt idx="10">
                  <c:v>435</c:v>
                </c:pt>
                <c:pt idx="11">
                  <c:v>461</c:v>
                </c:pt>
                <c:pt idx="12">
                  <c:v>544</c:v>
                </c:pt>
                <c:pt idx="13">
                  <c:v>596</c:v>
                </c:pt>
                <c:pt idx="14">
                  <c:v>627</c:v>
                </c:pt>
                <c:pt idx="15">
                  <c:v>718</c:v>
                </c:pt>
                <c:pt idx="16">
                  <c:v>767</c:v>
                </c:pt>
                <c:pt idx="17">
                  <c:v>825</c:v>
                </c:pt>
                <c:pt idx="18">
                  <c:v>865</c:v>
                </c:pt>
              </c:numCache>
            </c:numRef>
          </c:val>
          <c:smooth val="0"/>
        </c:ser>
        <c:dLbls>
          <c:dLblPos val="ctr"/>
          <c:showLegendKey val="0"/>
          <c:showVal val="1"/>
          <c:showCatName val="0"/>
          <c:showSerName val="0"/>
          <c:showPercent val="0"/>
          <c:showBubbleSize val="0"/>
        </c:dLbls>
        <c:marker val="1"/>
        <c:smooth val="0"/>
        <c:axId val="51176576"/>
        <c:axId val="52384128"/>
      </c:lineChart>
      <c:catAx>
        <c:axId val="51176576"/>
        <c:scaling>
          <c:orientation val="minMax"/>
        </c:scaling>
        <c:delete val="0"/>
        <c:axPos val="b"/>
        <c:numFmt formatCode="General" sourceLinked="1"/>
        <c:majorTickMark val="out"/>
        <c:minorTickMark val="none"/>
        <c:tickLblPos val="none"/>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2384128"/>
        <c:crosses val="autoZero"/>
        <c:auto val="1"/>
        <c:lblAlgn val="ctr"/>
        <c:lblOffset val="100"/>
        <c:noMultiLvlLbl val="0"/>
      </c:catAx>
      <c:valAx>
        <c:axId val="52384128"/>
        <c:scaling>
          <c:orientation val="minMax"/>
        </c:scaling>
        <c:delete val="1"/>
        <c:axPos val="l"/>
        <c:numFmt formatCode="General" sourceLinked="1"/>
        <c:majorTickMark val="none"/>
        <c:minorTickMark val="none"/>
        <c:tickLblPos val="nextTo"/>
        <c:crossAx val="51176576"/>
        <c:crosses val="autoZero"/>
        <c:crossBetween val="between"/>
      </c:valAx>
      <c:dTable>
        <c:showHorzBorder val="1"/>
        <c:showVertBorder val="1"/>
        <c:showOutline val="1"/>
        <c:showKeys val="0"/>
        <c:spPr>
          <a:ln>
            <a:solidFill>
              <a:srgbClr val="000000">
                <a:lumMod val="65000"/>
                <a:lumOff val="35000"/>
              </a:srgbClr>
            </a:solidFill>
          </a:ln>
        </c:spPr>
        <c:txPr>
          <a:bodyPr/>
          <a:lstStyle/>
          <a:p>
            <a:pPr rtl="0">
              <a:defRPr>
                <a:solidFill>
                  <a:schemeClr val="tx1"/>
                </a:solidFill>
              </a:defRPr>
            </a:pPr>
            <a:endParaRPr lang="en-US"/>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rgbClr val="919191"/>
      </a:solidFill>
      <a:round/>
    </a:ln>
    <a:effectLst>
      <a:outerShdw blurRad="50800" dist="38100" dir="5400000" algn="t" rotWithShape="0">
        <a:prstClr val="black">
          <a:alpha val="40000"/>
        </a:prstClr>
      </a:outerShdw>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 y="4"/>
            <a:ext cx="2944479" cy="497397"/>
          </a:xfrm>
          <a:prstGeom prst="rect">
            <a:avLst/>
          </a:prstGeom>
          <a:noFill/>
          <a:ln w="9525">
            <a:noFill/>
            <a:miter lim="800000"/>
            <a:headEnd/>
            <a:tailEnd/>
          </a:ln>
          <a:effectLst/>
        </p:spPr>
        <p:txBody>
          <a:bodyPr vert="horz" wrap="square" lIns="20053" tIns="0" rIns="20053" bIns="0" numCol="1" anchor="t" anchorCtr="0" compatLnSpc="1">
            <a:prstTxWarp prst="textNoShape">
              <a:avLst/>
            </a:prstTxWarp>
          </a:bodyPr>
          <a:lstStyle>
            <a:lvl1pPr defTabSz="963555" eaLnBrk="0" hangingPunct="0">
              <a:defRPr sz="1000" i="1"/>
            </a:lvl1pPr>
          </a:lstStyle>
          <a:p>
            <a:pPr>
              <a:defRPr/>
            </a:pPr>
            <a:endParaRPr lang="en-US"/>
          </a:p>
        </p:txBody>
      </p:sp>
      <p:sp>
        <p:nvSpPr>
          <p:cNvPr id="4099" name="Rectangle 3"/>
          <p:cNvSpPr>
            <a:spLocks noGrp="1" noChangeArrowheads="1"/>
          </p:cNvSpPr>
          <p:nvPr>
            <p:ph type="dt" sz="quarter" idx="1"/>
          </p:nvPr>
        </p:nvSpPr>
        <p:spPr bwMode="auto">
          <a:xfrm>
            <a:off x="3853198" y="4"/>
            <a:ext cx="2944479" cy="497397"/>
          </a:xfrm>
          <a:prstGeom prst="rect">
            <a:avLst/>
          </a:prstGeom>
          <a:noFill/>
          <a:ln w="9525">
            <a:noFill/>
            <a:miter lim="800000"/>
            <a:headEnd/>
            <a:tailEnd/>
          </a:ln>
          <a:effectLst/>
        </p:spPr>
        <p:txBody>
          <a:bodyPr vert="horz" wrap="square" lIns="20053" tIns="0" rIns="20053" bIns="0" numCol="1" anchor="t" anchorCtr="0" compatLnSpc="1">
            <a:prstTxWarp prst="textNoShape">
              <a:avLst/>
            </a:prstTxWarp>
          </a:bodyPr>
          <a:lstStyle>
            <a:lvl1pPr algn="r" defTabSz="963555" eaLnBrk="0" hangingPunct="0">
              <a:defRPr sz="1000" i="1"/>
            </a:lvl1pPr>
          </a:lstStyle>
          <a:p>
            <a:pPr>
              <a:defRPr/>
            </a:pPr>
            <a:endParaRPr lang="en-US"/>
          </a:p>
        </p:txBody>
      </p:sp>
      <p:sp>
        <p:nvSpPr>
          <p:cNvPr id="4100" name="Rectangle 4"/>
          <p:cNvSpPr>
            <a:spLocks noGrp="1" noChangeArrowheads="1"/>
          </p:cNvSpPr>
          <p:nvPr>
            <p:ph type="ftr" sz="quarter" idx="2"/>
          </p:nvPr>
        </p:nvSpPr>
        <p:spPr bwMode="auto">
          <a:xfrm>
            <a:off x="4" y="9430829"/>
            <a:ext cx="2944479" cy="497396"/>
          </a:xfrm>
          <a:prstGeom prst="rect">
            <a:avLst/>
          </a:prstGeom>
          <a:noFill/>
          <a:ln w="9525">
            <a:noFill/>
            <a:miter lim="800000"/>
            <a:headEnd/>
            <a:tailEnd/>
          </a:ln>
          <a:effectLst/>
        </p:spPr>
        <p:txBody>
          <a:bodyPr vert="horz" wrap="square" lIns="20053" tIns="0" rIns="20053" bIns="0" numCol="1" anchor="b" anchorCtr="0" compatLnSpc="1">
            <a:prstTxWarp prst="textNoShape">
              <a:avLst/>
            </a:prstTxWarp>
          </a:bodyPr>
          <a:lstStyle>
            <a:lvl1pPr defTabSz="963555" eaLnBrk="0" hangingPunct="0">
              <a:defRPr sz="1000" i="1"/>
            </a:lvl1pPr>
          </a:lstStyle>
          <a:p>
            <a:pPr>
              <a:defRPr/>
            </a:pPr>
            <a:endParaRPr lang="en-US"/>
          </a:p>
        </p:txBody>
      </p:sp>
      <p:sp>
        <p:nvSpPr>
          <p:cNvPr id="4101" name="Rectangle 5"/>
          <p:cNvSpPr>
            <a:spLocks noGrp="1" noChangeArrowheads="1"/>
          </p:cNvSpPr>
          <p:nvPr>
            <p:ph type="sldNum" sz="quarter" idx="3"/>
          </p:nvPr>
        </p:nvSpPr>
        <p:spPr bwMode="auto">
          <a:xfrm>
            <a:off x="3853198" y="9430829"/>
            <a:ext cx="2944479" cy="497396"/>
          </a:xfrm>
          <a:prstGeom prst="rect">
            <a:avLst/>
          </a:prstGeom>
          <a:noFill/>
          <a:ln w="9525">
            <a:noFill/>
            <a:miter lim="800000"/>
            <a:headEnd/>
            <a:tailEnd/>
          </a:ln>
          <a:effectLst/>
        </p:spPr>
        <p:txBody>
          <a:bodyPr vert="horz" wrap="square" lIns="20053" tIns="0" rIns="20053" bIns="0" numCol="1" anchor="b" anchorCtr="0" compatLnSpc="1">
            <a:prstTxWarp prst="textNoShape">
              <a:avLst/>
            </a:prstTxWarp>
          </a:bodyPr>
          <a:lstStyle>
            <a:lvl1pPr algn="r" defTabSz="963555" eaLnBrk="0" hangingPunct="0">
              <a:defRPr sz="1000" i="1"/>
            </a:lvl1pPr>
          </a:lstStyle>
          <a:p>
            <a:pPr>
              <a:defRPr/>
            </a:pPr>
            <a:fld id="{EE01F1BF-2225-43BA-81B9-E4E6CF12C60B}" type="slidenum">
              <a:rPr lang="en-US"/>
              <a:pPr>
                <a:defRPr/>
              </a:pPr>
              <a:t>‹#›</a:t>
            </a:fld>
            <a:endParaRPr lang="en-US"/>
          </a:p>
        </p:txBody>
      </p:sp>
    </p:spTree>
    <p:extLst>
      <p:ext uri="{BB962C8B-B14F-4D97-AF65-F5344CB8AC3E}">
        <p14:creationId xmlns:p14="http://schemas.microsoft.com/office/powerpoint/2010/main" val="3415234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 y="4"/>
            <a:ext cx="2944479" cy="497397"/>
          </a:xfrm>
          <a:prstGeom prst="rect">
            <a:avLst/>
          </a:prstGeom>
          <a:noFill/>
          <a:ln w="9525">
            <a:noFill/>
            <a:miter lim="800000"/>
            <a:headEnd/>
            <a:tailEnd/>
          </a:ln>
          <a:effectLst/>
        </p:spPr>
        <p:txBody>
          <a:bodyPr vert="horz" wrap="square" lIns="20053" tIns="0" rIns="20053" bIns="0" numCol="1" anchor="t" anchorCtr="0" compatLnSpc="1">
            <a:prstTxWarp prst="textNoShape">
              <a:avLst/>
            </a:prstTxWarp>
          </a:bodyPr>
          <a:lstStyle>
            <a:lvl1pPr defTabSz="963555" eaLnBrk="0" hangingPunct="0">
              <a:defRPr sz="1000" i="1"/>
            </a:lvl1pPr>
          </a:lstStyle>
          <a:p>
            <a:pPr>
              <a:defRPr/>
            </a:pPr>
            <a:endParaRPr lang="en-US"/>
          </a:p>
        </p:txBody>
      </p:sp>
      <p:sp>
        <p:nvSpPr>
          <p:cNvPr id="2051" name="Rectangle 3"/>
          <p:cNvSpPr>
            <a:spLocks noGrp="1" noChangeArrowheads="1"/>
          </p:cNvSpPr>
          <p:nvPr>
            <p:ph type="dt" idx="1"/>
          </p:nvPr>
        </p:nvSpPr>
        <p:spPr bwMode="auto">
          <a:xfrm>
            <a:off x="3853198" y="4"/>
            <a:ext cx="2944479" cy="497397"/>
          </a:xfrm>
          <a:prstGeom prst="rect">
            <a:avLst/>
          </a:prstGeom>
          <a:noFill/>
          <a:ln w="9525">
            <a:noFill/>
            <a:miter lim="800000"/>
            <a:headEnd/>
            <a:tailEnd/>
          </a:ln>
          <a:effectLst/>
        </p:spPr>
        <p:txBody>
          <a:bodyPr vert="horz" wrap="square" lIns="20053" tIns="0" rIns="20053" bIns="0" numCol="1" anchor="t" anchorCtr="0" compatLnSpc="1">
            <a:prstTxWarp prst="textNoShape">
              <a:avLst/>
            </a:prstTxWarp>
          </a:bodyPr>
          <a:lstStyle>
            <a:lvl1pPr algn="r" defTabSz="963555" eaLnBrk="0" hangingPunct="0">
              <a:defRPr sz="1000" i="1"/>
            </a:lvl1pPr>
          </a:lstStyle>
          <a:p>
            <a:pPr>
              <a:defRPr/>
            </a:pPr>
            <a:endParaRPr lang="en-US"/>
          </a:p>
        </p:txBody>
      </p:sp>
      <p:sp>
        <p:nvSpPr>
          <p:cNvPr id="2052" name="Rectangle 4"/>
          <p:cNvSpPr>
            <a:spLocks noGrp="1" noChangeArrowheads="1"/>
          </p:cNvSpPr>
          <p:nvPr>
            <p:ph type="ftr" sz="quarter" idx="4"/>
          </p:nvPr>
        </p:nvSpPr>
        <p:spPr bwMode="auto">
          <a:xfrm>
            <a:off x="4" y="9430829"/>
            <a:ext cx="2944479" cy="497396"/>
          </a:xfrm>
          <a:prstGeom prst="rect">
            <a:avLst/>
          </a:prstGeom>
          <a:noFill/>
          <a:ln w="9525">
            <a:noFill/>
            <a:miter lim="800000"/>
            <a:headEnd/>
            <a:tailEnd/>
          </a:ln>
          <a:effectLst/>
        </p:spPr>
        <p:txBody>
          <a:bodyPr vert="horz" wrap="square" lIns="20053" tIns="0" rIns="20053" bIns="0" numCol="1" anchor="b" anchorCtr="0" compatLnSpc="1">
            <a:prstTxWarp prst="textNoShape">
              <a:avLst/>
            </a:prstTxWarp>
          </a:bodyPr>
          <a:lstStyle>
            <a:lvl1pPr defTabSz="963555" eaLnBrk="0" hangingPunct="0">
              <a:defRPr sz="1000" i="1"/>
            </a:lvl1pPr>
          </a:lstStyle>
          <a:p>
            <a:pPr>
              <a:defRPr/>
            </a:pPr>
            <a:endParaRPr lang="en-US"/>
          </a:p>
        </p:txBody>
      </p:sp>
      <p:sp>
        <p:nvSpPr>
          <p:cNvPr id="2053" name="Rectangle 5"/>
          <p:cNvSpPr>
            <a:spLocks noGrp="1" noChangeArrowheads="1"/>
          </p:cNvSpPr>
          <p:nvPr>
            <p:ph type="sldNum" sz="quarter" idx="5"/>
          </p:nvPr>
        </p:nvSpPr>
        <p:spPr bwMode="auto">
          <a:xfrm>
            <a:off x="3853198" y="9430829"/>
            <a:ext cx="2944479" cy="497396"/>
          </a:xfrm>
          <a:prstGeom prst="rect">
            <a:avLst/>
          </a:prstGeom>
          <a:noFill/>
          <a:ln w="9525">
            <a:noFill/>
            <a:miter lim="800000"/>
            <a:headEnd/>
            <a:tailEnd/>
          </a:ln>
          <a:effectLst/>
        </p:spPr>
        <p:txBody>
          <a:bodyPr vert="horz" wrap="square" lIns="20053" tIns="0" rIns="20053" bIns="0" numCol="1" anchor="b" anchorCtr="0" compatLnSpc="1">
            <a:prstTxWarp prst="textNoShape">
              <a:avLst/>
            </a:prstTxWarp>
          </a:bodyPr>
          <a:lstStyle>
            <a:lvl1pPr algn="r" defTabSz="963555" eaLnBrk="0" hangingPunct="0">
              <a:defRPr sz="1000" i="1"/>
            </a:lvl1pPr>
          </a:lstStyle>
          <a:p>
            <a:pPr>
              <a:defRPr/>
            </a:pPr>
            <a:fld id="{E497C465-78D7-4632-93E6-4724FE32007D}" type="slidenum">
              <a:rPr lang="en-US"/>
              <a:pPr>
                <a:defRPr/>
              </a:pPr>
              <a:t>‹#›</a:t>
            </a:fld>
            <a:endParaRPr lang="en-US"/>
          </a:p>
        </p:txBody>
      </p:sp>
      <p:sp>
        <p:nvSpPr>
          <p:cNvPr id="2054" name="Rectangle 6"/>
          <p:cNvSpPr>
            <a:spLocks noGrp="1" noChangeArrowheads="1"/>
          </p:cNvSpPr>
          <p:nvPr>
            <p:ph type="body" sz="quarter" idx="3"/>
          </p:nvPr>
        </p:nvSpPr>
        <p:spPr bwMode="auto">
          <a:xfrm>
            <a:off x="907247" y="4716238"/>
            <a:ext cx="4983191" cy="4469999"/>
          </a:xfrm>
          <a:prstGeom prst="rect">
            <a:avLst/>
          </a:prstGeom>
          <a:noFill/>
          <a:ln w="9525">
            <a:noFill/>
            <a:miter lim="800000"/>
            <a:headEnd/>
            <a:tailEnd/>
          </a:ln>
          <a:effectLst/>
        </p:spPr>
        <p:txBody>
          <a:bodyPr vert="horz" wrap="square" lIns="95258" tIns="46795" rIns="95258" bIns="467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Rot="1" noChangeAspect="1" noChangeArrowheads="1" noTextEdit="1"/>
          </p:cNvSpPr>
          <p:nvPr>
            <p:ph type="sldImg" idx="2"/>
          </p:nvPr>
        </p:nvSpPr>
        <p:spPr bwMode="auto">
          <a:xfrm>
            <a:off x="933450" y="752475"/>
            <a:ext cx="4941888" cy="370681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211746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3" name="Rectangle 5"/>
          <p:cNvSpPr>
            <a:spLocks noGrp="1" noChangeArrowheads="1"/>
          </p:cNvSpPr>
          <p:nvPr>
            <p:ph type="sldNum" sz="quarter" idx="5"/>
          </p:nvPr>
        </p:nvSpPr>
        <p:spPr>
          <a:noFill/>
        </p:spPr>
        <p:txBody>
          <a:bodyPr/>
          <a:lstStyle/>
          <a:p>
            <a:fld id="{5623271C-7514-43C7-BEA5-9E63A90AAA03}" type="slidenum">
              <a:rPr lang="en-US" smtClean="0"/>
              <a:pPr/>
              <a:t>2</a:t>
            </a:fld>
            <a:endParaRPr lang="en-US" dirty="0" smtClean="0"/>
          </a:p>
        </p:txBody>
      </p:sp>
      <p:sp>
        <p:nvSpPr>
          <p:cNvPr id="796674"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4" tIns="0" rIns="20054" bIns="0" anchor="b"/>
          <a:lstStyle/>
          <a:p>
            <a:pPr algn="r" defTabSz="963613" eaLnBrk="0" hangingPunct="0"/>
            <a:fld id="{3956AC3E-D036-4EBA-B1C2-50630E2A55A4}" type="slidenum">
              <a:rPr lang="en-US" sz="1000" i="1"/>
              <a:pPr algn="r" defTabSz="963613" eaLnBrk="0" hangingPunct="0"/>
              <a:t>2</a:t>
            </a:fld>
            <a:endParaRPr lang="en-US" sz="1000" i="1" dirty="0"/>
          </a:p>
        </p:txBody>
      </p:sp>
      <p:sp>
        <p:nvSpPr>
          <p:cNvPr id="796675" name="Rectangle 2"/>
          <p:cNvSpPr>
            <a:spLocks noGrp="1" noRot="1" noChangeAspect="1" noChangeArrowheads="1" noTextEdit="1"/>
          </p:cNvSpPr>
          <p:nvPr>
            <p:ph type="sldImg"/>
          </p:nvPr>
        </p:nvSpPr>
        <p:spPr>
          <a:xfrm>
            <a:off x="425450" y="661988"/>
            <a:ext cx="5946775" cy="4460875"/>
          </a:xfrm>
          <a:ln/>
        </p:spPr>
      </p:sp>
      <p:sp>
        <p:nvSpPr>
          <p:cNvPr id="796676" name="Rectangle 3"/>
          <p:cNvSpPr>
            <a:spLocks noGrp="1" noChangeArrowheads="1"/>
          </p:cNvSpPr>
          <p:nvPr>
            <p:ph type="body" idx="1"/>
          </p:nvPr>
        </p:nvSpPr>
        <p:spPr>
          <a:xfrm>
            <a:off x="680063" y="5354808"/>
            <a:ext cx="5437550" cy="3828145"/>
          </a:xfrm>
          <a:noFill/>
          <a:ln/>
        </p:spPr>
        <p:txBody>
          <a:bodyPr/>
          <a:lstStyle/>
          <a:p>
            <a:endParaRPr lang="en-GB" dirty="0" smtClean="0"/>
          </a:p>
        </p:txBody>
      </p:sp>
    </p:spTree>
    <p:extLst>
      <p:ext uri="{BB962C8B-B14F-4D97-AF65-F5344CB8AC3E}">
        <p14:creationId xmlns:p14="http://schemas.microsoft.com/office/powerpoint/2010/main" val="2314819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Rectangle 5"/>
          <p:cNvSpPr>
            <a:spLocks noGrp="1" noChangeArrowheads="1"/>
          </p:cNvSpPr>
          <p:nvPr>
            <p:ph type="sldNum" sz="quarter" idx="5"/>
          </p:nvPr>
        </p:nvSpPr>
        <p:spPr>
          <a:noFill/>
        </p:spPr>
        <p:txBody>
          <a:bodyPr/>
          <a:lstStyle/>
          <a:p>
            <a:fld id="{D4913B46-D3B1-4B02-8F29-8128C136C94E}" type="slidenum">
              <a:rPr lang="en-US" smtClean="0"/>
              <a:pPr/>
              <a:t>18</a:t>
            </a:fld>
            <a:endParaRPr lang="en-US" smtClean="0"/>
          </a:p>
        </p:txBody>
      </p:sp>
      <p:sp>
        <p:nvSpPr>
          <p:cNvPr id="808962"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4" tIns="0" rIns="20054" bIns="0" anchor="b"/>
          <a:lstStyle/>
          <a:p>
            <a:pPr algn="r" defTabSz="963613" eaLnBrk="0" hangingPunct="0"/>
            <a:fld id="{92E73834-1004-44DF-A318-6A07DD21AB7A}" type="slidenum">
              <a:rPr lang="en-US" sz="1000" i="1"/>
              <a:pPr algn="r" defTabSz="963613" eaLnBrk="0" hangingPunct="0"/>
              <a:t>18</a:t>
            </a:fld>
            <a:endParaRPr lang="en-US" sz="1000" i="1"/>
          </a:p>
        </p:txBody>
      </p:sp>
      <p:sp>
        <p:nvSpPr>
          <p:cNvPr id="808963"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4" tIns="0" rIns="20054" bIns="0" anchor="b"/>
          <a:lstStyle/>
          <a:p>
            <a:pPr algn="r" defTabSz="963613" eaLnBrk="0" hangingPunct="0"/>
            <a:fld id="{20A9055F-02D8-48F8-A7D7-1051585518D8}" type="slidenum">
              <a:rPr lang="en-US" sz="1000" i="1"/>
              <a:pPr algn="r" defTabSz="963613" eaLnBrk="0" hangingPunct="0"/>
              <a:t>18</a:t>
            </a:fld>
            <a:endParaRPr lang="en-US" sz="1000" i="1"/>
          </a:p>
        </p:txBody>
      </p:sp>
      <p:sp>
        <p:nvSpPr>
          <p:cNvPr id="808964" name="Rectangle 2"/>
          <p:cNvSpPr>
            <a:spLocks noGrp="1" noRot="1" noChangeAspect="1" noChangeArrowheads="1" noTextEdit="1"/>
          </p:cNvSpPr>
          <p:nvPr>
            <p:ph type="sldImg"/>
          </p:nvPr>
        </p:nvSpPr>
        <p:spPr>
          <a:ln/>
        </p:spPr>
      </p:sp>
      <p:sp>
        <p:nvSpPr>
          <p:cNvPr id="808965"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388815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Rectangle 5"/>
          <p:cNvSpPr>
            <a:spLocks noGrp="1" noChangeArrowheads="1"/>
          </p:cNvSpPr>
          <p:nvPr>
            <p:ph type="sldNum" sz="quarter" idx="5"/>
          </p:nvPr>
        </p:nvSpPr>
        <p:spPr>
          <a:noFill/>
        </p:spPr>
        <p:txBody>
          <a:bodyPr/>
          <a:lstStyle/>
          <a:p>
            <a:fld id="{D4913B46-D3B1-4B02-8F29-8128C136C94E}" type="slidenum">
              <a:rPr lang="en-US" smtClean="0"/>
              <a:pPr/>
              <a:t>19</a:t>
            </a:fld>
            <a:endParaRPr lang="en-US" smtClean="0"/>
          </a:p>
        </p:txBody>
      </p:sp>
      <p:sp>
        <p:nvSpPr>
          <p:cNvPr id="808962"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4" tIns="0" rIns="20054" bIns="0" anchor="b"/>
          <a:lstStyle/>
          <a:p>
            <a:pPr algn="r" defTabSz="963613" eaLnBrk="0" hangingPunct="0"/>
            <a:fld id="{92E73834-1004-44DF-A318-6A07DD21AB7A}" type="slidenum">
              <a:rPr lang="en-US" sz="1000" i="1"/>
              <a:pPr algn="r" defTabSz="963613" eaLnBrk="0" hangingPunct="0"/>
              <a:t>19</a:t>
            </a:fld>
            <a:endParaRPr lang="en-US" sz="1000" i="1"/>
          </a:p>
        </p:txBody>
      </p:sp>
      <p:sp>
        <p:nvSpPr>
          <p:cNvPr id="808963"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4" tIns="0" rIns="20054" bIns="0" anchor="b"/>
          <a:lstStyle/>
          <a:p>
            <a:pPr algn="r" defTabSz="963613" eaLnBrk="0" hangingPunct="0"/>
            <a:fld id="{20A9055F-02D8-48F8-A7D7-1051585518D8}" type="slidenum">
              <a:rPr lang="en-US" sz="1000" i="1"/>
              <a:pPr algn="r" defTabSz="963613" eaLnBrk="0" hangingPunct="0"/>
              <a:t>19</a:t>
            </a:fld>
            <a:endParaRPr lang="en-US" sz="1000" i="1"/>
          </a:p>
        </p:txBody>
      </p:sp>
      <p:sp>
        <p:nvSpPr>
          <p:cNvPr id="808964" name="Rectangle 2"/>
          <p:cNvSpPr>
            <a:spLocks noGrp="1" noRot="1" noChangeAspect="1" noChangeArrowheads="1" noTextEdit="1"/>
          </p:cNvSpPr>
          <p:nvPr>
            <p:ph type="sldImg"/>
          </p:nvPr>
        </p:nvSpPr>
        <p:spPr>
          <a:ln/>
        </p:spPr>
      </p:sp>
      <p:sp>
        <p:nvSpPr>
          <p:cNvPr id="808965"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81770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3" name="Rectangle 5"/>
          <p:cNvSpPr>
            <a:spLocks noGrp="1" noChangeArrowheads="1"/>
          </p:cNvSpPr>
          <p:nvPr>
            <p:ph type="sldNum" sz="quarter" idx="5"/>
          </p:nvPr>
        </p:nvSpPr>
        <p:spPr>
          <a:noFill/>
        </p:spPr>
        <p:txBody>
          <a:bodyPr/>
          <a:lstStyle/>
          <a:p>
            <a:fld id="{5623271C-7514-43C7-BEA5-9E63A90AAA03}" type="slidenum">
              <a:rPr lang="en-US" smtClean="0"/>
              <a:pPr/>
              <a:t>3</a:t>
            </a:fld>
            <a:endParaRPr lang="en-US" dirty="0" smtClean="0"/>
          </a:p>
        </p:txBody>
      </p:sp>
      <p:sp>
        <p:nvSpPr>
          <p:cNvPr id="796674"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4" tIns="0" rIns="20054" bIns="0" anchor="b"/>
          <a:lstStyle/>
          <a:p>
            <a:pPr algn="r" defTabSz="963613" eaLnBrk="0" hangingPunct="0"/>
            <a:fld id="{3956AC3E-D036-4EBA-B1C2-50630E2A55A4}" type="slidenum">
              <a:rPr lang="en-US" sz="1000" i="1"/>
              <a:pPr algn="r" defTabSz="963613" eaLnBrk="0" hangingPunct="0"/>
              <a:t>3</a:t>
            </a:fld>
            <a:endParaRPr lang="en-US" sz="1000" i="1" dirty="0"/>
          </a:p>
        </p:txBody>
      </p:sp>
      <p:sp>
        <p:nvSpPr>
          <p:cNvPr id="796675" name="Rectangle 2"/>
          <p:cNvSpPr>
            <a:spLocks noGrp="1" noRot="1" noChangeAspect="1" noChangeArrowheads="1" noTextEdit="1"/>
          </p:cNvSpPr>
          <p:nvPr>
            <p:ph type="sldImg"/>
          </p:nvPr>
        </p:nvSpPr>
        <p:spPr>
          <a:xfrm>
            <a:off x="425450" y="661988"/>
            <a:ext cx="5946775" cy="4460875"/>
          </a:xfrm>
          <a:ln/>
        </p:spPr>
      </p:sp>
      <p:sp>
        <p:nvSpPr>
          <p:cNvPr id="796676" name="Rectangle 3"/>
          <p:cNvSpPr>
            <a:spLocks noGrp="1" noChangeArrowheads="1"/>
          </p:cNvSpPr>
          <p:nvPr>
            <p:ph type="body" idx="1"/>
          </p:nvPr>
        </p:nvSpPr>
        <p:spPr>
          <a:xfrm>
            <a:off x="680063" y="5354808"/>
            <a:ext cx="5437550" cy="3828145"/>
          </a:xfrm>
          <a:noFill/>
          <a:ln/>
        </p:spPr>
        <p:txBody>
          <a:bodyPr/>
          <a:lstStyle/>
          <a:p>
            <a:endParaRPr lang="en-GB" dirty="0" smtClean="0"/>
          </a:p>
        </p:txBody>
      </p:sp>
    </p:spTree>
    <p:extLst>
      <p:ext uri="{BB962C8B-B14F-4D97-AF65-F5344CB8AC3E}">
        <p14:creationId xmlns:p14="http://schemas.microsoft.com/office/powerpoint/2010/main" val="361437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3" name="Rectangle 5"/>
          <p:cNvSpPr>
            <a:spLocks noGrp="1" noChangeArrowheads="1"/>
          </p:cNvSpPr>
          <p:nvPr>
            <p:ph type="sldNum" sz="quarter" idx="5"/>
          </p:nvPr>
        </p:nvSpPr>
        <p:spPr>
          <a:noFill/>
        </p:spPr>
        <p:txBody>
          <a:bodyPr/>
          <a:lstStyle/>
          <a:p>
            <a:fld id="{5623271C-7514-43C7-BEA5-9E63A90AAA03}" type="slidenum">
              <a:rPr lang="en-US" smtClean="0"/>
              <a:pPr/>
              <a:t>6</a:t>
            </a:fld>
            <a:endParaRPr lang="en-US" dirty="0" smtClean="0"/>
          </a:p>
        </p:txBody>
      </p:sp>
      <p:sp>
        <p:nvSpPr>
          <p:cNvPr id="796674"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3" tIns="0" rIns="20053" bIns="0" anchor="b"/>
          <a:lstStyle/>
          <a:p>
            <a:pPr algn="r" defTabSz="963555" eaLnBrk="0" hangingPunct="0"/>
            <a:fld id="{3956AC3E-D036-4EBA-B1C2-50630E2A55A4}" type="slidenum">
              <a:rPr lang="en-US" sz="1000" i="1"/>
              <a:pPr algn="r" defTabSz="963555" eaLnBrk="0" hangingPunct="0"/>
              <a:t>6</a:t>
            </a:fld>
            <a:endParaRPr lang="en-US" sz="1000" i="1" dirty="0"/>
          </a:p>
        </p:txBody>
      </p:sp>
      <p:sp>
        <p:nvSpPr>
          <p:cNvPr id="796675" name="Rectangle 2"/>
          <p:cNvSpPr>
            <a:spLocks noGrp="1" noRot="1" noChangeAspect="1" noChangeArrowheads="1" noTextEdit="1"/>
          </p:cNvSpPr>
          <p:nvPr>
            <p:ph type="sldImg"/>
          </p:nvPr>
        </p:nvSpPr>
        <p:spPr>
          <a:xfrm>
            <a:off x="425450" y="661988"/>
            <a:ext cx="5946775" cy="4460875"/>
          </a:xfrm>
          <a:ln/>
        </p:spPr>
      </p:sp>
      <p:sp>
        <p:nvSpPr>
          <p:cNvPr id="796676" name="Rectangle 3"/>
          <p:cNvSpPr>
            <a:spLocks noGrp="1" noChangeArrowheads="1"/>
          </p:cNvSpPr>
          <p:nvPr>
            <p:ph type="body" idx="1"/>
          </p:nvPr>
        </p:nvSpPr>
        <p:spPr>
          <a:xfrm>
            <a:off x="680063" y="5354809"/>
            <a:ext cx="5437550" cy="3828145"/>
          </a:xfrm>
          <a:noFill/>
          <a:ln/>
        </p:spPr>
        <p:txBody>
          <a:bodyPr/>
          <a:lstStyle/>
          <a:p>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497C465-78D7-4632-93E6-4724FE32007D}" type="slidenum">
              <a:rPr lang="en-US" smtClean="0"/>
              <a:pPr>
                <a:defRPr/>
              </a:pPr>
              <a:t>11</a:t>
            </a:fld>
            <a:endParaRPr lang="en-US"/>
          </a:p>
        </p:txBody>
      </p:sp>
    </p:spTree>
    <p:extLst>
      <p:ext uri="{BB962C8B-B14F-4D97-AF65-F5344CB8AC3E}">
        <p14:creationId xmlns:p14="http://schemas.microsoft.com/office/powerpoint/2010/main" val="1148418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NAV</a:t>
            </a:r>
          </a:p>
          <a:p>
            <a:pPr marL="171450" indent="-171450">
              <a:buFont typeface="Arial" panose="020B0604020202020204" pitchFamily="34" charset="0"/>
              <a:buChar char="•"/>
            </a:pPr>
            <a:r>
              <a:rPr lang="en-US" dirty="0" smtClean="0"/>
              <a:t>Navigation Data—Definitions and Conventions Green Book: Version 4 updates in progress. Next draft targeted to be ready for discussion at Spring Meetings. Slightly delayed from last report.</a:t>
            </a:r>
          </a:p>
          <a:p>
            <a:pPr marL="171450" indent="-171450">
              <a:buFont typeface="Arial" panose="020B0604020202020204" pitchFamily="34" charset="0"/>
              <a:buChar char="•"/>
            </a:pPr>
            <a:r>
              <a:rPr lang="en-US" dirty="0" smtClean="0"/>
              <a:t>Pointing Requests Message (PRM): Prototype testing is nearing completion; nearing completion of the document. We hope to file a resolution for polling and advancement to Blue Book at MOIMS Closing Plenary 12-May-2017.</a:t>
            </a:r>
          </a:p>
          <a:p>
            <a:pPr marL="171450" indent="-171450">
              <a:buFont typeface="Arial" panose="020B0604020202020204" pitchFamily="34" charset="0"/>
              <a:buChar char="•"/>
            </a:pPr>
            <a:r>
              <a:rPr lang="en-US" dirty="0" smtClean="0"/>
              <a:t>Attitude Data Messages (ADM): Version 2 updates in progress. Next draft targeted for end of April. Slightly delayed from last report.</a:t>
            </a:r>
          </a:p>
          <a:p>
            <a:pPr marL="171450" indent="-171450">
              <a:buFont typeface="Arial" panose="020B0604020202020204" pitchFamily="34" charset="0"/>
              <a:buChar char="•"/>
            </a:pPr>
            <a:r>
              <a:rPr lang="en-US" dirty="0" smtClean="0"/>
              <a:t>Tracking Data Message (TDM): Nearing "Agency Review readiness" of Version 2 update. Review of most recent draft in progress; very few comments have been received.</a:t>
            </a:r>
          </a:p>
          <a:p>
            <a:pPr marL="171450" indent="-171450">
              <a:buFont typeface="Arial" panose="020B0604020202020204" pitchFamily="34" charset="0"/>
              <a:buChar char="•"/>
            </a:pPr>
            <a:r>
              <a:rPr lang="en-US" dirty="0" smtClean="0"/>
              <a:t>Orbit Data Message (ODM): Very good progress on Version 3 update. Latest draft provided 26-Apr-2017.</a:t>
            </a:r>
          </a:p>
          <a:p>
            <a:pPr marL="171450" indent="-171450">
              <a:buFont typeface="Arial" panose="020B0604020202020204" pitchFamily="34" charset="0"/>
              <a:buChar char="•"/>
            </a:pPr>
            <a:r>
              <a:rPr lang="en-US" dirty="0" smtClean="0"/>
              <a:t>Navigation Data Messages XML Specification (NDM/XML): Project is in Framework, but no real progress yet. No change since last report.</a:t>
            </a:r>
          </a:p>
          <a:p>
            <a:pPr marL="171450" indent="-171450">
              <a:buFont typeface="Arial" panose="020B0604020202020204" pitchFamily="34" charset="0"/>
              <a:buChar char="•"/>
            </a:pPr>
            <a:r>
              <a:rPr lang="en-US" dirty="0" smtClean="0"/>
              <a:t>Re-Entry Data Message (RDM): White Book #2 targeted to be ready for discussion at Spring Meetings. Slightly delayed from last report.</a:t>
            </a:r>
          </a:p>
          <a:p>
            <a:pPr marL="171450" indent="-171450">
              <a:buFont typeface="Arial" panose="020B0604020202020204" pitchFamily="34" charset="0"/>
              <a:buChar char="•"/>
            </a:pPr>
            <a:r>
              <a:rPr lang="en-US" dirty="0" smtClean="0"/>
              <a:t>Navigation Hardware Message (NHM): The WG is evaluating whether or not this project should continue. We have no Prototype #2 commitment yet, and there are technical challenges as well. A potential change of direction that may address the technical issue has been proposed but not yet discussed.</a:t>
            </a:r>
          </a:p>
          <a:p>
            <a:endParaRPr lang="en-GB" dirty="0"/>
          </a:p>
        </p:txBody>
      </p:sp>
      <p:sp>
        <p:nvSpPr>
          <p:cNvPr id="4" name="Slide Number Placeholder 3"/>
          <p:cNvSpPr>
            <a:spLocks noGrp="1"/>
          </p:cNvSpPr>
          <p:nvPr>
            <p:ph type="sldNum" sz="quarter" idx="10"/>
          </p:nvPr>
        </p:nvSpPr>
        <p:spPr/>
        <p:txBody>
          <a:bodyPr/>
          <a:lstStyle/>
          <a:p>
            <a:pPr>
              <a:defRPr/>
            </a:pPr>
            <a:fld id="{E497C465-78D7-4632-93E6-4724FE32007D}" type="slidenum">
              <a:rPr lang="en-US" smtClean="0"/>
              <a:pPr>
                <a:defRPr/>
              </a:pPr>
              <a:t>12</a:t>
            </a:fld>
            <a:endParaRPr lang="en-US"/>
          </a:p>
        </p:txBody>
      </p:sp>
    </p:spTree>
    <p:extLst>
      <p:ext uri="{BB962C8B-B14F-4D97-AF65-F5344CB8AC3E}">
        <p14:creationId xmlns:p14="http://schemas.microsoft.com/office/powerpoint/2010/main" val="2313104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7" name="Rectangle 5"/>
          <p:cNvSpPr>
            <a:spLocks noGrp="1" noChangeArrowheads="1"/>
          </p:cNvSpPr>
          <p:nvPr>
            <p:ph type="sldNum" sz="quarter" idx="5"/>
          </p:nvPr>
        </p:nvSpPr>
        <p:spPr>
          <a:noFill/>
        </p:spPr>
        <p:txBody>
          <a:bodyPr/>
          <a:lstStyle/>
          <a:p>
            <a:fld id="{2CE4A722-48E6-45C6-BF1F-1AE7407A5E97}" type="slidenum">
              <a:rPr lang="en-US" smtClean="0"/>
              <a:pPr/>
              <a:t>14</a:t>
            </a:fld>
            <a:endParaRPr lang="en-US" smtClean="0"/>
          </a:p>
        </p:txBody>
      </p:sp>
      <p:sp>
        <p:nvSpPr>
          <p:cNvPr id="802818"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4" tIns="0" rIns="20054" bIns="0" anchor="b"/>
          <a:lstStyle/>
          <a:p>
            <a:pPr algn="r" defTabSz="963613" eaLnBrk="0" hangingPunct="0"/>
            <a:fld id="{F2186AFC-D1BE-45C8-AC90-89714B4863C5}" type="slidenum">
              <a:rPr lang="en-US" sz="1000" i="1"/>
              <a:pPr algn="r" defTabSz="963613" eaLnBrk="0" hangingPunct="0"/>
              <a:t>14</a:t>
            </a:fld>
            <a:endParaRPr lang="en-US" sz="1000" i="1"/>
          </a:p>
        </p:txBody>
      </p:sp>
      <p:sp>
        <p:nvSpPr>
          <p:cNvPr id="802819" name="Rectangle 2"/>
          <p:cNvSpPr>
            <a:spLocks noGrp="1" noRot="1" noChangeAspect="1" noChangeArrowheads="1" noTextEdit="1"/>
          </p:cNvSpPr>
          <p:nvPr>
            <p:ph type="sldImg"/>
          </p:nvPr>
        </p:nvSpPr>
        <p:spPr>
          <a:ln/>
        </p:spPr>
      </p:sp>
      <p:sp>
        <p:nvSpPr>
          <p:cNvPr id="802820"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500298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8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itchFamily="18" charset="0"/>
              </a:defRPr>
            </a:lvl1pPr>
            <a:lvl2pPr marL="742950" indent="-285750" defTabSz="963613">
              <a:defRPr sz="2400">
                <a:solidFill>
                  <a:schemeClr val="tx1"/>
                </a:solidFill>
                <a:latin typeface="Times New Roman" pitchFamily="18" charset="0"/>
              </a:defRPr>
            </a:lvl2pPr>
            <a:lvl3pPr marL="1143000" indent="-228600" defTabSz="963613">
              <a:defRPr sz="2400">
                <a:solidFill>
                  <a:schemeClr val="tx1"/>
                </a:solidFill>
                <a:latin typeface="Times New Roman" pitchFamily="18" charset="0"/>
              </a:defRPr>
            </a:lvl3pPr>
            <a:lvl4pPr marL="1600200" indent="-228600" defTabSz="963613">
              <a:defRPr sz="2400">
                <a:solidFill>
                  <a:schemeClr val="tx1"/>
                </a:solidFill>
                <a:latin typeface="Times New Roman" pitchFamily="18" charset="0"/>
              </a:defRPr>
            </a:lvl4pPr>
            <a:lvl5pPr marL="2057400" indent="-228600" defTabSz="963613">
              <a:defRPr sz="2400">
                <a:solidFill>
                  <a:schemeClr val="tx1"/>
                </a:solidFill>
                <a:latin typeface="Times New Roman" pitchFamily="18" charset="0"/>
              </a:defRPr>
            </a:lvl5pPr>
            <a:lvl6pPr marL="2514600" indent="-228600" defTabSz="963613" fontAlgn="base">
              <a:spcBef>
                <a:spcPct val="0"/>
              </a:spcBef>
              <a:spcAft>
                <a:spcPct val="0"/>
              </a:spcAft>
              <a:defRPr sz="2400">
                <a:solidFill>
                  <a:schemeClr val="tx1"/>
                </a:solidFill>
                <a:latin typeface="Times New Roman" pitchFamily="18" charset="0"/>
              </a:defRPr>
            </a:lvl6pPr>
            <a:lvl7pPr marL="2971800" indent="-228600" defTabSz="963613" fontAlgn="base">
              <a:spcBef>
                <a:spcPct val="0"/>
              </a:spcBef>
              <a:spcAft>
                <a:spcPct val="0"/>
              </a:spcAft>
              <a:defRPr sz="2400">
                <a:solidFill>
                  <a:schemeClr val="tx1"/>
                </a:solidFill>
                <a:latin typeface="Times New Roman" pitchFamily="18" charset="0"/>
              </a:defRPr>
            </a:lvl7pPr>
            <a:lvl8pPr marL="3429000" indent="-228600" defTabSz="963613" fontAlgn="base">
              <a:spcBef>
                <a:spcPct val="0"/>
              </a:spcBef>
              <a:spcAft>
                <a:spcPct val="0"/>
              </a:spcAft>
              <a:defRPr sz="2400">
                <a:solidFill>
                  <a:schemeClr val="tx1"/>
                </a:solidFill>
                <a:latin typeface="Times New Roman" pitchFamily="18" charset="0"/>
              </a:defRPr>
            </a:lvl8pPr>
            <a:lvl9pPr marL="3886200" indent="-228600" defTabSz="963613" fontAlgn="base">
              <a:spcBef>
                <a:spcPct val="0"/>
              </a:spcBef>
              <a:spcAft>
                <a:spcPct val="0"/>
              </a:spcAft>
              <a:defRPr sz="2400">
                <a:solidFill>
                  <a:schemeClr val="tx1"/>
                </a:solidFill>
                <a:latin typeface="Times New Roman" pitchFamily="18" charset="0"/>
              </a:defRPr>
            </a:lvl9pPr>
          </a:lstStyle>
          <a:p>
            <a:fld id="{BB319C59-117F-4E7E-B458-C5E2D1889202}" type="slidenum">
              <a:rPr lang="en-US" sz="1000" smtClean="0"/>
              <a:pPr/>
              <a:t>15</a:t>
            </a:fld>
            <a:endParaRPr lang="en-US" sz="1000" smtClean="0"/>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itchFamily="18" charset="0"/>
              </a:defRPr>
            </a:lvl1pPr>
            <a:lvl2pPr marL="742950" indent="-285750" defTabSz="963613">
              <a:defRPr sz="2400">
                <a:solidFill>
                  <a:schemeClr val="tx1"/>
                </a:solidFill>
                <a:latin typeface="Times New Roman" pitchFamily="18" charset="0"/>
              </a:defRPr>
            </a:lvl2pPr>
            <a:lvl3pPr marL="1143000" indent="-228600" defTabSz="963613">
              <a:defRPr sz="2400">
                <a:solidFill>
                  <a:schemeClr val="tx1"/>
                </a:solidFill>
                <a:latin typeface="Times New Roman" pitchFamily="18" charset="0"/>
              </a:defRPr>
            </a:lvl3pPr>
            <a:lvl4pPr marL="1600200" indent="-228600" defTabSz="963613">
              <a:defRPr sz="2400">
                <a:solidFill>
                  <a:schemeClr val="tx1"/>
                </a:solidFill>
                <a:latin typeface="Times New Roman" pitchFamily="18" charset="0"/>
              </a:defRPr>
            </a:lvl4pPr>
            <a:lvl5pPr marL="2057400" indent="-228600" defTabSz="963613">
              <a:defRPr sz="2400">
                <a:solidFill>
                  <a:schemeClr val="tx1"/>
                </a:solidFill>
                <a:latin typeface="Times New Roman" pitchFamily="18" charset="0"/>
              </a:defRPr>
            </a:lvl5pPr>
            <a:lvl6pPr marL="2514600" indent="-228600" defTabSz="963613" fontAlgn="base">
              <a:spcBef>
                <a:spcPct val="0"/>
              </a:spcBef>
              <a:spcAft>
                <a:spcPct val="0"/>
              </a:spcAft>
              <a:defRPr sz="2400">
                <a:solidFill>
                  <a:schemeClr val="tx1"/>
                </a:solidFill>
                <a:latin typeface="Times New Roman" pitchFamily="18" charset="0"/>
              </a:defRPr>
            </a:lvl6pPr>
            <a:lvl7pPr marL="2971800" indent="-228600" defTabSz="963613" fontAlgn="base">
              <a:spcBef>
                <a:spcPct val="0"/>
              </a:spcBef>
              <a:spcAft>
                <a:spcPct val="0"/>
              </a:spcAft>
              <a:defRPr sz="2400">
                <a:solidFill>
                  <a:schemeClr val="tx1"/>
                </a:solidFill>
                <a:latin typeface="Times New Roman" pitchFamily="18" charset="0"/>
              </a:defRPr>
            </a:lvl7pPr>
            <a:lvl8pPr marL="3429000" indent="-228600" defTabSz="963613" fontAlgn="base">
              <a:spcBef>
                <a:spcPct val="0"/>
              </a:spcBef>
              <a:spcAft>
                <a:spcPct val="0"/>
              </a:spcAft>
              <a:defRPr sz="2400">
                <a:solidFill>
                  <a:schemeClr val="tx1"/>
                </a:solidFill>
                <a:latin typeface="Times New Roman" pitchFamily="18" charset="0"/>
              </a:defRPr>
            </a:lvl8pPr>
            <a:lvl9pPr marL="3886200" indent="-228600" defTabSz="963613" fontAlgn="base">
              <a:spcBef>
                <a:spcPct val="0"/>
              </a:spcBef>
              <a:spcAft>
                <a:spcPct val="0"/>
              </a:spcAft>
              <a:defRPr sz="2400">
                <a:solidFill>
                  <a:schemeClr val="tx1"/>
                </a:solidFill>
                <a:latin typeface="Times New Roman" pitchFamily="18" charset="0"/>
              </a:defRPr>
            </a:lvl9pPr>
          </a:lstStyle>
          <a:p>
            <a:fld id="{87AEC957-3966-4960-B8D3-B1C412B3F0DA}" type="slidenum">
              <a:rPr lang="en-US" sz="1000" smtClean="0"/>
              <a:pPr/>
              <a:t>16</a:t>
            </a:fld>
            <a:endParaRPr lang="en-US" sz="1000" smtClean="0"/>
          </a:p>
        </p:txBody>
      </p:sp>
      <p:sp>
        <p:nvSpPr>
          <p:cNvPr id="807938" name="Rectangle 2"/>
          <p:cNvSpPr>
            <a:spLocks noGrp="1" noRot="1" noChangeAspect="1" noChangeArrowheads="1" noTextEdit="1"/>
          </p:cNvSpPr>
          <p:nvPr>
            <p:ph type="sldImg"/>
          </p:nvPr>
        </p:nvSpPr>
        <p:spPr>
          <a:ln/>
        </p:spPr>
      </p:sp>
      <p:sp>
        <p:nvSpPr>
          <p:cNvPr id="80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Rectangle 5"/>
          <p:cNvSpPr>
            <a:spLocks noGrp="1" noChangeArrowheads="1"/>
          </p:cNvSpPr>
          <p:nvPr>
            <p:ph type="sldNum" sz="quarter" idx="5"/>
          </p:nvPr>
        </p:nvSpPr>
        <p:spPr>
          <a:noFill/>
        </p:spPr>
        <p:txBody>
          <a:bodyPr/>
          <a:lstStyle/>
          <a:p>
            <a:fld id="{D4913B46-D3B1-4B02-8F29-8128C136C94E}" type="slidenum">
              <a:rPr lang="en-US" smtClean="0"/>
              <a:pPr/>
              <a:t>17</a:t>
            </a:fld>
            <a:endParaRPr lang="en-US" smtClean="0"/>
          </a:p>
        </p:txBody>
      </p:sp>
      <p:sp>
        <p:nvSpPr>
          <p:cNvPr id="808962"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4" tIns="0" rIns="20054" bIns="0" anchor="b"/>
          <a:lstStyle/>
          <a:p>
            <a:pPr algn="r" defTabSz="963613" eaLnBrk="0" hangingPunct="0"/>
            <a:fld id="{92E73834-1004-44DF-A318-6A07DD21AB7A}" type="slidenum">
              <a:rPr lang="en-US" sz="1000" i="1"/>
              <a:pPr algn="r" defTabSz="963613" eaLnBrk="0" hangingPunct="0"/>
              <a:t>17</a:t>
            </a:fld>
            <a:endParaRPr lang="en-US" sz="1000" i="1"/>
          </a:p>
        </p:txBody>
      </p:sp>
      <p:sp>
        <p:nvSpPr>
          <p:cNvPr id="808963"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4" tIns="0" rIns="20054" bIns="0" anchor="b"/>
          <a:lstStyle/>
          <a:p>
            <a:pPr algn="r" defTabSz="963613" eaLnBrk="0" hangingPunct="0"/>
            <a:fld id="{20A9055F-02D8-48F8-A7D7-1051585518D8}" type="slidenum">
              <a:rPr lang="en-US" sz="1000" i="1"/>
              <a:pPr algn="r" defTabSz="963613" eaLnBrk="0" hangingPunct="0"/>
              <a:t>17</a:t>
            </a:fld>
            <a:endParaRPr lang="en-US" sz="1000" i="1"/>
          </a:p>
        </p:txBody>
      </p:sp>
      <p:sp>
        <p:nvSpPr>
          <p:cNvPr id="808964" name="Rectangle 2"/>
          <p:cNvSpPr>
            <a:spLocks noGrp="1" noRot="1" noChangeAspect="1" noChangeArrowheads="1" noTextEdit="1"/>
          </p:cNvSpPr>
          <p:nvPr>
            <p:ph type="sldImg"/>
          </p:nvPr>
        </p:nvSpPr>
        <p:spPr>
          <a:ln/>
        </p:spPr>
      </p:sp>
      <p:sp>
        <p:nvSpPr>
          <p:cNvPr id="808965"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81770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429" name="Line 829"/>
          <p:cNvSpPr>
            <a:spLocks noChangeShapeType="1"/>
          </p:cNvSpPr>
          <p:nvPr userDrawn="1"/>
        </p:nvSpPr>
        <p:spPr bwMode="auto">
          <a:xfrm>
            <a:off x="487363" y="838200"/>
            <a:ext cx="8243887" cy="0"/>
          </a:xfrm>
          <a:prstGeom prst="line">
            <a:avLst/>
          </a:prstGeom>
          <a:noFill/>
          <a:ln w="1651">
            <a:solidFill>
              <a:srgbClr val="333399"/>
            </a:solidFill>
            <a:round/>
            <a:headEnd/>
            <a:tailEnd/>
          </a:ln>
        </p:spPr>
        <p:txBody>
          <a:bodyPr/>
          <a:lstStyle/>
          <a:p>
            <a:pPr eaLnBrk="0" hangingPunct="0">
              <a:defRPr/>
            </a:pPr>
            <a:endParaRPr lang="en-US"/>
          </a:p>
        </p:txBody>
      </p:sp>
      <p:sp>
        <p:nvSpPr>
          <p:cNvPr id="1027" name="Rectangle 2015"/>
          <p:cNvSpPr>
            <a:spLocks noGrp="1" noChangeArrowheads="1"/>
          </p:cNvSpPr>
          <p:nvPr>
            <p:ph type="body" idx="1"/>
          </p:nvPr>
        </p:nvSpPr>
        <p:spPr bwMode="auto">
          <a:xfrm>
            <a:off x="623888" y="1544638"/>
            <a:ext cx="8015287" cy="4652962"/>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40641" name="Rectangle 2017"/>
          <p:cNvSpPr>
            <a:spLocks noChangeArrowheads="1"/>
          </p:cNvSpPr>
          <p:nvPr userDrawn="1"/>
        </p:nvSpPr>
        <p:spPr bwMode="auto">
          <a:xfrm>
            <a:off x="8763000" y="6624638"/>
            <a:ext cx="322813"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b="1" dirty="0" err="1" smtClean="0">
                <a:solidFill>
                  <a:srgbClr val="333399"/>
                </a:solidFill>
                <a:latin typeface="Arial" charset="0"/>
              </a:rPr>
              <a:t>np</a:t>
            </a:r>
            <a:endParaRPr lang="en-US" sz="1000" b="1" dirty="0">
              <a:solidFill>
                <a:srgbClr val="333399"/>
              </a:solidFill>
              <a:latin typeface="Arial" charset="0"/>
            </a:endParaRPr>
          </a:p>
        </p:txBody>
      </p:sp>
      <p:pic>
        <p:nvPicPr>
          <p:cNvPr id="1029" name="Picture 2022"/>
          <p:cNvPicPr>
            <a:picLocks noChangeAspect="1" noChangeArrowheads="1"/>
          </p:cNvPicPr>
          <p:nvPr userDrawn="1"/>
        </p:nvPicPr>
        <p:blipFill>
          <a:blip r:embed="rId6" cstate="print"/>
          <a:srcRect/>
          <a:stretch>
            <a:fillRect/>
          </a:stretch>
        </p:blipFill>
        <p:spPr bwMode="auto">
          <a:xfrm>
            <a:off x="7543800" y="65088"/>
            <a:ext cx="1409700" cy="620712"/>
          </a:xfrm>
          <a:prstGeom prst="rect">
            <a:avLst/>
          </a:prstGeom>
          <a:noFill/>
          <a:ln w="9525">
            <a:noFill/>
            <a:miter lim="800000"/>
            <a:headEnd/>
            <a:tailEnd/>
          </a:ln>
        </p:spPr>
      </p:pic>
      <p:sp>
        <p:nvSpPr>
          <p:cNvPr id="6" name="Rectangle 2017"/>
          <p:cNvSpPr>
            <a:spLocks noChangeArrowheads="1"/>
          </p:cNvSpPr>
          <p:nvPr userDrawn="1"/>
        </p:nvSpPr>
        <p:spPr bwMode="auto">
          <a:xfrm>
            <a:off x="0" y="6621463"/>
            <a:ext cx="837377"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b="1" dirty="0" smtClean="0">
                <a:solidFill>
                  <a:srgbClr val="333399"/>
                </a:solidFill>
                <a:latin typeface="Arial" charset="0"/>
              </a:rPr>
              <a:t>8</a:t>
            </a:r>
            <a:r>
              <a:rPr lang="en-US" sz="1000" b="1" baseline="0" dirty="0" smtClean="0">
                <a:solidFill>
                  <a:srgbClr val="333399"/>
                </a:solidFill>
                <a:latin typeface="Arial" charset="0"/>
              </a:rPr>
              <a:t> May </a:t>
            </a:r>
            <a:r>
              <a:rPr lang="en-US" sz="1000" b="1" dirty="0" smtClean="0">
                <a:solidFill>
                  <a:srgbClr val="333399"/>
                </a:solidFill>
                <a:latin typeface="Arial" charset="0"/>
              </a:rPr>
              <a:t>2017</a:t>
            </a:r>
            <a:endParaRPr lang="en-US" sz="1000" b="1" dirty="0">
              <a:solidFill>
                <a:srgbClr val="333399"/>
              </a:solidFill>
              <a:latin typeface="Arial" charset="0"/>
            </a:endParaRPr>
          </a:p>
        </p:txBody>
      </p:sp>
    </p:spTree>
  </p:cSld>
  <p:clrMap bg1="lt1" tx1="dk1" bg2="lt2" tx2="dk2" accent1="accent1" accent2="accent2" accent3="accent3" accent4="accent4" accent5="accent5" accent6="accent6" hlink="hlink" folHlink="folHlink"/>
  <p:sldLayoutIdLst>
    <p:sldLayoutId id="2147483652" r:id="rId1"/>
    <p:sldLayoutId id="2147483651" r:id="rId2"/>
    <p:sldLayoutId id="2147483650" r:id="rId3"/>
    <p:sldLayoutId id="2147483653" r:id="rId4"/>
  </p:sldLayoutIdLst>
  <p:timing>
    <p:tnLst>
      <p:par>
        <p:cTn id="1" dur="indefinite" restart="never" nodeType="tmRoot"/>
      </p:par>
    </p:tnLst>
  </p:timing>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Calibri" pitchFamily="34" charset="0"/>
        </a:defRPr>
      </a:lvl2pPr>
      <a:lvl3pPr algn="ctr" rtl="0" eaLnBrk="0" fontAlgn="base" hangingPunct="0">
        <a:lnSpc>
          <a:spcPct val="90000"/>
        </a:lnSpc>
        <a:spcBef>
          <a:spcPct val="0"/>
        </a:spcBef>
        <a:spcAft>
          <a:spcPct val="0"/>
        </a:spcAft>
        <a:defRPr sz="2500" b="1">
          <a:solidFill>
            <a:schemeClr val="hlink"/>
          </a:solidFill>
          <a:latin typeface="Calibri" pitchFamily="34" charset="0"/>
        </a:defRPr>
      </a:lvl3pPr>
      <a:lvl4pPr algn="ctr" rtl="0" eaLnBrk="0" fontAlgn="base" hangingPunct="0">
        <a:lnSpc>
          <a:spcPct val="90000"/>
        </a:lnSpc>
        <a:spcBef>
          <a:spcPct val="0"/>
        </a:spcBef>
        <a:spcAft>
          <a:spcPct val="0"/>
        </a:spcAft>
        <a:defRPr sz="2500" b="1">
          <a:solidFill>
            <a:schemeClr val="hlink"/>
          </a:solidFill>
          <a:latin typeface="Calibri" pitchFamily="34" charset="0"/>
        </a:defRPr>
      </a:lvl4pPr>
      <a:lvl5pPr algn="ctr" rtl="0" eaLnBrk="0" fontAlgn="base" hangingPunct="0">
        <a:lnSpc>
          <a:spcPct val="90000"/>
        </a:lnSpc>
        <a:spcBef>
          <a:spcPct val="0"/>
        </a:spcBef>
        <a:spcAft>
          <a:spcPct val="0"/>
        </a:spcAft>
        <a:defRPr sz="2500" b="1">
          <a:solidFill>
            <a:schemeClr val="hlink"/>
          </a:solidFill>
          <a:latin typeface="Calibri" pitchFamily="34"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hyperlink" Target="http://www.google.co.uk/url?sa=i&amp;rct=j&amp;q=&amp;esrc=s&amp;frm=1&amp;source=images&amp;cd=&amp;cad=rja&amp;uact=8&amp;ved=0CAcQjRw&amp;url=http://www.telegraph.co.uk/finance/newsbysector/constructionandproperty/10553748/London-best-city-for-foreign-property-investment-opportunities.html&amp;ei=qHNGVMujLszKOYazgcAJ&amp;bvm=bv.77880786,d.ZWU&amp;psig=AFQjCNEkLdd5AstUato1PrSl8cAIeJCq7Q&amp;ust=1413989660730773"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www.ccsds.org/" TargetMode="Externa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ChangeArrowheads="1"/>
          </p:cNvSpPr>
          <p:nvPr/>
        </p:nvSpPr>
        <p:spPr bwMode="auto">
          <a:xfrm>
            <a:off x="5434013" y="661988"/>
            <a:ext cx="3382962" cy="52387"/>
          </a:xfrm>
          <a:prstGeom prst="rect">
            <a:avLst/>
          </a:prstGeom>
          <a:solidFill>
            <a:schemeClr val="bg1"/>
          </a:solidFill>
          <a:ln w="9525">
            <a:noFill/>
            <a:miter lim="800000"/>
            <a:headEnd/>
            <a:tailEnd/>
          </a:ln>
        </p:spPr>
        <p:txBody>
          <a:bodyPr wrap="none" anchor="ctr"/>
          <a:lstStyle/>
          <a:p>
            <a:pPr eaLnBrk="0" hangingPunct="0"/>
            <a:endParaRPr lang="en-GB"/>
          </a:p>
        </p:txBody>
      </p:sp>
      <p:sp>
        <p:nvSpPr>
          <p:cNvPr id="8196" name="Rectangle 9"/>
          <p:cNvSpPr>
            <a:spLocks noChangeArrowheads="1"/>
          </p:cNvSpPr>
          <p:nvPr/>
        </p:nvSpPr>
        <p:spPr bwMode="auto">
          <a:xfrm>
            <a:off x="8686800" y="6629400"/>
            <a:ext cx="381000" cy="228600"/>
          </a:xfrm>
          <a:prstGeom prst="rect">
            <a:avLst/>
          </a:prstGeom>
          <a:solidFill>
            <a:schemeClr val="bg1"/>
          </a:solidFill>
          <a:ln w="12700" algn="ctr">
            <a:noFill/>
            <a:round/>
            <a:headEnd type="none" w="sm" len="sm"/>
            <a:tailEnd type="none" w="sm" len="sm"/>
          </a:ln>
        </p:spPr>
        <p:txBody>
          <a:bodyPr/>
          <a:lstStyle/>
          <a:p>
            <a:pPr eaLnBrk="0" hangingPunct="0"/>
            <a:endParaRPr lang="en-GB"/>
          </a:p>
        </p:txBody>
      </p:sp>
      <p:sp>
        <p:nvSpPr>
          <p:cNvPr id="8197" name="Rectangle 10"/>
          <p:cNvSpPr>
            <a:spLocks noChangeArrowheads="1"/>
          </p:cNvSpPr>
          <p:nvPr/>
        </p:nvSpPr>
        <p:spPr bwMode="auto">
          <a:xfrm>
            <a:off x="0" y="6629400"/>
            <a:ext cx="1143000" cy="228600"/>
          </a:xfrm>
          <a:prstGeom prst="rect">
            <a:avLst/>
          </a:prstGeom>
          <a:solidFill>
            <a:schemeClr val="bg1"/>
          </a:solidFill>
          <a:ln w="12700" algn="ctr">
            <a:noFill/>
            <a:round/>
            <a:headEnd type="none" w="sm" len="sm"/>
            <a:tailEnd type="none" w="sm" len="sm"/>
          </a:ln>
        </p:spPr>
        <p:txBody>
          <a:bodyPr/>
          <a:lstStyle/>
          <a:p>
            <a:pPr eaLnBrk="0" hangingPunct="0"/>
            <a:endParaRPr lang="en-GB"/>
          </a:p>
        </p:txBody>
      </p:sp>
      <p:sp>
        <p:nvSpPr>
          <p:cNvPr id="8198" name="Rectangle 16"/>
          <p:cNvSpPr>
            <a:spLocks noChangeArrowheads="1"/>
          </p:cNvSpPr>
          <p:nvPr/>
        </p:nvSpPr>
        <p:spPr bwMode="auto">
          <a:xfrm>
            <a:off x="152400" y="76200"/>
            <a:ext cx="1600200" cy="685800"/>
          </a:xfrm>
          <a:prstGeom prst="rect">
            <a:avLst/>
          </a:prstGeom>
          <a:solidFill>
            <a:schemeClr val="bg1"/>
          </a:solidFill>
          <a:ln w="12700" algn="ctr">
            <a:noFill/>
            <a:round/>
            <a:headEnd type="none" w="sm" len="sm"/>
            <a:tailEnd type="none" w="sm" len="sm"/>
          </a:ln>
        </p:spPr>
        <p:txBody>
          <a:bodyPr/>
          <a:lstStyle/>
          <a:p>
            <a:pPr eaLnBrk="0" hangingPunct="0"/>
            <a:endParaRPr lang="en-GB"/>
          </a:p>
        </p:txBody>
      </p:sp>
      <p:sp>
        <p:nvSpPr>
          <p:cNvPr id="2" name="AutoShape 7" descr="data:image/jpeg;base64,/9j/4AAQSkZJRgABAQAAAQABAAD/2wCEAAkGBhMQEBUQERMTFRQVERcSFRgVEBQVGRgaFxcVFhUYFRUYGyYeFxojGRIXIDAgIycpLSwtFR8xNTAqNSYrLCkBCQoKDgwOGg8PGjIkHyQyLC8tNS0tLC80LCwtLCwqLCwqLCwvLCwsLDQsNCwsNCwsLCwsLDUpLCwsLCwpKiwsLP/AABEIAIMBgQMBIgACEQEDEQH/xAAcAAEBAQACAwEAAAAAAAAAAAAABgUEBwECAwj/xABUEAABAwIDAgcJCwkGAwkAAAABAAIDBBEFEiEGMRMWQVFVYXEHFCKBkZSV0tMjMjRyc5KTobHB0RUzQlJTVKKy4TVDYmOz8HSCwhckJURFZIOj4v/EABoBAQADAQEBAAAAAAAAAAAAAAABAgMEBQb/xAAwEQACAgEDAgQEBQUBAAAAAAAAAQIRAwQSITFBBRNRYSJCgfAUMnGhsZHB0eHxFf/aAAwDAQACEQMRAD8A7xREQBERAEREAREQBERAEREAREQBERAEREAREQBERAEREAREQBERAEREAREQBERAEREAREQBERAEREAREQBERAEREAREQBERAZm0W0MVDAZpsx8IMYxgzPke7Rkcbf0nE8iwYmYxVjOZKegYdWs4HvqYDk4Rxc1gPULrzj7Qcaw4Sas4GqdEOThmtj1I5xGX28as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e7CsYi8JldTVBH93NRcCD1CSJ5LfIVo7NbV99PfTzROp6uEAywuId4J0EkTxpJGT+kOw2W+o/aVgGL4Y6MWlPfLXkcsIiu4O5xwhjI6ygLBERAEREAREQEh3RPchR1v7tiEJceaOa8En+qPIq9YW3WGd84bVQj3zqd5b8dozs/iaFy9m8TFVR09QP72COTxuYCR4jcIDSWPtFjZp2gMsXuOgO4Abz9y1nvDQSTYAXJ6guvK+r76qMxIaC4NBJsGt5L/AGryfFNW8GNRg/ilwv8AJ3aLAss7l0XU06XbKXO3hAzJfwrNN7c41Vi11xcbjqoraOmhysdC9hytEZAcCSBuNh9fatbZHE88fAuPhM3dbf6bvIuXQarJDO9Pmluvo/7ffob6rDCWJZcca9UaWMVjooi9tr3A1FxqVhM2jnO7IeyNx+9aW1htTO+M37VNYNW1DA7gGF1yM3gZrb7fesPEs+aOrWOM3GNfKr9exOlwxlhc2k3ff6Gr+X6jmb9E78VsYLWvla4yAAh1hZpbyDnWJ+Vq79kfoit/B55HxB0zcr7m4y20vpot/D3klm5yTap8SjS/kz1MVGH5Y/R2ZWKY9JHK5jSywta7STuB51xuMc/+D6N34rM2kktVP7R/KFst22jt+bf5WrzvPyTz5Iz1Dgk3XF92dXkJY4OOPda5PiNp5QdcnZlcPvVJRVYljbIOUf0Ki8dxwVJZlYW5b7yLm9ubsVXgVMY6djXb7XOt95J3+Nd3hebNLUTg8m+CXWu/H+zn1eKMcUZbdsvQzcR2lLXlkeWwNiSCbkb7C64fGGf9Zv0f9Vl0NnVTWnUGaxB+MuwQsNJHV65zn5zik+iX/C+dYtNtjsuyTbtLMDqWHtYR96ocLxETszDQg2I61mbZNHANdbUSAA9odf7F8dinXZJ8YfYVvpp6jBrfw+TJvTXf9LKZYY8mn82MaZwNqdvRTyughLA9tg9z2lwBIBsACOQhT429qzqJmW6qS/15lE7Zz/8Ai1Q07u+rHsJaCv0PDE1jQ1oAaBYACwAG4AL6+WzHFfDdngR35JP4qOsou6JUMIzyRO6nU7m38j1e7PY42sgEzOctcOZw3+LUeVcXazD6OWNvfzmNY1/gudLwfhEHTNccnJ1L22UpqSOFzaF7Hx5yXFsvCWcQL63NtANFlOUJRtRpmkIyjLl2bTnWFzoBqut8S7o8nCv4GSERg2bmhc42HKTnG/fuXM7rm1fetKKaM2lnuDY6tjHvz4/e+M8yje5o2iyzS1s8Lc7TAxj5Gg5XDw32O7eAD1FXxQSi5yVlcs25bYujsrYzanvxrmPcwysNzlaWgtO4gEncdD4lSr844Zjpw3EM8cglZHIWlzHAtkjJ1sRpq3XqI6l+iKSqbLG2VhDmPaHNI5QRcFUz49rtdGWwz3Kn1RC7RbbzwVUkLJIQ1pAAdC5x3A6kPF9/MtHYzbE1T3QzPjL7ZmZGFlwPfCxcbnl8q6r7oFQRi8zeThmD+Fi+u1tFLg+JB8VwzPw8J5C2+rD2atPURzro8uDilXLRhvkpN3wmd7YhXMgidNIbNY3MT/vlJ08a62d3SKi5tLABfQcA426r59Vjd0zuhMq4oYKd3gOY2eWx3OI8GM9bdSeuyyNpsAdRUFI+QETTukkffe0ZWZGeIG563dSrixRS+NcstlyNv4XwjuvZfE3VNKyZ5aXOLrlrS0aOI0BJ5udReIbf1DJpI2yQWbI5oBgcTo4gA+HqdFudyp98KhPXJ/qPXT1VjHAYq+V1y2Ouc8gbyGykkC/Yoxwi5yVE5JNRjydgcf6v9eHzWT11ycN7pbw8CodE5l7HJG5jh5XEHsXy/wC3Om/d5/LH6y632p2i7+rHzRRlgkLWtZoSTYN1tykrSMFLiUKKSm48qdn6Bx7ETDSyTxloLWZmlwzDeNSARfesLYramWrlkZI+NwawOGSMtO+2pLjdfTbVpjwWYH3zaZoPaMgKh+4hUZqqoBP9w3+cLCMV5cmbSk/MSO411/W7bzsrXQCSHKKjg7GFxdbMBbNn39dl2AvzzjVUfy3IL/8AqAH/ANoUYIqTdk55NJUzvfG8WbSwPnfubbTnJIAHlKght1VzuPAuZprZlK59h1nMVWbd4NJV0EsMVuEOVzQTYEtcDa53XAK6jwduMYe5/A087c1sw734QHLe3Iec7udXwxi4u6v3K5nLcvT2LJ21GItGZxIA1N6FwFus3WxsjtwamUQSlheWktcxpbewuQQSeTm5lDy7bY5lOaCTLbW9CbW5b+DuTuebZsdXRRS0tM1zyWMkii4NzXEG19bEHdyb1eUE4v4V9DOMmpL4n9TupR9F7vj0797aSiigHU+dzpX268jGeVWCkO5x7rHVVu/vqvmkaf8ALjIgi8WWL61wnaV6IiAIiIAiIgPDhcWKku5iclJJSHfSVlRS/wDK2Qvj8WSRqrlIYF7hjNfBuE8VPWsHWAYJT5WM8qA1dqDK6MRRMc7N74gbgOTx/csnCNkuEYXTZ2G9gBYG3Ob/AO9FYIvOy+HY82bzcnPaux1w1c8ePZDj3J7iVF+vJ5W/gsCzqOp+K75zT+I+tdgLB2swzhI+FaPCZv628vk3+VcOv8OhDF5unVSjzx9/U6dLq5Snsyu0+D67QMM9L7kC7MWuFt9rgqcoqeshvwbJG3tfwGm9t28HnWtshiWhgcd3hM+8ff5VTKYaeHiCjqVNxlVcdn3IeaWlvC4pq75IzvrEeaT6Nnqrc2dknc1/fGa9xlzNA0truC118DXR/tGfPb+K7cGhlimpvJKXs3wc+XUqcduxL9ESGP4TM+pe5sby0kWIGm4Kkbs9T2/NN+v8Vyu/4/2jPnt/FfZkgcLtII5wbpi8OxY5zm1e53ylx16CernOMYrivQk9o9nrFhp4jqDmygkclvvW5s9E9lOxrwQ4XFjvGpt9S0XvAFyQBzk2Rrri43K2HQ48OeWaHFqq7diMmqlkxrHLt37kPimz00cpdG0uaXZmlu8a3Gm8ELz35X/530f/AOVcL1MgBAJFzuF9T2Bcj8IipN48ko36M3/HtpKcU69SDqYKyewe2V1t122H2AKo2bwp1PEQ/wB852YgcmlgFqucALk2HWvAeCLgi2+99PKttN4bDBk81ycpe5nm1kskNiSS9jpjuk9zmqdWSVVNGZY5SHkMsXNdYBwLd5BIvcc6zosUx9jQwd+2aLC9Pm3dZYSfKu9O/Gfrs+cPxTvxn67PnD8V7qzuqas8p4Vdp0fn/FKTGa4NZURVcgabtDocoB3X0aBfXeV2t3M9mJMPoi2cWkfIZXNBzZdAA3TebNvpzqrFUw6B7fnBfVVnmcltqkWhiUXuuzofHtm8RxPEDLJTTRskkDGl7LCOMGwv2C5PWSrAdw2k/bVHlj9VdiyStb74gdpAXujzy4S4Cwx6vk6b2v7jfAQCSiM0zw8BzDlJLTpdtgNQbeLsVN3JjVxQOpKuCWMRnNE57bDK4+Ey/UTcdR6lfL1EgvluLjeLi/kUPM5R2slYlGW5HR22+yNZNiss0dNM+MysIc1lwQAy5B8RXZHdI2T/AChRkMF5oryRc5NvCZ/zAW7QFUySBuriB2kBeWuBFxqEeZuvYLElfudF7A9zaokrGOq4Hxwx+6HhG2zkEZWDn11PUOtVndlwKoqmUwp4ZJcrpC7I29rhlr+QrslerpACASATuBI17FLzyc1L0IWFKLiTPc0w+SDDIYpmOjeDJdrhYi8jiLjsK6sdsPVSYqXSUkpgdWkuJYcpjMpJJIO7KV305wAudAvl32z9dnzh+KiOVxba7iWJNJPsTv8A2ZYb+6M+dJ6y5WG7C0NNIJYaaNr2+9d4TiOsZibHrC2O/Gfrs+cPxX0ZIHatIPYbqm+XqX2R9Dg4/hIq6WWmJsJY3MvzEjQ+I2PiXRDNk8Ww6cvhinDwC3PAM7XA9l7jQaEL9CTy5Wucf0Wl3kF1wNn8bbWQCdjS0EkAEg7jbk/3or48jgnxwUyY1Nrnk6YOM7QHT/vvmwH1iNfXYnucVk1ZHUVUb442SiZ5l0c8tdnsG3ubuGpPWu36PaBr6R1YWuaxrHSW3uytBJtu10/qvpT4sHRPlIAMbczmtkDyPAEgBI3Gzhp1rR5pJNJJFFiVpt2cDbzA5KyglghNpDlczwsty1wda/JcAhdQYLFjWHOeIYKgZ7BwMBlBy3sRv5zu513XNjgEcDmsJdUWDAXBoF43SnM7k8Fh59V8Jtqo2U8NUWv4Oax0bcsaWOeXPA/RAbqRfTXcqQnKK21ZacFJ3dHWHG3aE6cDLr/7G32hfHYDYCtNfFUzxOiZHJwrjJZpcdSAG77kld1UVUJYmSjc9jXjscAR9q+yl56TSSQWG2m3Zj7Y4r3rh9TUcsdO9zfjZSGfxEJshhXetBTU9rGOnY13xsoLz84lZHdH91ZS0Q/81XwscP8ALiPDyeK0Q8qr1zm4REQBERAEREAUhtEOBxfD6jcJRPRPPx2iaIfOid5VXqR7p7S2hFSBd1JUwVY7I5G5/wCBzkBXIvVjwQCNQRcfcvZAeHOsLnQDUqZwba5tRVSQm2Q/muu28Ht3rn7UQTyQGKnaCX6OJcG2bygX593lUXDsXWscHta0OaQ4HhW6EahXik1yZylJPg066ldS1Hg7gc7D1c33Kzo6kSMa8biL9nOFmYpQvnp2ue0NlaMxAN9f0gCOQ2+xcPZmuyngidHat7f6/cvl8L/8/WvC/wAmTp7P74/oevkf4nAp/NHr9/fc8bZyucYKZri0TS2cRzDKLfxfUuUzYukAtwQPWXOue3VcPar4XRHk4Uj62KoX1F0lR5CSbdmLxNo/2I+c78VkijFDiELIS4RzghzCSQCOUX67fWtfGjVRvE0GWRgbZ0RFiddS08/+9VgT4yyqrqRzA5rmucHtcLFp5j5CpVkSpG9tl8Bm7G/ztXLwH4LD8iz+ULibZfAZuxv87Vy8B+Cw/Is/lCr8pb5jnqWxz+0qTsd96qVLY5/adJ2O/wCpI9RPoam1PwOb5M/cvXZuMOoYWncYQD2EEFe21PwOb5M/cvOy/wADg+SCfKPmOLxIo/2R+kf+KwMM2dgfX1EDmXjY0FozO097y3ud5V6pTBf7VqviD/oUpvkiUVxwaNPsfSxva9sZDmuDgc794NxyrZc6wudy8qV25xrg4xTsPhye+I/RZy7uf7AVCuTLOoqzguojissslyIo2mOHmLt9z1cp7QtrZLFjLGYZdJoTkeDvIGgP1W8XWuFhm1NHTxNiYZLNFr8E7U8pPaVk4ltDE2rZV0+e58GZpYW5hz68tvsCvTfBnaXN/qdgqXw3+16n5Fv2Rqkgna9rXtN2uAcDzg6hTeG/2vU/It+yNUXcvLseO6C28EY552j6nLjQzSYXII5LvpXu8F28sJ5P6cu8coXJ7oH5mL5dv2FUlTTNlYWPaHNcLEFTdJFauTo9oZmvaHNILSLgg3BCmtpfh1F8d32sXFDpMKksc0lI92nKYyf9+PtX2x2obJWUL2EOa5ziCNx1YiVMN2jZ2l+Bz/Iu+xYmz+ydNLTRSPjJc5tyc7hynkBW3tL8Dn+Rd9in8B2Sjmpo5HSTAubchslgNTuFkXQmS+LoavEij/ZH6R/4rTw3C46dhZE3K0uzWuTroOXsWNxGi/a1H0v9FtYZhzaeMRtLnAEm7jc6m+9Q37kpex9ap+WNxsDZhNju0B3ro+Hu1VbBZkFI0E3OWN4159H9QXd1d+af8m77CvygF06aEZXaMNRNxqjsii7sNUBkbBSNaTqGxPA136B9luY1tnW0VHDUspqQRTnW0breE27btDhvAO/mXVWFwGSRrG6uc4NHaTYfau/8VwZlVRuoC08GIGCOQW1fHfRoO4jK3XlzHmWmRQg1wZ43OafJ15Td1CvqYpMtJSyRwx8I+8Ty1rRoNC+3YOYHmXGPdsq7AcBS6bvc5NNLaeHpobKqiwNghbTw08z6cEO4CMFgmd+tV1UgaHD/AAMuNOW1l1LtHgzqSofA/JceF4D87QHahubfcbteZWhHHJ1RE3OKuz9MYPUcJTQyEAZ4Y32aLAZmA2aOQarmLO2c+B0//DRf6bVorz31O5dCQqxw+PQM/RpKGSc9T6h4ib48kb/Kq9R+xHu1XiVZyPrBSs+JSsazTqzuf5FYKCQiIgCIiAIiIAuDjuGippZqc7pYXxfPaW/euciAnu59iJqMLpZHe+4Bsb/jx3jffrzMKoVH9z/3J9fRnTgMQke0c0dQGzs+t7lYIAiIgCwqrZwl5dG8Nu7MNDod/wBq3UXLqdJi1KSyq65Rrjyyxu4mXjGBiqiax7sr2kOa9vI62thzLgNwvEGiwq4yB+tCCfGVRoutOlRi0m7J78nYh+9RfQBfCLYsveZqid75SQQ5gDLW7OrTkVQincyNiOPX0LZonRPvlc2xtv6iPGsGnwGshaI4qtuQaND4QSBzKmRQnQcUye/J2IfvUX0AXth2zbxOKmomMsjRZtm5WjxeM+Vb6Kdw2o4mLUPDwPiBy525b2vbxJhVFwEDIib5Ght7WvbqXLRRZNc2FkUOBmOrlqc4IlaBltu97y3196tdEsNWFjYbgBjqJKmV4fI/Rvg2DW8w15gB4utbKJYas8WXzqaVsjHRvF2uaWkdRX1RQSZez+EvpYzE6TO0OJZ4NiAd4Ouv9SvFLghZWS1WYESMDctt1sut7/4frWqimyKRk7RYIatjWBwblkD7kX3A6fWtZESxXc+c8DXtLHgOa4WIO4hTNNsRwU7JGSng45M7WOBJF7XF79Q16lVIibRDin1OLidHw0MkQNs7C29r2uLXssOl2eq4mCOOsAa0WA4Fpt4zqqZEToOKZPfkiu/fR9Az8FqYVTSxsIml4V2a4OQNsLDSw8flXNRGyUqPhXfmn/Ju+wr8oBfrSRgcC07iCD411bDs/hMjjHHSF0nfferAaiQB3gGQSF1zZmVjuQnwV06fIoWc+eG6iT7l9PAKrvqpljjjp25wHvaC59jlyg6m2p05QEpe6dUMxB1RndwElQHuiNiAwEN8EH3rsnKN53qvpdm8Me98RoiHRxzveO+HkXge1paDfUHOCD9SR7KYc+RrGUPvqp1Lc1Ug8JsfCk210yg+NaucW22v4MlCSSSZ77Q7U0Uc+UzQuY8cI13e3fLBfe13Bytc03udQdHdSlNtGQ1NPwsNRh3uIJEdPC+CRwcQHeC93hW32tfeqWPAcIdny0hOSqFP+ffqCxz2yDX3pyOFupcduF4S6Njm0Tg9xa17HzyNMTnOY0B9rm1pA4EA3G5RFqNVf7FpJvrX7nZeznwOn/4aL/Tavvite2nglnd72KJ8h7GNLj9i96GJrImNaLNbG1rRcmwAAAudTopnunyE4eaZvv6ueGjb/wDLIA/+APPiXE+p1rocjub0BhwumDvfvj4d/OXzEyuv43/UqVesUYa0NAsAAAOoaBeygkIiIAiIgCIiAIiICPhcIMfkaTYVdAx7b/pSU8jmuA6xHI09g6lYLH2l2ZZXRta5zo5Y38JBNGbPieP0m84O4tOhCxo8Sxem8CWkgrQN0sFQ2BxHO+GUWDviusgLF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1zbi3Osl+ylMSHCPK4NYAWOc0jg82Qgg++GdwvvIcQbhZHGvEOh5vPKX1k414h0PN55S+spTa6ENJ9TRpNj4WMDXlzy3hBnzOY9zZXZntlLCOEuQLk77LmtwKEHMGWPDOn0c737mGNzt/6ptZYPGvEOh5vPKX1k414h0PN55S+sp3MbUbB2WpswdwQBAY0WLh+bzhlwDqQJHanXVJ9lqZ7g8x2cGxsDmvc11ojePwmkG7TuO9Y/GvEOh5vPKX1k414h0PN55S+sm5+o2r0KxjbADXQW1JJ8ZOpUjtI4T4th1MNeC4eukA5MjOChcebw5XW7EfjOLT+DDQRU1/7ypq2yAdYihBLj2kLT2Z2WFJwk0kjp6qYgzTvABdb3rWNGjI28jQqkm6iIgCIiAIiIAiIgCIiAIiIAiIgCIiAIiIAiIgCIiAIiIAiIgCIiAIiIAiIgCIiAIiIAiIgCIiAIiIAiIgCIiAIiIAiIgCIiAIiIAiIgCIiAIiIAiIgCIiAIiIAiIgCIiAIiIAiIgCIiAIiIAiIgCIiAIiIAiIgCIiAIiIAiIgCIiAIiIAiIgCIiAIiIAiIgC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9" descr="data:image/jpeg;base64,/9j/4AAQSkZJRgABAQAAAQABAAD/2wCEAAkGBhMQEBUQERMTFRQVERcSFRgVEBQVGRgaFxcVFhUYFRUYGyYeFxojGRIXIDAgIycpLSwtFR8xNTAqNSYrLCkBCQoKDgwOGg8PGjIkHyQyLC8tNS0tLC80LCwtLCwqLCwqLCwvLCwsLDQsNCwsNCwsLCwsLDUpLCwsLCwpKiwsLP/AABEIAIMBgQMBIgACEQEDEQH/xAAcAAEBAQACAwEAAAAAAAAAAAAABgUEBwECAwj/xABUEAABAwIDAgcJCwkGAwkAAAABAAIDBBEFEiEGMRMWQVFVYXEHFCKBkZSV0tMjMjRyc5KTobHB0RUzQlJTVKKy4TVDYmOz8HSCwhckJURFZIOj4v/EABoBAQADAQEBAAAAAAAAAAAAAAABAgMEBQb/xAAwEQACAgEDAgQEBQUBAAAAAAAAAQIRAwQSITFBBRNRYSJCgfAUMnGhsZHB0eHxFf/aAAwDAQACEQMRAD8A7xREQBERAEREAREQBERAEREAREQBERAEREAREQBERAEREAREQBERAEREAREQBERAEREAREQBERAEREAREQBERAEREAREQBERAZm0W0MVDAZpsx8IMYxgzPke7Rkcbf0nE8iwYmYxVjOZKegYdWs4HvqYDk4Rxc1gPULrzj7Qcaw4Sas4GqdEOThmtj1I5xGX28as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e7CsYi8JldTVBH93NRcCD1CSJ5LfIVo7NbV99PfTzROp6uEAywuId4J0EkTxpJGT+kOw2W+o/aVgGL4Y6MWlPfLXkcsIiu4O5xwhjI6ygLBERAEREAREQEh3RPchR1v7tiEJceaOa8En+qPIq9YW3WGd84bVQj3zqd5b8dozs/iaFy9m8TFVR09QP72COTxuYCR4jcIDSWPtFjZp2gMsXuOgO4Abz9y1nvDQSTYAXJ6guvK+r76qMxIaC4NBJsGt5L/AGryfFNW8GNRg/ilwv8AJ3aLAss7l0XU06XbKXO3hAzJfwrNN7c41Vi11xcbjqoraOmhysdC9hytEZAcCSBuNh9fatbZHE88fAuPhM3dbf6bvIuXQarJDO9Pmluvo/7ffob6rDCWJZcca9UaWMVjooi9tr3A1FxqVhM2jnO7IeyNx+9aW1htTO+M37VNYNW1DA7gGF1yM3gZrb7fesPEs+aOrWOM3GNfKr9exOlwxlhc2k3ff6Gr+X6jmb9E78VsYLWvla4yAAh1hZpbyDnWJ+Vq79kfoit/B55HxB0zcr7m4y20vpot/D3klm5yTap8SjS/kz1MVGH5Y/R2ZWKY9JHK5jSywta7STuB51xuMc/+D6N34rM2kktVP7R/KFst22jt+bf5WrzvPyTz5Iz1Dgk3XF92dXkJY4OOPda5PiNp5QdcnZlcPvVJRVYljbIOUf0Ki8dxwVJZlYW5b7yLm9ubsVXgVMY6djXb7XOt95J3+Nd3hebNLUTg8m+CXWu/H+zn1eKMcUZbdsvQzcR2lLXlkeWwNiSCbkb7C64fGGf9Zv0f9Vl0NnVTWnUGaxB+MuwQsNJHV65zn5zik+iX/C+dYtNtjsuyTbtLMDqWHtYR96ocLxETszDQg2I61mbZNHANdbUSAA9odf7F8dinXZJ8YfYVvpp6jBrfw+TJvTXf9LKZYY8mn82MaZwNqdvRTyughLA9tg9z2lwBIBsACOQhT429qzqJmW6qS/15lE7Zz/8Ai1Q07u+rHsJaCv0PDE1jQ1oAaBYACwAG4AL6+WzHFfDdngR35JP4qOsou6JUMIzyRO6nU7m38j1e7PY42sgEzOctcOZw3+LUeVcXazD6OWNvfzmNY1/gudLwfhEHTNccnJ1L22UpqSOFzaF7Hx5yXFsvCWcQL63NtANFlOUJRtRpmkIyjLl2bTnWFzoBqut8S7o8nCv4GSERg2bmhc42HKTnG/fuXM7rm1fetKKaM2lnuDY6tjHvz4/e+M8yje5o2iyzS1s8Lc7TAxj5Gg5XDw32O7eAD1FXxQSi5yVlcs25bYujsrYzanvxrmPcwysNzlaWgtO4gEncdD4lSr844Zjpw3EM8cglZHIWlzHAtkjJ1sRpq3XqI6l+iKSqbLG2VhDmPaHNI5QRcFUz49rtdGWwz3Kn1RC7RbbzwVUkLJIQ1pAAdC5x3A6kPF9/MtHYzbE1T3QzPjL7ZmZGFlwPfCxcbnl8q6r7oFQRi8zeThmD+Fi+u1tFLg+JB8VwzPw8J5C2+rD2atPURzro8uDilXLRhvkpN3wmd7YhXMgidNIbNY3MT/vlJ08a62d3SKi5tLABfQcA426r59Vjd0zuhMq4oYKd3gOY2eWx3OI8GM9bdSeuyyNpsAdRUFI+QETTukkffe0ZWZGeIG563dSrixRS+NcstlyNv4XwjuvZfE3VNKyZ5aXOLrlrS0aOI0BJ5udReIbf1DJpI2yQWbI5oBgcTo4gA+HqdFudyp98KhPXJ/qPXT1VjHAYq+V1y2Ouc8gbyGykkC/Yoxwi5yVE5JNRjydgcf6v9eHzWT11ycN7pbw8CodE5l7HJG5jh5XEHsXy/wC3Om/d5/LH6y632p2i7+rHzRRlgkLWtZoSTYN1tykrSMFLiUKKSm48qdn6Bx7ETDSyTxloLWZmlwzDeNSARfesLYramWrlkZI+NwawOGSMtO+2pLjdfTbVpjwWYH3zaZoPaMgKh+4hUZqqoBP9w3+cLCMV5cmbSk/MSO411/W7bzsrXQCSHKKjg7GFxdbMBbNn39dl2AvzzjVUfy3IL/8AqAH/ANoUYIqTdk55NJUzvfG8WbSwPnfubbTnJIAHlKght1VzuPAuZprZlK59h1nMVWbd4NJV0EsMVuEOVzQTYEtcDa53XAK6jwduMYe5/A087c1sw734QHLe3Iec7udXwxi4u6v3K5nLcvT2LJ21GItGZxIA1N6FwFus3WxsjtwamUQSlheWktcxpbewuQQSeTm5lDy7bY5lOaCTLbW9CbW5b+DuTuebZsdXRRS0tM1zyWMkii4NzXEG19bEHdyb1eUE4v4V9DOMmpL4n9TupR9F7vj0797aSiigHU+dzpX268jGeVWCkO5x7rHVVu/vqvmkaf8ALjIgi8WWL61wnaV6IiAIiIAiIgPDhcWKku5iclJJSHfSVlRS/wDK2Qvj8WSRqrlIYF7hjNfBuE8VPWsHWAYJT5WM8qA1dqDK6MRRMc7N74gbgOTx/csnCNkuEYXTZ2G9gBYG3Ob/AO9FYIvOy+HY82bzcnPaux1w1c8ePZDj3J7iVF+vJ5W/gsCzqOp+K75zT+I+tdgLB2swzhI+FaPCZv628vk3+VcOv8OhDF5unVSjzx9/U6dLq5Snsyu0+D67QMM9L7kC7MWuFt9rgqcoqeshvwbJG3tfwGm9t28HnWtshiWhgcd3hM+8ff5VTKYaeHiCjqVNxlVcdn3IeaWlvC4pq75IzvrEeaT6Nnqrc2dknc1/fGa9xlzNA0truC118DXR/tGfPb+K7cGhlimpvJKXs3wc+XUqcduxL9ESGP4TM+pe5sby0kWIGm4Kkbs9T2/NN+v8Vyu/4/2jPnt/FfZkgcLtII5wbpi8OxY5zm1e53ylx16CernOMYrivQk9o9nrFhp4jqDmygkclvvW5s9E9lOxrwQ4XFjvGpt9S0XvAFyQBzk2Rrri43K2HQ48OeWaHFqq7diMmqlkxrHLt37kPimz00cpdG0uaXZmlu8a3Gm8ELz35X/530f/AOVcL1MgBAJFzuF9T2Bcj8IipN48ko36M3/HtpKcU69SDqYKyewe2V1t122H2AKo2bwp1PEQ/wB852YgcmlgFqucALk2HWvAeCLgi2+99PKttN4bDBk81ycpe5nm1kskNiSS9jpjuk9zmqdWSVVNGZY5SHkMsXNdYBwLd5BIvcc6zosUx9jQwd+2aLC9Pm3dZYSfKu9O/Gfrs+cPxTvxn67PnD8V7qzuqas8p4Vdp0fn/FKTGa4NZURVcgabtDocoB3X0aBfXeV2t3M9mJMPoi2cWkfIZXNBzZdAA3TebNvpzqrFUw6B7fnBfVVnmcltqkWhiUXuuzofHtm8RxPEDLJTTRskkDGl7LCOMGwv2C5PWSrAdw2k/bVHlj9VdiyStb74gdpAXujzy4S4Cwx6vk6b2v7jfAQCSiM0zw8BzDlJLTpdtgNQbeLsVN3JjVxQOpKuCWMRnNE57bDK4+Ey/UTcdR6lfL1EgvluLjeLi/kUPM5R2slYlGW5HR22+yNZNiss0dNM+MysIc1lwQAy5B8RXZHdI2T/AChRkMF5oryRc5NvCZ/zAW7QFUySBuriB2kBeWuBFxqEeZuvYLElfudF7A9zaokrGOq4Hxwx+6HhG2zkEZWDn11PUOtVndlwKoqmUwp4ZJcrpC7I29rhlr+QrslerpACASATuBI17FLzyc1L0IWFKLiTPc0w+SDDIYpmOjeDJdrhYi8jiLjsK6sdsPVSYqXSUkpgdWkuJYcpjMpJJIO7KV305wAudAvl32z9dnzh+KiOVxba7iWJNJPsTv8A2ZYb+6M+dJ6y5WG7C0NNIJYaaNr2+9d4TiOsZibHrC2O/Gfrs+cPxX0ZIHatIPYbqm+XqX2R9Dg4/hIq6WWmJsJY3MvzEjQ+I2PiXRDNk8Ww6cvhinDwC3PAM7XA9l7jQaEL9CTy5Wucf0Wl3kF1wNn8bbWQCdjS0EkAEg7jbk/3or48jgnxwUyY1Nrnk6YOM7QHT/vvmwH1iNfXYnucVk1ZHUVUb442SiZ5l0c8tdnsG3ubuGpPWu36PaBr6R1YWuaxrHSW3uytBJtu10/qvpT4sHRPlIAMbczmtkDyPAEgBI3Gzhp1rR5pJNJJFFiVpt2cDbzA5KyglghNpDlczwsty1wda/JcAhdQYLFjWHOeIYKgZ7BwMBlBy3sRv5zu513XNjgEcDmsJdUWDAXBoF43SnM7k8Fh59V8Jtqo2U8NUWv4Oax0bcsaWOeXPA/RAbqRfTXcqQnKK21ZacFJ3dHWHG3aE6cDLr/7G32hfHYDYCtNfFUzxOiZHJwrjJZpcdSAG77kld1UVUJYmSjc9jXjscAR9q+yl56TSSQWG2m3Zj7Y4r3rh9TUcsdO9zfjZSGfxEJshhXetBTU9rGOnY13xsoLz84lZHdH91ZS0Q/81XwscP8ALiPDyeK0Q8qr1zm4REQBERAEREAUhtEOBxfD6jcJRPRPPx2iaIfOid5VXqR7p7S2hFSBd1JUwVY7I5G5/wCBzkBXIvVjwQCNQRcfcvZAeHOsLnQDUqZwba5tRVSQm2Q/muu28Ht3rn7UQTyQGKnaCX6OJcG2bygX593lUXDsXWscHta0OaQ4HhW6EahXik1yZylJPg066ldS1Hg7gc7D1c33Kzo6kSMa8biL9nOFmYpQvnp2ue0NlaMxAN9f0gCOQ2+xcPZmuyngidHat7f6/cvl8L/8/WvC/wAmTp7P74/oevkf4nAp/NHr9/fc8bZyucYKZri0TS2cRzDKLfxfUuUzYukAtwQPWXOue3VcPar4XRHk4Uj62KoX1F0lR5CSbdmLxNo/2I+c78VkijFDiELIS4RzghzCSQCOUX67fWtfGjVRvE0GWRgbZ0RFiddS08/+9VgT4yyqrqRzA5rmucHtcLFp5j5CpVkSpG9tl8Bm7G/ztXLwH4LD8iz+ULibZfAZuxv87Vy8B+Cw/Is/lCr8pb5jnqWxz+0qTsd96qVLY5/adJ2O/wCpI9RPoam1PwOb5M/cvXZuMOoYWncYQD2EEFe21PwOb5M/cvOy/wADg+SCfKPmOLxIo/2R+kf+KwMM2dgfX1EDmXjY0FozO097y3ud5V6pTBf7VqviD/oUpvkiUVxwaNPsfSxva9sZDmuDgc794NxyrZc6wudy8qV25xrg4xTsPhye+I/RZy7uf7AVCuTLOoqzguojissslyIo2mOHmLt9z1cp7QtrZLFjLGYZdJoTkeDvIGgP1W8XWuFhm1NHTxNiYZLNFr8E7U8pPaVk4ltDE2rZV0+e58GZpYW5hz68tvsCvTfBnaXN/qdgqXw3+16n5Fv2Rqkgna9rXtN2uAcDzg6hTeG/2vU/It+yNUXcvLseO6C28EY552j6nLjQzSYXII5LvpXu8F28sJ5P6cu8coXJ7oH5mL5dv2FUlTTNlYWPaHNcLEFTdJFauTo9oZmvaHNILSLgg3BCmtpfh1F8d32sXFDpMKksc0lI92nKYyf9+PtX2x2obJWUL2EOa5ziCNx1YiVMN2jZ2l+Bz/Iu+xYmz+ydNLTRSPjJc5tyc7hynkBW3tL8Dn+Rd9in8B2Sjmpo5HSTAubchslgNTuFkXQmS+LoavEij/ZH6R/4rTw3C46dhZE3K0uzWuTroOXsWNxGi/a1H0v9FtYZhzaeMRtLnAEm7jc6m+9Q37kpex9ap+WNxsDZhNju0B3ro+Hu1VbBZkFI0E3OWN4159H9QXd1d+af8m77CvygF06aEZXaMNRNxqjsii7sNUBkbBSNaTqGxPA136B9luY1tnW0VHDUspqQRTnW0breE27btDhvAO/mXVWFwGSRrG6uc4NHaTYfau/8VwZlVRuoC08GIGCOQW1fHfRoO4jK3XlzHmWmRQg1wZ43OafJ15Td1CvqYpMtJSyRwx8I+8Ty1rRoNC+3YOYHmXGPdsq7AcBS6bvc5NNLaeHpobKqiwNghbTw08z6cEO4CMFgmd+tV1UgaHD/AAMuNOW1l1LtHgzqSofA/JceF4D87QHahubfcbteZWhHHJ1RE3OKuz9MYPUcJTQyEAZ4Y32aLAZmA2aOQarmLO2c+B0//DRf6bVorz31O5dCQqxw+PQM/RpKGSc9T6h4ib48kb/Kq9R+xHu1XiVZyPrBSs+JSsazTqzuf5FYKCQiIgCIiAIiIAuDjuGippZqc7pYXxfPaW/euciAnu59iJqMLpZHe+4Bsb/jx3jffrzMKoVH9z/3J9fRnTgMQke0c0dQGzs+t7lYIAiIgCwqrZwl5dG8Nu7MNDod/wBq3UXLqdJi1KSyq65Rrjyyxu4mXjGBiqiax7sr2kOa9vI62thzLgNwvEGiwq4yB+tCCfGVRoutOlRi0m7J78nYh+9RfQBfCLYsveZqid75SQQ5gDLW7OrTkVQincyNiOPX0LZonRPvlc2xtv6iPGsGnwGshaI4qtuQaND4QSBzKmRQnQcUye/J2IfvUX0AXth2zbxOKmomMsjRZtm5WjxeM+Vb6Kdw2o4mLUPDwPiBy525b2vbxJhVFwEDIib5Ght7WvbqXLRRZNc2FkUOBmOrlqc4IlaBltu97y3196tdEsNWFjYbgBjqJKmV4fI/Rvg2DW8w15gB4utbKJYas8WXzqaVsjHRvF2uaWkdRX1RQSZez+EvpYzE6TO0OJZ4NiAd4Ouv9SvFLghZWS1WYESMDctt1sut7/4frWqimyKRk7RYIatjWBwblkD7kX3A6fWtZESxXc+c8DXtLHgOa4WIO4hTNNsRwU7JGSng45M7WOBJF7XF79Q16lVIibRDin1OLidHw0MkQNs7C29r2uLXssOl2eq4mCOOsAa0WA4Fpt4zqqZEToOKZPfkiu/fR9Az8FqYVTSxsIml4V2a4OQNsLDSw8flXNRGyUqPhXfmn/Ju+wr8oBfrSRgcC07iCD411bDs/hMjjHHSF0nfferAaiQB3gGQSF1zZmVjuQnwV06fIoWc+eG6iT7l9PAKrvqpljjjp25wHvaC59jlyg6m2p05QEpe6dUMxB1RndwElQHuiNiAwEN8EH3rsnKN53qvpdm8Me98RoiHRxzveO+HkXge1paDfUHOCD9SR7KYc+RrGUPvqp1Lc1Ug8JsfCk210yg+NaucW22v4MlCSSSZ77Q7U0Uc+UzQuY8cI13e3fLBfe13Bytc03udQdHdSlNtGQ1NPwsNRh3uIJEdPC+CRwcQHeC93hW32tfeqWPAcIdny0hOSqFP+ffqCxz2yDX3pyOFupcduF4S6Njm0Tg9xa17HzyNMTnOY0B9rm1pA4EA3G5RFqNVf7FpJvrX7nZeznwOn/4aL/Tavvite2nglnd72KJ8h7GNLj9i96GJrImNaLNbG1rRcmwAAAudTopnunyE4eaZvv6ueGjb/wDLIA/+APPiXE+p1rocjub0BhwumDvfvj4d/OXzEyuv43/UqVesUYa0NAsAAAOoaBeygkIiIAiIgCIiAIiICPhcIMfkaTYVdAx7b/pSU8jmuA6xHI09g6lYLH2l2ZZXRta5zo5Y38JBNGbPieP0m84O4tOhCxo8Sxem8CWkgrQN0sFQ2BxHO+GUWDviusgLF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1zbi3Osl+ylMSHCPK4NYAWOc0jg82Qgg++GdwvvIcQbhZHGvEOh5vPKX1k414h0PN55S+spTa6ENJ9TRpNj4WMDXlzy3hBnzOY9zZXZntlLCOEuQLk77LmtwKEHMGWPDOn0c737mGNzt/6ptZYPGvEOh5vPKX1k414h0PN55S+sp3MbUbB2WpswdwQBAY0WLh+bzhlwDqQJHanXVJ9lqZ7g8x2cGxsDmvc11ojePwmkG7TuO9Y/GvEOh5vPKX1k414h0PN55S+sm5+o2r0KxjbADXQW1JJ8ZOpUjtI4T4th1MNeC4eukA5MjOChcebw5XW7EfjOLT+DDQRU1/7ypq2yAdYihBLj2kLT2Z2WFJwk0kjp6qYgzTvABdb3rWNGjI28jQqkm6iIgCIiAIiIAiIgCIiAIiIAiIgCIiAIiIAiIgCIiAIiIAiIgCIiAIiIAiIgCIiAIiIAiIgCIiAIiIAiIgCIiAIiIAiIgCIiAIiIAiIgCIiAIiIAiIgCIiAIiIAiIgCIiAIiIAiIgCIiAIiIAiIgCIiAIiIAiIgCIiAIiIAiIgCIiAIiIAiIgCIiAIiIAiIgC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1" descr="data:image/jpeg;base64,/9j/4AAQSkZJRgABAQAAAQABAAD/2wCEAAkGBhMQEBUQERMTFRQVERcSFRgVEBQVGRgaFxcVFhUYFRUYGyYeFxojGRIXIDAgIycpLSwtFR8xNTAqNSYrLCkBCQoKDgwOGg8PGjIkHyQyLC8tNS0tLC80LCwtLCwqLCwqLCwvLCwsLDQsNCwsNCwsLCwsLDUpLCwsLCwpKiwsLP/AABEIAIMBgQMBIgACEQEDEQH/xAAcAAEBAQACAwEAAAAAAAAAAAAABgUEBwECAwj/xABUEAABAwIDAgcJCwkGAwkAAAABAAIDBBEFEiEGMRMWQVFVYXEHFCKBkZSV0tMjMjRyc5KTobHB0RUzQlJTVKKy4TVDYmOz8HSCwhckJURFZIOj4v/EABoBAQADAQEBAAAAAAAAAAAAAAABAgMEBQb/xAAwEQACAgEDAgQEBQUBAAAAAAAAAQIRAwQSITFBBRNRYSJCgfAUMnGhsZHB0eHxFf/aAAwDAQACEQMRAD8A7xREQBERAEREAREQBERAEREAREQBERAEREAREQBERAEREAREQBERAEREAREQBERAEREAREQBERAEREAREQBERAEREAREQBERAZm0W0MVDAZpsx8IMYxgzPke7Rkcbf0nE8iwYmYxVjOZKegYdWs4HvqYDk4Rxc1gPULrzj7Qcaw4Sas4GqdEOThmtj1I5xGX28as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e7CsYi8JldTVBH93NRcCD1CSJ5LfIVo7NbV99PfTzROp6uEAywuId4J0EkTxpJGT+kOw2W+o/aVgGL4Y6MWlPfLXkcsIiu4O5xwhjI6ygLBERAEREAREQEh3RPchR1v7tiEJceaOa8En+qPIq9YW3WGd84bVQj3zqd5b8dozs/iaFy9m8TFVR09QP72COTxuYCR4jcIDSWPtFjZp2gMsXuOgO4Abz9y1nvDQSTYAXJ6guvK+r76qMxIaC4NBJsGt5L/AGryfFNW8GNRg/ilwv8AJ3aLAss7l0XU06XbKXO3hAzJfwrNN7c41Vi11xcbjqoraOmhysdC9hytEZAcCSBuNh9fatbZHE88fAuPhM3dbf6bvIuXQarJDO9Pmluvo/7ffob6rDCWJZcca9UaWMVjooi9tr3A1FxqVhM2jnO7IeyNx+9aW1htTO+M37VNYNW1DA7gGF1yM3gZrb7fesPEs+aOrWOM3GNfKr9exOlwxlhc2k3ff6Gr+X6jmb9E78VsYLWvla4yAAh1hZpbyDnWJ+Vq79kfoit/B55HxB0zcr7m4y20vpot/D3klm5yTap8SjS/kz1MVGH5Y/R2ZWKY9JHK5jSywta7STuB51xuMc/+D6N34rM2kktVP7R/KFst22jt+bf5WrzvPyTz5Iz1Dgk3XF92dXkJY4OOPda5PiNp5QdcnZlcPvVJRVYljbIOUf0Ki8dxwVJZlYW5b7yLm9ubsVXgVMY6djXb7XOt95J3+Nd3hebNLUTg8m+CXWu/H+zn1eKMcUZbdsvQzcR2lLXlkeWwNiSCbkb7C64fGGf9Zv0f9Vl0NnVTWnUGaxB+MuwQsNJHV65zn5zik+iX/C+dYtNtjsuyTbtLMDqWHtYR96ocLxETszDQg2I61mbZNHANdbUSAA9odf7F8dinXZJ8YfYVvpp6jBrfw+TJvTXf9LKZYY8mn82MaZwNqdvRTyughLA9tg9z2lwBIBsACOQhT429qzqJmW6qS/15lE7Zz/8Ai1Q07u+rHsJaCv0PDE1jQ1oAaBYACwAG4AL6+WzHFfDdngR35JP4qOsou6JUMIzyRO6nU7m38j1e7PY42sgEzOctcOZw3+LUeVcXazD6OWNvfzmNY1/gudLwfhEHTNccnJ1L22UpqSOFzaF7Hx5yXFsvCWcQL63NtANFlOUJRtRpmkIyjLl2bTnWFzoBqut8S7o8nCv4GSERg2bmhc42HKTnG/fuXM7rm1fetKKaM2lnuDY6tjHvz4/e+M8yje5o2iyzS1s8Lc7TAxj5Gg5XDw32O7eAD1FXxQSi5yVlcs25bYujsrYzanvxrmPcwysNzlaWgtO4gEncdD4lSr844Zjpw3EM8cglZHIWlzHAtkjJ1sRpq3XqI6l+iKSqbLG2VhDmPaHNI5QRcFUz49rtdGWwz3Kn1RC7RbbzwVUkLJIQ1pAAdC5x3A6kPF9/MtHYzbE1T3QzPjL7ZmZGFlwPfCxcbnl8q6r7oFQRi8zeThmD+Fi+u1tFLg+JB8VwzPw8J5C2+rD2atPURzro8uDilXLRhvkpN3wmd7YhXMgidNIbNY3MT/vlJ08a62d3SKi5tLABfQcA426r59Vjd0zuhMq4oYKd3gOY2eWx3OI8GM9bdSeuyyNpsAdRUFI+QETTukkffe0ZWZGeIG563dSrixRS+NcstlyNv4XwjuvZfE3VNKyZ5aXOLrlrS0aOI0BJ5udReIbf1DJpI2yQWbI5oBgcTo4gA+HqdFudyp98KhPXJ/qPXT1VjHAYq+V1y2Ouc8gbyGykkC/Yoxwi5yVE5JNRjydgcf6v9eHzWT11ycN7pbw8CodE5l7HJG5jh5XEHsXy/wC3Om/d5/LH6y632p2i7+rHzRRlgkLWtZoSTYN1tykrSMFLiUKKSm48qdn6Bx7ETDSyTxloLWZmlwzDeNSARfesLYramWrlkZI+NwawOGSMtO+2pLjdfTbVpjwWYH3zaZoPaMgKh+4hUZqqoBP9w3+cLCMV5cmbSk/MSO411/W7bzsrXQCSHKKjg7GFxdbMBbNn39dl2AvzzjVUfy3IL/8AqAH/ANoUYIqTdk55NJUzvfG8WbSwPnfubbTnJIAHlKght1VzuPAuZprZlK59h1nMVWbd4NJV0EsMVuEOVzQTYEtcDa53XAK6jwduMYe5/A087c1sw734QHLe3Iec7udXwxi4u6v3K5nLcvT2LJ21GItGZxIA1N6FwFus3WxsjtwamUQSlheWktcxpbewuQQSeTm5lDy7bY5lOaCTLbW9CbW5b+DuTuebZsdXRRS0tM1zyWMkii4NzXEG19bEHdyb1eUE4v4V9DOMmpL4n9TupR9F7vj0797aSiigHU+dzpX268jGeVWCkO5x7rHVVu/vqvmkaf8ALjIgi8WWL61wnaV6IiAIiIAiIgPDhcWKku5iclJJSHfSVlRS/wDK2Qvj8WSRqrlIYF7hjNfBuE8VPWsHWAYJT5WM8qA1dqDK6MRRMc7N74gbgOTx/csnCNkuEYXTZ2G9gBYG3Ob/AO9FYIvOy+HY82bzcnPaux1w1c8ePZDj3J7iVF+vJ5W/gsCzqOp+K75zT+I+tdgLB2swzhI+FaPCZv628vk3+VcOv8OhDF5unVSjzx9/U6dLq5Snsyu0+D67QMM9L7kC7MWuFt9rgqcoqeshvwbJG3tfwGm9t28HnWtshiWhgcd3hM+8ff5VTKYaeHiCjqVNxlVcdn3IeaWlvC4pq75IzvrEeaT6Nnqrc2dknc1/fGa9xlzNA0truC118DXR/tGfPb+K7cGhlimpvJKXs3wc+XUqcduxL9ESGP4TM+pe5sby0kWIGm4Kkbs9T2/NN+v8Vyu/4/2jPnt/FfZkgcLtII5wbpi8OxY5zm1e53ylx16CernOMYrivQk9o9nrFhp4jqDmygkclvvW5s9E9lOxrwQ4XFjvGpt9S0XvAFyQBzk2Rrri43K2HQ48OeWaHFqq7diMmqlkxrHLt37kPimz00cpdG0uaXZmlu8a3Gm8ELz35X/530f/AOVcL1MgBAJFzuF9T2Bcj8IipN48ko36M3/HtpKcU69SDqYKyewe2V1t122H2AKo2bwp1PEQ/wB852YgcmlgFqucALk2HWvAeCLgi2+99PKttN4bDBk81ycpe5nm1kskNiSS9jpjuk9zmqdWSVVNGZY5SHkMsXNdYBwLd5BIvcc6zosUx9jQwd+2aLC9Pm3dZYSfKu9O/Gfrs+cPxTvxn67PnD8V7qzuqas8p4Vdp0fn/FKTGa4NZURVcgabtDocoB3X0aBfXeV2t3M9mJMPoi2cWkfIZXNBzZdAA3TebNvpzqrFUw6B7fnBfVVnmcltqkWhiUXuuzofHtm8RxPEDLJTTRskkDGl7LCOMGwv2C5PWSrAdw2k/bVHlj9VdiyStb74gdpAXujzy4S4Cwx6vk6b2v7jfAQCSiM0zw8BzDlJLTpdtgNQbeLsVN3JjVxQOpKuCWMRnNE57bDK4+Ey/UTcdR6lfL1EgvluLjeLi/kUPM5R2slYlGW5HR22+yNZNiss0dNM+MysIc1lwQAy5B8RXZHdI2T/AChRkMF5oryRc5NvCZ/zAW7QFUySBuriB2kBeWuBFxqEeZuvYLElfudF7A9zaokrGOq4Hxwx+6HhG2zkEZWDn11PUOtVndlwKoqmUwp4ZJcrpC7I29rhlr+QrslerpACASATuBI17FLzyc1L0IWFKLiTPc0w+SDDIYpmOjeDJdrhYi8jiLjsK6sdsPVSYqXSUkpgdWkuJYcpjMpJJIO7KV305wAudAvl32z9dnzh+KiOVxba7iWJNJPsTv8A2ZYb+6M+dJ6y5WG7C0NNIJYaaNr2+9d4TiOsZibHrC2O/Gfrs+cPxX0ZIHatIPYbqm+XqX2R9Dg4/hIq6WWmJsJY3MvzEjQ+I2PiXRDNk8Ww6cvhinDwC3PAM7XA9l7jQaEL9CTy5Wucf0Wl3kF1wNn8bbWQCdjS0EkAEg7jbk/3or48jgnxwUyY1Nrnk6YOM7QHT/vvmwH1iNfXYnucVk1ZHUVUb442SiZ5l0c8tdnsG3ubuGpPWu36PaBr6R1YWuaxrHSW3uytBJtu10/qvpT4sHRPlIAMbczmtkDyPAEgBI3Gzhp1rR5pJNJJFFiVpt2cDbzA5KyglghNpDlczwsty1wda/JcAhdQYLFjWHOeIYKgZ7BwMBlBy3sRv5zu513XNjgEcDmsJdUWDAXBoF43SnM7k8Fh59V8Jtqo2U8NUWv4Oax0bcsaWOeXPA/RAbqRfTXcqQnKK21ZacFJ3dHWHG3aE6cDLr/7G32hfHYDYCtNfFUzxOiZHJwrjJZpcdSAG77kld1UVUJYmSjc9jXjscAR9q+yl56TSSQWG2m3Zj7Y4r3rh9TUcsdO9zfjZSGfxEJshhXetBTU9rGOnY13xsoLz84lZHdH91ZS0Q/81XwscP8ALiPDyeK0Q8qr1zm4REQBERAEREAUhtEOBxfD6jcJRPRPPx2iaIfOid5VXqR7p7S2hFSBd1JUwVY7I5G5/wCBzkBXIvVjwQCNQRcfcvZAeHOsLnQDUqZwba5tRVSQm2Q/muu28Ht3rn7UQTyQGKnaCX6OJcG2bygX593lUXDsXWscHta0OaQ4HhW6EahXik1yZylJPg066ldS1Hg7gc7D1c33Kzo6kSMa8biL9nOFmYpQvnp2ue0NlaMxAN9f0gCOQ2+xcPZmuyngidHat7f6/cvl8L/8/WvC/wAmTp7P74/oevkf4nAp/NHr9/fc8bZyucYKZri0TS2cRzDKLfxfUuUzYukAtwQPWXOue3VcPar4XRHk4Uj62KoX1F0lR5CSbdmLxNo/2I+c78VkijFDiELIS4RzghzCSQCOUX67fWtfGjVRvE0GWRgbZ0RFiddS08/+9VgT4yyqrqRzA5rmucHtcLFp5j5CpVkSpG9tl8Bm7G/ztXLwH4LD8iz+ULibZfAZuxv87Vy8B+Cw/Is/lCr8pb5jnqWxz+0qTsd96qVLY5/adJ2O/wCpI9RPoam1PwOb5M/cvXZuMOoYWncYQD2EEFe21PwOb5M/cvOy/wADg+SCfKPmOLxIo/2R+kf+KwMM2dgfX1EDmXjY0FozO097y3ud5V6pTBf7VqviD/oUpvkiUVxwaNPsfSxva9sZDmuDgc794NxyrZc6wudy8qV25xrg4xTsPhye+I/RZy7uf7AVCuTLOoqzguojissslyIo2mOHmLt9z1cp7QtrZLFjLGYZdJoTkeDvIGgP1W8XWuFhm1NHTxNiYZLNFr8E7U8pPaVk4ltDE2rZV0+e58GZpYW5hz68tvsCvTfBnaXN/qdgqXw3+16n5Fv2Rqkgna9rXtN2uAcDzg6hTeG/2vU/It+yNUXcvLseO6C28EY552j6nLjQzSYXII5LvpXu8F28sJ5P6cu8coXJ7oH5mL5dv2FUlTTNlYWPaHNcLEFTdJFauTo9oZmvaHNILSLgg3BCmtpfh1F8d32sXFDpMKksc0lI92nKYyf9+PtX2x2obJWUL2EOa5ziCNx1YiVMN2jZ2l+Bz/Iu+xYmz+ydNLTRSPjJc5tyc7hynkBW3tL8Dn+Rd9in8B2Sjmpo5HSTAubchslgNTuFkXQmS+LoavEij/ZH6R/4rTw3C46dhZE3K0uzWuTroOXsWNxGi/a1H0v9FtYZhzaeMRtLnAEm7jc6m+9Q37kpex9ap+WNxsDZhNju0B3ro+Hu1VbBZkFI0E3OWN4159H9QXd1d+af8m77CvygF06aEZXaMNRNxqjsii7sNUBkbBSNaTqGxPA136B9luY1tnW0VHDUspqQRTnW0breE27btDhvAO/mXVWFwGSRrG6uc4NHaTYfau/8VwZlVRuoC08GIGCOQW1fHfRoO4jK3XlzHmWmRQg1wZ43OafJ15Td1CvqYpMtJSyRwx8I+8Ty1rRoNC+3YOYHmXGPdsq7AcBS6bvc5NNLaeHpobKqiwNghbTw08z6cEO4CMFgmd+tV1UgaHD/AAMuNOW1l1LtHgzqSofA/JceF4D87QHahubfcbteZWhHHJ1RE3OKuz9MYPUcJTQyEAZ4Y32aLAZmA2aOQarmLO2c+B0//DRf6bVorz31O5dCQqxw+PQM/RpKGSc9T6h4ib48kb/Kq9R+xHu1XiVZyPrBSs+JSsazTqzuf5FYKCQiIgCIiAIiIAuDjuGippZqc7pYXxfPaW/euciAnu59iJqMLpZHe+4Bsb/jx3jffrzMKoVH9z/3J9fRnTgMQke0c0dQGzs+t7lYIAiIgCwqrZwl5dG8Nu7MNDod/wBq3UXLqdJi1KSyq65Rrjyyxu4mXjGBiqiax7sr2kOa9vI62thzLgNwvEGiwq4yB+tCCfGVRoutOlRi0m7J78nYh+9RfQBfCLYsveZqid75SQQ5gDLW7OrTkVQincyNiOPX0LZonRPvlc2xtv6iPGsGnwGshaI4qtuQaND4QSBzKmRQnQcUye/J2IfvUX0AXth2zbxOKmomMsjRZtm5WjxeM+Vb6Kdw2o4mLUPDwPiBy525b2vbxJhVFwEDIib5Ght7WvbqXLRRZNc2FkUOBmOrlqc4IlaBltu97y3196tdEsNWFjYbgBjqJKmV4fI/Rvg2DW8w15gB4utbKJYas8WXzqaVsjHRvF2uaWkdRX1RQSZez+EvpYzE6TO0OJZ4NiAd4Ouv9SvFLghZWS1WYESMDctt1sut7/4frWqimyKRk7RYIatjWBwblkD7kX3A6fWtZESxXc+c8DXtLHgOa4WIO4hTNNsRwU7JGSng45M7WOBJF7XF79Q16lVIibRDin1OLidHw0MkQNs7C29r2uLXssOl2eq4mCOOsAa0WA4Fpt4zqqZEToOKZPfkiu/fR9Az8FqYVTSxsIml4V2a4OQNsLDSw8flXNRGyUqPhXfmn/Ju+wr8oBfrSRgcC07iCD411bDs/hMjjHHSF0nfferAaiQB3gGQSF1zZmVjuQnwV06fIoWc+eG6iT7l9PAKrvqpljjjp25wHvaC59jlyg6m2p05QEpe6dUMxB1RndwElQHuiNiAwEN8EH3rsnKN53qvpdm8Me98RoiHRxzveO+HkXge1paDfUHOCD9SR7KYc+RrGUPvqp1Lc1Ug8JsfCk210yg+NaucW22v4MlCSSSZ77Q7U0Uc+UzQuY8cI13e3fLBfe13Bytc03udQdHdSlNtGQ1NPwsNRh3uIJEdPC+CRwcQHeC93hW32tfeqWPAcIdny0hOSqFP+ffqCxz2yDX3pyOFupcduF4S6Njm0Tg9xa17HzyNMTnOY0B9rm1pA4EA3G5RFqNVf7FpJvrX7nZeznwOn/4aL/Tavvite2nglnd72KJ8h7GNLj9i96GJrImNaLNbG1rRcmwAAAudTopnunyE4eaZvv6ueGjb/wDLIA/+APPiXE+p1rocjub0BhwumDvfvj4d/OXzEyuv43/UqVesUYa0NAsAAAOoaBeygkIiIAiIgCIiAIiICPhcIMfkaTYVdAx7b/pSU8jmuA6xHI09g6lYLH2l2ZZXRta5zo5Y38JBNGbPieP0m84O4tOhCxo8Sxem8CWkgrQN0sFQ2BxHO+GUWDviusgLF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1zbi3Osl+ylMSHCPK4NYAWOc0jg82Qgg++GdwvvIcQbhZHGvEOh5vPKX1k414h0PN55S+spTa6ENJ9TRpNj4WMDXlzy3hBnzOY9zZXZntlLCOEuQLk77LmtwKEHMGWPDOn0c737mGNzt/6ptZYPGvEOh5vPKX1k414h0PN55S+sp3MbUbB2WpswdwQBAY0WLh+bzhlwDqQJHanXVJ9lqZ7g8x2cGxsDmvc11ojePwmkG7TuO9Y/GvEOh5vPKX1k414h0PN55S+sm5+o2r0KxjbADXQW1JJ8ZOpUjtI4T4th1MNeC4eukA5MjOChcebw5XW7EfjOLT+DDQRU1/7ypq2yAdYihBLj2kLT2Z2WFJwk0kjp6qYgzTvABdb3rWNGjI28jQqkm6iIgCIiAIiIAiIgCIiAIiIAiIgCIiAIiIAiIgCIiAIiIAiIgCIiAIiIAiIgCIiAIiIAiIgCIiAIiIAiIgCIiAIiIAiIgCIiAIiIAiIgCIiAIiIAiIgCIiAIiIAiIgCIiAIiIAiIgCIiAIiIAiIgCIiAIiIAiIgCIiAIiIAiIgCIiAIiIAiIgCIiAIiIAiIgCIi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5" name="Table 14"/>
          <p:cNvGraphicFramePr>
            <a:graphicFrameLocks noGrp="1"/>
          </p:cNvGraphicFramePr>
          <p:nvPr>
            <p:extLst>
              <p:ext uri="{D42A27DB-BD31-4B8C-83A1-F6EECF244321}">
                <p14:modId xmlns:p14="http://schemas.microsoft.com/office/powerpoint/2010/main" val="646222957"/>
              </p:ext>
            </p:extLst>
          </p:nvPr>
        </p:nvGraphicFramePr>
        <p:xfrm>
          <a:off x="315884" y="3124200"/>
          <a:ext cx="8561416" cy="3611880"/>
        </p:xfrm>
        <a:graphic>
          <a:graphicData uri="http://schemas.openxmlformats.org/drawingml/2006/table">
            <a:tbl>
              <a:tblPr firstRow="1" bandRow="1">
                <a:tableStyleId>{5C22544A-7EE6-4342-B048-85BDC9FD1C3A}</a:tableStyleId>
              </a:tblPr>
              <a:tblGrid>
                <a:gridCol w="636616"/>
                <a:gridCol w="4267200"/>
                <a:gridCol w="3657600"/>
              </a:tblGrid>
              <a:tr h="370840">
                <a:tc gridSpan="2">
                  <a:txBody>
                    <a:bodyPr/>
                    <a:lstStyle/>
                    <a:p>
                      <a:pPr>
                        <a:lnSpc>
                          <a:spcPts val="1200"/>
                        </a:lnSpc>
                      </a:pPr>
                      <a:r>
                        <a:rPr lang="en-US" sz="1600" dirty="0" smtClean="0"/>
                        <a:t>CCSDS Opening Plenary</a:t>
                      </a:r>
                    </a:p>
                    <a:p>
                      <a:pPr>
                        <a:lnSpc>
                          <a:spcPts val="1200"/>
                        </a:lnSpc>
                      </a:pPr>
                      <a:r>
                        <a:rPr lang="en-US" sz="1200" dirty="0" smtClean="0"/>
                        <a:t>SRI</a:t>
                      </a:r>
                      <a:endParaRPr lang="en-US" sz="1200" dirty="0"/>
                    </a:p>
                  </a:txBody>
                  <a:tcPr/>
                </a:tc>
                <a:tc hMerge="1">
                  <a:txBody>
                    <a:bodyPr/>
                    <a:lstStyle/>
                    <a:p>
                      <a:endParaRPr lang="en-US" dirty="0"/>
                    </a:p>
                  </a:txBody>
                  <a:tcPr/>
                </a:tc>
                <a:tc>
                  <a:txBody>
                    <a:bodyPr/>
                    <a:lstStyle/>
                    <a:p>
                      <a:pPr algn="r">
                        <a:lnSpc>
                          <a:spcPts val="1200"/>
                        </a:lnSpc>
                      </a:pPr>
                      <a:r>
                        <a:rPr lang="en-US" sz="1100" baseline="0" dirty="0" smtClean="0"/>
                        <a:t>8  May 2017</a:t>
                      </a:r>
                      <a:endParaRPr lang="en-US" sz="1100" dirty="0" smtClean="0"/>
                    </a:p>
                    <a:p>
                      <a:pPr algn="r">
                        <a:lnSpc>
                          <a:spcPts val="1200"/>
                        </a:lnSpc>
                      </a:pPr>
                      <a:r>
                        <a:rPr lang="en-US" sz="1100" dirty="0" smtClean="0"/>
                        <a:t>San</a:t>
                      </a:r>
                      <a:r>
                        <a:rPr lang="en-US" sz="1100" baseline="0" dirty="0" smtClean="0"/>
                        <a:t> Antonio. Texas</a:t>
                      </a:r>
                      <a:r>
                        <a:rPr lang="en-US" sz="1100" dirty="0" smtClean="0"/>
                        <a:t>,</a:t>
                      </a:r>
                      <a:r>
                        <a:rPr lang="en-US" sz="1100" baseline="0" dirty="0" smtClean="0"/>
                        <a:t> USA</a:t>
                      </a:r>
                      <a:endParaRPr lang="en-US" sz="1100" dirty="0"/>
                    </a:p>
                  </a:txBody>
                  <a:tcPr/>
                </a:tc>
              </a:tr>
              <a:tr h="289560">
                <a:tc>
                  <a:txBody>
                    <a:bodyPr/>
                    <a:lstStyle/>
                    <a:p>
                      <a:pPr>
                        <a:lnSpc>
                          <a:spcPts val="1200"/>
                        </a:lnSpc>
                      </a:pPr>
                      <a:r>
                        <a:rPr lang="en-US" sz="1200" b="1" dirty="0" smtClean="0"/>
                        <a:t>08:30</a:t>
                      </a:r>
                    </a:p>
                  </a:txBody>
                  <a:tcPr/>
                </a:tc>
                <a:tc>
                  <a:txBody>
                    <a:bodyPr/>
                    <a:lstStyle/>
                    <a:p>
                      <a:pPr>
                        <a:lnSpc>
                          <a:spcPts val="1200"/>
                        </a:lnSpc>
                      </a:pPr>
                      <a:r>
                        <a:rPr lang="en-US" sz="1200" b="1" dirty="0" smtClean="0"/>
                        <a:t>Opening</a:t>
                      </a:r>
                      <a:r>
                        <a:rPr lang="en-US" sz="1200" b="1" baseline="0" dirty="0" smtClean="0"/>
                        <a:t> remarks</a:t>
                      </a:r>
                    </a:p>
                  </a:txBody>
                  <a:tcPr/>
                </a:tc>
                <a:tc>
                  <a:txBody>
                    <a:bodyPr/>
                    <a:lstStyle/>
                    <a:p>
                      <a:pPr>
                        <a:lnSpc>
                          <a:spcPts val="1200"/>
                        </a:lnSpc>
                      </a:pPr>
                      <a:r>
                        <a:rPr lang="en-US" sz="1200" b="1" baseline="0" dirty="0" smtClean="0"/>
                        <a:t>Nestor Peccia, CESG Chair</a:t>
                      </a:r>
                    </a:p>
                  </a:txBody>
                  <a:tcPr/>
                </a:tc>
              </a:tr>
              <a:tr h="228600">
                <a:tc>
                  <a:txBody>
                    <a:bodyPr/>
                    <a:lstStyle/>
                    <a:p>
                      <a:pPr>
                        <a:lnSpc>
                          <a:spcPts val="1200"/>
                        </a:lnSpc>
                      </a:pPr>
                      <a:r>
                        <a:rPr lang="en-US" sz="1200" b="1" dirty="0" smtClean="0"/>
                        <a:t>08:35</a:t>
                      </a:r>
                      <a:endParaRPr lang="en-US" sz="1200" b="1" dirty="0"/>
                    </a:p>
                  </a:txBody>
                  <a:tcPr/>
                </a:tc>
                <a:tc>
                  <a:txBody>
                    <a:bodyPr/>
                    <a:lstStyle/>
                    <a:p>
                      <a:pPr>
                        <a:lnSpc>
                          <a:spcPts val="1200"/>
                        </a:lnSpc>
                      </a:pPr>
                      <a:r>
                        <a:rPr lang="en-US" sz="1200" b="1" dirty="0" smtClean="0"/>
                        <a:t>SRI Campus</a:t>
                      </a:r>
                      <a:r>
                        <a:rPr lang="en-US" sz="1200" b="1" baseline="0" dirty="0" smtClean="0"/>
                        <a:t> Logistics for CCSDS technical meeting</a:t>
                      </a:r>
                      <a:endParaRPr lang="en-US" sz="1200" b="1" dirty="0"/>
                    </a:p>
                  </a:txBody>
                  <a:tcPr/>
                </a:tc>
                <a:tc>
                  <a:txBody>
                    <a:bodyPr/>
                    <a:lstStyle/>
                    <a:p>
                      <a:pPr>
                        <a:lnSpc>
                          <a:spcPts val="1200"/>
                        </a:lnSpc>
                      </a:pPr>
                      <a:r>
                        <a:rPr lang="en-US" sz="1200" b="1" dirty="0" smtClean="0"/>
                        <a:t>Mike </a:t>
                      </a:r>
                      <a:r>
                        <a:rPr lang="en-US" sz="1200" b="1" dirty="0" err="1" smtClean="0"/>
                        <a:t>Epperly</a:t>
                      </a:r>
                      <a:r>
                        <a:rPr lang="en-US" sz="1200" b="1" dirty="0" smtClean="0"/>
                        <a:t>, SWRI</a:t>
                      </a:r>
                      <a:r>
                        <a:rPr lang="en-US" sz="1200" b="1" baseline="0" dirty="0" smtClean="0"/>
                        <a:t> </a:t>
                      </a:r>
                      <a:endParaRPr lang="en-US" sz="1200" b="1" dirty="0"/>
                    </a:p>
                  </a:txBody>
                  <a:tcPr/>
                </a:tc>
              </a:tr>
              <a:tr h="228600">
                <a:tc>
                  <a:txBody>
                    <a:bodyPr/>
                    <a:lstStyle/>
                    <a:p>
                      <a:pPr>
                        <a:lnSpc>
                          <a:spcPts val="1200"/>
                        </a:lnSpc>
                      </a:pPr>
                      <a:r>
                        <a:rPr lang="en-US" sz="1200" b="1" dirty="0" smtClean="0"/>
                        <a:t>08:45</a:t>
                      </a:r>
                      <a:endParaRPr lang="en-US" sz="1200" b="1" dirty="0"/>
                    </a:p>
                  </a:txBody>
                  <a:tcPr/>
                </a:tc>
                <a:tc>
                  <a:txBody>
                    <a:bodyPr/>
                    <a:lstStyle/>
                    <a:p>
                      <a:pPr>
                        <a:lnSpc>
                          <a:spcPts val="1200"/>
                        </a:lnSpc>
                      </a:pPr>
                      <a:r>
                        <a:rPr lang="en-US" sz="1200" b="1" dirty="0" smtClean="0"/>
                        <a:t>SRI Welcome address</a:t>
                      </a:r>
                      <a:endParaRPr lang="en-US" sz="1200" b="1" dirty="0"/>
                    </a:p>
                  </a:txBody>
                  <a:tcPr/>
                </a:tc>
                <a:tc>
                  <a:txBody>
                    <a:bodyPr/>
                    <a:lstStyle/>
                    <a:p>
                      <a:pPr>
                        <a:lnSpc>
                          <a:spcPts val="1200"/>
                        </a:lnSpc>
                      </a:pPr>
                      <a:r>
                        <a:rPr lang="en-US" sz="1200" b="1" dirty="0" smtClean="0"/>
                        <a:t>Michael </a:t>
                      </a:r>
                      <a:r>
                        <a:rPr lang="en-US" sz="1200" b="1" dirty="0" err="1" smtClean="0"/>
                        <a:t>McLelland</a:t>
                      </a:r>
                      <a:r>
                        <a:rPr lang="en-US" sz="1200" b="1" dirty="0" smtClean="0"/>
                        <a:t>, SWRI</a:t>
                      </a:r>
                      <a:endParaRPr lang="en-US" sz="1200" b="1" dirty="0"/>
                    </a:p>
                  </a:txBody>
                  <a:tcPr/>
                </a:tc>
              </a:tr>
              <a:tr h="228600">
                <a:tc>
                  <a:txBody>
                    <a:bodyPr/>
                    <a:lstStyle/>
                    <a:p>
                      <a:pPr>
                        <a:lnSpc>
                          <a:spcPts val="1200"/>
                        </a:lnSpc>
                      </a:pPr>
                      <a:r>
                        <a:rPr lang="en-US" sz="1200" b="1" dirty="0" smtClean="0"/>
                        <a:t>09:00</a:t>
                      </a:r>
                      <a:endParaRPr lang="en-US" sz="1200" b="1" dirty="0"/>
                    </a:p>
                  </a:txBody>
                  <a:tcPr/>
                </a:tc>
                <a:tc>
                  <a:txBody>
                    <a:bodyPr/>
                    <a:lstStyle/>
                    <a:p>
                      <a:pPr>
                        <a:lnSpc>
                          <a:spcPts val="1200"/>
                        </a:lnSpc>
                      </a:pPr>
                      <a:r>
                        <a:rPr lang="en-US" sz="1200" b="1" dirty="0" smtClean="0"/>
                        <a:t>Welcome</a:t>
                      </a:r>
                      <a:r>
                        <a:rPr lang="en-US" sz="1200" b="1" baseline="0" dirty="0" smtClean="0"/>
                        <a:t> by NASA</a:t>
                      </a:r>
                      <a:endParaRPr lang="en-US" sz="1200" b="1" dirty="0"/>
                    </a:p>
                  </a:txBody>
                  <a:tcPr/>
                </a:tc>
                <a:tc>
                  <a:txBody>
                    <a:bodyPr/>
                    <a:lstStyle/>
                    <a:p>
                      <a:pPr>
                        <a:lnSpc>
                          <a:spcPts val="1200"/>
                        </a:lnSpc>
                      </a:pPr>
                      <a:r>
                        <a:rPr lang="en-US" sz="1200" b="1" baseline="0" dirty="0" smtClean="0"/>
                        <a:t>Phil </a:t>
                      </a:r>
                      <a:r>
                        <a:rPr lang="en-US" sz="1200" b="1" baseline="0" dirty="0" err="1" smtClean="0"/>
                        <a:t>Liebrecht</a:t>
                      </a:r>
                      <a:r>
                        <a:rPr lang="en-US" sz="1200" b="1" baseline="0" dirty="0" smtClean="0"/>
                        <a:t>, NASA HQ</a:t>
                      </a:r>
                    </a:p>
                  </a:txBody>
                  <a:tcPr/>
                </a:tc>
              </a:tr>
              <a:tr h="228600">
                <a:tc>
                  <a:txBody>
                    <a:bodyPr/>
                    <a:lstStyle/>
                    <a:p>
                      <a:pPr>
                        <a:lnSpc>
                          <a:spcPts val="1200"/>
                        </a:lnSpc>
                      </a:pPr>
                      <a:r>
                        <a:rPr lang="en-US" sz="1200" b="1" dirty="0" smtClean="0"/>
                        <a:t>09:20</a:t>
                      </a:r>
                      <a:endParaRPr lang="en-US" sz="1200" b="1" dirty="0"/>
                    </a:p>
                  </a:txBody>
                  <a:tcPr/>
                </a:tc>
                <a:tc>
                  <a:txBody>
                    <a:bodyPr/>
                    <a:lstStyle/>
                    <a:p>
                      <a:pPr>
                        <a:lnSpc>
                          <a:spcPts val="1200"/>
                        </a:lnSpc>
                      </a:pPr>
                      <a:r>
                        <a:rPr lang="en-US" sz="1200" b="1" dirty="0" smtClean="0"/>
                        <a:t>CCSDS</a:t>
                      </a:r>
                      <a:r>
                        <a:rPr lang="en-US" sz="1200" b="1" baseline="0" dirty="0" smtClean="0"/>
                        <a:t> meeting overview: Administrative, Boot Camp, Meetings</a:t>
                      </a:r>
                      <a:endParaRPr lang="en-US" sz="1200" b="1" dirty="0"/>
                    </a:p>
                  </a:txBody>
                  <a:tcPr/>
                </a:tc>
                <a:tc>
                  <a:txBody>
                    <a:bodyPr/>
                    <a:lstStyle/>
                    <a:p>
                      <a:pPr>
                        <a:lnSpc>
                          <a:spcPts val="1200"/>
                        </a:lnSpc>
                      </a:pPr>
                      <a:r>
                        <a:rPr lang="en-US" sz="1200" b="1" baseline="0" dirty="0" smtClean="0"/>
                        <a:t>David Ross, NASA HQ</a:t>
                      </a:r>
                    </a:p>
                  </a:txBody>
                  <a:tcPr/>
                </a:tc>
              </a:tr>
              <a:tr h="228600">
                <a:tc>
                  <a:txBody>
                    <a:bodyPr/>
                    <a:lstStyle/>
                    <a:p>
                      <a:pPr>
                        <a:lnSpc>
                          <a:spcPts val="1200"/>
                        </a:lnSpc>
                      </a:pPr>
                      <a:r>
                        <a:rPr lang="en-US" sz="1200" b="1" dirty="0" smtClean="0"/>
                        <a:t>09:30</a:t>
                      </a:r>
                      <a:endParaRPr lang="en-US" sz="1200" b="1" dirty="0"/>
                    </a:p>
                  </a:txBody>
                  <a:tcPr/>
                </a:tc>
                <a:tc>
                  <a:txBody>
                    <a:bodyPr/>
                    <a:lstStyle/>
                    <a:p>
                      <a:pPr>
                        <a:lnSpc>
                          <a:spcPts val="1200"/>
                        </a:lnSpc>
                      </a:pPr>
                      <a:r>
                        <a:rPr lang="en-US" sz="1200" b="1" dirty="0" smtClean="0"/>
                        <a:t>CESG Open Issues &amp; More</a:t>
                      </a:r>
                      <a:endParaRPr lang="en-US" sz="1200" b="1" dirty="0"/>
                    </a:p>
                  </a:txBody>
                  <a:tcPr/>
                </a:tc>
                <a:tc>
                  <a:txBody>
                    <a:bodyPr/>
                    <a:lstStyle/>
                    <a:p>
                      <a:pPr>
                        <a:lnSpc>
                          <a:spcPts val="1200"/>
                        </a:lnSpc>
                      </a:pPr>
                      <a:r>
                        <a:rPr lang="en-US" sz="1200" b="1" dirty="0" smtClean="0"/>
                        <a:t>Nestor </a:t>
                      </a:r>
                      <a:r>
                        <a:rPr lang="en-US" sz="1200" b="1" dirty="0" err="1" smtClean="0"/>
                        <a:t>Peccia</a:t>
                      </a:r>
                      <a:r>
                        <a:rPr lang="en-US" sz="1200" b="1" dirty="0" smtClean="0"/>
                        <a:t>, CESG Chair</a:t>
                      </a:r>
                      <a:endParaRPr lang="en-US" sz="1200" b="1" dirty="0"/>
                    </a:p>
                  </a:txBody>
                  <a:tcPr/>
                </a:tc>
              </a:tr>
              <a:tr h="228600">
                <a:tc>
                  <a:txBody>
                    <a:bodyPr/>
                    <a:lstStyle/>
                    <a:p>
                      <a:pPr>
                        <a:lnSpc>
                          <a:spcPts val="1200"/>
                        </a:lnSpc>
                      </a:pPr>
                      <a:r>
                        <a:rPr lang="en-US" sz="1200" b="1" dirty="0" smtClean="0"/>
                        <a:t>09:40</a:t>
                      </a:r>
                      <a:endParaRPr lang="en-US" sz="1200" b="1" dirty="0"/>
                    </a:p>
                  </a:txBody>
                  <a:tcPr/>
                </a:tc>
                <a:tc>
                  <a:txBody>
                    <a:bodyPr/>
                    <a:lstStyle/>
                    <a:p>
                      <a:pPr>
                        <a:lnSpc>
                          <a:spcPts val="1200"/>
                        </a:lnSpc>
                      </a:pPr>
                      <a:r>
                        <a:rPr lang="en-US" sz="1200" b="1" dirty="0" smtClean="0"/>
                        <a:t>Systems Engineering Area objectives</a:t>
                      </a:r>
                      <a:endParaRPr lang="en-US" sz="1200" b="1" dirty="0"/>
                    </a:p>
                  </a:txBody>
                  <a:tcPr/>
                </a:tc>
                <a:tc>
                  <a:txBody>
                    <a:bodyPr/>
                    <a:lstStyle/>
                    <a:p>
                      <a:pPr>
                        <a:lnSpc>
                          <a:spcPts val="1200"/>
                        </a:lnSpc>
                      </a:pPr>
                      <a:r>
                        <a:rPr lang="en-US" sz="1200" b="1" dirty="0" smtClean="0"/>
                        <a:t>Peter Shames, SEA</a:t>
                      </a:r>
                      <a:r>
                        <a:rPr lang="en-US" sz="1200" b="1" baseline="0" dirty="0" smtClean="0"/>
                        <a:t> Area Director</a:t>
                      </a:r>
                      <a:endParaRPr lang="en-US" sz="1200" b="1" dirty="0"/>
                    </a:p>
                  </a:txBody>
                  <a:tcPr/>
                </a:tc>
              </a:tr>
              <a:tr h="228600">
                <a:tc>
                  <a:txBody>
                    <a:bodyPr/>
                    <a:lstStyle/>
                    <a:p>
                      <a:pPr>
                        <a:lnSpc>
                          <a:spcPts val="1200"/>
                        </a:lnSpc>
                      </a:pPr>
                      <a:r>
                        <a:rPr lang="en-US" sz="1200" b="1" dirty="0" smtClean="0"/>
                        <a:t>09:50</a:t>
                      </a:r>
                      <a:endParaRPr lang="en-US" sz="1200" b="1" dirty="0"/>
                    </a:p>
                  </a:txBody>
                  <a:tcPr/>
                </a:tc>
                <a:tc>
                  <a:txBody>
                    <a:bodyPr/>
                    <a:lstStyle/>
                    <a:p>
                      <a:pPr>
                        <a:lnSpc>
                          <a:spcPts val="1200"/>
                        </a:lnSpc>
                      </a:pPr>
                      <a:r>
                        <a:rPr lang="en-US" sz="1200" b="1" dirty="0" smtClean="0"/>
                        <a:t>Mission Ops and Information Mgt Services</a:t>
                      </a:r>
                      <a:r>
                        <a:rPr lang="en-US" sz="1200" b="1" baseline="0" dirty="0" smtClean="0"/>
                        <a:t> </a:t>
                      </a:r>
                      <a:r>
                        <a:rPr lang="en-US" sz="1200" b="1" dirty="0" smtClean="0"/>
                        <a:t>Area objectives</a:t>
                      </a:r>
                      <a:endParaRPr lang="en-US" sz="1200" b="1" dirty="0"/>
                    </a:p>
                  </a:txBody>
                  <a:tcPr/>
                </a:tc>
                <a:tc>
                  <a:txBody>
                    <a:bodyPr/>
                    <a:lstStyle/>
                    <a:p>
                      <a:pPr>
                        <a:lnSpc>
                          <a:spcPts val="1200"/>
                        </a:lnSpc>
                      </a:pPr>
                      <a:r>
                        <a:rPr lang="en-US" sz="1200" b="1" dirty="0" smtClean="0"/>
                        <a:t>Mario</a:t>
                      </a:r>
                      <a:r>
                        <a:rPr lang="en-US" sz="1200" b="1" baseline="0" dirty="0" smtClean="0"/>
                        <a:t> </a:t>
                      </a:r>
                      <a:r>
                        <a:rPr lang="en-US" sz="1200" b="1" baseline="0" dirty="0" err="1" smtClean="0"/>
                        <a:t>Merri</a:t>
                      </a:r>
                      <a:r>
                        <a:rPr lang="en-US" sz="1200" b="1" dirty="0" smtClean="0"/>
                        <a:t>, MOIMS </a:t>
                      </a:r>
                      <a:r>
                        <a:rPr lang="en-US" sz="1200" b="1" baseline="0" dirty="0" smtClean="0"/>
                        <a:t>Area Director</a:t>
                      </a:r>
                      <a:endParaRPr lang="en-US" sz="1200" b="1" dirty="0"/>
                    </a:p>
                  </a:txBody>
                  <a:tcPr/>
                </a:tc>
              </a:tr>
              <a:tr h="228600">
                <a:tc>
                  <a:txBody>
                    <a:bodyPr/>
                    <a:lstStyle/>
                    <a:p>
                      <a:pPr>
                        <a:lnSpc>
                          <a:spcPts val="1200"/>
                        </a:lnSpc>
                      </a:pPr>
                      <a:r>
                        <a:rPr lang="en-US" sz="1200" b="1" dirty="0" smtClean="0"/>
                        <a:t>10:00</a:t>
                      </a:r>
                      <a:endParaRPr lang="en-US" sz="1200" b="1" dirty="0"/>
                    </a:p>
                  </a:txBody>
                  <a:tcPr/>
                </a:tc>
                <a:tc>
                  <a:txBody>
                    <a:bodyPr/>
                    <a:lstStyle/>
                    <a:p>
                      <a:pPr>
                        <a:lnSpc>
                          <a:spcPts val="1200"/>
                        </a:lnSpc>
                      </a:pPr>
                      <a:r>
                        <a:rPr lang="en-US" sz="1200" b="1" dirty="0" smtClean="0"/>
                        <a:t>Cross</a:t>
                      </a:r>
                      <a:r>
                        <a:rPr lang="en-US" sz="1200" b="1" baseline="0" dirty="0" smtClean="0"/>
                        <a:t> Support Services </a:t>
                      </a:r>
                      <a:r>
                        <a:rPr lang="en-US" sz="1200" b="1" dirty="0" smtClean="0"/>
                        <a:t>Area</a:t>
                      </a:r>
                      <a:r>
                        <a:rPr lang="en-US" sz="1200" b="1" baseline="0" dirty="0" smtClean="0"/>
                        <a:t> objectives</a:t>
                      </a:r>
                      <a:endParaRPr lang="en-US" sz="1200" b="1" dirty="0"/>
                    </a:p>
                  </a:txBody>
                  <a:tcPr/>
                </a:tc>
                <a:tc>
                  <a:txBody>
                    <a:bodyPr/>
                    <a:lstStyle/>
                    <a:p>
                      <a:pPr>
                        <a:lnSpc>
                          <a:spcPts val="1200"/>
                        </a:lnSpc>
                      </a:pPr>
                      <a:r>
                        <a:rPr lang="en-US" sz="1200" b="1" dirty="0" smtClean="0"/>
                        <a:t>Erik Barkley, CSS </a:t>
                      </a:r>
                      <a:r>
                        <a:rPr lang="en-US" sz="1200" b="1" baseline="0" dirty="0" smtClean="0"/>
                        <a:t>Area Director</a:t>
                      </a:r>
                      <a:endParaRPr lang="en-US" sz="1200" b="1" dirty="0"/>
                    </a:p>
                  </a:txBody>
                  <a:tcPr/>
                </a:tc>
              </a:tr>
              <a:tr h="228600">
                <a:tc>
                  <a:txBody>
                    <a:bodyPr/>
                    <a:lstStyle/>
                    <a:p>
                      <a:pPr>
                        <a:lnSpc>
                          <a:spcPts val="1200"/>
                        </a:lnSpc>
                      </a:pPr>
                      <a:r>
                        <a:rPr lang="en-US" sz="1200" b="1" dirty="0" smtClean="0"/>
                        <a:t>10:10</a:t>
                      </a:r>
                      <a:endParaRPr lang="en-US" sz="1200" b="1" dirty="0"/>
                    </a:p>
                  </a:txBody>
                  <a:tcPr/>
                </a:tc>
                <a:tc>
                  <a:txBody>
                    <a:bodyPr/>
                    <a:lstStyle/>
                    <a:p>
                      <a:pPr>
                        <a:lnSpc>
                          <a:spcPts val="1200"/>
                        </a:lnSpc>
                      </a:pPr>
                      <a:r>
                        <a:rPr lang="en-US" sz="1200" b="1" dirty="0" smtClean="0"/>
                        <a:t>Space Link Services Area objectives</a:t>
                      </a:r>
                      <a:endParaRPr lang="en-US" sz="1200" b="1" dirty="0"/>
                    </a:p>
                  </a:txBody>
                  <a:tcPr/>
                </a:tc>
                <a:tc>
                  <a:txBody>
                    <a:bodyPr/>
                    <a:lstStyle/>
                    <a:p>
                      <a:pPr>
                        <a:lnSpc>
                          <a:spcPts val="1200"/>
                        </a:lnSpc>
                      </a:pPr>
                      <a:r>
                        <a:rPr lang="en-US" sz="1200" b="1" dirty="0" smtClean="0"/>
                        <a:t>Gian-Paolo Calzolari, SLS</a:t>
                      </a:r>
                      <a:r>
                        <a:rPr lang="en-US" sz="1200" b="1" baseline="0" dirty="0" smtClean="0"/>
                        <a:t> Area Director</a:t>
                      </a:r>
                      <a:endParaRPr lang="en-US" sz="1200" b="1" dirty="0"/>
                    </a:p>
                  </a:txBody>
                  <a:tcPr/>
                </a:tc>
              </a:tr>
              <a:tr h="228600">
                <a:tc>
                  <a:txBody>
                    <a:bodyPr/>
                    <a:lstStyle/>
                    <a:p>
                      <a:pPr>
                        <a:lnSpc>
                          <a:spcPts val="1200"/>
                        </a:lnSpc>
                      </a:pPr>
                      <a:r>
                        <a:rPr lang="en-US" sz="1200" b="1" dirty="0" smtClean="0"/>
                        <a:t>10:20</a:t>
                      </a:r>
                      <a:endParaRPr lang="en-US" sz="1200" b="1" dirty="0"/>
                    </a:p>
                  </a:txBody>
                  <a:tcPr/>
                </a:tc>
                <a:tc>
                  <a:txBody>
                    <a:bodyPr/>
                    <a:lstStyle/>
                    <a:p>
                      <a:pPr>
                        <a:lnSpc>
                          <a:spcPts val="1200"/>
                        </a:lnSpc>
                      </a:pPr>
                      <a:r>
                        <a:rPr lang="en-US" sz="1200" b="1" dirty="0" smtClean="0"/>
                        <a:t>Space Internet Services Area objectives</a:t>
                      </a:r>
                      <a:endParaRPr lang="en-US" sz="1200" b="1" dirty="0"/>
                    </a:p>
                  </a:txBody>
                  <a:tcPr/>
                </a:tc>
                <a:tc>
                  <a:txBody>
                    <a:bodyPr/>
                    <a:lstStyle/>
                    <a:p>
                      <a:pPr>
                        <a:lnSpc>
                          <a:spcPts val="1200"/>
                        </a:lnSpc>
                      </a:pPr>
                      <a:r>
                        <a:rPr lang="en-US" sz="1200" b="1" dirty="0" smtClean="0"/>
                        <a:t>S.</a:t>
                      </a:r>
                      <a:r>
                        <a:rPr lang="en-US" sz="1200" b="1" baseline="0" dirty="0" smtClean="0"/>
                        <a:t> Burleigh</a:t>
                      </a:r>
                      <a:r>
                        <a:rPr lang="en-US" sz="1200" b="1" dirty="0" smtClean="0"/>
                        <a:t>, SIS </a:t>
                      </a:r>
                      <a:r>
                        <a:rPr lang="en-US" sz="1200" b="1" baseline="0" dirty="0" smtClean="0"/>
                        <a:t>Area Director</a:t>
                      </a:r>
                      <a:endParaRPr lang="en-US" sz="1200" b="1" dirty="0"/>
                    </a:p>
                  </a:txBody>
                  <a:tcPr/>
                </a:tc>
              </a:tr>
              <a:tr h="228600">
                <a:tc>
                  <a:txBody>
                    <a:bodyPr/>
                    <a:lstStyle/>
                    <a:p>
                      <a:pPr>
                        <a:lnSpc>
                          <a:spcPts val="1200"/>
                        </a:lnSpc>
                      </a:pPr>
                      <a:r>
                        <a:rPr lang="en-US" sz="1200" b="1" dirty="0" smtClean="0"/>
                        <a:t>10:30</a:t>
                      </a:r>
                      <a:endParaRPr lang="en-US" sz="1200" b="1" dirty="0"/>
                    </a:p>
                  </a:txBody>
                  <a:tcPr/>
                </a:tc>
                <a:tc>
                  <a:txBody>
                    <a:bodyPr/>
                    <a:lstStyle/>
                    <a:p>
                      <a:pPr>
                        <a:lnSpc>
                          <a:spcPts val="1200"/>
                        </a:lnSpc>
                      </a:pPr>
                      <a:r>
                        <a:rPr lang="en-US" sz="1200" b="1" dirty="0" smtClean="0"/>
                        <a:t>Spacecraft</a:t>
                      </a:r>
                      <a:r>
                        <a:rPr lang="en-US" sz="1200" b="1" baseline="0" dirty="0" smtClean="0"/>
                        <a:t> Onboard Interface Services </a:t>
                      </a:r>
                      <a:r>
                        <a:rPr lang="en-US" sz="1200" b="1" dirty="0" smtClean="0"/>
                        <a:t>Area objectives</a:t>
                      </a:r>
                      <a:endParaRPr lang="en-US" sz="1200" b="1" dirty="0"/>
                    </a:p>
                  </a:txBody>
                  <a:tcPr/>
                </a:tc>
                <a:tc>
                  <a:txBody>
                    <a:bodyPr/>
                    <a:lstStyle/>
                    <a:p>
                      <a:pPr>
                        <a:lnSpc>
                          <a:spcPts val="1200"/>
                        </a:lnSpc>
                      </a:pPr>
                      <a:r>
                        <a:rPr lang="en-US" sz="1200" b="1" dirty="0" smtClean="0"/>
                        <a:t>J.</a:t>
                      </a:r>
                      <a:r>
                        <a:rPr lang="en-US" sz="1200" b="1" baseline="0" dirty="0" smtClean="0"/>
                        <a:t> Wilmot</a:t>
                      </a:r>
                      <a:r>
                        <a:rPr lang="en-US" sz="1200" b="1" dirty="0" smtClean="0"/>
                        <a:t>, SOIS</a:t>
                      </a:r>
                      <a:r>
                        <a:rPr lang="en-US" sz="1200" b="1" baseline="0" dirty="0" smtClean="0"/>
                        <a:t> Deputy Area Director</a:t>
                      </a:r>
                      <a:endParaRPr lang="en-US" sz="1200" b="1" dirty="0"/>
                    </a:p>
                  </a:txBody>
                  <a:tcPr/>
                </a:tc>
              </a:tr>
              <a:tr h="228600">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10:40</a:t>
                      </a:r>
                    </a:p>
                  </a:txBody>
                  <a:tcPr/>
                </a:tc>
                <a:tc>
                  <a:txBody>
                    <a:bodyPr/>
                    <a:lstStyle/>
                    <a:p>
                      <a:pPr>
                        <a:lnSpc>
                          <a:spcPts val="1200"/>
                        </a:lnSpc>
                      </a:pPr>
                      <a:r>
                        <a:rPr lang="en-US" sz="1200" b="1" dirty="0" smtClean="0"/>
                        <a:t>Closing remarks; Adjourn</a:t>
                      </a:r>
                      <a:endParaRPr lang="en-US" sz="1200" b="1" dirty="0"/>
                    </a:p>
                  </a:txBody>
                  <a:tcPr/>
                </a:tc>
                <a:tc>
                  <a:txBody>
                    <a:bodyPr/>
                    <a:lstStyle/>
                    <a:p>
                      <a:pPr>
                        <a:lnSpc>
                          <a:spcPts val="1200"/>
                        </a:lnSpc>
                      </a:pPr>
                      <a:endParaRPr lang="en-US" sz="1200" b="1" dirty="0"/>
                    </a:p>
                  </a:txBody>
                  <a:tcPr/>
                </a:tc>
              </a:tr>
            </a:tbl>
          </a:graphicData>
        </a:graphic>
      </p:graphicFrame>
      <p:sp>
        <p:nvSpPr>
          <p:cNvPr id="5" name="TextBox 4"/>
          <p:cNvSpPr txBox="1"/>
          <p:nvPr/>
        </p:nvSpPr>
        <p:spPr>
          <a:xfrm>
            <a:off x="5715000" y="838200"/>
            <a:ext cx="2852576" cy="2308324"/>
          </a:xfrm>
          <a:prstGeom prst="rect">
            <a:avLst/>
          </a:prstGeom>
          <a:noFill/>
          <a:ln>
            <a:solidFill>
              <a:srgbClr val="FF0000"/>
            </a:solidFill>
          </a:ln>
        </p:spPr>
        <p:txBody>
          <a:bodyPr wrap="none" rtlCol="0">
            <a:spAutoFit/>
          </a:bodyPr>
          <a:lstStyle/>
          <a:p>
            <a:r>
              <a:rPr lang="en-GB" b="1" dirty="0">
                <a:solidFill>
                  <a:srgbClr val="FF0000"/>
                </a:solidFill>
              </a:rPr>
              <a:t>&gt;</a:t>
            </a:r>
            <a:r>
              <a:rPr lang="en-GB" b="1" dirty="0" smtClean="0">
                <a:solidFill>
                  <a:srgbClr val="FF0000"/>
                </a:solidFill>
              </a:rPr>
              <a:t> 176 participants</a:t>
            </a:r>
          </a:p>
          <a:p>
            <a:r>
              <a:rPr lang="en-GB" sz="2000" b="1" dirty="0" smtClean="0"/>
              <a:t>CNES  11       CNSA    5</a:t>
            </a:r>
          </a:p>
          <a:p>
            <a:r>
              <a:rPr lang="en-GB" sz="2000" b="1" dirty="0" smtClean="0"/>
              <a:t>DLR    18        ESA     33</a:t>
            </a:r>
          </a:p>
          <a:p>
            <a:r>
              <a:rPr lang="en-GB" sz="2000" b="1" dirty="0" smtClean="0"/>
              <a:t>FSA       </a:t>
            </a:r>
            <a:r>
              <a:rPr lang="en-GB" sz="2000" b="1" dirty="0"/>
              <a:t>4</a:t>
            </a:r>
            <a:r>
              <a:rPr lang="en-GB" sz="2000" b="1" dirty="0" smtClean="0"/>
              <a:t>       JAXA  </a:t>
            </a:r>
            <a:r>
              <a:rPr lang="en-GB" sz="2000" b="1" dirty="0"/>
              <a:t> </a:t>
            </a:r>
            <a:r>
              <a:rPr lang="en-GB" sz="2000" b="1" dirty="0" smtClean="0"/>
              <a:t>11</a:t>
            </a:r>
          </a:p>
          <a:p>
            <a:r>
              <a:rPr lang="en-GB" sz="2000" b="1" dirty="0" smtClean="0"/>
              <a:t>NASA  </a:t>
            </a:r>
            <a:r>
              <a:rPr lang="en-GB" sz="2000" b="1" dirty="0"/>
              <a:t> </a:t>
            </a:r>
            <a:r>
              <a:rPr lang="en-GB" sz="2000" b="1" dirty="0" smtClean="0"/>
              <a:t>87     UKSA     3</a:t>
            </a:r>
          </a:p>
          <a:p>
            <a:r>
              <a:rPr lang="en-GB" sz="2000" b="1" dirty="0" smtClean="0"/>
              <a:t>ETRI     3        </a:t>
            </a:r>
          </a:p>
          <a:p>
            <a:r>
              <a:rPr lang="en-GB" sz="2000" b="1" dirty="0" smtClean="0"/>
              <a:t>ASI         1</a:t>
            </a:r>
            <a:endParaRPr lang="en-GB"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90600"/>
            <a:ext cx="331089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20764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152400"/>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solidFill>
                  <a:srgbClr val="000099"/>
                </a:solidFill>
                <a:effectLst>
                  <a:outerShdw blurRad="38100" dist="38100" dir="2700000" algn="tl">
                    <a:srgbClr val="000000">
                      <a:alpha val="43137"/>
                    </a:srgbClr>
                  </a:outerShdw>
                </a:effectLst>
              </a:rPr>
              <a:t>RESOURCES</a:t>
            </a:r>
            <a:endParaRPr lang="en-US" dirty="0">
              <a:solidFill>
                <a:srgbClr val="000099"/>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0" y="838200"/>
            <a:ext cx="900154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838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a:solidFill>
                  <a:srgbClr val="000099"/>
                </a:solidFill>
                <a:effectLst>
                  <a:outerShdw blurRad="38100" dist="38100" dir="2700000" algn="tl">
                    <a:srgbClr val="000000">
                      <a:alpha val="43137"/>
                    </a:srgbClr>
                  </a:outerShdw>
                </a:effectLst>
              </a:rPr>
              <a:t>SEA Meeting </a:t>
            </a:r>
            <a:r>
              <a:rPr lang="en-US" dirty="0" smtClean="0">
                <a:solidFill>
                  <a:srgbClr val="000099"/>
                </a:solidFill>
                <a:effectLst>
                  <a:outerShdw blurRad="38100" dist="38100" dir="2700000" algn="tl">
                    <a:srgbClr val="000000">
                      <a:alpha val="43137"/>
                    </a:srgbClr>
                  </a:outerShdw>
                </a:effectLst>
              </a:rPr>
              <a:t>Objectives: 1/1</a:t>
            </a:r>
            <a:endParaRPr lang="en-US" dirty="0">
              <a:solidFill>
                <a:srgbClr val="000099"/>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304800" y="838200"/>
            <a:ext cx="8686800"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1600" dirty="0" smtClean="0">
                <a:solidFill>
                  <a:srgbClr val="A50021"/>
                </a:solidFill>
              </a:rPr>
              <a:t>Security WG</a:t>
            </a:r>
          </a:p>
          <a:p>
            <a:pPr lvl="1">
              <a:lnSpc>
                <a:spcPct val="100000"/>
              </a:lnSpc>
              <a:spcBef>
                <a:spcPct val="0"/>
              </a:spcBef>
              <a:spcAft>
                <a:spcPct val="0"/>
              </a:spcAft>
            </a:pPr>
            <a:r>
              <a:rPr lang="en-US" sz="1200" dirty="0" smtClean="0"/>
              <a:t>Link Layer Security (BB)			Joint with SLS, reported there</a:t>
            </a:r>
          </a:p>
          <a:p>
            <a:pPr lvl="1">
              <a:lnSpc>
                <a:spcPct val="100000"/>
              </a:lnSpc>
              <a:spcBef>
                <a:spcPct val="0"/>
              </a:spcBef>
              <a:spcAft>
                <a:spcPct val="0"/>
              </a:spcAft>
            </a:pPr>
            <a:r>
              <a:rPr lang="en-US" sz="1200" dirty="0" smtClean="0"/>
              <a:t>Key Management (GB, MB)			MB draft in work, application worked in SDLS</a:t>
            </a:r>
          </a:p>
          <a:p>
            <a:pPr lvl="1">
              <a:lnSpc>
                <a:spcPct val="100000"/>
              </a:lnSpc>
              <a:spcBef>
                <a:spcPct val="0"/>
              </a:spcBef>
              <a:spcAft>
                <a:spcPct val="0"/>
              </a:spcAft>
            </a:pPr>
            <a:r>
              <a:rPr lang="en-US" sz="1200" dirty="0" smtClean="0"/>
              <a:t>Network Layer Security			Testing IP, evaluating DTN &amp; cloud based testing</a:t>
            </a:r>
          </a:p>
          <a:p>
            <a:pPr lvl="1">
              <a:lnSpc>
                <a:spcPct val="100000"/>
              </a:lnSpc>
              <a:spcBef>
                <a:spcPct val="0"/>
              </a:spcBef>
              <a:spcAft>
                <a:spcPct val="0"/>
              </a:spcAft>
            </a:pPr>
            <a:r>
              <a:rPr lang="en-US" sz="1200" dirty="0" smtClean="0"/>
              <a:t>Application Credentials 			Evaluating approaches</a:t>
            </a:r>
          </a:p>
          <a:p>
            <a:pPr lvl="1">
              <a:lnSpc>
                <a:spcPct val="100000"/>
              </a:lnSpc>
              <a:spcBef>
                <a:spcPct val="0"/>
              </a:spcBef>
              <a:spcAft>
                <a:spcPct val="0"/>
              </a:spcAft>
            </a:pPr>
            <a:r>
              <a:rPr lang="en-US" sz="1200" dirty="0" smtClean="0"/>
              <a:t>Standard security section	</a:t>
            </a:r>
            <a:r>
              <a:rPr lang="en-US" sz="1200" dirty="0"/>
              <a:t>	</a:t>
            </a:r>
            <a:r>
              <a:rPr lang="en-US" sz="1200" dirty="0" smtClean="0"/>
              <a:t>	</a:t>
            </a:r>
            <a:r>
              <a:rPr lang="en-US" sz="1200" i="1" dirty="0" smtClean="0">
                <a:solidFill>
                  <a:srgbClr val="C403DA"/>
                </a:solidFill>
              </a:rPr>
              <a:t>Mandatory</a:t>
            </a:r>
            <a:endParaRPr lang="en-US" sz="1200" dirty="0" smtClean="0"/>
          </a:p>
          <a:p>
            <a:pPr eaLnBrk="1" hangingPunct="1">
              <a:spcBef>
                <a:spcPct val="0"/>
              </a:spcBef>
            </a:pPr>
            <a:endParaRPr lang="en-US" sz="1600" dirty="0" smtClean="0">
              <a:solidFill>
                <a:srgbClr val="A50021"/>
              </a:solidFill>
            </a:endParaRPr>
          </a:p>
          <a:p>
            <a:pPr eaLnBrk="1" hangingPunct="1">
              <a:spcBef>
                <a:spcPct val="0"/>
              </a:spcBef>
            </a:pPr>
            <a:r>
              <a:rPr lang="en-US" sz="1600" dirty="0" smtClean="0">
                <a:solidFill>
                  <a:srgbClr val="A50021"/>
                </a:solidFill>
              </a:rPr>
              <a:t>Delta</a:t>
            </a:r>
            <a:r>
              <a:rPr lang="en-US" sz="1600" dirty="0">
                <a:solidFill>
                  <a:srgbClr val="A50021"/>
                </a:solidFill>
              </a:rPr>
              <a:t>-DOR WG				</a:t>
            </a:r>
          </a:p>
          <a:p>
            <a:pPr lvl="1" eaLnBrk="1" hangingPunct="1">
              <a:spcBef>
                <a:spcPct val="0"/>
              </a:spcBef>
            </a:pPr>
            <a:r>
              <a:rPr lang="en-US" sz="1200" dirty="0"/>
              <a:t>Overview document (GB)			G</a:t>
            </a:r>
            <a:r>
              <a:rPr lang="en-US" sz="1200" dirty="0" smtClean="0"/>
              <a:t>B, planning v2 revision</a:t>
            </a:r>
            <a:endParaRPr lang="en-US" sz="1200" dirty="0"/>
          </a:p>
          <a:p>
            <a:pPr lvl="1">
              <a:lnSpc>
                <a:spcPct val="100000"/>
              </a:lnSpc>
              <a:spcBef>
                <a:spcPct val="0"/>
              </a:spcBef>
              <a:spcAft>
                <a:spcPct val="0"/>
              </a:spcAft>
            </a:pPr>
            <a:r>
              <a:rPr lang="en-GB" altLang="ja-JP" sz="1200" dirty="0">
                <a:latin typeface="Calibri" pitchFamily="34" charset="0"/>
                <a:ea typeface="ＭＳ Ｐゴシック" pitchFamily="-107" charset="-128"/>
              </a:rPr>
              <a:t>Delta-DOR implementation architecture </a:t>
            </a:r>
            <a:r>
              <a:rPr lang="en-GB" altLang="ja-JP" sz="1200" dirty="0" smtClean="0">
                <a:latin typeface="Calibri" pitchFamily="34" charset="0"/>
                <a:ea typeface="ＭＳ Ｐゴシック" pitchFamily="-107" charset="-128"/>
              </a:rPr>
              <a:t>(MB) </a:t>
            </a:r>
            <a:r>
              <a:rPr lang="en-US" sz="1200" dirty="0"/>
              <a:t>		</a:t>
            </a:r>
            <a:r>
              <a:rPr lang="en-US" sz="1200" dirty="0" smtClean="0"/>
              <a:t>BB</a:t>
            </a:r>
            <a:r>
              <a:rPr lang="en-US" sz="1200" dirty="0"/>
              <a:t>, </a:t>
            </a:r>
            <a:r>
              <a:rPr lang="en-US" sz="1200" dirty="0" smtClean="0"/>
              <a:t>published Jun 2013</a:t>
            </a:r>
          </a:p>
          <a:p>
            <a:pPr lvl="1">
              <a:lnSpc>
                <a:spcPct val="100000"/>
              </a:lnSpc>
              <a:spcBef>
                <a:spcPct val="0"/>
              </a:spcBef>
              <a:spcAft>
                <a:spcPct val="0"/>
              </a:spcAft>
            </a:pPr>
            <a:r>
              <a:rPr lang="en-US" sz="1200" dirty="0" smtClean="0"/>
              <a:t>Quasar catalog Update Procedure (MB)		Including SANA X-band Catalog, being finalized</a:t>
            </a:r>
          </a:p>
          <a:p>
            <a:pPr lvl="1" eaLnBrk="1" hangingPunct="1">
              <a:spcBef>
                <a:spcPct val="0"/>
              </a:spcBef>
            </a:pPr>
            <a:r>
              <a:rPr lang="en-US" sz="1200" dirty="0" smtClean="0"/>
              <a:t>Delta-DOR Operations (MB) 			MB, produced v2 revision, being finalized</a:t>
            </a:r>
            <a:endParaRPr lang="en-US" sz="1600" dirty="0" smtClean="0">
              <a:solidFill>
                <a:srgbClr val="A50021"/>
              </a:solidFill>
            </a:endParaRPr>
          </a:p>
          <a:p>
            <a:pPr>
              <a:lnSpc>
                <a:spcPct val="100000"/>
              </a:lnSpc>
              <a:spcBef>
                <a:spcPct val="0"/>
              </a:spcBef>
              <a:spcAft>
                <a:spcPct val="0"/>
              </a:spcAft>
            </a:pPr>
            <a:endParaRPr lang="en-US" sz="1600" dirty="0" smtClean="0">
              <a:solidFill>
                <a:srgbClr val="A50021"/>
              </a:solidFill>
            </a:endParaRPr>
          </a:p>
          <a:p>
            <a:pPr>
              <a:lnSpc>
                <a:spcPct val="100000"/>
              </a:lnSpc>
              <a:spcBef>
                <a:spcPct val="0"/>
              </a:spcBef>
              <a:spcAft>
                <a:spcPct val="0"/>
              </a:spcAft>
            </a:pPr>
            <a:r>
              <a:rPr lang="en-US" sz="1600" dirty="0">
                <a:solidFill>
                  <a:srgbClr val="A50021"/>
                </a:solidFill>
              </a:rPr>
              <a:t>System Architecture (SAWG) </a:t>
            </a:r>
            <a:r>
              <a:rPr lang="en-US" sz="1600" dirty="0" err="1">
                <a:solidFill>
                  <a:srgbClr val="A50021"/>
                </a:solidFill>
              </a:rPr>
              <a:t>BoF</a:t>
            </a:r>
            <a:r>
              <a:rPr lang="en-US" sz="1600" dirty="0">
                <a:solidFill>
                  <a:srgbClr val="A50021"/>
                </a:solidFill>
              </a:rPr>
              <a:t>		</a:t>
            </a:r>
            <a:endParaRPr lang="en-US" sz="1200" i="1" dirty="0" smtClean="0">
              <a:solidFill>
                <a:srgbClr val="C403DA"/>
              </a:solidFill>
            </a:endParaRPr>
          </a:p>
          <a:p>
            <a:pPr lvl="1">
              <a:lnSpc>
                <a:spcPct val="100000"/>
              </a:lnSpc>
              <a:spcBef>
                <a:spcPct val="0"/>
              </a:spcBef>
              <a:spcAft>
                <a:spcPct val="0"/>
              </a:spcAft>
            </a:pPr>
            <a:r>
              <a:rPr lang="en-US" sz="1200" dirty="0" smtClean="0"/>
              <a:t>CCSDS Application &amp; Support Architecture GB		Analyze &amp; describe MOIMS &amp; SOIS application architectures</a:t>
            </a:r>
          </a:p>
          <a:p>
            <a:pPr lvl="1">
              <a:lnSpc>
                <a:spcPct val="100000"/>
              </a:lnSpc>
              <a:spcBef>
                <a:spcPct val="0"/>
              </a:spcBef>
              <a:spcAft>
                <a:spcPct val="0"/>
              </a:spcAft>
            </a:pPr>
            <a:r>
              <a:rPr lang="en-US" sz="1200" dirty="0" smtClean="0"/>
              <a:t>RASDS </a:t>
            </a:r>
            <a:r>
              <a:rPr lang="en-US" sz="1200" dirty="0"/>
              <a:t>refresh				</a:t>
            </a:r>
            <a:r>
              <a:rPr lang="en-US" sz="1200" dirty="0" smtClean="0"/>
              <a:t>Re-confirmed, TC20 / SC 14 discussions</a:t>
            </a:r>
          </a:p>
          <a:p>
            <a:pPr lvl="1">
              <a:lnSpc>
                <a:spcPct val="100000"/>
              </a:lnSpc>
              <a:spcBef>
                <a:spcPct val="0"/>
              </a:spcBef>
              <a:spcAft>
                <a:spcPct val="0"/>
              </a:spcAft>
            </a:pPr>
            <a:r>
              <a:rPr lang="en-US" sz="1200" dirty="0" smtClean="0"/>
              <a:t>CCSDS Ontology				On hold for now</a:t>
            </a:r>
            <a:endParaRPr lang="en-US" sz="1200" dirty="0"/>
          </a:p>
          <a:p>
            <a:pPr>
              <a:lnSpc>
                <a:spcPct val="100000"/>
              </a:lnSpc>
              <a:spcBef>
                <a:spcPct val="0"/>
              </a:spcBef>
              <a:spcAft>
                <a:spcPct val="0"/>
              </a:spcAft>
            </a:pPr>
            <a:endParaRPr lang="en-US" sz="1600" dirty="0" smtClean="0">
              <a:solidFill>
                <a:srgbClr val="A50021"/>
              </a:solidFill>
            </a:endParaRPr>
          </a:p>
          <a:p>
            <a:pPr>
              <a:lnSpc>
                <a:spcPct val="100000"/>
              </a:lnSpc>
              <a:spcBef>
                <a:spcPct val="0"/>
              </a:spcBef>
              <a:spcAft>
                <a:spcPct val="0"/>
              </a:spcAft>
            </a:pPr>
            <a:r>
              <a:rPr lang="en-US" sz="1600" dirty="0" smtClean="0">
                <a:solidFill>
                  <a:srgbClr val="A50021"/>
                </a:solidFill>
              </a:rPr>
              <a:t>SANA Steering Group (SSG)</a:t>
            </a:r>
            <a:r>
              <a:rPr lang="en-US" sz="1600" dirty="0">
                <a:solidFill>
                  <a:srgbClr val="A50021"/>
                </a:solidFill>
              </a:rPr>
              <a:t>		</a:t>
            </a:r>
            <a:endParaRPr lang="en-US" sz="1600" dirty="0" smtClean="0">
              <a:solidFill>
                <a:srgbClr val="A50021"/>
              </a:solidFill>
            </a:endParaRPr>
          </a:p>
          <a:p>
            <a:pPr lvl="1">
              <a:lnSpc>
                <a:spcPct val="100000"/>
              </a:lnSpc>
              <a:spcBef>
                <a:spcPct val="0"/>
              </a:spcBef>
              <a:spcAft>
                <a:spcPct val="0"/>
              </a:spcAft>
            </a:pPr>
            <a:r>
              <a:rPr lang="en-US" sz="1200" dirty="0"/>
              <a:t>SANA Steering Group (SSG)			Active, meeting this week</a:t>
            </a:r>
          </a:p>
          <a:p>
            <a:pPr lvl="1">
              <a:lnSpc>
                <a:spcPct val="100000"/>
              </a:lnSpc>
              <a:spcBef>
                <a:spcPct val="0"/>
              </a:spcBef>
              <a:spcAft>
                <a:spcPct val="0"/>
              </a:spcAft>
            </a:pPr>
            <a:r>
              <a:rPr lang="en-US" sz="1200" dirty="0"/>
              <a:t>CCSDS </a:t>
            </a:r>
            <a:r>
              <a:rPr lang="en-US" sz="1200" dirty="0" smtClean="0"/>
              <a:t>Registry Re-Engineering</a:t>
            </a:r>
            <a:r>
              <a:rPr lang="en-US" sz="1200" dirty="0"/>
              <a:t>			</a:t>
            </a:r>
            <a:r>
              <a:rPr lang="en-US" sz="1200" dirty="0" smtClean="0"/>
              <a:t>SANA Registries being re-engineered</a:t>
            </a:r>
          </a:p>
          <a:p>
            <a:pPr lvl="1">
              <a:lnSpc>
                <a:spcPct val="100000"/>
              </a:lnSpc>
              <a:spcBef>
                <a:spcPct val="0"/>
              </a:spcBef>
              <a:spcAft>
                <a:spcPct val="0"/>
              </a:spcAft>
            </a:pPr>
            <a:endParaRPr lang="en-US" sz="1200" dirty="0">
              <a:solidFill>
                <a:srgbClr val="A50021"/>
              </a:solidFill>
            </a:endParaRPr>
          </a:p>
          <a:p>
            <a:pPr>
              <a:lnSpc>
                <a:spcPct val="100000"/>
              </a:lnSpc>
              <a:spcBef>
                <a:spcPct val="0"/>
              </a:spcBef>
              <a:spcAft>
                <a:spcPct val="0"/>
              </a:spcAft>
            </a:pPr>
            <a:r>
              <a:rPr lang="en-US" sz="1600" dirty="0">
                <a:solidFill>
                  <a:srgbClr val="A50021"/>
                </a:solidFill>
              </a:rPr>
              <a:t>Time Exchange / Sync Standards </a:t>
            </a:r>
            <a:r>
              <a:rPr lang="en-US" sz="1600" dirty="0" err="1">
                <a:solidFill>
                  <a:srgbClr val="A50021"/>
                </a:solidFill>
              </a:rPr>
              <a:t>BoF</a:t>
            </a:r>
            <a:r>
              <a:rPr lang="en-US" sz="1600" dirty="0">
                <a:solidFill>
                  <a:srgbClr val="A50021"/>
                </a:solidFill>
              </a:rPr>
              <a:t>		</a:t>
            </a:r>
            <a:r>
              <a:rPr lang="en-US" sz="1200" i="1" dirty="0">
                <a:solidFill>
                  <a:srgbClr val="C403DA"/>
                </a:solidFill>
              </a:rPr>
              <a:t>In discussion with SIS, SLS, &amp; MOIMS</a:t>
            </a:r>
          </a:p>
          <a:p>
            <a:pPr lvl="1">
              <a:lnSpc>
                <a:spcPct val="100000"/>
              </a:lnSpc>
              <a:spcBef>
                <a:spcPct val="0"/>
              </a:spcBef>
              <a:spcAft>
                <a:spcPct val="0"/>
              </a:spcAft>
            </a:pPr>
            <a:r>
              <a:rPr lang="en-US" sz="1200" dirty="0"/>
              <a:t>Initial </a:t>
            </a:r>
            <a:r>
              <a:rPr lang="en-US" sz="1200" dirty="0" smtClean="0"/>
              <a:t>exploration of topics</a:t>
            </a:r>
            <a:r>
              <a:rPr lang="en-US" sz="1200" dirty="0"/>
              <a:t>				</a:t>
            </a:r>
            <a:endParaRPr lang="en-US" sz="1600" dirty="0"/>
          </a:p>
          <a:p>
            <a:pPr>
              <a:lnSpc>
                <a:spcPct val="100000"/>
              </a:lnSpc>
              <a:spcBef>
                <a:spcPct val="0"/>
              </a:spcBef>
              <a:spcAft>
                <a:spcPct val="0"/>
              </a:spcAft>
            </a:pPr>
            <a:endParaRPr lang="en-US" sz="1600" dirty="0" smtClean="0">
              <a:solidFill>
                <a:srgbClr val="A50021"/>
              </a:solidFill>
            </a:endParaRPr>
          </a:p>
          <a:p>
            <a:pPr>
              <a:lnSpc>
                <a:spcPct val="100000"/>
              </a:lnSpc>
              <a:spcBef>
                <a:spcPct val="0"/>
              </a:spcBef>
              <a:spcAft>
                <a:spcPct val="0"/>
              </a:spcAft>
            </a:pPr>
            <a:r>
              <a:rPr lang="en-US" sz="1600" dirty="0" smtClean="0">
                <a:solidFill>
                  <a:srgbClr val="A50021"/>
                </a:solidFill>
              </a:rPr>
              <a:t>XML Standards &amp; Guidelines (XSG SIG)</a:t>
            </a:r>
            <a:r>
              <a:rPr lang="en-US" sz="1900" dirty="0">
                <a:solidFill>
                  <a:srgbClr val="A50021"/>
                </a:solidFill>
              </a:rPr>
              <a:t>	</a:t>
            </a:r>
            <a:r>
              <a:rPr lang="en-US" sz="1900" dirty="0" smtClean="0">
                <a:solidFill>
                  <a:srgbClr val="A50021"/>
                </a:solidFill>
              </a:rPr>
              <a:t>	</a:t>
            </a:r>
            <a:r>
              <a:rPr lang="en-US" sz="1200" i="1" dirty="0" smtClean="0">
                <a:solidFill>
                  <a:srgbClr val="C403DA"/>
                </a:solidFill>
              </a:rPr>
              <a:t>SIG closed, no agency resources</a:t>
            </a:r>
            <a:endParaRPr lang="en-US" sz="1200" i="1" dirty="0">
              <a:solidFill>
                <a:srgbClr val="C403DA"/>
              </a:solidFill>
            </a:endParaRPr>
          </a:p>
          <a:p>
            <a:pPr lvl="1">
              <a:lnSpc>
                <a:spcPct val="100000"/>
              </a:lnSpc>
              <a:spcBef>
                <a:spcPct val="0"/>
              </a:spcBef>
              <a:spcAft>
                <a:spcPct val="0"/>
              </a:spcAft>
            </a:pPr>
            <a:r>
              <a:rPr lang="en-US" sz="1200" dirty="0" smtClean="0"/>
              <a:t>CCSDS RFC &amp; XML guidelines</a:t>
            </a:r>
            <a:r>
              <a:rPr lang="en-US" sz="1200" dirty="0"/>
              <a:t>			</a:t>
            </a:r>
            <a:r>
              <a:rPr lang="en-US" sz="1200" dirty="0" smtClean="0"/>
              <a:t>CCSDS URN RFC published, YB in draft form</a:t>
            </a:r>
          </a:p>
          <a:p>
            <a:pPr lvl="1">
              <a:lnSpc>
                <a:spcPct val="100000"/>
              </a:lnSpc>
              <a:spcBef>
                <a:spcPct val="0"/>
              </a:spcBef>
              <a:spcAft>
                <a:spcPct val="0"/>
              </a:spcAft>
            </a:pPr>
            <a:endParaRPr lang="en-US" sz="1600" dirty="0" smtClean="0">
              <a:solidFill>
                <a:srgbClr val="A50021"/>
              </a:solidFill>
            </a:endParaRPr>
          </a:p>
        </p:txBody>
      </p:sp>
    </p:spTree>
    <p:extLst>
      <p:ext uri="{BB962C8B-B14F-4D97-AF65-F5344CB8AC3E}">
        <p14:creationId xmlns:p14="http://schemas.microsoft.com/office/powerpoint/2010/main" val="1377746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a:solidFill>
                  <a:srgbClr val="000099"/>
                </a:solidFill>
                <a:effectLst>
                  <a:outerShdw blurRad="38100" dist="38100" dir="2700000" algn="tl">
                    <a:srgbClr val="000000">
                      <a:alpha val="43137"/>
                    </a:srgbClr>
                  </a:outerShdw>
                </a:effectLst>
              </a:rPr>
              <a:t>MOIMS Meeting </a:t>
            </a:r>
            <a:r>
              <a:rPr lang="en-US" dirty="0" smtClean="0">
                <a:solidFill>
                  <a:srgbClr val="000099"/>
                </a:solidFill>
                <a:effectLst>
                  <a:outerShdw blurRad="38100" dist="38100" dir="2700000" algn="tl">
                    <a:srgbClr val="000000">
                      <a:alpha val="43137"/>
                    </a:srgbClr>
                  </a:outerShdw>
                </a:effectLst>
              </a:rPr>
              <a:t>Objectives: 1/2</a:t>
            </a:r>
            <a:endParaRPr lang="en-US" dirty="0">
              <a:solidFill>
                <a:srgbClr val="000099"/>
              </a:solidFill>
              <a:effectLst>
                <a:outerShdw blurRad="38100" dist="38100" dir="2700000" algn="tl">
                  <a:srgbClr val="000000">
                    <a:alpha val="43137"/>
                  </a:srgbClr>
                </a:outerShdw>
              </a:effectLst>
            </a:endParaRPr>
          </a:p>
        </p:txBody>
      </p:sp>
      <p:sp>
        <p:nvSpPr>
          <p:cNvPr id="7" name="Rectangle 3"/>
          <p:cNvSpPr>
            <a:spLocks noChangeArrowheads="1"/>
          </p:cNvSpPr>
          <p:nvPr/>
        </p:nvSpPr>
        <p:spPr bwMode="auto">
          <a:xfrm>
            <a:off x="228600" y="838200"/>
            <a:ext cx="8839200" cy="5638800"/>
          </a:xfrm>
          <a:prstGeom prst="rect">
            <a:avLst/>
          </a:prstGeom>
          <a:noFill/>
          <a:ln w="9525">
            <a:noFill/>
            <a:miter lim="800000"/>
            <a:headEnd/>
            <a:tailEnd/>
          </a:ln>
        </p:spPr>
        <p:txBody>
          <a:bodyPr lIns="81204" tIns="39889" rIns="81204" bIns="39889"/>
          <a:lstStyle/>
          <a:p>
            <a:pPr marL="230188" indent="-230188" eaLnBrk="0" hangingPunct="0">
              <a:buSzPct val="125000"/>
              <a:buFontTx/>
              <a:buChar char="•"/>
            </a:pPr>
            <a:r>
              <a:rPr lang="en-US" sz="2000" b="1" dirty="0" smtClean="0">
                <a:solidFill>
                  <a:srgbClr val="A50021"/>
                </a:solidFill>
                <a:latin typeface="Calibri" pitchFamily="34" charset="0"/>
              </a:rPr>
              <a:t>Data Archive Ingestion WG (DAI)</a:t>
            </a:r>
            <a:endParaRPr lang="en-US" sz="1400" b="1" dirty="0">
              <a:latin typeface="Calibri" pitchFamily="34" charset="0"/>
            </a:endParaRPr>
          </a:p>
          <a:p>
            <a:pPr marL="568325" lvl="1" indent="-222250" eaLnBrk="0" hangingPunct="0">
              <a:buSzPct val="125000"/>
              <a:buFontTx/>
              <a:buChar char="•"/>
            </a:pPr>
            <a:r>
              <a:rPr lang="en-US" sz="1200" b="1" dirty="0" smtClean="0">
                <a:solidFill>
                  <a:srgbClr val="FF3399"/>
                </a:solidFill>
                <a:latin typeface="Calibri" pitchFamily="34" charset="0"/>
              </a:rPr>
              <a:t>MB: </a:t>
            </a:r>
            <a:r>
              <a:rPr lang="en-US" sz="1200" b="1" dirty="0" smtClean="0">
                <a:latin typeface="Calibri" pitchFamily="34" charset="0"/>
              </a:rPr>
              <a:t>Information </a:t>
            </a:r>
            <a:r>
              <a:rPr lang="en-US" sz="1200" b="1" dirty="0">
                <a:latin typeface="Calibri" pitchFamily="34" charset="0"/>
              </a:rPr>
              <a:t>Preparation to Enable Long Term </a:t>
            </a:r>
            <a:r>
              <a:rPr lang="en-US" sz="1200" b="1" dirty="0" smtClean="0">
                <a:latin typeface="Calibri" pitchFamily="34" charset="0"/>
              </a:rPr>
              <a:t>Use			Discussion</a:t>
            </a:r>
          </a:p>
          <a:p>
            <a:pPr marL="568325" lvl="1" indent="-222250" eaLnBrk="0" hangingPunct="0">
              <a:buSzPct val="125000"/>
              <a:buFontTx/>
              <a:buChar char="•"/>
              <a:tabLst>
                <a:tab pos="5738813" algn="l"/>
              </a:tabLst>
            </a:pPr>
            <a:r>
              <a:rPr lang="en-US" sz="1200" b="1" dirty="0">
                <a:solidFill>
                  <a:srgbClr val="FF3399"/>
                </a:solidFill>
                <a:latin typeface="Calibri" pitchFamily="34" charset="0"/>
              </a:rPr>
              <a:t>MB: </a:t>
            </a:r>
            <a:r>
              <a:rPr lang="en-US" sz="1200" b="1" dirty="0">
                <a:solidFill>
                  <a:srgbClr val="000000"/>
                </a:solidFill>
                <a:latin typeface="Calibri" pitchFamily="34" charset="0"/>
              </a:rPr>
              <a:t>Open Archival Information System (OAIS) : 5y revision	</a:t>
            </a:r>
            <a:r>
              <a:rPr lang="en-US" sz="1200" b="1" dirty="0" smtClean="0">
                <a:solidFill>
                  <a:srgbClr val="000000"/>
                </a:solidFill>
                <a:latin typeface="Calibri" pitchFamily="34" charset="0"/>
              </a:rPr>
              <a:t>	External </a:t>
            </a:r>
            <a:r>
              <a:rPr lang="en-US" sz="1200" b="1" dirty="0">
                <a:solidFill>
                  <a:srgbClr val="000000"/>
                </a:solidFill>
                <a:latin typeface="Calibri" pitchFamily="34" charset="0"/>
              </a:rPr>
              <a:t>review </a:t>
            </a:r>
            <a:r>
              <a:rPr lang="en-US" sz="1200" b="1" dirty="0" smtClean="0">
                <a:solidFill>
                  <a:srgbClr val="000000"/>
                </a:solidFill>
                <a:latin typeface="Calibri" pitchFamily="34" charset="0"/>
              </a:rPr>
              <a:t>on-going</a:t>
            </a:r>
            <a:r>
              <a:rPr lang="en-US" sz="1200" b="1" dirty="0">
                <a:solidFill>
                  <a:srgbClr val="000000"/>
                </a:solidFill>
                <a:latin typeface="Calibri" pitchFamily="34" charset="0"/>
              </a:rPr>
              <a:t>	</a:t>
            </a:r>
          </a:p>
          <a:p>
            <a:pPr marL="568325" lvl="1" indent="-222250" eaLnBrk="0" hangingPunct="0">
              <a:buSzPct val="125000"/>
              <a:buFontTx/>
              <a:buChar char="•"/>
              <a:tabLst>
                <a:tab pos="5738813" algn="l"/>
              </a:tabLst>
            </a:pPr>
            <a:r>
              <a:rPr lang="en-US" sz="1200" b="1" dirty="0">
                <a:solidFill>
                  <a:srgbClr val="FF3399"/>
                </a:solidFill>
                <a:latin typeface="Calibri" pitchFamily="34" charset="0"/>
              </a:rPr>
              <a:t>MB: </a:t>
            </a:r>
            <a:r>
              <a:rPr lang="en-US" sz="1200" b="1" dirty="0">
                <a:solidFill>
                  <a:srgbClr val="000000"/>
                </a:solidFill>
                <a:latin typeface="Calibri" pitchFamily="34" charset="0"/>
              </a:rPr>
              <a:t>Audit and Certification of Trustworthy Digital Repository: 5y revision 	 </a:t>
            </a:r>
            <a:r>
              <a:rPr lang="en-US" sz="1200" b="1" dirty="0" smtClean="0">
                <a:solidFill>
                  <a:srgbClr val="000000"/>
                </a:solidFill>
                <a:latin typeface="Calibri" pitchFamily="34" charset="0"/>
              </a:rPr>
              <a:t>	External </a:t>
            </a:r>
            <a:r>
              <a:rPr lang="en-US" sz="1200" b="1" dirty="0">
                <a:solidFill>
                  <a:srgbClr val="000000"/>
                </a:solidFill>
                <a:latin typeface="Calibri" pitchFamily="34" charset="0"/>
              </a:rPr>
              <a:t>review on-going 	</a:t>
            </a:r>
            <a:endParaRPr lang="en-US" sz="1200" b="1" dirty="0" smtClean="0">
              <a:latin typeface="Calibri" pitchFamily="34" charset="0"/>
            </a:endParaRPr>
          </a:p>
          <a:p>
            <a:pPr marL="568325" lvl="1" indent="-222250" eaLnBrk="0" hangingPunct="0">
              <a:buSzPct val="125000"/>
              <a:buFontTx/>
              <a:buChar char="•"/>
            </a:pPr>
            <a:r>
              <a:rPr lang="en-US" sz="1200" b="1" dirty="0" smtClean="0">
                <a:solidFill>
                  <a:srgbClr val="F78009"/>
                </a:solidFill>
                <a:latin typeface="Calibri" pitchFamily="34" charset="0"/>
              </a:rPr>
              <a:t>OB</a:t>
            </a:r>
            <a:r>
              <a:rPr lang="en-US" sz="1200" b="1" dirty="0" smtClean="0">
                <a:latin typeface="Calibri" pitchFamily="34" charset="0"/>
              </a:rPr>
              <a:t>: DEDSL XML						To be submitted for AR</a:t>
            </a:r>
          </a:p>
          <a:p>
            <a:pPr marL="568325" lvl="1" indent="-222250" eaLnBrk="0" hangingPunct="0">
              <a:buSzPct val="125000"/>
              <a:buFontTx/>
              <a:buChar char="•"/>
            </a:pPr>
            <a:r>
              <a:rPr lang="en-US" sz="1200" b="1" dirty="0" smtClean="0">
                <a:latin typeface="Calibri" pitchFamily="34" charset="0"/>
              </a:rPr>
              <a:t>DAI </a:t>
            </a:r>
            <a:r>
              <a:rPr lang="en-US" sz="1200" b="1" dirty="0">
                <a:latin typeface="Calibri" pitchFamily="34" charset="0"/>
              </a:rPr>
              <a:t>Architecture </a:t>
            </a:r>
            <a:r>
              <a:rPr lang="en-US" sz="1200" b="1" dirty="0" smtClean="0">
                <a:latin typeface="Calibri" pitchFamily="34" charset="0"/>
              </a:rPr>
              <a:t>Analysis					Discussion at CCSDS level</a:t>
            </a:r>
          </a:p>
          <a:p>
            <a:pPr marL="568325" lvl="1" indent="-222250" eaLnBrk="0" hangingPunct="0">
              <a:buSzPct val="125000"/>
              <a:buFontTx/>
              <a:buChar char="•"/>
            </a:pPr>
            <a:endParaRPr lang="en-US" sz="2000" b="1" dirty="0">
              <a:latin typeface="Calibri" pitchFamily="34" charset="0"/>
            </a:endParaRPr>
          </a:p>
          <a:p>
            <a:pPr marL="230188" indent="-230188" eaLnBrk="0" hangingPunct="0">
              <a:buSzPct val="125000"/>
              <a:buFontTx/>
              <a:buChar char="•"/>
            </a:pPr>
            <a:r>
              <a:rPr lang="en-US" sz="2000" b="1" dirty="0" smtClean="0">
                <a:solidFill>
                  <a:srgbClr val="A50021"/>
                </a:solidFill>
                <a:latin typeface="Calibri" pitchFamily="34" charset="0"/>
              </a:rPr>
              <a:t>Navigation WG (NAV)</a:t>
            </a:r>
            <a:endParaRPr lang="en-US" sz="2000" b="1" dirty="0">
              <a:latin typeface="Calibri" pitchFamily="34" charset="0"/>
            </a:endParaRPr>
          </a:p>
          <a:p>
            <a:pPr marL="568325" lvl="1" indent="-222250" eaLnBrk="0" hangingPunct="0">
              <a:buSzPct val="125000"/>
              <a:buFontTx/>
              <a:buChar char="•"/>
            </a:pPr>
            <a:r>
              <a:rPr lang="en-US" sz="1200" b="1" dirty="0" smtClean="0">
                <a:solidFill>
                  <a:schemeClr val="accent2"/>
                </a:solidFill>
                <a:latin typeface="Calibri" pitchFamily="34" charset="0"/>
              </a:rPr>
              <a:t>GB: </a:t>
            </a:r>
            <a:r>
              <a:rPr lang="en-US" sz="1200" b="1" dirty="0" smtClean="0">
                <a:latin typeface="Calibri" pitchFamily="34" charset="0"/>
              </a:rPr>
              <a:t>Navigation Data - Definitions and Conventions			On-going/Discussion </a:t>
            </a:r>
          </a:p>
          <a:p>
            <a:pPr marL="568325" lvl="1" indent="-222250" eaLnBrk="0" hangingPunct="0">
              <a:buSzPct val="125000"/>
              <a:buFontTx/>
              <a:buChar char="•"/>
            </a:pPr>
            <a:r>
              <a:rPr lang="en-US" sz="1200" b="1" dirty="0">
                <a:solidFill>
                  <a:schemeClr val="accent1">
                    <a:lumMod val="75000"/>
                  </a:schemeClr>
                </a:solidFill>
                <a:latin typeface="Calibri" pitchFamily="34" charset="0"/>
              </a:rPr>
              <a:t>BB: </a:t>
            </a:r>
            <a:r>
              <a:rPr lang="en-US" sz="1200" b="1" dirty="0">
                <a:latin typeface="Calibri" pitchFamily="34" charset="0"/>
              </a:rPr>
              <a:t>Pointing Request Message (</a:t>
            </a:r>
            <a:r>
              <a:rPr lang="en-US" sz="1200" b="1" dirty="0" smtClean="0">
                <a:latin typeface="Calibri" pitchFamily="34" charset="0"/>
              </a:rPr>
              <a:t>PRM - </a:t>
            </a:r>
            <a:r>
              <a:rPr lang="en-US" sz="1200" b="1" dirty="0">
                <a:solidFill>
                  <a:srgbClr val="000000"/>
                </a:solidFill>
                <a:latin typeface="Calibri" pitchFamily="34" charset="0"/>
              </a:rPr>
              <a:t>ESA, NASA/CNES/JAXA/AGI</a:t>
            </a:r>
            <a:r>
              <a:rPr lang="en-US" sz="1200" b="1" dirty="0" smtClean="0">
                <a:latin typeface="Calibri" pitchFamily="34" charset="0"/>
              </a:rPr>
              <a:t>)</a:t>
            </a:r>
            <a:r>
              <a:rPr lang="en-US" sz="1200" b="1" dirty="0">
                <a:latin typeface="Calibri" pitchFamily="34" charset="0"/>
              </a:rPr>
              <a:t>		</a:t>
            </a:r>
            <a:r>
              <a:rPr lang="en-US" sz="1200" b="1" dirty="0" smtClean="0">
                <a:solidFill>
                  <a:srgbClr val="000000"/>
                </a:solidFill>
                <a:latin typeface="Calibri" pitchFamily="34" charset="0"/>
              </a:rPr>
              <a:t>Prototype almost done -&gt; BB</a:t>
            </a:r>
            <a:endParaRPr lang="en-US" sz="1200" b="1" dirty="0">
              <a:latin typeface="Calibri" pitchFamily="34" charset="0"/>
            </a:endParaRPr>
          </a:p>
          <a:p>
            <a:pPr marL="568325" lvl="1" indent="-222250" eaLnBrk="0" hangingPunct="0">
              <a:buSzPct val="125000"/>
              <a:buFontTx/>
              <a:buChar char="•"/>
            </a:pPr>
            <a:r>
              <a:rPr lang="en-US" sz="1200" b="1" dirty="0" smtClean="0">
                <a:solidFill>
                  <a:schemeClr val="accent1">
                    <a:lumMod val="75000"/>
                  </a:schemeClr>
                </a:solidFill>
                <a:latin typeface="Calibri" pitchFamily="34" charset="0"/>
              </a:rPr>
              <a:t>BB: </a:t>
            </a:r>
            <a:r>
              <a:rPr lang="en-US" sz="1200" b="1" dirty="0" smtClean="0">
                <a:latin typeface="Calibri" pitchFamily="34" charset="0"/>
              </a:rPr>
              <a:t>Attitude </a:t>
            </a:r>
            <a:r>
              <a:rPr lang="en-US" sz="1200" b="1" dirty="0">
                <a:latin typeface="Calibri" pitchFamily="34" charset="0"/>
              </a:rPr>
              <a:t>Data </a:t>
            </a:r>
            <a:r>
              <a:rPr lang="en-US" sz="1200" b="1" dirty="0" smtClean="0">
                <a:latin typeface="Calibri" pitchFamily="34" charset="0"/>
              </a:rPr>
              <a:t>Message (ADM - </a:t>
            </a:r>
            <a:r>
              <a:rPr lang="en-US" sz="1200" b="1" dirty="0">
                <a:solidFill>
                  <a:srgbClr val="000000"/>
                </a:solidFill>
                <a:latin typeface="Calibri" pitchFamily="34" charset="0"/>
              </a:rPr>
              <a:t>CNES, ESA</a:t>
            </a:r>
            <a:r>
              <a:rPr lang="en-US" sz="1200" b="1" dirty="0" smtClean="0">
                <a:latin typeface="Calibri" pitchFamily="34" charset="0"/>
              </a:rPr>
              <a:t>): 5y </a:t>
            </a:r>
            <a:r>
              <a:rPr lang="en-US" sz="1200" b="1" dirty="0">
                <a:solidFill>
                  <a:srgbClr val="000000"/>
                </a:solidFill>
                <a:latin typeface="Calibri" pitchFamily="34" charset="0"/>
              </a:rPr>
              <a:t>revision </a:t>
            </a:r>
            <a:r>
              <a:rPr lang="en-US" sz="1200" b="1" dirty="0">
                <a:latin typeface="Calibri" pitchFamily="34" charset="0"/>
              </a:rPr>
              <a:t>		</a:t>
            </a:r>
            <a:r>
              <a:rPr lang="en-US" sz="1200" b="1" dirty="0" smtClean="0">
                <a:latin typeface="Calibri" pitchFamily="34" charset="0"/>
              </a:rPr>
              <a:t>	</a:t>
            </a:r>
            <a:r>
              <a:rPr lang="en-US" sz="1200" b="1" dirty="0">
                <a:latin typeface="Calibri" pitchFamily="34" charset="0"/>
              </a:rPr>
              <a:t>On-going/Discussion</a:t>
            </a:r>
            <a:endParaRPr lang="en-US" sz="1200" b="1" dirty="0" smtClean="0">
              <a:latin typeface="Calibri" pitchFamily="34" charset="0"/>
            </a:endParaRPr>
          </a:p>
          <a:p>
            <a:pPr marL="568325" lvl="1" indent="-222250" eaLnBrk="0" hangingPunct="0">
              <a:buSzPct val="125000"/>
              <a:buFontTx/>
              <a:buChar char="•"/>
            </a:pPr>
            <a:r>
              <a:rPr lang="en-US" sz="1200" b="1" dirty="0">
                <a:solidFill>
                  <a:schemeClr val="accent1">
                    <a:lumMod val="75000"/>
                  </a:schemeClr>
                </a:solidFill>
                <a:latin typeface="Calibri" pitchFamily="34" charset="0"/>
              </a:rPr>
              <a:t>BB: </a:t>
            </a:r>
            <a:r>
              <a:rPr lang="en-US" sz="1200" b="1" dirty="0" smtClean="0">
                <a:latin typeface="Calibri" pitchFamily="34" charset="0"/>
              </a:rPr>
              <a:t>Tracking </a:t>
            </a:r>
            <a:r>
              <a:rPr lang="en-US" sz="1200" b="1" dirty="0">
                <a:latin typeface="Calibri" pitchFamily="34" charset="0"/>
              </a:rPr>
              <a:t>Data </a:t>
            </a:r>
            <a:r>
              <a:rPr lang="en-US" sz="1200" b="1" dirty="0" smtClean="0">
                <a:latin typeface="Calibri" pitchFamily="34" charset="0"/>
              </a:rPr>
              <a:t>Message (TDM - </a:t>
            </a:r>
            <a:r>
              <a:rPr lang="en-US" sz="1200" b="1" dirty="0">
                <a:solidFill>
                  <a:srgbClr val="000000"/>
                </a:solidFill>
                <a:latin typeface="Calibri" pitchFamily="34" charset="0"/>
              </a:rPr>
              <a:t>NASA, ESA</a:t>
            </a:r>
            <a:r>
              <a:rPr lang="en-US" sz="1200" b="1" dirty="0" smtClean="0">
                <a:latin typeface="Calibri" pitchFamily="34" charset="0"/>
              </a:rPr>
              <a:t>): 5y </a:t>
            </a:r>
            <a:r>
              <a:rPr lang="en-US" sz="1200" b="1" dirty="0">
                <a:solidFill>
                  <a:srgbClr val="000000"/>
                </a:solidFill>
                <a:latin typeface="Calibri" pitchFamily="34" charset="0"/>
              </a:rPr>
              <a:t>revision </a:t>
            </a:r>
            <a:r>
              <a:rPr lang="en-US" sz="1200" b="1" dirty="0">
                <a:latin typeface="Calibri" pitchFamily="34" charset="0"/>
              </a:rPr>
              <a:t>			</a:t>
            </a:r>
            <a:r>
              <a:rPr lang="en-US" sz="1200" b="1" dirty="0" smtClean="0">
                <a:latin typeface="Calibri" pitchFamily="34" charset="0"/>
              </a:rPr>
              <a:t>On-going/Discussion -&gt; AR</a:t>
            </a:r>
            <a:endParaRPr lang="en-US" sz="1200" b="1" dirty="0">
              <a:latin typeface="Calibri" pitchFamily="34" charset="0"/>
            </a:endParaRPr>
          </a:p>
          <a:p>
            <a:pPr marL="568325" lvl="1" indent="-222250" eaLnBrk="0" hangingPunct="0">
              <a:buSzPct val="125000"/>
              <a:buFontTx/>
              <a:buChar char="•"/>
            </a:pPr>
            <a:r>
              <a:rPr lang="en-US" sz="1200" b="1" dirty="0">
                <a:solidFill>
                  <a:schemeClr val="accent1">
                    <a:lumMod val="75000"/>
                  </a:schemeClr>
                </a:solidFill>
                <a:latin typeface="Calibri" pitchFamily="34" charset="0"/>
              </a:rPr>
              <a:t>BB: </a:t>
            </a:r>
            <a:r>
              <a:rPr lang="en-US" sz="1200" b="1" dirty="0" smtClean="0">
                <a:latin typeface="Calibri" pitchFamily="34" charset="0"/>
              </a:rPr>
              <a:t>Orbit </a:t>
            </a:r>
            <a:r>
              <a:rPr lang="en-US" sz="1200" b="1" dirty="0">
                <a:latin typeface="Calibri" pitchFamily="34" charset="0"/>
              </a:rPr>
              <a:t>Data </a:t>
            </a:r>
            <a:r>
              <a:rPr lang="en-US" sz="1200" b="1" dirty="0" smtClean="0">
                <a:latin typeface="Calibri" pitchFamily="34" charset="0"/>
              </a:rPr>
              <a:t>Message (ODM - </a:t>
            </a:r>
            <a:r>
              <a:rPr lang="en-US" sz="1200" b="1" dirty="0">
                <a:solidFill>
                  <a:srgbClr val="000000"/>
                </a:solidFill>
                <a:latin typeface="Calibri" pitchFamily="34" charset="0"/>
              </a:rPr>
              <a:t>NASA, ESA</a:t>
            </a:r>
            <a:r>
              <a:rPr lang="en-US" sz="1200" b="1" dirty="0" smtClean="0">
                <a:latin typeface="Calibri" pitchFamily="34" charset="0"/>
              </a:rPr>
              <a:t>): 5y </a:t>
            </a:r>
            <a:r>
              <a:rPr lang="en-US" sz="1200" b="1" dirty="0">
                <a:solidFill>
                  <a:srgbClr val="000000"/>
                </a:solidFill>
                <a:latin typeface="Calibri" pitchFamily="34" charset="0"/>
              </a:rPr>
              <a:t>revision </a:t>
            </a:r>
            <a:r>
              <a:rPr lang="en-US" sz="1200" b="1" dirty="0">
                <a:latin typeface="Calibri" pitchFamily="34" charset="0"/>
              </a:rPr>
              <a:t>			On-going/Discussion</a:t>
            </a:r>
            <a:endParaRPr lang="en-US" sz="1200" b="1" dirty="0" smtClean="0">
              <a:latin typeface="Calibri" pitchFamily="34" charset="0"/>
            </a:endParaRPr>
          </a:p>
          <a:p>
            <a:pPr marL="568325" lvl="1" indent="-222250" eaLnBrk="0" hangingPunct="0">
              <a:buSzPct val="125000"/>
              <a:buFontTx/>
              <a:buChar char="•"/>
            </a:pPr>
            <a:r>
              <a:rPr lang="en-US" sz="1200" b="1" dirty="0">
                <a:solidFill>
                  <a:srgbClr val="618FFD">
                    <a:lumMod val="75000"/>
                  </a:srgbClr>
                </a:solidFill>
                <a:latin typeface="Calibri" pitchFamily="34" charset="0"/>
              </a:rPr>
              <a:t>BB: </a:t>
            </a:r>
            <a:r>
              <a:rPr lang="en-US" sz="1200" b="1" dirty="0">
                <a:solidFill>
                  <a:srgbClr val="000000"/>
                </a:solidFill>
                <a:latin typeface="Calibri" pitchFamily="34" charset="0"/>
              </a:rPr>
              <a:t>Navigation Data Message </a:t>
            </a:r>
            <a:r>
              <a:rPr lang="en-US" sz="1200" b="1" dirty="0" smtClean="0">
                <a:solidFill>
                  <a:srgbClr val="000000"/>
                </a:solidFill>
                <a:latin typeface="Calibri" pitchFamily="34" charset="0"/>
              </a:rPr>
              <a:t>(NDM </a:t>
            </a:r>
            <a:r>
              <a:rPr lang="en-US" sz="1200" b="1" dirty="0">
                <a:solidFill>
                  <a:srgbClr val="000000"/>
                </a:solidFill>
                <a:latin typeface="Calibri" pitchFamily="34" charset="0"/>
              </a:rPr>
              <a:t>-</a:t>
            </a:r>
            <a:r>
              <a:rPr lang="en-US" sz="1200" b="1" dirty="0" smtClean="0">
                <a:solidFill>
                  <a:srgbClr val="000000"/>
                </a:solidFill>
                <a:latin typeface="Calibri" pitchFamily="34" charset="0"/>
              </a:rPr>
              <a:t> no prototype): </a:t>
            </a:r>
            <a:r>
              <a:rPr lang="en-US" sz="1200" b="1" dirty="0">
                <a:solidFill>
                  <a:srgbClr val="000000"/>
                </a:solidFill>
                <a:latin typeface="Calibri" pitchFamily="34" charset="0"/>
              </a:rPr>
              <a:t>5y </a:t>
            </a:r>
            <a:r>
              <a:rPr lang="en-US" sz="1200" b="1" dirty="0" smtClean="0">
                <a:solidFill>
                  <a:srgbClr val="000000"/>
                </a:solidFill>
                <a:latin typeface="Calibri" pitchFamily="34" charset="0"/>
              </a:rPr>
              <a:t>revision		Slow progress/Discussion</a:t>
            </a:r>
          </a:p>
          <a:p>
            <a:pPr marL="568325" lvl="1" indent="-222250" eaLnBrk="0" hangingPunct="0">
              <a:buSzPct val="125000"/>
              <a:buFontTx/>
              <a:buChar char="•"/>
            </a:pPr>
            <a:r>
              <a:rPr lang="en-US" sz="1200" b="1" dirty="0">
                <a:solidFill>
                  <a:srgbClr val="618FFD">
                    <a:lumMod val="75000"/>
                  </a:srgbClr>
                </a:solidFill>
                <a:latin typeface="Calibri" pitchFamily="34" charset="0"/>
              </a:rPr>
              <a:t>BB: </a:t>
            </a:r>
            <a:r>
              <a:rPr lang="en-US" sz="1200" b="1" dirty="0">
                <a:solidFill>
                  <a:srgbClr val="000000"/>
                </a:solidFill>
                <a:latin typeface="Calibri" pitchFamily="34" charset="0"/>
              </a:rPr>
              <a:t>Re-entry Data Message (</a:t>
            </a:r>
            <a:r>
              <a:rPr lang="en-US" sz="1200" b="1" dirty="0" smtClean="0">
                <a:solidFill>
                  <a:srgbClr val="000000"/>
                </a:solidFill>
                <a:latin typeface="Calibri" pitchFamily="34" charset="0"/>
              </a:rPr>
              <a:t>RDM - ESA</a:t>
            </a:r>
            <a:r>
              <a:rPr lang="en-US" sz="1200" b="1" dirty="0">
                <a:solidFill>
                  <a:srgbClr val="000000"/>
                </a:solidFill>
                <a:latin typeface="Calibri" pitchFamily="34" charset="0"/>
              </a:rPr>
              <a:t>, DLR)	</a:t>
            </a:r>
            <a:r>
              <a:rPr lang="en-US" sz="1200" b="1" dirty="0" smtClean="0">
                <a:solidFill>
                  <a:srgbClr val="000000"/>
                </a:solidFill>
                <a:latin typeface="Calibri" pitchFamily="34" charset="0"/>
              </a:rPr>
              <a:t>			2</a:t>
            </a:r>
            <a:r>
              <a:rPr lang="en-US" sz="1200" b="1" baseline="30000" dirty="0" smtClean="0">
                <a:solidFill>
                  <a:srgbClr val="000000"/>
                </a:solidFill>
                <a:latin typeface="Calibri" pitchFamily="34" charset="0"/>
              </a:rPr>
              <a:t>nd</a:t>
            </a:r>
            <a:r>
              <a:rPr lang="en-US" sz="1200" b="1" dirty="0" smtClean="0">
                <a:solidFill>
                  <a:srgbClr val="000000"/>
                </a:solidFill>
                <a:latin typeface="Calibri" pitchFamily="34" charset="0"/>
              </a:rPr>
              <a:t> draft available/Discussion</a:t>
            </a:r>
            <a:endParaRPr lang="en-US" sz="1200" b="1" dirty="0">
              <a:latin typeface="Calibri" pitchFamily="34" charset="0"/>
            </a:endParaRPr>
          </a:p>
          <a:p>
            <a:pPr marL="568325" lvl="1" indent="-222250" eaLnBrk="0" hangingPunct="0">
              <a:buSzPct val="125000"/>
              <a:buFontTx/>
              <a:buChar char="•"/>
            </a:pPr>
            <a:r>
              <a:rPr lang="en-US" sz="1200" b="1" dirty="0">
                <a:solidFill>
                  <a:schemeClr val="accent1">
                    <a:lumMod val="75000"/>
                  </a:schemeClr>
                </a:solidFill>
                <a:latin typeface="Calibri" pitchFamily="34" charset="0"/>
              </a:rPr>
              <a:t>BB: </a:t>
            </a:r>
            <a:r>
              <a:rPr lang="en-US" sz="1200" b="1" dirty="0" smtClean="0">
                <a:latin typeface="Calibri" pitchFamily="34" charset="0"/>
              </a:rPr>
              <a:t>Navigation </a:t>
            </a:r>
            <a:r>
              <a:rPr lang="en-US" sz="1200" b="1" dirty="0">
                <a:latin typeface="Calibri" pitchFamily="34" charset="0"/>
              </a:rPr>
              <a:t>Hardware </a:t>
            </a:r>
            <a:r>
              <a:rPr lang="en-US" sz="1200" b="1" dirty="0" smtClean="0">
                <a:latin typeface="Calibri" pitchFamily="34" charset="0"/>
              </a:rPr>
              <a:t>Message (NHM)	</a:t>
            </a:r>
            <a:r>
              <a:rPr lang="en-US" sz="1200" b="1" dirty="0">
                <a:latin typeface="Calibri" pitchFamily="34" charset="0"/>
              </a:rPr>
              <a:t>			</a:t>
            </a:r>
            <a:r>
              <a:rPr lang="en-US" sz="1200" b="1" dirty="0" smtClean="0">
                <a:latin typeface="Calibri" pitchFamily="34" charset="0"/>
              </a:rPr>
              <a:t>On hold/Discussion</a:t>
            </a:r>
            <a:endParaRPr lang="en-US" sz="1200" b="1" dirty="0">
              <a:latin typeface="Calibri" pitchFamily="34" charset="0"/>
            </a:endParaRPr>
          </a:p>
          <a:p>
            <a:pPr marL="568325" lvl="1" indent="-222250" eaLnBrk="0" hangingPunct="0">
              <a:buSzPct val="125000"/>
              <a:buFontTx/>
              <a:buChar char="•"/>
            </a:pPr>
            <a:r>
              <a:rPr lang="en-US" sz="1200" b="1" dirty="0">
                <a:solidFill>
                  <a:schemeClr val="accent1">
                    <a:lumMod val="75000"/>
                  </a:schemeClr>
                </a:solidFill>
                <a:latin typeface="Calibri" pitchFamily="34" charset="0"/>
              </a:rPr>
              <a:t>BB: </a:t>
            </a:r>
            <a:r>
              <a:rPr lang="en-US" sz="1200" b="1" dirty="0" smtClean="0">
                <a:latin typeface="Calibri" pitchFamily="34" charset="0"/>
              </a:rPr>
              <a:t>Spacecraft </a:t>
            </a:r>
            <a:r>
              <a:rPr lang="en-US" sz="1200" b="1" dirty="0">
                <a:latin typeface="Calibri" pitchFamily="34" charset="0"/>
              </a:rPr>
              <a:t>Maneuver Message (SMM</a:t>
            </a:r>
            <a:r>
              <a:rPr lang="en-US" sz="1200" b="1" dirty="0" smtClean="0">
                <a:latin typeface="Calibri" pitchFamily="34" charset="0"/>
              </a:rPr>
              <a:t>)				Cancelled</a:t>
            </a:r>
            <a:endParaRPr lang="en-US" sz="1200" b="1" dirty="0">
              <a:latin typeface="Calibri" pitchFamily="34" charset="0"/>
            </a:endParaRPr>
          </a:p>
          <a:p>
            <a:pPr marL="568325" lvl="1" indent="-222250" eaLnBrk="0" hangingPunct="0">
              <a:buSzPct val="125000"/>
              <a:buFontTx/>
              <a:buChar char="•"/>
            </a:pPr>
            <a:r>
              <a:rPr lang="en-US" sz="1200" b="1" dirty="0">
                <a:latin typeface="Calibri" pitchFamily="34" charset="0"/>
              </a:rPr>
              <a:t>Future Topics (Fragmentation </a:t>
            </a:r>
            <a:r>
              <a:rPr lang="en-US" sz="1200" b="1" dirty="0" smtClean="0">
                <a:latin typeface="Calibri" pitchFamily="34" charset="0"/>
              </a:rPr>
              <a:t>Data Message - FDM, </a:t>
            </a:r>
            <a:r>
              <a:rPr lang="en-US" sz="1200" b="1" dirty="0">
                <a:latin typeface="Calibri" pitchFamily="34" charset="0"/>
              </a:rPr>
              <a:t/>
            </a:r>
            <a:br>
              <a:rPr lang="en-US" sz="1200" b="1" dirty="0">
                <a:latin typeface="Calibri" pitchFamily="34" charset="0"/>
              </a:rPr>
            </a:br>
            <a:r>
              <a:rPr lang="en-US" sz="1200" b="1" dirty="0">
                <a:latin typeface="Calibri" pitchFamily="34" charset="0"/>
              </a:rPr>
              <a:t>Launch Data </a:t>
            </a:r>
            <a:r>
              <a:rPr lang="en-US" sz="1200" b="1" dirty="0" smtClean="0">
                <a:latin typeface="Calibri" pitchFamily="34" charset="0"/>
              </a:rPr>
              <a:t>Message - LDM, </a:t>
            </a:r>
            <a:r>
              <a:rPr lang="en-US" sz="1200" b="1" dirty="0">
                <a:latin typeface="Calibri" pitchFamily="34" charset="0"/>
              </a:rPr>
              <a:t>Time </a:t>
            </a:r>
            <a:r>
              <a:rPr lang="en-US" sz="1200" b="1" dirty="0" smtClean="0">
                <a:latin typeface="Calibri" pitchFamily="34" charset="0"/>
              </a:rPr>
              <a:t>Systems, …)				Discussion</a:t>
            </a:r>
            <a:endParaRPr lang="en-US" sz="1200" b="1" dirty="0">
              <a:latin typeface="Calibri" pitchFamily="34" charset="0"/>
            </a:endParaRPr>
          </a:p>
        </p:txBody>
      </p:sp>
    </p:spTree>
    <p:extLst>
      <p:ext uri="{BB962C8B-B14F-4D97-AF65-F5344CB8AC3E}">
        <p14:creationId xmlns:p14="http://schemas.microsoft.com/office/powerpoint/2010/main" val="4155807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a:solidFill>
                  <a:srgbClr val="000099"/>
                </a:solidFill>
                <a:effectLst>
                  <a:outerShdw blurRad="38100" dist="38100" dir="2700000" algn="tl">
                    <a:srgbClr val="000000">
                      <a:alpha val="43137"/>
                    </a:srgbClr>
                  </a:outerShdw>
                </a:effectLst>
              </a:rPr>
              <a:t>MOIMS Meeting </a:t>
            </a:r>
            <a:r>
              <a:rPr lang="en-US" dirty="0" smtClean="0">
                <a:solidFill>
                  <a:srgbClr val="000099"/>
                </a:solidFill>
                <a:effectLst>
                  <a:outerShdw blurRad="38100" dist="38100" dir="2700000" algn="tl">
                    <a:srgbClr val="000000">
                      <a:alpha val="43137"/>
                    </a:srgbClr>
                  </a:outerShdw>
                </a:effectLst>
              </a:rPr>
              <a:t>Objectives: 2/2</a:t>
            </a:r>
            <a:endParaRPr lang="en-US" dirty="0">
              <a:solidFill>
                <a:srgbClr val="000099"/>
              </a:solidFill>
              <a:effectLst>
                <a:outerShdw blurRad="38100" dist="38100" dir="2700000" algn="tl">
                  <a:srgbClr val="000000">
                    <a:alpha val="43137"/>
                  </a:srgbClr>
                </a:outerShdw>
              </a:effectLst>
            </a:endParaRPr>
          </a:p>
        </p:txBody>
      </p:sp>
      <p:sp>
        <p:nvSpPr>
          <p:cNvPr id="7" name="Rectangle 3"/>
          <p:cNvSpPr>
            <a:spLocks noChangeArrowheads="1"/>
          </p:cNvSpPr>
          <p:nvPr/>
        </p:nvSpPr>
        <p:spPr bwMode="auto">
          <a:xfrm>
            <a:off x="381000" y="838200"/>
            <a:ext cx="8610600" cy="5486400"/>
          </a:xfrm>
          <a:prstGeom prst="rect">
            <a:avLst/>
          </a:prstGeom>
          <a:noFill/>
          <a:ln w="9525">
            <a:noFill/>
            <a:miter lim="800000"/>
            <a:headEnd/>
            <a:tailEnd/>
          </a:ln>
        </p:spPr>
        <p:txBody>
          <a:bodyPr lIns="81204" tIns="39889" rIns="81204" bIns="39889"/>
          <a:lstStyle/>
          <a:p>
            <a:pPr marL="230188" indent="-230188" eaLnBrk="0" hangingPunct="0">
              <a:buSzPct val="125000"/>
              <a:buFontTx/>
              <a:buChar char="•"/>
            </a:pPr>
            <a:r>
              <a:rPr lang="en-GB" sz="2000" b="1" dirty="0" smtClean="0">
                <a:solidFill>
                  <a:srgbClr val="A50021"/>
                </a:solidFill>
                <a:latin typeface="Calibri" pitchFamily="34" charset="0"/>
              </a:rPr>
              <a:t>Spacecraft Monitor &amp; Control WG (SM&amp;C)</a:t>
            </a:r>
            <a:r>
              <a:rPr lang="en-GB" sz="1200" b="1" dirty="0" smtClean="0">
                <a:latin typeface="Calibri" pitchFamily="34" charset="0"/>
              </a:rPr>
              <a:t>	</a:t>
            </a:r>
          </a:p>
          <a:p>
            <a:pPr marL="568325" lvl="1" indent="-222250" eaLnBrk="0" hangingPunct="0">
              <a:buSzPct val="125000"/>
              <a:buFontTx/>
              <a:buChar char="•"/>
            </a:pPr>
            <a:r>
              <a:rPr lang="en-GB" sz="1200" b="1" dirty="0">
                <a:solidFill>
                  <a:schemeClr val="accent2"/>
                </a:solidFill>
                <a:latin typeface="Calibri" pitchFamily="34" charset="0"/>
              </a:rPr>
              <a:t>GB: </a:t>
            </a:r>
            <a:r>
              <a:rPr lang="en-GB" sz="1200" b="1" dirty="0" smtClean="0">
                <a:latin typeface="Calibri" pitchFamily="34" charset="0"/>
              </a:rPr>
              <a:t>MO Services Concept: 5y </a:t>
            </a:r>
            <a:r>
              <a:rPr lang="en-US" sz="1200" b="1" dirty="0">
                <a:solidFill>
                  <a:srgbClr val="000000"/>
                </a:solidFill>
                <a:latin typeface="Calibri" pitchFamily="34" charset="0"/>
              </a:rPr>
              <a:t>revision </a:t>
            </a:r>
            <a:r>
              <a:rPr lang="en-GB" sz="1200" b="1" dirty="0" smtClean="0">
                <a:latin typeface="Calibri" pitchFamily="34" charset="0"/>
              </a:rPr>
              <a:t>	</a:t>
            </a:r>
            <a:r>
              <a:rPr lang="en-GB" sz="1200" b="1" dirty="0">
                <a:latin typeface="Calibri" pitchFamily="34" charset="0"/>
              </a:rPr>
              <a:t>				</a:t>
            </a:r>
            <a:r>
              <a:rPr lang="en-GB" sz="1200" b="1" dirty="0" smtClean="0">
                <a:latin typeface="Calibri" pitchFamily="34" charset="0"/>
              </a:rPr>
              <a:t>Discussion</a:t>
            </a:r>
            <a:endParaRPr lang="en-GB" sz="1200" b="1" dirty="0">
              <a:latin typeface="Calibri" pitchFamily="34" charset="0"/>
            </a:endParaRPr>
          </a:p>
          <a:p>
            <a:pPr marL="568325" lvl="1" indent="-222250" eaLnBrk="0" hangingPunct="0">
              <a:buSzPct val="125000"/>
              <a:buFontTx/>
              <a:buChar char="•"/>
            </a:pPr>
            <a:r>
              <a:rPr lang="en-GB" sz="1200" b="1" dirty="0" smtClean="0">
                <a:solidFill>
                  <a:schemeClr val="accent1">
                    <a:lumMod val="75000"/>
                  </a:schemeClr>
                </a:solidFill>
                <a:latin typeface="Calibri" pitchFamily="34" charset="0"/>
              </a:rPr>
              <a:t>BB</a:t>
            </a:r>
            <a:r>
              <a:rPr lang="en-GB" sz="1200" b="1" dirty="0">
                <a:solidFill>
                  <a:schemeClr val="accent1">
                    <a:lumMod val="75000"/>
                  </a:schemeClr>
                </a:solidFill>
                <a:latin typeface="Calibri" pitchFamily="34" charset="0"/>
              </a:rPr>
              <a:t>: </a:t>
            </a:r>
            <a:r>
              <a:rPr lang="en-GB" sz="1200" b="1" dirty="0">
                <a:latin typeface="Calibri" pitchFamily="34" charset="0"/>
              </a:rPr>
              <a:t>Monitor &amp; Control Services (</a:t>
            </a:r>
            <a:r>
              <a:rPr lang="en-GB" sz="1200" b="1" dirty="0" smtClean="0">
                <a:latin typeface="Calibri" pitchFamily="34" charset="0"/>
              </a:rPr>
              <a:t>ESA, </a:t>
            </a:r>
            <a:r>
              <a:rPr lang="en-GB" sz="1200" b="1" dirty="0">
                <a:latin typeface="Calibri" pitchFamily="34" charset="0"/>
              </a:rPr>
              <a:t>DLR)				</a:t>
            </a:r>
            <a:r>
              <a:rPr lang="en-GB" sz="1200" b="1" dirty="0">
                <a:solidFill>
                  <a:srgbClr val="000000"/>
                </a:solidFill>
                <a:latin typeface="Calibri" pitchFamily="34" charset="0"/>
              </a:rPr>
              <a:t> 4</a:t>
            </a:r>
            <a:r>
              <a:rPr lang="en-GB" sz="1200" b="1" baseline="30000" dirty="0">
                <a:solidFill>
                  <a:srgbClr val="000000"/>
                </a:solidFill>
                <a:latin typeface="Calibri" pitchFamily="34" charset="0"/>
              </a:rPr>
              <a:t>th</a:t>
            </a:r>
            <a:r>
              <a:rPr lang="en-GB" sz="1200" b="1" dirty="0">
                <a:solidFill>
                  <a:srgbClr val="000000"/>
                </a:solidFill>
                <a:latin typeface="Calibri" pitchFamily="34" charset="0"/>
              </a:rPr>
              <a:t> </a:t>
            </a:r>
            <a:r>
              <a:rPr lang="en-GB" sz="1200" b="1" dirty="0" smtClean="0">
                <a:solidFill>
                  <a:srgbClr val="000000"/>
                </a:solidFill>
                <a:latin typeface="Calibri" pitchFamily="34" charset="0"/>
              </a:rPr>
              <a:t>AR</a:t>
            </a:r>
            <a:endParaRPr lang="en-GB" sz="1200" b="1" dirty="0" smtClean="0">
              <a:latin typeface="Calibri" pitchFamily="34" charset="0"/>
            </a:endParaRPr>
          </a:p>
          <a:p>
            <a:pPr marL="568325" lvl="1" indent="-222250" eaLnBrk="0" hangingPunct="0">
              <a:buSzPct val="125000"/>
              <a:buFontTx/>
              <a:buChar char="•"/>
            </a:pPr>
            <a:r>
              <a:rPr lang="en-GB" sz="1200" b="1" dirty="0" smtClean="0">
                <a:solidFill>
                  <a:schemeClr val="accent1">
                    <a:lumMod val="75000"/>
                  </a:schemeClr>
                </a:solidFill>
                <a:latin typeface="Calibri" pitchFamily="34" charset="0"/>
              </a:rPr>
              <a:t>BB: </a:t>
            </a:r>
            <a:r>
              <a:rPr lang="en-GB" sz="1200" b="1" dirty="0" smtClean="0">
                <a:latin typeface="Calibri" pitchFamily="34" charset="0"/>
              </a:rPr>
              <a:t>Common Services (ESA, CNES)					Submitted for AR</a:t>
            </a:r>
          </a:p>
          <a:p>
            <a:pPr marL="568325" lvl="1" indent="-222250" eaLnBrk="0" hangingPunct="0">
              <a:buSzPct val="125000"/>
              <a:buFontTx/>
              <a:buChar char="•"/>
            </a:pPr>
            <a:r>
              <a:rPr lang="en-GB" sz="1200" b="1" dirty="0" smtClean="0">
                <a:solidFill>
                  <a:schemeClr val="accent1">
                    <a:lumMod val="75000"/>
                  </a:schemeClr>
                </a:solidFill>
                <a:latin typeface="Calibri" pitchFamily="34" charset="0"/>
              </a:rPr>
              <a:t>BB: </a:t>
            </a:r>
            <a:r>
              <a:rPr lang="en-GB" sz="1200" b="1" dirty="0" smtClean="0">
                <a:latin typeface="Calibri" pitchFamily="34" charset="0"/>
              </a:rPr>
              <a:t>Mission Product Data Distribution Services (ESA, CNES)		</a:t>
            </a:r>
            <a:r>
              <a:rPr lang="en-GB" sz="1200" b="1" dirty="0">
                <a:latin typeface="Calibri" pitchFamily="34" charset="0"/>
              </a:rPr>
              <a:t>	Submitted for </a:t>
            </a:r>
            <a:r>
              <a:rPr lang="en-GB" sz="1200" b="1" dirty="0" smtClean="0">
                <a:latin typeface="Calibri" pitchFamily="34" charset="0"/>
              </a:rPr>
              <a:t>AR</a:t>
            </a:r>
          </a:p>
          <a:p>
            <a:pPr marL="568325" lvl="1" indent="-222250" eaLnBrk="0" hangingPunct="0">
              <a:buSzPct val="125000"/>
              <a:buFontTx/>
              <a:buChar char="•"/>
            </a:pPr>
            <a:r>
              <a:rPr lang="en-GB" sz="1200" b="1" dirty="0" smtClean="0">
                <a:solidFill>
                  <a:schemeClr val="accent1">
                    <a:lumMod val="75000"/>
                  </a:schemeClr>
                </a:solidFill>
                <a:latin typeface="Calibri" pitchFamily="34" charset="0"/>
              </a:rPr>
              <a:t>BB: </a:t>
            </a:r>
            <a:r>
              <a:rPr lang="en-GB" sz="1200" b="1" dirty="0" smtClean="0">
                <a:latin typeface="Calibri" pitchFamily="34" charset="0"/>
              </a:rPr>
              <a:t>TCP/IP Transport Binding and Split Binary Encoding (ESA, CNES)		</a:t>
            </a:r>
            <a:r>
              <a:rPr lang="en-GB" sz="1200" b="1" dirty="0">
                <a:latin typeface="Calibri" pitchFamily="34" charset="0"/>
              </a:rPr>
              <a:t>Submitted for </a:t>
            </a:r>
            <a:r>
              <a:rPr lang="en-GB" sz="1200" b="1" dirty="0" smtClean="0">
                <a:latin typeface="Calibri" pitchFamily="34" charset="0"/>
              </a:rPr>
              <a:t>publication</a:t>
            </a:r>
          </a:p>
          <a:p>
            <a:pPr marL="568325" lvl="1" indent="-222250" eaLnBrk="0" hangingPunct="0">
              <a:buSzPct val="125000"/>
              <a:buFontTx/>
              <a:buChar char="•"/>
            </a:pPr>
            <a:r>
              <a:rPr lang="en-GB" sz="1200" b="1" dirty="0">
                <a:solidFill>
                  <a:schemeClr val="accent1">
                    <a:lumMod val="75000"/>
                  </a:schemeClr>
                </a:solidFill>
                <a:latin typeface="Calibri" pitchFamily="34" charset="0"/>
              </a:rPr>
              <a:t>BB: </a:t>
            </a:r>
            <a:r>
              <a:rPr lang="en-GB" sz="1200" b="1" dirty="0">
                <a:latin typeface="Calibri" pitchFamily="34" charset="0"/>
              </a:rPr>
              <a:t>HTTP Transport Binding and XML Encoding (</a:t>
            </a:r>
            <a:r>
              <a:rPr lang="en-GB" sz="1200" b="1" dirty="0" smtClean="0">
                <a:latin typeface="Calibri" pitchFamily="34" charset="0"/>
              </a:rPr>
              <a:t>ESA, NASA/JPL)</a:t>
            </a:r>
            <a:r>
              <a:rPr lang="en-GB" sz="1200" b="1" dirty="0">
                <a:latin typeface="Calibri" pitchFamily="34" charset="0"/>
              </a:rPr>
              <a:t>			</a:t>
            </a:r>
            <a:r>
              <a:rPr lang="en-GB" sz="1200" b="1" dirty="0" smtClean="0">
                <a:latin typeface="Calibri" pitchFamily="34" charset="0"/>
              </a:rPr>
              <a:t>Submitted </a:t>
            </a:r>
            <a:r>
              <a:rPr lang="en-GB" sz="1200" b="1" dirty="0">
                <a:latin typeface="Calibri" pitchFamily="34" charset="0"/>
              </a:rPr>
              <a:t>for AR</a:t>
            </a:r>
          </a:p>
          <a:p>
            <a:pPr marL="568325" lvl="1" indent="-222250" eaLnBrk="0" hangingPunct="0">
              <a:buSzPct val="125000"/>
              <a:buFontTx/>
              <a:buChar char="•"/>
            </a:pPr>
            <a:r>
              <a:rPr lang="en-GB" sz="1200" b="1" dirty="0" smtClean="0">
                <a:solidFill>
                  <a:schemeClr val="accent1">
                    <a:lumMod val="75000"/>
                  </a:schemeClr>
                </a:solidFill>
                <a:latin typeface="Calibri" pitchFamily="34" charset="0"/>
              </a:rPr>
              <a:t>BB: </a:t>
            </a:r>
            <a:r>
              <a:rPr lang="en-GB" sz="1200" b="1" dirty="0" smtClean="0">
                <a:latin typeface="Calibri" pitchFamily="34" charset="0"/>
              </a:rPr>
              <a:t>ZeroMQ Transport Binding (CNES, ESA)				Submitted </a:t>
            </a:r>
            <a:r>
              <a:rPr lang="en-GB" sz="1200" b="1" dirty="0">
                <a:latin typeface="Calibri" pitchFamily="34" charset="0"/>
              </a:rPr>
              <a:t>for AR</a:t>
            </a:r>
            <a:endParaRPr lang="en-GB" sz="1200" b="1" dirty="0" smtClean="0">
              <a:latin typeface="Calibri" pitchFamily="34" charset="0"/>
            </a:endParaRPr>
          </a:p>
          <a:p>
            <a:pPr marL="568325" lvl="1" indent="-222250" eaLnBrk="0" hangingPunct="0">
              <a:buSzPct val="125000"/>
              <a:buFontTx/>
              <a:buChar char="•"/>
            </a:pPr>
            <a:r>
              <a:rPr lang="en-GB" sz="1200" b="1" dirty="0" smtClean="0">
                <a:solidFill>
                  <a:srgbClr val="FF3399"/>
                </a:solidFill>
                <a:latin typeface="Calibri" pitchFamily="34" charset="0"/>
              </a:rPr>
              <a:t>MB: </a:t>
            </a:r>
            <a:r>
              <a:rPr lang="en-GB" sz="1200" b="1" dirty="0" smtClean="0">
                <a:latin typeface="Calibri" pitchFamily="34" charset="0"/>
              </a:rPr>
              <a:t>C++ MAL API (NASA)				</a:t>
            </a:r>
            <a:r>
              <a:rPr lang="en-GB" sz="1200" b="1" dirty="0">
                <a:latin typeface="Calibri" pitchFamily="34" charset="0"/>
              </a:rPr>
              <a:t>	</a:t>
            </a:r>
            <a:r>
              <a:rPr lang="en-GB" sz="1200" b="1" dirty="0" smtClean="0">
                <a:latin typeface="Calibri" pitchFamily="34" charset="0"/>
              </a:rPr>
              <a:t>RIDs due 02May17/Discussion</a:t>
            </a:r>
          </a:p>
          <a:p>
            <a:pPr marL="568325" lvl="1" indent="-222250" eaLnBrk="0" hangingPunct="0">
              <a:buSzPct val="125000"/>
              <a:buFontTx/>
              <a:buChar char="•"/>
            </a:pPr>
            <a:r>
              <a:rPr lang="en-GB" sz="1200" b="1" dirty="0" smtClean="0">
                <a:solidFill>
                  <a:schemeClr val="accent1">
                    <a:lumMod val="75000"/>
                  </a:schemeClr>
                </a:solidFill>
                <a:latin typeface="Calibri" pitchFamily="34" charset="0"/>
              </a:rPr>
              <a:t>BB: </a:t>
            </a:r>
            <a:r>
              <a:rPr lang="en-GB" sz="1200" b="1" dirty="0" smtClean="0">
                <a:latin typeface="Calibri" pitchFamily="34" charset="0"/>
              </a:rPr>
              <a:t>XML Telemetric &amp; Command Exchange (XTCE) (NASA, no prototype assumed)	</a:t>
            </a:r>
            <a:r>
              <a:rPr lang="en-GB" sz="1200" b="1" dirty="0">
                <a:latin typeface="Calibri" pitchFamily="34" charset="0"/>
              </a:rPr>
              <a:t>Awaiting OMG Approval</a:t>
            </a:r>
            <a:endParaRPr lang="en-GB" sz="1200" b="1" dirty="0" smtClean="0">
              <a:latin typeface="Calibri" pitchFamily="34" charset="0"/>
            </a:endParaRPr>
          </a:p>
          <a:p>
            <a:pPr marL="568325" lvl="1" indent="-222250" eaLnBrk="0" hangingPunct="0">
              <a:buSzPct val="125000"/>
              <a:buFontTx/>
              <a:buChar char="•"/>
            </a:pPr>
            <a:endParaRPr lang="en-GB" sz="1200" b="1" dirty="0" smtClean="0">
              <a:latin typeface="Calibri" pitchFamily="34" charset="0"/>
            </a:endParaRPr>
          </a:p>
          <a:p>
            <a:pPr marL="111125" indent="-222250" eaLnBrk="0" hangingPunct="0">
              <a:buSzPct val="125000"/>
              <a:buFontTx/>
              <a:buChar char="•"/>
            </a:pPr>
            <a:r>
              <a:rPr lang="en-GB" sz="2000" b="1" dirty="0" smtClean="0">
                <a:solidFill>
                  <a:srgbClr val="A50021"/>
                </a:solidFill>
                <a:latin typeface="Calibri" pitchFamily="34" charset="0"/>
              </a:rPr>
              <a:t>Mission Planning &amp; Scheduling WG (MP&amp;S)</a:t>
            </a:r>
          </a:p>
          <a:p>
            <a:pPr marL="568325" lvl="1" indent="-222250" eaLnBrk="0" hangingPunct="0">
              <a:buSzPct val="125000"/>
              <a:buFontTx/>
              <a:buChar char="•"/>
            </a:pPr>
            <a:r>
              <a:rPr lang="en-GB" sz="1200" b="1" dirty="0" smtClean="0">
                <a:solidFill>
                  <a:schemeClr val="accent2"/>
                </a:solidFill>
                <a:latin typeface="Calibri" pitchFamily="34" charset="0"/>
              </a:rPr>
              <a:t>GB: </a:t>
            </a:r>
            <a:r>
              <a:rPr lang="en-GB" sz="1200" b="1" dirty="0" smtClean="0">
                <a:latin typeface="Calibri" pitchFamily="34" charset="0"/>
              </a:rPr>
              <a:t>Mission Planning and Scheduling				Submitted for publication</a:t>
            </a:r>
          </a:p>
          <a:p>
            <a:pPr marL="568325" lvl="1" indent="-222250" eaLnBrk="0" hangingPunct="0">
              <a:buSzPct val="125000"/>
              <a:buFontTx/>
              <a:buChar char="•"/>
            </a:pPr>
            <a:r>
              <a:rPr lang="en-GB" sz="1200" b="1" dirty="0">
                <a:solidFill>
                  <a:schemeClr val="accent1">
                    <a:lumMod val="75000"/>
                  </a:schemeClr>
                </a:solidFill>
                <a:latin typeface="Calibri" pitchFamily="34" charset="0"/>
              </a:rPr>
              <a:t>BB: </a:t>
            </a:r>
            <a:r>
              <a:rPr lang="en-GB" sz="1200" b="1" dirty="0">
                <a:latin typeface="Calibri" pitchFamily="34" charset="0"/>
              </a:rPr>
              <a:t>Mission Planning and Scheduling </a:t>
            </a:r>
            <a:r>
              <a:rPr lang="en-GB" sz="1200" b="1" dirty="0" smtClean="0">
                <a:latin typeface="Calibri" pitchFamily="34" charset="0"/>
              </a:rPr>
              <a:t>(ESA, DLR)			</a:t>
            </a:r>
            <a:r>
              <a:rPr lang="en-GB" sz="1200" b="1" dirty="0">
                <a:latin typeface="Calibri" pitchFamily="34" charset="0"/>
              </a:rPr>
              <a:t>	</a:t>
            </a:r>
            <a:r>
              <a:rPr lang="en-GB" sz="1200" b="1" dirty="0" smtClean="0">
                <a:latin typeface="Calibri" pitchFamily="34" charset="0"/>
              </a:rPr>
              <a:t>Initial </a:t>
            </a:r>
            <a:r>
              <a:rPr lang="en-GB" sz="1200" b="1" dirty="0">
                <a:latin typeface="Calibri" pitchFamily="34" charset="0"/>
              </a:rPr>
              <a:t>d</a:t>
            </a:r>
            <a:r>
              <a:rPr lang="en-GB" sz="1200" b="1" dirty="0" smtClean="0">
                <a:latin typeface="Calibri" pitchFamily="34" charset="0"/>
              </a:rPr>
              <a:t>iscussion</a:t>
            </a:r>
            <a:endParaRPr lang="en-GB" sz="1200" b="1" dirty="0">
              <a:latin typeface="Calibri" pitchFamily="34" charset="0"/>
            </a:endParaRPr>
          </a:p>
          <a:p>
            <a:pPr marL="568325" lvl="1" indent="-222250" eaLnBrk="0" hangingPunct="0">
              <a:buSzPct val="125000"/>
              <a:buFontTx/>
              <a:buChar char="•"/>
            </a:pPr>
            <a:endParaRPr lang="en-GB" sz="1200" b="1" dirty="0">
              <a:latin typeface="Calibri" pitchFamily="34" charset="0"/>
            </a:endParaRPr>
          </a:p>
          <a:p>
            <a:pPr marL="111125" indent="-222250" eaLnBrk="0" hangingPunct="0">
              <a:buSzPct val="125000"/>
              <a:buFontTx/>
              <a:buChar char="•"/>
            </a:pPr>
            <a:r>
              <a:rPr lang="en-GB" sz="2000" b="1" dirty="0" smtClean="0">
                <a:solidFill>
                  <a:srgbClr val="A50021"/>
                </a:solidFill>
                <a:latin typeface="Calibri" pitchFamily="34" charset="0"/>
              </a:rPr>
              <a:t>Telerobotics WG (TEL)</a:t>
            </a:r>
          </a:p>
          <a:p>
            <a:pPr marL="568325" lvl="1" indent="-222250" eaLnBrk="0" hangingPunct="0">
              <a:buSzPct val="125000"/>
              <a:buFontTx/>
              <a:buChar char="•"/>
            </a:pPr>
            <a:r>
              <a:rPr lang="en-GB" sz="1200" b="1" dirty="0" smtClean="0">
                <a:latin typeface="Calibri" pitchFamily="34" charset="0"/>
              </a:rPr>
              <a:t>Will not meet, WG in dormant status</a:t>
            </a:r>
          </a:p>
          <a:p>
            <a:pPr marL="568325" lvl="1" indent="-222250" eaLnBrk="0" hangingPunct="0">
              <a:buSzPct val="125000"/>
              <a:buFontTx/>
              <a:buChar char="•"/>
            </a:pPr>
            <a:r>
              <a:rPr lang="en-GB" sz="1200" b="1" dirty="0" smtClean="0">
                <a:solidFill>
                  <a:schemeClr val="accent2"/>
                </a:solidFill>
                <a:latin typeface="Calibri" pitchFamily="34" charset="0"/>
              </a:rPr>
              <a:t>GB: </a:t>
            </a:r>
            <a:r>
              <a:rPr lang="en-GB" sz="1200" b="1" dirty="0" smtClean="0">
                <a:latin typeface="Calibri" pitchFamily="34" charset="0"/>
              </a:rPr>
              <a:t>Telerobotics Standard Roadmap				Published</a:t>
            </a:r>
          </a:p>
          <a:p>
            <a:pPr marL="568325" lvl="1" indent="-222250" eaLnBrk="0" hangingPunct="0">
              <a:buSzPct val="125000"/>
              <a:buFontTx/>
              <a:buChar char="•"/>
            </a:pPr>
            <a:r>
              <a:rPr lang="en-GB" sz="1200" b="1" dirty="0">
                <a:solidFill>
                  <a:srgbClr val="618FFD">
                    <a:lumMod val="75000"/>
                  </a:srgbClr>
                </a:solidFill>
                <a:latin typeface="Calibri" pitchFamily="34" charset="0"/>
              </a:rPr>
              <a:t>BB: </a:t>
            </a:r>
            <a:r>
              <a:rPr lang="en-GB" sz="1200" b="1" dirty="0">
                <a:solidFill>
                  <a:srgbClr val="000000"/>
                </a:solidFill>
                <a:latin typeface="Calibri" pitchFamily="34" charset="0"/>
              </a:rPr>
              <a:t>Telerobotic Standard	</a:t>
            </a:r>
            <a:r>
              <a:rPr lang="en-GB" sz="1200" b="1" dirty="0" smtClean="0">
                <a:solidFill>
                  <a:srgbClr val="000000"/>
                </a:solidFill>
                <a:latin typeface="Calibri" pitchFamily="34" charset="0"/>
              </a:rPr>
              <a:t>				On </a:t>
            </a:r>
            <a:r>
              <a:rPr lang="en-GB" sz="1200" b="1" dirty="0">
                <a:solidFill>
                  <a:srgbClr val="000000"/>
                </a:solidFill>
                <a:latin typeface="Calibri" pitchFamily="34" charset="0"/>
              </a:rPr>
              <a:t>hold. Demoted to </a:t>
            </a:r>
            <a:r>
              <a:rPr lang="en-GB" sz="1200" b="1" dirty="0" smtClean="0">
                <a:solidFill>
                  <a:srgbClr val="000000"/>
                </a:solidFill>
                <a:latin typeface="Calibri" pitchFamily="34" charset="0"/>
              </a:rPr>
              <a:t>draft</a:t>
            </a:r>
            <a:endParaRPr lang="en-GB" sz="1200" b="1" dirty="0" smtClean="0">
              <a:latin typeface="Calibri" pitchFamily="34" charset="0"/>
            </a:endParaRPr>
          </a:p>
          <a:p>
            <a:pPr marL="568325" lvl="1" indent="-222250" eaLnBrk="0" hangingPunct="0">
              <a:buSzPct val="125000"/>
              <a:buFontTx/>
              <a:buChar char="•"/>
            </a:pPr>
            <a:endParaRPr lang="en-GB" sz="1200" b="1" dirty="0" smtClean="0">
              <a:latin typeface="Calibri" pitchFamily="34" charset="0"/>
            </a:endParaRPr>
          </a:p>
          <a:p>
            <a:pPr marL="111125" indent="-222250" eaLnBrk="0" hangingPunct="0">
              <a:buSzPct val="125000"/>
              <a:buFontTx/>
              <a:buChar char="•"/>
            </a:pPr>
            <a:r>
              <a:rPr lang="en-GB" sz="2000" b="1" dirty="0" smtClean="0">
                <a:solidFill>
                  <a:srgbClr val="A50021"/>
                </a:solidFill>
                <a:latin typeface="Calibri" pitchFamily="34" charset="0"/>
              </a:rPr>
              <a:t>Other</a:t>
            </a:r>
            <a:endParaRPr lang="en-GB" sz="2000" b="1" dirty="0">
              <a:solidFill>
                <a:srgbClr val="A50021"/>
              </a:solidFill>
              <a:latin typeface="Calibri" pitchFamily="34" charset="0"/>
            </a:endParaRPr>
          </a:p>
          <a:p>
            <a:pPr marL="568325" lvl="1" indent="-222250" eaLnBrk="0" hangingPunct="0">
              <a:buSzPct val="125000"/>
              <a:buFontTx/>
              <a:buChar char="•"/>
            </a:pPr>
            <a:r>
              <a:rPr lang="en-GB" sz="1200" b="1" dirty="0" smtClean="0">
                <a:latin typeface="Calibri" pitchFamily="34" charset="0"/>
              </a:rPr>
              <a:t>Supported SEA System Architecture WG</a:t>
            </a:r>
          </a:p>
          <a:p>
            <a:pPr marL="568325" lvl="1" indent="-222250" eaLnBrk="0" hangingPunct="0">
              <a:buSzPct val="125000"/>
              <a:buFontTx/>
              <a:buChar char="•"/>
            </a:pPr>
            <a:r>
              <a:rPr lang="en-GB" sz="1200" b="1" dirty="0" smtClean="0">
                <a:latin typeface="Calibri" pitchFamily="34" charset="0"/>
              </a:rPr>
              <a:t>MO Services Training Course given at GSAW 2017</a:t>
            </a:r>
            <a:endParaRPr lang="en-GB" sz="1200" b="1" dirty="0">
              <a:latin typeface="Calibri" pitchFamily="34" charset="0"/>
            </a:endParaRPr>
          </a:p>
        </p:txBody>
      </p:sp>
    </p:spTree>
    <p:extLst>
      <p:ext uri="{BB962C8B-B14F-4D97-AF65-F5344CB8AC3E}">
        <p14:creationId xmlns:p14="http://schemas.microsoft.com/office/powerpoint/2010/main" val="2462520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9" name="Rectangle 2"/>
          <p:cNvSpPr>
            <a:spLocks noGrp="1" noChangeArrowheads="1"/>
          </p:cNvSpPr>
          <p:nvPr>
            <p:ph type="title" idx="4294967295"/>
          </p:nvPr>
        </p:nvSpPr>
        <p:spPr bwMode="auto">
          <a:xfrm>
            <a:off x="571500" y="228600"/>
            <a:ext cx="8229600" cy="457200"/>
          </a:xfrm>
          <a:prstGeom prst="rect">
            <a:avLst/>
          </a:prstGeom>
          <a:ln>
            <a:miter lim="800000"/>
            <a:headEnd/>
            <a:tailEnd/>
          </a:ln>
        </p:spPr>
        <p:txBody>
          <a:bodyPr/>
          <a:lstStyle/>
          <a:p>
            <a:pPr>
              <a:defRPr/>
            </a:pPr>
            <a:r>
              <a:rPr lang="en-US" dirty="0">
                <a:solidFill>
                  <a:srgbClr val="000099"/>
                </a:solidFill>
                <a:effectLst>
                  <a:outerShdw blurRad="38100" dist="38100" dir="2700000" algn="tl">
                    <a:srgbClr val="000000">
                      <a:alpha val="43137"/>
                    </a:srgbClr>
                  </a:outerShdw>
                </a:effectLst>
              </a:rPr>
              <a:t>CSS Meeting Objectives</a:t>
            </a:r>
          </a:p>
        </p:txBody>
      </p:sp>
      <p:sp>
        <p:nvSpPr>
          <p:cNvPr id="5" name="TextBox 4"/>
          <p:cNvSpPr txBox="1">
            <a:spLocks noChangeArrowheads="1"/>
          </p:cNvSpPr>
          <p:nvPr/>
        </p:nvSpPr>
        <p:spPr bwMode="auto">
          <a:xfrm>
            <a:off x="342900" y="1066800"/>
            <a:ext cx="8458200" cy="5397690"/>
          </a:xfrm>
          <a:prstGeom prst="rect">
            <a:avLst/>
          </a:prstGeom>
          <a:noFill/>
          <a:ln w="9525">
            <a:noFill/>
            <a:miter lim="800000"/>
            <a:headEnd/>
            <a:tailEnd/>
          </a:ln>
        </p:spPr>
        <p:txBody>
          <a:bodyPr vert="horz" wrap="square" lIns="81204" tIns="39889" rIns="81204" bIns="39889" numCol="1" anchor="t" anchorCtr="0" compatLnSpc="1">
            <a:prstTxWarp prst="textNoShape">
              <a:avLst/>
            </a:prstTxWarp>
            <a:norm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nSpc>
                <a:spcPct val="100000"/>
              </a:lnSpc>
              <a:spcBef>
                <a:spcPct val="0"/>
              </a:spcBef>
              <a:spcAft>
                <a:spcPct val="0"/>
              </a:spcAft>
              <a:defRPr/>
            </a:pPr>
            <a:r>
              <a:rPr lang="en-US" sz="2200" b="1" dirty="0" smtClean="0">
                <a:solidFill>
                  <a:srgbClr val="A50021"/>
                </a:solidFill>
                <a:latin typeface="+mn-lt"/>
              </a:rPr>
              <a:t>Cross </a:t>
            </a:r>
            <a:r>
              <a:rPr lang="en-US" sz="2200" b="1" dirty="0">
                <a:solidFill>
                  <a:srgbClr val="A50021"/>
                </a:solidFill>
                <a:latin typeface="+mn-lt"/>
              </a:rPr>
              <a:t>Support Transfer Services WG</a:t>
            </a:r>
            <a:endParaRPr lang="en-US" sz="2200" b="1" dirty="0">
              <a:latin typeface="+mn-lt"/>
            </a:endParaRPr>
          </a:p>
          <a:p>
            <a:pPr lvl="1">
              <a:lnSpc>
                <a:spcPct val="100000"/>
              </a:lnSpc>
              <a:spcBef>
                <a:spcPct val="0"/>
              </a:spcBef>
              <a:spcAft>
                <a:spcPct val="0"/>
              </a:spcAft>
              <a:defRPr/>
            </a:pPr>
            <a:r>
              <a:rPr lang="en-US" sz="1300" b="1" dirty="0">
                <a:latin typeface="+mn-lt"/>
              </a:rPr>
              <a:t>Cross Support Transfer Service Framework (BB)	</a:t>
            </a:r>
            <a:r>
              <a:rPr lang="en-US" sz="1300" b="1" i="1" dirty="0" smtClean="0">
                <a:solidFill>
                  <a:srgbClr val="00CC00"/>
                </a:solidFill>
                <a:latin typeface="+mn-lt"/>
              </a:rPr>
              <a:t>In final publication processing </a:t>
            </a:r>
            <a:r>
              <a:rPr lang="en-US" sz="1300" b="1" dirty="0">
                <a:latin typeface="+mn-lt"/>
              </a:rPr>
              <a:t>	</a:t>
            </a:r>
          </a:p>
          <a:p>
            <a:pPr lvl="1">
              <a:lnSpc>
                <a:spcPct val="100000"/>
              </a:lnSpc>
              <a:spcBef>
                <a:spcPct val="0"/>
              </a:spcBef>
              <a:spcAft>
                <a:spcPct val="0"/>
              </a:spcAft>
              <a:defRPr/>
            </a:pPr>
            <a:r>
              <a:rPr lang="en-US" sz="1300" b="1" dirty="0">
                <a:latin typeface="+mn-lt"/>
              </a:rPr>
              <a:t>Monitored Data Service (BB)			</a:t>
            </a:r>
            <a:r>
              <a:rPr lang="en-US" sz="1300" b="1" i="1" dirty="0" smtClean="0">
                <a:solidFill>
                  <a:srgbClr val="00CC00"/>
                </a:solidFill>
                <a:latin typeface="+mn-lt"/>
              </a:rPr>
              <a:t>In final publication processing </a:t>
            </a:r>
            <a:endParaRPr lang="en-US" sz="1300" b="1" dirty="0">
              <a:latin typeface="+mn-lt"/>
            </a:endParaRPr>
          </a:p>
          <a:p>
            <a:pPr lvl="1">
              <a:lnSpc>
                <a:spcPct val="100000"/>
              </a:lnSpc>
              <a:spcBef>
                <a:spcPct val="0"/>
              </a:spcBef>
              <a:spcAft>
                <a:spcPct val="0"/>
              </a:spcAft>
              <a:defRPr/>
            </a:pPr>
            <a:r>
              <a:rPr lang="en-US" sz="1300" b="1" dirty="0">
                <a:latin typeface="+mn-lt"/>
              </a:rPr>
              <a:t>Tracking Data Service (BB)			</a:t>
            </a:r>
            <a:r>
              <a:rPr lang="en-US" sz="1300" b="1" dirty="0" smtClean="0">
                <a:latin typeface="+mn-lt"/>
              </a:rPr>
              <a:t>Finalize for R1 Agency review; prototype coordination </a:t>
            </a:r>
          </a:p>
          <a:p>
            <a:pPr lvl="1">
              <a:lnSpc>
                <a:spcPct val="100000"/>
              </a:lnSpc>
              <a:spcBef>
                <a:spcPct val="0"/>
              </a:spcBef>
              <a:spcAft>
                <a:spcPct val="0"/>
              </a:spcAft>
              <a:defRPr/>
            </a:pPr>
            <a:r>
              <a:rPr lang="en-US" sz="1300" b="1" dirty="0" smtClean="0">
                <a:latin typeface="+mn-lt"/>
              </a:rPr>
              <a:t>Concept </a:t>
            </a:r>
            <a:r>
              <a:rPr lang="en-US" sz="1300" b="1" dirty="0">
                <a:latin typeface="+mn-lt"/>
              </a:rPr>
              <a:t>+ Guidelines (GBs)			</a:t>
            </a:r>
            <a:r>
              <a:rPr lang="en-US" sz="1300" b="1" dirty="0" smtClean="0">
                <a:latin typeface="+mn-lt"/>
              </a:rPr>
              <a:t>Finalize for release to AD </a:t>
            </a:r>
            <a:r>
              <a:rPr lang="en-US" sz="1300" b="1" dirty="0">
                <a:latin typeface="+mn-lt"/>
              </a:rPr>
              <a:t>	</a:t>
            </a:r>
            <a:endParaRPr lang="en-US" sz="1300" b="1" dirty="0" smtClean="0">
              <a:latin typeface="+mn-lt"/>
            </a:endParaRPr>
          </a:p>
          <a:p>
            <a:pPr lvl="1">
              <a:lnSpc>
                <a:spcPct val="100000"/>
              </a:lnSpc>
              <a:spcBef>
                <a:spcPct val="0"/>
              </a:spcBef>
              <a:spcAft>
                <a:spcPct val="0"/>
              </a:spcAft>
              <a:defRPr/>
            </a:pPr>
            <a:r>
              <a:rPr lang="en-US" sz="1300" b="1" dirty="0">
                <a:latin typeface="+mn-lt"/>
              </a:rPr>
              <a:t>Forward Frame 				</a:t>
            </a:r>
            <a:r>
              <a:rPr lang="en-US" sz="1300" b="1" dirty="0" smtClean="0">
                <a:latin typeface="+mn-lt"/>
              </a:rPr>
              <a:t>Advance recommendation; prototype plan  </a:t>
            </a:r>
          </a:p>
          <a:p>
            <a:pPr lvl="1">
              <a:lnSpc>
                <a:spcPct val="100000"/>
              </a:lnSpc>
              <a:spcBef>
                <a:spcPct val="0"/>
              </a:spcBef>
              <a:spcAft>
                <a:spcPct val="0"/>
              </a:spcAft>
              <a:defRPr/>
            </a:pPr>
            <a:r>
              <a:rPr lang="en-US" sz="1300" b="1" dirty="0" smtClean="0">
                <a:latin typeface="+mn-lt"/>
              </a:rPr>
              <a:t>	</a:t>
            </a:r>
          </a:p>
          <a:p>
            <a:pPr marL="346075" lvl="1" indent="0">
              <a:lnSpc>
                <a:spcPct val="100000"/>
              </a:lnSpc>
              <a:spcBef>
                <a:spcPct val="0"/>
              </a:spcBef>
              <a:spcAft>
                <a:spcPct val="0"/>
              </a:spcAft>
              <a:buNone/>
              <a:defRPr/>
            </a:pPr>
            <a:r>
              <a:rPr lang="en-US" sz="1400" b="1" dirty="0">
                <a:latin typeface="+mn-lt"/>
              </a:rPr>
              <a:t>		</a:t>
            </a:r>
            <a:endParaRPr lang="en-US" sz="1800" b="1" dirty="0">
              <a:solidFill>
                <a:srgbClr val="A50021"/>
              </a:solidFill>
              <a:latin typeface="+mn-lt"/>
            </a:endParaRPr>
          </a:p>
          <a:p>
            <a:pPr>
              <a:lnSpc>
                <a:spcPct val="100000"/>
              </a:lnSpc>
              <a:spcBef>
                <a:spcPct val="0"/>
              </a:spcBef>
              <a:spcAft>
                <a:spcPct val="0"/>
              </a:spcAft>
              <a:defRPr/>
            </a:pPr>
            <a:r>
              <a:rPr lang="en-US" sz="2200" b="1" dirty="0">
                <a:solidFill>
                  <a:srgbClr val="A50021"/>
                </a:solidFill>
                <a:latin typeface="+mn-lt"/>
              </a:rPr>
              <a:t>Cross Support Service Management WG</a:t>
            </a:r>
          </a:p>
          <a:p>
            <a:pPr lvl="1">
              <a:defRPr/>
            </a:pPr>
            <a:r>
              <a:rPr lang="en-US" sz="1300" b="1" dirty="0" smtClean="0">
                <a:latin typeface="+mn-lt"/>
              </a:rPr>
              <a:t>Schedule Publication Format (BB)		</a:t>
            </a:r>
            <a:r>
              <a:rPr lang="en-US" sz="1300" b="1" i="1" dirty="0" smtClean="0">
                <a:solidFill>
                  <a:srgbClr val="00CC00"/>
                </a:solidFill>
              </a:rPr>
              <a:t>In agency review</a:t>
            </a:r>
            <a:endParaRPr lang="en-US" sz="1300" b="1" dirty="0" smtClean="0">
              <a:latin typeface="+mn-lt"/>
            </a:endParaRPr>
          </a:p>
          <a:p>
            <a:pPr lvl="1">
              <a:lnSpc>
                <a:spcPct val="100000"/>
              </a:lnSpc>
              <a:spcBef>
                <a:spcPct val="0"/>
              </a:spcBef>
              <a:spcAft>
                <a:spcPct val="0"/>
              </a:spcAft>
              <a:defRPr/>
            </a:pPr>
            <a:r>
              <a:rPr lang="en-US" sz="1300" b="1" dirty="0" smtClean="0">
                <a:latin typeface="+mn-lt"/>
              </a:rPr>
              <a:t>Planning Information Format </a:t>
            </a:r>
            <a:r>
              <a:rPr lang="en-US" sz="1300" b="1" dirty="0">
                <a:latin typeface="+mn-lt"/>
              </a:rPr>
              <a:t>(BB)		</a:t>
            </a:r>
            <a:r>
              <a:rPr lang="en-US" sz="1300" b="1" dirty="0" smtClean="0">
                <a:latin typeface="+mn-lt"/>
              </a:rPr>
              <a:t>Review, assess readiness for Red-1 Agency Review Terrestrial </a:t>
            </a:r>
            <a:r>
              <a:rPr lang="en-US" sz="1300" b="1" dirty="0">
                <a:latin typeface="+mn-lt"/>
              </a:rPr>
              <a:t>Generic File Transfer </a:t>
            </a:r>
            <a:r>
              <a:rPr lang="en-US" sz="1300" b="1" dirty="0" smtClean="0">
                <a:latin typeface="+mn-lt"/>
              </a:rPr>
              <a:t>(BB)</a:t>
            </a:r>
            <a:r>
              <a:rPr lang="en-US" sz="1300" b="1" dirty="0">
                <a:latin typeface="+mn-lt"/>
              </a:rPr>
              <a:t>		</a:t>
            </a:r>
            <a:r>
              <a:rPr lang="en-US" sz="1300" b="1" dirty="0" smtClean="0">
                <a:latin typeface="+mn-lt"/>
              </a:rPr>
              <a:t>Review</a:t>
            </a:r>
            <a:r>
              <a:rPr lang="en-US" sz="1300" b="1" dirty="0">
                <a:latin typeface="+mn-lt"/>
              </a:rPr>
              <a:t>, </a:t>
            </a:r>
            <a:r>
              <a:rPr lang="en-US" sz="1300" b="1" dirty="0" smtClean="0">
                <a:latin typeface="+mn-lt"/>
              </a:rPr>
              <a:t>determine Red-1 Agency Review date</a:t>
            </a:r>
          </a:p>
          <a:p>
            <a:pPr lvl="1">
              <a:defRPr/>
            </a:pPr>
            <a:r>
              <a:rPr lang="en-US" sz="1300" b="1" dirty="0" smtClean="0">
                <a:latin typeface="+mn-lt"/>
              </a:rPr>
              <a:t>Service Management Utilization Request Format (BB)	Review, determine Red-1 Agency Review date</a:t>
            </a:r>
            <a:endParaRPr lang="en-US" sz="1300" b="1" dirty="0">
              <a:latin typeface="+mn-lt"/>
            </a:endParaRPr>
          </a:p>
          <a:p>
            <a:pPr lvl="1">
              <a:lnSpc>
                <a:spcPct val="100000"/>
              </a:lnSpc>
              <a:spcBef>
                <a:spcPct val="0"/>
              </a:spcBef>
              <a:spcAft>
                <a:spcPct val="0"/>
              </a:spcAft>
              <a:defRPr/>
            </a:pPr>
            <a:r>
              <a:rPr lang="en-US" sz="1300" b="1" dirty="0" smtClean="0">
                <a:latin typeface="+mn-lt"/>
              </a:rPr>
              <a:t>Service Package (BB)			Review, discuss, assess formal project initiation </a:t>
            </a:r>
          </a:p>
          <a:p>
            <a:pPr lvl="1">
              <a:lnSpc>
                <a:spcPct val="100000"/>
              </a:lnSpc>
              <a:spcBef>
                <a:spcPct val="0"/>
              </a:spcBef>
              <a:spcAft>
                <a:spcPct val="0"/>
              </a:spcAft>
              <a:defRPr/>
            </a:pPr>
            <a:r>
              <a:rPr lang="en-US" sz="1300" b="1" dirty="0" smtClean="0">
                <a:latin typeface="+mn-lt"/>
              </a:rPr>
              <a:t>	</a:t>
            </a:r>
          </a:p>
          <a:p>
            <a:pPr lvl="1">
              <a:lnSpc>
                <a:spcPct val="100000"/>
              </a:lnSpc>
              <a:spcBef>
                <a:spcPct val="0"/>
              </a:spcBef>
              <a:spcAft>
                <a:spcPct val="0"/>
              </a:spcAft>
              <a:buFontTx/>
              <a:buNone/>
              <a:defRPr/>
            </a:pPr>
            <a:endParaRPr lang="en-US" sz="1300" b="1" dirty="0">
              <a:latin typeface="+mn-lt"/>
            </a:endParaRPr>
          </a:p>
          <a:p>
            <a:pPr>
              <a:lnSpc>
                <a:spcPct val="100000"/>
              </a:lnSpc>
              <a:spcBef>
                <a:spcPct val="0"/>
              </a:spcBef>
              <a:spcAft>
                <a:spcPct val="0"/>
              </a:spcAft>
              <a:defRPr/>
            </a:pPr>
            <a:r>
              <a:rPr lang="en-US" sz="2200" b="1" dirty="0">
                <a:solidFill>
                  <a:srgbClr val="A50021"/>
                </a:solidFill>
                <a:latin typeface="+mn-lt"/>
              </a:rPr>
              <a:t>CSS (Area Level)</a:t>
            </a:r>
          </a:p>
          <a:p>
            <a:pPr lvl="1">
              <a:lnSpc>
                <a:spcPct val="100000"/>
              </a:lnSpc>
              <a:spcBef>
                <a:spcPct val="0"/>
              </a:spcBef>
              <a:spcAft>
                <a:spcPct val="0"/>
              </a:spcAft>
              <a:defRPr/>
            </a:pPr>
            <a:r>
              <a:rPr lang="en-US" sz="1300" b="1" dirty="0" smtClean="0">
                <a:latin typeface="+mn-lt"/>
              </a:rPr>
              <a:t>Service Control – CSTS &amp; CSSM</a:t>
            </a:r>
            <a:r>
              <a:rPr lang="en-US" sz="1300" b="1" dirty="0">
                <a:latin typeface="+mn-lt"/>
              </a:rPr>
              <a:t>		</a:t>
            </a:r>
            <a:r>
              <a:rPr lang="en-US" sz="1300" b="1" dirty="0" smtClean="0">
                <a:latin typeface="+mn-lt"/>
              </a:rPr>
              <a:t>	Discuss</a:t>
            </a:r>
            <a:r>
              <a:rPr lang="en-US" sz="1300" b="1" dirty="0">
                <a:latin typeface="+mn-lt"/>
              </a:rPr>
              <a:t>, </a:t>
            </a:r>
            <a:r>
              <a:rPr lang="en-US" sz="1300" b="1" dirty="0" smtClean="0">
                <a:latin typeface="+mn-lt"/>
              </a:rPr>
              <a:t>coordinate (event sequence v SC-CSTS)</a:t>
            </a:r>
            <a:endParaRPr lang="en-US" sz="1300" b="1" dirty="0">
              <a:latin typeface="+mn-lt"/>
            </a:endParaRPr>
          </a:p>
          <a:p>
            <a:pPr lvl="1">
              <a:lnSpc>
                <a:spcPct val="100000"/>
              </a:lnSpc>
              <a:spcBef>
                <a:spcPct val="0"/>
              </a:spcBef>
              <a:spcAft>
                <a:spcPct val="0"/>
              </a:spcAft>
              <a:defRPr/>
            </a:pPr>
            <a:r>
              <a:rPr lang="en-US" sz="1300" b="1" dirty="0" smtClean="0">
                <a:latin typeface="+mn-lt"/>
              </a:rPr>
              <a:t>MOIMS NAV + CSS CSSM			Discuss, coordinate (event definitions)</a:t>
            </a:r>
          </a:p>
          <a:p>
            <a:pPr lvl="1">
              <a:lnSpc>
                <a:spcPct val="100000"/>
              </a:lnSpc>
              <a:spcBef>
                <a:spcPct val="0"/>
              </a:spcBef>
              <a:spcAft>
                <a:spcPct val="0"/>
              </a:spcAft>
              <a:defRPr/>
            </a:pPr>
            <a:r>
              <a:rPr lang="en-US" sz="1300" b="1" dirty="0" smtClean="0">
                <a:latin typeface="+mn-lt"/>
              </a:rPr>
              <a:t>CSS Area + Other Area WG Chairs			Functional Resource Model follow-up</a:t>
            </a:r>
          </a:p>
          <a:p>
            <a:pPr lvl="1">
              <a:lnSpc>
                <a:spcPct val="100000"/>
              </a:lnSpc>
              <a:spcBef>
                <a:spcPct val="0"/>
              </a:spcBef>
              <a:spcAft>
                <a:spcPct val="0"/>
              </a:spcAft>
              <a:defRPr/>
            </a:pPr>
            <a:r>
              <a:rPr lang="en-US" sz="1300" b="1" dirty="0">
                <a:latin typeface="+mn-lt"/>
              </a:rPr>
              <a:t>	</a:t>
            </a:r>
            <a:r>
              <a:rPr lang="en-US" sz="1300" b="1" dirty="0" smtClean="0">
                <a:latin typeface="+mn-lt"/>
              </a:rPr>
              <a:t>				   o  Thu, 1600, B189-VCT2	</a:t>
            </a:r>
            <a:r>
              <a:rPr lang="en-US" sz="1500" b="1" i="1" dirty="0" smtClean="0">
                <a:latin typeface="+mn-lt"/>
              </a:rPr>
              <a:t>  </a:t>
            </a:r>
            <a:endParaRPr lang="en-US" sz="1500" b="1" dirty="0" smtClean="0">
              <a:solidFill>
                <a:srgbClr val="A50021"/>
              </a:solidFill>
              <a:latin typeface="+mn-lt"/>
            </a:endParaRPr>
          </a:p>
        </p:txBody>
      </p:sp>
    </p:spTree>
    <p:extLst>
      <p:ext uri="{BB962C8B-B14F-4D97-AF65-F5344CB8AC3E}">
        <p14:creationId xmlns:p14="http://schemas.microsoft.com/office/powerpoint/2010/main" val="3766985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solidFill>
                  <a:srgbClr val="000099"/>
                </a:solidFill>
                <a:effectLst>
                  <a:outerShdw blurRad="38100" dist="38100" dir="2700000" algn="tl">
                    <a:srgbClr val="C0C0C0"/>
                  </a:outerShdw>
                </a:effectLst>
              </a:rPr>
              <a:t>SLS Meeting Objectives: 1/2</a:t>
            </a:r>
          </a:p>
        </p:txBody>
      </p:sp>
      <p:sp>
        <p:nvSpPr>
          <p:cNvPr id="6" name="Rectangle 3"/>
          <p:cNvSpPr txBox="1">
            <a:spLocks noChangeArrowheads="1"/>
          </p:cNvSpPr>
          <p:nvPr/>
        </p:nvSpPr>
        <p:spPr bwMode="auto">
          <a:xfrm>
            <a:off x="228600" y="838200"/>
            <a:ext cx="8686800" cy="57150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1400" dirty="0" smtClean="0">
                <a:solidFill>
                  <a:srgbClr val="A50021"/>
                </a:solidFill>
              </a:rPr>
              <a:t>RF &amp; Modulation WG</a:t>
            </a:r>
            <a:endParaRPr lang="en-US" sz="1400" dirty="0" smtClean="0"/>
          </a:p>
          <a:p>
            <a:pPr lvl="1">
              <a:lnSpc>
                <a:spcPct val="100000"/>
              </a:lnSpc>
              <a:spcBef>
                <a:spcPct val="0"/>
              </a:spcBef>
              <a:spcAft>
                <a:spcPct val="0"/>
              </a:spcAft>
            </a:pPr>
            <a:r>
              <a:rPr lang="en-US" sz="1400" u="sng" dirty="0" smtClean="0"/>
              <a:t>401.0-B RF &amp; Modulation</a:t>
            </a:r>
            <a:r>
              <a:rPr lang="en-US" sz="1400" dirty="0" smtClean="0"/>
              <a:t>: </a:t>
            </a:r>
          </a:p>
          <a:p>
            <a:pPr lvl="2">
              <a:lnSpc>
                <a:spcPct val="100000"/>
              </a:lnSpc>
              <a:spcBef>
                <a:spcPct val="0"/>
              </a:spcBef>
              <a:spcAft>
                <a:spcPct val="0"/>
              </a:spcAft>
            </a:pPr>
            <a:r>
              <a:rPr lang="en-US" sz="1400" dirty="0"/>
              <a:t>Modulation for Earth Exploration-Satellite Service (ESSS) </a:t>
            </a:r>
            <a:r>
              <a:rPr lang="en-US" sz="1400" dirty="0" smtClean="0"/>
              <a:t>downlinks </a:t>
            </a:r>
            <a:r>
              <a:rPr lang="en-US" sz="1400" dirty="0">
                <a:solidFill>
                  <a:srgbClr val="CC00CC"/>
                </a:solidFill>
              </a:rPr>
              <a:t>Pink Sheets 2.4.18</a:t>
            </a:r>
            <a:r>
              <a:rPr lang="en-US" sz="1400" dirty="0" smtClean="0"/>
              <a:t/>
            </a:r>
            <a:br>
              <a:rPr lang="en-US" sz="1400" dirty="0" smtClean="0"/>
            </a:br>
            <a:r>
              <a:rPr lang="en-US" sz="1400" dirty="0" smtClean="0"/>
              <a:t>				Review </a:t>
            </a:r>
            <a:r>
              <a:rPr lang="en-US" sz="1400" dirty="0"/>
              <a:t>RIDs </a:t>
            </a:r>
            <a:r>
              <a:rPr lang="en-US" sz="1400" dirty="0" smtClean="0"/>
              <a:t>on 8 </a:t>
            </a:r>
            <a:r>
              <a:rPr lang="en-US" sz="1400" dirty="0"/>
              <a:t>GHz </a:t>
            </a:r>
            <a:r>
              <a:rPr lang="en-US" sz="1400" dirty="0" smtClean="0"/>
              <a:t>Recommendation</a:t>
            </a:r>
          </a:p>
          <a:p>
            <a:pPr lvl="2">
              <a:lnSpc>
                <a:spcPct val="100000"/>
              </a:lnSpc>
              <a:spcBef>
                <a:spcPct val="0"/>
              </a:spcBef>
              <a:spcAft>
                <a:spcPct val="0"/>
              </a:spcAft>
            </a:pPr>
            <a:r>
              <a:rPr lang="en-US" sz="1400" dirty="0" smtClean="0"/>
              <a:t>DDOR recommendation </a:t>
            </a:r>
            <a:r>
              <a:rPr lang="en-US" sz="1400" dirty="0" smtClean="0">
                <a:solidFill>
                  <a:srgbClr val="CC00CC"/>
                </a:solidFill>
              </a:rPr>
              <a:t>Pink </a:t>
            </a:r>
            <a:r>
              <a:rPr lang="en-US" sz="1400" dirty="0">
                <a:solidFill>
                  <a:srgbClr val="CC00CC"/>
                </a:solidFill>
              </a:rPr>
              <a:t>Sheets 2.5.6B</a:t>
            </a:r>
            <a:r>
              <a:rPr lang="en-US" sz="1400" dirty="0" smtClean="0"/>
              <a:t>	Review RIDs </a:t>
            </a:r>
            <a:r>
              <a:rPr lang="en-US" sz="1400" dirty="0"/>
              <a:t>on low frequency tone options</a:t>
            </a:r>
            <a:endParaRPr lang="en-US" sz="1400" dirty="0" smtClean="0"/>
          </a:p>
          <a:p>
            <a:pPr lvl="2">
              <a:lnSpc>
                <a:spcPct val="100000"/>
              </a:lnSpc>
              <a:spcBef>
                <a:spcPct val="0"/>
              </a:spcBef>
              <a:spcAft>
                <a:spcPct val="0"/>
              </a:spcAft>
            </a:pPr>
            <a:r>
              <a:rPr lang="en-US" sz="1400" dirty="0" smtClean="0"/>
              <a:t>Turn-around ratios for EESS </a:t>
            </a:r>
            <a:r>
              <a:rPr lang="en-US" sz="1400" dirty="0"/>
              <a:t>7/8 </a:t>
            </a:r>
            <a:r>
              <a:rPr lang="en-US" sz="1400" dirty="0" smtClean="0"/>
              <a:t>GHz		Finalize Recommendation </a:t>
            </a:r>
            <a:r>
              <a:rPr lang="en-US" sz="1400" dirty="0"/>
              <a:t>for Agency </a:t>
            </a:r>
            <a:r>
              <a:rPr lang="en-US" sz="1400" dirty="0" smtClean="0"/>
              <a:t>Review</a:t>
            </a:r>
          </a:p>
          <a:p>
            <a:pPr lvl="2">
              <a:lnSpc>
                <a:spcPct val="100000"/>
              </a:lnSpc>
              <a:spcBef>
                <a:spcPct val="0"/>
              </a:spcBef>
              <a:spcAft>
                <a:spcPct val="0"/>
              </a:spcAft>
            </a:pPr>
            <a:r>
              <a:rPr lang="en-US" sz="1400" dirty="0"/>
              <a:t>Telemetry </a:t>
            </a:r>
            <a:r>
              <a:rPr lang="en-US" sz="1400" dirty="0" smtClean="0"/>
              <a:t>ranging			Discussion </a:t>
            </a:r>
            <a:r>
              <a:rPr lang="en-US" sz="1400" dirty="0"/>
              <a:t>of draft </a:t>
            </a:r>
            <a:r>
              <a:rPr lang="en-US" sz="1400" dirty="0" smtClean="0"/>
              <a:t>Recommendation</a:t>
            </a:r>
          </a:p>
          <a:p>
            <a:pPr lvl="1">
              <a:lnSpc>
                <a:spcPct val="100000"/>
              </a:lnSpc>
              <a:spcBef>
                <a:spcPct val="0"/>
              </a:spcBef>
              <a:spcAft>
                <a:spcPct val="0"/>
              </a:spcAft>
            </a:pPr>
            <a:r>
              <a:rPr lang="en-GB" sz="1400" dirty="0">
                <a:solidFill>
                  <a:srgbClr val="000000"/>
                </a:solidFill>
              </a:rPr>
              <a:t>Bandwidth-Efficient </a:t>
            </a:r>
            <a:r>
              <a:rPr lang="en-GB" sz="1400" dirty="0" smtClean="0">
                <a:solidFill>
                  <a:srgbClr val="000000"/>
                </a:solidFill>
              </a:rPr>
              <a:t>Modulations Green Book 413.0</a:t>
            </a:r>
            <a:r>
              <a:rPr lang="en-GB" sz="1400" dirty="0">
                <a:solidFill>
                  <a:srgbClr val="000000"/>
                </a:solidFill>
              </a:rPr>
              <a:t>	Initial </a:t>
            </a:r>
            <a:r>
              <a:rPr lang="en-GB" sz="1400" dirty="0" smtClean="0">
                <a:solidFill>
                  <a:srgbClr val="000000"/>
                </a:solidFill>
              </a:rPr>
              <a:t>Proposals for Issue 3</a:t>
            </a:r>
          </a:p>
          <a:p>
            <a:pPr marL="796925" lvl="1" indent="-228600">
              <a:lnSpc>
                <a:spcPct val="100000"/>
              </a:lnSpc>
              <a:spcBef>
                <a:spcPct val="0"/>
              </a:spcBef>
              <a:spcAft>
                <a:spcPct val="0"/>
              </a:spcAft>
              <a:buSzTx/>
              <a:buFont typeface="Verdana" pitchFamily="34" charset="0"/>
              <a:buChar char="-"/>
            </a:pPr>
            <a:r>
              <a:rPr lang="en-US" sz="1200" dirty="0" smtClean="0">
                <a:solidFill>
                  <a:srgbClr val="FF0000"/>
                </a:solidFill>
              </a:rPr>
              <a:t>ACHIEVEMENTS</a:t>
            </a:r>
            <a:r>
              <a:rPr lang="en-US" sz="1200" dirty="0"/>
              <a:t>: </a:t>
            </a:r>
            <a:r>
              <a:rPr lang="en-US" sz="1200" dirty="0" smtClean="0"/>
              <a:t>415.1-B-1 Data </a:t>
            </a:r>
            <a:r>
              <a:rPr lang="en-US" sz="1200" dirty="0"/>
              <a:t>Transmission and PN Ranging for 2 GHz CDMA Link via Data Relay Satellite</a:t>
            </a:r>
            <a:r>
              <a:rPr lang="en-US" sz="1200" dirty="0" smtClean="0"/>
              <a:t>. </a:t>
            </a:r>
            <a:r>
              <a:rPr lang="en-US" sz="1200" dirty="0"/>
              <a:t>Issue </a:t>
            </a:r>
            <a:r>
              <a:rPr lang="en-US" sz="1200" dirty="0" smtClean="0"/>
              <a:t>1: </a:t>
            </a:r>
            <a:r>
              <a:rPr lang="en-US" sz="1200" dirty="0" smtClean="0">
                <a:solidFill>
                  <a:srgbClr val="FF0000"/>
                </a:solidFill>
              </a:rPr>
              <a:t>Reconfirmed</a:t>
            </a:r>
            <a:r>
              <a:rPr lang="en-US" sz="1200" dirty="0" smtClean="0"/>
              <a:t>; 413.1-G-1 GMSK </a:t>
            </a:r>
            <a:r>
              <a:rPr lang="en-US" sz="1200" dirty="0"/>
              <a:t>Telemetry and PN Ranging Green </a:t>
            </a:r>
            <a:r>
              <a:rPr lang="en-US" sz="1200" dirty="0" smtClean="0"/>
              <a:t>Book: </a:t>
            </a:r>
            <a:r>
              <a:rPr lang="en-US" sz="1200" dirty="0" smtClean="0">
                <a:solidFill>
                  <a:srgbClr val="CC00CC"/>
                </a:solidFill>
              </a:rPr>
              <a:t>(going to start soon CMC </a:t>
            </a:r>
            <a:r>
              <a:rPr lang="en-US" sz="1200" dirty="0">
                <a:solidFill>
                  <a:srgbClr val="CC00CC"/>
                </a:solidFill>
              </a:rPr>
              <a:t>Poll to be) </a:t>
            </a:r>
            <a:r>
              <a:rPr lang="en-US" sz="1200" dirty="0" smtClean="0">
                <a:solidFill>
                  <a:srgbClr val="FF0000"/>
                </a:solidFill>
              </a:rPr>
              <a:t>Published</a:t>
            </a:r>
            <a:r>
              <a:rPr lang="en-US" sz="1200" dirty="0" smtClean="0"/>
              <a:t>;</a:t>
            </a:r>
            <a:endParaRPr lang="en-US" sz="1400" dirty="0"/>
          </a:p>
          <a:p>
            <a:pPr lvl="1" indent="0">
              <a:lnSpc>
                <a:spcPct val="100000"/>
              </a:lnSpc>
              <a:spcBef>
                <a:spcPct val="0"/>
              </a:spcBef>
              <a:spcAft>
                <a:spcPct val="0"/>
              </a:spcAft>
              <a:buSzTx/>
              <a:buNone/>
            </a:pPr>
            <a:endParaRPr lang="en-US" sz="1400" dirty="0" smtClean="0">
              <a:solidFill>
                <a:srgbClr val="A50021"/>
              </a:solidFill>
            </a:endParaRPr>
          </a:p>
          <a:p>
            <a:pPr>
              <a:lnSpc>
                <a:spcPct val="100000"/>
              </a:lnSpc>
              <a:spcBef>
                <a:spcPct val="0"/>
              </a:spcBef>
              <a:spcAft>
                <a:spcPct val="0"/>
              </a:spcAft>
            </a:pPr>
            <a:r>
              <a:rPr lang="en-US" sz="1400" dirty="0" smtClean="0">
                <a:solidFill>
                  <a:srgbClr val="A50021"/>
                </a:solidFill>
              </a:rPr>
              <a:t>Space Link Code/Sync WG</a:t>
            </a:r>
          </a:p>
          <a:p>
            <a:pPr lvl="1">
              <a:lnSpc>
                <a:spcPct val="100000"/>
              </a:lnSpc>
              <a:spcBef>
                <a:spcPct val="0"/>
              </a:spcBef>
              <a:spcAft>
                <a:spcPct val="0"/>
              </a:spcAft>
            </a:pPr>
            <a:r>
              <a:rPr lang="en-US" sz="1400" dirty="0" smtClean="0"/>
              <a:t>LDPC Slicing (</a:t>
            </a:r>
            <a:r>
              <a:rPr lang="en-US" sz="1400" dirty="0"/>
              <a:t>update </a:t>
            </a:r>
            <a:r>
              <a:rPr lang="en-US" sz="1400" dirty="0" smtClean="0"/>
              <a:t>131.0-B</a:t>
            </a:r>
            <a:r>
              <a:rPr lang="en-US" sz="1400" dirty="0"/>
              <a:t>)	</a:t>
            </a:r>
            <a:r>
              <a:rPr lang="en-US" sz="1400" dirty="0" smtClean="0"/>
              <a:t>	Review RIDs to Pink Sheets after Agency Review</a:t>
            </a:r>
          </a:p>
          <a:p>
            <a:pPr lvl="1">
              <a:lnSpc>
                <a:spcPct val="100000"/>
              </a:lnSpc>
              <a:spcBef>
                <a:spcPct val="0"/>
              </a:spcBef>
              <a:spcAft>
                <a:spcPct val="0"/>
              </a:spcAft>
            </a:pPr>
            <a:r>
              <a:rPr lang="en-US" sz="1400" dirty="0" smtClean="0"/>
              <a:t>LDPC Uplink </a:t>
            </a:r>
            <a:r>
              <a:rPr lang="en-US" sz="1400" dirty="0"/>
              <a:t>(update 231.0-B)		Agree on Tail Sequence to close Agency </a:t>
            </a:r>
            <a:r>
              <a:rPr lang="en-US" sz="1400" dirty="0" smtClean="0"/>
              <a:t>Review</a:t>
            </a:r>
            <a:endParaRPr lang="en-US" sz="1400" dirty="0"/>
          </a:p>
          <a:p>
            <a:pPr lvl="1">
              <a:lnSpc>
                <a:spcPct val="100000"/>
              </a:lnSpc>
              <a:spcBef>
                <a:spcPct val="0"/>
              </a:spcBef>
              <a:spcAft>
                <a:spcPct val="0"/>
              </a:spcAft>
            </a:pPr>
            <a:r>
              <a:rPr lang="en-US" sz="1400" dirty="0" smtClean="0"/>
              <a:t>Best </a:t>
            </a:r>
            <a:r>
              <a:rPr lang="en-US" sz="1400" dirty="0"/>
              <a:t>Practice for VCM/ACM 431.1-M 	</a:t>
            </a:r>
            <a:r>
              <a:rPr lang="en-US" sz="1400" dirty="0" smtClean="0"/>
              <a:t>Update draft VCM Magenta Book </a:t>
            </a:r>
            <a:r>
              <a:rPr lang="en-US" sz="1400" dirty="0" smtClean="0">
                <a:solidFill>
                  <a:srgbClr val="CC00CC"/>
                </a:solidFill>
              </a:rPr>
              <a:t>(</a:t>
            </a:r>
            <a:r>
              <a:rPr lang="en-US" sz="1400" dirty="0">
                <a:solidFill>
                  <a:srgbClr val="CC00CC"/>
                </a:solidFill>
              </a:rPr>
              <a:t>with RFM</a:t>
            </a:r>
            <a:r>
              <a:rPr lang="en-US" sz="1400" dirty="0" smtClean="0">
                <a:solidFill>
                  <a:srgbClr val="CC00CC"/>
                </a:solidFill>
              </a:rPr>
              <a:t>)</a:t>
            </a:r>
            <a:r>
              <a:rPr lang="en-GB" sz="1400" dirty="0" smtClean="0"/>
              <a:t> </a:t>
            </a:r>
            <a:endParaRPr lang="en-GB" sz="1400" dirty="0" smtClean="0">
              <a:solidFill>
                <a:srgbClr val="000000"/>
              </a:solidFill>
            </a:endParaRPr>
          </a:p>
          <a:p>
            <a:pPr lvl="1">
              <a:lnSpc>
                <a:spcPct val="100000"/>
              </a:lnSpc>
              <a:spcBef>
                <a:spcPct val="0"/>
              </a:spcBef>
              <a:spcAft>
                <a:spcPct val="0"/>
              </a:spcAft>
            </a:pPr>
            <a:r>
              <a:rPr lang="en-GB" sz="1400" dirty="0">
                <a:solidFill>
                  <a:srgbClr val="000000"/>
                </a:solidFill>
              </a:rPr>
              <a:t>SCCC Blue Book 131.2-B-1	</a:t>
            </a:r>
            <a:r>
              <a:rPr lang="en-GB" sz="1400" dirty="0" smtClean="0">
                <a:solidFill>
                  <a:srgbClr val="000000"/>
                </a:solidFill>
              </a:rPr>
              <a:t>	Trigger 5 years review or reconfirmation</a:t>
            </a:r>
          </a:p>
          <a:p>
            <a:pPr lvl="1">
              <a:lnSpc>
                <a:spcPct val="100000"/>
              </a:lnSpc>
              <a:spcBef>
                <a:spcPct val="0"/>
              </a:spcBef>
              <a:spcAft>
                <a:spcPct val="0"/>
              </a:spcAft>
            </a:pPr>
            <a:r>
              <a:rPr lang="en-GB" sz="1400" dirty="0" smtClean="0">
                <a:solidFill>
                  <a:srgbClr val="000000"/>
                </a:solidFill>
              </a:rPr>
              <a:t>SCCC Green Book		New draft with additional results</a:t>
            </a:r>
            <a:endParaRPr lang="en-US" sz="1600" dirty="0"/>
          </a:p>
          <a:p>
            <a:pPr marL="796925" lvl="1" indent="-228600">
              <a:lnSpc>
                <a:spcPct val="100000"/>
              </a:lnSpc>
              <a:spcBef>
                <a:spcPct val="0"/>
              </a:spcBef>
              <a:spcAft>
                <a:spcPct val="0"/>
              </a:spcAft>
              <a:buSzTx/>
              <a:buFont typeface="Verdana" pitchFamily="34" charset="0"/>
              <a:buChar char="-"/>
            </a:pPr>
            <a:r>
              <a:rPr lang="en-US" sz="1200" dirty="0" smtClean="0">
                <a:solidFill>
                  <a:srgbClr val="FF0000"/>
                </a:solidFill>
              </a:rPr>
              <a:t>ACHIEVEMENTS</a:t>
            </a:r>
            <a:r>
              <a:rPr lang="en-US" sz="1200" dirty="0" smtClean="0"/>
              <a:t>: 130.12-G-1 CCSDS Protocols over DVB-S2. Issue 1. November 2016.: </a:t>
            </a:r>
            <a:r>
              <a:rPr lang="en-US" sz="1200" dirty="0" smtClean="0">
                <a:solidFill>
                  <a:srgbClr val="FF0000"/>
                </a:solidFill>
              </a:rPr>
              <a:t>Published</a:t>
            </a:r>
            <a:r>
              <a:rPr lang="en-US" sz="1200" dirty="0" smtClean="0"/>
              <a:t>; </a:t>
            </a:r>
          </a:p>
          <a:p>
            <a:pPr marL="346075" lvl="1" indent="0">
              <a:lnSpc>
                <a:spcPct val="100000"/>
              </a:lnSpc>
              <a:spcBef>
                <a:spcPct val="0"/>
              </a:spcBef>
              <a:spcAft>
                <a:spcPct val="0"/>
              </a:spcAft>
              <a:buNone/>
            </a:pPr>
            <a:endParaRPr lang="en-US" sz="1400" dirty="0" smtClean="0">
              <a:solidFill>
                <a:srgbClr val="A50021"/>
              </a:solidFill>
            </a:endParaRPr>
          </a:p>
          <a:p>
            <a:pPr>
              <a:lnSpc>
                <a:spcPct val="100000"/>
              </a:lnSpc>
              <a:spcBef>
                <a:spcPct val="0"/>
              </a:spcBef>
              <a:spcAft>
                <a:spcPct val="0"/>
              </a:spcAft>
            </a:pPr>
            <a:r>
              <a:rPr lang="en-US" sz="1400" dirty="0" smtClean="0">
                <a:solidFill>
                  <a:srgbClr val="A50021"/>
                </a:solidFill>
              </a:rPr>
              <a:t>Space </a:t>
            </a:r>
            <a:r>
              <a:rPr lang="en-US" sz="1400" dirty="0">
                <a:solidFill>
                  <a:srgbClr val="A50021"/>
                </a:solidFill>
              </a:rPr>
              <a:t>Link Protocols WG</a:t>
            </a:r>
            <a:endParaRPr lang="en-US" sz="1400" dirty="0">
              <a:solidFill>
                <a:srgbClr val="CC00FF"/>
              </a:solidFill>
            </a:endParaRPr>
          </a:p>
          <a:p>
            <a:pPr lvl="1">
              <a:lnSpc>
                <a:spcPct val="100000"/>
              </a:lnSpc>
              <a:spcBef>
                <a:spcPct val="0"/>
              </a:spcBef>
              <a:spcAft>
                <a:spcPct val="0"/>
              </a:spcAft>
            </a:pPr>
            <a:r>
              <a:rPr lang="en-US" sz="1400" dirty="0"/>
              <a:t>Unified Space Data Link Protocol 	</a:t>
            </a:r>
            <a:r>
              <a:rPr lang="en-US" sz="1400" dirty="0" smtClean="0"/>
              <a:t>Review RIDs from USLP RED-2 Agency Review</a:t>
            </a:r>
            <a:endParaRPr lang="en-US" sz="1400" dirty="0"/>
          </a:p>
          <a:p>
            <a:pPr marL="346075" lvl="1" indent="0">
              <a:lnSpc>
                <a:spcPct val="100000"/>
              </a:lnSpc>
              <a:spcBef>
                <a:spcPct val="0"/>
              </a:spcBef>
              <a:spcAft>
                <a:spcPct val="0"/>
              </a:spcAft>
              <a:buNone/>
            </a:pPr>
            <a:r>
              <a:rPr lang="en-US" sz="1400" dirty="0"/>
              <a:t>				</a:t>
            </a:r>
            <a:r>
              <a:rPr lang="en-US" sz="1400" dirty="0" smtClean="0"/>
              <a:t>Review </a:t>
            </a:r>
            <a:r>
              <a:rPr lang="en-US" sz="1400" dirty="0"/>
              <a:t>updated </a:t>
            </a:r>
            <a:r>
              <a:rPr lang="en-US" sz="1400" dirty="0" smtClean="0"/>
              <a:t>USLP </a:t>
            </a:r>
            <a:r>
              <a:rPr lang="en-US" sz="1400" dirty="0"/>
              <a:t>Green </a:t>
            </a:r>
            <a:r>
              <a:rPr lang="en-US" sz="1400" dirty="0" smtClean="0"/>
              <a:t>Book	</a:t>
            </a:r>
          </a:p>
          <a:p>
            <a:pPr lvl="1">
              <a:lnSpc>
                <a:spcPct val="100000"/>
              </a:lnSpc>
              <a:spcBef>
                <a:spcPct val="0"/>
              </a:spcBef>
              <a:spcAft>
                <a:spcPct val="0"/>
              </a:spcAft>
            </a:pPr>
            <a:r>
              <a:rPr lang="en-US" sz="1400" dirty="0" smtClean="0"/>
              <a:t>702.1-B-1 </a:t>
            </a:r>
            <a:r>
              <a:rPr lang="en-US" sz="1400" dirty="0"/>
              <a:t>IP over CCSDS Space Links</a:t>
            </a:r>
            <a:r>
              <a:rPr lang="en-US" sz="1400" dirty="0" smtClean="0"/>
              <a:t>	Trigger 5-year review </a:t>
            </a:r>
            <a:r>
              <a:rPr lang="en-US" sz="1400" dirty="0"/>
              <a:t>or </a:t>
            </a:r>
            <a:r>
              <a:rPr lang="en-US" sz="1400" dirty="0" smtClean="0"/>
              <a:t>reconfirmation </a:t>
            </a:r>
            <a:endParaRPr lang="en-US" sz="1400" dirty="0"/>
          </a:p>
          <a:p>
            <a:pPr marL="796925" lvl="1" indent="-228600">
              <a:lnSpc>
                <a:spcPct val="100000"/>
              </a:lnSpc>
              <a:spcBef>
                <a:spcPct val="0"/>
              </a:spcBef>
              <a:spcAft>
                <a:spcPct val="0"/>
              </a:spcAft>
              <a:buSzTx/>
              <a:buFont typeface="Verdana" pitchFamily="34" charset="0"/>
              <a:buChar char="-"/>
            </a:pPr>
            <a:r>
              <a:rPr lang="en-US" sz="1200" dirty="0">
                <a:solidFill>
                  <a:srgbClr val="FF0000"/>
                </a:solidFill>
              </a:rPr>
              <a:t>ACHIEVEMENTS</a:t>
            </a:r>
            <a:r>
              <a:rPr lang="en-US" sz="1200" dirty="0"/>
              <a:t>: </a:t>
            </a:r>
            <a:r>
              <a:rPr lang="en-US" sz="1200" dirty="0" smtClean="0"/>
              <a:t>133.1-B-2 CCSDS </a:t>
            </a:r>
            <a:r>
              <a:rPr lang="en-US" sz="1200" dirty="0"/>
              <a:t>Encapsulation </a:t>
            </a:r>
            <a:r>
              <a:rPr lang="en-US" sz="1200" dirty="0" smtClean="0"/>
              <a:t>Service</a:t>
            </a:r>
            <a:r>
              <a:rPr lang="en-US" sz="1200" dirty="0"/>
              <a:t>, </a:t>
            </a:r>
            <a:r>
              <a:rPr lang="en-US" sz="1200" dirty="0" smtClean="0"/>
              <a:t>700.0-G-3 AOS </a:t>
            </a:r>
            <a:r>
              <a:rPr lang="en-US" sz="1200" dirty="0"/>
              <a:t>and </a:t>
            </a:r>
            <a:r>
              <a:rPr lang="en-US" sz="1200" dirty="0" smtClean="0"/>
              <a:t>200.0-G-6 TC </a:t>
            </a:r>
            <a:r>
              <a:rPr lang="en-US" sz="1200" dirty="0"/>
              <a:t>Green </a:t>
            </a:r>
            <a:r>
              <a:rPr lang="en-US" sz="1200" dirty="0" smtClean="0"/>
              <a:t>Books: </a:t>
            </a:r>
            <a:r>
              <a:rPr lang="en-US" sz="1200" dirty="0" smtClean="0">
                <a:solidFill>
                  <a:srgbClr val="FF0000"/>
                </a:solidFill>
              </a:rPr>
              <a:t>Reconfirmed</a:t>
            </a:r>
            <a:r>
              <a:rPr lang="en-US" sz="1200" dirty="0" smtClean="0"/>
              <a:t>; </a:t>
            </a:r>
            <a:endParaRPr lang="en-US" sz="1200" dirty="0"/>
          </a:p>
        </p:txBody>
      </p:sp>
    </p:spTree>
    <p:extLst>
      <p:ext uri="{BB962C8B-B14F-4D97-AF65-F5344CB8AC3E}">
        <p14:creationId xmlns:p14="http://schemas.microsoft.com/office/powerpoint/2010/main" val="306198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solidFill>
                  <a:srgbClr val="000099"/>
                </a:solidFill>
                <a:effectLst>
                  <a:outerShdw blurRad="38100" dist="38100" dir="2700000" algn="tl">
                    <a:srgbClr val="C0C0C0"/>
                  </a:outerShdw>
                </a:effectLst>
              </a:rPr>
              <a:t>SLS Meeting Objectives: 2/2</a:t>
            </a:r>
          </a:p>
        </p:txBody>
      </p:sp>
      <p:sp>
        <p:nvSpPr>
          <p:cNvPr id="6" name="Rectangle 3"/>
          <p:cNvSpPr txBox="1">
            <a:spLocks noChangeArrowheads="1"/>
          </p:cNvSpPr>
          <p:nvPr/>
        </p:nvSpPr>
        <p:spPr bwMode="auto">
          <a:xfrm>
            <a:off x="152400" y="838200"/>
            <a:ext cx="8763000" cy="57912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1400" dirty="0" smtClean="0">
                <a:solidFill>
                  <a:srgbClr val="A50021"/>
                </a:solidFill>
              </a:rPr>
              <a:t>Space </a:t>
            </a:r>
            <a:r>
              <a:rPr lang="en-US" sz="1400" dirty="0">
                <a:solidFill>
                  <a:srgbClr val="A50021"/>
                </a:solidFill>
              </a:rPr>
              <a:t>Data Link Security </a:t>
            </a:r>
            <a:r>
              <a:rPr lang="en-US" sz="1400" dirty="0" smtClean="0">
                <a:solidFill>
                  <a:srgbClr val="A50021"/>
                </a:solidFill>
              </a:rPr>
              <a:t>(SDLS) WG</a:t>
            </a:r>
          </a:p>
          <a:p>
            <a:pPr lvl="1">
              <a:lnSpc>
                <a:spcPct val="100000"/>
              </a:lnSpc>
              <a:spcBef>
                <a:spcPct val="0"/>
              </a:spcBef>
              <a:spcAft>
                <a:spcPct val="0"/>
              </a:spcAft>
            </a:pPr>
            <a:r>
              <a:rPr lang="en-US" sz="1400" u="sng" dirty="0" smtClean="0"/>
              <a:t>Extended</a:t>
            </a:r>
            <a:r>
              <a:rPr lang="en-US" sz="1400" dirty="0" smtClean="0"/>
              <a:t> Protocol </a:t>
            </a:r>
            <a:r>
              <a:rPr lang="en-US" sz="1400" dirty="0"/>
              <a:t>Blue Book 355.1</a:t>
            </a:r>
            <a:r>
              <a:rPr lang="en-US" sz="1400" dirty="0" smtClean="0"/>
              <a:t>	Finalization of </a:t>
            </a:r>
            <a:r>
              <a:rPr lang="en-US" sz="1400" dirty="0" smtClean="0">
                <a:solidFill>
                  <a:srgbClr val="FF0000"/>
                </a:solidFill>
              </a:rPr>
              <a:t>RED</a:t>
            </a:r>
            <a:r>
              <a:rPr lang="en-US" sz="1400" dirty="0" smtClean="0"/>
              <a:t> Book v1</a:t>
            </a:r>
            <a:br>
              <a:rPr lang="en-US" sz="1400" dirty="0" smtClean="0"/>
            </a:br>
            <a:r>
              <a:rPr lang="en-US" sz="1400" dirty="0" smtClean="0"/>
              <a:t>				Review </a:t>
            </a:r>
            <a:r>
              <a:rPr lang="en-US" sz="1400" dirty="0"/>
              <a:t>interoperability testing </a:t>
            </a:r>
            <a:r>
              <a:rPr lang="en-US" sz="1400" dirty="0" smtClean="0"/>
              <a:t>results</a:t>
            </a:r>
            <a:endParaRPr lang="en-US" sz="1400" dirty="0"/>
          </a:p>
          <a:p>
            <a:pPr lvl="1">
              <a:lnSpc>
                <a:spcPct val="100000"/>
              </a:lnSpc>
              <a:spcBef>
                <a:spcPct val="0"/>
              </a:spcBef>
              <a:spcAft>
                <a:spcPct val="0"/>
              </a:spcAft>
            </a:pPr>
            <a:r>
              <a:rPr lang="en-US" sz="1400" u="sng" dirty="0" smtClean="0"/>
              <a:t>Extended</a:t>
            </a:r>
            <a:r>
              <a:rPr lang="en-US" sz="1400" dirty="0" smtClean="0"/>
              <a:t> </a:t>
            </a:r>
            <a:r>
              <a:rPr lang="en-US" sz="1400" dirty="0"/>
              <a:t>Protocol </a:t>
            </a:r>
            <a:r>
              <a:rPr lang="en-US" sz="1400" dirty="0" smtClean="0"/>
              <a:t>Green Book 350.5 </a:t>
            </a:r>
            <a:r>
              <a:rPr lang="en-US" sz="1400" dirty="0"/>
              <a:t>	</a:t>
            </a:r>
            <a:r>
              <a:rPr lang="en-US" sz="1400" dirty="0" smtClean="0"/>
              <a:t>Establish </a:t>
            </a:r>
            <a:r>
              <a:rPr lang="en-US" sz="1400" dirty="0"/>
              <a:t>outline and start </a:t>
            </a:r>
            <a:r>
              <a:rPr lang="en-US" sz="1400" dirty="0" smtClean="0"/>
              <a:t>project for Issue 2</a:t>
            </a:r>
            <a:endParaRPr lang="en-US" sz="1600" dirty="0"/>
          </a:p>
          <a:p>
            <a:pPr marL="796925" lvl="1" indent="-228600">
              <a:lnSpc>
                <a:spcPct val="100000"/>
              </a:lnSpc>
              <a:spcBef>
                <a:spcPct val="0"/>
              </a:spcBef>
              <a:spcAft>
                <a:spcPct val="0"/>
              </a:spcAft>
              <a:buSzTx/>
              <a:buFont typeface="Verdana" pitchFamily="34" charset="0"/>
              <a:buChar char="-"/>
            </a:pPr>
            <a:r>
              <a:rPr lang="en-US" sz="1200" dirty="0">
                <a:solidFill>
                  <a:srgbClr val="FF0000"/>
                </a:solidFill>
              </a:rPr>
              <a:t>ACHIEVEMENTS</a:t>
            </a:r>
            <a:r>
              <a:rPr lang="en-US" sz="1200" dirty="0"/>
              <a:t>: </a:t>
            </a:r>
            <a:r>
              <a:rPr lang="en-US" sz="1200" dirty="0" smtClean="0"/>
              <a:t>350.5-G SDLS </a:t>
            </a:r>
            <a:r>
              <a:rPr lang="en-US" sz="1200" dirty="0"/>
              <a:t>Core Protocol Green </a:t>
            </a:r>
            <a:r>
              <a:rPr lang="en-US" sz="1200" dirty="0" smtClean="0"/>
              <a:t>Book: </a:t>
            </a:r>
            <a:r>
              <a:rPr lang="en-US" sz="1200" dirty="0" smtClean="0">
                <a:solidFill>
                  <a:srgbClr val="CC00CC"/>
                </a:solidFill>
              </a:rPr>
              <a:t>(Waiting CESG Poll </a:t>
            </a:r>
            <a:r>
              <a:rPr lang="en-US" sz="1200" dirty="0">
                <a:solidFill>
                  <a:srgbClr val="CC00CC"/>
                </a:solidFill>
              </a:rPr>
              <a:t>to be) </a:t>
            </a:r>
            <a:r>
              <a:rPr lang="en-US" sz="1200" dirty="0">
                <a:solidFill>
                  <a:srgbClr val="FF0000"/>
                </a:solidFill>
              </a:rPr>
              <a:t>Published</a:t>
            </a:r>
            <a:r>
              <a:rPr lang="en-US" sz="1200" dirty="0"/>
              <a:t>; </a:t>
            </a:r>
          </a:p>
          <a:p>
            <a:pPr marL="0" indent="0">
              <a:lnSpc>
                <a:spcPct val="100000"/>
              </a:lnSpc>
              <a:spcBef>
                <a:spcPct val="0"/>
              </a:spcBef>
              <a:spcAft>
                <a:spcPct val="0"/>
              </a:spcAft>
              <a:buNone/>
            </a:pPr>
            <a:endParaRPr lang="en-US" sz="1400" dirty="0" smtClean="0">
              <a:solidFill>
                <a:srgbClr val="A50021"/>
              </a:solidFill>
            </a:endParaRPr>
          </a:p>
          <a:p>
            <a:pPr>
              <a:lnSpc>
                <a:spcPct val="100000"/>
              </a:lnSpc>
              <a:spcBef>
                <a:spcPct val="0"/>
              </a:spcBef>
              <a:spcAft>
                <a:spcPct val="0"/>
              </a:spcAft>
            </a:pPr>
            <a:r>
              <a:rPr lang="en-US" sz="1400" dirty="0" smtClean="0">
                <a:solidFill>
                  <a:srgbClr val="A50021"/>
                </a:solidFill>
              </a:rPr>
              <a:t>Multispectral </a:t>
            </a:r>
            <a:r>
              <a:rPr lang="en-US" sz="1400" dirty="0">
                <a:solidFill>
                  <a:srgbClr val="A50021"/>
                </a:solidFill>
              </a:rPr>
              <a:t>&amp; </a:t>
            </a:r>
            <a:r>
              <a:rPr lang="en-US" sz="1400" dirty="0" err="1">
                <a:solidFill>
                  <a:srgbClr val="A50021"/>
                </a:solidFill>
              </a:rPr>
              <a:t>Hyperspectral</a:t>
            </a:r>
            <a:r>
              <a:rPr lang="en-US" sz="1400" dirty="0">
                <a:solidFill>
                  <a:srgbClr val="A50021"/>
                </a:solidFill>
              </a:rPr>
              <a:t> Data </a:t>
            </a:r>
            <a:r>
              <a:rPr lang="en-US" sz="1400" dirty="0" smtClean="0">
                <a:solidFill>
                  <a:srgbClr val="A50021"/>
                </a:solidFill>
              </a:rPr>
              <a:t>Compression (</a:t>
            </a:r>
            <a:r>
              <a:rPr lang="en-US" sz="1400" dirty="0">
                <a:solidFill>
                  <a:srgbClr val="A50021"/>
                </a:solidFill>
              </a:rPr>
              <a:t>MHDC) </a:t>
            </a:r>
            <a:r>
              <a:rPr lang="en-US" sz="1400" dirty="0" smtClean="0">
                <a:solidFill>
                  <a:srgbClr val="A50021"/>
                </a:solidFill>
              </a:rPr>
              <a:t>WG</a:t>
            </a:r>
            <a:r>
              <a:rPr lang="en-US" sz="1400" dirty="0">
                <a:solidFill>
                  <a:srgbClr val="CC00FF"/>
                </a:solidFill>
              </a:rPr>
              <a:t>	</a:t>
            </a:r>
          </a:p>
          <a:p>
            <a:pPr lvl="1">
              <a:lnSpc>
                <a:spcPct val="100000"/>
              </a:lnSpc>
              <a:spcBef>
                <a:spcPct val="0"/>
              </a:spcBef>
              <a:spcAft>
                <a:spcPct val="0"/>
              </a:spcAft>
            </a:pPr>
            <a:r>
              <a:rPr lang="en-US" sz="1400" dirty="0"/>
              <a:t>CCSDS 122.1-B (</a:t>
            </a:r>
            <a:r>
              <a:rPr lang="en-US" sz="1400" dirty="0" err="1"/>
              <a:t>Lossy</a:t>
            </a:r>
            <a:r>
              <a:rPr lang="en-US" sz="1400" dirty="0"/>
              <a:t> Compression via Transform Stage Extension of 122.0-B): </a:t>
            </a:r>
          </a:p>
          <a:p>
            <a:pPr lvl="3">
              <a:lnSpc>
                <a:spcPct val="100000"/>
              </a:lnSpc>
              <a:spcBef>
                <a:spcPct val="0"/>
              </a:spcBef>
              <a:spcAft>
                <a:spcPct val="0"/>
              </a:spcAft>
            </a:pPr>
            <a:r>
              <a:rPr lang="en-US" sz="1400" dirty="0" smtClean="0"/>
              <a:t>Review </a:t>
            </a:r>
            <a:r>
              <a:rPr lang="en-US" sz="1400" dirty="0"/>
              <a:t>and resolve RIDs from Agency Review of 122.1-R</a:t>
            </a:r>
          </a:p>
          <a:p>
            <a:pPr lvl="3">
              <a:lnSpc>
                <a:spcPct val="100000"/>
              </a:lnSpc>
              <a:spcBef>
                <a:spcPct val="0"/>
              </a:spcBef>
              <a:spcAft>
                <a:spcPct val="0"/>
              </a:spcAft>
            </a:pPr>
            <a:r>
              <a:rPr lang="en-US" sz="1400" dirty="0" smtClean="0"/>
              <a:t>Review </a:t>
            </a:r>
            <a:r>
              <a:rPr lang="en-US" sz="1400" dirty="0"/>
              <a:t>associated draft Green Book </a:t>
            </a:r>
            <a:r>
              <a:rPr lang="en-US" sz="1400" dirty="0" smtClean="0"/>
              <a:t>120.3</a:t>
            </a:r>
            <a:endParaRPr lang="en-US" sz="1400" dirty="0"/>
          </a:p>
          <a:p>
            <a:pPr lvl="1">
              <a:lnSpc>
                <a:spcPct val="100000"/>
              </a:lnSpc>
              <a:spcBef>
                <a:spcPct val="0"/>
              </a:spcBef>
              <a:spcAft>
                <a:spcPct val="0"/>
              </a:spcAft>
            </a:pPr>
            <a:r>
              <a:rPr lang="en-US" sz="1400" dirty="0"/>
              <a:t>CCSDS-123.1-B: Near-Lossless Compression via Extension of CCSDS-123.0-B</a:t>
            </a:r>
          </a:p>
          <a:p>
            <a:pPr lvl="3">
              <a:lnSpc>
                <a:spcPct val="100000"/>
              </a:lnSpc>
              <a:spcBef>
                <a:spcPct val="0"/>
              </a:spcBef>
              <a:spcAft>
                <a:spcPct val="0"/>
              </a:spcAft>
            </a:pPr>
            <a:r>
              <a:rPr lang="en-US" sz="1400" dirty="0"/>
              <a:t>Review entropy coder simplification proposed for standardization</a:t>
            </a:r>
          </a:p>
          <a:p>
            <a:pPr lvl="3">
              <a:lnSpc>
                <a:spcPct val="100000"/>
              </a:lnSpc>
              <a:spcBef>
                <a:spcPct val="0"/>
              </a:spcBef>
              <a:spcAft>
                <a:spcPct val="0"/>
              </a:spcAft>
            </a:pPr>
            <a:r>
              <a:rPr lang="en-US" sz="1400" dirty="0" smtClean="0"/>
              <a:t>Review </a:t>
            </a:r>
            <a:r>
              <a:rPr lang="en-US" sz="1400" dirty="0"/>
              <a:t>several other proposed features/extensions, make keep/drop decision on each</a:t>
            </a:r>
          </a:p>
          <a:p>
            <a:pPr lvl="3">
              <a:lnSpc>
                <a:spcPct val="100000"/>
              </a:lnSpc>
              <a:spcBef>
                <a:spcPct val="0"/>
              </a:spcBef>
              <a:spcAft>
                <a:spcPct val="0"/>
              </a:spcAft>
            </a:pPr>
            <a:r>
              <a:rPr lang="en-US" sz="1400" dirty="0" smtClean="0"/>
              <a:t>Establish </a:t>
            </a:r>
            <a:r>
              <a:rPr lang="en-US" sz="1400" dirty="0"/>
              <a:t>plan to complete remaining sections of White </a:t>
            </a:r>
            <a:r>
              <a:rPr lang="en-US" sz="1400" dirty="0" smtClean="0"/>
              <a:t>Book</a:t>
            </a:r>
            <a:r>
              <a:rPr lang="en-US" sz="1400" dirty="0"/>
              <a:t/>
            </a:r>
            <a:br>
              <a:rPr lang="en-US" sz="1400" dirty="0"/>
            </a:br>
            <a:endParaRPr lang="en-US" sz="1400" dirty="0">
              <a:solidFill>
                <a:srgbClr val="A50021"/>
              </a:solidFill>
            </a:endParaRPr>
          </a:p>
          <a:p>
            <a:pPr>
              <a:lnSpc>
                <a:spcPct val="100000"/>
              </a:lnSpc>
              <a:spcBef>
                <a:spcPct val="0"/>
              </a:spcBef>
              <a:spcAft>
                <a:spcPct val="0"/>
              </a:spcAft>
            </a:pPr>
            <a:r>
              <a:rPr lang="en-US" sz="1400" dirty="0" smtClean="0">
                <a:solidFill>
                  <a:srgbClr val="A50021"/>
                </a:solidFill>
              </a:rPr>
              <a:t>Optical Communications WG </a:t>
            </a:r>
            <a:r>
              <a:rPr lang="en-US" sz="1400" dirty="0">
                <a:solidFill>
                  <a:srgbClr val="A50021"/>
                </a:solidFill>
              </a:rPr>
              <a:t>	</a:t>
            </a:r>
            <a:endParaRPr lang="en-US" sz="1400" dirty="0">
              <a:solidFill>
                <a:srgbClr val="FF0000"/>
              </a:solidFill>
            </a:endParaRPr>
          </a:p>
          <a:p>
            <a:pPr lvl="1">
              <a:lnSpc>
                <a:spcPct val="100000"/>
              </a:lnSpc>
              <a:spcBef>
                <a:spcPct val="0"/>
              </a:spcBef>
              <a:spcAft>
                <a:spcPct val="0"/>
              </a:spcAft>
            </a:pPr>
            <a:r>
              <a:rPr lang="en-US" sz="1400" dirty="0"/>
              <a:t>Optical Communications “Physical Layer” and “Coding &amp; Synchronization” Blue Books</a:t>
            </a:r>
            <a:r>
              <a:rPr lang="en-US" sz="1400" dirty="0" smtClean="0"/>
              <a:t>.</a:t>
            </a:r>
            <a:r>
              <a:rPr lang="en-US" sz="1400" dirty="0"/>
              <a:t>	</a:t>
            </a:r>
          </a:p>
          <a:p>
            <a:pPr marL="1025525" lvl="2" indent="-342900">
              <a:lnSpc>
                <a:spcPct val="100000"/>
              </a:lnSpc>
              <a:spcBef>
                <a:spcPct val="0"/>
              </a:spcBef>
              <a:spcAft>
                <a:spcPct val="0"/>
              </a:spcAft>
              <a:buSzPct val="95000"/>
              <a:buFont typeface="+mj-lt"/>
              <a:buAutoNum type="arabicPeriod"/>
            </a:pPr>
            <a:r>
              <a:rPr lang="en-US" sz="1400" u="sng" dirty="0"/>
              <a:t>Deep Space Scenario</a:t>
            </a:r>
            <a:r>
              <a:rPr lang="en-US" sz="1400" dirty="0"/>
              <a:t>: </a:t>
            </a:r>
            <a:r>
              <a:rPr lang="en-US" sz="1400" dirty="0" smtClean="0"/>
              <a:t>Finalize </a:t>
            </a:r>
            <a:r>
              <a:rPr lang="en-US" sz="1400" dirty="0"/>
              <a:t>draft </a:t>
            </a:r>
            <a:r>
              <a:rPr lang="en-US" sz="1400" dirty="0" smtClean="0"/>
              <a:t>for </a:t>
            </a:r>
            <a:r>
              <a:rPr lang="en-US" sz="1400" dirty="0"/>
              <a:t>High Photon Efficiency (HPE) and submit for agency review.</a:t>
            </a:r>
          </a:p>
          <a:p>
            <a:pPr marL="1025525" lvl="2" indent="-342900">
              <a:lnSpc>
                <a:spcPct val="100000"/>
              </a:lnSpc>
              <a:spcBef>
                <a:spcPct val="0"/>
              </a:spcBef>
              <a:spcAft>
                <a:spcPct val="0"/>
              </a:spcAft>
              <a:buSzPct val="95000"/>
              <a:buFont typeface="+mj-lt"/>
              <a:buAutoNum type="arabicPeriod"/>
            </a:pPr>
            <a:r>
              <a:rPr lang="en-US" sz="1400" u="sng" dirty="0" smtClean="0"/>
              <a:t>Near Earth Scenario for Low Complexity (LC) Systems</a:t>
            </a:r>
            <a:r>
              <a:rPr lang="en-US" sz="1400" dirty="0" smtClean="0"/>
              <a:t>: Work towards reaching a consensus on LC to start project and draft chapters for issue 2.</a:t>
            </a:r>
            <a:endParaRPr lang="en-US" sz="1200" dirty="0" smtClean="0"/>
          </a:p>
          <a:p>
            <a:pPr lvl="1">
              <a:lnSpc>
                <a:spcPct val="100000"/>
              </a:lnSpc>
              <a:spcBef>
                <a:spcPct val="0"/>
              </a:spcBef>
              <a:spcAft>
                <a:spcPct val="0"/>
              </a:spcAft>
            </a:pPr>
            <a:r>
              <a:rPr lang="en-US" sz="1400" dirty="0" smtClean="0"/>
              <a:t>Real Time Weather and Atmospheric Characterization Data:	Start drafting </a:t>
            </a:r>
            <a:r>
              <a:rPr lang="en-US" sz="1400" u="sng" dirty="0" smtClean="0"/>
              <a:t>Magenta Book</a:t>
            </a:r>
            <a:r>
              <a:rPr lang="en-US" sz="1400" b="0" dirty="0" smtClean="0"/>
              <a:t>.</a:t>
            </a:r>
            <a:endParaRPr lang="en-US" sz="1400" u="sng" dirty="0" smtClean="0"/>
          </a:p>
          <a:p>
            <a:pPr lvl="1">
              <a:lnSpc>
                <a:spcPct val="100000"/>
              </a:lnSpc>
              <a:spcBef>
                <a:spcPct val="0"/>
              </a:spcBef>
              <a:spcAft>
                <a:spcPct val="0"/>
              </a:spcAft>
            </a:pPr>
            <a:r>
              <a:rPr lang="en-US" sz="1400" dirty="0"/>
              <a:t>High Data Rate (HDR) </a:t>
            </a:r>
            <a:r>
              <a:rPr lang="en-US" sz="1400" dirty="0" smtClean="0"/>
              <a:t>Near </a:t>
            </a:r>
            <a:r>
              <a:rPr lang="en-US" sz="1400" dirty="0"/>
              <a:t>Earth Scenario: </a:t>
            </a:r>
            <a:r>
              <a:rPr lang="en-US" sz="1400" dirty="0" smtClean="0"/>
              <a:t>		Review </a:t>
            </a:r>
            <a:r>
              <a:rPr lang="en-US" sz="1400" dirty="0"/>
              <a:t>first proposals for </a:t>
            </a:r>
            <a:r>
              <a:rPr lang="en-US" sz="1400" dirty="0" smtClean="0"/>
              <a:t>2 </a:t>
            </a:r>
            <a:r>
              <a:rPr lang="en-US" sz="1400" u="sng" dirty="0" smtClean="0"/>
              <a:t>Orange Books</a:t>
            </a:r>
            <a:r>
              <a:rPr lang="en-US" sz="1400" dirty="0" smtClean="0"/>
              <a:t>.</a:t>
            </a:r>
            <a:endParaRPr lang="en-US" sz="1400" u="sng" dirty="0" smtClean="0"/>
          </a:p>
          <a:p>
            <a:pPr lvl="1">
              <a:lnSpc>
                <a:spcPct val="100000"/>
              </a:lnSpc>
              <a:spcBef>
                <a:spcPts val="0"/>
              </a:spcBef>
              <a:spcAft>
                <a:spcPts val="0"/>
              </a:spcAft>
            </a:pPr>
            <a:r>
              <a:rPr lang="en-US" sz="1400" dirty="0" smtClean="0"/>
              <a:t>Review recent developments in optical communications across the various space agencies. </a:t>
            </a:r>
          </a:p>
          <a:p>
            <a:pPr marL="796925" lvl="1" indent="-228600">
              <a:lnSpc>
                <a:spcPct val="100000"/>
              </a:lnSpc>
              <a:spcBef>
                <a:spcPct val="0"/>
              </a:spcBef>
              <a:spcAft>
                <a:spcPct val="0"/>
              </a:spcAft>
              <a:buSzTx/>
              <a:buFont typeface="Verdana" pitchFamily="34" charset="0"/>
              <a:buChar char="-"/>
            </a:pPr>
            <a:r>
              <a:rPr lang="en-US" sz="1200" dirty="0" smtClean="0">
                <a:solidFill>
                  <a:srgbClr val="FF0000"/>
                </a:solidFill>
              </a:rPr>
              <a:t>ACHIEVEMENTS</a:t>
            </a:r>
            <a:r>
              <a:rPr lang="en-US" sz="1200" dirty="0"/>
              <a:t>: 140.1-G Real Time Weather and Atmospheric Characterization Data: </a:t>
            </a:r>
            <a:r>
              <a:rPr lang="en-US" sz="1200" dirty="0" smtClean="0">
                <a:solidFill>
                  <a:srgbClr val="CC00CC"/>
                </a:solidFill>
              </a:rPr>
              <a:t>(ongoing CMC Poll </a:t>
            </a:r>
            <a:r>
              <a:rPr lang="en-US" sz="1200" dirty="0">
                <a:solidFill>
                  <a:srgbClr val="CC00CC"/>
                </a:solidFill>
              </a:rPr>
              <a:t>to be) </a:t>
            </a:r>
            <a:r>
              <a:rPr lang="en-US" sz="1200" dirty="0" smtClean="0">
                <a:solidFill>
                  <a:srgbClr val="FF0000"/>
                </a:solidFill>
              </a:rPr>
              <a:t>Published</a:t>
            </a:r>
            <a:r>
              <a:rPr lang="en-US" sz="1200" dirty="0" smtClean="0"/>
              <a:t>; </a:t>
            </a:r>
            <a:endParaRPr lang="en-US" sz="1400" dirty="0"/>
          </a:p>
          <a:p>
            <a:pPr marL="346075" lvl="1" indent="0">
              <a:lnSpc>
                <a:spcPct val="100000"/>
              </a:lnSpc>
              <a:spcBef>
                <a:spcPts val="0"/>
              </a:spcBef>
              <a:spcAft>
                <a:spcPts val="0"/>
              </a:spcAft>
              <a:buNone/>
            </a:pPr>
            <a:endParaRPr lang="en-US" sz="1400" dirty="0"/>
          </a:p>
          <a:p>
            <a:pPr marL="346075" lvl="1" indent="0">
              <a:lnSpc>
                <a:spcPct val="100000"/>
              </a:lnSpc>
              <a:spcBef>
                <a:spcPts val="0"/>
              </a:spcBef>
              <a:spcAft>
                <a:spcPts val="0"/>
              </a:spcAft>
              <a:buNone/>
            </a:pPr>
            <a:r>
              <a:rPr lang="en-US" sz="1400" dirty="0" smtClean="0"/>
              <a:t> </a:t>
            </a:r>
            <a:endParaRPr lang="en-US" sz="1400" dirty="0"/>
          </a:p>
          <a:p>
            <a:pPr lvl="1">
              <a:lnSpc>
                <a:spcPct val="100000"/>
              </a:lnSpc>
              <a:spcBef>
                <a:spcPts val="0"/>
              </a:spcBef>
              <a:spcAft>
                <a:spcPts val="0"/>
              </a:spcAft>
            </a:pPr>
            <a:endParaRPr lang="en-US" sz="1400" dirty="0"/>
          </a:p>
          <a:p>
            <a:pPr lvl="1">
              <a:lnSpc>
                <a:spcPct val="100000"/>
              </a:lnSpc>
              <a:spcBef>
                <a:spcPts val="0"/>
              </a:spcBef>
              <a:spcAft>
                <a:spcPts val="0"/>
              </a:spcAft>
            </a:pPr>
            <a:endParaRPr lang="en-US" sz="1400" dirty="0" smtClean="0"/>
          </a:p>
          <a:p>
            <a:pPr lvl="1">
              <a:lnSpc>
                <a:spcPct val="100000"/>
              </a:lnSpc>
              <a:spcBef>
                <a:spcPts val="0"/>
              </a:spcBef>
              <a:spcAft>
                <a:spcPts val="0"/>
              </a:spcAft>
            </a:pPr>
            <a:endParaRPr lang="en-US" sz="1400" dirty="0" smtClean="0"/>
          </a:p>
          <a:p>
            <a:pPr lvl="1">
              <a:lnSpc>
                <a:spcPct val="100000"/>
              </a:lnSpc>
              <a:spcBef>
                <a:spcPts val="500"/>
              </a:spcBef>
              <a:spcAft>
                <a:spcPts val="500"/>
              </a:spcAft>
            </a:pPr>
            <a:endParaRPr lang="en-US" sz="1400" dirty="0"/>
          </a:p>
        </p:txBody>
      </p:sp>
    </p:spTree>
    <p:extLst>
      <p:ext uri="{BB962C8B-B14F-4D97-AF65-F5344CB8AC3E}">
        <p14:creationId xmlns:p14="http://schemas.microsoft.com/office/powerpoint/2010/main" val="1236553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457200" y="274638"/>
            <a:ext cx="8229600" cy="487362"/>
          </a:xfrm>
          <a:prstGeom prst="rect">
            <a:avLst/>
          </a:prstGeom>
          <a:ln>
            <a:miter lim="800000"/>
            <a:headEnd/>
            <a:tailEnd/>
          </a:ln>
        </p:spPr>
        <p:txBody>
          <a:bodyPr/>
          <a:lstStyle/>
          <a:p>
            <a:pPr>
              <a:defRPr/>
            </a:pPr>
            <a:r>
              <a:rPr lang="en-US" dirty="0">
                <a:solidFill>
                  <a:srgbClr val="000099"/>
                </a:solidFill>
                <a:effectLst>
                  <a:outerShdw blurRad="38100" dist="38100" dir="2700000" algn="tl">
                    <a:srgbClr val="000000">
                      <a:alpha val="43137"/>
                    </a:srgbClr>
                  </a:outerShdw>
                </a:effectLst>
              </a:rPr>
              <a:t>SIS Meeting </a:t>
            </a:r>
            <a:r>
              <a:rPr lang="en-US" dirty="0" smtClean="0">
                <a:solidFill>
                  <a:srgbClr val="000099"/>
                </a:solidFill>
                <a:effectLst>
                  <a:outerShdw blurRad="38100" dist="38100" dir="2700000" algn="tl">
                    <a:srgbClr val="000000">
                      <a:alpha val="43137"/>
                    </a:srgbClr>
                  </a:outerShdw>
                </a:effectLst>
              </a:rPr>
              <a:t>Objectives: 1/2</a:t>
            </a:r>
            <a:endParaRPr lang="en-US" dirty="0">
              <a:solidFill>
                <a:srgbClr val="000099"/>
              </a:solidFill>
              <a:effectLst>
                <a:outerShdw blurRad="38100" dist="38100" dir="2700000" algn="tl">
                  <a:srgbClr val="000000">
                    <a:alpha val="43137"/>
                  </a:srgbClr>
                </a:outerShdw>
              </a:effectLst>
            </a:endParaRPr>
          </a:p>
        </p:txBody>
      </p:sp>
      <p:sp>
        <p:nvSpPr>
          <p:cNvPr id="6" name="Rectangle 5"/>
          <p:cNvSpPr>
            <a:spLocks noChangeArrowheads="1"/>
          </p:cNvSpPr>
          <p:nvPr/>
        </p:nvSpPr>
        <p:spPr bwMode="auto">
          <a:xfrm>
            <a:off x="342900" y="990600"/>
            <a:ext cx="8458200" cy="5257800"/>
          </a:xfrm>
          <a:prstGeom prst="rect">
            <a:avLst/>
          </a:prstGeom>
          <a:noFill/>
          <a:ln w="9525">
            <a:noFill/>
            <a:miter lim="800000"/>
            <a:headEnd/>
            <a:tailEnd/>
          </a:ln>
        </p:spPr>
        <p:txBody>
          <a:bodyPr lIns="81204" tIns="39889" rIns="81204" bIns="39889"/>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11125" lvl="0" indent="-222250" eaLnBrk="0" hangingPunct="0">
              <a:spcAft>
                <a:spcPct val="10000"/>
              </a:spcAft>
              <a:buSzPct val="125000"/>
              <a:buFontTx/>
              <a:buChar char="•"/>
              <a:defRPr/>
            </a:pPr>
            <a:r>
              <a:rPr lang="en-US" sz="2000" b="1" kern="0" dirty="0">
                <a:solidFill>
                  <a:srgbClr val="A50021"/>
                </a:solidFill>
                <a:latin typeface="Calibri"/>
              </a:rPr>
              <a:t>CFDP  Revisions </a:t>
            </a:r>
            <a:r>
              <a:rPr lang="en-US" sz="2000" b="1" kern="0" dirty="0" smtClean="0">
                <a:solidFill>
                  <a:srgbClr val="A50021"/>
                </a:solidFill>
                <a:latin typeface="Calibri"/>
              </a:rPr>
              <a:t>WG</a:t>
            </a:r>
          </a:p>
          <a:p>
            <a:pPr marL="568325" lvl="1" indent="-222250" eaLnBrk="0" hangingPunct="0">
              <a:spcAft>
                <a:spcPct val="10000"/>
              </a:spcAft>
              <a:buSzPct val="125000"/>
              <a:buFontTx/>
              <a:buChar char="•"/>
              <a:defRPr/>
            </a:pPr>
            <a:r>
              <a:rPr lang="en-US" sz="2000" b="1" kern="0" dirty="0" smtClean="0">
                <a:solidFill>
                  <a:srgbClr val="A50021"/>
                </a:solidFill>
                <a:latin typeface="Calibri"/>
              </a:rPr>
              <a:t>Monday </a:t>
            </a:r>
            <a:r>
              <a:rPr lang="en-US" sz="2000" b="1" kern="0" dirty="0">
                <a:solidFill>
                  <a:srgbClr val="A50021"/>
                </a:solidFill>
                <a:latin typeface="Calibri"/>
              </a:rPr>
              <a:t>AM (160 Auditorium)</a:t>
            </a:r>
          </a:p>
          <a:p>
            <a:pPr marL="1025525" lvl="1" indent="-225425" eaLnBrk="0" hangingPunct="0">
              <a:spcAft>
                <a:spcPct val="10000"/>
              </a:spcAft>
              <a:buSzPct val="125000"/>
              <a:buFontTx/>
              <a:buChar char="•"/>
              <a:defRPr/>
            </a:pPr>
            <a:r>
              <a:rPr lang="en-US" sz="1600" b="1" kern="0" dirty="0">
                <a:latin typeface="Calibri"/>
              </a:rPr>
              <a:t>Discuss way forward for interoperability testing</a:t>
            </a:r>
          </a:p>
          <a:p>
            <a:pPr marL="230188" indent="-230188" eaLnBrk="0" hangingPunct="0">
              <a:spcAft>
                <a:spcPct val="10000"/>
              </a:spcAft>
              <a:buSzPct val="125000"/>
              <a:buFontTx/>
              <a:buChar char="•"/>
              <a:defRPr/>
            </a:pPr>
            <a:endParaRPr lang="en-US" sz="2000" b="1" kern="0" dirty="0" smtClean="0">
              <a:solidFill>
                <a:srgbClr val="A50021"/>
              </a:solidFill>
              <a:latin typeface="+mn-lt"/>
            </a:endParaRPr>
          </a:p>
          <a:p>
            <a:pPr marL="230188" indent="-230188" eaLnBrk="0" hangingPunct="0">
              <a:spcAft>
                <a:spcPct val="10000"/>
              </a:spcAft>
              <a:buSzPct val="125000"/>
              <a:buFontTx/>
              <a:buChar char="•"/>
              <a:defRPr/>
            </a:pPr>
            <a:r>
              <a:rPr lang="en-US" sz="2000" b="1" kern="0" dirty="0" smtClean="0">
                <a:solidFill>
                  <a:srgbClr val="A50021"/>
                </a:solidFill>
                <a:latin typeface="+mn-lt"/>
              </a:rPr>
              <a:t>Motion Imagery WG</a:t>
            </a:r>
          </a:p>
          <a:p>
            <a:pPr marL="687388" lvl="1" indent="-230188" eaLnBrk="0" hangingPunct="0">
              <a:spcAft>
                <a:spcPct val="10000"/>
              </a:spcAft>
              <a:buSzPct val="125000"/>
              <a:buFontTx/>
              <a:buChar char="•"/>
              <a:defRPr/>
            </a:pPr>
            <a:r>
              <a:rPr lang="en-US" sz="1800" b="1" kern="0" dirty="0">
                <a:solidFill>
                  <a:srgbClr val="A50021"/>
                </a:solidFill>
                <a:latin typeface="+mn-lt"/>
              </a:rPr>
              <a:t>Monday PM </a:t>
            </a:r>
            <a:r>
              <a:rPr lang="en-US" sz="1800" b="1" kern="0" dirty="0" smtClean="0">
                <a:solidFill>
                  <a:srgbClr val="A50021"/>
                </a:solidFill>
                <a:latin typeface="+mn-lt"/>
              </a:rPr>
              <a:t>(160 Auditorium</a:t>
            </a:r>
            <a:r>
              <a:rPr lang="en-US" sz="1800" b="1" kern="0" dirty="0">
                <a:solidFill>
                  <a:srgbClr val="A50021"/>
                </a:solidFill>
                <a:latin typeface="+mn-lt"/>
              </a:rPr>
              <a:t>)</a:t>
            </a:r>
          </a:p>
          <a:p>
            <a:pPr marL="1030288" lvl="3" indent="-225425" eaLnBrk="0" hangingPunct="0">
              <a:spcAft>
                <a:spcPct val="10000"/>
              </a:spcAft>
              <a:buSzPct val="125000"/>
              <a:buFontTx/>
              <a:buChar char="•"/>
              <a:defRPr/>
            </a:pPr>
            <a:r>
              <a:rPr lang="en-US" sz="1600" b="1" kern="0" dirty="0">
                <a:latin typeface="Calibri"/>
              </a:rPr>
              <a:t>Joint meeting with DTN WG</a:t>
            </a:r>
          </a:p>
          <a:p>
            <a:pPr marL="1030288" lvl="3" indent="-225425" eaLnBrk="0" hangingPunct="0">
              <a:spcAft>
                <a:spcPct val="10000"/>
              </a:spcAft>
              <a:buSzPct val="125000"/>
              <a:buFontTx/>
              <a:buChar char="•"/>
              <a:defRPr/>
            </a:pPr>
            <a:r>
              <a:rPr lang="en-US" sz="1600" b="1" kern="0" dirty="0">
                <a:latin typeface="Calibri"/>
              </a:rPr>
              <a:t>Review of BSS Player for Video/Telemetry/Voice from JSC</a:t>
            </a:r>
          </a:p>
          <a:p>
            <a:pPr marL="1030288" lvl="3" indent="-225425" eaLnBrk="0" hangingPunct="0">
              <a:spcAft>
                <a:spcPct val="10000"/>
              </a:spcAft>
              <a:buSzPct val="125000"/>
              <a:buFontTx/>
              <a:buChar char="•"/>
              <a:defRPr/>
            </a:pPr>
            <a:r>
              <a:rPr lang="en-US" sz="1600" b="1" kern="0" dirty="0">
                <a:latin typeface="Calibri"/>
              </a:rPr>
              <a:t>DLR Streaming Services Experiment Review</a:t>
            </a:r>
            <a:endParaRPr lang="en-US" sz="1600" b="1" kern="0" dirty="0"/>
          </a:p>
          <a:p>
            <a:pPr marL="573088" lvl="2" indent="-225425" eaLnBrk="0" hangingPunct="0">
              <a:spcAft>
                <a:spcPct val="10000"/>
              </a:spcAft>
              <a:buSzPct val="125000"/>
              <a:buFontTx/>
              <a:buChar char="•"/>
              <a:defRPr/>
            </a:pPr>
            <a:r>
              <a:rPr lang="en-US" sz="1800" b="1" kern="0" dirty="0">
                <a:solidFill>
                  <a:srgbClr val="A50021"/>
                </a:solidFill>
                <a:latin typeface="+mn-lt"/>
              </a:rPr>
              <a:t>Tuesday AM (Cafeteria </a:t>
            </a:r>
            <a:r>
              <a:rPr lang="en-US" sz="1800" b="1" kern="0" dirty="0" smtClean="0">
                <a:solidFill>
                  <a:srgbClr val="A50021"/>
                </a:solidFill>
                <a:latin typeface="+mn-lt"/>
              </a:rPr>
              <a:t>CR2</a:t>
            </a:r>
            <a:r>
              <a:rPr lang="en-US" sz="1800" b="1" kern="0" dirty="0">
                <a:solidFill>
                  <a:srgbClr val="A50021"/>
                </a:solidFill>
                <a:latin typeface="+mn-lt"/>
              </a:rPr>
              <a:t>)</a:t>
            </a:r>
          </a:p>
          <a:p>
            <a:pPr marL="1030288" lvl="3" indent="-225425" eaLnBrk="0" hangingPunct="0">
              <a:spcAft>
                <a:spcPct val="10000"/>
              </a:spcAft>
              <a:buSzPct val="125000"/>
              <a:buFontTx/>
              <a:buChar char="•"/>
              <a:defRPr/>
            </a:pPr>
            <a:r>
              <a:rPr lang="en-US" sz="1600" b="1" kern="0" dirty="0">
                <a:latin typeface="Calibri"/>
              </a:rPr>
              <a:t>Joint meeting with Wireless WG</a:t>
            </a:r>
          </a:p>
          <a:p>
            <a:pPr marL="1030288" lvl="3" indent="-225425" eaLnBrk="0" hangingPunct="0">
              <a:spcAft>
                <a:spcPct val="10000"/>
              </a:spcAft>
              <a:buSzPct val="125000"/>
              <a:buFontTx/>
              <a:buChar char="•"/>
              <a:defRPr/>
            </a:pPr>
            <a:r>
              <a:rPr lang="en-US" sz="1600" b="1" kern="0" dirty="0">
                <a:latin typeface="Calibri"/>
              </a:rPr>
              <a:t>Discuss requirements for streaming video over wireless </a:t>
            </a:r>
            <a:endParaRPr lang="en-US" sz="1600" b="1" kern="0" dirty="0" smtClean="0">
              <a:latin typeface="Calibri"/>
            </a:endParaRPr>
          </a:p>
          <a:p>
            <a:pPr marL="1030288" lvl="3" indent="-225425" eaLnBrk="0" hangingPunct="0">
              <a:spcAft>
                <a:spcPct val="10000"/>
              </a:spcAft>
              <a:buSzPct val="125000"/>
              <a:buFontTx/>
              <a:buChar char="•"/>
              <a:defRPr/>
            </a:pPr>
            <a:endParaRPr lang="en-US" sz="1800" b="1" kern="0" dirty="0" smtClean="0">
              <a:latin typeface="Calibri"/>
            </a:endParaRPr>
          </a:p>
          <a:p>
            <a:pPr marL="230188" indent="-230188" eaLnBrk="0" hangingPunct="0">
              <a:spcAft>
                <a:spcPts val="0"/>
              </a:spcAft>
              <a:buSzPct val="125000"/>
              <a:buFontTx/>
              <a:buChar char="•"/>
              <a:defRPr/>
            </a:pPr>
            <a:r>
              <a:rPr lang="en-US" sz="2000" b="1" kern="0" dirty="0" smtClean="0">
                <a:solidFill>
                  <a:srgbClr val="A50021"/>
                </a:solidFill>
                <a:latin typeface="Calibri"/>
              </a:rPr>
              <a:t>Voice WG</a:t>
            </a:r>
            <a:endParaRPr lang="en-US" sz="2000" b="1" kern="0" dirty="0">
              <a:solidFill>
                <a:srgbClr val="A50021"/>
              </a:solidFill>
            </a:endParaRPr>
          </a:p>
          <a:p>
            <a:pPr marL="573088" lvl="2" indent="-225425" eaLnBrk="0" hangingPunct="0">
              <a:spcAft>
                <a:spcPts val="0"/>
              </a:spcAft>
              <a:buSzPct val="125000"/>
              <a:buFontTx/>
              <a:buChar char="•"/>
              <a:defRPr/>
            </a:pPr>
            <a:r>
              <a:rPr lang="en-US" sz="1800" b="1" kern="0" dirty="0">
                <a:solidFill>
                  <a:srgbClr val="A50021"/>
                </a:solidFill>
                <a:latin typeface="+mn-lt"/>
              </a:rPr>
              <a:t>Tuesday </a:t>
            </a:r>
            <a:r>
              <a:rPr lang="en-US" sz="1800" b="1" kern="0" dirty="0" smtClean="0">
                <a:solidFill>
                  <a:srgbClr val="A50021"/>
                </a:solidFill>
                <a:latin typeface="+mn-lt"/>
              </a:rPr>
              <a:t>PM </a:t>
            </a:r>
            <a:r>
              <a:rPr lang="en-US" sz="1800" b="1" kern="0" dirty="0">
                <a:solidFill>
                  <a:srgbClr val="A50021"/>
                </a:solidFill>
                <a:latin typeface="Calibri"/>
              </a:rPr>
              <a:t>(Cafeteria CR3</a:t>
            </a:r>
            <a:r>
              <a:rPr lang="en-US" sz="1800" b="1" kern="0" dirty="0" smtClean="0">
                <a:solidFill>
                  <a:srgbClr val="A50021"/>
                </a:solidFill>
                <a:latin typeface="Calibri"/>
              </a:rPr>
              <a:t>)</a:t>
            </a:r>
            <a:endParaRPr lang="en-US" sz="1800" b="1" kern="0" dirty="0">
              <a:solidFill>
                <a:srgbClr val="A50021"/>
              </a:solidFill>
              <a:latin typeface="+mn-lt"/>
            </a:endParaRPr>
          </a:p>
          <a:p>
            <a:pPr marL="1025525" lvl="1" indent="-225425" eaLnBrk="0" hangingPunct="0">
              <a:spcAft>
                <a:spcPts val="0"/>
              </a:spcAft>
              <a:buSzPct val="125000"/>
              <a:buFontTx/>
              <a:buChar char="•"/>
              <a:defRPr/>
            </a:pPr>
            <a:r>
              <a:rPr lang="en-US" sz="1600" b="1" kern="0" dirty="0">
                <a:latin typeface="Calibri"/>
              </a:rPr>
              <a:t>Review Blue Book status</a:t>
            </a:r>
          </a:p>
          <a:p>
            <a:pPr marL="1025525" lvl="1" indent="-225425" eaLnBrk="0" hangingPunct="0">
              <a:spcAft>
                <a:spcPts val="0"/>
              </a:spcAft>
              <a:buSzPct val="125000"/>
              <a:buFontTx/>
              <a:buChar char="•"/>
              <a:defRPr/>
            </a:pPr>
            <a:r>
              <a:rPr lang="en-US" sz="1600" b="1" kern="0" dirty="0">
                <a:latin typeface="Calibri"/>
              </a:rPr>
              <a:t>Green Book review and editing</a:t>
            </a:r>
          </a:p>
          <a:p>
            <a:pPr marL="568325" indent="-225425" eaLnBrk="0" hangingPunct="0">
              <a:spcAft>
                <a:spcPts val="0"/>
              </a:spcAft>
              <a:buSzPct val="125000"/>
              <a:buFontTx/>
              <a:buChar char="•"/>
              <a:defRPr/>
            </a:pPr>
            <a:r>
              <a:rPr lang="en-US" sz="1800" b="1" kern="0" dirty="0">
                <a:solidFill>
                  <a:srgbClr val="A50021"/>
                </a:solidFill>
                <a:latin typeface="+mn-lt"/>
              </a:rPr>
              <a:t>Wednesday </a:t>
            </a:r>
            <a:r>
              <a:rPr lang="en-US" sz="1800" b="1" kern="0" dirty="0" smtClean="0">
                <a:solidFill>
                  <a:srgbClr val="A50021"/>
                </a:solidFill>
                <a:latin typeface="+mn-lt"/>
              </a:rPr>
              <a:t>AM </a:t>
            </a:r>
            <a:r>
              <a:rPr lang="en-US" sz="1800" b="1" kern="0" dirty="0">
                <a:solidFill>
                  <a:srgbClr val="A50021"/>
                </a:solidFill>
                <a:latin typeface="Calibri"/>
              </a:rPr>
              <a:t>(Cafeteria CR3</a:t>
            </a:r>
            <a:r>
              <a:rPr lang="en-US" sz="1800" b="1" kern="0" dirty="0" smtClean="0">
                <a:solidFill>
                  <a:srgbClr val="A50021"/>
                </a:solidFill>
                <a:latin typeface="Calibri"/>
              </a:rPr>
              <a:t>)</a:t>
            </a:r>
            <a:endParaRPr lang="en-US" sz="1800" b="1" kern="0" dirty="0">
              <a:solidFill>
                <a:srgbClr val="A50021"/>
              </a:solidFill>
              <a:latin typeface="+mn-lt"/>
            </a:endParaRPr>
          </a:p>
          <a:p>
            <a:pPr marL="1025525" lvl="1" indent="-225425" eaLnBrk="0" hangingPunct="0">
              <a:spcAft>
                <a:spcPts val="0"/>
              </a:spcAft>
              <a:buSzPct val="125000"/>
              <a:buFontTx/>
              <a:buChar char="•"/>
              <a:defRPr/>
            </a:pPr>
            <a:r>
              <a:rPr lang="en-US" sz="1600" b="1" kern="0" dirty="0">
                <a:latin typeface="Calibri"/>
              </a:rPr>
              <a:t>Green Book review and editing</a:t>
            </a:r>
          </a:p>
          <a:p>
            <a:pPr marL="342900" eaLnBrk="0" hangingPunct="0">
              <a:spcAft>
                <a:spcPct val="10000"/>
              </a:spcAft>
              <a:buSzPct val="125000"/>
              <a:defRPr/>
            </a:pPr>
            <a:endParaRPr lang="en-US" sz="1800" b="1" kern="0" dirty="0">
              <a:solidFill>
                <a:srgbClr val="FF0000"/>
              </a:solidFill>
            </a:endParaRPr>
          </a:p>
          <a:p>
            <a:pPr marL="111125" indent="-222250" eaLnBrk="0" hangingPunct="0">
              <a:spcAft>
                <a:spcPct val="10000"/>
              </a:spcAft>
              <a:buSzPct val="125000"/>
              <a:buFontTx/>
              <a:buChar char="•"/>
              <a:defRPr/>
            </a:pPr>
            <a:endParaRPr lang="en-US" sz="1800" b="1" kern="0" dirty="0"/>
          </a:p>
          <a:p>
            <a:pPr marL="115888" lvl="1" indent="-225425" eaLnBrk="0" hangingPunct="0">
              <a:spcAft>
                <a:spcPct val="10000"/>
              </a:spcAft>
              <a:buSzPct val="125000"/>
              <a:buFontTx/>
              <a:buChar char="•"/>
              <a:defRPr/>
            </a:pPr>
            <a:endParaRPr lang="en-US" sz="1800" b="1" kern="0" dirty="0">
              <a:latin typeface="Calibri"/>
            </a:endParaRPr>
          </a:p>
          <a:p>
            <a:pPr marL="573088" lvl="2" indent="-225425" eaLnBrk="0" hangingPunct="0">
              <a:spcAft>
                <a:spcPct val="10000"/>
              </a:spcAft>
              <a:buSzPct val="125000"/>
              <a:buFontTx/>
              <a:buChar char="•"/>
              <a:defRPr/>
            </a:pPr>
            <a:endParaRPr lang="en-US" sz="2000" b="1" kern="0" dirty="0" smtClean="0">
              <a:solidFill>
                <a:srgbClr val="A50021"/>
              </a:solidFill>
              <a:latin typeface="+mn-lt"/>
            </a:endParaRPr>
          </a:p>
          <a:p>
            <a:pPr marL="111125" indent="-222250" eaLnBrk="0" hangingPunct="0">
              <a:spcAft>
                <a:spcPct val="10000"/>
              </a:spcAft>
              <a:buSzPct val="125000"/>
              <a:buFontTx/>
              <a:buChar char="•"/>
              <a:defRPr/>
            </a:pPr>
            <a:endParaRPr lang="en-US" sz="1800" b="1" kern="0" dirty="0" smtClean="0">
              <a:solidFill>
                <a:srgbClr val="FF0000"/>
              </a:solidFill>
              <a:latin typeface="+mn-lt"/>
            </a:endParaRPr>
          </a:p>
          <a:p>
            <a:pPr marL="111125" indent="-222250" eaLnBrk="0" hangingPunct="0">
              <a:spcAft>
                <a:spcPct val="10000"/>
              </a:spcAft>
              <a:buSzPct val="125000"/>
              <a:buFontTx/>
              <a:buChar char="•"/>
              <a:defRPr/>
            </a:pPr>
            <a:endParaRPr lang="en-US" sz="1800" b="1" kern="0" dirty="0">
              <a:latin typeface="+mn-lt"/>
            </a:endParaRPr>
          </a:p>
        </p:txBody>
      </p:sp>
    </p:spTree>
    <p:extLst>
      <p:ext uri="{BB962C8B-B14F-4D97-AF65-F5344CB8AC3E}">
        <p14:creationId xmlns:p14="http://schemas.microsoft.com/office/powerpoint/2010/main" val="1507388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457200" y="274638"/>
            <a:ext cx="8229600" cy="487362"/>
          </a:xfrm>
          <a:prstGeom prst="rect">
            <a:avLst/>
          </a:prstGeom>
          <a:ln>
            <a:miter lim="800000"/>
            <a:headEnd/>
            <a:tailEnd/>
          </a:ln>
        </p:spPr>
        <p:txBody>
          <a:bodyPr/>
          <a:lstStyle/>
          <a:p>
            <a:pPr>
              <a:defRPr/>
            </a:pPr>
            <a:r>
              <a:rPr lang="en-US" dirty="0">
                <a:solidFill>
                  <a:srgbClr val="000099"/>
                </a:solidFill>
                <a:effectLst>
                  <a:outerShdw blurRad="38100" dist="38100" dir="2700000" algn="tl">
                    <a:srgbClr val="000000">
                      <a:alpha val="43137"/>
                    </a:srgbClr>
                  </a:outerShdw>
                </a:effectLst>
              </a:rPr>
              <a:t>SIS Meeting </a:t>
            </a:r>
            <a:r>
              <a:rPr lang="en-US" dirty="0" smtClean="0">
                <a:solidFill>
                  <a:srgbClr val="000099"/>
                </a:solidFill>
                <a:effectLst>
                  <a:outerShdw blurRad="38100" dist="38100" dir="2700000" algn="tl">
                    <a:srgbClr val="000000">
                      <a:alpha val="43137"/>
                    </a:srgbClr>
                  </a:outerShdw>
                </a:effectLst>
              </a:rPr>
              <a:t>Objectives: 2/2</a:t>
            </a:r>
            <a:endParaRPr lang="en-US" dirty="0">
              <a:solidFill>
                <a:srgbClr val="000099"/>
              </a:solidFill>
              <a:effectLst>
                <a:outerShdw blurRad="38100" dist="38100" dir="2700000" algn="tl">
                  <a:srgbClr val="000000">
                    <a:alpha val="43137"/>
                  </a:srgbClr>
                </a:outerShdw>
              </a:effectLst>
            </a:endParaRPr>
          </a:p>
        </p:txBody>
      </p:sp>
      <p:sp>
        <p:nvSpPr>
          <p:cNvPr id="6" name="Rectangle 5"/>
          <p:cNvSpPr>
            <a:spLocks noChangeArrowheads="1"/>
          </p:cNvSpPr>
          <p:nvPr/>
        </p:nvSpPr>
        <p:spPr bwMode="auto">
          <a:xfrm>
            <a:off x="342900" y="838200"/>
            <a:ext cx="8458200" cy="5257800"/>
          </a:xfrm>
          <a:prstGeom prst="rect">
            <a:avLst/>
          </a:prstGeom>
          <a:noFill/>
          <a:ln w="9525">
            <a:noFill/>
            <a:miter lim="800000"/>
            <a:headEnd/>
            <a:tailEnd/>
          </a:ln>
        </p:spPr>
        <p:txBody>
          <a:bodyPr lIns="81204" tIns="39889" rIns="81204" bIns="39889"/>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230188" indent="-230188" eaLnBrk="0" hangingPunct="0">
              <a:spcAft>
                <a:spcPts val="0"/>
              </a:spcAft>
              <a:buSzPct val="125000"/>
              <a:buFontTx/>
              <a:buChar char="•"/>
              <a:defRPr/>
            </a:pPr>
            <a:r>
              <a:rPr lang="en-US" sz="2000" b="1" kern="0" dirty="0" smtClean="0">
                <a:solidFill>
                  <a:srgbClr val="A50021"/>
                </a:solidFill>
                <a:latin typeface="+mn-lt"/>
              </a:rPr>
              <a:t>Delay </a:t>
            </a:r>
            <a:r>
              <a:rPr lang="en-US" sz="2000" b="1" kern="0" dirty="0">
                <a:solidFill>
                  <a:srgbClr val="A50021"/>
                </a:solidFill>
                <a:latin typeface="+mn-lt"/>
              </a:rPr>
              <a:t>Tolerant Networking WG</a:t>
            </a:r>
          </a:p>
          <a:p>
            <a:pPr marL="581025" lvl="1" indent="-231775" eaLnBrk="0" hangingPunct="0">
              <a:spcAft>
                <a:spcPts val="0"/>
              </a:spcAft>
              <a:buSzPct val="125000"/>
              <a:buFontTx/>
              <a:buChar char="•"/>
              <a:defRPr/>
            </a:pPr>
            <a:r>
              <a:rPr lang="en-US" sz="1800" b="1" kern="0" dirty="0" smtClean="0">
                <a:solidFill>
                  <a:srgbClr val="A50021"/>
                </a:solidFill>
                <a:latin typeface="+mn-lt"/>
              </a:rPr>
              <a:t>Wednesday PM (Cafeteria CR3)</a:t>
            </a:r>
            <a:endParaRPr lang="en-US" sz="1800" b="1" kern="0" dirty="0">
              <a:solidFill>
                <a:srgbClr val="A50021"/>
              </a:solidFill>
              <a:latin typeface="+mn-lt"/>
            </a:endParaRPr>
          </a:p>
          <a:p>
            <a:pPr marL="1038225" lvl="2" indent="-231775" eaLnBrk="0" hangingPunct="0">
              <a:spcAft>
                <a:spcPts val="0"/>
              </a:spcAft>
              <a:buSzPct val="125000"/>
              <a:buFontTx/>
              <a:buChar char="•"/>
              <a:defRPr/>
            </a:pPr>
            <a:r>
              <a:rPr lang="en-US" sz="1600" b="1" kern="0" dirty="0">
                <a:latin typeface="+mn-lt"/>
              </a:rPr>
              <a:t>WG Status</a:t>
            </a:r>
          </a:p>
          <a:p>
            <a:pPr marL="1038225" lvl="2" indent="-231775" eaLnBrk="0" hangingPunct="0">
              <a:spcAft>
                <a:spcPts val="0"/>
              </a:spcAft>
              <a:buSzPct val="125000"/>
              <a:buFontTx/>
              <a:buChar char="•"/>
              <a:defRPr/>
            </a:pPr>
            <a:r>
              <a:rPr lang="en-US" sz="1600" b="1" kern="0" dirty="0">
                <a:latin typeface="+mn-lt"/>
              </a:rPr>
              <a:t>NASA AES DTN Project Status</a:t>
            </a:r>
          </a:p>
          <a:p>
            <a:pPr marL="1038225" lvl="2" indent="-231775" eaLnBrk="0" hangingPunct="0">
              <a:spcAft>
                <a:spcPts val="0"/>
              </a:spcAft>
              <a:buSzPct val="125000"/>
              <a:buFontTx/>
              <a:buChar char="•"/>
              <a:defRPr/>
            </a:pPr>
            <a:r>
              <a:rPr lang="en-US" sz="1600" b="1" kern="0" dirty="0">
                <a:latin typeface="+mn-lt"/>
              </a:rPr>
              <a:t>Review plans for / update status of interoperability testing for the DTN Security </a:t>
            </a:r>
            <a:r>
              <a:rPr lang="en-US" sz="1600" b="1" kern="0" dirty="0" smtClean="0">
                <a:latin typeface="+mn-lt"/>
              </a:rPr>
              <a:t>Book</a:t>
            </a:r>
          </a:p>
          <a:p>
            <a:pPr marL="1495425" lvl="3" indent="-231775" eaLnBrk="0" hangingPunct="0">
              <a:spcAft>
                <a:spcPts val="0"/>
              </a:spcAft>
              <a:buSzPct val="125000"/>
              <a:buFontTx/>
              <a:buChar char="•"/>
              <a:defRPr/>
            </a:pPr>
            <a:r>
              <a:rPr lang="en-US" sz="1600" b="1" kern="0" dirty="0" smtClean="0">
                <a:latin typeface="+mn-lt"/>
              </a:rPr>
              <a:t>Touch </a:t>
            </a:r>
            <a:r>
              <a:rPr lang="en-US" sz="1600" b="1" kern="0" dirty="0">
                <a:latin typeface="+mn-lt"/>
              </a:rPr>
              <a:t>base with SANA about draft </a:t>
            </a:r>
            <a:r>
              <a:rPr lang="en-US" sz="1600" b="1" kern="0" dirty="0" smtClean="0">
                <a:latin typeface="+mn-lt"/>
              </a:rPr>
              <a:t>registries</a:t>
            </a:r>
          </a:p>
          <a:p>
            <a:pPr marL="1495425" lvl="3" indent="-231775" eaLnBrk="0" hangingPunct="0">
              <a:spcAft>
                <a:spcPts val="0"/>
              </a:spcAft>
              <a:buSzPct val="125000"/>
              <a:buFontTx/>
              <a:buChar char="•"/>
              <a:defRPr/>
            </a:pPr>
            <a:r>
              <a:rPr lang="en-US" sz="1600" b="1" kern="0" dirty="0" smtClean="0">
                <a:latin typeface="+mn-lt"/>
              </a:rPr>
              <a:t>Informal </a:t>
            </a:r>
            <a:r>
              <a:rPr lang="en-US" sz="1600" b="1" kern="0" dirty="0">
                <a:latin typeface="+mn-lt"/>
              </a:rPr>
              <a:t>discussion with SEA-SEC </a:t>
            </a:r>
            <a:endParaRPr lang="en-US" sz="1600" b="1" kern="0" dirty="0" smtClean="0">
              <a:latin typeface="+mn-lt"/>
            </a:endParaRPr>
          </a:p>
          <a:p>
            <a:pPr marL="1495425" lvl="3" indent="-231775" eaLnBrk="0" hangingPunct="0">
              <a:spcAft>
                <a:spcPts val="0"/>
              </a:spcAft>
              <a:buSzPct val="125000"/>
              <a:buFontTx/>
              <a:buChar char="•"/>
              <a:defRPr/>
            </a:pPr>
            <a:r>
              <a:rPr lang="en-US" sz="1600" b="1" kern="0" dirty="0" smtClean="0">
                <a:latin typeface="+mn-lt"/>
              </a:rPr>
              <a:t>Status </a:t>
            </a:r>
            <a:r>
              <a:rPr lang="en-US" sz="1600" b="1" kern="0" dirty="0">
                <a:latin typeface="+mn-lt"/>
              </a:rPr>
              <a:t>of and schedule for prototype development (NASA ION and DLR DTN2</a:t>
            </a:r>
            <a:r>
              <a:rPr lang="en-US" sz="1600" b="1" kern="0" dirty="0" smtClean="0">
                <a:latin typeface="+mn-lt"/>
              </a:rPr>
              <a:t>)</a:t>
            </a:r>
          </a:p>
          <a:p>
            <a:pPr marL="581025" lvl="1" indent="-231775" eaLnBrk="0" hangingPunct="0">
              <a:spcAft>
                <a:spcPts val="0"/>
              </a:spcAft>
              <a:buSzPct val="125000"/>
              <a:buFontTx/>
              <a:buChar char="•"/>
              <a:defRPr/>
            </a:pPr>
            <a:r>
              <a:rPr lang="en-US" sz="1800" b="1" kern="0" dirty="0" smtClean="0">
                <a:solidFill>
                  <a:srgbClr val="A50021"/>
                </a:solidFill>
                <a:latin typeface="+mn-lt"/>
              </a:rPr>
              <a:t>Thursday AM (160 Auditorium</a:t>
            </a:r>
            <a:r>
              <a:rPr lang="en-US" sz="1800" b="1" kern="0" dirty="0">
                <a:solidFill>
                  <a:srgbClr val="A50021"/>
                </a:solidFill>
                <a:latin typeface="+mn-lt"/>
              </a:rPr>
              <a:t>)</a:t>
            </a:r>
          </a:p>
          <a:p>
            <a:pPr marL="1038225" lvl="2" indent="-231775" eaLnBrk="0" hangingPunct="0">
              <a:spcAft>
                <a:spcPts val="0"/>
              </a:spcAft>
              <a:buSzPct val="125000"/>
              <a:buFontTx/>
              <a:buChar char="•"/>
              <a:defRPr/>
            </a:pPr>
            <a:r>
              <a:rPr lang="en-US" sz="1600" b="1" kern="0" dirty="0">
                <a:latin typeface="+mn-lt"/>
              </a:rPr>
              <a:t>Review Schedule-Aware </a:t>
            </a:r>
            <a:r>
              <a:rPr lang="en-US" sz="1600" b="1" kern="0" dirty="0" smtClean="0">
                <a:latin typeface="+mn-lt"/>
              </a:rPr>
              <a:t>Bundle Routing Document</a:t>
            </a:r>
          </a:p>
          <a:p>
            <a:pPr marL="1495425" lvl="3" indent="-231775" eaLnBrk="0" hangingPunct="0">
              <a:spcAft>
                <a:spcPts val="0"/>
              </a:spcAft>
              <a:buSzPct val="125000"/>
              <a:buFontTx/>
              <a:buChar char="•"/>
              <a:defRPr/>
            </a:pPr>
            <a:r>
              <a:rPr lang="en-US" sz="1600" b="1" kern="0" dirty="0">
                <a:latin typeface="+mn-lt"/>
              </a:rPr>
              <a:t>Status of </a:t>
            </a:r>
            <a:r>
              <a:rPr lang="en-US" sz="1600" b="1" kern="0" dirty="0" smtClean="0">
                <a:latin typeface="+mn-lt"/>
              </a:rPr>
              <a:t>White Book</a:t>
            </a:r>
          </a:p>
          <a:p>
            <a:pPr marL="1495425" lvl="3" indent="-231775" eaLnBrk="0" hangingPunct="0">
              <a:spcAft>
                <a:spcPts val="0"/>
              </a:spcAft>
              <a:buSzPct val="125000"/>
              <a:buFontTx/>
              <a:buChar char="•"/>
              <a:defRPr/>
            </a:pPr>
            <a:r>
              <a:rPr lang="en-US" sz="1600" b="1" kern="0" dirty="0" smtClean="0">
                <a:latin typeface="+mn-lt"/>
              </a:rPr>
              <a:t>Status </a:t>
            </a:r>
            <a:r>
              <a:rPr lang="en-US" sz="1600" b="1" kern="0" dirty="0">
                <a:latin typeface="+mn-lt"/>
              </a:rPr>
              <a:t>of and schedule for prototype development (NASA ION and JAXA (JAXASABR?))</a:t>
            </a:r>
          </a:p>
          <a:p>
            <a:pPr marL="1038225" lvl="2" indent="-231775" eaLnBrk="0" hangingPunct="0">
              <a:spcAft>
                <a:spcPts val="0"/>
              </a:spcAft>
              <a:buSzPct val="125000"/>
              <a:buFontTx/>
              <a:buChar char="•"/>
              <a:defRPr/>
            </a:pPr>
            <a:r>
              <a:rPr lang="en-US" sz="1600" b="1" kern="0" dirty="0">
                <a:latin typeface="+mn-lt"/>
              </a:rPr>
              <a:t>Identify and prioritize future work such as network management, quality of </a:t>
            </a:r>
            <a:r>
              <a:rPr lang="en-US" sz="1600" b="1" kern="0" dirty="0" smtClean="0">
                <a:latin typeface="+mn-lt"/>
              </a:rPr>
              <a:t>service</a:t>
            </a:r>
          </a:p>
          <a:p>
            <a:pPr marL="1038225" lvl="2" indent="-231775" eaLnBrk="0" hangingPunct="0">
              <a:spcAft>
                <a:spcPts val="0"/>
              </a:spcAft>
              <a:buSzPct val="125000"/>
              <a:buFontTx/>
              <a:buChar char="•"/>
              <a:defRPr/>
            </a:pPr>
            <a:r>
              <a:rPr lang="en-US" sz="1600" b="1" kern="0" dirty="0" smtClean="0">
                <a:latin typeface="+mn-lt"/>
              </a:rPr>
              <a:t>Discuss </a:t>
            </a:r>
            <a:r>
              <a:rPr lang="en-US" sz="1600" b="1" kern="0" dirty="0">
                <a:latin typeface="+mn-lt"/>
              </a:rPr>
              <a:t>forward erasure coding </a:t>
            </a:r>
            <a:r>
              <a:rPr lang="en-US" sz="1600" b="1" kern="0" dirty="0" smtClean="0">
                <a:latin typeface="+mn-lt"/>
              </a:rPr>
              <a:t>work</a:t>
            </a:r>
          </a:p>
          <a:p>
            <a:pPr marL="581025" lvl="1" indent="-231775" eaLnBrk="0" hangingPunct="0">
              <a:spcAft>
                <a:spcPts val="0"/>
              </a:spcAft>
              <a:buSzPct val="125000"/>
              <a:buFontTx/>
              <a:buChar char="•"/>
              <a:defRPr/>
            </a:pPr>
            <a:r>
              <a:rPr lang="en-US" sz="1800" b="1" kern="0" dirty="0" smtClean="0">
                <a:solidFill>
                  <a:srgbClr val="A50021"/>
                </a:solidFill>
                <a:latin typeface="+mn-lt"/>
              </a:rPr>
              <a:t>Thursday PM (160 Auditorium</a:t>
            </a:r>
            <a:r>
              <a:rPr lang="en-US" sz="1800" b="1" kern="0" dirty="0">
                <a:solidFill>
                  <a:srgbClr val="A50021"/>
                </a:solidFill>
                <a:latin typeface="+mn-lt"/>
              </a:rPr>
              <a:t>)</a:t>
            </a:r>
          </a:p>
          <a:p>
            <a:pPr marL="1038225" lvl="2" indent="-231775" eaLnBrk="0" hangingPunct="0">
              <a:spcAft>
                <a:spcPts val="0"/>
              </a:spcAft>
              <a:buSzPct val="125000"/>
              <a:buFontTx/>
              <a:buChar char="•"/>
              <a:defRPr/>
            </a:pPr>
            <a:r>
              <a:rPr lang="en-US" sz="1600" b="1" kern="0" dirty="0">
                <a:latin typeface="+mn-lt"/>
              </a:rPr>
              <a:t>DTN on ISS Status</a:t>
            </a:r>
          </a:p>
          <a:p>
            <a:pPr marL="1038225" lvl="2" indent="-231775" eaLnBrk="0" hangingPunct="0">
              <a:spcAft>
                <a:spcPts val="0"/>
              </a:spcAft>
              <a:buSzPct val="125000"/>
              <a:buFontTx/>
              <a:buChar char="•"/>
              <a:defRPr/>
            </a:pPr>
            <a:r>
              <a:rPr lang="en-US" sz="1600" b="1" kern="0" dirty="0">
                <a:latin typeface="+mn-lt"/>
              </a:rPr>
              <a:t>KPLO Update</a:t>
            </a:r>
          </a:p>
          <a:p>
            <a:pPr marL="1038225" lvl="2" indent="-231775" eaLnBrk="0" hangingPunct="0">
              <a:spcAft>
                <a:spcPts val="0"/>
              </a:spcAft>
              <a:buSzPct val="125000"/>
              <a:buFontTx/>
              <a:buChar char="•"/>
              <a:defRPr/>
            </a:pPr>
            <a:r>
              <a:rPr lang="en-US" sz="1600" b="1" kern="0" dirty="0">
                <a:latin typeface="+mn-lt"/>
              </a:rPr>
              <a:t>Network Management </a:t>
            </a:r>
            <a:r>
              <a:rPr lang="en-US" sz="1600" b="1" kern="0" dirty="0" smtClean="0">
                <a:latin typeface="+mn-lt"/>
              </a:rPr>
              <a:t>Experiences</a:t>
            </a:r>
            <a:endParaRPr lang="en-US" sz="1600" b="1" kern="0" dirty="0"/>
          </a:p>
          <a:p>
            <a:pPr marL="230188" indent="-230188" eaLnBrk="0" hangingPunct="0">
              <a:spcAft>
                <a:spcPts val="0"/>
              </a:spcAft>
              <a:buSzPct val="125000"/>
              <a:buFontTx/>
              <a:buChar char="•"/>
              <a:defRPr/>
            </a:pPr>
            <a:r>
              <a:rPr lang="en-US" sz="2000" b="1" kern="0" dirty="0">
                <a:solidFill>
                  <a:srgbClr val="A50021"/>
                </a:solidFill>
              </a:rPr>
              <a:t>SIS Plenary</a:t>
            </a:r>
          </a:p>
          <a:p>
            <a:pPr marL="687388" lvl="1" indent="-230188" eaLnBrk="0" hangingPunct="0">
              <a:spcAft>
                <a:spcPts val="0"/>
              </a:spcAft>
              <a:buSzPct val="125000"/>
              <a:buFontTx/>
              <a:buChar char="•"/>
              <a:defRPr/>
            </a:pPr>
            <a:r>
              <a:rPr lang="en-US" sz="2000" b="1" kern="0" dirty="0">
                <a:solidFill>
                  <a:srgbClr val="A50021"/>
                </a:solidFill>
              </a:rPr>
              <a:t>Friday AM (Cafeteria CR1)</a:t>
            </a:r>
          </a:p>
          <a:p>
            <a:pPr marL="1025525" lvl="2" indent="-222250" eaLnBrk="0" hangingPunct="0">
              <a:spcAft>
                <a:spcPts val="0"/>
              </a:spcAft>
              <a:buSzPct val="125000"/>
              <a:buFontTx/>
              <a:buChar char="•"/>
              <a:defRPr/>
            </a:pPr>
            <a:r>
              <a:rPr lang="en-GB" sz="1600" b="1" kern="0" dirty="0"/>
              <a:t>Review WG progress</a:t>
            </a:r>
            <a:endParaRPr lang="en-US" sz="1600" b="1" kern="0" dirty="0"/>
          </a:p>
          <a:p>
            <a:pPr marL="1025525" lvl="2" indent="-222250" eaLnBrk="0" hangingPunct="0">
              <a:spcAft>
                <a:spcPts val="0"/>
              </a:spcAft>
              <a:buSzPct val="125000"/>
              <a:buFontTx/>
              <a:buChar char="•"/>
              <a:defRPr/>
            </a:pPr>
            <a:r>
              <a:rPr lang="en-GB" sz="1600" b="1" kern="0" dirty="0"/>
              <a:t>Identify issues/topics for CESG/CMC action</a:t>
            </a:r>
            <a:endParaRPr lang="en-US" sz="1600" b="1" kern="0" dirty="0"/>
          </a:p>
          <a:p>
            <a:pPr marL="568325" indent="-225425" eaLnBrk="0" hangingPunct="0">
              <a:spcAft>
                <a:spcPts val="0"/>
              </a:spcAft>
              <a:buSzPct val="125000"/>
              <a:buFontTx/>
              <a:buChar char="•"/>
              <a:defRPr/>
            </a:pPr>
            <a:endParaRPr lang="en-US" sz="1800" b="1" kern="0" dirty="0">
              <a:latin typeface="Calibri"/>
            </a:endParaRPr>
          </a:p>
          <a:p>
            <a:pPr marL="568325" indent="-225425" eaLnBrk="0" hangingPunct="0">
              <a:spcAft>
                <a:spcPts val="0"/>
              </a:spcAft>
              <a:buSzPct val="125000"/>
              <a:buFontTx/>
              <a:buChar char="•"/>
              <a:defRPr/>
            </a:pPr>
            <a:endParaRPr lang="en-US" sz="1800" b="1" kern="0" dirty="0" smtClean="0">
              <a:latin typeface="Calibri"/>
            </a:endParaRPr>
          </a:p>
          <a:p>
            <a:pPr marL="568325" indent="-225425" eaLnBrk="0" hangingPunct="0">
              <a:spcAft>
                <a:spcPts val="0"/>
              </a:spcAft>
              <a:buSzPct val="125000"/>
              <a:buFontTx/>
              <a:buChar char="•"/>
              <a:defRPr/>
            </a:pPr>
            <a:endParaRPr lang="en-US" sz="2000" b="1" kern="0" dirty="0" smtClean="0">
              <a:solidFill>
                <a:srgbClr val="A50021"/>
              </a:solidFill>
              <a:latin typeface="+mn-lt"/>
            </a:endParaRPr>
          </a:p>
          <a:p>
            <a:pPr marL="568325" lvl="1" indent="-222250" eaLnBrk="0" hangingPunct="0">
              <a:spcAft>
                <a:spcPts val="0"/>
              </a:spcAft>
              <a:buSzPct val="125000"/>
              <a:buFontTx/>
              <a:buChar char="•"/>
              <a:defRPr/>
            </a:pPr>
            <a:endParaRPr lang="en-US" sz="1800" b="1" kern="0" dirty="0" smtClean="0">
              <a:solidFill>
                <a:srgbClr val="FF0000"/>
              </a:solidFill>
              <a:latin typeface="+mn-lt"/>
            </a:endParaRPr>
          </a:p>
          <a:p>
            <a:pPr marL="111125" indent="-222250" eaLnBrk="0" hangingPunct="0">
              <a:spcAft>
                <a:spcPts val="0"/>
              </a:spcAft>
              <a:buSzPct val="125000"/>
              <a:buFontTx/>
              <a:buChar char="•"/>
              <a:defRPr/>
            </a:pPr>
            <a:endParaRPr lang="en-US" sz="1800" b="1" kern="0" dirty="0">
              <a:latin typeface="+mn-lt"/>
            </a:endParaRPr>
          </a:p>
        </p:txBody>
      </p:sp>
    </p:spTree>
    <p:extLst>
      <p:ext uri="{BB962C8B-B14F-4D97-AF65-F5344CB8AC3E}">
        <p14:creationId xmlns:p14="http://schemas.microsoft.com/office/powerpoint/2010/main" val="5626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457200" y="274638"/>
            <a:ext cx="7010400" cy="487362"/>
          </a:xfrm>
          <a:prstGeom prst="rect">
            <a:avLst/>
          </a:prstGeom>
          <a:ln>
            <a:miter lim="800000"/>
            <a:headEnd/>
            <a:tailEnd/>
          </a:ln>
        </p:spPr>
        <p:txBody>
          <a:bodyPr/>
          <a:lstStyle/>
          <a:p>
            <a:r>
              <a:rPr lang="en-US" dirty="0" smtClean="0">
                <a:solidFill>
                  <a:srgbClr val="000099"/>
                </a:solidFill>
                <a:effectLst>
                  <a:outerShdw blurRad="38100" dist="38100" dir="2700000" algn="tl">
                    <a:srgbClr val="000000">
                      <a:alpha val="43137"/>
                    </a:srgbClr>
                  </a:outerShdw>
                </a:effectLst>
              </a:rPr>
              <a:t>SOIS Area Meeting Objectives 1/1</a:t>
            </a:r>
            <a:endParaRPr lang="en-US" dirty="0">
              <a:solidFill>
                <a:srgbClr val="000099"/>
              </a:solidFill>
              <a:effectLst>
                <a:outerShdw blurRad="38100" dist="38100" dir="2700000" algn="tl">
                  <a:srgbClr val="000000">
                    <a:alpha val="43137"/>
                  </a:srgbClr>
                </a:outerShdw>
              </a:effectLst>
            </a:endParaRPr>
          </a:p>
        </p:txBody>
      </p:sp>
      <p:sp>
        <p:nvSpPr>
          <p:cNvPr id="2" name="Rectangle 1"/>
          <p:cNvSpPr/>
          <p:nvPr/>
        </p:nvSpPr>
        <p:spPr>
          <a:xfrm>
            <a:off x="152400" y="914400"/>
            <a:ext cx="8610600" cy="5970865"/>
          </a:xfrm>
          <a:prstGeom prst="rect">
            <a:avLst/>
          </a:prstGeom>
        </p:spPr>
        <p:txBody>
          <a:bodyPr wrap="square">
            <a:spAutoFit/>
          </a:bodyPr>
          <a:lstStyle/>
          <a:p>
            <a:pPr marR="0" lvl="0">
              <a:spcBef>
                <a:spcPts val="0"/>
              </a:spcBef>
              <a:spcAft>
                <a:spcPts val="0"/>
              </a:spcAft>
              <a:tabLst>
                <a:tab pos="685800" algn="l"/>
              </a:tabLst>
            </a:pPr>
            <a:r>
              <a:rPr lang="en-GB" b="1" dirty="0" smtClean="0">
                <a:solidFill>
                  <a:srgbClr val="C00000"/>
                </a:solidFill>
                <a:latin typeface="+mn-lt"/>
                <a:ea typeface="Times New Roman" panose="02020603050405020304" pitchFamily="18" charset="0"/>
              </a:rPr>
              <a:t>SOIS-APP WG and SOIS-SUBNET WG </a:t>
            </a:r>
            <a:r>
              <a:rPr lang="en-GB" b="1" dirty="0">
                <a:solidFill>
                  <a:srgbClr val="C00000"/>
                </a:solidFill>
                <a:latin typeface="+mn-lt"/>
                <a:ea typeface="Times New Roman" panose="02020603050405020304" pitchFamily="18" charset="0"/>
              </a:rPr>
              <a:t>j</a:t>
            </a:r>
            <a:r>
              <a:rPr lang="en-GB" b="1" dirty="0" smtClean="0">
                <a:solidFill>
                  <a:srgbClr val="C00000"/>
                </a:solidFill>
                <a:latin typeface="+mn-lt"/>
                <a:ea typeface="Times New Roman" panose="02020603050405020304" pitchFamily="18" charset="0"/>
              </a:rPr>
              <a:t>oint meeting</a:t>
            </a:r>
          </a:p>
          <a:p>
            <a:pPr marL="800100" lvl="1" indent="-342900">
              <a:spcBef>
                <a:spcPts val="0"/>
              </a:spcBef>
              <a:spcAft>
                <a:spcPts val="0"/>
              </a:spcAft>
              <a:buFont typeface="Arial" panose="020B0604020202020204" pitchFamily="34" charset="0"/>
              <a:buChar char="•"/>
              <a:tabLst>
                <a:tab pos="1143000" algn="l"/>
              </a:tabLst>
            </a:pPr>
            <a:r>
              <a:rPr lang="en-GB" sz="2000" b="1" dirty="0" smtClean="0">
                <a:latin typeface="+mn-lt"/>
                <a:ea typeface="Times New Roman" panose="02020603050405020304" pitchFamily="18" charset="0"/>
              </a:rPr>
              <a:t>Mature SOIS architecture layering diagrams</a:t>
            </a:r>
          </a:p>
          <a:p>
            <a:pPr marL="800100" marR="0" lvl="1" indent="-342900">
              <a:spcBef>
                <a:spcPts val="0"/>
              </a:spcBef>
              <a:spcAft>
                <a:spcPts val="0"/>
              </a:spcAft>
              <a:buFont typeface="Arial" panose="020B0604020202020204" pitchFamily="34" charset="0"/>
              <a:buChar char="•"/>
              <a:tabLst>
                <a:tab pos="1143000" algn="l"/>
              </a:tabLst>
            </a:pPr>
            <a:r>
              <a:rPr lang="en-GB" sz="2000" b="1" dirty="0" smtClean="0">
                <a:latin typeface="+mn-lt"/>
                <a:ea typeface="Times New Roman" panose="02020603050405020304" pitchFamily="18" charset="0"/>
              </a:rPr>
              <a:t>Mature interoperability </a:t>
            </a:r>
            <a:r>
              <a:rPr lang="en-GB" sz="2000" b="1" dirty="0">
                <a:latin typeface="+mn-lt"/>
                <a:ea typeface="Times New Roman" panose="02020603050405020304" pitchFamily="18" charset="0"/>
              </a:rPr>
              <a:t>model between agencies to be described in updated </a:t>
            </a:r>
            <a:r>
              <a:rPr lang="en-GB" sz="2000" b="1" dirty="0" smtClean="0">
                <a:latin typeface="+mn-lt"/>
                <a:ea typeface="Times New Roman" panose="02020603050405020304" pitchFamily="18" charset="0"/>
              </a:rPr>
              <a:t>SOIS </a:t>
            </a:r>
            <a:r>
              <a:rPr lang="en-GB" sz="2000" b="1" dirty="0">
                <a:latin typeface="+mn-lt"/>
                <a:ea typeface="Times New Roman" panose="02020603050405020304" pitchFamily="18" charset="0"/>
              </a:rPr>
              <a:t>overview green book.</a:t>
            </a:r>
            <a:endParaRPr lang="en-US" sz="1400" b="1" dirty="0">
              <a:latin typeface="+mn-lt"/>
              <a:ea typeface="Times New Roman" panose="02020603050405020304" pitchFamily="18" charset="0"/>
            </a:endParaRPr>
          </a:p>
          <a:p>
            <a:pPr marL="800100" lvl="1" indent="-342900">
              <a:spcBef>
                <a:spcPts val="0"/>
              </a:spcBef>
              <a:spcAft>
                <a:spcPts val="0"/>
              </a:spcAft>
              <a:buFont typeface="Arial" panose="020B0604020202020204" pitchFamily="34" charset="0"/>
              <a:buChar char="•"/>
              <a:tabLst>
                <a:tab pos="1143000" algn="l"/>
              </a:tabLst>
            </a:pPr>
            <a:r>
              <a:rPr lang="en-GB" sz="2000" b="1" dirty="0" smtClean="0">
                <a:latin typeface="+mn-lt"/>
                <a:ea typeface="Times New Roman" panose="02020603050405020304" pitchFamily="18" charset="0"/>
              </a:rPr>
              <a:t>Update SOIS </a:t>
            </a:r>
            <a:r>
              <a:rPr lang="en-GB" sz="2000" b="1" dirty="0">
                <a:latin typeface="+mn-lt"/>
                <a:ea typeface="Times New Roman" panose="02020603050405020304" pitchFamily="18" charset="0"/>
              </a:rPr>
              <a:t>overview green book outline, </a:t>
            </a:r>
            <a:r>
              <a:rPr lang="en-GB" sz="2000" b="1" dirty="0" smtClean="0">
                <a:latin typeface="+mn-lt"/>
                <a:ea typeface="Times New Roman" panose="02020603050405020304" pitchFamily="18" charset="0"/>
              </a:rPr>
              <a:t>work assignments/schedule.</a:t>
            </a:r>
          </a:p>
          <a:p>
            <a:pPr marL="800100" lvl="1" indent="-342900">
              <a:spcBef>
                <a:spcPts val="0"/>
              </a:spcBef>
              <a:spcAft>
                <a:spcPts val="0"/>
              </a:spcAft>
              <a:buFont typeface="Arial" panose="020B0604020202020204" pitchFamily="34" charset="0"/>
              <a:buChar char="•"/>
              <a:tabLst>
                <a:tab pos="1143000" algn="l"/>
              </a:tabLst>
            </a:pPr>
            <a:r>
              <a:rPr lang="en-GB" sz="2000" b="1" dirty="0" smtClean="0">
                <a:latin typeface="+mn-lt"/>
                <a:ea typeface="Times New Roman" panose="02020603050405020304" pitchFamily="18" charset="0"/>
              </a:rPr>
              <a:t>EDS/DoT </a:t>
            </a:r>
            <a:r>
              <a:rPr lang="en-GB" sz="2000" b="1" dirty="0">
                <a:latin typeface="+mn-lt"/>
                <a:ea typeface="Times New Roman" panose="02020603050405020304" pitchFamily="18" charset="0"/>
              </a:rPr>
              <a:t>overview green book outline, </a:t>
            </a:r>
            <a:r>
              <a:rPr lang="en-GB" sz="2000" b="1" dirty="0" smtClean="0">
                <a:latin typeface="+mn-lt"/>
                <a:ea typeface="Times New Roman" panose="02020603050405020304" pitchFamily="18" charset="0"/>
              </a:rPr>
              <a:t>work assignments/schedule</a:t>
            </a:r>
            <a:r>
              <a:rPr lang="en-GB" sz="2000" b="1" dirty="0">
                <a:latin typeface="+mn-lt"/>
                <a:ea typeface="Times New Roman" panose="02020603050405020304" pitchFamily="18" charset="0"/>
              </a:rPr>
              <a:t>.</a:t>
            </a:r>
            <a:endParaRPr lang="en-US" sz="2000" b="1" dirty="0">
              <a:latin typeface="+mn-lt"/>
              <a:ea typeface="Times New Roman" panose="02020603050405020304" pitchFamily="18" charset="0"/>
            </a:endParaRPr>
          </a:p>
          <a:p>
            <a:pPr marL="800100" lvl="1" indent="-342900">
              <a:spcBef>
                <a:spcPts val="0"/>
              </a:spcBef>
              <a:spcAft>
                <a:spcPts val="0"/>
              </a:spcAft>
              <a:buFont typeface="Arial" panose="020B0604020202020204" pitchFamily="34" charset="0"/>
              <a:buChar char="•"/>
              <a:tabLst>
                <a:tab pos="1143000" algn="l"/>
              </a:tabLst>
            </a:pPr>
            <a:r>
              <a:rPr lang="en-GB" sz="2000" b="1" dirty="0">
                <a:latin typeface="+mn-lt"/>
                <a:ea typeface="Times New Roman" panose="02020603050405020304" pitchFamily="18" charset="0"/>
              </a:rPr>
              <a:t>Mission infusion updates for SEDS and tooling</a:t>
            </a:r>
            <a:r>
              <a:rPr lang="en-GB" sz="2000" b="1" dirty="0" smtClean="0">
                <a:latin typeface="+mn-lt"/>
                <a:ea typeface="Times New Roman" panose="02020603050405020304" pitchFamily="18" charset="0"/>
              </a:rPr>
              <a:t>. cFS, CAST, ESA</a:t>
            </a:r>
            <a:endParaRPr lang="en-US" sz="2000" b="1" dirty="0">
              <a:latin typeface="+mn-lt"/>
              <a:ea typeface="Times New Roman" panose="02020603050405020304" pitchFamily="18" charset="0"/>
            </a:endParaRPr>
          </a:p>
          <a:p>
            <a:pPr marL="800100" lvl="1" indent="-342900">
              <a:spcBef>
                <a:spcPts val="0"/>
              </a:spcBef>
              <a:spcAft>
                <a:spcPts val="0"/>
              </a:spcAft>
              <a:buFont typeface="Arial" panose="020B0604020202020204" pitchFamily="34" charset="0"/>
              <a:buChar char="•"/>
              <a:tabLst>
                <a:tab pos="1143000" algn="l"/>
              </a:tabLst>
            </a:pPr>
            <a:r>
              <a:rPr lang="en-GB" sz="2000" b="1" dirty="0">
                <a:latin typeface="+mn-lt"/>
                <a:ea typeface="Times New Roman" panose="02020603050405020304" pitchFamily="18" charset="0"/>
              </a:rPr>
              <a:t>EDS and DoT book status, and planning.</a:t>
            </a:r>
            <a:endParaRPr lang="en-US" sz="2000" b="1" dirty="0">
              <a:latin typeface="+mn-lt"/>
              <a:ea typeface="Times New Roman" panose="02020603050405020304" pitchFamily="18" charset="0"/>
            </a:endParaRPr>
          </a:p>
          <a:p>
            <a:pPr marL="800100" lvl="1" indent="-342900">
              <a:spcBef>
                <a:spcPts val="0"/>
              </a:spcBef>
              <a:spcAft>
                <a:spcPts val="0"/>
              </a:spcAft>
              <a:buFont typeface="Arial" panose="020B0604020202020204" pitchFamily="34" charset="0"/>
              <a:buChar char="•"/>
              <a:tabLst>
                <a:tab pos="1143000" algn="l"/>
              </a:tabLst>
            </a:pPr>
            <a:r>
              <a:rPr lang="en-GB" sz="2000" b="1" dirty="0" smtClean="0">
                <a:latin typeface="+mn-lt"/>
                <a:ea typeface="Times New Roman" panose="02020603050405020304" pitchFamily="18" charset="0"/>
              </a:rPr>
              <a:t>Packet </a:t>
            </a:r>
            <a:r>
              <a:rPr lang="en-GB" sz="2000" b="1" dirty="0">
                <a:latin typeface="+mn-lt"/>
                <a:ea typeface="Times New Roman" panose="02020603050405020304" pitchFamily="18" charset="0"/>
              </a:rPr>
              <a:t>Service (PS) Magenta book review status </a:t>
            </a:r>
            <a:r>
              <a:rPr lang="en-GB" sz="2000" b="1" dirty="0" smtClean="0">
                <a:latin typeface="+mn-lt"/>
                <a:ea typeface="Times New Roman" panose="02020603050405020304" pitchFamily="18" charset="0"/>
              </a:rPr>
              <a:t>update</a:t>
            </a:r>
          </a:p>
          <a:p>
            <a:pPr marL="800100" lvl="1" indent="-342900">
              <a:spcBef>
                <a:spcPts val="0"/>
              </a:spcBef>
              <a:spcAft>
                <a:spcPts val="0"/>
              </a:spcAft>
              <a:buFont typeface="Arial" panose="020B0604020202020204" pitchFamily="34" charset="0"/>
              <a:buChar char="•"/>
              <a:tabLst>
                <a:tab pos="1143000" algn="l"/>
              </a:tabLst>
            </a:pPr>
            <a:r>
              <a:rPr lang="en-GB" sz="2000" b="1" dirty="0">
                <a:latin typeface="+mn-lt"/>
              </a:rPr>
              <a:t>Liaison with other CCSDS and external groups, MOIMS, DTN, CFDP, SEA XML </a:t>
            </a:r>
            <a:r>
              <a:rPr lang="en-GB" sz="2000" b="1" dirty="0" smtClean="0">
                <a:latin typeface="+mn-lt"/>
              </a:rPr>
              <a:t>SIG</a:t>
            </a:r>
            <a:r>
              <a:rPr lang="en-GB" sz="2000" b="1" dirty="0">
                <a:latin typeface="+mn-lt"/>
              </a:rPr>
              <a:t> </a:t>
            </a:r>
            <a:r>
              <a:rPr lang="en-GB" sz="2000" b="1" dirty="0" smtClean="0">
                <a:latin typeface="+mn-lt"/>
              </a:rPr>
              <a:t>to align concepts</a:t>
            </a:r>
          </a:p>
          <a:p>
            <a:pPr lvl="1">
              <a:spcBef>
                <a:spcPts val="0"/>
              </a:spcBef>
              <a:spcAft>
                <a:spcPts val="0"/>
              </a:spcAft>
              <a:tabLst>
                <a:tab pos="1143000" algn="l"/>
              </a:tabLst>
            </a:pPr>
            <a:endParaRPr lang="en-GB" sz="2000" b="1" dirty="0" smtClean="0">
              <a:latin typeface="+mn-lt"/>
            </a:endParaRPr>
          </a:p>
          <a:p>
            <a:pPr>
              <a:spcBef>
                <a:spcPts val="0"/>
              </a:spcBef>
              <a:spcAft>
                <a:spcPts val="0"/>
              </a:spcAft>
              <a:tabLst>
                <a:tab pos="685800" algn="l"/>
              </a:tabLst>
            </a:pPr>
            <a:r>
              <a:rPr lang="en-GB" b="1" dirty="0">
                <a:solidFill>
                  <a:srgbClr val="C00000"/>
                </a:solidFill>
                <a:latin typeface="+mn-lt"/>
                <a:ea typeface="Times New Roman" panose="02020603050405020304" pitchFamily="18" charset="0"/>
              </a:rPr>
              <a:t>SOIS-WIR </a:t>
            </a:r>
            <a:r>
              <a:rPr lang="en-GB" b="1" dirty="0" smtClean="0">
                <a:solidFill>
                  <a:srgbClr val="C00000"/>
                </a:solidFill>
                <a:latin typeface="+mn-lt"/>
                <a:ea typeface="Times New Roman" panose="02020603050405020304" pitchFamily="18" charset="0"/>
              </a:rPr>
              <a:t>WG</a:t>
            </a:r>
          </a:p>
          <a:p>
            <a:pPr marL="800100" lvl="1" indent="-342900">
              <a:spcBef>
                <a:spcPts val="0"/>
              </a:spcBef>
              <a:spcAft>
                <a:spcPts val="0"/>
              </a:spcAft>
              <a:buFont typeface="Arial" panose="020B0604020202020204" pitchFamily="34" charset="0"/>
              <a:buChar char="•"/>
              <a:tabLst>
                <a:tab pos="1143000" algn="l"/>
              </a:tabLst>
            </a:pPr>
            <a:r>
              <a:rPr lang="en-US" sz="2000" b="1" dirty="0" smtClean="0">
                <a:latin typeface="+mn-lt"/>
                <a:ea typeface="Times New Roman" panose="02020603050405020304" pitchFamily="18" charset="0"/>
              </a:rPr>
              <a:t>RFID Tag-Encoding</a:t>
            </a:r>
            <a:r>
              <a:rPr lang="en-US" sz="2000" b="1" dirty="0">
                <a:latin typeface="+mn-lt"/>
                <a:ea typeface="Times New Roman" panose="02020603050405020304" pitchFamily="18" charset="0"/>
              </a:rPr>
              <a:t>	</a:t>
            </a:r>
            <a:r>
              <a:rPr lang="en-US" sz="2000" b="1" dirty="0" smtClean="0">
                <a:latin typeface="+mn-lt"/>
                <a:ea typeface="Times New Roman" panose="02020603050405020304" pitchFamily="18" charset="0"/>
              </a:rPr>
              <a:t>Interoperability Testing report</a:t>
            </a:r>
          </a:p>
          <a:p>
            <a:pPr marL="800100" lvl="1" indent="-342900">
              <a:spcBef>
                <a:spcPts val="0"/>
              </a:spcBef>
              <a:spcAft>
                <a:spcPts val="0"/>
              </a:spcAft>
              <a:buFont typeface="Arial" panose="020B0604020202020204" pitchFamily="34" charset="0"/>
              <a:buChar char="•"/>
              <a:tabLst>
                <a:tab pos="1143000" algn="l"/>
              </a:tabLst>
            </a:pPr>
            <a:r>
              <a:rPr lang="en-US" sz="2000" b="1" dirty="0" smtClean="0">
                <a:latin typeface="+mn-lt"/>
                <a:ea typeface="Times New Roman" panose="02020603050405020304" pitchFamily="18" charset="0"/>
              </a:rPr>
              <a:t>Presentations by Agencies</a:t>
            </a:r>
            <a:r>
              <a:rPr lang="en-US" sz="2000" b="1" dirty="0">
                <a:latin typeface="+mn-lt"/>
                <a:ea typeface="Times New Roman" panose="02020603050405020304" pitchFamily="18" charset="0"/>
              </a:rPr>
              <a:t>	</a:t>
            </a:r>
            <a:r>
              <a:rPr lang="en-US" sz="2000" b="1" dirty="0" smtClean="0">
                <a:latin typeface="+mn-lt"/>
                <a:ea typeface="Times New Roman" panose="02020603050405020304" pitchFamily="18" charset="0"/>
              </a:rPr>
              <a:t>and Industrials</a:t>
            </a:r>
          </a:p>
          <a:p>
            <a:pPr marL="800100" lvl="1" indent="-342900">
              <a:spcBef>
                <a:spcPts val="0"/>
              </a:spcBef>
              <a:spcAft>
                <a:spcPts val="0"/>
              </a:spcAft>
              <a:buFont typeface="Arial" panose="020B0604020202020204" pitchFamily="34" charset="0"/>
              <a:buChar char="•"/>
              <a:tabLst>
                <a:tab pos="1143000" algn="l"/>
              </a:tabLst>
            </a:pPr>
            <a:r>
              <a:rPr lang="en-US" sz="2000" b="1" dirty="0" smtClean="0">
                <a:latin typeface="+mn-lt"/>
                <a:ea typeface="Times New Roman" panose="02020603050405020304" pitchFamily="18" charset="0"/>
              </a:rPr>
              <a:t>SIS-MIA/SOIS-WWG combined meeting to discuss high-rate video requirements for wireless communications transport</a:t>
            </a:r>
          </a:p>
          <a:p>
            <a:pPr marL="800100" lvl="1" indent="-342900">
              <a:spcBef>
                <a:spcPts val="0"/>
              </a:spcBef>
              <a:spcAft>
                <a:spcPts val="0"/>
              </a:spcAft>
              <a:buFont typeface="Arial" panose="020B0604020202020204" pitchFamily="34" charset="0"/>
              <a:buChar char="•"/>
              <a:tabLst>
                <a:tab pos="1143000" algn="l"/>
              </a:tabLst>
            </a:pPr>
            <a:r>
              <a:rPr lang="en-US" sz="2000" b="1" dirty="0" smtClean="0">
                <a:latin typeface="+mn-lt"/>
                <a:ea typeface="Times New Roman" panose="02020603050405020304" pitchFamily="18" charset="0"/>
              </a:rPr>
              <a:t>Forward plans and projects</a:t>
            </a:r>
            <a:endParaRPr lang="en-GB" sz="2000" b="1" dirty="0">
              <a:latin typeface="+mn-lt"/>
              <a:ea typeface="Times New Roman" panose="02020603050405020304" pitchFamily="18" charset="0"/>
            </a:endParaRPr>
          </a:p>
        </p:txBody>
      </p:sp>
    </p:spTree>
    <p:extLst>
      <p:ext uri="{BB962C8B-B14F-4D97-AF65-F5344CB8AC3E}">
        <p14:creationId xmlns:p14="http://schemas.microsoft.com/office/powerpoint/2010/main" val="1507388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idx="4294967295"/>
          </p:nvPr>
        </p:nvSpPr>
        <p:spPr bwMode="auto">
          <a:xfrm>
            <a:off x="457200" y="228600"/>
            <a:ext cx="7772400" cy="838200"/>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rPr>
              <a:t>Administrative Overview </a:t>
            </a:r>
            <a:r>
              <a:rPr lang="en-US" sz="2400" dirty="0" smtClean="0">
                <a:solidFill>
                  <a:srgbClr val="000099"/>
                </a:solidFill>
                <a:effectLst>
                  <a:outerShdw blurRad="38100" dist="38100" dir="2700000" algn="tl">
                    <a:srgbClr val="000000">
                      <a:alpha val="43137"/>
                    </a:srgbClr>
                  </a:outerShdw>
                </a:effectLst>
              </a:rPr>
              <a:t> </a:t>
            </a:r>
            <a:endParaRPr lang="de-DE" sz="2400" dirty="0">
              <a:solidFill>
                <a:srgbClr val="000099"/>
              </a:solidFill>
              <a:effectLst>
                <a:outerShdw blurRad="38100" dist="38100" dir="2700000" algn="tl">
                  <a:srgbClr val="000000">
                    <a:alpha val="43137"/>
                  </a:srgbClr>
                </a:outerShdw>
              </a:effectLst>
            </a:endParaRPr>
          </a:p>
        </p:txBody>
      </p:sp>
      <p:sp>
        <p:nvSpPr>
          <p:cNvPr id="4" name="TextBox 3"/>
          <p:cNvSpPr txBox="1">
            <a:spLocks noChangeArrowheads="1"/>
          </p:cNvSpPr>
          <p:nvPr/>
        </p:nvSpPr>
        <p:spPr bwMode="auto">
          <a:xfrm>
            <a:off x="190500" y="914400"/>
            <a:ext cx="8763000" cy="5715000"/>
          </a:xfrm>
          <a:prstGeom prst="rect">
            <a:avLst/>
          </a:prstGeom>
          <a:solidFill>
            <a:schemeClr val="bg1"/>
          </a:solidFill>
          <a:ln w="9525">
            <a:noFill/>
            <a:miter lim="800000"/>
            <a:headEnd/>
            <a:tailEnd/>
          </a:ln>
        </p:spPr>
        <p:txBody>
          <a:bodyPr vert="horz" wrap="square" lIns="81204" tIns="39889" rIns="81204" bIns="39889"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542925" indent="-542925">
              <a:lnSpc>
                <a:spcPct val="100000"/>
              </a:lnSpc>
              <a:spcBef>
                <a:spcPts val="600"/>
              </a:spcBef>
              <a:spcAft>
                <a:spcPct val="0"/>
              </a:spcAft>
              <a:defRPr/>
            </a:pPr>
            <a:r>
              <a:rPr lang="en-US" sz="2000" b="1" dirty="0"/>
              <a:t>Registration will be set up near a central location </a:t>
            </a:r>
            <a:r>
              <a:rPr lang="en-US" sz="2000" b="1" dirty="0" smtClean="0"/>
              <a:t>and </a:t>
            </a:r>
            <a:r>
              <a:rPr lang="en-US" sz="2000" b="1" dirty="0"/>
              <a:t>will also double as the Secretariat area through the rest of the week.</a:t>
            </a:r>
          </a:p>
          <a:p>
            <a:pPr marL="542925" indent="-542925">
              <a:lnSpc>
                <a:spcPct val="100000"/>
              </a:lnSpc>
              <a:spcBef>
                <a:spcPts val="600"/>
              </a:spcBef>
              <a:spcAft>
                <a:spcPct val="0"/>
              </a:spcAft>
              <a:defRPr/>
            </a:pPr>
            <a:r>
              <a:rPr lang="en-US" sz="2000" b="1" dirty="0" smtClean="0"/>
              <a:t>Recommended meeting </a:t>
            </a:r>
            <a:r>
              <a:rPr lang="en-US" sz="2000" b="1" dirty="0"/>
              <a:t>and break schedules </a:t>
            </a:r>
            <a:r>
              <a:rPr lang="en-US" sz="2000" b="1" dirty="0" smtClean="0"/>
              <a:t>are </a:t>
            </a:r>
            <a:r>
              <a:rPr lang="en-US" sz="2000" b="1" dirty="0"/>
              <a:t>as follows:</a:t>
            </a:r>
          </a:p>
          <a:p>
            <a:pPr lvl="2"/>
            <a:r>
              <a:rPr lang="en-US" sz="2000" b="1" dirty="0"/>
              <a:t>Start time          	</a:t>
            </a:r>
            <a:r>
              <a:rPr lang="en-US" sz="2000" b="1" dirty="0" smtClean="0"/>
              <a:t>08:15</a:t>
            </a:r>
            <a:endParaRPr lang="en-US" sz="2000" b="1" dirty="0"/>
          </a:p>
          <a:p>
            <a:pPr lvl="2"/>
            <a:r>
              <a:rPr lang="en-US" sz="2000" b="1" dirty="0"/>
              <a:t>Coffee break   	</a:t>
            </a:r>
            <a:r>
              <a:rPr lang="en-US" sz="2000" b="1" dirty="0" smtClean="0"/>
              <a:t>10:30-10:45</a:t>
            </a:r>
            <a:endParaRPr lang="en-US" sz="2000" b="1" dirty="0"/>
          </a:p>
          <a:p>
            <a:pPr lvl="2"/>
            <a:r>
              <a:rPr lang="en-US" sz="2000" b="1" dirty="0"/>
              <a:t>Lunch Break    	</a:t>
            </a:r>
            <a:r>
              <a:rPr lang="en-US" sz="2000" b="1" dirty="0" smtClean="0"/>
              <a:t>12:00-13:00</a:t>
            </a:r>
            <a:endParaRPr lang="en-US" sz="2000" b="1" dirty="0"/>
          </a:p>
          <a:p>
            <a:pPr lvl="2"/>
            <a:r>
              <a:rPr lang="en-US" sz="2000" b="1" dirty="0"/>
              <a:t>Coffee Break   	</a:t>
            </a:r>
            <a:r>
              <a:rPr lang="en-US" sz="2000" b="1" dirty="0" smtClean="0"/>
              <a:t>15:30-15:45</a:t>
            </a:r>
            <a:endParaRPr lang="en-US" sz="2000" b="1" dirty="0"/>
          </a:p>
          <a:p>
            <a:pPr lvl="2"/>
            <a:r>
              <a:rPr lang="en-US" sz="2000" b="1" dirty="0"/>
              <a:t>End time	</a:t>
            </a:r>
            <a:r>
              <a:rPr lang="en-US" sz="2000" b="1" dirty="0" smtClean="0"/>
              <a:t>16:45</a:t>
            </a:r>
            <a:endParaRPr lang="en-US" sz="2000" b="1" dirty="0"/>
          </a:p>
          <a:p>
            <a:pPr marL="542925" indent="-542925">
              <a:lnSpc>
                <a:spcPct val="100000"/>
              </a:lnSpc>
              <a:spcBef>
                <a:spcPts val="600"/>
              </a:spcBef>
              <a:spcAft>
                <a:spcPct val="0"/>
              </a:spcAft>
              <a:defRPr/>
            </a:pPr>
            <a:r>
              <a:rPr lang="en-US" sz="2000" b="1" dirty="0"/>
              <a:t>Beverages will be available in </a:t>
            </a:r>
            <a:r>
              <a:rPr lang="en-US" sz="2000" b="1" dirty="0" smtClean="0"/>
              <a:t>buildings 263, 161, 263 and 163 during </a:t>
            </a:r>
            <a:r>
              <a:rPr lang="en-US" sz="2000" b="1" dirty="0"/>
              <a:t>the </a:t>
            </a:r>
            <a:r>
              <a:rPr lang="en-US" sz="2000" b="1" dirty="0" smtClean="0"/>
              <a:t>AM </a:t>
            </a:r>
            <a:r>
              <a:rPr lang="en-US" sz="2000" b="1" dirty="0"/>
              <a:t>and </a:t>
            </a:r>
            <a:r>
              <a:rPr lang="en-US" sz="2000" b="1" dirty="0" smtClean="0"/>
              <a:t>PM </a:t>
            </a:r>
            <a:r>
              <a:rPr lang="en-US" sz="2000" b="1" dirty="0"/>
              <a:t>breaks.</a:t>
            </a:r>
          </a:p>
          <a:p>
            <a:pPr marL="542925" indent="-542925">
              <a:lnSpc>
                <a:spcPct val="100000"/>
              </a:lnSpc>
              <a:spcBef>
                <a:spcPts val="600"/>
              </a:spcBef>
              <a:spcAft>
                <a:spcPct val="0"/>
              </a:spcAft>
              <a:defRPr/>
            </a:pPr>
            <a:r>
              <a:rPr lang="en-US" sz="2000" b="1" dirty="0"/>
              <a:t>Lunch will be on your own from </a:t>
            </a:r>
            <a:r>
              <a:rPr lang="en-US" sz="2000" b="1" dirty="0" smtClean="0"/>
              <a:t>12:00-13:00. There is a cafeteria on campus located in building 161. The cafeteria serves lunch from 11:00 to 13:00. Breakfast is also available in the cafeteria from 08:00 to 10:00.</a:t>
            </a:r>
            <a:endParaRPr lang="en-US" sz="2000" b="1" dirty="0"/>
          </a:p>
          <a:p>
            <a:pPr marL="542925" indent="-542925">
              <a:lnSpc>
                <a:spcPct val="100000"/>
              </a:lnSpc>
              <a:spcBef>
                <a:spcPts val="600"/>
              </a:spcBef>
              <a:spcAft>
                <a:spcPct val="0"/>
              </a:spcAft>
              <a:defRPr/>
            </a:pPr>
            <a:r>
              <a:rPr lang="en-US" sz="2000" b="1" dirty="0" smtClean="0"/>
              <a:t>Please </a:t>
            </a:r>
            <a:r>
              <a:rPr lang="en-US" sz="2000" b="1" dirty="0"/>
              <a:t>let the Secretariat staff know as soon as possible if you will not be using your meeting room at your scheduled time</a:t>
            </a:r>
            <a:r>
              <a:rPr lang="en-US" sz="2000" b="1" dirty="0" smtClean="0"/>
              <a:t>.</a:t>
            </a:r>
          </a:p>
          <a:p>
            <a:pPr marL="542925" indent="-542925">
              <a:lnSpc>
                <a:spcPct val="100000"/>
              </a:lnSpc>
              <a:spcBef>
                <a:spcPts val="600"/>
              </a:spcBef>
              <a:spcAft>
                <a:spcPct val="0"/>
              </a:spcAft>
              <a:defRPr/>
            </a:pPr>
            <a:r>
              <a:rPr lang="en-US" sz="2000" b="1" dirty="0" err="1" smtClean="0"/>
              <a:t>WiFi</a:t>
            </a:r>
            <a:r>
              <a:rPr lang="en-US" sz="2000" b="1" dirty="0" smtClean="0"/>
              <a:t> access: </a:t>
            </a:r>
          </a:p>
          <a:p>
            <a:pPr marL="881062" lvl="1" indent="-542925">
              <a:spcBef>
                <a:spcPts val="600"/>
              </a:spcBef>
              <a:buFont typeface="Courier New" panose="02070309020205020404" pitchFamily="49" charset="0"/>
              <a:buChar char="o"/>
              <a:defRPr/>
            </a:pPr>
            <a:r>
              <a:rPr lang="en-US" sz="2000" b="1" dirty="0" smtClean="0"/>
              <a:t>SSID: </a:t>
            </a:r>
            <a:r>
              <a:rPr lang="en-US" sz="2000" dirty="0" smtClean="0">
                <a:solidFill>
                  <a:srgbClr val="FF0000"/>
                </a:solidFill>
              </a:rPr>
              <a:t>See room information		</a:t>
            </a:r>
            <a:r>
              <a:rPr lang="en-US" sz="2000" b="1" dirty="0" smtClean="0"/>
              <a:t>Password: </a:t>
            </a:r>
            <a:r>
              <a:rPr lang="en-US" sz="2000" dirty="0" smtClean="0">
                <a:solidFill>
                  <a:srgbClr val="FF0000"/>
                </a:solidFill>
              </a:rPr>
              <a:t>N/A</a:t>
            </a:r>
            <a:endParaRPr lang="en-US" sz="2000" b="1" dirty="0">
              <a:solidFill>
                <a:srgbClr val="FF0000"/>
              </a:solidFill>
            </a:endParaRPr>
          </a:p>
        </p:txBody>
      </p:sp>
    </p:spTree>
    <p:extLst>
      <p:ext uri="{BB962C8B-B14F-4D97-AF65-F5344CB8AC3E}">
        <p14:creationId xmlns:p14="http://schemas.microsoft.com/office/powerpoint/2010/main" val="3831140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381000" y="228600"/>
            <a:ext cx="8229600" cy="487362"/>
          </a:xfrm>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99"/>
                </a:solidFill>
                <a:effectLst>
                  <a:outerShdw blurRad="38100" dist="38100" dir="2700000" algn="tl">
                    <a:srgbClr val="C0C0C0"/>
                  </a:outerShdw>
                </a:effectLst>
              </a:rPr>
              <a:t>Have a great meeting week!</a:t>
            </a:r>
          </a:p>
        </p:txBody>
      </p:sp>
      <p:sp>
        <p:nvSpPr>
          <p:cNvPr id="3" name="AutoShape 2" descr="data:image/jpeg;base64,/9j/4AAQSkZJRgABAQAAAQABAAD/2wCEAAkGBxQSEhQUExQWFhUXFRgXFxcYGBcYFxcXHRoYGBgUGhccHCggGBwmHBcUITEhJSkrLi8uGB8zODMsNygtLisBCgoKDg0OGxAQGywkHyQ3MC8sLywsNC8sLywsLCwsLCwsLCwsLCwsLCwsNCwsLCwsLCwsLCwsLCwsLCwsLCwsLP/AABEIALEBHAMBIgACEQEDEQH/xAAcAAABBQEBAQAAAAAAAAAAAAAEAAIDBQYBBwj/xABCEAACAQMCBAMFBgQDCAEFAAABAhEAAyESMQQFQVETImEGMnGBkRRCobHB0SNS4fAzcpIHFWKCosLS8bIkQ1Oz4v/EABoBAAIDAQEAAAAAAAAAAAAAAAEDAAIEBQb/xAA1EQACAgEDAgMGBAQHAAAAAAAAAQIRAwQSITFBEzJhBSJRcZGxQlKBoRQjM9E0Q1NicuHx/9oADAMBAAIRAxEAPwCvn1p63Y61zwp61LZ4UE5aK9m2jiIJs8wIBWTB6VI/EqdhHwqP7EvRh85py8EekfWkvZ1Gci8Ruk/DNJ3J6GpBw7fCuMhFS0EGZjXADU2muGrWSiFppoNTMKjYUbAxpuUi1cKfGl4dEB3XXPENcNo1zwzRCPD04GofDPanhTUIPZqZNcJpuqgQfqpVHNPDVAnaUmuUgaIRTS1Uq7pqEYtdN1Gn6a5ooWCxuaWafFI1CWNj1roFKlNAljq4TXNVNJqBsfrNI3T61HNKahB5umuo1RE05DUQURB6kV6gC+tSKtXYgKS9UiXqD0mnCaq4oKYd4p71wt60HqNdDGq7S1hBNKodRrhuVKDZPFd0UMbhrnjHtRoASVpVB4xruuhRCauTURelro0WskpA1H4lLxBUohIXphFN10vEqEOlPSuaaablc8WjyAdppRTfEFLVUBY6a5NNn1rnzqBHinTUXzrs1CD64abNKKhDpNcmkRTaATs1wmuGmmoEcTXJrkUgKhBE11GpRUttRURLAvFpwuVGy1zTTeDNyEq9SK9DeEYB7z/c0gPWq8PoW5XULF2nC7QketOA9aFINsMDipBHaq8fGni4e9BxLbg9TXdVAeMe9LxjQ2B3hpHwphQdqGF6nePU2sG4lNuo9BpC9S8WjyTchC3XDarvi0vEqck3IZ4ZrptGn+JS8WpyDcR+GaK5byu5fbSg2yWI8q9pP9n0qE3q1B4v7HwwC/4rzkjb+Zvd6e6OxBpGbJKKSj1fQZjipcvogDiPZFl2uEmJxkDv5SBPwqlu8FcQwwxnS8jS47jt0wcjqBTzxZ1atR1b6pMz3nerB7q8QjF11XBkRgl/usASBJ2I9SRk0F4mPmTtF/cnwlTKg2GrhtGpUvSNo9K7rp9sQQC2aWlqn1Ugalksh0HtXBPY0SAa7B7UNxYFYN2rmlu1FlTXNJqbiAelu1OCN2onQa6ENDcHkF0mmwe1Gm3XNFTcGmByafbY0Rpp6D0FRSJtJByyxOb5j0tx+tSDgOF//Jd/6f2rPDmbEFtOBE5znbE1H/vkzGj8evaKwvJf+Y/2/sbU4rpiX7/3NN9k4XI1XIABBlZJMyCNhsPrTX4Lhuj3Pop/UVT/AGkhNekZCmJMwZj8+3X4Vy5zDQ2l0IMBoEExGqYkdP1pGm1EZJve+r+4/UR2tJ448pdi2HBWP57n+lfymn/YuH/mu/RKoxzbGEYnOBB/We/Tp9HNzWASVjGPMsnfpPcGY2rQ88fziEv9iL8cDw3813/p/akvB8N/Nd/6f2qj4DmPinSukf5mC7dRIiIHWKjfnSDqDj7pn0jp/c0PEV1vZdySV+HH6Gg+xcN/Nd/6f2prcHw428Q/MD/tqgXnQk+U46Yn6d66OeJ1BHyH71fevzso5p/gj9C7+y2f5W/1j/xp32Wz/K3+v/8AmqM85WJhvQEfD1jv9PWpH5iVCkjDCQI2IJEHOMRUeWPC3Mqv+C+iLY8La6Kf9Z/8a79mt9v+pv2ql/3sJiDvGIP0zB69fnT144lS20NBGPTPrv6bipLNGPWRIq/wL6FyOGs9j/qNOFiz/L+JqhTmRJgCdsjIz6zFI8xI7AZz67xv8PrUeSP5/wBwpv8A019C8e1a6Ifr/WmG3a/kP1P71XcDxJuuF1hBIBbQzRLBdgc7z6QafcuOBq0tpjysU0q22og6iCBnIJ6bTVP4jGpbN3PzBUnztX0RZ8Lbtl1hQIM5PbPXByBipeashuNI93y79t8jBzNBezV5nvAERiPe0/eUHfePT8poTmvHHxbjAb3G3GckkHGM+mO1X3x325BqWy9v7Bmm12pyMinUBBGdyPUiek7VVLdfqAAepONp3Bxgion48gExI9M42z0H1q3iY2vMLqf5f2Lt7fnY3DqLHUMQQD3zv/So7Vy20wNjG0fT0qPmzhStxSSXXzTcLqBggAbqwzIPcQareG43SPMVBLvuTA93Gfnn4Up5ktvPz+hZwdvgteHv2n1BR7pg49JxXF4i0denJQZEEdJiTj/3Wc+3lLq58swxzpI92ce8BBIidqs+VPN+BDB9AxBBhQcAgjpGQetLeppfUssdvoDX+Y3skBLaj0DGOkkt8OlP5fzlmdVco2ohQQpUyTAOC0/ACc4rRcXwY0uNIGHIhLe2Y8yj4fpU16yFR4CBdBgaLZIaRkHeM79JFYVrZ1dmt6ePZANoq0wDgAtgkLMbmI60tC1zijbCA22E5JVm1N7rMBnC+6B8CB1qntcUwBgyd8SSNiYEevyrVp9cp+bgy5cLj0RcaFoDi+bWbbFC3mx0aBMbmI2M1O/EgKjYEqNUsDnbUAQpA65HwrEXj5jOZJ/OrT1aa9wGPFzbR6AyxIOCDBEzkYInr8aYaB4Nx4KE3Lci2pMsZnTqj1O/zEVw3n1aVUNifKZPwA606OqxVzIXLHO+gbFPtiqhr+oqZKnUAqjVDFujEQB0Ge9SXOKuoYNsA9if61FrMV1YHhnXQrLPL7t3xHZWnVCgKGlicrPSJGYzqqz4Hl1wQDYuFSymSUKAah5W1WxOJODB1ARMg6zgE0FfOqq5n3kIkafMswZnSIyBOxqLmHMLa3Gsi+Gb+CQkkjcEwVkEiCT2ryWbXSaagjvY9LDelJgTckuQBoQDaJt+giNXpVByzl4a/oPioTIEN5usKCDjA7itU99idXi41K/WIDao+GI+FU3F818O5pVzr1CAqpIICAQdUjZRt3pOgyyblFM167HSUpIpeL4C9auOql4mR5Tr0lvITIlSQR2yYMUhwF61oa4raSp36DURpcMpGSBuNz3FWvC+1qm8Lly5cVg8OWAgLDCNIyRP3RjNRc29o+HufaWViRct2VTDB9SkEggxjBkjuO5rpLNkUtrXHx/Y5DUOqKl+XONTXLekCFkW9KjUuMCAGIMyTJ/GmDhA6yzENgSdR22GAYAHrsBVhxftJaVr5tlzKWEtsFjX4QQEHqqnSRODBqpHO2JGqcxBKsSAJ6l9oJNOhkk+vBXago8vFx1S3LOfMAquDjrtkzOfSpG5TFxFgjUACGDDQ8sIJIBBgDBj3hUmvhvst1ySb+pVRYYqSWnUrbDy9D/LjrUXs89u5etrxdt/Dk+Kyu0ZB8MwDIgtkA7SYwaLy+oXCuO5VkFiVAhiVgDJJOAqiZMnsDmPjVheS81tNSogVAAzIi3CAYyxGtsz6Z+NaPmC8Haur4Fi1cRTlrl26kkdJjEHVDGTio+D5zYLzd4DhfDAjQLyM0nZhqaMZmY3ETEGLOnyinhST5RjrpM6ZyCQcDpvkD/MTn8qQO+RvPx6dPSrgoXY6VsWgx6vZItjBBjUcwCMfzYOKCTkN2QddssCxYG7b0xONMNufMfpTHqY9ArDLsd4Lh7lxgMAEgE6lUAE7wSNWAf3qfxwhUm2oxEOAyk6gSQTuNgeuTtNWnA8C4Dq7IFAhNJLaumpiuodxEfvUD8qNwlmYnByqtC4MA/w8xjbJpP8Rz0HeBwXHK/Z5189ri7XmVmXw11BoEEyQsAajsD0wap73N3t3GS6Vu6NtyCSJgbArnOJn4UFwvLirpra8YkQlu4SZJBVcDTj453FWXGJKgBeIAXQwbwAsNnzsSwDTJEGIgnqRVHNqVNXfpQI4k0GexXFI3EMwPVTEIn3x023jb0nANUnHcx8K7cET/FLHKnYsImCD12o72S8K1e8xPiFSNJC4zrDGWkHAkDoNzOQvaPgV+03paB4jGQJwx1LMYGCNq6kVeOmhEnS6k/LuYWrhS0eH1OS0Frh0H3iFClSAegMb5xQXFcdaOUt+GCfOvlYwII0toBT5VHwKi3cS4DOgqwjGxk9D2j4TWk9o+UcOl0sTp8QlkYnyajBgwuBBVo/4+2AGuOhFHeuqG88e01qzObnk1Rp16NEhsdJK7id+lVXF8KQUVFvqYlTBDHcSsAYgY7VoHawCFuvoGnRqKabYbSMgwfOAImYwMTJLOd3heKNbK32VTbQ2wdSMGUrLAjTOs5HYDvQmotPnlfQrlbxpSatNpcde92u3Yz/AAqFTrhiMyzJJA9VcYO2R60db4dg2tj/AA4+4LcgYjUAo82D1G25zUd+34rLqmYAG+P9Un5US3IhbHiGCFEkavMfRSCVGCN1O9YZSfFj9sb46BKOrkkXSCBgFUTVviA+Z+BOdqNvcKpRv4x7wzLB2IH+IfyOaprbKXXQrKJ+8yn8RH5Ub46lIgEyMnB33EMQdoiik6Q5Lgi4KGS+WIYqEFoaZk628RTpMtA09ZGfmLe4sLC3EVZUAsFa3MsR98rsN8dPrDc4YKCpUguxiSQ24aQPEgie464im2+TYLFWIyswsAmfNM7gsDk9qpt5t/oVck1SQwqWuoUYwQTq1KGDeaMrtIScfgap24RwA2loJIGxyDBGDPWtHwvCurAh/JkFAqKCIwTpOTMUI9sh/Na0AFZRQ69ehckgnMZq6m11dlPD4B+H4rwoBtPMAHUqnpkwU2kAjtUlzjlZSGgfe1HWST2yxOxGfr6WfEcOLrOdNxStksRoJ2nq90+U9/wNZ3lgN97aqgEBpIAgwhInaPdPXrUUotOT7FXB2ku5ccstC/KoEKjJ1KRvExk7Y3PU0LfFu27I1xFZTBEMY64K22EfA0Pw/M2UFTbaACTpAXSQDqPXVHfG3yNcnNW+8FJOciityb54A6AOI467dZdbM5ACrJOBAACjpgDbetv7NcC7JbuMDq8wBMBgsIo3IkaVIHpHQCsCf+EAY+W3rX0ByS8qIltC6AEBMMToABGesiRP/quVr8m2Kiu5r0dqTnV0UVrh7pyBneAVxGAmDtsZ9fhQnH8I4VQV8vjI7SMdmaYgeWRPbEkGtzYDlF1Xzq8uoZ7WwY8o6q3+v6V3tI6mxdHvMqMwZvcB8xzO4CmYjtXLxva1SNz1MsvDizxziOFUkASwEebr6iIyOx39KfZ5asEubaBojLuwEmSBbB+jwdu81eck4MvcZ7rWzbAJ0pE3MESugEiMGDBOB1rS8t5Zw+lmuWkbS5ALOZbCkAW1IEb5J6+kV3opy4VnMyVHlmL5VyqyWdWa66BWIhfDLGIDZLRBOOsZxtRXEcZqIK8OoCLCk3LgOmBgEmYxse5iJiieZcxFq7cdbQCaCAgAOSsajG+c1W2eKL2rbMEnSCfJbye8RT46fxHUvuCOXbG19gS4jkjQoRpmVtgaY66tIPUnr+VW/Glbdu0EUltILuw0nVmICqFAg+6QSO5ihEvxJGgGei2x+mKmu8fdlUdCim0CCwAFwFj5xjb4evoBo/h9jj0FeLuvqSXeNtmwmq+WJdtdpRcBCwQG1FtMZiI60zllm34DM957jaLv8Ig+HbYldLgRuVDjvtkUDxLqoUIAPNq8oXcRuYmrC1zK7pcWw12V/iET/DQGS5xt+47VV4EnJprqgvLajfqVdvwUYO+liWdiDqJEjEyIIkmPhRXJr6DSz3UcG+x+z6BldMKzORlQT7mR5Z32T8fIANwwOkmpBzIqoZbh1CYjcfjNaJ6Z1doXHMrqixa3YsoRdW2G8VwNK6j5QgKnEAZ+R75rPPxS6mjQFJXBUFhBkxJGkYirviufXrtpheF21Nxj5kZQ5OXGwHl8mM+99ROC49URlBQgspgopMgg+9Ej3dp70vDjlKFtrkZmmt1LoH8t4/h9JDIsKDJ8JG3xJ7xvBxWQvcUwUeaH1GYAGIEHUAO5x6Vo0e9ed1sKpU2EW4TjSFCrqksMkiNuvzFTzSwHnxAy3v5/KQwGNhAO3vCZpU3U3EiTlBMsuUcx4WxoPma4GlnEbEAEAsCsA6ukkHetVzvibFoB3so2sx4gCsBpCiPcwI0xk4zXmzcluC34ispWQN4MxJxsYjOeq963vs7dTibA4O8QGCIUbJaQDpYA+9EMrAZKnpBIfp4wcXF8ldsn6EI5vw7fdVB6Wzv1yEn5TWi4d7F+wmgi5vaHkMB1jMMIU6HWJ30gDtWO4v2c420+jQpQ+86G0ilZ1GWJGBGCegHatNw9teEs3RZL6nDMhVhJuaY8p0x5VY+bTudhIijglk9xPb8wRlO+egBzFbHEXSjwjKQgCglOkTpEEhfdzPTsKA4vRwTMl1V8PWpnww7MjKWSAwwYA3g/hUfDXra3A1tSRxSKCzOGCsSFuApoAJDBoJ9CBS432c8ZfELltQlSSDgzGTqZtydh07VnnlhF3N8DcWLJN3FWV/B8daUlwxEAHSXYTbkg+XYgNGKseN9prXhnBIbdix67QoMHbbt+FLxnspdUSDiIIyvlkNGpyBuD09c1WPyRlUecZzENE7YMQ224mmQcM3MeaDOE8fmVF7a9pLcySTtvMnbA3zHeBj4U5PaRBpCkeuooMRnJkiq//cNggEXbsZgm3ZHVYn+N2Zsn+UdJiOz7NK5MXlUASCwTIE4Om4YMAHr7x7As1RpdCviSDbnMluOGA8qsDIZT2JE7CcbjpRz85TTqAZmJchAFaF+5qZVPrPw9ay3OeX/Zx4fjW7gJkhDJxGWHTp1/IwuV8V4di42D5wqjvgTH1P0oTkmkvgUjak38S/T2hOxRV/hm5BBwegGRO+/pVZZ465HiKxf+IFgwTgA6iASIEgbzQHB8UGuooQAMdJ96SDvPmjfsBTVcG3xBEaQy6BiJLGPjhR9KXUS7k31NFc9orzl7jWUIO48646ADxAYJzmaJtAaYuSAWBUICCGhhpMq5YQYww9ZxGS5SZD2yxUsUiCB97oJzvRA457D6Ue5/DcFTCsNQMzDevTNRRXRdCKa6s0X2ThsDx7YPVXBTSfiTnI3EVY2OV2QMtbb1Rlj9c1jncHw7rtOrWDIAiO8TJ6x60NeYOQSUECN32HeFzU8Ld3KuSXYgW1BI6DrXtvLW1FFkCblseonTnPrXjxaQT/fT0r0/kl8vZS6IIOliIkyIwBORXE9qLY4t9LOp7NVqa+KPWbVoIQgTyQfNgj4MDmT3E+sYnC+19wIvEgHAS5geid+kbfKnn2iv6dMkDAxExgTqIJx9aoPaDiP/AKbiCZH8J4BgySsbwP3rNqNViybYw62huDR5cW6c/gzJHmd5HFy1dnUzMB4PiaZlhCgE+XcTtpBrnCcbeuKzOzHUZAjSFH8oXoPSsxy7mlzh7i3bZhlII6jBnIq/4PmovBiFIznqCTkxXq9HLG7UutHByyky39nbui5cOATbdZM9RnaqcWACNhmiLF8qSRGaHdzPSnRwQUm6A8stqRw2V1E+var72nuK68P/AMNkL06Vnxdzk1NxF2QB+9GWKLlF/AEcj2y9Qa/AAG2/9/hVny/ilsIZeBfVkjQ2ABM6uoJxIBA6x0qb1sHv/c1Y8BxLBVE+VQYGcSIP1FYqcskkvia1ShFsEIB7URy1QLiTEBh+dCkd6kskgiDXQlFOPQxRdSNB7YXWcW9LgQ91iIUyWZTJ6jasxwYcMQ2nSZk+adhEZj8O9WHGXmIE5oKaTgxRhFIfmm5Ss1HI7ZUXCNPnQKDrSCSwMYO/pVbzXkxYQ9y2jLG+p20gGMICSPWq23eYTHURIwYx1GegopuPZmDN5isRqzGTgFY9Pe1bfS7xY27rktCSpIScJwy6QeIuGCx8tsiDA6sQckRt2o3h+Z2RoRvEEOr6i1t7sMDJJWcCVMSSCMwdprXHq5WbA+9MOY2wASR320j41P4t9BK20VewVQxHxlgPrTIadxTcPsDLz/0WtnnZuELodwCdDmWBj3SRp3OD96CT1ANFcu5G7SzXfCYDDNOFhhpVSQRuBv8APashxXML7Y1XO8a4ETOYIorlnANe1hPGUqsswFslxIw0uIGDtPTFVyxnCC2pr1FKSTast+W8HatC5Za9ZADFrekgw0Q0hQ2kwVEZ652q55RywtbCJcttpGnDFZIa4DiDiAhAic1kOE9m7l1mVUYo13RrLKvn0yAZnSSIwAaCucn4u28WxcHlLiRK6QxBaVwYIM4HTvXC1MHl4kzfgy+E+DbW+FdSdSsJutbBADaiFZ/uw2wbMHastxfK9T2mgDxDejyEsCt25MrGoghkgR3qrPtdxVoqrHKvqGtTEwRIHlnDHPrVjZ9pLN0p4qwVbylCyNtgmNRMHMY2PcRbRRlpXJr8VdPQZqMyzJX2L+/y62iW4S2J8IHMHzAkmA8/c+mv1iT/AHUjkjQCAdGoM3TSCcEkZYn4IOhk0FvgOHdmNriDMGFujWuMGQpDDeM9CaGscqusHe1dRyQCmi5nX4lsEkT2E5PQdhXoceuxNc5GvmmcyWKXaINxHCFFdoB0XmQKQDIGQ0kapHaYz3iouaezra9M6tP8oJE6VJ2knDfy1dDlrCwLTqTe1G6IKkeGVUOY3xEnoIzWpPJXuAsEZZlfNb1yGRRqgRA9DHr3rj6/Uxc04M0whUakeSXuQFcTpMASfLGfeGsJJ/Q1G/IbgGFbSWDQoZhpEgxp1AnzNB/evTOaJpLN5d2kS6kebWcEfyhtxO/rTrfK1YBmt77NpRurmZXO2n6j/irl5ddKHazZh0kZrl0eVcPy/Q9oltJF3zErqCKCmhiJDMSdcjHujOaCscOzPpYEEnzEidM5LGNwMnG/SvSvaDhFVJGowdgxkYWRD6gNziKpeK4FFRngmVXZVn8vX4YrRg1SyK6opm0rxuk7Mo/DtGkEsviGPLAI28UaoIBC+6YOK5b4JsyDuYjRkd/exWgveCj6WaD27e7v+P09atuC5OGUESRjZpGwNaXJJWzOscpOjFvxbQQDH1/evSvYh54S3O8fMV5WLKjr+Vej+xt6OGXrvnFcv2yt2BfM6HsnnK16GrLb5Jggfl/Wqr2oBbg7qgSSFxHXUu1PHGZj8yPTG9TcEq3mFtyArAiTtIBK9I3ArzmODU4v1R3csLhK/geTX+VuuSDsCTnyztq7HIpnAca1okLpIMTPp679a3fMlXh0dbzBkdfKqTDFWDRcYeqqY/KsDxm5IXSDkDOO+eokV6fS6mb5R5fUadRdGl4XiEuZGcSQem4/Q0506xiqHkPMhYuK5QXFByhLANjYkdsn50WecBl94Al2bSQQUBIgBwAGBHQjGnpNdzFrot1Jfqc+eJ9mWHWpnMxQCcTmGwRv6fEdKnuXMSD/AHIrbLJHbuQqMHdMFa/Mkg4+fpv8xRPBXCQZxG3Wq7xj2B2M95MfpUvDXtuxWfzH71yMGR+Jb7nSyxWyl2C2NOtNmhLt+CZ9Pxrv2pc57/tXS8VNMw7GmWV55FDzQfDcXqjM+QfGQYNT22Bn0+XaqxyKi7hbJg9c1UxRTkimKVlaLflaZFabi3/hiIrO8rX8M1acU8rgj6CujFcIdHylHxV4zmrLknE6NWd1iqjiN6dw47GKmSVqjJt5ZreT86Nq0AOlzVuN4rT8t4qbawQB4VzEN946jMdZ6nua8zNq4LfiQ3h6tOqPLqidM94zVtwfHsLezHEZn5YFeb1eNbm0dDF2sl/2h20f7OFI8toDy4+RiqJfYh34Zb6FfM7LpmMBS2rtkgiIpvMuJkiTt6RWo5PzZF4e3bckIrEkjSTGZiT69RWfFFqEmx2WMeFEwXN/ZvieGA8RCBpV9wwAbbYwDg9OlA8u5i9ltSqD0MjpIPTIyAZFem+1HFtxIAtrMqqjKgSNzMxHr0rH8v5C5uQQDJiF8zb7QN62eFhePc8iT7pszVkutrILftDxFuNFx2Q5hjkHrI3B7wc/lecD/tF4hCCxnEdI3ycgmdvvD9tRa4Nb/EC/Ztra02hbC3VUZAjXsw2/LpWW4z2XsrM3DMmdMEfgpIrmZMuKLSTv5fY0xwZJLp9S6te3yXFZbiKyuSWVh5STAzGqB16fOrvheL4crYldBKllKKArwSuoKjapDE9M+bvWM5Z7NWCw1aysyTJBA6n3ZwKueb8u4Oyq+Qlh0unA+GxOe/8ASsmScHL3bs048co8ML9q7dhlBW6zCDqkBipgAYgE9dz3+YR5Zba0gJXsSTphUAM5G5AOOkZqsPMrOuddkTGJMbQBoIjoOtWXHe1vC27WlTakbvbQiTsRqAjAI+tUcJ/hTGOaXWSaMH7R8jYX3dYClvd1FmAhTqMAgDzLmdzV1ybmTWbS20CkLOWB1EkzmF6AgD0AqG77dcOTBt6jO/X/AKpFEp7bWQPJYMevhgz1xoNa/wCZtpxMt41JuLPPTbtlgJZxpnGmdUTGC07dK2nspdA4dJnY43rMLYZdOtxJVCDpwF03IByv59etaDkgPhCMfIHt/Sq6/wB/FQz2a9mW/Q0d51W4w0kQYidsj19B9K5w3FLqXdcbjvG4FVd5Lgc6y2qYaQAZJXfHrUvAHS9smSC0ETJgg/0rjvEqO3DMy7PL2vpd85JByNC6txkSBmP6emG5rZQ8WllVPmVjJ3ltTZE7+T8a9U5dxPhMDuOvwnrXlntVe1c1cqSP49sDbE6MY6ST9TW3QKM7SfKT/wDTFrm4tWuG1z90VPHcva2Y0+tVxtGev0r1njeAV8NAPQgR6/2KzXM+RA7eUmQD90xAI7qcr3GelHDrk+GK1XsqUblDlFFa5kCgS4slRCuoAbYgBj94Tp9QJiprNtggMz5QSR0n+bsZj8KI4b2fIYBiqksoyTsWAL4BBAmZJAgGovtfiAg9MAKAF3Gfpma6kMzcOHwcpY3GVNETXIDNjDhem+PTHvCpC+AT1jb1MR+NDXCIYT/9xZ7CSoH5HP7VJfWFAmSCuZkGGGZG+xMijF8oc+4zmNvMjsKB5bZZ2VAMsRgkD13O2BR3FXg4IU7KM/HGPmI+VQcsHnTedUYGonMRG5prm6l+onanJB3DWCnE3LQAEPeAAkgRrcDAztFEcilkv6jELO0zqJgDONt60qcli/4y3LmvW7aQFQ+ZQAPMZBEdZ+uaa/s/4YY+YFlVSX1EbzqwO89awvXp+7fw+/J0IaJr3q+Pf04M0rRU1ppNam17G3Lgm3p0gjzEnMz0H7YgepqDivZ1kkG4i7CSE/CJb8BNdJe0MdnP/hZkXLnC5aAJ+XT8aJ5jxNgKCtwfr9BVZe5VaUHVfmF2hskTAggfWetU97iVB8qgCMyZ83UgRjrjO9bl7Sb8qI4bVTDL3EBjiT8o/Oi+XcMzsAQVB3Jgf30qn+3MASDgEKdKj1xO/Q/Sp7HFXNwI9XJ/CKzZNTnne1khHCn7ys3S8ltraAe6WQ5CjUBq9PN29BVeVQnSlu72A+7896yPNfay8o8IEEiCCIEemVJPxkfCqxfaq+d7rj/mNcl48zb3yNnjYo+WJ6VxXLE0AldLidYuEKI+7GQGJzUXKvam3ws+dRGMDYdpUERWBsXhdOpm1Hc5JLbRJ6xH/qu82ufwWCgDbbrkb06Ghco3KQqWqp8JGv5n7X2XcnUxG40MvXOYP4HPeo+H9sbax4aXWuThrlwaV+MZ/CvKzd7ijeE4hgRDH5ifoaWtNBKqBLUzb6m55l7V3lU3VtpamCFEnfbBwBWcue119vvQZnUp0t8IECpeZMbtsdmCgn6Vnfsmd62Z9NhxNKHdGeGfLK9zZoLPtLdcBLl1ykglTOfQ9xVdz7iGW6yByyiNJyCQVBB79dqh4fhyDMnFE8WQ+ksJIUDV1Px7xtSNyXQPLRVJePf65o6+Wa2oxhjgb7RP4U5UFX9zkgHCLxAZsvojTGd+p2xuJqssijXqFRuzJLwzf+6sODlARjed/QenpU32f1rYezvsV9osi4T1I6+nb41Ms/DjcgwjbpGOYvoEIqtKQCAZGh/Nmf7itB7P8SIZZ2zPQggD8wfrULWuHSSbl50ACyipbbxNJEQdcrLGTvAxQns3A4kpJCkOsjeO49Z/Kk5qyYpGjTScMsa7ltzX2gti84GpxqkkDqCIHr+lRcJzhWaCrADIMT6dP7xVHxPLjZuvaP3WI7+o6CTByYAo3h+ELjyjP69qD02FR5+oyOpzOXy7G6ve0llXYFxEAKYJDNLTkddvwrzTjLVy5cZyQWJkmTkwBP1FW3DceEdrd1WBZAiQM+ZlIMEgn69cUBxzfxRBAE5H/Mavo9PHDJ13oprNQ80VfYv7vtY7aTpGoW9DNIgtKS8AbeUiN/NiIoDifaa6zaoUQCAIkCYznM4H407heVo4WbhlxqgKcSJ0zPT4dK5xXLVUlTLSZgD0IiAMbnFPjpcMedhR6rO1W4rm5redg2oyoMEAALu3QR033qVLrE+cuTpzrJMHExOwkjFF3OHMM2lpJyzYJJJEmcySx+tC3Eh8Y8sQNt/6Cry21SjQtOTe5uzn2QENn3mU/DSZpyqAqqMwVHxiDn5CmW1OkTgsRqHyyPzp9tWhdYGqQSB32/WqosDNwhIAQGdJWSQFgERv1GZk9R61Ny3hjb4hCwhTdUos6hp1zpDfe3AongSNUbHMncGYjGI7SD2o4IwkBQ4JnT2I6joPw+VbFgWSD+Jm37JI33FceRda2xCrMW1JGYEswHaQw6bfCqq9zIqt24SSFfWOk6SpIB+A3xQXC80BWGOmEuCYAiQ2cDGwzETJxgUXzS1q4fiQuoxbS2oYnHk1OST0APX+Xc15jJpZYpJTXw+56LHqIzg3F/EruK9urjiUUQsZcl3YnEgliBG/7VUXucXrgGq4QMCF8o7VnOBU6dyBCmM5kDO3ed/hRT3I8pB2n1BmI/vtXawY8MX0OJOc5LqEc8vG3Y8pPncBoJkwCRn4/pVHxFwhwFJyBiTHb9KIu8ebq27fZwZ3yDQ/BIXu21YwNYE9sjPwzPyrVnUbuPTgSpN0i14O6Q+ll3MzJjYlfnB60eL4lhOx/QH9ar+c2GtX9JcvCoSTtOgfhtVZY40l2/4jP02j5VfS50ofMmWDUqO89Gu5K9ooO1w7dxVg1gsC/QGK7YtZGw9TWXJPdJtBUXGrJ+VrBzAEZjc/hRXGwVgetaHmXst4PDLd3JEyCsEfl8xWWVTVcGfxIPay8obXTA/AirXk3JLnEGLYGN5MfkDTeItZFbf/AGY2wbjKfj0+FZ9Q5Qwua6l1FeJtZjuZWLlptDbrA+nxoIcJ5J6z+Far25EcS47VRg+WK1RvLCEn6FFUXJF3/s45D43FKScLn5/AiD1x+1Q+3HL/AA+LuYUCcQB+MD41oP8AZm2i4zDciM7R379OlVnt7c1XycfDMj+lZI/4tr0LtfybM1wfB62C7T1ifyr0/m+gcst2Oqwdh65nvn4155yxoYRWr5pxh+zQT8PT96OrUnkikHDW1tmHIzXrPsHxAXhACD7x2J2gV5SRmvQPZ/jwtkD19PT1o+0It40kDTVudmWuWWAFzKoQTqAFtCIknUFKn/VWUF0q5ZTBDkg79d560K7gjMmBABbp0AnYVxXAB/D+/wC9qfDT7PUrPMpPhUGXeIZ9TsZYtqJ7kn+/pWk9ivaG1w7P41pbsjy6ioCsAZ3U7iOxwKx7XP0p1i8f770zLiUltZTHlcXaNp7S+1i3yCbdtCGAkF2JAmABMCB8vyFJc4FmIeVE7RJjMgbjv+FB8NdQGNJPVhsDGQAd6N43mxuOWgIGIKgQYgaY2/4frVsEYQlVcAyylNdQi3Yv23TQdRzGNjpPQHbB+tDWOcujnxQN4Iggg9QQaR424d2xsdv/AHUHFcPZgESXI6sTMBlMz1Mg71ryycJXHyvsZ4+8qfVFlxvFlxHSfwgH6SBQoU/Hy4+n70y1eDLtA0zH5/LtUrNBVQBme4PU9Ph+Nc7NkuVpG/HHjkZ6wd9vwqVlIgtjY7+jH9PxFBXuJIUPiZ9Y2U/tRIc64MRE/gPn1qrl7oUlYwnTmYgEz6ZIj6UVwnFQcsRtnH5mheJUFYOxXP0aaEuXYcj4Z6HbFasGWUXaM+aC6M0lrjVcwSA/3WB9754g+lF2ONKLcScMDiRpnQVB7Lj4D6Zy9q56wMziY9fXarrgeIBQLciAPK0j5Z6H861yjj1Mds0JjOWJ2hj2FYeYDVb4e2OgAbWAZAGMODBg5HeqtLBB+RM9MsP0FW3HAopnIIiTExIMfX4/jQ3Cr5QQJBBx6z0xj+tcjNiennTfB0cUllj05KXhnWRFrfy6izGGXLOBgebaDMR3zTRw7FwdIEOdgAYGxnc1aaGgdMdBHr1NCltQOe+Z/HH705T3WIePbVhXtIv8QvKwbaZEx7ggCRNUliNQwBnf6j9av/bG0EIUCAFtmIUZKaj7oA3J6VmGXv2NWw7dir4Fc9738zS2h/CKxuZrvK7PnHx9KYp8tT8tA1jMUJY1GMqLzm5bfQ3/ADriJ4OIOB5QAB0j4968361uOO4weDG0CdznHwxWJvETisvs6GyMl6h1Dtqjr5rV+wd/Q5P9/wB4rJTVvyG7DT+1aNTBSxOIuE34lk3tc+q8x/v+96o5xR3OXLOWPX+4/Kq+abhW3GkUm/ebNZ7I39M96A9pH1OT+tRcovEH0j+m8VDzO9O39azrHWZyGud41EG4QwatOZ8TNsCqewc0VxD+X0p043JMpF8Ahar7lnEAJvGf2rOk0dw18hdvzo5Y7kVi6MoKaPePwH60qVbTMzlzY/32qPgveX50qVJy9S8Cztdfiv8A3UJb3X/NSpUpDC3PX++tDcb9z5/pSpVul5DOvMGcP7zfA/8AyqXiPft/P8mrtKuNkOpDy/QruM/wP+b/ALVo8++P8n/jSpUJeVAh5voc4j3T/kP5NQnH/wCG/wDmX/4LSpVt0/cRqBL7w+A/I11NjSpVfF5mLn0LXmH+Cv8AlFT+zn+F/q/MUqVYPafb9DpaDz/oCc0/wrn+Q/rVDwXu/wCqu0qtpfKxGr8yL3279/5Wv/1VlKVKmaX+lD5IVqf6svmzSLt8hTrXvClSp8uhU0/P/cHwNZU0qVZ9J5A5vMP6UbwFKlTcnQououY7n5VXilSq2PygfUsuA/b9Kj4/3h/falSpa85b8IPRHEda5Sq76k7AVF8PtSpVdlUf/9k=">
            <a:hlinkClick r:id="rId2"/>
          </p:cNvPr>
          <p:cNvSpPr>
            <a:spLocks noChangeAspect="1" noChangeArrowheads="1"/>
          </p:cNvSpPr>
          <p:nvPr/>
        </p:nvSpPr>
        <p:spPr bwMode="auto">
          <a:xfrm>
            <a:off x="120650" y="-1409700"/>
            <a:ext cx="4714875" cy="2943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798" y="942441"/>
            <a:ext cx="3914496" cy="2342582"/>
          </a:xfrm>
          <a:prstGeom prst="rect">
            <a:avLst/>
          </a:prstGeom>
          <a:noFill/>
          <a:ln w="38100">
            <a:solidFill>
              <a:schemeClr val="accent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0" name="Down Arrow 19"/>
          <p:cNvSpPr/>
          <p:nvPr/>
        </p:nvSpPr>
        <p:spPr bwMode="auto">
          <a:xfrm>
            <a:off x="4114798" y="3305993"/>
            <a:ext cx="304800" cy="356733"/>
          </a:xfrm>
          <a:prstGeom prst="downArrow">
            <a:avLst/>
          </a:prstGeom>
          <a:solidFill>
            <a:srgbClr val="CC33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TextBox 20"/>
          <p:cNvSpPr txBox="1"/>
          <p:nvPr/>
        </p:nvSpPr>
        <p:spPr>
          <a:xfrm>
            <a:off x="4380698" y="3293394"/>
            <a:ext cx="817015" cy="369332"/>
          </a:xfrm>
          <a:prstGeom prst="rect">
            <a:avLst/>
          </a:prstGeom>
          <a:noFill/>
        </p:spPr>
        <p:txBody>
          <a:bodyPr wrap="square" rtlCol="0">
            <a:spAutoFit/>
          </a:bodyPr>
          <a:lstStyle/>
          <a:p>
            <a:r>
              <a:rPr lang="en-US" sz="1800" b="1" dirty="0" smtClean="0">
                <a:solidFill>
                  <a:srgbClr val="C00000"/>
                </a:solidFill>
                <a:latin typeface="+mn-lt"/>
              </a:rPr>
              <a:t>17:30</a:t>
            </a:r>
            <a:endParaRPr lang="en-US" sz="1800" b="1" dirty="0">
              <a:solidFill>
                <a:srgbClr val="C00000"/>
              </a:solidFill>
              <a:latin typeface="+mn-lt"/>
            </a:endParaRPr>
          </a:p>
        </p:txBody>
      </p:sp>
      <p:sp>
        <p:nvSpPr>
          <p:cNvPr id="22" name="Down Arrow 21"/>
          <p:cNvSpPr/>
          <p:nvPr/>
        </p:nvSpPr>
        <p:spPr bwMode="auto">
          <a:xfrm rot="16200000">
            <a:off x="1478380" y="1815234"/>
            <a:ext cx="304800" cy="716863"/>
          </a:xfrm>
          <a:prstGeom prst="downArrow">
            <a:avLst/>
          </a:prstGeom>
          <a:solidFill>
            <a:srgbClr val="3399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1272348" y="1632926"/>
            <a:ext cx="716863" cy="369332"/>
          </a:xfrm>
          <a:prstGeom prst="rect">
            <a:avLst/>
          </a:prstGeom>
          <a:noFill/>
        </p:spPr>
        <p:txBody>
          <a:bodyPr wrap="none" rtlCol="0">
            <a:spAutoFit/>
          </a:bodyPr>
          <a:lstStyle/>
          <a:p>
            <a:r>
              <a:rPr lang="en-US" sz="1800" b="1" dirty="0" smtClean="0">
                <a:solidFill>
                  <a:srgbClr val="3399FF"/>
                </a:solidFill>
                <a:latin typeface="+mn-lt"/>
              </a:rPr>
              <a:t>08:45</a:t>
            </a:r>
            <a:endParaRPr lang="en-US" sz="1800" b="1" dirty="0">
              <a:solidFill>
                <a:srgbClr val="3399FF"/>
              </a:solidFill>
              <a:latin typeface="+mn-lt"/>
            </a:endParaRPr>
          </a:p>
        </p:txBody>
      </p:sp>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6915" y="5888678"/>
            <a:ext cx="2100262" cy="816922"/>
          </a:xfrm>
          <a:prstGeom prst="rect">
            <a:avLst/>
          </a:prstGeom>
          <a:solidFill>
            <a:srgbClr val="CC00CC"/>
          </a:solidFill>
          <a:ln w="28575">
            <a:solidFill>
              <a:srgbClr val="CC00CC"/>
            </a:solidFill>
            <a:miter lim="800000"/>
            <a:headEnd/>
            <a:tailEnd/>
          </a:ln>
          <a:effectLst/>
        </p:spPr>
      </p:pic>
      <p:sp>
        <p:nvSpPr>
          <p:cNvPr id="26" name="Down Arrow 25"/>
          <p:cNvSpPr/>
          <p:nvPr/>
        </p:nvSpPr>
        <p:spPr bwMode="auto">
          <a:xfrm>
            <a:off x="4125663" y="5507025"/>
            <a:ext cx="304800" cy="356733"/>
          </a:xfrm>
          <a:prstGeom prst="downArrow">
            <a:avLst/>
          </a:prstGeom>
          <a:solidFill>
            <a:srgbClr val="CC00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27" name="Curved Connector 26"/>
          <p:cNvCxnSpPr>
            <a:stCxn id="25" idx="1"/>
            <a:endCxn id="22" idx="0"/>
          </p:cNvCxnSpPr>
          <p:nvPr/>
        </p:nvCxnSpPr>
        <p:spPr bwMode="auto">
          <a:xfrm rot="10800000">
            <a:off x="1272349" y="2173667"/>
            <a:ext cx="1844566" cy="4123473"/>
          </a:xfrm>
          <a:prstGeom prst="curvedConnector3">
            <a:avLst>
              <a:gd name="adj1" fmla="val 161098"/>
            </a:avLst>
          </a:prstGeom>
          <a:solidFill>
            <a:schemeClr val="accent1"/>
          </a:solidFill>
          <a:ln w="12700" cap="flat" cmpd="sng" algn="ctr">
            <a:solidFill>
              <a:srgbClr val="CC00CC"/>
            </a:solidFill>
            <a:prstDash val="solid"/>
            <a:round/>
            <a:headEnd type="none" w="sm" len="sm"/>
            <a:tailEnd type="arrow"/>
          </a:ln>
          <a:effectLst/>
        </p:spPr>
      </p:cxnSp>
      <p:pic>
        <p:nvPicPr>
          <p:cNvPr id="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2255" y="1459333"/>
            <a:ext cx="21717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4364585" y="5507025"/>
            <a:ext cx="817015" cy="369332"/>
          </a:xfrm>
          <a:prstGeom prst="rect">
            <a:avLst/>
          </a:prstGeom>
          <a:noFill/>
        </p:spPr>
        <p:txBody>
          <a:bodyPr wrap="square" rtlCol="0">
            <a:spAutoFit/>
          </a:bodyPr>
          <a:lstStyle/>
          <a:p>
            <a:r>
              <a:rPr lang="en-US" sz="1800" b="1" dirty="0" smtClean="0">
                <a:solidFill>
                  <a:srgbClr val="C00000"/>
                </a:solidFill>
                <a:latin typeface="+mn-lt"/>
              </a:rPr>
              <a:t>?</a:t>
            </a:r>
            <a:endParaRPr lang="en-US" sz="1800" b="1" dirty="0">
              <a:solidFill>
                <a:srgbClr val="C00000"/>
              </a:solidFill>
              <a:latin typeface="+mn-lt"/>
            </a:endParaRPr>
          </a:p>
        </p:txBody>
      </p:sp>
      <p:sp>
        <p:nvSpPr>
          <p:cNvPr id="2" name="AutoShape 4" descr="Bildergebnis für bretzel"/>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Bildergebnis für bretzel"/>
          <p:cNvSpPr>
            <a:spLocks noChangeAspect="1" noChangeArrowheads="1"/>
          </p:cNvSpPr>
          <p:nvPr/>
        </p:nvSpPr>
        <p:spPr bwMode="auto">
          <a:xfrm>
            <a:off x="2698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Bildergebnis für bretzel"/>
          <p:cNvSpPr>
            <a:spLocks noChangeAspect="1" noChangeArrowheads="1"/>
          </p:cNvSpPr>
          <p:nvPr/>
        </p:nvSpPr>
        <p:spPr bwMode="auto">
          <a:xfrm>
            <a:off x="4222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Afbeeldingsresultaat voor clevel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 descr="Afbeeldingsresultaat voor roma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Afbeeldingsresultaat voor roma pictur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Afbeeldingsresultaat voor roma pictur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8" descr="Afbeeldingsresultaat voor roma pictur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2" descr="Afbeeldingsresultaat voor san antonio texa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756727"/>
            <a:ext cx="2467857" cy="1642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790950"/>
            <a:ext cx="31146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38100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673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Bildergebnis für bretzel"/>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Bildergebnis für bretzel"/>
          <p:cNvSpPr>
            <a:spLocks noChangeAspect="1" noChangeArrowheads="1"/>
          </p:cNvSpPr>
          <p:nvPr/>
        </p:nvSpPr>
        <p:spPr bwMode="auto">
          <a:xfrm>
            <a:off x="2698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Bildergebnis für bretzel"/>
          <p:cNvSpPr>
            <a:spLocks noChangeAspect="1" noChangeArrowheads="1"/>
          </p:cNvSpPr>
          <p:nvPr/>
        </p:nvSpPr>
        <p:spPr bwMode="auto">
          <a:xfrm>
            <a:off x="4222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Afbeeldingsresultaat voor clevel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 descr="Afbeeldingsresultaat voor roma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Afbeeldingsresultaat voor roma pictur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Afbeeldingsresultaat voor roma pictur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8" descr="Afbeeldingsresultaat voor roma pictur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2" descr="Afbeeldingsresultaat voor san antonio texa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717" y="7937"/>
            <a:ext cx="4861683" cy="685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73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idx="4294967295"/>
          </p:nvPr>
        </p:nvSpPr>
        <p:spPr bwMode="auto">
          <a:xfrm>
            <a:off x="533400" y="228600"/>
            <a:ext cx="7772400" cy="838200"/>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rPr>
              <a:t>Administrative </a:t>
            </a:r>
            <a:r>
              <a:rPr lang="en-US" sz="2400" dirty="0" smtClean="0">
                <a:solidFill>
                  <a:srgbClr val="000099"/>
                </a:solidFill>
                <a:effectLst>
                  <a:outerShdw blurRad="38100" dist="38100" dir="2700000" algn="tl">
                    <a:srgbClr val="000000">
                      <a:alpha val="43137"/>
                    </a:srgbClr>
                  </a:outerShdw>
                </a:effectLst>
              </a:rPr>
              <a:t>Overview - Meetings  </a:t>
            </a:r>
            <a:endParaRPr lang="de-DE" sz="2400" dirty="0">
              <a:solidFill>
                <a:srgbClr val="000099"/>
              </a:solidFill>
              <a:effectLst>
                <a:outerShdw blurRad="38100" dist="38100" dir="2700000" algn="tl">
                  <a:srgbClr val="000000">
                    <a:alpha val="43137"/>
                  </a:srgbClr>
                </a:outerShdw>
              </a:effectLst>
            </a:endParaRPr>
          </a:p>
        </p:txBody>
      </p:sp>
      <p:graphicFrame>
        <p:nvGraphicFramePr>
          <p:cNvPr id="9" name="Table 8"/>
          <p:cNvGraphicFramePr>
            <a:graphicFrameLocks noGrp="1"/>
          </p:cNvGraphicFramePr>
          <p:nvPr>
            <p:extLst>
              <p:ext uri="{D42A27DB-BD31-4B8C-83A1-F6EECF244321}">
                <p14:modId xmlns:p14="http://schemas.microsoft.com/office/powerpoint/2010/main" val="348450"/>
              </p:ext>
            </p:extLst>
          </p:nvPr>
        </p:nvGraphicFramePr>
        <p:xfrm>
          <a:off x="304800" y="990595"/>
          <a:ext cx="8686800" cy="5619714"/>
        </p:xfrm>
        <a:graphic>
          <a:graphicData uri="http://schemas.openxmlformats.org/drawingml/2006/table">
            <a:tbl>
              <a:tblPr/>
              <a:tblGrid>
                <a:gridCol w="1197670"/>
                <a:gridCol w="1164530"/>
                <a:gridCol w="914400"/>
                <a:gridCol w="2286000"/>
                <a:gridCol w="1447800"/>
                <a:gridCol w="1676400"/>
              </a:tblGrid>
              <a:tr h="388090">
                <a:tc>
                  <a:txBody>
                    <a:bodyPr/>
                    <a:lstStyle/>
                    <a:p>
                      <a:pPr algn="l" rtl="0" fontAlgn="b"/>
                      <a:r>
                        <a:rPr lang="en-US" sz="1400" b="1" i="0" u="none" strike="noStrike" dirty="0">
                          <a:solidFill>
                            <a:srgbClr val="000000"/>
                          </a:solidFill>
                          <a:effectLst/>
                          <a:latin typeface="Calibri"/>
                        </a:rPr>
                        <a:t>Date</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b"/>
                      <a:r>
                        <a:rPr lang="en-US" sz="1400" b="1" i="0" u="none" strike="noStrike">
                          <a:solidFill>
                            <a:srgbClr val="000000"/>
                          </a:solidFill>
                          <a:effectLst/>
                          <a:latin typeface="Calibri"/>
                        </a:rPr>
                        <a:t>WG/CMC</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1400" b="1" i="0" u="none" strike="noStrike">
                          <a:solidFill>
                            <a:srgbClr val="000000"/>
                          </a:solidFill>
                          <a:effectLst/>
                          <a:latin typeface="Calibri"/>
                        </a:rPr>
                        <a:t>Host</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1400" b="1" i="0" u="none" strike="noStrike" dirty="0">
                          <a:solidFill>
                            <a:srgbClr val="000000"/>
                          </a:solidFill>
                          <a:effectLst/>
                          <a:latin typeface="Calibri"/>
                        </a:rPr>
                        <a:t>Location</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1400" b="1" i="0" u="none" strike="noStrike" dirty="0">
                          <a:solidFill>
                            <a:srgbClr val="000000"/>
                          </a:solidFill>
                          <a:effectLst/>
                          <a:latin typeface="Calibri"/>
                        </a:rPr>
                        <a:t>Date</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1400" b="1" i="0" u="none" strike="noStrike" dirty="0">
                          <a:solidFill>
                            <a:srgbClr val="000000"/>
                          </a:solidFill>
                          <a:effectLst/>
                          <a:latin typeface="Calibri"/>
                        </a:rPr>
                        <a:t>Comments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r>
              <a:tr h="369608">
                <a:tc>
                  <a:txBody>
                    <a:bodyPr/>
                    <a:lstStyle/>
                    <a:p>
                      <a:pPr algn="l" rtl="0" fontAlgn="b"/>
                      <a:r>
                        <a:rPr lang="en-US" sz="1400" b="0" i="0" u="none" strike="noStrike" dirty="0">
                          <a:solidFill>
                            <a:srgbClr val="000000"/>
                          </a:solidFill>
                          <a:effectLst/>
                          <a:latin typeface="Calibri"/>
                        </a:rPr>
                        <a:t>Spring 2017</a:t>
                      </a: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p>
                      <a:pPr algn="l" rtl="0" fontAlgn="b"/>
                      <a:r>
                        <a:rPr lang="en-US" sz="1400" b="0" i="0" u="none" strike="noStrike">
                          <a:solidFill>
                            <a:srgbClr val="000000"/>
                          </a:solidFill>
                          <a:effectLst/>
                          <a:latin typeface="Calibri"/>
                        </a:rPr>
                        <a:t>WG/CESG</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rtl="0" fontAlgn="b"/>
                      <a:r>
                        <a:rPr lang="en-US" sz="1400" b="0" i="0" u="none" strike="noStrike" dirty="0">
                          <a:solidFill>
                            <a:srgbClr val="000000"/>
                          </a:solidFill>
                          <a:effectLst/>
                          <a:latin typeface="Calibri"/>
                        </a:rPr>
                        <a:t>NASA</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rtl="0" fontAlgn="b"/>
                      <a:r>
                        <a:rPr lang="en-US" sz="1400" b="0" i="0" u="none" strike="noStrike" dirty="0" smtClean="0">
                          <a:solidFill>
                            <a:srgbClr val="000000"/>
                          </a:solidFill>
                          <a:effectLst/>
                          <a:latin typeface="Calibri"/>
                        </a:rPr>
                        <a:t>San Antonio, Texas, USA</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rtl="0" fontAlgn="b"/>
                      <a:r>
                        <a:rPr lang="en-US" sz="1400" b="0" i="0" u="none" strike="noStrike" dirty="0" smtClean="0">
                          <a:solidFill>
                            <a:srgbClr val="000000"/>
                          </a:solidFill>
                          <a:effectLst/>
                          <a:latin typeface="Calibri"/>
                        </a:rPr>
                        <a:t>08-12, 15 May 2017</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rtl="0" fontAlgn="b"/>
                      <a:r>
                        <a:rPr lang="en-US" sz="1400" b="0" i="0" u="none" strike="noStrike" dirty="0">
                          <a:solidFill>
                            <a:srgbClr val="000000"/>
                          </a:solidFill>
                          <a:effectLst/>
                          <a:latin typeface="Calibri"/>
                        </a:rPr>
                        <a:t> </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369608">
                <a:tc>
                  <a:txBody>
                    <a:bodyPr/>
                    <a:lstStyle/>
                    <a:p>
                      <a:pPr algn="l" rtl="0" fontAlgn="b"/>
                      <a:r>
                        <a:rPr lang="en-US" sz="1400" b="0" i="0" u="none" strike="noStrike" dirty="0">
                          <a:solidFill>
                            <a:srgbClr val="000000"/>
                          </a:solidFill>
                          <a:effectLst/>
                          <a:latin typeface="Calibri"/>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err="1" smtClean="0">
                          <a:solidFill>
                            <a:srgbClr val="000000"/>
                          </a:solidFill>
                          <a:effectLst/>
                          <a:latin typeface="Calibri"/>
                        </a:rPr>
                        <a:t>Roscosmos</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St. Petersburg, Russia</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13-16</a:t>
                      </a:r>
                      <a:r>
                        <a:rPr lang="en-US" sz="1400" b="0" i="0" u="none" strike="noStrike" baseline="0" dirty="0" smtClean="0">
                          <a:solidFill>
                            <a:srgbClr val="000000"/>
                          </a:solidFill>
                          <a:effectLst/>
                          <a:latin typeface="Calibri"/>
                        </a:rPr>
                        <a:t> June 2017</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 </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r>
                        <a:rPr lang="en-US" sz="1400" b="0" i="0" u="none" strike="noStrike" dirty="0">
                          <a:solidFill>
                            <a:srgbClr val="000000"/>
                          </a:solidFill>
                          <a:effectLst/>
                          <a:latin typeface="Calibri"/>
                        </a:rPr>
                        <a:t>Fall </a:t>
                      </a:r>
                      <a:r>
                        <a:rPr lang="en-US" sz="1400" b="0" i="0" u="none" strike="noStrike" dirty="0" smtClean="0">
                          <a:solidFill>
                            <a:srgbClr val="000000"/>
                          </a:solidFill>
                          <a:effectLst/>
                          <a:latin typeface="Calibri"/>
                        </a:rPr>
                        <a:t>2017</a:t>
                      </a:r>
                      <a:endParaRPr lang="en-US" sz="1400" b="0" i="0" u="none" strike="noStrike" dirty="0">
                        <a:solidFill>
                          <a:srgbClr val="000000"/>
                        </a:solidFill>
                        <a:effectLst/>
                        <a:latin typeface="Calibri"/>
                      </a:endParaRPr>
                    </a:p>
                    <a:p>
                      <a:pPr algn="l" rtl="0" fontAlgn="b"/>
                      <a:endParaRPr lang="en-US" sz="1400" b="0" i="0" u="none" strike="noStrike" dirty="0" smtClean="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WG</a:t>
                      </a:r>
                      <a:r>
                        <a:rPr lang="en-US" sz="1400" b="0" i="0" u="none" strike="noStrike" baseline="0" dirty="0" smtClean="0">
                          <a:solidFill>
                            <a:srgbClr val="000000"/>
                          </a:solidFill>
                          <a:effectLst/>
                          <a:latin typeface="Calibri"/>
                        </a:rPr>
                        <a:t> / CESG</a:t>
                      </a:r>
                      <a:endParaRPr lang="en-US" sz="1400" b="0" i="0" u="none" strike="noStrike" baseline="0" dirty="0">
                        <a:solidFill>
                          <a:srgbClr val="000000"/>
                        </a:solidFill>
                        <a:effectLst/>
                        <a:latin typeface="Calibri"/>
                      </a:endParaRPr>
                    </a:p>
                    <a:p>
                      <a:pPr algn="l" rtl="0" fontAlgn="b"/>
                      <a:endParaRPr lang="en-US" sz="1400" b="0" i="0" u="none" strike="noStrike" dirty="0" smtClean="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ESA</a:t>
                      </a:r>
                      <a:endParaRPr lang="en-US" sz="1400" b="0" i="0" u="none" strike="noStrike" dirty="0">
                        <a:solidFill>
                          <a:srgbClr val="000000"/>
                        </a:solidFill>
                        <a:effectLst/>
                        <a:latin typeface="Calibri"/>
                      </a:endParaRPr>
                    </a:p>
                    <a:p>
                      <a:pPr algn="l" rtl="0" fontAlgn="b"/>
                      <a:endParaRPr lang="en-US" sz="1400" b="0" i="0" u="none" strike="noStrike" dirty="0" smtClean="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The Hague, Netherlands</a:t>
                      </a:r>
                    </a:p>
                    <a:p>
                      <a:pPr algn="l" rtl="0" fontAlgn="b"/>
                      <a:r>
                        <a:rPr lang="en-US" sz="1400" b="0" i="0" u="none" strike="noStrike" dirty="0" smtClean="0">
                          <a:solidFill>
                            <a:srgbClr val="000000"/>
                          </a:solidFill>
                          <a:effectLst/>
                          <a:latin typeface="Calibri"/>
                        </a:rPr>
                        <a:t>ESA/ESTEC               </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6-9 November</a:t>
                      </a:r>
                      <a:r>
                        <a:rPr lang="en-US" sz="1400" b="0" i="0" u="none" strike="noStrike" baseline="0" dirty="0" smtClean="0">
                          <a:solidFill>
                            <a:srgbClr val="000000"/>
                          </a:solidFill>
                          <a:effectLst/>
                          <a:latin typeface="Calibri"/>
                        </a:rPr>
                        <a:t> 2017</a:t>
                      </a:r>
                    </a:p>
                    <a:p>
                      <a:pPr algn="l" rtl="0" fontAlgn="b"/>
                      <a:r>
                        <a:rPr lang="en-US" sz="1400" b="0" i="0" u="none" strike="noStrike" baseline="0" dirty="0" smtClean="0">
                          <a:solidFill>
                            <a:srgbClr val="000000"/>
                          </a:solidFill>
                          <a:effectLst/>
                          <a:latin typeface="Calibri"/>
                        </a:rPr>
                        <a:t>10 November 2017 </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 </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ESA</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Darmstadt,</a:t>
                      </a:r>
                      <a:r>
                        <a:rPr lang="en-US" sz="1400" b="0" i="0" u="none" strike="noStrike" baseline="0" dirty="0" smtClean="0">
                          <a:solidFill>
                            <a:srgbClr val="000000"/>
                          </a:solidFill>
                          <a:effectLst/>
                          <a:latin typeface="Calibri"/>
                        </a:rPr>
                        <a:t> Germany</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13-15</a:t>
                      </a:r>
                      <a:r>
                        <a:rPr lang="en-US" sz="1400" b="0" i="0" u="none" strike="noStrike" baseline="0" dirty="0" smtClean="0">
                          <a:solidFill>
                            <a:srgbClr val="000000"/>
                          </a:solidFill>
                          <a:effectLst/>
                          <a:latin typeface="Calibri"/>
                        </a:rPr>
                        <a:t> Nov 2017</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 </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r>
                        <a:rPr lang="en-US" sz="1400" b="0" i="0" u="none" strike="noStrike" dirty="0">
                          <a:solidFill>
                            <a:srgbClr val="000000"/>
                          </a:solidFill>
                          <a:effectLst/>
                          <a:latin typeface="Calibri"/>
                        </a:rPr>
                        <a:t>Spring 2018</a:t>
                      </a: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WG/CESG</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a:solidFill>
                            <a:srgbClr val="000000"/>
                          </a:solidFill>
                          <a:effectLst/>
                          <a:latin typeface="Calibri"/>
                        </a:rPr>
                        <a:t>NASA</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err="1" smtClean="0">
                          <a:solidFill>
                            <a:srgbClr val="000000"/>
                          </a:solidFill>
                          <a:effectLst/>
                          <a:latin typeface="Calibri"/>
                        </a:rPr>
                        <a:t>Gaithersburgh</a:t>
                      </a:r>
                      <a:r>
                        <a:rPr lang="en-US" sz="1400" b="0" i="0" u="none" strike="noStrike" dirty="0" smtClean="0">
                          <a:solidFill>
                            <a:srgbClr val="000000"/>
                          </a:solidFill>
                          <a:effectLst/>
                          <a:latin typeface="Calibri"/>
                        </a:rPr>
                        <a:t>, MD, USA</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09-13 April 2018</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r>
                        <a:rPr lang="en-US" sz="1400" b="0" i="0" u="none" strike="noStrike" dirty="0">
                          <a:solidFill>
                            <a:srgbClr val="000000"/>
                          </a:solidFill>
                          <a:effectLst/>
                          <a:latin typeface="Calibri"/>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CMC/SC13</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CNSA</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China</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TBD Date</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a:solidFill>
                            <a:srgbClr val="000000"/>
                          </a:solidFill>
                          <a:effectLst/>
                          <a:latin typeface="Calibri"/>
                        </a:rPr>
                        <a:t> </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r>
                        <a:rPr lang="en-US" sz="1400" b="0" i="0" u="none" strike="noStrike" dirty="0" smtClean="0">
                          <a:solidFill>
                            <a:srgbClr val="000000"/>
                          </a:solidFill>
                          <a:effectLst/>
                          <a:latin typeface="Calibri"/>
                        </a:rPr>
                        <a:t>Fall 2018</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WG/CESG</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DLR</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Berlin,</a:t>
                      </a:r>
                      <a:r>
                        <a:rPr lang="en-US" sz="1400" b="0" i="0" u="none" strike="noStrike" baseline="0" dirty="0" smtClean="0">
                          <a:solidFill>
                            <a:srgbClr val="000000"/>
                          </a:solidFill>
                          <a:effectLst/>
                          <a:latin typeface="Calibri"/>
                        </a:rPr>
                        <a:t> </a:t>
                      </a:r>
                      <a:r>
                        <a:rPr lang="en-US" sz="1400" b="0" i="0" u="none" strike="noStrike" dirty="0" smtClean="0">
                          <a:solidFill>
                            <a:srgbClr val="000000"/>
                          </a:solidFill>
                          <a:effectLst/>
                          <a:latin typeface="Calibri"/>
                        </a:rPr>
                        <a:t>Germany</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15-19</a:t>
                      </a:r>
                      <a:r>
                        <a:rPr lang="en-US" sz="1400" b="0" i="0" u="none" strike="noStrike" baseline="0" dirty="0" smtClean="0">
                          <a:solidFill>
                            <a:srgbClr val="000000"/>
                          </a:solidFill>
                          <a:effectLst/>
                          <a:latin typeface="Calibri"/>
                        </a:rPr>
                        <a:t> October 2018</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CMC/SC13</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DLR</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Germany</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22-24 October 2018</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r>
                        <a:rPr lang="en-US" sz="1400" b="0" i="0" u="none" strike="noStrike" dirty="0" smtClean="0">
                          <a:solidFill>
                            <a:srgbClr val="000000"/>
                          </a:solidFill>
                          <a:effectLst/>
                          <a:latin typeface="Calibri"/>
                        </a:rPr>
                        <a:t>Spring</a:t>
                      </a:r>
                      <a:r>
                        <a:rPr lang="en-US" sz="1400" b="0" i="0" u="none" strike="noStrike" baseline="0" dirty="0" smtClean="0">
                          <a:solidFill>
                            <a:srgbClr val="000000"/>
                          </a:solidFill>
                          <a:effectLst/>
                          <a:latin typeface="Calibri"/>
                        </a:rPr>
                        <a:t> 2019</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WG/CESG</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NASA</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USA</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TBD Date</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CMC/SC13</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CNSA</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CSA</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TBD Date</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r>
                        <a:rPr lang="en-US" sz="1400" b="0" i="0" u="none" strike="noStrike" dirty="0" smtClean="0">
                          <a:solidFill>
                            <a:srgbClr val="000000"/>
                          </a:solidFill>
                          <a:effectLst/>
                          <a:latin typeface="Calibri"/>
                        </a:rPr>
                        <a:t>Fall 2019</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WG/CESG</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ESA</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ESA</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TBD Date</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CMC/SC13</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ESA</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ESA</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TBD Date</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r>
                        <a:rPr lang="en-US" sz="1400" b="0" i="0" u="none" strike="noStrike" dirty="0" smtClean="0">
                          <a:solidFill>
                            <a:srgbClr val="000000"/>
                          </a:solidFill>
                          <a:effectLst/>
                          <a:latin typeface="Calibri"/>
                        </a:rPr>
                        <a:t>Spring</a:t>
                      </a:r>
                      <a:r>
                        <a:rPr lang="en-US" sz="1400" b="0" i="0" u="none" strike="noStrike" baseline="0" dirty="0" smtClean="0">
                          <a:solidFill>
                            <a:srgbClr val="000000"/>
                          </a:solidFill>
                          <a:effectLst/>
                          <a:latin typeface="Calibri"/>
                        </a:rPr>
                        <a:t> 2020</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WG/CESG</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NASA</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USA</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TBD Date</a:t>
                      </a:r>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9608">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CMC/SC13</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CNSA</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CNSA</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400" b="0" i="0" u="none" strike="noStrike" dirty="0" smtClean="0">
                          <a:solidFill>
                            <a:srgbClr val="000000"/>
                          </a:solidFill>
                          <a:effectLst/>
                          <a:latin typeface="Calibri"/>
                        </a:rPr>
                        <a:t>TBD Date</a:t>
                      </a:r>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endParaRPr lang="en-US" sz="1400" b="0" i="0" u="none" strike="noStrike" dirty="0">
                        <a:solidFill>
                          <a:srgbClr val="000000"/>
                        </a:solidFill>
                        <a:effectLst/>
                        <a:latin typeface="Calibri"/>
                      </a:endParaRP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Left Arrow 10"/>
          <p:cNvSpPr/>
          <p:nvPr/>
        </p:nvSpPr>
        <p:spPr bwMode="auto">
          <a:xfrm>
            <a:off x="7620000" y="1828800"/>
            <a:ext cx="1143000" cy="762000"/>
          </a:xfrm>
          <a:prstGeom prst="leftArrow">
            <a:avLst>
              <a:gd name="adj1" fmla="val 50000"/>
              <a:gd name="adj2" fmla="val 4777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US" sz="2000" b="1" dirty="0">
                <a:solidFill>
                  <a:prstClr val="white"/>
                </a:solidFill>
                <a:latin typeface="Arial"/>
              </a:rPr>
              <a:t>4</a:t>
            </a:r>
            <a:r>
              <a:rPr lang="en-US" sz="2000" b="1" dirty="0" smtClean="0">
                <a:solidFill>
                  <a:prstClr val="white"/>
                </a:solidFill>
                <a:latin typeface="Arial"/>
              </a:rPr>
              <a:t>-Day</a:t>
            </a:r>
          </a:p>
        </p:txBody>
      </p:sp>
      <p:sp>
        <p:nvSpPr>
          <p:cNvPr id="8" name="Left Arrow 7"/>
          <p:cNvSpPr/>
          <p:nvPr/>
        </p:nvSpPr>
        <p:spPr bwMode="auto">
          <a:xfrm>
            <a:off x="7620000" y="1219200"/>
            <a:ext cx="1143000" cy="762000"/>
          </a:xfrm>
          <a:prstGeom prst="leftArrow">
            <a:avLst>
              <a:gd name="adj1" fmla="val 50000"/>
              <a:gd name="adj2" fmla="val 4777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US" sz="2000" b="1" dirty="0" smtClean="0">
                <a:solidFill>
                  <a:prstClr val="white"/>
                </a:solidFill>
                <a:latin typeface="Arial"/>
              </a:rPr>
              <a:t>5-Day</a:t>
            </a:r>
          </a:p>
        </p:txBody>
      </p:sp>
    </p:spTree>
    <p:extLst>
      <p:ext uri="{BB962C8B-B14F-4D97-AF65-F5344CB8AC3E}">
        <p14:creationId xmlns:p14="http://schemas.microsoft.com/office/powerpoint/2010/main" val="3677568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21" name="Picture 6"/>
          <p:cNvPicPr>
            <a:picLocks noChangeAspect="1" noChangeArrowheads="1"/>
          </p:cNvPicPr>
          <p:nvPr/>
        </p:nvPicPr>
        <p:blipFill>
          <a:blip r:embed="rId2" cstate="print"/>
          <a:srcRect b="9396"/>
          <a:stretch>
            <a:fillRect/>
          </a:stretch>
        </p:blipFill>
        <p:spPr bwMode="auto">
          <a:xfrm>
            <a:off x="3200400" y="0"/>
            <a:ext cx="3200400" cy="804863"/>
          </a:xfrm>
          <a:prstGeom prst="rect">
            <a:avLst/>
          </a:prstGeom>
          <a:noFill/>
          <a:ln w="9525">
            <a:noFill/>
            <a:miter lim="800000"/>
            <a:headEnd/>
            <a:tailEnd/>
          </a:ln>
        </p:spPr>
      </p:pic>
      <p:sp>
        <p:nvSpPr>
          <p:cNvPr id="24" name="TextBox 23"/>
          <p:cNvSpPr txBox="1"/>
          <p:nvPr/>
        </p:nvSpPr>
        <p:spPr>
          <a:xfrm>
            <a:off x="1905437" y="838200"/>
            <a:ext cx="5333127" cy="2369880"/>
          </a:xfrm>
          <a:prstGeom prst="rect">
            <a:avLst/>
          </a:prstGeom>
          <a:noFill/>
        </p:spPr>
        <p:txBody>
          <a:bodyPr wrap="none">
            <a:spAutoFit/>
          </a:bodyPr>
          <a:lstStyle/>
          <a:p>
            <a:pPr algn="ctr" eaLnBrk="0" hangingPunct="0">
              <a:defRPr/>
            </a:pPr>
            <a:r>
              <a:rPr lang="en-US" sz="4000" b="1" dirty="0">
                <a:solidFill>
                  <a:srgbClr val="000099"/>
                </a:solidFill>
                <a:effectLst>
                  <a:outerShdw blurRad="38100" dist="38100" dir="2700000" algn="tl">
                    <a:srgbClr val="000000">
                      <a:alpha val="43137"/>
                    </a:srgbClr>
                  </a:outerShdw>
                </a:effectLst>
                <a:latin typeface="+mn-lt"/>
              </a:rPr>
              <a:t>CCSDS Technical Editors:</a:t>
            </a:r>
          </a:p>
          <a:p>
            <a:pPr algn="ctr" eaLnBrk="0" hangingPunct="0">
              <a:defRPr/>
            </a:pPr>
            <a:r>
              <a:rPr lang="en-US" sz="4000" b="1" dirty="0">
                <a:solidFill>
                  <a:srgbClr val="000099"/>
                </a:solidFill>
                <a:effectLst>
                  <a:outerShdw blurRad="38100" dist="38100" dir="2700000" algn="tl">
                    <a:srgbClr val="000000">
                      <a:alpha val="43137"/>
                    </a:srgbClr>
                  </a:outerShdw>
                </a:effectLst>
                <a:latin typeface="+mn-lt"/>
              </a:rPr>
              <a:t>“Boot Camp”</a:t>
            </a:r>
          </a:p>
          <a:p>
            <a:pPr algn="ctr" eaLnBrk="0" hangingPunct="0">
              <a:defRPr/>
            </a:pPr>
            <a:endParaRPr lang="en-US" sz="800" b="1" dirty="0">
              <a:solidFill>
                <a:srgbClr val="000099"/>
              </a:solidFill>
              <a:effectLst>
                <a:outerShdw blurRad="38100" dist="38100" dir="2700000" algn="tl">
                  <a:srgbClr val="000000">
                    <a:alpha val="43137"/>
                  </a:srgbClr>
                </a:outerShdw>
              </a:effectLst>
              <a:latin typeface="+mn-lt"/>
            </a:endParaRPr>
          </a:p>
          <a:p>
            <a:pPr algn="ctr" eaLnBrk="0" hangingPunct="0">
              <a:defRPr/>
            </a:pPr>
            <a:r>
              <a:rPr lang="en-US" sz="2000" b="1" dirty="0">
                <a:solidFill>
                  <a:srgbClr val="000099"/>
                </a:solidFill>
                <a:effectLst>
                  <a:outerShdw blurRad="38100" dist="38100" dir="2700000" algn="tl">
                    <a:srgbClr val="000000">
                      <a:alpha val="43137"/>
                    </a:srgbClr>
                  </a:outerShdw>
                </a:effectLst>
                <a:latin typeface="+mn-lt"/>
              </a:rPr>
              <a:t>Tom Gannett - CCSDS Chief Technical </a:t>
            </a:r>
            <a:r>
              <a:rPr lang="en-US" sz="2000" b="1" dirty="0" smtClean="0">
                <a:solidFill>
                  <a:srgbClr val="000099"/>
                </a:solidFill>
                <a:effectLst>
                  <a:outerShdw blurRad="38100" dist="38100" dir="2700000" algn="tl">
                    <a:srgbClr val="000000">
                      <a:alpha val="43137"/>
                    </a:srgbClr>
                  </a:outerShdw>
                </a:effectLst>
                <a:latin typeface="+mn-lt"/>
              </a:rPr>
              <a:t>Editor</a:t>
            </a:r>
          </a:p>
          <a:p>
            <a:pPr algn="ctr" eaLnBrk="0" hangingPunct="0">
              <a:defRPr/>
            </a:pPr>
            <a:r>
              <a:rPr lang="en-US" sz="2000" b="1" dirty="0">
                <a:solidFill>
                  <a:srgbClr val="000099"/>
                </a:solidFill>
                <a:effectLst>
                  <a:outerShdw blurRad="38100" dist="38100" dir="2700000" algn="tl">
                    <a:srgbClr val="000000">
                      <a:alpha val="43137"/>
                    </a:srgbClr>
                  </a:outerShdw>
                </a:effectLst>
                <a:latin typeface="+mn-lt"/>
              </a:rPr>
              <a:t>Peter Shames – CCSDS SEA Area Director</a:t>
            </a:r>
          </a:p>
          <a:p>
            <a:pPr algn="ctr" eaLnBrk="0" hangingPunct="0">
              <a:defRPr/>
            </a:pPr>
            <a:endParaRPr lang="en-US" sz="2000" b="1" dirty="0">
              <a:solidFill>
                <a:srgbClr val="000099"/>
              </a:solidFill>
              <a:effectLst>
                <a:outerShdw blurRad="38100" dist="38100" dir="2700000" algn="tl">
                  <a:srgbClr val="000000">
                    <a:alpha val="43137"/>
                  </a:srgbClr>
                </a:outerShdw>
              </a:effectLst>
              <a:latin typeface="+mn-lt"/>
            </a:endParaRPr>
          </a:p>
        </p:txBody>
      </p:sp>
      <p:sp>
        <p:nvSpPr>
          <p:cNvPr id="25" name="Rectangle 24"/>
          <p:cNvSpPr/>
          <p:nvPr/>
        </p:nvSpPr>
        <p:spPr>
          <a:xfrm>
            <a:off x="838200" y="2819400"/>
            <a:ext cx="7848600" cy="1200150"/>
          </a:xfrm>
          <a:prstGeom prst="rect">
            <a:avLst/>
          </a:prstGeom>
        </p:spPr>
        <p:txBody>
          <a:bodyPr>
            <a:spAutoFit/>
          </a:bodyPr>
          <a:lstStyle/>
          <a:p>
            <a:pPr eaLnBrk="0" hangingPunct="0">
              <a:defRPr/>
            </a:pPr>
            <a:r>
              <a:rPr lang="en-US" sz="1800" dirty="0">
                <a:latin typeface="+mn-lt"/>
                <a:cs typeface="Arial" pitchFamily="34" charset="0"/>
              </a:rPr>
              <a:t>The purpose of the technical editor “boot camp” is to improve overall quality and enable faster processing of documents submitted to the Secretariat by familiarizing working group technical editors with CCSDS requirements for </a:t>
            </a:r>
            <a:r>
              <a:rPr lang="en-US" sz="1800" i="1" u="sng" dirty="0">
                <a:latin typeface="+mn-lt"/>
                <a:cs typeface="Arial" pitchFamily="34" charset="0"/>
              </a:rPr>
              <a:t>technical content</a:t>
            </a:r>
            <a:r>
              <a:rPr lang="en-US" sz="1800" dirty="0">
                <a:latin typeface="+mn-lt"/>
                <a:cs typeface="Arial" pitchFamily="34" charset="0"/>
              </a:rPr>
              <a:t>, </a:t>
            </a:r>
            <a:r>
              <a:rPr lang="en-US" sz="1800" i="1" u="sng" dirty="0">
                <a:latin typeface="+mn-lt"/>
                <a:cs typeface="Arial" pitchFamily="34" charset="0"/>
              </a:rPr>
              <a:t>publication style </a:t>
            </a:r>
            <a:r>
              <a:rPr lang="en-US" sz="1800" dirty="0">
                <a:latin typeface="+mn-lt"/>
                <a:cs typeface="Arial" pitchFamily="34" charset="0"/>
              </a:rPr>
              <a:t>and </a:t>
            </a:r>
            <a:r>
              <a:rPr lang="en-US" sz="1800" i="1" u="sng" dirty="0">
                <a:latin typeface="+mn-lt"/>
                <a:cs typeface="Arial" pitchFamily="34" charset="0"/>
              </a:rPr>
              <a:t>procedures for document submission.</a:t>
            </a:r>
          </a:p>
        </p:txBody>
      </p:sp>
      <p:sp>
        <p:nvSpPr>
          <p:cNvPr id="26" name="Rectangle 25"/>
          <p:cNvSpPr/>
          <p:nvPr/>
        </p:nvSpPr>
        <p:spPr>
          <a:xfrm>
            <a:off x="838200" y="4191000"/>
            <a:ext cx="7467600" cy="923925"/>
          </a:xfrm>
          <a:prstGeom prst="rect">
            <a:avLst/>
          </a:prstGeom>
        </p:spPr>
        <p:txBody>
          <a:bodyPr>
            <a:spAutoFit/>
          </a:bodyPr>
          <a:lstStyle/>
          <a:p>
            <a:pPr eaLnBrk="0" hangingPunct="0">
              <a:defRPr/>
            </a:pPr>
            <a:r>
              <a:rPr lang="en-US" sz="1800" b="1" u="sng" dirty="0">
                <a:solidFill>
                  <a:srgbClr val="CC3300"/>
                </a:solidFill>
                <a:effectLst>
                  <a:outerShdw blurRad="38100" dist="38100" dir="2700000" algn="tl">
                    <a:srgbClr val="000000">
                      <a:alpha val="43137"/>
                    </a:srgbClr>
                  </a:outerShdw>
                </a:effectLst>
                <a:latin typeface="+mn-lt"/>
                <a:cs typeface="Arial" pitchFamily="34" charset="0"/>
              </a:rPr>
              <a:t>IT IS MANDATORY THAT ANY PERSON WHO IS ASSIGNED TO BE THE EDITOR OF A  CCSDS DOCUMENT </a:t>
            </a:r>
            <a:r>
              <a:rPr lang="en-US" sz="1800" b="1" u="sng" dirty="0" smtClean="0">
                <a:solidFill>
                  <a:srgbClr val="CC3300"/>
                </a:solidFill>
                <a:effectLst>
                  <a:outerShdw blurRad="38100" dist="38100" dir="2700000" algn="tl">
                    <a:srgbClr val="000000">
                      <a:alpha val="43137"/>
                    </a:srgbClr>
                  </a:outerShdw>
                </a:effectLst>
                <a:latin typeface="+mn-lt"/>
                <a:cs typeface="Arial" pitchFamily="34" charset="0"/>
              </a:rPr>
              <a:t>MUST ATTEND </a:t>
            </a:r>
            <a:r>
              <a:rPr lang="en-US" sz="1800" b="1" u="sng" dirty="0">
                <a:solidFill>
                  <a:srgbClr val="CC3300"/>
                </a:solidFill>
                <a:effectLst>
                  <a:outerShdw blurRad="38100" dist="38100" dir="2700000" algn="tl">
                    <a:srgbClr val="000000">
                      <a:alpha val="43137"/>
                    </a:srgbClr>
                  </a:outerShdw>
                </a:effectLst>
                <a:latin typeface="+mn-lt"/>
                <a:cs typeface="Arial" pitchFamily="34" charset="0"/>
              </a:rPr>
              <a:t>A BOOT CAMP.  </a:t>
            </a:r>
          </a:p>
          <a:p>
            <a:pPr eaLnBrk="0" hangingPunct="0">
              <a:defRPr/>
            </a:pPr>
            <a:r>
              <a:rPr lang="en-US" sz="1800" dirty="0">
                <a:latin typeface="+mn-lt"/>
                <a:cs typeface="Arial" pitchFamily="34" charset="0"/>
              </a:rPr>
              <a:t>This week, Boot Camp sessions are scheduled as follows:</a:t>
            </a:r>
          </a:p>
        </p:txBody>
      </p:sp>
      <p:grpSp>
        <p:nvGrpSpPr>
          <p:cNvPr id="27" name="Group 12"/>
          <p:cNvGrpSpPr>
            <a:grpSpLocks/>
          </p:cNvGrpSpPr>
          <p:nvPr/>
        </p:nvGrpSpPr>
        <p:grpSpPr bwMode="auto">
          <a:xfrm>
            <a:off x="1371600" y="5237168"/>
            <a:ext cx="6477000" cy="1164373"/>
            <a:chOff x="1600200" y="5498068"/>
            <a:chExt cx="5943600" cy="1164333"/>
          </a:xfrm>
        </p:grpSpPr>
        <p:sp>
          <p:nvSpPr>
            <p:cNvPr id="28" name="Rectangle 27"/>
            <p:cNvSpPr/>
            <p:nvPr/>
          </p:nvSpPr>
          <p:spPr>
            <a:xfrm>
              <a:off x="1600200" y="5831432"/>
              <a:ext cx="3048000" cy="461650"/>
            </a:xfrm>
            <a:prstGeom prst="rect">
              <a:avLst/>
            </a:prstGeom>
          </p:spPr>
          <p:txBody>
            <a:bodyPr>
              <a:spAutoFit/>
            </a:bodyPr>
            <a:lstStyle/>
            <a:p>
              <a:pPr eaLnBrk="0" hangingPunct="0">
                <a:defRPr/>
              </a:pPr>
              <a:r>
                <a:rPr lang="en-US" b="1" dirty="0" smtClean="0">
                  <a:solidFill>
                    <a:schemeClr val="accent1">
                      <a:lumMod val="75000"/>
                    </a:schemeClr>
                  </a:solidFill>
                  <a:effectLst>
                    <a:outerShdw blurRad="38100" dist="38100" dir="2700000" algn="tl">
                      <a:srgbClr val="000000">
                        <a:alpha val="43137"/>
                      </a:srgbClr>
                    </a:outerShdw>
                  </a:effectLst>
                  <a:latin typeface="+mn-lt"/>
                  <a:cs typeface="Arial" pitchFamily="34" charset="0"/>
                </a:rPr>
                <a:t>Friday,     08:15- 12:00</a:t>
              </a:r>
              <a:endParaRPr lang="en-US" b="1" dirty="0">
                <a:solidFill>
                  <a:schemeClr val="accent1">
                    <a:lumMod val="75000"/>
                  </a:schemeClr>
                </a:solidFill>
                <a:effectLst>
                  <a:outerShdw blurRad="38100" dist="38100" dir="2700000" algn="tl">
                    <a:srgbClr val="000000">
                      <a:alpha val="43137"/>
                    </a:srgbClr>
                  </a:outerShdw>
                </a:effectLst>
                <a:latin typeface="+mn-lt"/>
                <a:cs typeface="Arial" pitchFamily="34" charset="0"/>
              </a:endParaRPr>
            </a:p>
          </p:txBody>
        </p:sp>
        <p:sp>
          <p:nvSpPr>
            <p:cNvPr id="29" name="Rectangle 28"/>
            <p:cNvSpPr/>
            <p:nvPr/>
          </p:nvSpPr>
          <p:spPr>
            <a:xfrm>
              <a:off x="5105400" y="5831432"/>
              <a:ext cx="2438400" cy="830969"/>
            </a:xfrm>
            <a:prstGeom prst="rect">
              <a:avLst/>
            </a:prstGeom>
          </p:spPr>
          <p:txBody>
            <a:bodyPr>
              <a:spAutoFit/>
            </a:bodyPr>
            <a:lstStyle/>
            <a:p>
              <a:pPr eaLnBrk="0" hangingPunct="0">
                <a:defRPr/>
              </a:pPr>
              <a:r>
                <a:rPr lang="en-US" b="1" dirty="0" smtClean="0">
                  <a:solidFill>
                    <a:schemeClr val="accent1">
                      <a:lumMod val="75000"/>
                    </a:schemeClr>
                  </a:solidFill>
                  <a:effectLst>
                    <a:outerShdw blurRad="38100" dist="38100" dir="2700000" algn="tl">
                      <a:srgbClr val="000000">
                        <a:alpha val="43137"/>
                      </a:srgbClr>
                    </a:outerShdw>
                  </a:effectLst>
                  <a:latin typeface="+mn-lt"/>
                  <a:cs typeface="Arial" pitchFamily="34" charset="0"/>
                </a:rPr>
                <a:t>Building 178</a:t>
              </a:r>
            </a:p>
            <a:p>
              <a:pPr eaLnBrk="0" hangingPunct="0">
                <a:defRPr/>
              </a:pPr>
              <a:r>
                <a:rPr lang="en-US" b="1" dirty="0" smtClean="0">
                  <a:solidFill>
                    <a:schemeClr val="accent1">
                      <a:lumMod val="75000"/>
                    </a:schemeClr>
                  </a:solidFill>
                  <a:effectLst>
                    <a:outerShdw blurRad="38100" dist="38100" dir="2700000" algn="tl">
                      <a:srgbClr val="000000">
                        <a:alpha val="43137"/>
                      </a:srgbClr>
                    </a:outerShdw>
                  </a:effectLst>
                  <a:latin typeface="+mn-lt"/>
                  <a:cs typeface="Arial" pitchFamily="34" charset="0"/>
                </a:rPr>
                <a:t>CR-2</a:t>
              </a:r>
              <a:endParaRPr lang="en-US" b="1" dirty="0">
                <a:solidFill>
                  <a:schemeClr val="accent1">
                    <a:lumMod val="75000"/>
                  </a:schemeClr>
                </a:solidFill>
                <a:effectLst>
                  <a:outerShdw blurRad="38100" dist="38100" dir="2700000" algn="tl">
                    <a:srgbClr val="000000">
                      <a:alpha val="43137"/>
                    </a:srgbClr>
                  </a:outerShdw>
                </a:effectLst>
                <a:latin typeface="+mn-lt"/>
                <a:cs typeface="Arial" pitchFamily="34" charset="0"/>
              </a:endParaRPr>
            </a:p>
          </p:txBody>
        </p:sp>
        <p:sp>
          <p:nvSpPr>
            <p:cNvPr id="30" name="Rectangle 29"/>
            <p:cNvSpPr/>
            <p:nvPr/>
          </p:nvSpPr>
          <p:spPr>
            <a:xfrm>
              <a:off x="1600200" y="5498068"/>
              <a:ext cx="2438400" cy="461947"/>
            </a:xfrm>
            <a:prstGeom prst="rect">
              <a:avLst/>
            </a:prstGeom>
          </p:spPr>
          <p:txBody>
            <a:bodyPr>
              <a:spAutoFit/>
            </a:bodyPr>
            <a:lstStyle/>
            <a:p>
              <a:pPr eaLnBrk="0" hangingPunct="0">
                <a:defRPr/>
              </a:pPr>
              <a:r>
                <a:rPr lang="en-US" b="1" u="sng" dirty="0">
                  <a:solidFill>
                    <a:schemeClr val="accent1">
                      <a:lumMod val="75000"/>
                    </a:schemeClr>
                  </a:solidFill>
                  <a:effectLst>
                    <a:outerShdw blurRad="38100" dist="38100" dir="2700000" algn="tl">
                      <a:srgbClr val="000000">
                        <a:alpha val="43137"/>
                      </a:srgbClr>
                    </a:outerShdw>
                  </a:effectLst>
                  <a:latin typeface="+mn-lt"/>
                  <a:cs typeface="Arial" pitchFamily="34" charset="0"/>
                </a:rPr>
                <a:t>Session</a:t>
              </a:r>
            </a:p>
          </p:txBody>
        </p:sp>
        <p:sp>
          <p:nvSpPr>
            <p:cNvPr id="31" name="Rectangle 30"/>
            <p:cNvSpPr/>
            <p:nvPr/>
          </p:nvSpPr>
          <p:spPr>
            <a:xfrm>
              <a:off x="5105400" y="5498068"/>
              <a:ext cx="2438400" cy="461947"/>
            </a:xfrm>
            <a:prstGeom prst="rect">
              <a:avLst/>
            </a:prstGeom>
          </p:spPr>
          <p:txBody>
            <a:bodyPr>
              <a:spAutoFit/>
            </a:bodyPr>
            <a:lstStyle/>
            <a:p>
              <a:pPr eaLnBrk="0" hangingPunct="0">
                <a:defRPr/>
              </a:pPr>
              <a:r>
                <a:rPr lang="en-US" b="1" u="sng" dirty="0">
                  <a:solidFill>
                    <a:schemeClr val="accent1">
                      <a:lumMod val="75000"/>
                    </a:schemeClr>
                  </a:solidFill>
                  <a:effectLst>
                    <a:outerShdw blurRad="38100" dist="38100" dir="2700000" algn="tl">
                      <a:srgbClr val="000000">
                        <a:alpha val="43137"/>
                      </a:srgbClr>
                    </a:outerShdw>
                  </a:effectLst>
                  <a:latin typeface="+mn-lt"/>
                  <a:cs typeface="Arial" pitchFamily="34" charset="0"/>
                </a:rPr>
                <a:t>Room</a:t>
              </a:r>
            </a:p>
          </p:txBody>
        </p:sp>
      </p:grpSp>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715363"/>
            <a:ext cx="1219200" cy="1082040"/>
          </a:xfrm>
          <a:prstGeom prst="rect">
            <a:avLst/>
          </a:prstGeom>
          <a:noFill/>
          <a:ln w="19050">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845" y="1793305"/>
            <a:ext cx="1600200" cy="10565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304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3543921026"/>
              </p:ext>
            </p:extLst>
          </p:nvPr>
        </p:nvGraphicFramePr>
        <p:xfrm>
          <a:off x="257767" y="992832"/>
          <a:ext cx="4680916" cy="339297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solidFill>
                  <a:schemeClr val="accent1">
                    <a:lumMod val="50000"/>
                  </a:schemeClr>
                </a:solidFill>
              </a:rPr>
              <a:t>CCSDS Overview </a:t>
            </a:r>
          </a:p>
        </p:txBody>
      </p:sp>
      <p:sp>
        <p:nvSpPr>
          <p:cNvPr id="10" name="Text Box 10"/>
          <p:cNvSpPr txBox="1">
            <a:spLocks noChangeArrowheads="1"/>
          </p:cNvSpPr>
          <p:nvPr/>
        </p:nvSpPr>
        <p:spPr bwMode="auto">
          <a:xfrm>
            <a:off x="5138556" y="838200"/>
            <a:ext cx="3484401" cy="3216265"/>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fontAlgn="auto">
              <a:spcBef>
                <a:spcPts val="0"/>
              </a:spcBef>
              <a:spcAft>
                <a:spcPts val="0"/>
              </a:spcAft>
              <a:defRPr/>
            </a:pPr>
            <a:r>
              <a:rPr lang="en-US" sz="2800" b="1" dirty="0" smtClean="0">
                <a:solidFill>
                  <a:srgbClr val="002060"/>
                </a:solidFill>
                <a:latin typeface="Calibri" pitchFamily="34" charset="0"/>
              </a:rPr>
              <a:t>Currently Active Publications: </a:t>
            </a:r>
            <a:r>
              <a:rPr lang="en-US" sz="2800" b="1" dirty="0" smtClean="0">
                <a:solidFill>
                  <a:srgbClr val="FF0000"/>
                </a:solidFill>
                <a:latin typeface="Calibri" pitchFamily="34" charset="0"/>
              </a:rPr>
              <a:t>143</a:t>
            </a:r>
            <a:r>
              <a:rPr lang="en-US" sz="2800" b="1" dirty="0" smtClean="0">
                <a:solidFill>
                  <a:srgbClr val="002060"/>
                </a:solidFill>
                <a:latin typeface="Calibri" pitchFamily="34" charset="0"/>
              </a:rPr>
              <a:t> </a:t>
            </a:r>
            <a:r>
              <a:rPr lang="en-US" sz="1600" b="1" i="1" dirty="0" smtClean="0">
                <a:solidFill>
                  <a:srgbClr val="002060"/>
                </a:solidFill>
                <a:latin typeface="Calibri" pitchFamily="34" charset="0"/>
              </a:rPr>
              <a:t>Normative (Blue &amp; Magenta)</a:t>
            </a:r>
            <a:r>
              <a:rPr lang="en-US" sz="1600" b="1" dirty="0" smtClean="0">
                <a:solidFill>
                  <a:srgbClr val="002060"/>
                </a:solidFill>
                <a:latin typeface="Calibri" pitchFamily="34" charset="0"/>
              </a:rPr>
              <a:t>: </a:t>
            </a:r>
            <a:r>
              <a:rPr lang="en-US" sz="1600" b="1" dirty="0" smtClean="0">
                <a:solidFill>
                  <a:srgbClr val="FF0000"/>
                </a:solidFill>
                <a:latin typeface="Calibri" pitchFamily="34" charset="0"/>
              </a:rPr>
              <a:t>85</a:t>
            </a:r>
            <a:endParaRPr lang="en-US" sz="1600" b="1" dirty="0" smtClean="0">
              <a:solidFill>
                <a:srgbClr val="002060"/>
              </a:solidFill>
              <a:latin typeface="Calibri" pitchFamily="34" charset="0"/>
            </a:endParaRPr>
          </a:p>
          <a:p>
            <a:pPr fontAlgn="auto">
              <a:spcBef>
                <a:spcPts val="0"/>
              </a:spcBef>
              <a:spcAft>
                <a:spcPts val="0"/>
              </a:spcAft>
              <a:defRPr/>
            </a:pPr>
            <a:r>
              <a:rPr lang="en-US" sz="1600" b="1" i="1" dirty="0" smtClean="0">
                <a:solidFill>
                  <a:srgbClr val="002060"/>
                </a:solidFill>
                <a:latin typeface="Calibri" pitchFamily="34" charset="0"/>
              </a:rPr>
              <a:t>Informative (Green)</a:t>
            </a:r>
            <a:r>
              <a:rPr lang="en-US" sz="1600" b="1" dirty="0" smtClean="0">
                <a:solidFill>
                  <a:srgbClr val="002060"/>
                </a:solidFill>
                <a:latin typeface="Calibri" pitchFamily="34" charset="0"/>
              </a:rPr>
              <a:t>: </a:t>
            </a:r>
            <a:r>
              <a:rPr lang="en-US" sz="1600" b="1" dirty="0" smtClean="0">
                <a:solidFill>
                  <a:srgbClr val="FF0000"/>
                </a:solidFill>
                <a:latin typeface="Calibri" pitchFamily="34" charset="0"/>
              </a:rPr>
              <a:t>58</a:t>
            </a:r>
          </a:p>
          <a:p>
            <a:pPr fontAlgn="auto">
              <a:spcBef>
                <a:spcPts val="0"/>
              </a:spcBef>
              <a:spcAft>
                <a:spcPts val="0"/>
              </a:spcAft>
              <a:defRPr/>
            </a:pPr>
            <a:endParaRPr lang="en-US" sz="1800" b="1" dirty="0" smtClean="0">
              <a:solidFill>
                <a:srgbClr val="002060"/>
              </a:solidFill>
              <a:latin typeface="Calibri" pitchFamily="34" charset="0"/>
            </a:endParaRPr>
          </a:p>
          <a:p>
            <a:pPr fontAlgn="auto">
              <a:spcBef>
                <a:spcPts val="0"/>
              </a:spcBef>
              <a:spcAft>
                <a:spcPts val="0"/>
              </a:spcAft>
              <a:defRPr/>
            </a:pPr>
            <a:r>
              <a:rPr lang="en-US" sz="1800" b="1" dirty="0" smtClean="0">
                <a:solidFill>
                  <a:srgbClr val="002060"/>
                </a:solidFill>
                <a:latin typeface="Calibri" pitchFamily="34" charset="0"/>
              </a:rPr>
              <a:t>Downloadable for free from </a:t>
            </a:r>
            <a:r>
              <a:rPr lang="en-US" sz="1800" b="1" dirty="0" smtClean="0">
                <a:solidFill>
                  <a:srgbClr val="FF0000"/>
                </a:solidFill>
                <a:latin typeface="Calibri" pitchFamily="34" charset="0"/>
                <a:hlinkClick r:id="rId3"/>
              </a:rPr>
              <a:t>www.ccsds.org</a:t>
            </a:r>
            <a:r>
              <a:rPr lang="en-US" sz="1800" b="1" dirty="0" smtClean="0">
                <a:solidFill>
                  <a:srgbClr val="FF0000"/>
                </a:solidFill>
                <a:latin typeface="Calibri" pitchFamily="34" charset="0"/>
              </a:rPr>
              <a:t>  </a:t>
            </a:r>
            <a:endParaRPr lang="en-US" sz="1200" b="1" dirty="0" smtClean="0">
              <a:solidFill>
                <a:srgbClr val="002060"/>
              </a:solidFill>
              <a:latin typeface="Calibri" pitchFamily="34" charset="0"/>
            </a:endParaRPr>
          </a:p>
          <a:p>
            <a:pPr fontAlgn="auto">
              <a:spcBef>
                <a:spcPts val="0"/>
              </a:spcBef>
              <a:spcAft>
                <a:spcPts val="0"/>
              </a:spcAft>
              <a:defRPr/>
            </a:pPr>
            <a:endParaRPr lang="en-US" sz="1100" b="1" dirty="0" smtClean="0">
              <a:solidFill>
                <a:srgbClr val="002060"/>
              </a:solidFill>
              <a:latin typeface="Calibri" pitchFamily="34" charset="0"/>
            </a:endParaRPr>
          </a:p>
          <a:p>
            <a:pPr fontAlgn="auto">
              <a:spcBef>
                <a:spcPts val="0"/>
              </a:spcBef>
              <a:spcAft>
                <a:spcPts val="0"/>
              </a:spcAft>
              <a:defRPr/>
            </a:pPr>
            <a:r>
              <a:rPr lang="en-US" sz="1800" b="1" dirty="0" smtClean="0">
                <a:solidFill>
                  <a:srgbClr val="002060"/>
                </a:solidFill>
                <a:latin typeface="Calibri" pitchFamily="34" charset="0"/>
              </a:rPr>
              <a:t>All major pubs since 1982: </a:t>
            </a:r>
            <a:r>
              <a:rPr lang="en-US" sz="1800" b="1" dirty="0" smtClean="0">
                <a:solidFill>
                  <a:srgbClr val="FF0000"/>
                </a:solidFill>
                <a:latin typeface="Calibri" pitchFamily="34" charset="0"/>
              </a:rPr>
              <a:t>~336</a:t>
            </a:r>
            <a:r>
              <a:rPr lang="en-US" sz="1800" b="1" dirty="0" smtClean="0">
                <a:solidFill>
                  <a:srgbClr val="002060"/>
                </a:solidFill>
                <a:latin typeface="Calibri" pitchFamily="34" charset="0"/>
              </a:rPr>
              <a:t> </a:t>
            </a:r>
          </a:p>
          <a:p>
            <a:pPr fontAlgn="auto">
              <a:spcBef>
                <a:spcPts val="0"/>
              </a:spcBef>
              <a:spcAft>
                <a:spcPts val="0"/>
              </a:spcAft>
              <a:defRPr/>
            </a:pPr>
            <a:r>
              <a:rPr lang="en-US" sz="1600" b="1" dirty="0" smtClean="0">
                <a:solidFill>
                  <a:srgbClr val="002060"/>
                </a:solidFill>
                <a:latin typeface="Calibri" pitchFamily="34" charset="0"/>
              </a:rPr>
              <a:t>(Some were historical mission needs </a:t>
            </a:r>
          </a:p>
          <a:p>
            <a:pPr fontAlgn="auto">
              <a:spcBef>
                <a:spcPts val="0"/>
              </a:spcBef>
              <a:spcAft>
                <a:spcPts val="0"/>
              </a:spcAft>
              <a:defRPr/>
            </a:pPr>
            <a:r>
              <a:rPr lang="en-US" sz="1600" b="1" dirty="0" smtClean="0">
                <a:solidFill>
                  <a:srgbClr val="002060"/>
                </a:solidFill>
                <a:latin typeface="Calibri" pitchFamily="34" charset="0"/>
              </a:rPr>
              <a:t>or superseded technology)</a:t>
            </a:r>
            <a:endParaRPr lang="en-US" b="1" dirty="0">
              <a:solidFill>
                <a:srgbClr val="002060"/>
              </a:solidFill>
              <a:latin typeface="Calibri" pitchFamily="34" charset="0"/>
            </a:endParaRPr>
          </a:p>
        </p:txBody>
      </p:sp>
      <p:sp>
        <p:nvSpPr>
          <p:cNvPr id="11" name="Text Box 10"/>
          <p:cNvSpPr txBox="1">
            <a:spLocks noChangeArrowheads="1"/>
          </p:cNvSpPr>
          <p:nvPr/>
        </p:nvSpPr>
        <p:spPr bwMode="auto">
          <a:xfrm>
            <a:off x="0" y="4648200"/>
            <a:ext cx="3984016" cy="1200329"/>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r>
              <a:rPr lang="en-US" dirty="0" smtClean="0">
                <a:solidFill>
                  <a:srgbClr val="FF0000"/>
                </a:solidFill>
                <a:effectLst/>
              </a:rPr>
              <a:t>825 </a:t>
            </a:r>
            <a:r>
              <a:rPr lang="en-US" dirty="0" smtClean="0">
                <a:effectLst/>
              </a:rPr>
              <a:t>space </a:t>
            </a:r>
            <a:r>
              <a:rPr lang="en-US" dirty="0">
                <a:effectLst/>
              </a:rPr>
              <a:t>missions have adopted and used various CCSDS standards</a:t>
            </a:r>
          </a:p>
        </p:txBody>
      </p:sp>
      <p:sp>
        <p:nvSpPr>
          <p:cNvPr id="17" name="Text Box 10"/>
          <p:cNvSpPr txBox="1">
            <a:spLocks noChangeArrowheads="1"/>
          </p:cNvSpPr>
          <p:nvPr/>
        </p:nvSpPr>
        <p:spPr bwMode="auto">
          <a:xfrm>
            <a:off x="1295400" y="762000"/>
            <a:ext cx="2605650" cy="461665"/>
          </a:xfrm>
          <a:prstGeom prst="rect">
            <a:avLst/>
          </a:prstGeom>
          <a:noFill/>
          <a:ln w="12700">
            <a:noFill/>
            <a:miter lim="800000"/>
            <a:headEnd type="none" w="sm" len="sm"/>
            <a:tailEnd type="none" w="sm" len="sm"/>
          </a:ln>
          <a:effec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C00000"/>
                </a:solidFill>
                <a:effectLst>
                  <a:outerShdw blurRad="38100" dist="38100" dir="2700000" algn="tl">
                    <a:srgbClr val="000000">
                      <a:alpha val="43137"/>
                    </a:srgbClr>
                  </a:outerShdw>
                </a:effectLst>
                <a:latin typeface="Calibri" pitchFamily="34" charset="0"/>
              </a:rPr>
              <a:t>Active Publications</a:t>
            </a:r>
          </a:p>
        </p:txBody>
      </p:sp>
      <p:graphicFrame>
        <p:nvGraphicFramePr>
          <p:cNvPr id="13" name="Chart 12"/>
          <p:cNvGraphicFramePr>
            <a:graphicFrameLocks/>
          </p:cNvGraphicFramePr>
          <p:nvPr>
            <p:extLst>
              <p:ext uri="{D42A27DB-BD31-4B8C-83A1-F6EECF244321}">
                <p14:modId xmlns:p14="http://schemas.microsoft.com/office/powerpoint/2010/main" val="2781955539"/>
              </p:ext>
            </p:extLst>
          </p:nvPr>
        </p:nvGraphicFramePr>
        <p:xfrm>
          <a:off x="4191000" y="4114800"/>
          <a:ext cx="4800600" cy="2590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6661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idx="4294967295"/>
          </p:nvPr>
        </p:nvSpPr>
        <p:spPr bwMode="auto">
          <a:xfrm>
            <a:off x="533400" y="228600"/>
            <a:ext cx="7772400" cy="838200"/>
          </a:xfrm>
          <a:prstGeom prst="rect">
            <a:avLst/>
          </a:prstGeom>
          <a:ln>
            <a:miter lim="800000"/>
            <a:headEnd/>
            <a:tailEnd/>
          </a:ln>
        </p:spPr>
        <p:txBody>
          <a:bodyPr/>
          <a:lstStyle/>
          <a:p>
            <a:pPr>
              <a:defRPr/>
            </a:pPr>
            <a:r>
              <a:rPr lang="en-US" sz="2400" dirty="0" smtClean="0">
                <a:solidFill>
                  <a:srgbClr val="000099"/>
                </a:solidFill>
                <a:effectLst>
                  <a:outerShdw blurRad="38100" dist="38100" dir="2700000" algn="tl">
                    <a:srgbClr val="000000">
                      <a:alpha val="43137"/>
                    </a:srgbClr>
                  </a:outerShdw>
                </a:effectLst>
              </a:rPr>
              <a:t>CESG Organization + E2E Overview  </a:t>
            </a:r>
            <a:endParaRPr lang="de-DE" sz="2400" dirty="0">
              <a:solidFill>
                <a:srgbClr val="000099"/>
              </a:solidFill>
              <a:effectLst>
                <a:outerShdw blurRad="38100" dist="38100" dir="2700000" algn="tl">
                  <a:srgbClr val="000000">
                    <a:alpha val="43137"/>
                  </a:srgbClr>
                </a:outerShdw>
              </a:effectLst>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804863"/>
            <a:ext cx="9062352" cy="551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6238875"/>
            <a:ext cx="44196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766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solidFill>
                  <a:srgbClr val="000099"/>
                </a:solidFill>
                <a:effectLst>
                  <a:outerShdw blurRad="38100" dist="38100" dir="2700000" algn="tl">
                    <a:srgbClr val="000000">
                      <a:alpha val="43137"/>
                    </a:srgbClr>
                  </a:outerShdw>
                </a:effectLst>
              </a:rPr>
              <a:t>CESG Open Issues &amp; more</a:t>
            </a:r>
            <a:endParaRPr lang="en-US" dirty="0">
              <a:solidFill>
                <a:srgbClr val="000099"/>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76200" y="838200"/>
            <a:ext cx="8991600"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2400" dirty="0" smtClean="0"/>
              <a:t>CESG main topics addressed since October 2016</a:t>
            </a:r>
          </a:p>
          <a:p>
            <a:pPr lvl="1">
              <a:lnSpc>
                <a:spcPct val="100000"/>
              </a:lnSpc>
              <a:spcBef>
                <a:spcPct val="0"/>
              </a:spcBef>
              <a:spcAft>
                <a:spcPct val="0"/>
              </a:spcAft>
            </a:pPr>
            <a:r>
              <a:rPr lang="en-US" sz="2000" dirty="0" smtClean="0"/>
              <a:t>Procedures &amp; Organization YB next update</a:t>
            </a:r>
          </a:p>
          <a:p>
            <a:pPr lvl="2">
              <a:lnSpc>
                <a:spcPct val="100000"/>
              </a:lnSpc>
              <a:spcBef>
                <a:spcPct val="0"/>
              </a:spcBef>
              <a:spcAft>
                <a:spcPct val="0"/>
              </a:spcAft>
            </a:pPr>
            <a:r>
              <a:rPr lang="en-US" sz="1800" dirty="0" smtClean="0"/>
              <a:t>Criteria for joining WG mailing lists + Liaisons</a:t>
            </a:r>
          </a:p>
          <a:p>
            <a:pPr lvl="1">
              <a:lnSpc>
                <a:spcPct val="100000"/>
              </a:lnSpc>
              <a:spcBef>
                <a:spcPct val="0"/>
              </a:spcBef>
              <a:spcAft>
                <a:spcPct val="0"/>
              </a:spcAft>
            </a:pPr>
            <a:r>
              <a:rPr lang="en-US" sz="2000" dirty="0" err="1" smtClean="0"/>
              <a:t>Telerobotics</a:t>
            </a:r>
            <a:r>
              <a:rPr lang="en-US" sz="2000" dirty="0" smtClean="0"/>
              <a:t> WG status</a:t>
            </a:r>
          </a:p>
          <a:p>
            <a:pPr lvl="1">
              <a:lnSpc>
                <a:spcPct val="100000"/>
              </a:lnSpc>
              <a:spcBef>
                <a:spcPct val="0"/>
              </a:spcBef>
              <a:spcAft>
                <a:spcPct val="0"/>
              </a:spcAft>
            </a:pPr>
            <a:r>
              <a:rPr lang="en-US" sz="2000" dirty="0" smtClean="0"/>
              <a:t>Overlap with OMG SDTF          </a:t>
            </a:r>
          </a:p>
          <a:p>
            <a:pPr lvl="1">
              <a:lnSpc>
                <a:spcPct val="100000"/>
              </a:lnSpc>
              <a:spcBef>
                <a:spcPct val="0"/>
              </a:spcBef>
              <a:spcAft>
                <a:spcPct val="0"/>
              </a:spcAft>
            </a:pPr>
            <a:r>
              <a:rPr lang="en-US" sz="2000" dirty="0" smtClean="0"/>
              <a:t>CSS Area Functional resource Model</a:t>
            </a:r>
          </a:p>
          <a:p>
            <a:pPr lvl="1">
              <a:lnSpc>
                <a:spcPct val="100000"/>
              </a:lnSpc>
              <a:spcBef>
                <a:spcPct val="0"/>
              </a:spcBef>
              <a:spcAft>
                <a:spcPct val="0"/>
              </a:spcAft>
            </a:pPr>
            <a:r>
              <a:rPr lang="en-US" sz="2000" dirty="0" smtClean="0"/>
              <a:t>CWE info on recently completed reviews</a:t>
            </a:r>
          </a:p>
          <a:p>
            <a:pPr>
              <a:lnSpc>
                <a:spcPct val="100000"/>
              </a:lnSpc>
              <a:spcBef>
                <a:spcPct val="0"/>
              </a:spcBef>
              <a:spcAft>
                <a:spcPct val="0"/>
              </a:spcAft>
            </a:pPr>
            <a:r>
              <a:rPr lang="en-US" sz="2400" dirty="0" smtClean="0"/>
              <a:t>Project resources in the FW CWE		</a:t>
            </a:r>
          </a:p>
          <a:p>
            <a:pPr lvl="1">
              <a:lnSpc>
                <a:spcPct val="100000"/>
              </a:lnSpc>
              <a:spcBef>
                <a:spcPct val="0"/>
              </a:spcBef>
              <a:spcAft>
                <a:spcPct val="0"/>
              </a:spcAft>
            </a:pPr>
            <a:r>
              <a:rPr lang="en-US" sz="2000" dirty="0" smtClean="0">
                <a:solidFill>
                  <a:srgbClr val="CC00CC"/>
                </a:solidFill>
              </a:rPr>
              <a:t>86 </a:t>
            </a:r>
            <a:r>
              <a:rPr lang="en-US" sz="2000" dirty="0"/>
              <a:t>Approved Projects </a:t>
            </a:r>
            <a:r>
              <a:rPr lang="en-US" sz="2000" dirty="0" smtClean="0"/>
              <a:t>with </a:t>
            </a:r>
            <a:r>
              <a:rPr lang="en-US" sz="2000" dirty="0">
                <a:solidFill>
                  <a:srgbClr val="CC00CC"/>
                </a:solidFill>
              </a:rPr>
              <a:t>5</a:t>
            </a:r>
            <a:r>
              <a:rPr lang="en-US" sz="2000" dirty="0" smtClean="0">
                <a:solidFill>
                  <a:srgbClr val="CC00CC"/>
                </a:solidFill>
              </a:rPr>
              <a:t> </a:t>
            </a:r>
            <a:r>
              <a:rPr lang="en-US" sz="2000" dirty="0" smtClean="0"/>
              <a:t>behind schedule     </a:t>
            </a:r>
          </a:p>
          <a:p>
            <a:pPr lvl="1">
              <a:lnSpc>
                <a:spcPct val="100000"/>
              </a:lnSpc>
              <a:spcBef>
                <a:spcPct val="0"/>
              </a:spcBef>
              <a:spcAft>
                <a:spcPct val="0"/>
              </a:spcAft>
            </a:pPr>
            <a:r>
              <a:rPr lang="en-US" sz="2000" dirty="0">
                <a:solidFill>
                  <a:srgbClr val="CC00CC"/>
                </a:solidFill>
              </a:rPr>
              <a:t>5</a:t>
            </a:r>
            <a:r>
              <a:rPr lang="en-US" sz="2000" dirty="0" smtClean="0">
                <a:solidFill>
                  <a:srgbClr val="CC00CC"/>
                </a:solidFill>
              </a:rPr>
              <a:t>4</a:t>
            </a:r>
            <a:r>
              <a:rPr lang="en-US" sz="2000" dirty="0" smtClean="0"/>
              <a:t> Draft Projects			</a:t>
            </a:r>
            <a:endParaRPr lang="en-US" sz="2000" dirty="0" smtClean="0">
              <a:solidFill>
                <a:srgbClr val="FF0000"/>
              </a:solidFill>
              <a:sym typeface="Wingdings" pitchFamily="2" charset="2"/>
            </a:endParaRPr>
          </a:p>
          <a:p>
            <a:pPr lvl="1">
              <a:lnSpc>
                <a:spcPct val="100000"/>
              </a:lnSpc>
              <a:spcBef>
                <a:spcPct val="0"/>
              </a:spcBef>
              <a:spcAft>
                <a:spcPct val="0"/>
              </a:spcAft>
            </a:pPr>
            <a:r>
              <a:rPr lang="en-US" sz="2000" dirty="0" smtClean="0">
                <a:solidFill>
                  <a:srgbClr val="FF0000"/>
                </a:solidFill>
              </a:rPr>
              <a:t>Only 1 Project still missing Proto 2 resources, out of 12 found 2 years ago</a:t>
            </a:r>
            <a:endParaRPr lang="en-US" sz="2000" dirty="0">
              <a:solidFill>
                <a:srgbClr val="FF0000"/>
              </a:solidFill>
            </a:endParaRPr>
          </a:p>
          <a:p>
            <a:pPr>
              <a:lnSpc>
                <a:spcPct val="100000"/>
              </a:lnSpc>
              <a:spcBef>
                <a:spcPct val="0"/>
              </a:spcBef>
              <a:spcAft>
                <a:spcPct val="0"/>
              </a:spcAft>
            </a:pPr>
            <a:r>
              <a:rPr lang="en-US" sz="2400" dirty="0" smtClean="0"/>
              <a:t>CESG meeting on Monday 11</a:t>
            </a:r>
            <a:r>
              <a:rPr lang="en-US" sz="2400" baseline="30000" dirty="0" smtClean="0"/>
              <a:t>th</a:t>
            </a:r>
            <a:r>
              <a:rPr lang="en-US" sz="2400" dirty="0" smtClean="0"/>
              <a:t> April – Main topics </a:t>
            </a:r>
          </a:p>
          <a:p>
            <a:pPr lvl="1">
              <a:lnSpc>
                <a:spcPct val="100000"/>
              </a:lnSpc>
              <a:spcBef>
                <a:spcPct val="0"/>
              </a:spcBef>
              <a:spcAft>
                <a:spcPct val="0"/>
              </a:spcAft>
            </a:pPr>
            <a:r>
              <a:rPr lang="en-GB" sz="2000" dirty="0" smtClean="0"/>
              <a:t>Approved </a:t>
            </a:r>
            <a:r>
              <a:rPr lang="en-GB" sz="2000" dirty="0"/>
              <a:t>IOAG Service Catalogue </a:t>
            </a:r>
            <a:r>
              <a:rPr lang="en-GB" sz="2000" dirty="0" smtClean="0"/>
              <a:t>SC#1 and updated SC #2</a:t>
            </a:r>
          </a:p>
          <a:p>
            <a:pPr lvl="1">
              <a:lnSpc>
                <a:spcPct val="100000"/>
              </a:lnSpc>
              <a:spcBef>
                <a:spcPct val="0"/>
              </a:spcBef>
              <a:spcAft>
                <a:spcPct val="0"/>
              </a:spcAft>
            </a:pPr>
            <a:r>
              <a:rPr lang="en-GB" sz="2000" dirty="0" smtClean="0"/>
              <a:t>CESG: AD/DAD responsibility to maintain technical quality and consistency of documents, CESG poll conditions raised at time of publication</a:t>
            </a:r>
            <a:r>
              <a:rPr lang="en-GB" sz="2000" dirty="0" smtClean="0">
                <a:solidFill>
                  <a:srgbClr val="FF0000"/>
                </a:solidFill>
              </a:rPr>
              <a:t> </a:t>
            </a:r>
            <a:endParaRPr lang="en-GB" sz="2000" dirty="0">
              <a:solidFill>
                <a:srgbClr val="FF0000"/>
              </a:solidFill>
            </a:endParaRPr>
          </a:p>
          <a:p>
            <a:pPr lvl="1">
              <a:lnSpc>
                <a:spcPct val="100000"/>
              </a:lnSpc>
              <a:spcBef>
                <a:spcPct val="0"/>
              </a:spcBef>
              <a:spcAft>
                <a:spcPct val="0"/>
              </a:spcAft>
            </a:pPr>
            <a:r>
              <a:rPr lang="en-GB" sz="2000" dirty="0" smtClean="0"/>
              <a:t>Overlap with OMG SDTF</a:t>
            </a:r>
            <a:endParaRPr lang="en-GB" sz="2000" dirty="0"/>
          </a:p>
          <a:p>
            <a:pPr lvl="1">
              <a:lnSpc>
                <a:spcPct val="100000"/>
              </a:lnSpc>
              <a:spcBef>
                <a:spcPct val="0"/>
              </a:spcBef>
              <a:spcAft>
                <a:spcPct val="0"/>
              </a:spcAft>
            </a:pPr>
            <a:r>
              <a:rPr lang="en-GB" sz="2000" dirty="0" err="1" smtClean="0"/>
              <a:t>Proc</a:t>
            </a:r>
            <a:r>
              <a:rPr lang="en-GB" sz="2000" dirty="0" smtClean="0"/>
              <a:t> &amp; Org YB Update</a:t>
            </a:r>
            <a:endParaRPr lang="en-GB" sz="2000" dirty="0">
              <a:solidFill>
                <a:srgbClr val="FF0000"/>
              </a:solidFill>
            </a:endParaRPr>
          </a:p>
          <a:p>
            <a:pPr lvl="1">
              <a:lnSpc>
                <a:spcPct val="100000"/>
              </a:lnSpc>
              <a:spcBef>
                <a:spcPct val="0"/>
              </a:spcBef>
              <a:spcAft>
                <a:spcPct val="0"/>
              </a:spcAft>
            </a:pPr>
            <a:r>
              <a:rPr lang="en-GB" sz="2000" dirty="0" smtClean="0"/>
              <a:t>Update of “Omnibus” specifications</a:t>
            </a:r>
          </a:p>
          <a:p>
            <a:pPr lvl="1">
              <a:lnSpc>
                <a:spcPct val="100000"/>
              </a:lnSpc>
              <a:spcBef>
                <a:spcPct val="0"/>
              </a:spcBef>
              <a:spcAft>
                <a:spcPct val="0"/>
              </a:spcAft>
            </a:pPr>
            <a:r>
              <a:rPr lang="en-GB" sz="2000" dirty="0" smtClean="0"/>
              <a:t>DAI WG report to CMC</a:t>
            </a:r>
            <a:endParaRPr lang="en-GB" sz="2000" dirty="0"/>
          </a:p>
          <a:p>
            <a:pPr lvl="1">
              <a:lnSpc>
                <a:spcPct val="100000"/>
              </a:lnSpc>
              <a:spcBef>
                <a:spcPct val="0"/>
              </a:spcBef>
              <a:spcAft>
                <a:spcPct val="0"/>
              </a:spcAft>
            </a:pPr>
            <a:endParaRPr lang="en-US" sz="2000" dirty="0"/>
          </a:p>
        </p:txBody>
      </p:sp>
      <p:sp>
        <p:nvSpPr>
          <p:cNvPr id="3" name="Right Brace 2"/>
          <p:cNvSpPr/>
          <p:nvPr/>
        </p:nvSpPr>
        <p:spPr bwMode="auto">
          <a:xfrm>
            <a:off x="5791200" y="3276600"/>
            <a:ext cx="155448" cy="6858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Times New Roman" pitchFamily="18" charset="0"/>
            </a:endParaRPr>
          </a:p>
        </p:txBody>
      </p:sp>
      <p:sp>
        <p:nvSpPr>
          <p:cNvPr id="4" name="TextBox 3"/>
          <p:cNvSpPr txBox="1"/>
          <p:nvPr/>
        </p:nvSpPr>
        <p:spPr>
          <a:xfrm>
            <a:off x="6172200" y="3424535"/>
            <a:ext cx="2331087" cy="461665"/>
          </a:xfrm>
          <a:prstGeom prst="rect">
            <a:avLst/>
          </a:prstGeom>
          <a:noFill/>
        </p:spPr>
        <p:txBody>
          <a:bodyPr wrap="none" rtlCol="0">
            <a:spAutoFit/>
          </a:bodyPr>
          <a:lstStyle/>
          <a:p>
            <a:r>
              <a:rPr lang="en-US" b="1" dirty="0" smtClean="0">
                <a:solidFill>
                  <a:srgbClr val="CC00CC"/>
                </a:solidFill>
                <a:sym typeface="Wingdings" pitchFamily="2" charset="2"/>
              </a:rPr>
              <a:t>140 </a:t>
            </a:r>
            <a:r>
              <a:rPr lang="en-US" b="1" dirty="0">
                <a:solidFill>
                  <a:srgbClr val="CC00CC"/>
                </a:solidFill>
                <a:sym typeface="Wingdings" pitchFamily="2" charset="2"/>
              </a:rPr>
              <a:t>PROJECTS</a:t>
            </a:r>
            <a:endParaRPr lang="en-GB" b="1" dirty="0">
              <a:solidFill>
                <a:srgbClr val="CC00CC"/>
              </a:solidFill>
            </a:endParaRPr>
          </a:p>
        </p:txBody>
      </p:sp>
    </p:spTree>
    <p:extLst>
      <p:ext uri="{BB962C8B-B14F-4D97-AF65-F5344CB8AC3E}">
        <p14:creationId xmlns:p14="http://schemas.microsoft.com/office/powerpoint/2010/main" val="1025610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solidFill>
                  <a:srgbClr val="000099"/>
                </a:solidFill>
                <a:effectLst>
                  <a:outerShdw blurRad="38100" dist="38100" dir="2700000" algn="tl">
                    <a:srgbClr val="000000">
                      <a:alpha val="43137"/>
                    </a:srgbClr>
                  </a:outerShdw>
                </a:effectLst>
              </a:rPr>
              <a:t>CESG / CMC Poll Statistics since Oct 2016</a:t>
            </a:r>
            <a:endParaRPr lang="en-US" dirty="0">
              <a:solidFill>
                <a:srgbClr val="000099"/>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200717" y="838200"/>
            <a:ext cx="8790883"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ts val="1920"/>
              </a:lnSpc>
              <a:spcBef>
                <a:spcPts val="0"/>
              </a:spcBef>
              <a:spcAft>
                <a:spcPts val="0"/>
              </a:spcAft>
            </a:pPr>
            <a:r>
              <a:rPr lang="en-US" sz="2000" dirty="0"/>
              <a:t>CMC Polls </a:t>
            </a:r>
            <a:endParaRPr lang="en-US" sz="1600" dirty="0"/>
          </a:p>
          <a:p>
            <a:pPr lvl="1">
              <a:lnSpc>
                <a:spcPts val="1920"/>
              </a:lnSpc>
              <a:spcBef>
                <a:spcPts val="0"/>
              </a:spcBef>
              <a:spcAft>
                <a:spcPts val="0"/>
              </a:spcAft>
            </a:pPr>
            <a:r>
              <a:rPr lang="en-US" sz="1600" dirty="0"/>
              <a:t>Publication</a:t>
            </a:r>
          </a:p>
          <a:p>
            <a:pPr lvl="2">
              <a:lnSpc>
                <a:spcPts val="1500"/>
              </a:lnSpc>
              <a:spcBef>
                <a:spcPts val="300"/>
              </a:spcBef>
              <a:spcAft>
                <a:spcPts val="0"/>
              </a:spcAft>
            </a:pPr>
            <a:r>
              <a:rPr lang="en-GB" sz="1400" dirty="0">
                <a:solidFill>
                  <a:srgbClr val="00B050"/>
                </a:solidFill>
              </a:rPr>
              <a:t>SLS Protocols over DVB-S2—Definition, Implementation, and </a:t>
            </a:r>
            <a:r>
              <a:rPr lang="en-GB" sz="1400" dirty="0" smtClean="0">
                <a:solidFill>
                  <a:srgbClr val="00B050"/>
                </a:solidFill>
              </a:rPr>
              <a:t>Performance</a:t>
            </a:r>
          </a:p>
          <a:p>
            <a:pPr lvl="2">
              <a:lnSpc>
                <a:spcPts val="1500"/>
              </a:lnSpc>
              <a:spcBef>
                <a:spcPts val="300"/>
              </a:spcBef>
              <a:spcAft>
                <a:spcPts val="0"/>
              </a:spcAft>
            </a:pPr>
            <a:r>
              <a:rPr lang="en-US" sz="1400" dirty="0">
                <a:solidFill>
                  <a:srgbClr val="00B050"/>
                </a:solidFill>
              </a:rPr>
              <a:t>MOIMS </a:t>
            </a:r>
            <a:r>
              <a:rPr lang="en-US" sz="1400" dirty="0" err="1">
                <a:solidFill>
                  <a:srgbClr val="00B050"/>
                </a:solidFill>
              </a:rPr>
              <a:t>Telerobotics</a:t>
            </a:r>
            <a:r>
              <a:rPr lang="en-US" sz="1400" dirty="0">
                <a:solidFill>
                  <a:srgbClr val="00B050"/>
                </a:solidFill>
              </a:rPr>
              <a:t> </a:t>
            </a:r>
            <a:r>
              <a:rPr lang="en-US" sz="1400" dirty="0" smtClean="0">
                <a:solidFill>
                  <a:srgbClr val="00B050"/>
                </a:solidFill>
              </a:rPr>
              <a:t>Operations</a:t>
            </a:r>
          </a:p>
          <a:p>
            <a:pPr lvl="2">
              <a:lnSpc>
                <a:spcPts val="1500"/>
              </a:lnSpc>
              <a:spcBef>
                <a:spcPts val="300"/>
              </a:spcBef>
              <a:spcAft>
                <a:spcPts val="0"/>
              </a:spcAft>
            </a:pPr>
            <a:r>
              <a:rPr lang="en-US" sz="1400" dirty="0" smtClean="0">
                <a:solidFill>
                  <a:srgbClr val="000099"/>
                </a:solidFill>
              </a:rPr>
              <a:t>CSS CSTS Specification Framework</a:t>
            </a:r>
          </a:p>
          <a:p>
            <a:pPr lvl="2">
              <a:lnSpc>
                <a:spcPts val="1500"/>
              </a:lnSpc>
              <a:spcBef>
                <a:spcPts val="300"/>
              </a:spcBef>
              <a:spcAft>
                <a:spcPts val="0"/>
              </a:spcAft>
            </a:pPr>
            <a:r>
              <a:rPr lang="en-US" sz="1400" dirty="0" smtClean="0">
                <a:solidFill>
                  <a:srgbClr val="000099"/>
                </a:solidFill>
              </a:rPr>
              <a:t>CSS CSTS – Monitored Data Service</a:t>
            </a:r>
          </a:p>
          <a:p>
            <a:pPr lvl="2">
              <a:lnSpc>
                <a:spcPts val="1500"/>
              </a:lnSpc>
              <a:spcBef>
                <a:spcPts val="300"/>
              </a:spcBef>
              <a:spcAft>
                <a:spcPts val="0"/>
              </a:spcAft>
            </a:pPr>
            <a:r>
              <a:rPr lang="en-US" sz="1400" dirty="0">
                <a:solidFill>
                  <a:srgbClr val="00B050"/>
                </a:solidFill>
                <a:ea typeface="ＭＳ Ｐゴシック" pitchFamily="34" charset="-128"/>
              </a:rPr>
              <a:t>SLS OPT Real-Time Weather and Atmospheric Characterization Data </a:t>
            </a:r>
            <a:r>
              <a:rPr lang="en-US" sz="1400" dirty="0" smtClean="0">
                <a:ea typeface="ＭＳ Ｐゴシック" pitchFamily="34" charset="-128"/>
              </a:rPr>
              <a:t> (poll on going)</a:t>
            </a:r>
            <a:endParaRPr lang="en-US" sz="1400" dirty="0"/>
          </a:p>
          <a:p>
            <a:pPr lvl="1">
              <a:lnSpc>
                <a:spcPts val="1920"/>
              </a:lnSpc>
              <a:spcBef>
                <a:spcPts val="0"/>
              </a:spcBef>
              <a:spcAft>
                <a:spcPts val="0"/>
              </a:spcAft>
            </a:pPr>
            <a:r>
              <a:rPr lang="en-US" sz="1600" dirty="0" smtClean="0"/>
              <a:t>Agency </a:t>
            </a:r>
            <a:r>
              <a:rPr lang="en-US" sz="1600" dirty="0"/>
              <a:t>Review</a:t>
            </a:r>
          </a:p>
          <a:p>
            <a:pPr lvl="2">
              <a:lnSpc>
                <a:spcPts val="1500"/>
              </a:lnSpc>
              <a:spcBef>
                <a:spcPts val="300"/>
              </a:spcBef>
              <a:spcAft>
                <a:spcPts val="0"/>
              </a:spcAft>
            </a:pPr>
            <a:r>
              <a:rPr lang="en-GB" sz="1400" dirty="0">
                <a:solidFill>
                  <a:srgbClr val="CC00CC"/>
                </a:solidFill>
              </a:rPr>
              <a:t>SEA CCSDS Spacecraft Identification Field Code Assignment Control </a:t>
            </a:r>
            <a:r>
              <a:rPr lang="en-GB" sz="1400" dirty="0" smtClean="0">
                <a:solidFill>
                  <a:srgbClr val="CC00CC"/>
                </a:solidFill>
              </a:rPr>
              <a:t>Procedures             </a:t>
            </a:r>
            <a:r>
              <a:rPr lang="en-GB" sz="1400" dirty="0" smtClean="0"/>
              <a:t>(Completed)</a:t>
            </a:r>
            <a:endParaRPr lang="en-US" sz="1400" dirty="0" smtClean="0"/>
          </a:p>
          <a:p>
            <a:pPr lvl="2">
              <a:lnSpc>
                <a:spcPts val="1500"/>
              </a:lnSpc>
              <a:spcBef>
                <a:spcPts val="300"/>
              </a:spcBef>
              <a:spcAft>
                <a:spcPts val="0"/>
              </a:spcAft>
            </a:pPr>
            <a:r>
              <a:rPr lang="en-US" sz="1400" dirty="0" smtClean="0">
                <a:solidFill>
                  <a:srgbClr val="FF0000"/>
                </a:solidFill>
              </a:rPr>
              <a:t>MOIMS SM&amp;C MAL C++ API                                                                                                           </a:t>
            </a:r>
            <a:r>
              <a:rPr lang="en-US" sz="1400" dirty="0" smtClean="0"/>
              <a:t>(</a:t>
            </a:r>
            <a:r>
              <a:rPr lang="en-GB" sz="1400" dirty="0" smtClean="0"/>
              <a:t>Completed)</a:t>
            </a:r>
            <a:endParaRPr lang="en-US" sz="1400" dirty="0" smtClean="0">
              <a:solidFill>
                <a:srgbClr val="FF0000"/>
              </a:solidFill>
            </a:endParaRPr>
          </a:p>
          <a:p>
            <a:pPr lvl="2">
              <a:lnSpc>
                <a:spcPts val="1500"/>
              </a:lnSpc>
              <a:spcBef>
                <a:spcPts val="300"/>
              </a:spcBef>
              <a:spcAft>
                <a:spcPts val="0"/>
              </a:spcAft>
            </a:pPr>
            <a:r>
              <a:rPr lang="en-US" sz="1400" dirty="0" smtClean="0">
                <a:solidFill>
                  <a:srgbClr val="FF0000"/>
                </a:solidFill>
              </a:rPr>
              <a:t>SLS MHDC Pre-processing Transform for Multi-</a:t>
            </a:r>
            <a:r>
              <a:rPr lang="en-US" sz="1400" dirty="0" err="1" smtClean="0">
                <a:solidFill>
                  <a:srgbClr val="FF0000"/>
                </a:solidFill>
              </a:rPr>
              <a:t>Hyperscpectral</a:t>
            </a:r>
            <a:r>
              <a:rPr lang="en-US" sz="1400" dirty="0" smtClean="0">
                <a:solidFill>
                  <a:srgbClr val="FF0000"/>
                </a:solidFill>
              </a:rPr>
              <a:t> Image Compression        </a:t>
            </a:r>
            <a:r>
              <a:rPr lang="en-US" sz="1400" dirty="0"/>
              <a:t>(</a:t>
            </a:r>
            <a:r>
              <a:rPr lang="en-GB" sz="1400" dirty="0"/>
              <a:t>Completed</a:t>
            </a:r>
            <a:r>
              <a:rPr lang="en-GB" sz="1400" dirty="0" smtClean="0"/>
              <a:t>)</a:t>
            </a:r>
            <a:endParaRPr lang="en-US" sz="1400" dirty="0" smtClean="0">
              <a:solidFill>
                <a:srgbClr val="FF0000"/>
              </a:solidFill>
            </a:endParaRPr>
          </a:p>
          <a:p>
            <a:pPr lvl="2">
              <a:lnSpc>
                <a:spcPts val="1500"/>
              </a:lnSpc>
              <a:spcBef>
                <a:spcPts val="300"/>
              </a:spcBef>
              <a:spcAft>
                <a:spcPts val="0"/>
              </a:spcAft>
            </a:pPr>
            <a:r>
              <a:rPr lang="en-US" sz="1400" dirty="0" smtClean="0">
                <a:solidFill>
                  <a:srgbClr val="CC00CC"/>
                </a:solidFill>
              </a:rPr>
              <a:t>SLS RFM Systems Part 1 Earth Stations and Spacecraft                                                            </a:t>
            </a:r>
            <a:r>
              <a:rPr lang="en-US" sz="1400" dirty="0"/>
              <a:t>(</a:t>
            </a:r>
            <a:r>
              <a:rPr lang="en-GB" sz="1400" dirty="0"/>
              <a:t>Completed</a:t>
            </a:r>
            <a:r>
              <a:rPr lang="en-GB" sz="1400" dirty="0" smtClean="0"/>
              <a:t>)</a:t>
            </a:r>
            <a:endParaRPr lang="en-US" sz="1400" dirty="0">
              <a:solidFill>
                <a:srgbClr val="CC00CC"/>
              </a:solidFill>
            </a:endParaRPr>
          </a:p>
          <a:p>
            <a:pPr lvl="1">
              <a:lnSpc>
                <a:spcPts val="1920"/>
              </a:lnSpc>
              <a:spcBef>
                <a:spcPts val="0"/>
              </a:spcBef>
              <a:spcAft>
                <a:spcPts val="0"/>
              </a:spcAft>
            </a:pPr>
            <a:r>
              <a:rPr lang="en-US" sz="1600" dirty="0" smtClean="0"/>
              <a:t>Approval of SLS OPT, SEA SEC, MOIMS P&amp;S new Projects +</a:t>
            </a:r>
            <a:r>
              <a:rPr lang="en-US" sz="1600" dirty="0"/>
              <a:t> </a:t>
            </a:r>
            <a:r>
              <a:rPr lang="en-US" sz="1600" dirty="0" smtClean="0"/>
              <a:t>Proto 2 resources for MOIMS SMC </a:t>
            </a:r>
          </a:p>
          <a:p>
            <a:pPr lvl="1">
              <a:lnSpc>
                <a:spcPts val="1920"/>
              </a:lnSpc>
              <a:spcBef>
                <a:spcPts val="0"/>
              </a:spcBef>
              <a:spcAft>
                <a:spcPts val="0"/>
              </a:spcAft>
            </a:pPr>
            <a:r>
              <a:rPr lang="en-US" sz="1600" dirty="0" smtClean="0"/>
              <a:t>Approval of Scott Burleigh (NASA/JPL) as new SIS AD</a:t>
            </a:r>
            <a:r>
              <a:rPr lang="en-US" sz="1400" dirty="0" smtClean="0">
                <a:ea typeface="ＭＳ Ｐゴシック" pitchFamily="34" charset="-128"/>
                <a:sym typeface="Wingdings" pitchFamily="2" charset="2"/>
              </a:rPr>
              <a:t> </a:t>
            </a:r>
            <a:endParaRPr lang="en-US" sz="1400" dirty="0">
              <a:ea typeface="ＭＳ Ｐゴシック" pitchFamily="34" charset="-128"/>
              <a:sym typeface="Wingdings" pitchFamily="2" charset="2"/>
            </a:endParaRPr>
          </a:p>
          <a:p>
            <a:pPr>
              <a:lnSpc>
                <a:spcPts val="1920"/>
              </a:lnSpc>
              <a:spcBef>
                <a:spcPts val="0"/>
              </a:spcBef>
              <a:spcAft>
                <a:spcPts val="0"/>
              </a:spcAft>
              <a:defRPr/>
            </a:pPr>
            <a:r>
              <a:rPr lang="en-US" sz="2000" dirty="0" smtClean="0">
                <a:ea typeface="ＭＳ Ｐゴシック" pitchFamily="34" charset="-128"/>
              </a:rPr>
              <a:t>CESG </a:t>
            </a:r>
            <a:r>
              <a:rPr lang="en-US" sz="2000" dirty="0">
                <a:ea typeface="ＭＳ Ｐゴシック" pitchFamily="34" charset="-128"/>
              </a:rPr>
              <a:t>Polls</a:t>
            </a:r>
            <a:r>
              <a:rPr lang="en-US" sz="1600" dirty="0">
                <a:ea typeface="ＭＳ Ｐゴシック" pitchFamily="34" charset="-128"/>
              </a:rPr>
              <a:t>, not through CMC Poll yet</a:t>
            </a:r>
          </a:p>
          <a:p>
            <a:pPr lvl="1">
              <a:lnSpc>
                <a:spcPts val="1920"/>
              </a:lnSpc>
              <a:spcBef>
                <a:spcPts val="300"/>
              </a:spcBef>
              <a:spcAft>
                <a:spcPts val="0"/>
              </a:spcAft>
              <a:defRPr/>
            </a:pPr>
            <a:r>
              <a:rPr lang="en-US" sz="1600" dirty="0">
                <a:ea typeface="ＭＳ Ｐゴシック" pitchFamily="34" charset="-128"/>
              </a:rPr>
              <a:t>Publication</a:t>
            </a:r>
          </a:p>
          <a:p>
            <a:pPr marL="864000" lvl="2">
              <a:lnSpc>
                <a:spcPts val="1920"/>
              </a:lnSpc>
              <a:spcBef>
                <a:spcPts val="200"/>
              </a:spcBef>
              <a:spcAft>
                <a:spcPts val="0"/>
              </a:spcAft>
              <a:defRPr/>
            </a:pPr>
            <a:r>
              <a:rPr lang="en-US" sz="1400" dirty="0">
                <a:solidFill>
                  <a:srgbClr val="000099"/>
                </a:solidFill>
                <a:ea typeface="ＭＳ Ｐゴシック" pitchFamily="34" charset="-128"/>
              </a:rPr>
              <a:t>MOIMS SMC MO Monitor &amp; Control Services</a:t>
            </a:r>
            <a:r>
              <a:rPr lang="en-US" sz="1400" dirty="0">
                <a:solidFill>
                  <a:srgbClr val="CCCC00"/>
                </a:solidFill>
                <a:ea typeface="ＭＳ Ｐゴシック" pitchFamily="34" charset="-128"/>
              </a:rPr>
              <a:t>              </a:t>
            </a:r>
            <a:r>
              <a:rPr lang="en-US" sz="1400" dirty="0">
                <a:solidFill>
                  <a:srgbClr val="FF0000"/>
                </a:solidFill>
                <a:ea typeface="ＭＳ Ｐゴシック" pitchFamily="34" charset="-128"/>
              </a:rPr>
              <a:t>Conditions resolved. </a:t>
            </a:r>
            <a:r>
              <a:rPr lang="en-US" sz="1400" dirty="0">
                <a:ea typeface="ＭＳ Ｐゴシック" pitchFamily="34" charset="-128"/>
              </a:rPr>
              <a:t>New Agency review </a:t>
            </a:r>
            <a:r>
              <a:rPr lang="en-US" sz="1400" dirty="0" smtClean="0">
                <a:ea typeface="ＭＳ Ｐゴシック" pitchFamily="34" charset="-128"/>
              </a:rPr>
              <a:t>started.</a:t>
            </a:r>
          </a:p>
          <a:p>
            <a:pPr marL="864000" lvl="2">
              <a:lnSpc>
                <a:spcPts val="1920"/>
              </a:lnSpc>
              <a:spcBef>
                <a:spcPts val="200"/>
              </a:spcBef>
              <a:spcAft>
                <a:spcPts val="0"/>
              </a:spcAft>
              <a:defRPr/>
            </a:pPr>
            <a:r>
              <a:rPr lang="en-US" sz="1400" dirty="0" smtClean="0">
                <a:solidFill>
                  <a:srgbClr val="00B050"/>
                </a:solidFill>
                <a:ea typeface="ＭＳ Ｐゴシック" pitchFamily="34" charset="-128"/>
              </a:rPr>
              <a:t>SOIS </a:t>
            </a:r>
            <a:r>
              <a:rPr lang="en-US" sz="1400" dirty="0">
                <a:solidFill>
                  <a:srgbClr val="00B050"/>
                </a:solidFill>
                <a:ea typeface="ＭＳ Ｐゴシック" pitchFamily="34" charset="-128"/>
              </a:rPr>
              <a:t>WIR Wireless Network Communications Overview for Space Mission Operations </a:t>
            </a:r>
          </a:p>
          <a:p>
            <a:pPr marL="864000" lvl="2">
              <a:lnSpc>
                <a:spcPts val="1920"/>
              </a:lnSpc>
              <a:spcBef>
                <a:spcPts val="200"/>
              </a:spcBef>
              <a:spcAft>
                <a:spcPts val="0"/>
              </a:spcAft>
              <a:defRPr/>
            </a:pPr>
            <a:r>
              <a:rPr lang="en-US" sz="1400" dirty="0">
                <a:solidFill>
                  <a:srgbClr val="00B050"/>
                </a:solidFill>
                <a:ea typeface="ＭＳ Ｐゴシック" pitchFamily="34" charset="-128"/>
              </a:rPr>
              <a:t>SLS RFM Simultaneous Transmission of GMSK Telemetry and PN </a:t>
            </a:r>
            <a:r>
              <a:rPr lang="en-US" sz="1400" dirty="0" smtClean="0">
                <a:solidFill>
                  <a:srgbClr val="00B050"/>
                </a:solidFill>
                <a:ea typeface="ＭＳ Ｐゴシック" pitchFamily="34" charset="-128"/>
              </a:rPr>
              <a:t>Ranging</a:t>
            </a:r>
          </a:p>
          <a:p>
            <a:pPr marL="864000" lvl="2">
              <a:lnSpc>
                <a:spcPts val="1920"/>
              </a:lnSpc>
              <a:spcBef>
                <a:spcPts val="200"/>
              </a:spcBef>
              <a:spcAft>
                <a:spcPts val="0"/>
              </a:spcAft>
              <a:defRPr/>
            </a:pPr>
            <a:r>
              <a:rPr lang="en-GB" sz="1400" dirty="0" smtClean="0">
                <a:solidFill>
                  <a:srgbClr val="00B050"/>
                </a:solidFill>
                <a:ea typeface="ＭＳ Ｐゴシック" pitchFamily="34" charset="-128"/>
              </a:rPr>
              <a:t>SIS MIA STREAMING </a:t>
            </a:r>
            <a:r>
              <a:rPr lang="en-GB" sz="1400" dirty="0">
                <a:solidFill>
                  <a:srgbClr val="00B050"/>
                </a:solidFill>
                <a:ea typeface="ＭＳ Ｐゴシック" pitchFamily="34" charset="-128"/>
              </a:rPr>
              <a:t>SERVICES OVER BUNDLE PROTOCOL </a:t>
            </a:r>
            <a:r>
              <a:rPr lang="en-GB" sz="1400" dirty="0" smtClean="0">
                <a:solidFill>
                  <a:srgbClr val="00B050"/>
                </a:solidFill>
                <a:ea typeface="ＭＳ Ｐゴシック" pitchFamily="34" charset="-128"/>
              </a:rPr>
              <a:t>REQUIREMENTS </a:t>
            </a:r>
            <a:r>
              <a:rPr lang="en-GB" sz="1400" dirty="0" smtClean="0">
                <a:ea typeface="ＭＳ Ｐゴシック" pitchFamily="34" charset="-128"/>
              </a:rPr>
              <a:t>(poll requested)</a:t>
            </a:r>
            <a:endParaRPr lang="en-US" sz="1400" dirty="0">
              <a:ea typeface="ＭＳ Ｐゴシック" pitchFamily="34" charset="-128"/>
            </a:endParaRPr>
          </a:p>
          <a:p>
            <a:pPr lvl="1">
              <a:lnSpc>
                <a:spcPts val="1920"/>
              </a:lnSpc>
              <a:spcBef>
                <a:spcPts val="300"/>
              </a:spcBef>
              <a:spcAft>
                <a:spcPts val="0"/>
              </a:spcAft>
              <a:defRPr/>
            </a:pPr>
            <a:r>
              <a:rPr lang="en-US" sz="1600" dirty="0">
                <a:ea typeface="ＭＳ Ｐゴシック" pitchFamily="34" charset="-128"/>
              </a:rPr>
              <a:t>Agency review</a:t>
            </a:r>
          </a:p>
          <a:p>
            <a:pPr lvl="2">
              <a:lnSpc>
                <a:spcPts val="1920"/>
              </a:lnSpc>
              <a:spcBef>
                <a:spcPts val="300"/>
              </a:spcBef>
              <a:spcAft>
                <a:spcPts val="0"/>
              </a:spcAft>
              <a:defRPr/>
            </a:pPr>
            <a:r>
              <a:rPr lang="en-US" sz="1400" dirty="0">
                <a:solidFill>
                  <a:srgbClr val="FF0000"/>
                </a:solidFill>
                <a:ea typeface="ＭＳ Ｐゴシック" pitchFamily="34" charset="-128"/>
              </a:rPr>
              <a:t>MOIMS SMC MAL Binding to HTTP Transport and </a:t>
            </a:r>
            <a:r>
              <a:rPr lang="en-US" sz="1400" dirty="0" smtClean="0">
                <a:solidFill>
                  <a:srgbClr val="FF0000"/>
                </a:solidFill>
                <a:ea typeface="ＭＳ Ｐゴシック" pitchFamily="34" charset="-128"/>
              </a:rPr>
              <a:t>XML</a:t>
            </a:r>
          </a:p>
          <a:p>
            <a:pPr lvl="2">
              <a:lnSpc>
                <a:spcPts val="1920"/>
              </a:lnSpc>
              <a:spcBef>
                <a:spcPts val="300"/>
              </a:spcBef>
              <a:spcAft>
                <a:spcPts val="0"/>
              </a:spcAft>
              <a:defRPr/>
            </a:pPr>
            <a:r>
              <a:rPr lang="en-US" sz="1400" dirty="0" smtClean="0">
                <a:solidFill>
                  <a:srgbClr val="FF0000"/>
                </a:solidFill>
                <a:ea typeface="ＭＳ Ｐゴシック" pitchFamily="34" charset="-128"/>
              </a:rPr>
              <a:t>SLS SLP USLP 2</a:t>
            </a:r>
            <a:r>
              <a:rPr lang="en-US" sz="1400" baseline="30000" dirty="0" smtClean="0">
                <a:solidFill>
                  <a:srgbClr val="FF0000"/>
                </a:solidFill>
                <a:ea typeface="ＭＳ Ｐゴシック" pitchFamily="34" charset="-128"/>
              </a:rPr>
              <a:t>nd</a:t>
            </a:r>
            <a:r>
              <a:rPr lang="en-US" sz="1400" dirty="0" smtClean="0">
                <a:solidFill>
                  <a:srgbClr val="FF0000"/>
                </a:solidFill>
                <a:ea typeface="ＭＳ Ｐゴシック" pitchFamily="34" charset="-128"/>
              </a:rPr>
              <a:t> Agency review </a:t>
            </a:r>
            <a:r>
              <a:rPr lang="en-US" sz="1400" dirty="0" smtClean="0">
                <a:ea typeface="ＭＳ Ｐゴシック" pitchFamily="34" charset="-128"/>
              </a:rPr>
              <a:t>completed</a:t>
            </a:r>
            <a:endParaRPr lang="en-US" sz="1400" dirty="0">
              <a:ea typeface="ＭＳ Ｐゴシック" pitchFamily="34" charset="-128"/>
            </a:endParaRPr>
          </a:p>
          <a:p>
            <a:pPr>
              <a:lnSpc>
                <a:spcPts val="1920"/>
              </a:lnSpc>
              <a:spcBef>
                <a:spcPts val="0"/>
              </a:spcBef>
              <a:spcAft>
                <a:spcPts val="0"/>
              </a:spcAft>
            </a:pPr>
            <a:endParaRPr lang="en-US" sz="1700" dirty="0" smtClean="0">
              <a:ea typeface="ＭＳ Ｐゴシック" pitchFamily="34" charset="-128"/>
              <a:sym typeface="Wingdings" pitchFamily="2" charset="2"/>
            </a:endParaRPr>
          </a:p>
          <a:p>
            <a:pPr lvl="1">
              <a:lnSpc>
                <a:spcPts val="1920"/>
              </a:lnSpc>
              <a:spcBef>
                <a:spcPts val="300"/>
              </a:spcBef>
              <a:spcAft>
                <a:spcPts val="0"/>
              </a:spcAft>
              <a:defRPr/>
            </a:pPr>
            <a:endParaRPr lang="en-US" sz="1400" dirty="0" smtClean="0">
              <a:ea typeface="ＭＳ Ｐゴシック" pitchFamily="34" charset="-128"/>
              <a:sym typeface="Wingdings" pitchFamily="2" charset="2"/>
            </a:endParaRPr>
          </a:p>
        </p:txBody>
      </p:sp>
    </p:spTree>
    <p:extLst>
      <p:ext uri="{BB962C8B-B14F-4D97-AF65-F5344CB8AC3E}">
        <p14:creationId xmlns:p14="http://schemas.microsoft.com/office/powerpoint/2010/main" val="2626181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solidFill>
                  <a:srgbClr val="000099"/>
                </a:solidFill>
                <a:effectLst>
                  <a:outerShdw blurRad="38100" dist="38100" dir="2700000" algn="tl">
                    <a:srgbClr val="000000">
                      <a:alpha val="43137"/>
                    </a:srgbClr>
                  </a:outerShdw>
                </a:effectLst>
              </a:rPr>
              <a:t>CESG WG Chair / Deputy Chair Overview</a:t>
            </a:r>
            <a:endParaRPr lang="en-US" dirty="0">
              <a:solidFill>
                <a:srgbClr val="000099"/>
              </a:solidFill>
              <a:effectLst>
                <a:outerShdw blurRad="38100" dist="38100" dir="2700000" algn="tl">
                  <a:srgbClr val="000000">
                    <a:alpha val="43137"/>
                  </a:srgbClr>
                </a:outerShdw>
              </a:effectLst>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70" y="838199"/>
            <a:ext cx="8864930" cy="5822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689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E1DF3F71C7494BBEAD0FAFE1D2625F" ma:contentTypeVersion="0" ma:contentTypeDescription="Create a new document." ma:contentTypeScope="" ma:versionID="c4e6b591e49713d6ff6613fdce60390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2C7D1E-7B77-4AE7-B6B6-790029E21A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457800E-935F-49E2-85FA-F495AF8B6E7A}">
  <ds:schemaRefs>
    <ds:schemaRef ds:uri="http://schemas.microsoft.com/sharepoint/v3/contenttype/forms"/>
  </ds:schemaRefs>
</ds:datastoreItem>
</file>

<file path=customXml/itemProps3.xml><?xml version="1.0" encoding="utf-8"?>
<ds:datastoreItem xmlns:ds="http://schemas.openxmlformats.org/officeDocument/2006/customXml" ds:itemID="{07EE77AD-9972-4D1E-BCF1-F56CDFC7CF90}">
  <ds:schemaRefs>
    <ds:schemaRef ds:uri="http://schemas.microsoft.com/office/2006/documentManagement/types"/>
    <ds:schemaRef ds:uri="http://purl.org/dc/terms/"/>
    <ds:schemaRef ds:uri="http://schemas.microsoft.com/office/infopath/2007/PartnerControls"/>
    <ds:schemaRef ds:uri="http://www.w3.org/XML/1998/namespace"/>
    <ds:schemaRef ds:uri="http://purl.org/dc/elements/1.1/"/>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Pages>51</Pages>
  <Words>1507</Words>
  <Application>Microsoft Office PowerPoint</Application>
  <PresentationFormat>Letter Paper (8.5x11 in)</PresentationFormat>
  <Paragraphs>458</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TMOD Presentations</vt:lpstr>
      <vt:lpstr>PowerPoint Presentation</vt:lpstr>
      <vt:lpstr>Administrative Overview  </vt:lpstr>
      <vt:lpstr>Administrative Overview - Meetings  </vt:lpstr>
      <vt:lpstr>PowerPoint Presentation</vt:lpstr>
      <vt:lpstr>CCSDS Overview </vt:lpstr>
      <vt:lpstr>CESG Organization + E2E Overview  </vt:lpstr>
      <vt:lpstr>CESG Open Issues &amp; more</vt:lpstr>
      <vt:lpstr>CESG / CMC Poll Statistics since Oct 2016</vt:lpstr>
      <vt:lpstr>CESG WG Chair / Deputy Chair Overview</vt:lpstr>
      <vt:lpstr>RESOURCES</vt:lpstr>
      <vt:lpstr>SEA Meeting Objectives: 1/1</vt:lpstr>
      <vt:lpstr>MOIMS Meeting Objectives: 1/2</vt:lpstr>
      <vt:lpstr>MOIMS Meeting Objectives: 2/2</vt:lpstr>
      <vt:lpstr>CSS Meeting Objectives</vt:lpstr>
      <vt:lpstr>SLS Meeting Objectives: 1/2</vt:lpstr>
      <vt:lpstr>SLS Meeting Objectives: 2/2</vt:lpstr>
      <vt:lpstr>SIS Meeting Objectives: 1/2</vt:lpstr>
      <vt:lpstr>SIS Meeting Objectives: 2/2</vt:lpstr>
      <vt:lpstr>SOIS Area Meeting Objectives 1/1</vt:lpstr>
      <vt:lpstr>Have a great meeting week!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LORNA G. FRASCHETTI</dc:creator>
  <cp:lastModifiedBy>Nestor Peccia</cp:lastModifiedBy>
  <cp:revision>1181</cp:revision>
  <cp:lastPrinted>2017-04-24T15:22:07Z</cp:lastPrinted>
  <dcterms:created xsi:type="dcterms:W3CDTF">1998-05-20T16:00:08Z</dcterms:created>
  <dcterms:modified xsi:type="dcterms:W3CDTF">2017-05-10T18:59:40Z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0x010100B3E1DF3F71C7494BBEAD0FAFE1D2625F</vt:lpwstr>
  </property>
</Properties>
</file>