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EC7405"/>
    <a:srgbClr val="EC7305"/>
    <a:srgbClr val="005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121" autoAdjust="0"/>
  </p:normalViewPr>
  <p:slideViewPr>
    <p:cSldViewPr>
      <p:cViewPr varScale="1">
        <p:scale>
          <a:sx n="79" d="100"/>
          <a:sy n="79" d="100"/>
        </p:scale>
        <p:origin x="-8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BF12707D-6C43-4D7D-9E88-8A110A5497F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413331F6-2083-468C-B80B-3650EF24A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776"/>
            <a:ext cx="213360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C0F30202-4819-4CF9-80B5-29105B9CC6A2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6859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80000" y="2134800"/>
            <a:ext cx="8532000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979613" y="1400400"/>
            <a:ext cx="6337300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611188" y="3429000"/>
            <a:ext cx="7777162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1980000" y="4276800"/>
            <a:ext cx="6337300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5938341" y="288925"/>
            <a:ext cx="2378075" cy="9080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  20"/>
          <p:cNvSpPr>
            <a:spLocks noGrp="1"/>
          </p:cNvSpPr>
          <p:nvPr>
            <p:ph type="pic" sz="quarter" idx="18"/>
          </p:nvPr>
        </p:nvSpPr>
        <p:spPr>
          <a:xfrm>
            <a:off x="6876000" y="5373688"/>
            <a:ext cx="1438275" cy="5540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443663" y="4725144"/>
            <a:ext cx="1873250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8513763" y="58578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8513763" y="605313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2C14BEE-B63C-4149-A7E2-D819D12C681E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09625" y="549275"/>
            <a:ext cx="1588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50231" y="2983707"/>
            <a:ext cx="44640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>
                <a:solidFill>
                  <a:schemeClr val="tx2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20725" y="5127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20725" y="59864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188000" y="1486800"/>
            <a:ext cx="7776488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39750" y="1340768"/>
            <a:ext cx="8064499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839008C9-EF9F-4D6F-8222-0D02BE38F952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774800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932040" y="1772816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32052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5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FEB20A4-9A1C-40B6-A979-8252A8067390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et sans pieds de pag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C450AA58-49EA-4CCD-99B1-1F7C6422E2A5}" type="datetime1">
              <a:rPr lang="fr-FR" smtClean="0"/>
              <a:pPr/>
              <a:t>26/03/2015</a:t>
            </a:fld>
            <a:endParaRPr lang="fr-FR" dirty="0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9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26/03/2015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2" r:id="rId4"/>
    <p:sldLayoutId id="2147483663" r:id="rId5"/>
    <p:sldLayoutId id="2147483664" r:id="rId6"/>
    <p:sldLayoutId id="2147483666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dirty="0" smtClean="0">
          <a:solidFill>
            <a:srgbClr val="EC7305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Methodolody (2)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sz="quarter" idx="16"/>
              </p:nvPr>
            </p:nvSpPr>
            <p:spPr>
              <a:xfrm>
                <a:off x="539751" y="1052736"/>
                <a:ext cx="8064697" cy="5256584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pPr lvl="2"/>
                <a:r>
                  <a:rPr lang="en-US" dirty="0" smtClean="0"/>
                  <a:t>Value </a:t>
                </a:r>
                <a:r>
                  <a:rPr lang="en-US" dirty="0"/>
                  <a:t>to be </a:t>
                </a:r>
                <a:r>
                  <a:rPr lang="en-US" dirty="0" smtClean="0"/>
                  <a:t>optimized </a:t>
                </a:r>
                <a:r>
                  <a:rPr lang="en-US" dirty="0"/>
                  <a:t>(by modifying the PA operating point or the CP</a:t>
                </a:r>
                <a:r>
                  <a:rPr lang="en-US" dirty="0" smtClean="0"/>
                  <a:t>):</a:t>
                </a:r>
              </a:p>
              <a:p>
                <a:pPr marL="131400" lvl="2" indent="0" algn="ctr">
                  <a:buNone/>
                </a:pPr>
                <a:r>
                  <a:rPr lang="en-US" b="1" dirty="0" smtClean="0"/>
                  <a:t>TD=OBO+DL (dB)</a:t>
                </a:r>
              </a:p>
              <a:p>
                <a:pPr lvl="3"/>
                <a:r>
                  <a:rPr lang="en-US" dirty="0" smtClean="0"/>
                  <a:t>TD = Total Degradation</a:t>
                </a:r>
              </a:p>
              <a:p>
                <a:pPr lvl="3"/>
                <a:r>
                  <a:rPr lang="en-US" dirty="0" smtClean="0"/>
                  <a:t>OBO = </a:t>
                </a:r>
                <a:r>
                  <a:rPr lang="en-US" dirty="0"/>
                  <a:t>Output </a:t>
                </a:r>
                <a:r>
                  <a:rPr lang="en-US" dirty="0" smtClean="0"/>
                  <a:t>Back-Off</a:t>
                </a:r>
              </a:p>
              <a:p>
                <a:pPr lvl="3"/>
                <a:r>
                  <a:rPr lang="en-US" dirty="0" smtClean="0"/>
                  <a:t>DL = </a:t>
                </a:r>
                <a:r>
                  <a:rPr lang="en-US" dirty="0"/>
                  <a:t>Demodulation </a:t>
                </a:r>
                <a:r>
                  <a:rPr lang="en-US" dirty="0" smtClean="0"/>
                  <a:t>Loss</a:t>
                </a:r>
              </a:p>
              <a:p>
                <a:pPr lvl="3"/>
                <a:endParaRPr lang="en-US" sz="1400" dirty="0"/>
              </a:p>
              <a:p>
                <a:pPr lvl="1"/>
                <a:r>
                  <a:rPr lang="en-US" dirty="0" smtClean="0"/>
                  <a:t>Remark: values kept negative</a:t>
                </a:r>
              </a:p>
              <a:p>
                <a:pPr lvl="1"/>
                <a:endParaRPr lang="en-US" sz="1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DL</m:t>
                      </m:r>
                      <m:r>
                        <a:rPr lang="en-US" sz="1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S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140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required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at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demodulation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with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PA</m:t>
                      </m:r>
                      <m:r>
                        <a:rPr lang="en-US" sz="14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E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S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140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required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at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demodulation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without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non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linearity</m:t>
                      </m:r>
                      <m:r>
                        <a:rPr lang="en-US" sz="1400">
                          <a:latin typeface="Cambria Math"/>
                        </a:rPr>
                        <m:t>  </m:t>
                      </m:r>
                    </m:oMath>
                  </m:oMathPara>
                </a14:m>
                <a:endParaRPr lang="en-US" sz="1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a:rPr lang="en-US" sz="1400" b="0" i="0" smtClean="0">
                          <a:latin typeface="Cambria Math"/>
                        </a:rPr>
                        <m:t>      </m:t>
                      </m:r>
                      <m:r>
                        <a:rPr lang="en-US" sz="1400">
                          <a:latin typeface="Cambria Math"/>
                        </a:rPr>
                        <m:t>=10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log</m:t>
                      </m:r>
                      <m:r>
                        <a:rPr lang="en-US" sz="140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400">
                                              <a:latin typeface="Cambria Math"/>
                                            </a:rPr>
                                            <m:t>theoretical</m:t>
                                          </m:r>
                                          <m:r>
                                            <a:rPr lang="en-US" sz="1400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400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400">
                                                      <a:latin typeface="Cambria Math"/>
                                                    </a:rPr>
                                                    <m:t>E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400">
                                                      <a:latin typeface="Cambria Math"/>
                                                    </a:rPr>
                                                    <m:t>S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US" sz="1400">
                                                      <a:latin typeface="Cambria Math"/>
                                                    </a:rPr>
                                                    <m:t>N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>
                                                      <a:latin typeface="Cambria Math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400"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p>
                                  <m:r>
                                    <a:rPr lang="fr-FR" sz="1400" b="0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400">
                                              <a:latin typeface="Cambria Math"/>
                                            </a:rPr>
                                            <m:t>constellation</m:t>
                                          </m:r>
                                          <m:r>
                                            <a:rPr lang="en-US" sz="1400" i="1"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400">
                                              <a:latin typeface="Cambria Math"/>
                                            </a:rPr>
                                            <m:t>SNR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400"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en-US" sz="1400" i="1">
                          <a:latin typeface="Cambria Math"/>
                        </a:rPr>
                        <m:t>−10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log</m:t>
                      </m:r>
                      <m:r>
                        <a:rPr lang="en-US" sz="1400" i="1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theoretical</m:t>
                          </m:r>
                          <m:r>
                            <a:rPr lang="en-US" sz="140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/>
                                    </a:rPr>
                                    <m:t>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/>
                                    </a:rPr>
                                    <m:t>S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US" sz="140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0" smtClean="0">
                          <a:latin typeface="Cambria Math"/>
                        </a:rPr>
                        <m:t>       </m:t>
                      </m:r>
                      <m:r>
                        <a:rPr lang="en-US" sz="1400">
                          <a:latin typeface="Cambria Math"/>
                        </a:rPr>
                        <m:t>=10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log</m:t>
                      </m:r>
                      <m:r>
                        <a:rPr lang="en-US" sz="140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/>
                                </a:rPr>
                                <m:t>theoretical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/>
                                        </a:rPr>
                                        <m:t>E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/>
                                        </a:rPr>
                                        <m:t>S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/>
                                        </a:rPr>
                                        <m:t>N</m:t>
                                      </m:r>
                                    </m:e>
                                    <m:sub>
                                      <m:r>
                                        <a:rPr lang="en-US" sz="140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400" i="1">
                                  <a:latin typeface="Cambria Math"/>
                                </a:rPr>
                                <m:t> 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/>
                                    </a:rPr>
                                    <m:t>constellation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/>
                                    </a:rPr>
                                    <m:t>SNR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40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400" dirty="0" smtClean="0"/>
              </a:p>
              <a:p>
                <a:pPr lvl="1"/>
                <a:r>
                  <a:rPr lang="en-US" sz="1400" dirty="0" smtClean="0"/>
                  <a:t> </a:t>
                </a:r>
              </a:p>
              <a:p>
                <a:pPr lvl="1"/>
                <a:endParaRPr lang="en-US" sz="1400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constellation</m:t>
                      </m:r>
                      <m:r>
                        <a:rPr lang="en-US" sz="14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SNR</m:t>
                      </m:r>
                      <m:r>
                        <a:rPr lang="en-US" sz="140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−</m:t>
                      </m:r>
                      <m:r>
                        <a:rPr lang="en-US" sz="1400">
                          <a:latin typeface="Cambria Math"/>
                        </a:rPr>
                        <m:t>20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log</m:t>
                      </m:r>
                      <m:r>
                        <a:rPr lang="en-US" sz="1400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US" sz="1400" i="1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measured</m:t>
                          </m:r>
                          <m:r>
                            <a:rPr lang="en-US" sz="140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EVM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lvl="1"/>
                <a:endParaRPr lang="en-US" sz="1400" dirty="0" smtClean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6"/>
              </p:nvPr>
            </p:nvSpPr>
            <p:spPr>
              <a:xfrm>
                <a:off x="539751" y="1052736"/>
                <a:ext cx="8064697" cy="5256584"/>
              </a:xfrm>
              <a:blipFill rotWithShape="1">
                <a:blip r:embed="rId2"/>
                <a:stretch>
                  <a:fillRect l="-681" b="-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AutoShape 2" descr="data:image/jpeg;base64,/9j/4AAQSkZJRgABAQAAAQABAAD/2wCEAAkGBxQTERUSExQVFBUXGBsZGBgXGRgaGhgZHBcXHh4iHB8aHiggHB4mGxcaIjIiJSkrMC4vGB8zODMsNygtLiwBCgoKDg0OGxAQGywkHyQvNCwsLCwsLCwsLDQsLywsLDQsLCwsLCwtLCwsLCwsLCwsLCwsLCwsLCwsLCwsLCwsLP/AABEIAJMBWAMBEQACEQEDEQH/xAAcAAEAAgIDAQAAAAAAAAAAAAAABgcEBQIDCAH/xABREAACAQIDAwgFBQoMBAcAAAABAgMAEQQSIQUGMQcTIkFRYXGBMjVzkbIIFHKhsSMzNEJSYoKSs9IVF0NUdHWTosHCxNEWZJTDJFODo9Pi8P/EABoBAQADAQEBAAAAAAAAAAAAAAABAwQCBQb/xAA3EQACAQIEAgcIAQQCAwAAAAAAAQIDEQQSITFBUQUTMmFxkfAUIjOBobHB0eEjQkPxFWJSkqL/2gAMAwEAAhEDEQA/ALxoBQCgFAKAUAoBQCgFAKAUAoBQCgFAKAUAoBQCgFAKAUAoBQCgFAKAUAoBQCgFAKAUB8zCguMw7aC59oBQCgFAKAUAoBQCgFAKAUAoBQCgFAKAUAoBQCgFAKAUAoBQCgFAKAUAoBQCgPjG2p0oDFO0Yupw3cl3PuW5rvJLkV9bDnfw1+x8OOJ9GKVu+yr8ZB+qmTm0R1j4Rf2+9jiZZzwjjX6UhJ9ypb66m0Ob8hmqvZLz/j8nEwYg8ZY1+jEb+9nP2UvDk/P+CMtV/wBy8v5OJ2bIfSxM3goiUfUl/rqesXCK+v7Oepk3rN/T9XOB2Eh9KTEN/wCtIPhYCnXNbJeSDw0Xu5f+z/DOP/DWG60ZvpSSn7Wqevnz+iIWDpcn5v8AZ1tulgzxgU+bf71PtNX/AMjl4DDveCOp9y8Ef5G3g7j/ADV0sXV5/Y4fRuGf9v1ZjS7jw/ycuIiP5sh/x/3rpYuXFJ/I4l0bT/tlJfMwcRsHaMOuHxbSgfiycf79wfeKsjWoT7cbeBRPC4ylrSqX7n/N/wAGJg9/Zon5rGQ2I0JUZWHflOh8iK7lgoyWamymn0rUpyyV4+vAnOz8dHNGJImDKesfYew91efOEoO0j2qVWFWKlB3Rk1yWCgFAKAUAoBQCgFAKAUAoBQCgFAKAUAoBQCgFAKAUAoBQHB5lHEgd19alJshyS3OHP/kox8svxW+qptzZzm5J+vE+fdD+Qvvf9231090e++S+v6PnzYn0pHPcLKPLKA310zckMje7f2+2p8GAj4lAx7W6R97XNM8uY6qHL8mSBXJ2KAUAoBQCgFAKAUAoBQEf302IuIw7Gw5yNSyN16C5XwP22NacNWdOa5Mw4/CxrUnzWqIXyZY9lxRiv0JFNx+couD7rit2OgnDNxR4/Q9VxquHB/gtSvIPphQCgFAKAUAoBQCgFAKAUAoBQCgFAKAUAoBQCgBoDjm7AT/+76ki586XcPrpoNT5zXaSfP8A2sKXIy8zkiAcAB4C1Re5KSWxyoSKAUAoBQCgFAKAUAoBQCgFAKAUBrd48aIcLNIepCB3sRYD3kVbRhnqJFGKqKnRlJ8iCcl2zS0zzkdFFyjvZrX9y/EK9DH1LRUOZ4nQ1FubqcFoWbXlH0QoBQCgFAKAUAoBQCgFAKAUAoBQCgFAKAUAoBQCgFAKAUAoBQCgFAKAUAoBQCgFAKAUAoBQCgFAVzvZj3x+JXBYfVFN2b8UsNCT+at7d5PhXp4eCowdSe/r7ngY2rLF1lh6Wy3frgvXAnOx9mph4VhTgo49bHrJ7ya8+pUdSTkz2aFGNGmoR4GbXBcKAUAoBQHRjcbHCmeWRI0Fhmdgq3PDUm1Sk3ogdez9qQT35maKXLbNzbq9r3tfKTa9j7qOLW6Bl1AFAKAUAoBQCgNdjdvYWFikuJgjcC5V5EVgDw0JvXShJ7IGejggEEEEXBGoIPZXIOVAKAUAoBQCgFAKAUAoBQCgMTH7ThgAM0scQbQGR1S57sxF6lRb2QOeCxscy54pElS9syMGFxx1U2o01uDIqAKAUAoBQCgFAKAUAoCGby7eknk+Y4LpOdJJBwQdYv1d56uA14bqFGMF1tXbgjyMXip1Zez4fV8Xy9cfLc3e7O78eEjyr0nPpv1se7sA6hWevXlVld7GzCYSGHhZb8WbiqTWKA89/wAIbxf89/ZL+5XoWodxJ04vbW34kaSR8YiKLszRqAB3nJpUqNFuysLGJs3e3bOIYrBPiZmUXIREYgXtc2TtqZU6Ud0hY2P8Ibxf89/ZL+5XNqHcDZbZmxz7v4k7Q53nPnUYXnVCtk+5cAANM2auYqHWrJyINj8nj0cb4w/ZLXOL4EsuGsZAoBQCgFAKAUB5w5b/AFrL7KP4TXpYbsIlHoLYn4ND7JPgFedLcgzagCgFAKAUAoBQCgMDbu0lw2GmxDcIo2fxsNB5mw866jHM0gebzygbUtm+eSjX8lMt+NvR+qvR6mnyJsejd29qjFYSHEr/ACsasR2NbpDya48q86ccsmiDZVyCpPlC/eMJ7V/grXhN2SjdchvqpfbS/FXGJ+IQywazgUAoBQCgFAKAUB8Y2oDzOm920jtEEzTc8Zshw+Zsl89jHzfo2tpw7++vT6uGTbTmLI9FbJ2RFh1KxIFubnrJ8+wcBWCpVlUd5Mpo4enRVoKxn1WXCgFAKAi3Kj6oxnsv8y1bQ+IgitPk/fhmJ9iv7StOL7KJZelYSCBct3qmT2kX7QVfhviAjfyefRxvjD9ktW4vgSywNq78bPw7mOXFRK4NioJdlP5wQEr51njSnLVIg2GxtvYbFKWw88cwHHIwJXxHEeYrmUJR3QNjXIOjG42OFDJLIkaDizsFUeJY2qUm9ECNzco+zFNjjIz9EOw96qRVnUVOQN1sfb2GxQJw88U1uORgSviOI864lCUd0DY1yDzhy3etZfZR/Ca9LDdhEo9BbE/BofZJ8ArzpbkGYzAAkmwGpJ6qgEXxvKLsyJsrYyMn8zNIPfGGFWqhUfAG02LvHhcXf5tiI5SNSqsMwHep6Q8xXEoSjugbWuQdOMxccSGSV0jReLOwVR4k6CpSb0QI03KPswNl+eR37QHK/rBcv11Z1FTkCQbN2nDiE5yCWOZPyo2DC/YbHQ91VuLjowZdQCr+XrbPN4OLCqelO929nHYn++U9xrVhY3lm5Ahku65G7S4m3T+cc+e3mz9y91grVd1n9a3db8kku5Ats58NNhGOsL50+hJe48nDH9MVTio2alzILVrKCpPlC/eMJ7V/grXhN2SjdchvqpfbS/FXGJ+IQywazg0W2N8sDhWKT4qJHHFAczjxVLsPdVkaU5bIHVsjfjZ+JYJDioi50CsSjMe5ZACT4UlSnHdAkVVgwNp7aw2HKjEYiGEtfLzsiJmta9sxF7XHvrpRctkDIXGxmMTCRDEVzCQMMhW175r2tbrqLO9gR2XlF2YrZDjIie1czL+soK/XVnUVOQNjiN58KsInEySI2i82wcuR1LlOpv7uu1IUZyllSKK+Ip0Y5pv9vwNUuzsRjiHxN4MPe6wAkO/YZD1eH2cTf1kKOkNZc/0Y+pq4p3q+7DhHi/Ez12zs4T5efwfzjNzduci53NfLl45s19Lcb1myztezsel3G+rgk1G1t58HhjlnxMMTccrOM1vo+l9Vdxpylsga3D8o2zHbKMZED+fmQe9wB9ddOhUXAEmilVlDKQykXBBBBHcRxqoHOgItyo+qMZ7L/MtW0PiIIrT5P34ZifYr+0rTi+yiWXpWEggXLd6pk9pF+0FX4b4gKe3Lnxkgk2fgrq+JKmRwSuWOMNe5Gqr09SNeAHpVsqKK96XAksHD8hsXN2bFyc5biqIEB+ibkj9IVneLd9iCu9s7MxWxscoD5ZF6ccq3yyIT1g9WlmU/7GtMZRqxJPRm622VxmDhxSi3OJcjjlYXDDyYEeVedOOWTRBD9++TZto45JziObiEYUrYuwYMfQBOVbi1z2jgatpV8kbWB0ryKYHLYy4ot+Vnj+zm7VPtU+4m5We9+7s+xsbG0Ura3eCUaHokZlYcDa4uODBh3gaqc1VjqgegN0ttjGYOHEgAGRbsB+K4JDDyYGvPqRyyaIKH5bvWsvso/hNb8N2ESj0FsT8Gh9knwCvOluQUdvxvNiNr40YDCE8xnyKoNhKR6TyEfiCxIHCwvqSLbqVONOOaW4JhszkVwaxgTyTSyW1KsEUH80AE28SaqlipX0JuQff/AHFk2S8eLwsshjz2V9BJC9ja5UAEEAi9h2Ea63UqqqLLJDct7k63n/hDBLM1hKpMcoHDOANQOoMCG87dVZK1PJKxBTW+O1J9rbVGFVrRiYwwqfRXKSGcjrOjNfjawFbKcVTp5iSfxcieCyANNiS9tWDRgX7lyGw7rnxrP7VK+yFzd8nu4a7MbEHnOdMpUKxXKQig6HUi92Oo7BXFWt1liCZ1SDznym4xsftkwRm+VkwsfWM2bpnykZge5BXo0Vkp3fiSi+ZdiRnBnBW+5czzNvzcmX7KwZnmzEHn/k3xzYDbEccnRu7YWXxZso/91U17L16FZZ6d14ks9J15pBUnyhfvGE9q/wAFa8JuyUbrkN9VL7aX4q4xPxCGajlk36eA/McMxSRlvNIvpIp4KpHBiNSeIBFuNx3h6KfvMGJuhyNo0Sy455A7jNzUZC5b69NrElu21rd9TUxTvaJNzo355IUiw7z4N5G5sFmhks2ZRqchABuBrY3vU0sS27SBteRPfJ8QrYKdy7xrnidjdmjuAVJ6ypIsew91cYmko+8iDWfKGXp4I/mzD64q7wmzJRoNh4TGbZSHBq/M4PCRIjsblMwHpEaZ3NtBeygX0J1sk40m5cWRojYYnkvikPN4GeWZwbPK4QQL5qLk+F/Op6xxV6mnJcTIsXnnlpLNzeyXz4kT3f2hJsnaQaVADE+SZCAbr1le8A5lYfYTXcv6kLJ7mqUItqTWq27j1EjAgEag6g91eUSeYm9fH+s/9ZXp/wCL5fgcD0xjcPzkbx3Zc6suZSQwzAi6kagi+hFeanZ3BUuw+RFcubGYl2c6ssIAF+u7uCWPfYVrliv/ABRNzJ23yKQGInCzSrKB0RKVZGPYbKCt+3W3ZURxTv7yFyK8j+80uFxq4GQkQysUKN/JTC9rdl2GUgcSQeqrcRTUo5kD0DXnkEW5UfVGM9l/mWraHxEEVp8n78MxPsV/aVpxfZRLL0rCQQLlu9Uye0i/aCr8N8QEX+TzAt8bJbpDmVB7AedJ95A9wq3FvZEsuWsZBUHyhYRkwb26WeRb9xVT9q1swj1aJRIOQ9r7JQdksoH69/tJqvE/EIJNvLvPhsDGHxMgS/oqNXf6KjU+PAddVQpym7IFbbR5clzZYMIW7DLIFJ/RUN9taVhHxYsQvf3fLEbQWLn8MIRGzFWAfXMBcXYdwOnZV1KlGF7O5Ja3Ic5OylHZLKB+tf7Say4n4hBWHLd61l9lH8JrVhuwiUXJvFj2g2JJKpsy4QZT2M0YUHyJFYoK9RLvIKO5N954dnYh55YnlJjyJky9G5Bb0iOoAe+t1am6ismSyxv48MP/ADXEe+P96s3skuaINJvpyp4fHYKbCjDTKzhcrMUsrK6sCbNfitWU8PKElK5KMr5PWIObGR/i2ibz+6A/UB7q5xa2ZDItv5sHEbM2icTHcRmYzQSgXUMWzZG6rgkix9IedrqU1UhZ/MksDdrllw0gVMWhw78C63eInt06S+YIHbWeeFkuzqLFl4XEpIiyRsrowurKQVI7QRoazNNaMgwt5NqjC4SbEt/JRswHa1uiPNrDzqYRzSSB5w3A2zBh8euLxhdggdhlXMWlbS51H5THxtXpVYuUMsSS3f45dndmI/s//tWP2WfcLFP7/wC1IMTjpMThM6rIFY5lylZALEjX81Wv2k1spRcY2kD0bultgYvBQYnS8kYLW6nGjjycEeVedUjlk0QV38oX7xhPav8ABWjCbslG65DfVS+2l+KuMT8QhlOYvbKna74udTIgxTOVFrlUc5AL6aBVHgK2KP8ATyrkSWd/Hhh/5riPfH+9WX2SXNEHw8t+G/ms/vj/AHqn2SXNAr7ktxGTbOGyXCs8i2/MMclgfCw91X11em7ksl/yg5lMmEUMCyiW4B1F+btcdV7GqsKnZs5Uk21fU2vJHu9zuzY2kc8y8kjGJOjnYOUvIw1bRAAOwCprVskvdWvP9Garh3Vn7793ktL+PPwLQggVFCIoVRoABYD3Vibbd2aIxUVaKsjz3y4wBdqkgenBGzd5u6/Yor0MM/6fzO0XhubKW2fg2bUthoST3mJCaw1FabXeQeeW9fH+s/8AWV6H+L5fgcD09XmAge8/KtgsKxjQtiZF0IitlUjqLk2v4XtV8MPOWuwIg3LZiJCeYwSEfTdz55EFqu9lit2SV5Hjnk2is5Xm3bFLIVFxkYzBra66HtrRZKFu4Hq6vKIItyo+qMZ7L/MtW0PiIIrT5P34ZifYr+0rTi+yiWXpWEggXLd6pk9pF+0FX4b4gI38nn0cb4w/ZLVuL4EsuGsZBUnyhfvGE9q/wCteE3ZKN1yHeqh7WX4q4xPxCGVJC77Z2uvOOQJ5CAf/AC4VDMFW+gIRf1iT1mtfwqenAk9E7D3fw2EQJh4UjA4kDpN3sx6THvJrzpTlJ3bIK6+UI4+bYUX1MzG3cIzf7R7604TtMI2/IZ6qHtpftFcYr4hLKx5bvWsvso/hNasN2EEXBvTgzLsKVFF2+aBgBxJVFaw/VrFTdqifeQVVyKQYaXFywYmGGbPEGjEqI9ih6WXMDYlWvpxy91a8S5KKaYaLoO5uz/5jg/8Ap4v3axdbPm/MWPn/AAXs7+Y4T+wi/dqetnzfmRZGdsvYmGw+Y4eCGHNbNzcapmte18oF7XPvrmUpS3ZJlYrDJIhjkRXRhZlYBlI7CDoRUJtaoFZb68kmHeJ5sEDDKoLc3cmN7C9gDqhPVbTurTTxMk7S1BF+Qnb8iYs4PMTDMjOFPBZFANx2XW9+2wq3FQWXNxJJNy+7YyYaHCKdZnzt9COxHvcqf0TVWFjeTlyINbyWcneFxWB+c4uIyNI7c390lS0a9HgjC92VjfstXVetKMrRDJh/FRsr+bN/b4j/AOSqfaKnP7Ah3KpyeYXC4H5zhIjGY5F5y8kj3jbo8HY2s5Xh1Xq+hWlKVpBGbyA7ZzQz4NjrGwlT6L6MB4ML/p1zio6qRLPnyhfvGE9q/wAFMJuwjdchvqpfbS/FXGJ+IQyocHDHh9tZMSitEmLdJFkUMpVnZQWDaEWYNr3GtbbdLTkSeg/+Dtn/AMxwf/Txfu15/Wz5vzIsYW0d39lQgGTB4QE+iogjLMexVC3PkKsg6s9m/Mqq1adNe8/2/BGJg910dxJFhIMAo9F0iiGJNxbQgWiuCR1nwrt1Ix0bzP6fyZ7Vq3/SP/1+l9WQLl02ZFB8zWJct+eLHizH7lqzHUnxq3D1JTu5GmjRhSVoL+fEnXIx6nw/0pv28tZ8R8RlhN6oB575dvWg/o8fxy16GF7Hz/RKLp3H9WYH+iwfsUrHV7cvFkHnxvXx/rP/AFlb/wDF8vwOBcHLRt18Ns/LESrzuIsw0KplZmt3kLl/SNY8PBSnrwBDeRbcvD4lJMZiEWUJJzccbC6AhVJZhwb0wADoLE9lr8TVlH3USXbFEqgKoCgcAAAB5CsJB5i3ha+2piNf/Hf94V6cPhrwJPUFeYQRblR9UYz2X+ZatofEQK0+T9+GYn2K/tK04vsoll6VhIIFy3eqZPaRftBV+G+ICN/J49HG+MP2S1bi+BLLhrGQVJ8oX7xhPav8ArXhN2Sjdchvqpfay/FXGJ+IQyoto4KfY201IXWKQvCWvlli1A170OU9hvWtNVYElnjltwfN5jBiM9vQslr/AEs1rd9vKs3ssr7oWK532x+M2gn8JTR83hlcQwrrazBmJW46WqAF9ASVA4G2inGMHkW4LR5CXvsu3ZPIPhP+NZcV2wytOW/1rL7KP4TWrDdhBHoHYo/8ND7JPgFedLcgoXfzczEbLxPzvC5xAHzxyINYDe+VuxRwBOhGh7/QpVVUWWW/3JJLsTlvGQDFYZiw4vAVs3flcjL+saqlhNfdfmRYysby4wAHmsLMx6ucZEHnlLVCwj4sE83M3g+e4GLFsoQuGzKL2BVmBtfUjS/nWepDJJxBXezOW9c7riMMxXO2VoiL5cxy5kcixAtezdugrTLCcmSc95OWiEwumEil5xlIDyZVVLi17BiWI7NB31EMK7+8xY1/IXurJzxx7qViVCkVxbOWsCw/NCgi/Xm7q6xVRWyogjPKhtJsbteRI+llZcNEO1g1j75Wb6qtoRyU7vxJPQ+xtnLh8PFh09GJFQd+UAX8Ta9efKWZtsgza5BhbZ2cuIw8uHf0ZUZD3ZgRfxHHyqYyytMHnLk62k2B2tEJOj02w8o7MzZfqkCnyr0q0c9N28SSf/KF+8YT2r/BWfCbsI3XIb6qX20vxVxifiEMjvLXuZmcY6GxdgFli0zORoGQcWa1gVGtgLcDVuFqPsnMqkYWzNK5H93+VjFQQrhphnCdHnQAZlUaWs3RLDhdvO51qx4eDeb/AERVjOStB2+V/IkGE5WMBDd48LipJTxklMRc/pZyQO4ADuriVGpLRtW5LY4pYeEHfjzer9eBLOTjfw7TbEAxCLmimUBi11bNxNgL3XgB11RWo9XYuIh8ob0sF4Tf9qrsJxJRL+Rj1Ph/pTft5apxHxGQTeqAee+Xb1oP6PH8ctehhex8yUXTuP6swP8ARYP2KVjq9uXiyDz23r4/1n/rK3/4vl+BwLm5YN3ZMZgPuILSQuJQo4uArKwHabNcDry266x4eajPXiCsOTHlCGzhJDNGzwu+e6Wzo9gp0Yi4IUaXBFuu9aq1HPqtySWbd5YedHMbOgleeToozqNCfyUUksfGwHHWqY4a2s3oCrMZs6XCY5YZ/vqSRM5vfVsjnXrPS1PbetakpRuiT1fXknJ1YrDJIhjkVXRhZlYAqR3g6GpTa1QMXZ+xcPAS0MEURIsTGiqSOw5RqKlyk92DPrkGPjsDHMnNzRpKhIOV1DLccNDpxqU2tUDr2dsmCDNzEMUWa2bm0VM1r2vlAva599S5N7sGZXIMPaOy4ZwBPDHKFN1EiK1iezMNKlSa2YOzA4GKFMkMaRJcnKihRc8TYaUbb1YOvamyocSnNzxJKnY6hgD2i/A94pGTi7oGmwu4GzY2Drg4bg3GZcwB8GJFdutUfEG8xmz4pU5uWNJE06DqGXThoRbSuE2ndA+bP2dFApSGKOJSblY1CgnTWyjjoPdRyb3Bj47d/CzOXmw0ErkWLPGjEgcNSL1KnJbMGwRAAAAAALADgAOyuQfSL6GgI9jdxdnSsWfBwFjxIXLfxy2vViqzWzBywW5Oz4jmTBwBhwJQMR4Fr2o6s3u2DfqthYaCqwafa26eCxLZp8LDI35RQZv1hr9ddxqSjswYmC3C2dEwZMHDmGoLLnse7Pepdab4gkYFtKrBrIt28GriRcLhw4bMGESBg173va9763rrPK1rg2lcgUAoDVT7tYN3Mj4XDs7G5YxIWJ7SSLk99dqclpcDb0WEZV+dJFJY9BZEEhJ/MWxJPgKmmpvsldSrCn2n67kYuBw0mTm8NCmChuT6C5zfiVjXoqT2tc9q128i1k8z+nn+vMpcq1Ts+6ub1fyWy+fkd6w4XDNnkkUSH+UmcFz4FuA7lAHdS9SorJacktCFGhQeaT15yevruWhi4rY+zcc2Z48LiG62GQv5lelXP9WnzRfCtTqdiSfgzrh5PtmqbjBQH6S5h7muKddU5ssJDhsMkahI0VFHBVAUDyFVt3Bj7R2RBPl5+GKXLfLziK9r2vbMDa9h7qlSa2YO7BYOOFBHEiRoL2VFCqLkk2A01JJ86htt3YO+oBrsfsHDTPnmw8Mr2AzPGjGwvYXIvbU++ulOS0TBmwQqiqiKFVQFVVAAVQLAADQADS1ct31YNf8A8N4TnOd+a4fnM2fPzSZs+bNmva+bNrftrvrJWtcG0rgGh2ruZgcS5kmwsTueLWysfErYnzqyNWcdEwZWxt3MLhb/ADfDxRE8SqjMfFuJ99cynKW7B9xm72FlcyS4aCRza7PGjMbCwuSL8BRTktEwbOuQKAUAoBQCgFAKAUAoBQCgFAKAUAoBQCgFAKAUAoBQCgFAYeL2lHGcpOZzwRAWc/ojUDvNh313GnKWvDmVTrQg7PfktX5GORiJezDJ3ZXlP2on9/yrr3I97+n7f0K/61T/AKrzl+l9TIwWzI4iWVbueLsSzt4s1zbu4VzKpKWj/gsp0YQ1S157vzNZvrtpsLhiyffHORDxykgknyAPmRVuFpKpOz2M3SGJdCjeO70RH93NykmjXEYp3d5BmtmPAjQseJJGvGtNbFuEslNWSMOE6MjUgqtZtt67+mbfBbjwRYhJ4y4yEnITcXsQNeIte/XVMsZOUHF8TXT6MpU6qqRvpwJRWQ9EUAoBQCgFAKAUAoBQCgFAKA6Mdi1ijeVzZEUsT3DsHWe7rqUruwOjY+0xOhYK0bKxV43tnjcWNmyki9iCLEghgeuplGzBj7T2u0LAfN5HDOqKytFYsw00ZwRrcajqoo34g+LvDErMkxEDqqsVkZPRYuAeix06B17xTI+AMibbWHU2aaIaAm7roCLgnXQEEHwNRlfIHEbbhF87rGQ7qAxAJyGxIF9Rcj3ipysHKTbWHFiZo9VzDpDVTex8NDr3GmV8gZnPLlz5hltmzXFrWve/C1uuuQa+bbAXDDElHsQpCaBjnYBb5iAD0gdSLdddZdbA+R7Xb8eFoxdRdpIbXZ1QDRzrdvO1hqQCyg7Yts4dmCLNGWJsAHU3IBJA11NgdO40yvkDrTeHCkAjEQkEXBDrqNOGuvEcKZJcgdjbZw4VW56OzXynMNcpsbeB0PYajKwJNt4dbEzxC6hh011U3s3Hhode49lTlfIH19sQBshmjDaC2YcWtbr6wRbxHbUZWAm14C+QTRlrlbZhfML3HiLHTuNMrB1pt3DsOhNE5ylgFdekALmxvY6VOVg5nbEAbIZYw2gylluC1rA68Tcad47aZWDlHteBnyLNGWJKgBhcsL3A7SLHTuNRlYOG0dp828caxvLJIGIVSosqZcxJdgLAuo7ekO+pUbq4OEe17FhNE+HAUNnkKZD0rWzKxAa5Ghte+l9aZeQOf8N4fKW5+KwIBJdRYm9r69djbtsaZXyBgSb4YS+WOVJW/MZcovwzOTlXwvfurtUZby09cil1ltFX8NvPYNjldskuKjj6WUxxOAc17ZWc9K99LKFNTpHsq/e/1/sjJUn23Zcl+9/KxlYHGYRDzcTxAliCAwuzC97nizaG/Xoa4lnlqyyFOMFaKsdke3sM3DEREWLXDrawFyb34Aa1GWXI7M4yrmCXGYgkLfWwIBNuy5HvrkEe392O+Jw1oxd42zhfyhYggd+t/K3XWrCVVTnrszz+ksNKvRtHda+Jptz98o1jXDYj7myDIrn0SBoA35JHDXTTqq7E4STbnDW5kwPSMFFUqujWl/3yJ4rXFxqDXnntkE5TdovG0CJI6XzlsjEG3RA4H6VehgYKSk2rnidL1pQcFFtb3t8jsj2bitoDnZJmw8J+9xre5XqLai9++/lUOpToe6ld8WdqjXxazyk4x4Jfk1OGnn2bjUheQyROV4k2KsbXAPosD2dlXSjDEUnJKzRlhOtgsQoSleL9fQsbaGNSGNpZDlVRcn/Ad5OleZCDnLKj3qtSNODnLZEGgxWN2kzGJzhsODa4vc+Y1Y9wIFeg40cOveV5HjRqYnGt5Hkh68/sYG9m7xwcSyjEyuzOFsbjqJvcHu+uu8PX62WVxRTjsI8NTU1Nt3sTrdi64KEyMSebDszkk9Lpak9gP1Vgr2dV2XE9nCXWHi5Phe779SKYnbmK2hM0ODJiiX0pNQSO0niL9QGv+GxUadCOapq+R5ksVXxdR06GkVx9fRbnedwZAMwxknOdtm4/r3rj22O2RWLP+Lna6qu/rvN1vTt4YKFQOnK3RQMb3sNWbrNtPEmqaFHrpd3E14zFLDU1bWT0X8mlw+6eJxK87isTIrNqEX8XxFwB4AedXSxNOm8tOK8TJDAV6yz1qjTfBcDq3Sxs0GOfAySGVdbE3NiFzAi/AFeI7a6xEITpKrFWOMFVq0sS8POV16ZP6849w1m2dlfOObVpGSNGDlVGrMpBTpHgFbpWtqQuotr1GVgcMFsUxYgzLK7B0yyK/SzFT0GBFspALA6G4I/JFHK6sDK2jgud5vpZckiycL3y3046X7ahOwPseCtNJLf74qLa3DJn6763z/VS+lgRhty5eZaFcSMrRLHcpNdbQJEbBMQq2OXNYg8bEmretV729eQM6Xdhs+dJlB6d8ySWszZhbm5kIIN+JN9NBXOdA6xutIvoTIpK2ayTrds7tf7niFJF3OjFjx6WtM65evIG0l2SWw0eGaQsAEWRiovKq2zAjgM9rHjozAdo5za3B37Y2eJ4TESACUJuMwIV1Ygi+t8tvOoTs7gx8XsKJlAjSOI85E5ZUUEiOaOS2luPN27r31tapUnxB8GxfuEUOf726Pmy8cr5uF9L+NM2twMJsXImDTPf5qoW+W2e0Jj7ejxv19nfRyu33gwZ92G51pUmVSxe4ZJLWZswtzcyG4N7k3vpoOvpTVrMHPA7CmgvzM0K5l6eaBmGfM5utpgQDn4EsdL5tTRyT3X1/gHKDYkyI0aTxc2xBObDgtwUNa0gTWxIGSwvaxAtUZk9bfUGIN1ZbrmxAZVlEnozZmtJnAN8QUv1XyW6wBpbrrFy9eQM2Xd2+Gw2H5y3MKFzZfSth5IeF+j98zcTwt13rnPq3z/YEexpkDxpNEI3bMQ0BZxe2YX5zKbm9robXHG1My5AxId15Q0ebEBgkok9GbM2V8wBviCl+0hLdgGlpc1y9eQNptXZsjyRTQyJHJGHXpxmRSkmQsLK6G941sb9umtcxkkrMGDjNlYySxbEQsVZWQCF0RSrhrsplcyGwsAGS1zqa7Uocn69d5zLN/adJ3WeWZZsVOszKyWRYubjyrnNipkbMbuDdibW0GtT1qStBW+5x1Sfbd+7h5fu5scTsQMmKQMFGJXL6PofcRHwv0uF+rsrjPqnyLVoYUOxcQY5YmliWJ5ZGK80WfI0rNo4lAuQdDl0vwNqnMtwdI3VlJXNiAwWQSejNmaz5gDfEFL9+S3YBpac65evIGx/gMCHDRE5xhwARlH3QCB4rWJstw99SezvrnNq3zBx3Y2a8al5r52sihiCyQoTzasQSC9iSxBNyx1NhSbT2Bu64BHt5t1YsUrMFCTW0caXPY3aO/iK00MTKm7cDDi8BTrpu1pc/wBml5MNpOyy4dySI7Fb/igkgjwvb3mr8dTSamuJj6HrSalSlw2MHeeIYna8UB1VQisO4Xkb+6asoPq8M5euRRjIqvjo0+Vr/d/QsgC2gryz6Erjfo89tHDwLqRkU9xZ7/UtjXp4X3KMpM+f6RfWYuFNd31ZkcpmKZ5IMIp9KzHvLNlX7GrnAxSjKoyzpeo5ShRXHX8L8k42fg1hiSJBZUAA/wB/EnXzrBObnJyZ7FKnGnBQjsiCcp0/OS4fDKddSfFyFX7D769DArLGU2eL0vLPOFJer6I3W/8AieZwBRdM5WIeFiT71UjzqjCRz1bvhqbOk6nVYay46evkjv3CwIiwUZA1k6bHtvw/u2rnFzcqr7tDvo2kqeHj36kirMbyrt455ZdrWiQStFlCIeHRUMb6j8Yk8eoV61FRjh/edr7nzeLnUnjfcV3HZfX7m6bF7Yk6Ihihv+N0dP1nb7Koy4WOt2/XgbOs6RnplS7/AE39jP3V3VOHdp5n52d73Othc3Op1JPbpVeIxOdKMVZF+DwLoydSo7yZKKyHoigFAKAUAoBQCgFAKAUAoBQCgFAKAUAoBQCgFAKAUAoBQCgFAKAiQ39w4lkjkV0yMVDWuCAbXsNR4WrZ7FNxUo6nl/8AK0VNwmmrPc6ds7/whCMPmkkIspykKCes3sT4AV1TwU2/f0RxX6WpKNqWr4HZyd7DeCJ5ZQVeW3RPEKL2v2Ek3t4VGMrKclGOyOui8LKlBznvIjOztsxJtWXETEhc0gUgE2/FHDX0b8K1TpSeHUI9x51LE0442VSptrb7fYlO1d/MNGh5omZz6IAYC/eSBp4a1kp4KpJ+9oj063StGEfceZmJuTsGQytjsTfnGuUU8Rm4sR1aaAdnlXeKrRy9VDYq6Pwk87xFbd7evsYPKRA8eKgxQF1AUd2ZHLWPiD9RqzBNShKn61KOloyhWhWW36dzdTb+4bmwyZ3kPCMKQcx6ibW49l+69ULBVL2ei5mx9K0Mt43b5WIrJhJTtLDNOfusjJK69SdM5V8lQVrUo9RLJstDzHTm8XTdTtOzfdrovJE0362W2IwjKgu6MHUDrsCCB35WNYcLUUKl3s9D1+kaDrUGo7rU0O6G+UMcCwYglGj6IbKSCL6cASCOHlWjEYScp5oa3MWB6SpwpqnV0a0JLsrejD4iYwwlmIUtfKQLAqLa2N+l2dVZamHnTjmkehRx1KtPJB30uRHeUPgtprjMpaNzfT6GVl8bdIePca2ULVqHV8UeXi82Fxar2vF/qz/ZJBvzgsubnT9HI9/st9dZvY617WPQ/wCUw1r5vozabD2smKi52MMFuR0uOh7qpq03TllZpw9eNeGeOxsKrLxQCgFAKAUAoBQCgFAKAUAoBQCgFAKAUAoBQCgFAKAUAoBQCgFAYeN2VBLrLFG57WUE+/jXcak49l2KqlCnU7cU/kcMHsXDxHNHDGh7Qov7+NTKrOW7ZFPD0qbvGKXyO/aOI5uKST8hGb3AmuYRzSSO6s8kHLkrkD5NdlRyxTvKiyAsqgMAbFQSbX+mPdXoY2o4yioux4nRFCE4TlNXu7a93+yZ4TYeHibNHDGrdoUXHgeqsMq1SSs2z14YajB3jFJ+BsarLzrnhV1KuoZTxDAEHyNSm07o5lFSVpK6MTB7Fw8TZo4Y0btCi/kequ5VZyVm2VU8NSpu8YpPwMh8FGXEhRC44MVGYeB49dcqckrX0LHTg5Zmlfmd9cnZrsZsPDytmkhjZuslRc+J66sjWqRVk2UTw1GbvKKb8DIwez4ohaKNI/oqBf3VzKcpdp3O6dKFPsJLwO2eFXUq6hlPEMAQfI1CbTujqUVJWkro10e7eEBuMPFf6IP21Y69R/3MoWDoJ3yLyNmigCwAAHADhVRoStscqEigFAKAUAoBQCgFAKAUAoBQCgFAKAUAoBQCgFAKAUAoBQCgFAKAUAoDSb6sRgZ7fk297AH6jV+G+LEx492w0/AwOTZQMCCOt3J7ze32AVZjX/VKeiUlhl4slVZD0h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8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POWERPOINT_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MAQUETTE_POWERPOINT_ 2013</Template>
  <TotalTime>3343</TotalTime>
  <Words>147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MAQUETTE_POWERPOINT_ 2013</vt:lpstr>
      <vt:lpstr>Methodolody (2)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guillota</dc:creator>
  <cp:lastModifiedBy>CNES</cp:lastModifiedBy>
  <cp:revision>636</cp:revision>
  <cp:lastPrinted>2015-03-26T20:48:31Z</cp:lastPrinted>
  <dcterms:created xsi:type="dcterms:W3CDTF">2013-04-03T12:02:07Z</dcterms:created>
  <dcterms:modified xsi:type="dcterms:W3CDTF">2015-03-26T22:54:12Z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