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99" r:id="rId1"/>
    <p:sldMasterId id="2147483707" r:id="rId2"/>
  </p:sldMasterIdLst>
  <p:notesMasterIdLst>
    <p:notesMasterId r:id="rId9"/>
  </p:notesMasterIdLst>
  <p:sldIdLst>
    <p:sldId id="271" r:id="rId3"/>
    <p:sldId id="563" r:id="rId4"/>
    <p:sldId id="554" r:id="rId5"/>
    <p:sldId id="562" r:id="rId6"/>
    <p:sldId id="565" r:id="rId7"/>
    <p:sldId id="566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EFE055B3-0386-4C72-A01E-49B04280439F}">
          <p14:sldIdLst>
            <p14:sldId id="271"/>
            <p14:sldId id="563"/>
            <p14:sldId id="554"/>
          </p14:sldIdLst>
        </p14:section>
        <p14:section name="End" id="{FA55A75E-539F-4EEE-95F5-7B6678BEECE3}">
          <p14:sldIdLst>
            <p14:sldId id="562"/>
            <p14:sldId id="565"/>
            <p14:sldId id="5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2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79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80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E10C5D3F-F9C4-4096-8773-AFE841A8A711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6114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w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901224" y="2914151"/>
            <a:ext cx="7524221" cy="43018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800" b="1" baseline="0"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Presentation Title</a:t>
            </a:r>
            <a:endParaRPr lang="en-US" dirty="0"/>
          </a:p>
        </p:txBody>
      </p:sp>
      <p:sp>
        <p:nvSpPr>
          <p:cNvPr id="11" name="Text Placeholder 20"/>
          <p:cNvSpPr>
            <a:spLocks noGrp="1"/>
          </p:cNvSpPr>
          <p:nvPr>
            <p:ph type="body" sz="quarter" idx="19" hasCustomPrompt="1"/>
          </p:nvPr>
        </p:nvSpPr>
        <p:spPr>
          <a:xfrm>
            <a:off x="912341" y="3493463"/>
            <a:ext cx="7498993" cy="1235772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aseline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Name(s) of Presenter(s), Directorate/Division and Date</a:t>
            </a:r>
          </a:p>
        </p:txBody>
      </p:sp>
      <p:pic>
        <p:nvPicPr>
          <p:cNvPr id="8" name="Picture 7" descr="Tribrand_ColorBlackText_RGB_small_040615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869" y="2058235"/>
            <a:ext cx="3196454" cy="68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90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w Subhead w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ribrand_ColorBlackText_RGB_small_040615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869" y="2058235"/>
            <a:ext cx="3196454" cy="684955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915335" y="2914151"/>
            <a:ext cx="7524221" cy="43018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800" b="1" baseline="0"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Presentation Title</a:t>
            </a:r>
            <a:endParaRPr lang="en-US" dirty="0"/>
          </a:p>
        </p:txBody>
      </p:sp>
      <p:sp>
        <p:nvSpPr>
          <p:cNvPr id="6" name="Text Placeholder 20"/>
          <p:cNvSpPr>
            <a:spLocks noGrp="1"/>
          </p:cNvSpPr>
          <p:nvPr>
            <p:ph type="body" sz="quarter" idx="19" hasCustomPrompt="1"/>
          </p:nvPr>
        </p:nvSpPr>
        <p:spPr>
          <a:xfrm>
            <a:off x="926452" y="3377321"/>
            <a:ext cx="7498993" cy="312363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baseline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7" name="Text Placehold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926452" y="3829980"/>
            <a:ext cx="7498993" cy="1235772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aseline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Name(s) of Presenter(s), Directorate/Division and Date</a:t>
            </a:r>
          </a:p>
        </p:txBody>
      </p:sp>
    </p:spTree>
    <p:extLst>
      <p:ext uri="{BB962C8B-B14F-4D97-AF65-F5344CB8AC3E}">
        <p14:creationId xmlns:p14="http://schemas.microsoft.com/office/powerpoint/2010/main" val="398921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w Horizonta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455990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FontTx/>
              <a:buNone/>
              <a:defRPr sz="16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 smtClean="0"/>
          </a:p>
        </p:txBody>
      </p:sp>
      <p:pic>
        <p:nvPicPr>
          <p:cNvPr id="12" name="Picture 11" descr="Tribrand_ColorBlackText_RGB_small_040615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065" y="6033980"/>
            <a:ext cx="3196454" cy="684955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69198" y="5141017"/>
            <a:ext cx="7524221" cy="430183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800" b="1" baseline="0"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Presentation Title</a:t>
            </a:r>
            <a:endParaRPr lang="en-US" dirty="0"/>
          </a:p>
        </p:txBody>
      </p:sp>
      <p:sp>
        <p:nvSpPr>
          <p:cNvPr id="10" name="Text Placehold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380315" y="5619689"/>
            <a:ext cx="7498993" cy="80443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aseline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Name(s) of Presenter(s), Directorate/Division and Date</a:t>
            </a:r>
          </a:p>
        </p:txBody>
      </p:sp>
    </p:spTree>
    <p:extLst>
      <p:ext uri="{BB962C8B-B14F-4D97-AF65-F5344CB8AC3E}">
        <p14:creationId xmlns:p14="http://schemas.microsoft.com/office/powerpoint/2010/main" val="381349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w Vertica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576455" cy="68580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FontTx/>
              <a:buNone/>
              <a:defRPr sz="16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 smtClean="0"/>
          </a:p>
        </p:txBody>
      </p:sp>
      <p:pic>
        <p:nvPicPr>
          <p:cNvPr id="12" name="Picture 11" descr="Tribrand_ColorBlackText_RGB_small_040615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065" y="6033980"/>
            <a:ext cx="3196454" cy="684955"/>
          </a:xfrm>
          <a:prstGeom prst="rect">
            <a:avLst/>
          </a:prstGeom>
        </p:spPr>
      </p:pic>
      <p:sp>
        <p:nvSpPr>
          <p:cNvPr id="7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5576456" y="1581728"/>
            <a:ext cx="3567543" cy="646546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buNone/>
              <a:defRPr sz="2800" b="1" baseline="0"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8" name="Text Placehold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5576455" y="2228082"/>
            <a:ext cx="3567543" cy="1000129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aseline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Name(s) of Presenter(s), Directorate/Division and Date</a:t>
            </a:r>
          </a:p>
        </p:txBody>
      </p:sp>
    </p:spTree>
    <p:extLst>
      <p:ext uri="{BB962C8B-B14F-4D97-AF65-F5344CB8AC3E}">
        <p14:creationId xmlns:p14="http://schemas.microsoft.com/office/powerpoint/2010/main" val="2167853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1" y="2541307"/>
            <a:ext cx="9144000" cy="1671874"/>
            <a:chOff x="1" y="2541307"/>
            <a:chExt cx="9144000" cy="1671874"/>
          </a:xfrm>
        </p:grpSpPr>
        <p:sp>
          <p:nvSpPr>
            <p:cNvPr id="4" name="TextBox 3"/>
            <p:cNvSpPr txBox="1"/>
            <p:nvPr userDrawn="1"/>
          </p:nvSpPr>
          <p:spPr>
            <a:xfrm>
              <a:off x="1" y="3843849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kern="500" spc="200" dirty="0" smtClean="0">
                  <a:solidFill>
                    <a:srgbClr val="BA0C2F"/>
                  </a:solidFill>
                </a:rPr>
                <a:t>jpl.nasa.gov</a:t>
              </a:r>
              <a:endParaRPr lang="en-US" kern="500" spc="200" dirty="0">
                <a:solidFill>
                  <a:srgbClr val="BA0C2F"/>
                </a:solidFill>
              </a:endParaRPr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2564190" y="3654169"/>
              <a:ext cx="4042530" cy="0"/>
            </a:xfrm>
            <a:prstGeom prst="line">
              <a:avLst/>
            </a:prstGeom>
            <a:ln w="12700" cmpd="sng">
              <a:solidFill>
                <a:srgbClr val="BFBFB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Picture 7" descr="Tribrand_ColorBlackText_RGB_small_040615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2943" y="2541307"/>
              <a:ext cx="4378114" cy="9381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315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949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9131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481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"/>
          </p:nvPr>
        </p:nvSpPr>
        <p:spPr>
          <a:xfrm>
            <a:off x="915334" y="2914151"/>
            <a:ext cx="7963490" cy="430183"/>
          </a:xfrm>
        </p:spPr>
        <p:txBody>
          <a:bodyPr/>
          <a:lstStyle/>
          <a:p>
            <a:r>
              <a:rPr lang="en-US" dirty="0" smtClean="0"/>
              <a:t>O3K Gaussian channel model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926452" y="3829979"/>
            <a:ext cx="7498993" cy="2870624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Jon </a:t>
            </a:r>
            <a:r>
              <a:rPr lang="en-US" dirty="0" err="1" smtClean="0"/>
              <a:t>Hamkins</a:t>
            </a:r>
            <a:r>
              <a:rPr lang="en-US" dirty="0" smtClean="0"/>
              <a:t> and </a:t>
            </a:r>
            <a:r>
              <a:rPr lang="en-US" dirty="0" err="1" smtClean="0"/>
              <a:t>Dariush</a:t>
            </a:r>
            <a:r>
              <a:rPr lang="en-US" dirty="0" smtClean="0"/>
              <a:t> </a:t>
            </a:r>
            <a:r>
              <a:rPr lang="en-US" dirty="0" err="1" smtClean="0"/>
              <a:t>Divsalar</a:t>
            </a:r>
            <a:endParaRPr lang="en-US" dirty="0" smtClean="0"/>
          </a:p>
          <a:p>
            <a:r>
              <a:rPr lang="en-US" dirty="0" smtClean="0"/>
              <a:t>April 15, 2020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1200" dirty="0"/>
          </a:p>
          <a:p>
            <a:r>
              <a:rPr lang="en-US" sz="1200" dirty="0" smtClean="0"/>
              <a:t>This </a:t>
            </a:r>
            <a:r>
              <a:rPr lang="en-US" sz="1200" dirty="0"/>
              <a:t>research </a:t>
            </a:r>
            <a:r>
              <a:rPr lang="en-US" sz="1200" dirty="0" smtClean="0"/>
              <a:t>was </a:t>
            </a:r>
            <a:r>
              <a:rPr lang="en-US" sz="1200" dirty="0"/>
              <a:t>carried out by the Jet Propulsion Laboratory, </a:t>
            </a:r>
            <a:r>
              <a:rPr lang="en-US" sz="1200" dirty="0" smtClean="0"/>
              <a:t>California </a:t>
            </a:r>
            <a:r>
              <a:rPr lang="en-US" sz="1200" dirty="0"/>
              <a:t>Institute </a:t>
            </a:r>
            <a:r>
              <a:rPr lang="en-US" sz="1200" dirty="0" smtClean="0"/>
              <a:t>of Technology</a:t>
            </a:r>
            <a:r>
              <a:rPr lang="en-US" sz="1200" dirty="0"/>
              <a:t>, under a contract with the National Aeronautics and </a:t>
            </a:r>
            <a:r>
              <a:rPr lang="en-US" sz="1200" dirty="0" smtClean="0"/>
              <a:t>Space Administration.</a:t>
            </a:r>
          </a:p>
          <a:p>
            <a:r>
              <a:rPr lang="en-US" sz="1200" dirty="0" smtClean="0"/>
              <a:t>© 2020 </a:t>
            </a:r>
            <a:r>
              <a:rPr lang="en-US" sz="1200" dirty="0"/>
              <a:t>California </a:t>
            </a:r>
            <a:r>
              <a:rPr lang="en-US" sz="1200" dirty="0" smtClean="0"/>
              <a:t>Institute of </a:t>
            </a:r>
            <a:r>
              <a:rPr lang="en-US" sz="1200" dirty="0"/>
              <a:t>Technology. U.S. Government </a:t>
            </a:r>
            <a:r>
              <a:rPr lang="en-US" sz="1200" dirty="0" smtClean="0"/>
              <a:t>sponsorship acknowledged</a:t>
            </a:r>
            <a:r>
              <a:rPr lang="en-US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89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886968" y="76320"/>
            <a:ext cx="8229240" cy="71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O3K Gaussian channel model</a:t>
            </a:r>
            <a:endParaRPr sz="16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stomShape 2"/>
              <p:cNvSpPr/>
              <p:nvPr/>
            </p:nvSpPr>
            <p:spPr>
              <a:xfrm>
                <a:off x="411121" y="865054"/>
                <a:ext cx="8705087" cy="564392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/>
              <a:lstStyle/>
              <a:p>
                <a:r>
                  <a:rPr lang="en-US" sz="1400" dirty="0" smtClean="0">
                    <a:solidFill>
                      <a:srgbClr val="000000"/>
                    </a:solidFill>
                  </a:rPr>
                  <a:t>Channel model:		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140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=0 </m:t>
                    </m:r>
                    <m:r>
                      <m:rPr>
                        <m:sty m:val="p"/>
                      </m:rPr>
                      <a:rPr lang="en-US" sz="1400">
                        <a:latin typeface="Cambria Math" panose="02040503050406030204" pitchFamily="18" charset="0"/>
                      </a:rPr>
                      <m:t>or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 1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en-US" sz="1400" b="0" dirty="0" smtClean="0"/>
              </a:p>
              <a:p>
                <a:endParaRPr lang="en-US" sz="1400" dirty="0" smtClean="0">
                  <a:solidFill>
                    <a:srgbClr val="000000"/>
                  </a:solidFill>
                </a:endParaRPr>
              </a:p>
              <a:p>
                <a:r>
                  <a:rPr lang="en-US" sz="1400" dirty="0" smtClean="0">
                    <a:solidFill>
                      <a:srgbClr val="000000"/>
                    </a:solidFill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sSubSup>
                          <m:sSubSupPr>
                            <m:ctrlPr>
                              <a:rPr lang="en-US" sz="1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1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sz="1400" dirty="0" smtClean="0">
                    <a:solidFill>
                      <a:srgbClr val="000000"/>
                    </a:solidFill>
                  </a:rPr>
                  <a:t> is a Gaussian random variable with mean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srgbClr val="000000"/>
                    </a:solidFill>
                  </a:rPr>
                  <a:t> and variance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1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sz="1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and</m:t>
                    </m:r>
                  </m:oMath>
                </a14:m>
                <a:endParaRPr lang="en-US" sz="1400" b="0" dirty="0" smtClean="0">
                  <a:solidFill>
                    <a:srgbClr val="000000"/>
                  </a:solidFill>
                </a:endParaRPr>
              </a:p>
              <a:p>
                <a:endParaRPr lang="en-US" sz="1400" dirty="0" smtClean="0">
                  <a:solidFill>
                    <a:srgbClr val="000000"/>
                  </a:solidFill>
                </a:endParaRPr>
              </a:p>
              <a:p>
                <a:r>
                  <a:rPr lang="en-US" sz="1400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m:rPr>
                        <m:aln/>
                      </m:rP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140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sz="1400" i="1" dirty="0" smtClean="0">
                    <a:latin typeface="Cambria Math" panose="02040503050406030204" pitchFamily="18" charset="0"/>
                  </a:rPr>
                </a:br>
                <a:r>
                  <a:rPr lang="en-US" sz="1400" i="1" dirty="0" smtClean="0">
                    <a:latin typeface="Cambria Math" panose="02040503050406030204" pitchFamily="18" charset="0"/>
                  </a:rPr>
                  <a:t>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1400" dirty="0">
                  <a:solidFill>
                    <a:srgbClr val="000000"/>
                  </a:solidFill>
                </a:endParaRPr>
              </a:p>
              <a:p>
                <a:endParaRPr lang="en-US" sz="1400" dirty="0" smtClean="0">
                  <a:solidFill>
                    <a:srgbClr val="000000"/>
                  </a:solidFill>
                </a:endParaRPr>
              </a:p>
              <a:p>
                <a:r>
                  <a:rPr lang="en-US" sz="1400" dirty="0" smtClean="0">
                    <a:solidFill>
                      <a:srgbClr val="000000"/>
                    </a:solidFill>
                  </a:rPr>
                  <a:t>where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400" dirty="0" smtClean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>The APD parameters are given by: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400" b="0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400" dirty="0" smtClean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400" b="0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400" dirty="0" smtClean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400" b="0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400" dirty="0" smtClean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400" b="0" dirty="0" smtClean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400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endParaRPr lang="en-US" sz="1400" b="0" dirty="0" smtClean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sz="1400" b="0" dirty="0" smtClean="0">
                    <a:solidFill>
                      <a:srgbClr val="000000"/>
                    </a:solidFill>
                  </a:rPr>
                  <a:t> is the average number of received photons per signal slot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400" dirty="0" smtClean="0">
                    <a:solidFill>
                      <a:srgbClr val="000000"/>
                    </a:solidFill>
                  </a:rPr>
                  <a:t>Fading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1400" dirty="0" smtClean="0">
                    <a:solidFill>
                      <a:srgbClr val="000000"/>
                    </a:solidFill>
                  </a:rPr>
                  <a:t>With no fading,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1400" b="0" dirty="0" smtClean="0">
                  <a:solidFill>
                    <a:srgbClr val="000000"/>
                  </a:solidFill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1400" dirty="0" smtClean="0">
                    <a:solidFill>
                      <a:srgbClr val="000000"/>
                    </a:solidFill>
                  </a:rPr>
                  <a:t>With fading,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sz="1400" dirty="0" smtClean="0">
                    <a:solidFill>
                      <a:srgbClr val="000000"/>
                    </a:solidFill>
                  </a:rPr>
                  <a:t> values can be taken from DLR time series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0.1, 12.8, 819.2</m:t>
                        </m:r>
                      </m:e>
                    </m:d>
                  </m:oMath>
                </a14:m>
                <a:r>
                  <a:rPr lang="en-US" sz="1400" dirty="0" smtClean="0"/>
                  <a:t> ns is the symbol duration, i.e., channel rates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=10000</m:t>
                    </m:r>
                  </m:oMath>
                </a14:m>
                <a:r>
                  <a:rPr lang="en-US" sz="1400" dirty="0" smtClean="0">
                    <a:solidFill>
                      <a:srgbClr val="00000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78.125</m:t>
                    </m:r>
                  </m:oMath>
                </a14:m>
                <a:r>
                  <a:rPr lang="en-US" sz="1400" dirty="0" smtClean="0">
                    <a:solidFill>
                      <a:srgbClr val="00000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~1.22</m:t>
                    </m:r>
                  </m:oMath>
                </a14:m>
                <a:r>
                  <a:rPr lang="en-US" sz="1400" dirty="0" smtClean="0">
                    <a:solidFill>
                      <a:srgbClr val="000000"/>
                    </a:solidFill>
                  </a:rPr>
                  <a:t> </a:t>
                </a:r>
                <a:r>
                  <a:rPr lang="en-US" sz="1400" dirty="0" err="1" smtClean="0">
                    <a:solidFill>
                      <a:srgbClr val="000000"/>
                    </a:solidFill>
                  </a:rPr>
                  <a:t>Msps</a:t>
                </a:r>
                <a:endParaRPr lang="en-US" sz="1400" dirty="0">
                  <a:solidFill>
                    <a:srgbClr val="000000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=1.602×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−19</m:t>
                        </m:r>
                      </m:sup>
                    </m:sSup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dirty="0">
                    <a:solidFill>
                      <a:srgbClr val="000000"/>
                    </a:solidFill>
                  </a:rPr>
                  <a:t>is the electron charge (C</a:t>
                </a:r>
                <a:r>
                  <a:rPr lang="en-US" sz="1400" dirty="0" smtClean="0">
                    <a:solidFill>
                      <a:srgbClr val="000000"/>
                    </a:solidFill>
                  </a:rPr>
                  <a:t>)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400" dirty="0" smtClean="0">
                    <a:solidFill>
                      <a:srgbClr val="000000"/>
                    </a:solidFill>
                  </a:rPr>
                  <a:t>Note, the model assumes </a:t>
                </a:r>
                <a:r>
                  <a:rPr lang="en-US" sz="1400" dirty="0">
                    <a:solidFill>
                      <a:srgbClr val="000000"/>
                    </a:solidFill>
                  </a:rPr>
                  <a:t>bandwidth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=1/(2</m:t>
                    </m:r>
                    <m:sSub>
                      <m:sSubPr>
                        <m:ctrlP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400" dirty="0">
                  <a:solidFill>
                    <a:srgbClr val="000000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400" dirty="0" smtClean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3" name="CustomShap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21" y="865054"/>
                <a:ext cx="8705087" cy="5643922"/>
              </a:xfrm>
              <a:prstGeom prst="rect">
                <a:avLst/>
              </a:prstGeom>
              <a:blipFill>
                <a:blip r:embed="rId2"/>
                <a:stretch>
                  <a:fillRect l="-210" b="-54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50418374"/>
                  </p:ext>
                </p:extLst>
              </p:nvPr>
            </p:nvGraphicFramePr>
            <p:xfrm>
              <a:off x="886968" y="3126127"/>
              <a:ext cx="5910646" cy="1606580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2131344">
                      <a:extLst>
                        <a:ext uri="{9D8B030D-6E8A-4147-A177-3AD203B41FA5}">
                          <a16:colId xmlns:a16="http://schemas.microsoft.com/office/drawing/2014/main" val="2309983289"/>
                        </a:ext>
                      </a:extLst>
                    </a:gridCol>
                    <a:gridCol w="820385">
                      <a:extLst>
                        <a:ext uri="{9D8B030D-6E8A-4147-A177-3AD203B41FA5}">
                          <a16:colId xmlns:a16="http://schemas.microsoft.com/office/drawing/2014/main" val="1781482466"/>
                        </a:ext>
                      </a:extLst>
                    </a:gridCol>
                    <a:gridCol w="2958917">
                      <a:extLst>
                        <a:ext uri="{9D8B030D-6E8A-4147-A177-3AD203B41FA5}">
                          <a16:colId xmlns:a16="http://schemas.microsoft.com/office/drawing/2014/main" val="1979656353"/>
                        </a:ext>
                      </a:extLst>
                    </a:gridCol>
                  </a:tblGrid>
                  <a:tr h="289272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Parameter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Symbol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Value</a:t>
                          </a:r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72810378"/>
                      </a:ext>
                    </a:extLst>
                  </a:tr>
                  <a:tr h="273419">
                    <a:tc>
                      <a:txBody>
                        <a:bodyPr/>
                        <a:lstStyle/>
                        <a:p>
                          <a:endParaRPr lang="en-US" sz="1200" dirty="0" smtClean="0"/>
                        </a:p>
                        <a:p>
                          <a:r>
                            <a:rPr lang="en-US" sz="1200" dirty="0" smtClean="0"/>
                            <a:t>TIA noise density (</a:t>
                          </a:r>
                          <a14:m>
                            <m:oMath xmlns:m="http://schemas.openxmlformats.org/officeDocument/2006/math"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𝐻𝑧</m:t>
                                  </m:r>
                                </m:e>
                              </m:rad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b="0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en-US" sz="120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12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US" sz="1200" b="1" i="1" kern="1200" smtClean="0">
                                              <a:solidFill>
                                                <a:schemeClr val="accent2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  <m:t>??</m:t>
                                          </m:r>
                                        </m:e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200" kern="1200">
                                              <a:solidFill>
                                                <a:schemeClr val="dk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  <m:t>if</m:t>
                                          </m:r>
                                          <m:r>
                                            <a:rPr lang="en-US" sz="1200" kern="1200">
                                              <a:solidFill>
                                                <a:schemeClr val="dk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1200" i="1" kern="1200">
                                              <a:solidFill>
                                                <a:schemeClr val="dk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  <m:t>𝑅</m:t>
                                          </m:r>
                                          <m:r>
                                            <a:rPr lang="en-US" sz="1200" i="1" kern="1200">
                                              <a:solidFill>
                                                <a:schemeClr val="dk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  <m:t>=1.22 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200" kern="1200">
                                              <a:solidFill>
                                                <a:schemeClr val="dk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  <m:t>M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200" b="0" i="0" kern="1200" smtClean="0">
                                              <a:solidFill>
                                                <a:schemeClr val="dk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  <m:t>s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200" kern="1200">
                                              <a:solidFill>
                                                <a:schemeClr val="dk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  <m:t>ps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1200" i="1" kern="1200">
                                              <a:solidFill>
                                                <a:schemeClr val="dk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  <m:t>1.5×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sz="1200" i="1" kern="1200">
                                                  <a:solidFill>
                                                    <a:schemeClr val="dk1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+mn-ea"/>
                                                  <a:cs typeface="+mn-cs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200" i="1" kern="1200">
                                                  <a:solidFill>
                                                    <a:schemeClr val="dk1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+mn-ea"/>
                                                  <a:cs typeface="+mn-cs"/>
                                                </a:rPr>
                                                <m:t>10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200" i="1" kern="1200">
                                                  <a:solidFill>
                                                    <a:schemeClr val="dk1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+mn-ea"/>
                                                  <a:cs typeface="+mn-cs"/>
                                                </a:rPr>
                                                <m:t>−12</m:t>
                                              </m:r>
                                            </m:sup>
                                          </m:sSup>
                                        </m:e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200" kern="1200">
                                              <a:solidFill>
                                                <a:schemeClr val="dk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  <m:t>if</m:t>
                                          </m:r>
                                          <m:r>
                                            <a:rPr lang="en-US" sz="1200" kern="1200">
                                              <a:solidFill>
                                                <a:schemeClr val="dk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1200" i="1" kern="1200">
                                              <a:solidFill>
                                                <a:schemeClr val="dk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  <m:t>𝑅</m:t>
                                          </m:r>
                                          <m:r>
                                            <a:rPr lang="en-US" sz="1200" i="1" kern="1200">
                                              <a:solidFill>
                                                <a:schemeClr val="dk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  <m:t>=78.125 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200" kern="1200">
                                              <a:solidFill>
                                                <a:schemeClr val="dk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  <m:t>M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200" b="0" i="0" kern="1200" smtClean="0">
                                              <a:solidFill>
                                                <a:schemeClr val="dk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  <m:t>s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200" kern="1200">
                                              <a:solidFill>
                                                <a:schemeClr val="dk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  <m:t>ps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sz="1200" i="1" kern="1200">
                                                  <a:solidFill>
                                                    <a:schemeClr val="dk1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+mn-ea"/>
                                                  <a:cs typeface="+mn-cs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200" i="1" kern="1200">
                                                  <a:solidFill>
                                                    <a:schemeClr val="dk1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+mn-ea"/>
                                                  <a:cs typeface="+mn-cs"/>
                                                </a:rPr>
                                                <m:t>10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200" i="1" kern="1200">
                                                  <a:solidFill>
                                                    <a:schemeClr val="dk1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+mn-ea"/>
                                                  <a:cs typeface="+mn-cs"/>
                                                </a:rPr>
                                                <m:t>−11</m:t>
                                              </m:r>
                                            </m:sup>
                                          </m:sSup>
                                        </m:e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200" kern="1200">
                                              <a:solidFill>
                                                <a:schemeClr val="dk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  <m:t>if</m:t>
                                          </m:r>
                                          <m:r>
                                            <a:rPr lang="en-US" sz="1200" kern="1200">
                                              <a:solidFill>
                                                <a:schemeClr val="dk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1200" i="1" kern="1200">
                                              <a:solidFill>
                                                <a:schemeClr val="dk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  <m:t>𝑅</m:t>
                                          </m:r>
                                          <m:r>
                                            <a:rPr lang="en-US" sz="1200" i="1" kern="1200">
                                              <a:solidFill>
                                                <a:schemeClr val="dk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  <m:t>=10 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200" kern="1200">
                                              <a:solidFill>
                                                <a:schemeClr val="dk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  <m:t>G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200" b="0" i="0" kern="1200" smtClean="0">
                                              <a:solidFill>
                                                <a:schemeClr val="dk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  <m:t>s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200" kern="1200">
                                              <a:solidFill>
                                                <a:schemeClr val="dk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  <m:t>ps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oMath>
                            </m:oMathPara>
                          </a14:m>
                          <a:endParaRPr lang="en-US" sz="14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8739357"/>
                      </a:ext>
                    </a:extLst>
                  </a:tr>
                  <a:tr h="255876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Multiplication factor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7161030"/>
                      </a:ext>
                    </a:extLst>
                  </a:tr>
                  <a:tr h="255876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Excess noise factor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27497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50418374"/>
                  </p:ext>
                </p:extLst>
              </p:nvPr>
            </p:nvGraphicFramePr>
            <p:xfrm>
              <a:off x="886968" y="3126127"/>
              <a:ext cx="5910646" cy="1606580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2131344">
                      <a:extLst>
                        <a:ext uri="{9D8B030D-6E8A-4147-A177-3AD203B41FA5}">
                          <a16:colId xmlns:a16="http://schemas.microsoft.com/office/drawing/2014/main" val="2309983289"/>
                        </a:ext>
                      </a:extLst>
                    </a:gridCol>
                    <a:gridCol w="820385">
                      <a:extLst>
                        <a:ext uri="{9D8B030D-6E8A-4147-A177-3AD203B41FA5}">
                          <a16:colId xmlns:a16="http://schemas.microsoft.com/office/drawing/2014/main" val="1781482466"/>
                        </a:ext>
                      </a:extLst>
                    </a:gridCol>
                    <a:gridCol w="2958917">
                      <a:extLst>
                        <a:ext uri="{9D8B030D-6E8A-4147-A177-3AD203B41FA5}">
                          <a16:colId xmlns:a16="http://schemas.microsoft.com/office/drawing/2014/main" val="1979656353"/>
                        </a:ext>
                      </a:extLst>
                    </a:gridCol>
                  </a:tblGrid>
                  <a:tr h="289272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Parameter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Symbol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Value</a:t>
                          </a:r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72810378"/>
                      </a:ext>
                    </a:extLst>
                  </a:tr>
                  <a:tr h="7686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86" t="-38583" r="-178571" b="-755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60000" t="-38583" r="-362963" b="-755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38583" r="-823" b="-755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873935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Multiplication factor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60000" t="-391111" r="-362963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391111" r="-823" b="-11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17161030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Excess noise factor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60000" t="-491111" r="-362963" b="-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491111" r="-823" b="-1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274970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526304" y="1767221"/>
                <a:ext cx="2865868" cy="3078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aln/>
                        </m:rP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r>
                  <a:rPr lang="en-US" sz="1400" i="1" dirty="0">
                    <a:latin typeface="Cambria Math" panose="02040503050406030204" pitchFamily="18" charset="0"/>
                  </a:rPr>
                  <a:t/>
                </a:r>
                <a:br>
                  <a:rPr lang="en-US" sz="1400" i="1" dirty="0">
                    <a:latin typeface="Cambria Math" panose="02040503050406030204" pitchFamily="18" charset="0"/>
                  </a:rPr>
                </a:br>
                <a:endParaRPr lang="en-US" sz="1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304" y="1767221"/>
                <a:ext cx="2865868" cy="307841"/>
              </a:xfrm>
              <a:prstGeom prst="rect">
                <a:avLst/>
              </a:prstGeom>
              <a:blipFill>
                <a:blip r:embed="rId4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469173" y="2042238"/>
                <a:ext cx="1475211" cy="3119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173" y="2042238"/>
                <a:ext cx="1475211" cy="311945"/>
              </a:xfrm>
              <a:prstGeom prst="rect">
                <a:avLst/>
              </a:prstGeom>
              <a:blipFill>
                <a:blip r:embed="rId5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897811" y="1664898"/>
            <a:ext cx="4226944" cy="87989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9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215660" y="76320"/>
            <a:ext cx="8900548" cy="71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Recommended way to express simulation results</a:t>
            </a:r>
            <a:endParaRPr sz="16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stomShape 2"/>
              <p:cNvSpPr/>
              <p:nvPr/>
            </p:nvSpPr>
            <p:spPr>
              <a:xfrm>
                <a:off x="338328" y="839174"/>
                <a:ext cx="8705087" cy="564392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/>
              <a:lstStyle/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dirty="0" smtClean="0">
                  <a:solidFill>
                    <a:srgbClr val="000000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rgbClr val="000000"/>
                    </a:solidFill>
                  </a:rPr>
                  <a:t>Recommended simulation procedure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rgbClr val="000000"/>
                    </a:solidFill>
                  </a:rPr>
                  <a:t>Use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0000"/>
                    </a:solidFill>
                  </a:rPr>
                  <a:t> as the free simulation parameter to vary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rgbClr val="000000"/>
                    </a:solidFill>
                  </a:rPr>
                  <a:t>Numerically fix the other parameters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rgbClr val="000000"/>
                    </a:solidFill>
                  </a:rPr>
                  <a:t>Assume channel state information (value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dirty="0" smtClean="0">
                    <a:solidFill>
                      <a:srgbClr val="000000"/>
                    </a:solidFill>
                  </a:rPr>
                  <a:t>) is perfectly known at receiver</a:t>
                </a:r>
                <a:endParaRPr lang="en-US" dirty="0">
                  <a:solidFill>
                    <a:srgbClr val="000000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rgbClr val="000000"/>
                    </a:solidFill>
                  </a:rPr>
                  <a:t>For each data rate, express results in terms of: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 err="1" smtClean="0">
                    <a:solidFill>
                      <a:srgbClr val="000000"/>
                    </a:solidFill>
                  </a:rPr>
                  <a:t>Codeword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 error rate vs.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dirty="0" smtClean="0">
                    <a:solidFill>
                      <a:srgbClr val="000000"/>
                    </a:solidFill>
                  </a:rPr>
                  <a:t>, in dB  (i.e., vs. average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received photons/slot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)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rgbClr val="000000"/>
                    </a:solidFill>
                  </a:rPr>
                  <a:t>Bit error rate vs.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dirty="0" smtClean="0">
                    <a:solidFill>
                      <a:srgbClr val="000000"/>
                    </a:solidFill>
                  </a:rPr>
                  <a:t>, in dB (i.e., vs. average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received photons/slot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)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dirty="0">
                  <a:solidFill>
                    <a:srgbClr val="000000"/>
                  </a:solidFill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dirty="0" smtClean="0">
                  <a:solidFill>
                    <a:srgbClr val="000000"/>
                  </a:solidFill>
                </a:endParaRPr>
              </a:p>
              <a:p>
                <a:pPr lvl="1"/>
                <a:endParaRPr lang="en-US" dirty="0" smtClean="0">
                  <a:solidFill>
                    <a:srgbClr val="000000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400" dirty="0" smtClean="0">
                    <a:solidFill>
                      <a:srgbClr val="000000"/>
                    </a:solidFill>
                  </a:rPr>
                  <a:t>Notes: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𝜂</m:t>
                        </m:r>
                      </m:num>
                      <m:den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𝜈</m:t>
                        </m:r>
                      </m:den>
                    </m:f>
                    <m:sSub>
                      <m:sSubPr>
                        <m:ctrlP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rgbClr val="000000"/>
                    </a:solidFill>
                  </a:rPr>
                  <a:t> is average number of photons in a </a:t>
                </a:r>
                <a:r>
                  <a:rPr lang="en-US" sz="1400" i="1" dirty="0">
                    <a:solidFill>
                      <a:srgbClr val="000000"/>
                    </a:solidFill>
                  </a:rPr>
                  <a:t>signal</a:t>
                </a:r>
                <a:r>
                  <a:rPr lang="en-US" sz="1400" dirty="0">
                    <a:solidFill>
                      <a:srgbClr val="000000"/>
                    </a:solidFill>
                  </a:rPr>
                  <a:t> </a:t>
                </a:r>
                <a:r>
                  <a:rPr lang="en-US" sz="1400" dirty="0" smtClean="0">
                    <a:solidFill>
                      <a:srgbClr val="000000"/>
                    </a:solidFill>
                  </a:rPr>
                  <a:t>slot, where</a:t>
                </a:r>
                <a:endParaRPr lang="en-US" sz="1400" dirty="0">
                  <a:solidFill>
                    <a:srgbClr val="000000"/>
                  </a:solidFill>
                </a:endParaRPr>
              </a:p>
              <a:p>
                <a:pPr marL="1257300" lvl="2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rgbClr val="000000"/>
                    </a:solidFill>
                  </a:rPr>
                  <a:t> is </a:t>
                </a:r>
                <a:r>
                  <a:rPr lang="en-US" sz="1400" dirty="0" smtClean="0">
                    <a:solidFill>
                      <a:srgbClr val="000000"/>
                    </a:solidFill>
                  </a:rPr>
                  <a:t>the peak </a:t>
                </a:r>
                <a:r>
                  <a:rPr lang="en-US" sz="1400" dirty="0">
                    <a:solidFill>
                      <a:srgbClr val="000000"/>
                    </a:solidFill>
                  </a:rPr>
                  <a:t>received </a:t>
                </a:r>
                <a:r>
                  <a:rPr lang="en-US" sz="1400" dirty="0" smtClean="0">
                    <a:solidFill>
                      <a:srgbClr val="000000"/>
                    </a:solidFill>
                  </a:rPr>
                  <a:t>power</a:t>
                </a:r>
                <a:r>
                  <a:rPr lang="en-US" sz="1400" dirty="0">
                    <a:solidFill>
                      <a:srgbClr val="000000"/>
                    </a:solidFill>
                  </a:rPr>
                  <a:t> </a:t>
                </a:r>
                <a:r>
                  <a:rPr lang="en-US" sz="1400" dirty="0" smtClean="0">
                    <a:solidFill>
                      <a:srgbClr val="000000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sz="1400" i="1" dirty="0" smtClean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US" sz="1400" dirty="0" smtClean="0">
                    <a:solidFill>
                      <a:srgbClr val="000000"/>
                    </a:solidFill>
                  </a:rPr>
                  <a:t>is the average received power) (W)</a:t>
                </a:r>
                <a:endParaRPr lang="en-US" sz="1400" i="1" dirty="0" smtClean="0">
                  <a:solidFill>
                    <a:srgbClr val="000000"/>
                  </a:solidFill>
                </a:endParaRPr>
              </a:p>
              <a:p>
                <a:pPr marL="1257300" lvl="2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𝜂</m:t>
                    </m:r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𝜈</m:t>
                    </m:r>
                    <m:sSub>
                      <m:sSubPr>
                        <m:ctrlP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𝑟𝑒𝑠</m:t>
                        </m:r>
                      </m:sub>
                    </m:sSub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1400" dirty="0">
                    <a:solidFill>
                      <a:srgbClr val="000000"/>
                    </a:solidFill>
                  </a:rPr>
                  <a:t> is </a:t>
                </a:r>
                <a:r>
                  <a:rPr lang="en-US" sz="1400" dirty="0" smtClean="0">
                    <a:solidFill>
                      <a:srgbClr val="000000"/>
                    </a:solidFill>
                  </a:rPr>
                  <a:t>the quantum </a:t>
                </a:r>
                <a:r>
                  <a:rPr lang="en-US" sz="1400" dirty="0">
                    <a:solidFill>
                      <a:srgbClr val="000000"/>
                    </a:solidFill>
                  </a:rPr>
                  <a:t>efficiency</a:t>
                </a:r>
              </a:p>
              <a:p>
                <a:pPr marL="1257300" lvl="2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𝜈</m:t>
                    </m:r>
                  </m:oMath>
                </a14:m>
                <a:r>
                  <a:rPr lang="en-US" sz="1400" dirty="0">
                    <a:solidFill>
                      <a:srgbClr val="000000"/>
                    </a:solidFill>
                  </a:rPr>
                  <a:t> is </a:t>
                </a:r>
                <a:r>
                  <a:rPr lang="en-US" sz="1400" dirty="0" smtClean="0">
                    <a:solidFill>
                      <a:srgbClr val="000000"/>
                    </a:solidFill>
                  </a:rPr>
                  <a:t>the photon </a:t>
                </a:r>
                <a:r>
                  <a:rPr lang="en-US" sz="1400" dirty="0">
                    <a:solidFill>
                      <a:srgbClr val="000000"/>
                    </a:solidFill>
                  </a:rPr>
                  <a:t>energy (J</a:t>
                </a:r>
                <a:r>
                  <a:rPr lang="en-US" sz="1400" dirty="0" smtClean="0">
                    <a:solidFill>
                      <a:srgbClr val="000000"/>
                    </a:solidFill>
                  </a:rPr>
                  <a:t>)</a:t>
                </a:r>
              </a:p>
              <a:p>
                <a:pPr marL="1257300" lvl="2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𝑟𝑒𝑠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=0.9</m:t>
                    </m:r>
                  </m:oMath>
                </a14:m>
                <a:r>
                  <a:rPr lang="en-US" sz="1400" dirty="0" smtClean="0">
                    <a:solidFill>
                      <a:srgbClr val="000000"/>
                    </a:solidFill>
                  </a:rPr>
                  <a:t> A/W is the APD responsivity</a:t>
                </a:r>
                <a:endParaRPr lang="en-US" sz="1400" i="1" dirty="0" smtClean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𝜅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e>
                    </m:rad>
                  </m:oMath>
                </a14:m>
                <a:endParaRPr lang="en-US" sz="1400" dirty="0">
                  <a:solidFill>
                    <a:srgbClr val="000000"/>
                  </a:solidFill>
                </a:endParaRPr>
              </a:p>
              <a:p>
                <a:pPr marL="1257300" lvl="2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=300</m:t>
                    </m:r>
                  </m:oMath>
                </a14:m>
                <a:r>
                  <a:rPr lang="en-US" sz="1400" dirty="0" smtClean="0">
                    <a:solidFill>
                      <a:srgbClr val="000000"/>
                    </a:solidFill>
                  </a:rPr>
                  <a:t> K is the temperature</a:t>
                </a:r>
                <a:endParaRPr lang="en-US" sz="1400" dirty="0">
                  <a:solidFill>
                    <a:srgbClr val="000000"/>
                  </a:solidFill>
                </a:endParaRPr>
              </a:p>
              <a:p>
                <a:pPr marL="1257300" lvl="2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𝜅</m:t>
                    </m:r>
                  </m:oMath>
                </a14:m>
                <a:r>
                  <a:rPr lang="en-US" sz="1400" dirty="0">
                    <a:solidFill>
                      <a:srgbClr val="000000"/>
                    </a:solidFill>
                  </a:rPr>
                  <a:t> is </a:t>
                </a:r>
                <a:r>
                  <a:rPr lang="en-US" sz="1400" dirty="0" smtClean="0">
                    <a:solidFill>
                      <a:srgbClr val="000000"/>
                    </a:solidFill>
                  </a:rPr>
                  <a:t>Boltzmann’s </a:t>
                </a:r>
                <a:r>
                  <a:rPr lang="en-US" sz="1400" dirty="0">
                    <a:solidFill>
                      <a:srgbClr val="000000"/>
                    </a:solidFill>
                  </a:rPr>
                  <a:t>constant</a:t>
                </a:r>
              </a:p>
              <a:p>
                <a:pPr marL="1257300" lvl="2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rgbClr val="000000"/>
                    </a:solidFill>
                  </a:rPr>
                  <a:t> </a:t>
                </a:r>
                <a:r>
                  <a:rPr lang="en-US" sz="1400" dirty="0" smtClean="0">
                    <a:solidFill>
                      <a:srgbClr val="000000"/>
                    </a:solidFill>
                  </a:rPr>
                  <a:t>is resistance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sz="1400" dirty="0" smtClean="0">
                    <a:solidFill>
                      <a:srgbClr val="000000"/>
                    </a:solidFill>
                  </a:rPr>
                  <a:t>)</a:t>
                </a:r>
                <a:endParaRPr lang="en-US" sz="1400" dirty="0" smtClean="0">
                  <a:solidFill>
                    <a:srgbClr val="000000"/>
                  </a:solidFill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sz="1600" dirty="0">
                  <a:solidFill>
                    <a:srgbClr val="000000"/>
                  </a:solidFill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3" name="CustomShap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28" y="839174"/>
                <a:ext cx="8705087" cy="5643922"/>
              </a:xfrm>
              <a:prstGeom prst="rect">
                <a:avLst/>
              </a:prstGeom>
              <a:blipFill>
                <a:blip r:embed="rId2"/>
                <a:stretch>
                  <a:fillRect l="-491" r="-42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528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611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886968" y="76320"/>
            <a:ext cx="8229240" cy="71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Backup</a:t>
            </a:r>
            <a:endParaRPr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01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506692" y="127384"/>
            <a:ext cx="8229240" cy="71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en-US" sz="2800" b="1" dirty="0" err="1" smtClean="0">
                <a:solidFill>
                  <a:srgbClr val="000000"/>
                </a:solidFill>
              </a:rPr>
              <a:t>Dariush’s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>
                <a:solidFill>
                  <a:srgbClr val="000000"/>
                </a:solidFill>
              </a:rPr>
              <a:t>m</a:t>
            </a:r>
            <a:r>
              <a:rPr lang="en-US" sz="2800" b="1" dirty="0" smtClean="0">
                <a:solidFill>
                  <a:srgbClr val="000000"/>
                </a:solidFill>
              </a:rPr>
              <a:t>odel from April 14, 2020</a:t>
            </a:r>
            <a:endParaRPr sz="16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0469778-4797-0248-A55D-18C85C10BC0B}"/>
                  </a:ext>
                </a:extLst>
              </p:cNvPr>
              <p:cNvSpPr/>
              <p:nvPr/>
            </p:nvSpPr>
            <p:spPr>
              <a:xfrm>
                <a:off x="368430" y="2584962"/>
                <a:ext cx="8575249" cy="31482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latin typeface="Times" pitchFamily="2" charset="0"/>
                  </a:rPr>
                  <a:t>O3K is OFF the mean is: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>
                    <a:latin typeface="Times" pitchFamily="2" charset="0"/>
                  </a:rPr>
                  <a:t>             			       (5)</a:t>
                </a:r>
              </a:p>
              <a:p>
                <a:endParaRPr lang="en-US" dirty="0">
                  <a:latin typeface="Times" pitchFamily="2" charset="0"/>
                </a:endParaRPr>
              </a:p>
              <a:p>
                <a:r>
                  <a:rPr lang="en-US" dirty="0">
                    <a:latin typeface="Times" pitchFamily="2" charset="0"/>
                  </a:rPr>
                  <a:t>O3K is ON the mean is: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𝑟𝑒𝑠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𝑞𝑀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>
                    <a:latin typeface="Times" pitchFamily="2" charset="0"/>
                  </a:rPr>
                  <a:t>    		       (6)</a:t>
                </a:r>
              </a:p>
              <a:p>
                <a:endParaRPr lang="en-US" dirty="0">
                  <a:latin typeface="Times" pitchFamily="2" charset="0"/>
                </a:endParaRPr>
              </a:p>
              <a:p>
                <a:r>
                  <a:rPr lang="en-US" dirty="0">
                    <a:latin typeface="Times" pitchFamily="2" charset="0"/>
                  </a:rPr>
                  <a:t>O3K is OFF the variance is: 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[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>
                    <a:latin typeface="Times" pitchFamily="2" charset="0"/>
                  </a:rPr>
                  <a:t>]                          		       (7)</a:t>
                </a:r>
              </a:p>
              <a:p>
                <a:endParaRPr lang="en-US" dirty="0">
                  <a:latin typeface="Times" pitchFamily="2" charset="0"/>
                </a:endParaRPr>
              </a:p>
              <a:p>
                <a:r>
                  <a:rPr lang="en-US" dirty="0">
                    <a:latin typeface="Times" pitchFamily="2" charset="0"/>
                  </a:rPr>
                  <a:t>O3K is ON the variance is:   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[2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𝑞𝑀𝐹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𝑞𝑀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>
                    <a:latin typeface="Times" pitchFamily="2" charset="0"/>
                  </a:rPr>
                  <a:t>]                         (8</a:t>
                </a:r>
                <a:r>
                  <a:rPr lang="en-US" dirty="0" smtClean="0">
                    <a:latin typeface="Times" pitchFamily="2" charset="0"/>
                  </a:rPr>
                  <a:t>)</a:t>
                </a:r>
              </a:p>
              <a:p>
                <a:endParaRPr lang="en-US" dirty="0">
                  <a:latin typeface="Times" pitchFamily="2" charset="0"/>
                </a:endParaRPr>
              </a:p>
              <a:p>
                <a:endParaRPr lang="en-US" dirty="0"/>
              </a:p>
              <a:p>
                <a:r>
                  <a:rPr lang="en-US" dirty="0" smtClean="0">
                    <a:latin typeface="Times" pitchFamily="2" charset="0"/>
                  </a:rPr>
                  <a:t>The model presented on previous pages normalizes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𝑞𝑀</m:t>
                    </m:r>
                  </m:oMath>
                </a14:m>
                <a:r>
                  <a:rPr lang="en-US" dirty="0" smtClean="0">
                    <a:latin typeface="Times" pitchFamily="2" charset="0"/>
                  </a:rPr>
                  <a:t>, sets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=1/2</m:t>
                    </m:r>
                  </m:oMath>
                </a14:m>
                <a:r>
                  <a:rPr lang="en-US" dirty="0" smtClean="0">
                    <a:latin typeface="Times" pitchFamily="2" charset="0"/>
                  </a:rPr>
                  <a:t>, and introduces the fading parameter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dirty="0" smtClean="0">
                    <a:latin typeface="Times" pitchFamily="2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0469778-4797-0248-A55D-18C85C10BC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30" y="2584962"/>
                <a:ext cx="8575249" cy="3148298"/>
              </a:xfrm>
              <a:prstGeom prst="rect">
                <a:avLst/>
              </a:prstGeom>
              <a:blipFill>
                <a:blip r:embed="rId2"/>
                <a:stretch>
                  <a:fillRect l="-569" t="-969" r="-711" b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D4DD9D5D-3F4D-F347-833A-0FA0B8068328}"/>
              </a:ext>
            </a:extLst>
          </p:cNvPr>
          <p:cNvSpPr txBox="1"/>
          <p:nvPr/>
        </p:nvSpPr>
        <p:spPr>
          <a:xfrm>
            <a:off x="1581399" y="1243449"/>
            <a:ext cx="6149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APD equations in absence of background noise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686EEF-5E86-594F-BD3F-C82BE5E7B608}"/>
              </a:ext>
            </a:extLst>
          </p:cNvPr>
          <p:cNvSpPr txBox="1"/>
          <p:nvPr/>
        </p:nvSpPr>
        <p:spPr>
          <a:xfrm>
            <a:off x="506692" y="1790204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When there is no background </a:t>
            </a:r>
            <a:r>
              <a:rPr lang="en-US" dirty="0" smtClean="0"/>
              <a:t>noise: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00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SA_Template_White_4-3_vA4">
  <a:themeElements>
    <a:clrScheme name="JPL Colors - Feb2015">
      <a:dk1>
        <a:srgbClr val="000000"/>
      </a:dk1>
      <a:lt1>
        <a:srgbClr val="FFFFFF"/>
      </a:lt1>
      <a:dk2>
        <a:srgbClr val="D0D3D4"/>
      </a:dk2>
      <a:lt2>
        <a:srgbClr val="75787B"/>
      </a:lt2>
      <a:accent1>
        <a:srgbClr val="32373B"/>
      </a:accent1>
      <a:accent2>
        <a:srgbClr val="EE2737"/>
      </a:accent2>
      <a:accent3>
        <a:srgbClr val="BA0C2F"/>
      </a:accent3>
      <a:accent4>
        <a:srgbClr val="410706"/>
      </a:accent4>
      <a:accent5>
        <a:srgbClr val="6083AA"/>
      </a:accent5>
      <a:accent6>
        <a:srgbClr val="FFFFFF"/>
      </a:accent6>
      <a:hlink>
        <a:srgbClr val="BA0C2F"/>
      </a:hlink>
      <a:folHlink>
        <a:srgbClr val="BA0C2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ap="flat" cmpd="sng" algn="ctr">
          <a:solidFill>
            <a:schemeClr val="bg1">
              <a:lumMod val="75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ASA-JPL_Template_White_4-3_vA4b.pptx" id="{7B8D12C4-D37B-435B-AE4D-3453E655E235}" vid="{AB969DA2-281F-4C3B-91F9-8367C2AEC668}"/>
    </a:ext>
  </a:extLst>
</a:theme>
</file>

<file path=ppt/theme/theme2.xml><?xml version="1.0" encoding="utf-8"?>
<a:theme xmlns:a="http://schemas.openxmlformats.org/drawingml/2006/main" name="Closing Slide">
  <a:themeElements>
    <a:clrScheme name="JPL Colors - Feb2015">
      <a:dk1>
        <a:srgbClr val="000000"/>
      </a:dk1>
      <a:lt1>
        <a:srgbClr val="FFFFFF"/>
      </a:lt1>
      <a:dk2>
        <a:srgbClr val="D0D3D4"/>
      </a:dk2>
      <a:lt2>
        <a:srgbClr val="75787B"/>
      </a:lt2>
      <a:accent1>
        <a:srgbClr val="32373B"/>
      </a:accent1>
      <a:accent2>
        <a:srgbClr val="EE2737"/>
      </a:accent2>
      <a:accent3>
        <a:srgbClr val="BA0C2F"/>
      </a:accent3>
      <a:accent4>
        <a:srgbClr val="410706"/>
      </a:accent4>
      <a:accent5>
        <a:srgbClr val="6083AA"/>
      </a:accent5>
      <a:accent6>
        <a:srgbClr val="FFFFFF"/>
      </a:accent6>
      <a:hlink>
        <a:srgbClr val="BA0C2F"/>
      </a:hlink>
      <a:folHlink>
        <a:srgbClr val="BA0C2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ap="flat" cmpd="sng" algn="ctr">
          <a:solidFill>
            <a:schemeClr val="bg1">
              <a:lumMod val="75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ASA-JPL_Template_White_4-3_vA4b.pptx" id="{7B8D12C4-D37B-435B-AE4D-3453E655E235}" vid="{3C78406A-DA20-43DF-906A-FB3CC84F560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3659</TotalTime>
  <Words>835</Words>
  <Application>Microsoft Office PowerPoint</Application>
  <PresentationFormat>On-screen Show (4:3)</PresentationFormat>
  <Paragraphs>87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Cambria Math</vt:lpstr>
      <vt:lpstr>DejaVu Sans</vt:lpstr>
      <vt:lpstr>Times</vt:lpstr>
      <vt:lpstr>Times New Roman</vt:lpstr>
      <vt:lpstr>NASA_Template_White_4-3_vA4</vt:lpstr>
      <vt:lpstr>Closing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hamkins</dc:creator>
  <cp:lastModifiedBy>Hamkins, Jon (3320)</cp:lastModifiedBy>
  <cp:revision>181</cp:revision>
  <dcterms:modified xsi:type="dcterms:W3CDTF">2020-04-15T15:19:30Z</dcterms:modified>
</cp:coreProperties>
</file>