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28"/>
  </p:notesMasterIdLst>
  <p:handoutMasterIdLst>
    <p:handoutMasterId r:id="rId29"/>
  </p:handoutMasterIdLst>
  <p:sldIdLst>
    <p:sldId id="2512" r:id="rId5"/>
    <p:sldId id="2259" r:id="rId6"/>
    <p:sldId id="2260" r:id="rId7"/>
    <p:sldId id="2479" r:id="rId8"/>
    <p:sldId id="2480" r:id="rId9"/>
    <p:sldId id="2424" r:id="rId10"/>
    <p:sldId id="2425" r:id="rId11"/>
    <p:sldId id="2426" r:id="rId12"/>
    <p:sldId id="2462" r:id="rId13"/>
    <p:sldId id="2515" r:id="rId14"/>
    <p:sldId id="2440" r:id="rId15"/>
    <p:sldId id="2441" r:id="rId16"/>
    <p:sldId id="2442" r:id="rId17"/>
    <p:sldId id="2443" r:id="rId18"/>
    <p:sldId id="2393" r:id="rId19"/>
    <p:sldId id="2394" r:id="rId20"/>
    <p:sldId id="2502" r:id="rId21"/>
    <p:sldId id="2516" r:id="rId22"/>
    <p:sldId id="2506" r:id="rId23"/>
    <p:sldId id="2507" r:id="rId24"/>
    <p:sldId id="2508" r:id="rId25"/>
    <p:sldId id="2509" r:id="rId26"/>
    <p:sldId id="2514" r:id="rId27"/>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792">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FFFF00"/>
    <a:srgbClr val="D27D00"/>
    <a:srgbClr val="FF9900"/>
    <a:srgbClr val="FF9933"/>
    <a:srgbClr val="FFFF99"/>
    <a:srgbClr val="5F5F5F"/>
    <a:srgbClr val="80808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71" autoAdjust="0"/>
  </p:normalViewPr>
  <p:slideViewPr>
    <p:cSldViewPr>
      <p:cViewPr varScale="1">
        <p:scale>
          <a:sx n="71" d="100"/>
          <a:sy n="71" d="100"/>
        </p:scale>
        <p:origin x="-1386" y="-96"/>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78"/>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charset="0"/>
                <a:ea typeface="ＭＳ Ｐゴシック" pitchFamily="34" charset="-128"/>
              </a:defRPr>
            </a:lvl1pPr>
            <a:lvl2pPr marL="742950" indent="-285750" defTabSz="920750">
              <a:defRPr b="1">
                <a:solidFill>
                  <a:schemeClr val="tx1"/>
                </a:solidFill>
                <a:latin typeface="Arial" charset="0"/>
                <a:ea typeface="ＭＳ Ｐゴシック" pitchFamily="34" charset="-128"/>
              </a:defRPr>
            </a:lvl2pPr>
            <a:lvl3pPr marL="1143000" indent="-228600" defTabSz="920750">
              <a:defRPr b="1">
                <a:solidFill>
                  <a:schemeClr val="tx1"/>
                </a:solidFill>
                <a:latin typeface="Arial" charset="0"/>
                <a:ea typeface="ＭＳ Ｐゴシック" pitchFamily="34" charset="-128"/>
              </a:defRPr>
            </a:lvl3pPr>
            <a:lvl4pPr marL="1600200" indent="-228600" defTabSz="920750">
              <a:defRPr b="1">
                <a:solidFill>
                  <a:schemeClr val="tx1"/>
                </a:solidFill>
                <a:latin typeface="Arial" charset="0"/>
                <a:ea typeface="ＭＳ Ｐゴシック" pitchFamily="34" charset="-128"/>
              </a:defRPr>
            </a:lvl4pPr>
            <a:lvl5pPr marL="2057400" indent="-228600" defTabSz="920750">
              <a:defRPr b="1">
                <a:solidFill>
                  <a:schemeClr val="tx1"/>
                </a:solidFill>
                <a:latin typeface="Arial" charset="0"/>
                <a:ea typeface="ＭＳ Ｐゴシック" pitchFamily="34" charset="-128"/>
              </a:defRPr>
            </a:lvl5pPr>
            <a:lvl6pPr marL="2514600" indent="-228600" defTabSz="92075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6pPr>
            <a:lvl7pPr marL="2971800" indent="-228600" defTabSz="92075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7pPr>
            <a:lvl8pPr marL="3429000" indent="-228600" defTabSz="92075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8pPr>
            <a:lvl9pPr marL="3886200" indent="-228600" defTabSz="92075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9pPr>
          </a:lstStyle>
          <a:p>
            <a:fld id="{9092720A-F150-4364-9A37-C448EF353E0C}" type="slidenum">
              <a:rPr lang="en-US" b="0">
                <a:latin typeface="Times New Roman" pitchFamily="18" charset="0"/>
              </a:rPr>
              <a:pPr/>
              <a:t>9</a:t>
            </a:fld>
            <a:endParaRPr lang="en-US" b="0">
              <a:latin typeface="Times New Roman" pitchFamily="18" charset="0"/>
            </a:endParaRPr>
          </a:p>
        </p:txBody>
      </p:sp>
      <p:sp>
        <p:nvSpPr>
          <p:cNvPr id="11267" name="Rectangle 2"/>
          <p:cNvSpPr>
            <a:spLocks noGrp="1" noRot="1" noChangeAspect="1" noChangeArrowheads="1" noTextEdit="1"/>
          </p:cNvSpPr>
          <p:nvPr>
            <p:ph type="sldImg"/>
          </p:nvPr>
        </p:nvSpPr>
        <p:spPr>
          <a:xfrm>
            <a:off x="1257300" y="720725"/>
            <a:ext cx="4800600" cy="3600450"/>
          </a:xfrm>
          <a:ln/>
        </p:spPr>
      </p:sp>
      <p:sp>
        <p:nvSpPr>
          <p:cNvPr id="11268"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ea typeface="ＭＳ Ｐゴシック" pitchFamily="34" charset="-128"/>
            </a:endParaRPr>
          </a:p>
        </p:txBody>
      </p:sp>
    </p:spTree>
    <p:extLst>
      <p:ext uri="{BB962C8B-B14F-4D97-AF65-F5344CB8AC3E}">
        <p14:creationId xmlns:p14="http://schemas.microsoft.com/office/powerpoint/2010/main" val="1101076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charset="0"/>
                <a:ea typeface="ＭＳ Ｐゴシック" pitchFamily="34" charset="-128"/>
              </a:defRPr>
            </a:lvl1pPr>
            <a:lvl2pPr marL="742950" indent="-285750" defTabSz="920750">
              <a:defRPr b="1">
                <a:solidFill>
                  <a:schemeClr val="tx1"/>
                </a:solidFill>
                <a:latin typeface="Arial" charset="0"/>
                <a:ea typeface="ＭＳ Ｐゴシック" pitchFamily="34" charset="-128"/>
              </a:defRPr>
            </a:lvl2pPr>
            <a:lvl3pPr marL="1143000" indent="-228600" defTabSz="920750">
              <a:defRPr b="1">
                <a:solidFill>
                  <a:schemeClr val="tx1"/>
                </a:solidFill>
                <a:latin typeface="Arial" charset="0"/>
                <a:ea typeface="ＭＳ Ｐゴシック" pitchFamily="34" charset="-128"/>
              </a:defRPr>
            </a:lvl3pPr>
            <a:lvl4pPr marL="1600200" indent="-228600" defTabSz="920750">
              <a:defRPr b="1">
                <a:solidFill>
                  <a:schemeClr val="tx1"/>
                </a:solidFill>
                <a:latin typeface="Arial" charset="0"/>
                <a:ea typeface="ＭＳ Ｐゴシック" pitchFamily="34" charset="-128"/>
              </a:defRPr>
            </a:lvl4pPr>
            <a:lvl5pPr marL="2057400" indent="-228600" defTabSz="920750">
              <a:defRPr b="1">
                <a:solidFill>
                  <a:schemeClr val="tx1"/>
                </a:solidFill>
                <a:latin typeface="Arial" charset="0"/>
                <a:ea typeface="ＭＳ Ｐゴシック" pitchFamily="34" charset="-128"/>
              </a:defRPr>
            </a:lvl5pPr>
            <a:lvl6pPr marL="2514600" indent="-228600" defTabSz="92075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6pPr>
            <a:lvl7pPr marL="2971800" indent="-228600" defTabSz="92075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7pPr>
            <a:lvl8pPr marL="3429000" indent="-228600" defTabSz="92075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8pPr>
            <a:lvl9pPr marL="3886200" indent="-228600" defTabSz="92075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9pPr>
          </a:lstStyle>
          <a:p>
            <a:fld id="{9092720A-F150-4364-9A37-C448EF353E0C}" type="slidenum">
              <a:rPr lang="en-US" b="0">
                <a:latin typeface="Times New Roman" pitchFamily="18" charset="0"/>
              </a:rPr>
              <a:pPr/>
              <a:t>10</a:t>
            </a:fld>
            <a:endParaRPr lang="en-US" b="0">
              <a:latin typeface="Times New Roman" pitchFamily="18" charset="0"/>
            </a:endParaRPr>
          </a:p>
        </p:txBody>
      </p:sp>
      <p:sp>
        <p:nvSpPr>
          <p:cNvPr id="11267" name="Rectangle 2"/>
          <p:cNvSpPr>
            <a:spLocks noGrp="1" noRot="1" noChangeAspect="1" noChangeArrowheads="1" noTextEdit="1"/>
          </p:cNvSpPr>
          <p:nvPr>
            <p:ph type="sldImg"/>
          </p:nvPr>
        </p:nvSpPr>
        <p:spPr>
          <a:xfrm>
            <a:off x="1257300" y="720725"/>
            <a:ext cx="4800600" cy="3600450"/>
          </a:xfrm>
          <a:ln/>
        </p:spPr>
      </p:sp>
      <p:sp>
        <p:nvSpPr>
          <p:cNvPr id="11268"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ea typeface="ＭＳ Ｐゴシック" pitchFamily="34" charset="-128"/>
            </a:endParaRPr>
          </a:p>
        </p:txBody>
      </p:sp>
    </p:spTree>
    <p:extLst>
      <p:ext uri="{BB962C8B-B14F-4D97-AF65-F5344CB8AC3E}">
        <p14:creationId xmlns:p14="http://schemas.microsoft.com/office/powerpoint/2010/main" val="1101076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15</a:t>
            </a:fld>
            <a:endParaRPr lang="en-US"/>
          </a:p>
        </p:txBody>
      </p:sp>
    </p:spTree>
    <p:extLst>
      <p:ext uri="{BB962C8B-B14F-4D97-AF65-F5344CB8AC3E}">
        <p14:creationId xmlns:p14="http://schemas.microsoft.com/office/powerpoint/2010/main" val="18943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16</a:t>
            </a:fld>
            <a:endParaRPr lang="en-US"/>
          </a:p>
        </p:txBody>
      </p:sp>
    </p:spTree>
    <p:extLst>
      <p:ext uri="{BB962C8B-B14F-4D97-AF65-F5344CB8AC3E}">
        <p14:creationId xmlns:p14="http://schemas.microsoft.com/office/powerpoint/2010/main" val="1165672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19</a:t>
            </a:fld>
            <a:endParaRPr lang="en-US"/>
          </a:p>
        </p:txBody>
      </p:sp>
    </p:spTree>
    <p:extLst>
      <p:ext uri="{BB962C8B-B14F-4D97-AF65-F5344CB8AC3E}">
        <p14:creationId xmlns:p14="http://schemas.microsoft.com/office/powerpoint/2010/main" val="3801733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H.265 probably 2 years out (could pink sheet ~Fall 2016)</a:t>
            </a:r>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20</a:t>
            </a:fld>
            <a:endParaRPr lang="en-US"/>
          </a:p>
        </p:txBody>
      </p:sp>
    </p:spTree>
    <p:extLst>
      <p:ext uri="{BB962C8B-B14F-4D97-AF65-F5344CB8AC3E}">
        <p14:creationId xmlns:p14="http://schemas.microsoft.com/office/powerpoint/2010/main" val="1428647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21</a:t>
            </a:fld>
            <a:endParaRPr lang="en-US"/>
          </a:p>
        </p:txBody>
      </p:sp>
    </p:spTree>
    <p:extLst>
      <p:ext uri="{BB962C8B-B14F-4D97-AF65-F5344CB8AC3E}">
        <p14:creationId xmlns:p14="http://schemas.microsoft.com/office/powerpoint/2010/main" val="1820374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22</a:t>
            </a:fld>
            <a:endParaRPr lang="en-US"/>
          </a:p>
        </p:txBody>
      </p:sp>
    </p:spTree>
    <p:extLst>
      <p:ext uri="{BB962C8B-B14F-4D97-AF65-F5344CB8AC3E}">
        <p14:creationId xmlns:p14="http://schemas.microsoft.com/office/powerpoint/2010/main" val="3647755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23</a:t>
            </a:fld>
            <a:endParaRPr lang="en-US"/>
          </a:p>
        </p:txBody>
      </p:sp>
    </p:spTree>
    <p:extLst>
      <p:ext uri="{BB962C8B-B14F-4D97-AF65-F5344CB8AC3E}">
        <p14:creationId xmlns:p14="http://schemas.microsoft.com/office/powerpoint/2010/main" val="3647755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
        <p:nvSpPr>
          <p:cNvPr id="6" name="Rectangle 1003"/>
          <p:cNvSpPr>
            <a:spLocks noChangeArrowheads="1"/>
          </p:cNvSpPr>
          <p:nvPr userDrawn="1"/>
        </p:nvSpPr>
        <p:spPr bwMode="auto">
          <a:xfrm>
            <a:off x="7682805" y="6624638"/>
            <a:ext cx="1430489"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rgbClr val="333399"/>
                </a:solidFill>
              </a:rPr>
              <a:t>07-Apr-2014-cesg-</a:t>
            </a:r>
            <a:fld id="{A695BC2C-BEAC-4E31-AADE-93F4F0C57784}" type="slidenum">
              <a:rPr lang="en-US" sz="1000">
                <a:solidFill>
                  <a:srgbClr val="333399"/>
                </a:solidFill>
              </a:rPr>
              <a:pPr defTabSz="820738" eaLnBrk="0" hangingPunct="0">
                <a:defRPr/>
              </a:pPr>
              <a:t>‹#›</a:t>
            </a:fld>
            <a:endParaRPr lang="en-US" sz="1000"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758975" y="136525"/>
            <a:ext cx="8229600" cy="565150"/>
          </a:xfrm>
          <a:prstGeom prst="rect">
            <a:avLst/>
          </a:prstGeom>
          <a:noFill/>
          <a:ln w="9525">
            <a:noFill/>
            <a:miter lim="800000"/>
            <a:headEnd/>
            <a:tailEnd/>
          </a:ln>
        </p:spPr>
        <p:txBody>
          <a:bodyPr/>
          <a:lstStyle/>
          <a:p>
            <a:pPr algn="ctr" eaLnBrk="0" hangingPunct="0">
              <a:lnSpc>
                <a:spcPct val="90000"/>
              </a:lnSpc>
              <a:spcAft>
                <a:spcPct val="10000"/>
              </a:spcAft>
              <a:buSzPct val="125000"/>
              <a:defRPr/>
            </a:pPr>
            <a:r>
              <a:rPr lang="en-US" sz="3200" dirty="0" smtClean="0">
                <a:solidFill>
                  <a:srgbClr val="000099"/>
                </a:solidFill>
                <a:effectLst>
                  <a:outerShdw blurRad="38100" dist="38100" dir="2700000" algn="tl">
                    <a:srgbClr val="C0C0C0"/>
                  </a:outerShdw>
                </a:effectLst>
                <a:latin typeface="Calibri" pitchFamily="34" charset="0"/>
              </a:rPr>
              <a:t>CESG responses on CMC SP’s comments </a:t>
            </a:r>
            <a:endParaRPr lang="en-US" sz="3200" dirty="0">
              <a:solidFill>
                <a:srgbClr val="000099"/>
              </a:solidFill>
              <a:effectLst>
                <a:outerShdw blurRad="38100" dist="38100" dir="2700000" algn="tl">
                  <a:srgbClr val="C0C0C0"/>
                </a:outerShdw>
              </a:effectLst>
              <a:latin typeface="Calibri" pitchFamily="34" charset="0"/>
            </a:endParaRPr>
          </a:p>
        </p:txBody>
      </p:sp>
      <p:sp>
        <p:nvSpPr>
          <p:cNvPr id="3" name="Content Placeholder 2"/>
          <p:cNvSpPr txBox="1">
            <a:spLocks/>
          </p:cNvSpPr>
          <p:nvPr/>
        </p:nvSpPr>
        <p:spPr>
          <a:xfrm>
            <a:off x="232235" y="702245"/>
            <a:ext cx="8454565" cy="5069460"/>
          </a:xfrm>
          <a:prstGeom prst="rect">
            <a:avLst/>
          </a:prstGeom>
        </p:spPr>
        <p:txBody>
          <a:bodyPr>
            <a:noAutofit/>
          </a:bodyPr>
          <a:lstStyle/>
          <a:p>
            <a:pPr marL="342900" indent="-342900" eaLnBrk="0" hangingPunct="0">
              <a:spcBef>
                <a:spcPct val="10000"/>
              </a:spcBef>
              <a:spcAft>
                <a:spcPct val="10000"/>
              </a:spcAft>
              <a:buSzPct val="125000"/>
              <a:buFont typeface="Arial" pitchFamily="34" charset="0"/>
              <a:buChar char="•"/>
            </a:pPr>
            <a:r>
              <a:rPr lang="en-US" sz="2000" dirty="0">
                <a:latin typeface="Calibri" pitchFamily="34" charset="0"/>
              </a:rPr>
              <a:t>SUGGESTION 1: the </a:t>
            </a:r>
            <a:r>
              <a:rPr lang="en-US" sz="2000" dirty="0" smtClean="0">
                <a:latin typeface="Calibri" pitchFamily="34" charset="0"/>
              </a:rPr>
              <a:t>CESG </a:t>
            </a:r>
            <a:r>
              <a:rPr lang="en-US" sz="2000" dirty="0">
                <a:latin typeface="Calibri" pitchFamily="34" charset="0"/>
              </a:rPr>
              <a:t>should be tasked to periodically revisit the FP items identified in the extended SP as “Future Work”, so making the FP a live management tool.</a:t>
            </a:r>
            <a:r>
              <a:rPr lang="en-US" sz="2000" dirty="0" smtClean="0">
                <a:latin typeface="Calibri" pitchFamily="34" charset="0"/>
              </a:rPr>
              <a:t>	</a:t>
            </a:r>
          </a:p>
          <a:p>
            <a:pPr marL="800100" lvl="1" indent="-342900" eaLnBrk="0" hangingPunct="0">
              <a:spcBef>
                <a:spcPct val="10000"/>
              </a:spcBef>
              <a:spcAft>
                <a:spcPct val="10000"/>
              </a:spcAft>
              <a:buSzPct val="125000"/>
              <a:buFont typeface="Arial" pitchFamily="34" charset="0"/>
              <a:buChar char="•"/>
            </a:pPr>
            <a:r>
              <a:rPr lang="en-US" sz="2000" dirty="0" smtClean="0">
                <a:solidFill>
                  <a:srgbClr val="FF0000"/>
                </a:solidFill>
                <a:latin typeface="Calibri" pitchFamily="34" charset="0"/>
              </a:rPr>
              <a:t>In order to reduce the CESG Admin overhead, the CESG agrees to update the SP/ FP once a year.</a:t>
            </a:r>
          </a:p>
          <a:p>
            <a:pPr marL="800100" lvl="1" indent="-342900" eaLnBrk="0" hangingPunct="0">
              <a:spcBef>
                <a:spcPct val="10000"/>
              </a:spcBef>
              <a:spcAft>
                <a:spcPct val="10000"/>
              </a:spcAft>
              <a:buSzPct val="125000"/>
              <a:buFont typeface="Arial" pitchFamily="34" charset="0"/>
              <a:buChar char="•"/>
            </a:pPr>
            <a:r>
              <a:rPr lang="en-US" sz="2000" dirty="0" smtClean="0">
                <a:solidFill>
                  <a:srgbClr val="FF0000"/>
                </a:solidFill>
                <a:latin typeface="Calibri" pitchFamily="34" charset="0"/>
              </a:rPr>
              <a:t>CESG assumes that the CWE will give us the right environment to update the SP / SP</a:t>
            </a:r>
          </a:p>
          <a:p>
            <a:pPr marL="800100" lvl="1" indent="-342900" eaLnBrk="0" hangingPunct="0">
              <a:spcBef>
                <a:spcPct val="10000"/>
              </a:spcBef>
              <a:spcAft>
                <a:spcPct val="10000"/>
              </a:spcAft>
              <a:buSzPct val="125000"/>
              <a:buFont typeface="Arial" pitchFamily="34" charset="0"/>
              <a:buChar char="•"/>
            </a:pPr>
            <a:r>
              <a:rPr lang="en-US" sz="2000" dirty="0" smtClean="0">
                <a:solidFill>
                  <a:srgbClr val="FF0000"/>
                </a:solidFill>
                <a:latin typeface="Calibri" pitchFamily="34" charset="0"/>
              </a:rPr>
              <a:t>CMC needs to issue a resolution that every WG is allowed to enter Future Projects with an updateable Start Date . This could also imply changes to the Charters.</a:t>
            </a:r>
          </a:p>
          <a:p>
            <a:pPr marL="342900" indent="-342900" eaLnBrk="0" hangingPunct="0">
              <a:spcBef>
                <a:spcPct val="10000"/>
              </a:spcBef>
              <a:spcAft>
                <a:spcPct val="10000"/>
              </a:spcAft>
              <a:buSzPct val="125000"/>
              <a:buFont typeface="Arial" pitchFamily="34" charset="0"/>
              <a:buChar char="•"/>
            </a:pPr>
            <a:r>
              <a:rPr lang="en-US" sz="2000" dirty="0">
                <a:latin typeface="Calibri" pitchFamily="34" charset="0"/>
              </a:rPr>
              <a:t>SUGGESTION 2: the process to integrate the external requirements in the CCSDS WP, as part of the FP, should be developed, so that schedules, priorities and resources for the added work may be discussed and arbitrations be made, in view of the other on-going or planned activities</a:t>
            </a:r>
            <a:r>
              <a:rPr lang="en-US" sz="2000" dirty="0" smtClean="0">
                <a:latin typeface="Calibri" pitchFamily="34" charset="0"/>
              </a:rPr>
              <a:t>.</a:t>
            </a:r>
          </a:p>
          <a:p>
            <a:pPr marL="800100" lvl="1" indent="-342900" eaLnBrk="0" hangingPunct="0">
              <a:spcBef>
                <a:spcPct val="10000"/>
              </a:spcBef>
              <a:spcAft>
                <a:spcPct val="10000"/>
              </a:spcAft>
              <a:buSzPct val="125000"/>
              <a:buFont typeface="Arial" pitchFamily="34" charset="0"/>
              <a:buChar char="•"/>
            </a:pPr>
            <a:r>
              <a:rPr lang="en-US" sz="2000" dirty="0" smtClean="0">
                <a:solidFill>
                  <a:srgbClr val="FF0000"/>
                </a:solidFill>
                <a:latin typeface="Calibri" pitchFamily="34" charset="0"/>
              </a:rPr>
              <a:t>Not a CESG task. CWE shall provide this type of functions.</a:t>
            </a:r>
          </a:p>
        </p:txBody>
      </p:sp>
    </p:spTree>
    <p:extLst>
      <p:ext uri="{BB962C8B-B14F-4D97-AF65-F5344CB8AC3E}">
        <p14:creationId xmlns:p14="http://schemas.microsoft.com/office/powerpoint/2010/main" val="540655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55425" y="1171678"/>
            <a:ext cx="8229600" cy="5472704"/>
          </a:xfrm>
          <a:prstGeom prst="rect">
            <a:avLst/>
          </a:prstGeom>
        </p:spPr>
        <p:txBody>
          <a:bodyPr>
            <a:normAutofit/>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endParaRPr lang="en-US" sz="1800"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117508911"/>
              </p:ext>
            </p:extLst>
          </p:nvPr>
        </p:nvGraphicFramePr>
        <p:xfrm>
          <a:off x="155425" y="1182325"/>
          <a:ext cx="8679530" cy="4786429"/>
        </p:xfrm>
        <a:graphic>
          <a:graphicData uri="http://schemas.openxmlformats.org/drawingml/2006/table">
            <a:tbl>
              <a:tblPr>
                <a:tableStyleId>{5940675A-B579-460E-94D1-54222C63F5DA}</a:tableStyleId>
              </a:tblPr>
              <a:tblGrid>
                <a:gridCol w="1233146"/>
                <a:gridCol w="396590"/>
                <a:gridCol w="875802"/>
                <a:gridCol w="687835"/>
                <a:gridCol w="694032"/>
                <a:gridCol w="1010064"/>
                <a:gridCol w="638262"/>
                <a:gridCol w="966687"/>
                <a:gridCol w="613475"/>
                <a:gridCol w="910752"/>
                <a:gridCol w="652885"/>
              </a:tblGrid>
              <a:tr h="461598">
                <a:tc>
                  <a:txBody>
                    <a:bodyPr/>
                    <a:lstStyle/>
                    <a:p>
                      <a:pPr algn="ctr" fontAlgn="ctr"/>
                      <a:r>
                        <a:rPr lang="en-US" sz="1000" u="none" strike="noStrike" dirty="0">
                          <a:effectLst/>
                        </a:rPr>
                        <a:t>Project</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Type</a:t>
                      </a:r>
                      <a:endParaRPr lang="en-US" sz="1000" b="1"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Projected Date</a:t>
                      </a:r>
                      <a:endParaRPr lang="en-US" sz="1000" b="1"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Document Work Months </a:t>
                      </a:r>
                      <a:endParaRPr lang="en-US" sz="1000" b="1"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Lead Agency</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Supporting Agencies</a:t>
                      </a:r>
                      <a:endParaRPr lang="en-US" sz="1000" b="1"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Protoype Work Months (Agency 1)</a:t>
                      </a:r>
                      <a:endParaRPr lang="en-US" sz="1000" b="1"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P1 Agency</a:t>
                      </a:r>
                      <a:endParaRPr lang="en-US" sz="1000" b="1"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Protoype Work Months (Agency 2)</a:t>
                      </a:r>
                      <a:endParaRPr lang="en-US" sz="1000" b="1"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P2 Agency</a:t>
                      </a:r>
                      <a:endParaRPr lang="en-US" sz="1000" b="1"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Total WM</a:t>
                      </a:r>
                      <a:endParaRPr lang="en-US" sz="1000" b="1" i="0" u="none" strike="noStrike" dirty="0">
                        <a:solidFill>
                          <a:srgbClr val="000000"/>
                        </a:solidFill>
                        <a:effectLst/>
                        <a:latin typeface="Calibri" panose="020F0502020204030204" pitchFamily="34" charset="0"/>
                      </a:endParaRPr>
                    </a:p>
                  </a:txBody>
                  <a:tcPr marL="5639" marR="5639" marT="5639" marB="0" anchor="ctr"/>
                </a:tc>
              </a:tr>
              <a:tr h="298795">
                <a:tc>
                  <a:txBody>
                    <a:bodyPr/>
                    <a:lstStyle/>
                    <a:p>
                      <a:pPr algn="l" fontAlgn="ctr"/>
                      <a:r>
                        <a:rPr lang="en-US" sz="1000" u="none" strike="noStrike" dirty="0">
                          <a:effectLst/>
                        </a:rPr>
                        <a:t>Simple Schedule of Services</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Blue</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31-Jan-15</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ESA</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1">
                        <a:lumMod val="60000"/>
                        <a:lumOff val="40000"/>
                      </a:schemeClr>
                    </a:solidFill>
                  </a:tcPr>
                </a:tc>
                <a:tc>
                  <a:txBody>
                    <a:bodyPr/>
                    <a:lstStyle/>
                    <a:p>
                      <a:pPr algn="ctr" fontAlgn="ctr"/>
                      <a:r>
                        <a:rPr lang="en-US" sz="1000" u="none" strike="noStrike" dirty="0">
                          <a:effectLst/>
                        </a:rPr>
                        <a:t>DLR</a:t>
                      </a:r>
                      <a:endParaRPr lang="en-US" sz="1000" b="0" i="0" u="none" strike="noStrike" dirty="0">
                        <a:solidFill>
                          <a:srgbClr val="000000"/>
                        </a:solidFill>
                        <a:effectLst/>
                        <a:latin typeface="Calibri" panose="020F0502020204030204" pitchFamily="34" charset="0"/>
                      </a:endParaRPr>
                    </a:p>
                  </a:txBody>
                  <a:tcPr marL="5639" marR="5639" marT="5639" marB="0" anchor="ctr">
                    <a:solidFill>
                      <a:srgbClr val="FFC000"/>
                    </a:solidFill>
                  </a:tcPr>
                </a:tc>
                <a:tc>
                  <a:txBody>
                    <a:bodyPr/>
                    <a:lstStyle/>
                    <a:p>
                      <a:pPr algn="ctr" fontAlgn="ctr"/>
                      <a:r>
                        <a:rPr lang="en-US" sz="1000" u="none" strike="noStrike" dirty="0">
                          <a:effectLst/>
                        </a:rPr>
                        <a:t>n/a</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n/a</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5639" marR="5639" marT="5639" marB="0" anchor="ctr"/>
                </a:tc>
              </a:tr>
              <a:tr h="153866">
                <a:tc>
                  <a:txBody>
                    <a:bodyPr/>
                    <a:lstStyle/>
                    <a:p>
                      <a:pPr algn="l" fontAlgn="ctr"/>
                      <a:r>
                        <a:rPr lang="en-US" sz="1000" u="none" strike="noStrike" dirty="0">
                          <a:effectLst/>
                        </a:rPr>
                        <a:t>Planning Data Formats</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Blue</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30-Mar-16</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ESA</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1">
                        <a:lumMod val="60000"/>
                        <a:lumOff val="40000"/>
                      </a:schemeClr>
                    </a:solidFill>
                  </a:tcPr>
                </a:tc>
                <a:tc>
                  <a:txBody>
                    <a:bodyPr/>
                    <a:lstStyle/>
                    <a:p>
                      <a:pPr algn="ctr" fontAlgn="ctr"/>
                      <a:r>
                        <a:rPr lang="en-US" sz="1000" u="none" strike="noStrike" dirty="0">
                          <a:effectLst/>
                        </a:rPr>
                        <a:t>NASA (TBC)</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dirty="0">
                          <a:effectLst/>
                        </a:rPr>
                        <a:t>3</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ESA (TBC) </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1">
                        <a:lumMod val="60000"/>
                        <a:lumOff val="40000"/>
                      </a:schemeClr>
                    </a:solidFill>
                  </a:tcPr>
                </a:tc>
                <a:tc>
                  <a:txBody>
                    <a:bodyPr/>
                    <a:lstStyle/>
                    <a:p>
                      <a:pPr algn="ctr" fontAlgn="ctr"/>
                      <a:r>
                        <a:rPr lang="en-US" sz="1000" u="none" strike="noStrike" dirty="0">
                          <a:effectLst/>
                        </a:rPr>
                        <a:t>3</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NASA/JPL (TBC)</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5639" marR="5639" marT="5639" marB="0" anchor="ctr"/>
                </a:tc>
              </a:tr>
              <a:tr h="243678">
                <a:tc>
                  <a:txBody>
                    <a:bodyPr/>
                    <a:lstStyle/>
                    <a:p>
                      <a:pPr algn="l" fontAlgn="ctr"/>
                      <a:r>
                        <a:rPr lang="en-US" sz="1000" u="none" strike="noStrike" dirty="0">
                          <a:effectLst/>
                        </a:rPr>
                        <a:t>Trajectory Prediction Data Format</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Blue</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28-Feb-16</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dirty="0">
                          <a:effectLst/>
                        </a:rPr>
                        <a:t>ESA (TBC)</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1">
                        <a:lumMod val="60000"/>
                        <a:lumOff val="40000"/>
                      </a:schemeClr>
                    </a:solidFill>
                  </a:tcPr>
                </a:tc>
                <a:tc>
                  <a:txBody>
                    <a:bodyPr/>
                    <a:lstStyle/>
                    <a:p>
                      <a:pPr algn="ctr" fontAlgn="ctr"/>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TBD ?</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TBD ?</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5639" marR="5639" marT="5639" marB="0" anchor="ctr"/>
                </a:tc>
              </a:tr>
              <a:tr h="461598">
                <a:tc>
                  <a:txBody>
                    <a:bodyPr/>
                    <a:lstStyle/>
                    <a:p>
                      <a:pPr algn="l" fontAlgn="ctr"/>
                      <a:r>
                        <a:rPr lang="en-US" sz="1000" u="none" strike="noStrike" dirty="0">
                          <a:effectLst/>
                        </a:rPr>
                        <a:t>Service Request and Service Package Data Formats</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Blue</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1-Feb-17</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12</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b="1" u="none" strike="noStrike" dirty="0">
                          <a:solidFill>
                            <a:srgbClr val="FFC000"/>
                          </a:solidFill>
                          <a:effectLst/>
                        </a:rPr>
                        <a:t>DLR</a:t>
                      </a:r>
                      <a:r>
                        <a:rPr lang="en-US" sz="1000" u="none" strike="noStrike" dirty="0">
                          <a:effectLst/>
                        </a:rPr>
                        <a:t>, </a:t>
                      </a:r>
                      <a:r>
                        <a:rPr lang="en-US" sz="1000" b="1" u="none" strike="noStrike" dirty="0">
                          <a:solidFill>
                            <a:schemeClr val="accent1">
                              <a:lumMod val="75000"/>
                            </a:schemeClr>
                          </a:solidFill>
                          <a:effectLst/>
                        </a:rPr>
                        <a:t>ESA</a:t>
                      </a:r>
                      <a:r>
                        <a:rPr lang="en-US" sz="1000" u="none" strike="noStrike" dirty="0">
                          <a:effectLst/>
                        </a:rPr>
                        <a:t> (both TBC)</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DLR</a:t>
                      </a:r>
                      <a:endParaRPr lang="en-US" sz="1000" b="0" i="0" u="none" strike="noStrike" dirty="0">
                        <a:solidFill>
                          <a:srgbClr val="000000"/>
                        </a:solidFill>
                        <a:effectLst/>
                        <a:latin typeface="Calibri" panose="020F0502020204030204" pitchFamily="34" charset="0"/>
                      </a:endParaRPr>
                    </a:p>
                  </a:txBody>
                  <a:tcPr marL="5639" marR="5639" marT="5639" marB="0" anchor="ctr">
                    <a:solidFill>
                      <a:srgbClr val="FFC000"/>
                    </a:solidFill>
                  </a:tcPr>
                </a:tc>
                <a:tc>
                  <a:txBody>
                    <a:bodyPr/>
                    <a:lstStyle/>
                    <a:p>
                      <a:pPr algn="ctr" fontAlgn="ctr"/>
                      <a:r>
                        <a:rPr lang="en-US" sz="1000" u="none" strike="noStrike" dirty="0">
                          <a:effectLst/>
                        </a:rPr>
                        <a:t>6</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b="1" u="none" strike="noStrike" dirty="0" smtClean="0">
                          <a:solidFill>
                            <a:schemeClr val="accent1">
                              <a:lumMod val="75000"/>
                            </a:schemeClr>
                          </a:solidFill>
                          <a:effectLst/>
                        </a:rPr>
                        <a:t>ESA (TBC</a:t>
                      </a:r>
                      <a:r>
                        <a:rPr lang="en-US" sz="1000" u="none" strike="noStrike" dirty="0" smtClean="0">
                          <a:solidFill>
                            <a:schemeClr val="accent1">
                              <a:lumMod val="75000"/>
                            </a:schemeClr>
                          </a:solidFill>
                          <a:effectLst/>
                        </a:rPr>
                        <a:t>)</a:t>
                      </a:r>
                      <a:r>
                        <a:rPr lang="en-US" sz="1000" u="none" strike="noStrike" dirty="0" smtClean="0">
                          <a:effectLst/>
                        </a:rPr>
                        <a:t>, </a:t>
                      </a:r>
                      <a:r>
                        <a:rPr lang="en-US" sz="1000" b="1" u="none" strike="noStrike" dirty="0">
                          <a:solidFill>
                            <a:schemeClr val="accent2"/>
                          </a:solidFill>
                          <a:effectLst/>
                        </a:rPr>
                        <a:t>NASA/GSFC</a:t>
                      </a:r>
                      <a:r>
                        <a:rPr lang="en-US" sz="1000" u="none" strike="noStrike" dirty="0">
                          <a:effectLst/>
                        </a:rPr>
                        <a:t> or other TBC</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24</a:t>
                      </a:r>
                      <a:endParaRPr lang="en-US" sz="1000" b="0" i="0" u="none" strike="noStrike" dirty="0">
                        <a:solidFill>
                          <a:srgbClr val="000000"/>
                        </a:solidFill>
                        <a:effectLst/>
                        <a:latin typeface="Calibri" panose="020F0502020204030204" pitchFamily="34" charset="0"/>
                      </a:endParaRPr>
                    </a:p>
                  </a:txBody>
                  <a:tcPr marL="5639" marR="5639" marT="5639" marB="0" anchor="ctr"/>
                </a:tc>
              </a:tr>
              <a:tr h="444345">
                <a:tc>
                  <a:txBody>
                    <a:bodyPr/>
                    <a:lstStyle/>
                    <a:p>
                      <a:pPr algn="l" fontAlgn="ctr"/>
                      <a:r>
                        <a:rPr lang="en-US" sz="1000" u="none" strike="noStrike" dirty="0">
                          <a:effectLst/>
                        </a:rPr>
                        <a:t>Service Agreement and Service Configuration Profile Data Formats</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Blue</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1-Feb-17</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14</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 A problem</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b="1" u="none" strike="noStrike" dirty="0">
                          <a:solidFill>
                            <a:schemeClr val="accent2"/>
                          </a:solidFill>
                          <a:effectLst/>
                        </a:rPr>
                        <a:t>NASA (TBC)</a:t>
                      </a:r>
                      <a:r>
                        <a:rPr lang="en-US" sz="1000" u="none" strike="noStrike" dirty="0">
                          <a:effectLst/>
                        </a:rPr>
                        <a:t>, </a:t>
                      </a:r>
                      <a:r>
                        <a:rPr lang="en-US" sz="1000" b="1" u="none" strike="noStrike" dirty="0">
                          <a:solidFill>
                            <a:schemeClr val="accent1">
                              <a:lumMod val="75000"/>
                            </a:schemeClr>
                          </a:solidFill>
                          <a:effectLst/>
                        </a:rPr>
                        <a:t>ESA (TBC)</a:t>
                      </a:r>
                      <a:r>
                        <a:rPr lang="en-US" sz="1000" b="1" u="none" strike="noStrike" dirty="0">
                          <a:solidFill>
                            <a:schemeClr val="accent1"/>
                          </a:solidFill>
                          <a:effectLst/>
                        </a:rPr>
                        <a:t>, </a:t>
                      </a:r>
                      <a:r>
                        <a:rPr lang="en-US" sz="1000" b="1" u="none" strike="noStrike" dirty="0">
                          <a:solidFill>
                            <a:srgbClr val="FFC000"/>
                          </a:solidFill>
                          <a:effectLst/>
                        </a:rPr>
                        <a:t>DLR (TBC)</a:t>
                      </a:r>
                      <a:endParaRPr lang="en-US" sz="1000" b="1" i="0" u="none" strike="noStrike" dirty="0">
                        <a:solidFill>
                          <a:srgbClr val="FFC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7</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NASA/GSFC (TBC)</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dirty="0">
                          <a:effectLst/>
                        </a:rPr>
                        <a:t>3</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NASA/JPL (TBC)</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a:effectLst/>
                        </a:rPr>
                        <a:t>24</a:t>
                      </a:r>
                      <a:endParaRPr lang="en-US" sz="1000" b="0" i="0" u="none" strike="noStrike">
                        <a:solidFill>
                          <a:srgbClr val="000000"/>
                        </a:solidFill>
                        <a:effectLst/>
                        <a:latin typeface="Calibri" panose="020F0502020204030204" pitchFamily="34" charset="0"/>
                      </a:endParaRPr>
                    </a:p>
                  </a:txBody>
                  <a:tcPr marL="5639" marR="5639" marT="5639" marB="0" anchor="ctr"/>
                </a:tc>
              </a:tr>
              <a:tr h="307731">
                <a:tc>
                  <a:txBody>
                    <a:bodyPr/>
                    <a:lstStyle/>
                    <a:p>
                      <a:pPr algn="l" fontAlgn="ctr"/>
                      <a:r>
                        <a:rPr lang="en-US" sz="1000" u="none" strike="noStrike" dirty="0" err="1">
                          <a:effectLst/>
                        </a:rPr>
                        <a:t>Spacelink</a:t>
                      </a:r>
                      <a:r>
                        <a:rPr lang="en-US" sz="1000" u="none" strike="noStrike" dirty="0">
                          <a:effectLst/>
                        </a:rPr>
                        <a:t> Event Sequence Data Format</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Blue</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1-Feb-18</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dirty="0">
                          <a:effectLst/>
                        </a:rPr>
                        <a:t>ESA (TBC)</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1">
                        <a:lumMod val="60000"/>
                        <a:lumOff val="40000"/>
                      </a:schemeClr>
                    </a:solidFill>
                  </a:tcPr>
                </a:tc>
                <a:tc>
                  <a:txBody>
                    <a:bodyPr/>
                    <a:lstStyle/>
                    <a:p>
                      <a:pPr algn="ctr" fontAlgn="ctr"/>
                      <a:r>
                        <a:rPr lang="en-US" sz="1000" u="none" strike="noStrike" dirty="0">
                          <a:effectLst/>
                        </a:rPr>
                        <a:t>3</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NASA/JPL (TBC)</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dirty="0">
                          <a:effectLst/>
                        </a:rPr>
                        <a:t>6</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 ?</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5639" marR="5639" marT="5639" marB="0" anchor="ctr"/>
                </a:tc>
              </a:tr>
              <a:tr h="307731">
                <a:tc>
                  <a:txBody>
                    <a:bodyPr/>
                    <a:lstStyle/>
                    <a:p>
                      <a:pPr algn="l" fontAlgn="ctr"/>
                      <a:r>
                        <a:rPr lang="en-US" sz="1000" u="none" strike="noStrike" dirty="0">
                          <a:effectLst/>
                        </a:rPr>
                        <a:t>Generic File Transfer</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Magenta</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30-Jan-17</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ESA</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1">
                        <a:lumMod val="60000"/>
                        <a:lumOff val="40000"/>
                      </a:schemeClr>
                    </a:solidFill>
                  </a:tcPr>
                </a:tc>
                <a:tc>
                  <a:txBody>
                    <a:bodyPr/>
                    <a:lstStyle/>
                    <a:p>
                      <a:pPr algn="ctr" fontAlgn="ctr"/>
                      <a:r>
                        <a:rPr lang="en-US" sz="1000" u="none" strike="noStrike" dirty="0">
                          <a:effectLst/>
                        </a:rPr>
                        <a:t>NASA/GRC</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dirty="0">
                          <a:effectLst/>
                        </a:rPr>
                        <a:t>2</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 ? (nice to have </a:t>
                      </a:r>
                      <a:r>
                        <a:rPr lang="en-US" sz="1000" b="1" u="none" strike="noStrike" dirty="0">
                          <a:solidFill>
                            <a:schemeClr val="accent1">
                              <a:lumMod val="75000"/>
                            </a:schemeClr>
                          </a:solidFill>
                          <a:effectLst/>
                        </a:rPr>
                        <a:t>ESA</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 ? (nice to have </a:t>
                      </a:r>
                      <a:r>
                        <a:rPr lang="en-US" sz="1000" b="1" u="none" strike="noStrike" dirty="0">
                          <a:solidFill>
                            <a:schemeClr val="accent2"/>
                          </a:solidFill>
                          <a:effectLst/>
                        </a:rPr>
                        <a:t>NASA/JPL</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5639" marR="5639" marT="5639" marB="0" anchor="ctr"/>
                </a:tc>
              </a:tr>
              <a:tr h="307731">
                <a:tc>
                  <a:txBody>
                    <a:bodyPr/>
                    <a:lstStyle/>
                    <a:p>
                      <a:pPr algn="l" fontAlgn="ctr"/>
                      <a:r>
                        <a:rPr lang="en-US" sz="1000" u="none" strike="noStrike" dirty="0">
                          <a:effectLst/>
                        </a:rPr>
                        <a:t>Service Catalog</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Blue</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10-Dec-19</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 (maybe </a:t>
                      </a:r>
                      <a:r>
                        <a:rPr lang="en-US" sz="1000" b="1" u="none" strike="noStrike" dirty="0" err="1">
                          <a:solidFill>
                            <a:srgbClr val="FF0000"/>
                          </a:solidFill>
                          <a:effectLst/>
                        </a:rPr>
                        <a:t>UKSpace</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5639" marR="5639" marT="5639" marB="0" anchor="ctr">
                    <a:solidFill>
                      <a:schemeClr val="accent2"/>
                    </a:solidFill>
                  </a:tcPr>
                </a:tc>
                <a:tc>
                  <a:txBody>
                    <a:bodyPr/>
                    <a:lstStyle/>
                    <a:p>
                      <a:pPr algn="ctr" fontAlgn="ctr"/>
                      <a:r>
                        <a:rPr lang="en-US" sz="1000" u="none" strike="noStrike" dirty="0">
                          <a:effectLst/>
                        </a:rPr>
                        <a:t>3</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 </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18</a:t>
                      </a:r>
                      <a:endParaRPr lang="en-US" sz="1000" b="0" i="0" u="none" strike="noStrike">
                        <a:solidFill>
                          <a:srgbClr val="000000"/>
                        </a:solidFill>
                        <a:effectLst/>
                        <a:latin typeface="Calibri" panose="020F0502020204030204" pitchFamily="34" charset="0"/>
                      </a:endParaRPr>
                    </a:p>
                  </a:txBody>
                  <a:tcPr marL="5639" marR="5639" marT="5639" marB="0" anchor="ctr"/>
                </a:tc>
              </a:tr>
              <a:tr h="153866">
                <a:tc>
                  <a:txBody>
                    <a:bodyPr/>
                    <a:lstStyle/>
                    <a:p>
                      <a:pPr algn="l" fontAlgn="ctr"/>
                      <a:r>
                        <a:rPr lang="en-US" sz="1000" u="none" strike="noStrike" dirty="0">
                          <a:effectLst/>
                        </a:rPr>
                        <a:t>Service Accounting</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Blue</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1-May-20</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TBD    </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TBD</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5</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 TBD</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5</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TBD</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22</a:t>
                      </a:r>
                      <a:endParaRPr lang="en-US" sz="1000" b="0" i="0" u="none" strike="noStrike">
                        <a:solidFill>
                          <a:srgbClr val="000000"/>
                        </a:solidFill>
                        <a:effectLst/>
                        <a:latin typeface="Calibri" panose="020F0502020204030204" pitchFamily="34" charset="0"/>
                      </a:endParaRPr>
                    </a:p>
                  </a:txBody>
                  <a:tcPr marL="5639" marR="5639" marT="5639" marB="0" anchor="ctr"/>
                </a:tc>
              </a:tr>
              <a:tr h="298795">
                <a:tc>
                  <a:txBody>
                    <a:bodyPr/>
                    <a:lstStyle/>
                    <a:p>
                      <a:pPr algn="l" fontAlgn="ctr"/>
                      <a:r>
                        <a:rPr lang="en-US" sz="1000" u="none" strike="noStrike" dirty="0">
                          <a:effectLst/>
                        </a:rPr>
                        <a:t>Management Services (Automation)</a:t>
                      </a:r>
                      <a:endParaRPr lang="en-US" sz="1000" b="1"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Blue</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30-Sep-20</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err="1">
                          <a:effectLst/>
                        </a:rPr>
                        <a:t>tbd</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6</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TBD</a:t>
                      </a:r>
                      <a:endParaRPr lang="en-US" sz="1000" b="0" i="0" u="none" strike="noStrike" dirty="0">
                        <a:solidFill>
                          <a:srgbClr val="000000"/>
                        </a:solidFill>
                        <a:effectLst/>
                        <a:latin typeface="Calibri" panose="020F0502020204030204" pitchFamily="34" charset="0"/>
                      </a:endParaRPr>
                    </a:p>
                  </a:txBody>
                  <a:tcPr marL="5639" marR="5639" marT="5639" marB="0" anchor="ctr"/>
                </a:tc>
                <a:tc>
                  <a:txBody>
                    <a:bodyPr/>
                    <a:lstStyle/>
                    <a:p>
                      <a:pPr algn="ctr" fontAlgn="ctr"/>
                      <a:r>
                        <a:rPr lang="en-US" sz="1000" u="none" strike="noStrike" dirty="0">
                          <a:effectLst/>
                        </a:rPr>
                        <a:t>24</a:t>
                      </a:r>
                      <a:endParaRPr lang="en-US" sz="1000" b="0" i="0" u="none" strike="noStrike" dirty="0">
                        <a:solidFill>
                          <a:srgbClr val="000000"/>
                        </a:solidFill>
                        <a:effectLst/>
                        <a:latin typeface="Calibri" panose="020F0502020204030204" pitchFamily="34" charset="0"/>
                      </a:endParaRPr>
                    </a:p>
                  </a:txBody>
                  <a:tcPr marL="5639" marR="5639" marT="5639" marB="0" anchor="ctr"/>
                </a:tc>
              </a:tr>
            </a:tbl>
          </a:graphicData>
        </a:graphic>
      </p:graphicFrame>
      <p:sp>
        <p:nvSpPr>
          <p:cNvPr id="7" name="Text Box 56"/>
          <p:cNvSpPr txBox="1">
            <a:spLocks noChangeArrowheads="1"/>
          </p:cNvSpPr>
          <p:nvPr/>
        </p:nvSpPr>
        <p:spPr bwMode="auto">
          <a:xfrm>
            <a:off x="1384385" y="133660"/>
            <a:ext cx="7412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Times New Roman" pitchFamily="18" charset="0"/>
                <a:cs typeface="Arial" pitchFamily="34" charset="0"/>
              </a:defRPr>
            </a:lvl1pPr>
            <a:lvl2pPr marL="225425"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lvl="1" algn="ctr">
              <a:lnSpc>
                <a:spcPct val="100000"/>
              </a:lnSpc>
              <a:spcBef>
                <a:spcPct val="50000"/>
              </a:spcBef>
              <a:spcAft>
                <a:spcPct val="0"/>
              </a:spcAft>
              <a:buSzTx/>
              <a:defRPr/>
            </a:pP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CSS</a:t>
            </a: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 </a:t>
            </a: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Response to CMC comments on Strategic Plan</a:t>
            </a:r>
            <a:endParaRPr lang="en-US" dirty="0" smtClean="0">
              <a:solidFill>
                <a:srgbClr val="000099"/>
              </a:solidFill>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1340661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t>SOIS response to CMC</a:t>
            </a:r>
            <a:endParaRPr lang="en-GB" dirty="0"/>
          </a:p>
        </p:txBody>
      </p:sp>
      <p:sp>
        <p:nvSpPr>
          <p:cNvPr id="3" name="Content Placeholder 2"/>
          <p:cNvSpPr>
            <a:spLocks noGrp="1"/>
          </p:cNvSpPr>
          <p:nvPr>
            <p:ph idx="1"/>
          </p:nvPr>
        </p:nvSpPr>
        <p:spPr>
          <a:xfrm>
            <a:off x="323528" y="1052736"/>
            <a:ext cx="8435280" cy="5616624"/>
          </a:xfrm>
        </p:spPr>
        <p:txBody>
          <a:bodyPr>
            <a:noAutofit/>
          </a:bodyPr>
          <a:lstStyle/>
          <a:p>
            <a:pPr lvl="0"/>
            <a:r>
              <a:rPr lang="en-GB" sz="1600" dirty="0"/>
              <a:t>Appl. Support WGs has no activities identified as part of FP beyond 2015.  </a:t>
            </a:r>
            <a:r>
              <a:rPr lang="en-GB" sz="1600" b="1" u="sng" dirty="0"/>
              <a:t>Is it anticipated that all goals will then be achieved and the group has no further activity </a:t>
            </a:r>
            <a:r>
              <a:rPr lang="en-GB" sz="1600" b="1" u="sng" dirty="0" smtClean="0"/>
              <a:t>?</a:t>
            </a:r>
          </a:p>
          <a:p>
            <a:pPr lvl="0"/>
            <a:endParaRPr lang="en-GB" sz="1800" b="1" u="sng" dirty="0"/>
          </a:p>
          <a:p>
            <a:pPr lvl="1"/>
            <a:r>
              <a:rPr lang="en-GB" sz="1800" b="1" dirty="0" smtClean="0">
                <a:solidFill>
                  <a:schemeClr val="accent1"/>
                </a:solidFill>
              </a:rPr>
              <a:t>SOIS has been </a:t>
            </a:r>
            <a:r>
              <a:rPr lang="en-GB" sz="1800" b="1" dirty="0">
                <a:solidFill>
                  <a:schemeClr val="accent1"/>
                </a:solidFill>
              </a:rPr>
              <a:t>careful to obtain resources before pushing forwards with new work items and this may give a false impression to the CMC on what is </a:t>
            </a:r>
            <a:r>
              <a:rPr lang="en-GB" sz="1800" b="1" dirty="0" smtClean="0">
                <a:solidFill>
                  <a:schemeClr val="accent1"/>
                </a:solidFill>
              </a:rPr>
              <a:t>planned</a:t>
            </a:r>
          </a:p>
          <a:p>
            <a:pPr lvl="1"/>
            <a:r>
              <a:rPr lang="en-GB" sz="1800" b="1" dirty="0" smtClean="0">
                <a:solidFill>
                  <a:schemeClr val="accent1"/>
                </a:solidFill>
              </a:rPr>
              <a:t>If required we can list a series of extensions and future work to take us way beyond the present near term vision</a:t>
            </a:r>
          </a:p>
          <a:p>
            <a:pPr lvl="1"/>
            <a:r>
              <a:rPr lang="en-GB" sz="1800" b="1" dirty="0" smtClean="0">
                <a:solidFill>
                  <a:schemeClr val="accent1"/>
                </a:solidFill>
              </a:rPr>
              <a:t>As a heads up we can state that the SOIS services must evolve in response to implementation feedback and development of electronic data sheets will take many years to mature and for the full potential to be realised</a:t>
            </a:r>
          </a:p>
          <a:p>
            <a:pPr lvl="1"/>
            <a:endParaRPr lang="en-GB" sz="1800" b="1" dirty="0">
              <a:solidFill>
                <a:schemeClr val="accent1"/>
              </a:solidFill>
            </a:endParaRPr>
          </a:p>
          <a:p>
            <a:pPr lvl="1"/>
            <a:r>
              <a:rPr lang="en-GB" sz="1800" b="1" dirty="0" smtClean="0">
                <a:solidFill>
                  <a:schemeClr val="accent1"/>
                </a:solidFill>
              </a:rPr>
              <a:t>Example work items:</a:t>
            </a:r>
          </a:p>
          <a:p>
            <a:pPr lvl="2"/>
            <a:r>
              <a:rPr lang="en-GB" sz="1400" b="1" dirty="0" smtClean="0">
                <a:solidFill>
                  <a:schemeClr val="accent1"/>
                </a:solidFill>
              </a:rPr>
              <a:t>Synchronous service interfaces</a:t>
            </a:r>
          </a:p>
          <a:p>
            <a:pPr lvl="2"/>
            <a:r>
              <a:rPr lang="en-GB" sz="1400" b="1" dirty="0" smtClean="0">
                <a:solidFill>
                  <a:schemeClr val="accent1"/>
                </a:solidFill>
              </a:rPr>
              <a:t>Data Streaming services</a:t>
            </a:r>
          </a:p>
          <a:p>
            <a:pPr lvl="2"/>
            <a:r>
              <a:rPr lang="en-GB" sz="1400" b="1" dirty="0" smtClean="0">
                <a:solidFill>
                  <a:schemeClr val="accent1"/>
                </a:solidFill>
              </a:rPr>
              <a:t>Mapping to new subnets</a:t>
            </a:r>
          </a:p>
          <a:p>
            <a:pPr lvl="2"/>
            <a:r>
              <a:rPr lang="en-GB" sz="1400" b="1" dirty="0" smtClean="0">
                <a:solidFill>
                  <a:schemeClr val="accent1"/>
                </a:solidFill>
              </a:rPr>
              <a:t>Simplified MTS protocol</a:t>
            </a:r>
          </a:p>
          <a:p>
            <a:pPr lvl="2"/>
            <a:r>
              <a:rPr lang="en-GB" sz="1400" b="1" dirty="0" smtClean="0">
                <a:solidFill>
                  <a:schemeClr val="accent1"/>
                </a:solidFill>
              </a:rPr>
              <a:t>Network management</a:t>
            </a:r>
          </a:p>
          <a:p>
            <a:pPr lvl="2"/>
            <a:r>
              <a:rPr lang="en-GB" sz="1400" b="1" dirty="0" smtClean="0">
                <a:solidFill>
                  <a:schemeClr val="accent1"/>
                </a:solidFill>
              </a:rPr>
              <a:t>5 year review</a:t>
            </a:r>
          </a:p>
          <a:p>
            <a:pPr lvl="2"/>
            <a:endParaRPr lang="en-GB" sz="1400" b="1" dirty="0" smtClean="0">
              <a:solidFill>
                <a:schemeClr val="accent1"/>
              </a:solidFill>
            </a:endParaRPr>
          </a:p>
          <a:p>
            <a:pPr lvl="7"/>
            <a:endParaRPr lang="en-GB" sz="1000" b="1" dirty="0" smtClean="0">
              <a:solidFill>
                <a:schemeClr val="accent1"/>
              </a:solidFill>
            </a:endParaRPr>
          </a:p>
        </p:txBody>
      </p:sp>
      <p:pic>
        <p:nvPicPr>
          <p:cNvPr id="4" name="Picture 1000"/>
          <p:cNvPicPr>
            <a:picLocks noChangeAspect="1" noChangeArrowheads="1"/>
          </p:cNvPicPr>
          <p:nvPr/>
        </p:nvPicPr>
        <p:blipFill>
          <a:blip r:embed="rId2" cstate="print"/>
          <a:srcRect/>
          <a:stretch>
            <a:fillRect/>
          </a:stretch>
        </p:blipFill>
        <p:spPr bwMode="auto">
          <a:xfrm>
            <a:off x="323528" y="352425"/>
            <a:ext cx="1295400" cy="569913"/>
          </a:xfrm>
          <a:prstGeom prst="rect">
            <a:avLst/>
          </a:prstGeom>
          <a:noFill/>
          <a:ln w="9525">
            <a:noFill/>
            <a:miter lim="800000"/>
            <a:headEnd/>
            <a:tailEnd/>
          </a:ln>
        </p:spPr>
      </p:pic>
    </p:spTree>
    <p:extLst>
      <p:ext uri="{BB962C8B-B14F-4D97-AF65-F5344CB8AC3E}">
        <p14:creationId xmlns:p14="http://schemas.microsoft.com/office/powerpoint/2010/main" val="2867673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noAutofit/>
          </a:bodyPr>
          <a:lstStyle/>
          <a:p>
            <a:pPr lvl="0"/>
            <a:r>
              <a:rPr lang="en-GB" sz="1400" dirty="0" smtClean="0"/>
              <a:t>The SOIS Area has only one WG (Wireless) and no activities identified as part of FP beyond 2017. </a:t>
            </a:r>
            <a:r>
              <a:rPr lang="en-GB" sz="1400" b="1" u="sng" dirty="0" smtClean="0"/>
              <a:t>Is it anticipated that all goals will then be achieved and the group has no further activity ? </a:t>
            </a:r>
          </a:p>
          <a:p>
            <a:pPr lvl="0"/>
            <a:endParaRPr lang="en-GB" sz="1600" b="1" u="sng" dirty="0" smtClean="0"/>
          </a:p>
          <a:p>
            <a:pPr lvl="1"/>
            <a:r>
              <a:rPr lang="en-GB" sz="1600" b="1" dirty="0" smtClean="0">
                <a:solidFill>
                  <a:schemeClr val="accent1"/>
                </a:solidFill>
              </a:rPr>
              <a:t>The  RFID encoding Blue book should be finalised in 2016 but the WLAN will not be completed before 2020</a:t>
            </a:r>
          </a:p>
          <a:p>
            <a:pPr lvl="1"/>
            <a:r>
              <a:rPr lang="en-GB" sz="1600" b="1" dirty="0" smtClean="0">
                <a:solidFill>
                  <a:schemeClr val="accent1"/>
                </a:solidFill>
              </a:rPr>
              <a:t>A new SIG has been proposed to  evaluate the use of  deterministic networks required for  future exploration missions,  this is likely to  lead to significant new work</a:t>
            </a:r>
          </a:p>
          <a:p>
            <a:pPr lvl="0"/>
            <a:endParaRPr lang="en-GB" sz="1600" dirty="0" smtClean="0"/>
          </a:p>
          <a:p>
            <a:pPr lvl="0"/>
            <a:r>
              <a:rPr lang="en-GB" sz="1600" dirty="0" smtClean="0"/>
              <a:t>Should </a:t>
            </a:r>
            <a:r>
              <a:rPr lang="en-GB" sz="1600" dirty="0"/>
              <a:t>the group be disbanded earlier and the WG activities be </a:t>
            </a:r>
            <a:r>
              <a:rPr lang="en-GB" sz="1600" b="1" u="sng" dirty="0"/>
              <a:t>re-allocated to another area (Wireless </a:t>
            </a:r>
            <a:r>
              <a:rPr lang="en-GB" sz="1600" b="1" u="sng" dirty="0">
                <a:sym typeface="Wingdings"/>
              </a:rPr>
              <a:t></a:t>
            </a:r>
            <a:r>
              <a:rPr lang="en-GB" sz="1600" b="1" u="sng" dirty="0"/>
              <a:t> SLS</a:t>
            </a:r>
            <a:r>
              <a:rPr lang="en-GB" sz="1600" b="1" u="sng" dirty="0" smtClean="0"/>
              <a:t>?)</a:t>
            </a:r>
            <a:r>
              <a:rPr lang="en-GB" sz="1600" dirty="0" smtClean="0"/>
              <a:t>?</a:t>
            </a:r>
          </a:p>
          <a:p>
            <a:pPr lvl="1"/>
            <a:r>
              <a:rPr lang="en-GB" sz="1600" b="1" dirty="0" smtClean="0">
                <a:solidFill>
                  <a:schemeClr val="accent1"/>
                </a:solidFill>
              </a:rPr>
              <a:t>The rational behind this question is not understood as it could also be applied to other groups – </a:t>
            </a:r>
            <a:r>
              <a:rPr lang="en-GB" sz="1600" b="1" dirty="0">
                <a:solidFill>
                  <a:schemeClr val="accent1"/>
                </a:solidFill>
              </a:rPr>
              <a:t> </a:t>
            </a:r>
            <a:r>
              <a:rPr lang="en-GB" sz="1600" b="1" dirty="0" smtClean="0">
                <a:solidFill>
                  <a:schemeClr val="accent1"/>
                </a:solidFill>
              </a:rPr>
              <a:t>There seems to be no technical reason to do this?</a:t>
            </a:r>
          </a:p>
          <a:p>
            <a:pPr lvl="1"/>
            <a:r>
              <a:rPr lang="en-GB" sz="1600" b="1" dirty="0" smtClean="0">
                <a:solidFill>
                  <a:schemeClr val="accent1"/>
                </a:solidFill>
              </a:rPr>
              <a:t>the SLS area is anyway overloaded, and it may be more appropriate to move any relevant SLS groups to SOIS and thus even the load on the  SLS area director</a:t>
            </a:r>
            <a:endParaRPr lang="en-GB" sz="1600" dirty="0"/>
          </a:p>
        </p:txBody>
      </p:sp>
      <p:sp>
        <p:nvSpPr>
          <p:cNvPr id="6" name="Title 1"/>
          <p:cNvSpPr>
            <a:spLocks noGrp="1"/>
          </p:cNvSpPr>
          <p:nvPr>
            <p:ph type="title"/>
          </p:nvPr>
        </p:nvSpPr>
        <p:spPr>
          <a:xfrm>
            <a:off x="457200" y="274638"/>
            <a:ext cx="8229600" cy="922114"/>
          </a:xfrm>
        </p:spPr>
        <p:txBody>
          <a:bodyPr/>
          <a:lstStyle/>
          <a:p>
            <a:r>
              <a:rPr lang="en-GB" dirty="0" smtClean="0"/>
              <a:t>SOIS response to CMC</a:t>
            </a:r>
            <a:endParaRPr lang="en-GB" dirty="0"/>
          </a:p>
        </p:txBody>
      </p:sp>
      <p:pic>
        <p:nvPicPr>
          <p:cNvPr id="7" name="Picture 1000"/>
          <p:cNvPicPr>
            <a:picLocks noChangeAspect="1" noChangeArrowheads="1"/>
          </p:cNvPicPr>
          <p:nvPr/>
        </p:nvPicPr>
        <p:blipFill>
          <a:blip r:embed="rId2" cstate="print"/>
          <a:srcRect/>
          <a:stretch>
            <a:fillRect/>
          </a:stretch>
        </p:blipFill>
        <p:spPr bwMode="auto">
          <a:xfrm>
            <a:off x="323528" y="404664"/>
            <a:ext cx="1295400" cy="569913"/>
          </a:xfrm>
          <a:prstGeom prst="rect">
            <a:avLst/>
          </a:prstGeom>
          <a:noFill/>
          <a:ln w="9525">
            <a:noFill/>
            <a:miter lim="800000"/>
            <a:headEnd/>
            <a:tailEnd/>
          </a:ln>
        </p:spPr>
      </p:pic>
    </p:spTree>
    <p:extLst>
      <p:ext uri="{BB962C8B-B14F-4D97-AF65-F5344CB8AC3E}">
        <p14:creationId xmlns:p14="http://schemas.microsoft.com/office/powerpoint/2010/main" val="2486790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600" dirty="0" smtClean="0"/>
              <a:t>More globally, only short term (2014-2015) </a:t>
            </a:r>
            <a:r>
              <a:rPr lang="en-GB" sz="1600" dirty="0" err="1" smtClean="0"/>
              <a:t>workplan</a:t>
            </a:r>
            <a:r>
              <a:rPr lang="en-GB" sz="1600" dirty="0" smtClean="0"/>
              <a:t> defined. </a:t>
            </a:r>
            <a:r>
              <a:rPr lang="en-GB" sz="1600" b="1" u="sng" dirty="0" smtClean="0"/>
              <a:t>Is this area required beyond 2015? Should  CCSDS maintain a role in onboard interface standards?</a:t>
            </a:r>
          </a:p>
          <a:p>
            <a:pPr marL="457200" lvl="1" indent="0">
              <a:buNone/>
            </a:pPr>
            <a:endParaRPr lang="en-GB" sz="1600" b="1" dirty="0" smtClean="0">
              <a:solidFill>
                <a:schemeClr val="accent1"/>
              </a:solidFill>
            </a:endParaRPr>
          </a:p>
          <a:p>
            <a:pPr lvl="1"/>
            <a:r>
              <a:rPr lang="en-GB" sz="1800" b="1" dirty="0" smtClean="0">
                <a:solidFill>
                  <a:schemeClr val="accent1"/>
                </a:solidFill>
              </a:rPr>
              <a:t>The updated work plan take us well beyond 2020, so yes we need this area after 2015</a:t>
            </a:r>
          </a:p>
          <a:p>
            <a:pPr lvl="1"/>
            <a:r>
              <a:rPr lang="en-GB" sz="1800" b="1" dirty="0" smtClean="0">
                <a:solidFill>
                  <a:schemeClr val="accent1"/>
                </a:solidFill>
              </a:rPr>
              <a:t>The CCSDS  has undertaken this area of activity and we now have many users and implementations, it is therefore incumbent on CCSDS to maintain these standards and evolve them according to Industry and Agency feedback</a:t>
            </a:r>
          </a:p>
        </p:txBody>
      </p:sp>
      <p:sp>
        <p:nvSpPr>
          <p:cNvPr id="4" name="Title 1"/>
          <p:cNvSpPr>
            <a:spLocks noGrp="1"/>
          </p:cNvSpPr>
          <p:nvPr>
            <p:ph type="title"/>
          </p:nvPr>
        </p:nvSpPr>
        <p:spPr>
          <a:xfrm>
            <a:off x="457200" y="274638"/>
            <a:ext cx="8229600" cy="922114"/>
          </a:xfrm>
        </p:spPr>
        <p:txBody>
          <a:bodyPr/>
          <a:lstStyle/>
          <a:p>
            <a:r>
              <a:rPr lang="en-GB" dirty="0" smtClean="0"/>
              <a:t>SOIS response to CMC</a:t>
            </a:r>
            <a:endParaRPr lang="en-GB" dirty="0"/>
          </a:p>
        </p:txBody>
      </p:sp>
      <p:pic>
        <p:nvPicPr>
          <p:cNvPr id="5" name="Picture 1000"/>
          <p:cNvPicPr>
            <a:picLocks noChangeAspect="1" noChangeArrowheads="1"/>
          </p:cNvPicPr>
          <p:nvPr/>
        </p:nvPicPr>
        <p:blipFill>
          <a:blip r:embed="rId2" cstate="print"/>
          <a:srcRect/>
          <a:stretch>
            <a:fillRect/>
          </a:stretch>
        </p:blipFill>
        <p:spPr bwMode="auto">
          <a:xfrm>
            <a:off x="251520" y="404664"/>
            <a:ext cx="1295400" cy="569913"/>
          </a:xfrm>
          <a:prstGeom prst="rect">
            <a:avLst/>
          </a:prstGeom>
          <a:noFill/>
          <a:ln w="9525">
            <a:noFill/>
            <a:miter lim="800000"/>
            <a:headEnd/>
            <a:tailEnd/>
          </a:ln>
        </p:spPr>
      </p:pic>
    </p:spTree>
    <p:extLst>
      <p:ext uri="{BB962C8B-B14F-4D97-AF65-F5344CB8AC3E}">
        <p14:creationId xmlns:p14="http://schemas.microsoft.com/office/powerpoint/2010/main" val="3325165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GB" sz="1600" dirty="0"/>
              <a:t>Future developments for onboard  “Standard Avionics Architectures” were mentioned in the 2014 CMC spring meeting (SUMO). </a:t>
            </a:r>
            <a:r>
              <a:rPr lang="en-GB" sz="1600" b="1" u="sng" dirty="0"/>
              <a:t>Is this a viable direction; should CCSDS get involved in standardising onboard architectures?</a:t>
            </a:r>
            <a:endParaRPr lang="en-GB" sz="1600" dirty="0"/>
          </a:p>
          <a:p>
            <a:endParaRPr lang="en-GB" sz="1600" dirty="0"/>
          </a:p>
          <a:p>
            <a:pPr lvl="1"/>
            <a:r>
              <a:rPr lang="en-GB" sz="1800" b="1" dirty="0">
                <a:solidFill>
                  <a:schemeClr val="accent1"/>
                </a:solidFill>
              </a:rPr>
              <a:t>A </a:t>
            </a:r>
            <a:r>
              <a:rPr lang="en-GB" sz="1800" b="1" dirty="0" smtClean="0">
                <a:solidFill>
                  <a:schemeClr val="accent1"/>
                </a:solidFill>
              </a:rPr>
              <a:t>“STANDARD </a:t>
            </a:r>
            <a:r>
              <a:rPr lang="en-GB" sz="1800" b="1" dirty="0">
                <a:solidFill>
                  <a:schemeClr val="accent1"/>
                </a:solidFill>
              </a:rPr>
              <a:t>Avionics architecture” is not foreseen by SOIS but a </a:t>
            </a:r>
            <a:r>
              <a:rPr lang="en-GB" sz="1800" b="1" dirty="0" smtClean="0">
                <a:solidFill>
                  <a:schemeClr val="accent1"/>
                </a:solidFill>
              </a:rPr>
              <a:t>‘REFERENCE communications </a:t>
            </a:r>
            <a:r>
              <a:rPr lang="en-GB" sz="1800" b="1" dirty="0">
                <a:solidFill>
                  <a:schemeClr val="accent1"/>
                </a:solidFill>
              </a:rPr>
              <a:t>architecture’ </a:t>
            </a:r>
            <a:r>
              <a:rPr lang="en-GB" sz="1800" b="1" dirty="0" smtClean="0">
                <a:solidFill>
                  <a:schemeClr val="accent1"/>
                </a:solidFill>
              </a:rPr>
              <a:t>was developed to </a:t>
            </a:r>
            <a:r>
              <a:rPr lang="en-GB" sz="1800" b="1" dirty="0">
                <a:solidFill>
                  <a:schemeClr val="accent1"/>
                </a:solidFill>
              </a:rPr>
              <a:t>locate the SOIS services and </a:t>
            </a:r>
            <a:r>
              <a:rPr lang="en-GB" sz="1800" b="1" dirty="0" smtClean="0">
                <a:solidFill>
                  <a:schemeClr val="accent1"/>
                </a:solidFill>
              </a:rPr>
              <a:t>then apply the electronic </a:t>
            </a:r>
            <a:r>
              <a:rPr lang="en-GB" sz="1800" b="1" dirty="0">
                <a:solidFill>
                  <a:schemeClr val="accent1"/>
                </a:solidFill>
              </a:rPr>
              <a:t>data sheets</a:t>
            </a:r>
          </a:p>
          <a:p>
            <a:pPr lvl="1"/>
            <a:r>
              <a:rPr lang="en-GB" sz="1800" b="1" dirty="0" smtClean="0">
                <a:solidFill>
                  <a:schemeClr val="accent1"/>
                </a:solidFill>
              </a:rPr>
              <a:t>Within the CCSDS we need a “Reference architecture”  which is able to locate ALL CCSDS books and this will need to cover ground, the space-link and the onboard system (This is anyway a CMC request)</a:t>
            </a:r>
            <a:endParaRPr lang="en-GB" sz="1800" b="1" dirty="0">
              <a:solidFill>
                <a:schemeClr val="accent1"/>
              </a:solidFill>
            </a:endParaRPr>
          </a:p>
          <a:p>
            <a:endParaRPr lang="en-GB" sz="1600" dirty="0"/>
          </a:p>
        </p:txBody>
      </p:sp>
      <p:sp>
        <p:nvSpPr>
          <p:cNvPr id="4" name="Title 1"/>
          <p:cNvSpPr>
            <a:spLocks noGrp="1"/>
          </p:cNvSpPr>
          <p:nvPr>
            <p:ph type="title"/>
          </p:nvPr>
        </p:nvSpPr>
        <p:spPr>
          <a:xfrm>
            <a:off x="457200" y="274638"/>
            <a:ext cx="8229600" cy="922114"/>
          </a:xfrm>
        </p:spPr>
        <p:txBody>
          <a:bodyPr/>
          <a:lstStyle/>
          <a:p>
            <a:r>
              <a:rPr lang="en-GB" dirty="0" smtClean="0"/>
              <a:t>SOIS response to CMC</a:t>
            </a:r>
            <a:endParaRPr lang="en-GB" dirty="0"/>
          </a:p>
        </p:txBody>
      </p:sp>
      <p:pic>
        <p:nvPicPr>
          <p:cNvPr id="5" name="Picture 1000"/>
          <p:cNvPicPr>
            <a:picLocks noChangeAspect="1" noChangeArrowheads="1"/>
          </p:cNvPicPr>
          <p:nvPr/>
        </p:nvPicPr>
        <p:blipFill>
          <a:blip r:embed="rId2" cstate="print"/>
          <a:srcRect/>
          <a:stretch>
            <a:fillRect/>
          </a:stretch>
        </p:blipFill>
        <p:spPr bwMode="auto">
          <a:xfrm>
            <a:off x="251520" y="327025"/>
            <a:ext cx="1295400" cy="569913"/>
          </a:xfrm>
          <a:prstGeom prst="rect">
            <a:avLst/>
          </a:prstGeom>
          <a:noFill/>
          <a:ln w="9525">
            <a:noFill/>
            <a:miter lim="800000"/>
            <a:headEnd/>
            <a:tailEnd/>
          </a:ln>
        </p:spPr>
      </p:pic>
    </p:spTree>
    <p:extLst>
      <p:ext uri="{BB962C8B-B14F-4D97-AF65-F5344CB8AC3E}">
        <p14:creationId xmlns:p14="http://schemas.microsoft.com/office/powerpoint/2010/main" val="56374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260" y="164575"/>
            <a:ext cx="8229600" cy="658038"/>
          </a:xfrm>
        </p:spPr>
        <p:txBody>
          <a:bodyPr/>
          <a:lstStyle/>
          <a:p>
            <a:r>
              <a:rPr lang="en-GB" dirty="0" smtClean="0"/>
              <a:t>SLS Updating Strategic Plan on WEB</a:t>
            </a:r>
            <a:endParaRPr lang="en-GB" dirty="0"/>
          </a:p>
        </p:txBody>
      </p:sp>
      <p:sp>
        <p:nvSpPr>
          <p:cNvPr id="3" name="Content Placeholder 2"/>
          <p:cNvSpPr>
            <a:spLocks noGrp="1"/>
          </p:cNvSpPr>
          <p:nvPr>
            <p:ph idx="1"/>
          </p:nvPr>
        </p:nvSpPr>
        <p:spPr>
          <a:xfrm>
            <a:off x="459711" y="779055"/>
            <a:ext cx="8229600" cy="5683940"/>
          </a:xfrm>
        </p:spPr>
        <p:txBody>
          <a:bodyPr/>
          <a:lstStyle/>
          <a:p>
            <a:pPr marL="0" indent="0">
              <a:buNone/>
            </a:pPr>
            <a:r>
              <a:rPr lang="en-US" sz="2000" dirty="0" smtClean="0"/>
              <a:t>The SLS part of </a:t>
            </a:r>
            <a:r>
              <a:rPr lang="en-US" sz="2000" dirty="0"/>
              <a:t>the Strategic Plan on </a:t>
            </a:r>
            <a:r>
              <a:rPr lang="en-US" sz="2000" dirty="0" smtClean="0"/>
              <a:t>WEB has been updated as requested (see </a:t>
            </a:r>
            <a:r>
              <a:rPr lang="en-US" sz="2000" dirty="0"/>
              <a:t>at http://cwe.ccsds.org/fm/sp/default.aspx</a:t>
            </a:r>
            <a:r>
              <a:rPr lang="en-US" sz="2000" dirty="0" smtClean="0"/>
              <a:t> ):</a:t>
            </a:r>
          </a:p>
          <a:p>
            <a:pPr marL="457200" indent="-457200">
              <a:buFont typeface="+mj-lt"/>
              <a:buAutoNum type="arabicPeriod"/>
            </a:pPr>
            <a:r>
              <a:rPr lang="en-US" sz="2000" dirty="0" smtClean="0"/>
              <a:t>Modify </a:t>
            </a:r>
            <a:r>
              <a:rPr lang="en-US" sz="2000" dirty="0"/>
              <a:t>/ add text in the area </a:t>
            </a:r>
            <a:r>
              <a:rPr lang="en-US" sz="2000" dirty="0" smtClean="0"/>
              <a:t>goals. </a:t>
            </a:r>
            <a:br>
              <a:rPr lang="en-US" sz="2000" dirty="0" smtClean="0"/>
            </a:br>
            <a:r>
              <a:rPr lang="en-US" sz="2000" dirty="0" smtClean="0">
                <a:solidFill>
                  <a:srgbClr val="FF0000"/>
                </a:solidFill>
              </a:rPr>
              <a:t>DONE, WG Chairs to perform further checks.</a:t>
            </a:r>
            <a:endParaRPr lang="en-US" sz="2000" dirty="0">
              <a:solidFill>
                <a:srgbClr val="FF0000"/>
              </a:solidFill>
            </a:endParaRPr>
          </a:p>
          <a:p>
            <a:pPr marL="457200" indent="-457200">
              <a:buFont typeface="+mj-lt"/>
              <a:buAutoNum type="arabicPeriod"/>
            </a:pPr>
            <a:r>
              <a:rPr lang="en-US" sz="2000" dirty="0" smtClean="0"/>
              <a:t>Check </a:t>
            </a:r>
            <a:r>
              <a:rPr lang="en-US" sz="2000" dirty="0"/>
              <a:t>the links of all Area published </a:t>
            </a:r>
            <a:r>
              <a:rPr lang="en-US" sz="2000" dirty="0" smtClean="0"/>
              <a:t>books. </a:t>
            </a:r>
            <a:br>
              <a:rPr lang="en-US" sz="2000" dirty="0" smtClean="0"/>
            </a:br>
            <a:r>
              <a:rPr lang="en-US" sz="2000" dirty="0" smtClean="0">
                <a:solidFill>
                  <a:srgbClr val="FF0000"/>
                </a:solidFill>
              </a:rPr>
              <a:t>DONE</a:t>
            </a:r>
            <a:r>
              <a:rPr lang="en-US" sz="2000" dirty="0">
                <a:solidFill>
                  <a:srgbClr val="FF0000"/>
                </a:solidFill>
              </a:rPr>
              <a:t>, WG Chairs to perform further checks </a:t>
            </a:r>
            <a:r>
              <a:rPr lang="en-US" sz="2000" dirty="0" smtClean="0">
                <a:solidFill>
                  <a:srgbClr val="FF0000"/>
                </a:solidFill>
              </a:rPr>
              <a:t>.</a:t>
            </a:r>
            <a:endParaRPr lang="en-US" sz="2000" dirty="0"/>
          </a:p>
          <a:p>
            <a:pPr marL="457200" indent="-457200">
              <a:buFont typeface="+mj-lt"/>
              <a:buAutoNum type="arabicPeriod"/>
            </a:pPr>
            <a:r>
              <a:rPr lang="en-US" sz="2000" dirty="0" smtClean="0"/>
              <a:t>Check </a:t>
            </a:r>
            <a:r>
              <a:rPr lang="en-US" sz="2000" dirty="0"/>
              <a:t>the links of all Area in production books and if needed modify the schedule (there are a lot of Projects with a very optimistic </a:t>
            </a:r>
            <a:r>
              <a:rPr lang="en-US" sz="2000" dirty="0" smtClean="0"/>
              <a:t>schedule). </a:t>
            </a:r>
            <a:br>
              <a:rPr lang="en-US" sz="2000" dirty="0" smtClean="0"/>
            </a:br>
            <a:r>
              <a:rPr lang="en-US" sz="2000" dirty="0" smtClean="0">
                <a:solidFill>
                  <a:srgbClr val="FF0000"/>
                </a:solidFill>
              </a:rPr>
              <a:t>Link </a:t>
            </a:r>
            <a:r>
              <a:rPr lang="en-US" sz="2000" dirty="0">
                <a:solidFill>
                  <a:srgbClr val="FF0000"/>
                </a:solidFill>
              </a:rPr>
              <a:t>checking </a:t>
            </a:r>
            <a:r>
              <a:rPr lang="en-US" sz="2000" dirty="0" smtClean="0">
                <a:solidFill>
                  <a:srgbClr val="FF0000"/>
                </a:solidFill>
              </a:rPr>
              <a:t>DONE, </a:t>
            </a:r>
            <a:r>
              <a:rPr lang="en-US" sz="2000" dirty="0">
                <a:solidFill>
                  <a:srgbClr val="FF0000"/>
                </a:solidFill>
              </a:rPr>
              <a:t>WG Chairs to perform further checks. </a:t>
            </a:r>
            <a:r>
              <a:rPr lang="en-US" sz="2000" dirty="0" smtClean="0">
                <a:solidFill>
                  <a:srgbClr val="FF0000"/>
                </a:solidFill>
              </a:rPr>
              <a:t/>
            </a:r>
            <a:br>
              <a:rPr lang="en-US" sz="2000" dirty="0" smtClean="0">
                <a:solidFill>
                  <a:srgbClr val="FF0000"/>
                </a:solidFill>
              </a:rPr>
            </a:br>
            <a:r>
              <a:rPr lang="en-US" sz="2000" dirty="0" smtClean="0">
                <a:solidFill>
                  <a:srgbClr val="FF0000"/>
                </a:solidFill>
              </a:rPr>
              <a:t>Schedule update is performed regularly at lest at each meeting by WG Chairs.</a:t>
            </a:r>
            <a:endParaRPr lang="en-US" sz="2000" dirty="0"/>
          </a:p>
          <a:p>
            <a:pPr marL="457200" indent="-457200">
              <a:buFont typeface="+mj-lt"/>
              <a:buAutoNum type="arabicPeriod"/>
            </a:pPr>
            <a:r>
              <a:rPr lang="en-US" sz="2000" dirty="0"/>
              <a:t>4.	Check for missing future Projects and add them also as Projects in the CWE with a start date in the future (and with a realistic schedule, not a 2 year production elapsed time</a:t>
            </a:r>
            <a:r>
              <a:rPr lang="en-US" sz="2000" dirty="0" smtClean="0"/>
              <a:t>). </a:t>
            </a:r>
            <a:br>
              <a:rPr lang="en-US" sz="2000" dirty="0" smtClean="0"/>
            </a:br>
            <a:r>
              <a:rPr lang="en-US" sz="2000" dirty="0" smtClean="0">
                <a:solidFill>
                  <a:srgbClr val="7030A0"/>
                </a:solidFill>
              </a:rPr>
              <a:t>WG Chairs reported difficulties for adding CWE Projects for activities far in future.</a:t>
            </a:r>
          </a:p>
          <a:p>
            <a:r>
              <a:rPr lang="en-US" sz="2000" dirty="0" smtClean="0">
                <a:solidFill>
                  <a:srgbClr val="FF0066"/>
                </a:solidFill>
              </a:rPr>
              <a:t>ISSUE: NGSLP Projects are now approved but still presented as future: should the migration be automatic by CCCSD Tech Support?</a:t>
            </a:r>
          </a:p>
          <a:p>
            <a:r>
              <a:rPr lang="en-US" sz="2000" dirty="0">
                <a:solidFill>
                  <a:srgbClr val="FF0066"/>
                </a:solidFill>
              </a:rPr>
              <a:t>ISSUE: </a:t>
            </a:r>
            <a:r>
              <a:rPr lang="en-US" sz="2000" dirty="0" smtClean="0">
                <a:solidFill>
                  <a:srgbClr val="FF0066"/>
                </a:solidFill>
              </a:rPr>
              <a:t>who defines/keeps/numbers milestones (e.g. MIL-SLS-101) in this web version?</a:t>
            </a:r>
            <a:endParaRPr lang="en-US" sz="2000" dirty="0">
              <a:solidFill>
                <a:srgbClr val="FF0066"/>
              </a:solidFill>
            </a:endParaRPr>
          </a:p>
          <a:p>
            <a:endParaRPr lang="en-GB" sz="2000" dirty="0"/>
          </a:p>
        </p:txBody>
      </p:sp>
    </p:spTree>
    <p:extLst>
      <p:ext uri="{BB962C8B-B14F-4D97-AF65-F5344CB8AC3E}">
        <p14:creationId xmlns:p14="http://schemas.microsoft.com/office/powerpoint/2010/main" val="2853040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711" y="202980"/>
            <a:ext cx="8229600" cy="537670"/>
          </a:xfrm>
        </p:spPr>
        <p:txBody>
          <a:bodyPr/>
          <a:lstStyle/>
          <a:p>
            <a:r>
              <a:rPr lang="en-GB" dirty="0"/>
              <a:t>Strategic </a:t>
            </a:r>
            <a:r>
              <a:rPr lang="en-GB" dirty="0" smtClean="0"/>
              <a:t>Plan: </a:t>
            </a:r>
            <a:r>
              <a:rPr lang="en-US" dirty="0" smtClean="0"/>
              <a:t>CMC </a:t>
            </a:r>
            <a:r>
              <a:rPr lang="en-US" dirty="0"/>
              <a:t>comments for SLS Area</a:t>
            </a:r>
            <a:endParaRPr lang="en-GB" dirty="0"/>
          </a:p>
        </p:txBody>
      </p:sp>
      <p:sp>
        <p:nvSpPr>
          <p:cNvPr id="3" name="Content Placeholder 2"/>
          <p:cNvSpPr>
            <a:spLocks noGrp="1"/>
          </p:cNvSpPr>
          <p:nvPr>
            <p:ph idx="1"/>
          </p:nvPr>
        </p:nvSpPr>
        <p:spPr>
          <a:xfrm>
            <a:off x="457199" y="779055"/>
            <a:ext cx="8475245" cy="5645535"/>
          </a:xfrm>
        </p:spPr>
        <p:txBody>
          <a:bodyPr/>
          <a:lstStyle/>
          <a:p>
            <a:pPr marL="457200" indent="-457200">
              <a:buFont typeface="+mj-lt"/>
              <a:buAutoNum type="arabicPeriod"/>
            </a:pPr>
            <a:r>
              <a:rPr lang="en-US" sz="2000" dirty="0" smtClean="0"/>
              <a:t>All </a:t>
            </a:r>
            <a:r>
              <a:rPr lang="en-US" sz="2000" dirty="0"/>
              <a:t>WGs have a schedule which minimize the parallel activities. Prioritization seems to be made upfront</a:t>
            </a:r>
            <a:r>
              <a:rPr lang="en-US" sz="2000" dirty="0" smtClean="0"/>
              <a:t>. </a:t>
            </a:r>
            <a:br>
              <a:rPr lang="en-US" sz="2000" dirty="0" smtClean="0"/>
            </a:br>
            <a:r>
              <a:rPr lang="en-US" sz="2000" dirty="0" smtClean="0">
                <a:solidFill>
                  <a:srgbClr val="0070C0"/>
                </a:solidFill>
              </a:rPr>
              <a:t>YES, SLS Area made an effort to streamlines activities.</a:t>
            </a:r>
            <a:endParaRPr lang="en-US" sz="2000" dirty="0">
              <a:solidFill>
                <a:srgbClr val="0070C0"/>
              </a:solidFill>
            </a:endParaRPr>
          </a:p>
          <a:p>
            <a:pPr marL="457200" indent="-457200">
              <a:buFont typeface="+mj-lt"/>
              <a:buAutoNum type="arabicPeriod"/>
            </a:pPr>
            <a:r>
              <a:rPr lang="en-US" sz="2000" dirty="0" smtClean="0"/>
              <a:t>The </a:t>
            </a:r>
            <a:r>
              <a:rPr lang="en-US" sz="2000" dirty="0" smtClean="0">
                <a:solidFill>
                  <a:srgbClr val="FF0000"/>
                </a:solidFill>
              </a:rPr>
              <a:t>Data Compression </a:t>
            </a:r>
            <a:r>
              <a:rPr lang="en-US" sz="2000" dirty="0">
                <a:solidFill>
                  <a:srgbClr val="FF0000"/>
                </a:solidFill>
              </a:rPr>
              <a:t>and SDLS WGs </a:t>
            </a:r>
            <a:r>
              <a:rPr lang="en-US" sz="2000" dirty="0"/>
              <a:t>have no activities identified in the RMP as part of FP beyond </a:t>
            </a:r>
            <a:r>
              <a:rPr lang="en-US" sz="2000" dirty="0" smtClean="0"/>
              <a:t>2015/2016</a:t>
            </a:r>
            <a:r>
              <a:rPr lang="en-US" sz="2000" dirty="0"/>
              <a:t>. However, the FW shows target dates beyond those (</a:t>
            </a:r>
            <a:r>
              <a:rPr lang="en-US" sz="2000" dirty="0" smtClean="0"/>
              <a:t>2017/2016</a:t>
            </a:r>
            <a:r>
              <a:rPr lang="en-US" sz="2000" dirty="0"/>
              <a:t>).  Is it anticipated that all goals will then be achieved and the group has no further </a:t>
            </a:r>
            <a:r>
              <a:rPr lang="en-US" sz="2000" dirty="0" smtClean="0"/>
              <a:t>activity? </a:t>
            </a:r>
            <a:br>
              <a:rPr lang="en-US" sz="2000" dirty="0" smtClean="0"/>
            </a:br>
            <a:r>
              <a:rPr lang="en-US" sz="2000" dirty="0">
                <a:solidFill>
                  <a:srgbClr val="0070C0"/>
                </a:solidFill>
              </a:rPr>
              <a:t>New activities </a:t>
            </a:r>
            <a:r>
              <a:rPr lang="en-US" sz="2000" dirty="0" smtClean="0">
                <a:solidFill>
                  <a:srgbClr val="0070C0"/>
                </a:solidFill>
              </a:rPr>
              <a:t>for Data Compression and SDLS may rise but cannot be foreseen now.</a:t>
            </a:r>
            <a:endParaRPr lang="en-US" sz="2000" dirty="0"/>
          </a:p>
          <a:p>
            <a:pPr marL="457200" indent="-457200">
              <a:buFont typeface="+mj-lt"/>
              <a:buAutoNum type="arabicPeriod"/>
            </a:pPr>
            <a:r>
              <a:rPr lang="en-US" sz="2000" dirty="0" smtClean="0"/>
              <a:t>Mid-long </a:t>
            </a:r>
            <a:r>
              <a:rPr lang="en-US" sz="2000" dirty="0"/>
              <a:t>term is the </a:t>
            </a:r>
            <a:r>
              <a:rPr lang="en-US" sz="2000" dirty="0">
                <a:solidFill>
                  <a:srgbClr val="FF0000"/>
                </a:solidFill>
              </a:rPr>
              <a:t>Next generation Space Data Link protocol</a:t>
            </a:r>
            <a:r>
              <a:rPr lang="en-US" sz="2000" dirty="0"/>
              <a:t>. What are the resources required for this development by 2018. Are they confirmed? </a:t>
            </a:r>
            <a:r>
              <a:rPr lang="en-US" sz="2000" dirty="0" smtClean="0"/>
              <a:t/>
            </a:r>
            <a:br>
              <a:rPr lang="en-US" sz="2000" dirty="0" smtClean="0"/>
            </a:br>
            <a:r>
              <a:rPr lang="en-US" sz="2000" dirty="0" smtClean="0">
                <a:solidFill>
                  <a:srgbClr val="0070C0"/>
                </a:solidFill>
              </a:rPr>
              <a:t>Resources </a:t>
            </a:r>
            <a:r>
              <a:rPr lang="en-US" sz="2000" dirty="0">
                <a:solidFill>
                  <a:srgbClr val="0070C0"/>
                </a:solidFill>
              </a:rPr>
              <a:t>are </a:t>
            </a:r>
            <a:r>
              <a:rPr lang="en-US" sz="2000" dirty="0" smtClean="0">
                <a:solidFill>
                  <a:srgbClr val="0070C0"/>
                </a:solidFill>
              </a:rPr>
              <a:t>stated in the related CWE Projects approved by CMC.</a:t>
            </a:r>
            <a:endParaRPr lang="en-US" sz="2000" dirty="0">
              <a:solidFill>
                <a:srgbClr val="0070C0"/>
              </a:solidFill>
            </a:endParaRPr>
          </a:p>
          <a:p>
            <a:pPr marL="457200" indent="-457200">
              <a:buFont typeface="+mj-lt"/>
              <a:buAutoNum type="arabicPeriod"/>
            </a:pPr>
            <a:r>
              <a:rPr lang="en-US" sz="2000" dirty="0" smtClean="0"/>
              <a:t>The </a:t>
            </a:r>
            <a:r>
              <a:rPr lang="en-US" sz="2000" dirty="0" smtClean="0">
                <a:solidFill>
                  <a:srgbClr val="FF0000"/>
                </a:solidFill>
              </a:rPr>
              <a:t>Optical </a:t>
            </a:r>
            <a:r>
              <a:rPr lang="en-US" sz="2000" dirty="0">
                <a:solidFill>
                  <a:srgbClr val="FF0000"/>
                </a:solidFill>
              </a:rPr>
              <a:t>Communications </a:t>
            </a:r>
            <a:r>
              <a:rPr lang="en-US" sz="2000" dirty="0"/>
              <a:t>seems to be the main/only longer term activity. Is this endorsed by the CMC? </a:t>
            </a:r>
            <a:r>
              <a:rPr lang="en-US" sz="2000" dirty="0" smtClean="0"/>
              <a:t/>
            </a:r>
            <a:br>
              <a:rPr lang="en-US" sz="2000" dirty="0" smtClean="0"/>
            </a:br>
            <a:r>
              <a:rPr lang="en-US" sz="2000" dirty="0" smtClean="0">
                <a:solidFill>
                  <a:srgbClr val="0070C0"/>
                </a:solidFill>
              </a:rPr>
              <a:t>CMC has approved WG Charter and 4 Projects (2 BBs+ 2 GBs).</a:t>
            </a:r>
            <a:r>
              <a:rPr lang="en-US" sz="2000" dirty="0" smtClean="0"/>
              <a:t> </a:t>
            </a:r>
            <a:endParaRPr lang="en-US" sz="2000" dirty="0"/>
          </a:p>
          <a:p>
            <a:endParaRPr lang="en-GB" sz="2000" dirty="0"/>
          </a:p>
        </p:txBody>
      </p:sp>
    </p:spTree>
    <p:extLst>
      <p:ext uri="{BB962C8B-B14F-4D97-AF65-F5344CB8AC3E}">
        <p14:creationId xmlns:p14="http://schemas.microsoft.com/office/powerpoint/2010/main" val="3161767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CMC Questions on Strategic Plan</a:t>
            </a:r>
            <a:endParaRPr lang="en-US" dirty="0"/>
          </a:p>
        </p:txBody>
      </p:sp>
      <p:sp>
        <p:nvSpPr>
          <p:cNvPr id="3" name="Content Placeholder 2"/>
          <p:cNvSpPr>
            <a:spLocks noGrp="1"/>
          </p:cNvSpPr>
          <p:nvPr>
            <p:ph idx="1"/>
          </p:nvPr>
        </p:nvSpPr>
        <p:spPr>
          <a:xfrm>
            <a:off x="457200" y="779055"/>
            <a:ext cx="8229600" cy="5607130"/>
          </a:xfrm>
        </p:spPr>
        <p:txBody>
          <a:bodyPr>
            <a:normAutofit fontScale="70000" lnSpcReduction="20000"/>
          </a:bodyPr>
          <a:lstStyle/>
          <a:p>
            <a:pPr marL="514350" indent="-514350">
              <a:lnSpc>
                <a:spcPct val="120000"/>
              </a:lnSpc>
              <a:spcBef>
                <a:spcPts val="600"/>
              </a:spcBef>
              <a:spcAft>
                <a:spcPts val="600"/>
              </a:spcAft>
              <a:buSzPct val="100000"/>
              <a:buFont typeface="+mj-lt"/>
              <a:buAutoNum type="arabicPeriod"/>
            </a:pPr>
            <a:r>
              <a:rPr lang="en-US" sz="2000" dirty="0" smtClean="0"/>
              <a:t>SIS </a:t>
            </a:r>
            <a:r>
              <a:rPr lang="en-US" sz="2000" dirty="0"/>
              <a:t>Goal 1 “Use of Internet standards” has no </a:t>
            </a:r>
            <a:r>
              <a:rPr lang="en-US" sz="2000" dirty="0" smtClean="0"/>
              <a:t>associated </a:t>
            </a:r>
            <a:r>
              <a:rPr lang="en-US" sz="2000" dirty="0" err="1" smtClean="0"/>
              <a:t>workplan</a:t>
            </a:r>
            <a:r>
              <a:rPr lang="en-US" sz="2000" dirty="0"/>
              <a:t>. Has the goal been achieved</a:t>
            </a:r>
            <a:r>
              <a:rPr lang="en-US" sz="2000" dirty="0" smtClean="0"/>
              <a:t>?</a:t>
            </a:r>
          </a:p>
          <a:p>
            <a:pPr marL="850900" lvl="1" indent="-334963">
              <a:lnSpc>
                <a:spcPct val="120000"/>
              </a:lnSpc>
              <a:spcBef>
                <a:spcPts val="0"/>
              </a:spcBef>
              <a:spcAft>
                <a:spcPts val="0"/>
              </a:spcAft>
              <a:buSzPct val="100000"/>
            </a:pPr>
            <a:r>
              <a:rPr lang="en-US" sz="1900" b="0" dirty="0" smtClean="0"/>
              <a:t>Goal has not been achieved for robotic space flight.  Work in applications may help with this.</a:t>
            </a:r>
          </a:p>
          <a:p>
            <a:pPr marL="850900" lvl="1" indent="-334963">
              <a:lnSpc>
                <a:spcPct val="120000"/>
              </a:lnSpc>
              <a:spcBef>
                <a:spcPts val="0"/>
              </a:spcBef>
              <a:spcAft>
                <a:spcPts val="0"/>
              </a:spcAft>
              <a:buSzPct val="100000"/>
            </a:pPr>
            <a:r>
              <a:rPr lang="en-US" sz="1900" b="0" dirty="0" smtClean="0"/>
              <a:t>Human spaceflight *is* using IP more and more (voice/video, file transfer)</a:t>
            </a:r>
          </a:p>
          <a:p>
            <a:pPr marL="514350" indent="-514350">
              <a:lnSpc>
                <a:spcPct val="120000"/>
              </a:lnSpc>
              <a:spcBef>
                <a:spcPts val="600"/>
              </a:spcBef>
              <a:spcAft>
                <a:spcPts val="600"/>
              </a:spcAft>
              <a:buSzPct val="100000"/>
              <a:buFont typeface="+mj-lt"/>
              <a:buAutoNum type="arabicPeriod"/>
            </a:pPr>
            <a:r>
              <a:rPr lang="en-US" sz="2000" dirty="0" smtClean="0"/>
              <a:t>Application Layer protocols: no work is planed beyond 2015. Has the goal been achieved? </a:t>
            </a:r>
          </a:p>
          <a:p>
            <a:pPr marL="850900" lvl="1" indent="-334963">
              <a:lnSpc>
                <a:spcPct val="120000"/>
              </a:lnSpc>
              <a:spcBef>
                <a:spcPts val="0"/>
              </a:spcBef>
              <a:spcAft>
                <a:spcPts val="0"/>
              </a:spcAft>
              <a:buSzPct val="100000"/>
            </a:pPr>
            <a:r>
              <a:rPr lang="en-US" sz="1900" b="0" dirty="0" smtClean="0"/>
              <a:t>SIS needs to help users understand the benefits and implications of running applications over the SSI internetworking layer.  Reference applications of CFDP/BP, </a:t>
            </a:r>
            <a:r>
              <a:rPr lang="en-US" sz="1900" b="0" dirty="0" err="1" smtClean="0"/>
              <a:t>RemoteAMS</a:t>
            </a:r>
            <a:r>
              <a:rPr lang="en-US" sz="1900" b="0" dirty="0" smtClean="0"/>
              <a:t>/BP could help here.</a:t>
            </a:r>
          </a:p>
          <a:p>
            <a:pPr marL="850900" lvl="1" indent="-334963">
              <a:lnSpc>
                <a:spcPct val="120000"/>
              </a:lnSpc>
              <a:spcBef>
                <a:spcPts val="0"/>
              </a:spcBef>
              <a:spcAft>
                <a:spcPts val="0"/>
              </a:spcAft>
              <a:buSzPct val="100000"/>
            </a:pPr>
            <a:r>
              <a:rPr lang="en-US" sz="1900" b="0" dirty="0" smtClean="0"/>
              <a:t>Suspect that SIS needs to develop a MAL-to-AMS(over BP) binding</a:t>
            </a:r>
          </a:p>
          <a:p>
            <a:pPr marL="514350" indent="-514350">
              <a:lnSpc>
                <a:spcPct val="120000"/>
              </a:lnSpc>
              <a:spcBef>
                <a:spcPts val="600"/>
              </a:spcBef>
              <a:spcAft>
                <a:spcPts val="600"/>
              </a:spcAft>
              <a:buSzPct val="100000"/>
              <a:buFont typeface="+mj-lt"/>
              <a:buAutoNum type="arabicPeriod"/>
            </a:pPr>
            <a:r>
              <a:rPr lang="en-US" sz="2000" dirty="0" smtClean="0"/>
              <a:t>Goal </a:t>
            </a:r>
            <a:r>
              <a:rPr lang="en-US" sz="2000" dirty="0"/>
              <a:t>#2 solar system Internet: No approved project beyond 2017. What should be approved to achieve this goal. What are the resources needed</a:t>
            </a:r>
            <a:r>
              <a:rPr lang="en-US" sz="2000" dirty="0" smtClean="0"/>
              <a:t>?</a:t>
            </a:r>
          </a:p>
          <a:p>
            <a:pPr marL="857250" lvl="1" indent="-341313">
              <a:lnSpc>
                <a:spcPct val="120000"/>
              </a:lnSpc>
              <a:spcBef>
                <a:spcPts val="0"/>
              </a:spcBef>
              <a:spcAft>
                <a:spcPts val="0"/>
              </a:spcAft>
            </a:pPr>
            <a:r>
              <a:rPr lang="en-US" sz="1900" b="0" dirty="0" smtClean="0"/>
              <a:t>Additional </a:t>
            </a:r>
            <a:r>
              <a:rPr lang="en-US" sz="1900" b="0" dirty="0"/>
              <a:t>work (e.g. </a:t>
            </a:r>
            <a:r>
              <a:rPr lang="en-US" sz="1900" b="0" dirty="0" smtClean="0"/>
              <a:t>multicast forwarding, </a:t>
            </a:r>
            <a:r>
              <a:rPr lang="en-US" sz="1900" b="0" dirty="0"/>
              <a:t>dynamic </a:t>
            </a:r>
            <a:r>
              <a:rPr lang="en-US" sz="1900" b="0" dirty="0" smtClean="0"/>
              <a:t>discovery, streaming service) needed; charter modification and </a:t>
            </a:r>
            <a:r>
              <a:rPr lang="en-US" sz="1900" b="0" dirty="0"/>
              <a:t>CMC </a:t>
            </a:r>
            <a:r>
              <a:rPr lang="en-US" sz="1900" b="0" dirty="0" smtClean="0"/>
              <a:t>concurrence required</a:t>
            </a:r>
            <a:endParaRPr lang="en-US" sz="1900" b="0" dirty="0"/>
          </a:p>
          <a:p>
            <a:pPr marL="514350" indent="-514350">
              <a:lnSpc>
                <a:spcPct val="120000"/>
              </a:lnSpc>
              <a:spcBef>
                <a:spcPts val="600"/>
              </a:spcBef>
              <a:spcAft>
                <a:spcPts val="600"/>
              </a:spcAft>
              <a:buSzPct val="100000"/>
              <a:buFont typeface="+mj-lt"/>
              <a:buAutoNum type="arabicPeriod"/>
            </a:pPr>
            <a:r>
              <a:rPr lang="en-US" sz="2000" dirty="0" smtClean="0"/>
              <a:t>The </a:t>
            </a:r>
            <a:r>
              <a:rPr lang="en-US" sz="2000" dirty="0"/>
              <a:t>FW reflects projects behind schedule and target dates quite earlier than those in the RMP/SP. An alignment is required. </a:t>
            </a:r>
            <a:endParaRPr lang="en-US" sz="2000" dirty="0" smtClean="0"/>
          </a:p>
          <a:p>
            <a:pPr marL="857250" lvl="1" indent="-341313">
              <a:lnSpc>
                <a:spcPct val="120000"/>
              </a:lnSpc>
              <a:spcBef>
                <a:spcPts val="0"/>
              </a:spcBef>
              <a:spcAft>
                <a:spcPts val="0"/>
              </a:spcAft>
            </a:pPr>
            <a:r>
              <a:rPr lang="en-US" sz="1900" b="0" dirty="0"/>
              <a:t>Items </a:t>
            </a:r>
            <a:r>
              <a:rPr lang="en-US" sz="1900" b="0" dirty="0" smtClean="0"/>
              <a:t>currently in the CWE Framework are in line with the resource management plan.</a:t>
            </a:r>
            <a:endParaRPr lang="en-US" sz="1900" b="0" dirty="0"/>
          </a:p>
          <a:p>
            <a:pPr marL="514350" indent="-514350">
              <a:lnSpc>
                <a:spcPct val="120000"/>
              </a:lnSpc>
              <a:spcBef>
                <a:spcPts val="600"/>
              </a:spcBef>
              <a:spcAft>
                <a:spcPts val="600"/>
              </a:spcAft>
              <a:buSzPct val="100000"/>
              <a:buFont typeface="+mj-lt"/>
              <a:buAutoNum type="arabicPeriod"/>
            </a:pPr>
            <a:r>
              <a:rPr lang="en-US" sz="2000" dirty="0" smtClean="0"/>
              <a:t>Contact </a:t>
            </a:r>
            <a:r>
              <a:rPr lang="en-US" sz="2000" dirty="0"/>
              <a:t>graph and Bundle security projects have target dates in the RMP/SP, as part of the FP. Nothing similar exists in the FW where status and target dates are blank. When will a tentative schedule be confirmed</a:t>
            </a:r>
            <a:r>
              <a:rPr lang="en-US" sz="2000" dirty="0" smtClean="0"/>
              <a:t>?</a:t>
            </a:r>
          </a:p>
          <a:p>
            <a:pPr marL="850900" lvl="1" indent="-334963">
              <a:lnSpc>
                <a:spcPct val="120000"/>
              </a:lnSpc>
              <a:spcBef>
                <a:spcPts val="0"/>
              </a:spcBef>
              <a:spcAft>
                <a:spcPts val="0"/>
              </a:spcAft>
              <a:buSzPct val="100000"/>
            </a:pPr>
            <a:r>
              <a:rPr lang="en-US" sz="1800" b="0" dirty="0"/>
              <a:t>Contact graph routing, Network Management, Security: </a:t>
            </a:r>
            <a:r>
              <a:rPr lang="en-US" sz="1800" b="0" dirty="0" smtClean="0"/>
              <a:t>work will </a:t>
            </a:r>
            <a:r>
              <a:rPr lang="en-US" sz="1800" b="0" dirty="0"/>
              <a:t>begin </a:t>
            </a:r>
            <a:r>
              <a:rPr lang="en-US" sz="1800" b="0" dirty="0" smtClean="0"/>
              <a:t>immediately.  </a:t>
            </a:r>
            <a:r>
              <a:rPr lang="en-US" sz="1800" b="0" dirty="0"/>
              <a:t>Framework updated with realistic schedules for </a:t>
            </a:r>
            <a:r>
              <a:rPr lang="en-US" sz="1800" b="0" dirty="0" smtClean="0"/>
              <a:t>these.</a:t>
            </a:r>
          </a:p>
        </p:txBody>
      </p:sp>
    </p:spTree>
    <p:extLst>
      <p:ext uri="{BB962C8B-B14F-4D97-AF65-F5344CB8AC3E}">
        <p14:creationId xmlns:p14="http://schemas.microsoft.com/office/powerpoint/2010/main" val="3057837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CMC Questions on Strategic Plan</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40" y="759045"/>
            <a:ext cx="7797800" cy="589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4845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45245" y="152400"/>
            <a:ext cx="672087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defTabSz="914400">
              <a:lnSpc>
                <a:spcPct val="90000"/>
              </a:lnSpc>
              <a:spcBef>
                <a:spcPts val="1600"/>
              </a:spcBef>
            </a:pPr>
            <a:r>
              <a:rPr lang="en-US" sz="2800" b="1" dirty="0">
                <a:solidFill>
                  <a:srgbClr val="000099"/>
                </a:solidFill>
                <a:effectLst>
                  <a:outerShdw blurRad="38100" dist="38100" dir="2700000" algn="tl">
                    <a:srgbClr val="C0C0C0"/>
                  </a:outerShdw>
                </a:effectLst>
              </a:rPr>
              <a:t>SIS </a:t>
            </a:r>
            <a:r>
              <a:rPr lang="en-US" sz="2800" dirty="0" smtClean="0">
                <a:solidFill>
                  <a:srgbClr val="000099"/>
                </a:solidFill>
                <a:effectLst>
                  <a:outerShdw blurRad="38100" dist="38100" dir="2700000" algn="tl">
                    <a:srgbClr val="C0C0C0"/>
                  </a:outerShdw>
                </a:effectLst>
              </a:rPr>
              <a:t>Response to CMC Comments</a:t>
            </a:r>
            <a:endParaRPr lang="en-US" dirty="0"/>
          </a:p>
        </p:txBody>
      </p:sp>
      <p:sp>
        <p:nvSpPr>
          <p:cNvPr id="6180" name="AutoShape 36"/>
          <p:cNvSpPr>
            <a:spLocks/>
          </p:cNvSpPr>
          <p:nvPr/>
        </p:nvSpPr>
        <p:spPr bwMode="auto">
          <a:xfrm>
            <a:off x="423863" y="668338"/>
            <a:ext cx="8262937"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a:solidFill>
                  <a:srgbClr val="000099"/>
                </a:solidFill>
              </a:rPr>
              <a:t>CFDPv1 </a:t>
            </a:r>
            <a:r>
              <a:rPr lang="en-US" sz="2400" dirty="0" smtClean="0">
                <a:solidFill>
                  <a:srgbClr val="000099"/>
                </a:solidFill>
              </a:rPr>
              <a:t>WG</a:t>
            </a:r>
            <a:r>
              <a:rPr lang="en-US" sz="2400" dirty="0">
                <a:solidFill>
                  <a:srgbClr val="000099"/>
                </a:solidFill>
              </a:rPr>
              <a:t> </a:t>
            </a:r>
            <a:r>
              <a:rPr lang="en-US" sz="2400" dirty="0" smtClean="0">
                <a:solidFill>
                  <a:srgbClr val="000099"/>
                </a:solidFill>
              </a:rPr>
              <a:t>-- </a:t>
            </a:r>
            <a:r>
              <a:rPr lang="en-US" sz="2400" b="1" dirty="0" smtClean="0">
                <a:solidFill>
                  <a:srgbClr val="000099"/>
                </a:solidFill>
              </a:rPr>
              <a:t>CMC Questions</a:t>
            </a:r>
            <a:endParaRPr lang="en-US" dirty="0"/>
          </a:p>
        </p:txBody>
      </p:sp>
      <p:sp>
        <p:nvSpPr>
          <p:cNvPr id="3" name="Content Placeholder 2"/>
          <p:cNvSpPr>
            <a:spLocks noGrp="1"/>
          </p:cNvSpPr>
          <p:nvPr>
            <p:ph idx="1"/>
          </p:nvPr>
        </p:nvSpPr>
        <p:spPr/>
        <p:txBody>
          <a:bodyPr>
            <a:normAutofit/>
          </a:bodyPr>
          <a:lstStyle/>
          <a:p>
            <a:pPr lvl="0">
              <a:lnSpc>
                <a:spcPct val="100000"/>
              </a:lnSpc>
            </a:pPr>
            <a:r>
              <a:rPr lang="en-US" dirty="0" smtClean="0"/>
              <a:t>Book Schedules</a:t>
            </a:r>
          </a:p>
          <a:p>
            <a:pPr lvl="1">
              <a:lnSpc>
                <a:spcPct val="100000"/>
              </a:lnSpc>
            </a:pPr>
            <a:r>
              <a:rPr lang="en-US" b="0" dirty="0"/>
              <a:t>Is Schedule </a:t>
            </a:r>
            <a:r>
              <a:rPr lang="en-US" b="0" dirty="0" smtClean="0"/>
              <a:t>realistic? </a:t>
            </a:r>
            <a:r>
              <a:rPr lang="en-US" b="0" dirty="0"/>
              <a:t>If not, include new estimated completion </a:t>
            </a:r>
            <a:r>
              <a:rPr lang="en-US" b="0" dirty="0" smtClean="0"/>
              <a:t>date</a:t>
            </a:r>
          </a:p>
          <a:p>
            <a:pPr lvl="2">
              <a:lnSpc>
                <a:spcPct val="100000"/>
              </a:lnSpc>
            </a:pPr>
            <a:r>
              <a:rPr lang="en-US" b="0" dirty="0" smtClean="0"/>
              <a:t>All Book schedules are realistic; expect publication of Blue Book and all Green Books by June 2015 </a:t>
            </a:r>
            <a:r>
              <a:rPr lang="en-US" b="0" dirty="0"/>
              <a:t>  </a:t>
            </a:r>
            <a:r>
              <a:rPr lang="en-US" dirty="0"/>
              <a:t>                       </a:t>
            </a:r>
          </a:p>
          <a:p>
            <a:pPr lvl="0">
              <a:lnSpc>
                <a:spcPct val="100000"/>
              </a:lnSpc>
            </a:pPr>
            <a:r>
              <a:rPr lang="en-US" dirty="0" smtClean="0"/>
              <a:t>No </a:t>
            </a:r>
            <a:r>
              <a:rPr lang="en-US" dirty="0"/>
              <a:t>more standards foreseen after </a:t>
            </a:r>
            <a:r>
              <a:rPr lang="en-US" dirty="0" smtClean="0"/>
              <a:t>2016</a:t>
            </a:r>
          </a:p>
          <a:p>
            <a:pPr lvl="1">
              <a:lnSpc>
                <a:spcPct val="100000"/>
              </a:lnSpc>
            </a:pPr>
            <a:r>
              <a:rPr lang="en-US" b="0" dirty="0" smtClean="0"/>
              <a:t>Correct; all WG charter items will be complete and WG will disband</a:t>
            </a:r>
            <a:r>
              <a:rPr lang="en-US" b="0" dirty="0"/>
              <a:t>   </a:t>
            </a:r>
            <a:r>
              <a:rPr lang="en-US" dirty="0"/>
              <a:t>  </a:t>
            </a:r>
          </a:p>
        </p:txBody>
      </p:sp>
    </p:spTree>
    <p:extLst>
      <p:ext uri="{BB962C8B-B14F-4D97-AF65-F5344CB8AC3E}">
        <p14:creationId xmlns:p14="http://schemas.microsoft.com/office/powerpoint/2010/main" val="384574309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702245"/>
            <a:ext cx="8229600" cy="5491915"/>
          </a:xfrm>
          <a:prstGeom prst="rect">
            <a:avLst/>
          </a:prstGeom>
        </p:spPr>
        <p:txBody>
          <a:bodyPr>
            <a:noAutofit/>
          </a:bodyPr>
          <a:lstStyle/>
          <a:p>
            <a:pPr marL="342900" indent="-342900" eaLnBrk="0" hangingPunct="0">
              <a:spcBef>
                <a:spcPct val="10000"/>
              </a:spcBef>
              <a:spcAft>
                <a:spcPct val="10000"/>
              </a:spcAft>
              <a:buSzPct val="125000"/>
              <a:buFont typeface="Arial" pitchFamily="34" charset="0"/>
              <a:buChar char="•"/>
            </a:pPr>
            <a:r>
              <a:rPr lang="en-US" sz="2000" dirty="0">
                <a:latin typeface="Calibri" pitchFamily="34" charset="0"/>
              </a:rPr>
              <a:t>SUGGESTION 3: The structure of the CCSDS may be revisited taking into account the </a:t>
            </a:r>
            <a:r>
              <a:rPr lang="en-US" sz="2000" dirty="0" smtClean="0">
                <a:latin typeface="Calibri" pitchFamily="34" charset="0"/>
              </a:rPr>
              <a:t>following:</a:t>
            </a:r>
          </a:p>
          <a:p>
            <a:pPr marL="800100" lvl="1" indent="-342900" eaLnBrk="0" hangingPunct="0">
              <a:spcBef>
                <a:spcPct val="10000"/>
              </a:spcBef>
              <a:spcAft>
                <a:spcPct val="10000"/>
              </a:spcAft>
              <a:buSzPct val="125000"/>
              <a:buFont typeface="Arial" pitchFamily="34" charset="0"/>
              <a:buChar char="•"/>
            </a:pPr>
            <a:r>
              <a:rPr lang="en-US" sz="2000" dirty="0" smtClean="0">
                <a:latin typeface="Calibri" pitchFamily="34" charset="0"/>
              </a:rPr>
              <a:t>The </a:t>
            </a:r>
            <a:r>
              <a:rPr lang="en-US" sz="2000" dirty="0">
                <a:latin typeface="Calibri" pitchFamily="34" charset="0"/>
              </a:rPr>
              <a:t>work </a:t>
            </a:r>
            <a:r>
              <a:rPr lang="en-US" sz="2000" dirty="0" err="1">
                <a:latin typeface="Calibri" pitchFamily="34" charset="0"/>
              </a:rPr>
              <a:t>programme</a:t>
            </a:r>
            <a:r>
              <a:rPr lang="en-US" sz="2000" dirty="0">
                <a:latin typeface="Calibri" pitchFamily="34" charset="0"/>
              </a:rPr>
              <a:t> envisaged in each area in the mid to long terms (</a:t>
            </a:r>
            <a:r>
              <a:rPr lang="en-US" sz="2000" dirty="0" smtClean="0">
                <a:latin typeface="Calibri" pitchFamily="34" charset="0"/>
              </a:rPr>
              <a:t>2020)	</a:t>
            </a:r>
          </a:p>
          <a:p>
            <a:pPr marL="800100" lvl="1" indent="-342900" eaLnBrk="0" hangingPunct="0">
              <a:spcBef>
                <a:spcPct val="10000"/>
              </a:spcBef>
              <a:spcAft>
                <a:spcPct val="10000"/>
              </a:spcAft>
              <a:buSzPct val="125000"/>
              <a:buFont typeface="Arial" pitchFamily="34" charset="0"/>
              <a:buChar char="•"/>
            </a:pPr>
            <a:r>
              <a:rPr lang="en-US" sz="2000" dirty="0" smtClean="0">
                <a:latin typeface="Calibri" pitchFamily="34" charset="0"/>
              </a:rPr>
              <a:t>Overlap </a:t>
            </a:r>
            <a:r>
              <a:rPr lang="en-US" sz="2000" dirty="0">
                <a:latin typeface="Calibri" pitchFamily="34" charset="0"/>
              </a:rPr>
              <a:t>should be </a:t>
            </a:r>
            <a:r>
              <a:rPr lang="en-US" sz="2000" dirty="0" err="1">
                <a:latin typeface="Calibri" pitchFamily="34" charset="0"/>
              </a:rPr>
              <a:t>minimised</a:t>
            </a:r>
            <a:r>
              <a:rPr lang="en-US" sz="2000" dirty="0">
                <a:latin typeface="Calibri" pitchFamily="34" charset="0"/>
              </a:rPr>
              <a:t>, by fostering reuse across WGs and Areas and by better understanding the CCSDS work assignments and the organization’s future </a:t>
            </a:r>
            <a:r>
              <a:rPr lang="en-US" sz="2000" dirty="0" smtClean="0">
                <a:latin typeface="Calibri" pitchFamily="34" charset="0"/>
              </a:rPr>
              <a:t>objectives</a:t>
            </a:r>
          </a:p>
          <a:p>
            <a:pPr marL="800100" lvl="1" indent="-342900" eaLnBrk="0" hangingPunct="0">
              <a:spcBef>
                <a:spcPct val="10000"/>
              </a:spcBef>
              <a:spcAft>
                <a:spcPct val="10000"/>
              </a:spcAft>
              <a:buSzPct val="125000"/>
              <a:buFont typeface="Arial" pitchFamily="34" charset="0"/>
              <a:buChar char="•"/>
            </a:pPr>
            <a:r>
              <a:rPr lang="en-US" sz="2000" dirty="0" smtClean="0">
                <a:latin typeface="Calibri" pitchFamily="34" charset="0"/>
              </a:rPr>
              <a:t>A </a:t>
            </a:r>
            <a:r>
              <a:rPr lang="en-US" sz="2000" dirty="0">
                <a:latin typeface="Calibri" pitchFamily="34" charset="0"/>
              </a:rPr>
              <a:t>reference architecture for the CCSDS standards should be developed and used as an overall blueprint for the organization to prevent future overlap</a:t>
            </a:r>
            <a:r>
              <a:rPr lang="en-US" sz="2000" dirty="0" smtClean="0">
                <a:latin typeface="Calibri" pitchFamily="34" charset="0"/>
              </a:rPr>
              <a:t>.</a:t>
            </a:r>
          </a:p>
          <a:p>
            <a:pPr marL="800100" lvl="1" indent="-342900" eaLnBrk="0" hangingPunct="0">
              <a:spcBef>
                <a:spcPct val="10000"/>
              </a:spcBef>
              <a:spcAft>
                <a:spcPct val="10000"/>
              </a:spcAft>
              <a:buSzPct val="125000"/>
              <a:buFont typeface="Arial" pitchFamily="34" charset="0"/>
              <a:buChar char="•"/>
            </a:pPr>
            <a:r>
              <a:rPr lang="en-US" sz="2000" dirty="0" smtClean="0">
                <a:solidFill>
                  <a:srgbClr val="FF0000"/>
                </a:solidFill>
                <a:latin typeface="Calibri" pitchFamily="34" charset="0"/>
              </a:rPr>
              <a:t>CESG fully endorses the proposal. We recommend to place an action upon CMC to deploy 3-4 FTEs supporting Reference Architecture, Ontologies and Reference Models for the time frame 2015-2018</a:t>
            </a:r>
          </a:p>
          <a:p>
            <a:pPr marL="342900" indent="-342900" eaLnBrk="0" hangingPunct="0">
              <a:spcBef>
                <a:spcPct val="10000"/>
              </a:spcBef>
              <a:spcAft>
                <a:spcPct val="10000"/>
              </a:spcAft>
              <a:buSzPct val="125000"/>
              <a:buFont typeface="Arial" pitchFamily="34" charset="0"/>
              <a:buChar char="•"/>
            </a:pPr>
            <a:r>
              <a:rPr lang="en-US" sz="2000" dirty="0">
                <a:latin typeface="Calibri" pitchFamily="34" charset="0"/>
              </a:rPr>
              <a:t>SUGGESTION 4:  a solution must be found to generate the RMP automatically after the revisions of the FW or SP are made</a:t>
            </a:r>
            <a:r>
              <a:rPr lang="en-US" sz="2000" dirty="0" smtClean="0">
                <a:latin typeface="Calibri" pitchFamily="34" charset="0"/>
              </a:rPr>
              <a:t>.</a:t>
            </a:r>
          </a:p>
          <a:p>
            <a:pPr marL="800100" lvl="1" indent="-342900" eaLnBrk="0" hangingPunct="0">
              <a:spcBef>
                <a:spcPct val="10000"/>
              </a:spcBef>
              <a:spcAft>
                <a:spcPct val="10000"/>
              </a:spcAft>
              <a:buSzPct val="125000"/>
              <a:buFont typeface="Arial" pitchFamily="34" charset="0"/>
              <a:buChar char="•"/>
            </a:pPr>
            <a:r>
              <a:rPr lang="en-US" sz="2000" dirty="0" smtClean="0">
                <a:solidFill>
                  <a:srgbClr val="FF0000"/>
                </a:solidFill>
                <a:latin typeface="Calibri" pitchFamily="34" charset="0"/>
              </a:rPr>
              <a:t>CESG fully endorses the proposal that is totally outside our Terms of </a:t>
            </a:r>
            <a:r>
              <a:rPr lang="en-US" sz="2000" dirty="0" err="1" smtClean="0">
                <a:solidFill>
                  <a:srgbClr val="FF0000"/>
                </a:solidFill>
                <a:latin typeface="Calibri" pitchFamily="34" charset="0"/>
              </a:rPr>
              <a:t>Refernce</a:t>
            </a:r>
            <a:r>
              <a:rPr lang="en-US" sz="2000" dirty="0" smtClean="0">
                <a:solidFill>
                  <a:srgbClr val="FF0000"/>
                </a:solidFill>
                <a:latin typeface="Calibri" pitchFamily="34" charset="0"/>
              </a:rPr>
              <a:t>. It is an IT activity.</a:t>
            </a:r>
            <a:endParaRPr lang="en-US" sz="2000" dirty="0">
              <a:solidFill>
                <a:srgbClr val="FF0000"/>
              </a:solidFill>
              <a:latin typeface="Calibri" pitchFamily="34" charset="0"/>
            </a:endParaRPr>
          </a:p>
          <a:p>
            <a:pPr marL="342900" indent="-342900" eaLnBrk="0" hangingPunct="0">
              <a:spcBef>
                <a:spcPct val="10000"/>
              </a:spcBef>
              <a:spcAft>
                <a:spcPct val="10000"/>
              </a:spcAft>
              <a:buSzPct val="125000"/>
              <a:buFont typeface="Arial" pitchFamily="34" charset="0"/>
              <a:buChar char="•"/>
            </a:pPr>
            <a:endParaRPr lang="en-US" sz="2000" dirty="0" smtClean="0">
              <a:latin typeface="Calibri" pitchFamily="34" charset="0"/>
            </a:endParaRPr>
          </a:p>
        </p:txBody>
      </p:sp>
      <p:sp>
        <p:nvSpPr>
          <p:cNvPr id="4" name="Rectangle 5"/>
          <p:cNvSpPr>
            <a:spLocks noChangeArrowheads="1"/>
          </p:cNvSpPr>
          <p:nvPr/>
        </p:nvSpPr>
        <p:spPr bwMode="auto">
          <a:xfrm>
            <a:off x="758975" y="136525"/>
            <a:ext cx="8229600" cy="565150"/>
          </a:xfrm>
          <a:prstGeom prst="rect">
            <a:avLst/>
          </a:prstGeom>
          <a:noFill/>
          <a:ln w="9525">
            <a:noFill/>
            <a:miter lim="800000"/>
            <a:headEnd/>
            <a:tailEnd/>
          </a:ln>
        </p:spPr>
        <p:txBody>
          <a:bodyPr/>
          <a:lstStyle/>
          <a:p>
            <a:pPr algn="ctr" eaLnBrk="0" hangingPunct="0">
              <a:lnSpc>
                <a:spcPct val="90000"/>
              </a:lnSpc>
              <a:spcAft>
                <a:spcPct val="10000"/>
              </a:spcAft>
              <a:buSzPct val="125000"/>
              <a:defRPr/>
            </a:pPr>
            <a:r>
              <a:rPr lang="en-US" sz="3200" dirty="0" smtClean="0">
                <a:solidFill>
                  <a:srgbClr val="000099"/>
                </a:solidFill>
                <a:effectLst>
                  <a:outerShdw blurRad="38100" dist="38100" dir="2700000" algn="tl">
                    <a:srgbClr val="C0C0C0"/>
                  </a:outerShdw>
                </a:effectLst>
                <a:latin typeface="Calibri" pitchFamily="34" charset="0"/>
              </a:rPr>
              <a:t>CESG responses on CMC SP’s comments </a:t>
            </a:r>
            <a:endParaRPr lang="en-US" sz="3200" dirty="0">
              <a:solidFill>
                <a:srgbClr val="000099"/>
              </a:solidFill>
              <a:effectLst>
                <a:outerShdw blurRad="38100" dist="38100" dir="2700000" algn="tl">
                  <a:srgbClr val="C0C0C0"/>
                </a:outerShdw>
              </a:effectLst>
              <a:latin typeface="Calibri" pitchFamily="34" charset="0"/>
            </a:endParaRPr>
          </a:p>
        </p:txBody>
      </p:sp>
    </p:spTree>
    <p:extLst>
      <p:ext uri="{BB962C8B-B14F-4D97-AF65-F5344CB8AC3E}">
        <p14:creationId xmlns:p14="http://schemas.microsoft.com/office/powerpoint/2010/main" val="2243926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0" name="AutoShape 36"/>
          <p:cNvSpPr>
            <a:spLocks/>
          </p:cNvSpPr>
          <p:nvPr/>
        </p:nvSpPr>
        <p:spPr bwMode="auto">
          <a:xfrm>
            <a:off x="423863" y="668338"/>
            <a:ext cx="8262937"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b="1" dirty="0" smtClean="0">
                <a:solidFill>
                  <a:srgbClr val="000099"/>
                </a:solidFill>
              </a:rPr>
              <a:t>Motion Imagery and Applications WG</a:t>
            </a:r>
          </a:p>
          <a:p>
            <a:pPr defTabSz="914400">
              <a:spcBef>
                <a:spcPts val="600"/>
              </a:spcBef>
            </a:pPr>
            <a:r>
              <a:rPr lang="en-US" sz="2400" b="1" dirty="0" smtClean="0">
                <a:solidFill>
                  <a:srgbClr val="000099"/>
                </a:solidFill>
              </a:rPr>
              <a:t>CMC Questions</a:t>
            </a:r>
            <a:endParaRPr lang="en-US" dirty="0"/>
          </a:p>
        </p:txBody>
      </p:sp>
      <p:sp>
        <p:nvSpPr>
          <p:cNvPr id="3" name="Content Placeholder 2"/>
          <p:cNvSpPr>
            <a:spLocks noGrp="1"/>
          </p:cNvSpPr>
          <p:nvPr>
            <p:ph idx="1"/>
          </p:nvPr>
        </p:nvSpPr>
        <p:spPr/>
        <p:txBody>
          <a:bodyPr>
            <a:normAutofit fontScale="92500" lnSpcReduction="20000"/>
          </a:bodyPr>
          <a:lstStyle/>
          <a:p>
            <a:pPr lvl="0">
              <a:lnSpc>
                <a:spcPct val="100000"/>
              </a:lnSpc>
            </a:pPr>
            <a:r>
              <a:rPr lang="en-US" dirty="0"/>
              <a:t>Digital Motion Imagery Applications  </a:t>
            </a:r>
            <a:r>
              <a:rPr lang="en-US" dirty="0" smtClean="0"/>
              <a:t>BB</a:t>
            </a:r>
          </a:p>
          <a:p>
            <a:pPr lvl="1">
              <a:lnSpc>
                <a:spcPct val="100000"/>
              </a:lnSpc>
            </a:pPr>
            <a:r>
              <a:rPr lang="en-US" b="0" dirty="0" smtClean="0"/>
              <a:t>Is </a:t>
            </a:r>
            <a:r>
              <a:rPr lang="en-US" b="0" dirty="0"/>
              <a:t>Schedule realistic ? If not, include new estimated completion date </a:t>
            </a:r>
            <a:r>
              <a:rPr lang="en-US" b="0" dirty="0" smtClean="0"/>
              <a:t>?</a:t>
            </a:r>
          </a:p>
          <a:p>
            <a:pPr lvl="2">
              <a:lnSpc>
                <a:spcPct val="100000"/>
              </a:lnSpc>
            </a:pPr>
            <a:r>
              <a:rPr lang="en-US" sz="2200" b="0" dirty="0"/>
              <a:t>Completion date in the framework was </a:t>
            </a:r>
            <a:r>
              <a:rPr lang="en-US" sz="2200" b="0" dirty="0" smtClean="0"/>
              <a:t>7/1/2014.</a:t>
            </a:r>
            <a:endParaRPr lang="en-US" sz="2200" b="0" dirty="0"/>
          </a:p>
          <a:p>
            <a:pPr lvl="2">
              <a:lnSpc>
                <a:spcPct val="100000"/>
              </a:lnSpc>
            </a:pPr>
            <a:r>
              <a:rPr lang="en-US" sz="2200" b="0" dirty="0" smtClean="0"/>
              <a:t>Expect </a:t>
            </a:r>
            <a:r>
              <a:rPr lang="en-US" sz="2200" b="0" dirty="0"/>
              <a:t>Blue Book by </a:t>
            </a:r>
            <a:r>
              <a:rPr lang="en-US" sz="2200" b="0" dirty="0" smtClean="0"/>
              <a:t>12/31/2014</a:t>
            </a:r>
          </a:p>
          <a:p>
            <a:pPr lvl="2">
              <a:lnSpc>
                <a:spcPct val="100000"/>
              </a:lnSpc>
            </a:pPr>
            <a:r>
              <a:rPr lang="en-US" sz="2200" b="0" dirty="0" smtClean="0"/>
              <a:t>Green Book update also forthcoming</a:t>
            </a:r>
            <a:endParaRPr lang="en-US" sz="2200" b="0" dirty="0"/>
          </a:p>
          <a:p>
            <a:pPr>
              <a:lnSpc>
                <a:spcPct val="100000"/>
              </a:lnSpc>
            </a:pPr>
            <a:r>
              <a:rPr lang="en-US" dirty="0"/>
              <a:t>No more standards foreseen after </a:t>
            </a:r>
            <a:r>
              <a:rPr lang="en-US" dirty="0" smtClean="0"/>
              <a:t>2015 -- Goals achieved? </a:t>
            </a:r>
            <a:r>
              <a:rPr lang="en-US" dirty="0"/>
              <a:t>WG to be </a:t>
            </a:r>
            <a:r>
              <a:rPr lang="en-US" dirty="0" smtClean="0"/>
              <a:t>disbanded? </a:t>
            </a:r>
            <a:r>
              <a:rPr lang="en-US" dirty="0"/>
              <a:t>or Schedule to be </a:t>
            </a:r>
            <a:r>
              <a:rPr lang="en-US" dirty="0" smtClean="0"/>
              <a:t>adapted? </a:t>
            </a:r>
            <a:endParaRPr lang="en-US" dirty="0"/>
          </a:p>
          <a:p>
            <a:pPr lvl="1">
              <a:lnSpc>
                <a:spcPct val="100000"/>
              </a:lnSpc>
            </a:pPr>
            <a:r>
              <a:rPr lang="en-US" b="0" dirty="0" smtClean="0"/>
              <a:t>WG may not meet in Spring 2015 depending on the schedule for industry to finalize transport for MJPEG2000, then pink sheet the blue book with MJPEG2000</a:t>
            </a:r>
          </a:p>
          <a:p>
            <a:pPr lvl="1">
              <a:lnSpc>
                <a:spcPct val="100000"/>
              </a:lnSpc>
            </a:pPr>
            <a:r>
              <a:rPr lang="en-US" b="0" dirty="0" smtClean="0"/>
              <a:t>Depending on industry schedule for H.265 (4k video), WG will either disband and wait for H.265 to solidify or immediately pink-sheet the existing blue book.</a:t>
            </a:r>
            <a:endParaRPr lang="en-US" b="0" dirty="0"/>
          </a:p>
        </p:txBody>
      </p:sp>
      <p:sp>
        <p:nvSpPr>
          <p:cNvPr id="5" name="Right Brace 4"/>
          <p:cNvSpPr/>
          <p:nvPr/>
        </p:nvSpPr>
        <p:spPr bwMode="auto">
          <a:xfrm>
            <a:off x="8297285" y="4005075"/>
            <a:ext cx="504730" cy="1958655"/>
          </a:xfrm>
          <a:prstGeom prst="rightBrace">
            <a:avLst>
              <a:gd name="adj1" fmla="val 25317"/>
              <a:gd name="adj2" fmla="val 50000"/>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AutoShape 3"/>
          <p:cNvSpPr>
            <a:spLocks/>
          </p:cNvSpPr>
          <p:nvPr/>
        </p:nvSpPr>
        <p:spPr bwMode="auto">
          <a:xfrm>
            <a:off x="1845245" y="152400"/>
            <a:ext cx="672087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defTabSz="914400">
              <a:lnSpc>
                <a:spcPct val="90000"/>
              </a:lnSpc>
              <a:spcBef>
                <a:spcPts val="1600"/>
              </a:spcBef>
            </a:pPr>
            <a:r>
              <a:rPr lang="en-US" sz="2800" b="1" dirty="0">
                <a:solidFill>
                  <a:srgbClr val="000099"/>
                </a:solidFill>
                <a:effectLst>
                  <a:outerShdw blurRad="38100" dist="38100" dir="2700000" algn="tl">
                    <a:srgbClr val="C0C0C0"/>
                  </a:outerShdw>
                </a:effectLst>
              </a:rPr>
              <a:t>SIS </a:t>
            </a:r>
            <a:r>
              <a:rPr lang="en-US" sz="2800" dirty="0" smtClean="0">
                <a:solidFill>
                  <a:srgbClr val="000099"/>
                </a:solidFill>
                <a:effectLst>
                  <a:outerShdw blurRad="38100" dist="38100" dir="2700000" algn="tl">
                    <a:srgbClr val="C0C0C0"/>
                  </a:outerShdw>
                </a:effectLst>
              </a:rPr>
              <a:t>Response to CMC Comments</a:t>
            </a:r>
            <a:endParaRPr lang="en-US" dirty="0"/>
          </a:p>
        </p:txBody>
      </p:sp>
    </p:spTree>
    <p:extLst>
      <p:ext uri="{BB962C8B-B14F-4D97-AF65-F5344CB8AC3E}">
        <p14:creationId xmlns:p14="http://schemas.microsoft.com/office/powerpoint/2010/main" val="3053512945"/>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0" name="AutoShape 36"/>
          <p:cNvSpPr>
            <a:spLocks/>
          </p:cNvSpPr>
          <p:nvPr/>
        </p:nvSpPr>
        <p:spPr bwMode="auto">
          <a:xfrm>
            <a:off x="423863" y="668338"/>
            <a:ext cx="8262937"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a:solidFill>
                  <a:srgbClr val="000099"/>
                </a:solidFill>
              </a:rPr>
              <a:t>Voice and Audio Communications WG</a:t>
            </a:r>
            <a:endParaRPr lang="en-US" sz="2400" b="1" dirty="0" smtClean="0">
              <a:solidFill>
                <a:srgbClr val="000099"/>
              </a:solidFill>
            </a:endParaRPr>
          </a:p>
          <a:p>
            <a:pPr defTabSz="914400">
              <a:spcBef>
                <a:spcPts val="600"/>
              </a:spcBef>
            </a:pPr>
            <a:r>
              <a:rPr lang="en-US" sz="2400" b="1" dirty="0" smtClean="0">
                <a:solidFill>
                  <a:srgbClr val="000099"/>
                </a:solidFill>
              </a:rPr>
              <a:t>CMC Questions</a:t>
            </a:r>
            <a:endParaRPr lang="en-US" dirty="0"/>
          </a:p>
        </p:txBody>
      </p:sp>
      <p:sp>
        <p:nvSpPr>
          <p:cNvPr id="3" name="Content Placeholder 2"/>
          <p:cNvSpPr>
            <a:spLocks noGrp="1"/>
          </p:cNvSpPr>
          <p:nvPr>
            <p:ph idx="1"/>
          </p:nvPr>
        </p:nvSpPr>
        <p:spPr/>
        <p:txBody>
          <a:bodyPr>
            <a:normAutofit/>
          </a:bodyPr>
          <a:lstStyle/>
          <a:p>
            <a:pPr lvl="0">
              <a:lnSpc>
                <a:spcPct val="100000"/>
              </a:lnSpc>
            </a:pPr>
            <a:r>
              <a:rPr lang="en-US" dirty="0"/>
              <a:t>Book Schedules</a:t>
            </a:r>
          </a:p>
          <a:p>
            <a:pPr lvl="1">
              <a:lnSpc>
                <a:spcPct val="100000"/>
              </a:lnSpc>
            </a:pPr>
            <a:r>
              <a:rPr lang="en-US" b="0" dirty="0"/>
              <a:t>Is Schedule realistic? If not, include new estimated completion date</a:t>
            </a:r>
          </a:p>
          <a:p>
            <a:pPr lvl="2">
              <a:lnSpc>
                <a:spcPct val="100000"/>
              </a:lnSpc>
            </a:pPr>
            <a:r>
              <a:rPr lang="en-US" b="0" dirty="0" smtClean="0"/>
              <a:t>Blue Book scheduled for completion Sept. 2016 (in the framework) (WG thinks they can be done by ~Sept. 2015)</a:t>
            </a:r>
            <a:r>
              <a:rPr lang="en-US" b="0" dirty="0"/>
              <a:t>  </a:t>
            </a:r>
            <a:r>
              <a:rPr lang="en-US" dirty="0"/>
              <a:t>           </a:t>
            </a:r>
          </a:p>
          <a:p>
            <a:pPr lvl="0">
              <a:lnSpc>
                <a:spcPct val="100000"/>
              </a:lnSpc>
            </a:pPr>
            <a:r>
              <a:rPr lang="en-US" dirty="0"/>
              <a:t>No more standards foreseen after 2016</a:t>
            </a:r>
          </a:p>
          <a:p>
            <a:pPr lvl="1">
              <a:lnSpc>
                <a:spcPct val="100000"/>
              </a:lnSpc>
            </a:pPr>
            <a:r>
              <a:rPr lang="en-US" b="0" dirty="0" smtClean="0"/>
              <a:t>At Spring meeting / during update of Green Book, WG will discuss updating blue book to account for current trend towards all Voice Over IP (digital matrix).</a:t>
            </a:r>
          </a:p>
          <a:p>
            <a:pPr lvl="1">
              <a:lnSpc>
                <a:spcPct val="100000"/>
              </a:lnSpc>
            </a:pPr>
            <a:r>
              <a:rPr lang="en-US" b="0" dirty="0" smtClean="0"/>
              <a:t>Review Green Book (starting Spring 2015)</a:t>
            </a:r>
            <a:endParaRPr lang="en-US" b="0" dirty="0"/>
          </a:p>
          <a:p>
            <a:pPr lvl="0">
              <a:lnSpc>
                <a:spcPct val="100000"/>
              </a:lnSpc>
            </a:pPr>
            <a:endParaRPr lang="en-US" b="0" dirty="0">
              <a:solidFill>
                <a:srgbClr val="FF0000"/>
              </a:solidFill>
            </a:endParaRPr>
          </a:p>
        </p:txBody>
      </p:sp>
      <p:sp>
        <p:nvSpPr>
          <p:cNvPr id="5" name="AutoShape 3"/>
          <p:cNvSpPr>
            <a:spLocks/>
          </p:cNvSpPr>
          <p:nvPr/>
        </p:nvSpPr>
        <p:spPr bwMode="auto">
          <a:xfrm>
            <a:off x="1845245" y="152400"/>
            <a:ext cx="672087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defTabSz="914400">
              <a:lnSpc>
                <a:spcPct val="90000"/>
              </a:lnSpc>
              <a:spcBef>
                <a:spcPts val="1600"/>
              </a:spcBef>
            </a:pPr>
            <a:r>
              <a:rPr lang="en-US" sz="2800" b="1" dirty="0">
                <a:solidFill>
                  <a:srgbClr val="000099"/>
                </a:solidFill>
                <a:effectLst>
                  <a:outerShdw blurRad="38100" dist="38100" dir="2700000" algn="tl">
                    <a:srgbClr val="C0C0C0"/>
                  </a:outerShdw>
                </a:effectLst>
              </a:rPr>
              <a:t>SIS </a:t>
            </a:r>
            <a:r>
              <a:rPr lang="en-US" sz="2800" dirty="0" smtClean="0">
                <a:solidFill>
                  <a:srgbClr val="000099"/>
                </a:solidFill>
                <a:effectLst>
                  <a:outerShdw blurRad="38100" dist="38100" dir="2700000" algn="tl">
                    <a:srgbClr val="C0C0C0"/>
                  </a:outerShdw>
                </a:effectLst>
              </a:rPr>
              <a:t>Response to CMC Comments</a:t>
            </a:r>
            <a:endParaRPr lang="en-US" dirty="0"/>
          </a:p>
        </p:txBody>
      </p:sp>
    </p:spTree>
    <p:extLst>
      <p:ext uri="{BB962C8B-B14F-4D97-AF65-F5344CB8AC3E}">
        <p14:creationId xmlns:p14="http://schemas.microsoft.com/office/powerpoint/2010/main" val="1267176596"/>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0" name="AutoShape 36"/>
          <p:cNvSpPr>
            <a:spLocks/>
          </p:cNvSpPr>
          <p:nvPr/>
        </p:nvSpPr>
        <p:spPr bwMode="auto">
          <a:xfrm>
            <a:off x="423863" y="668338"/>
            <a:ext cx="8378152"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a:solidFill>
                  <a:srgbClr val="000099"/>
                </a:solidFill>
              </a:rPr>
              <a:t>Delay Tolerant Networking </a:t>
            </a:r>
            <a:r>
              <a:rPr lang="en-US" sz="2400" dirty="0" smtClean="0">
                <a:solidFill>
                  <a:srgbClr val="000099"/>
                </a:solidFill>
              </a:rPr>
              <a:t>WG</a:t>
            </a:r>
            <a:r>
              <a:rPr lang="en-US" sz="2400" dirty="0">
                <a:solidFill>
                  <a:srgbClr val="000099"/>
                </a:solidFill>
              </a:rPr>
              <a:t> </a:t>
            </a:r>
            <a:r>
              <a:rPr lang="en-US" sz="2400" dirty="0" smtClean="0">
                <a:solidFill>
                  <a:srgbClr val="000099"/>
                </a:solidFill>
              </a:rPr>
              <a:t>-- </a:t>
            </a:r>
            <a:r>
              <a:rPr lang="en-US" sz="2400" b="1" dirty="0" smtClean="0">
                <a:solidFill>
                  <a:srgbClr val="000099"/>
                </a:solidFill>
              </a:rPr>
              <a:t>CMC Questions</a:t>
            </a:r>
            <a:endParaRPr lang="en-US" dirty="0"/>
          </a:p>
        </p:txBody>
      </p:sp>
      <p:sp>
        <p:nvSpPr>
          <p:cNvPr id="3" name="Content Placeholder 2"/>
          <p:cNvSpPr>
            <a:spLocks noGrp="1"/>
          </p:cNvSpPr>
          <p:nvPr>
            <p:ph idx="1"/>
          </p:nvPr>
        </p:nvSpPr>
        <p:spPr>
          <a:xfrm>
            <a:off x="457200" y="1600201"/>
            <a:ext cx="8229600" cy="4785984"/>
          </a:xfrm>
        </p:spPr>
        <p:txBody>
          <a:bodyPr>
            <a:normAutofit fontScale="55000" lnSpcReduction="20000"/>
          </a:bodyPr>
          <a:lstStyle/>
          <a:p>
            <a:pPr lvl="0">
              <a:lnSpc>
                <a:spcPct val="100000"/>
              </a:lnSpc>
            </a:pPr>
            <a:r>
              <a:rPr lang="en-US" dirty="0" smtClean="0"/>
              <a:t>Licklider Transmission Protocol BB</a:t>
            </a:r>
          </a:p>
          <a:p>
            <a:pPr lvl="1">
              <a:lnSpc>
                <a:spcPct val="100000"/>
              </a:lnSpc>
            </a:pPr>
            <a:r>
              <a:rPr lang="en-US" b="0" dirty="0"/>
              <a:t>Schedule realistic</a:t>
            </a:r>
            <a:r>
              <a:rPr lang="en-US" b="0" dirty="0" smtClean="0"/>
              <a:t>?</a:t>
            </a:r>
          </a:p>
          <a:p>
            <a:pPr lvl="1">
              <a:lnSpc>
                <a:spcPct val="100000"/>
              </a:lnSpc>
            </a:pPr>
            <a:r>
              <a:rPr lang="en-US" b="0" dirty="0"/>
              <a:t>Scheduled for </a:t>
            </a:r>
            <a:r>
              <a:rPr lang="en-US" b="0" u="sng" dirty="0"/>
              <a:t>completion </a:t>
            </a:r>
            <a:r>
              <a:rPr lang="en-US" b="0" u="sng" dirty="0" smtClean="0"/>
              <a:t>by 12/31/2014</a:t>
            </a:r>
            <a:r>
              <a:rPr lang="en-US" dirty="0" smtClean="0"/>
              <a:t>           </a:t>
            </a:r>
          </a:p>
          <a:p>
            <a:pPr lvl="0">
              <a:lnSpc>
                <a:spcPct val="100000"/>
              </a:lnSpc>
            </a:pPr>
            <a:r>
              <a:rPr lang="en-US" dirty="0" smtClean="0"/>
              <a:t>Bundle Protocol BB</a:t>
            </a:r>
          </a:p>
          <a:p>
            <a:pPr lvl="1">
              <a:lnSpc>
                <a:spcPct val="100000"/>
              </a:lnSpc>
            </a:pPr>
            <a:r>
              <a:rPr lang="en-US" b="0" dirty="0" smtClean="0"/>
              <a:t>Schedule realistic?</a:t>
            </a:r>
          </a:p>
          <a:p>
            <a:pPr lvl="1">
              <a:lnSpc>
                <a:spcPct val="100000"/>
              </a:lnSpc>
            </a:pPr>
            <a:r>
              <a:rPr lang="en-US" b="0" dirty="0"/>
              <a:t>Updated framework for </a:t>
            </a:r>
            <a:r>
              <a:rPr lang="en-US" b="0" u="sng" dirty="0"/>
              <a:t>completion by 3/30/2015 </a:t>
            </a:r>
            <a:r>
              <a:rPr lang="en-US" b="0" dirty="0"/>
              <a:t>(including interoperability testing)</a:t>
            </a:r>
            <a:r>
              <a:rPr lang="en-US" dirty="0" smtClean="0"/>
              <a:t>                    </a:t>
            </a:r>
          </a:p>
          <a:p>
            <a:pPr lvl="0">
              <a:lnSpc>
                <a:spcPct val="100000"/>
              </a:lnSpc>
            </a:pPr>
            <a:r>
              <a:rPr lang="en-US" dirty="0" smtClean="0"/>
              <a:t>BP </a:t>
            </a:r>
            <a:r>
              <a:rPr lang="en-US" dirty="0"/>
              <a:t>Network </a:t>
            </a:r>
            <a:r>
              <a:rPr lang="en-US" dirty="0" smtClean="0"/>
              <a:t>Management</a:t>
            </a:r>
          </a:p>
          <a:p>
            <a:pPr lvl="1">
              <a:lnSpc>
                <a:spcPct val="100000"/>
              </a:lnSpc>
            </a:pPr>
            <a:r>
              <a:rPr lang="en-US" dirty="0" smtClean="0"/>
              <a:t>Green Book</a:t>
            </a:r>
            <a:r>
              <a:rPr lang="en-US" dirty="0"/>
              <a:t> </a:t>
            </a:r>
            <a:r>
              <a:rPr lang="en-US" dirty="0" smtClean="0"/>
              <a:t>-- </a:t>
            </a:r>
            <a:r>
              <a:rPr lang="en-US" b="0" dirty="0" smtClean="0"/>
              <a:t>Work starting Fall 2014 – targeting completion by end of CY 2015</a:t>
            </a:r>
          </a:p>
          <a:p>
            <a:pPr lvl="1">
              <a:lnSpc>
                <a:spcPct val="100000"/>
              </a:lnSpc>
            </a:pPr>
            <a:r>
              <a:rPr lang="en-US" dirty="0" smtClean="0"/>
              <a:t>Blue Book </a:t>
            </a:r>
            <a:r>
              <a:rPr lang="en-US" b="0" dirty="0" smtClean="0"/>
              <a:t>– </a:t>
            </a:r>
            <a:r>
              <a:rPr lang="en-US" b="0" dirty="0" smtClean="0">
                <a:solidFill>
                  <a:srgbClr val="FF0000"/>
                </a:solidFill>
              </a:rPr>
              <a:t>Not in framework </a:t>
            </a:r>
            <a:r>
              <a:rPr lang="en-US" b="0" dirty="0" smtClean="0"/>
              <a:t>– need to request work item – can target end of CY2016</a:t>
            </a:r>
            <a:endParaRPr lang="en-US" b="0" dirty="0"/>
          </a:p>
          <a:p>
            <a:pPr lvl="0">
              <a:lnSpc>
                <a:spcPct val="100000"/>
              </a:lnSpc>
            </a:pPr>
            <a:r>
              <a:rPr lang="en-US" dirty="0" smtClean="0"/>
              <a:t>Bundle </a:t>
            </a:r>
            <a:r>
              <a:rPr lang="en-US" dirty="0"/>
              <a:t>Security Protocol </a:t>
            </a:r>
            <a:r>
              <a:rPr lang="en-US" dirty="0" smtClean="0"/>
              <a:t>BB</a:t>
            </a:r>
          </a:p>
          <a:p>
            <a:pPr lvl="1">
              <a:lnSpc>
                <a:spcPct val="100000"/>
              </a:lnSpc>
            </a:pPr>
            <a:r>
              <a:rPr lang="en-US" b="0" dirty="0" smtClean="0"/>
              <a:t>Work starting Fall 2014 – </a:t>
            </a:r>
            <a:r>
              <a:rPr lang="en-US" b="0" u="sng" dirty="0" smtClean="0"/>
              <a:t>target completion end of CY2015 </a:t>
            </a:r>
            <a:r>
              <a:rPr lang="en-US" b="0" dirty="0" smtClean="0"/>
              <a:t>– draft specification exists; partial implementations exist.</a:t>
            </a:r>
          </a:p>
          <a:p>
            <a:pPr lvl="0">
              <a:lnSpc>
                <a:spcPct val="100000"/>
              </a:lnSpc>
            </a:pPr>
            <a:r>
              <a:rPr lang="en-US" dirty="0" smtClean="0"/>
              <a:t>Contact Graph Routing (CGR) BB</a:t>
            </a:r>
          </a:p>
          <a:p>
            <a:pPr lvl="1">
              <a:lnSpc>
                <a:spcPct val="100000"/>
              </a:lnSpc>
            </a:pPr>
            <a:r>
              <a:rPr lang="en-US" b="0" dirty="0" smtClean="0"/>
              <a:t>Work </a:t>
            </a:r>
            <a:r>
              <a:rPr lang="en-US" b="0" dirty="0"/>
              <a:t>starting Fall 2014 </a:t>
            </a:r>
            <a:r>
              <a:rPr lang="en-US" b="0" dirty="0" smtClean="0"/>
              <a:t>– target completion end of CY2016 – draft specification exists; at least 1 implementation</a:t>
            </a:r>
          </a:p>
          <a:p>
            <a:pPr lvl="0">
              <a:lnSpc>
                <a:spcPct val="100000"/>
              </a:lnSpc>
            </a:pPr>
            <a:r>
              <a:rPr lang="en-US" dirty="0" smtClean="0"/>
              <a:t>Single-Agency </a:t>
            </a:r>
            <a:r>
              <a:rPr lang="en-US" dirty="0"/>
              <a:t>NW Management </a:t>
            </a:r>
            <a:r>
              <a:rPr lang="en-US" dirty="0" smtClean="0"/>
              <a:t>Requirements GB</a:t>
            </a:r>
          </a:p>
          <a:p>
            <a:pPr lvl="1">
              <a:lnSpc>
                <a:spcPct val="100000"/>
              </a:lnSpc>
            </a:pPr>
            <a:r>
              <a:rPr lang="en-US" b="0" dirty="0" smtClean="0"/>
              <a:t>Work starting Fall 2014 on Network Management</a:t>
            </a:r>
          </a:p>
          <a:p>
            <a:pPr lvl="1">
              <a:lnSpc>
                <a:spcPct val="100000"/>
              </a:lnSpc>
            </a:pPr>
            <a:r>
              <a:rPr lang="en-US" b="0" dirty="0" smtClean="0"/>
              <a:t>No resources (or framework entry) for Network Management </a:t>
            </a:r>
            <a:r>
              <a:rPr lang="en-US" b="0" u="sng" dirty="0" smtClean="0"/>
              <a:t>Blue Book</a:t>
            </a:r>
          </a:p>
          <a:p>
            <a:pPr lvl="0">
              <a:lnSpc>
                <a:spcPct val="100000"/>
              </a:lnSpc>
            </a:pPr>
            <a:r>
              <a:rPr lang="en-US" dirty="0" smtClean="0"/>
              <a:t>No </a:t>
            </a:r>
            <a:r>
              <a:rPr lang="en-US" dirty="0"/>
              <a:t>more standards foreseen after </a:t>
            </a:r>
            <a:r>
              <a:rPr lang="en-US" dirty="0" smtClean="0"/>
              <a:t>2017</a:t>
            </a:r>
          </a:p>
          <a:p>
            <a:pPr lvl="1">
              <a:lnSpc>
                <a:spcPct val="100000"/>
              </a:lnSpc>
            </a:pPr>
            <a:r>
              <a:rPr lang="en-US" b="0" dirty="0" smtClean="0"/>
              <a:t>Additional work (e.g. multicast, dynamic discovery) may be undertaken with </a:t>
            </a:r>
            <a:r>
              <a:rPr lang="en-US" b="0" dirty="0" err="1" smtClean="0"/>
              <a:t>recharter</a:t>
            </a:r>
            <a:r>
              <a:rPr lang="en-US" b="0" dirty="0" smtClean="0"/>
              <a:t> and CMC concurrence</a:t>
            </a:r>
          </a:p>
          <a:p>
            <a:pPr lvl="2">
              <a:lnSpc>
                <a:spcPct val="100000"/>
              </a:lnSpc>
            </a:pPr>
            <a:r>
              <a:rPr lang="en-US" b="0" dirty="0" smtClean="0"/>
              <a:t>Dynamic discovery / routing</a:t>
            </a:r>
          </a:p>
          <a:p>
            <a:pPr lvl="2">
              <a:lnSpc>
                <a:spcPct val="100000"/>
              </a:lnSpc>
            </a:pPr>
            <a:r>
              <a:rPr lang="en-US" b="0" dirty="0" smtClean="0"/>
              <a:t>Multicast protocol</a:t>
            </a:r>
          </a:p>
          <a:p>
            <a:pPr lvl="2">
              <a:lnSpc>
                <a:spcPct val="100000"/>
              </a:lnSpc>
            </a:pPr>
            <a:r>
              <a:rPr lang="en-US" b="0" dirty="0" smtClean="0"/>
              <a:t>Streaming service</a:t>
            </a:r>
          </a:p>
        </p:txBody>
      </p:sp>
      <p:sp>
        <p:nvSpPr>
          <p:cNvPr id="2" name="Left Brace 1"/>
          <p:cNvSpPr/>
          <p:nvPr/>
        </p:nvSpPr>
        <p:spPr bwMode="auto">
          <a:xfrm>
            <a:off x="232235" y="1547155"/>
            <a:ext cx="224965" cy="1190555"/>
          </a:xfrm>
          <a:prstGeom prst="leftBrace">
            <a:avLst>
              <a:gd name="adj1" fmla="val 42205"/>
              <a:gd name="adj2" fmla="val 50000"/>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7" name="Left Brace 6"/>
          <p:cNvSpPr/>
          <p:nvPr/>
        </p:nvSpPr>
        <p:spPr bwMode="auto">
          <a:xfrm>
            <a:off x="232236" y="2814520"/>
            <a:ext cx="224964" cy="2035465"/>
          </a:xfrm>
          <a:prstGeom prst="leftBrace">
            <a:avLst>
              <a:gd name="adj1" fmla="val 42205"/>
              <a:gd name="adj2" fmla="val 50000"/>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AutoShape 3"/>
          <p:cNvSpPr>
            <a:spLocks/>
          </p:cNvSpPr>
          <p:nvPr/>
        </p:nvSpPr>
        <p:spPr bwMode="auto">
          <a:xfrm>
            <a:off x="1845245" y="152400"/>
            <a:ext cx="672087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defTabSz="914400">
              <a:lnSpc>
                <a:spcPct val="90000"/>
              </a:lnSpc>
              <a:spcBef>
                <a:spcPts val="1600"/>
              </a:spcBef>
            </a:pPr>
            <a:r>
              <a:rPr lang="en-US" sz="2800" b="1" dirty="0">
                <a:solidFill>
                  <a:srgbClr val="000099"/>
                </a:solidFill>
                <a:effectLst>
                  <a:outerShdw blurRad="38100" dist="38100" dir="2700000" algn="tl">
                    <a:srgbClr val="C0C0C0"/>
                  </a:outerShdw>
                </a:effectLst>
              </a:rPr>
              <a:t>SIS </a:t>
            </a:r>
            <a:r>
              <a:rPr lang="en-US" sz="2800" dirty="0" smtClean="0">
                <a:solidFill>
                  <a:srgbClr val="000099"/>
                </a:solidFill>
                <a:effectLst>
                  <a:outerShdw blurRad="38100" dist="38100" dir="2700000" algn="tl">
                    <a:srgbClr val="C0C0C0"/>
                  </a:outerShdw>
                </a:effectLst>
              </a:rPr>
              <a:t>Response to CMC Comments</a:t>
            </a:r>
            <a:endParaRPr lang="en-US" dirty="0"/>
          </a:p>
        </p:txBody>
      </p:sp>
    </p:spTree>
    <p:extLst>
      <p:ext uri="{BB962C8B-B14F-4D97-AF65-F5344CB8AC3E}">
        <p14:creationId xmlns:p14="http://schemas.microsoft.com/office/powerpoint/2010/main" val="146426533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576410" y="152400"/>
            <a:ext cx="69129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defTabSz="914400">
              <a:lnSpc>
                <a:spcPct val="90000"/>
              </a:lnSpc>
              <a:spcBef>
                <a:spcPts val="1600"/>
              </a:spcBef>
            </a:pPr>
            <a:r>
              <a:rPr lang="en-US" sz="2800" dirty="0" smtClean="0">
                <a:solidFill>
                  <a:srgbClr val="000099"/>
                </a:solidFill>
                <a:effectLst>
                  <a:outerShdw blurRad="38100" dist="38100" dir="2700000" algn="tl">
                    <a:srgbClr val="C0C0C0"/>
                  </a:outerShdw>
                </a:effectLst>
              </a:rPr>
              <a:t>CESG recommendations on CWE SP</a:t>
            </a:r>
            <a:endParaRPr lang="en-US" dirty="0"/>
          </a:p>
        </p:txBody>
      </p:sp>
      <p:sp>
        <p:nvSpPr>
          <p:cNvPr id="3" name="Content Placeholder 2"/>
          <p:cNvSpPr>
            <a:spLocks noGrp="1"/>
          </p:cNvSpPr>
          <p:nvPr>
            <p:ph idx="1"/>
          </p:nvPr>
        </p:nvSpPr>
        <p:spPr>
          <a:xfrm>
            <a:off x="457200" y="855865"/>
            <a:ext cx="8229600" cy="4785984"/>
          </a:xfrm>
        </p:spPr>
        <p:txBody>
          <a:bodyPr>
            <a:normAutofit fontScale="92500" lnSpcReduction="20000"/>
          </a:bodyPr>
          <a:lstStyle/>
          <a:p>
            <a:pPr lvl="0">
              <a:lnSpc>
                <a:spcPct val="100000"/>
              </a:lnSpc>
            </a:pPr>
            <a:r>
              <a:rPr lang="en-US" b="0" dirty="0" smtClean="0">
                <a:solidFill>
                  <a:srgbClr val="FF0000"/>
                </a:solidFill>
              </a:rPr>
              <a:t>CMC to endorse charter changes due to SP discussions</a:t>
            </a:r>
          </a:p>
          <a:p>
            <a:pPr lvl="0">
              <a:lnSpc>
                <a:spcPct val="100000"/>
              </a:lnSpc>
            </a:pPr>
            <a:r>
              <a:rPr lang="en-US" b="0" dirty="0" smtClean="0">
                <a:solidFill>
                  <a:srgbClr val="FF0000"/>
                </a:solidFill>
              </a:rPr>
              <a:t>CMC to endorse Project creation for Future Projects (not currently in CWE) with </a:t>
            </a:r>
          </a:p>
          <a:p>
            <a:pPr lvl="1">
              <a:lnSpc>
                <a:spcPct val="100000"/>
              </a:lnSpc>
            </a:pPr>
            <a:r>
              <a:rPr lang="en-US" b="0" dirty="0" smtClean="0"/>
              <a:t>Upgradable Start date. If </a:t>
            </a:r>
            <a:r>
              <a:rPr lang="en-US" b="0" dirty="0"/>
              <a:t>it is well in the future (after 2018 ??) other fields shall not be compulsory</a:t>
            </a:r>
          </a:p>
          <a:p>
            <a:pPr lvl="2">
              <a:lnSpc>
                <a:spcPct val="100000"/>
              </a:lnSpc>
            </a:pPr>
            <a:r>
              <a:rPr lang="en-US" b="0" dirty="0"/>
              <a:t>The 1st draft circulated, </a:t>
            </a:r>
          </a:p>
          <a:p>
            <a:pPr lvl="2">
              <a:lnSpc>
                <a:spcPct val="100000"/>
              </a:lnSpc>
            </a:pPr>
            <a:r>
              <a:rPr lang="en-US" b="0" dirty="0"/>
              <a:t>1st comments, </a:t>
            </a:r>
          </a:p>
          <a:p>
            <a:pPr lvl="2">
              <a:lnSpc>
                <a:spcPct val="100000"/>
              </a:lnSpc>
            </a:pPr>
            <a:r>
              <a:rPr lang="en-US" b="0" dirty="0"/>
              <a:t>2nd draft, </a:t>
            </a:r>
          </a:p>
          <a:p>
            <a:pPr lvl="2">
              <a:lnSpc>
                <a:spcPct val="100000"/>
              </a:lnSpc>
            </a:pPr>
            <a:r>
              <a:rPr lang="en-US" b="0" dirty="0"/>
              <a:t>2nd comments, </a:t>
            </a:r>
          </a:p>
          <a:p>
            <a:pPr lvl="2">
              <a:lnSpc>
                <a:spcPct val="100000"/>
              </a:lnSpc>
            </a:pPr>
            <a:r>
              <a:rPr lang="en-US" b="0" dirty="0" err="1"/>
              <a:t>etc</a:t>
            </a:r>
            <a:r>
              <a:rPr lang="en-US" b="0" dirty="0"/>
              <a:t> dates </a:t>
            </a:r>
            <a:endParaRPr lang="en-US" b="0" dirty="0" smtClean="0"/>
          </a:p>
          <a:p>
            <a:pPr lvl="0">
              <a:lnSpc>
                <a:spcPct val="100000"/>
              </a:lnSpc>
            </a:pPr>
            <a:r>
              <a:rPr lang="en-US" b="0" dirty="0" smtClean="0"/>
              <a:t>Completion </a:t>
            </a:r>
            <a:r>
              <a:rPr lang="en-US" b="0" dirty="0" smtClean="0"/>
              <a:t>date to be </a:t>
            </a:r>
            <a:r>
              <a:rPr lang="en-US" b="0" dirty="0" smtClean="0"/>
              <a:t>deleted (it is included in Project description)</a:t>
            </a:r>
            <a:endParaRPr lang="en-US" b="0" dirty="0" smtClean="0"/>
          </a:p>
          <a:p>
            <a:pPr lvl="0">
              <a:lnSpc>
                <a:spcPct val="100000"/>
              </a:lnSpc>
            </a:pPr>
            <a:r>
              <a:rPr lang="en-US" b="0" dirty="0" smtClean="0"/>
              <a:t>Document number to be filled </a:t>
            </a:r>
            <a:r>
              <a:rPr lang="en-US" b="0" dirty="0" smtClean="0"/>
              <a:t>???</a:t>
            </a:r>
          </a:p>
          <a:p>
            <a:pPr lvl="0">
              <a:lnSpc>
                <a:spcPct val="100000"/>
              </a:lnSpc>
            </a:pPr>
            <a:r>
              <a:rPr lang="en-US" b="0" dirty="0" smtClean="0"/>
              <a:t>Milestone ID to be kept ?</a:t>
            </a:r>
            <a:endParaRPr lang="en-US" b="0" dirty="0" smtClean="0"/>
          </a:p>
        </p:txBody>
      </p:sp>
    </p:spTree>
    <p:extLst>
      <p:ext uri="{BB962C8B-B14F-4D97-AF65-F5344CB8AC3E}">
        <p14:creationId xmlns:p14="http://schemas.microsoft.com/office/powerpoint/2010/main" val="419374077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702245"/>
            <a:ext cx="8229600" cy="4762220"/>
          </a:xfrm>
          <a:prstGeom prst="rect">
            <a:avLst/>
          </a:prstGeom>
        </p:spPr>
        <p:txBody>
          <a:bodyPr>
            <a:noAutofit/>
          </a:bodyPr>
          <a:lstStyle/>
          <a:p>
            <a:pPr marL="342900" indent="-342900" eaLnBrk="0" hangingPunct="0">
              <a:spcBef>
                <a:spcPct val="10000"/>
              </a:spcBef>
              <a:spcAft>
                <a:spcPct val="10000"/>
              </a:spcAft>
              <a:buSzPct val="125000"/>
              <a:buFont typeface="Arial" pitchFamily="34" charset="0"/>
              <a:buChar char="•"/>
            </a:pPr>
            <a:r>
              <a:rPr lang="en-US" sz="2000" dirty="0">
                <a:latin typeface="Calibri" pitchFamily="34" charset="0"/>
              </a:rPr>
              <a:t>SUGGESTION 5:  it would be helpful if the mapping presented in the RMP is double checked by the AD’s and validated at CESG level, when instrumented as per suggestion 3</a:t>
            </a:r>
            <a:r>
              <a:rPr lang="en-US" sz="2000" dirty="0" smtClean="0">
                <a:latin typeface="Calibri" pitchFamily="34" charset="0"/>
              </a:rPr>
              <a:t>.</a:t>
            </a:r>
          </a:p>
          <a:p>
            <a:pPr marL="800100" lvl="1" indent="-342900" eaLnBrk="0" hangingPunct="0">
              <a:spcBef>
                <a:spcPct val="10000"/>
              </a:spcBef>
              <a:spcAft>
                <a:spcPct val="10000"/>
              </a:spcAft>
              <a:buSzPct val="125000"/>
              <a:buFont typeface="Arial" pitchFamily="34" charset="0"/>
              <a:buChar char="•"/>
            </a:pPr>
            <a:r>
              <a:rPr lang="en-US" sz="2000" dirty="0" smtClean="0">
                <a:latin typeface="Calibri" pitchFamily="34" charset="0"/>
              </a:rPr>
              <a:t>CESG agrees. See 3.</a:t>
            </a:r>
          </a:p>
          <a:p>
            <a:pPr marL="342900" indent="-342900" eaLnBrk="0" hangingPunct="0">
              <a:spcBef>
                <a:spcPct val="10000"/>
              </a:spcBef>
              <a:spcAft>
                <a:spcPct val="10000"/>
              </a:spcAft>
              <a:buSzPct val="125000"/>
              <a:buFont typeface="Arial" pitchFamily="34" charset="0"/>
              <a:buChar char="•"/>
            </a:pPr>
            <a:endParaRPr lang="en-US" sz="2000" dirty="0" smtClean="0">
              <a:latin typeface="Calibri" pitchFamily="34" charset="0"/>
            </a:endParaRPr>
          </a:p>
        </p:txBody>
      </p:sp>
      <p:sp>
        <p:nvSpPr>
          <p:cNvPr id="4" name="Rectangle 5"/>
          <p:cNvSpPr>
            <a:spLocks noChangeArrowheads="1"/>
          </p:cNvSpPr>
          <p:nvPr/>
        </p:nvSpPr>
        <p:spPr bwMode="auto">
          <a:xfrm>
            <a:off x="758975" y="136525"/>
            <a:ext cx="8229600" cy="565150"/>
          </a:xfrm>
          <a:prstGeom prst="rect">
            <a:avLst/>
          </a:prstGeom>
          <a:noFill/>
          <a:ln w="9525">
            <a:noFill/>
            <a:miter lim="800000"/>
            <a:headEnd/>
            <a:tailEnd/>
          </a:ln>
        </p:spPr>
        <p:txBody>
          <a:bodyPr/>
          <a:lstStyle/>
          <a:p>
            <a:pPr algn="ctr" eaLnBrk="0" hangingPunct="0">
              <a:lnSpc>
                <a:spcPct val="90000"/>
              </a:lnSpc>
              <a:spcAft>
                <a:spcPct val="10000"/>
              </a:spcAft>
              <a:buSzPct val="125000"/>
              <a:defRPr/>
            </a:pPr>
            <a:r>
              <a:rPr lang="en-US" sz="3200" dirty="0" smtClean="0">
                <a:solidFill>
                  <a:srgbClr val="000099"/>
                </a:solidFill>
                <a:effectLst>
                  <a:outerShdw blurRad="38100" dist="38100" dir="2700000" algn="tl">
                    <a:srgbClr val="C0C0C0"/>
                  </a:outerShdw>
                </a:effectLst>
                <a:latin typeface="Calibri" pitchFamily="34" charset="0"/>
              </a:rPr>
              <a:t>CESG responses on CMC SP’s comments </a:t>
            </a:r>
            <a:endParaRPr lang="en-US" sz="3200" dirty="0">
              <a:solidFill>
                <a:srgbClr val="000099"/>
              </a:solidFill>
              <a:effectLst>
                <a:outerShdw blurRad="38100" dist="38100" dir="2700000" algn="tl">
                  <a:srgbClr val="C0C0C0"/>
                </a:outerShdw>
              </a:effectLst>
              <a:latin typeface="Calibri" pitchFamily="34" charset="0"/>
            </a:endParaRPr>
          </a:p>
        </p:txBody>
      </p:sp>
    </p:spTree>
    <p:extLst>
      <p:ext uri="{BB962C8B-B14F-4D97-AF65-F5344CB8AC3E}">
        <p14:creationId xmlns:p14="http://schemas.microsoft.com/office/powerpoint/2010/main" val="705072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Response to </a:t>
            </a:r>
            <a:r>
              <a:rPr lang="en-US" dirty="0" smtClean="0"/>
              <a:t>CMC comments</a:t>
            </a:r>
            <a:endParaRPr lang="en-US" dirty="0"/>
          </a:p>
        </p:txBody>
      </p:sp>
      <p:sp>
        <p:nvSpPr>
          <p:cNvPr id="3" name="Content Placeholder 2"/>
          <p:cNvSpPr>
            <a:spLocks noGrp="1"/>
          </p:cNvSpPr>
          <p:nvPr>
            <p:ph idx="1"/>
          </p:nvPr>
        </p:nvSpPr>
        <p:spPr>
          <a:xfrm>
            <a:off x="462665" y="817460"/>
            <a:ext cx="8229600" cy="5952775"/>
          </a:xfrm>
        </p:spPr>
        <p:txBody>
          <a:bodyPr/>
          <a:lstStyle/>
          <a:p>
            <a:pPr marL="342900" indent="-342900">
              <a:buFont typeface="+mj-lt"/>
              <a:buAutoNum type="arabicPeriod"/>
            </a:pPr>
            <a:r>
              <a:rPr lang="en-US" sz="1400" dirty="0" smtClean="0"/>
              <a:t>The </a:t>
            </a:r>
            <a:r>
              <a:rPr lang="en-US" sz="1400" dirty="0"/>
              <a:t>standards on security architecture and D-DOR will be completed by 2016. No other standards are currently approved beyond 2016. Goals achieved? </a:t>
            </a:r>
            <a:r>
              <a:rPr lang="en-US" sz="1400" dirty="0" smtClean="0"/>
              <a:t> </a:t>
            </a:r>
            <a:r>
              <a:rPr lang="en-US" sz="1400" dirty="0" smtClean="0">
                <a:solidFill>
                  <a:srgbClr val="FF0000"/>
                </a:solidFill>
              </a:rPr>
              <a:t>Have been extended by WGs</a:t>
            </a:r>
            <a:endParaRPr lang="en-US" sz="1400" dirty="0">
              <a:solidFill>
                <a:srgbClr val="FF0000"/>
              </a:solidFill>
            </a:endParaRPr>
          </a:p>
          <a:p>
            <a:pPr marL="342900" indent="-342900">
              <a:buFont typeface="+mj-lt"/>
              <a:buAutoNum type="arabicPeriod"/>
            </a:pPr>
            <a:r>
              <a:rPr lang="en-US" sz="1400" dirty="0" smtClean="0"/>
              <a:t>SEA </a:t>
            </a:r>
            <a:r>
              <a:rPr lang="en-US" sz="1400" dirty="0"/>
              <a:t>plan of work does contain approved documents for XML schemas although this is needed in all areas, in particular CS, MOIS and SOIS. Is this an issue? </a:t>
            </a:r>
            <a:r>
              <a:rPr lang="en-US" sz="1400" dirty="0" smtClean="0"/>
              <a:t> </a:t>
            </a:r>
            <a:r>
              <a:rPr lang="en-US" sz="1400" dirty="0" smtClean="0">
                <a:solidFill>
                  <a:srgbClr val="FF0000"/>
                </a:solidFill>
              </a:rPr>
              <a:t>Plan to cover in restarted SAWG if resources are provided by CMC.</a:t>
            </a:r>
            <a:endParaRPr lang="en-US" sz="1400" dirty="0">
              <a:solidFill>
                <a:srgbClr val="FF0000"/>
              </a:solidFill>
            </a:endParaRPr>
          </a:p>
          <a:p>
            <a:pPr marL="342900" indent="-342900">
              <a:buFont typeface="+mj-lt"/>
              <a:buAutoNum type="arabicPeriod"/>
            </a:pPr>
            <a:r>
              <a:rPr lang="en-US" sz="1400" dirty="0" smtClean="0"/>
              <a:t>SEA </a:t>
            </a:r>
            <a:r>
              <a:rPr lang="en-US" sz="1400" dirty="0"/>
              <a:t>midterm focus  (2017) is on timeline exchange (overlap with MO M&amp;C / MAL). Issue to be </a:t>
            </a:r>
            <a:r>
              <a:rPr lang="en-US" sz="1400" dirty="0" smtClean="0"/>
              <a:t>resolved.  </a:t>
            </a:r>
            <a:r>
              <a:rPr lang="en-US" sz="1400" dirty="0" smtClean="0">
                <a:solidFill>
                  <a:srgbClr val="FF0000"/>
                </a:solidFill>
              </a:rPr>
              <a:t>Propose a data format Orange Book in ASN.1 or other standard syntax.</a:t>
            </a:r>
            <a:endParaRPr lang="en-US" sz="1400" dirty="0">
              <a:solidFill>
                <a:srgbClr val="FF0000"/>
              </a:solidFill>
            </a:endParaRPr>
          </a:p>
          <a:p>
            <a:pPr marL="342900" indent="-342900">
              <a:buFont typeface="+mj-lt"/>
              <a:buAutoNum type="arabicPeriod"/>
            </a:pPr>
            <a:r>
              <a:rPr lang="en-US" sz="1400" dirty="0" smtClean="0"/>
              <a:t>SEA </a:t>
            </a:r>
            <a:r>
              <a:rPr lang="en-US" sz="1400" dirty="0"/>
              <a:t>long term plan is to </a:t>
            </a:r>
            <a:r>
              <a:rPr lang="en-US" sz="1400" dirty="0" err="1"/>
              <a:t>standardise</a:t>
            </a:r>
            <a:r>
              <a:rPr lang="en-US" sz="1400" dirty="0"/>
              <a:t> time services; this was discussed a long time ago in CMC but no decision yet. A decision is needed in order to ensure resource </a:t>
            </a:r>
            <a:r>
              <a:rPr lang="en-US" sz="1400" dirty="0" smtClean="0"/>
              <a:t>availability.  </a:t>
            </a:r>
            <a:r>
              <a:rPr lang="en-US" sz="1400" dirty="0" smtClean="0">
                <a:solidFill>
                  <a:srgbClr val="FF0000"/>
                </a:solidFill>
              </a:rPr>
              <a:t>Open issue until requirements and resources are identified.</a:t>
            </a:r>
            <a:endParaRPr lang="en-US" sz="1400" dirty="0">
              <a:solidFill>
                <a:srgbClr val="FF0000"/>
              </a:solidFill>
            </a:endParaRPr>
          </a:p>
          <a:p>
            <a:pPr marL="342900" indent="-342900">
              <a:buFont typeface="+mj-lt"/>
              <a:buAutoNum type="arabicPeriod"/>
            </a:pPr>
            <a:r>
              <a:rPr lang="en-US" sz="1400" dirty="0"/>
              <a:t> Goal #7 CCSDS Standards  Reference Architecture is a project not approved.  This project is considered as high priority and should be started </a:t>
            </a:r>
            <a:r>
              <a:rPr lang="en-US" sz="1400" dirty="0" err="1"/>
              <a:t>asap</a:t>
            </a:r>
            <a:r>
              <a:rPr lang="en-US" sz="1400" dirty="0"/>
              <a:t>. This decision should be taken by the CMC in the very near future. </a:t>
            </a:r>
            <a:r>
              <a:rPr lang="en-US" sz="1400" dirty="0">
                <a:solidFill>
                  <a:srgbClr val="FF0000"/>
                </a:solidFill>
              </a:rPr>
              <a:t>Plan to cover in restarted SAWG if resources are provided by CMC</a:t>
            </a:r>
            <a:endParaRPr lang="en-US" sz="1400" dirty="0" smtClean="0"/>
          </a:p>
          <a:p>
            <a:pPr marL="342900" indent="-342900">
              <a:buFont typeface="+mj-lt"/>
              <a:buAutoNum type="arabicPeriod"/>
            </a:pPr>
            <a:r>
              <a:rPr lang="en-US" sz="1400" dirty="0" smtClean="0"/>
              <a:t>Security</a:t>
            </a:r>
            <a:r>
              <a:rPr lang="en-US" sz="1400" dirty="0"/>
              <a:t>: key management BB is behind schedule and should terminate 2017. Is this an issue for other WGs (e.g.: interdependency with SLS / SDLS)</a:t>
            </a:r>
            <a:r>
              <a:rPr lang="en-US" sz="1400" dirty="0">
                <a:solidFill>
                  <a:srgbClr val="FF0000"/>
                </a:solidFill>
              </a:rPr>
              <a:t>? </a:t>
            </a:r>
            <a:r>
              <a:rPr lang="en-US" sz="1400" dirty="0" smtClean="0">
                <a:solidFill>
                  <a:srgbClr val="FF0000"/>
                </a:solidFill>
              </a:rPr>
              <a:t> Issue is being worked collaboratively with SLS.</a:t>
            </a:r>
            <a:endParaRPr lang="en-US" sz="1400" dirty="0">
              <a:solidFill>
                <a:srgbClr val="FF0000"/>
              </a:solidFill>
            </a:endParaRPr>
          </a:p>
          <a:p>
            <a:pPr marL="342900" indent="-342900">
              <a:buFont typeface="+mj-lt"/>
              <a:buAutoNum type="arabicPeriod"/>
            </a:pPr>
            <a:r>
              <a:rPr lang="en-US" sz="1400" dirty="0"/>
              <a:t> XML SIG is still a SIG while standards should be produced within 2 years: is there an issue as the WG(s) is (are) still to be created? </a:t>
            </a:r>
            <a:r>
              <a:rPr lang="en-US" sz="1400" dirty="0" smtClean="0"/>
              <a:t> </a:t>
            </a:r>
            <a:r>
              <a:rPr lang="en-US" sz="1400" dirty="0" smtClean="0">
                <a:solidFill>
                  <a:srgbClr val="FF0000"/>
                </a:solidFill>
              </a:rPr>
              <a:t>Propose publication of RFC &amp; Policy then closing SIG.  Standards will be covered in SAWG.</a:t>
            </a:r>
            <a:endParaRPr lang="en-US" sz="1400" dirty="0">
              <a:solidFill>
                <a:srgbClr val="FF0000"/>
              </a:solidFill>
            </a:endParaRPr>
          </a:p>
          <a:p>
            <a:pPr marL="342900" indent="-342900">
              <a:buFont typeface="+mj-lt"/>
              <a:buAutoNum type="arabicPeriod"/>
            </a:pPr>
            <a:r>
              <a:rPr lang="en-US" sz="1400" dirty="0" smtClean="0"/>
              <a:t>Only </a:t>
            </a:r>
            <a:r>
              <a:rPr lang="en-US" sz="1400" dirty="0"/>
              <a:t>Security and DDOR are approved WGs/Projects; Timelines and XML SIG could / should start soon, while not yet present in the FW. </a:t>
            </a:r>
            <a:r>
              <a:rPr lang="en-US" sz="1400" dirty="0" smtClean="0"/>
              <a:t> </a:t>
            </a:r>
            <a:r>
              <a:rPr lang="en-US" sz="1400" dirty="0" smtClean="0">
                <a:solidFill>
                  <a:srgbClr val="FF0000"/>
                </a:solidFill>
              </a:rPr>
              <a:t>See 3 and 7.</a:t>
            </a:r>
            <a:endParaRPr lang="en-US" sz="1400" dirty="0">
              <a:solidFill>
                <a:srgbClr val="FF0000"/>
              </a:solidFill>
            </a:endParaRPr>
          </a:p>
          <a:p>
            <a:pPr marL="342900" indent="-342900">
              <a:buFont typeface="+mj-lt"/>
              <a:buAutoNum type="arabicPeriod"/>
            </a:pPr>
            <a:r>
              <a:rPr lang="en-US" sz="1400" dirty="0" smtClean="0"/>
              <a:t>In </a:t>
            </a:r>
            <a:r>
              <a:rPr lang="en-US" sz="1400" dirty="0"/>
              <a:t>this context, is it wise to authorize the new Architecture activities (goals 3 and 7) which, in the past have always suffered a lack of resources, in the proposed schedule? </a:t>
            </a:r>
            <a:r>
              <a:rPr lang="en-US" sz="1400" dirty="0" smtClean="0"/>
              <a:t> </a:t>
            </a:r>
            <a:r>
              <a:rPr lang="en-US" sz="1400" dirty="0" smtClean="0">
                <a:solidFill>
                  <a:srgbClr val="FF0000"/>
                </a:solidFill>
              </a:rPr>
              <a:t>See 2, 5, &amp; 7, these will be started if resources are provided.  Some external resources identified.</a:t>
            </a:r>
            <a:endParaRPr lang="en-US" sz="1400" dirty="0">
              <a:solidFill>
                <a:srgbClr val="FF0000"/>
              </a:solidFill>
            </a:endParaRPr>
          </a:p>
          <a:p>
            <a:pPr marL="342900" indent="-342900">
              <a:buFont typeface="+mj-lt"/>
              <a:buAutoNum type="arabicPeriod"/>
            </a:pPr>
            <a:r>
              <a:rPr lang="en-US" sz="1400" dirty="0" smtClean="0"/>
              <a:t>Where </a:t>
            </a:r>
            <a:r>
              <a:rPr lang="en-US" sz="1400" dirty="0"/>
              <a:t>are the priorities? Is there a risk to delay or interfere with one or the other of the approved / engaged activities? </a:t>
            </a:r>
            <a:r>
              <a:rPr lang="en-US" sz="1400" dirty="0" smtClean="0"/>
              <a:t> </a:t>
            </a:r>
            <a:r>
              <a:rPr lang="en-US" sz="1400" dirty="0" smtClean="0">
                <a:solidFill>
                  <a:srgbClr val="FF0000"/>
                </a:solidFill>
              </a:rPr>
              <a:t>Lack of assigned resources carries risk of delay.</a:t>
            </a:r>
            <a:endParaRPr lang="en-US" sz="1400" dirty="0">
              <a:solidFill>
                <a:srgbClr val="FF0000"/>
              </a:solidFill>
            </a:endParaRPr>
          </a:p>
          <a:p>
            <a:pPr marL="342900" indent="-342900">
              <a:buFont typeface="+mj-lt"/>
              <a:buAutoNum type="arabicPeriod"/>
            </a:pPr>
            <a:r>
              <a:rPr lang="en-US" sz="1400" dirty="0" smtClean="0"/>
              <a:t>Security </a:t>
            </a:r>
            <a:r>
              <a:rPr lang="en-US" sz="1400" dirty="0"/>
              <a:t>and DDOR WGs have no activities identified as part of FP beyond 2016. Is it anticipated that all goals will then be achieved and the group has no further activity ? </a:t>
            </a:r>
            <a:r>
              <a:rPr lang="en-US" sz="1400" dirty="0" smtClean="0"/>
              <a:t>  </a:t>
            </a:r>
            <a:r>
              <a:rPr lang="en-US" sz="1400" dirty="0" smtClean="0">
                <a:solidFill>
                  <a:srgbClr val="FF0000"/>
                </a:solidFill>
              </a:rPr>
              <a:t>See 1.</a:t>
            </a:r>
            <a:endParaRPr lang="en-US" sz="1400" dirty="0">
              <a:solidFill>
                <a:srgbClr val="FF0000"/>
              </a:solidFill>
            </a:endParaRPr>
          </a:p>
        </p:txBody>
      </p:sp>
    </p:spTree>
    <p:extLst>
      <p:ext uri="{BB962C8B-B14F-4D97-AF65-F5344CB8AC3E}">
        <p14:creationId xmlns:p14="http://schemas.microsoft.com/office/powerpoint/2010/main" val="1730181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et’s do this right and </a:t>
            </a:r>
            <a:br>
              <a:rPr lang="en-US" dirty="0" smtClean="0"/>
            </a:br>
            <a:r>
              <a:rPr lang="en-US" dirty="0" smtClean="0"/>
              <a:t>avoid anything like this …</a:t>
            </a:r>
            <a:endParaRPr lang="en-US" dirty="0"/>
          </a:p>
        </p:txBody>
      </p:sp>
      <p:pic>
        <p:nvPicPr>
          <p:cNvPr id="4" name="Content Placeholder 3" descr="image034.jpg"/>
          <p:cNvPicPr>
            <a:picLocks noGrp="1" noChangeAspect="1"/>
          </p:cNvPicPr>
          <p:nvPr>
            <p:ph idx="1"/>
          </p:nvPr>
        </p:nvPicPr>
        <p:blipFill>
          <a:blip r:embed="rId2">
            <a:extLst>
              <a:ext uri="{28A0092B-C50C-407E-A947-70E740481C1C}">
                <a14:useLocalDpi xmlns:a14="http://schemas.microsoft.com/office/drawing/2010/main" val="0"/>
              </a:ext>
            </a:extLst>
          </a:blip>
          <a:srcRect l="3348" r="3348"/>
          <a:stretch>
            <a:fillRect/>
          </a:stretch>
        </p:blipFill>
        <p:spPr/>
      </p:pic>
    </p:spTree>
    <p:extLst>
      <p:ext uri="{BB962C8B-B14F-4D97-AF65-F5344CB8AC3E}">
        <p14:creationId xmlns:p14="http://schemas.microsoft.com/office/powerpoint/2010/main" val="1445120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019" y="740650"/>
            <a:ext cx="8948365" cy="5458975"/>
          </a:xfrm>
        </p:spPr>
        <p:txBody>
          <a:bodyPr/>
          <a:lstStyle/>
          <a:p>
            <a:pPr>
              <a:defRPr/>
            </a:pPr>
            <a:r>
              <a:rPr lang="en-US" sz="1800" dirty="0" smtClean="0">
                <a:solidFill>
                  <a:srgbClr val="000099"/>
                </a:solidFill>
                <a:cs typeface="Calibri" pitchFamily="34" charset="0"/>
              </a:rPr>
              <a:t> NAV WGs </a:t>
            </a:r>
            <a:r>
              <a:rPr lang="en-US" sz="1800" dirty="0">
                <a:solidFill>
                  <a:srgbClr val="000099"/>
                </a:solidFill>
                <a:cs typeface="Calibri" pitchFamily="34" charset="0"/>
              </a:rPr>
              <a:t>have no activities identified as part of FP beyond 2016.  Is it anticipated that all goals will </a:t>
            </a:r>
            <a:r>
              <a:rPr lang="en-US" sz="1800" dirty="0" smtClean="0">
                <a:solidFill>
                  <a:srgbClr val="000099"/>
                </a:solidFill>
                <a:cs typeface="Calibri" pitchFamily="34" charset="0"/>
              </a:rPr>
              <a:t>be </a:t>
            </a:r>
            <a:r>
              <a:rPr lang="en-US" sz="1800" dirty="0">
                <a:solidFill>
                  <a:srgbClr val="000099"/>
                </a:solidFill>
                <a:cs typeface="Calibri" pitchFamily="34" charset="0"/>
              </a:rPr>
              <a:t>achieved and </a:t>
            </a:r>
            <a:r>
              <a:rPr lang="en-US" sz="1800" dirty="0" smtClean="0">
                <a:solidFill>
                  <a:srgbClr val="000099"/>
                </a:solidFill>
                <a:cs typeface="Calibri" pitchFamily="34" charset="0"/>
              </a:rPr>
              <a:t>WG has </a:t>
            </a:r>
            <a:r>
              <a:rPr lang="en-US" sz="1800" dirty="0">
                <a:solidFill>
                  <a:srgbClr val="000099"/>
                </a:solidFill>
                <a:cs typeface="Calibri" pitchFamily="34" charset="0"/>
              </a:rPr>
              <a:t>no further activity ? </a:t>
            </a:r>
            <a:endParaRPr lang="en-US" sz="1800" dirty="0" smtClean="0">
              <a:solidFill>
                <a:srgbClr val="000099"/>
              </a:solidFill>
              <a:cs typeface="Calibri" pitchFamily="34" charset="0"/>
            </a:endParaRPr>
          </a:p>
          <a:p>
            <a:pPr lvl="1">
              <a:defRPr/>
            </a:pPr>
            <a:r>
              <a:rPr lang="en-US" sz="1600" dirty="0" smtClean="0">
                <a:solidFill>
                  <a:srgbClr val="FF0000"/>
                </a:solidFill>
                <a:cs typeface="Calibri" pitchFamily="34" charset="0"/>
              </a:rPr>
              <a:t>WG discussed during London future standards (included in 5 years internal plan)</a:t>
            </a:r>
          </a:p>
          <a:p>
            <a:pPr lvl="2">
              <a:defRPr/>
            </a:pPr>
            <a:r>
              <a:rPr lang="en-US" sz="1600" dirty="0" smtClean="0">
                <a:solidFill>
                  <a:srgbClr val="FF0000"/>
                </a:solidFill>
                <a:cs typeface="Calibri" pitchFamily="34" charset="0"/>
              </a:rPr>
              <a:t>Spacecraft Perturbation Message		2018 – 2022</a:t>
            </a:r>
          </a:p>
          <a:p>
            <a:pPr lvl="2">
              <a:defRPr/>
            </a:pPr>
            <a:r>
              <a:rPr lang="en-US" sz="1600" dirty="0" smtClean="0">
                <a:solidFill>
                  <a:srgbClr val="FF0000"/>
                </a:solidFill>
                <a:cs typeface="Calibri" pitchFamily="34" charset="0"/>
              </a:rPr>
              <a:t>Events Message				2019 – 2022</a:t>
            </a:r>
          </a:p>
          <a:p>
            <a:pPr lvl="2">
              <a:defRPr/>
            </a:pPr>
            <a:r>
              <a:rPr lang="en-US" sz="1600" dirty="0" smtClean="0">
                <a:solidFill>
                  <a:srgbClr val="FF0000"/>
                </a:solidFill>
                <a:cs typeface="Calibri" pitchFamily="34" charset="0"/>
              </a:rPr>
              <a:t>Satellite Re-entry Message			2019 – 2023</a:t>
            </a:r>
          </a:p>
          <a:p>
            <a:pPr lvl="2">
              <a:defRPr/>
            </a:pPr>
            <a:r>
              <a:rPr lang="en-US" sz="1600" dirty="0" smtClean="0">
                <a:solidFill>
                  <a:srgbClr val="FF0000"/>
                </a:solidFill>
                <a:cs typeface="Calibri" pitchFamily="34" charset="0"/>
              </a:rPr>
              <a:t>CDM 5 year review				2018 – 2019</a:t>
            </a:r>
          </a:p>
          <a:p>
            <a:pPr lvl="2">
              <a:defRPr/>
            </a:pPr>
            <a:r>
              <a:rPr lang="en-US" sz="1600" dirty="0" smtClean="0">
                <a:solidFill>
                  <a:srgbClr val="FF0000"/>
                </a:solidFill>
                <a:cs typeface="Calibri" pitchFamily="34" charset="0"/>
              </a:rPr>
              <a:t>TDM / NHM / PRM 5 year review		2021 - 2022</a:t>
            </a:r>
          </a:p>
          <a:p>
            <a:pPr>
              <a:defRPr/>
            </a:pPr>
            <a:r>
              <a:rPr lang="en-US" sz="1800" dirty="0" smtClean="0">
                <a:solidFill>
                  <a:srgbClr val="000099"/>
                </a:solidFill>
                <a:cs typeface="Calibri" pitchFamily="34" charset="0"/>
              </a:rPr>
              <a:t>DAI </a:t>
            </a:r>
            <a:r>
              <a:rPr lang="en-US" sz="1800" dirty="0">
                <a:solidFill>
                  <a:srgbClr val="000099"/>
                </a:solidFill>
                <a:cs typeface="Calibri" pitchFamily="34" charset="0"/>
              </a:rPr>
              <a:t>WGs have no activities identified as part of FP beyond 2016.  Is it anticipated that all goals will </a:t>
            </a:r>
            <a:r>
              <a:rPr lang="en-US" sz="1800" dirty="0" smtClean="0">
                <a:solidFill>
                  <a:srgbClr val="000099"/>
                </a:solidFill>
                <a:cs typeface="Calibri" pitchFamily="34" charset="0"/>
              </a:rPr>
              <a:t>be </a:t>
            </a:r>
            <a:r>
              <a:rPr lang="en-US" sz="1800" dirty="0">
                <a:solidFill>
                  <a:srgbClr val="000099"/>
                </a:solidFill>
                <a:cs typeface="Calibri" pitchFamily="34" charset="0"/>
              </a:rPr>
              <a:t>achieved </a:t>
            </a:r>
            <a:r>
              <a:rPr lang="en-US" sz="1800" dirty="0" smtClean="0">
                <a:solidFill>
                  <a:srgbClr val="000099"/>
                </a:solidFill>
                <a:cs typeface="Calibri" pitchFamily="34" charset="0"/>
              </a:rPr>
              <a:t>WG </a:t>
            </a:r>
            <a:r>
              <a:rPr lang="en-US" sz="1800" dirty="0">
                <a:solidFill>
                  <a:srgbClr val="000099"/>
                </a:solidFill>
                <a:cs typeface="Calibri" pitchFamily="34" charset="0"/>
              </a:rPr>
              <a:t>has no further activity ? </a:t>
            </a:r>
            <a:endParaRPr lang="en-US" sz="1800" dirty="0" smtClean="0">
              <a:solidFill>
                <a:srgbClr val="000099"/>
              </a:solidFill>
              <a:cs typeface="Calibri" pitchFamily="34" charset="0"/>
            </a:endParaRPr>
          </a:p>
          <a:p>
            <a:pPr lvl="1">
              <a:defRPr/>
            </a:pPr>
            <a:r>
              <a:rPr lang="en-US" sz="1600" dirty="0">
                <a:solidFill>
                  <a:srgbClr val="FF0000"/>
                </a:solidFill>
                <a:cs typeface="Calibri" pitchFamily="34" charset="0"/>
              </a:rPr>
              <a:t>MOIMS-Goal 3 (Reminder: DEDSL, EAST and XFDU </a:t>
            </a:r>
            <a:r>
              <a:rPr lang="en-US" sz="1600" dirty="0" smtClean="0">
                <a:solidFill>
                  <a:srgbClr val="FF0000"/>
                </a:solidFill>
                <a:cs typeface="Calibri" pitchFamily="34" charset="0"/>
              </a:rPr>
              <a:t>group)</a:t>
            </a:r>
          </a:p>
          <a:p>
            <a:pPr lvl="2">
              <a:defRPr/>
            </a:pPr>
            <a:r>
              <a:rPr lang="en-US" sz="1600" dirty="0" smtClean="0">
                <a:solidFill>
                  <a:srgbClr val="FF0000"/>
                </a:solidFill>
                <a:cs typeface="Calibri" pitchFamily="34" charset="0"/>
              </a:rPr>
              <a:t>DEDSL </a:t>
            </a:r>
            <a:r>
              <a:rPr lang="en-US" sz="1600" dirty="0">
                <a:solidFill>
                  <a:srgbClr val="FF0000"/>
                </a:solidFill>
                <a:cs typeface="Calibri" pitchFamily="34" charset="0"/>
              </a:rPr>
              <a:t>(xml schema): 2015 – </a:t>
            </a:r>
            <a:r>
              <a:rPr lang="en-US" sz="1600" dirty="0" smtClean="0">
                <a:solidFill>
                  <a:srgbClr val="FF0000"/>
                </a:solidFill>
                <a:cs typeface="Calibri" pitchFamily="34" charset="0"/>
              </a:rPr>
              <a:t>2018</a:t>
            </a:r>
          </a:p>
          <a:p>
            <a:pPr lvl="2">
              <a:defRPr/>
            </a:pPr>
            <a:r>
              <a:rPr lang="en-US" sz="1600" dirty="0" smtClean="0">
                <a:solidFill>
                  <a:srgbClr val="FF0000"/>
                </a:solidFill>
                <a:cs typeface="Calibri" pitchFamily="34" charset="0"/>
              </a:rPr>
              <a:t>EAST 5 year review (</a:t>
            </a:r>
            <a:r>
              <a:rPr lang="en-US" sz="1600" dirty="0">
                <a:solidFill>
                  <a:srgbClr val="FF0000"/>
                </a:solidFill>
                <a:cs typeface="Calibri" pitchFamily="34" charset="0"/>
              </a:rPr>
              <a:t>J</a:t>
            </a:r>
            <a:r>
              <a:rPr lang="en-US" sz="1600" dirty="0" smtClean="0">
                <a:solidFill>
                  <a:srgbClr val="FF0000"/>
                </a:solidFill>
                <a:cs typeface="Calibri" pitchFamily="34" charset="0"/>
              </a:rPr>
              <a:t>une 2015)</a:t>
            </a:r>
          </a:p>
          <a:p>
            <a:pPr lvl="2">
              <a:defRPr/>
            </a:pPr>
            <a:r>
              <a:rPr lang="en-US" sz="1600" dirty="0" smtClean="0">
                <a:solidFill>
                  <a:srgbClr val="FF0000"/>
                </a:solidFill>
                <a:cs typeface="Calibri" pitchFamily="34" charset="0"/>
              </a:rPr>
              <a:t>Future </a:t>
            </a:r>
            <a:r>
              <a:rPr lang="en-US" sz="1600" dirty="0">
                <a:solidFill>
                  <a:srgbClr val="FF0000"/>
                </a:solidFill>
                <a:cs typeface="Calibri" pitchFamily="34" charset="0"/>
              </a:rPr>
              <a:t>projects: needs for data description are broader than preservation aims (further discussion required among the group with data description experts)</a:t>
            </a:r>
          </a:p>
          <a:p>
            <a:pPr lvl="1">
              <a:defRPr/>
            </a:pPr>
            <a:r>
              <a:rPr lang="en-US" sz="1600" dirty="0">
                <a:solidFill>
                  <a:srgbClr val="FF0000"/>
                </a:solidFill>
                <a:cs typeface="Calibri" pitchFamily="34" charset="0"/>
              </a:rPr>
              <a:t>MOIMS-Goal 4 (Reminder: OAIS </a:t>
            </a:r>
            <a:r>
              <a:rPr lang="en-US" sz="1600" dirty="0" smtClean="0">
                <a:solidFill>
                  <a:srgbClr val="FF0000"/>
                </a:solidFill>
                <a:cs typeface="Calibri" pitchFamily="34" charset="0"/>
              </a:rPr>
              <a:t>group)</a:t>
            </a:r>
          </a:p>
          <a:p>
            <a:pPr lvl="2">
              <a:defRPr/>
            </a:pPr>
            <a:r>
              <a:rPr lang="en-US" sz="1600" dirty="0" smtClean="0">
                <a:solidFill>
                  <a:srgbClr val="FF0000"/>
                </a:solidFill>
                <a:cs typeface="Calibri" pitchFamily="34" charset="0"/>
              </a:rPr>
              <a:t>5 years Reviews </a:t>
            </a:r>
            <a:r>
              <a:rPr lang="en-US" sz="1600" dirty="0">
                <a:solidFill>
                  <a:srgbClr val="FF0000"/>
                </a:solidFill>
                <a:cs typeface="Calibri" pitchFamily="34" charset="0"/>
              </a:rPr>
              <a:t>– PAIMAS (</a:t>
            </a:r>
            <a:r>
              <a:rPr lang="en-US" sz="1600" dirty="0" err="1">
                <a:solidFill>
                  <a:srgbClr val="FF0000"/>
                </a:solidFill>
                <a:cs typeface="Calibri" pitchFamily="34" charset="0"/>
              </a:rPr>
              <a:t>june</a:t>
            </a:r>
            <a:r>
              <a:rPr lang="en-US" sz="1600" dirty="0">
                <a:solidFill>
                  <a:srgbClr val="FF0000"/>
                </a:solidFill>
                <a:cs typeface="Calibri" pitchFamily="34" charset="0"/>
              </a:rPr>
              <a:t> 2015), OAIS 2017, TDR metrics 2016, TDR bodies 2019 </a:t>
            </a:r>
          </a:p>
          <a:p>
            <a:pPr lvl="2">
              <a:defRPr/>
            </a:pPr>
            <a:r>
              <a:rPr lang="en-US" sz="1600" dirty="0" smtClean="0">
                <a:solidFill>
                  <a:srgbClr val="FF0000"/>
                </a:solidFill>
                <a:cs typeface="Calibri" pitchFamily="34" charset="0"/>
              </a:rPr>
              <a:t>From </a:t>
            </a:r>
            <a:r>
              <a:rPr lang="en-US" sz="1600" dirty="0">
                <a:solidFill>
                  <a:srgbClr val="FF0000"/>
                </a:solidFill>
                <a:cs typeface="Calibri" pitchFamily="34" charset="0"/>
              </a:rPr>
              <a:t>ICP stages: Further projects providing details of these </a:t>
            </a:r>
            <a:r>
              <a:rPr lang="en-US" sz="1600" dirty="0" smtClean="0">
                <a:solidFill>
                  <a:srgbClr val="FF0000"/>
                </a:solidFill>
                <a:cs typeface="Calibri" pitchFamily="34" charset="0"/>
              </a:rPr>
              <a:t>stages</a:t>
            </a:r>
          </a:p>
          <a:p>
            <a:pPr lvl="2">
              <a:defRPr/>
            </a:pPr>
            <a:r>
              <a:rPr lang="en-US" sz="1600" dirty="0" smtClean="0">
                <a:solidFill>
                  <a:srgbClr val="FF0000"/>
                </a:solidFill>
                <a:cs typeface="Calibri" pitchFamily="34" charset="0"/>
              </a:rPr>
              <a:t>Roadmap </a:t>
            </a:r>
            <a:r>
              <a:rPr lang="en-US" sz="1600" dirty="0">
                <a:solidFill>
                  <a:srgbClr val="FF0000"/>
                </a:solidFill>
                <a:cs typeface="Calibri" pitchFamily="34" charset="0"/>
              </a:rPr>
              <a:t>for development of related OAIS standards (OAIS section </a:t>
            </a:r>
            <a:r>
              <a:rPr lang="en-US" sz="1600" dirty="0" smtClean="0">
                <a:solidFill>
                  <a:srgbClr val="FF0000"/>
                </a:solidFill>
                <a:cs typeface="Calibri" pitchFamily="34" charset="0"/>
              </a:rPr>
              <a:t>1.5)</a:t>
            </a:r>
          </a:p>
          <a:p>
            <a:pPr lvl="3">
              <a:defRPr/>
            </a:pPr>
            <a:r>
              <a:rPr lang="en-US" sz="1600" dirty="0" smtClean="0">
                <a:solidFill>
                  <a:srgbClr val="FF0000"/>
                </a:solidFill>
                <a:cs typeface="Calibri" pitchFamily="34" charset="0"/>
              </a:rPr>
              <a:t>standard(s</a:t>
            </a:r>
            <a:r>
              <a:rPr lang="en-US" sz="1600" dirty="0">
                <a:solidFill>
                  <a:srgbClr val="FF0000"/>
                </a:solidFill>
                <a:cs typeface="Calibri" pitchFamily="34" charset="0"/>
              </a:rPr>
              <a:t>) for the delivery of digital sources from the </a:t>
            </a:r>
            <a:r>
              <a:rPr lang="en-US" sz="1600" dirty="0" smtClean="0">
                <a:solidFill>
                  <a:srgbClr val="FF0000"/>
                </a:solidFill>
                <a:cs typeface="Calibri" pitchFamily="34" charset="0"/>
              </a:rPr>
              <a:t>Archive;</a:t>
            </a:r>
          </a:p>
          <a:p>
            <a:pPr lvl="3">
              <a:defRPr/>
            </a:pPr>
            <a:r>
              <a:rPr lang="en-US" sz="1600" dirty="0" smtClean="0">
                <a:solidFill>
                  <a:srgbClr val="FF0000"/>
                </a:solidFill>
                <a:cs typeface="Calibri" pitchFamily="34" charset="0"/>
              </a:rPr>
              <a:t>protocol </a:t>
            </a:r>
            <a:r>
              <a:rPr lang="en-US" sz="1600" dirty="0">
                <a:solidFill>
                  <a:srgbClr val="FF0000"/>
                </a:solidFill>
                <a:cs typeface="Calibri" pitchFamily="34" charset="0"/>
              </a:rPr>
              <a:t>standard(s) to search and retrieve metadata information about digital and physical data </a:t>
            </a:r>
            <a:r>
              <a:rPr lang="en-US" sz="1600" dirty="0" smtClean="0">
                <a:solidFill>
                  <a:srgbClr val="FF0000"/>
                </a:solidFill>
                <a:cs typeface="Calibri" pitchFamily="34" charset="0"/>
              </a:rPr>
              <a:t>sources;</a:t>
            </a:r>
          </a:p>
          <a:p>
            <a:pPr lvl="3">
              <a:defRPr/>
            </a:pPr>
            <a:r>
              <a:rPr lang="en-US" sz="1600" dirty="0" smtClean="0">
                <a:solidFill>
                  <a:srgbClr val="FF0000"/>
                </a:solidFill>
                <a:cs typeface="Calibri" pitchFamily="34" charset="0"/>
              </a:rPr>
              <a:t>Standards </a:t>
            </a:r>
            <a:r>
              <a:rPr lang="en-US" sz="1600" dirty="0">
                <a:solidFill>
                  <a:srgbClr val="FF0000"/>
                </a:solidFill>
                <a:cs typeface="Calibri" pitchFamily="34" charset="0"/>
              </a:rPr>
              <a:t>for provenance tracking and management</a:t>
            </a:r>
          </a:p>
          <a:p>
            <a:pPr lvl="1">
              <a:defRPr/>
            </a:pPr>
            <a:endParaRPr lang="en-US" sz="1500" dirty="0">
              <a:solidFill>
                <a:srgbClr val="FF0000"/>
              </a:solidFill>
              <a:cs typeface="Calibri" pitchFamily="34" charset="0"/>
            </a:endParaRPr>
          </a:p>
          <a:p>
            <a:pPr marL="0" indent="0">
              <a:buNone/>
              <a:defRPr/>
            </a:pPr>
            <a:endParaRPr lang="en-US" sz="1800" dirty="0">
              <a:solidFill>
                <a:srgbClr val="000099"/>
              </a:solidFill>
              <a:cs typeface="Calibri" pitchFamily="34" charset="0"/>
            </a:endParaRPr>
          </a:p>
          <a:p>
            <a:pPr>
              <a:defRPr/>
            </a:pPr>
            <a:endParaRPr lang="en-US" sz="1800" dirty="0">
              <a:solidFill>
                <a:srgbClr val="000099"/>
              </a:solidFill>
              <a:cs typeface="Calibri" pitchFamily="34" charset="0"/>
            </a:endParaRPr>
          </a:p>
          <a:p>
            <a:pPr marL="230188" indent="-230188">
              <a:lnSpc>
                <a:spcPct val="80000"/>
              </a:lnSpc>
              <a:spcBef>
                <a:spcPct val="10000"/>
              </a:spcBef>
              <a:spcAft>
                <a:spcPct val="10000"/>
              </a:spcAft>
              <a:buSzPct val="125000"/>
              <a:defRPr/>
            </a:pPr>
            <a:endParaRPr lang="en-GB" sz="1800" dirty="0" smtClean="0">
              <a:solidFill>
                <a:srgbClr val="000099"/>
              </a:solidFill>
              <a:cs typeface="Calibri" pitchFamily="34" charset="0"/>
            </a:endParaRPr>
          </a:p>
        </p:txBody>
      </p:sp>
      <p:sp>
        <p:nvSpPr>
          <p:cNvPr id="6" name="Text Box 56"/>
          <p:cNvSpPr txBox="1">
            <a:spLocks noChangeArrowheads="1"/>
          </p:cNvSpPr>
          <p:nvPr/>
        </p:nvSpPr>
        <p:spPr bwMode="auto">
          <a:xfrm>
            <a:off x="1384385" y="133660"/>
            <a:ext cx="7412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Times New Roman" pitchFamily="18" charset="0"/>
                <a:cs typeface="Arial" pitchFamily="34" charset="0"/>
              </a:defRPr>
            </a:lvl1pPr>
            <a:lvl2pPr marL="225425"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lvl="1" algn="ctr">
              <a:lnSpc>
                <a:spcPct val="100000"/>
              </a:lnSpc>
              <a:spcBef>
                <a:spcPct val="50000"/>
              </a:spcBef>
              <a:spcAft>
                <a:spcPct val="0"/>
              </a:spcAft>
              <a:buSzTx/>
              <a:defRPr/>
            </a:pP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MOIMS Response to CMC comments on Strategic Plan</a:t>
            </a:r>
            <a:endParaRPr lang="en-US" dirty="0" smtClean="0">
              <a:solidFill>
                <a:srgbClr val="000099"/>
              </a:solidFill>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3447876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D:\Utilisateurs\boucond\Documents\AMONPC\CCSDS\Présentations\2014_11_London\DAI-3.png"/>
          <p:cNvPicPr>
            <a:picLocks noChangeAspect="1" noChangeArrowheads="1"/>
          </p:cNvPicPr>
          <p:nvPr/>
        </p:nvPicPr>
        <p:blipFill>
          <a:blip r:embed="rId2">
            <a:extLst>
              <a:ext uri="{28A0092B-C50C-407E-A947-70E740481C1C}">
                <a14:useLocalDpi xmlns:a14="http://schemas.microsoft.com/office/drawing/2010/main" val="0"/>
              </a:ext>
            </a:extLst>
          </a:blip>
          <a:srcRect t="20804" b="2"/>
          <a:stretch>
            <a:fillRect/>
          </a:stretch>
        </p:blipFill>
        <p:spPr bwMode="auto">
          <a:xfrm>
            <a:off x="3210" y="740650"/>
            <a:ext cx="9144000" cy="392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56"/>
          <p:cNvSpPr txBox="1">
            <a:spLocks noChangeArrowheads="1"/>
          </p:cNvSpPr>
          <p:nvPr/>
        </p:nvSpPr>
        <p:spPr bwMode="auto">
          <a:xfrm>
            <a:off x="1384385" y="133660"/>
            <a:ext cx="7412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Times New Roman" pitchFamily="18" charset="0"/>
                <a:cs typeface="Arial" pitchFamily="34" charset="0"/>
              </a:defRPr>
            </a:lvl1pPr>
            <a:lvl2pPr marL="225425"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lvl="1" algn="ctr">
              <a:lnSpc>
                <a:spcPct val="100000"/>
              </a:lnSpc>
              <a:spcBef>
                <a:spcPct val="50000"/>
              </a:spcBef>
              <a:spcAft>
                <a:spcPct val="0"/>
              </a:spcAft>
              <a:buSzTx/>
              <a:defRPr/>
            </a:pP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MOIMS Response to CMC comments on Strategic Plan</a:t>
            </a:r>
            <a:endParaRPr lang="en-US" dirty="0" smtClean="0">
              <a:solidFill>
                <a:srgbClr val="000099"/>
              </a:solidFill>
              <a:effectLst>
                <a:outerShdw blurRad="38100" dist="38100" dir="2700000" algn="tl">
                  <a:srgbClr val="000000">
                    <a:alpha val="43137"/>
                  </a:srgbClr>
                </a:outerShdw>
              </a:effectLst>
              <a:latin typeface="Calibri" pitchFamily="34" charset="0"/>
              <a:cs typeface="Calibri" pitchFamily="34" charset="0"/>
            </a:endParaRPr>
          </a:p>
        </p:txBody>
      </p:sp>
      <p:sp>
        <p:nvSpPr>
          <p:cNvPr id="4" name="Content Placeholder 2"/>
          <p:cNvSpPr txBox="1">
            <a:spLocks/>
          </p:cNvSpPr>
          <p:nvPr/>
        </p:nvSpPr>
        <p:spPr>
          <a:xfrm>
            <a:off x="117019" y="4767709"/>
            <a:ext cx="9026981" cy="1887311"/>
          </a:xfrm>
          <a:prstGeom prst="rect">
            <a:avLst/>
          </a:prstGeom>
        </p:spPr>
        <p:txBody>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pPr marL="0" indent="0">
              <a:buFontTx/>
              <a:buNone/>
              <a:defRPr/>
            </a:pPr>
            <a:r>
              <a:rPr lang="en-US" sz="1800" dirty="0" smtClean="0">
                <a:solidFill>
                  <a:srgbClr val="000099"/>
                </a:solidFill>
                <a:cs typeface="Calibri" pitchFamily="34" charset="0"/>
              </a:rPr>
              <a:t>  </a:t>
            </a:r>
          </a:p>
          <a:p>
            <a:pPr>
              <a:defRPr/>
            </a:pPr>
            <a:r>
              <a:rPr lang="en-US" sz="1800" dirty="0" smtClean="0">
                <a:solidFill>
                  <a:srgbClr val="000099"/>
                </a:solidFill>
                <a:cs typeface="Calibri" pitchFamily="34" charset="0"/>
              </a:rPr>
              <a:t>Goal 5 “Digital Repository Criteria” completed (no current/future work)	</a:t>
            </a:r>
          </a:p>
          <a:p>
            <a:pPr lvl="1">
              <a:defRPr/>
            </a:pPr>
            <a:r>
              <a:rPr lang="en-US" sz="1500" dirty="0" smtClean="0">
                <a:solidFill>
                  <a:srgbClr val="FF0000"/>
                </a:solidFill>
                <a:cs typeface="Calibri" pitchFamily="34" charset="0"/>
              </a:rPr>
              <a:t>WG to be disbanded. Area Resolution to be raised. GB Project to be deleted.</a:t>
            </a:r>
            <a:endParaRPr lang="en-US" sz="1800" dirty="0" smtClean="0">
              <a:solidFill>
                <a:srgbClr val="000099"/>
              </a:solidFill>
              <a:cs typeface="Calibri" pitchFamily="34" charset="0"/>
            </a:endParaRPr>
          </a:p>
          <a:p>
            <a:pPr>
              <a:defRPr/>
            </a:pPr>
            <a:r>
              <a:rPr lang="en-US" sz="1800" dirty="0" err="1" smtClean="0">
                <a:solidFill>
                  <a:srgbClr val="000099"/>
                </a:solidFill>
                <a:cs typeface="Calibri" pitchFamily="34" charset="0"/>
              </a:rPr>
              <a:t>Workplan</a:t>
            </a:r>
            <a:r>
              <a:rPr lang="en-US" sz="1800" dirty="0" smtClean="0">
                <a:solidFill>
                  <a:srgbClr val="000099"/>
                </a:solidFill>
                <a:cs typeface="Calibri" pitchFamily="34" charset="0"/>
              </a:rPr>
              <a:t> for Tele-robotics defined? </a:t>
            </a:r>
          </a:p>
          <a:p>
            <a:pPr lvl="1">
              <a:defRPr/>
            </a:pPr>
            <a:r>
              <a:rPr lang="en-US" sz="1500" dirty="0" smtClean="0">
                <a:solidFill>
                  <a:srgbClr val="FF0000"/>
                </a:solidFill>
                <a:cs typeface="Calibri" pitchFamily="34" charset="0"/>
              </a:rPr>
              <a:t>No. </a:t>
            </a:r>
            <a:r>
              <a:rPr lang="en-US" sz="1500" dirty="0" err="1" smtClean="0">
                <a:solidFill>
                  <a:srgbClr val="FF0000"/>
                </a:solidFill>
                <a:cs typeface="Calibri" pitchFamily="34" charset="0"/>
              </a:rPr>
              <a:t>Workplan</a:t>
            </a:r>
            <a:r>
              <a:rPr lang="en-US" sz="1500" dirty="0" smtClean="0">
                <a:solidFill>
                  <a:srgbClr val="FF0000"/>
                </a:solidFill>
                <a:cs typeface="Calibri" pitchFamily="34" charset="0"/>
              </a:rPr>
              <a:t> will be defined once GB is ready for CESG / CMC review.</a:t>
            </a:r>
          </a:p>
          <a:p>
            <a:pPr lvl="1">
              <a:defRPr/>
            </a:pPr>
            <a:r>
              <a:rPr lang="en-US" sz="1500" dirty="0" smtClean="0">
                <a:solidFill>
                  <a:srgbClr val="FF0000"/>
                </a:solidFill>
                <a:cs typeface="Calibri" pitchFamily="34" charset="0"/>
              </a:rPr>
              <a:t>TEL WG has only 4 technical meetings.</a:t>
            </a:r>
          </a:p>
          <a:p>
            <a:pPr marL="0" indent="0">
              <a:buFontTx/>
              <a:buNone/>
              <a:defRPr/>
            </a:pPr>
            <a:endParaRPr lang="en-US" sz="1800" dirty="0" smtClean="0">
              <a:solidFill>
                <a:srgbClr val="000099"/>
              </a:solidFill>
              <a:cs typeface="Calibri" pitchFamily="34" charset="0"/>
            </a:endParaRPr>
          </a:p>
          <a:p>
            <a:pPr>
              <a:defRPr/>
            </a:pPr>
            <a:endParaRPr lang="en-US" sz="1800" dirty="0" smtClean="0">
              <a:solidFill>
                <a:srgbClr val="000099"/>
              </a:solidFill>
              <a:cs typeface="Calibri" pitchFamily="34" charset="0"/>
            </a:endParaRPr>
          </a:p>
          <a:p>
            <a:pPr>
              <a:defRPr/>
            </a:pPr>
            <a:endParaRPr lang="en-GB" sz="1800" dirty="0" smtClean="0">
              <a:solidFill>
                <a:srgbClr val="000099"/>
              </a:solidFill>
              <a:cs typeface="Calibri" pitchFamily="34" charset="0"/>
            </a:endParaRPr>
          </a:p>
        </p:txBody>
      </p:sp>
    </p:spTree>
    <p:extLst>
      <p:ext uri="{BB962C8B-B14F-4D97-AF65-F5344CB8AC3E}">
        <p14:creationId xmlns:p14="http://schemas.microsoft.com/office/powerpoint/2010/main" val="2296874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body" idx="4294967295"/>
          </p:nvPr>
        </p:nvSpPr>
        <p:spPr bwMode="auto">
          <a:xfrm>
            <a:off x="0" y="685800"/>
            <a:ext cx="9144000" cy="5410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indent="0">
              <a:spcBef>
                <a:spcPct val="20000"/>
              </a:spcBef>
              <a:buNone/>
              <a:defRPr/>
            </a:pPr>
            <a:r>
              <a:rPr lang="en-US" sz="1600" dirty="0" smtClean="0">
                <a:solidFill>
                  <a:schemeClr val="accent1">
                    <a:lumMod val="75000"/>
                  </a:schemeClr>
                </a:solidFill>
              </a:rPr>
              <a:t>“</a:t>
            </a:r>
            <a:r>
              <a:rPr lang="en-US" sz="1600" dirty="0">
                <a:solidFill>
                  <a:schemeClr val="accent1">
                    <a:lumMod val="75000"/>
                  </a:schemeClr>
                </a:solidFill>
              </a:rPr>
              <a:t>Mid-term objectives (2017-2018) only for MO services; they are linked to the standards on technology mapping and binding. The resources needed for this work should be </a:t>
            </a:r>
            <a:r>
              <a:rPr lang="en-US" sz="1600" dirty="0" smtClean="0">
                <a:solidFill>
                  <a:schemeClr val="accent1">
                    <a:lumMod val="75000"/>
                  </a:schemeClr>
                </a:solidFill>
              </a:rPr>
              <a:t>assessed”</a:t>
            </a:r>
            <a:r>
              <a:rPr lang="en-US" sz="1600" dirty="0">
                <a:solidFill>
                  <a:schemeClr val="accent1">
                    <a:lumMod val="75000"/>
                  </a:schemeClr>
                </a:solidFill>
              </a:rPr>
              <a:t> </a:t>
            </a:r>
            <a:r>
              <a:rPr lang="en-US" sz="1600" dirty="0" smtClean="0">
                <a:solidFill>
                  <a:schemeClr val="accent1">
                    <a:lumMod val="75000"/>
                  </a:schemeClr>
                </a:solidFill>
              </a:rPr>
              <a:t> “</a:t>
            </a:r>
            <a:r>
              <a:rPr lang="en-US" sz="1600" dirty="0">
                <a:solidFill>
                  <a:schemeClr val="accent1">
                    <a:lumMod val="75000"/>
                  </a:schemeClr>
                </a:solidFill>
              </a:rPr>
              <a:t>Most of the MO services BB’s in the CWE are not started and/or are behind schedule. What is the strategy proposed to progress these projects? Will the IOAG / MOSSG inputs on service priorities be considered to reschedule the parallel tasks</a:t>
            </a:r>
            <a:r>
              <a:rPr lang="en-US" sz="1600" dirty="0" smtClean="0">
                <a:solidFill>
                  <a:schemeClr val="accent1">
                    <a:lumMod val="75000"/>
                  </a:schemeClr>
                </a:solidFill>
              </a:rPr>
              <a:t>”?</a:t>
            </a:r>
          </a:p>
          <a:p>
            <a:pPr marL="0" lvl="1" indent="0">
              <a:spcBef>
                <a:spcPct val="20000"/>
              </a:spcBef>
              <a:buNone/>
              <a:defRPr/>
            </a:pPr>
            <a:r>
              <a:rPr lang="en-US" sz="1600" dirty="0">
                <a:solidFill>
                  <a:schemeClr val="accent1">
                    <a:lumMod val="75000"/>
                  </a:schemeClr>
                </a:solidFill>
              </a:rPr>
              <a:t>No long terms objectives (2019-2020) defined, although MO services are likely to take </a:t>
            </a:r>
            <a:r>
              <a:rPr lang="en-US" sz="1600" dirty="0" smtClean="0">
                <a:solidFill>
                  <a:schemeClr val="accent1">
                    <a:lumMod val="75000"/>
                  </a:schemeClr>
                </a:solidFill>
              </a:rPr>
              <a:t>longer			</a:t>
            </a:r>
            <a:r>
              <a:rPr lang="en-US" sz="1600" dirty="0">
                <a:solidFill>
                  <a:srgbClr val="FF0000"/>
                </a:solidFill>
              </a:rPr>
              <a:t>CWE will be updated as </a:t>
            </a:r>
            <a:r>
              <a:rPr lang="en-US" sz="1600" dirty="0" smtClean="0">
                <a:solidFill>
                  <a:srgbClr val="FF0000"/>
                </a:solidFill>
              </a:rPr>
              <a:t>follows</a:t>
            </a:r>
            <a:endParaRPr lang="en-US" sz="1600" dirty="0">
              <a:solidFill>
                <a:schemeClr val="accent1">
                  <a:lumMod val="75000"/>
                </a:schemeClr>
              </a:solidFill>
            </a:endParaRPr>
          </a:p>
          <a:p>
            <a:pPr marL="576263" lvl="2" indent="-230188">
              <a:spcBef>
                <a:spcPct val="20000"/>
              </a:spcBef>
              <a:buFont typeface="Wingdings" pitchFamily="2" charset="2"/>
              <a:buChar char="§"/>
              <a:defRPr/>
            </a:pPr>
            <a:r>
              <a:rPr lang="en-US" sz="1400" dirty="0" smtClean="0">
                <a:solidFill>
                  <a:srgbClr val="FF0000"/>
                </a:solidFill>
              </a:rPr>
              <a:t>Several </a:t>
            </a:r>
            <a:r>
              <a:rPr lang="en-US" sz="1400" dirty="0">
                <a:solidFill>
                  <a:srgbClr val="FF0000"/>
                </a:solidFill>
              </a:rPr>
              <a:t>MO services:</a:t>
            </a:r>
          </a:p>
          <a:p>
            <a:pPr marL="922338" lvl="3" indent="-230188">
              <a:spcBef>
                <a:spcPct val="20000"/>
              </a:spcBef>
              <a:buFont typeface="Wingdings" pitchFamily="2" charset="2"/>
              <a:buChar char="§"/>
              <a:defRPr/>
            </a:pPr>
            <a:r>
              <a:rPr lang="en-US" sz="1400" dirty="0" smtClean="0">
                <a:solidFill>
                  <a:srgbClr val="FF0000"/>
                </a:solidFill>
              </a:rPr>
              <a:t>M&amp;C </a:t>
            </a:r>
            <a:r>
              <a:rPr lang="en-US" sz="1400" dirty="0">
                <a:solidFill>
                  <a:srgbClr val="FF0000"/>
                </a:solidFill>
              </a:rPr>
              <a:t>Services and Common Services: See agreed resources/dates</a:t>
            </a:r>
          </a:p>
          <a:p>
            <a:pPr marL="922338" lvl="3" indent="-230188">
              <a:spcBef>
                <a:spcPct val="20000"/>
              </a:spcBef>
              <a:buFont typeface="Wingdings" pitchFamily="2" charset="2"/>
              <a:buChar char="§"/>
              <a:defRPr/>
            </a:pPr>
            <a:r>
              <a:rPr lang="en-US" sz="1400" dirty="0" smtClean="0">
                <a:solidFill>
                  <a:srgbClr val="FF0000"/>
                </a:solidFill>
              </a:rPr>
              <a:t>Planning </a:t>
            </a:r>
            <a:r>
              <a:rPr lang="en-US" sz="1400" dirty="0">
                <a:solidFill>
                  <a:srgbClr val="FF0000"/>
                </a:solidFill>
              </a:rPr>
              <a:t>Service: start 2016 + 3y (done by Planning WG, if established)</a:t>
            </a:r>
          </a:p>
          <a:p>
            <a:pPr marL="922338" lvl="3" indent="-230188">
              <a:spcBef>
                <a:spcPct val="20000"/>
              </a:spcBef>
              <a:buFont typeface="Wingdings" pitchFamily="2" charset="2"/>
              <a:buChar char="§"/>
              <a:defRPr/>
            </a:pPr>
            <a:r>
              <a:rPr lang="en-US" sz="1400" dirty="0" smtClean="0">
                <a:solidFill>
                  <a:srgbClr val="FF0000"/>
                </a:solidFill>
              </a:rPr>
              <a:t>File </a:t>
            </a:r>
            <a:r>
              <a:rPr lang="en-US" sz="1400" dirty="0">
                <a:solidFill>
                  <a:srgbClr val="FF0000"/>
                </a:solidFill>
              </a:rPr>
              <a:t>Management Service: start 2016 + 3y</a:t>
            </a:r>
          </a:p>
          <a:p>
            <a:pPr marL="922338" lvl="3" indent="-230188">
              <a:spcBef>
                <a:spcPct val="20000"/>
              </a:spcBef>
              <a:buFont typeface="Wingdings" pitchFamily="2" charset="2"/>
              <a:buChar char="§"/>
              <a:defRPr/>
            </a:pPr>
            <a:r>
              <a:rPr lang="en-US" sz="1400" dirty="0" smtClean="0">
                <a:solidFill>
                  <a:srgbClr val="FF0000"/>
                </a:solidFill>
              </a:rPr>
              <a:t>Navigation </a:t>
            </a:r>
            <a:r>
              <a:rPr lang="en-US" sz="1400" dirty="0">
                <a:solidFill>
                  <a:srgbClr val="FF0000"/>
                </a:solidFill>
              </a:rPr>
              <a:t>Service: start 2017 + 3y</a:t>
            </a:r>
          </a:p>
          <a:p>
            <a:pPr marL="922338" lvl="3" indent="-230188">
              <a:spcBef>
                <a:spcPct val="20000"/>
              </a:spcBef>
              <a:buFont typeface="Wingdings" pitchFamily="2" charset="2"/>
              <a:buChar char="§"/>
              <a:defRPr/>
            </a:pPr>
            <a:r>
              <a:rPr lang="en-US" sz="1400" dirty="0" smtClean="0">
                <a:solidFill>
                  <a:srgbClr val="FF0000"/>
                </a:solidFill>
              </a:rPr>
              <a:t>Scheduling </a:t>
            </a:r>
            <a:r>
              <a:rPr lang="en-US" sz="1400" dirty="0">
                <a:solidFill>
                  <a:srgbClr val="FF0000"/>
                </a:solidFill>
              </a:rPr>
              <a:t>Service: start 2017 + 3y</a:t>
            </a:r>
          </a:p>
          <a:p>
            <a:pPr marL="922338" lvl="3" indent="-230188">
              <a:spcBef>
                <a:spcPct val="20000"/>
              </a:spcBef>
              <a:buFont typeface="Wingdings" pitchFamily="2" charset="2"/>
              <a:buChar char="§"/>
              <a:defRPr/>
            </a:pPr>
            <a:r>
              <a:rPr lang="en-US" sz="1400" dirty="0" smtClean="0">
                <a:solidFill>
                  <a:srgbClr val="FF0000"/>
                </a:solidFill>
              </a:rPr>
              <a:t>Software </a:t>
            </a:r>
            <a:r>
              <a:rPr lang="en-US" sz="1400" dirty="0">
                <a:solidFill>
                  <a:srgbClr val="FF0000"/>
                </a:solidFill>
              </a:rPr>
              <a:t>Management Service: start 2018 + 3y</a:t>
            </a:r>
          </a:p>
          <a:p>
            <a:pPr marL="922338" lvl="3" indent="-230188">
              <a:spcBef>
                <a:spcPct val="20000"/>
              </a:spcBef>
              <a:buFont typeface="Wingdings" pitchFamily="2" charset="2"/>
              <a:buChar char="§"/>
              <a:defRPr/>
            </a:pPr>
            <a:r>
              <a:rPr lang="en-US" sz="1400" dirty="0" smtClean="0">
                <a:solidFill>
                  <a:srgbClr val="FF0000"/>
                </a:solidFill>
              </a:rPr>
              <a:t>Time </a:t>
            </a:r>
            <a:r>
              <a:rPr lang="en-US" sz="1400" dirty="0">
                <a:solidFill>
                  <a:srgbClr val="FF0000"/>
                </a:solidFill>
              </a:rPr>
              <a:t>Service: start 2018 + 3y</a:t>
            </a:r>
          </a:p>
          <a:p>
            <a:pPr marL="922338" lvl="3" indent="-230188">
              <a:spcBef>
                <a:spcPct val="20000"/>
              </a:spcBef>
              <a:buFont typeface="Wingdings" pitchFamily="2" charset="2"/>
              <a:buChar char="§"/>
              <a:defRPr/>
            </a:pPr>
            <a:r>
              <a:rPr lang="en-US" sz="1400" dirty="0" smtClean="0">
                <a:solidFill>
                  <a:srgbClr val="FF0000"/>
                </a:solidFill>
              </a:rPr>
              <a:t>Automation </a:t>
            </a:r>
            <a:r>
              <a:rPr lang="en-US" sz="1400" dirty="0">
                <a:solidFill>
                  <a:srgbClr val="FF0000"/>
                </a:solidFill>
              </a:rPr>
              <a:t>Service: start 2019 + 3y</a:t>
            </a:r>
          </a:p>
          <a:p>
            <a:pPr marL="922338" lvl="3" indent="-230188">
              <a:spcBef>
                <a:spcPct val="20000"/>
              </a:spcBef>
              <a:buFont typeface="Wingdings" pitchFamily="2" charset="2"/>
              <a:buChar char="§"/>
              <a:defRPr/>
            </a:pPr>
            <a:r>
              <a:rPr lang="en-US" sz="1400" dirty="0" smtClean="0">
                <a:solidFill>
                  <a:srgbClr val="FF0000"/>
                </a:solidFill>
              </a:rPr>
              <a:t>Remote </a:t>
            </a:r>
            <a:r>
              <a:rPr lang="en-US" sz="1400" dirty="0">
                <a:solidFill>
                  <a:srgbClr val="FF0000"/>
                </a:solidFill>
              </a:rPr>
              <a:t>Buffer Management Service: start 2019 + 3y</a:t>
            </a:r>
          </a:p>
          <a:p>
            <a:pPr marL="922338" lvl="3" indent="-230188">
              <a:spcBef>
                <a:spcPct val="20000"/>
              </a:spcBef>
              <a:buFont typeface="Wingdings" pitchFamily="2" charset="2"/>
              <a:buChar char="§"/>
              <a:defRPr/>
            </a:pPr>
            <a:r>
              <a:rPr lang="en-US" sz="1400" dirty="0" smtClean="0">
                <a:solidFill>
                  <a:srgbClr val="FF0000"/>
                </a:solidFill>
              </a:rPr>
              <a:t>Note</a:t>
            </a:r>
            <a:r>
              <a:rPr lang="en-US" sz="1400" dirty="0">
                <a:solidFill>
                  <a:srgbClr val="FF0000"/>
                </a:solidFill>
              </a:rPr>
              <a:t>: the final MOSSG priority might change the above dates. Resources committed for up to M&amp;C Services and Common Services</a:t>
            </a:r>
          </a:p>
          <a:p>
            <a:pPr marL="576263" lvl="2" indent="-230188">
              <a:spcBef>
                <a:spcPct val="20000"/>
              </a:spcBef>
              <a:buFont typeface="Wingdings" pitchFamily="2" charset="2"/>
              <a:buChar char="§"/>
              <a:defRPr/>
            </a:pPr>
            <a:r>
              <a:rPr lang="en-US" sz="1400" dirty="0" smtClean="0">
                <a:solidFill>
                  <a:srgbClr val="FF0000"/>
                </a:solidFill>
              </a:rPr>
              <a:t>Technology </a:t>
            </a:r>
            <a:r>
              <a:rPr lang="en-US" sz="1400" dirty="0">
                <a:solidFill>
                  <a:srgbClr val="FF0000"/>
                </a:solidFill>
              </a:rPr>
              <a:t>Bindings:</a:t>
            </a:r>
          </a:p>
          <a:p>
            <a:pPr marL="922338" lvl="3" indent="-230188">
              <a:spcBef>
                <a:spcPct val="20000"/>
              </a:spcBef>
              <a:buFont typeface="Wingdings" pitchFamily="2" charset="2"/>
              <a:buChar char="§"/>
              <a:defRPr/>
            </a:pPr>
            <a:r>
              <a:rPr lang="en-US" sz="1400" dirty="0" smtClean="0">
                <a:solidFill>
                  <a:srgbClr val="FF0000"/>
                </a:solidFill>
              </a:rPr>
              <a:t>Space </a:t>
            </a:r>
            <a:r>
              <a:rPr lang="en-US" sz="1400" dirty="0">
                <a:solidFill>
                  <a:srgbClr val="FF0000"/>
                </a:solidFill>
              </a:rPr>
              <a:t>Packet Protocol Binding: See agreed resources/dates</a:t>
            </a:r>
          </a:p>
          <a:p>
            <a:pPr marL="922338" lvl="3" indent="-230188">
              <a:spcBef>
                <a:spcPct val="20000"/>
              </a:spcBef>
              <a:buFont typeface="Wingdings" pitchFamily="2" charset="2"/>
              <a:buChar char="§"/>
              <a:defRPr/>
            </a:pPr>
            <a:r>
              <a:rPr lang="en-US" sz="1400" dirty="0" err="1" smtClean="0">
                <a:solidFill>
                  <a:srgbClr val="FF0000"/>
                </a:solidFill>
              </a:rPr>
              <a:t>ZeroMQ</a:t>
            </a:r>
            <a:r>
              <a:rPr lang="en-US" sz="1400" dirty="0" smtClean="0">
                <a:solidFill>
                  <a:srgbClr val="FF0000"/>
                </a:solidFill>
              </a:rPr>
              <a:t> </a:t>
            </a:r>
            <a:r>
              <a:rPr lang="en-US" sz="1400" dirty="0">
                <a:solidFill>
                  <a:srgbClr val="FF0000"/>
                </a:solidFill>
              </a:rPr>
              <a:t>Binding: N</a:t>
            </a:r>
            <a:r>
              <a:rPr lang="en-US" sz="1400" dirty="0" smtClean="0">
                <a:solidFill>
                  <a:srgbClr val="FF0000"/>
                </a:solidFill>
              </a:rPr>
              <a:t>ew </a:t>
            </a:r>
            <a:r>
              <a:rPr lang="en-US" sz="1400" dirty="0">
                <a:solidFill>
                  <a:srgbClr val="FF0000"/>
                </a:solidFill>
              </a:rPr>
              <a:t>project </a:t>
            </a:r>
            <a:r>
              <a:rPr lang="en-US" sz="1400" dirty="0" smtClean="0">
                <a:solidFill>
                  <a:srgbClr val="FF0000"/>
                </a:solidFill>
              </a:rPr>
              <a:t>to be </a:t>
            </a:r>
            <a:r>
              <a:rPr lang="en-US" sz="1400" dirty="0">
                <a:solidFill>
                  <a:srgbClr val="FF0000"/>
                </a:solidFill>
              </a:rPr>
              <a:t>created in CWE. CNES committed to </a:t>
            </a:r>
            <a:r>
              <a:rPr lang="en-US" sz="1400" dirty="0" smtClean="0">
                <a:solidFill>
                  <a:srgbClr val="FF0000"/>
                </a:solidFill>
              </a:rPr>
              <a:t>BB production/Proto 1</a:t>
            </a:r>
          </a:p>
          <a:p>
            <a:pPr marL="576263" lvl="2" indent="-230188">
              <a:spcBef>
                <a:spcPct val="20000"/>
              </a:spcBef>
              <a:buFont typeface="Wingdings" pitchFamily="2" charset="2"/>
              <a:buChar char="§"/>
              <a:defRPr/>
            </a:pPr>
            <a:r>
              <a:rPr lang="en-US" sz="1400" dirty="0" smtClean="0">
                <a:solidFill>
                  <a:srgbClr val="FF0000"/>
                </a:solidFill>
              </a:rPr>
              <a:t>Language API: </a:t>
            </a:r>
          </a:p>
          <a:p>
            <a:pPr marL="922338" lvl="3" indent="-230188">
              <a:spcBef>
                <a:spcPct val="20000"/>
              </a:spcBef>
              <a:buFont typeface="Wingdings" pitchFamily="2" charset="2"/>
              <a:buChar char="§"/>
              <a:defRPr/>
            </a:pPr>
            <a:r>
              <a:rPr lang="en-US" sz="1400" dirty="0" smtClean="0">
                <a:solidFill>
                  <a:srgbClr val="FF0000"/>
                </a:solidFill>
              </a:rPr>
              <a:t>C</a:t>
            </a:r>
            <a:r>
              <a:rPr lang="en-US" sz="1400" dirty="0">
                <a:solidFill>
                  <a:srgbClr val="FF0000"/>
                </a:solidFill>
              </a:rPr>
              <a:t>++ Language API: N</a:t>
            </a:r>
            <a:r>
              <a:rPr lang="en-US" sz="1400" dirty="0" smtClean="0">
                <a:solidFill>
                  <a:srgbClr val="FF0000"/>
                </a:solidFill>
              </a:rPr>
              <a:t>ew </a:t>
            </a:r>
            <a:r>
              <a:rPr lang="en-US" sz="1400" dirty="0">
                <a:solidFill>
                  <a:srgbClr val="FF0000"/>
                </a:solidFill>
              </a:rPr>
              <a:t>project </a:t>
            </a:r>
            <a:r>
              <a:rPr lang="en-US" sz="1400" dirty="0" smtClean="0">
                <a:solidFill>
                  <a:srgbClr val="FF0000"/>
                </a:solidFill>
              </a:rPr>
              <a:t>to </a:t>
            </a:r>
            <a:r>
              <a:rPr lang="en-US" sz="1400" dirty="0">
                <a:solidFill>
                  <a:srgbClr val="FF0000"/>
                </a:solidFill>
              </a:rPr>
              <a:t>be created in CWE. NASA/JSC committed to MB production</a:t>
            </a:r>
            <a:r>
              <a:rPr lang="en-US" sz="1400" dirty="0" smtClean="0">
                <a:solidFill>
                  <a:srgbClr val="FF0000"/>
                </a:solidFill>
              </a:rPr>
              <a:t>.</a:t>
            </a:r>
            <a:endParaRPr lang="en-US" sz="1400" dirty="0">
              <a:solidFill>
                <a:srgbClr val="FF0000"/>
              </a:solidFill>
            </a:endParaRPr>
          </a:p>
          <a:p>
            <a:pPr marL="576263" lvl="2" indent="-230188">
              <a:spcBef>
                <a:spcPct val="20000"/>
              </a:spcBef>
              <a:buFont typeface="Wingdings" pitchFamily="2" charset="2"/>
              <a:buChar char="§"/>
              <a:defRPr/>
            </a:pPr>
            <a:r>
              <a:rPr lang="en-US" sz="1400" dirty="0" smtClean="0">
                <a:solidFill>
                  <a:srgbClr val="FF0000"/>
                </a:solidFill>
              </a:rPr>
              <a:t>Books </a:t>
            </a:r>
            <a:r>
              <a:rPr lang="en-US" sz="1400" dirty="0">
                <a:solidFill>
                  <a:srgbClr val="FF0000"/>
                </a:solidFill>
              </a:rPr>
              <a:t>that are due for 5y review:</a:t>
            </a:r>
          </a:p>
          <a:p>
            <a:pPr marL="922338" lvl="3" indent="-230188">
              <a:spcBef>
                <a:spcPct val="20000"/>
              </a:spcBef>
              <a:buFont typeface="Wingdings" pitchFamily="2" charset="2"/>
              <a:buChar char="§"/>
              <a:defRPr/>
            </a:pPr>
            <a:r>
              <a:rPr lang="en-US" sz="1400" dirty="0" smtClean="0">
                <a:solidFill>
                  <a:srgbClr val="FF0000"/>
                </a:solidFill>
              </a:rPr>
              <a:t>RM </a:t>
            </a:r>
            <a:r>
              <a:rPr lang="en-US" sz="1400" dirty="0">
                <a:solidFill>
                  <a:srgbClr val="FF0000"/>
                </a:solidFill>
              </a:rPr>
              <a:t>(start Jul 15)</a:t>
            </a:r>
          </a:p>
          <a:p>
            <a:pPr marL="922338" lvl="3" indent="-230188">
              <a:spcBef>
                <a:spcPct val="20000"/>
              </a:spcBef>
              <a:buFont typeface="Wingdings" pitchFamily="2" charset="2"/>
              <a:buChar char="§"/>
              <a:defRPr/>
            </a:pPr>
            <a:r>
              <a:rPr lang="en-US" sz="1400" dirty="0" smtClean="0">
                <a:solidFill>
                  <a:srgbClr val="FF0000"/>
                </a:solidFill>
              </a:rPr>
              <a:t>GB </a:t>
            </a:r>
            <a:r>
              <a:rPr lang="en-US" sz="1400" dirty="0">
                <a:solidFill>
                  <a:srgbClr val="FF0000"/>
                </a:solidFill>
              </a:rPr>
              <a:t>(Dec 15</a:t>
            </a:r>
            <a:r>
              <a:rPr lang="en-US" sz="1400" dirty="0" smtClean="0">
                <a:solidFill>
                  <a:srgbClr val="FF0000"/>
                </a:solidFill>
              </a:rPr>
              <a:t>).</a:t>
            </a:r>
            <a:endParaRPr lang="en-US" sz="1400" dirty="0">
              <a:solidFill>
                <a:srgbClr val="FF0000"/>
              </a:solidFill>
            </a:endParaRPr>
          </a:p>
        </p:txBody>
      </p:sp>
      <p:sp>
        <p:nvSpPr>
          <p:cNvPr id="4" name="Text Box 56"/>
          <p:cNvSpPr txBox="1">
            <a:spLocks noChangeArrowheads="1"/>
          </p:cNvSpPr>
          <p:nvPr/>
        </p:nvSpPr>
        <p:spPr bwMode="auto">
          <a:xfrm>
            <a:off x="1384385" y="133660"/>
            <a:ext cx="7412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Times New Roman" pitchFamily="18" charset="0"/>
                <a:cs typeface="Arial" pitchFamily="34" charset="0"/>
              </a:defRPr>
            </a:lvl1pPr>
            <a:lvl2pPr marL="225425"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lvl="1" algn="ctr">
              <a:lnSpc>
                <a:spcPct val="100000"/>
              </a:lnSpc>
              <a:spcBef>
                <a:spcPct val="50000"/>
              </a:spcBef>
              <a:spcAft>
                <a:spcPct val="0"/>
              </a:spcAft>
              <a:buSzTx/>
              <a:defRPr/>
            </a:pP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MOIMS Response to CMC comments on Strategic Plan</a:t>
            </a:r>
            <a:endParaRPr lang="en-US" dirty="0" smtClean="0">
              <a:solidFill>
                <a:srgbClr val="000099"/>
              </a:solidFill>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2287175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55425" y="1171678"/>
            <a:ext cx="8229600" cy="5472704"/>
          </a:xfrm>
          <a:prstGeom prst="rect">
            <a:avLst/>
          </a:prstGeom>
        </p:spPr>
        <p:txBody>
          <a:bodyPr>
            <a:normAutofit/>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endParaRPr lang="en-US" sz="1800" kern="0" dirty="0" smtClean="0"/>
          </a:p>
        </p:txBody>
      </p:sp>
      <p:sp>
        <p:nvSpPr>
          <p:cNvPr id="4" name="Rectangle 3"/>
          <p:cNvSpPr/>
          <p:nvPr/>
        </p:nvSpPr>
        <p:spPr>
          <a:xfrm>
            <a:off x="270640" y="969586"/>
            <a:ext cx="8295480" cy="5909310"/>
          </a:xfrm>
          <a:prstGeom prst="rect">
            <a:avLst/>
          </a:prstGeom>
        </p:spPr>
        <p:txBody>
          <a:bodyPr wrap="square">
            <a:spAutoFit/>
          </a:bodyPr>
          <a:lstStyle/>
          <a:p>
            <a:pPr marL="342900" indent="-342900">
              <a:buAutoNum type="arabicPeriod"/>
            </a:pPr>
            <a:r>
              <a:rPr lang="en-US" sz="1400" dirty="0" smtClean="0"/>
              <a:t>All </a:t>
            </a:r>
            <a:r>
              <a:rPr lang="en-US" sz="1400" dirty="0"/>
              <a:t>activities in the FW are behind schedule for the CSTS WG. Nevertheless, this group still shows a long list of parallel activities to be conducted. What is the strategy proposed to progress these projects or, </a:t>
            </a:r>
            <a:r>
              <a:rPr lang="en-US" sz="1400" dirty="0" smtClean="0"/>
              <a:t> preferably</a:t>
            </a:r>
            <a:r>
              <a:rPr lang="en-US" sz="1400" dirty="0"/>
              <a:t>, to prioritize a few of them so that at  </a:t>
            </a:r>
            <a:r>
              <a:rPr lang="en-US" sz="1400" dirty="0" smtClean="0"/>
              <a:t>least </a:t>
            </a:r>
            <a:r>
              <a:rPr lang="en-US" sz="1400" dirty="0"/>
              <a:t>some CSTS standards may be proposed to users? </a:t>
            </a:r>
            <a:endParaRPr lang="en-US" sz="1400" dirty="0" smtClean="0"/>
          </a:p>
          <a:p>
            <a:r>
              <a:rPr lang="en-US" sz="1400" dirty="0" smtClean="0">
                <a:solidFill>
                  <a:schemeClr val="accent1">
                    <a:lumMod val="75000"/>
                  </a:schemeClr>
                </a:solidFill>
              </a:rPr>
              <a:t>Activities/projects to be brought current; progress over the last year has made the question essentially overcome by events – see summary re CSTS</a:t>
            </a:r>
            <a:endParaRPr lang="en-US" sz="1400" dirty="0"/>
          </a:p>
          <a:p>
            <a:pPr marL="342900" indent="-342900">
              <a:buAutoNum type="arabicPeriod"/>
            </a:pPr>
            <a:endParaRPr lang="en-US" sz="1400" dirty="0"/>
          </a:p>
          <a:p>
            <a:pPr marL="342900" indent="-342900">
              <a:buAutoNum type="arabicPeriod" startAt="2"/>
            </a:pPr>
            <a:r>
              <a:rPr lang="en-US" sz="1400" dirty="0" smtClean="0"/>
              <a:t>Extensible </a:t>
            </a:r>
            <a:r>
              <a:rPr lang="en-US" sz="1400" dirty="0"/>
              <a:t>Terrestrial data Transfer services : approved activities are almost completed (in 2015).  With the exception of Tracking Data CSTS  BB no projects are approved.  When and what should be </a:t>
            </a:r>
            <a:r>
              <a:rPr lang="en-US" sz="1400" dirty="0" smtClean="0"/>
              <a:t>considered </a:t>
            </a:r>
            <a:r>
              <a:rPr lang="en-US" sz="1400" dirty="0"/>
              <a:t>in 2015 onwards  related to this goal? </a:t>
            </a:r>
            <a:endParaRPr lang="en-US" sz="1400" dirty="0" smtClean="0"/>
          </a:p>
          <a:p>
            <a:r>
              <a:rPr lang="en-US" sz="1400" dirty="0" smtClean="0">
                <a:solidFill>
                  <a:schemeClr val="accent1">
                    <a:lumMod val="75000"/>
                  </a:schemeClr>
                </a:solidFill>
              </a:rPr>
              <a:t>See area summary.  (Forward frame, forward/return file, and SC-CSTS are being discussed)</a:t>
            </a:r>
            <a:endParaRPr lang="en-US" sz="1400" dirty="0"/>
          </a:p>
          <a:p>
            <a:pPr marL="342900" indent="-342900">
              <a:buAutoNum type="arabicPeriod" startAt="2"/>
            </a:pPr>
            <a:endParaRPr lang="en-US" sz="1400" dirty="0"/>
          </a:p>
          <a:p>
            <a:pPr marL="342900" indent="-342900">
              <a:buAutoNum type="arabicPeriod" startAt="3"/>
            </a:pPr>
            <a:r>
              <a:rPr lang="en-US" sz="1400" dirty="0" smtClean="0"/>
              <a:t>Generic </a:t>
            </a:r>
            <a:r>
              <a:rPr lang="en-US" sz="1400" dirty="0"/>
              <a:t>File Transfer to be moved to CSS Goal #4. Will this goal have been achieved on completion of this standard by 2015? </a:t>
            </a:r>
            <a:endParaRPr lang="en-US" sz="1400" dirty="0" smtClean="0"/>
          </a:p>
          <a:p>
            <a:r>
              <a:rPr lang="en-US" sz="1400" dirty="0" smtClean="0">
                <a:solidFill>
                  <a:schemeClr val="accent1">
                    <a:lumMod val="75000"/>
                  </a:schemeClr>
                </a:solidFill>
              </a:rPr>
              <a:t>Project definition has been drafted.  January 2017 is projected date for magenta book to be available, pending resources.</a:t>
            </a:r>
          </a:p>
          <a:p>
            <a:endParaRPr lang="en-US" sz="1400" dirty="0"/>
          </a:p>
          <a:p>
            <a:pPr marL="342900" indent="-342900">
              <a:buAutoNum type="arabicPeriod" startAt="4"/>
            </a:pPr>
            <a:r>
              <a:rPr lang="en-US" sz="1400" dirty="0" smtClean="0"/>
              <a:t>Service </a:t>
            </a:r>
            <a:r>
              <a:rPr lang="en-US" sz="1400" dirty="0"/>
              <a:t>Management goals defined in the long term, but only 2 documents approved. Decision required for the approval of these projects on the basis of a resource assessment. </a:t>
            </a:r>
            <a:endParaRPr lang="en-US" sz="1400" dirty="0" smtClean="0"/>
          </a:p>
          <a:p>
            <a:r>
              <a:rPr lang="en-US" sz="1400" dirty="0" smtClean="0">
                <a:solidFill>
                  <a:schemeClr val="accent1">
                    <a:lumMod val="75000"/>
                  </a:schemeClr>
                </a:solidFill>
              </a:rPr>
              <a:t>Resource estimates have been provided. </a:t>
            </a:r>
          </a:p>
          <a:p>
            <a:endParaRPr lang="en-US" sz="1400" dirty="0">
              <a:solidFill>
                <a:schemeClr val="accent1">
                  <a:lumMod val="75000"/>
                </a:schemeClr>
              </a:solidFill>
            </a:endParaRPr>
          </a:p>
          <a:p>
            <a:pPr marL="342900" indent="-342900">
              <a:buAutoNum type="arabicPeriod" startAt="5"/>
            </a:pPr>
            <a:r>
              <a:rPr lang="en-US" sz="1400" dirty="0" smtClean="0"/>
              <a:t>CSS </a:t>
            </a:r>
            <a:r>
              <a:rPr lang="en-US" sz="1400" dirty="0"/>
              <a:t>CS-SM projects have target dates in the SP, as part of the FP. Nothing similar exists in the FW where status and target dates are blank. When will a tentative schedule be confirmed</a:t>
            </a:r>
            <a:r>
              <a:rPr lang="en-US" sz="1400" dirty="0" smtClean="0"/>
              <a:t>?</a:t>
            </a:r>
          </a:p>
          <a:p>
            <a:r>
              <a:rPr lang="en-US" sz="1400" dirty="0" smtClean="0"/>
              <a:t> </a:t>
            </a:r>
            <a:r>
              <a:rPr lang="en-US" sz="1400" dirty="0">
                <a:solidFill>
                  <a:schemeClr val="accent1">
                    <a:lumMod val="75000"/>
                  </a:schemeClr>
                </a:solidFill>
              </a:rPr>
              <a:t>Resource estimates have been provided</a:t>
            </a:r>
            <a:r>
              <a:rPr lang="en-US" sz="1400" dirty="0" smtClean="0">
                <a:solidFill>
                  <a:schemeClr val="accent1">
                    <a:lumMod val="75000"/>
                  </a:schemeClr>
                </a:solidFill>
              </a:rPr>
              <a:t>.  CMC decision as to allocation of resource. </a:t>
            </a:r>
            <a:endParaRPr lang="en-US" sz="1400" dirty="0">
              <a:solidFill>
                <a:schemeClr val="accent1">
                  <a:lumMod val="75000"/>
                </a:schemeClr>
              </a:solidFill>
            </a:endParaRPr>
          </a:p>
          <a:p>
            <a:endParaRPr lang="en-US" sz="1400" dirty="0"/>
          </a:p>
        </p:txBody>
      </p:sp>
      <p:sp>
        <p:nvSpPr>
          <p:cNvPr id="6" name="Text Box 56"/>
          <p:cNvSpPr txBox="1">
            <a:spLocks noChangeArrowheads="1"/>
          </p:cNvSpPr>
          <p:nvPr/>
        </p:nvSpPr>
        <p:spPr bwMode="auto">
          <a:xfrm>
            <a:off x="1384385" y="133660"/>
            <a:ext cx="7412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Times New Roman" pitchFamily="18" charset="0"/>
                <a:cs typeface="Arial" pitchFamily="34" charset="0"/>
              </a:defRPr>
            </a:lvl1pPr>
            <a:lvl2pPr marL="225425"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lvl="1" algn="ctr">
              <a:lnSpc>
                <a:spcPct val="100000"/>
              </a:lnSpc>
              <a:spcBef>
                <a:spcPct val="50000"/>
              </a:spcBef>
              <a:spcAft>
                <a:spcPct val="0"/>
              </a:spcAft>
              <a:buSzTx/>
              <a:defRPr/>
            </a:pP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CSS</a:t>
            </a: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 </a:t>
            </a:r>
            <a:r>
              <a:rPr lang="en-GB"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Response to CMC comments on Strategic Plan</a:t>
            </a:r>
            <a:endParaRPr lang="en-US" dirty="0" smtClean="0">
              <a:solidFill>
                <a:srgbClr val="000099"/>
              </a:solidFill>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2925694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3AF14BD0-ED18-40F8-BACF-92E33194557B}">
  <ds:schemaRefs>
    <ds:schemaRef ds:uri="http://purl.org/dc/terms/"/>
    <ds:schemaRef ds:uri="http://www.w3.org/XML/1998/namespace"/>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Pages>51</Pages>
  <Words>2027</Words>
  <Application>Microsoft Office PowerPoint</Application>
  <PresentationFormat>Letter Paper (8.5x11 in)</PresentationFormat>
  <Paragraphs>350</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TMOD Presentations</vt:lpstr>
      <vt:lpstr>PowerPoint Presentation</vt:lpstr>
      <vt:lpstr>PowerPoint Presentation</vt:lpstr>
      <vt:lpstr>PowerPoint Presentation</vt:lpstr>
      <vt:lpstr>SEA Response to CMC comments</vt:lpstr>
      <vt:lpstr>Let’s do this right and  avoid anything like this …</vt:lpstr>
      <vt:lpstr>PowerPoint Presentation</vt:lpstr>
      <vt:lpstr>PowerPoint Presentation</vt:lpstr>
      <vt:lpstr>PowerPoint Presentation</vt:lpstr>
      <vt:lpstr>PowerPoint Presentation</vt:lpstr>
      <vt:lpstr>PowerPoint Presentation</vt:lpstr>
      <vt:lpstr>SOIS response to CMC</vt:lpstr>
      <vt:lpstr>SOIS response to CMC</vt:lpstr>
      <vt:lpstr>SOIS response to CMC</vt:lpstr>
      <vt:lpstr>SOIS response to CMC</vt:lpstr>
      <vt:lpstr>SLS Updating Strategic Plan on WEB</vt:lpstr>
      <vt:lpstr>Strategic Plan: CMC comments for SLS Area</vt:lpstr>
      <vt:lpstr>CMC Questions on Strategic Plan</vt:lpstr>
      <vt:lpstr>CMC Questions on Strategic Plan</vt:lpstr>
      <vt:lpstr>PowerPoint Presentation</vt:lpstr>
      <vt:lpstr>PowerPoint Presentation</vt:lpstr>
      <vt:lpstr>PowerPoint Presentation</vt:lpstr>
      <vt:lpstr>PowerPoint Presentation</vt:lpstr>
      <vt:lpstr>PowerPoint Presentation</vt:lpstr>
    </vt:vector>
  </TitlesOfParts>
  <Company>NASA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Nestor Peccia</cp:lastModifiedBy>
  <cp:revision>1344</cp:revision>
  <cp:lastPrinted>2001-11-29T04:39:41Z</cp:lastPrinted>
  <dcterms:created xsi:type="dcterms:W3CDTF">1998-05-20T16:00:08Z</dcterms:created>
  <dcterms:modified xsi:type="dcterms:W3CDTF">2014-11-18T14:04:59Z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