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69" r:id="rId2"/>
    <p:sldId id="572" r:id="rId3"/>
    <p:sldId id="573" r:id="rId4"/>
    <p:sldId id="575" r:id="rId5"/>
    <p:sldId id="590" r:id="rId6"/>
    <p:sldId id="591" r:id="rId7"/>
    <p:sldId id="574" r:id="rId8"/>
    <p:sldId id="576" r:id="rId9"/>
    <p:sldId id="592" r:id="rId10"/>
    <p:sldId id="579" r:id="rId11"/>
    <p:sldId id="588" r:id="rId12"/>
    <p:sldId id="589" r:id="rId13"/>
    <p:sldId id="584" r:id="rId14"/>
    <p:sldId id="577" r:id="rId15"/>
    <p:sldId id="582" r:id="rId16"/>
    <p:sldId id="586" r:id="rId17"/>
    <p:sldId id="578" r:id="rId18"/>
    <p:sldId id="580" r:id="rId19"/>
    <p:sldId id="581" r:id="rId20"/>
    <p:sldId id="585" r:id="rId21"/>
    <p:sldId id="587" r:id="rId22"/>
    <p:sldId id="583" r:id="rId23"/>
    <p:sldId id="571" r:id="rId24"/>
  </p:sldIdLst>
  <p:sldSz cx="12192000" cy="6858000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1" userDrawn="1">
          <p15:clr>
            <a:srgbClr val="A4A3A4"/>
          </p15:clr>
        </p15:guide>
        <p15:guide id="2" pos="5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8BD"/>
    <a:srgbClr val="173C70"/>
    <a:srgbClr val="0B6A94"/>
    <a:srgbClr val="01D6FF"/>
    <a:srgbClr val="BB2E95"/>
    <a:srgbClr val="45ADE3"/>
    <a:srgbClr val="45ABE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94"/>
  </p:normalViewPr>
  <p:slideViewPr>
    <p:cSldViewPr snapToGrid="0">
      <p:cViewPr varScale="1">
        <p:scale>
          <a:sx n="66" d="100"/>
          <a:sy n="66" d="100"/>
        </p:scale>
        <p:origin x="660" y="44"/>
      </p:cViewPr>
      <p:guideLst>
        <p:guide orient="horz" pos="481"/>
        <p:guide pos="5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1CAC15-46BE-3D4E-A5B1-6F3AB1F0CE3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2113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F4B48F-183C-7640-8759-FAA872BAC4B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4B48F-183C-7640-8759-FAA872BAC4B1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acomber/Desktop/567_BLUE_PPT_Template/BLUE_Code%20567_Full_13.33x7.5_Screen/BLUE_567_Cover_bkgnd_13.33x7.5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3"/>
          <p:cNvSpPr txBox="1">
            <a:spLocks noChangeArrowheads="1"/>
          </p:cNvSpPr>
          <p:nvPr userDrawn="1"/>
        </p:nvSpPr>
        <p:spPr bwMode="auto">
          <a:xfrm>
            <a:off x="514351" y="615950"/>
            <a:ext cx="510751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rgbClr val="173C70"/>
                </a:solidFill>
              </a:rPr>
              <a:t>National Aeronautics and Space Administration</a:t>
            </a:r>
          </a:p>
        </p:txBody>
      </p:sp>
      <p:sp>
        <p:nvSpPr>
          <p:cNvPr id="7" name="Text Box 66"/>
          <p:cNvSpPr txBox="1">
            <a:spLocks noChangeArrowheads="1"/>
          </p:cNvSpPr>
          <p:nvPr userDrawn="1"/>
        </p:nvSpPr>
        <p:spPr bwMode="auto">
          <a:xfrm>
            <a:off x="514351" y="6438900"/>
            <a:ext cx="15642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 b="1" dirty="0" err="1">
                <a:solidFill>
                  <a:srgbClr val="173C70"/>
                </a:solidFill>
              </a:rPr>
              <a:t>www.nasa.gov</a:t>
            </a:r>
            <a:endParaRPr lang="en-US" sz="900" dirty="0">
              <a:solidFill>
                <a:srgbClr val="173C7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66898" y="6285973"/>
            <a:ext cx="6350285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800" b="1" i="1" dirty="0">
                <a:solidFill>
                  <a:srgbClr val="0C88BD"/>
                </a:solidFill>
              </a:rPr>
              <a:t>Flight Microwave &amp; Telecommunication Systems Branch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00765" y="6043614"/>
            <a:ext cx="4472516" cy="30777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400" b="1" dirty="0">
                <a:solidFill>
                  <a:srgbClr val="173C70"/>
                </a:solidFill>
              </a:rPr>
              <a:t>NASA’s Goddard Space Flight Center</a:t>
            </a:r>
          </a:p>
        </p:txBody>
      </p:sp>
      <p:sp>
        <p:nvSpPr>
          <p:cNvPr id="12349" name="Rectangle 6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14351" y="1290557"/>
            <a:ext cx="10873388" cy="1113684"/>
          </a:xfrm>
        </p:spPr>
        <p:txBody>
          <a:bodyPr/>
          <a:lstStyle>
            <a:lvl1pPr>
              <a:lnSpc>
                <a:spcPct val="100000"/>
              </a:lnSpc>
              <a:defRPr sz="4000" baseline="0">
                <a:solidFill>
                  <a:srgbClr val="0C88BD"/>
                </a:solidFill>
                <a:effectLst/>
              </a:defRPr>
            </a:lvl1pPr>
          </a:lstStyle>
          <a:p>
            <a:r>
              <a:rPr lang="en-US" dirty="0"/>
              <a:t>Action: GMSK/PN Failure Rate for Lunar Missions </a:t>
            </a:r>
          </a:p>
        </p:txBody>
      </p:sp>
      <p:sp>
        <p:nvSpPr>
          <p:cNvPr id="12350" name="Rectangle 62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14352" y="2642367"/>
            <a:ext cx="10977105" cy="810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3000" b="1" baseline="0">
                <a:solidFill>
                  <a:srgbClr val="173C70"/>
                </a:solidFill>
                <a:effectLst/>
              </a:defRPr>
            </a:lvl1pPr>
          </a:lstStyle>
          <a:p>
            <a:r>
              <a:rPr lang="en-US" dirty="0"/>
              <a:t>Wai Fong, Ph.D.; Wing Lee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765" y="5573844"/>
            <a:ext cx="4834703" cy="38135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C88BD"/>
              </a:buClr>
              <a:buFontTx/>
              <a:buNone/>
              <a:defRPr sz="2400" b="1" baseline="0">
                <a:solidFill>
                  <a:srgbClr val="0C88BD"/>
                </a:solidFill>
              </a:defRPr>
            </a:lvl1pPr>
            <a:lvl2pPr marL="230188" indent="0">
              <a:buClr>
                <a:srgbClr val="0C88BD"/>
              </a:buClr>
              <a:buFontTx/>
              <a:buNone/>
              <a:defRPr/>
            </a:lvl2pPr>
            <a:lvl3pPr marL="515937" indent="0">
              <a:buClr>
                <a:srgbClr val="0C88BD"/>
              </a:buClr>
              <a:buFontTx/>
              <a:buNone/>
              <a:defRPr/>
            </a:lvl3pPr>
            <a:lvl4pPr marL="742950" indent="0">
              <a:buClr>
                <a:srgbClr val="0C88BD"/>
              </a:buClr>
              <a:buFontTx/>
              <a:buNone/>
              <a:defRPr/>
            </a:lvl4pPr>
            <a:lvl5pPr marL="1025525" indent="0">
              <a:buClr>
                <a:srgbClr val="0C88BD"/>
              </a:buClr>
              <a:buFontTx/>
              <a:buNone/>
              <a:defRPr/>
            </a:lvl5pPr>
          </a:lstStyle>
          <a:p>
            <a:pPr lvl="0"/>
            <a:r>
              <a:rPr lang="en-US" dirty="0"/>
              <a:t>September 1, 2020 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851" y="282575"/>
            <a:ext cx="9937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6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17" y="1828801"/>
            <a:ext cx="10930467" cy="4157932"/>
          </a:xfrm>
          <a:prstGeom prst="rect">
            <a:avLst/>
          </a:prstGeom>
        </p:spPr>
        <p:txBody>
          <a:bodyPr/>
          <a:lstStyle>
            <a:lvl1pPr>
              <a:buClr>
                <a:srgbClr val="0C88BD"/>
              </a:buClr>
              <a:defRPr lang="en-US" sz="2000" baseline="0" smtClean="0">
                <a:effectLst/>
              </a:defRPr>
            </a:lvl1pPr>
            <a:lvl2pPr marL="401638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8BD"/>
              </a:buClr>
              <a:buSzTx/>
              <a:buFontTx/>
              <a:buChar char="–"/>
              <a:tabLst/>
              <a:defRPr lang="en-US" sz="2000" baseline="0" dirty="0" smtClean="0">
                <a:solidFill>
                  <a:srgbClr val="173C70"/>
                </a:solidFill>
                <a:effectLst/>
                <a:latin typeface="+mn-lt"/>
                <a:ea typeface="+mn-ea"/>
              </a:defRPr>
            </a:lvl2pPr>
            <a:lvl3pPr>
              <a:buClr>
                <a:srgbClr val="0C88BD"/>
              </a:buClr>
              <a:defRPr>
                <a:solidFill>
                  <a:srgbClr val="173C70"/>
                </a:solidFill>
              </a:defRPr>
            </a:lvl3pPr>
            <a:lvl4pPr>
              <a:buClr>
                <a:srgbClr val="0C88BD"/>
              </a:buClr>
              <a:defRPr>
                <a:solidFill>
                  <a:srgbClr val="173C70"/>
                </a:solidFill>
              </a:defRPr>
            </a:lvl4pPr>
            <a:lvl5pPr>
              <a:buClr>
                <a:srgbClr val="0C88BD"/>
              </a:buClr>
              <a:defRPr>
                <a:solidFill>
                  <a:srgbClr val="173C70"/>
                </a:solidFill>
              </a:defRPr>
            </a:lvl5pPr>
          </a:lstStyle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SLS-RFM 19-14: NASA/JPL proposes GMSK/PN for high rate command and ranging for Lunar Gateway, Max range from 25 Mbps to 200 Mbps, X-band and Ka-band</a:t>
            </a:r>
          </a:p>
          <a:p>
            <a:pPr marL="401638" marR="0" lvl="1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8BD"/>
              </a:buClr>
              <a:buSzTx/>
              <a:buFontTx/>
              <a:buChar char="–"/>
              <a:tabLst/>
              <a:defRPr/>
            </a:pPr>
            <a:r>
              <a:rPr lang="en-US" altLang="x-none" dirty="0"/>
              <a:t>SLS-RFM 19-20: ESA proposes GMSK/PN for Earth-to-Moon communications and Lunar Cross Links with data rates &gt; 10 </a:t>
            </a:r>
            <a:r>
              <a:rPr lang="en-US" altLang="x-none" dirty="0" err="1"/>
              <a:t>Msps</a:t>
            </a:r>
            <a:endParaRPr lang="en-US" altLang="x-none" dirty="0"/>
          </a:p>
          <a:p>
            <a:pPr marL="401638" marR="0" lvl="1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8BD"/>
              </a:buClr>
              <a:buSzTx/>
              <a:buFontTx/>
              <a:buChar char="–"/>
              <a:tabLst/>
              <a:defRPr/>
            </a:pPr>
            <a:r>
              <a:rPr lang="en-US" altLang="x-none" dirty="0"/>
              <a:t>An action was placed on ESA, JPL and GSFC to see if there were any failure rate issues with GMSK/PN in high Doppler rate environments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86318" y="379413"/>
            <a:ext cx="10951633" cy="760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Background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77601" y="6437495"/>
            <a:ext cx="478367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173C70"/>
                </a:solidFill>
              </a:defRPr>
            </a:lvl1pPr>
          </a:lstStyle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10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586318" y="6385109"/>
            <a:ext cx="10265833" cy="280987"/>
          </a:xfrm>
          <a:prstGeom prst="rect">
            <a:avLst/>
          </a:prstGeom>
        </p:spPr>
        <p:txBody>
          <a:bodyPr/>
          <a:lstStyle>
            <a:lvl1pPr>
              <a:defRPr sz="1400" b="0" i="1" baseline="0">
                <a:solidFill>
                  <a:srgbClr val="173C7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1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30763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173C7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 i="1">
                <a:solidFill>
                  <a:srgbClr val="0C88BD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79718" y="6511925"/>
            <a:ext cx="47836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9965-C706-E340-9D87-F10BC77007F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318" y="379413"/>
            <a:ext cx="10951633" cy="760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7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0585" y="1522414"/>
            <a:ext cx="5397500" cy="4600575"/>
          </a:xfrm>
          <a:prstGeom prst="rect">
            <a:avLst/>
          </a:prstGeom>
        </p:spPr>
        <p:txBody>
          <a:bodyPr/>
          <a:lstStyle>
            <a:lvl1pPr>
              <a:buClr>
                <a:srgbClr val="0C88BD"/>
              </a:buClr>
              <a:defRPr sz="2800"/>
            </a:lvl1pPr>
            <a:lvl2pPr>
              <a:buClr>
                <a:srgbClr val="0C88BD"/>
              </a:buClr>
              <a:defRPr sz="2400"/>
            </a:lvl2pPr>
            <a:lvl3pPr>
              <a:buClr>
                <a:srgbClr val="0C88BD"/>
              </a:buClr>
              <a:defRPr sz="2000"/>
            </a:lvl3pPr>
            <a:lvl4pPr>
              <a:buClr>
                <a:srgbClr val="0C88BD"/>
              </a:buClr>
              <a:defRPr sz="1800"/>
            </a:lvl4pPr>
            <a:lvl5pPr>
              <a:buClr>
                <a:srgbClr val="0C88B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318" y="379413"/>
            <a:ext cx="10951633" cy="760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77601" y="6437495"/>
            <a:ext cx="478367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173C70"/>
                </a:solidFill>
              </a:defRPr>
            </a:lvl1pPr>
          </a:lstStyle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586318" y="6385109"/>
            <a:ext cx="10265833" cy="280987"/>
          </a:xfrm>
          <a:prstGeom prst="rect">
            <a:avLst/>
          </a:prstGeom>
        </p:spPr>
        <p:txBody>
          <a:bodyPr/>
          <a:lstStyle>
            <a:lvl1pPr>
              <a:defRPr sz="1400" b="0" i="1" baseline="0">
                <a:solidFill>
                  <a:srgbClr val="173C7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4FCE027-66B1-ED4E-ACD7-D1216EF2B67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4516" y="1522413"/>
            <a:ext cx="5397500" cy="4600575"/>
          </a:xfrm>
          <a:prstGeom prst="rect">
            <a:avLst/>
          </a:prstGeom>
        </p:spPr>
        <p:txBody>
          <a:bodyPr/>
          <a:lstStyle>
            <a:lvl1pPr>
              <a:buClr>
                <a:srgbClr val="0C88BD"/>
              </a:buClr>
              <a:defRPr sz="2800"/>
            </a:lvl1pPr>
            <a:lvl2pPr>
              <a:buClr>
                <a:srgbClr val="0C88BD"/>
              </a:buClr>
              <a:defRPr sz="2400"/>
            </a:lvl2pPr>
            <a:lvl3pPr>
              <a:buClr>
                <a:srgbClr val="0C88BD"/>
              </a:buClr>
              <a:defRPr sz="2000"/>
            </a:lvl3pPr>
            <a:lvl4pPr>
              <a:buClr>
                <a:srgbClr val="0C88BD"/>
              </a:buClr>
              <a:defRPr sz="1800"/>
            </a:lvl4pPr>
            <a:lvl5pPr>
              <a:buClr>
                <a:srgbClr val="0C88B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9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rgbClr val="01D6FF"/>
              </a:buClr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C88BD"/>
              </a:buClr>
              <a:defRPr sz="2400"/>
            </a:lvl1pPr>
            <a:lvl2pPr>
              <a:buClr>
                <a:srgbClr val="0C88BD"/>
              </a:buClr>
              <a:defRPr sz="2000"/>
            </a:lvl2pPr>
            <a:lvl3pPr>
              <a:buClr>
                <a:srgbClr val="0C88BD"/>
              </a:buClr>
              <a:defRPr sz="1800"/>
            </a:lvl3pPr>
            <a:lvl4pPr>
              <a:buClr>
                <a:srgbClr val="0C88BD"/>
              </a:buClr>
              <a:defRPr sz="1600"/>
            </a:lvl4pPr>
            <a:lvl5pPr>
              <a:buClr>
                <a:srgbClr val="0C88BD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C88BD"/>
              </a:buClr>
              <a:defRPr sz="2400"/>
            </a:lvl1pPr>
            <a:lvl2pPr>
              <a:buClr>
                <a:srgbClr val="0C88BD"/>
              </a:buClr>
              <a:defRPr sz="2000"/>
            </a:lvl2pPr>
            <a:lvl3pPr>
              <a:buClr>
                <a:srgbClr val="0C88BD"/>
              </a:buClr>
              <a:defRPr sz="1800"/>
            </a:lvl3pPr>
            <a:lvl4pPr>
              <a:buClr>
                <a:srgbClr val="0C88BD"/>
              </a:buClr>
              <a:defRPr sz="1600"/>
            </a:lvl4pPr>
            <a:lvl5pPr>
              <a:buClr>
                <a:srgbClr val="0C88BD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318" y="379413"/>
            <a:ext cx="10951633" cy="760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77601" y="6437495"/>
            <a:ext cx="478367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173C70"/>
                </a:solidFill>
              </a:defRPr>
            </a:lvl1pPr>
          </a:lstStyle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11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318" y="6385109"/>
            <a:ext cx="10265833" cy="280987"/>
          </a:xfrm>
          <a:prstGeom prst="rect">
            <a:avLst/>
          </a:prstGeom>
        </p:spPr>
        <p:txBody>
          <a:bodyPr/>
          <a:lstStyle>
            <a:lvl1pPr>
              <a:defRPr sz="1400" b="0" i="1" baseline="0">
                <a:solidFill>
                  <a:srgbClr val="173C7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</p:txBody>
      </p:sp>
    </p:spTree>
    <p:extLst>
      <p:ext uri="{BB962C8B-B14F-4D97-AF65-F5344CB8AC3E}">
        <p14:creationId xmlns:p14="http://schemas.microsoft.com/office/powerpoint/2010/main" val="8025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97001"/>
            <a:ext cx="6815667" cy="4729163"/>
          </a:xfrm>
          <a:prstGeom prst="rect">
            <a:avLst/>
          </a:prstGeom>
        </p:spPr>
        <p:txBody>
          <a:bodyPr/>
          <a:lstStyle>
            <a:lvl1pPr>
              <a:buClr>
                <a:srgbClr val="01D6FF"/>
              </a:buClr>
              <a:defRPr sz="3200"/>
            </a:lvl1pPr>
            <a:lvl2pPr>
              <a:buClr>
                <a:srgbClr val="01D6FF"/>
              </a:buClr>
              <a:defRPr sz="2800"/>
            </a:lvl2pPr>
            <a:lvl3pPr>
              <a:buClr>
                <a:srgbClr val="01D6FF"/>
              </a:buClr>
              <a:defRPr sz="2400"/>
            </a:lvl3pPr>
            <a:lvl4pPr>
              <a:buClr>
                <a:srgbClr val="01D6FF"/>
              </a:buClr>
              <a:defRPr sz="2000"/>
            </a:lvl4pPr>
            <a:lvl5pPr>
              <a:buClr>
                <a:srgbClr val="01D6F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318" y="379413"/>
            <a:ext cx="10951633" cy="760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77601" y="6437495"/>
            <a:ext cx="478367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173C70"/>
                </a:solidFill>
              </a:defRPr>
            </a:lvl1pPr>
          </a:lstStyle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586318" y="6385109"/>
            <a:ext cx="10265833" cy="280987"/>
          </a:xfrm>
          <a:prstGeom prst="rect">
            <a:avLst/>
          </a:prstGeom>
        </p:spPr>
        <p:txBody>
          <a:bodyPr/>
          <a:lstStyle>
            <a:lvl1pPr>
              <a:defRPr sz="1400" b="0" i="1" baseline="0">
                <a:solidFill>
                  <a:srgbClr val="173C7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</p:txBody>
      </p:sp>
    </p:spTree>
    <p:extLst>
      <p:ext uri="{BB962C8B-B14F-4D97-AF65-F5344CB8AC3E}">
        <p14:creationId xmlns:p14="http://schemas.microsoft.com/office/powerpoint/2010/main" val="13550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28767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318" y="379413"/>
            <a:ext cx="10951633" cy="760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77601" y="6437495"/>
            <a:ext cx="478367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173C70"/>
                </a:solidFill>
              </a:defRPr>
            </a:lvl1pPr>
          </a:lstStyle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586318" y="6385109"/>
            <a:ext cx="10265833" cy="280987"/>
          </a:xfrm>
          <a:prstGeom prst="rect">
            <a:avLst/>
          </a:prstGeom>
        </p:spPr>
        <p:txBody>
          <a:bodyPr/>
          <a:lstStyle>
            <a:lvl1pPr>
              <a:defRPr sz="1400" b="0" i="1" baseline="0">
                <a:solidFill>
                  <a:srgbClr val="173C7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</p:txBody>
      </p:sp>
    </p:spTree>
    <p:extLst>
      <p:ext uri="{BB962C8B-B14F-4D97-AF65-F5344CB8AC3E}">
        <p14:creationId xmlns:p14="http://schemas.microsoft.com/office/powerpoint/2010/main" val="11643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cintosh HD:Users:kagammage:Documents:Customer work:JOBS ON REVIEW:B1999-simms:Diversity_templates:PowerPoint:Meatball_CMYK_1inc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6" y="2640013"/>
            <a:ext cx="173196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//Users/kacomber/Documents/CustomerWork/ToDo/C352%20-%20560%20Rebranding/560%20Branding_NEW_2017/560%20PPT_templates/Full_13.33x7.5_Screen/Guts_bkgnd_13.33x7.5.jp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r:link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3"/>
          <p:cNvSpPr>
            <a:spLocks noChangeArrowheads="1"/>
          </p:cNvSpPr>
          <p:nvPr userDrawn="1"/>
        </p:nvSpPr>
        <p:spPr bwMode="auto">
          <a:xfrm>
            <a:off x="393700" y="6195446"/>
            <a:ext cx="11353800" cy="63500"/>
          </a:xfrm>
          <a:prstGeom prst="rect">
            <a:avLst/>
          </a:prstGeom>
          <a:gradFill rotWithShape="1">
            <a:gsLst>
              <a:gs pos="0">
                <a:srgbClr val="01D6FF"/>
              </a:gs>
              <a:gs pos="50000">
                <a:srgbClr val="0C87B6"/>
              </a:gs>
              <a:gs pos="100000">
                <a:srgbClr val="173C7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24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318" y="379413"/>
            <a:ext cx="10951633" cy="760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77601" y="6437495"/>
            <a:ext cx="478367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173C70"/>
                </a:solidFill>
              </a:defRPr>
            </a:lvl1pPr>
          </a:lstStyle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09600" y="1725283"/>
            <a:ext cx="10972800" cy="42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586318" y="6385109"/>
            <a:ext cx="10265833" cy="280987"/>
          </a:xfrm>
          <a:prstGeom prst="rect">
            <a:avLst/>
          </a:prstGeom>
        </p:spPr>
        <p:txBody>
          <a:bodyPr/>
          <a:lstStyle>
            <a:lvl1pPr>
              <a:defRPr sz="1400" b="0" i="1" baseline="0">
                <a:solidFill>
                  <a:srgbClr val="173C7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7" r:id="rId6"/>
    <p:sldLayoutId id="2147484268" r:id="rId7"/>
    <p:sldLayoutId id="2147484270" r:id="rId8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baseline="0">
          <a:solidFill>
            <a:schemeClr val="bg1"/>
          </a:solidFill>
          <a:effectLst>
            <a:outerShdw blurRad="50800" dist="88900" dir="2700000" algn="tl" rotWithShape="0">
              <a:prstClr val="black">
                <a:alpha val="94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15888" indent="-115888" algn="l" rtl="0" eaLnBrk="0" fontAlgn="base" hangingPunct="0">
        <a:spcBef>
          <a:spcPct val="20000"/>
        </a:spcBef>
        <a:spcAft>
          <a:spcPct val="0"/>
        </a:spcAft>
        <a:buClr>
          <a:srgbClr val="0C88BD"/>
        </a:buClr>
        <a:buChar char="•"/>
        <a:defRPr sz="2200" baseline="0">
          <a:solidFill>
            <a:srgbClr val="173C70"/>
          </a:solidFill>
          <a:latin typeface="+mn-lt"/>
          <a:ea typeface="+mn-ea"/>
          <a:cs typeface="+mn-cs"/>
        </a:defRPr>
      </a:lvl1pPr>
      <a:lvl2pPr marL="401638" indent="-171450" algn="l" rtl="0" eaLnBrk="0" fontAlgn="base" hangingPunct="0">
        <a:spcBef>
          <a:spcPct val="20000"/>
        </a:spcBef>
        <a:spcAft>
          <a:spcPct val="0"/>
        </a:spcAft>
        <a:buClr>
          <a:srgbClr val="0C88BD"/>
        </a:buClr>
        <a:buChar char="–"/>
        <a:defRPr sz="2200" baseline="0">
          <a:solidFill>
            <a:srgbClr val="173C70"/>
          </a:solidFill>
          <a:latin typeface="+mn-lt"/>
          <a:ea typeface="+mn-ea"/>
        </a:defRPr>
      </a:lvl2pPr>
      <a:lvl3pPr marL="625475" indent="-109538" algn="l" rtl="0" eaLnBrk="0" fontAlgn="base" hangingPunct="0">
        <a:spcBef>
          <a:spcPct val="20000"/>
        </a:spcBef>
        <a:spcAft>
          <a:spcPct val="0"/>
        </a:spcAft>
        <a:buClr>
          <a:srgbClr val="0C88BD"/>
        </a:buClr>
        <a:buChar char="•"/>
        <a:defRPr sz="2200" baseline="0">
          <a:solidFill>
            <a:srgbClr val="173C70"/>
          </a:solidFill>
          <a:latin typeface="+mn-lt"/>
          <a:ea typeface="+mn-ea"/>
        </a:defRPr>
      </a:lvl3pPr>
      <a:lvl4pPr marL="911225" indent="-168275" algn="l" rtl="0" eaLnBrk="0" fontAlgn="base" hangingPunct="0">
        <a:spcBef>
          <a:spcPct val="20000"/>
        </a:spcBef>
        <a:spcAft>
          <a:spcPct val="0"/>
        </a:spcAft>
        <a:buClr>
          <a:srgbClr val="0C88BD"/>
        </a:buClr>
        <a:buChar char="–"/>
        <a:defRPr sz="2200" baseline="0">
          <a:solidFill>
            <a:srgbClr val="173C70"/>
          </a:solidFill>
          <a:latin typeface="+mn-lt"/>
          <a:ea typeface="+mn-ea"/>
        </a:defRPr>
      </a:lvl4pPr>
      <a:lvl5pPr marL="1201738" indent="-176213" algn="l" rtl="0" eaLnBrk="0" fontAlgn="base" hangingPunct="0">
        <a:spcBef>
          <a:spcPct val="20000"/>
        </a:spcBef>
        <a:spcAft>
          <a:spcPct val="0"/>
        </a:spcAft>
        <a:buClr>
          <a:srgbClr val="0C88BD"/>
        </a:buClr>
        <a:buChar char="»"/>
        <a:defRPr sz="2200" baseline="0">
          <a:solidFill>
            <a:srgbClr val="173C70"/>
          </a:solidFill>
          <a:latin typeface="+mn-lt"/>
          <a:ea typeface="+mn-ea"/>
        </a:defRPr>
      </a:lvl5pPr>
      <a:lvl6pPr marL="1658938" indent="-176213" algn="l" rtl="0" fontAlgn="base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116138" indent="-176213" algn="l" rtl="0" fontAlgn="base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2573338" indent="-176213" algn="l" rtl="0" fontAlgn="base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030538" indent="-176213" algn="l" rtl="0" fontAlgn="base">
        <a:spcBef>
          <a:spcPct val="20000"/>
        </a:spcBef>
        <a:spcAft>
          <a:spcPct val="0"/>
        </a:spcAft>
        <a:buClr>
          <a:srgbClr val="45ADE3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acomber/Documents/CustomerWork/ToDo/C352%20-%20560%20Rebranding/560%20Branding_NEW_2017/560%20PPT_templates/Full_13.33x7.5_Screen/Guts_bkgnd_13.33x7.5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/>
          <p:cNvSpPr>
            <a:spLocks noGrp="1"/>
          </p:cNvSpPr>
          <p:nvPr>
            <p:ph type="ctrTitle" sz="quarter"/>
          </p:nvPr>
        </p:nvSpPr>
        <p:spPr>
          <a:xfrm>
            <a:off x="512284" y="1290639"/>
            <a:ext cx="10512274" cy="1112837"/>
          </a:xfrm>
        </p:spPr>
        <p:txBody>
          <a:bodyPr/>
          <a:lstStyle/>
          <a:p>
            <a:r>
              <a:rPr lang="en-US" altLang="x-none" sz="4000" dirty="0"/>
              <a:t>Results of NRZ Study</a:t>
            </a:r>
          </a:p>
        </p:txBody>
      </p:sp>
      <p:sp>
        <p:nvSpPr>
          <p:cNvPr id="15362" name="Subtitle 6"/>
          <p:cNvSpPr>
            <a:spLocks noGrp="1"/>
          </p:cNvSpPr>
          <p:nvPr>
            <p:ph type="subTitle" sz="quarter" idx="1"/>
          </p:nvPr>
        </p:nvSpPr>
        <p:spPr>
          <a:xfrm>
            <a:off x="512284" y="2641601"/>
            <a:ext cx="10612547" cy="811213"/>
          </a:xfrm>
        </p:spPr>
        <p:txBody>
          <a:bodyPr/>
          <a:lstStyle/>
          <a:p>
            <a:r>
              <a:rPr lang="en-US" altLang="x-none" sz="3000" dirty="0"/>
              <a:t>Wai Fong, Ph.D.; Wing Lee</a:t>
            </a:r>
          </a:p>
        </p:txBody>
      </p:sp>
      <p:sp>
        <p:nvSpPr>
          <p:cNvPr id="1536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57221" y="5552658"/>
            <a:ext cx="4512388" cy="426468"/>
          </a:xfrm>
        </p:spPr>
        <p:txBody>
          <a:bodyPr/>
          <a:lstStyle/>
          <a:p>
            <a:r>
              <a:rPr lang="en-US" altLang="x-none" sz="2600" dirty="0"/>
              <a:t>6/11/24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456F3-3C5E-2B98-E59B-C6AE47B1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1B77F-FD75-2DDF-4304-571C99EDB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10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849E3-1F06-A22D-174F-6F8B32DF1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ECF62-C1B1-97D6-24F4-3AA047BD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98" y="1215742"/>
            <a:ext cx="7703569" cy="50934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5F08E1-E74D-1168-F775-88B69A99A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Linotype-Roman"/>
                <a:ea typeface="SimSun" panose="02010600030101010101" pitchFamily="2" charset="-122"/>
                <a:cs typeface="Calibri" panose="020F0502020204030204" pitchFamily="34" charset="0"/>
              </a:rPr>
              <a:t>For the case of filtered SP‐L modulation, the spectral lines at the even</a:t>
            </a:r>
            <a:endParaRPr kumimoji="0" lang="en-US" altLang="ja-JP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Linotype-Roman"/>
                <a:ea typeface="SimSun" panose="02010600030101010101" pitchFamily="2" charset="-122"/>
                <a:cs typeface="Calibri" panose="020F0502020204030204" pitchFamily="34" charset="0"/>
              </a:rPr>
              <a:t>multiples of the symbol rate shall not be higher than ‐20 dBc.</a:t>
            </a: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4922D-3455-A8F3-EB3A-4D887A55EC52}"/>
              </a:ext>
            </a:extLst>
          </p:cNvPr>
          <p:cNvSpPr txBox="1"/>
          <p:nvPr/>
        </p:nvSpPr>
        <p:spPr>
          <a:xfrm>
            <a:off x="8869680" y="2164080"/>
            <a:ext cx="266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results even with a matched filter mismatch. </a:t>
            </a:r>
          </a:p>
        </p:txBody>
      </p:sp>
    </p:spTree>
    <p:extLst>
      <p:ext uri="{BB962C8B-B14F-4D97-AF65-F5344CB8AC3E}">
        <p14:creationId xmlns:p14="http://schemas.microsoft.com/office/powerpoint/2010/main" val="214441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C0A912-4D45-889E-7E2B-34C03675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Effective Modulation Indices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E2633-5B1F-A881-3B24-9A55FE8AA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11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D42CC-F99B-97AF-B881-252875355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7B556C6-80F8-A009-262B-F6FCC3E3C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3824"/>
              </p:ext>
            </p:extLst>
          </p:nvPr>
        </p:nvGraphicFramePr>
        <p:xfrm>
          <a:off x="966781" y="1876927"/>
          <a:ext cx="63907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561">
                  <a:extLst>
                    <a:ext uri="{9D8B030D-6E8A-4147-A177-3AD203B41FA5}">
                      <a16:colId xmlns:a16="http://schemas.microsoft.com/office/drawing/2014/main" val="1165747090"/>
                    </a:ext>
                  </a:extLst>
                </a:gridCol>
                <a:gridCol w="3857223">
                  <a:extLst>
                    <a:ext uri="{9D8B030D-6E8A-4147-A177-3AD203B41FA5}">
                      <a16:colId xmlns:a16="http://schemas.microsoft.com/office/drawing/2014/main" val="91230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Modulation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Effective Modulation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79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3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90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33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44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3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9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3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009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5082D9-9DEB-507F-0146-4A4A0412C42A}"/>
              </a:ext>
            </a:extLst>
          </p:cNvPr>
          <p:cNvSpPr txBox="1"/>
          <p:nvPr/>
        </p:nvSpPr>
        <p:spPr>
          <a:xfrm>
            <a:off x="8065971" y="2290813"/>
            <a:ext cx="3689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Modulation Index is the result of the energy loss due to the filtering.</a:t>
            </a:r>
          </a:p>
        </p:txBody>
      </p:sp>
    </p:spTree>
    <p:extLst>
      <p:ext uri="{BB962C8B-B14F-4D97-AF65-F5344CB8AC3E}">
        <p14:creationId xmlns:p14="http://schemas.microsoft.com/office/powerpoint/2010/main" val="28993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AB62E0-610D-EB5E-5179-8AD234BA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Mod Index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A8A56-0409-3E92-AF5B-C2442114E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12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3137-5F3F-97FA-3E3E-A6B40174E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60E37-D571-C038-3624-DCF88F16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98" y="1505315"/>
            <a:ext cx="6526204" cy="46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5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3C2BAA-A1E4-9C95-6262-F2B1F764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section is focused on the spectral response of the NRZ modulation with Tone or PN Ranging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6DAFC-B261-396B-AA78-3733296A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NRZ with Ranging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8632C-49DF-6656-2599-21E2AF383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13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C030C-155B-E05D-AEAF-6F3F81FA8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3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B10E5F-D961-2130-129A-6339E0B0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with Tone Ranging at Fr=4.0005*Rs and Ranging Index = 0.4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C8874-3D43-B73E-FF0C-B286FB3F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14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F567-D269-2729-75E0-A83038729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A7BE3D-5AFC-01EC-561F-755172B2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39" y="1379094"/>
            <a:ext cx="7605708" cy="50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B10E5F-D961-2130-129A-6339E0B0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with Tone Ranging at Fr=4*Rs and Ranging Index = 0.4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C8874-3D43-B73E-FF0C-B286FB3F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15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F567-D269-2729-75E0-A83038729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208382-1EAD-3D88-C345-0B10A9618683}"/>
              </a:ext>
            </a:extLst>
          </p:cNvPr>
          <p:cNvGrpSpPr/>
          <p:nvPr/>
        </p:nvGrpSpPr>
        <p:grpSpPr>
          <a:xfrm>
            <a:off x="2226389" y="1278015"/>
            <a:ext cx="7739221" cy="5159480"/>
            <a:chOff x="1732146" y="1579550"/>
            <a:chExt cx="7739221" cy="51594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63875A-92A9-3316-C774-48AFDE2F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2146" y="1579550"/>
              <a:ext cx="7739221" cy="515948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ECA202-6172-7497-86D9-D536400E5F4D}"/>
                </a:ext>
              </a:extLst>
            </p:cNvPr>
            <p:cNvSpPr/>
            <p:nvPr/>
          </p:nvSpPr>
          <p:spPr bwMode="auto">
            <a:xfrm rot="7350195">
              <a:off x="6881460" y="2902391"/>
              <a:ext cx="1166983" cy="216569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9999F2-BBA5-3C5D-39C4-CE8CDDE15704}"/>
                </a:ext>
              </a:extLst>
            </p:cNvPr>
            <p:cNvSpPr/>
            <p:nvPr/>
          </p:nvSpPr>
          <p:spPr bwMode="auto">
            <a:xfrm rot="3296469">
              <a:off x="3638888" y="2928061"/>
              <a:ext cx="1166983" cy="216569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A32AA1-6043-D89D-BBCD-534B6E71C24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69429" y="2454596"/>
              <a:ext cx="307127" cy="9510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E3196D9-0404-7B8B-91B7-40665FDF7033}"/>
                </a:ext>
              </a:extLst>
            </p:cNvPr>
            <p:cNvCxnSpPr>
              <a:endCxn id="9" idx="4"/>
            </p:cNvCxnSpPr>
            <p:nvPr/>
          </p:nvCxnSpPr>
          <p:spPr bwMode="auto">
            <a:xfrm>
              <a:off x="4376556" y="2454596"/>
              <a:ext cx="2175164" cy="948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A6127F-68D3-AE5D-FE1E-2DC71F1F227A}"/>
                </a:ext>
              </a:extLst>
            </p:cNvPr>
            <p:cNvSpPr txBox="1"/>
            <p:nvPr/>
          </p:nvSpPr>
          <p:spPr>
            <a:xfrm>
              <a:off x="3692187" y="2126622"/>
              <a:ext cx="136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Asymmetry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06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29320A-8EB4-7358-1D7B-9BFCCE83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Asymmetric PSD occurs when the ranging tone is coincident with the spikes of the filtered NRZ PSD.</a:t>
            </a:r>
          </a:p>
          <a:p>
            <a:r>
              <a:rPr lang="en-US" dirty="0"/>
              <a:t>A frequency separation of at least 500 Hz is required to maintain PSD symmetry.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9E704-86DB-22C6-CB34-E4C85174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9410B-FA6F-DB94-268C-129799A16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16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C848-935F-A017-AA4A-12B9C390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4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0F992C-7717-25E5-093C-EDD1C4EA6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720" y="1595120"/>
            <a:ext cx="7013480" cy="46823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E2945F-C002-8DC4-19E2-874FBFCB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with PN Ranging at </a:t>
            </a:r>
            <a:r>
              <a:rPr lang="en-US" dirty="0" err="1"/>
              <a:t>Rc</a:t>
            </a:r>
            <a:r>
              <a:rPr lang="en-US" dirty="0"/>
              <a:t>=3xRs and Ranging Index = 0.4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E93E2-768D-48EF-6BBB-7A2B2058F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17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99CE-637E-0B49-DE00-6E26F9E59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9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AF71FE-4207-9A0B-7A9D-EC3530F9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of NRZ with PN Ranging Decomposed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DF82-0C52-6C58-8322-29029385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18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53AA-C76E-2598-7F43-2EBE7A30B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56017-E4AC-9FD0-6854-98CCA68C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35" y="1041974"/>
            <a:ext cx="8340368" cy="54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8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3C7D-2736-BA99-33E7-4B1DF1B9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17" y="306447"/>
            <a:ext cx="11329758" cy="760412"/>
          </a:xfrm>
        </p:spPr>
        <p:txBody>
          <a:bodyPr/>
          <a:lstStyle/>
          <a:p>
            <a:r>
              <a:rPr lang="en-US" dirty="0"/>
              <a:t>PSD of NRZ with PN Ranging Decomposed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1F8C-8D86-6D8E-7776-370C7E49D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19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4E31-6769-1655-34A7-D3C27535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986183-3BB9-400C-A308-EFB02BFFB61C}"/>
              </a:ext>
            </a:extLst>
          </p:cNvPr>
          <p:cNvGrpSpPr/>
          <p:nvPr/>
        </p:nvGrpSpPr>
        <p:grpSpPr>
          <a:xfrm>
            <a:off x="2188593" y="1018834"/>
            <a:ext cx="8134932" cy="5418661"/>
            <a:chOff x="2188593" y="1018834"/>
            <a:chExt cx="8134932" cy="54186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FB8120-3A8F-5801-1787-86209F4B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593" y="1018834"/>
              <a:ext cx="8134932" cy="5418661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BD8E2E-FBB1-ABBB-40D3-6876DA6BC7BE}"/>
                </a:ext>
              </a:extLst>
            </p:cNvPr>
            <p:cNvSpPr/>
            <p:nvPr/>
          </p:nvSpPr>
          <p:spPr bwMode="auto">
            <a:xfrm rot="19487442">
              <a:off x="3750513" y="3212041"/>
              <a:ext cx="2381996" cy="777633"/>
            </a:xfrm>
            <a:prstGeom prst="ellipse">
              <a:avLst/>
            </a:prstGeom>
            <a:solidFill>
              <a:schemeClr val="accent1">
                <a:alpha val="2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E873F4-BD9B-6C39-3412-9733A4FD020F}"/>
                </a:ext>
              </a:extLst>
            </p:cNvPr>
            <p:cNvSpPr/>
            <p:nvPr/>
          </p:nvSpPr>
          <p:spPr bwMode="auto">
            <a:xfrm rot="2090215">
              <a:off x="6656890" y="3216932"/>
              <a:ext cx="2381996" cy="777633"/>
            </a:xfrm>
            <a:prstGeom prst="ellipse">
              <a:avLst/>
            </a:prstGeom>
            <a:solidFill>
              <a:schemeClr val="accent1">
                <a:alpha val="2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11A1651-4E27-EA17-A9C3-0CAD24B736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60171" y="2668278"/>
              <a:ext cx="674425" cy="520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46B4AD3-8901-A251-9F99-5CAD633DD3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60171" y="2668278"/>
              <a:ext cx="2659438" cy="2600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EAB795-F1A2-69AC-1FE0-C240E5170126}"/>
                </a:ext>
              </a:extLst>
            </p:cNvPr>
            <p:cNvSpPr txBox="1"/>
            <p:nvPr/>
          </p:nvSpPr>
          <p:spPr>
            <a:xfrm>
              <a:off x="3307965" y="2263050"/>
              <a:ext cx="136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Asymmetry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43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2024 CCSDS meeting produced a consensus to move forward with a study to define the filtering for PCM/PM/NRZ as the Lunar gap filler to medium rate residual carrier telemetry Rec. 2.4.7.</a:t>
            </a:r>
          </a:p>
          <a:p>
            <a:r>
              <a:rPr lang="en-US" dirty="0"/>
              <a:t>NASA/GSFC to provide the initial filtering specification to ESA for performance verification.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2</a:t>
            </a:fld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6D238-A584-81A2-C524-08FF3866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NRZ with PN Ranging at </a:t>
            </a:r>
            <a:r>
              <a:rPr lang="en-US" dirty="0" err="1"/>
              <a:t>Rc</a:t>
            </a:r>
            <a:r>
              <a:rPr lang="en-US" dirty="0"/>
              <a:t>=16*Rs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C1C02-CB80-5A02-FCD0-85327662B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20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CCF2F-5770-7770-1BEF-7E7B1956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09AA5-3094-114F-36A5-433862F3F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426" y="1195041"/>
            <a:ext cx="7716639" cy="51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CB2F5-9C31-E904-00A0-E7DC1DBBA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Asymmetry occurs when the spikes of the PN PSD are close or coincident to the spikes of the NRZ PSD and such is the case when the </a:t>
            </a:r>
            <a:r>
              <a:rPr lang="en-US" dirty="0" err="1"/>
              <a:t>Rc</a:t>
            </a:r>
            <a:r>
              <a:rPr lang="en-US" dirty="0"/>
              <a:t> and Rs are an even multiple of each other.</a:t>
            </a:r>
          </a:p>
          <a:p>
            <a:r>
              <a:rPr lang="en-US" dirty="0"/>
              <a:t>When the multiple is odd the symmetry returns.</a:t>
            </a:r>
          </a:p>
          <a:p>
            <a:r>
              <a:rPr lang="en-US" dirty="0"/>
              <a:t>However, if the </a:t>
            </a:r>
            <a:r>
              <a:rPr lang="en-US" dirty="0" err="1"/>
              <a:t>Rc</a:t>
            </a:r>
            <a:r>
              <a:rPr lang="en-US" dirty="0"/>
              <a:t> is large enough, i.e., </a:t>
            </a:r>
            <a:r>
              <a:rPr lang="en-US" dirty="0" err="1"/>
              <a:t>Rc</a:t>
            </a:r>
            <a:r>
              <a:rPr lang="en-US" dirty="0"/>
              <a:t> &gt; 16 * Rs, then symmetry is maintained regardless of an even multiple.</a:t>
            </a:r>
          </a:p>
          <a:p>
            <a:r>
              <a:rPr lang="en-US" dirty="0"/>
              <a:t>Consequence of asymmetric PSD is a possible phase offset at the output of symbol detection circuit with the amount of offset dependent on the power levels of the asymmetry.  </a:t>
            </a:r>
          </a:p>
          <a:p>
            <a:r>
              <a:rPr lang="en-US" dirty="0"/>
              <a:t>A secondary effect is possibly increased jitter from arm filters that assume symmetry if Costas Loops are used.</a:t>
            </a:r>
          </a:p>
          <a:p>
            <a:r>
              <a:rPr lang="en-US" dirty="0"/>
              <a:t>PCM/PM/Bi-phase with ranging has similar asymmetry issues.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7CCC4-B663-A8CC-314D-014D4832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1AED-17D9-0187-6829-51E5D440E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21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3813A-F82F-6D17-C253-EB91EA41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59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9D926-6836-3067-C9DA-4F49ECCDF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NRZ with Butterworth 2</a:t>
            </a:r>
            <a:r>
              <a:rPr lang="en-US" baseline="30000" dirty="0"/>
              <a:t>nd</a:t>
            </a:r>
            <a:r>
              <a:rPr lang="en-US" dirty="0"/>
              <a:t> order filtering at BTs=1.3 will provide the best BER performance with the best complexity trade off.  </a:t>
            </a:r>
          </a:p>
          <a:p>
            <a:r>
              <a:rPr lang="en-US" dirty="0"/>
              <a:t>Possible asymmetric PSDs will occur if spikes from a ranging signal will be coincident with spikes from the NRZ signal however this can be avoided with careful selection of ranging frequencies and rates.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D4A7C-F9A7-AC1B-A893-B6D693DE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46C8F-1415-6956-CA24-2FB32FD8A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22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26A97-5377-23A0-C3FC-F114A5D97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30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two filters types: Butterworth and Bessel.</a:t>
            </a:r>
          </a:p>
          <a:p>
            <a:pPr lvl="1"/>
            <a:r>
              <a:rPr lang="en-US" dirty="0"/>
              <a:t>These two filters have the best passband phase linearity and good magnitude response.</a:t>
            </a:r>
          </a:p>
          <a:p>
            <a:pPr lvl="1"/>
            <a:r>
              <a:rPr lang="en-US" dirty="0"/>
              <a:t>In theory, Butterworth should be better than Bessel given the simulation model.</a:t>
            </a:r>
          </a:p>
          <a:p>
            <a:pPr lvl="1"/>
            <a:r>
              <a:rPr lang="en-US" dirty="0"/>
              <a:t>Find the best filter that will meet SFCG mask with lowest complexity, i.e., smallest order.</a:t>
            </a:r>
          </a:p>
          <a:p>
            <a:r>
              <a:rPr lang="en-US" dirty="0"/>
              <a:t>Develop a receiver model based on a PLL phase recovery loop and Gardner symbol time recovery loop with both loops set to a normalized loop bandwidth of 5e-4.</a:t>
            </a:r>
          </a:p>
          <a:p>
            <a:pPr lvl="1"/>
            <a:r>
              <a:rPr lang="en-US" dirty="0"/>
              <a:t>Assume symbol detector is a square pulse matched filter.</a:t>
            </a:r>
          </a:p>
          <a:p>
            <a:pPr lvl="1"/>
            <a:r>
              <a:rPr lang="en-US" dirty="0"/>
              <a:t>Coded Symbol rates (Rs) are set to1 </a:t>
            </a:r>
            <a:r>
              <a:rPr lang="en-US" dirty="0" err="1"/>
              <a:t>Msps</a:t>
            </a:r>
            <a:r>
              <a:rPr lang="en-US" dirty="0"/>
              <a:t>.</a:t>
            </a:r>
          </a:p>
          <a:p>
            <a:r>
              <a:rPr lang="en-US" dirty="0"/>
              <a:t>Look for the best BER performance among candidates at target BER of 1e-2.</a:t>
            </a:r>
          </a:p>
          <a:p>
            <a:pPr lvl="1"/>
            <a:r>
              <a:rPr lang="en-US" dirty="0"/>
              <a:t>Stopping condition for BER simulation is 100 block errors with 2000 symbols/block.</a:t>
            </a:r>
          </a:p>
          <a:p>
            <a:r>
              <a:rPr lang="en-US" dirty="0"/>
              <a:t>Plot the PSD with Tone Ranging and T4B PN Ranging with a sine pulse shape and number of samples/symbol set to 32 and 64 at various values of chip rates (</a:t>
            </a:r>
            <a:r>
              <a:rPr lang="en-US" dirty="0" err="1"/>
              <a:t>Rc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3</a:t>
            </a:fld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 dirty="0"/>
              <a:t>NASA’s Goddard Space Flight Center </a:t>
            </a:r>
            <a:r>
              <a:rPr lang="en-US" altLang="x-none" b="1" dirty="0">
                <a:solidFill>
                  <a:srgbClr val="0C88BD"/>
                </a:solidFill>
              </a:rPr>
              <a:t>Flight Microwave &amp; Telecommunication Systems Branch</a:t>
            </a:r>
          </a:p>
        </p:txBody>
      </p:sp>
    </p:spTree>
    <p:extLst>
      <p:ext uri="{BB962C8B-B14F-4D97-AF65-F5344CB8AC3E}">
        <p14:creationId xmlns:p14="http://schemas.microsoft.com/office/powerpoint/2010/main" val="212357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C725D2-8BDD-18FD-713F-CA4771EE2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compared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order Butterworth and Bessel filters with various cut off frequencies.</a:t>
            </a:r>
          </a:p>
          <a:p>
            <a:r>
              <a:rPr lang="en-US" dirty="0"/>
              <a:t>We found that a 2</a:t>
            </a:r>
            <a:r>
              <a:rPr lang="en-US" baseline="30000" dirty="0"/>
              <a:t>nd</a:t>
            </a:r>
            <a:r>
              <a:rPr lang="en-US" dirty="0"/>
              <a:t> order Butterworth with BTs = 1.3 with maximum Mod Index =1.26 and Effective Mod Index = 1.20 gave the best performance and least BER degradation.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D39D4F-4FA3-5525-34AA-C76862B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3D602-405A-4C03-A424-146116CE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4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7C77-A5D8-427C-9645-2D94DB432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0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1C8EF5-BCC0-2278-3FAB-7EA90D4DA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89" y="1588169"/>
            <a:ext cx="10930467" cy="4157932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u="none" strike="noStrike" baseline="0" dirty="0">
                <a:latin typeface="Arial" panose="020B0604020202020204" pitchFamily="34" charset="0"/>
              </a:rPr>
              <a:t>From ECS</a:t>
            </a:r>
            <a:r>
              <a:rPr lang="en-US" b="1" i="0" u="none" strike="noStrike" baseline="0" dirty="0"/>
              <a:t>S-E-ST-50-05C Rev. 24, October 2011 </a:t>
            </a:r>
          </a:p>
          <a:p>
            <a:pPr algn="l"/>
            <a:r>
              <a:rPr lang="en-US" i="0" u="none" strike="noStrike" baseline="0" dirty="0"/>
              <a:t>In discussions with Andrea Modenini, the relevant 6.1.11 Residual carrier, out-of-band emission and discrete spectral lines </a:t>
            </a:r>
            <a:r>
              <a:rPr lang="en-US" b="0" i="0" u="none" strike="noStrike" baseline="0" dirty="0"/>
              <a:t>requirement is:</a:t>
            </a:r>
          </a:p>
          <a:p>
            <a:pPr lvl="1"/>
            <a:r>
              <a:rPr lang="en-US" dirty="0"/>
              <a:t>For the case of filtered SP‐L (PCM/PM/Bi-phase) modulation, the spectral lines at the even multiples of the symbol rate shall not be higher than ‐20 </a:t>
            </a:r>
            <a:r>
              <a:rPr lang="en-US" dirty="0" err="1"/>
              <a:t>dBc</a:t>
            </a:r>
            <a:r>
              <a:rPr lang="en-US" dirty="0"/>
              <a:t>.</a:t>
            </a:r>
          </a:p>
          <a:p>
            <a:pPr lvl="2"/>
            <a:r>
              <a:rPr lang="en-US" sz="2000" dirty="0"/>
              <a:t>For RBW of 4KHz, the power in the unmodulated carrier = 1/normalized RBW = 1/(4KHz/1Msps)=24 </a:t>
            </a:r>
            <a:r>
              <a:rPr lang="en-US" sz="2000" dirty="0" err="1"/>
              <a:t>dB.</a:t>
            </a:r>
            <a:endParaRPr lang="en-US" sz="2000" dirty="0"/>
          </a:p>
          <a:p>
            <a:pPr lvl="2"/>
            <a:r>
              <a:rPr lang="en-US" sz="2000" dirty="0"/>
              <a:t>ECSS upper limit for spectral lines is = power in unmodulated carrier – 20 </a:t>
            </a:r>
            <a:r>
              <a:rPr lang="en-US" sz="2000" dirty="0" err="1"/>
              <a:t>dBc</a:t>
            </a:r>
            <a:r>
              <a:rPr lang="en-US" sz="2000" dirty="0"/>
              <a:t> = 4 </a:t>
            </a:r>
            <a:r>
              <a:rPr lang="en-US" sz="2000" dirty="0" err="1"/>
              <a:t>dB.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95DC8D-A06E-A9EE-F597-A14B0392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C0D69-1077-22A2-421A-13312141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5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27871-356C-A96E-747D-3631426D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6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89082F1-91FE-0DAB-C798-627ECF2F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2" y="1123595"/>
            <a:ext cx="7969445" cy="51275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D50B0E-3182-585F-88E2-642966BA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at 4000 Hz Resolution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9EC4B-54F9-B50D-7F89-26FF0C944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6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A085-8D7B-6A80-8B45-68F4C829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7F951-F5A0-B295-688B-0759DEF19A7E}"/>
              </a:ext>
            </a:extLst>
          </p:cNvPr>
          <p:cNvSpPr txBox="1"/>
          <p:nvPr/>
        </p:nvSpPr>
        <p:spPr>
          <a:xfrm>
            <a:off x="8343031" y="1691502"/>
            <a:ext cx="38489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All spectral lines are within the ECSS upper limit.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When the RBW is 4000Hz, the floor will violate the mask?  This is due to fact that the floor value is directly related to the RBW.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rectangular window is required to accurately measure the power of the residual carrier and harmonics.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RBW of 4KHz is required to plot the NTIA mask.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415E36-6477-1D35-3F52-9163D174D846}"/>
              </a:ext>
            </a:extLst>
          </p:cNvPr>
          <p:cNvSpPr/>
          <p:nvPr/>
        </p:nvSpPr>
        <p:spPr bwMode="auto">
          <a:xfrm>
            <a:off x="912261" y="4415075"/>
            <a:ext cx="1089259" cy="441405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744ED5-07E9-DBD0-91D6-C79D74A2489D}"/>
              </a:ext>
            </a:extLst>
          </p:cNvPr>
          <p:cNvSpPr/>
          <p:nvPr/>
        </p:nvSpPr>
        <p:spPr bwMode="auto">
          <a:xfrm>
            <a:off x="6998101" y="4445555"/>
            <a:ext cx="1089259" cy="441405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D3C03F-3501-3A26-5529-183A7852D5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01520" y="4666257"/>
            <a:ext cx="2435726" cy="387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BB7AC2-C0B3-DFA7-D6C6-C113F8AFBA5C}"/>
              </a:ext>
            </a:extLst>
          </p:cNvPr>
          <p:cNvCxnSpPr>
            <a:cxnSpLocks/>
          </p:cNvCxnSpPr>
          <p:nvPr/>
        </p:nvCxnSpPr>
        <p:spPr bwMode="auto">
          <a:xfrm flipV="1">
            <a:off x="4437246" y="4751384"/>
            <a:ext cx="2560855" cy="3018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7BFBD12-6712-D7EE-A086-B68593EB729F}"/>
              </a:ext>
            </a:extLst>
          </p:cNvPr>
          <p:cNvSpPr txBox="1"/>
          <p:nvPr/>
        </p:nvSpPr>
        <p:spPr>
          <a:xfrm>
            <a:off x="3984857" y="5090264"/>
            <a:ext cx="120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Violation?</a:t>
            </a:r>
          </a:p>
        </p:txBody>
      </p:sp>
    </p:spTree>
    <p:extLst>
      <p:ext uri="{BB962C8B-B14F-4D97-AF65-F5344CB8AC3E}">
        <p14:creationId xmlns:p14="http://schemas.microsoft.com/office/powerpoint/2010/main" val="108642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E664A6-F975-20D4-2ACC-C2E3C860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at 400 Hz Resolution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0F866-67A6-6B3D-7114-91351FC41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7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AABD-B4EA-90A4-D722-B20EA039E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4700E-CEE9-DA3D-55C7-7C2B1DD68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18" y="1295549"/>
            <a:ext cx="7449902" cy="4986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DD27DF-7D86-79FB-592A-4C78E568879D}"/>
              </a:ext>
            </a:extLst>
          </p:cNvPr>
          <p:cNvSpPr txBox="1"/>
          <p:nvPr/>
        </p:nvSpPr>
        <p:spPr>
          <a:xfrm>
            <a:off x="8260929" y="1679402"/>
            <a:ext cx="3457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 rectangular window with RBW of 400 Hz shows the floor meeting the SFCG mask. </a:t>
            </a:r>
          </a:p>
        </p:txBody>
      </p:sp>
    </p:spTree>
    <p:extLst>
      <p:ext uri="{BB962C8B-B14F-4D97-AF65-F5344CB8AC3E}">
        <p14:creationId xmlns:p14="http://schemas.microsoft.com/office/powerpoint/2010/main" val="400234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294FA-BB76-1FA3-287B-26D15187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at 4000 Hz RBW with Hamming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A9BE0-92A0-9700-D2CF-9C330825D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8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99D76-B1EB-9032-4E47-B1AC9BFA4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2044A-859F-65C0-9CB8-56685DCB98A0}"/>
              </a:ext>
            </a:extLst>
          </p:cNvPr>
          <p:cNvSpPr txBox="1"/>
          <p:nvPr/>
        </p:nvSpPr>
        <p:spPr>
          <a:xfrm>
            <a:off x="8503920" y="1536299"/>
            <a:ext cx="3034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Hamming window at 4KHz RBW shows no mask violation.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84EB98-0945-7934-5459-EC8C4CBE9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6" y="1319737"/>
            <a:ext cx="7772518" cy="50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9C25F-7878-851B-EEF9-780C41DD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at 150 </a:t>
            </a:r>
            <a:r>
              <a:rPr lang="en-US" dirty="0" err="1"/>
              <a:t>Ksps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18F36-AF7E-5FCF-0328-F3D5A83CA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F5C4C2-6C7D-164A-BCEB-EDE550CA4437}" type="slidenum">
              <a:rPr lang="en-US" altLang="x-none" smtClean="0"/>
              <a:pPr>
                <a:defRPr/>
              </a:pPr>
              <a:t>9</a:t>
            </a:fld>
            <a:endParaRPr lang="en-US" alt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E7835-8959-E3D1-A8F8-9483324B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NASA’s Goddard Space Flight Center </a:t>
            </a:r>
            <a:r>
              <a:rPr lang="en-US" altLang="x-none" b="1">
                <a:solidFill>
                  <a:srgbClr val="0C88BD"/>
                </a:solidFill>
              </a:rPr>
              <a:t>Flight Microwave &amp; Telecommunication Systems Branch</a:t>
            </a:r>
          </a:p>
          <a:p>
            <a:pPr>
              <a:defRPr/>
            </a:pPr>
            <a:endParaRPr lang="en-US" altLang="x-none" b="1" dirty="0">
              <a:solidFill>
                <a:srgbClr val="0C88B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62644-8091-366F-5A65-9939BA10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36" y="1139825"/>
            <a:ext cx="8012087" cy="5145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96E497-63ED-57D8-230D-51AB7DE03236}"/>
              </a:ext>
            </a:extLst>
          </p:cNvPr>
          <p:cNvSpPr txBox="1"/>
          <p:nvPr/>
        </p:nvSpPr>
        <p:spPr>
          <a:xfrm>
            <a:off x="8696960" y="1981200"/>
            <a:ext cx="300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lowest data rate, modulation is still compliant.</a:t>
            </a:r>
          </a:p>
        </p:txBody>
      </p:sp>
    </p:spTree>
    <p:extLst>
      <p:ext uri="{BB962C8B-B14F-4D97-AF65-F5344CB8AC3E}">
        <p14:creationId xmlns:p14="http://schemas.microsoft.com/office/powerpoint/2010/main" val="12950624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19122</TotalTime>
  <Words>1204</Words>
  <Application>Microsoft Office PowerPoint</Application>
  <PresentationFormat>Widescreen</PresentationFormat>
  <Paragraphs>138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PalatinoLinotype-Roman</vt:lpstr>
      <vt:lpstr>Blank Presentation</vt:lpstr>
      <vt:lpstr>Results of NRZ Study</vt:lpstr>
      <vt:lpstr>Background</vt:lpstr>
      <vt:lpstr> Approach</vt:lpstr>
      <vt:lpstr>Study Results</vt:lpstr>
      <vt:lpstr>Considerations</vt:lpstr>
      <vt:lpstr>PSD at 4000 Hz Resolution Bandwidth</vt:lpstr>
      <vt:lpstr>PSD at 400 Hz Resolution Bandwidth</vt:lpstr>
      <vt:lpstr>PSD at 4000 Hz RBW with Hamming Window</vt:lpstr>
      <vt:lpstr>PSD at 150 Ksps</vt:lpstr>
      <vt:lpstr>BER results</vt:lpstr>
      <vt:lpstr>Table of Effective Modulation Indices </vt:lpstr>
      <vt:lpstr>Effective Mod Index Plot</vt:lpstr>
      <vt:lpstr>NRZ with Ranging</vt:lpstr>
      <vt:lpstr>PSD with Tone Ranging at Fr=4.0005*Rs and Ranging Index = 0.4</vt:lpstr>
      <vt:lpstr>PSD with Tone Ranging at Fr=4*Rs and Ranging Index = 0.4</vt:lpstr>
      <vt:lpstr>Observations</vt:lpstr>
      <vt:lpstr>PSD with PN Ranging at Rc=3xRs and Ranging Index = 0.4</vt:lpstr>
      <vt:lpstr>PSD of NRZ with PN Ranging Decomposed</vt:lpstr>
      <vt:lpstr>PSD of NRZ with PN Ranging Decomposed (2)</vt:lpstr>
      <vt:lpstr>NRZ with PN Ranging at Rc=16*Rs</vt:lpstr>
      <vt:lpstr>Observations</vt:lpstr>
      <vt:lpstr>Conclusion</vt:lpstr>
      <vt:lpstr>PowerPoint Presentation</vt:lpstr>
    </vt:vector>
  </TitlesOfParts>
  <Company>LMIT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Fong, Wai H. (GSFC-5670)</cp:lastModifiedBy>
  <cp:revision>1555</cp:revision>
  <cp:lastPrinted>2008-09-17T19:25:12Z</cp:lastPrinted>
  <dcterms:created xsi:type="dcterms:W3CDTF">2010-02-23T11:38:45Z</dcterms:created>
  <dcterms:modified xsi:type="dcterms:W3CDTF">2024-06-11T12:26:21Z</dcterms:modified>
</cp:coreProperties>
</file>