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handoutMasterIdLst>
    <p:handoutMasterId r:id="rId13"/>
  </p:handoutMasterIdLst>
  <p:sldIdLst>
    <p:sldId id="569" r:id="rId2"/>
    <p:sldId id="583" r:id="rId3"/>
    <p:sldId id="611" r:id="rId4"/>
    <p:sldId id="596" r:id="rId5"/>
    <p:sldId id="610" r:id="rId6"/>
    <p:sldId id="607" r:id="rId7"/>
    <p:sldId id="598" r:id="rId8"/>
    <p:sldId id="601" r:id="rId9"/>
    <p:sldId id="600" r:id="rId10"/>
    <p:sldId id="571" r:id="rId11"/>
  </p:sldIdLst>
  <p:sldSz cx="12192000" cy="6858000"/>
  <p:notesSz cx="6858000" cy="9117013"/>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481" userDrawn="1">
          <p15:clr>
            <a:srgbClr val="A4A3A4"/>
          </p15:clr>
        </p15:guide>
        <p15:guide id="2" pos="51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AF76EA6-4ED5-1898-CD9D-0A4F24099BC0}" name="Fong, Wai H. (GSFC-5670)" initials="FWH(5" userId="S::wfong@ndc.nasa.gov::59cc3a50-a8b1-4c27-bd96-9e585056574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173C70"/>
    <a:srgbClr val="0B6A94"/>
    <a:srgbClr val="0432FF"/>
    <a:srgbClr val="0C88BD"/>
    <a:srgbClr val="01D6FF"/>
    <a:srgbClr val="BB2E95"/>
    <a:srgbClr val="45ADE3"/>
    <a:srgbClr val="45ABE1"/>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32"/>
  </p:normalViewPr>
  <p:slideViewPr>
    <p:cSldViewPr snapToGrid="0">
      <p:cViewPr varScale="1">
        <p:scale>
          <a:sx n="159" d="100"/>
          <a:sy n="159" d="100"/>
        </p:scale>
        <p:origin x="150" y="132"/>
      </p:cViewPr>
      <p:guideLst>
        <p:guide orient="horz" pos="481"/>
        <p:guide pos="512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56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20483" name="Rectangle 3"/>
          <p:cNvSpPr>
            <a:spLocks noGrp="1" noChangeArrowheads="1"/>
          </p:cNvSpPr>
          <p:nvPr>
            <p:ph type="dt" sz="quarter" idx="1"/>
          </p:nvPr>
        </p:nvSpPr>
        <p:spPr bwMode="auto">
          <a:xfrm>
            <a:off x="3886200" y="0"/>
            <a:ext cx="2971800" cy="4556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charset="0"/>
                <a:cs typeface="ＭＳ Ｐゴシック" charset="0"/>
              </a:defRPr>
            </a:lvl1pPr>
          </a:lstStyle>
          <a:p>
            <a:pPr>
              <a:defRPr/>
            </a:pPr>
            <a:endParaRPr lang="en-US"/>
          </a:p>
        </p:txBody>
      </p:sp>
      <p:sp>
        <p:nvSpPr>
          <p:cNvPr id="20484" name="Rectangle 4"/>
          <p:cNvSpPr>
            <a:spLocks noGrp="1" noChangeArrowheads="1"/>
          </p:cNvSpPr>
          <p:nvPr>
            <p:ph type="ftr" sz="quarter" idx="2"/>
          </p:nvPr>
        </p:nvSpPr>
        <p:spPr bwMode="auto">
          <a:xfrm>
            <a:off x="0" y="8661400"/>
            <a:ext cx="2971800" cy="4556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20485" name="Rectangle 5"/>
          <p:cNvSpPr>
            <a:spLocks noGrp="1" noChangeArrowheads="1"/>
          </p:cNvSpPr>
          <p:nvPr>
            <p:ph type="sldNum" sz="quarter" idx="3"/>
          </p:nvPr>
        </p:nvSpPr>
        <p:spPr bwMode="auto">
          <a:xfrm>
            <a:off x="3886200" y="8661400"/>
            <a:ext cx="2971800" cy="4556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A81CAC15-46BE-3D4E-A5B1-6F3AB1F0CE34}" type="slidenum">
              <a:rPr lang="en-US" altLang="x-none"/>
              <a:pPr>
                <a:defRPr/>
              </a:pPr>
              <a:t>‹#›</a:t>
            </a:fld>
            <a:endParaRPr lang="en-US" altLang="x-non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56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4099" name="Rectangle 3"/>
          <p:cNvSpPr>
            <a:spLocks noGrp="1" noChangeArrowheads="1"/>
          </p:cNvSpPr>
          <p:nvPr>
            <p:ph type="dt" idx="1"/>
          </p:nvPr>
        </p:nvSpPr>
        <p:spPr bwMode="auto">
          <a:xfrm>
            <a:off x="3886200" y="0"/>
            <a:ext cx="2971800" cy="4556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charset="0"/>
                <a:cs typeface="ＭＳ Ｐゴシック"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392113" y="684213"/>
            <a:ext cx="6075362" cy="3417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101" name="Rectangle 5"/>
          <p:cNvSpPr>
            <a:spLocks noGrp="1" noChangeArrowheads="1"/>
          </p:cNvSpPr>
          <p:nvPr>
            <p:ph type="body" sz="quarter" idx="3"/>
          </p:nvPr>
        </p:nvSpPr>
        <p:spPr bwMode="auto">
          <a:xfrm>
            <a:off x="914400" y="4330700"/>
            <a:ext cx="5029200" cy="4102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61400"/>
            <a:ext cx="2971800" cy="4556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4103" name="Rectangle 7"/>
          <p:cNvSpPr>
            <a:spLocks noGrp="1" noChangeArrowheads="1"/>
          </p:cNvSpPr>
          <p:nvPr>
            <p:ph type="sldNum" sz="quarter" idx="5"/>
          </p:nvPr>
        </p:nvSpPr>
        <p:spPr bwMode="auto">
          <a:xfrm>
            <a:off x="3886200" y="8661400"/>
            <a:ext cx="2971800" cy="4556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06F4B48F-183C-7640-8759-FAA872BAC4B1}"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6F4B48F-183C-7640-8759-FAA872BAC4B1}" type="slidenum">
              <a:rPr lang="en-US" altLang="x-none" smtClean="0"/>
              <a:pPr>
                <a:defRPr/>
              </a:pPr>
              <a:t>1</a:t>
            </a:fld>
            <a:endParaRPr lang="en-US" altLang="x-none"/>
          </a:p>
        </p:txBody>
      </p:sp>
    </p:spTree>
    <p:extLst>
      <p:ext uri="{BB962C8B-B14F-4D97-AF65-F5344CB8AC3E}">
        <p14:creationId xmlns:p14="http://schemas.microsoft.com/office/powerpoint/2010/main" val="8851661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Users/kacomber/Desktop/567_BLUE_PPT_Template/BLUE_Code%20567_Full_13.33x7.5_Screen/BLUE_567_Cover_bkgnd_13.33x7.5.jpg" TargetMode="External"/><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file:////Users/kacomber/Desktop/567_BLUE_PPT_Template/BLUE_Code%20567_Full_13.33x7.5_Screen/BLUE_567_Cover_bkgnd_13.33x7.5.jpg" TargetMode="External"/><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file:////Users/kacomber/Desktop/567_BLUE_PPT_Template/BLUE_Code%20567_Full_13.33x7.5_Screen/BLUE_567_Cover_bkgnd_13.33x7.5.jpg" TargetMode="External"/><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file:////Users/kacomber/Desktop/567_BLUE_PPT_Template/BLUE_Code%20567_Full_13.33x7.5_Screen/BLUE_567_Cover_bkgnd_13.33x7.5.jpg" TargetMode="External"/><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file:////Users/kacomber/Desktop/567_BLUE_PPT_Template/BLUE_Code%20567_Full_13.33x7.5_Screen/BLUE_567_Cover_bkgnd_13.33x7.5.jpg" TargetMode="External"/><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file:////Users/kacomber/Desktop/567_BLUE_PPT_Template/BLUE_Code%20567_Full_13.33x7.5_Screen/BLUE_567_Cover_bkgnd_13.33x7.5.jpg" TargetMode="External"/><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file:////Users/kacomber/Desktop/567_BLUE_PPT_Template/BLUE_Code%20567_Full_13.33x7.5_Screen/BLUE_567_Cover_bkgnd_13.33x7.5.jpg" TargetMode="External"/><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blipFill dpi="0" rotWithShape="0">
          <a:blip r:embed="rId2" r:link="rId3">
            <a:lum/>
          </a:blip>
          <a:srcRect/>
          <a:stretch>
            <a:fillRect/>
          </a:stretch>
        </a:blipFill>
        <a:effectLst/>
      </p:bgPr>
    </p:bg>
    <p:spTree>
      <p:nvGrpSpPr>
        <p:cNvPr id="1" name=""/>
        <p:cNvGrpSpPr/>
        <p:nvPr/>
      </p:nvGrpSpPr>
      <p:grpSpPr>
        <a:xfrm>
          <a:off x="0" y="0"/>
          <a:ext cx="0" cy="0"/>
          <a:chOff x="0" y="0"/>
          <a:chExt cx="0" cy="0"/>
        </a:xfrm>
      </p:grpSpPr>
      <p:sp>
        <p:nvSpPr>
          <p:cNvPr id="6" name="Text Box 63"/>
          <p:cNvSpPr txBox="1">
            <a:spLocks noChangeArrowheads="1"/>
          </p:cNvSpPr>
          <p:nvPr userDrawn="1"/>
        </p:nvSpPr>
        <p:spPr bwMode="auto">
          <a:xfrm>
            <a:off x="514351" y="615950"/>
            <a:ext cx="5107516" cy="228600"/>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defRPr/>
            </a:pPr>
            <a:r>
              <a:rPr lang="en-US" sz="900">
                <a:solidFill>
                  <a:srgbClr val="173C70"/>
                </a:solidFill>
              </a:rPr>
              <a:t>National Aeronautics and Space Administration</a:t>
            </a:r>
          </a:p>
        </p:txBody>
      </p:sp>
      <p:sp>
        <p:nvSpPr>
          <p:cNvPr id="7" name="Text Box 66"/>
          <p:cNvSpPr txBox="1">
            <a:spLocks noChangeArrowheads="1"/>
          </p:cNvSpPr>
          <p:nvPr userDrawn="1"/>
        </p:nvSpPr>
        <p:spPr bwMode="auto">
          <a:xfrm>
            <a:off x="514351" y="6438900"/>
            <a:ext cx="1564216" cy="228600"/>
          </a:xfrm>
          <a:prstGeom prst="rect">
            <a:avLst/>
          </a:prstGeom>
          <a:noFill/>
          <a:ln>
            <a:noFill/>
          </a:ln>
          <a:effectLst/>
          <a:extLst>
            <a:ext uri="{909E8E84-426E-40dd-AFC4-6F175D3DCCD1}"/>
            <a:ext uri="{91240B29-F687-4f45-9708-019B960494DF}"/>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defRPr/>
            </a:pPr>
            <a:r>
              <a:rPr lang="en-US" sz="900" b="1" err="1">
                <a:solidFill>
                  <a:srgbClr val="173C70"/>
                </a:solidFill>
              </a:rPr>
              <a:t>www.nasa.gov</a:t>
            </a:r>
            <a:endParaRPr lang="en-US" sz="900">
              <a:solidFill>
                <a:srgbClr val="173C70"/>
              </a:solidFill>
            </a:endParaRPr>
          </a:p>
        </p:txBody>
      </p:sp>
      <p:sp>
        <p:nvSpPr>
          <p:cNvPr id="8" name="TextBox 7"/>
          <p:cNvSpPr txBox="1"/>
          <p:nvPr userDrawn="1"/>
        </p:nvSpPr>
        <p:spPr>
          <a:xfrm>
            <a:off x="4966898" y="6285973"/>
            <a:ext cx="6350285" cy="369332"/>
          </a:xfrm>
          <a:prstGeom prst="rect">
            <a:avLst/>
          </a:prstGeom>
          <a:noFill/>
          <a:effectLst/>
        </p:spPr>
        <p:txBody>
          <a:bodyPr wrap="squar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defRPr/>
            </a:pPr>
            <a:r>
              <a:rPr lang="en-US" altLang="x-none" sz="1800" b="1" i="1">
                <a:solidFill>
                  <a:srgbClr val="0C88BD"/>
                </a:solidFill>
              </a:rPr>
              <a:t>Flight Microwave &amp; Telecommunication Systems Branch</a:t>
            </a:r>
          </a:p>
        </p:txBody>
      </p:sp>
      <p:sp>
        <p:nvSpPr>
          <p:cNvPr id="9" name="TextBox 8"/>
          <p:cNvSpPr txBox="1"/>
          <p:nvPr userDrawn="1"/>
        </p:nvSpPr>
        <p:spPr>
          <a:xfrm>
            <a:off x="5000765" y="6043614"/>
            <a:ext cx="4472516" cy="307777"/>
          </a:xfrm>
          <a:prstGeom prst="rect">
            <a:avLst/>
          </a:prstGeom>
          <a:noFill/>
          <a:effec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defRPr/>
            </a:pPr>
            <a:r>
              <a:rPr lang="en-US" altLang="x-none" sz="1400" b="1">
                <a:solidFill>
                  <a:srgbClr val="173C70"/>
                </a:solidFill>
              </a:rPr>
              <a:t>NASA’s Goddard Space Flight Center</a:t>
            </a:r>
          </a:p>
        </p:txBody>
      </p:sp>
      <p:sp>
        <p:nvSpPr>
          <p:cNvPr id="12349" name="Rectangle 61"/>
          <p:cNvSpPr>
            <a:spLocks noGrp="1" noChangeArrowheads="1"/>
          </p:cNvSpPr>
          <p:nvPr>
            <p:ph type="ctrTitle" sz="quarter"/>
          </p:nvPr>
        </p:nvSpPr>
        <p:spPr>
          <a:xfrm>
            <a:off x="514351" y="1290557"/>
            <a:ext cx="10873388" cy="1113684"/>
          </a:xfrm>
        </p:spPr>
        <p:txBody>
          <a:bodyPr/>
          <a:lstStyle>
            <a:lvl1pPr>
              <a:lnSpc>
                <a:spcPct val="100000"/>
              </a:lnSpc>
              <a:defRPr sz="4000" baseline="0">
                <a:solidFill>
                  <a:srgbClr val="0C88BD"/>
                </a:solidFill>
                <a:effectLst/>
              </a:defRPr>
            </a:lvl1pPr>
          </a:lstStyle>
          <a:p>
            <a:r>
              <a:rPr lang="en-US"/>
              <a:t>Click to edit Master title style</a:t>
            </a:r>
          </a:p>
        </p:txBody>
      </p:sp>
      <p:sp>
        <p:nvSpPr>
          <p:cNvPr id="12350" name="Rectangle 62"/>
          <p:cNvSpPr>
            <a:spLocks noGrp="1" noChangeArrowheads="1"/>
          </p:cNvSpPr>
          <p:nvPr>
            <p:ph type="subTitle" sz="quarter" idx="1"/>
          </p:nvPr>
        </p:nvSpPr>
        <p:spPr>
          <a:xfrm>
            <a:off x="514352" y="2642367"/>
            <a:ext cx="10977105" cy="810282"/>
          </a:xfrm>
          <a:prstGeom prst="rect">
            <a:avLst/>
          </a:prstGeom>
        </p:spPr>
        <p:txBody>
          <a:bodyPr/>
          <a:lstStyle>
            <a:lvl1pPr marL="0" indent="0">
              <a:lnSpc>
                <a:spcPct val="90000"/>
              </a:lnSpc>
              <a:buFontTx/>
              <a:buNone/>
              <a:defRPr sz="3000" b="1" baseline="0">
                <a:solidFill>
                  <a:srgbClr val="173C70"/>
                </a:solidFill>
                <a:effectLst/>
              </a:defRPr>
            </a:lvl1pPr>
          </a:lstStyle>
          <a:p>
            <a:r>
              <a:rPr lang="en-US"/>
              <a:t>Click to edit Master subtitle style</a:t>
            </a:r>
          </a:p>
        </p:txBody>
      </p:sp>
      <p:sp>
        <p:nvSpPr>
          <p:cNvPr id="14" name="Text Placeholder 13"/>
          <p:cNvSpPr>
            <a:spLocks noGrp="1"/>
          </p:cNvSpPr>
          <p:nvPr>
            <p:ph type="body" sz="quarter" idx="10"/>
          </p:nvPr>
        </p:nvSpPr>
        <p:spPr>
          <a:xfrm>
            <a:off x="5000765" y="5573844"/>
            <a:ext cx="4834703" cy="381353"/>
          </a:xfrm>
          <a:prstGeom prst="rect">
            <a:avLst/>
          </a:prstGeom>
        </p:spPr>
        <p:txBody>
          <a:bodyPr/>
          <a:lstStyle>
            <a:lvl1pPr marL="0" indent="0">
              <a:buClr>
                <a:srgbClr val="0C88BD"/>
              </a:buClr>
              <a:buFontTx/>
              <a:buNone/>
              <a:defRPr sz="2400" b="1" baseline="0">
                <a:solidFill>
                  <a:srgbClr val="0C88BD"/>
                </a:solidFill>
              </a:defRPr>
            </a:lvl1pPr>
            <a:lvl2pPr marL="230188" indent="0">
              <a:buClr>
                <a:srgbClr val="0C88BD"/>
              </a:buClr>
              <a:buFontTx/>
              <a:buNone/>
              <a:defRPr/>
            </a:lvl2pPr>
            <a:lvl3pPr marL="515937" indent="0">
              <a:buClr>
                <a:srgbClr val="0C88BD"/>
              </a:buClr>
              <a:buFontTx/>
              <a:buNone/>
              <a:defRPr/>
            </a:lvl3pPr>
            <a:lvl4pPr marL="742950" indent="0">
              <a:buClr>
                <a:srgbClr val="0C88BD"/>
              </a:buClr>
              <a:buFontTx/>
              <a:buNone/>
              <a:defRPr/>
            </a:lvl4pPr>
            <a:lvl5pPr marL="1025525" indent="0">
              <a:buClr>
                <a:srgbClr val="0C88BD"/>
              </a:buClr>
              <a:buFontTx/>
              <a:buNone/>
              <a:defRPr/>
            </a:lvl5pPr>
          </a:lstStyle>
          <a:p>
            <a:pPr lvl="0"/>
            <a:r>
              <a:rPr lang="en-US"/>
              <a:t>Click to edit Master text styles</a:t>
            </a:r>
          </a:p>
        </p:txBody>
      </p:sp>
      <p:pic>
        <p:nvPicPr>
          <p:cNvPr id="11" name="Picture 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890851" y="282575"/>
            <a:ext cx="9937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5159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360585" y="1522414"/>
            <a:ext cx="5397500" cy="4600575"/>
          </a:xfrm>
          <a:prstGeom prst="rect">
            <a:avLst/>
          </a:prstGeom>
        </p:spPr>
        <p:txBody>
          <a:bodyPr/>
          <a:lstStyle>
            <a:lvl1pPr>
              <a:buClr>
                <a:srgbClr val="0C88BD"/>
              </a:buClr>
              <a:defRPr sz="2800"/>
            </a:lvl1pPr>
            <a:lvl2pPr>
              <a:buClr>
                <a:srgbClr val="0C88BD"/>
              </a:buClr>
              <a:defRPr sz="2400"/>
            </a:lvl2pPr>
            <a:lvl3pPr>
              <a:buClr>
                <a:srgbClr val="0C88BD"/>
              </a:buClr>
              <a:defRPr sz="2000"/>
            </a:lvl3pPr>
            <a:lvl4pPr>
              <a:buClr>
                <a:srgbClr val="0C88BD"/>
              </a:buClr>
              <a:defRPr sz="1800"/>
            </a:lvl4pPr>
            <a:lvl5pPr>
              <a:buClr>
                <a:srgbClr val="0C88BD"/>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title"/>
          </p:nvPr>
        </p:nvSpPr>
        <p:spPr bwMode="auto">
          <a:xfrm>
            <a:off x="586318" y="379413"/>
            <a:ext cx="10951633" cy="760412"/>
          </a:xfrm>
          <a:prstGeom prst="rect">
            <a:avLst/>
          </a:prstGeom>
          <a:noFill/>
          <a:ln>
            <a:noFill/>
          </a:ln>
          <a:extLst>
            <a:ext uri="{FAA26D3D-D897-4be2-8F04-BA451C77F1D7}">
              <ma14:placeholderFlag xmlns:ma14="http://schemas.microsoft.com/office/mac/drawingml/2011/main" xmlns="" val="1"/>
            </a:ext>
            <a:ext uri="{909E8E84-426E-40dd-AFC4-6F175D3DCCD1}"/>
            <a:ext uri="{91240B29-F687-4f45-9708-019B960494DF}"/>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8" name="Rectangle 13"/>
          <p:cNvSpPr>
            <a:spLocks noGrp="1" noChangeArrowheads="1"/>
          </p:cNvSpPr>
          <p:nvPr>
            <p:ph type="sldNum" sz="quarter" idx="4"/>
          </p:nvPr>
        </p:nvSpPr>
        <p:spPr>
          <a:xfrm>
            <a:off x="11277601" y="6437495"/>
            <a:ext cx="478367" cy="228600"/>
          </a:xfrm>
          <a:prstGeom prst="rect">
            <a:avLst/>
          </a:prstGeom>
        </p:spPr>
        <p:txBody>
          <a:bodyPr vert="horz" wrap="square" lIns="91440" tIns="45720" rIns="91440" bIns="45720" numCol="1" anchor="t" anchorCtr="0" compatLnSpc="1">
            <a:prstTxWarp prst="textNoShape">
              <a:avLst/>
            </a:prstTxWarp>
          </a:bodyPr>
          <a:lstStyle>
            <a:lvl1pPr>
              <a:defRPr sz="1400" baseline="0">
                <a:solidFill>
                  <a:srgbClr val="173C70"/>
                </a:solidFill>
              </a:defRPr>
            </a:lvl1pPr>
          </a:lstStyle>
          <a:p>
            <a:pPr>
              <a:defRPr/>
            </a:pPr>
            <a:fld id="{7EF5C4C2-6C7D-164A-BCEB-EDE550CA4437}" type="slidenum">
              <a:rPr lang="en-US" altLang="x-none" smtClean="0"/>
              <a:pPr>
                <a:defRPr/>
              </a:pPr>
              <a:t>‹#›</a:t>
            </a:fld>
            <a:endParaRPr lang="en-US" altLang="x-none"/>
          </a:p>
        </p:txBody>
      </p:sp>
      <p:sp>
        <p:nvSpPr>
          <p:cNvPr id="9" name="Rectangle 38"/>
          <p:cNvSpPr>
            <a:spLocks noGrp="1" noChangeArrowheads="1"/>
          </p:cNvSpPr>
          <p:nvPr>
            <p:ph type="ftr" sz="quarter" idx="3"/>
          </p:nvPr>
        </p:nvSpPr>
        <p:spPr>
          <a:xfrm>
            <a:off x="586318" y="6385109"/>
            <a:ext cx="10265833" cy="280987"/>
          </a:xfrm>
          <a:prstGeom prst="rect">
            <a:avLst/>
          </a:prstGeom>
        </p:spPr>
        <p:txBody>
          <a:bodyPr/>
          <a:lstStyle>
            <a:lvl1pPr>
              <a:defRPr sz="1400" b="0" i="1" baseline="0">
                <a:solidFill>
                  <a:srgbClr val="173C70"/>
                </a:solidFill>
                <a:ea typeface="ＭＳ Ｐゴシック" charset="0"/>
              </a:defRPr>
            </a:lvl1pPr>
          </a:lstStyle>
          <a:p>
            <a:pPr>
              <a:defRPr/>
            </a:pPr>
            <a:r>
              <a:rPr lang="en-US" altLang="x-none"/>
              <a:t>NASA’s Goddard Space Flight Center </a:t>
            </a:r>
            <a:r>
              <a:rPr lang="en-US" altLang="x-none" b="1">
                <a:solidFill>
                  <a:srgbClr val="0C88BD"/>
                </a:solidFill>
              </a:rPr>
              <a:t>Flight Microwave &amp; Telecommunication Systems Branch</a:t>
            </a:r>
          </a:p>
        </p:txBody>
      </p:sp>
      <p:sp>
        <p:nvSpPr>
          <p:cNvPr id="10" name="Content Placeholder 3">
            <a:extLst>
              <a:ext uri="{FF2B5EF4-FFF2-40B4-BE49-F238E27FC236}">
                <a16:creationId xmlns:a16="http://schemas.microsoft.com/office/drawing/2014/main" id="{34FCE027-66B1-ED4E-ACD7-D1216EF2B677}"/>
              </a:ext>
            </a:extLst>
          </p:cNvPr>
          <p:cNvSpPr>
            <a:spLocks noGrp="1"/>
          </p:cNvSpPr>
          <p:nvPr>
            <p:ph sz="half" idx="10"/>
          </p:nvPr>
        </p:nvSpPr>
        <p:spPr>
          <a:xfrm>
            <a:off x="804516" y="1522413"/>
            <a:ext cx="5397500" cy="4600575"/>
          </a:xfrm>
          <a:prstGeom prst="rect">
            <a:avLst/>
          </a:prstGeom>
        </p:spPr>
        <p:txBody>
          <a:bodyPr/>
          <a:lstStyle>
            <a:lvl1pPr>
              <a:buClr>
                <a:srgbClr val="0C88BD"/>
              </a:buClr>
              <a:defRPr sz="2800"/>
            </a:lvl1pPr>
            <a:lvl2pPr>
              <a:buClr>
                <a:srgbClr val="0C88BD"/>
              </a:buClr>
              <a:defRPr sz="2400"/>
            </a:lvl2pPr>
            <a:lvl3pPr>
              <a:buClr>
                <a:srgbClr val="0C88BD"/>
              </a:buClr>
              <a:defRPr sz="2000"/>
            </a:lvl3pPr>
            <a:lvl4pPr>
              <a:buClr>
                <a:srgbClr val="0C88BD"/>
              </a:buClr>
              <a:defRPr sz="1800"/>
            </a:lvl4pPr>
            <a:lvl5pPr>
              <a:buClr>
                <a:srgbClr val="0C88BD"/>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797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Clr>
                <a:srgbClr val="01D6FF"/>
              </a:buCl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buClr>
                <a:srgbClr val="0C88BD"/>
              </a:buClr>
              <a:defRPr sz="2400"/>
            </a:lvl1pPr>
            <a:lvl2pPr>
              <a:buClr>
                <a:srgbClr val="0C88BD"/>
              </a:buClr>
              <a:defRPr sz="2000"/>
            </a:lvl2pPr>
            <a:lvl3pPr>
              <a:buClr>
                <a:srgbClr val="0C88BD"/>
              </a:buClr>
              <a:defRPr sz="1800"/>
            </a:lvl3pPr>
            <a:lvl4pPr>
              <a:buClr>
                <a:srgbClr val="0C88BD"/>
              </a:buClr>
              <a:defRPr sz="1600"/>
            </a:lvl4pPr>
            <a:lvl5pPr>
              <a:buClr>
                <a:srgbClr val="0C88BD"/>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buClr>
                <a:srgbClr val="0C88BD"/>
              </a:buClr>
              <a:defRPr sz="2400"/>
            </a:lvl1pPr>
            <a:lvl2pPr>
              <a:buClr>
                <a:srgbClr val="0C88BD"/>
              </a:buClr>
              <a:defRPr sz="2000"/>
            </a:lvl2pPr>
            <a:lvl3pPr>
              <a:buClr>
                <a:srgbClr val="0C88BD"/>
              </a:buClr>
              <a:defRPr sz="1800"/>
            </a:lvl3pPr>
            <a:lvl4pPr>
              <a:buClr>
                <a:srgbClr val="0C88BD"/>
              </a:buClr>
              <a:defRPr sz="1600"/>
            </a:lvl4pPr>
            <a:lvl5pPr>
              <a:buClr>
                <a:srgbClr val="0C88BD"/>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2"/>
          <p:cNvSpPr>
            <a:spLocks noGrp="1" noChangeArrowheads="1"/>
          </p:cNvSpPr>
          <p:nvPr>
            <p:ph type="title"/>
          </p:nvPr>
        </p:nvSpPr>
        <p:spPr bwMode="auto">
          <a:xfrm>
            <a:off x="586318" y="379413"/>
            <a:ext cx="10951633" cy="760412"/>
          </a:xfrm>
          <a:prstGeom prst="rect">
            <a:avLst/>
          </a:prstGeom>
          <a:noFill/>
          <a:ln>
            <a:noFill/>
          </a:ln>
          <a:extLst>
            <a:ext uri="{FAA26D3D-D897-4be2-8F04-BA451C77F1D7}">
              <ma14:placeholderFlag xmlns:ma14="http://schemas.microsoft.com/office/mac/drawingml/2011/main" xmlns="" val="1"/>
            </a:ext>
            <a:ext uri="{909E8E84-426E-40dd-AFC4-6F175D3DCCD1}"/>
            <a:ext uri="{91240B29-F687-4f45-9708-019B960494DF}"/>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10" name="Rectangle 13"/>
          <p:cNvSpPr>
            <a:spLocks noGrp="1" noChangeArrowheads="1"/>
          </p:cNvSpPr>
          <p:nvPr>
            <p:ph type="sldNum" sz="quarter" idx="10"/>
          </p:nvPr>
        </p:nvSpPr>
        <p:spPr>
          <a:xfrm>
            <a:off x="11277601" y="6437495"/>
            <a:ext cx="478367" cy="228600"/>
          </a:xfrm>
          <a:prstGeom prst="rect">
            <a:avLst/>
          </a:prstGeom>
        </p:spPr>
        <p:txBody>
          <a:bodyPr vert="horz" wrap="square" lIns="91440" tIns="45720" rIns="91440" bIns="45720" numCol="1" anchor="t" anchorCtr="0" compatLnSpc="1">
            <a:prstTxWarp prst="textNoShape">
              <a:avLst/>
            </a:prstTxWarp>
          </a:bodyPr>
          <a:lstStyle>
            <a:lvl1pPr>
              <a:defRPr sz="1400" baseline="0">
                <a:solidFill>
                  <a:srgbClr val="173C70"/>
                </a:solidFill>
              </a:defRPr>
            </a:lvl1pPr>
          </a:lstStyle>
          <a:p>
            <a:pPr>
              <a:defRPr/>
            </a:pPr>
            <a:fld id="{7EF5C4C2-6C7D-164A-BCEB-EDE550CA4437}" type="slidenum">
              <a:rPr lang="en-US" altLang="x-none" smtClean="0"/>
              <a:pPr>
                <a:defRPr/>
              </a:pPr>
              <a:t>‹#›</a:t>
            </a:fld>
            <a:endParaRPr lang="en-US" altLang="x-none"/>
          </a:p>
        </p:txBody>
      </p:sp>
      <p:sp>
        <p:nvSpPr>
          <p:cNvPr id="11" name="Rectangle 38"/>
          <p:cNvSpPr>
            <a:spLocks noGrp="1" noChangeArrowheads="1"/>
          </p:cNvSpPr>
          <p:nvPr>
            <p:ph type="ftr" sz="quarter" idx="11"/>
          </p:nvPr>
        </p:nvSpPr>
        <p:spPr>
          <a:xfrm>
            <a:off x="586318" y="6385109"/>
            <a:ext cx="10265833" cy="280987"/>
          </a:xfrm>
          <a:prstGeom prst="rect">
            <a:avLst/>
          </a:prstGeom>
        </p:spPr>
        <p:txBody>
          <a:bodyPr/>
          <a:lstStyle>
            <a:lvl1pPr>
              <a:defRPr sz="1400" b="0" i="1" baseline="0">
                <a:solidFill>
                  <a:srgbClr val="173C70"/>
                </a:solidFill>
                <a:ea typeface="ＭＳ Ｐゴシック" charset="0"/>
              </a:defRPr>
            </a:lvl1pPr>
          </a:lstStyle>
          <a:p>
            <a:pPr>
              <a:defRPr/>
            </a:pPr>
            <a:r>
              <a:rPr lang="en-US" altLang="x-none"/>
              <a:t>NASA’s Goddard Space Flight Center </a:t>
            </a:r>
            <a:r>
              <a:rPr lang="en-US" altLang="x-none" b="1">
                <a:solidFill>
                  <a:srgbClr val="0C88BD"/>
                </a:solidFill>
              </a:rPr>
              <a:t>Flight Microwave &amp; Telecommunication Systems Branch</a:t>
            </a:r>
          </a:p>
        </p:txBody>
      </p:sp>
    </p:spTree>
    <p:extLst>
      <p:ext uri="{BB962C8B-B14F-4D97-AF65-F5344CB8AC3E}">
        <p14:creationId xmlns:p14="http://schemas.microsoft.com/office/powerpoint/2010/main" val="80257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397001"/>
            <a:ext cx="6815667" cy="4729163"/>
          </a:xfrm>
          <a:prstGeom prst="rect">
            <a:avLst/>
          </a:prstGeom>
        </p:spPr>
        <p:txBody>
          <a:bodyPr/>
          <a:lstStyle>
            <a:lvl1pPr>
              <a:buClr>
                <a:srgbClr val="01D6FF"/>
              </a:buClr>
              <a:defRPr sz="3200"/>
            </a:lvl1pPr>
            <a:lvl2pPr>
              <a:buClr>
                <a:srgbClr val="01D6FF"/>
              </a:buClr>
              <a:defRPr sz="2800"/>
            </a:lvl2pPr>
            <a:lvl3pPr>
              <a:buClr>
                <a:srgbClr val="01D6FF"/>
              </a:buClr>
              <a:defRPr sz="2400"/>
            </a:lvl3pPr>
            <a:lvl4pPr>
              <a:buClr>
                <a:srgbClr val="01D6FF"/>
              </a:buClr>
              <a:defRPr sz="2000"/>
            </a:lvl4pPr>
            <a:lvl5pPr>
              <a:buClr>
                <a:srgbClr val="01D6FF"/>
              </a:buClr>
              <a:defRPr sz="2000"/>
            </a:lvl5pPr>
            <a:lvl6pPr>
              <a:defRPr sz="2000"/>
            </a:lvl6pPr>
            <a:lvl7pPr>
              <a:defRPr sz="2000"/>
            </a:lvl7pPr>
            <a:lvl8pPr>
              <a:defRPr sz="2000"/>
            </a:lvl8pPr>
            <a:lvl9pPr>
              <a:defRPr sz="2000"/>
            </a:lvl9p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7" name="Rectangle 2"/>
          <p:cNvSpPr>
            <a:spLocks noGrp="1" noChangeArrowheads="1"/>
          </p:cNvSpPr>
          <p:nvPr>
            <p:ph type="title"/>
          </p:nvPr>
        </p:nvSpPr>
        <p:spPr bwMode="auto">
          <a:xfrm>
            <a:off x="586318" y="379413"/>
            <a:ext cx="10951633" cy="760412"/>
          </a:xfrm>
          <a:prstGeom prst="rect">
            <a:avLst/>
          </a:prstGeom>
          <a:noFill/>
          <a:ln>
            <a:noFill/>
          </a:ln>
          <a:extLst>
            <a:ext uri="{FAA26D3D-D897-4be2-8F04-BA451C77F1D7}">
              <ma14:placeholderFlag xmlns:ma14="http://schemas.microsoft.com/office/mac/drawingml/2011/main" xmlns="" val="1"/>
            </a:ext>
            <a:ext uri="{909E8E84-426E-40dd-AFC4-6F175D3DCCD1}"/>
            <a:ext uri="{91240B29-F687-4f45-9708-019B960494DF}"/>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8" name="Rectangle 13"/>
          <p:cNvSpPr>
            <a:spLocks noGrp="1" noChangeArrowheads="1"/>
          </p:cNvSpPr>
          <p:nvPr>
            <p:ph type="sldNum" sz="quarter" idx="4"/>
          </p:nvPr>
        </p:nvSpPr>
        <p:spPr>
          <a:xfrm>
            <a:off x="11277601" y="6437495"/>
            <a:ext cx="478367" cy="228600"/>
          </a:xfrm>
          <a:prstGeom prst="rect">
            <a:avLst/>
          </a:prstGeom>
        </p:spPr>
        <p:txBody>
          <a:bodyPr vert="horz" wrap="square" lIns="91440" tIns="45720" rIns="91440" bIns="45720" numCol="1" anchor="t" anchorCtr="0" compatLnSpc="1">
            <a:prstTxWarp prst="textNoShape">
              <a:avLst/>
            </a:prstTxWarp>
          </a:bodyPr>
          <a:lstStyle>
            <a:lvl1pPr>
              <a:defRPr sz="1400" baseline="0">
                <a:solidFill>
                  <a:srgbClr val="173C70"/>
                </a:solidFill>
              </a:defRPr>
            </a:lvl1pPr>
          </a:lstStyle>
          <a:p>
            <a:pPr>
              <a:defRPr/>
            </a:pPr>
            <a:fld id="{7EF5C4C2-6C7D-164A-BCEB-EDE550CA4437}" type="slidenum">
              <a:rPr lang="en-US" altLang="x-none" smtClean="0"/>
              <a:pPr>
                <a:defRPr/>
              </a:pPr>
              <a:t>‹#›</a:t>
            </a:fld>
            <a:endParaRPr lang="en-US" altLang="x-none"/>
          </a:p>
        </p:txBody>
      </p:sp>
      <p:sp>
        <p:nvSpPr>
          <p:cNvPr id="9" name="Rectangle 38"/>
          <p:cNvSpPr>
            <a:spLocks noGrp="1" noChangeArrowheads="1"/>
          </p:cNvSpPr>
          <p:nvPr>
            <p:ph type="ftr" sz="quarter" idx="3"/>
          </p:nvPr>
        </p:nvSpPr>
        <p:spPr>
          <a:xfrm>
            <a:off x="586318" y="6385109"/>
            <a:ext cx="10265833" cy="280987"/>
          </a:xfrm>
          <a:prstGeom prst="rect">
            <a:avLst/>
          </a:prstGeom>
        </p:spPr>
        <p:txBody>
          <a:bodyPr/>
          <a:lstStyle>
            <a:lvl1pPr>
              <a:defRPr sz="1400" b="0" i="1" baseline="0">
                <a:solidFill>
                  <a:srgbClr val="173C70"/>
                </a:solidFill>
                <a:ea typeface="ＭＳ Ｐゴシック" charset="0"/>
              </a:defRPr>
            </a:lvl1pPr>
          </a:lstStyle>
          <a:p>
            <a:pPr>
              <a:defRPr/>
            </a:pPr>
            <a:r>
              <a:rPr lang="en-US" altLang="x-none"/>
              <a:t>NASA’s Goddard Space Flight Center </a:t>
            </a:r>
            <a:r>
              <a:rPr lang="en-US" altLang="x-none" b="1">
                <a:solidFill>
                  <a:srgbClr val="0C88BD"/>
                </a:solidFill>
              </a:rPr>
              <a:t>Flight Microwave &amp; Telecommunication Systems Branch</a:t>
            </a:r>
          </a:p>
        </p:txBody>
      </p:sp>
    </p:spTree>
    <p:extLst>
      <p:ext uri="{BB962C8B-B14F-4D97-AF65-F5344CB8AC3E}">
        <p14:creationId xmlns:p14="http://schemas.microsoft.com/office/powerpoint/2010/main" val="135508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7" y="1628767"/>
            <a:ext cx="73152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7" name="Rectangle 2"/>
          <p:cNvSpPr>
            <a:spLocks noGrp="1" noChangeArrowheads="1"/>
          </p:cNvSpPr>
          <p:nvPr>
            <p:ph type="title"/>
          </p:nvPr>
        </p:nvSpPr>
        <p:spPr bwMode="auto">
          <a:xfrm>
            <a:off x="586318" y="379413"/>
            <a:ext cx="10951633" cy="760412"/>
          </a:xfrm>
          <a:prstGeom prst="rect">
            <a:avLst/>
          </a:prstGeom>
          <a:noFill/>
          <a:ln>
            <a:noFill/>
          </a:ln>
          <a:extLst>
            <a:ext uri="{FAA26D3D-D897-4be2-8F04-BA451C77F1D7}">
              <ma14:placeholderFlag xmlns:ma14="http://schemas.microsoft.com/office/mac/drawingml/2011/main" xmlns="" val="1"/>
            </a:ext>
            <a:ext uri="{909E8E84-426E-40dd-AFC4-6F175D3DCCD1}"/>
            <a:ext uri="{91240B29-F687-4f45-9708-019B960494DF}"/>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8" name="Rectangle 13"/>
          <p:cNvSpPr>
            <a:spLocks noGrp="1" noChangeArrowheads="1"/>
          </p:cNvSpPr>
          <p:nvPr>
            <p:ph type="sldNum" sz="quarter" idx="4"/>
          </p:nvPr>
        </p:nvSpPr>
        <p:spPr>
          <a:xfrm>
            <a:off x="11277601" y="6437495"/>
            <a:ext cx="478367" cy="228600"/>
          </a:xfrm>
          <a:prstGeom prst="rect">
            <a:avLst/>
          </a:prstGeom>
        </p:spPr>
        <p:txBody>
          <a:bodyPr vert="horz" wrap="square" lIns="91440" tIns="45720" rIns="91440" bIns="45720" numCol="1" anchor="t" anchorCtr="0" compatLnSpc="1">
            <a:prstTxWarp prst="textNoShape">
              <a:avLst/>
            </a:prstTxWarp>
          </a:bodyPr>
          <a:lstStyle>
            <a:lvl1pPr>
              <a:defRPr sz="1400" baseline="0">
                <a:solidFill>
                  <a:srgbClr val="173C70"/>
                </a:solidFill>
              </a:defRPr>
            </a:lvl1pPr>
          </a:lstStyle>
          <a:p>
            <a:pPr>
              <a:defRPr/>
            </a:pPr>
            <a:fld id="{7EF5C4C2-6C7D-164A-BCEB-EDE550CA4437}" type="slidenum">
              <a:rPr lang="en-US" altLang="x-none" smtClean="0"/>
              <a:pPr>
                <a:defRPr/>
              </a:pPr>
              <a:t>‹#›</a:t>
            </a:fld>
            <a:endParaRPr lang="en-US" altLang="x-none"/>
          </a:p>
        </p:txBody>
      </p:sp>
      <p:sp>
        <p:nvSpPr>
          <p:cNvPr id="9" name="Rectangle 38"/>
          <p:cNvSpPr>
            <a:spLocks noGrp="1" noChangeArrowheads="1"/>
          </p:cNvSpPr>
          <p:nvPr>
            <p:ph type="ftr" sz="quarter" idx="3"/>
          </p:nvPr>
        </p:nvSpPr>
        <p:spPr>
          <a:xfrm>
            <a:off x="586318" y="6385109"/>
            <a:ext cx="10265833" cy="280987"/>
          </a:xfrm>
          <a:prstGeom prst="rect">
            <a:avLst/>
          </a:prstGeom>
        </p:spPr>
        <p:txBody>
          <a:bodyPr/>
          <a:lstStyle>
            <a:lvl1pPr>
              <a:defRPr sz="1400" b="0" i="1" baseline="0">
                <a:solidFill>
                  <a:srgbClr val="173C70"/>
                </a:solidFill>
                <a:ea typeface="ＭＳ Ｐゴシック" charset="0"/>
              </a:defRPr>
            </a:lvl1pPr>
          </a:lstStyle>
          <a:p>
            <a:pPr>
              <a:defRPr/>
            </a:pPr>
            <a:r>
              <a:rPr lang="en-US" altLang="x-none"/>
              <a:t>NASA’s Goddard Space Flight Center </a:t>
            </a:r>
            <a:r>
              <a:rPr lang="en-US" altLang="x-none" b="1">
                <a:solidFill>
                  <a:srgbClr val="0C88BD"/>
                </a:solidFill>
              </a:rPr>
              <a:t>Flight Microwave &amp; Telecommunication Systems Branch</a:t>
            </a:r>
          </a:p>
        </p:txBody>
      </p:sp>
    </p:spTree>
    <p:extLst>
      <p:ext uri="{BB962C8B-B14F-4D97-AF65-F5344CB8AC3E}">
        <p14:creationId xmlns:p14="http://schemas.microsoft.com/office/powerpoint/2010/main" val="1164391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Custom Layout">
    <p:bg>
      <p:bgPr>
        <a:solidFill>
          <a:schemeClr val="bg1"/>
        </a:solidFill>
        <a:effectLst/>
      </p:bgPr>
    </p:bg>
    <p:spTree>
      <p:nvGrpSpPr>
        <p:cNvPr id="1" name=""/>
        <p:cNvGrpSpPr/>
        <p:nvPr/>
      </p:nvGrpSpPr>
      <p:grpSpPr>
        <a:xfrm>
          <a:off x="0" y="0"/>
          <a:ext cx="0" cy="0"/>
          <a:chOff x="0" y="0"/>
          <a:chExt cx="0" cy="0"/>
        </a:xfrm>
      </p:grpSpPr>
      <p:pic>
        <p:nvPicPr>
          <p:cNvPr id="3" name="Picture 4" descr="Macintosh HD:Users:kagammage:Documents:Customer work:JOBS ON REVIEW:B1999-simms:Diversity_templates:PowerPoint:Meatball_CMYK_1inch.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046" y="2640013"/>
            <a:ext cx="1731962"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6195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blipFill dpi="0" rotWithShape="0">
          <a:blip r:embed="rId2" r:link="rId3">
            <a:lum/>
          </a:blip>
          <a:srcRect/>
          <a:stretch>
            <a:fillRect/>
          </a:stretch>
        </a:blipFill>
        <a:effectLst/>
      </p:bgPr>
    </p:bg>
    <p:spTree>
      <p:nvGrpSpPr>
        <p:cNvPr id="1" name=""/>
        <p:cNvGrpSpPr/>
        <p:nvPr/>
      </p:nvGrpSpPr>
      <p:grpSpPr>
        <a:xfrm>
          <a:off x="0" y="0"/>
          <a:ext cx="0" cy="0"/>
          <a:chOff x="0" y="0"/>
          <a:chExt cx="0" cy="0"/>
        </a:xfrm>
      </p:grpSpPr>
      <p:sp>
        <p:nvSpPr>
          <p:cNvPr id="6" name="Text Box 63"/>
          <p:cNvSpPr txBox="1">
            <a:spLocks noChangeArrowheads="1"/>
          </p:cNvSpPr>
          <p:nvPr userDrawn="1"/>
        </p:nvSpPr>
        <p:spPr bwMode="auto">
          <a:xfrm>
            <a:off x="514351" y="615950"/>
            <a:ext cx="5107516" cy="228600"/>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defRPr/>
            </a:pPr>
            <a:r>
              <a:rPr lang="en-US" sz="900">
                <a:solidFill>
                  <a:srgbClr val="173C70"/>
                </a:solidFill>
              </a:rPr>
              <a:t>National Aeronautics and Space Administration</a:t>
            </a:r>
          </a:p>
        </p:txBody>
      </p:sp>
      <p:sp>
        <p:nvSpPr>
          <p:cNvPr id="7" name="Text Box 66"/>
          <p:cNvSpPr txBox="1">
            <a:spLocks noChangeArrowheads="1"/>
          </p:cNvSpPr>
          <p:nvPr userDrawn="1"/>
        </p:nvSpPr>
        <p:spPr bwMode="auto">
          <a:xfrm>
            <a:off x="514351" y="6438900"/>
            <a:ext cx="1564216" cy="228600"/>
          </a:xfrm>
          <a:prstGeom prst="rect">
            <a:avLst/>
          </a:prstGeom>
          <a:noFill/>
          <a:ln>
            <a:noFill/>
          </a:ln>
          <a:effectLst/>
          <a:extLst>
            <a:ext uri="{909E8E84-426E-40dd-AFC4-6F175D3DCCD1}"/>
            <a:ext uri="{91240B29-F687-4f45-9708-019B960494DF}"/>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defRPr/>
            </a:pPr>
            <a:r>
              <a:rPr lang="en-US" sz="900" b="1" err="1">
                <a:solidFill>
                  <a:srgbClr val="173C70"/>
                </a:solidFill>
              </a:rPr>
              <a:t>www.nasa.gov</a:t>
            </a:r>
            <a:endParaRPr lang="en-US" sz="900">
              <a:solidFill>
                <a:srgbClr val="173C70"/>
              </a:solidFill>
            </a:endParaRPr>
          </a:p>
        </p:txBody>
      </p:sp>
      <p:sp>
        <p:nvSpPr>
          <p:cNvPr id="8" name="TextBox 7"/>
          <p:cNvSpPr txBox="1"/>
          <p:nvPr userDrawn="1"/>
        </p:nvSpPr>
        <p:spPr>
          <a:xfrm>
            <a:off x="4966898" y="6285973"/>
            <a:ext cx="6350285" cy="369332"/>
          </a:xfrm>
          <a:prstGeom prst="rect">
            <a:avLst/>
          </a:prstGeom>
          <a:noFill/>
          <a:effectLst/>
        </p:spPr>
        <p:txBody>
          <a:bodyPr wrap="squar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defRPr/>
            </a:pPr>
            <a:r>
              <a:rPr lang="en-US" altLang="x-none" sz="1800" b="1" i="1">
                <a:solidFill>
                  <a:srgbClr val="0C88BD"/>
                </a:solidFill>
              </a:rPr>
              <a:t>Flight Microwave &amp; Telecommunication Systems Branch</a:t>
            </a:r>
          </a:p>
        </p:txBody>
      </p:sp>
      <p:sp>
        <p:nvSpPr>
          <p:cNvPr id="9" name="TextBox 8"/>
          <p:cNvSpPr txBox="1"/>
          <p:nvPr userDrawn="1"/>
        </p:nvSpPr>
        <p:spPr>
          <a:xfrm>
            <a:off x="5000765" y="6043614"/>
            <a:ext cx="4472516" cy="307777"/>
          </a:xfrm>
          <a:prstGeom prst="rect">
            <a:avLst/>
          </a:prstGeom>
          <a:noFill/>
          <a:effec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defRPr/>
            </a:pPr>
            <a:r>
              <a:rPr lang="en-US" altLang="x-none" sz="1400" b="1">
                <a:solidFill>
                  <a:srgbClr val="173C70"/>
                </a:solidFill>
              </a:rPr>
              <a:t>NASA’s Goddard Space Flight Center</a:t>
            </a:r>
          </a:p>
        </p:txBody>
      </p:sp>
      <p:sp>
        <p:nvSpPr>
          <p:cNvPr id="12349" name="Rectangle 61"/>
          <p:cNvSpPr>
            <a:spLocks noGrp="1" noChangeArrowheads="1"/>
          </p:cNvSpPr>
          <p:nvPr>
            <p:ph type="ctrTitle" sz="quarter"/>
          </p:nvPr>
        </p:nvSpPr>
        <p:spPr>
          <a:xfrm>
            <a:off x="514351" y="1290557"/>
            <a:ext cx="10873388" cy="1113684"/>
          </a:xfrm>
        </p:spPr>
        <p:txBody>
          <a:bodyPr/>
          <a:lstStyle>
            <a:lvl1pPr>
              <a:lnSpc>
                <a:spcPct val="100000"/>
              </a:lnSpc>
              <a:defRPr sz="4000" baseline="0">
                <a:solidFill>
                  <a:srgbClr val="0C88BD"/>
                </a:solidFill>
                <a:effectLst/>
              </a:defRPr>
            </a:lvl1pPr>
          </a:lstStyle>
          <a:p>
            <a:r>
              <a:rPr lang="en-US"/>
              <a:t>Click to edit Master title style</a:t>
            </a:r>
          </a:p>
        </p:txBody>
      </p:sp>
      <p:sp>
        <p:nvSpPr>
          <p:cNvPr id="12350" name="Rectangle 62"/>
          <p:cNvSpPr>
            <a:spLocks noGrp="1" noChangeArrowheads="1"/>
          </p:cNvSpPr>
          <p:nvPr>
            <p:ph type="subTitle" sz="quarter" idx="1"/>
          </p:nvPr>
        </p:nvSpPr>
        <p:spPr>
          <a:xfrm>
            <a:off x="514352" y="2642367"/>
            <a:ext cx="10977105" cy="810282"/>
          </a:xfrm>
          <a:prstGeom prst="rect">
            <a:avLst/>
          </a:prstGeom>
        </p:spPr>
        <p:txBody>
          <a:bodyPr/>
          <a:lstStyle>
            <a:lvl1pPr marL="0" indent="0">
              <a:lnSpc>
                <a:spcPct val="90000"/>
              </a:lnSpc>
              <a:buFontTx/>
              <a:buNone/>
              <a:defRPr sz="3000" b="1" baseline="0">
                <a:solidFill>
                  <a:srgbClr val="173C70"/>
                </a:solidFill>
                <a:effectLst/>
              </a:defRPr>
            </a:lvl1pPr>
          </a:lstStyle>
          <a:p>
            <a:r>
              <a:rPr lang="en-US"/>
              <a:t>Click to edit Master subtitle style</a:t>
            </a:r>
          </a:p>
        </p:txBody>
      </p:sp>
      <p:sp>
        <p:nvSpPr>
          <p:cNvPr id="14" name="Text Placeholder 13"/>
          <p:cNvSpPr>
            <a:spLocks noGrp="1"/>
          </p:cNvSpPr>
          <p:nvPr>
            <p:ph type="body" sz="quarter" idx="10"/>
          </p:nvPr>
        </p:nvSpPr>
        <p:spPr>
          <a:xfrm>
            <a:off x="5000765" y="5573844"/>
            <a:ext cx="4834703" cy="381353"/>
          </a:xfrm>
          <a:prstGeom prst="rect">
            <a:avLst/>
          </a:prstGeom>
        </p:spPr>
        <p:txBody>
          <a:bodyPr/>
          <a:lstStyle>
            <a:lvl1pPr marL="0" indent="0">
              <a:buClr>
                <a:srgbClr val="0C88BD"/>
              </a:buClr>
              <a:buFontTx/>
              <a:buNone/>
              <a:defRPr sz="2400" b="1" baseline="0">
                <a:solidFill>
                  <a:srgbClr val="0C88BD"/>
                </a:solidFill>
              </a:defRPr>
            </a:lvl1pPr>
            <a:lvl2pPr marL="230188" indent="0">
              <a:buClr>
                <a:srgbClr val="0C88BD"/>
              </a:buClr>
              <a:buFontTx/>
              <a:buNone/>
              <a:defRPr/>
            </a:lvl2pPr>
            <a:lvl3pPr marL="515937" indent="0">
              <a:buClr>
                <a:srgbClr val="0C88BD"/>
              </a:buClr>
              <a:buFontTx/>
              <a:buNone/>
              <a:defRPr/>
            </a:lvl3pPr>
            <a:lvl4pPr marL="742950" indent="0">
              <a:buClr>
                <a:srgbClr val="0C88BD"/>
              </a:buClr>
              <a:buFontTx/>
              <a:buNone/>
              <a:defRPr/>
            </a:lvl4pPr>
            <a:lvl5pPr marL="1025525" indent="0">
              <a:buClr>
                <a:srgbClr val="0C88BD"/>
              </a:buClr>
              <a:buFontTx/>
              <a:buNone/>
              <a:defRPr/>
            </a:lvl5pPr>
          </a:lstStyle>
          <a:p>
            <a:pPr lvl="0"/>
            <a:r>
              <a:rPr lang="en-US"/>
              <a:t>Click to edit Master text styles</a:t>
            </a:r>
          </a:p>
        </p:txBody>
      </p:sp>
      <p:pic>
        <p:nvPicPr>
          <p:cNvPr id="11" name="Picture 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890851" y="282575"/>
            <a:ext cx="9937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479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blipFill dpi="0" rotWithShape="0">
          <a:blip r:embed="rId2" r:link="rId3">
            <a:lum/>
          </a:blip>
          <a:srcRect/>
          <a:stretch>
            <a:fillRect/>
          </a:stretch>
        </a:blipFill>
        <a:effectLst/>
      </p:bgPr>
    </p:bg>
    <p:spTree>
      <p:nvGrpSpPr>
        <p:cNvPr id="1" name=""/>
        <p:cNvGrpSpPr/>
        <p:nvPr/>
      </p:nvGrpSpPr>
      <p:grpSpPr>
        <a:xfrm>
          <a:off x="0" y="0"/>
          <a:ext cx="0" cy="0"/>
          <a:chOff x="0" y="0"/>
          <a:chExt cx="0" cy="0"/>
        </a:xfrm>
      </p:grpSpPr>
      <p:sp>
        <p:nvSpPr>
          <p:cNvPr id="6" name="Text Box 63"/>
          <p:cNvSpPr txBox="1">
            <a:spLocks noChangeArrowheads="1"/>
          </p:cNvSpPr>
          <p:nvPr userDrawn="1"/>
        </p:nvSpPr>
        <p:spPr bwMode="auto">
          <a:xfrm>
            <a:off x="514351" y="615950"/>
            <a:ext cx="5107516" cy="228600"/>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defRPr/>
            </a:pPr>
            <a:r>
              <a:rPr lang="en-US" sz="900">
                <a:solidFill>
                  <a:srgbClr val="173C70"/>
                </a:solidFill>
              </a:rPr>
              <a:t>National Aeronautics and Space Administration</a:t>
            </a:r>
          </a:p>
        </p:txBody>
      </p:sp>
      <p:sp>
        <p:nvSpPr>
          <p:cNvPr id="7" name="Text Box 66"/>
          <p:cNvSpPr txBox="1">
            <a:spLocks noChangeArrowheads="1"/>
          </p:cNvSpPr>
          <p:nvPr userDrawn="1"/>
        </p:nvSpPr>
        <p:spPr bwMode="auto">
          <a:xfrm>
            <a:off x="514351" y="6438900"/>
            <a:ext cx="1564216" cy="228600"/>
          </a:xfrm>
          <a:prstGeom prst="rect">
            <a:avLst/>
          </a:prstGeom>
          <a:noFill/>
          <a:ln>
            <a:noFill/>
          </a:ln>
          <a:effectLst/>
          <a:extLst>
            <a:ext uri="{909E8E84-426E-40dd-AFC4-6F175D3DCCD1}"/>
            <a:ext uri="{91240B29-F687-4f45-9708-019B960494DF}"/>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defRPr/>
            </a:pPr>
            <a:r>
              <a:rPr lang="en-US" sz="900" b="1" err="1">
                <a:solidFill>
                  <a:srgbClr val="173C70"/>
                </a:solidFill>
              </a:rPr>
              <a:t>www.nasa.gov</a:t>
            </a:r>
            <a:endParaRPr lang="en-US" sz="900">
              <a:solidFill>
                <a:srgbClr val="173C70"/>
              </a:solidFill>
            </a:endParaRPr>
          </a:p>
        </p:txBody>
      </p:sp>
      <p:sp>
        <p:nvSpPr>
          <p:cNvPr id="8" name="TextBox 7"/>
          <p:cNvSpPr txBox="1"/>
          <p:nvPr userDrawn="1"/>
        </p:nvSpPr>
        <p:spPr>
          <a:xfrm>
            <a:off x="4966898" y="6285973"/>
            <a:ext cx="6350285" cy="369332"/>
          </a:xfrm>
          <a:prstGeom prst="rect">
            <a:avLst/>
          </a:prstGeom>
          <a:noFill/>
          <a:effectLst/>
        </p:spPr>
        <p:txBody>
          <a:bodyPr wrap="squar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defRPr/>
            </a:pPr>
            <a:r>
              <a:rPr lang="en-US" altLang="x-none" sz="1800" b="1" i="1">
                <a:solidFill>
                  <a:srgbClr val="0C88BD"/>
                </a:solidFill>
              </a:rPr>
              <a:t>Flight Microwave &amp; Telecommunication Systems Branch</a:t>
            </a:r>
          </a:p>
        </p:txBody>
      </p:sp>
      <p:sp>
        <p:nvSpPr>
          <p:cNvPr id="9" name="TextBox 8"/>
          <p:cNvSpPr txBox="1"/>
          <p:nvPr userDrawn="1"/>
        </p:nvSpPr>
        <p:spPr>
          <a:xfrm>
            <a:off x="5000765" y="6043614"/>
            <a:ext cx="4472516" cy="307777"/>
          </a:xfrm>
          <a:prstGeom prst="rect">
            <a:avLst/>
          </a:prstGeom>
          <a:noFill/>
          <a:effec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defRPr/>
            </a:pPr>
            <a:r>
              <a:rPr lang="en-US" altLang="x-none" sz="1400" b="1">
                <a:solidFill>
                  <a:srgbClr val="173C70"/>
                </a:solidFill>
              </a:rPr>
              <a:t>NASA’s Goddard Space Flight Center</a:t>
            </a:r>
          </a:p>
        </p:txBody>
      </p:sp>
      <p:sp>
        <p:nvSpPr>
          <p:cNvPr id="12349" name="Rectangle 61"/>
          <p:cNvSpPr>
            <a:spLocks noGrp="1" noChangeArrowheads="1"/>
          </p:cNvSpPr>
          <p:nvPr>
            <p:ph type="ctrTitle" sz="quarter"/>
          </p:nvPr>
        </p:nvSpPr>
        <p:spPr>
          <a:xfrm>
            <a:off x="514351" y="1290557"/>
            <a:ext cx="10873388" cy="1113684"/>
          </a:xfrm>
        </p:spPr>
        <p:txBody>
          <a:bodyPr/>
          <a:lstStyle>
            <a:lvl1pPr>
              <a:lnSpc>
                <a:spcPct val="100000"/>
              </a:lnSpc>
              <a:defRPr sz="4000" baseline="0">
                <a:solidFill>
                  <a:srgbClr val="0C88BD"/>
                </a:solidFill>
                <a:effectLst/>
              </a:defRPr>
            </a:lvl1pPr>
          </a:lstStyle>
          <a:p>
            <a:r>
              <a:rPr lang="en-US"/>
              <a:t>Click to edit Master title style</a:t>
            </a:r>
          </a:p>
        </p:txBody>
      </p:sp>
      <p:sp>
        <p:nvSpPr>
          <p:cNvPr id="12350" name="Rectangle 62"/>
          <p:cNvSpPr>
            <a:spLocks noGrp="1" noChangeArrowheads="1"/>
          </p:cNvSpPr>
          <p:nvPr>
            <p:ph type="subTitle" sz="quarter" idx="1"/>
          </p:nvPr>
        </p:nvSpPr>
        <p:spPr>
          <a:xfrm>
            <a:off x="514352" y="2642367"/>
            <a:ext cx="10977105" cy="810282"/>
          </a:xfrm>
          <a:prstGeom prst="rect">
            <a:avLst/>
          </a:prstGeom>
        </p:spPr>
        <p:txBody>
          <a:bodyPr/>
          <a:lstStyle>
            <a:lvl1pPr marL="0" indent="0">
              <a:lnSpc>
                <a:spcPct val="90000"/>
              </a:lnSpc>
              <a:buFontTx/>
              <a:buNone/>
              <a:defRPr sz="3000" b="1" baseline="0">
                <a:solidFill>
                  <a:srgbClr val="173C70"/>
                </a:solidFill>
                <a:effectLst/>
              </a:defRPr>
            </a:lvl1pPr>
          </a:lstStyle>
          <a:p>
            <a:r>
              <a:rPr lang="en-US"/>
              <a:t>Click to edit Master subtitle style</a:t>
            </a:r>
          </a:p>
        </p:txBody>
      </p:sp>
      <p:sp>
        <p:nvSpPr>
          <p:cNvPr id="14" name="Text Placeholder 13"/>
          <p:cNvSpPr>
            <a:spLocks noGrp="1"/>
          </p:cNvSpPr>
          <p:nvPr>
            <p:ph type="body" sz="quarter" idx="10"/>
          </p:nvPr>
        </p:nvSpPr>
        <p:spPr>
          <a:xfrm>
            <a:off x="5000765" y="5573844"/>
            <a:ext cx="4834703" cy="381353"/>
          </a:xfrm>
          <a:prstGeom prst="rect">
            <a:avLst/>
          </a:prstGeom>
        </p:spPr>
        <p:txBody>
          <a:bodyPr/>
          <a:lstStyle>
            <a:lvl1pPr marL="0" indent="0">
              <a:buClr>
                <a:srgbClr val="0C88BD"/>
              </a:buClr>
              <a:buFontTx/>
              <a:buNone/>
              <a:defRPr sz="2400" b="1" baseline="0">
                <a:solidFill>
                  <a:srgbClr val="0C88BD"/>
                </a:solidFill>
              </a:defRPr>
            </a:lvl1pPr>
            <a:lvl2pPr marL="230188" indent="0">
              <a:buClr>
                <a:srgbClr val="0C88BD"/>
              </a:buClr>
              <a:buFontTx/>
              <a:buNone/>
              <a:defRPr/>
            </a:lvl2pPr>
            <a:lvl3pPr marL="515937" indent="0">
              <a:buClr>
                <a:srgbClr val="0C88BD"/>
              </a:buClr>
              <a:buFontTx/>
              <a:buNone/>
              <a:defRPr/>
            </a:lvl3pPr>
            <a:lvl4pPr marL="742950" indent="0">
              <a:buClr>
                <a:srgbClr val="0C88BD"/>
              </a:buClr>
              <a:buFontTx/>
              <a:buNone/>
              <a:defRPr/>
            </a:lvl4pPr>
            <a:lvl5pPr marL="1025525" indent="0">
              <a:buClr>
                <a:srgbClr val="0C88BD"/>
              </a:buClr>
              <a:buFontTx/>
              <a:buNone/>
              <a:defRPr/>
            </a:lvl5pPr>
          </a:lstStyle>
          <a:p>
            <a:pPr lvl="0"/>
            <a:r>
              <a:rPr lang="en-US"/>
              <a:t>Click to edit Master text styles</a:t>
            </a:r>
          </a:p>
        </p:txBody>
      </p:sp>
      <p:pic>
        <p:nvPicPr>
          <p:cNvPr id="11" name="Picture 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890851" y="282575"/>
            <a:ext cx="9937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037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blipFill dpi="0" rotWithShape="0">
          <a:blip r:embed="rId2" r:link="rId3">
            <a:lum/>
          </a:blip>
          <a:srcRect/>
          <a:stretch>
            <a:fillRect/>
          </a:stretch>
        </a:blipFill>
        <a:effectLst/>
      </p:bgPr>
    </p:bg>
    <p:spTree>
      <p:nvGrpSpPr>
        <p:cNvPr id="1" name=""/>
        <p:cNvGrpSpPr/>
        <p:nvPr/>
      </p:nvGrpSpPr>
      <p:grpSpPr>
        <a:xfrm>
          <a:off x="0" y="0"/>
          <a:ext cx="0" cy="0"/>
          <a:chOff x="0" y="0"/>
          <a:chExt cx="0" cy="0"/>
        </a:xfrm>
      </p:grpSpPr>
      <p:sp>
        <p:nvSpPr>
          <p:cNvPr id="6" name="Text Box 63"/>
          <p:cNvSpPr txBox="1">
            <a:spLocks noChangeArrowheads="1"/>
          </p:cNvSpPr>
          <p:nvPr userDrawn="1"/>
        </p:nvSpPr>
        <p:spPr bwMode="auto">
          <a:xfrm>
            <a:off x="514351" y="615950"/>
            <a:ext cx="5107516" cy="228600"/>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defRPr/>
            </a:pPr>
            <a:r>
              <a:rPr lang="en-US" sz="900">
                <a:solidFill>
                  <a:srgbClr val="173C70"/>
                </a:solidFill>
              </a:rPr>
              <a:t>National Aeronautics and Space Administration</a:t>
            </a:r>
          </a:p>
        </p:txBody>
      </p:sp>
      <p:sp>
        <p:nvSpPr>
          <p:cNvPr id="7" name="Text Box 66"/>
          <p:cNvSpPr txBox="1">
            <a:spLocks noChangeArrowheads="1"/>
          </p:cNvSpPr>
          <p:nvPr userDrawn="1"/>
        </p:nvSpPr>
        <p:spPr bwMode="auto">
          <a:xfrm>
            <a:off x="514351" y="6438900"/>
            <a:ext cx="1564216" cy="228600"/>
          </a:xfrm>
          <a:prstGeom prst="rect">
            <a:avLst/>
          </a:prstGeom>
          <a:noFill/>
          <a:ln>
            <a:noFill/>
          </a:ln>
          <a:effectLst/>
          <a:extLst>
            <a:ext uri="{909E8E84-426E-40dd-AFC4-6F175D3DCCD1}"/>
            <a:ext uri="{91240B29-F687-4f45-9708-019B960494DF}"/>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defRPr/>
            </a:pPr>
            <a:r>
              <a:rPr lang="en-US" sz="900" b="1" err="1">
                <a:solidFill>
                  <a:srgbClr val="173C70"/>
                </a:solidFill>
              </a:rPr>
              <a:t>www.nasa.gov</a:t>
            </a:r>
            <a:endParaRPr lang="en-US" sz="900">
              <a:solidFill>
                <a:srgbClr val="173C70"/>
              </a:solidFill>
            </a:endParaRPr>
          </a:p>
        </p:txBody>
      </p:sp>
      <p:sp>
        <p:nvSpPr>
          <p:cNvPr id="8" name="TextBox 7"/>
          <p:cNvSpPr txBox="1"/>
          <p:nvPr userDrawn="1"/>
        </p:nvSpPr>
        <p:spPr>
          <a:xfrm>
            <a:off x="4966898" y="6285973"/>
            <a:ext cx="6350285" cy="369332"/>
          </a:xfrm>
          <a:prstGeom prst="rect">
            <a:avLst/>
          </a:prstGeom>
          <a:noFill/>
          <a:effectLst/>
        </p:spPr>
        <p:txBody>
          <a:bodyPr wrap="squar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defRPr/>
            </a:pPr>
            <a:r>
              <a:rPr lang="en-US" altLang="x-none" sz="1800" b="1" i="1">
                <a:solidFill>
                  <a:srgbClr val="0C88BD"/>
                </a:solidFill>
              </a:rPr>
              <a:t>Flight Microwave &amp; Telecommunication Systems Branch</a:t>
            </a:r>
          </a:p>
        </p:txBody>
      </p:sp>
      <p:sp>
        <p:nvSpPr>
          <p:cNvPr id="9" name="TextBox 8"/>
          <p:cNvSpPr txBox="1"/>
          <p:nvPr userDrawn="1"/>
        </p:nvSpPr>
        <p:spPr>
          <a:xfrm>
            <a:off x="5000765" y="6043614"/>
            <a:ext cx="4472516" cy="307777"/>
          </a:xfrm>
          <a:prstGeom prst="rect">
            <a:avLst/>
          </a:prstGeom>
          <a:noFill/>
          <a:effec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defRPr/>
            </a:pPr>
            <a:r>
              <a:rPr lang="en-US" altLang="x-none" sz="1400" b="1">
                <a:solidFill>
                  <a:srgbClr val="173C70"/>
                </a:solidFill>
              </a:rPr>
              <a:t>NASA’s Goddard Space Flight Center</a:t>
            </a:r>
          </a:p>
        </p:txBody>
      </p:sp>
      <p:sp>
        <p:nvSpPr>
          <p:cNvPr id="12349" name="Rectangle 61"/>
          <p:cNvSpPr>
            <a:spLocks noGrp="1" noChangeArrowheads="1"/>
          </p:cNvSpPr>
          <p:nvPr>
            <p:ph type="ctrTitle" sz="quarter"/>
          </p:nvPr>
        </p:nvSpPr>
        <p:spPr>
          <a:xfrm>
            <a:off x="514351" y="1290557"/>
            <a:ext cx="10873388" cy="1113684"/>
          </a:xfrm>
        </p:spPr>
        <p:txBody>
          <a:bodyPr/>
          <a:lstStyle>
            <a:lvl1pPr>
              <a:lnSpc>
                <a:spcPct val="100000"/>
              </a:lnSpc>
              <a:defRPr sz="4000" baseline="0">
                <a:solidFill>
                  <a:srgbClr val="0C88BD"/>
                </a:solidFill>
                <a:effectLst/>
              </a:defRPr>
            </a:lvl1pPr>
          </a:lstStyle>
          <a:p>
            <a:r>
              <a:rPr lang="en-US"/>
              <a:t>Click to edit Master title style</a:t>
            </a:r>
          </a:p>
        </p:txBody>
      </p:sp>
      <p:sp>
        <p:nvSpPr>
          <p:cNvPr id="12350" name="Rectangle 62"/>
          <p:cNvSpPr>
            <a:spLocks noGrp="1" noChangeArrowheads="1"/>
          </p:cNvSpPr>
          <p:nvPr>
            <p:ph type="subTitle" sz="quarter" idx="1"/>
          </p:nvPr>
        </p:nvSpPr>
        <p:spPr>
          <a:xfrm>
            <a:off x="514352" y="2642367"/>
            <a:ext cx="10977105" cy="810282"/>
          </a:xfrm>
          <a:prstGeom prst="rect">
            <a:avLst/>
          </a:prstGeom>
        </p:spPr>
        <p:txBody>
          <a:bodyPr/>
          <a:lstStyle>
            <a:lvl1pPr marL="0" indent="0">
              <a:lnSpc>
                <a:spcPct val="90000"/>
              </a:lnSpc>
              <a:buFontTx/>
              <a:buNone/>
              <a:defRPr sz="3000" b="1" baseline="0">
                <a:solidFill>
                  <a:srgbClr val="173C70"/>
                </a:solidFill>
                <a:effectLst/>
              </a:defRPr>
            </a:lvl1pPr>
          </a:lstStyle>
          <a:p>
            <a:r>
              <a:rPr lang="en-US"/>
              <a:t>Click to edit Master subtitle style</a:t>
            </a:r>
          </a:p>
        </p:txBody>
      </p:sp>
      <p:sp>
        <p:nvSpPr>
          <p:cNvPr id="14" name="Text Placeholder 13"/>
          <p:cNvSpPr>
            <a:spLocks noGrp="1"/>
          </p:cNvSpPr>
          <p:nvPr>
            <p:ph type="body" sz="quarter" idx="10"/>
          </p:nvPr>
        </p:nvSpPr>
        <p:spPr>
          <a:xfrm>
            <a:off x="5000765" y="5573844"/>
            <a:ext cx="4834703" cy="381353"/>
          </a:xfrm>
          <a:prstGeom prst="rect">
            <a:avLst/>
          </a:prstGeom>
        </p:spPr>
        <p:txBody>
          <a:bodyPr/>
          <a:lstStyle>
            <a:lvl1pPr marL="0" indent="0">
              <a:buClr>
                <a:srgbClr val="0C88BD"/>
              </a:buClr>
              <a:buFontTx/>
              <a:buNone/>
              <a:defRPr sz="2400" b="1" baseline="0">
                <a:solidFill>
                  <a:srgbClr val="0C88BD"/>
                </a:solidFill>
              </a:defRPr>
            </a:lvl1pPr>
            <a:lvl2pPr marL="230188" indent="0">
              <a:buClr>
                <a:srgbClr val="0C88BD"/>
              </a:buClr>
              <a:buFontTx/>
              <a:buNone/>
              <a:defRPr/>
            </a:lvl2pPr>
            <a:lvl3pPr marL="515937" indent="0">
              <a:buClr>
                <a:srgbClr val="0C88BD"/>
              </a:buClr>
              <a:buFontTx/>
              <a:buNone/>
              <a:defRPr/>
            </a:lvl3pPr>
            <a:lvl4pPr marL="742950" indent="0">
              <a:buClr>
                <a:srgbClr val="0C88BD"/>
              </a:buClr>
              <a:buFontTx/>
              <a:buNone/>
              <a:defRPr/>
            </a:lvl4pPr>
            <a:lvl5pPr marL="1025525" indent="0">
              <a:buClr>
                <a:srgbClr val="0C88BD"/>
              </a:buClr>
              <a:buFontTx/>
              <a:buNone/>
              <a:defRPr/>
            </a:lvl5pPr>
          </a:lstStyle>
          <a:p>
            <a:pPr lvl="0"/>
            <a:r>
              <a:rPr lang="en-US"/>
              <a:t>Click to edit Master text styles</a:t>
            </a:r>
          </a:p>
        </p:txBody>
      </p:sp>
      <p:pic>
        <p:nvPicPr>
          <p:cNvPr id="11" name="Picture 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890851" y="282575"/>
            <a:ext cx="9937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9449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blipFill dpi="0" rotWithShape="0">
          <a:blip r:embed="rId2" r:link="rId3">
            <a:lum/>
          </a:blip>
          <a:srcRect/>
          <a:stretch>
            <a:fillRect/>
          </a:stretch>
        </a:blipFill>
        <a:effectLst/>
      </p:bgPr>
    </p:bg>
    <p:spTree>
      <p:nvGrpSpPr>
        <p:cNvPr id="1" name=""/>
        <p:cNvGrpSpPr/>
        <p:nvPr/>
      </p:nvGrpSpPr>
      <p:grpSpPr>
        <a:xfrm>
          <a:off x="0" y="0"/>
          <a:ext cx="0" cy="0"/>
          <a:chOff x="0" y="0"/>
          <a:chExt cx="0" cy="0"/>
        </a:xfrm>
      </p:grpSpPr>
      <p:sp>
        <p:nvSpPr>
          <p:cNvPr id="6" name="Text Box 63"/>
          <p:cNvSpPr txBox="1">
            <a:spLocks noChangeArrowheads="1"/>
          </p:cNvSpPr>
          <p:nvPr userDrawn="1"/>
        </p:nvSpPr>
        <p:spPr bwMode="auto">
          <a:xfrm>
            <a:off x="514351" y="615950"/>
            <a:ext cx="5107516" cy="228600"/>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defRPr/>
            </a:pPr>
            <a:r>
              <a:rPr lang="en-US" sz="900">
                <a:solidFill>
                  <a:srgbClr val="173C70"/>
                </a:solidFill>
              </a:rPr>
              <a:t>National Aeronautics and Space Administration</a:t>
            </a:r>
          </a:p>
        </p:txBody>
      </p:sp>
      <p:sp>
        <p:nvSpPr>
          <p:cNvPr id="7" name="Text Box 66"/>
          <p:cNvSpPr txBox="1">
            <a:spLocks noChangeArrowheads="1"/>
          </p:cNvSpPr>
          <p:nvPr userDrawn="1"/>
        </p:nvSpPr>
        <p:spPr bwMode="auto">
          <a:xfrm>
            <a:off x="514351" y="6438900"/>
            <a:ext cx="1564216" cy="228600"/>
          </a:xfrm>
          <a:prstGeom prst="rect">
            <a:avLst/>
          </a:prstGeom>
          <a:noFill/>
          <a:ln>
            <a:noFill/>
          </a:ln>
          <a:effectLst/>
          <a:extLst>
            <a:ext uri="{909E8E84-426E-40dd-AFC4-6F175D3DCCD1}"/>
            <a:ext uri="{91240B29-F687-4f45-9708-019B960494DF}"/>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defRPr/>
            </a:pPr>
            <a:r>
              <a:rPr lang="en-US" sz="900" b="1" err="1">
                <a:solidFill>
                  <a:srgbClr val="173C70"/>
                </a:solidFill>
              </a:rPr>
              <a:t>www.nasa.gov</a:t>
            </a:r>
            <a:endParaRPr lang="en-US" sz="900">
              <a:solidFill>
                <a:srgbClr val="173C70"/>
              </a:solidFill>
            </a:endParaRPr>
          </a:p>
        </p:txBody>
      </p:sp>
      <p:sp>
        <p:nvSpPr>
          <p:cNvPr id="8" name="TextBox 7"/>
          <p:cNvSpPr txBox="1"/>
          <p:nvPr userDrawn="1"/>
        </p:nvSpPr>
        <p:spPr>
          <a:xfrm>
            <a:off x="4966898" y="6285973"/>
            <a:ext cx="6350285" cy="369332"/>
          </a:xfrm>
          <a:prstGeom prst="rect">
            <a:avLst/>
          </a:prstGeom>
          <a:noFill/>
          <a:effectLst/>
        </p:spPr>
        <p:txBody>
          <a:bodyPr wrap="squar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defRPr/>
            </a:pPr>
            <a:r>
              <a:rPr lang="en-US" altLang="x-none" sz="1800" b="1" i="1">
                <a:solidFill>
                  <a:srgbClr val="0C88BD"/>
                </a:solidFill>
              </a:rPr>
              <a:t>Flight Microwave &amp; Telecommunication Systems Branch</a:t>
            </a:r>
          </a:p>
        </p:txBody>
      </p:sp>
      <p:sp>
        <p:nvSpPr>
          <p:cNvPr id="9" name="TextBox 8"/>
          <p:cNvSpPr txBox="1"/>
          <p:nvPr userDrawn="1"/>
        </p:nvSpPr>
        <p:spPr>
          <a:xfrm>
            <a:off x="5000765" y="6043614"/>
            <a:ext cx="4472516" cy="307777"/>
          </a:xfrm>
          <a:prstGeom prst="rect">
            <a:avLst/>
          </a:prstGeom>
          <a:noFill/>
          <a:effec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defRPr/>
            </a:pPr>
            <a:r>
              <a:rPr lang="en-US" altLang="x-none" sz="1400" b="1">
                <a:solidFill>
                  <a:srgbClr val="173C70"/>
                </a:solidFill>
              </a:rPr>
              <a:t>NASA’s Goddard Space Flight Center</a:t>
            </a:r>
          </a:p>
        </p:txBody>
      </p:sp>
      <p:sp>
        <p:nvSpPr>
          <p:cNvPr id="12349" name="Rectangle 61"/>
          <p:cNvSpPr>
            <a:spLocks noGrp="1" noChangeArrowheads="1"/>
          </p:cNvSpPr>
          <p:nvPr>
            <p:ph type="ctrTitle" sz="quarter"/>
          </p:nvPr>
        </p:nvSpPr>
        <p:spPr>
          <a:xfrm>
            <a:off x="514351" y="1290557"/>
            <a:ext cx="10873388" cy="1113684"/>
          </a:xfrm>
        </p:spPr>
        <p:txBody>
          <a:bodyPr/>
          <a:lstStyle>
            <a:lvl1pPr>
              <a:lnSpc>
                <a:spcPct val="100000"/>
              </a:lnSpc>
              <a:defRPr sz="4000" baseline="0">
                <a:solidFill>
                  <a:srgbClr val="0C88BD"/>
                </a:solidFill>
                <a:effectLst/>
              </a:defRPr>
            </a:lvl1pPr>
          </a:lstStyle>
          <a:p>
            <a:r>
              <a:rPr lang="en-US"/>
              <a:t>Click to edit Master title style</a:t>
            </a:r>
          </a:p>
        </p:txBody>
      </p:sp>
      <p:sp>
        <p:nvSpPr>
          <p:cNvPr id="12350" name="Rectangle 62"/>
          <p:cNvSpPr>
            <a:spLocks noGrp="1" noChangeArrowheads="1"/>
          </p:cNvSpPr>
          <p:nvPr>
            <p:ph type="subTitle" sz="quarter" idx="1"/>
          </p:nvPr>
        </p:nvSpPr>
        <p:spPr>
          <a:xfrm>
            <a:off x="514352" y="2642367"/>
            <a:ext cx="10977105" cy="810282"/>
          </a:xfrm>
          <a:prstGeom prst="rect">
            <a:avLst/>
          </a:prstGeom>
        </p:spPr>
        <p:txBody>
          <a:bodyPr/>
          <a:lstStyle>
            <a:lvl1pPr marL="0" indent="0">
              <a:lnSpc>
                <a:spcPct val="90000"/>
              </a:lnSpc>
              <a:buFontTx/>
              <a:buNone/>
              <a:defRPr sz="3000" b="1" baseline="0">
                <a:solidFill>
                  <a:srgbClr val="173C70"/>
                </a:solidFill>
                <a:effectLst/>
              </a:defRPr>
            </a:lvl1pPr>
          </a:lstStyle>
          <a:p>
            <a:r>
              <a:rPr lang="en-US"/>
              <a:t>Click to edit Master subtitle style</a:t>
            </a:r>
          </a:p>
        </p:txBody>
      </p:sp>
      <p:sp>
        <p:nvSpPr>
          <p:cNvPr id="14" name="Text Placeholder 13"/>
          <p:cNvSpPr>
            <a:spLocks noGrp="1"/>
          </p:cNvSpPr>
          <p:nvPr>
            <p:ph type="body" sz="quarter" idx="10"/>
          </p:nvPr>
        </p:nvSpPr>
        <p:spPr>
          <a:xfrm>
            <a:off x="5000765" y="5573844"/>
            <a:ext cx="4834703" cy="381353"/>
          </a:xfrm>
          <a:prstGeom prst="rect">
            <a:avLst/>
          </a:prstGeom>
        </p:spPr>
        <p:txBody>
          <a:bodyPr/>
          <a:lstStyle>
            <a:lvl1pPr marL="0" indent="0">
              <a:buClr>
                <a:srgbClr val="0C88BD"/>
              </a:buClr>
              <a:buFontTx/>
              <a:buNone/>
              <a:defRPr sz="2400" b="1" baseline="0">
                <a:solidFill>
                  <a:srgbClr val="0C88BD"/>
                </a:solidFill>
              </a:defRPr>
            </a:lvl1pPr>
            <a:lvl2pPr marL="230188" indent="0">
              <a:buClr>
                <a:srgbClr val="0C88BD"/>
              </a:buClr>
              <a:buFontTx/>
              <a:buNone/>
              <a:defRPr/>
            </a:lvl2pPr>
            <a:lvl3pPr marL="515937" indent="0">
              <a:buClr>
                <a:srgbClr val="0C88BD"/>
              </a:buClr>
              <a:buFontTx/>
              <a:buNone/>
              <a:defRPr/>
            </a:lvl3pPr>
            <a:lvl4pPr marL="742950" indent="0">
              <a:buClr>
                <a:srgbClr val="0C88BD"/>
              </a:buClr>
              <a:buFontTx/>
              <a:buNone/>
              <a:defRPr/>
            </a:lvl4pPr>
            <a:lvl5pPr marL="1025525" indent="0">
              <a:buClr>
                <a:srgbClr val="0C88BD"/>
              </a:buClr>
              <a:buFontTx/>
              <a:buNone/>
              <a:defRPr/>
            </a:lvl5pPr>
          </a:lstStyle>
          <a:p>
            <a:pPr lvl="0"/>
            <a:r>
              <a:rPr lang="en-US"/>
              <a:t>Click to edit Master text styles</a:t>
            </a:r>
          </a:p>
        </p:txBody>
      </p:sp>
      <p:pic>
        <p:nvPicPr>
          <p:cNvPr id="11" name="Picture 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890851" y="282575"/>
            <a:ext cx="9937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5422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0">
          <a:blip r:embed="rId2" r:link="rId3">
            <a:lum/>
          </a:blip>
          <a:srcRect/>
          <a:stretch>
            <a:fillRect/>
          </a:stretch>
        </a:blipFill>
        <a:effectLst/>
      </p:bgPr>
    </p:bg>
    <p:spTree>
      <p:nvGrpSpPr>
        <p:cNvPr id="1" name=""/>
        <p:cNvGrpSpPr/>
        <p:nvPr/>
      </p:nvGrpSpPr>
      <p:grpSpPr>
        <a:xfrm>
          <a:off x="0" y="0"/>
          <a:ext cx="0" cy="0"/>
          <a:chOff x="0" y="0"/>
          <a:chExt cx="0" cy="0"/>
        </a:xfrm>
      </p:grpSpPr>
      <p:sp>
        <p:nvSpPr>
          <p:cNvPr id="6" name="Text Box 63"/>
          <p:cNvSpPr txBox="1">
            <a:spLocks noChangeArrowheads="1"/>
          </p:cNvSpPr>
          <p:nvPr userDrawn="1"/>
        </p:nvSpPr>
        <p:spPr bwMode="auto">
          <a:xfrm>
            <a:off x="514351" y="615950"/>
            <a:ext cx="5107516" cy="228600"/>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defRPr/>
            </a:pPr>
            <a:r>
              <a:rPr lang="en-US" sz="900">
                <a:solidFill>
                  <a:srgbClr val="173C70"/>
                </a:solidFill>
              </a:rPr>
              <a:t>National Aeronautics and Space Administration</a:t>
            </a:r>
          </a:p>
        </p:txBody>
      </p:sp>
      <p:sp>
        <p:nvSpPr>
          <p:cNvPr id="7" name="Text Box 66"/>
          <p:cNvSpPr txBox="1">
            <a:spLocks noChangeArrowheads="1"/>
          </p:cNvSpPr>
          <p:nvPr userDrawn="1"/>
        </p:nvSpPr>
        <p:spPr bwMode="auto">
          <a:xfrm>
            <a:off x="514351" y="6438900"/>
            <a:ext cx="1564216" cy="228600"/>
          </a:xfrm>
          <a:prstGeom prst="rect">
            <a:avLst/>
          </a:prstGeom>
          <a:noFill/>
          <a:ln>
            <a:noFill/>
          </a:ln>
          <a:effectLst/>
          <a:extLst>
            <a:ext uri="{909E8E84-426E-40dd-AFC4-6F175D3DCCD1}"/>
            <a:ext uri="{91240B29-F687-4f45-9708-019B960494DF}"/>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defRPr/>
            </a:pPr>
            <a:r>
              <a:rPr lang="en-US" sz="900" b="1" err="1">
                <a:solidFill>
                  <a:srgbClr val="173C70"/>
                </a:solidFill>
              </a:rPr>
              <a:t>www.nasa.gov</a:t>
            </a:r>
            <a:endParaRPr lang="en-US" sz="900">
              <a:solidFill>
                <a:srgbClr val="173C70"/>
              </a:solidFill>
            </a:endParaRPr>
          </a:p>
        </p:txBody>
      </p:sp>
      <p:sp>
        <p:nvSpPr>
          <p:cNvPr id="8" name="TextBox 7"/>
          <p:cNvSpPr txBox="1"/>
          <p:nvPr userDrawn="1"/>
        </p:nvSpPr>
        <p:spPr>
          <a:xfrm>
            <a:off x="4966898" y="6285973"/>
            <a:ext cx="6350285" cy="369332"/>
          </a:xfrm>
          <a:prstGeom prst="rect">
            <a:avLst/>
          </a:prstGeom>
          <a:noFill/>
          <a:effectLst/>
        </p:spPr>
        <p:txBody>
          <a:bodyPr wrap="squar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defRPr/>
            </a:pPr>
            <a:r>
              <a:rPr lang="en-US" altLang="x-none" sz="1800" b="1" i="1">
                <a:solidFill>
                  <a:srgbClr val="0C88BD"/>
                </a:solidFill>
              </a:rPr>
              <a:t>Flight Microwave &amp; Telecommunication Systems Branch</a:t>
            </a:r>
          </a:p>
        </p:txBody>
      </p:sp>
      <p:sp>
        <p:nvSpPr>
          <p:cNvPr id="9" name="TextBox 8"/>
          <p:cNvSpPr txBox="1"/>
          <p:nvPr userDrawn="1"/>
        </p:nvSpPr>
        <p:spPr>
          <a:xfrm>
            <a:off x="5000765" y="6043614"/>
            <a:ext cx="4472516" cy="307777"/>
          </a:xfrm>
          <a:prstGeom prst="rect">
            <a:avLst/>
          </a:prstGeom>
          <a:noFill/>
          <a:effec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defRPr/>
            </a:pPr>
            <a:r>
              <a:rPr lang="en-US" altLang="x-none" sz="1400" b="1">
                <a:solidFill>
                  <a:srgbClr val="173C70"/>
                </a:solidFill>
              </a:rPr>
              <a:t>NASA’s Goddard Space Flight Center</a:t>
            </a:r>
          </a:p>
        </p:txBody>
      </p:sp>
      <p:sp>
        <p:nvSpPr>
          <p:cNvPr id="12349" name="Rectangle 61"/>
          <p:cNvSpPr>
            <a:spLocks noGrp="1" noChangeArrowheads="1"/>
          </p:cNvSpPr>
          <p:nvPr>
            <p:ph type="ctrTitle" sz="quarter"/>
          </p:nvPr>
        </p:nvSpPr>
        <p:spPr>
          <a:xfrm>
            <a:off x="514351" y="1290557"/>
            <a:ext cx="10873388" cy="1113684"/>
          </a:xfrm>
        </p:spPr>
        <p:txBody>
          <a:bodyPr/>
          <a:lstStyle>
            <a:lvl1pPr>
              <a:lnSpc>
                <a:spcPct val="100000"/>
              </a:lnSpc>
              <a:defRPr sz="4000" baseline="0">
                <a:solidFill>
                  <a:srgbClr val="0C88BD"/>
                </a:solidFill>
                <a:effectLst/>
              </a:defRPr>
            </a:lvl1pPr>
          </a:lstStyle>
          <a:p>
            <a:r>
              <a:rPr lang="en-US"/>
              <a:t>Click to edit Master title style</a:t>
            </a:r>
          </a:p>
        </p:txBody>
      </p:sp>
      <p:sp>
        <p:nvSpPr>
          <p:cNvPr id="12350" name="Rectangle 62"/>
          <p:cNvSpPr>
            <a:spLocks noGrp="1" noChangeArrowheads="1"/>
          </p:cNvSpPr>
          <p:nvPr>
            <p:ph type="subTitle" sz="quarter" idx="1"/>
          </p:nvPr>
        </p:nvSpPr>
        <p:spPr>
          <a:xfrm>
            <a:off x="514352" y="2642367"/>
            <a:ext cx="10977105" cy="810282"/>
          </a:xfrm>
          <a:prstGeom prst="rect">
            <a:avLst/>
          </a:prstGeom>
        </p:spPr>
        <p:txBody>
          <a:bodyPr/>
          <a:lstStyle>
            <a:lvl1pPr marL="0" indent="0">
              <a:lnSpc>
                <a:spcPct val="90000"/>
              </a:lnSpc>
              <a:buFontTx/>
              <a:buNone/>
              <a:defRPr sz="3000" b="1" baseline="0">
                <a:solidFill>
                  <a:srgbClr val="173C70"/>
                </a:solidFill>
                <a:effectLst/>
              </a:defRPr>
            </a:lvl1pPr>
          </a:lstStyle>
          <a:p>
            <a:r>
              <a:rPr lang="en-US"/>
              <a:t>Click to edit Master subtitle style</a:t>
            </a:r>
          </a:p>
        </p:txBody>
      </p:sp>
      <p:sp>
        <p:nvSpPr>
          <p:cNvPr id="14" name="Text Placeholder 13"/>
          <p:cNvSpPr>
            <a:spLocks noGrp="1"/>
          </p:cNvSpPr>
          <p:nvPr>
            <p:ph type="body" sz="quarter" idx="10"/>
          </p:nvPr>
        </p:nvSpPr>
        <p:spPr>
          <a:xfrm>
            <a:off x="5000765" y="5573844"/>
            <a:ext cx="4834703" cy="381353"/>
          </a:xfrm>
          <a:prstGeom prst="rect">
            <a:avLst/>
          </a:prstGeom>
        </p:spPr>
        <p:txBody>
          <a:bodyPr/>
          <a:lstStyle>
            <a:lvl1pPr marL="0" indent="0">
              <a:buClr>
                <a:srgbClr val="0C88BD"/>
              </a:buClr>
              <a:buFontTx/>
              <a:buNone/>
              <a:defRPr sz="2400" b="1" baseline="0">
                <a:solidFill>
                  <a:srgbClr val="0C88BD"/>
                </a:solidFill>
              </a:defRPr>
            </a:lvl1pPr>
            <a:lvl2pPr marL="230188" indent="0">
              <a:buClr>
                <a:srgbClr val="0C88BD"/>
              </a:buClr>
              <a:buFontTx/>
              <a:buNone/>
              <a:defRPr/>
            </a:lvl2pPr>
            <a:lvl3pPr marL="515937" indent="0">
              <a:buClr>
                <a:srgbClr val="0C88BD"/>
              </a:buClr>
              <a:buFontTx/>
              <a:buNone/>
              <a:defRPr/>
            </a:lvl3pPr>
            <a:lvl4pPr marL="742950" indent="0">
              <a:buClr>
                <a:srgbClr val="0C88BD"/>
              </a:buClr>
              <a:buFontTx/>
              <a:buNone/>
              <a:defRPr/>
            </a:lvl4pPr>
            <a:lvl5pPr marL="1025525" indent="0">
              <a:buClr>
                <a:srgbClr val="0C88BD"/>
              </a:buClr>
              <a:buFontTx/>
              <a:buNone/>
              <a:defRPr/>
            </a:lvl5pPr>
          </a:lstStyle>
          <a:p>
            <a:pPr lvl="0"/>
            <a:r>
              <a:rPr lang="en-US"/>
              <a:t>Click to edit Master text styles</a:t>
            </a:r>
          </a:p>
        </p:txBody>
      </p:sp>
      <p:pic>
        <p:nvPicPr>
          <p:cNvPr id="11" name="Picture 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890851" y="282575"/>
            <a:ext cx="9937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7894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2" r:link="rId3">
            <a:lum/>
          </a:blip>
          <a:srcRect/>
          <a:stretch>
            <a:fillRect/>
          </a:stretch>
        </a:blipFill>
        <a:effectLst/>
      </p:bgPr>
    </p:bg>
    <p:spTree>
      <p:nvGrpSpPr>
        <p:cNvPr id="1" name=""/>
        <p:cNvGrpSpPr/>
        <p:nvPr/>
      </p:nvGrpSpPr>
      <p:grpSpPr>
        <a:xfrm>
          <a:off x="0" y="0"/>
          <a:ext cx="0" cy="0"/>
          <a:chOff x="0" y="0"/>
          <a:chExt cx="0" cy="0"/>
        </a:xfrm>
      </p:grpSpPr>
      <p:sp>
        <p:nvSpPr>
          <p:cNvPr id="6" name="Text Box 63"/>
          <p:cNvSpPr txBox="1">
            <a:spLocks noChangeArrowheads="1"/>
          </p:cNvSpPr>
          <p:nvPr userDrawn="1"/>
        </p:nvSpPr>
        <p:spPr bwMode="auto">
          <a:xfrm>
            <a:off x="514351" y="615950"/>
            <a:ext cx="5107516" cy="228600"/>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defRPr/>
            </a:pPr>
            <a:r>
              <a:rPr lang="en-US" sz="900">
                <a:solidFill>
                  <a:srgbClr val="173C70"/>
                </a:solidFill>
              </a:rPr>
              <a:t>National Aeronautics and Space Administration</a:t>
            </a:r>
          </a:p>
        </p:txBody>
      </p:sp>
      <p:sp>
        <p:nvSpPr>
          <p:cNvPr id="7" name="Text Box 66"/>
          <p:cNvSpPr txBox="1">
            <a:spLocks noChangeArrowheads="1"/>
          </p:cNvSpPr>
          <p:nvPr userDrawn="1"/>
        </p:nvSpPr>
        <p:spPr bwMode="auto">
          <a:xfrm>
            <a:off x="514351" y="6438900"/>
            <a:ext cx="1564216" cy="228600"/>
          </a:xfrm>
          <a:prstGeom prst="rect">
            <a:avLst/>
          </a:prstGeom>
          <a:noFill/>
          <a:ln>
            <a:noFill/>
          </a:ln>
          <a:effectLst/>
          <a:extLst>
            <a:ext uri="{909E8E84-426E-40dd-AFC4-6F175D3DCCD1}"/>
            <a:ext uri="{91240B29-F687-4f45-9708-019B960494DF}"/>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defRPr/>
            </a:pPr>
            <a:r>
              <a:rPr lang="en-US" sz="900" b="1" err="1">
                <a:solidFill>
                  <a:srgbClr val="173C70"/>
                </a:solidFill>
              </a:rPr>
              <a:t>www.nasa.gov</a:t>
            </a:r>
            <a:endParaRPr lang="en-US" sz="900">
              <a:solidFill>
                <a:srgbClr val="173C70"/>
              </a:solidFill>
            </a:endParaRPr>
          </a:p>
        </p:txBody>
      </p:sp>
      <p:sp>
        <p:nvSpPr>
          <p:cNvPr id="8" name="TextBox 7"/>
          <p:cNvSpPr txBox="1"/>
          <p:nvPr userDrawn="1"/>
        </p:nvSpPr>
        <p:spPr>
          <a:xfrm>
            <a:off x="4966898" y="6285973"/>
            <a:ext cx="6350285" cy="369332"/>
          </a:xfrm>
          <a:prstGeom prst="rect">
            <a:avLst/>
          </a:prstGeom>
          <a:noFill/>
          <a:effectLst/>
        </p:spPr>
        <p:txBody>
          <a:bodyPr wrap="squar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defRPr/>
            </a:pPr>
            <a:r>
              <a:rPr lang="en-US" altLang="x-none" sz="1800" b="1" i="1">
                <a:solidFill>
                  <a:srgbClr val="0C88BD"/>
                </a:solidFill>
              </a:rPr>
              <a:t>Flight Microwave &amp; Telecommunication Systems Branch</a:t>
            </a:r>
          </a:p>
        </p:txBody>
      </p:sp>
      <p:sp>
        <p:nvSpPr>
          <p:cNvPr id="9" name="TextBox 8"/>
          <p:cNvSpPr txBox="1"/>
          <p:nvPr userDrawn="1"/>
        </p:nvSpPr>
        <p:spPr>
          <a:xfrm>
            <a:off x="5000765" y="6043614"/>
            <a:ext cx="4472516" cy="307777"/>
          </a:xfrm>
          <a:prstGeom prst="rect">
            <a:avLst/>
          </a:prstGeom>
          <a:noFill/>
          <a:effec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defRPr/>
            </a:pPr>
            <a:r>
              <a:rPr lang="en-US" altLang="x-none" sz="1400" b="1">
                <a:solidFill>
                  <a:srgbClr val="173C70"/>
                </a:solidFill>
              </a:rPr>
              <a:t>NASA’s Goddard Space Flight Center</a:t>
            </a:r>
          </a:p>
        </p:txBody>
      </p:sp>
      <p:sp>
        <p:nvSpPr>
          <p:cNvPr id="12349" name="Rectangle 61"/>
          <p:cNvSpPr>
            <a:spLocks noGrp="1" noChangeArrowheads="1"/>
          </p:cNvSpPr>
          <p:nvPr>
            <p:ph type="ctrTitle" sz="quarter"/>
          </p:nvPr>
        </p:nvSpPr>
        <p:spPr>
          <a:xfrm>
            <a:off x="514351" y="1290557"/>
            <a:ext cx="10873388" cy="1113684"/>
          </a:xfrm>
        </p:spPr>
        <p:txBody>
          <a:bodyPr/>
          <a:lstStyle>
            <a:lvl1pPr>
              <a:lnSpc>
                <a:spcPct val="100000"/>
              </a:lnSpc>
              <a:defRPr sz="4000" baseline="0">
                <a:solidFill>
                  <a:srgbClr val="0C88BD"/>
                </a:solidFill>
                <a:effectLst/>
              </a:defRPr>
            </a:lvl1pPr>
          </a:lstStyle>
          <a:p>
            <a:r>
              <a:rPr lang="en-US"/>
              <a:t>Click to edit Master title style</a:t>
            </a:r>
          </a:p>
        </p:txBody>
      </p:sp>
      <p:sp>
        <p:nvSpPr>
          <p:cNvPr id="12350" name="Rectangle 62"/>
          <p:cNvSpPr>
            <a:spLocks noGrp="1" noChangeArrowheads="1"/>
          </p:cNvSpPr>
          <p:nvPr>
            <p:ph type="subTitle" sz="quarter" idx="1"/>
          </p:nvPr>
        </p:nvSpPr>
        <p:spPr>
          <a:xfrm>
            <a:off x="514352" y="2642367"/>
            <a:ext cx="10977105" cy="810282"/>
          </a:xfrm>
          <a:prstGeom prst="rect">
            <a:avLst/>
          </a:prstGeom>
        </p:spPr>
        <p:txBody>
          <a:bodyPr/>
          <a:lstStyle>
            <a:lvl1pPr marL="0" indent="0">
              <a:lnSpc>
                <a:spcPct val="90000"/>
              </a:lnSpc>
              <a:buFontTx/>
              <a:buNone/>
              <a:defRPr sz="3000" b="1" baseline="0">
                <a:solidFill>
                  <a:srgbClr val="173C70"/>
                </a:solidFill>
                <a:effectLst/>
              </a:defRPr>
            </a:lvl1pPr>
          </a:lstStyle>
          <a:p>
            <a:r>
              <a:rPr lang="en-US"/>
              <a:t>Click to edit Master subtitle style</a:t>
            </a:r>
          </a:p>
        </p:txBody>
      </p:sp>
      <p:sp>
        <p:nvSpPr>
          <p:cNvPr id="14" name="Text Placeholder 13"/>
          <p:cNvSpPr>
            <a:spLocks noGrp="1"/>
          </p:cNvSpPr>
          <p:nvPr>
            <p:ph type="body" sz="quarter" idx="10"/>
          </p:nvPr>
        </p:nvSpPr>
        <p:spPr>
          <a:xfrm>
            <a:off x="5000765" y="5573844"/>
            <a:ext cx="4834703" cy="381353"/>
          </a:xfrm>
          <a:prstGeom prst="rect">
            <a:avLst/>
          </a:prstGeom>
        </p:spPr>
        <p:txBody>
          <a:bodyPr/>
          <a:lstStyle>
            <a:lvl1pPr marL="0" indent="0">
              <a:buClr>
                <a:srgbClr val="0C88BD"/>
              </a:buClr>
              <a:buFontTx/>
              <a:buNone/>
              <a:defRPr sz="2400" b="1" baseline="0">
                <a:solidFill>
                  <a:srgbClr val="0C88BD"/>
                </a:solidFill>
              </a:defRPr>
            </a:lvl1pPr>
            <a:lvl2pPr marL="230188" indent="0">
              <a:buClr>
                <a:srgbClr val="0C88BD"/>
              </a:buClr>
              <a:buFontTx/>
              <a:buNone/>
              <a:defRPr/>
            </a:lvl2pPr>
            <a:lvl3pPr marL="515937" indent="0">
              <a:buClr>
                <a:srgbClr val="0C88BD"/>
              </a:buClr>
              <a:buFontTx/>
              <a:buNone/>
              <a:defRPr/>
            </a:lvl3pPr>
            <a:lvl4pPr marL="742950" indent="0">
              <a:buClr>
                <a:srgbClr val="0C88BD"/>
              </a:buClr>
              <a:buFontTx/>
              <a:buNone/>
              <a:defRPr/>
            </a:lvl4pPr>
            <a:lvl5pPr marL="1025525" indent="0">
              <a:buClr>
                <a:srgbClr val="0C88BD"/>
              </a:buClr>
              <a:buFontTx/>
              <a:buNone/>
              <a:defRPr/>
            </a:lvl5pPr>
          </a:lstStyle>
          <a:p>
            <a:pPr lvl="0"/>
            <a:r>
              <a:rPr lang="en-US"/>
              <a:t>Click to edit Master text styles</a:t>
            </a:r>
          </a:p>
        </p:txBody>
      </p:sp>
      <p:pic>
        <p:nvPicPr>
          <p:cNvPr id="11" name="Picture 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890851" y="282575"/>
            <a:ext cx="9937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6361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86317" y="1828801"/>
            <a:ext cx="10930467" cy="4157932"/>
          </a:xfrm>
          <a:prstGeom prst="rect">
            <a:avLst/>
          </a:prstGeom>
        </p:spPr>
        <p:txBody>
          <a:bodyPr/>
          <a:lstStyle>
            <a:lvl1pPr>
              <a:buClr>
                <a:srgbClr val="0C88BD"/>
              </a:buClr>
              <a:defRPr>
                <a:solidFill>
                  <a:srgbClr val="173C70"/>
                </a:solidFill>
              </a:defRPr>
            </a:lvl1pPr>
            <a:lvl2pPr>
              <a:buClr>
                <a:srgbClr val="0C88BD"/>
              </a:buClr>
              <a:defRPr>
                <a:solidFill>
                  <a:srgbClr val="173C70"/>
                </a:solidFill>
              </a:defRPr>
            </a:lvl2pPr>
            <a:lvl3pPr>
              <a:buClr>
                <a:srgbClr val="0C88BD"/>
              </a:buClr>
              <a:defRPr>
                <a:solidFill>
                  <a:srgbClr val="173C70"/>
                </a:solidFill>
              </a:defRPr>
            </a:lvl3pPr>
            <a:lvl4pPr>
              <a:buClr>
                <a:srgbClr val="0C88BD"/>
              </a:buClr>
              <a:defRPr>
                <a:solidFill>
                  <a:srgbClr val="173C70"/>
                </a:solidFill>
              </a:defRPr>
            </a:lvl4pPr>
            <a:lvl5pPr>
              <a:buClr>
                <a:srgbClr val="0C88BD"/>
              </a:buClr>
              <a:defRPr>
                <a:solidFill>
                  <a:srgbClr val="173C70"/>
                </a:solidFill>
              </a:defRPr>
            </a:lvl5p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7" name="Rectangle 2"/>
          <p:cNvSpPr>
            <a:spLocks noGrp="1" noChangeArrowheads="1"/>
          </p:cNvSpPr>
          <p:nvPr>
            <p:ph type="title"/>
          </p:nvPr>
        </p:nvSpPr>
        <p:spPr bwMode="auto">
          <a:xfrm>
            <a:off x="586318" y="379413"/>
            <a:ext cx="10951633" cy="760412"/>
          </a:xfrm>
          <a:prstGeom prst="rect">
            <a:avLst/>
          </a:prstGeom>
          <a:noFill/>
          <a:ln>
            <a:noFill/>
          </a:ln>
          <a:extLst>
            <a:ext uri="{FAA26D3D-D897-4be2-8F04-BA451C77F1D7}">
              <ma14:placeholderFlag xmlns:ma14="http://schemas.microsoft.com/office/mac/drawingml/2011/main" xmlns="" val="1"/>
            </a:ext>
            <a:ext uri="{909E8E84-426E-40dd-AFC4-6F175D3DCCD1}"/>
            <a:ext uri="{91240B29-F687-4f45-9708-019B960494DF}"/>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8" name="Rectangle 13"/>
          <p:cNvSpPr>
            <a:spLocks noGrp="1" noChangeArrowheads="1"/>
          </p:cNvSpPr>
          <p:nvPr>
            <p:ph type="sldNum" sz="quarter" idx="4"/>
          </p:nvPr>
        </p:nvSpPr>
        <p:spPr>
          <a:xfrm>
            <a:off x="11277601" y="6437495"/>
            <a:ext cx="478367" cy="228600"/>
          </a:xfrm>
          <a:prstGeom prst="rect">
            <a:avLst/>
          </a:prstGeom>
        </p:spPr>
        <p:txBody>
          <a:bodyPr vert="horz" wrap="square" lIns="91440" tIns="45720" rIns="91440" bIns="45720" numCol="1" anchor="t" anchorCtr="0" compatLnSpc="1">
            <a:prstTxWarp prst="textNoShape">
              <a:avLst/>
            </a:prstTxWarp>
          </a:bodyPr>
          <a:lstStyle>
            <a:lvl1pPr>
              <a:defRPr sz="1400" baseline="0">
                <a:solidFill>
                  <a:srgbClr val="173C70"/>
                </a:solidFill>
              </a:defRPr>
            </a:lvl1pPr>
          </a:lstStyle>
          <a:p>
            <a:pPr>
              <a:defRPr/>
            </a:pPr>
            <a:fld id="{7EF5C4C2-6C7D-164A-BCEB-EDE550CA4437}" type="slidenum">
              <a:rPr lang="en-US" altLang="x-none" smtClean="0"/>
              <a:pPr>
                <a:defRPr/>
              </a:pPr>
              <a:t>‹#›</a:t>
            </a:fld>
            <a:endParaRPr lang="en-US" altLang="x-none"/>
          </a:p>
        </p:txBody>
      </p:sp>
      <p:sp>
        <p:nvSpPr>
          <p:cNvPr id="10" name="Rectangle 38"/>
          <p:cNvSpPr>
            <a:spLocks noGrp="1" noChangeArrowheads="1"/>
          </p:cNvSpPr>
          <p:nvPr>
            <p:ph type="ftr" sz="quarter" idx="3"/>
          </p:nvPr>
        </p:nvSpPr>
        <p:spPr>
          <a:xfrm>
            <a:off x="586318" y="6385109"/>
            <a:ext cx="10265833" cy="280987"/>
          </a:xfrm>
          <a:prstGeom prst="rect">
            <a:avLst/>
          </a:prstGeom>
        </p:spPr>
        <p:txBody>
          <a:bodyPr/>
          <a:lstStyle>
            <a:lvl1pPr>
              <a:defRPr sz="1400" b="0" i="1" baseline="0">
                <a:solidFill>
                  <a:srgbClr val="173C70"/>
                </a:solidFill>
                <a:ea typeface="ＭＳ Ｐゴシック" charset="0"/>
              </a:defRPr>
            </a:lvl1pPr>
          </a:lstStyle>
          <a:p>
            <a:pPr>
              <a:defRPr/>
            </a:pPr>
            <a:r>
              <a:rPr lang="en-US" altLang="x-none"/>
              <a:t>NASA’s Goddard Space Flight Center </a:t>
            </a:r>
            <a:r>
              <a:rPr lang="en-US" altLang="x-none" b="1">
                <a:solidFill>
                  <a:srgbClr val="0C88BD"/>
                </a:solidFill>
              </a:rPr>
              <a:t>Flight Microwave &amp; Telecommunication Systems Branch</a:t>
            </a:r>
          </a:p>
          <a:p>
            <a:pPr>
              <a:defRPr/>
            </a:pPr>
            <a:endParaRPr lang="en-US" altLang="x-none" b="1">
              <a:solidFill>
                <a:srgbClr val="0C88BD"/>
              </a:solidFill>
            </a:endParaRPr>
          </a:p>
        </p:txBody>
      </p:sp>
    </p:spTree>
    <p:extLst>
      <p:ext uri="{BB962C8B-B14F-4D97-AF65-F5344CB8AC3E}">
        <p14:creationId xmlns:p14="http://schemas.microsoft.com/office/powerpoint/2010/main" val="1345816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63084" y="2906713"/>
            <a:ext cx="10363200" cy="3076398"/>
          </a:xfrm>
          <a:prstGeom prst="rect">
            <a:avLst/>
          </a:prstGeom>
        </p:spPr>
        <p:txBody>
          <a:bodyPr anchor="b"/>
          <a:lstStyle>
            <a:lvl1pPr marL="0" indent="0">
              <a:buNone/>
              <a:defRPr sz="2000">
                <a:solidFill>
                  <a:srgbClr val="173C7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8"/>
          <p:cNvSpPr>
            <a:spLocks noGrp="1" noChangeArrowheads="1"/>
          </p:cNvSpPr>
          <p:nvPr>
            <p:ph type="ftr" sz="quarter" idx="10"/>
          </p:nvPr>
        </p:nvSpPr>
        <p:spPr/>
        <p:txBody>
          <a:bodyPr/>
          <a:lstStyle>
            <a:lvl1pPr>
              <a:defRPr sz="1400" b="0" i="1">
                <a:solidFill>
                  <a:srgbClr val="0C88BD"/>
                </a:solidFill>
                <a:ea typeface="ＭＳ Ｐゴシック" charset="0"/>
              </a:defRPr>
            </a:lvl1pPr>
          </a:lstStyle>
          <a:p>
            <a:pPr>
              <a:defRPr/>
            </a:pPr>
            <a:r>
              <a:rPr lang="en-US" altLang="x-none"/>
              <a:t>NASA’s Goddard Space Flight Center </a:t>
            </a:r>
            <a:r>
              <a:rPr lang="en-US" altLang="x-none" b="1">
                <a:solidFill>
                  <a:srgbClr val="0C88BD"/>
                </a:solidFill>
              </a:rPr>
              <a:t>Flight Microwave &amp; Telecommunication Systems Branch</a:t>
            </a:r>
          </a:p>
        </p:txBody>
      </p:sp>
      <p:sp>
        <p:nvSpPr>
          <p:cNvPr id="5" name="Rectangle 13"/>
          <p:cNvSpPr>
            <a:spLocks noGrp="1" noChangeArrowheads="1"/>
          </p:cNvSpPr>
          <p:nvPr>
            <p:ph type="sldNum" sz="quarter" idx="11"/>
          </p:nvPr>
        </p:nvSpPr>
        <p:spPr>
          <a:xfrm>
            <a:off x="11279718" y="6511925"/>
            <a:ext cx="478367" cy="228600"/>
          </a:xfrm>
        </p:spPr>
        <p:txBody>
          <a:bodyPr/>
          <a:lstStyle>
            <a:lvl1pPr>
              <a:defRPr/>
            </a:lvl1pPr>
          </a:lstStyle>
          <a:p>
            <a:pPr>
              <a:defRPr/>
            </a:pPr>
            <a:fld id="{1FAC9965-C706-E340-9D87-F10BC77007F4}" type="slidenum">
              <a:rPr lang="en-US" altLang="x-none"/>
              <a:pPr>
                <a:defRPr/>
              </a:pPr>
              <a:t>‹#›</a:t>
            </a:fld>
            <a:endParaRPr lang="en-US" altLang="x-none"/>
          </a:p>
        </p:txBody>
      </p:sp>
      <p:sp>
        <p:nvSpPr>
          <p:cNvPr id="6" name="Rectangle 2"/>
          <p:cNvSpPr>
            <a:spLocks noGrp="1" noChangeArrowheads="1"/>
          </p:cNvSpPr>
          <p:nvPr>
            <p:ph type="title"/>
          </p:nvPr>
        </p:nvSpPr>
        <p:spPr bwMode="auto">
          <a:xfrm>
            <a:off x="586318" y="379413"/>
            <a:ext cx="10951633" cy="760412"/>
          </a:xfrm>
          <a:prstGeom prst="rect">
            <a:avLst/>
          </a:prstGeom>
          <a:noFill/>
          <a:ln>
            <a:noFill/>
          </a:ln>
          <a:extLst>
            <a:ext uri="{FAA26D3D-D897-4be2-8F04-BA451C77F1D7}">
              <ma14:placeholderFlag xmlns:ma14="http://schemas.microsoft.com/office/mac/drawingml/2011/main" xmlns="" val="1"/>
            </a:ext>
            <a:ext uri="{909E8E84-426E-40dd-AFC4-6F175D3DCCD1}"/>
            <a:ext uri="{91240B29-F687-4f45-9708-019B960494DF}"/>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Tree>
    <p:extLst>
      <p:ext uri="{BB962C8B-B14F-4D97-AF65-F5344CB8AC3E}">
        <p14:creationId xmlns:p14="http://schemas.microsoft.com/office/powerpoint/2010/main" val="1834716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file:////Users/kacomber/Documents/CustomerWork/ToDo/C352%20-%20560%20Rebranding/560%20Branding_NEW_2017/560%20PPT_templates/Full_13.33x7.5_Screen/Guts_bkgnd_13.33x7.5.jpg" TargetMode="Externa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r:link="rId17">
            <a:lum/>
          </a:blip>
          <a:srcRect/>
          <a:stretch>
            <a:fillRect/>
          </a:stretch>
        </a:blipFill>
        <a:effectLst/>
      </p:bgPr>
    </p:bg>
    <p:spTree>
      <p:nvGrpSpPr>
        <p:cNvPr id="1" name=""/>
        <p:cNvGrpSpPr/>
        <p:nvPr/>
      </p:nvGrpSpPr>
      <p:grpSpPr>
        <a:xfrm>
          <a:off x="0" y="0"/>
          <a:ext cx="0" cy="0"/>
          <a:chOff x="0" y="0"/>
          <a:chExt cx="0" cy="0"/>
        </a:xfrm>
      </p:grpSpPr>
      <p:sp>
        <p:nvSpPr>
          <p:cNvPr id="1026" name="Rectangle 33"/>
          <p:cNvSpPr>
            <a:spLocks noChangeArrowheads="1"/>
          </p:cNvSpPr>
          <p:nvPr userDrawn="1"/>
        </p:nvSpPr>
        <p:spPr bwMode="auto">
          <a:xfrm>
            <a:off x="393700" y="6195446"/>
            <a:ext cx="11353800" cy="63500"/>
          </a:xfrm>
          <a:prstGeom prst="rect">
            <a:avLst/>
          </a:prstGeom>
          <a:gradFill rotWithShape="1">
            <a:gsLst>
              <a:gs pos="0">
                <a:srgbClr val="01D6FF"/>
              </a:gs>
              <a:gs pos="50000">
                <a:srgbClr val="0C87B6"/>
              </a:gs>
              <a:gs pos="100000">
                <a:srgbClr val="173C7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x-none" altLang="x-none" sz="2400"/>
          </a:p>
        </p:txBody>
      </p:sp>
      <p:sp>
        <p:nvSpPr>
          <p:cNvPr id="1029" name="Rectangle 2"/>
          <p:cNvSpPr>
            <a:spLocks noGrp="1" noChangeArrowheads="1"/>
          </p:cNvSpPr>
          <p:nvPr>
            <p:ph type="title"/>
          </p:nvPr>
        </p:nvSpPr>
        <p:spPr bwMode="auto">
          <a:xfrm>
            <a:off x="586318" y="379413"/>
            <a:ext cx="10951633" cy="760412"/>
          </a:xfrm>
          <a:prstGeom prst="rect">
            <a:avLst/>
          </a:prstGeom>
          <a:noFill/>
          <a:ln>
            <a:noFill/>
          </a:ln>
          <a:extLst>
            <a:ext uri="{FAA26D3D-D897-4be2-8F04-BA451C77F1D7}">
              <ma14:placeholderFlag xmlns:ma14="http://schemas.microsoft.com/office/mac/drawingml/2011/main" xmlns="" val="1"/>
            </a:ext>
            <a:ext uri="{909E8E84-426E-40dd-AFC4-6F175D3DCCD1}"/>
            <a:ext uri="{91240B29-F687-4f45-9708-019B960494DF}"/>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10" name="Rectangle 13"/>
          <p:cNvSpPr>
            <a:spLocks noGrp="1" noChangeArrowheads="1"/>
          </p:cNvSpPr>
          <p:nvPr>
            <p:ph type="sldNum" sz="quarter" idx="4"/>
          </p:nvPr>
        </p:nvSpPr>
        <p:spPr>
          <a:xfrm>
            <a:off x="11277601" y="6437495"/>
            <a:ext cx="478367" cy="228600"/>
          </a:xfrm>
          <a:prstGeom prst="rect">
            <a:avLst/>
          </a:prstGeom>
        </p:spPr>
        <p:txBody>
          <a:bodyPr vert="horz" wrap="square" lIns="91440" tIns="45720" rIns="91440" bIns="45720" numCol="1" anchor="t" anchorCtr="0" compatLnSpc="1">
            <a:prstTxWarp prst="textNoShape">
              <a:avLst/>
            </a:prstTxWarp>
          </a:bodyPr>
          <a:lstStyle>
            <a:lvl1pPr>
              <a:defRPr sz="1400" baseline="0">
                <a:solidFill>
                  <a:srgbClr val="173C70"/>
                </a:solidFill>
              </a:defRPr>
            </a:lvl1pPr>
          </a:lstStyle>
          <a:p>
            <a:pPr>
              <a:defRPr/>
            </a:pPr>
            <a:fld id="{7EF5C4C2-6C7D-164A-BCEB-EDE550CA4437}" type="slidenum">
              <a:rPr lang="en-US" altLang="x-none" smtClean="0"/>
              <a:pPr>
                <a:defRPr/>
              </a:pPr>
              <a:t>‹#›</a:t>
            </a:fld>
            <a:endParaRPr lang="en-US" altLang="x-none"/>
          </a:p>
        </p:txBody>
      </p:sp>
      <p:sp>
        <p:nvSpPr>
          <p:cNvPr id="2" name="Text Placeholder 1"/>
          <p:cNvSpPr>
            <a:spLocks noGrp="1"/>
          </p:cNvSpPr>
          <p:nvPr>
            <p:ph type="body" idx="1"/>
          </p:nvPr>
        </p:nvSpPr>
        <p:spPr bwMode="auto">
          <a:xfrm>
            <a:off x="609600" y="1725283"/>
            <a:ext cx="10972800" cy="429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8" name="Rectangle 38"/>
          <p:cNvSpPr>
            <a:spLocks noGrp="1" noChangeArrowheads="1"/>
          </p:cNvSpPr>
          <p:nvPr>
            <p:ph type="ftr" sz="quarter" idx="3"/>
          </p:nvPr>
        </p:nvSpPr>
        <p:spPr>
          <a:xfrm>
            <a:off x="586318" y="6385109"/>
            <a:ext cx="10265833" cy="280987"/>
          </a:xfrm>
          <a:prstGeom prst="rect">
            <a:avLst/>
          </a:prstGeom>
        </p:spPr>
        <p:txBody>
          <a:bodyPr/>
          <a:lstStyle>
            <a:lvl1pPr>
              <a:defRPr sz="1400" b="0" i="1" baseline="0">
                <a:solidFill>
                  <a:srgbClr val="173C70"/>
                </a:solidFill>
                <a:ea typeface="ＭＳ Ｐゴシック" charset="0"/>
              </a:defRPr>
            </a:lvl1pPr>
          </a:lstStyle>
          <a:p>
            <a:pPr>
              <a:defRPr/>
            </a:pPr>
            <a:r>
              <a:rPr lang="en-US" altLang="x-none"/>
              <a:t>NASA’s Goddard Space Flight Center </a:t>
            </a:r>
            <a:r>
              <a:rPr lang="en-US" altLang="x-none" b="1">
                <a:solidFill>
                  <a:srgbClr val="0C88BD"/>
                </a:solidFill>
              </a:rPr>
              <a:t>Flight Microwave &amp; Telecommunication Systems Branch</a:t>
            </a:r>
          </a:p>
          <a:p>
            <a:pPr>
              <a:defRPr/>
            </a:pPr>
            <a:endParaRPr lang="en-US" altLang="x-none" b="1">
              <a:solidFill>
                <a:srgbClr val="0C88BD"/>
              </a:solidFill>
            </a:endParaRPr>
          </a:p>
        </p:txBody>
      </p:sp>
    </p:spTree>
  </p:cSld>
  <p:clrMap bg1="lt1" tx1="dk1" bg2="lt2" tx2="dk2" accent1="accent1" accent2="accent2" accent3="accent3" accent4="accent4" accent5="accent5" accent6="accent6" hlink="hlink" folHlink="folHlink"/>
  <p:sldLayoutIdLst>
    <p:sldLayoutId id="2147484274" r:id="rId1"/>
    <p:sldLayoutId id="2147484275" r:id="rId2"/>
    <p:sldLayoutId id="2147484276" r:id="rId3"/>
    <p:sldLayoutId id="2147484272" r:id="rId4"/>
    <p:sldLayoutId id="2147484273" r:id="rId5"/>
    <p:sldLayoutId id="2147484271" r:id="rId6"/>
    <p:sldLayoutId id="2147484260" r:id="rId7"/>
    <p:sldLayoutId id="2147484261" r:id="rId8"/>
    <p:sldLayoutId id="2147484262" r:id="rId9"/>
    <p:sldLayoutId id="2147484263" r:id="rId10"/>
    <p:sldLayoutId id="2147484264" r:id="rId11"/>
    <p:sldLayoutId id="2147484267" r:id="rId12"/>
    <p:sldLayoutId id="2147484268" r:id="rId13"/>
    <p:sldLayoutId id="2147484270" r:id="rId14"/>
  </p:sldLayoutIdLst>
  <p:hf hdr="0"/>
  <p:txStyles>
    <p:titleStyle>
      <a:lvl1pPr algn="l" rtl="0" eaLnBrk="0" fontAlgn="base" hangingPunct="0">
        <a:lnSpc>
          <a:spcPct val="90000"/>
        </a:lnSpc>
        <a:spcBef>
          <a:spcPct val="0"/>
        </a:spcBef>
        <a:spcAft>
          <a:spcPct val="0"/>
        </a:spcAft>
        <a:defRPr sz="4000" b="1" baseline="0">
          <a:solidFill>
            <a:schemeClr val="bg1"/>
          </a:solidFill>
          <a:effectLst>
            <a:outerShdw blurRad="50800" dist="88900" dir="2700000" algn="tl" rotWithShape="0">
              <a:prstClr val="black">
                <a:alpha val="94000"/>
              </a:prstClr>
            </a:outerShdw>
          </a:effectLst>
          <a:latin typeface="+mj-lt"/>
          <a:ea typeface="+mj-ea"/>
          <a:cs typeface="+mj-cs"/>
        </a:defRPr>
      </a:lvl1pPr>
      <a:lvl2pPr algn="l" rtl="0" eaLnBrk="0" fontAlgn="base" hangingPunct="0">
        <a:lnSpc>
          <a:spcPct val="90000"/>
        </a:lnSpc>
        <a:spcBef>
          <a:spcPct val="0"/>
        </a:spcBef>
        <a:spcAft>
          <a:spcPct val="0"/>
        </a:spcAft>
        <a:defRPr sz="3200" b="1">
          <a:solidFill>
            <a:schemeClr val="bg1"/>
          </a:solidFill>
          <a:latin typeface="Arial" pitchFamily="-111" charset="0"/>
          <a:ea typeface="ＭＳ Ｐゴシック" pitchFamily="-111" charset="-128"/>
          <a:cs typeface="ＭＳ Ｐゴシック" pitchFamily="-111" charset="-128"/>
        </a:defRPr>
      </a:lvl2pPr>
      <a:lvl3pPr algn="l" rtl="0" eaLnBrk="0" fontAlgn="base" hangingPunct="0">
        <a:lnSpc>
          <a:spcPct val="90000"/>
        </a:lnSpc>
        <a:spcBef>
          <a:spcPct val="0"/>
        </a:spcBef>
        <a:spcAft>
          <a:spcPct val="0"/>
        </a:spcAft>
        <a:defRPr sz="3200" b="1">
          <a:solidFill>
            <a:schemeClr val="bg1"/>
          </a:solidFill>
          <a:latin typeface="Arial" pitchFamily="-111" charset="0"/>
          <a:ea typeface="ＭＳ Ｐゴシック" pitchFamily="-111" charset="-128"/>
          <a:cs typeface="ＭＳ Ｐゴシック" pitchFamily="-111" charset="-128"/>
        </a:defRPr>
      </a:lvl3pPr>
      <a:lvl4pPr algn="l" rtl="0" eaLnBrk="0" fontAlgn="base" hangingPunct="0">
        <a:lnSpc>
          <a:spcPct val="90000"/>
        </a:lnSpc>
        <a:spcBef>
          <a:spcPct val="0"/>
        </a:spcBef>
        <a:spcAft>
          <a:spcPct val="0"/>
        </a:spcAft>
        <a:defRPr sz="3200" b="1">
          <a:solidFill>
            <a:schemeClr val="bg1"/>
          </a:solidFill>
          <a:latin typeface="Arial" pitchFamily="-111" charset="0"/>
          <a:ea typeface="ＭＳ Ｐゴシック" pitchFamily="-111" charset="-128"/>
          <a:cs typeface="ＭＳ Ｐゴシック" pitchFamily="-111" charset="-128"/>
        </a:defRPr>
      </a:lvl4pPr>
      <a:lvl5pPr algn="l" rtl="0" eaLnBrk="0" fontAlgn="base" hangingPunct="0">
        <a:lnSpc>
          <a:spcPct val="90000"/>
        </a:lnSpc>
        <a:spcBef>
          <a:spcPct val="0"/>
        </a:spcBef>
        <a:spcAft>
          <a:spcPct val="0"/>
        </a:spcAft>
        <a:defRPr sz="3200" b="1">
          <a:solidFill>
            <a:schemeClr val="bg1"/>
          </a:solidFill>
          <a:latin typeface="Arial" pitchFamily="-111" charset="0"/>
          <a:ea typeface="ＭＳ Ｐゴシック" pitchFamily="-111" charset="-128"/>
          <a:cs typeface="ＭＳ Ｐゴシック" pitchFamily="-111" charset="-128"/>
        </a:defRPr>
      </a:lvl5pPr>
      <a:lvl6pPr marL="457200" algn="l" rtl="0" fontAlgn="base">
        <a:lnSpc>
          <a:spcPct val="90000"/>
        </a:lnSpc>
        <a:spcBef>
          <a:spcPct val="0"/>
        </a:spcBef>
        <a:spcAft>
          <a:spcPct val="0"/>
        </a:spcAft>
        <a:defRPr sz="2800" b="1">
          <a:solidFill>
            <a:schemeClr val="bg1"/>
          </a:solidFill>
          <a:latin typeface="Arial" pitchFamily="-111" charset="0"/>
          <a:ea typeface="ＭＳ Ｐゴシック" pitchFamily="-111" charset="-128"/>
          <a:cs typeface="ＭＳ Ｐゴシック" pitchFamily="-111" charset="-128"/>
        </a:defRPr>
      </a:lvl6pPr>
      <a:lvl7pPr marL="914400" algn="l" rtl="0" fontAlgn="base">
        <a:lnSpc>
          <a:spcPct val="90000"/>
        </a:lnSpc>
        <a:spcBef>
          <a:spcPct val="0"/>
        </a:spcBef>
        <a:spcAft>
          <a:spcPct val="0"/>
        </a:spcAft>
        <a:defRPr sz="2800" b="1">
          <a:solidFill>
            <a:schemeClr val="bg1"/>
          </a:solidFill>
          <a:latin typeface="Arial" pitchFamily="-111" charset="0"/>
          <a:ea typeface="ＭＳ Ｐゴシック" pitchFamily="-111" charset="-128"/>
          <a:cs typeface="ＭＳ Ｐゴシック" pitchFamily="-111" charset="-128"/>
        </a:defRPr>
      </a:lvl7pPr>
      <a:lvl8pPr marL="1371600" algn="l" rtl="0" fontAlgn="base">
        <a:lnSpc>
          <a:spcPct val="90000"/>
        </a:lnSpc>
        <a:spcBef>
          <a:spcPct val="0"/>
        </a:spcBef>
        <a:spcAft>
          <a:spcPct val="0"/>
        </a:spcAft>
        <a:defRPr sz="2800" b="1">
          <a:solidFill>
            <a:schemeClr val="bg1"/>
          </a:solidFill>
          <a:latin typeface="Arial" pitchFamily="-111" charset="0"/>
          <a:ea typeface="ＭＳ Ｐゴシック" pitchFamily="-111" charset="-128"/>
          <a:cs typeface="ＭＳ Ｐゴシック" pitchFamily="-111" charset="-128"/>
        </a:defRPr>
      </a:lvl8pPr>
      <a:lvl9pPr marL="1828800" algn="l" rtl="0" fontAlgn="base">
        <a:lnSpc>
          <a:spcPct val="90000"/>
        </a:lnSpc>
        <a:spcBef>
          <a:spcPct val="0"/>
        </a:spcBef>
        <a:spcAft>
          <a:spcPct val="0"/>
        </a:spcAft>
        <a:defRPr sz="2800" b="1">
          <a:solidFill>
            <a:schemeClr val="bg1"/>
          </a:solidFill>
          <a:latin typeface="Arial" pitchFamily="-111" charset="0"/>
          <a:ea typeface="ＭＳ Ｐゴシック" pitchFamily="-111" charset="-128"/>
          <a:cs typeface="ＭＳ Ｐゴシック" pitchFamily="-111" charset="-128"/>
        </a:defRPr>
      </a:lvl9pPr>
    </p:titleStyle>
    <p:bodyStyle>
      <a:lvl1pPr marL="115888" indent="-115888" algn="l" rtl="0" eaLnBrk="0" fontAlgn="base" hangingPunct="0">
        <a:spcBef>
          <a:spcPct val="20000"/>
        </a:spcBef>
        <a:spcAft>
          <a:spcPct val="0"/>
        </a:spcAft>
        <a:buClr>
          <a:srgbClr val="0C88BD"/>
        </a:buClr>
        <a:buChar char="•"/>
        <a:defRPr sz="2200" baseline="0">
          <a:solidFill>
            <a:srgbClr val="173C70"/>
          </a:solidFill>
          <a:latin typeface="+mn-lt"/>
          <a:ea typeface="+mn-ea"/>
          <a:cs typeface="+mn-cs"/>
        </a:defRPr>
      </a:lvl1pPr>
      <a:lvl2pPr marL="401638" indent="-171450" algn="l" rtl="0" eaLnBrk="0" fontAlgn="base" hangingPunct="0">
        <a:spcBef>
          <a:spcPct val="20000"/>
        </a:spcBef>
        <a:spcAft>
          <a:spcPct val="0"/>
        </a:spcAft>
        <a:buClr>
          <a:srgbClr val="0C88BD"/>
        </a:buClr>
        <a:buChar char="–"/>
        <a:defRPr sz="2200" baseline="0">
          <a:solidFill>
            <a:srgbClr val="173C70"/>
          </a:solidFill>
          <a:latin typeface="+mn-lt"/>
          <a:ea typeface="+mn-ea"/>
        </a:defRPr>
      </a:lvl2pPr>
      <a:lvl3pPr marL="625475" indent="-109538" algn="l" rtl="0" eaLnBrk="0" fontAlgn="base" hangingPunct="0">
        <a:spcBef>
          <a:spcPct val="20000"/>
        </a:spcBef>
        <a:spcAft>
          <a:spcPct val="0"/>
        </a:spcAft>
        <a:buClr>
          <a:srgbClr val="0C88BD"/>
        </a:buClr>
        <a:buChar char="•"/>
        <a:defRPr sz="2200" baseline="0">
          <a:solidFill>
            <a:srgbClr val="173C70"/>
          </a:solidFill>
          <a:latin typeface="+mn-lt"/>
          <a:ea typeface="+mn-ea"/>
        </a:defRPr>
      </a:lvl3pPr>
      <a:lvl4pPr marL="911225" indent="-168275" algn="l" rtl="0" eaLnBrk="0" fontAlgn="base" hangingPunct="0">
        <a:spcBef>
          <a:spcPct val="20000"/>
        </a:spcBef>
        <a:spcAft>
          <a:spcPct val="0"/>
        </a:spcAft>
        <a:buClr>
          <a:srgbClr val="0C88BD"/>
        </a:buClr>
        <a:buChar char="–"/>
        <a:defRPr sz="2200" baseline="0">
          <a:solidFill>
            <a:srgbClr val="173C70"/>
          </a:solidFill>
          <a:latin typeface="+mn-lt"/>
          <a:ea typeface="+mn-ea"/>
        </a:defRPr>
      </a:lvl4pPr>
      <a:lvl5pPr marL="1201738" indent="-176213" algn="l" rtl="0" eaLnBrk="0" fontAlgn="base" hangingPunct="0">
        <a:spcBef>
          <a:spcPct val="20000"/>
        </a:spcBef>
        <a:spcAft>
          <a:spcPct val="0"/>
        </a:spcAft>
        <a:buClr>
          <a:srgbClr val="0C88BD"/>
        </a:buClr>
        <a:buChar char="»"/>
        <a:defRPr sz="2200" baseline="0">
          <a:solidFill>
            <a:srgbClr val="173C70"/>
          </a:solidFill>
          <a:latin typeface="+mn-lt"/>
          <a:ea typeface="+mn-ea"/>
        </a:defRPr>
      </a:lvl5pPr>
      <a:lvl6pPr marL="1658938" indent="-176213" algn="l" rtl="0" fontAlgn="base">
        <a:spcBef>
          <a:spcPct val="20000"/>
        </a:spcBef>
        <a:spcAft>
          <a:spcPct val="0"/>
        </a:spcAft>
        <a:buClr>
          <a:srgbClr val="45ADE3"/>
        </a:buClr>
        <a:buChar char="»"/>
        <a:defRPr>
          <a:solidFill>
            <a:schemeClr val="tx1"/>
          </a:solidFill>
          <a:latin typeface="+mn-lt"/>
          <a:ea typeface="+mn-ea"/>
        </a:defRPr>
      </a:lvl6pPr>
      <a:lvl7pPr marL="2116138" indent="-176213" algn="l" rtl="0" fontAlgn="base">
        <a:spcBef>
          <a:spcPct val="20000"/>
        </a:spcBef>
        <a:spcAft>
          <a:spcPct val="0"/>
        </a:spcAft>
        <a:buClr>
          <a:srgbClr val="45ADE3"/>
        </a:buClr>
        <a:buChar char="»"/>
        <a:defRPr>
          <a:solidFill>
            <a:schemeClr val="tx1"/>
          </a:solidFill>
          <a:latin typeface="+mn-lt"/>
          <a:ea typeface="+mn-ea"/>
        </a:defRPr>
      </a:lvl7pPr>
      <a:lvl8pPr marL="2573338" indent="-176213" algn="l" rtl="0" fontAlgn="base">
        <a:spcBef>
          <a:spcPct val="20000"/>
        </a:spcBef>
        <a:spcAft>
          <a:spcPct val="0"/>
        </a:spcAft>
        <a:buClr>
          <a:srgbClr val="45ADE3"/>
        </a:buClr>
        <a:buChar char="»"/>
        <a:defRPr>
          <a:solidFill>
            <a:schemeClr val="tx1"/>
          </a:solidFill>
          <a:latin typeface="+mn-lt"/>
          <a:ea typeface="+mn-ea"/>
        </a:defRPr>
      </a:lvl8pPr>
      <a:lvl9pPr marL="3030538" indent="-176213" algn="l" rtl="0" fontAlgn="base">
        <a:spcBef>
          <a:spcPct val="20000"/>
        </a:spcBef>
        <a:spcAft>
          <a:spcPct val="0"/>
        </a:spcAft>
        <a:buClr>
          <a:srgbClr val="45ADE3"/>
        </a:buClr>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4.png"/><Relationship Id="rId7" Type="http://schemas.openxmlformats.org/officeDocument/2006/relationships/image" Target="../media/image21.png"/><Relationship Id="rId2" Type="http://schemas.openxmlformats.org/officeDocument/2006/relationships/image" Target="../media/image200.png"/><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1">
            <a:extLst>
              <a:ext uri="{FF2B5EF4-FFF2-40B4-BE49-F238E27FC236}">
                <a16:creationId xmlns:a16="http://schemas.microsoft.com/office/drawing/2014/main" id="{38B27361-E83A-CA43-AE83-44C33516D994}"/>
              </a:ext>
            </a:extLst>
          </p:cNvPr>
          <p:cNvSpPr txBox="1">
            <a:spLocks noChangeArrowheads="1"/>
          </p:cNvSpPr>
          <p:nvPr/>
        </p:nvSpPr>
        <p:spPr bwMode="auto">
          <a:xfrm>
            <a:off x="165151" y="1355836"/>
            <a:ext cx="12026849" cy="1113684"/>
          </a:xfrm>
          <a:prstGeom prst="rect">
            <a:avLst/>
          </a:prstGeom>
          <a:noFill/>
          <a:ln>
            <a:noFill/>
          </a:ln>
          <a:extLst>
            <a:ext uri="{FAA26D3D-D897-4be2-8F04-BA451C77F1D7}">
              <ma14:placeholderFlag xmlns:ma14="http://schemas.microsoft.com/office/mac/drawingml/2011/main" xmlns="" val="1"/>
            </a:ext>
            <a:ext uri="{909E8E84-426E-40dd-AFC4-6F175D3DCCD1}"/>
            <a:ext uri="{91240B29-F687-4f45-9708-019B960494DF}"/>
          </a:extLst>
        </p:spPr>
        <p:txBody>
          <a:bodyPr vert="horz" wrap="square" lIns="91440" tIns="45720" rIns="91440" bIns="45720" numCol="1" anchor="ctr" anchorCtr="0" compatLnSpc="1">
            <a:prstTxWarp prst="textNoShape">
              <a:avLst/>
            </a:prstTxWarp>
          </a:bodyPr>
          <a:lstStyle>
            <a:lvl1pPr algn="l" rtl="0" eaLnBrk="0" fontAlgn="base" hangingPunct="0">
              <a:lnSpc>
                <a:spcPct val="100000"/>
              </a:lnSpc>
              <a:spcBef>
                <a:spcPct val="0"/>
              </a:spcBef>
              <a:spcAft>
                <a:spcPct val="0"/>
              </a:spcAft>
              <a:defRPr sz="4000" b="1" baseline="0">
                <a:solidFill>
                  <a:srgbClr val="0C88BD"/>
                </a:solidFill>
                <a:effectLst/>
                <a:latin typeface="+mj-lt"/>
                <a:ea typeface="+mj-ea"/>
                <a:cs typeface="+mj-cs"/>
              </a:defRPr>
            </a:lvl1pPr>
            <a:lvl2pPr algn="l" rtl="0" eaLnBrk="0" fontAlgn="base" hangingPunct="0">
              <a:lnSpc>
                <a:spcPct val="90000"/>
              </a:lnSpc>
              <a:spcBef>
                <a:spcPct val="0"/>
              </a:spcBef>
              <a:spcAft>
                <a:spcPct val="0"/>
              </a:spcAft>
              <a:defRPr sz="3200" b="1">
                <a:solidFill>
                  <a:schemeClr val="bg1"/>
                </a:solidFill>
                <a:latin typeface="Arial" pitchFamily="-111" charset="0"/>
                <a:ea typeface="ＭＳ Ｐゴシック" pitchFamily="-111" charset="-128"/>
                <a:cs typeface="ＭＳ Ｐゴシック" pitchFamily="-111" charset="-128"/>
              </a:defRPr>
            </a:lvl2pPr>
            <a:lvl3pPr algn="l" rtl="0" eaLnBrk="0" fontAlgn="base" hangingPunct="0">
              <a:lnSpc>
                <a:spcPct val="90000"/>
              </a:lnSpc>
              <a:spcBef>
                <a:spcPct val="0"/>
              </a:spcBef>
              <a:spcAft>
                <a:spcPct val="0"/>
              </a:spcAft>
              <a:defRPr sz="3200" b="1">
                <a:solidFill>
                  <a:schemeClr val="bg1"/>
                </a:solidFill>
                <a:latin typeface="Arial" pitchFamily="-111" charset="0"/>
                <a:ea typeface="ＭＳ Ｐゴシック" pitchFamily="-111" charset="-128"/>
                <a:cs typeface="ＭＳ Ｐゴシック" pitchFamily="-111" charset="-128"/>
              </a:defRPr>
            </a:lvl3pPr>
            <a:lvl4pPr algn="l" rtl="0" eaLnBrk="0" fontAlgn="base" hangingPunct="0">
              <a:lnSpc>
                <a:spcPct val="90000"/>
              </a:lnSpc>
              <a:spcBef>
                <a:spcPct val="0"/>
              </a:spcBef>
              <a:spcAft>
                <a:spcPct val="0"/>
              </a:spcAft>
              <a:defRPr sz="3200" b="1">
                <a:solidFill>
                  <a:schemeClr val="bg1"/>
                </a:solidFill>
                <a:latin typeface="Arial" pitchFamily="-111" charset="0"/>
                <a:ea typeface="ＭＳ Ｐゴシック" pitchFamily="-111" charset="-128"/>
                <a:cs typeface="ＭＳ Ｐゴシック" pitchFamily="-111" charset="-128"/>
              </a:defRPr>
            </a:lvl4pPr>
            <a:lvl5pPr algn="l" rtl="0" eaLnBrk="0" fontAlgn="base" hangingPunct="0">
              <a:lnSpc>
                <a:spcPct val="90000"/>
              </a:lnSpc>
              <a:spcBef>
                <a:spcPct val="0"/>
              </a:spcBef>
              <a:spcAft>
                <a:spcPct val="0"/>
              </a:spcAft>
              <a:defRPr sz="3200" b="1">
                <a:solidFill>
                  <a:schemeClr val="bg1"/>
                </a:solidFill>
                <a:latin typeface="Arial" pitchFamily="-111" charset="0"/>
                <a:ea typeface="ＭＳ Ｐゴシック" pitchFamily="-111" charset="-128"/>
                <a:cs typeface="ＭＳ Ｐゴシック" pitchFamily="-111" charset="-128"/>
              </a:defRPr>
            </a:lvl5pPr>
            <a:lvl6pPr marL="457200" algn="l" rtl="0" fontAlgn="base">
              <a:lnSpc>
                <a:spcPct val="90000"/>
              </a:lnSpc>
              <a:spcBef>
                <a:spcPct val="0"/>
              </a:spcBef>
              <a:spcAft>
                <a:spcPct val="0"/>
              </a:spcAft>
              <a:defRPr sz="2800" b="1">
                <a:solidFill>
                  <a:schemeClr val="bg1"/>
                </a:solidFill>
                <a:latin typeface="Arial" pitchFamily="-111" charset="0"/>
                <a:ea typeface="ＭＳ Ｐゴシック" pitchFamily="-111" charset="-128"/>
                <a:cs typeface="ＭＳ Ｐゴシック" pitchFamily="-111" charset="-128"/>
              </a:defRPr>
            </a:lvl6pPr>
            <a:lvl7pPr marL="914400" algn="l" rtl="0" fontAlgn="base">
              <a:lnSpc>
                <a:spcPct val="90000"/>
              </a:lnSpc>
              <a:spcBef>
                <a:spcPct val="0"/>
              </a:spcBef>
              <a:spcAft>
                <a:spcPct val="0"/>
              </a:spcAft>
              <a:defRPr sz="2800" b="1">
                <a:solidFill>
                  <a:schemeClr val="bg1"/>
                </a:solidFill>
                <a:latin typeface="Arial" pitchFamily="-111" charset="0"/>
                <a:ea typeface="ＭＳ Ｐゴシック" pitchFamily="-111" charset="-128"/>
                <a:cs typeface="ＭＳ Ｐゴシック" pitchFamily="-111" charset="-128"/>
              </a:defRPr>
            </a:lvl7pPr>
            <a:lvl8pPr marL="1371600" algn="l" rtl="0" fontAlgn="base">
              <a:lnSpc>
                <a:spcPct val="90000"/>
              </a:lnSpc>
              <a:spcBef>
                <a:spcPct val="0"/>
              </a:spcBef>
              <a:spcAft>
                <a:spcPct val="0"/>
              </a:spcAft>
              <a:defRPr sz="2800" b="1">
                <a:solidFill>
                  <a:schemeClr val="bg1"/>
                </a:solidFill>
                <a:latin typeface="Arial" pitchFamily="-111" charset="0"/>
                <a:ea typeface="ＭＳ Ｐゴシック" pitchFamily="-111" charset="-128"/>
                <a:cs typeface="ＭＳ Ｐゴシック" pitchFamily="-111" charset="-128"/>
              </a:defRPr>
            </a:lvl8pPr>
            <a:lvl9pPr marL="1828800" algn="l" rtl="0" fontAlgn="base">
              <a:lnSpc>
                <a:spcPct val="90000"/>
              </a:lnSpc>
              <a:spcBef>
                <a:spcPct val="0"/>
              </a:spcBef>
              <a:spcAft>
                <a:spcPct val="0"/>
              </a:spcAft>
              <a:defRPr sz="2800" b="1">
                <a:solidFill>
                  <a:schemeClr val="bg1"/>
                </a:solidFill>
                <a:latin typeface="Arial" pitchFamily="-111" charset="0"/>
                <a:ea typeface="ＭＳ Ｐゴシック" pitchFamily="-111" charset="-128"/>
                <a:cs typeface="ＭＳ Ｐゴシック" pitchFamily="-111" charset="-128"/>
              </a:defRPr>
            </a:lvl9pPr>
          </a:lstStyle>
          <a:p>
            <a:r>
              <a:rPr lang="en-US" sz="3600" kern="0" dirty="0"/>
              <a:t>Phase Noise Analysis on S-Band Proximity-1 Hailing Channel – Follow on</a:t>
            </a:r>
          </a:p>
        </p:txBody>
      </p:sp>
      <p:sp>
        <p:nvSpPr>
          <p:cNvPr id="9" name="Rectangle 62">
            <a:extLst>
              <a:ext uri="{FF2B5EF4-FFF2-40B4-BE49-F238E27FC236}">
                <a16:creationId xmlns:a16="http://schemas.microsoft.com/office/drawing/2014/main" id="{D2E81B03-E94D-E944-9E10-D7F8AAAFABC4}"/>
              </a:ext>
            </a:extLst>
          </p:cNvPr>
          <p:cNvSpPr>
            <a:spLocks noGrp="1" noChangeArrowheads="1"/>
          </p:cNvSpPr>
          <p:nvPr>
            <p:ph type="subTitle" sz="quarter" idx="1" hasCustomPrompt="1"/>
          </p:nvPr>
        </p:nvSpPr>
        <p:spPr>
          <a:xfrm>
            <a:off x="258283" y="2749252"/>
            <a:ext cx="10977105" cy="810282"/>
          </a:xfrm>
          <a:prstGeom prst="rect">
            <a:avLst/>
          </a:prstGeom>
        </p:spPr>
        <p:txBody>
          <a:bodyPr/>
          <a:lstStyle>
            <a:lvl1pPr marL="0" indent="0">
              <a:lnSpc>
                <a:spcPct val="90000"/>
              </a:lnSpc>
              <a:buFontTx/>
              <a:buNone/>
              <a:defRPr sz="3000" b="1" baseline="0">
                <a:solidFill>
                  <a:srgbClr val="173C70"/>
                </a:solidFill>
                <a:effectLst/>
              </a:defRPr>
            </a:lvl1pPr>
          </a:lstStyle>
          <a:p>
            <a:r>
              <a:rPr lang="en-US" sz="2400" dirty="0"/>
              <a:t>Wing Lee</a:t>
            </a:r>
          </a:p>
          <a:p>
            <a:r>
              <a:rPr lang="en-US" sz="2400" dirty="0"/>
              <a:t>Wai Fong, Ph.D.</a:t>
            </a:r>
          </a:p>
        </p:txBody>
      </p:sp>
      <p:sp>
        <p:nvSpPr>
          <p:cNvPr id="13" name="Text Placeholder 13">
            <a:extLst>
              <a:ext uri="{FF2B5EF4-FFF2-40B4-BE49-F238E27FC236}">
                <a16:creationId xmlns:a16="http://schemas.microsoft.com/office/drawing/2014/main" id="{66ACC669-2484-0747-996A-DEF69EB9DD43}"/>
              </a:ext>
            </a:extLst>
          </p:cNvPr>
          <p:cNvSpPr txBox="1">
            <a:spLocks/>
          </p:cNvSpPr>
          <p:nvPr/>
        </p:nvSpPr>
        <p:spPr bwMode="auto">
          <a:xfrm>
            <a:off x="5613450" y="5546726"/>
            <a:ext cx="2309345" cy="381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0C88BD"/>
              </a:buClr>
              <a:buFontTx/>
              <a:buNone/>
              <a:defRPr sz="2400" b="1" baseline="0">
                <a:solidFill>
                  <a:srgbClr val="0C88BD"/>
                </a:solidFill>
                <a:latin typeface="+mn-lt"/>
                <a:ea typeface="+mn-ea"/>
                <a:cs typeface="+mn-cs"/>
              </a:defRPr>
            </a:lvl1pPr>
            <a:lvl2pPr marL="230188" indent="0" algn="l" rtl="0" eaLnBrk="0" fontAlgn="base" hangingPunct="0">
              <a:spcBef>
                <a:spcPct val="20000"/>
              </a:spcBef>
              <a:spcAft>
                <a:spcPct val="0"/>
              </a:spcAft>
              <a:buClr>
                <a:srgbClr val="0C88BD"/>
              </a:buClr>
              <a:buFontTx/>
              <a:buNone/>
              <a:defRPr sz="2200" baseline="0">
                <a:solidFill>
                  <a:srgbClr val="173C70"/>
                </a:solidFill>
                <a:latin typeface="+mn-lt"/>
                <a:ea typeface="+mn-ea"/>
              </a:defRPr>
            </a:lvl2pPr>
            <a:lvl3pPr marL="515937" indent="0" algn="l" rtl="0" eaLnBrk="0" fontAlgn="base" hangingPunct="0">
              <a:spcBef>
                <a:spcPct val="20000"/>
              </a:spcBef>
              <a:spcAft>
                <a:spcPct val="0"/>
              </a:spcAft>
              <a:buClr>
                <a:srgbClr val="0C88BD"/>
              </a:buClr>
              <a:buFontTx/>
              <a:buNone/>
              <a:defRPr sz="2200" baseline="0">
                <a:solidFill>
                  <a:srgbClr val="173C70"/>
                </a:solidFill>
                <a:latin typeface="+mn-lt"/>
                <a:ea typeface="+mn-ea"/>
              </a:defRPr>
            </a:lvl3pPr>
            <a:lvl4pPr marL="742950" indent="0" algn="l" rtl="0" eaLnBrk="0" fontAlgn="base" hangingPunct="0">
              <a:spcBef>
                <a:spcPct val="20000"/>
              </a:spcBef>
              <a:spcAft>
                <a:spcPct val="0"/>
              </a:spcAft>
              <a:buClr>
                <a:srgbClr val="0C88BD"/>
              </a:buClr>
              <a:buFontTx/>
              <a:buNone/>
              <a:defRPr sz="2200" baseline="0">
                <a:solidFill>
                  <a:srgbClr val="173C70"/>
                </a:solidFill>
                <a:latin typeface="+mn-lt"/>
                <a:ea typeface="+mn-ea"/>
              </a:defRPr>
            </a:lvl4pPr>
            <a:lvl5pPr marL="1025525" indent="0" algn="l" rtl="0" eaLnBrk="0" fontAlgn="base" hangingPunct="0">
              <a:spcBef>
                <a:spcPct val="20000"/>
              </a:spcBef>
              <a:spcAft>
                <a:spcPct val="0"/>
              </a:spcAft>
              <a:buClr>
                <a:srgbClr val="0C88BD"/>
              </a:buClr>
              <a:buFontTx/>
              <a:buNone/>
              <a:defRPr sz="2200" baseline="0">
                <a:solidFill>
                  <a:srgbClr val="173C70"/>
                </a:solidFill>
                <a:latin typeface="+mn-lt"/>
                <a:ea typeface="+mn-ea"/>
              </a:defRPr>
            </a:lvl5pPr>
            <a:lvl6pPr marL="1658938" indent="-176213" algn="l" rtl="0" fontAlgn="base">
              <a:spcBef>
                <a:spcPct val="20000"/>
              </a:spcBef>
              <a:spcAft>
                <a:spcPct val="0"/>
              </a:spcAft>
              <a:buClr>
                <a:srgbClr val="45ADE3"/>
              </a:buClr>
              <a:buChar char="»"/>
              <a:defRPr>
                <a:solidFill>
                  <a:schemeClr val="tx1"/>
                </a:solidFill>
                <a:latin typeface="+mn-lt"/>
                <a:ea typeface="+mn-ea"/>
              </a:defRPr>
            </a:lvl6pPr>
            <a:lvl7pPr marL="2116138" indent="-176213" algn="l" rtl="0" fontAlgn="base">
              <a:spcBef>
                <a:spcPct val="20000"/>
              </a:spcBef>
              <a:spcAft>
                <a:spcPct val="0"/>
              </a:spcAft>
              <a:buClr>
                <a:srgbClr val="45ADE3"/>
              </a:buClr>
              <a:buChar char="»"/>
              <a:defRPr>
                <a:solidFill>
                  <a:schemeClr val="tx1"/>
                </a:solidFill>
                <a:latin typeface="+mn-lt"/>
                <a:ea typeface="+mn-ea"/>
              </a:defRPr>
            </a:lvl7pPr>
            <a:lvl8pPr marL="2573338" indent="-176213" algn="l" rtl="0" fontAlgn="base">
              <a:spcBef>
                <a:spcPct val="20000"/>
              </a:spcBef>
              <a:spcAft>
                <a:spcPct val="0"/>
              </a:spcAft>
              <a:buClr>
                <a:srgbClr val="45ADE3"/>
              </a:buClr>
              <a:buChar char="»"/>
              <a:defRPr>
                <a:solidFill>
                  <a:schemeClr val="tx1"/>
                </a:solidFill>
                <a:latin typeface="+mn-lt"/>
                <a:ea typeface="+mn-ea"/>
              </a:defRPr>
            </a:lvl8pPr>
            <a:lvl9pPr marL="3030538" indent="-176213" algn="l" rtl="0" fontAlgn="base">
              <a:spcBef>
                <a:spcPct val="20000"/>
              </a:spcBef>
              <a:spcAft>
                <a:spcPct val="0"/>
              </a:spcAft>
              <a:buClr>
                <a:srgbClr val="45ADE3"/>
              </a:buClr>
              <a:buChar char="»"/>
              <a:defRPr>
                <a:solidFill>
                  <a:schemeClr val="tx1"/>
                </a:solidFill>
                <a:latin typeface="+mn-lt"/>
                <a:ea typeface="+mn-ea"/>
              </a:defRPr>
            </a:lvl9pPr>
          </a:lstStyle>
          <a:p>
            <a:r>
              <a:rPr lang="en-US" kern="0" dirty="0"/>
              <a:t>July 23, 2024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E51D55-4C9C-48FF-B1D0-9DC36F32A483}"/>
              </a:ext>
            </a:extLst>
          </p:cNvPr>
          <p:cNvSpPr>
            <a:spLocks noGrp="1"/>
          </p:cNvSpPr>
          <p:nvPr>
            <p:ph idx="1"/>
          </p:nvPr>
        </p:nvSpPr>
        <p:spPr>
          <a:xfrm>
            <a:off x="410048" y="1853801"/>
            <a:ext cx="11521540" cy="4531308"/>
          </a:xfrm>
        </p:spPr>
        <p:txBody>
          <a:bodyPr/>
          <a:lstStyle/>
          <a:p>
            <a:r>
              <a:rPr lang="en-US" sz="1600" dirty="0"/>
              <a:t>During the joint C&amp;S/SLP/RFM meeting in Spring 2024, NASA presented input paper SLS-CS_24-09 to assess the use of the 401 phase noise mask recommendation within the S-band Prox-1 RFM 211.1-B blue book.  The PLL analysis indicated that the mask is not adequately specified at f&lt;10Hz, especially for the hailing channel (PCM/PM/bi-phase m=1.05, </a:t>
            </a:r>
            <a:r>
              <a:rPr lang="en-US" sz="1600" dirty="0" err="1"/>
              <a:t>Rcs</a:t>
            </a:r>
            <a:r>
              <a:rPr lang="en-US" sz="1600" dirty="0"/>
              <a:t>=1ksps, Rate ½ LDPC code).</a:t>
            </a:r>
          </a:p>
          <a:p>
            <a:endParaRPr lang="en-US" sz="1600" dirty="0"/>
          </a:p>
          <a:p>
            <a:r>
              <a:rPr lang="en-US" sz="1600" dirty="0"/>
              <a:t>Also in the last meeting, ESA presented an “informative input” to suggest a new phase noise mask based on Lunar Pathfinder (LPF) specifications.  Estimated maximum Doppler rates of 75Hz/sec (non coherent mode) and 150Hz/sec (coherent mode) were provided based on LPF as well.  In addition, it was noted that the coded symbol rate on the hailing channel should be 2ksps instead of 1ksps.</a:t>
            </a:r>
          </a:p>
          <a:p>
            <a:endParaRPr lang="en-US" sz="1600" dirty="0"/>
          </a:p>
          <a:p>
            <a:r>
              <a:rPr lang="en-US" sz="1600" dirty="0"/>
              <a:t>As a follow-on action, </a:t>
            </a:r>
            <a:r>
              <a:rPr lang="en-GB" sz="1600" dirty="0"/>
              <a:t>“ESA agrees to check with LPF if they can provide </a:t>
            </a:r>
            <a:r>
              <a:rPr lang="en-US" sz="1600" dirty="0"/>
              <a:t>block diagram information in regards to the heterodyning of the RF chains and oscillators (also frequency multiplier and divider, if possible) specs for transmitter and receiver.  Given this information, NASA agrees to reiterate the analysis for total phase noise.”</a:t>
            </a:r>
          </a:p>
          <a:p>
            <a:pPr lvl="1"/>
            <a:r>
              <a:rPr lang="en-US" sz="1600" dirty="0"/>
              <a:t>Through follow-on emails, ESA indicated that due to proprietary issues, LPF cannot provide the requested information.  However, it was confirmed that the suggested phase noise mask was based on measurements at the “transmitter” level.</a:t>
            </a:r>
          </a:p>
          <a:p>
            <a:pPr lvl="1"/>
            <a:r>
              <a:rPr lang="en-US" sz="1600" dirty="0"/>
              <a:t>NASA then agreed to reiterate the analysis based on the transmitter mask.</a:t>
            </a:r>
          </a:p>
        </p:txBody>
      </p:sp>
      <p:sp>
        <p:nvSpPr>
          <p:cNvPr id="3" name="Title 2">
            <a:extLst>
              <a:ext uri="{FF2B5EF4-FFF2-40B4-BE49-F238E27FC236}">
                <a16:creationId xmlns:a16="http://schemas.microsoft.com/office/drawing/2014/main" id="{6EDDFEBE-D718-4C6C-9440-ACBCCABE454A}"/>
              </a:ext>
            </a:extLst>
          </p:cNvPr>
          <p:cNvSpPr>
            <a:spLocks noGrp="1"/>
          </p:cNvSpPr>
          <p:nvPr>
            <p:ph type="title"/>
          </p:nvPr>
        </p:nvSpPr>
        <p:spPr/>
        <p:txBody>
          <a:bodyPr/>
          <a:lstStyle/>
          <a:p>
            <a:r>
              <a:rPr lang="en-US" sz="3200" dirty="0"/>
              <a:t>Background</a:t>
            </a:r>
          </a:p>
        </p:txBody>
      </p:sp>
      <p:sp>
        <p:nvSpPr>
          <p:cNvPr id="4" name="Slide Number Placeholder 3">
            <a:extLst>
              <a:ext uri="{FF2B5EF4-FFF2-40B4-BE49-F238E27FC236}">
                <a16:creationId xmlns:a16="http://schemas.microsoft.com/office/drawing/2014/main" id="{E0FC000A-9DD8-465A-95A1-9F9FA6224ADE}"/>
              </a:ext>
            </a:extLst>
          </p:cNvPr>
          <p:cNvSpPr>
            <a:spLocks noGrp="1"/>
          </p:cNvSpPr>
          <p:nvPr>
            <p:ph type="sldNum" sz="quarter" idx="4"/>
          </p:nvPr>
        </p:nvSpPr>
        <p:spPr/>
        <p:txBody>
          <a:bodyPr/>
          <a:lstStyle/>
          <a:p>
            <a:pPr>
              <a:defRPr/>
            </a:pPr>
            <a:fld id="{7EF5C4C2-6C7D-164A-BCEB-EDE550CA4437}" type="slidenum">
              <a:rPr lang="en-US" altLang="x-none" smtClean="0"/>
              <a:pPr>
                <a:defRPr/>
              </a:pPr>
              <a:t>2</a:t>
            </a:fld>
            <a:endParaRPr lang="en-US" altLang="x-none"/>
          </a:p>
        </p:txBody>
      </p:sp>
      <p:sp>
        <p:nvSpPr>
          <p:cNvPr id="5" name="Footer Placeholder 4">
            <a:extLst>
              <a:ext uri="{FF2B5EF4-FFF2-40B4-BE49-F238E27FC236}">
                <a16:creationId xmlns:a16="http://schemas.microsoft.com/office/drawing/2014/main" id="{49B6FA53-73E7-4F66-9171-B20342E058EF}"/>
              </a:ext>
            </a:extLst>
          </p:cNvPr>
          <p:cNvSpPr>
            <a:spLocks noGrp="1"/>
          </p:cNvSpPr>
          <p:nvPr>
            <p:ph type="ftr" sz="quarter" idx="3"/>
          </p:nvPr>
        </p:nvSpPr>
        <p:spPr/>
        <p:txBody>
          <a:bodyPr/>
          <a:lstStyle/>
          <a:p>
            <a:pPr>
              <a:defRPr/>
            </a:pPr>
            <a:r>
              <a:rPr lang="en-US" altLang="x-none"/>
              <a:t>NASA’s Goddard Space Flight Center </a:t>
            </a:r>
            <a:r>
              <a:rPr lang="en-US" altLang="x-none" b="1">
                <a:solidFill>
                  <a:srgbClr val="0C88BD"/>
                </a:solidFill>
              </a:rPr>
              <a:t>Flight Microwave &amp; Telecommunication Systems Branch</a:t>
            </a:r>
          </a:p>
          <a:p>
            <a:pPr>
              <a:defRPr/>
            </a:pPr>
            <a:endParaRPr lang="en-US" altLang="x-none" b="1">
              <a:solidFill>
                <a:srgbClr val="0C88BD"/>
              </a:solidFill>
            </a:endParaRPr>
          </a:p>
        </p:txBody>
      </p:sp>
    </p:spTree>
    <p:extLst>
      <p:ext uri="{BB962C8B-B14F-4D97-AF65-F5344CB8AC3E}">
        <p14:creationId xmlns:p14="http://schemas.microsoft.com/office/powerpoint/2010/main" val="4263997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B96E10-ED6B-D935-CAA5-2CFFB7FDDD42}"/>
              </a:ext>
            </a:extLst>
          </p:cNvPr>
          <p:cNvSpPr>
            <a:spLocks noGrp="1"/>
          </p:cNvSpPr>
          <p:nvPr>
            <p:ph type="title"/>
          </p:nvPr>
        </p:nvSpPr>
        <p:spPr/>
        <p:txBody>
          <a:bodyPr/>
          <a:lstStyle/>
          <a:p>
            <a:r>
              <a:rPr lang="en-US" sz="3200" dirty="0"/>
              <a:t>Transmitter Phase Noise Mask Proposed by ESA</a:t>
            </a:r>
          </a:p>
        </p:txBody>
      </p:sp>
      <p:sp>
        <p:nvSpPr>
          <p:cNvPr id="4" name="Slide Number Placeholder 3">
            <a:extLst>
              <a:ext uri="{FF2B5EF4-FFF2-40B4-BE49-F238E27FC236}">
                <a16:creationId xmlns:a16="http://schemas.microsoft.com/office/drawing/2014/main" id="{BB9F7AF7-451C-63C6-FDA3-4D3A138B0633}"/>
              </a:ext>
            </a:extLst>
          </p:cNvPr>
          <p:cNvSpPr>
            <a:spLocks noGrp="1"/>
          </p:cNvSpPr>
          <p:nvPr>
            <p:ph type="sldNum" sz="quarter" idx="4"/>
          </p:nvPr>
        </p:nvSpPr>
        <p:spPr/>
        <p:txBody>
          <a:bodyPr/>
          <a:lstStyle/>
          <a:p>
            <a:pPr>
              <a:defRPr/>
            </a:pPr>
            <a:fld id="{7EF5C4C2-6C7D-164A-BCEB-EDE550CA4437}" type="slidenum">
              <a:rPr lang="en-US" altLang="x-none" smtClean="0"/>
              <a:pPr>
                <a:defRPr/>
              </a:pPr>
              <a:t>3</a:t>
            </a:fld>
            <a:endParaRPr lang="en-US" altLang="x-none"/>
          </a:p>
        </p:txBody>
      </p:sp>
      <p:sp>
        <p:nvSpPr>
          <p:cNvPr id="5" name="Footer Placeholder 4">
            <a:extLst>
              <a:ext uri="{FF2B5EF4-FFF2-40B4-BE49-F238E27FC236}">
                <a16:creationId xmlns:a16="http://schemas.microsoft.com/office/drawing/2014/main" id="{20F4D4F9-093A-9618-528A-56C04A5F1006}"/>
              </a:ext>
            </a:extLst>
          </p:cNvPr>
          <p:cNvSpPr>
            <a:spLocks noGrp="1"/>
          </p:cNvSpPr>
          <p:nvPr>
            <p:ph type="ftr" sz="quarter" idx="3"/>
          </p:nvPr>
        </p:nvSpPr>
        <p:spPr/>
        <p:txBody>
          <a:bodyPr/>
          <a:lstStyle/>
          <a:p>
            <a:pPr>
              <a:defRPr/>
            </a:pPr>
            <a:r>
              <a:rPr lang="en-US" altLang="x-none"/>
              <a:t>NASA’s Goddard Space Flight Center </a:t>
            </a:r>
            <a:r>
              <a:rPr lang="en-US" altLang="x-none" b="1">
                <a:solidFill>
                  <a:srgbClr val="0C88BD"/>
                </a:solidFill>
              </a:rPr>
              <a:t>Flight Microwave &amp; Telecommunication Systems Branch</a:t>
            </a:r>
          </a:p>
          <a:p>
            <a:pPr>
              <a:defRPr/>
            </a:pPr>
            <a:endParaRPr lang="en-US" altLang="x-none" b="1">
              <a:solidFill>
                <a:srgbClr val="0C88BD"/>
              </a:solidFill>
            </a:endParaRPr>
          </a:p>
        </p:txBody>
      </p:sp>
      <p:pic>
        <p:nvPicPr>
          <p:cNvPr id="6" name="Picture 5">
            <a:extLst>
              <a:ext uri="{FF2B5EF4-FFF2-40B4-BE49-F238E27FC236}">
                <a16:creationId xmlns:a16="http://schemas.microsoft.com/office/drawing/2014/main" id="{335BFE42-4516-0FEA-2944-44DFF776BEDA}"/>
              </a:ext>
            </a:extLst>
          </p:cNvPr>
          <p:cNvPicPr>
            <a:picLocks noChangeAspect="1"/>
          </p:cNvPicPr>
          <p:nvPr/>
        </p:nvPicPr>
        <p:blipFill>
          <a:blip r:embed="rId2"/>
          <a:stretch>
            <a:fillRect/>
          </a:stretch>
        </p:blipFill>
        <p:spPr>
          <a:xfrm>
            <a:off x="1342462" y="1006740"/>
            <a:ext cx="6454001" cy="3086696"/>
          </a:xfrm>
          <a:prstGeom prst="rect">
            <a:avLst/>
          </a:prstGeom>
        </p:spPr>
      </p:pic>
      <p:sp>
        <p:nvSpPr>
          <p:cNvPr id="7" name="TextBox 5">
            <a:extLst>
              <a:ext uri="{FF2B5EF4-FFF2-40B4-BE49-F238E27FC236}">
                <a16:creationId xmlns:a16="http://schemas.microsoft.com/office/drawing/2014/main" id="{DD32663A-9A74-03E8-E3F7-0243430D068F}"/>
              </a:ext>
            </a:extLst>
          </p:cNvPr>
          <p:cNvSpPr txBox="1"/>
          <p:nvPr/>
        </p:nvSpPr>
        <p:spPr>
          <a:xfrm>
            <a:off x="1132246" y="4197543"/>
            <a:ext cx="6345380" cy="523220"/>
          </a:xfrm>
          <a:prstGeom prst="rect">
            <a:avLst/>
          </a:prstGeom>
          <a:noFill/>
        </p:spPr>
        <p:txBody>
          <a:bodyPr wrap="square">
            <a:spAutoFit/>
          </a:bodyPr>
          <a:ls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610636" algn="l" rtl="0" fontAlgn="base">
              <a:spcBef>
                <a:spcPct val="0"/>
              </a:spcBef>
              <a:spcAft>
                <a:spcPct val="0"/>
              </a:spcAft>
              <a:defRPr kern="1200">
                <a:solidFill>
                  <a:schemeClr val="tx1"/>
                </a:solidFill>
                <a:latin typeface="Verdana" pitchFamily="34" charset="0"/>
                <a:ea typeface="+mn-ea"/>
                <a:cs typeface="+mn-cs"/>
              </a:defRPr>
            </a:lvl2pPr>
            <a:lvl3pPr marL="1221273" algn="l" rtl="0" fontAlgn="base">
              <a:spcBef>
                <a:spcPct val="0"/>
              </a:spcBef>
              <a:spcAft>
                <a:spcPct val="0"/>
              </a:spcAft>
              <a:defRPr kern="1200">
                <a:solidFill>
                  <a:schemeClr val="tx1"/>
                </a:solidFill>
                <a:latin typeface="Verdana" pitchFamily="34" charset="0"/>
                <a:ea typeface="+mn-ea"/>
                <a:cs typeface="+mn-cs"/>
              </a:defRPr>
            </a:lvl3pPr>
            <a:lvl4pPr marL="1831909" algn="l" rtl="0" fontAlgn="base">
              <a:spcBef>
                <a:spcPct val="0"/>
              </a:spcBef>
              <a:spcAft>
                <a:spcPct val="0"/>
              </a:spcAft>
              <a:defRPr kern="1200">
                <a:solidFill>
                  <a:schemeClr val="tx1"/>
                </a:solidFill>
                <a:latin typeface="Verdana" pitchFamily="34" charset="0"/>
                <a:ea typeface="+mn-ea"/>
                <a:cs typeface="+mn-cs"/>
              </a:defRPr>
            </a:lvl4pPr>
            <a:lvl5pPr marL="2442545" algn="l" rtl="0" fontAlgn="base">
              <a:spcBef>
                <a:spcPct val="0"/>
              </a:spcBef>
              <a:spcAft>
                <a:spcPct val="0"/>
              </a:spcAft>
              <a:defRPr kern="1200">
                <a:solidFill>
                  <a:schemeClr val="tx1"/>
                </a:solidFill>
                <a:latin typeface="Verdana" pitchFamily="34" charset="0"/>
                <a:ea typeface="+mn-ea"/>
                <a:cs typeface="+mn-cs"/>
              </a:defRPr>
            </a:lvl5pPr>
            <a:lvl6pPr marL="3053182" algn="l" defTabSz="1221273" rtl="0" eaLnBrk="1" latinLnBrk="0" hangingPunct="1">
              <a:defRPr kern="1200">
                <a:solidFill>
                  <a:schemeClr val="tx1"/>
                </a:solidFill>
                <a:latin typeface="Verdana" pitchFamily="34" charset="0"/>
                <a:ea typeface="+mn-ea"/>
                <a:cs typeface="+mn-cs"/>
              </a:defRPr>
            </a:lvl6pPr>
            <a:lvl7pPr marL="3663818" algn="l" defTabSz="1221273" rtl="0" eaLnBrk="1" latinLnBrk="0" hangingPunct="1">
              <a:defRPr kern="1200">
                <a:solidFill>
                  <a:schemeClr val="tx1"/>
                </a:solidFill>
                <a:latin typeface="Verdana" pitchFamily="34" charset="0"/>
                <a:ea typeface="+mn-ea"/>
                <a:cs typeface="+mn-cs"/>
              </a:defRPr>
            </a:lvl7pPr>
            <a:lvl8pPr marL="4274454" algn="l" defTabSz="1221273" rtl="0" eaLnBrk="1" latinLnBrk="0" hangingPunct="1">
              <a:defRPr kern="1200">
                <a:solidFill>
                  <a:schemeClr val="tx1"/>
                </a:solidFill>
                <a:latin typeface="Verdana" pitchFamily="34" charset="0"/>
                <a:ea typeface="+mn-ea"/>
                <a:cs typeface="+mn-cs"/>
              </a:defRPr>
            </a:lvl8pPr>
            <a:lvl9pPr marL="4885091" algn="l" defTabSz="1221273" rtl="0" eaLnBrk="1" latinLnBrk="0" hangingPunct="1">
              <a:defRPr kern="1200">
                <a:solidFill>
                  <a:schemeClr val="tx1"/>
                </a:solidFill>
                <a:latin typeface="Verdana" pitchFamily="34" charset="0"/>
                <a:ea typeface="+mn-ea"/>
                <a:cs typeface="+mn-cs"/>
              </a:defRPr>
            </a:lvl9pPr>
          </a:lstStyle>
          <a:p>
            <a:r>
              <a:rPr lang="en-GB" sz="1400" dirty="0">
                <a:effectLst/>
                <a:latin typeface="Calibri" panose="020F0502020204030204" pitchFamily="34" charset="0"/>
                <a:ea typeface="Calibri" panose="020F0502020204030204" pitchFamily="34" charset="0"/>
              </a:rPr>
              <a:t>(Blue Line) AD9361 oscillator reference performance (used as benchmark purposes)</a:t>
            </a:r>
          </a:p>
          <a:p>
            <a:r>
              <a:rPr lang="en-GB" sz="1400" dirty="0">
                <a:latin typeface="Calibri" panose="020F0502020204030204" pitchFamily="34" charset="0"/>
              </a:rPr>
              <a:t>(</a:t>
            </a:r>
            <a:r>
              <a:rPr lang="en-GB" sz="1400" dirty="0">
                <a:solidFill>
                  <a:srgbClr val="FF9933"/>
                </a:solidFill>
                <a:latin typeface="Calibri" panose="020F0502020204030204" pitchFamily="34" charset="0"/>
              </a:rPr>
              <a:t>Orange Line</a:t>
            </a:r>
            <a:r>
              <a:rPr lang="en-GB" sz="1400" dirty="0">
                <a:latin typeface="Calibri" panose="020F0502020204030204" pitchFamily="34" charset="0"/>
              </a:rPr>
              <a:t>) Proposed Phase Noise Mask to be inserted in Prox1 for </a:t>
            </a:r>
            <a:r>
              <a:rPr lang="en-GB" sz="1400" dirty="0" err="1">
                <a:latin typeface="Calibri" panose="020F0502020204030204" pitchFamily="34" charset="0"/>
              </a:rPr>
              <a:t>SBand</a:t>
            </a:r>
            <a:endParaRPr lang="en-GB" sz="1400" dirty="0">
              <a:latin typeface="Calibri" panose="020F0502020204030204" pitchFamily="34" charset="0"/>
            </a:endParaRPr>
          </a:p>
        </p:txBody>
      </p:sp>
      <p:sp>
        <p:nvSpPr>
          <p:cNvPr id="8" name="TextBox 6">
            <a:extLst>
              <a:ext uri="{FF2B5EF4-FFF2-40B4-BE49-F238E27FC236}">
                <a16:creationId xmlns:a16="http://schemas.microsoft.com/office/drawing/2014/main" id="{80652917-23A6-35D1-82E8-35A2C294C369}"/>
              </a:ext>
            </a:extLst>
          </p:cNvPr>
          <p:cNvSpPr txBox="1"/>
          <p:nvPr/>
        </p:nvSpPr>
        <p:spPr>
          <a:xfrm rot="16200000">
            <a:off x="257005" y="2506598"/>
            <a:ext cx="2862729" cy="338554"/>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610636" algn="l" rtl="0" fontAlgn="base">
              <a:spcBef>
                <a:spcPct val="0"/>
              </a:spcBef>
              <a:spcAft>
                <a:spcPct val="0"/>
              </a:spcAft>
              <a:defRPr kern="1200">
                <a:solidFill>
                  <a:schemeClr val="tx1"/>
                </a:solidFill>
                <a:latin typeface="Verdana" pitchFamily="34" charset="0"/>
                <a:ea typeface="+mn-ea"/>
                <a:cs typeface="+mn-cs"/>
              </a:defRPr>
            </a:lvl2pPr>
            <a:lvl3pPr marL="1221273" algn="l" rtl="0" fontAlgn="base">
              <a:spcBef>
                <a:spcPct val="0"/>
              </a:spcBef>
              <a:spcAft>
                <a:spcPct val="0"/>
              </a:spcAft>
              <a:defRPr kern="1200">
                <a:solidFill>
                  <a:schemeClr val="tx1"/>
                </a:solidFill>
                <a:latin typeface="Verdana" pitchFamily="34" charset="0"/>
                <a:ea typeface="+mn-ea"/>
                <a:cs typeface="+mn-cs"/>
              </a:defRPr>
            </a:lvl3pPr>
            <a:lvl4pPr marL="1831909" algn="l" rtl="0" fontAlgn="base">
              <a:spcBef>
                <a:spcPct val="0"/>
              </a:spcBef>
              <a:spcAft>
                <a:spcPct val="0"/>
              </a:spcAft>
              <a:defRPr kern="1200">
                <a:solidFill>
                  <a:schemeClr val="tx1"/>
                </a:solidFill>
                <a:latin typeface="Verdana" pitchFamily="34" charset="0"/>
                <a:ea typeface="+mn-ea"/>
                <a:cs typeface="+mn-cs"/>
              </a:defRPr>
            </a:lvl4pPr>
            <a:lvl5pPr marL="2442545" algn="l" rtl="0" fontAlgn="base">
              <a:spcBef>
                <a:spcPct val="0"/>
              </a:spcBef>
              <a:spcAft>
                <a:spcPct val="0"/>
              </a:spcAft>
              <a:defRPr kern="1200">
                <a:solidFill>
                  <a:schemeClr val="tx1"/>
                </a:solidFill>
                <a:latin typeface="Verdana" pitchFamily="34" charset="0"/>
                <a:ea typeface="+mn-ea"/>
                <a:cs typeface="+mn-cs"/>
              </a:defRPr>
            </a:lvl5pPr>
            <a:lvl6pPr marL="3053182" algn="l" defTabSz="1221273" rtl="0" eaLnBrk="1" latinLnBrk="0" hangingPunct="1">
              <a:defRPr kern="1200">
                <a:solidFill>
                  <a:schemeClr val="tx1"/>
                </a:solidFill>
                <a:latin typeface="Verdana" pitchFamily="34" charset="0"/>
                <a:ea typeface="+mn-ea"/>
                <a:cs typeface="+mn-cs"/>
              </a:defRPr>
            </a:lvl6pPr>
            <a:lvl7pPr marL="3663818" algn="l" defTabSz="1221273" rtl="0" eaLnBrk="1" latinLnBrk="0" hangingPunct="1">
              <a:defRPr kern="1200">
                <a:solidFill>
                  <a:schemeClr val="tx1"/>
                </a:solidFill>
                <a:latin typeface="Verdana" pitchFamily="34" charset="0"/>
                <a:ea typeface="+mn-ea"/>
                <a:cs typeface="+mn-cs"/>
              </a:defRPr>
            </a:lvl7pPr>
            <a:lvl8pPr marL="4274454" algn="l" defTabSz="1221273" rtl="0" eaLnBrk="1" latinLnBrk="0" hangingPunct="1">
              <a:defRPr kern="1200">
                <a:solidFill>
                  <a:schemeClr val="tx1"/>
                </a:solidFill>
                <a:latin typeface="Verdana" pitchFamily="34" charset="0"/>
                <a:ea typeface="+mn-ea"/>
                <a:cs typeface="+mn-cs"/>
              </a:defRPr>
            </a:lvl8pPr>
            <a:lvl9pPr marL="4885091" algn="l" defTabSz="1221273" rtl="0" eaLnBrk="1" latinLnBrk="0" hangingPunct="1">
              <a:defRPr kern="1200">
                <a:solidFill>
                  <a:schemeClr val="tx1"/>
                </a:solidFill>
                <a:latin typeface="Verdana" pitchFamily="34" charset="0"/>
                <a:ea typeface="+mn-ea"/>
                <a:cs typeface="+mn-cs"/>
              </a:defRPr>
            </a:lvl9pPr>
          </a:lstStyle>
          <a:p>
            <a:pPr algn="l"/>
            <a:r>
              <a:rPr lang="en-GB" sz="1600" dirty="0">
                <a:solidFill>
                  <a:srgbClr val="8197A6"/>
                </a:solidFill>
                <a:latin typeface="Arial" panose="020B0604020202020204" pitchFamily="34" charset="0"/>
                <a:ea typeface="MS PGothic" pitchFamily="34" charset="-128"/>
                <a:cs typeface="Arial" panose="020B0604020202020204" pitchFamily="34" charset="0"/>
              </a:rPr>
              <a:t>Phase Noise L(</a:t>
            </a:r>
            <a:r>
              <a:rPr lang="en-GB" sz="1600" dirty="0" err="1">
                <a:solidFill>
                  <a:srgbClr val="8197A6"/>
                </a:solidFill>
                <a:latin typeface="Arial" panose="020B0604020202020204" pitchFamily="34" charset="0"/>
                <a:ea typeface="MS PGothic" pitchFamily="34" charset="-128"/>
                <a:cs typeface="Arial" panose="020B0604020202020204" pitchFamily="34" charset="0"/>
              </a:rPr>
              <a:t>fm</a:t>
            </a:r>
            <a:r>
              <a:rPr lang="en-GB" sz="1600" dirty="0">
                <a:solidFill>
                  <a:srgbClr val="8197A6"/>
                </a:solidFill>
                <a:latin typeface="Arial" panose="020B0604020202020204" pitchFamily="34" charset="0"/>
                <a:ea typeface="MS PGothic" pitchFamily="34" charset="-128"/>
                <a:cs typeface="Arial" panose="020B0604020202020204" pitchFamily="34" charset="0"/>
              </a:rPr>
              <a:t>) in </a:t>
            </a:r>
            <a:r>
              <a:rPr lang="en-GB" sz="1600" dirty="0" err="1">
                <a:solidFill>
                  <a:srgbClr val="8197A6"/>
                </a:solidFill>
                <a:latin typeface="Arial" panose="020B0604020202020204" pitchFamily="34" charset="0"/>
                <a:ea typeface="MS PGothic" pitchFamily="34" charset="-128"/>
                <a:cs typeface="Arial" panose="020B0604020202020204" pitchFamily="34" charset="0"/>
              </a:rPr>
              <a:t>dBc</a:t>
            </a:r>
            <a:endParaRPr lang="en-GB" sz="1600" dirty="0">
              <a:solidFill>
                <a:srgbClr val="8197A6"/>
              </a:solidFill>
              <a:latin typeface="Arial" panose="020B0604020202020204" pitchFamily="34" charset="0"/>
              <a:ea typeface="MS PGothic" pitchFamily="34" charset="-128"/>
              <a:cs typeface="Arial" panose="020B0604020202020204" pitchFamily="34" charset="0"/>
            </a:endParaRPr>
          </a:p>
        </p:txBody>
      </p:sp>
      <p:pic>
        <p:nvPicPr>
          <p:cNvPr id="9" name="Picture 8">
            <a:extLst>
              <a:ext uri="{FF2B5EF4-FFF2-40B4-BE49-F238E27FC236}">
                <a16:creationId xmlns:a16="http://schemas.microsoft.com/office/drawing/2014/main" id="{42DF0C11-1121-19AD-2F3E-A7E2D5BAA274}"/>
              </a:ext>
            </a:extLst>
          </p:cNvPr>
          <p:cNvPicPr>
            <a:picLocks noChangeAspect="1"/>
          </p:cNvPicPr>
          <p:nvPr/>
        </p:nvPicPr>
        <p:blipFill>
          <a:blip r:embed="rId3"/>
          <a:stretch>
            <a:fillRect/>
          </a:stretch>
        </p:blipFill>
        <p:spPr>
          <a:xfrm>
            <a:off x="9784189" y="1136225"/>
            <a:ext cx="1493412" cy="1708372"/>
          </a:xfrm>
          <a:prstGeom prst="rect">
            <a:avLst/>
          </a:prstGeom>
        </p:spPr>
      </p:pic>
      <p:pic>
        <p:nvPicPr>
          <p:cNvPr id="10" name="Picture 9">
            <a:extLst>
              <a:ext uri="{FF2B5EF4-FFF2-40B4-BE49-F238E27FC236}">
                <a16:creationId xmlns:a16="http://schemas.microsoft.com/office/drawing/2014/main" id="{B2E63E01-5A22-B473-179B-0D4B8CF3613F}"/>
              </a:ext>
            </a:extLst>
          </p:cNvPr>
          <p:cNvPicPr>
            <a:picLocks noChangeAspect="1"/>
          </p:cNvPicPr>
          <p:nvPr/>
        </p:nvPicPr>
        <p:blipFill>
          <a:blip r:embed="rId4"/>
          <a:stretch>
            <a:fillRect/>
          </a:stretch>
        </p:blipFill>
        <p:spPr>
          <a:xfrm>
            <a:off x="586318" y="4934250"/>
            <a:ext cx="10120893" cy="1237371"/>
          </a:xfrm>
          <a:prstGeom prst="rect">
            <a:avLst/>
          </a:prstGeom>
        </p:spPr>
      </p:pic>
    </p:spTree>
    <p:extLst>
      <p:ext uri="{BB962C8B-B14F-4D97-AF65-F5344CB8AC3E}">
        <p14:creationId xmlns:p14="http://schemas.microsoft.com/office/powerpoint/2010/main" val="655185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F8D10142-A726-F0B1-CFC9-C45F418F6BF1}"/>
                  </a:ext>
                </a:extLst>
              </p:cNvPr>
              <p:cNvSpPr>
                <a:spLocks noGrp="1"/>
              </p:cNvSpPr>
              <p:nvPr>
                <p:ph idx="1"/>
              </p:nvPr>
            </p:nvSpPr>
            <p:spPr>
              <a:xfrm>
                <a:off x="586317" y="1638300"/>
                <a:ext cx="11300882" cy="4578349"/>
              </a:xfrm>
            </p:spPr>
            <p:txBody>
              <a:bodyPr/>
              <a:lstStyle/>
              <a:p>
                <a:pPr>
                  <a:buFont typeface="Arial" panose="020B0604020202020204" pitchFamily="34" charset="0"/>
                  <a:buChar char="•"/>
                </a:pPr>
                <a:r>
                  <a:rPr lang="en-US" sz="1400" dirty="0"/>
                  <a:t>According to Reference 1, the following phase error variance constraint on PLL is recommended to reduce the likelihood of cycle slippage: loop SNR </a:t>
                </a:r>
                <a14:m>
                  <m:oMath xmlns:m="http://schemas.openxmlformats.org/officeDocument/2006/math">
                    <m:sSub>
                      <m:sSubPr>
                        <m:ctrlPr>
                          <a:rPr lang="en-US" sz="1400" i="1">
                            <a:solidFill>
                              <a:srgbClr val="FF0000"/>
                            </a:solidFill>
                            <a:latin typeface="Cambria Math" panose="02040503050406030204" pitchFamily="18" charset="0"/>
                          </a:rPr>
                        </m:ctrlPr>
                      </m:sSubPr>
                      <m:e>
                        <m:r>
                          <a:rPr lang="en-US" sz="1400" i="1">
                            <a:solidFill>
                              <a:srgbClr val="FF0000"/>
                            </a:solidFill>
                            <a:latin typeface="Cambria Math" panose="02040503050406030204" pitchFamily="18" charset="0"/>
                            <a:ea typeface="Cambria Math" panose="02040503050406030204" pitchFamily="18" charset="0"/>
                          </a:rPr>
                          <m:t>𝜌</m:t>
                        </m:r>
                      </m:e>
                      <m:sub>
                        <m:r>
                          <a:rPr lang="en-US" sz="1400" i="1">
                            <a:solidFill>
                              <a:srgbClr val="FF0000"/>
                            </a:solidFill>
                            <a:latin typeface="Cambria Math" panose="02040503050406030204" pitchFamily="18" charset="0"/>
                          </a:rPr>
                          <m:t>𝐿</m:t>
                        </m:r>
                        <m:r>
                          <a:rPr lang="en-US" sz="1400" b="0" i="1" smtClean="0">
                            <a:solidFill>
                              <a:srgbClr val="FF0000"/>
                            </a:solidFill>
                            <a:latin typeface="Cambria Math" panose="02040503050406030204" pitchFamily="18" charset="0"/>
                          </a:rPr>
                          <m:t>(</m:t>
                        </m:r>
                        <m:r>
                          <a:rPr lang="en-US" sz="1400" b="0" i="1" smtClean="0">
                            <a:solidFill>
                              <a:srgbClr val="FF0000"/>
                            </a:solidFill>
                            <a:latin typeface="Cambria Math" panose="02040503050406030204" pitchFamily="18" charset="0"/>
                          </a:rPr>
                          <m:t>𝑑𝐵</m:t>
                        </m:r>
                        <m:r>
                          <a:rPr lang="en-US" sz="1400" b="0" i="1" smtClean="0">
                            <a:solidFill>
                              <a:srgbClr val="FF0000"/>
                            </a:solidFill>
                            <a:latin typeface="Cambria Math" panose="02040503050406030204" pitchFamily="18" charset="0"/>
                          </a:rPr>
                          <m:t>)</m:t>
                        </m:r>
                      </m:sub>
                    </m:sSub>
                    <m:r>
                      <a:rPr lang="en-US" sz="1400" i="1">
                        <a:solidFill>
                          <a:srgbClr val="FF0000"/>
                        </a:solidFill>
                        <a:latin typeface="Cambria Math" panose="02040503050406030204" pitchFamily="18" charset="0"/>
                        <a:ea typeface="Cambria Math" panose="02040503050406030204" pitchFamily="18" charset="0"/>
                      </a:rPr>
                      <m:t>≥</m:t>
                    </m:r>
                  </m:oMath>
                </a14:m>
                <a:r>
                  <a:rPr lang="en-US" sz="1400" dirty="0">
                    <a:solidFill>
                      <a:srgbClr val="FF0000"/>
                    </a:solidFill>
                  </a:rPr>
                  <a:t>10dB</a:t>
                </a:r>
                <a:r>
                  <a:rPr lang="en-US" sz="1400" dirty="0"/>
                  <a:t>, or total phase error variance </a:t>
                </a:r>
                <a14:m>
                  <m:oMath xmlns:m="http://schemas.openxmlformats.org/officeDocument/2006/math">
                    <m:sSubSup>
                      <m:sSubSupPr>
                        <m:ctrlPr>
                          <a:rPr lang="en-US" sz="1400" i="1" smtClean="0">
                            <a:solidFill>
                              <a:srgbClr val="FF0000"/>
                            </a:solidFill>
                            <a:latin typeface="Cambria Math" panose="02040503050406030204" pitchFamily="18" charset="0"/>
                          </a:rPr>
                        </m:ctrlPr>
                      </m:sSubSupPr>
                      <m:e>
                        <m:r>
                          <a:rPr lang="en-US" sz="1400" i="1" smtClean="0">
                            <a:solidFill>
                              <a:srgbClr val="FF0000"/>
                            </a:solidFill>
                            <a:latin typeface="Cambria Math" panose="02040503050406030204" pitchFamily="18" charset="0"/>
                            <a:ea typeface="Cambria Math" panose="02040503050406030204" pitchFamily="18" charset="0"/>
                          </a:rPr>
                          <m:t>𝜎</m:t>
                        </m:r>
                      </m:e>
                      <m:sub>
                        <m:r>
                          <a:rPr lang="en-US" sz="1400" i="1" smtClean="0">
                            <a:solidFill>
                              <a:srgbClr val="FF0000"/>
                            </a:solidFill>
                            <a:latin typeface="Cambria Math" panose="02040503050406030204" pitchFamily="18" charset="0"/>
                            <a:ea typeface="Cambria Math" panose="02040503050406030204" pitchFamily="18" charset="0"/>
                          </a:rPr>
                          <m:t>𝜃</m:t>
                        </m:r>
                      </m:sub>
                      <m:sup>
                        <m:r>
                          <a:rPr lang="en-US" sz="1400" b="0" i="1" smtClean="0">
                            <a:solidFill>
                              <a:srgbClr val="FF0000"/>
                            </a:solidFill>
                            <a:latin typeface="Cambria Math" panose="02040503050406030204" pitchFamily="18" charset="0"/>
                          </a:rPr>
                          <m:t>2</m:t>
                        </m:r>
                      </m:sup>
                    </m:sSubSup>
                    <m:r>
                      <a:rPr lang="en-US" sz="1400" b="0" i="1" smtClean="0">
                        <a:solidFill>
                          <a:srgbClr val="FF0000"/>
                        </a:solidFill>
                        <a:latin typeface="Cambria Math" panose="02040503050406030204" pitchFamily="18" charset="0"/>
                      </a:rPr>
                      <m:t>=1/</m:t>
                    </m:r>
                    <m:sSub>
                      <m:sSubPr>
                        <m:ctrlPr>
                          <a:rPr lang="en-US" sz="1400" i="1">
                            <a:solidFill>
                              <a:srgbClr val="FF0000"/>
                            </a:solidFill>
                            <a:latin typeface="Cambria Math" panose="02040503050406030204" pitchFamily="18" charset="0"/>
                          </a:rPr>
                        </m:ctrlPr>
                      </m:sSubPr>
                      <m:e>
                        <m:r>
                          <a:rPr lang="en-US" sz="1400" i="1">
                            <a:solidFill>
                              <a:srgbClr val="FF0000"/>
                            </a:solidFill>
                            <a:latin typeface="Cambria Math" panose="02040503050406030204" pitchFamily="18" charset="0"/>
                            <a:ea typeface="Cambria Math" panose="02040503050406030204" pitchFamily="18" charset="0"/>
                          </a:rPr>
                          <m:t>𝜌</m:t>
                        </m:r>
                      </m:e>
                      <m:sub>
                        <m:r>
                          <a:rPr lang="en-US" sz="1400" i="1">
                            <a:solidFill>
                              <a:srgbClr val="FF0000"/>
                            </a:solidFill>
                            <a:latin typeface="Cambria Math" panose="02040503050406030204" pitchFamily="18" charset="0"/>
                          </a:rPr>
                          <m:t>𝐿</m:t>
                        </m:r>
                      </m:sub>
                    </m:sSub>
                    <m:r>
                      <a:rPr lang="en-US" sz="1400" i="1" smtClean="0">
                        <a:solidFill>
                          <a:srgbClr val="FF0000"/>
                        </a:solidFill>
                        <a:latin typeface="Cambria Math" panose="02040503050406030204" pitchFamily="18" charset="0"/>
                        <a:ea typeface="Cambria Math" panose="02040503050406030204" pitchFamily="18" charset="0"/>
                      </a:rPr>
                      <m:t>≤</m:t>
                    </m:r>
                    <m:r>
                      <a:rPr lang="en-US" sz="1400" b="0" i="1" smtClean="0">
                        <a:solidFill>
                          <a:srgbClr val="FF0000"/>
                        </a:solidFill>
                        <a:latin typeface="Cambria Math" panose="02040503050406030204" pitchFamily="18" charset="0"/>
                        <a:ea typeface="Cambria Math" panose="02040503050406030204" pitchFamily="18" charset="0"/>
                      </a:rPr>
                      <m:t>0.1 </m:t>
                    </m:r>
                    <m:sSup>
                      <m:sSupPr>
                        <m:ctrlPr>
                          <a:rPr lang="en-US" sz="1400" b="0" i="1" smtClean="0">
                            <a:solidFill>
                              <a:srgbClr val="FF0000"/>
                            </a:solidFill>
                            <a:latin typeface="Cambria Math" panose="02040503050406030204" pitchFamily="18" charset="0"/>
                            <a:ea typeface="Cambria Math" panose="02040503050406030204" pitchFamily="18" charset="0"/>
                          </a:rPr>
                        </m:ctrlPr>
                      </m:sSupPr>
                      <m:e>
                        <m:r>
                          <a:rPr lang="en-US" sz="1400" b="0" i="1" smtClean="0">
                            <a:solidFill>
                              <a:srgbClr val="FF0000"/>
                            </a:solidFill>
                            <a:latin typeface="Cambria Math" panose="02040503050406030204" pitchFamily="18" charset="0"/>
                            <a:ea typeface="Cambria Math" panose="02040503050406030204" pitchFamily="18" charset="0"/>
                          </a:rPr>
                          <m:t>𝑟𝑎𝑑</m:t>
                        </m:r>
                      </m:e>
                      <m:sup>
                        <m:r>
                          <a:rPr lang="en-US" sz="1400" b="0" i="1" smtClean="0">
                            <a:solidFill>
                              <a:srgbClr val="FF0000"/>
                            </a:solidFill>
                            <a:latin typeface="Cambria Math" panose="02040503050406030204" pitchFamily="18" charset="0"/>
                            <a:ea typeface="Cambria Math" panose="02040503050406030204" pitchFamily="18" charset="0"/>
                          </a:rPr>
                          <m:t>2</m:t>
                        </m:r>
                      </m:sup>
                    </m:sSup>
                  </m:oMath>
                </a14:m>
                <a:r>
                  <a:rPr lang="en-US" sz="1400" dirty="0"/>
                  <a:t>, assuming there is no static phase error.</a:t>
                </a:r>
              </a:p>
              <a:p>
                <a:pPr lvl="1"/>
                <a:r>
                  <a:rPr lang="en-US" sz="1400" dirty="0"/>
                  <a:t>For lower B</a:t>
                </a:r>
                <a:r>
                  <a:rPr lang="en-US" sz="1400" baseline="-25000" dirty="0"/>
                  <a:t>L</a:t>
                </a:r>
                <a:r>
                  <a:rPr lang="en-US" sz="1400" dirty="0"/>
                  <a:t>/R</a:t>
                </a:r>
                <a:r>
                  <a:rPr lang="en-US" sz="1400" baseline="-25000" dirty="0"/>
                  <a:t>cs</a:t>
                </a:r>
                <a:r>
                  <a:rPr lang="en-US" sz="1400" dirty="0"/>
                  <a:t> ratios, </a:t>
                </a:r>
                <a14:m>
                  <m:oMath xmlns:m="http://schemas.openxmlformats.org/officeDocument/2006/math">
                    <m:sSubSup>
                      <m:sSubSupPr>
                        <m:ctrlPr>
                          <a:rPr lang="en-US" sz="1400" i="1" smtClean="0">
                            <a:latin typeface="Cambria Math" panose="02040503050406030204" pitchFamily="18" charset="0"/>
                          </a:rPr>
                        </m:ctrlPr>
                      </m:sSubSupPr>
                      <m:e>
                        <m:r>
                          <a:rPr lang="en-US" sz="1400" i="1" smtClean="0">
                            <a:latin typeface="Cambria Math" panose="02040503050406030204" pitchFamily="18" charset="0"/>
                            <a:ea typeface="Cambria Math" panose="02040503050406030204" pitchFamily="18" charset="0"/>
                          </a:rPr>
                          <m:t>𝜎</m:t>
                        </m:r>
                      </m:e>
                      <m:sub>
                        <m:r>
                          <a:rPr lang="en-US" sz="1400" i="1" smtClean="0">
                            <a:latin typeface="Cambria Math" panose="02040503050406030204" pitchFamily="18" charset="0"/>
                            <a:ea typeface="Cambria Math" panose="02040503050406030204" pitchFamily="18" charset="0"/>
                          </a:rPr>
                          <m:t>𝜃</m:t>
                        </m:r>
                      </m:sub>
                      <m:sup>
                        <m:r>
                          <a:rPr lang="en-US" sz="1400" b="0" i="1" smtClean="0">
                            <a:latin typeface="Cambria Math" panose="02040503050406030204" pitchFamily="18" charset="0"/>
                          </a:rPr>
                          <m:t>2</m:t>
                        </m:r>
                      </m:sup>
                    </m:sSubSup>
                    <m:r>
                      <a:rPr lang="en-US" sz="1400" b="0" i="1" dirty="0" smtClean="0">
                        <a:latin typeface="Cambria Math" panose="02040503050406030204" pitchFamily="18" charset="0"/>
                        <a:ea typeface="Cambria Math" panose="02040503050406030204" pitchFamily="18" charset="0"/>
                      </a:rPr>
                      <m:t>≈</m:t>
                    </m:r>
                    <m:sSubSup>
                      <m:sSubSupPr>
                        <m:ctrlPr>
                          <a:rPr lang="en-US" sz="1400" i="1">
                            <a:latin typeface="Cambria Math" panose="02040503050406030204" pitchFamily="18" charset="0"/>
                          </a:rPr>
                        </m:ctrlPr>
                      </m:sSubSupPr>
                      <m:e>
                        <m:r>
                          <a:rPr lang="en-US" sz="1400" i="1">
                            <a:latin typeface="Cambria Math" panose="02040503050406030204" pitchFamily="18" charset="0"/>
                            <a:ea typeface="Cambria Math" panose="02040503050406030204" pitchFamily="18" charset="0"/>
                          </a:rPr>
                          <m:t>𝜎</m:t>
                        </m:r>
                      </m:e>
                      <m:sub>
                        <m:r>
                          <a:rPr lang="en-US" sz="1400" b="0" i="1" smtClean="0">
                            <a:latin typeface="Cambria Math" panose="02040503050406030204" pitchFamily="18" charset="0"/>
                            <a:ea typeface="Cambria Math" panose="02040503050406030204" pitchFamily="18" charset="0"/>
                          </a:rPr>
                          <m:t>𝑡h𝑒𝑟𝑚𝑎𝑙</m:t>
                        </m:r>
                      </m:sub>
                      <m:sup>
                        <m:r>
                          <a:rPr lang="en-US" sz="1400" i="1">
                            <a:latin typeface="Cambria Math" panose="02040503050406030204" pitchFamily="18" charset="0"/>
                          </a:rPr>
                          <m:t>2</m:t>
                        </m:r>
                      </m:sup>
                    </m:sSubSup>
                    <m:r>
                      <a:rPr lang="en-US" sz="1400" b="0" i="1" smtClean="0">
                        <a:latin typeface="Cambria Math" panose="02040503050406030204" pitchFamily="18" charset="0"/>
                      </a:rPr>
                      <m:t>+</m:t>
                    </m:r>
                    <m:sSubSup>
                      <m:sSubSupPr>
                        <m:ctrlPr>
                          <a:rPr lang="en-US" sz="1400" i="1">
                            <a:latin typeface="Cambria Math" panose="02040503050406030204" pitchFamily="18" charset="0"/>
                          </a:rPr>
                        </m:ctrlPr>
                      </m:sSubSupPr>
                      <m:e>
                        <m:r>
                          <a:rPr lang="en-US" sz="1400" i="1">
                            <a:latin typeface="Cambria Math" panose="02040503050406030204" pitchFamily="18" charset="0"/>
                            <a:ea typeface="Cambria Math" panose="02040503050406030204" pitchFamily="18" charset="0"/>
                          </a:rPr>
                          <m:t>𝜎</m:t>
                        </m:r>
                      </m:e>
                      <m:sub>
                        <m:r>
                          <a:rPr lang="en-US" sz="1400" b="0" i="1" smtClean="0">
                            <a:latin typeface="Cambria Math" panose="02040503050406030204" pitchFamily="18" charset="0"/>
                            <a:ea typeface="Cambria Math" panose="02040503050406030204" pitchFamily="18" charset="0"/>
                          </a:rPr>
                          <m:t>𝐷𝑎𝑡𝑎</m:t>
                        </m:r>
                      </m:sub>
                      <m:sup>
                        <m:r>
                          <a:rPr lang="en-US" sz="1400" i="1">
                            <a:latin typeface="Cambria Math" panose="02040503050406030204" pitchFamily="18" charset="0"/>
                          </a:rPr>
                          <m:t>2</m:t>
                        </m:r>
                      </m:sup>
                    </m:sSubSup>
                    <m:r>
                      <a:rPr lang="en-US" sz="1400" b="0" i="1" smtClean="0">
                        <a:latin typeface="Cambria Math" panose="02040503050406030204" pitchFamily="18" charset="0"/>
                      </a:rPr>
                      <m:t>+</m:t>
                    </m:r>
                    <m:sSubSup>
                      <m:sSubSupPr>
                        <m:ctrlPr>
                          <a:rPr lang="en-US" sz="1400" i="1">
                            <a:latin typeface="Cambria Math" panose="02040503050406030204" pitchFamily="18" charset="0"/>
                          </a:rPr>
                        </m:ctrlPr>
                      </m:sSubSupPr>
                      <m:e>
                        <m:r>
                          <a:rPr lang="en-US" sz="1400" i="1">
                            <a:latin typeface="Cambria Math" panose="02040503050406030204" pitchFamily="18" charset="0"/>
                            <a:ea typeface="Cambria Math" panose="02040503050406030204" pitchFamily="18" charset="0"/>
                          </a:rPr>
                          <m:t>𝜎</m:t>
                        </m:r>
                      </m:e>
                      <m:sub>
                        <m:r>
                          <a:rPr lang="en-US" sz="1400" b="0" i="1" smtClean="0">
                            <a:latin typeface="Cambria Math" panose="02040503050406030204" pitchFamily="18" charset="0"/>
                            <a:ea typeface="Cambria Math" panose="02040503050406030204" pitchFamily="18" charset="0"/>
                          </a:rPr>
                          <m:t>𝑃𝑁</m:t>
                        </m:r>
                      </m:sub>
                      <m:sup>
                        <m:r>
                          <a:rPr lang="en-US" sz="1400" i="1">
                            <a:latin typeface="Cambria Math" panose="02040503050406030204" pitchFamily="18" charset="0"/>
                          </a:rPr>
                          <m:t>2</m:t>
                        </m:r>
                      </m:sup>
                    </m:sSubSup>
                  </m:oMath>
                </a14:m>
                <a:endParaRPr lang="en-US" sz="1400" dirty="0"/>
              </a:p>
              <a:p>
                <a:pPr lvl="2"/>
                <a14:m>
                  <m:oMath xmlns:m="http://schemas.openxmlformats.org/officeDocument/2006/math">
                    <m:sSubSup>
                      <m:sSubSupPr>
                        <m:ctrlPr>
                          <a:rPr lang="en-US" sz="1400" i="1" smtClean="0">
                            <a:latin typeface="Cambria Math" panose="02040503050406030204" pitchFamily="18" charset="0"/>
                          </a:rPr>
                        </m:ctrlPr>
                      </m:sSubSupPr>
                      <m:e>
                        <m:r>
                          <a:rPr lang="en-US" sz="1400" i="1">
                            <a:latin typeface="Cambria Math" panose="02040503050406030204" pitchFamily="18" charset="0"/>
                            <a:ea typeface="Cambria Math" panose="02040503050406030204" pitchFamily="18" charset="0"/>
                          </a:rPr>
                          <m:t>𝜎</m:t>
                        </m:r>
                      </m:e>
                      <m:sub>
                        <m:r>
                          <a:rPr lang="en-US" sz="1400" b="0" i="1" smtClean="0">
                            <a:latin typeface="Cambria Math" panose="02040503050406030204" pitchFamily="18" charset="0"/>
                            <a:ea typeface="Cambria Math" panose="02040503050406030204" pitchFamily="18" charset="0"/>
                          </a:rPr>
                          <m:t>𝑡h𝑒𝑟𝑚𝑎𝑙</m:t>
                        </m:r>
                      </m:sub>
                      <m:sup>
                        <m:r>
                          <a:rPr lang="en-US" sz="1400" i="1">
                            <a:latin typeface="Cambria Math" panose="02040503050406030204" pitchFamily="18" charset="0"/>
                          </a:rPr>
                          <m:t>2</m:t>
                        </m:r>
                      </m:sup>
                    </m:sSubSup>
                  </m:oMath>
                </a14:m>
                <a:r>
                  <a:rPr lang="en-US" sz="1400" dirty="0"/>
                  <a:t> is contribution due to thermal noise</a:t>
                </a:r>
              </a:p>
              <a:p>
                <a:pPr lvl="2"/>
                <a14:m>
                  <m:oMath xmlns:m="http://schemas.openxmlformats.org/officeDocument/2006/math">
                    <m:sSubSup>
                      <m:sSubSupPr>
                        <m:ctrlPr>
                          <a:rPr lang="en-US" sz="1400" i="1" smtClean="0">
                            <a:latin typeface="Cambria Math" panose="02040503050406030204" pitchFamily="18" charset="0"/>
                          </a:rPr>
                        </m:ctrlPr>
                      </m:sSubSupPr>
                      <m:e>
                        <m:r>
                          <a:rPr lang="en-US" sz="1400" i="1">
                            <a:latin typeface="Cambria Math" panose="02040503050406030204" pitchFamily="18" charset="0"/>
                            <a:ea typeface="Cambria Math" panose="02040503050406030204" pitchFamily="18" charset="0"/>
                          </a:rPr>
                          <m:t>𝜎</m:t>
                        </m:r>
                      </m:e>
                      <m:sub>
                        <m:r>
                          <a:rPr lang="en-US" sz="1400" b="0" i="1" smtClean="0">
                            <a:latin typeface="Cambria Math" panose="02040503050406030204" pitchFamily="18" charset="0"/>
                            <a:ea typeface="Cambria Math" panose="02040503050406030204" pitchFamily="18" charset="0"/>
                          </a:rPr>
                          <m:t>𝐷𝑎𝑡𝑎</m:t>
                        </m:r>
                      </m:sub>
                      <m:sup>
                        <m:r>
                          <a:rPr lang="en-US" sz="1400" i="1">
                            <a:latin typeface="Cambria Math" panose="02040503050406030204" pitchFamily="18" charset="0"/>
                          </a:rPr>
                          <m:t>2</m:t>
                        </m:r>
                      </m:sup>
                    </m:sSubSup>
                  </m:oMath>
                </a14:m>
                <a:r>
                  <a:rPr lang="en-US" sz="1400" dirty="0"/>
                  <a:t> is contribution due to data interference</a:t>
                </a:r>
              </a:p>
              <a:p>
                <a:pPr lvl="2"/>
                <a14:m>
                  <m:oMath xmlns:m="http://schemas.openxmlformats.org/officeDocument/2006/math">
                    <m:sSubSup>
                      <m:sSubSupPr>
                        <m:ctrlPr>
                          <a:rPr lang="en-US" sz="1400" i="1" smtClean="0">
                            <a:latin typeface="Cambria Math" panose="02040503050406030204" pitchFamily="18" charset="0"/>
                          </a:rPr>
                        </m:ctrlPr>
                      </m:sSubSupPr>
                      <m:e>
                        <m:r>
                          <a:rPr lang="en-US" sz="1400" i="1">
                            <a:latin typeface="Cambria Math" panose="02040503050406030204" pitchFamily="18" charset="0"/>
                            <a:ea typeface="Cambria Math" panose="02040503050406030204" pitchFamily="18" charset="0"/>
                          </a:rPr>
                          <m:t>𝜎</m:t>
                        </m:r>
                      </m:e>
                      <m:sub>
                        <m:r>
                          <a:rPr lang="en-US" sz="1400" b="0" i="1" smtClean="0">
                            <a:latin typeface="Cambria Math" panose="02040503050406030204" pitchFamily="18" charset="0"/>
                            <a:ea typeface="Cambria Math" panose="02040503050406030204" pitchFamily="18" charset="0"/>
                          </a:rPr>
                          <m:t>𝑃𝑁</m:t>
                        </m:r>
                      </m:sub>
                      <m:sup>
                        <m:r>
                          <a:rPr lang="en-US" sz="1400" i="1">
                            <a:latin typeface="Cambria Math" panose="02040503050406030204" pitchFamily="18" charset="0"/>
                          </a:rPr>
                          <m:t>2</m:t>
                        </m:r>
                      </m:sup>
                    </m:sSubSup>
                  </m:oMath>
                </a14:m>
                <a:r>
                  <a:rPr lang="en-US" sz="1400" dirty="0"/>
                  <a:t> is contribution due to phase noise</a:t>
                </a:r>
              </a:p>
              <a:p>
                <a:pPr lvl="1"/>
                <a:r>
                  <a:rPr lang="en-US" sz="1400" dirty="0"/>
                  <a:t>See backup slide for analytical expressions for these terms. </a:t>
                </a:r>
              </a:p>
              <a:p>
                <a:pPr lvl="1"/>
                <a:endParaRPr lang="en-US" sz="1400" dirty="0"/>
              </a:p>
              <a:p>
                <a:r>
                  <a:rPr lang="en-US" sz="1400" dirty="0"/>
                  <a:t>Although not an exact match in channel code, considering (c) in Rec. 2.4.15A in the 401 Blue Book mentions </a:t>
                </a:r>
                <a14:m>
                  <m:oMath xmlns:m="http://schemas.openxmlformats.org/officeDocument/2006/math">
                    <m:sSub>
                      <m:sSubPr>
                        <m:ctrlPr>
                          <a:rPr lang="en-US" sz="1400" i="1">
                            <a:solidFill>
                              <a:srgbClr val="FF0000"/>
                            </a:solidFill>
                            <a:latin typeface="Cambria Math" panose="02040503050406030204" pitchFamily="18" charset="0"/>
                          </a:rPr>
                        </m:ctrlPr>
                      </m:sSubPr>
                      <m:e>
                        <m:r>
                          <a:rPr lang="en-US" sz="1400" i="1">
                            <a:solidFill>
                              <a:srgbClr val="FF0000"/>
                            </a:solidFill>
                            <a:latin typeface="Cambria Math" panose="02040503050406030204" pitchFamily="18" charset="0"/>
                            <a:ea typeface="Cambria Math" panose="02040503050406030204" pitchFamily="18" charset="0"/>
                          </a:rPr>
                          <m:t>𝜌</m:t>
                        </m:r>
                      </m:e>
                      <m:sub>
                        <m:r>
                          <a:rPr lang="en-US" sz="1400" i="1">
                            <a:solidFill>
                              <a:srgbClr val="FF0000"/>
                            </a:solidFill>
                            <a:latin typeface="Cambria Math" panose="02040503050406030204" pitchFamily="18" charset="0"/>
                          </a:rPr>
                          <m:t>𝐿</m:t>
                        </m:r>
                        <m:r>
                          <a:rPr lang="en-US" sz="1400" i="1">
                            <a:solidFill>
                              <a:srgbClr val="FF0000"/>
                            </a:solidFill>
                            <a:latin typeface="Cambria Math" panose="02040503050406030204" pitchFamily="18" charset="0"/>
                          </a:rPr>
                          <m:t>(</m:t>
                        </m:r>
                        <m:r>
                          <a:rPr lang="en-US" sz="1400" i="1">
                            <a:solidFill>
                              <a:srgbClr val="FF0000"/>
                            </a:solidFill>
                            <a:latin typeface="Cambria Math" panose="02040503050406030204" pitchFamily="18" charset="0"/>
                          </a:rPr>
                          <m:t>𝑑𝐵</m:t>
                        </m:r>
                        <m:r>
                          <a:rPr lang="en-US" sz="1400" i="1">
                            <a:solidFill>
                              <a:srgbClr val="FF0000"/>
                            </a:solidFill>
                            <a:latin typeface="Cambria Math" panose="02040503050406030204" pitchFamily="18" charset="0"/>
                          </a:rPr>
                          <m:t>)</m:t>
                        </m:r>
                      </m:sub>
                    </m:sSub>
                    <m:r>
                      <a:rPr lang="en-US" sz="1400" i="1" smtClean="0">
                        <a:solidFill>
                          <a:srgbClr val="FF0000"/>
                        </a:solidFill>
                        <a:latin typeface="Cambria Math" panose="02040503050406030204" pitchFamily="18" charset="0"/>
                        <a:ea typeface="Cambria Math" panose="02040503050406030204" pitchFamily="18" charset="0"/>
                      </a:rPr>
                      <m:t>≥ </m:t>
                    </m:r>
                  </m:oMath>
                </a14:m>
                <a:r>
                  <a:rPr lang="en-US" sz="1400" dirty="0">
                    <a:solidFill>
                      <a:srgbClr val="FF0000"/>
                    </a:solidFill>
                  </a:rPr>
                  <a:t> 15dB, or </a:t>
                </a:r>
                <a14:m>
                  <m:oMath xmlns:m="http://schemas.openxmlformats.org/officeDocument/2006/math">
                    <m:sSubSup>
                      <m:sSubSupPr>
                        <m:ctrlPr>
                          <a:rPr lang="en-US" sz="1400" i="1">
                            <a:solidFill>
                              <a:srgbClr val="FF0000"/>
                            </a:solidFill>
                            <a:latin typeface="Cambria Math" panose="02040503050406030204" pitchFamily="18" charset="0"/>
                          </a:rPr>
                        </m:ctrlPr>
                      </m:sSubSupPr>
                      <m:e>
                        <m:r>
                          <a:rPr lang="en-US" sz="1400" i="1">
                            <a:solidFill>
                              <a:srgbClr val="FF0000"/>
                            </a:solidFill>
                            <a:latin typeface="Cambria Math" panose="02040503050406030204" pitchFamily="18" charset="0"/>
                            <a:ea typeface="Cambria Math" panose="02040503050406030204" pitchFamily="18" charset="0"/>
                          </a:rPr>
                          <m:t>𝜎</m:t>
                        </m:r>
                      </m:e>
                      <m:sub>
                        <m:r>
                          <a:rPr lang="en-US" sz="1400" i="1">
                            <a:solidFill>
                              <a:srgbClr val="FF0000"/>
                            </a:solidFill>
                            <a:latin typeface="Cambria Math" panose="02040503050406030204" pitchFamily="18" charset="0"/>
                            <a:ea typeface="Cambria Math" panose="02040503050406030204" pitchFamily="18" charset="0"/>
                          </a:rPr>
                          <m:t>𝜃</m:t>
                        </m:r>
                      </m:sub>
                      <m:sup>
                        <m:r>
                          <a:rPr lang="en-US" sz="1400" i="1">
                            <a:solidFill>
                              <a:srgbClr val="FF0000"/>
                            </a:solidFill>
                            <a:latin typeface="Cambria Math" panose="02040503050406030204" pitchFamily="18" charset="0"/>
                          </a:rPr>
                          <m:t>2</m:t>
                        </m:r>
                      </m:sup>
                    </m:sSubSup>
                    <m:r>
                      <a:rPr lang="en-US" sz="1400" i="1">
                        <a:solidFill>
                          <a:srgbClr val="FF0000"/>
                        </a:solidFill>
                        <a:latin typeface="Cambria Math" panose="02040503050406030204" pitchFamily="18" charset="0"/>
                        <a:ea typeface="Cambria Math" panose="02040503050406030204" pitchFamily="18" charset="0"/>
                      </a:rPr>
                      <m:t>≤0.</m:t>
                    </m:r>
                    <m:r>
                      <a:rPr lang="en-US" sz="1400" b="0" i="1" smtClean="0">
                        <a:solidFill>
                          <a:srgbClr val="FF0000"/>
                        </a:solidFill>
                        <a:latin typeface="Cambria Math" panose="02040503050406030204" pitchFamily="18" charset="0"/>
                        <a:ea typeface="Cambria Math" panose="02040503050406030204" pitchFamily="18" charset="0"/>
                      </a:rPr>
                      <m:t>032</m:t>
                    </m:r>
                    <m:r>
                      <a:rPr lang="en-US" sz="1400" i="1">
                        <a:solidFill>
                          <a:srgbClr val="FF0000"/>
                        </a:solidFill>
                        <a:latin typeface="Cambria Math" panose="02040503050406030204" pitchFamily="18" charset="0"/>
                        <a:ea typeface="Cambria Math" panose="02040503050406030204" pitchFamily="18" charset="0"/>
                      </a:rPr>
                      <m:t> </m:t>
                    </m:r>
                    <m:sSup>
                      <m:sSupPr>
                        <m:ctrlPr>
                          <a:rPr lang="en-US" sz="1400" i="1">
                            <a:solidFill>
                              <a:srgbClr val="FF0000"/>
                            </a:solidFill>
                            <a:latin typeface="Cambria Math" panose="02040503050406030204" pitchFamily="18" charset="0"/>
                            <a:ea typeface="Cambria Math" panose="02040503050406030204" pitchFamily="18" charset="0"/>
                          </a:rPr>
                        </m:ctrlPr>
                      </m:sSupPr>
                      <m:e>
                        <m:r>
                          <a:rPr lang="en-US" sz="1400" i="1">
                            <a:solidFill>
                              <a:srgbClr val="FF0000"/>
                            </a:solidFill>
                            <a:latin typeface="Cambria Math" panose="02040503050406030204" pitchFamily="18" charset="0"/>
                            <a:ea typeface="Cambria Math" panose="02040503050406030204" pitchFamily="18" charset="0"/>
                          </a:rPr>
                          <m:t>𝑟𝑎𝑑</m:t>
                        </m:r>
                      </m:e>
                      <m:sup>
                        <m:r>
                          <a:rPr lang="en-US" sz="1400" i="1">
                            <a:solidFill>
                              <a:srgbClr val="FF0000"/>
                            </a:solidFill>
                            <a:latin typeface="Cambria Math" panose="02040503050406030204" pitchFamily="18" charset="0"/>
                            <a:ea typeface="Cambria Math" panose="02040503050406030204" pitchFamily="18" charset="0"/>
                          </a:rPr>
                          <m:t>2</m:t>
                        </m:r>
                      </m:sup>
                    </m:sSup>
                  </m:oMath>
                </a14:m>
                <a:r>
                  <a:rPr lang="en-US" sz="1400" dirty="0">
                    <a:solidFill>
                      <a:srgbClr val="FF0000"/>
                    </a:solidFill>
                  </a:rPr>
                  <a:t> </a:t>
                </a:r>
                <a:r>
                  <a:rPr lang="en-US" sz="1400" dirty="0"/>
                  <a:t>to limit BER degradation to within 0.3dB for CCSDS concatenated code.</a:t>
                </a:r>
              </a:p>
              <a:p>
                <a:pPr lvl="1"/>
                <a:r>
                  <a:rPr lang="en-US" sz="1400" dirty="0"/>
                  <a:t>Since S-band Prox-1 hailing channel uses LDPC Rate ½ (K=1024) code instead, our approach is to simulate and find the minimum tolerable </a:t>
                </a:r>
                <a14:m>
                  <m:oMath xmlns:m="http://schemas.openxmlformats.org/officeDocument/2006/math">
                    <m:sSub>
                      <m:sSubPr>
                        <m:ctrlPr>
                          <a:rPr lang="en-US" sz="1400" i="1" smtClean="0">
                            <a:solidFill>
                              <a:srgbClr val="173C70"/>
                            </a:solidFill>
                            <a:latin typeface="Cambria Math" panose="02040503050406030204" pitchFamily="18" charset="0"/>
                          </a:rPr>
                        </m:ctrlPr>
                      </m:sSubPr>
                      <m:e>
                        <m:r>
                          <a:rPr lang="en-US" sz="1400" i="1">
                            <a:solidFill>
                              <a:srgbClr val="173C70"/>
                            </a:solidFill>
                            <a:latin typeface="Cambria Math" panose="02040503050406030204" pitchFamily="18" charset="0"/>
                            <a:ea typeface="Cambria Math" panose="02040503050406030204" pitchFamily="18" charset="0"/>
                          </a:rPr>
                          <m:t>𝜌</m:t>
                        </m:r>
                      </m:e>
                      <m:sub>
                        <m:r>
                          <a:rPr lang="en-US" sz="1400" i="1">
                            <a:solidFill>
                              <a:srgbClr val="173C70"/>
                            </a:solidFill>
                            <a:latin typeface="Cambria Math" panose="02040503050406030204" pitchFamily="18" charset="0"/>
                          </a:rPr>
                          <m:t>𝐿</m:t>
                        </m:r>
                      </m:sub>
                    </m:sSub>
                  </m:oMath>
                </a14:m>
                <a:r>
                  <a:rPr lang="en-US" sz="1400" dirty="0"/>
                  <a:t> that would result &lt;0.3dB of degradation at a FER of 1e-4 with the target channel code.  The required Eb/No≈1.75dB (Es/No ≈ -1.25dB).</a:t>
                </a:r>
              </a:p>
              <a:p>
                <a:pPr lvl="1"/>
                <a:r>
                  <a:rPr lang="en-US" sz="1400" dirty="0"/>
                  <a:t>Simulation results indicate that loop SNR of the PLL set at the min. operating Es/No of -1.25dB should be </a:t>
                </a:r>
                <a14:m>
                  <m:oMath xmlns:m="http://schemas.openxmlformats.org/officeDocument/2006/math">
                    <m:sSub>
                      <m:sSubPr>
                        <m:ctrlPr>
                          <a:rPr lang="en-US" sz="1400" i="1">
                            <a:solidFill>
                              <a:srgbClr val="FF0000"/>
                            </a:solidFill>
                            <a:latin typeface="Cambria Math" panose="02040503050406030204" pitchFamily="18" charset="0"/>
                          </a:rPr>
                        </m:ctrlPr>
                      </m:sSubPr>
                      <m:e>
                        <m:r>
                          <a:rPr lang="en-US" sz="1400" i="1">
                            <a:solidFill>
                              <a:srgbClr val="FF0000"/>
                            </a:solidFill>
                            <a:latin typeface="Cambria Math" panose="02040503050406030204" pitchFamily="18" charset="0"/>
                            <a:ea typeface="Cambria Math" panose="02040503050406030204" pitchFamily="18" charset="0"/>
                          </a:rPr>
                          <m:t>𝜌</m:t>
                        </m:r>
                      </m:e>
                      <m:sub>
                        <m:r>
                          <a:rPr lang="en-US" sz="1400" i="1">
                            <a:solidFill>
                              <a:srgbClr val="FF0000"/>
                            </a:solidFill>
                            <a:latin typeface="Cambria Math" panose="02040503050406030204" pitchFamily="18" charset="0"/>
                          </a:rPr>
                          <m:t>𝐿</m:t>
                        </m:r>
                        <m:r>
                          <a:rPr lang="en-US" sz="1400" i="1">
                            <a:solidFill>
                              <a:srgbClr val="FF0000"/>
                            </a:solidFill>
                            <a:latin typeface="Cambria Math" panose="02040503050406030204" pitchFamily="18" charset="0"/>
                          </a:rPr>
                          <m:t>(</m:t>
                        </m:r>
                        <m:r>
                          <a:rPr lang="en-US" sz="1400" i="1">
                            <a:solidFill>
                              <a:srgbClr val="FF0000"/>
                            </a:solidFill>
                            <a:latin typeface="Cambria Math" panose="02040503050406030204" pitchFamily="18" charset="0"/>
                          </a:rPr>
                          <m:t>𝑑𝐵</m:t>
                        </m:r>
                        <m:r>
                          <a:rPr lang="en-US" sz="1400" i="1">
                            <a:solidFill>
                              <a:srgbClr val="FF0000"/>
                            </a:solidFill>
                            <a:latin typeface="Cambria Math" panose="02040503050406030204" pitchFamily="18" charset="0"/>
                          </a:rPr>
                          <m:t>)</m:t>
                        </m:r>
                      </m:sub>
                    </m:sSub>
                    <m:r>
                      <a:rPr lang="en-US" sz="1400" i="1">
                        <a:solidFill>
                          <a:srgbClr val="FF0000"/>
                        </a:solidFill>
                        <a:latin typeface="Cambria Math" panose="02040503050406030204" pitchFamily="18" charset="0"/>
                        <a:ea typeface="Cambria Math" panose="02040503050406030204" pitchFamily="18" charset="0"/>
                      </a:rPr>
                      <m:t>≥</m:t>
                    </m:r>
                  </m:oMath>
                </a14:m>
                <a:r>
                  <a:rPr lang="en-US" sz="1400" dirty="0"/>
                  <a:t> </a:t>
                </a:r>
                <a:r>
                  <a:rPr lang="en-US" sz="1400" dirty="0">
                    <a:solidFill>
                      <a:srgbClr val="FF0000"/>
                    </a:solidFill>
                  </a:rPr>
                  <a:t>13dB, or </a:t>
                </a:r>
                <a14:m>
                  <m:oMath xmlns:m="http://schemas.openxmlformats.org/officeDocument/2006/math">
                    <m:sSubSup>
                      <m:sSubSupPr>
                        <m:ctrlPr>
                          <a:rPr lang="en-US" sz="1400" i="1">
                            <a:solidFill>
                              <a:srgbClr val="FF0000"/>
                            </a:solidFill>
                            <a:latin typeface="Cambria Math" panose="02040503050406030204" pitchFamily="18" charset="0"/>
                          </a:rPr>
                        </m:ctrlPr>
                      </m:sSubSupPr>
                      <m:e>
                        <m:r>
                          <a:rPr lang="en-US" sz="1400" i="1">
                            <a:solidFill>
                              <a:srgbClr val="FF0000"/>
                            </a:solidFill>
                            <a:latin typeface="Cambria Math" panose="02040503050406030204" pitchFamily="18" charset="0"/>
                            <a:ea typeface="Cambria Math" panose="02040503050406030204" pitchFamily="18" charset="0"/>
                          </a:rPr>
                          <m:t>𝜎</m:t>
                        </m:r>
                      </m:e>
                      <m:sub>
                        <m:r>
                          <a:rPr lang="en-US" sz="1400" i="1">
                            <a:solidFill>
                              <a:srgbClr val="FF0000"/>
                            </a:solidFill>
                            <a:latin typeface="Cambria Math" panose="02040503050406030204" pitchFamily="18" charset="0"/>
                            <a:ea typeface="Cambria Math" panose="02040503050406030204" pitchFamily="18" charset="0"/>
                          </a:rPr>
                          <m:t>𝜃</m:t>
                        </m:r>
                      </m:sub>
                      <m:sup>
                        <m:r>
                          <a:rPr lang="en-US" sz="1400" i="1">
                            <a:solidFill>
                              <a:srgbClr val="FF0000"/>
                            </a:solidFill>
                            <a:latin typeface="Cambria Math" panose="02040503050406030204" pitchFamily="18" charset="0"/>
                          </a:rPr>
                          <m:t>2</m:t>
                        </m:r>
                      </m:sup>
                    </m:sSubSup>
                    <m:r>
                      <a:rPr lang="en-US" sz="1400" i="1">
                        <a:solidFill>
                          <a:srgbClr val="FF0000"/>
                        </a:solidFill>
                        <a:latin typeface="Cambria Math" panose="02040503050406030204" pitchFamily="18" charset="0"/>
                        <a:ea typeface="Cambria Math" panose="02040503050406030204" pitchFamily="18" charset="0"/>
                      </a:rPr>
                      <m:t>≤0.</m:t>
                    </m:r>
                    <m:r>
                      <a:rPr lang="en-US" sz="1400" b="0" i="1" smtClean="0">
                        <a:solidFill>
                          <a:srgbClr val="FF0000"/>
                        </a:solidFill>
                        <a:latin typeface="Cambria Math" panose="02040503050406030204" pitchFamily="18" charset="0"/>
                        <a:ea typeface="Cambria Math" panose="02040503050406030204" pitchFamily="18" charset="0"/>
                      </a:rPr>
                      <m:t>05</m:t>
                    </m:r>
                    <m:r>
                      <a:rPr lang="en-US" sz="1400" i="1">
                        <a:solidFill>
                          <a:srgbClr val="FF0000"/>
                        </a:solidFill>
                        <a:latin typeface="Cambria Math" panose="02040503050406030204" pitchFamily="18" charset="0"/>
                        <a:ea typeface="Cambria Math" panose="02040503050406030204" pitchFamily="18" charset="0"/>
                      </a:rPr>
                      <m:t> </m:t>
                    </m:r>
                    <m:sSup>
                      <m:sSupPr>
                        <m:ctrlPr>
                          <a:rPr lang="en-US" sz="1400" i="1">
                            <a:solidFill>
                              <a:srgbClr val="FF0000"/>
                            </a:solidFill>
                            <a:latin typeface="Cambria Math" panose="02040503050406030204" pitchFamily="18" charset="0"/>
                            <a:ea typeface="Cambria Math" panose="02040503050406030204" pitchFamily="18" charset="0"/>
                          </a:rPr>
                        </m:ctrlPr>
                      </m:sSupPr>
                      <m:e>
                        <m:r>
                          <a:rPr lang="en-US" sz="1400" i="1">
                            <a:solidFill>
                              <a:srgbClr val="FF0000"/>
                            </a:solidFill>
                            <a:latin typeface="Cambria Math" panose="02040503050406030204" pitchFamily="18" charset="0"/>
                            <a:ea typeface="Cambria Math" panose="02040503050406030204" pitchFamily="18" charset="0"/>
                          </a:rPr>
                          <m:t>𝑟𝑎𝑑</m:t>
                        </m:r>
                      </m:e>
                      <m:sup>
                        <m:r>
                          <a:rPr lang="en-US" sz="1400" i="1">
                            <a:solidFill>
                              <a:srgbClr val="FF0000"/>
                            </a:solidFill>
                            <a:latin typeface="Cambria Math" panose="02040503050406030204" pitchFamily="18" charset="0"/>
                            <a:ea typeface="Cambria Math" panose="02040503050406030204" pitchFamily="18" charset="0"/>
                          </a:rPr>
                          <m:t>2</m:t>
                        </m:r>
                      </m:sup>
                    </m:sSup>
                  </m:oMath>
                </a14:m>
                <a:r>
                  <a:rPr lang="en-US" sz="1400" dirty="0"/>
                  <a:t>.  This can be used as a design guideline on the next slide.</a:t>
                </a:r>
              </a:p>
              <a:p>
                <a:pPr lvl="1"/>
                <a:endParaRPr lang="en-US" sz="1400" dirty="0"/>
              </a:p>
            </p:txBody>
          </p:sp>
        </mc:Choice>
        <mc:Fallback>
          <p:sp>
            <p:nvSpPr>
              <p:cNvPr id="2" name="Content Placeholder 1">
                <a:extLst>
                  <a:ext uri="{FF2B5EF4-FFF2-40B4-BE49-F238E27FC236}">
                    <a16:creationId xmlns:a16="http://schemas.microsoft.com/office/drawing/2014/main" id="{F8D10142-A726-F0B1-CFC9-C45F418F6BF1}"/>
                  </a:ext>
                </a:extLst>
              </p:cNvPr>
              <p:cNvSpPr>
                <a:spLocks noGrp="1" noRot="1" noChangeAspect="1" noMove="1" noResize="1" noEditPoints="1" noAdjustHandles="1" noChangeArrowheads="1" noChangeShapeType="1" noTextEdit="1"/>
              </p:cNvSpPr>
              <p:nvPr>
                <p:ph idx="1"/>
              </p:nvPr>
            </p:nvSpPr>
            <p:spPr>
              <a:xfrm>
                <a:off x="586317" y="1638300"/>
                <a:ext cx="11300882" cy="4578349"/>
              </a:xfrm>
              <a:blipFill>
                <a:blip r:embed="rId2"/>
                <a:stretch>
                  <a:fillRect l="-54" t="-266"/>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AE8CBC3B-C92F-93C4-A9EF-CEB124F3A82F}"/>
              </a:ext>
            </a:extLst>
          </p:cNvPr>
          <p:cNvSpPr>
            <a:spLocks noGrp="1"/>
          </p:cNvSpPr>
          <p:nvPr>
            <p:ph type="title"/>
          </p:nvPr>
        </p:nvSpPr>
        <p:spPr>
          <a:xfrm>
            <a:off x="586318" y="379413"/>
            <a:ext cx="11300882" cy="760412"/>
          </a:xfrm>
        </p:spPr>
        <p:txBody>
          <a:bodyPr/>
          <a:lstStyle/>
          <a:p>
            <a:r>
              <a:rPr lang="en-US" sz="3200" dirty="0"/>
              <a:t>Minimum Loop SNR Guidelines for PLL to Reduce Likelihood of Cycle Slippage and Limit BER Degradation</a:t>
            </a:r>
          </a:p>
        </p:txBody>
      </p:sp>
      <p:sp>
        <p:nvSpPr>
          <p:cNvPr id="4" name="Slide Number Placeholder 3">
            <a:extLst>
              <a:ext uri="{FF2B5EF4-FFF2-40B4-BE49-F238E27FC236}">
                <a16:creationId xmlns:a16="http://schemas.microsoft.com/office/drawing/2014/main" id="{DC402E93-5713-D74C-9AF7-08FE9DCF897C}"/>
              </a:ext>
            </a:extLst>
          </p:cNvPr>
          <p:cNvSpPr>
            <a:spLocks noGrp="1"/>
          </p:cNvSpPr>
          <p:nvPr>
            <p:ph type="sldNum" sz="quarter" idx="4"/>
          </p:nvPr>
        </p:nvSpPr>
        <p:spPr/>
        <p:txBody>
          <a:bodyPr/>
          <a:lstStyle/>
          <a:p>
            <a:pPr>
              <a:defRPr/>
            </a:pPr>
            <a:fld id="{7EF5C4C2-6C7D-164A-BCEB-EDE550CA4437}" type="slidenum">
              <a:rPr lang="en-US" altLang="x-none" smtClean="0"/>
              <a:pPr>
                <a:defRPr/>
              </a:pPr>
              <a:t>4</a:t>
            </a:fld>
            <a:endParaRPr lang="en-US" altLang="x-none"/>
          </a:p>
        </p:txBody>
      </p:sp>
      <p:sp>
        <p:nvSpPr>
          <p:cNvPr id="5" name="Footer Placeholder 4">
            <a:extLst>
              <a:ext uri="{FF2B5EF4-FFF2-40B4-BE49-F238E27FC236}">
                <a16:creationId xmlns:a16="http://schemas.microsoft.com/office/drawing/2014/main" id="{EDD7E5B8-1825-4E0C-7FA8-7190A7D26423}"/>
              </a:ext>
            </a:extLst>
          </p:cNvPr>
          <p:cNvSpPr>
            <a:spLocks noGrp="1"/>
          </p:cNvSpPr>
          <p:nvPr>
            <p:ph type="ftr" sz="quarter" idx="3"/>
          </p:nvPr>
        </p:nvSpPr>
        <p:spPr/>
        <p:txBody>
          <a:bodyPr/>
          <a:lstStyle/>
          <a:p>
            <a:pPr>
              <a:defRPr/>
            </a:pPr>
            <a:r>
              <a:rPr lang="en-US" altLang="x-none"/>
              <a:t>NASA’s Goddard Space Flight Center </a:t>
            </a:r>
            <a:r>
              <a:rPr lang="en-US" altLang="x-none" b="1">
                <a:solidFill>
                  <a:srgbClr val="0C88BD"/>
                </a:solidFill>
              </a:rPr>
              <a:t>Flight Microwave &amp; Telecommunication Systems Branch</a:t>
            </a:r>
          </a:p>
          <a:p>
            <a:pPr>
              <a:defRPr/>
            </a:pPr>
            <a:endParaRPr lang="en-US" altLang="x-none" b="1">
              <a:solidFill>
                <a:srgbClr val="0C88BD"/>
              </a:solidFill>
            </a:endParaRPr>
          </a:p>
        </p:txBody>
      </p:sp>
    </p:spTree>
    <p:extLst>
      <p:ext uri="{BB962C8B-B14F-4D97-AF65-F5344CB8AC3E}">
        <p14:creationId xmlns:p14="http://schemas.microsoft.com/office/powerpoint/2010/main" val="109649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E10E5864-A658-7D02-6784-21329F49C9A1}"/>
              </a:ext>
            </a:extLst>
          </p:cNvPr>
          <p:cNvPicPr>
            <a:picLocks noChangeAspect="1"/>
          </p:cNvPicPr>
          <p:nvPr/>
        </p:nvPicPr>
        <p:blipFill>
          <a:blip r:embed="rId2"/>
          <a:stretch>
            <a:fillRect/>
          </a:stretch>
        </p:blipFill>
        <p:spPr>
          <a:xfrm>
            <a:off x="6195735" y="1912572"/>
            <a:ext cx="5334000" cy="4000500"/>
          </a:xfrm>
          <a:prstGeom prst="rect">
            <a:avLst/>
          </a:prstGeom>
        </p:spPr>
      </p:pic>
      <p:pic>
        <p:nvPicPr>
          <p:cNvPr id="33" name="Picture 32">
            <a:extLst>
              <a:ext uri="{FF2B5EF4-FFF2-40B4-BE49-F238E27FC236}">
                <a16:creationId xmlns:a16="http://schemas.microsoft.com/office/drawing/2014/main" id="{A23E6130-2526-E33B-CBD7-1B1818F5C23E}"/>
              </a:ext>
            </a:extLst>
          </p:cNvPr>
          <p:cNvPicPr>
            <a:picLocks noChangeAspect="1"/>
          </p:cNvPicPr>
          <p:nvPr/>
        </p:nvPicPr>
        <p:blipFill>
          <a:blip r:embed="rId3"/>
          <a:stretch>
            <a:fillRect/>
          </a:stretch>
        </p:blipFill>
        <p:spPr>
          <a:xfrm>
            <a:off x="468541" y="1900558"/>
            <a:ext cx="5334000" cy="4000500"/>
          </a:xfrm>
          <a:prstGeom prst="rect">
            <a:avLst/>
          </a:prstGeom>
        </p:spPr>
      </p:pic>
      <p:sp>
        <p:nvSpPr>
          <p:cNvPr id="3" name="Title 2">
            <a:extLst>
              <a:ext uri="{FF2B5EF4-FFF2-40B4-BE49-F238E27FC236}">
                <a16:creationId xmlns:a16="http://schemas.microsoft.com/office/drawing/2014/main" id="{6EDDFEBE-D718-4C6C-9440-ACBCCABE454A}"/>
              </a:ext>
            </a:extLst>
          </p:cNvPr>
          <p:cNvSpPr>
            <a:spLocks noGrp="1"/>
          </p:cNvSpPr>
          <p:nvPr>
            <p:ph type="title"/>
          </p:nvPr>
        </p:nvSpPr>
        <p:spPr/>
        <p:txBody>
          <a:bodyPr/>
          <a:lstStyle/>
          <a:p>
            <a:r>
              <a:rPr lang="en-US" sz="3200" dirty="0"/>
              <a:t>PLL Analysis with Proposed Phase Noise Mask for S-band Prox-1 Hailing Channel (Assume no Doppler)</a:t>
            </a:r>
          </a:p>
        </p:txBody>
      </p:sp>
      <p:sp>
        <p:nvSpPr>
          <p:cNvPr id="4" name="Slide Number Placeholder 3">
            <a:extLst>
              <a:ext uri="{FF2B5EF4-FFF2-40B4-BE49-F238E27FC236}">
                <a16:creationId xmlns:a16="http://schemas.microsoft.com/office/drawing/2014/main" id="{E0FC000A-9DD8-465A-95A1-9F9FA6224ADE}"/>
              </a:ext>
            </a:extLst>
          </p:cNvPr>
          <p:cNvSpPr>
            <a:spLocks noGrp="1"/>
          </p:cNvSpPr>
          <p:nvPr>
            <p:ph type="sldNum" sz="quarter" idx="4"/>
          </p:nvPr>
        </p:nvSpPr>
        <p:spPr/>
        <p:txBody>
          <a:bodyPr/>
          <a:lstStyle/>
          <a:p>
            <a:pPr>
              <a:defRPr/>
            </a:pPr>
            <a:fld id="{7EF5C4C2-6C7D-164A-BCEB-EDE550CA4437}" type="slidenum">
              <a:rPr lang="en-US" altLang="x-none" smtClean="0"/>
              <a:pPr>
                <a:defRPr/>
              </a:pPr>
              <a:t>5</a:t>
            </a:fld>
            <a:endParaRPr lang="en-US" altLang="x-none"/>
          </a:p>
        </p:txBody>
      </p:sp>
      <p:sp>
        <p:nvSpPr>
          <p:cNvPr id="5" name="Footer Placeholder 4">
            <a:extLst>
              <a:ext uri="{FF2B5EF4-FFF2-40B4-BE49-F238E27FC236}">
                <a16:creationId xmlns:a16="http://schemas.microsoft.com/office/drawing/2014/main" id="{49B6FA53-73E7-4F66-9171-B20342E058EF}"/>
              </a:ext>
            </a:extLst>
          </p:cNvPr>
          <p:cNvSpPr>
            <a:spLocks noGrp="1"/>
          </p:cNvSpPr>
          <p:nvPr>
            <p:ph type="ftr" sz="quarter" idx="3"/>
          </p:nvPr>
        </p:nvSpPr>
        <p:spPr/>
        <p:txBody>
          <a:bodyPr/>
          <a:lstStyle/>
          <a:p>
            <a:pPr>
              <a:defRPr/>
            </a:pPr>
            <a:r>
              <a:rPr lang="en-US" altLang="x-none"/>
              <a:t>NASA’s Goddard Space Flight Center </a:t>
            </a:r>
            <a:r>
              <a:rPr lang="en-US" altLang="x-none" b="1">
                <a:solidFill>
                  <a:srgbClr val="0C88BD"/>
                </a:solidFill>
              </a:rPr>
              <a:t>Flight Microwave &amp; Telecommunication Systems Branch</a:t>
            </a:r>
          </a:p>
          <a:p>
            <a:pPr>
              <a:defRPr/>
            </a:pPr>
            <a:endParaRPr lang="en-US" altLang="x-none" b="1">
              <a:solidFill>
                <a:srgbClr val="0C88BD"/>
              </a:solidFill>
            </a:endParaRPr>
          </a:p>
        </p:txBody>
      </p:sp>
      <p:sp>
        <p:nvSpPr>
          <p:cNvPr id="9" name="TextBox 8">
            <a:extLst>
              <a:ext uri="{FF2B5EF4-FFF2-40B4-BE49-F238E27FC236}">
                <a16:creationId xmlns:a16="http://schemas.microsoft.com/office/drawing/2014/main" id="{3D28EC69-C50B-BCAB-DAEA-2B27D2F3F8CB}"/>
              </a:ext>
            </a:extLst>
          </p:cNvPr>
          <p:cNvSpPr txBox="1"/>
          <p:nvPr/>
        </p:nvSpPr>
        <p:spPr>
          <a:xfrm>
            <a:off x="2748664" y="4796096"/>
            <a:ext cx="1071127" cy="307777"/>
          </a:xfrm>
          <a:prstGeom prst="rect">
            <a:avLst/>
          </a:prstGeom>
          <a:noFill/>
        </p:spPr>
        <p:txBody>
          <a:bodyPr wrap="none" rtlCol="0">
            <a:spAutoFit/>
          </a:bodyPr>
          <a:lstStyle/>
          <a:p>
            <a:r>
              <a:rPr lang="en-US" sz="1400" dirty="0">
                <a:solidFill>
                  <a:srgbClr val="FF0000"/>
                </a:solidFill>
              </a:rPr>
              <a:t>Acceptable</a:t>
            </a:r>
          </a:p>
        </p:txBody>
      </p:sp>
      <p:sp>
        <p:nvSpPr>
          <p:cNvPr id="10" name="Arrow: Down 9">
            <a:extLst>
              <a:ext uri="{FF2B5EF4-FFF2-40B4-BE49-F238E27FC236}">
                <a16:creationId xmlns:a16="http://schemas.microsoft.com/office/drawing/2014/main" id="{6F696B4C-ED85-1654-B910-EFB13F1B679F}"/>
              </a:ext>
            </a:extLst>
          </p:cNvPr>
          <p:cNvSpPr/>
          <p:nvPr/>
        </p:nvSpPr>
        <p:spPr bwMode="auto">
          <a:xfrm>
            <a:off x="3141858" y="4684257"/>
            <a:ext cx="142370" cy="188843"/>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p:txBody>
      </p:sp>
      <p:sp>
        <p:nvSpPr>
          <p:cNvPr id="12" name="TextBox 11">
            <a:extLst>
              <a:ext uri="{FF2B5EF4-FFF2-40B4-BE49-F238E27FC236}">
                <a16:creationId xmlns:a16="http://schemas.microsoft.com/office/drawing/2014/main" id="{AF43F2CB-0188-BE3A-480A-B33E762CA183}"/>
              </a:ext>
            </a:extLst>
          </p:cNvPr>
          <p:cNvSpPr txBox="1"/>
          <p:nvPr/>
        </p:nvSpPr>
        <p:spPr>
          <a:xfrm>
            <a:off x="926947" y="1357713"/>
            <a:ext cx="3903617" cy="307777"/>
          </a:xfrm>
          <a:prstGeom prst="rect">
            <a:avLst/>
          </a:prstGeom>
          <a:solidFill>
            <a:srgbClr val="FFFF00"/>
          </a:solidFill>
        </p:spPr>
        <p:txBody>
          <a:bodyPr wrap="square">
            <a:spAutoFit/>
          </a:bodyPr>
          <a:lstStyle/>
          <a:p>
            <a:r>
              <a:rPr lang="en-US" sz="1400" kern="0" dirty="0"/>
              <a:t>With Proposed Transmitter Phase Noise Mask:</a:t>
            </a:r>
          </a:p>
        </p:txBody>
      </p:sp>
      <p:sp>
        <p:nvSpPr>
          <p:cNvPr id="13" name="TextBox 12">
            <a:extLst>
              <a:ext uri="{FF2B5EF4-FFF2-40B4-BE49-F238E27FC236}">
                <a16:creationId xmlns:a16="http://schemas.microsoft.com/office/drawing/2014/main" id="{FF7E5EDC-9922-37F2-F35B-FAD4EF0CD9D3}"/>
              </a:ext>
            </a:extLst>
          </p:cNvPr>
          <p:cNvSpPr txBox="1"/>
          <p:nvPr/>
        </p:nvSpPr>
        <p:spPr>
          <a:xfrm>
            <a:off x="6489001" y="1357713"/>
            <a:ext cx="4830174" cy="523220"/>
          </a:xfrm>
          <a:prstGeom prst="rect">
            <a:avLst/>
          </a:prstGeom>
          <a:solidFill>
            <a:srgbClr val="FFFF00"/>
          </a:solidFill>
        </p:spPr>
        <p:txBody>
          <a:bodyPr wrap="square">
            <a:spAutoFit/>
          </a:bodyPr>
          <a:lstStyle/>
          <a:p>
            <a:r>
              <a:rPr lang="en-US" sz="1400" kern="0" dirty="0"/>
              <a:t>With Proposed Transmitter Phase Noise Mask + 3dB in an attempt to account for Receiver:</a:t>
            </a:r>
          </a:p>
        </p:txBody>
      </p:sp>
      <p:sp>
        <p:nvSpPr>
          <p:cNvPr id="21" name="TextBox 20">
            <a:extLst>
              <a:ext uri="{FF2B5EF4-FFF2-40B4-BE49-F238E27FC236}">
                <a16:creationId xmlns:a16="http://schemas.microsoft.com/office/drawing/2014/main" id="{63C9BA62-1005-05AE-C85D-F4B424AA766A}"/>
              </a:ext>
            </a:extLst>
          </p:cNvPr>
          <p:cNvSpPr txBox="1"/>
          <p:nvPr/>
        </p:nvSpPr>
        <p:spPr>
          <a:xfrm>
            <a:off x="8666138" y="4805285"/>
            <a:ext cx="1071127" cy="307777"/>
          </a:xfrm>
          <a:prstGeom prst="rect">
            <a:avLst/>
          </a:prstGeom>
          <a:noFill/>
        </p:spPr>
        <p:txBody>
          <a:bodyPr wrap="none" rtlCol="0">
            <a:spAutoFit/>
          </a:bodyPr>
          <a:lstStyle/>
          <a:p>
            <a:r>
              <a:rPr lang="en-US" sz="1400" dirty="0">
                <a:solidFill>
                  <a:srgbClr val="FF0000"/>
                </a:solidFill>
              </a:rPr>
              <a:t>Acceptable</a:t>
            </a:r>
          </a:p>
        </p:txBody>
      </p:sp>
      <p:sp>
        <p:nvSpPr>
          <p:cNvPr id="22" name="Arrow: Down 21">
            <a:extLst>
              <a:ext uri="{FF2B5EF4-FFF2-40B4-BE49-F238E27FC236}">
                <a16:creationId xmlns:a16="http://schemas.microsoft.com/office/drawing/2014/main" id="{C51BD2DA-C4C1-4309-36AC-D21190355AF0}"/>
              </a:ext>
            </a:extLst>
          </p:cNvPr>
          <p:cNvSpPr/>
          <p:nvPr/>
        </p:nvSpPr>
        <p:spPr bwMode="auto">
          <a:xfrm>
            <a:off x="9059332" y="4693446"/>
            <a:ext cx="142370" cy="188843"/>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p:txBody>
      </p:sp>
      <p:sp>
        <p:nvSpPr>
          <p:cNvPr id="31" name="TextBox 30">
            <a:extLst>
              <a:ext uri="{FF2B5EF4-FFF2-40B4-BE49-F238E27FC236}">
                <a16:creationId xmlns:a16="http://schemas.microsoft.com/office/drawing/2014/main" id="{51FF7017-14DC-432F-DB46-3D417C69B31F}"/>
              </a:ext>
            </a:extLst>
          </p:cNvPr>
          <p:cNvSpPr txBox="1"/>
          <p:nvPr/>
        </p:nvSpPr>
        <p:spPr>
          <a:xfrm>
            <a:off x="184108" y="5885809"/>
            <a:ext cx="11930158" cy="307777"/>
          </a:xfrm>
          <a:prstGeom prst="rect">
            <a:avLst/>
          </a:prstGeom>
          <a:noFill/>
        </p:spPr>
        <p:txBody>
          <a:bodyPr wrap="square" rtlCol="0">
            <a:spAutoFit/>
          </a:bodyPr>
          <a:lstStyle/>
          <a:p>
            <a:pPr marL="171450" indent="-171450">
              <a:buFont typeface="Arial" panose="020B0604020202020204" pitchFamily="34" charset="0"/>
              <a:buChar char="•"/>
            </a:pPr>
            <a:r>
              <a:rPr lang="en-US" sz="1400" dirty="0"/>
              <a:t>Analysis suggests that the design guideline of phase error variance can be met with the proposed phase noise mask, when no Doppler is assumed.</a:t>
            </a:r>
          </a:p>
        </p:txBody>
      </p:sp>
    </p:spTree>
    <p:extLst>
      <p:ext uri="{BB962C8B-B14F-4D97-AF65-F5344CB8AC3E}">
        <p14:creationId xmlns:p14="http://schemas.microsoft.com/office/powerpoint/2010/main" val="3106367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6B0C1A37-F28B-F178-7E85-A8529D264F88}"/>
                  </a:ext>
                </a:extLst>
              </p:cNvPr>
              <p:cNvSpPr>
                <a:spLocks noGrp="1"/>
              </p:cNvSpPr>
              <p:nvPr>
                <p:ph idx="1"/>
              </p:nvPr>
            </p:nvSpPr>
            <p:spPr>
              <a:xfrm>
                <a:off x="586318" y="1863406"/>
                <a:ext cx="10731969" cy="4389756"/>
              </a:xfrm>
            </p:spPr>
            <p:txBody>
              <a:bodyPr/>
              <a:lstStyle/>
              <a:p>
                <a:r>
                  <a:rPr lang="en-US" sz="1400" dirty="0"/>
                  <a:t>From the previous analysis with the proposed phase noise mask, it was found that maximum single-sided loop BW, </a:t>
                </a:r>
                <a:r>
                  <a:rPr lang="en-US" sz="1400" i="1" dirty="0"/>
                  <a:t>B</a:t>
                </a:r>
                <a:r>
                  <a:rPr lang="en-US" sz="1400" i="1" baseline="-25000" dirty="0"/>
                  <a:t>L</a:t>
                </a:r>
                <a:r>
                  <a:rPr lang="en-US" sz="1400" dirty="0"/>
                  <a:t>, is about 22Hz and the loop natural frequency </a:t>
                </a:r>
                <a:r>
                  <a:rPr lang="el-GR" sz="1400" dirty="0"/>
                  <a:t>ω</a:t>
                </a:r>
                <a:r>
                  <a:rPr lang="en-US" sz="1400" baseline="-25000" dirty="0"/>
                  <a:t>n </a:t>
                </a:r>
                <a:r>
                  <a:rPr lang="en-US" sz="1400" dirty="0"/>
                  <a:t>is about 41.5 rad/sec, when no Doppler is assumed.</a:t>
                </a:r>
              </a:p>
              <a:p>
                <a:endParaRPr lang="en-US" sz="1400" dirty="0"/>
              </a:p>
              <a:p>
                <a:r>
                  <a:rPr lang="en-US" sz="1400" dirty="0"/>
                  <a:t>However, we know that Doppler rate degrades performance further for a 2</a:t>
                </a:r>
                <a:r>
                  <a:rPr lang="en-US" sz="1400" baseline="30000" dirty="0"/>
                  <a:t>nd</a:t>
                </a:r>
                <a:r>
                  <a:rPr lang="en-US" sz="1400" dirty="0"/>
                  <a:t> order PLL by introducing static phase error, </a:t>
                </a:r>
                <a14:m>
                  <m:oMath xmlns:m="http://schemas.openxmlformats.org/officeDocument/2006/math">
                    <m:sSub>
                      <m:sSubPr>
                        <m:ctrlPr>
                          <a:rPr lang="en-US" sz="1400" i="1" smtClean="0">
                            <a:latin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𝜎</m:t>
                        </m:r>
                      </m:e>
                      <m:sub>
                        <m:r>
                          <a:rPr lang="en-US" sz="1400" b="0" i="1" smtClean="0">
                            <a:latin typeface="Cambria Math" panose="02040503050406030204" pitchFamily="18" charset="0"/>
                          </a:rPr>
                          <m:t>𝑒</m:t>
                        </m:r>
                      </m:sub>
                    </m:sSub>
                    <m:r>
                      <a:rPr lang="en-US" sz="1400" i="1" smtClean="0">
                        <a:latin typeface="Cambria Math" panose="02040503050406030204" pitchFamily="18" charset="0"/>
                        <a:ea typeface="Cambria Math" panose="02040503050406030204" pitchFamily="18" charset="0"/>
                      </a:rPr>
                      <m:t>≈</m:t>
                    </m:r>
                    <m:f>
                      <m:fPr>
                        <m:ctrlPr>
                          <a:rPr lang="en-US" sz="1400" i="1" smtClean="0">
                            <a:latin typeface="Cambria Math" panose="02040503050406030204" pitchFamily="18" charset="0"/>
                          </a:rPr>
                        </m:ctrlPr>
                      </m:fPr>
                      <m:num>
                        <m:r>
                          <a:rPr lang="en-US" sz="1400" b="0" i="1" smtClean="0">
                            <a:latin typeface="Cambria Math" panose="02040503050406030204" pitchFamily="18" charset="0"/>
                          </a:rPr>
                          <m:t>2</m:t>
                        </m:r>
                        <m:r>
                          <a:rPr lang="en-US" sz="1400" b="0" i="1" smtClean="0">
                            <a:latin typeface="Cambria Math" panose="02040503050406030204" pitchFamily="18" charset="0"/>
                            <a:ea typeface="Cambria Math" panose="02040503050406030204" pitchFamily="18" charset="0"/>
                          </a:rPr>
                          <m:t>𝜋</m:t>
                        </m:r>
                        <m:acc>
                          <m:accPr>
                            <m:chr m:val="̇"/>
                            <m:ctrlPr>
                              <a:rPr lang="en-US" sz="1400" i="1" smtClean="0">
                                <a:latin typeface="Cambria Math" panose="02040503050406030204" pitchFamily="18" charset="0"/>
                              </a:rPr>
                            </m:ctrlPr>
                          </m:accPr>
                          <m:e>
                            <m:r>
                              <a:rPr lang="en-US" sz="1400" b="0" i="1" smtClean="0">
                                <a:latin typeface="Cambria Math" panose="02040503050406030204" pitchFamily="18" charset="0"/>
                              </a:rPr>
                              <m:t>𝑓</m:t>
                            </m:r>
                          </m:e>
                        </m:acc>
                      </m:num>
                      <m:den>
                        <m:sSubSup>
                          <m:sSubSupPr>
                            <m:ctrlPr>
                              <a:rPr lang="en-US" sz="1400" i="1" smtClean="0">
                                <a:latin typeface="Cambria Math" panose="02040503050406030204" pitchFamily="18" charset="0"/>
                              </a:rPr>
                            </m:ctrlPr>
                          </m:sSubSupPr>
                          <m:e>
                            <m:r>
                              <a:rPr lang="en-US" sz="1400" i="1" smtClean="0">
                                <a:latin typeface="Cambria Math" panose="02040503050406030204" pitchFamily="18" charset="0"/>
                                <a:ea typeface="Cambria Math" panose="02040503050406030204" pitchFamily="18" charset="0"/>
                              </a:rPr>
                              <m:t>𝜔</m:t>
                            </m:r>
                          </m:e>
                          <m:sub>
                            <m:r>
                              <a:rPr lang="en-US" sz="1400" b="0" i="1" smtClean="0">
                                <a:latin typeface="Cambria Math" panose="02040503050406030204" pitchFamily="18" charset="0"/>
                              </a:rPr>
                              <m:t>𝑛</m:t>
                            </m:r>
                          </m:sub>
                          <m:sup>
                            <m:r>
                              <a:rPr lang="en-US" sz="1400" b="0" i="1" smtClean="0">
                                <a:latin typeface="Cambria Math" panose="02040503050406030204" pitchFamily="18" charset="0"/>
                              </a:rPr>
                              <m:t>2</m:t>
                            </m:r>
                          </m:sup>
                        </m:sSubSup>
                      </m:den>
                    </m:f>
                  </m:oMath>
                </a14:m>
                <a:r>
                  <a:rPr lang="en-US" sz="1400" dirty="0"/>
                  <a:t>, where </a:t>
                </a:r>
                <a14:m>
                  <m:oMath xmlns:m="http://schemas.openxmlformats.org/officeDocument/2006/math">
                    <m:acc>
                      <m:accPr>
                        <m:chr m:val="̇"/>
                        <m:ctrlPr>
                          <a:rPr lang="en-US" sz="1400" i="1">
                            <a:latin typeface="Cambria Math" panose="02040503050406030204" pitchFamily="18" charset="0"/>
                          </a:rPr>
                        </m:ctrlPr>
                      </m:accPr>
                      <m:e>
                        <m:r>
                          <a:rPr lang="en-US" sz="1400" i="1">
                            <a:latin typeface="Cambria Math" panose="02040503050406030204" pitchFamily="18" charset="0"/>
                          </a:rPr>
                          <m:t>𝑓</m:t>
                        </m:r>
                      </m:e>
                    </m:acc>
                  </m:oMath>
                </a14:m>
                <a:r>
                  <a:rPr lang="en-US" sz="1400" dirty="0"/>
                  <a:t> is the maximum Doppler rate.  Thus, it is necessary to limit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𝜎</m:t>
                        </m:r>
                      </m:e>
                      <m:sub>
                        <m:r>
                          <a:rPr lang="en-US" sz="1400" i="1">
                            <a:latin typeface="Cambria Math" panose="02040503050406030204" pitchFamily="18" charset="0"/>
                          </a:rPr>
                          <m:t>𝑒</m:t>
                        </m:r>
                      </m:sub>
                    </m:sSub>
                  </m:oMath>
                </a14:m>
                <a:r>
                  <a:rPr lang="en-US" sz="1400" dirty="0"/>
                  <a:t> </a:t>
                </a:r>
                <a14:m>
                  <m:oMath xmlns:m="http://schemas.openxmlformats.org/officeDocument/2006/math">
                    <m:r>
                      <a:rPr lang="en-US" sz="1400" i="1" dirty="0">
                        <a:latin typeface="Cambria Math" panose="02040503050406030204" pitchFamily="18" charset="0"/>
                      </a:rPr>
                      <m:t>≪</m:t>
                    </m:r>
                    <m:r>
                      <m:rPr>
                        <m:nor/>
                      </m:rPr>
                      <a:rPr lang="en-US" sz="1400" dirty="0"/>
                      <m:t>1</m:t>
                    </m:r>
                  </m:oMath>
                </a14:m>
                <a:r>
                  <a:rPr lang="en-US" sz="1400" dirty="0"/>
                  <a:t>.</a:t>
                </a:r>
              </a:p>
              <a:p>
                <a:pPr lvl="1"/>
                <a:r>
                  <a:rPr lang="en-US" sz="1400" dirty="0"/>
                  <a:t>For a maximum Doppler rate of 75Hz/sec for noncoherent mode and 150Hz/sec for coherent mode according to ESA’s informative input paper:</a:t>
                </a:r>
              </a:p>
              <a:p>
                <a:pPr lvl="1"/>
                <a:endParaRPr lang="en-US" sz="1400" dirty="0"/>
              </a:p>
              <a:p>
                <a:pPr lvl="1"/>
                <a:endParaRPr lang="en-US" sz="1400" dirty="0"/>
              </a:p>
              <a:p>
                <a:pPr lvl="1"/>
                <a:r>
                  <a:rPr lang="en-US" sz="1400" dirty="0"/>
                  <a:t>The result seems quite big and implies that PLL may not be able to handle this amount of Doppler dynamics with limited degradation.</a:t>
                </a:r>
              </a:p>
              <a:p>
                <a:pPr lvl="1"/>
                <a:endParaRPr lang="en-US" sz="1400" dirty="0"/>
              </a:p>
              <a:p>
                <a:pPr marL="0" indent="0">
                  <a:buNone/>
                </a:pPr>
                <a:endParaRPr lang="en-US" sz="1400" dirty="0"/>
              </a:p>
            </p:txBody>
          </p:sp>
        </mc:Choice>
        <mc:Fallback xmlns="">
          <p:sp>
            <p:nvSpPr>
              <p:cNvPr id="2" name="Content Placeholder 1">
                <a:extLst>
                  <a:ext uri="{FF2B5EF4-FFF2-40B4-BE49-F238E27FC236}">
                    <a16:creationId xmlns:a16="http://schemas.microsoft.com/office/drawing/2014/main" id="{6B0C1A37-F28B-F178-7E85-A8529D264F88}"/>
                  </a:ext>
                </a:extLst>
              </p:cNvPr>
              <p:cNvSpPr>
                <a:spLocks noGrp="1" noRot="1" noChangeAspect="1" noMove="1" noResize="1" noEditPoints="1" noAdjustHandles="1" noChangeArrowheads="1" noChangeShapeType="1" noTextEdit="1"/>
              </p:cNvSpPr>
              <p:nvPr>
                <p:ph idx="1"/>
              </p:nvPr>
            </p:nvSpPr>
            <p:spPr>
              <a:xfrm>
                <a:off x="586318" y="1863406"/>
                <a:ext cx="10731969" cy="4389756"/>
              </a:xfrm>
              <a:blipFill>
                <a:blip r:embed="rId2"/>
                <a:stretch>
                  <a:fillRect l="-57" t="-27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5F571076-FFDA-06FB-9387-9A2CACAC2CD9}"/>
              </a:ext>
            </a:extLst>
          </p:cNvPr>
          <p:cNvSpPr>
            <a:spLocks noGrp="1"/>
          </p:cNvSpPr>
          <p:nvPr>
            <p:ph type="title"/>
          </p:nvPr>
        </p:nvSpPr>
        <p:spPr/>
        <p:txBody>
          <a:bodyPr/>
          <a:lstStyle/>
          <a:p>
            <a:r>
              <a:rPr lang="en-US" sz="3200" dirty="0"/>
              <a:t>Can the 2</a:t>
            </a:r>
            <a:r>
              <a:rPr lang="en-US" sz="3200" baseline="30000" dirty="0"/>
              <a:t>nd</a:t>
            </a:r>
            <a:r>
              <a:rPr lang="en-US" sz="3200" dirty="0"/>
              <a:t> Order PLL Track the Doppler Specified?</a:t>
            </a:r>
          </a:p>
        </p:txBody>
      </p:sp>
      <p:sp>
        <p:nvSpPr>
          <p:cNvPr id="4" name="Slide Number Placeholder 3">
            <a:extLst>
              <a:ext uri="{FF2B5EF4-FFF2-40B4-BE49-F238E27FC236}">
                <a16:creationId xmlns:a16="http://schemas.microsoft.com/office/drawing/2014/main" id="{450CCE3D-E7E3-8288-A1A9-593991E792E1}"/>
              </a:ext>
            </a:extLst>
          </p:cNvPr>
          <p:cNvSpPr>
            <a:spLocks noGrp="1"/>
          </p:cNvSpPr>
          <p:nvPr>
            <p:ph type="sldNum" sz="quarter" idx="4"/>
          </p:nvPr>
        </p:nvSpPr>
        <p:spPr/>
        <p:txBody>
          <a:bodyPr/>
          <a:lstStyle/>
          <a:p>
            <a:pPr>
              <a:defRPr/>
            </a:pPr>
            <a:fld id="{7EF5C4C2-6C7D-164A-BCEB-EDE550CA4437}" type="slidenum">
              <a:rPr lang="en-US" altLang="x-none" smtClean="0"/>
              <a:pPr>
                <a:defRPr/>
              </a:pPr>
              <a:t>6</a:t>
            </a:fld>
            <a:endParaRPr lang="en-US" altLang="x-none"/>
          </a:p>
        </p:txBody>
      </p:sp>
      <p:sp>
        <p:nvSpPr>
          <p:cNvPr id="5" name="Footer Placeholder 4">
            <a:extLst>
              <a:ext uri="{FF2B5EF4-FFF2-40B4-BE49-F238E27FC236}">
                <a16:creationId xmlns:a16="http://schemas.microsoft.com/office/drawing/2014/main" id="{70090546-1DD1-7178-E836-BE2E7CD23A4E}"/>
              </a:ext>
            </a:extLst>
          </p:cNvPr>
          <p:cNvSpPr>
            <a:spLocks noGrp="1"/>
          </p:cNvSpPr>
          <p:nvPr>
            <p:ph type="ftr" sz="quarter" idx="3"/>
          </p:nvPr>
        </p:nvSpPr>
        <p:spPr/>
        <p:txBody>
          <a:bodyPr/>
          <a:lstStyle/>
          <a:p>
            <a:pPr>
              <a:defRPr/>
            </a:pPr>
            <a:r>
              <a:rPr lang="en-US" altLang="x-none"/>
              <a:t>NASA’s Goddard Space Flight Center </a:t>
            </a:r>
            <a:r>
              <a:rPr lang="en-US" altLang="x-none" b="1">
                <a:solidFill>
                  <a:srgbClr val="0C88BD"/>
                </a:solidFill>
              </a:rPr>
              <a:t>Flight Microwave &amp; Telecommunication Systems Branch</a:t>
            </a:r>
          </a:p>
          <a:p>
            <a:pPr>
              <a:defRPr/>
            </a:pPr>
            <a:endParaRPr lang="en-US" altLang="x-none" b="1">
              <a:solidFill>
                <a:srgbClr val="0C88BD"/>
              </a:solidFill>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F3D9D9F-BA10-02CB-B72A-3399149A2C4B}"/>
                  </a:ext>
                </a:extLst>
              </p:cNvPr>
              <p:cNvSpPr txBox="1"/>
              <p:nvPr/>
            </p:nvSpPr>
            <p:spPr>
              <a:xfrm>
                <a:off x="2687093" y="3681548"/>
                <a:ext cx="2523511" cy="582339"/>
              </a:xfrm>
              <a:prstGeom prst="rect">
                <a:avLst/>
              </a:prstGeom>
              <a:noFill/>
            </p:spPr>
            <p:txBody>
              <a:bodyPr wrap="square">
                <a:spAutoFit/>
              </a:bodyPr>
              <a:lstStyle/>
              <a:p>
                <a:pPr lvl="1"/>
                <a14:m>
                  <m:oMathPara xmlns:m="http://schemas.openxmlformats.org/officeDocument/2006/math">
                    <m:oMathParaPr>
                      <m:jc m:val="centerGroup"/>
                    </m:oMathParaPr>
                    <m:oMath xmlns:m="http://schemas.openxmlformats.org/officeDocument/2006/math">
                      <m:f>
                        <m:fPr>
                          <m:ctrlPr>
                            <a:rPr lang="en-US" sz="1400" i="1" smtClean="0">
                              <a:solidFill>
                                <a:srgbClr val="173C70"/>
                              </a:solidFill>
                              <a:latin typeface="Cambria Math" panose="02040503050406030204" pitchFamily="18" charset="0"/>
                            </a:rPr>
                          </m:ctrlPr>
                        </m:fPr>
                        <m:num>
                          <m:r>
                            <a:rPr lang="en-US" sz="1400" b="0" i="1" smtClean="0">
                              <a:solidFill>
                                <a:srgbClr val="173C70"/>
                              </a:solidFill>
                              <a:latin typeface="Cambria Math" panose="02040503050406030204" pitchFamily="18" charset="0"/>
                            </a:rPr>
                            <m:t>2</m:t>
                          </m:r>
                          <m:r>
                            <a:rPr lang="en-US" sz="1400" b="0" i="1" smtClean="0">
                              <a:solidFill>
                                <a:srgbClr val="173C70"/>
                              </a:solidFill>
                              <a:latin typeface="Cambria Math" panose="02040503050406030204" pitchFamily="18" charset="0"/>
                              <a:ea typeface="Cambria Math" panose="02040503050406030204" pitchFamily="18" charset="0"/>
                            </a:rPr>
                            <m:t>𝜋</m:t>
                          </m:r>
                          <m:acc>
                            <m:accPr>
                              <m:chr m:val="̇"/>
                              <m:ctrlPr>
                                <a:rPr lang="en-US" sz="1400" i="1" smtClean="0">
                                  <a:solidFill>
                                    <a:srgbClr val="173C70"/>
                                  </a:solidFill>
                                  <a:latin typeface="Cambria Math" panose="02040503050406030204" pitchFamily="18" charset="0"/>
                                </a:rPr>
                              </m:ctrlPr>
                            </m:accPr>
                            <m:e>
                              <m:r>
                                <a:rPr lang="en-US" sz="1400" b="0" i="1" smtClean="0">
                                  <a:solidFill>
                                    <a:srgbClr val="173C70"/>
                                  </a:solidFill>
                                  <a:latin typeface="Cambria Math" panose="02040503050406030204" pitchFamily="18" charset="0"/>
                                </a:rPr>
                                <m:t>𝑓</m:t>
                              </m:r>
                            </m:e>
                          </m:acc>
                        </m:num>
                        <m:den>
                          <m:sSubSup>
                            <m:sSubSupPr>
                              <m:ctrlPr>
                                <a:rPr lang="en-US" sz="1400" i="1" smtClean="0">
                                  <a:solidFill>
                                    <a:srgbClr val="173C70"/>
                                  </a:solidFill>
                                  <a:latin typeface="Cambria Math" panose="02040503050406030204" pitchFamily="18" charset="0"/>
                                </a:rPr>
                              </m:ctrlPr>
                            </m:sSubSupPr>
                            <m:e>
                              <m:r>
                                <a:rPr lang="en-US" sz="1400" i="1" smtClean="0">
                                  <a:solidFill>
                                    <a:srgbClr val="173C70"/>
                                  </a:solidFill>
                                  <a:latin typeface="Cambria Math" panose="02040503050406030204" pitchFamily="18" charset="0"/>
                                  <a:ea typeface="Cambria Math" panose="02040503050406030204" pitchFamily="18" charset="0"/>
                                </a:rPr>
                                <m:t>𝜔</m:t>
                              </m:r>
                            </m:e>
                            <m:sub>
                              <m:r>
                                <a:rPr lang="en-US" sz="1400" b="0" i="1" smtClean="0">
                                  <a:solidFill>
                                    <a:srgbClr val="173C70"/>
                                  </a:solidFill>
                                  <a:latin typeface="Cambria Math" panose="02040503050406030204" pitchFamily="18" charset="0"/>
                                </a:rPr>
                                <m:t>𝑛</m:t>
                              </m:r>
                            </m:sub>
                            <m:sup>
                              <m:r>
                                <a:rPr lang="en-US" sz="1400" b="0" i="1" smtClean="0">
                                  <a:solidFill>
                                    <a:srgbClr val="173C70"/>
                                  </a:solidFill>
                                  <a:latin typeface="Cambria Math" panose="02040503050406030204" pitchFamily="18" charset="0"/>
                                </a:rPr>
                                <m:t>2</m:t>
                              </m:r>
                            </m:sup>
                          </m:sSubSup>
                        </m:den>
                      </m:f>
                      <m:r>
                        <a:rPr lang="en-US" sz="1400" b="0" i="1" smtClean="0">
                          <a:solidFill>
                            <a:srgbClr val="173C70"/>
                          </a:solidFill>
                          <a:latin typeface="Cambria Math" panose="02040503050406030204" pitchFamily="18" charset="0"/>
                        </a:rPr>
                        <m:t>=</m:t>
                      </m:r>
                      <m:f>
                        <m:fPr>
                          <m:ctrlPr>
                            <a:rPr lang="en-US" sz="1400" i="1">
                              <a:solidFill>
                                <a:srgbClr val="173C70"/>
                              </a:solidFill>
                              <a:latin typeface="Cambria Math" panose="02040503050406030204" pitchFamily="18" charset="0"/>
                            </a:rPr>
                          </m:ctrlPr>
                        </m:fPr>
                        <m:num>
                          <m:r>
                            <a:rPr lang="en-US" sz="1400" i="1">
                              <a:solidFill>
                                <a:srgbClr val="173C70"/>
                              </a:solidFill>
                              <a:latin typeface="Cambria Math" panose="02040503050406030204" pitchFamily="18" charset="0"/>
                            </a:rPr>
                            <m:t>2</m:t>
                          </m:r>
                          <m:r>
                            <a:rPr lang="en-US" sz="1400" i="1">
                              <a:solidFill>
                                <a:srgbClr val="173C70"/>
                              </a:solidFill>
                              <a:latin typeface="Cambria Math" panose="02040503050406030204" pitchFamily="18" charset="0"/>
                              <a:ea typeface="Cambria Math" panose="02040503050406030204" pitchFamily="18" charset="0"/>
                            </a:rPr>
                            <m:t>𝜋</m:t>
                          </m:r>
                          <m:r>
                            <a:rPr lang="en-US" sz="1400" b="0" i="1" smtClean="0">
                              <a:solidFill>
                                <a:srgbClr val="173C70"/>
                              </a:solidFill>
                              <a:latin typeface="Cambria Math" panose="02040503050406030204" pitchFamily="18" charset="0"/>
                              <a:ea typeface="Cambria Math" panose="02040503050406030204" pitchFamily="18" charset="0"/>
                            </a:rPr>
                            <m:t>(150</m:t>
                          </m:r>
                          <m:r>
                            <a:rPr lang="en-US" sz="1400" b="0" i="1" smtClean="0">
                              <a:solidFill>
                                <a:srgbClr val="173C70"/>
                              </a:solidFill>
                              <a:latin typeface="Cambria Math" panose="02040503050406030204" pitchFamily="18" charset="0"/>
                            </a:rPr>
                            <m:t>)</m:t>
                          </m:r>
                        </m:num>
                        <m:den>
                          <m:sSup>
                            <m:sSupPr>
                              <m:ctrlPr>
                                <a:rPr lang="en-US" sz="1400" b="0" i="1" smtClean="0">
                                  <a:solidFill>
                                    <a:srgbClr val="173C70"/>
                                  </a:solidFill>
                                  <a:latin typeface="Cambria Math" panose="02040503050406030204" pitchFamily="18" charset="0"/>
                                </a:rPr>
                              </m:ctrlPr>
                            </m:sSupPr>
                            <m:e>
                              <m:r>
                                <a:rPr lang="en-US" sz="1400" b="0" i="1" smtClean="0">
                                  <a:solidFill>
                                    <a:srgbClr val="173C70"/>
                                  </a:solidFill>
                                  <a:latin typeface="Cambria Math" panose="02040503050406030204" pitchFamily="18" charset="0"/>
                                </a:rPr>
                                <m:t>(41.5)</m:t>
                              </m:r>
                            </m:e>
                            <m:sup>
                              <m:r>
                                <a:rPr lang="en-US" sz="1400" b="0" i="1" smtClean="0">
                                  <a:solidFill>
                                    <a:srgbClr val="173C70"/>
                                  </a:solidFill>
                                  <a:latin typeface="Cambria Math" panose="02040503050406030204" pitchFamily="18" charset="0"/>
                                </a:rPr>
                                <m:t>2</m:t>
                              </m:r>
                            </m:sup>
                          </m:sSup>
                        </m:den>
                      </m:f>
                      <m:r>
                        <a:rPr lang="en-US" sz="1400" b="0" i="1" smtClean="0">
                          <a:solidFill>
                            <a:srgbClr val="173C70"/>
                          </a:solidFill>
                          <a:latin typeface="Cambria Math" panose="02040503050406030204" pitchFamily="18" charset="0"/>
                        </a:rPr>
                        <m:t>=0.55</m:t>
                      </m:r>
                    </m:oMath>
                  </m:oMathPara>
                </a14:m>
                <a:endParaRPr lang="en-US" sz="2000" dirty="0">
                  <a:solidFill>
                    <a:srgbClr val="173C70"/>
                  </a:solidFill>
                </a:endParaRPr>
              </a:p>
            </p:txBody>
          </p:sp>
        </mc:Choice>
        <mc:Fallback xmlns="">
          <p:sp>
            <p:nvSpPr>
              <p:cNvPr id="8" name="TextBox 7">
                <a:extLst>
                  <a:ext uri="{FF2B5EF4-FFF2-40B4-BE49-F238E27FC236}">
                    <a16:creationId xmlns:a16="http://schemas.microsoft.com/office/drawing/2014/main" id="{0F3D9D9F-BA10-02CB-B72A-3399149A2C4B}"/>
                  </a:ext>
                </a:extLst>
              </p:cNvPr>
              <p:cNvSpPr txBox="1">
                <a:spLocks noRot="1" noChangeAspect="1" noMove="1" noResize="1" noEditPoints="1" noAdjustHandles="1" noChangeArrowheads="1" noChangeShapeType="1" noTextEdit="1"/>
              </p:cNvSpPr>
              <p:nvPr/>
            </p:nvSpPr>
            <p:spPr>
              <a:xfrm>
                <a:off x="2687093" y="3681548"/>
                <a:ext cx="2523511" cy="582339"/>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49579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655F80-9EC6-D867-43CD-287FE3729575}"/>
              </a:ext>
            </a:extLst>
          </p:cNvPr>
          <p:cNvSpPr>
            <a:spLocks noGrp="1"/>
          </p:cNvSpPr>
          <p:nvPr>
            <p:ph idx="1"/>
          </p:nvPr>
        </p:nvSpPr>
        <p:spPr>
          <a:xfrm>
            <a:off x="246647" y="1646412"/>
            <a:ext cx="11509321" cy="4784466"/>
          </a:xfrm>
        </p:spPr>
        <p:txBody>
          <a:bodyPr/>
          <a:lstStyle/>
          <a:p>
            <a:r>
              <a:rPr lang="en-US" sz="1600" dirty="0"/>
              <a:t>Our PLL analysis indicated that the design guideline on phase error variance can be met with the transmitter phase noise mask suggested by ESA, when no Doppler is assumed.  And since the mask specification only represents the transmit side but not receiver side, we also repeated the analysis by adding 3dB.</a:t>
            </a:r>
          </a:p>
          <a:p>
            <a:pPr lvl="1"/>
            <a:r>
              <a:rPr lang="en-US" sz="1600" dirty="0"/>
              <a:t>For this, we are ok with ESA’s proposal on recommending this mask for hailing.  The only question is whether to include something for the receiver side.</a:t>
            </a:r>
          </a:p>
          <a:p>
            <a:endParaRPr lang="en-US" sz="1600" dirty="0"/>
          </a:p>
          <a:p>
            <a:r>
              <a:rPr lang="en-US" sz="1600" dirty="0"/>
              <a:t>In addition, a simple calculation was performed using Doppler rate estimates based on Lunar Pathfinder and result indicated that for the hailing channel which operates at </a:t>
            </a:r>
            <a:r>
              <a:rPr lang="en-US" sz="1600" dirty="0" err="1"/>
              <a:t>Rcs</a:t>
            </a:r>
            <a:r>
              <a:rPr lang="en-US" sz="1600" dirty="0"/>
              <a:t>=2ksps, it is difficult to design a 2</a:t>
            </a:r>
            <a:r>
              <a:rPr lang="en-US" sz="1600" baseline="30000" dirty="0"/>
              <a:t>nd</a:t>
            </a:r>
            <a:r>
              <a:rPr lang="en-US" sz="1600" dirty="0"/>
              <a:t> order loop that would track this Doppler dynamics without introducing significant loop stress.</a:t>
            </a:r>
          </a:p>
          <a:p>
            <a:pPr lvl="1"/>
            <a:r>
              <a:rPr lang="en-US" sz="1600" dirty="0"/>
              <a:t>For this, we suggest that a note can be added to the Prox-1 RFM Blue Book to alert implementers of this potential issue and that some means of Doppler mitigation strategy might be required.  </a:t>
            </a:r>
          </a:p>
          <a:p>
            <a:pPr lvl="2"/>
            <a:r>
              <a:rPr lang="en-US" sz="1600" i="1" dirty="0"/>
              <a:t>“NOTE: Implementers should be aware that a 2</a:t>
            </a:r>
            <a:r>
              <a:rPr lang="en-US" sz="1600" i="1" baseline="30000" dirty="0"/>
              <a:t>nd</a:t>
            </a:r>
            <a:r>
              <a:rPr lang="en-US" sz="1600" i="1" dirty="0"/>
              <a:t> order phase locked loop could have potential issues with Doppler tracking when the system operates at low coded symbol rates.  One should perform proper engineering trade-off and apply some means of Doppler mitigation strategy if needed.”, OR</a:t>
            </a:r>
          </a:p>
          <a:p>
            <a:pPr lvl="2"/>
            <a:r>
              <a:rPr lang="en-US" sz="1600" i="1" dirty="0"/>
              <a:t>“NOTE: To</a:t>
            </a:r>
            <a:r>
              <a:rPr lang="en-US" sz="1200" dirty="0"/>
              <a:t> </a:t>
            </a:r>
            <a:r>
              <a:rPr lang="en-US" sz="1600" i="1" dirty="0"/>
              <a:t>maintain a BER implementation loss within 0.3 dB, one should perform engineering trade-off with various Doppler mitigation strategies if the required loop bandwidth is too limiting.”</a:t>
            </a:r>
          </a:p>
          <a:p>
            <a:endParaRPr lang="en-US" sz="1600" dirty="0"/>
          </a:p>
          <a:p>
            <a:endParaRPr lang="en-US" sz="1600" dirty="0"/>
          </a:p>
          <a:p>
            <a:endParaRPr lang="en-US" sz="1600" dirty="0"/>
          </a:p>
        </p:txBody>
      </p:sp>
      <p:sp>
        <p:nvSpPr>
          <p:cNvPr id="3" name="Title 2">
            <a:extLst>
              <a:ext uri="{FF2B5EF4-FFF2-40B4-BE49-F238E27FC236}">
                <a16:creationId xmlns:a16="http://schemas.microsoft.com/office/drawing/2014/main" id="{528BFEC5-93A1-CCC7-8081-7149947D28CE}"/>
              </a:ext>
            </a:extLst>
          </p:cNvPr>
          <p:cNvSpPr>
            <a:spLocks noGrp="1"/>
          </p:cNvSpPr>
          <p:nvPr>
            <p:ph type="title"/>
          </p:nvPr>
        </p:nvSpPr>
        <p:spPr/>
        <p:txBody>
          <a:bodyPr/>
          <a:lstStyle/>
          <a:p>
            <a:r>
              <a:rPr lang="en-US" sz="3200" dirty="0"/>
              <a:t>Concluding Remarks</a:t>
            </a:r>
          </a:p>
        </p:txBody>
      </p:sp>
      <p:sp>
        <p:nvSpPr>
          <p:cNvPr id="4" name="Slide Number Placeholder 3">
            <a:extLst>
              <a:ext uri="{FF2B5EF4-FFF2-40B4-BE49-F238E27FC236}">
                <a16:creationId xmlns:a16="http://schemas.microsoft.com/office/drawing/2014/main" id="{47A41A49-6BAF-F501-EEF4-E6C05BCA2C1B}"/>
              </a:ext>
            </a:extLst>
          </p:cNvPr>
          <p:cNvSpPr>
            <a:spLocks noGrp="1"/>
          </p:cNvSpPr>
          <p:nvPr>
            <p:ph type="sldNum" sz="quarter" idx="4"/>
          </p:nvPr>
        </p:nvSpPr>
        <p:spPr/>
        <p:txBody>
          <a:bodyPr/>
          <a:lstStyle/>
          <a:p>
            <a:pPr>
              <a:defRPr/>
            </a:pPr>
            <a:fld id="{7EF5C4C2-6C7D-164A-BCEB-EDE550CA4437}" type="slidenum">
              <a:rPr lang="en-US" altLang="x-none" smtClean="0"/>
              <a:pPr>
                <a:defRPr/>
              </a:pPr>
              <a:t>7</a:t>
            </a:fld>
            <a:endParaRPr lang="en-US" altLang="x-none"/>
          </a:p>
        </p:txBody>
      </p:sp>
      <p:sp>
        <p:nvSpPr>
          <p:cNvPr id="5" name="Footer Placeholder 4">
            <a:extLst>
              <a:ext uri="{FF2B5EF4-FFF2-40B4-BE49-F238E27FC236}">
                <a16:creationId xmlns:a16="http://schemas.microsoft.com/office/drawing/2014/main" id="{17389208-1973-1FAB-B7FE-DE15E5ACD0AC}"/>
              </a:ext>
            </a:extLst>
          </p:cNvPr>
          <p:cNvSpPr>
            <a:spLocks noGrp="1"/>
          </p:cNvSpPr>
          <p:nvPr>
            <p:ph type="ftr" sz="quarter" idx="3"/>
          </p:nvPr>
        </p:nvSpPr>
        <p:spPr/>
        <p:txBody>
          <a:bodyPr/>
          <a:lstStyle/>
          <a:p>
            <a:pPr>
              <a:defRPr/>
            </a:pPr>
            <a:r>
              <a:rPr lang="en-US" altLang="x-none"/>
              <a:t>NASA’s Goddard Space Flight Center </a:t>
            </a:r>
            <a:r>
              <a:rPr lang="en-US" altLang="x-none" b="1">
                <a:solidFill>
                  <a:srgbClr val="0C88BD"/>
                </a:solidFill>
              </a:rPr>
              <a:t>Flight Microwave &amp; Telecommunication Systems Branch</a:t>
            </a:r>
          </a:p>
          <a:p>
            <a:pPr>
              <a:defRPr/>
            </a:pPr>
            <a:endParaRPr lang="en-US" altLang="x-none" b="1">
              <a:solidFill>
                <a:srgbClr val="0C88BD"/>
              </a:solidFill>
            </a:endParaRPr>
          </a:p>
        </p:txBody>
      </p:sp>
    </p:spTree>
    <p:extLst>
      <p:ext uri="{BB962C8B-B14F-4D97-AF65-F5344CB8AC3E}">
        <p14:creationId xmlns:p14="http://schemas.microsoft.com/office/powerpoint/2010/main" val="4252785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D47BFD-5CFD-9872-17ED-3D1DBDB281A0}"/>
              </a:ext>
            </a:extLst>
          </p:cNvPr>
          <p:cNvSpPr>
            <a:spLocks noGrp="1"/>
          </p:cNvSpPr>
          <p:nvPr>
            <p:ph idx="1"/>
          </p:nvPr>
        </p:nvSpPr>
        <p:spPr/>
        <p:txBody>
          <a:bodyPr/>
          <a:lstStyle/>
          <a:p>
            <a:pPr marL="342900" indent="-342900">
              <a:buFont typeface="+mj-lt"/>
              <a:buAutoNum type="arabicPeriod"/>
            </a:pPr>
            <a:r>
              <a:rPr lang="en-US" sz="1800" dirty="0"/>
              <a:t>“DSN Telecommunications Link Design Handbook” by JPL.</a:t>
            </a:r>
          </a:p>
          <a:p>
            <a:pPr marL="342900" indent="-342900">
              <a:buFont typeface="+mj-lt"/>
              <a:buAutoNum type="arabicPeriod"/>
            </a:pPr>
            <a:r>
              <a:rPr lang="en-US" sz="1800" dirty="0"/>
              <a:t>“A Comparison of Telemetry Signals in the Presence and Absence of a Subcarrier” by Shihabi.</a:t>
            </a:r>
          </a:p>
        </p:txBody>
      </p:sp>
      <p:sp>
        <p:nvSpPr>
          <p:cNvPr id="3" name="Title 2">
            <a:extLst>
              <a:ext uri="{FF2B5EF4-FFF2-40B4-BE49-F238E27FC236}">
                <a16:creationId xmlns:a16="http://schemas.microsoft.com/office/drawing/2014/main" id="{02472B8A-4FE8-37E1-18ED-C27DADD9157E}"/>
              </a:ext>
            </a:extLst>
          </p:cNvPr>
          <p:cNvSpPr>
            <a:spLocks noGrp="1"/>
          </p:cNvSpPr>
          <p:nvPr>
            <p:ph type="title"/>
          </p:nvPr>
        </p:nvSpPr>
        <p:spPr/>
        <p:txBody>
          <a:bodyPr/>
          <a:lstStyle/>
          <a:p>
            <a:r>
              <a:rPr lang="en-US" sz="3200" dirty="0"/>
              <a:t>References</a:t>
            </a:r>
          </a:p>
        </p:txBody>
      </p:sp>
      <p:sp>
        <p:nvSpPr>
          <p:cNvPr id="4" name="Slide Number Placeholder 3">
            <a:extLst>
              <a:ext uri="{FF2B5EF4-FFF2-40B4-BE49-F238E27FC236}">
                <a16:creationId xmlns:a16="http://schemas.microsoft.com/office/drawing/2014/main" id="{4001C802-3B1B-11D8-A424-0E6577BFD5BC}"/>
              </a:ext>
            </a:extLst>
          </p:cNvPr>
          <p:cNvSpPr>
            <a:spLocks noGrp="1"/>
          </p:cNvSpPr>
          <p:nvPr>
            <p:ph type="sldNum" sz="quarter" idx="4"/>
          </p:nvPr>
        </p:nvSpPr>
        <p:spPr/>
        <p:txBody>
          <a:bodyPr/>
          <a:lstStyle/>
          <a:p>
            <a:pPr>
              <a:defRPr/>
            </a:pPr>
            <a:fld id="{7EF5C4C2-6C7D-164A-BCEB-EDE550CA4437}" type="slidenum">
              <a:rPr lang="en-US" altLang="x-none" smtClean="0"/>
              <a:pPr>
                <a:defRPr/>
              </a:pPr>
              <a:t>8</a:t>
            </a:fld>
            <a:endParaRPr lang="en-US" altLang="x-none"/>
          </a:p>
        </p:txBody>
      </p:sp>
      <p:sp>
        <p:nvSpPr>
          <p:cNvPr id="5" name="Footer Placeholder 4">
            <a:extLst>
              <a:ext uri="{FF2B5EF4-FFF2-40B4-BE49-F238E27FC236}">
                <a16:creationId xmlns:a16="http://schemas.microsoft.com/office/drawing/2014/main" id="{B3EFDC23-0C86-5D4B-F9F7-EDDB0B0F8552}"/>
              </a:ext>
            </a:extLst>
          </p:cNvPr>
          <p:cNvSpPr>
            <a:spLocks noGrp="1"/>
          </p:cNvSpPr>
          <p:nvPr>
            <p:ph type="ftr" sz="quarter" idx="3"/>
          </p:nvPr>
        </p:nvSpPr>
        <p:spPr/>
        <p:txBody>
          <a:bodyPr/>
          <a:lstStyle/>
          <a:p>
            <a:pPr>
              <a:defRPr/>
            </a:pPr>
            <a:r>
              <a:rPr lang="en-US" altLang="x-none"/>
              <a:t>NASA’s Goddard Space Flight Center </a:t>
            </a:r>
            <a:r>
              <a:rPr lang="en-US" altLang="x-none" b="1">
                <a:solidFill>
                  <a:srgbClr val="0C88BD"/>
                </a:solidFill>
              </a:rPr>
              <a:t>Flight Microwave &amp; Telecommunication Systems Branch</a:t>
            </a:r>
          </a:p>
          <a:p>
            <a:pPr>
              <a:defRPr/>
            </a:pPr>
            <a:endParaRPr lang="en-US" altLang="x-none" b="1">
              <a:solidFill>
                <a:srgbClr val="0C88BD"/>
              </a:solidFill>
            </a:endParaRPr>
          </a:p>
        </p:txBody>
      </p:sp>
    </p:spTree>
    <p:extLst>
      <p:ext uri="{BB962C8B-B14F-4D97-AF65-F5344CB8AC3E}">
        <p14:creationId xmlns:p14="http://schemas.microsoft.com/office/powerpoint/2010/main" val="3184722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8BFEC5-93A1-CCC7-8081-7149947D28CE}"/>
              </a:ext>
            </a:extLst>
          </p:cNvPr>
          <p:cNvSpPr>
            <a:spLocks noGrp="1"/>
          </p:cNvSpPr>
          <p:nvPr>
            <p:ph type="title"/>
          </p:nvPr>
        </p:nvSpPr>
        <p:spPr/>
        <p:txBody>
          <a:bodyPr/>
          <a:lstStyle/>
          <a:p>
            <a:r>
              <a:rPr lang="en-US" sz="3200" dirty="0"/>
              <a:t>Backup</a:t>
            </a:r>
          </a:p>
        </p:txBody>
      </p:sp>
      <p:sp>
        <p:nvSpPr>
          <p:cNvPr id="4" name="Slide Number Placeholder 3">
            <a:extLst>
              <a:ext uri="{FF2B5EF4-FFF2-40B4-BE49-F238E27FC236}">
                <a16:creationId xmlns:a16="http://schemas.microsoft.com/office/drawing/2014/main" id="{47A41A49-6BAF-F501-EEF4-E6C05BCA2C1B}"/>
              </a:ext>
            </a:extLst>
          </p:cNvPr>
          <p:cNvSpPr>
            <a:spLocks noGrp="1"/>
          </p:cNvSpPr>
          <p:nvPr>
            <p:ph type="sldNum" sz="quarter" idx="4"/>
          </p:nvPr>
        </p:nvSpPr>
        <p:spPr/>
        <p:txBody>
          <a:bodyPr/>
          <a:lstStyle/>
          <a:p>
            <a:pPr>
              <a:defRPr/>
            </a:pPr>
            <a:fld id="{7EF5C4C2-6C7D-164A-BCEB-EDE550CA4437}" type="slidenum">
              <a:rPr lang="en-US" altLang="x-none" smtClean="0"/>
              <a:pPr>
                <a:defRPr/>
              </a:pPr>
              <a:t>9</a:t>
            </a:fld>
            <a:endParaRPr lang="en-US" altLang="x-none"/>
          </a:p>
        </p:txBody>
      </p:sp>
      <p:sp>
        <p:nvSpPr>
          <p:cNvPr id="5" name="Footer Placeholder 4">
            <a:extLst>
              <a:ext uri="{FF2B5EF4-FFF2-40B4-BE49-F238E27FC236}">
                <a16:creationId xmlns:a16="http://schemas.microsoft.com/office/drawing/2014/main" id="{17389208-1973-1FAB-B7FE-DE15E5ACD0AC}"/>
              </a:ext>
            </a:extLst>
          </p:cNvPr>
          <p:cNvSpPr>
            <a:spLocks noGrp="1"/>
          </p:cNvSpPr>
          <p:nvPr>
            <p:ph type="ftr" sz="quarter" idx="3"/>
          </p:nvPr>
        </p:nvSpPr>
        <p:spPr/>
        <p:txBody>
          <a:bodyPr/>
          <a:lstStyle/>
          <a:p>
            <a:pPr>
              <a:defRPr/>
            </a:pPr>
            <a:r>
              <a:rPr lang="en-US" altLang="x-none"/>
              <a:t>NASA’s Goddard Space Flight Center </a:t>
            </a:r>
            <a:r>
              <a:rPr lang="en-US" altLang="x-none" b="1">
                <a:solidFill>
                  <a:srgbClr val="0C88BD"/>
                </a:solidFill>
              </a:rPr>
              <a:t>Flight Microwave &amp; Telecommunication Systems Branch</a:t>
            </a:r>
          </a:p>
          <a:p>
            <a:pPr>
              <a:defRPr/>
            </a:pPr>
            <a:endParaRPr lang="en-US" altLang="x-none" b="1">
              <a:solidFill>
                <a:srgbClr val="0C88BD"/>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4E02F01-8D2D-F8A0-56C8-28B8C07FB73E}"/>
                  </a:ext>
                </a:extLst>
              </p:cNvPr>
              <p:cNvSpPr txBox="1"/>
              <p:nvPr/>
            </p:nvSpPr>
            <p:spPr>
              <a:xfrm>
                <a:off x="912212" y="2052975"/>
                <a:ext cx="3678443" cy="602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800" i="1" smtClean="0">
                              <a:latin typeface="Cambria Math" panose="02040503050406030204" pitchFamily="18" charset="0"/>
                            </a:rPr>
                          </m:ctrlPr>
                        </m:sSubSupPr>
                        <m:e>
                          <m:r>
                            <a:rPr lang="en-US" sz="1800" i="1" smtClean="0">
                              <a:latin typeface="Cambria Math" panose="02040503050406030204" pitchFamily="18" charset="0"/>
                              <a:ea typeface="Cambria Math" panose="02040503050406030204" pitchFamily="18" charset="0"/>
                            </a:rPr>
                            <m:t>𝜎</m:t>
                          </m:r>
                        </m:e>
                        <m:sub>
                          <m:r>
                            <a:rPr lang="en-US" sz="1800" b="0" i="1" smtClean="0">
                              <a:latin typeface="Cambria Math" panose="02040503050406030204" pitchFamily="18" charset="0"/>
                            </a:rPr>
                            <m:t>𝑡h𝑒𝑟𝑚𝑎𝑙</m:t>
                          </m:r>
                        </m:sub>
                        <m:sup>
                          <m:r>
                            <a:rPr lang="en-US" sz="1800" b="0" i="1" smtClean="0">
                              <a:latin typeface="Cambria Math" panose="02040503050406030204" pitchFamily="18" charset="0"/>
                            </a:rPr>
                            <m:t>2</m:t>
                          </m:r>
                        </m:sup>
                      </m:sSubSup>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𝑁</m:t>
                              </m:r>
                            </m:e>
                            <m:sub>
                              <m:r>
                                <a:rPr lang="en-US" sz="1800" b="0" i="1" smtClean="0">
                                  <a:latin typeface="Cambria Math" panose="02040503050406030204" pitchFamily="18" charset="0"/>
                                </a:rPr>
                                <m:t>0</m:t>
                              </m:r>
                            </m:sub>
                          </m:sSub>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𝐵</m:t>
                              </m:r>
                            </m:e>
                            <m:sub>
                              <m:r>
                                <a:rPr lang="en-US" sz="1800" b="0" i="1" smtClean="0">
                                  <a:latin typeface="Cambria Math" panose="02040503050406030204" pitchFamily="18" charset="0"/>
                                </a:rPr>
                                <m:t>𝐿</m:t>
                              </m:r>
                            </m:sub>
                          </m:sSub>
                        </m:num>
                        <m:den>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𝑃</m:t>
                              </m:r>
                            </m:e>
                            <m:sub>
                              <m:r>
                                <a:rPr lang="en-US" sz="1800" b="0" i="1" smtClean="0">
                                  <a:latin typeface="Cambria Math" panose="02040503050406030204" pitchFamily="18" charset="0"/>
                                </a:rPr>
                                <m:t>𝑐</m:t>
                              </m:r>
                            </m:sub>
                          </m:sSub>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𝐵</m:t>
                                  </m:r>
                                </m:e>
                                <m:sub>
                                  <m:r>
                                    <a:rPr lang="en-US" sz="1800" b="0" i="1" smtClean="0">
                                      <a:latin typeface="Cambria Math" panose="02040503050406030204" pitchFamily="18" charset="0"/>
                                    </a:rPr>
                                    <m:t>𝐿</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𝑐𝑠</m:t>
                                  </m:r>
                                </m:sub>
                              </m:sSub>
                            </m:e>
                          </m:d>
                          <m:sSup>
                            <m:sSupPr>
                              <m:ctrlPr>
                                <a:rPr lang="en-US" sz="1800" b="0" i="1" smtClean="0">
                                  <a:latin typeface="Cambria Math" panose="02040503050406030204" pitchFamily="18" charset="0"/>
                                </a:rPr>
                              </m:ctrlPr>
                            </m:sSupPr>
                            <m:e>
                              <m:r>
                                <m:rPr>
                                  <m:sty m:val="p"/>
                                </m:rPr>
                                <a:rPr lang="en-US" sz="1800" b="0" i="0" smtClean="0">
                                  <a:latin typeface="Cambria Math" panose="02040503050406030204" pitchFamily="18" charset="0"/>
                                </a:rPr>
                                <m:t>tan</m:t>
                              </m:r>
                            </m:e>
                            <m:sup>
                              <m:r>
                                <a:rPr lang="en-US" sz="1800" b="0" i="1" smtClean="0">
                                  <a:latin typeface="Cambria Math" panose="02040503050406030204" pitchFamily="18" charset="0"/>
                                </a:rPr>
                                <m:t>2</m:t>
                              </m:r>
                            </m:sup>
                          </m:sSup>
                          <m:d>
                            <m:dPr>
                              <m:ctrlPr>
                                <a:rPr lang="en-US" sz="1800" b="0" i="1" smtClean="0">
                                  <a:latin typeface="Cambria Math" panose="02040503050406030204" pitchFamily="18" charset="0"/>
                                </a:rPr>
                              </m:ctrlPr>
                            </m:dPr>
                            <m:e>
                              <m:r>
                                <a:rPr lang="en-US" sz="1800" i="1">
                                  <a:latin typeface="Cambria Math" panose="02040503050406030204" pitchFamily="18" charset="0"/>
                                </a:rPr>
                                <m:t>𝑚</m:t>
                              </m:r>
                            </m:e>
                          </m:d>
                        </m:num>
                        <m:den>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𝐸</m:t>
                                  </m:r>
                                </m:e>
                                <m:sub>
                                  <m:r>
                                    <a:rPr lang="en-US" sz="1800" b="0" i="1" smtClean="0">
                                      <a:latin typeface="Cambria Math" panose="02040503050406030204" pitchFamily="18" charset="0"/>
                                    </a:rPr>
                                    <m:t>𝑠</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𝑁</m:t>
                                  </m:r>
                                </m:e>
                                <m:sub>
                                  <m:r>
                                    <a:rPr lang="en-US" sz="1800" b="0" i="1" smtClean="0">
                                      <a:latin typeface="Cambria Math" panose="02040503050406030204" pitchFamily="18" charset="0"/>
                                    </a:rPr>
                                    <m:t>0</m:t>
                                  </m:r>
                                </m:sub>
                              </m:sSub>
                            </m:e>
                          </m:d>
                        </m:den>
                      </m:f>
                    </m:oMath>
                  </m:oMathPara>
                </a14:m>
                <a:endParaRPr lang="en-US" sz="1800" dirty="0"/>
              </a:p>
            </p:txBody>
          </p:sp>
        </mc:Choice>
        <mc:Fallback xmlns="">
          <p:sp>
            <p:nvSpPr>
              <p:cNvPr id="7" name="TextBox 6">
                <a:extLst>
                  <a:ext uri="{FF2B5EF4-FFF2-40B4-BE49-F238E27FC236}">
                    <a16:creationId xmlns:a16="http://schemas.microsoft.com/office/drawing/2014/main" id="{F4E02F01-8D2D-F8A0-56C8-28B8C07FB73E}"/>
                  </a:ext>
                </a:extLst>
              </p:cNvPr>
              <p:cNvSpPr txBox="1">
                <a:spLocks noRot="1" noChangeAspect="1" noMove="1" noResize="1" noEditPoints="1" noAdjustHandles="1" noChangeArrowheads="1" noChangeShapeType="1" noTextEdit="1"/>
              </p:cNvSpPr>
              <p:nvPr/>
            </p:nvSpPr>
            <p:spPr>
              <a:xfrm>
                <a:off x="912212" y="2052975"/>
                <a:ext cx="3678443" cy="60285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AA6E6C4-1E02-F3C2-D610-D915326ACF43}"/>
                  </a:ext>
                </a:extLst>
              </p:cNvPr>
              <p:cNvSpPr txBox="1"/>
              <p:nvPr/>
            </p:nvSpPr>
            <p:spPr>
              <a:xfrm>
                <a:off x="1196614" y="2940763"/>
                <a:ext cx="3944733" cy="5975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800" i="1" smtClean="0">
                              <a:latin typeface="Cambria Math" panose="02040503050406030204" pitchFamily="18" charset="0"/>
                            </a:rPr>
                          </m:ctrlPr>
                        </m:sSubSupPr>
                        <m:e>
                          <m:r>
                            <a:rPr lang="en-US" sz="1800" i="1" smtClean="0">
                              <a:latin typeface="Cambria Math" panose="02040503050406030204" pitchFamily="18" charset="0"/>
                              <a:ea typeface="Cambria Math" panose="02040503050406030204" pitchFamily="18" charset="0"/>
                            </a:rPr>
                            <m:t>𝜎</m:t>
                          </m:r>
                        </m:e>
                        <m:sub>
                          <m:r>
                            <a:rPr lang="en-US" sz="1800" b="0" i="1" smtClean="0">
                              <a:latin typeface="Cambria Math" panose="02040503050406030204" pitchFamily="18" charset="0"/>
                            </a:rPr>
                            <m:t>𝐷𝑎𝑡𝑎</m:t>
                          </m:r>
                        </m:sub>
                        <m:sup>
                          <m:r>
                            <a:rPr lang="en-US" sz="1800" b="0" i="1" smtClean="0">
                              <a:latin typeface="Cambria Math" panose="02040503050406030204" pitchFamily="18" charset="0"/>
                            </a:rPr>
                            <m:t>2</m:t>
                          </m:r>
                        </m:sup>
                      </m:sSubSup>
                      <m:r>
                        <a:rPr lang="en-US" sz="1800" b="0" i="1" smtClean="0">
                          <a:latin typeface="Cambria Math" panose="02040503050406030204" pitchFamily="18" charset="0"/>
                        </a:rPr>
                        <m:t>=2 </m:t>
                      </m:r>
                      <m:sSup>
                        <m:sSupPr>
                          <m:ctrlPr>
                            <a:rPr lang="en-US" sz="1800" i="1">
                              <a:latin typeface="Cambria Math" panose="02040503050406030204" pitchFamily="18" charset="0"/>
                            </a:rPr>
                          </m:ctrlPr>
                        </m:sSupPr>
                        <m:e>
                          <m:r>
                            <m:rPr>
                              <m:sty m:val="p"/>
                            </m:rPr>
                            <a:rPr lang="en-US" sz="1800">
                              <a:latin typeface="Cambria Math" panose="02040503050406030204" pitchFamily="18" charset="0"/>
                            </a:rPr>
                            <m:t>tan</m:t>
                          </m:r>
                        </m:e>
                        <m:sup>
                          <m:r>
                            <a:rPr lang="en-US" sz="1800" i="1">
                              <a:latin typeface="Cambria Math" panose="02040503050406030204" pitchFamily="18" charset="0"/>
                            </a:rPr>
                            <m:t>2</m:t>
                          </m:r>
                        </m:sup>
                      </m:sSup>
                      <m:d>
                        <m:dPr>
                          <m:ctrlPr>
                            <a:rPr lang="en-US" sz="1800" i="1">
                              <a:latin typeface="Cambria Math" panose="02040503050406030204" pitchFamily="18" charset="0"/>
                            </a:rPr>
                          </m:ctrlPr>
                        </m:dPr>
                        <m:e>
                          <m:r>
                            <a:rPr lang="en-US" sz="1800" i="1">
                              <a:latin typeface="Cambria Math" panose="02040503050406030204" pitchFamily="18" charset="0"/>
                            </a:rPr>
                            <m:t>𝑚</m:t>
                          </m:r>
                        </m:e>
                      </m:d>
                      <m:nary>
                        <m:naryPr>
                          <m:ctrlPr>
                            <a:rPr lang="en-US" sz="1800" i="1" smtClean="0">
                              <a:latin typeface="Cambria Math" panose="02040503050406030204" pitchFamily="18" charset="0"/>
                            </a:rPr>
                          </m:ctrlPr>
                        </m:naryPr>
                        <m:sub>
                          <m:r>
                            <m:rPr>
                              <m:brk m:alnAt="23"/>
                            </m:rPr>
                            <a:rPr lang="en-US" sz="1800" b="0" i="1" smtClean="0">
                              <a:latin typeface="Cambria Math" panose="02040503050406030204" pitchFamily="18" charset="0"/>
                            </a:rPr>
                            <m:t>0</m:t>
                          </m:r>
                        </m:sub>
                        <m:sup>
                          <m:r>
                            <a:rPr lang="en-US" sz="1800" i="1" smtClean="0">
                              <a:latin typeface="Cambria Math" panose="02040503050406030204" pitchFamily="18" charset="0"/>
                              <a:ea typeface="Cambria Math" panose="02040503050406030204" pitchFamily="18" charset="0"/>
                            </a:rPr>
                            <m:t>∞</m:t>
                          </m:r>
                        </m:sup>
                        <m:e>
                          <m:sSup>
                            <m:sSupPr>
                              <m:ctrlPr>
                                <a:rPr lang="en-US" sz="1800" i="1" smtClean="0">
                                  <a:latin typeface="Cambria Math" panose="02040503050406030204" pitchFamily="18" charset="0"/>
                                </a:rPr>
                              </m:ctrlPr>
                            </m:sSupPr>
                            <m:e>
                              <m:d>
                                <m:dPr>
                                  <m:begChr m:val="|"/>
                                  <m:endChr m:val="|"/>
                                  <m:ctrlPr>
                                    <a:rPr lang="en-US" sz="1800" i="1" smtClean="0">
                                      <a:latin typeface="Cambria Math" panose="02040503050406030204" pitchFamily="18" charset="0"/>
                                    </a:rPr>
                                  </m:ctrlPr>
                                </m:dPr>
                                <m:e>
                                  <m:r>
                                    <a:rPr lang="en-US" sz="1800" b="0" i="1" smtClean="0">
                                      <a:latin typeface="Cambria Math" panose="02040503050406030204" pitchFamily="18" charset="0"/>
                                    </a:rPr>
                                    <m:t>𝐻</m:t>
                                  </m:r>
                                  <m:d>
                                    <m:dPr>
                                      <m:ctrlPr>
                                        <a:rPr lang="en-US" sz="1800" b="0" i="1" smtClean="0">
                                          <a:latin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𝑓</m:t>
                                      </m:r>
                                    </m:e>
                                  </m:d>
                                </m:e>
                              </m:d>
                            </m:e>
                            <m:sup>
                              <m:r>
                                <a:rPr lang="en-US" sz="1800" b="0" i="1" smtClean="0">
                                  <a:latin typeface="Cambria Math" panose="02040503050406030204" pitchFamily="18" charset="0"/>
                                </a:rPr>
                                <m:t>2</m:t>
                              </m:r>
                            </m:sup>
                          </m:sSup>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𝑆</m:t>
                              </m:r>
                            </m:e>
                            <m:sub>
                              <m:r>
                                <a:rPr lang="en-US" sz="1800" b="0" i="1" smtClean="0">
                                  <a:latin typeface="Cambria Math" panose="02040503050406030204" pitchFamily="18" charset="0"/>
                                </a:rPr>
                                <m:t>𝐷</m:t>
                              </m:r>
                            </m:sub>
                          </m:sSub>
                          <m:d>
                            <m:dPr>
                              <m:ctrlPr>
                                <a:rPr lang="en-US" sz="1800" i="1" smtClean="0">
                                  <a:latin typeface="Cambria Math" panose="02040503050406030204" pitchFamily="18" charset="0"/>
                                </a:rPr>
                              </m:ctrlPr>
                            </m:dPr>
                            <m:e>
                              <m:r>
                                <a:rPr lang="en-US" sz="1800" b="0" i="1" smtClean="0">
                                  <a:latin typeface="Cambria Math" panose="02040503050406030204" pitchFamily="18" charset="0"/>
                                </a:rPr>
                                <m:t>𝑓</m:t>
                              </m:r>
                            </m:e>
                          </m:d>
                        </m:e>
                      </m:nary>
                      <m:r>
                        <a:rPr lang="en-US" sz="1800" b="0" i="1" smtClean="0">
                          <a:latin typeface="Cambria Math" panose="02040503050406030204" pitchFamily="18" charset="0"/>
                        </a:rPr>
                        <m:t>𝑑𝑓</m:t>
                      </m:r>
                    </m:oMath>
                  </m:oMathPara>
                </a14:m>
                <a:endParaRPr lang="en-US" sz="1800" dirty="0"/>
              </a:p>
            </p:txBody>
          </p:sp>
        </mc:Choice>
        <mc:Fallback xmlns="">
          <p:sp>
            <p:nvSpPr>
              <p:cNvPr id="8" name="TextBox 7">
                <a:extLst>
                  <a:ext uri="{FF2B5EF4-FFF2-40B4-BE49-F238E27FC236}">
                    <a16:creationId xmlns:a16="http://schemas.microsoft.com/office/drawing/2014/main" id="{1AA6E6C4-1E02-F3C2-D610-D915326ACF43}"/>
                  </a:ext>
                </a:extLst>
              </p:cNvPr>
              <p:cNvSpPr txBox="1">
                <a:spLocks noRot="1" noChangeAspect="1" noMove="1" noResize="1" noEditPoints="1" noAdjustHandles="1" noChangeArrowheads="1" noChangeShapeType="1" noTextEdit="1"/>
              </p:cNvSpPr>
              <p:nvPr/>
            </p:nvSpPr>
            <p:spPr>
              <a:xfrm>
                <a:off x="1196614" y="2940763"/>
                <a:ext cx="3944733" cy="597599"/>
              </a:xfrm>
              <a:prstGeom prst="rect">
                <a:avLst/>
              </a:prstGeom>
              <a:blipFill>
                <a:blip r:embed="rId3"/>
                <a:stretch>
                  <a:fillRect b="-10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9FEE664-3BAD-5793-9C27-673B53DEF583}"/>
                  </a:ext>
                </a:extLst>
              </p:cNvPr>
              <p:cNvSpPr txBox="1"/>
              <p:nvPr/>
            </p:nvSpPr>
            <p:spPr>
              <a:xfrm>
                <a:off x="1363022" y="4417150"/>
                <a:ext cx="3157275" cy="5993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800" i="1" smtClean="0">
                              <a:latin typeface="Cambria Math" panose="02040503050406030204" pitchFamily="18" charset="0"/>
                            </a:rPr>
                          </m:ctrlPr>
                        </m:sSubSupPr>
                        <m:e>
                          <m:r>
                            <a:rPr lang="en-US" sz="1800" i="1" smtClean="0">
                              <a:latin typeface="Cambria Math" panose="02040503050406030204" pitchFamily="18" charset="0"/>
                              <a:ea typeface="Cambria Math" panose="02040503050406030204" pitchFamily="18" charset="0"/>
                            </a:rPr>
                            <m:t>𝜎</m:t>
                          </m:r>
                        </m:e>
                        <m:sub>
                          <m:r>
                            <a:rPr lang="en-US" sz="1800" b="0" i="1" smtClean="0">
                              <a:latin typeface="Cambria Math" panose="02040503050406030204" pitchFamily="18" charset="0"/>
                            </a:rPr>
                            <m:t>𝑃𝑁</m:t>
                          </m:r>
                        </m:sub>
                        <m:sup>
                          <m:r>
                            <a:rPr lang="en-US" sz="1800" b="0" i="1" smtClean="0">
                              <a:latin typeface="Cambria Math" panose="02040503050406030204" pitchFamily="18" charset="0"/>
                            </a:rPr>
                            <m:t>2</m:t>
                          </m:r>
                        </m:sup>
                      </m:sSubSup>
                      <m:r>
                        <a:rPr lang="en-US" sz="1800" b="0" i="1" smtClean="0">
                          <a:latin typeface="Cambria Math" panose="02040503050406030204" pitchFamily="18" charset="0"/>
                        </a:rPr>
                        <m:t>=2</m:t>
                      </m:r>
                      <m:nary>
                        <m:naryPr>
                          <m:ctrlPr>
                            <a:rPr lang="en-US" sz="1800" i="1" smtClean="0">
                              <a:latin typeface="Cambria Math" panose="02040503050406030204" pitchFamily="18" charset="0"/>
                            </a:rPr>
                          </m:ctrlPr>
                        </m:naryPr>
                        <m:sub>
                          <m:r>
                            <a:rPr lang="en-US" sz="1800" b="0" i="1" smtClean="0">
                              <a:latin typeface="Cambria Math" panose="02040503050406030204" pitchFamily="18" charset="0"/>
                            </a:rPr>
                            <m:t>0</m:t>
                          </m:r>
                        </m:sub>
                        <m:sup>
                          <m:r>
                            <a:rPr lang="en-US" sz="1800" i="1" smtClean="0">
                              <a:latin typeface="Cambria Math" panose="02040503050406030204" pitchFamily="18" charset="0"/>
                              <a:ea typeface="Cambria Math" panose="02040503050406030204" pitchFamily="18" charset="0"/>
                            </a:rPr>
                            <m:t>∞</m:t>
                          </m:r>
                        </m:sup>
                        <m:e>
                          <m:sSup>
                            <m:sSupPr>
                              <m:ctrlPr>
                                <a:rPr lang="en-US" sz="1800" i="1" smtClean="0">
                                  <a:latin typeface="Cambria Math" panose="02040503050406030204" pitchFamily="18" charset="0"/>
                                  <a:ea typeface="Cambria Math" panose="02040503050406030204" pitchFamily="18" charset="0"/>
                                </a:rPr>
                              </m:ctrlPr>
                            </m:sSupPr>
                            <m:e>
                              <m:d>
                                <m:dPr>
                                  <m:begChr m:val="|"/>
                                  <m:endChr m:val="|"/>
                                  <m:ctrlPr>
                                    <a:rPr lang="en-US" sz="180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1−</m:t>
                                  </m:r>
                                  <m:r>
                                    <a:rPr lang="en-US" sz="1800" i="1">
                                      <a:latin typeface="Cambria Math" panose="02040503050406030204" pitchFamily="18" charset="0"/>
                                    </a:rPr>
                                    <m:t>𝐻</m:t>
                                  </m:r>
                                  <m:d>
                                    <m:dPr>
                                      <m:ctrlPr>
                                        <a:rPr lang="en-US" sz="1800" i="1">
                                          <a:latin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𝑓</m:t>
                                      </m:r>
                                    </m:e>
                                  </m:d>
                                </m:e>
                              </m:d>
                            </m:e>
                            <m:sup>
                              <m:r>
                                <a:rPr lang="en-US" sz="1800" b="0" i="1" smtClean="0">
                                  <a:latin typeface="Cambria Math" panose="02040503050406030204" pitchFamily="18" charset="0"/>
                                  <a:ea typeface="Cambria Math" panose="02040503050406030204" pitchFamily="18" charset="0"/>
                                </a:rPr>
                                <m:t>2</m:t>
                              </m:r>
                            </m:sup>
                          </m:sSup>
                          <m:r>
                            <a:rPr lang="en-US" sz="1800" b="0" i="1" smtClean="0">
                              <a:latin typeface="Cambria Math" panose="02040503050406030204" pitchFamily="18" charset="0"/>
                            </a:rPr>
                            <m:t>𝐿</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𝑓</m:t>
                              </m:r>
                            </m:e>
                          </m:d>
                        </m:e>
                      </m:nary>
                      <m:r>
                        <a:rPr lang="en-US" sz="1800" b="0" i="1" smtClean="0">
                          <a:latin typeface="Cambria Math" panose="02040503050406030204" pitchFamily="18" charset="0"/>
                        </a:rPr>
                        <m:t>𝑑𝑓</m:t>
                      </m:r>
                    </m:oMath>
                  </m:oMathPara>
                </a14:m>
                <a:endParaRPr lang="en-US" sz="1800" dirty="0"/>
              </a:p>
            </p:txBody>
          </p:sp>
        </mc:Choice>
        <mc:Fallback xmlns="">
          <p:sp>
            <p:nvSpPr>
              <p:cNvPr id="9" name="TextBox 8">
                <a:extLst>
                  <a:ext uri="{FF2B5EF4-FFF2-40B4-BE49-F238E27FC236}">
                    <a16:creationId xmlns:a16="http://schemas.microsoft.com/office/drawing/2014/main" id="{C9FEE664-3BAD-5793-9C27-673B53DEF583}"/>
                  </a:ext>
                </a:extLst>
              </p:cNvPr>
              <p:cNvSpPr txBox="1">
                <a:spLocks noRot="1" noChangeAspect="1" noMove="1" noResize="1" noEditPoints="1" noAdjustHandles="1" noChangeArrowheads="1" noChangeShapeType="1" noTextEdit="1"/>
              </p:cNvSpPr>
              <p:nvPr/>
            </p:nvSpPr>
            <p:spPr>
              <a:xfrm>
                <a:off x="1363022" y="4417150"/>
                <a:ext cx="3157275" cy="59933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9ECB00C-5476-B7CF-86E6-B61E3D309B9F}"/>
                  </a:ext>
                </a:extLst>
              </p:cNvPr>
              <p:cNvSpPr txBox="1"/>
              <p:nvPr/>
            </p:nvSpPr>
            <p:spPr>
              <a:xfrm>
                <a:off x="2172470" y="3676135"/>
                <a:ext cx="2723310" cy="6032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𝑆</m:t>
                          </m:r>
                        </m:e>
                        <m:sub>
                          <m:r>
                            <a:rPr lang="en-US" sz="1800" b="0" i="1" smtClean="0">
                              <a:latin typeface="Cambria Math" panose="02040503050406030204" pitchFamily="18" charset="0"/>
                            </a:rPr>
                            <m:t>𝐷</m:t>
                          </m:r>
                        </m:sub>
                      </m:sSub>
                      <m:d>
                        <m:dPr>
                          <m:ctrlPr>
                            <a:rPr lang="en-US" sz="1800" i="1" smtClean="0">
                              <a:latin typeface="Cambria Math" panose="02040503050406030204" pitchFamily="18" charset="0"/>
                            </a:rPr>
                          </m:ctrlPr>
                        </m:dPr>
                        <m:e>
                          <m:r>
                            <a:rPr lang="en-US" sz="1800" b="0" i="1" smtClean="0">
                              <a:latin typeface="Cambria Math" panose="02040503050406030204" pitchFamily="18" charset="0"/>
                            </a:rPr>
                            <m:t>𝑓</m:t>
                          </m:r>
                        </m:e>
                      </m:d>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𝑐𝑠</m:t>
                              </m:r>
                            </m:sub>
                          </m:sSub>
                        </m:den>
                      </m:f>
                      <m:f>
                        <m:fPr>
                          <m:ctrlPr>
                            <a:rPr lang="en-US" sz="1800" b="0" i="1" smtClean="0">
                              <a:latin typeface="Cambria Math" panose="02040503050406030204" pitchFamily="18" charset="0"/>
                            </a:rPr>
                          </m:ctrlPr>
                        </m:fPr>
                        <m:num>
                          <m:sSup>
                            <m:sSupPr>
                              <m:ctrlPr>
                                <a:rPr lang="en-US" sz="1800" b="0" i="1" smtClean="0">
                                  <a:latin typeface="Cambria Math" panose="02040503050406030204" pitchFamily="18" charset="0"/>
                                </a:rPr>
                              </m:ctrlPr>
                            </m:sSupPr>
                            <m:e>
                              <m:r>
                                <m:rPr>
                                  <m:sty m:val="p"/>
                                </m:rPr>
                                <a:rPr lang="en-US" sz="1800" b="0" i="0" smtClean="0">
                                  <a:latin typeface="Cambria Math" panose="02040503050406030204" pitchFamily="18" charset="0"/>
                                </a:rPr>
                                <m:t>sin</m:t>
                              </m:r>
                            </m:e>
                            <m:sup>
                              <m:r>
                                <a:rPr lang="en-US" sz="1800" b="0" i="1" smtClean="0">
                                  <a:latin typeface="Cambria Math" panose="02040503050406030204" pitchFamily="18" charset="0"/>
                                </a:rPr>
                                <m:t>4</m:t>
                              </m:r>
                            </m:sup>
                          </m:sSup>
                          <m:d>
                            <m:dPr>
                              <m:ctrlPr>
                                <a:rPr lang="en-US" sz="1800" b="0" i="1" smtClean="0">
                                  <a:latin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𝜋</m:t>
                              </m:r>
                              <m:r>
                                <a:rPr lang="en-US" sz="1800" b="0" i="1" smtClean="0">
                                  <a:latin typeface="Cambria Math" panose="02040503050406030204" pitchFamily="18" charset="0"/>
                                  <a:ea typeface="Cambria Math" panose="02040503050406030204" pitchFamily="18" charset="0"/>
                                </a:rPr>
                                <m:t>𝑓</m:t>
                              </m:r>
                              <m:r>
                                <a:rPr lang="en-US" sz="1800" b="0" i="1" smtClean="0">
                                  <a:latin typeface="Cambria Math" panose="02040503050406030204" pitchFamily="18" charset="0"/>
                                  <a:ea typeface="Cambria Math" panose="02040503050406030204" pitchFamily="18" charset="0"/>
                                </a:rPr>
                                <m:t>/</m:t>
                              </m:r>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2</m:t>
                                  </m:r>
                                  <m:r>
                                    <a:rPr lang="en-US" sz="1800" b="0" i="1" smtClean="0">
                                      <a:latin typeface="Cambria Math" panose="02040503050406030204" pitchFamily="18" charset="0"/>
                                      <a:ea typeface="Cambria Math" panose="02040503050406030204" pitchFamily="18" charset="0"/>
                                    </a:rPr>
                                    <m:t>𝑅</m:t>
                                  </m:r>
                                </m:e>
                                <m:sub>
                                  <m:r>
                                    <a:rPr lang="en-US" sz="1800" b="0" i="1" smtClean="0">
                                      <a:latin typeface="Cambria Math" panose="02040503050406030204" pitchFamily="18" charset="0"/>
                                      <a:ea typeface="Cambria Math" panose="02040503050406030204" pitchFamily="18" charset="0"/>
                                    </a:rPr>
                                    <m:t>𝑐𝑠</m:t>
                                  </m:r>
                                </m:sub>
                              </m:sSub>
                            </m:e>
                          </m:d>
                        </m:num>
                        <m:den>
                          <m:sSup>
                            <m:sSupPr>
                              <m:ctrlPr>
                                <a:rPr lang="en-US" sz="1800" b="0" i="1" smtClean="0">
                                  <a:latin typeface="Cambria Math" panose="02040503050406030204" pitchFamily="18" charset="0"/>
                                </a:rPr>
                              </m:ctrlPr>
                            </m:sSupPr>
                            <m:e>
                              <m:d>
                                <m:dPr>
                                  <m:ctrlPr>
                                    <a:rPr lang="en-US" sz="1800" i="1">
                                      <a:latin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𝜋</m:t>
                                  </m:r>
                                  <m:r>
                                    <a:rPr lang="en-US" sz="1800" i="1">
                                      <a:latin typeface="Cambria Math" panose="02040503050406030204" pitchFamily="18" charset="0"/>
                                      <a:ea typeface="Cambria Math" panose="02040503050406030204" pitchFamily="18" charset="0"/>
                                    </a:rPr>
                                    <m:t>𝑓</m:t>
                                  </m:r>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2</m:t>
                                      </m:r>
                                      <m:r>
                                        <a:rPr lang="en-US" sz="1800" i="1">
                                          <a:latin typeface="Cambria Math" panose="02040503050406030204" pitchFamily="18" charset="0"/>
                                          <a:ea typeface="Cambria Math" panose="02040503050406030204" pitchFamily="18" charset="0"/>
                                        </a:rPr>
                                        <m:t>𝑅</m:t>
                                      </m:r>
                                    </m:e>
                                    <m:sub>
                                      <m:r>
                                        <a:rPr lang="en-US" sz="1800" b="0" i="1" smtClean="0">
                                          <a:latin typeface="Cambria Math" panose="02040503050406030204" pitchFamily="18" charset="0"/>
                                          <a:ea typeface="Cambria Math" panose="02040503050406030204" pitchFamily="18" charset="0"/>
                                        </a:rPr>
                                        <m:t>𝑐</m:t>
                                      </m:r>
                                      <m:r>
                                        <a:rPr lang="en-US" sz="1800" i="1">
                                          <a:latin typeface="Cambria Math" panose="02040503050406030204" pitchFamily="18" charset="0"/>
                                          <a:ea typeface="Cambria Math" panose="02040503050406030204" pitchFamily="18" charset="0"/>
                                        </a:rPr>
                                        <m:t>𝑠</m:t>
                                      </m:r>
                                    </m:sub>
                                  </m:sSub>
                                </m:e>
                              </m:d>
                            </m:e>
                            <m:sup>
                              <m:r>
                                <a:rPr lang="en-US" sz="1800" b="0" i="1" smtClean="0">
                                  <a:latin typeface="Cambria Math" panose="02040503050406030204" pitchFamily="18" charset="0"/>
                                </a:rPr>
                                <m:t>2</m:t>
                              </m:r>
                            </m:sup>
                          </m:sSup>
                        </m:den>
                      </m:f>
                    </m:oMath>
                  </m:oMathPara>
                </a14:m>
                <a:endParaRPr lang="en-US" sz="1800" dirty="0"/>
              </a:p>
            </p:txBody>
          </p:sp>
        </mc:Choice>
        <mc:Fallback xmlns="">
          <p:sp>
            <p:nvSpPr>
              <p:cNvPr id="10" name="TextBox 9">
                <a:extLst>
                  <a:ext uri="{FF2B5EF4-FFF2-40B4-BE49-F238E27FC236}">
                    <a16:creationId xmlns:a16="http://schemas.microsoft.com/office/drawing/2014/main" id="{59ECB00C-5476-B7CF-86E6-B61E3D309B9F}"/>
                  </a:ext>
                </a:extLst>
              </p:cNvPr>
              <p:cNvSpPr txBox="1">
                <a:spLocks noRot="1" noChangeAspect="1" noMove="1" noResize="1" noEditPoints="1" noAdjustHandles="1" noChangeArrowheads="1" noChangeShapeType="1" noTextEdit="1"/>
              </p:cNvSpPr>
              <p:nvPr/>
            </p:nvSpPr>
            <p:spPr>
              <a:xfrm>
                <a:off x="2172470" y="3676135"/>
                <a:ext cx="2723310" cy="60324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35C71AC-9235-38A1-5932-834C7DEA41C5}"/>
                  </a:ext>
                </a:extLst>
              </p:cNvPr>
              <p:cNvSpPr txBox="1"/>
              <p:nvPr/>
            </p:nvSpPr>
            <p:spPr>
              <a:xfrm>
                <a:off x="5567381" y="1510901"/>
                <a:ext cx="2896819" cy="1600438"/>
              </a:xfrm>
              <a:prstGeom prst="rect">
                <a:avLst/>
              </a:prstGeom>
              <a:noFill/>
            </p:spPr>
            <p:txBody>
              <a:bodyPr wrap="none" rtlCol="0">
                <a:spAutoFit/>
              </a:bodyPr>
              <a:lstStyle/>
              <a:p>
                <a:r>
                  <a:rPr lang="en-US" sz="1400" i="1" dirty="0"/>
                  <a:t>P</a:t>
                </a:r>
                <a:r>
                  <a:rPr lang="en-US" sz="1400" i="1" baseline="-25000" dirty="0"/>
                  <a:t>c </a:t>
                </a:r>
                <a:r>
                  <a:rPr lang="en-US" sz="1400" dirty="0"/>
                  <a:t>– Carrier Power</a:t>
                </a:r>
              </a:p>
              <a:p>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𝐸</m:t>
                        </m:r>
                      </m:e>
                      <m:sub>
                        <m:r>
                          <a:rPr lang="en-US" sz="1400" b="0" i="1" smtClean="0">
                            <a:latin typeface="Cambria Math" panose="02040503050406030204" pitchFamily="18" charset="0"/>
                          </a:rPr>
                          <m:t>𝑠</m:t>
                        </m:r>
                      </m:sub>
                    </m:sSub>
                  </m:oMath>
                </a14:m>
                <a:r>
                  <a:rPr lang="en-US" sz="1400" dirty="0"/>
                  <a:t> – Symbol Energy</a:t>
                </a:r>
              </a:p>
              <a:p>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𝑅</m:t>
                        </m:r>
                      </m:e>
                      <m:sub>
                        <m:r>
                          <a:rPr lang="en-US" sz="1400" b="0" i="1" smtClean="0">
                            <a:latin typeface="Cambria Math" panose="02040503050406030204" pitchFamily="18" charset="0"/>
                          </a:rPr>
                          <m:t>𝑐𝑠</m:t>
                        </m:r>
                      </m:sub>
                    </m:sSub>
                  </m:oMath>
                </a14:m>
                <a:r>
                  <a:rPr lang="en-US" sz="1400" dirty="0"/>
                  <a:t> – Coded Symbol Rate</a:t>
                </a:r>
              </a:p>
              <a:p>
                <a:r>
                  <a:rPr lang="en-US" sz="1400" dirty="0"/>
                  <a:t>m – Modulation Index</a:t>
                </a:r>
              </a:p>
              <a:p>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𝐵</m:t>
                        </m:r>
                      </m:e>
                      <m:sub>
                        <m:r>
                          <a:rPr lang="en-US" sz="1400" b="0" i="1" smtClean="0">
                            <a:latin typeface="Cambria Math" panose="02040503050406030204" pitchFamily="18" charset="0"/>
                          </a:rPr>
                          <m:t>𝐿</m:t>
                        </m:r>
                      </m:sub>
                    </m:sSub>
                  </m:oMath>
                </a14:m>
                <a:r>
                  <a:rPr lang="en-US" sz="1400" dirty="0"/>
                  <a:t> – Single-sided Loop Bandwidth</a:t>
                </a:r>
              </a:p>
              <a:p>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𝑁</m:t>
                        </m:r>
                      </m:e>
                      <m:sub>
                        <m:r>
                          <a:rPr lang="en-US" sz="1400" b="0" i="1" smtClean="0">
                            <a:latin typeface="Cambria Math" panose="02040503050406030204" pitchFamily="18" charset="0"/>
                          </a:rPr>
                          <m:t>0</m:t>
                        </m:r>
                      </m:sub>
                    </m:sSub>
                  </m:oMath>
                </a14:m>
                <a:r>
                  <a:rPr lang="en-US" sz="1400" dirty="0"/>
                  <a:t> – Noise Spectral Density</a:t>
                </a:r>
              </a:p>
              <a:p>
                <a:endParaRPr lang="en-US" sz="1400" dirty="0"/>
              </a:p>
            </p:txBody>
          </p:sp>
        </mc:Choice>
        <mc:Fallback xmlns="">
          <p:sp>
            <p:nvSpPr>
              <p:cNvPr id="11" name="TextBox 10">
                <a:extLst>
                  <a:ext uri="{FF2B5EF4-FFF2-40B4-BE49-F238E27FC236}">
                    <a16:creationId xmlns:a16="http://schemas.microsoft.com/office/drawing/2014/main" id="{235C71AC-9235-38A1-5932-834C7DEA41C5}"/>
                  </a:ext>
                </a:extLst>
              </p:cNvPr>
              <p:cNvSpPr txBox="1">
                <a:spLocks noRot="1" noChangeAspect="1" noMove="1" noResize="1" noEditPoints="1" noAdjustHandles="1" noChangeArrowheads="1" noChangeShapeType="1" noTextEdit="1"/>
              </p:cNvSpPr>
              <p:nvPr/>
            </p:nvSpPr>
            <p:spPr>
              <a:xfrm>
                <a:off x="5567381" y="1510901"/>
                <a:ext cx="2896819" cy="1600438"/>
              </a:xfrm>
              <a:prstGeom prst="rect">
                <a:avLst/>
              </a:prstGeom>
              <a:blipFill>
                <a:blip r:embed="rId6"/>
                <a:stretch>
                  <a:fillRect l="-632" t="-7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FCF2E41-0B2A-9691-E5A4-2D4B5C5E2FDD}"/>
                  </a:ext>
                </a:extLst>
              </p:cNvPr>
              <p:cNvSpPr txBox="1"/>
              <p:nvPr/>
            </p:nvSpPr>
            <p:spPr>
              <a:xfrm>
                <a:off x="5567381" y="2977637"/>
                <a:ext cx="3754426" cy="523220"/>
              </a:xfrm>
              <a:prstGeom prst="rect">
                <a:avLst/>
              </a:prstGeom>
              <a:noFill/>
            </p:spPr>
            <p:txBody>
              <a:bodyPr wrap="none" rtlCol="0">
                <a:spAutoFit/>
              </a:bodyPr>
              <a:lstStyle/>
              <a:p>
                <a:r>
                  <a:rPr lang="en-US" sz="1400" dirty="0"/>
                  <a:t>H(</a:t>
                </a:r>
                <a14:m>
                  <m:oMath xmlns:m="http://schemas.openxmlformats.org/officeDocument/2006/math">
                    <m:r>
                      <a:rPr lang="en-US" sz="1400" b="0" i="1" smtClean="0">
                        <a:latin typeface="Cambria Math" panose="02040503050406030204" pitchFamily="18" charset="0"/>
                        <a:ea typeface="Cambria Math" panose="02040503050406030204" pitchFamily="18" charset="0"/>
                      </a:rPr>
                      <m:t>𝑓</m:t>
                    </m:r>
                  </m:oMath>
                </a14:m>
                <a:r>
                  <a:rPr lang="en-US" sz="1400" dirty="0"/>
                  <a:t>) – PLL Closed loop Transfer Function</a:t>
                </a:r>
              </a:p>
              <a:p>
                <a:r>
                  <a:rPr lang="en-US" sz="1400" i="1" dirty="0"/>
                  <a:t>S</a:t>
                </a:r>
                <a:r>
                  <a:rPr lang="en-US" sz="1400" i="1" baseline="-25000" dirty="0"/>
                  <a:t>D</a:t>
                </a:r>
                <a:r>
                  <a:rPr lang="en-US" sz="1400" i="1" dirty="0"/>
                  <a:t>(f) </a:t>
                </a:r>
                <a:r>
                  <a:rPr lang="en-US" sz="1400" dirty="0"/>
                  <a:t>– PSD of Unfiltered PCM/PM/Bi-Phase</a:t>
                </a:r>
              </a:p>
            </p:txBody>
          </p:sp>
        </mc:Choice>
        <mc:Fallback xmlns="">
          <p:sp>
            <p:nvSpPr>
              <p:cNvPr id="12" name="TextBox 11">
                <a:extLst>
                  <a:ext uri="{FF2B5EF4-FFF2-40B4-BE49-F238E27FC236}">
                    <a16:creationId xmlns:a16="http://schemas.microsoft.com/office/drawing/2014/main" id="{2FCF2E41-0B2A-9691-E5A4-2D4B5C5E2FDD}"/>
                  </a:ext>
                </a:extLst>
              </p:cNvPr>
              <p:cNvSpPr txBox="1">
                <a:spLocks noRot="1" noChangeAspect="1" noMove="1" noResize="1" noEditPoints="1" noAdjustHandles="1" noChangeArrowheads="1" noChangeShapeType="1" noTextEdit="1"/>
              </p:cNvSpPr>
              <p:nvPr/>
            </p:nvSpPr>
            <p:spPr>
              <a:xfrm>
                <a:off x="5567381" y="2977637"/>
                <a:ext cx="3754426" cy="523220"/>
              </a:xfrm>
              <a:prstGeom prst="rect">
                <a:avLst/>
              </a:prstGeom>
              <a:blipFill>
                <a:blip r:embed="rId7"/>
                <a:stretch>
                  <a:fillRect l="-487" t="-1163" b="-116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79BE4D6-4558-02C9-70B7-560E91086609}"/>
                  </a:ext>
                </a:extLst>
              </p:cNvPr>
              <p:cNvSpPr txBox="1"/>
              <p:nvPr/>
            </p:nvSpPr>
            <p:spPr>
              <a:xfrm>
                <a:off x="5567381" y="4564266"/>
                <a:ext cx="4431470" cy="307777"/>
              </a:xfrm>
              <a:prstGeom prst="rect">
                <a:avLst/>
              </a:prstGeom>
              <a:noFill/>
            </p:spPr>
            <p:txBody>
              <a:bodyPr wrap="none" rtlCol="0">
                <a:spAutoFit/>
              </a:bodyPr>
              <a:lstStyle/>
              <a:p>
                <a:r>
                  <a:rPr lang="en-US" sz="1400" dirty="0"/>
                  <a:t>L(</a:t>
                </a:r>
                <a14:m>
                  <m:oMath xmlns:m="http://schemas.openxmlformats.org/officeDocument/2006/math">
                    <m:r>
                      <a:rPr lang="en-US" sz="1400" b="0" i="1" smtClean="0">
                        <a:latin typeface="Cambria Math" panose="02040503050406030204" pitchFamily="18" charset="0"/>
                        <a:ea typeface="Cambria Math" panose="02040503050406030204" pitchFamily="18" charset="0"/>
                      </a:rPr>
                      <m:t>𝑓</m:t>
                    </m:r>
                  </m:oMath>
                </a14:m>
                <a:r>
                  <a:rPr lang="en-US" sz="1400" dirty="0"/>
                  <a:t>) – Single Sideband Phase Noise Spectral Density</a:t>
                </a:r>
              </a:p>
            </p:txBody>
          </p:sp>
        </mc:Choice>
        <mc:Fallback xmlns="">
          <p:sp>
            <p:nvSpPr>
              <p:cNvPr id="13" name="TextBox 12">
                <a:extLst>
                  <a:ext uri="{FF2B5EF4-FFF2-40B4-BE49-F238E27FC236}">
                    <a16:creationId xmlns:a16="http://schemas.microsoft.com/office/drawing/2014/main" id="{D79BE4D6-4558-02C9-70B7-560E91086609}"/>
                  </a:ext>
                </a:extLst>
              </p:cNvPr>
              <p:cNvSpPr txBox="1">
                <a:spLocks noRot="1" noChangeAspect="1" noMove="1" noResize="1" noEditPoints="1" noAdjustHandles="1" noChangeArrowheads="1" noChangeShapeType="1" noTextEdit="1"/>
              </p:cNvSpPr>
              <p:nvPr/>
            </p:nvSpPr>
            <p:spPr>
              <a:xfrm>
                <a:off x="5567381" y="4564266"/>
                <a:ext cx="4431470" cy="307777"/>
              </a:xfrm>
              <a:prstGeom prst="rect">
                <a:avLst/>
              </a:prstGeom>
              <a:blipFill>
                <a:blip r:embed="rId8"/>
                <a:stretch>
                  <a:fillRect l="-413" t="-4000" b="-20000"/>
                </a:stretch>
              </a:blipFill>
            </p:spPr>
            <p:txBody>
              <a:bodyPr/>
              <a:lstStyle/>
              <a:p>
                <a:r>
                  <a:rPr lang="en-US">
                    <a:noFill/>
                  </a:rPr>
                  <a:t> </a:t>
                </a:r>
              </a:p>
            </p:txBody>
          </p:sp>
        </mc:Fallback>
      </mc:AlternateContent>
    </p:spTree>
    <p:extLst>
      <p:ext uri="{BB962C8B-B14F-4D97-AF65-F5344CB8AC3E}">
        <p14:creationId xmlns:p14="http://schemas.microsoft.com/office/powerpoint/2010/main" val="1071696421"/>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115955</TotalTime>
  <Words>1296</Words>
  <Application>Microsoft Office PowerPoint</Application>
  <PresentationFormat>Widescreen</PresentationFormat>
  <Paragraphs>85</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Cambria Math</vt:lpstr>
      <vt:lpstr>Blank Presentation</vt:lpstr>
      <vt:lpstr>PowerPoint Presentation</vt:lpstr>
      <vt:lpstr>Background</vt:lpstr>
      <vt:lpstr>Transmitter Phase Noise Mask Proposed by ESA</vt:lpstr>
      <vt:lpstr>Minimum Loop SNR Guidelines for PLL to Reduce Likelihood of Cycle Slippage and Limit BER Degradation</vt:lpstr>
      <vt:lpstr>PLL Analysis with Proposed Phase Noise Mask for S-band Prox-1 Hailing Channel (Assume no Doppler)</vt:lpstr>
      <vt:lpstr>Can the 2nd Order PLL Track the Doppler Specified?</vt:lpstr>
      <vt:lpstr>Concluding Remarks</vt:lpstr>
      <vt:lpstr>References</vt:lpstr>
      <vt:lpstr>Backup</vt:lpstr>
      <vt:lpstr>PowerPoint Presentation</vt:lpstr>
    </vt:vector>
  </TitlesOfParts>
  <Company>LMIT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NASA ODIN</dc:creator>
  <cp:lastModifiedBy>WING-TSZ LEE</cp:lastModifiedBy>
  <cp:revision>228</cp:revision>
  <cp:lastPrinted>2008-09-17T19:25:12Z</cp:lastPrinted>
  <dcterms:created xsi:type="dcterms:W3CDTF">2010-02-23T11:38:45Z</dcterms:created>
  <dcterms:modified xsi:type="dcterms:W3CDTF">2024-06-27T13:57:59Z</dcterms:modified>
</cp:coreProperties>
</file>