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8" r:id="rId5"/>
    <p:sldMasterId id="2147483682" r:id="rId6"/>
    <p:sldMasterId id="2147483662" r:id="rId7"/>
  </p:sldMasterIdLst>
  <p:notesMasterIdLst>
    <p:notesMasterId r:id="rId21"/>
  </p:notesMasterIdLst>
  <p:handoutMasterIdLst>
    <p:handoutMasterId r:id="rId22"/>
  </p:handoutMasterIdLst>
  <p:sldIdLst>
    <p:sldId id="256" r:id="rId8"/>
    <p:sldId id="272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68" r:id="rId17"/>
    <p:sldId id="269" r:id="rId18"/>
    <p:sldId id="271" r:id="rId19"/>
    <p:sldId id="273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A09B"/>
    <a:srgbClr val="00608E"/>
    <a:srgbClr val="17467A"/>
    <a:srgbClr val="005191"/>
    <a:srgbClr val="055992"/>
    <a:srgbClr val="017394"/>
    <a:srgbClr val="44C39D"/>
    <a:srgbClr val="020251"/>
    <a:srgbClr val="00B99A"/>
    <a:srgbClr val="017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49" autoAdjust="0"/>
    <p:restoredTop sz="88034" autoAdjust="0"/>
  </p:normalViewPr>
  <p:slideViewPr>
    <p:cSldViewPr snapToGrid="0" showGuides="1">
      <p:cViewPr varScale="1">
        <p:scale>
          <a:sx n="55" d="100"/>
          <a:sy n="55" d="100"/>
        </p:scale>
        <p:origin x="1476" y="5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148" d="100"/>
          <a:sy n="148" d="100"/>
        </p:scale>
        <p:origin x="298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946F89-3C8B-A74E-BE19-BACA2AE1CA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694FE-5F46-2648-BCB3-488879180D49}" type="slidenum">
              <a:rPr lang="fr-FR" smtClean="0">
                <a:latin typeface="Arial" panose="020B0604020202020204" pitchFamily="34" charset="0"/>
              </a:rPr>
              <a:t>‹N°›</a:t>
            </a:fld>
            <a:endParaRPr lang="fr-F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253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EE62194E-DFCA-4BBD-A85C-BE14FE4AC49E}" type="datetimeFigureOut">
              <a:rPr lang="fr-FR" smtClean="0"/>
              <a:pPr/>
              <a:t>22/04/2024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024C0918-2127-494D-BCD3-BC383FA1C45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2271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C0918-2127-494D-BCD3-BC383FA1C45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974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Précision au niveau de la restitution des </a:t>
            </a:r>
            <a:r>
              <a:rPr lang="fr-FR" dirty="0" err="1" smtClean="0"/>
              <a:t>résutats</a:t>
            </a:r>
            <a:r>
              <a:rPr lang="fr-FR" dirty="0" smtClean="0"/>
              <a:t> environ 300 simulations identiques comparées entre elles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C0918-2127-494D-BCD3-BC383FA1C45B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6673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se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A9035F44-8A02-46B4-B47F-F4E60E9896A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22843" y="3247804"/>
            <a:ext cx="2946319" cy="323165"/>
          </a:xfrm>
        </p:spPr>
        <p:txBody>
          <a:bodyPr wrap="none">
            <a:spAutoFit/>
          </a:bodyPr>
          <a:lstStyle>
            <a:lvl1pPr marL="0" indent="0" algn="ctr">
              <a:buNone/>
              <a:defRPr sz="2100" cap="all" baseline="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Référence dossier</a:t>
            </a:r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id="{E6565DA9-72C1-4A7D-AE76-7F62DFD56F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563" y="1221388"/>
            <a:ext cx="9688875" cy="182819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ipsum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0B40BE5-0338-447F-B124-9529F25F7B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6883" y="3902872"/>
            <a:ext cx="338234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Lieu</a:t>
            </a:r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id="{ACFB15F9-D5BF-40F2-8666-C9A09BA4385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4293" y="4270969"/>
            <a:ext cx="3103415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Prénom Nom, Fonction de l’intervenant</a:t>
            </a:r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ACFB15F9-D5BF-40F2-8666-C9A09BA4385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02037" y="3687428"/>
            <a:ext cx="387927" cy="215444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6145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2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BFD8773-D6B2-411F-8580-010C32E63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4267200" cy="657225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2331FCD1-E250-4EF9-9754-DC1E7A6B6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08001" y="161925"/>
            <a:ext cx="5431350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EC714140-CB00-4327-8652-2CA76C0D3C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08000" y="710857"/>
            <a:ext cx="7222050" cy="29084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du sommaire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DCA4E216-1134-467D-ADE8-4AC3039CDE2B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608000" y="1885949"/>
            <a:ext cx="7222050" cy="3840163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b="1">
                <a:latin typeface="+mn-lt"/>
                <a:cs typeface="Arial" panose="020B0604020202020204" pitchFamily="34" charset="0"/>
              </a:defRPr>
            </a:lvl1pPr>
            <a:lvl2pPr marL="323850" indent="0">
              <a:spcBef>
                <a:spcPts val="0"/>
              </a:spcBef>
              <a:buFontTx/>
              <a:buNone/>
              <a:defRPr sz="1400" b="0">
                <a:latin typeface="+mn-lt"/>
              </a:defRPr>
            </a:lvl2pPr>
          </a:lstStyle>
          <a:p>
            <a:pPr lvl="0"/>
            <a:r>
              <a:rPr lang="fr-FR" dirty="0"/>
              <a:t>Titre 1</a:t>
            </a:r>
          </a:p>
          <a:p>
            <a:pPr lvl="0"/>
            <a:r>
              <a:rPr lang="fr-FR" dirty="0"/>
              <a:t>Titre 2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3624D890-2D50-4DB4-87A1-F6A2F0C51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485" y="6626632"/>
            <a:ext cx="274114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1F15C832-BA88-44B2-B74D-EBDA7A9ACE5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174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+ fond dégrad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2067832-BFDC-48EB-99EE-6F76E68FED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67000">
                <a:schemeClr val="accent2"/>
              </a:gs>
              <a:gs pos="35000">
                <a:srgbClr val="005191"/>
              </a:gs>
              <a:gs pos="0">
                <a:srgbClr val="020251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81D8DD-5FCB-450D-95F1-48BC8C3A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7A78DC-7637-4109-BBDD-413DC606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9C6F09A8-1E7A-4227-AC62-BB5DFF5A11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9E0E8E1-8776-4E1E-9E25-D90821B48FC1}"/>
              </a:ext>
            </a:extLst>
          </p:cNvPr>
          <p:cNvCxnSpPr>
            <a:cxnSpLocks/>
          </p:cNvCxnSpPr>
          <p:nvPr userDrawn="1"/>
        </p:nvCxnSpPr>
        <p:spPr>
          <a:xfrm>
            <a:off x="359999" y="592670"/>
            <a:ext cx="1147200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6F54370C-3C83-44EF-AED9-26116E411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D1C218D-472B-480C-843F-CCCEE3CDABE5}"/>
              </a:ext>
            </a:extLst>
          </p:cNvPr>
          <p:cNvSpPr txBox="1"/>
          <p:nvPr userDrawn="1"/>
        </p:nvSpPr>
        <p:spPr>
          <a:xfrm>
            <a:off x="11430002" y="6649716"/>
            <a:ext cx="379912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</a:rPr>
              <a:t>© </a:t>
            </a:r>
            <a:r>
              <a:rPr lang="fr-FR" sz="900" b="1" dirty="0" err="1">
                <a:solidFill>
                  <a:schemeClr val="bg1"/>
                </a:solidFill>
              </a:rPr>
              <a:t>cnes</a:t>
            </a:r>
            <a:endParaRPr lang="fr-FR" sz="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3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droite + fo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F706EE2-CE13-4715-B6F8-83FF7D0471B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01693A4-7E39-4586-AE6C-D7EDEDA7012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67000">
                <a:schemeClr val="accent2">
                  <a:alpha val="80000"/>
                </a:schemeClr>
              </a:gs>
              <a:gs pos="35000">
                <a:srgbClr val="005191">
                  <a:alpha val="80000"/>
                </a:srgbClr>
              </a:gs>
              <a:gs pos="0">
                <a:srgbClr val="020251">
                  <a:alpha val="80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id="{B75A0A25-8756-4511-A62F-A1E0AC3F20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08001" y="161925"/>
            <a:ext cx="5431350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7FCEFED8-BA22-4820-926E-0E5AC163A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000" y="710857"/>
            <a:ext cx="5432400" cy="3323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19A34B22-BAAD-4596-A0C2-B643045A4A4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608000" y="1330325"/>
            <a:ext cx="709822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A0BDDA6F-6D73-4F96-81E5-423C8B139C67}"/>
              </a:ext>
            </a:extLst>
          </p:cNvPr>
          <p:cNvCxnSpPr>
            <a:cxnSpLocks/>
          </p:cNvCxnSpPr>
          <p:nvPr userDrawn="1"/>
        </p:nvCxnSpPr>
        <p:spPr>
          <a:xfrm>
            <a:off x="4105275" y="592670"/>
            <a:ext cx="760095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7225033C-1F46-4D5B-AF8F-00550E3DA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20411A2-D4E9-43AD-BEE7-25B13909D3BD}"/>
              </a:ext>
            </a:extLst>
          </p:cNvPr>
          <p:cNvSpPr txBox="1"/>
          <p:nvPr userDrawn="1"/>
        </p:nvSpPr>
        <p:spPr>
          <a:xfrm>
            <a:off x="11430002" y="6649716"/>
            <a:ext cx="379912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</a:rPr>
              <a:t>© </a:t>
            </a:r>
            <a:r>
              <a:rPr lang="fr-FR" sz="900" b="1" dirty="0" err="1">
                <a:solidFill>
                  <a:schemeClr val="bg1"/>
                </a:solidFill>
              </a:rPr>
              <a:t>cnes</a:t>
            </a:r>
            <a:endParaRPr lang="fr-FR" sz="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9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F4B1AF-3C2B-471A-B0CB-68D5A7E54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6D91DB-5D9A-4CC3-8095-F75DEEC3D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0" y="1349375"/>
            <a:ext cx="4932000" cy="43200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20A064-31D4-42AE-907A-264DBC27F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8900" y="1349375"/>
            <a:ext cx="4932000" cy="43200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F725E42-E135-4BB9-A7E6-8DD140B24F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1049" y="1514475"/>
            <a:ext cx="238088" cy="4068000"/>
          </a:xfrm>
          <a:prstGeom prst="rect">
            <a:avLst/>
          </a:prstGeom>
        </p:spPr>
      </p:pic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BC50BAE0-AE32-4D4E-A6B6-B0375453F6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BE74D151-8A07-43F8-855E-4AEDCEFB3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536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imag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BFD8773-D6B2-411F-8580-010C32E63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4267200" cy="657225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2331FCD1-E250-4EF9-9754-DC1E7A6B6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08001" y="161925"/>
            <a:ext cx="5431350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EC714140-CB00-4327-8652-2CA76C0D3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000" y="710857"/>
            <a:ext cx="5432400" cy="332399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5DF29D38-7158-4649-AD5B-919F941E18D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608000" y="1330325"/>
            <a:ext cx="7098225" cy="435133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A3AAF6A6-744D-4077-9457-8076575F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172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E6B65E-EFEC-405D-81AF-86465BCFB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0849"/>
          </a:xfrm>
        </p:spPr>
        <p:txBody>
          <a:bodyPr/>
          <a:lstStyle>
            <a:lvl1pPr>
              <a:defRPr sz="21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texte 7">
            <a:extLst>
              <a:ext uri="{FF2B5EF4-FFF2-40B4-BE49-F238E27FC236}">
                <a16:creationId xmlns:a16="http://schemas.microsoft.com/office/drawing/2014/main" id="{0BAE0C10-DBBF-418C-B4FB-037453E9F1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CF10CCD7-E80C-45A6-9244-EEE6992B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903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7">
            <a:extLst>
              <a:ext uri="{FF2B5EF4-FFF2-40B4-BE49-F238E27FC236}">
                <a16:creationId xmlns:a16="http://schemas.microsoft.com/office/drawing/2014/main" id="{D4AE20AA-BB0A-4E74-94B5-C36D025FF4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77901D-18B9-408F-9D22-17BCDFE8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605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erci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E6B65E-EFEC-405D-81AF-86465BCFB5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563" y="1396657"/>
            <a:ext cx="9688875" cy="304699"/>
          </a:xfrm>
        </p:spPr>
        <p:txBody>
          <a:bodyPr/>
          <a:lstStyle>
            <a:lvl1pPr algn="ctr">
              <a:defRPr sz="2200" cap="all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Remerciements</a:t>
            </a:r>
          </a:p>
        </p:txBody>
      </p:sp>
      <p:sp>
        <p:nvSpPr>
          <p:cNvPr id="6" name="Espace réservé du numéro de diapositive 4">
            <a:extLst>
              <a:ext uri="{FF2B5EF4-FFF2-40B4-BE49-F238E27FC236}">
                <a16:creationId xmlns:a16="http://schemas.microsoft.com/office/drawing/2014/main" id="{569048E8-B1C0-47BD-A569-E529BAC6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485" y="6626632"/>
            <a:ext cx="274114" cy="1846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15C832-BA88-44B2-B74D-EBDA7A9ACE5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98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erciements avec 3 logos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4">
            <a:extLst>
              <a:ext uri="{FF2B5EF4-FFF2-40B4-BE49-F238E27FC236}">
                <a16:creationId xmlns:a16="http://schemas.microsoft.com/office/drawing/2014/main" id="{7B051257-98FB-47D1-AD92-00FFD55086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69980" y="4583520"/>
            <a:ext cx="1171800" cy="761040"/>
          </a:xfrm>
        </p:spPr>
        <p:txBody>
          <a:bodyPr/>
          <a:lstStyle>
            <a:lvl1pPr algn="ctr">
              <a:defRPr/>
            </a:lvl1pPr>
          </a:lstStyle>
          <a:p>
            <a:endParaRPr lang="fr-FR" dirty="0"/>
          </a:p>
        </p:txBody>
      </p:sp>
      <p:sp>
        <p:nvSpPr>
          <p:cNvPr id="13" name="Espace réservé pour une image  4">
            <a:extLst>
              <a:ext uri="{FF2B5EF4-FFF2-40B4-BE49-F238E27FC236}">
                <a16:creationId xmlns:a16="http://schemas.microsoft.com/office/drawing/2014/main" id="{047A7C21-80BF-4B88-9BBD-7BF2004817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9980" y="4583520"/>
            <a:ext cx="1171800" cy="761040"/>
          </a:xfrm>
        </p:spPr>
        <p:txBody>
          <a:bodyPr/>
          <a:lstStyle>
            <a:lvl1pPr algn="ctr">
              <a:defRPr/>
            </a:lvl1pPr>
          </a:lstStyle>
          <a:p>
            <a:endParaRPr lang="fr-FR" dirty="0"/>
          </a:p>
        </p:txBody>
      </p:sp>
      <p:sp>
        <p:nvSpPr>
          <p:cNvPr id="15" name="Espace réservé pour une image  4">
            <a:extLst>
              <a:ext uri="{FF2B5EF4-FFF2-40B4-BE49-F238E27FC236}">
                <a16:creationId xmlns:a16="http://schemas.microsoft.com/office/drawing/2014/main" id="{757F82D7-D55E-4D03-8981-8D57F63ADB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49980" y="4583520"/>
            <a:ext cx="1171800" cy="761040"/>
          </a:xfrm>
        </p:spPr>
        <p:txBody>
          <a:bodyPr/>
          <a:lstStyle>
            <a:lvl1pPr algn="ctr">
              <a:defRPr/>
            </a:lvl1pPr>
          </a:lstStyle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2E6B65E-EFEC-405D-81AF-86465BCFB5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480" y="1396800"/>
            <a:ext cx="9689040" cy="304560"/>
          </a:xfrm>
        </p:spPr>
        <p:txBody>
          <a:bodyPr/>
          <a:lstStyle>
            <a:lvl1pPr algn="ctr">
              <a:defRPr sz="2200" cap="all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Remerciements</a:t>
            </a:r>
          </a:p>
        </p:txBody>
      </p:sp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id="{02FCA550-E61C-4836-85F0-F564BE718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485" y="6626632"/>
            <a:ext cx="274114" cy="1846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15C832-BA88-44B2-B74D-EBDA7A9ACE5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904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avec 1 logo parten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091E16AC-6E81-43AE-AF77-622249D7C6F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28075" y="4706938"/>
            <a:ext cx="3335850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id="{E6565DA9-72C1-4A7D-AE76-7F62DFD56F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563" y="1221388"/>
            <a:ext cx="9688875" cy="182819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ipsum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829F0960-CBD4-456B-BD47-21C6E44981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22843" y="3247804"/>
            <a:ext cx="2946319" cy="323165"/>
          </a:xfrm>
        </p:spPr>
        <p:txBody>
          <a:bodyPr wrap="none">
            <a:spAutoFit/>
          </a:bodyPr>
          <a:lstStyle>
            <a:lvl1pPr marL="0" indent="0" algn="ctr">
              <a:buNone/>
              <a:defRPr sz="2100" cap="all" baseline="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Référence dossier</a:t>
            </a:r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38CF1F92-9B75-4E25-A346-D077D6F952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6883" y="3902872"/>
            <a:ext cx="338234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Lieu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3B1701F7-784D-46BA-8D85-769A15CE2C3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4293" y="4270969"/>
            <a:ext cx="3103415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Prénom Nom, Fonction de l’intervenant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ACFB15F9-D5BF-40F2-8666-C9A09BA438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02037" y="3687428"/>
            <a:ext cx="387927" cy="215444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17374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avec 3 logos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pour une image  4">
            <a:extLst>
              <a:ext uri="{FF2B5EF4-FFF2-40B4-BE49-F238E27FC236}">
                <a16:creationId xmlns:a16="http://schemas.microsoft.com/office/drawing/2014/main" id="{88568475-D0A2-426E-BB81-6EA864EC55B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69980" y="479232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6" name="Espace réservé pour une image  4">
            <a:extLst>
              <a:ext uri="{FF2B5EF4-FFF2-40B4-BE49-F238E27FC236}">
                <a16:creationId xmlns:a16="http://schemas.microsoft.com/office/drawing/2014/main" id="{E1874CC0-3FC8-449F-9A47-A271E79930D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49980" y="479232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7" name="Espace réservé pour une image  4">
            <a:extLst>
              <a:ext uri="{FF2B5EF4-FFF2-40B4-BE49-F238E27FC236}">
                <a16:creationId xmlns:a16="http://schemas.microsoft.com/office/drawing/2014/main" id="{69E89F92-460D-49BC-8E61-84D7C088FB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509980" y="479232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id="{E6565DA9-72C1-4A7D-AE76-7F62DFD56F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563" y="1221388"/>
            <a:ext cx="9688875" cy="182819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ipsum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78F1BEC1-BFC0-4E23-B9AE-B9CF658971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22843" y="3247804"/>
            <a:ext cx="2946319" cy="323165"/>
          </a:xfrm>
        </p:spPr>
        <p:txBody>
          <a:bodyPr wrap="none">
            <a:spAutoFit/>
          </a:bodyPr>
          <a:lstStyle>
            <a:lvl1pPr marL="0" indent="0" algn="ctr">
              <a:buNone/>
              <a:defRPr sz="2100" cap="all" baseline="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Référence dossier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id="{324769AC-81AA-4F8C-BF75-14C22B315B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6883" y="3902872"/>
            <a:ext cx="338234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Lieu</a:t>
            </a:r>
          </a:p>
        </p:txBody>
      </p:sp>
      <p:sp>
        <p:nvSpPr>
          <p:cNvPr id="18" name="Espace réservé du texte 5">
            <a:extLst>
              <a:ext uri="{FF2B5EF4-FFF2-40B4-BE49-F238E27FC236}">
                <a16:creationId xmlns:a16="http://schemas.microsoft.com/office/drawing/2014/main" id="{8E03375C-FD45-4574-AA7E-0317C891990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4293" y="4270969"/>
            <a:ext cx="3103415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Prénom Nom, Fonction de l’intervenant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ACFB15F9-D5BF-40F2-8666-C9A09BA4385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02037" y="3687428"/>
            <a:ext cx="387927" cy="215444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974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se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1A6312-8835-4E31-8F70-FBD0E3AB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C6A2834B-471C-4F69-9C29-4C8188116C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5998" y="3279939"/>
            <a:ext cx="6096001" cy="261610"/>
          </a:xfrm>
        </p:spPr>
        <p:txBody>
          <a:bodyPr anchor="ctr" anchorCtr="0"/>
          <a:lstStyle>
            <a:lvl1pPr marL="0" indent="0" algn="ctr">
              <a:buNone/>
              <a:defRPr sz="1700" baseline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de la présentation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D0A97A-81D5-47E5-BFC2-8EAEBBA0DF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3629025"/>
            <a:ext cx="6096000" cy="18466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" name="Espace réservé pour une image  2">
            <a:extLst>
              <a:ext uri="{FF2B5EF4-FFF2-40B4-BE49-F238E27FC236}">
                <a16:creationId xmlns:a16="http://schemas.microsoft.com/office/drawing/2014/main" id="{F9642905-C31A-41C6-8B69-F14B173FCD35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0" y="0"/>
            <a:ext cx="6095998" cy="685800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95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+ 1 logo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4">
            <a:extLst>
              <a:ext uri="{FF2B5EF4-FFF2-40B4-BE49-F238E27FC236}">
                <a16:creationId xmlns:a16="http://schemas.microsoft.com/office/drawing/2014/main" id="{F20B399D-A684-4EF1-BFD5-9C2A62FCEBF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558100" y="418536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61A6312-8835-4E31-8F70-FBD0E3AB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C6A2834B-471C-4F69-9C29-4C8188116C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5998" y="3279939"/>
            <a:ext cx="6096001" cy="261610"/>
          </a:xfrm>
        </p:spPr>
        <p:txBody>
          <a:bodyPr anchor="ctr" anchorCtr="0"/>
          <a:lstStyle>
            <a:lvl1pPr marL="0" indent="0" algn="ctr">
              <a:buNone/>
              <a:defRPr sz="1700" baseline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de la présentation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D0A97A-81D5-47E5-BFC2-8EAEBBA0DF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3629025"/>
            <a:ext cx="6096000" cy="18466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" name="Espace réservé pour une image  2">
            <a:extLst>
              <a:ext uri="{FF2B5EF4-FFF2-40B4-BE49-F238E27FC236}">
                <a16:creationId xmlns:a16="http://schemas.microsoft.com/office/drawing/2014/main" id="{F9642905-C31A-41C6-8B69-F14B173FCD35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0" y="0"/>
            <a:ext cx="6095998" cy="685800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367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+ 3 logos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4">
            <a:extLst>
              <a:ext uri="{FF2B5EF4-FFF2-40B4-BE49-F238E27FC236}">
                <a16:creationId xmlns:a16="http://schemas.microsoft.com/office/drawing/2014/main" id="{BCAE0AC3-3AD1-45CC-B8DE-CEFD7DC6327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118100" y="438444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14" name="Espace réservé pour une image  4">
            <a:extLst>
              <a:ext uri="{FF2B5EF4-FFF2-40B4-BE49-F238E27FC236}">
                <a16:creationId xmlns:a16="http://schemas.microsoft.com/office/drawing/2014/main" id="{84333F62-BE85-4EFD-B930-BDC531708F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58100" y="438444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15" name="Espace réservé pour une image  4">
            <a:extLst>
              <a:ext uri="{FF2B5EF4-FFF2-40B4-BE49-F238E27FC236}">
                <a16:creationId xmlns:a16="http://schemas.microsoft.com/office/drawing/2014/main" id="{2F017C8B-246A-402C-915F-A0ECF37459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998100" y="438444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61A6312-8835-4E31-8F70-FBD0E3AB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C6A2834B-471C-4F69-9C29-4C8188116C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5998" y="3279939"/>
            <a:ext cx="6096001" cy="261610"/>
          </a:xfrm>
        </p:spPr>
        <p:txBody>
          <a:bodyPr anchor="ctr" anchorCtr="0"/>
          <a:lstStyle>
            <a:lvl1pPr marL="0" indent="0" algn="ctr">
              <a:buNone/>
              <a:defRPr sz="1700" baseline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de la présentation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D0A97A-81D5-47E5-BFC2-8EAEBBA0DF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3629025"/>
            <a:ext cx="6096000" cy="18466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" name="Espace réservé pour une image  2">
            <a:extLst>
              <a:ext uri="{FF2B5EF4-FFF2-40B4-BE49-F238E27FC236}">
                <a16:creationId xmlns:a16="http://schemas.microsoft.com/office/drawing/2014/main" id="{F9642905-C31A-41C6-8B69-F14B173FCD35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0" y="0"/>
            <a:ext cx="6095998" cy="685800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63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2">
            <a:extLst>
              <a:ext uri="{FF2B5EF4-FFF2-40B4-BE49-F238E27FC236}">
                <a16:creationId xmlns:a16="http://schemas.microsoft.com/office/drawing/2014/main" id="{C6A2834B-471C-4F69-9C29-4C8188116C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38499" y="3565689"/>
            <a:ext cx="3714158" cy="338554"/>
          </a:xfrm>
        </p:spPr>
        <p:txBody>
          <a:bodyPr anchor="t" anchorCtr="0"/>
          <a:lstStyle>
            <a:lvl1pPr marL="0" indent="0" algn="l">
              <a:buNone/>
              <a:defRPr sz="2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du chapitre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88E4FC56-8F82-4C91-95CD-8C28C6BD5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9" y="2455939"/>
            <a:ext cx="7115175" cy="1107996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77AF8B26-ABF4-4C6D-AA25-D7ECE43838B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-639964" y="-649367"/>
            <a:ext cx="3651642" cy="7632859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1619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81D8DD-5FCB-450D-95F1-48BC8C3A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7A78DC-7637-4109-BBDD-413DC606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D6202B63-E625-4774-AFF8-E26F52A8CE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629C28CA-FCF4-455C-AB4E-BD49AF7A8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35546" y="6626632"/>
            <a:ext cx="242053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F15C832-BA88-44B2-B74D-EBDA7A9ACE5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313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81D8DD-5FCB-450D-95F1-48BC8C3A69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10857"/>
            <a:ext cx="11479575" cy="290849"/>
          </a:xfrm>
        </p:spPr>
        <p:txBody>
          <a:bodyPr/>
          <a:lstStyle>
            <a:lvl1pPr>
              <a:defRPr sz="2100"/>
            </a:lvl1pPr>
          </a:lstStyle>
          <a:p>
            <a:r>
              <a:rPr lang="fr-FR" dirty="0"/>
              <a:t>Titre du 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7A78DC-7637-4109-BBDD-413DC606863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08000" y="1885949"/>
            <a:ext cx="7231575" cy="3840163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b="1">
                <a:latin typeface="+mn-lt"/>
                <a:cs typeface="Arial" panose="020B0604020202020204" pitchFamily="34" charset="0"/>
              </a:defRPr>
            </a:lvl1pPr>
            <a:lvl2pPr marL="323850" indent="0">
              <a:spcBef>
                <a:spcPts val="0"/>
              </a:spcBef>
              <a:buFontTx/>
              <a:buNone/>
              <a:defRPr sz="1400" b="0">
                <a:latin typeface="+mn-lt"/>
              </a:defRPr>
            </a:lvl2pPr>
          </a:lstStyle>
          <a:p>
            <a:pPr lvl="0"/>
            <a:r>
              <a:rPr lang="fr-FR" dirty="0"/>
              <a:t>Titre 1</a:t>
            </a:r>
          </a:p>
          <a:p>
            <a:pPr lvl="0"/>
            <a:r>
              <a:rPr lang="fr-FR" dirty="0"/>
              <a:t>Titre 2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05B55D58-252C-4A26-97F9-98D78228AE9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EF7DD7EC-824B-4239-B9F9-268D654BD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35546" y="6626632"/>
            <a:ext cx="242053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F15C832-BA88-44B2-B74D-EBDA7A9ACE5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538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2F45DC-63E1-4EBC-95E6-773028F5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563" y="1221388"/>
            <a:ext cx="9688875" cy="182819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B30519-CF86-4456-A8A0-1EDAF7870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882" y="3910282"/>
            <a:ext cx="33823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lvl="0"/>
            <a:r>
              <a:rPr lang="fr-FR" dirty="0"/>
              <a:t>Lieu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C5728B4-381A-4324-BDC3-7C5EC619356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366536" y="6141600"/>
            <a:ext cx="1458929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47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6" r:id="rId2"/>
    <p:sldLayoutId id="2147483677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1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61950" indent="-35242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v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143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Ø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5240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Courier New" panose="02070309020205020404" pitchFamily="49" charset="0"/>
        <a:buChar char="o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1971675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2F45DC-63E1-4EBC-95E6-773028F5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815886"/>
            <a:ext cx="6096000" cy="290849"/>
          </a:xfrm>
          <a:prstGeom prst="rect">
            <a:avLst/>
          </a:prstGeom>
        </p:spPr>
        <p:txBody>
          <a:bodyPr vert="horz" wrap="square" lIns="360000" tIns="0" rIns="360000" bIns="0" rtlCol="0" anchor="b" anchorCtr="0">
            <a:spAutoFit/>
          </a:bodyPr>
          <a:lstStyle/>
          <a:p>
            <a:r>
              <a:rPr lang="fr-FR" dirty="0"/>
              <a:t>Titre de la présentation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B30519-CF86-4456-A8A0-1EDAF7870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0" y="3631673"/>
            <a:ext cx="609600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Texte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357CBFF-1346-4243-BCAA-9A7DE088190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414536" y="6141600"/>
            <a:ext cx="1458929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8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100" b="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1200" kern="1200" cap="all" baseline="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1pPr>
      <a:lvl2pPr marL="361950" indent="-35242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v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143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Ø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5240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Courier New" panose="02070309020205020404" pitchFamily="49" charset="0"/>
        <a:buChar char="o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1971675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BB7EDC-2534-4611-95D5-5BE52031260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67000">
                <a:schemeClr val="accent2"/>
              </a:gs>
              <a:gs pos="35000">
                <a:srgbClr val="005191"/>
              </a:gs>
              <a:gs pos="0">
                <a:srgbClr val="020251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2F45DC-63E1-4EBC-95E6-773028F5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9" y="3009937"/>
            <a:ext cx="7115175" cy="55399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fr-FR" dirty="0"/>
              <a:t>Titre du chapitre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B30519-CF86-4456-A8A0-1EDAF7870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635191" y="-663654"/>
            <a:ext cx="4243149" cy="7632859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lvl="0"/>
            <a:r>
              <a:rPr lang="fr-F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0196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49600" b="1" i="0" kern="1200" cap="all" baseline="0">
          <a:solidFill>
            <a:schemeClr val="bg1">
              <a:alpha val="30000"/>
            </a:schemeClr>
          </a:solidFill>
          <a:latin typeface="Arial Black" panose="020B0604020202020204" pitchFamily="34" charset="0"/>
          <a:ea typeface="+mn-ea"/>
          <a:cs typeface="+mn-cs"/>
        </a:defRPr>
      </a:lvl1pPr>
      <a:lvl2pPr marL="361950" indent="-35242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v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143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Ø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5240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Courier New" panose="02070309020205020404" pitchFamily="49" charset="0"/>
        <a:buChar char="o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1971675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189B0E-4232-4851-A5E1-1A78B7400FE9}"/>
              </a:ext>
            </a:extLst>
          </p:cNvPr>
          <p:cNvSpPr/>
          <p:nvPr userDrawn="1"/>
        </p:nvSpPr>
        <p:spPr>
          <a:xfrm>
            <a:off x="0" y="6572250"/>
            <a:ext cx="12192000" cy="285750"/>
          </a:xfrm>
          <a:prstGeom prst="rect">
            <a:avLst/>
          </a:prstGeom>
          <a:gradFill flip="none" rotWithShape="1">
            <a:gsLst>
              <a:gs pos="100000">
                <a:srgbClr val="44C39D"/>
              </a:gs>
              <a:gs pos="48000">
                <a:srgbClr val="005191"/>
              </a:gs>
              <a:gs pos="0">
                <a:srgbClr val="02025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n-lt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A6A2C4F3-B1B4-4B67-9AFC-BE865E16589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387011" y="291600"/>
            <a:ext cx="1458929" cy="360000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2F45DC-63E1-4EBC-95E6-773028F5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084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Cliquez pour ajouter un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B30519-CF86-4456-A8A0-1EDAF7870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999" y="1374775"/>
            <a:ext cx="11472001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Niveau 1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DCF15A00-D01B-4BCF-ABFD-235FCA9AC8A4}"/>
              </a:ext>
            </a:extLst>
          </p:cNvPr>
          <p:cNvCxnSpPr/>
          <p:nvPr userDrawn="1"/>
        </p:nvCxnSpPr>
        <p:spPr>
          <a:xfrm>
            <a:off x="359999" y="592670"/>
            <a:ext cx="9688876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AF5E90D5-963E-4737-97EC-DBB9CEB6E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485" y="6626632"/>
            <a:ext cx="274114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1F15C832-BA88-44B2-B74D-EBDA7A9ACE5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577CE9-D949-47EC-853B-FEF4C9581CBB}"/>
              </a:ext>
            </a:extLst>
          </p:cNvPr>
          <p:cNvSpPr txBox="1"/>
          <p:nvPr userDrawn="1"/>
        </p:nvSpPr>
        <p:spPr>
          <a:xfrm>
            <a:off x="11430002" y="6649716"/>
            <a:ext cx="379912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  <a:latin typeface="+mn-lt"/>
              </a:rPr>
              <a:t>© </a:t>
            </a:r>
            <a:r>
              <a:rPr lang="fr-FR" sz="900" b="1" dirty="0" err="1">
                <a:solidFill>
                  <a:schemeClr val="bg1"/>
                </a:solidFill>
                <a:latin typeface="+mn-lt"/>
              </a:rPr>
              <a:t>cnes</a:t>
            </a:r>
            <a:endParaRPr lang="fr-FR" sz="9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977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70" r:id="rId6"/>
    <p:sldLayoutId id="2147483673" r:id="rId7"/>
    <p:sldLayoutId id="2147483671" r:id="rId8"/>
    <p:sldLayoutId id="2147483672" r:id="rId9"/>
    <p:sldLayoutId id="2147483674" r:id="rId10"/>
    <p:sldLayoutId id="21474836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35242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v"/>
        <a:defRPr sz="1600" b="1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076325" indent="-3143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Ø"/>
        <a:defRPr sz="1600" kern="1200">
          <a:solidFill>
            <a:schemeClr val="bg2"/>
          </a:solidFill>
          <a:latin typeface="+mn-lt"/>
          <a:ea typeface="+mn-ea"/>
          <a:cs typeface="Arial" panose="020B0604020202020204" pitchFamily="34" charset="0"/>
        </a:defRPr>
      </a:lvl3pPr>
      <a:lvl4pPr marL="15240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Courier New" panose="02070309020205020404" pitchFamily="49" charset="0"/>
        <a:buChar char="o"/>
        <a:defRPr sz="1400" kern="1200">
          <a:solidFill>
            <a:schemeClr val="bg2"/>
          </a:solidFill>
          <a:latin typeface="+mn-lt"/>
          <a:ea typeface="+mn-ea"/>
          <a:cs typeface="Arial" panose="020B0604020202020204" pitchFamily="34" charset="0"/>
        </a:defRPr>
      </a:lvl4pPr>
      <a:lvl5pPr marL="1971675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bg2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nectbycnes.fr/" TargetMode="Externa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7">
            <a:extLst>
              <a:ext uri="{FF2B5EF4-FFF2-40B4-BE49-F238E27FC236}">
                <a16:creationId xmlns:a16="http://schemas.microsoft.com/office/drawing/2014/main" id="{BC3FF46A-EDF0-D74F-BDB2-E13AB186B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8342" y="3341798"/>
            <a:ext cx="747000" cy="323165"/>
          </a:xfrm>
        </p:spPr>
        <p:txBody>
          <a:bodyPr/>
          <a:lstStyle/>
          <a:p>
            <a:r>
              <a:rPr lang="fr-FR" b="1"/>
              <a:t>CNES</a:t>
            </a:r>
            <a:endParaRPr lang="fr-FR" b="1" dirty="0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C4411A78-3E90-1747-B96F-B262C888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563" y="1830786"/>
            <a:ext cx="9688875" cy="1218795"/>
          </a:xfrm>
        </p:spPr>
        <p:txBody>
          <a:bodyPr/>
          <a:lstStyle/>
          <a:p>
            <a:r>
              <a:rPr lang="fr-FR" dirty="0" smtClean="0"/>
              <a:t>A NEW LINK BUDGET PROCESSING METHOD</a:t>
            </a:r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29C6B4F-3F09-EE4B-B7E7-E8DA092E81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46104" y="4270969"/>
            <a:ext cx="7299819" cy="215444"/>
          </a:xfrm>
        </p:spPr>
        <p:txBody>
          <a:bodyPr/>
          <a:lstStyle/>
          <a:p>
            <a:r>
              <a:rPr lang="fr-FR" dirty="0" smtClean="0"/>
              <a:t>Hervé </a:t>
            </a:r>
            <a:r>
              <a:rPr lang="fr-FR" dirty="0" smtClean="0"/>
              <a:t>GUILLON</a:t>
            </a:r>
            <a:r>
              <a:rPr lang="fr-FR" dirty="0" smtClean="0"/>
              <a:t>, </a:t>
            </a:r>
            <a:r>
              <a:rPr lang="fr-FR" dirty="0" smtClean="0"/>
              <a:t>Marie VIALARD</a:t>
            </a:r>
            <a:r>
              <a:rPr lang="fr-FR" dirty="0" smtClean="0"/>
              <a:t>, </a:t>
            </a:r>
            <a:r>
              <a:rPr lang="fr-FR" dirty="0" smtClean="0"/>
              <a:t>Claire DURAND, Franck ROUSSEAU, Clément </a:t>
            </a:r>
            <a:r>
              <a:rPr lang="fr-FR" dirty="0" smtClean="0"/>
              <a:t>DUDAL</a:t>
            </a:r>
            <a:endParaRPr lang="fr-FR" dirty="0" smtClean="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5273664" y="3902872"/>
            <a:ext cx="1644682" cy="215444"/>
          </a:xfrm>
        </p:spPr>
        <p:txBody>
          <a:bodyPr/>
          <a:lstStyle/>
          <a:p>
            <a:r>
              <a:rPr lang="fr-FR" dirty="0" smtClean="0"/>
              <a:t>CCSDS </a:t>
            </a:r>
            <a:r>
              <a:rPr lang="fr-FR" dirty="0" err="1" smtClean="0"/>
              <a:t>Spring</a:t>
            </a:r>
            <a:r>
              <a:rPr lang="fr-FR" dirty="0" smtClean="0"/>
              <a:t>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113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RESULTS OF THE TOOL (1/2)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A NEW LINK BUDGET PROCESSING METHOD – </a:t>
            </a:r>
            <a:r>
              <a:rPr lang="fr-FR" dirty="0"/>
              <a:t>CCSDS </a:t>
            </a:r>
            <a:r>
              <a:rPr lang="fr-FR" dirty="0" err="1"/>
              <a:t>spring</a:t>
            </a:r>
            <a:r>
              <a:rPr lang="fr-FR" dirty="0"/>
              <a:t> 2024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C832-BA88-44B2-B74D-EBDA7A9ACE5F}" type="slidenum">
              <a:rPr lang="fr-FR" smtClean="0"/>
              <a:t>10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60000" y="1504604"/>
            <a:ext cx="111377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Nadir </a:t>
            </a:r>
            <a:r>
              <a:rPr lang="fr-FR" b="1" dirty="0" err="1" smtClean="0"/>
              <a:t>pointed</a:t>
            </a:r>
            <a:r>
              <a:rPr lang="fr-FR" b="1" dirty="0" smtClean="0"/>
              <a:t> satellite (Microcarb – S-Band TM </a:t>
            </a:r>
            <a:r>
              <a:rPr lang="fr-FR" b="1" dirty="0" err="1" smtClean="0"/>
              <a:t>link</a:t>
            </a:r>
            <a:r>
              <a:rPr lang="fr-FR" b="1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Results</a:t>
            </a:r>
            <a:r>
              <a:rPr lang="fr-FR" sz="1600" dirty="0" smtClean="0"/>
              <a:t> are comparable </a:t>
            </a:r>
            <a:r>
              <a:rPr lang="fr-FR" sz="1600" dirty="0" err="1" smtClean="0"/>
              <a:t>using</a:t>
            </a:r>
            <a:r>
              <a:rPr lang="fr-FR" sz="1600" dirty="0" smtClean="0"/>
              <a:t> CCSDS/ECSS </a:t>
            </a:r>
            <a:r>
              <a:rPr lang="fr-FR" sz="1600" dirty="0" err="1" smtClean="0"/>
              <a:t>method</a:t>
            </a:r>
            <a:r>
              <a:rPr lang="fr-FR" sz="1600" dirty="0" smtClean="0"/>
              <a:t> and </a:t>
            </a:r>
            <a:r>
              <a:rPr lang="fr-FR" sz="1600" dirty="0" err="1" smtClean="0"/>
              <a:t>random</a:t>
            </a:r>
            <a:r>
              <a:rPr lang="fr-FR" sz="1600" dirty="0" smtClean="0"/>
              <a:t> </a:t>
            </a:r>
            <a:r>
              <a:rPr lang="fr-FR" sz="1600" dirty="0" err="1" smtClean="0"/>
              <a:t>draws</a:t>
            </a:r>
            <a:r>
              <a:rPr lang="fr-FR" sz="1600" dirty="0" smtClean="0"/>
              <a:t> </a:t>
            </a:r>
            <a:r>
              <a:rPr lang="fr-FR" sz="1600" dirty="0" err="1" smtClean="0"/>
              <a:t>method</a:t>
            </a: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Results</a:t>
            </a:r>
            <a:r>
              <a:rPr lang="fr-FR" sz="1600" dirty="0" smtClean="0"/>
              <a:t> </a:t>
            </a:r>
            <a:r>
              <a:rPr lang="fr-FR" sz="1600" dirty="0" err="1" smtClean="0"/>
              <a:t>differences</a:t>
            </a:r>
            <a:r>
              <a:rPr lang="fr-FR" sz="1600" dirty="0" smtClean="0"/>
              <a:t> ± 2 dB</a:t>
            </a:r>
          </a:p>
        </p:txBody>
      </p:sp>
      <p:pic>
        <p:nvPicPr>
          <p:cNvPr id="2050" name="Picture 2" descr="Microcarb TM Nad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652" y="2723768"/>
            <a:ext cx="4756423" cy="3562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960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RESULTS OF THE TOOL (2/2)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A NEW LINK BUDGET PROCESSING METHOD – </a:t>
            </a:r>
            <a:r>
              <a:rPr lang="fr-FR" dirty="0"/>
              <a:t>CCSDS </a:t>
            </a:r>
            <a:r>
              <a:rPr lang="fr-FR" dirty="0" err="1"/>
              <a:t>spring</a:t>
            </a:r>
            <a:r>
              <a:rPr lang="fr-FR" dirty="0"/>
              <a:t> 2024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C832-BA88-44B2-B74D-EBDA7A9ACE5F}" type="slidenum">
              <a:rPr lang="fr-FR" smtClean="0"/>
              <a:t>11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60000" y="1504604"/>
            <a:ext cx="1174733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Satellite in </a:t>
            </a:r>
            <a:r>
              <a:rPr lang="fr-FR" b="1" dirty="0" err="1" smtClean="0"/>
              <a:t>survival</a:t>
            </a:r>
            <a:r>
              <a:rPr lang="fr-FR" b="1" dirty="0" smtClean="0"/>
              <a:t> mode (Microcarb – S-Band TM </a:t>
            </a:r>
            <a:r>
              <a:rPr lang="fr-FR" b="1" dirty="0" err="1" smtClean="0"/>
              <a:t>link</a:t>
            </a:r>
            <a:r>
              <a:rPr lang="fr-FR" b="1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Huge</a:t>
            </a:r>
            <a:r>
              <a:rPr lang="fr-FR" sz="1600" dirty="0" smtClean="0"/>
              <a:t> </a:t>
            </a:r>
            <a:r>
              <a:rPr lang="fr-FR" sz="1600" dirty="0" err="1" smtClean="0"/>
              <a:t>difference</a:t>
            </a:r>
            <a:r>
              <a:rPr lang="fr-FR" sz="1600" dirty="0" smtClean="0"/>
              <a:t> </a:t>
            </a:r>
            <a:r>
              <a:rPr lang="fr-FR" sz="1600" dirty="0" err="1" smtClean="0"/>
              <a:t>between</a:t>
            </a:r>
            <a:r>
              <a:rPr lang="fr-FR" sz="1600" dirty="0" smtClean="0"/>
              <a:t> </a:t>
            </a:r>
            <a:r>
              <a:rPr lang="fr-FR" sz="1600" dirty="0" err="1" smtClean="0"/>
              <a:t>random</a:t>
            </a:r>
            <a:r>
              <a:rPr lang="fr-FR" sz="1600" dirty="0" smtClean="0"/>
              <a:t> </a:t>
            </a:r>
            <a:r>
              <a:rPr lang="fr-FR" sz="1600" dirty="0" err="1" smtClean="0"/>
              <a:t>draws</a:t>
            </a:r>
            <a:r>
              <a:rPr lang="fr-FR" sz="1600" dirty="0" smtClean="0"/>
              <a:t> </a:t>
            </a:r>
            <a:r>
              <a:rPr lang="fr-FR" sz="1600" dirty="0" err="1" smtClean="0"/>
              <a:t>results</a:t>
            </a:r>
            <a:r>
              <a:rPr lang="fr-FR" sz="1600" dirty="0" smtClean="0"/>
              <a:t> and CCSDS/ECSS </a:t>
            </a:r>
            <a:r>
              <a:rPr lang="fr-FR" sz="1600" dirty="0" err="1" smtClean="0"/>
              <a:t>method</a:t>
            </a:r>
            <a:r>
              <a:rPr lang="fr-FR" sz="1600" dirty="0" smtClean="0"/>
              <a:t>: 6 to 8 dB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main </a:t>
            </a:r>
            <a:r>
              <a:rPr lang="fr-FR" sz="1600" dirty="0" err="1" smtClean="0"/>
              <a:t>contributor</a:t>
            </a:r>
            <a:r>
              <a:rPr lang="fr-FR" sz="1600" dirty="0" smtClean="0"/>
              <a:t> of the </a:t>
            </a:r>
            <a:r>
              <a:rPr lang="fr-FR" sz="1600" dirty="0" err="1" smtClean="0"/>
              <a:t>difference</a:t>
            </a:r>
            <a:r>
              <a:rPr lang="fr-FR" sz="1600" dirty="0" smtClean="0"/>
              <a:t>: on-</a:t>
            </a:r>
            <a:r>
              <a:rPr lang="fr-FR" sz="1600" dirty="0" err="1" smtClean="0"/>
              <a:t>board</a:t>
            </a:r>
            <a:r>
              <a:rPr lang="fr-FR" sz="1600" dirty="0" smtClean="0"/>
              <a:t> </a:t>
            </a:r>
            <a:r>
              <a:rPr lang="fr-FR" sz="1600" dirty="0" err="1" smtClean="0"/>
              <a:t>antenna</a:t>
            </a:r>
            <a:r>
              <a:rPr lang="fr-FR" sz="1600" dirty="0" smtClean="0"/>
              <a:t> gain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difference</a:t>
            </a:r>
            <a:r>
              <a:rPr lang="fr-FR" sz="1600" dirty="0" smtClean="0"/>
              <a:t> </a:t>
            </a:r>
            <a:r>
              <a:rPr lang="fr-FR" sz="1600" dirty="0" err="1" smtClean="0"/>
              <a:t>could</a:t>
            </a:r>
            <a:r>
              <a:rPr lang="fr-FR" sz="1600" dirty="0" smtClean="0"/>
              <a:t> </a:t>
            </a:r>
            <a:r>
              <a:rPr lang="fr-FR" sz="1600" dirty="0" err="1" smtClean="0"/>
              <a:t>be</a:t>
            </a:r>
            <a:r>
              <a:rPr lang="fr-FR" sz="1600" dirty="0" smtClean="0"/>
              <a:t> </a:t>
            </a:r>
            <a:r>
              <a:rPr lang="fr-FR" sz="1600" dirty="0" err="1" smtClean="0"/>
              <a:t>even</a:t>
            </a:r>
            <a:r>
              <a:rPr lang="fr-FR" sz="1600" dirty="0" smtClean="0"/>
              <a:t> </a:t>
            </a:r>
            <a:r>
              <a:rPr lang="fr-FR" sz="1600" dirty="0" err="1" smtClean="0"/>
              <a:t>higher</a:t>
            </a:r>
            <a:r>
              <a:rPr lang="fr-FR" sz="1600" dirty="0" smtClean="0"/>
              <a:t> for cubesat: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up to 30 dB for </a:t>
            </a:r>
            <a:r>
              <a:rPr lang="fr-FR" sz="1600" dirty="0" err="1" smtClean="0"/>
              <a:t>Eyesat</a:t>
            </a:r>
            <a:r>
              <a:rPr lang="fr-FR" sz="1600" dirty="0" smtClean="0"/>
              <a:t> 3U cubesat</a:t>
            </a:r>
          </a:p>
          <a:p>
            <a:pPr lvl="2"/>
            <a:endParaRPr lang="fr-FR" sz="1600" dirty="0"/>
          </a:p>
        </p:txBody>
      </p:sp>
      <p:pic>
        <p:nvPicPr>
          <p:cNvPr id="3074" name="Picture 2" descr="Microcarb TM surv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676" y="2556934"/>
            <a:ext cx="4219325" cy="316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360000" y="3925272"/>
            <a:ext cx="6836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for ISL </a:t>
            </a:r>
            <a:r>
              <a:rPr lang="fr-FR" sz="1600" dirty="0" err="1" smtClean="0"/>
              <a:t>where</a:t>
            </a:r>
            <a:r>
              <a:rPr lang="fr-FR" sz="1600" dirty="0" smtClean="0"/>
              <a:t> </a:t>
            </a:r>
            <a:r>
              <a:rPr lang="fr-FR" sz="1600" dirty="0" err="1" smtClean="0"/>
              <a:t>both</a:t>
            </a:r>
            <a:r>
              <a:rPr lang="fr-FR" sz="1600" dirty="0" smtClean="0"/>
              <a:t> </a:t>
            </a:r>
            <a:r>
              <a:rPr lang="fr-FR" sz="1600" dirty="0" err="1" smtClean="0"/>
              <a:t>spacecrafts</a:t>
            </a:r>
            <a:r>
              <a:rPr lang="fr-FR" sz="1600" dirty="0" smtClean="0"/>
              <a:t> </a:t>
            </a:r>
            <a:r>
              <a:rPr lang="fr-FR" sz="1600" dirty="0" err="1" smtClean="0"/>
              <a:t>can</a:t>
            </a:r>
            <a:r>
              <a:rPr lang="fr-FR" sz="1600" dirty="0" smtClean="0"/>
              <a:t> </a:t>
            </a:r>
            <a:r>
              <a:rPr lang="fr-FR" sz="1600" dirty="0" err="1" smtClean="0"/>
              <a:t>be</a:t>
            </a:r>
            <a:r>
              <a:rPr lang="fr-FR" sz="1600" dirty="0" smtClean="0"/>
              <a:t> </a:t>
            </a:r>
            <a:r>
              <a:rPr lang="fr-FR" sz="1600" dirty="0" err="1" smtClean="0"/>
              <a:t>considered</a:t>
            </a:r>
            <a:r>
              <a:rPr lang="fr-FR" sz="1600" dirty="0" smtClean="0"/>
              <a:t> « in </a:t>
            </a:r>
            <a:r>
              <a:rPr lang="fr-FR" sz="1600" dirty="0" err="1" smtClean="0"/>
              <a:t>survival</a:t>
            </a:r>
            <a:r>
              <a:rPr lang="fr-FR" sz="1600" dirty="0" smtClean="0"/>
              <a:t> mode », the </a:t>
            </a:r>
            <a:r>
              <a:rPr lang="fr-FR" sz="1600" dirty="0" err="1" smtClean="0"/>
              <a:t>difference</a:t>
            </a:r>
            <a:r>
              <a:rPr lang="fr-FR" sz="1600" dirty="0" smtClean="0"/>
              <a:t> </a:t>
            </a:r>
            <a:r>
              <a:rPr lang="fr-FR" sz="1600" dirty="0" err="1" smtClean="0"/>
              <a:t>could</a:t>
            </a:r>
            <a:r>
              <a:rPr lang="fr-FR" sz="1600" dirty="0" smtClean="0"/>
              <a:t> </a:t>
            </a:r>
            <a:r>
              <a:rPr lang="fr-FR" sz="1600" dirty="0" err="1" smtClean="0"/>
              <a:t>reach</a:t>
            </a:r>
            <a:r>
              <a:rPr lang="fr-FR" sz="1600" dirty="0" smtClean="0"/>
              <a:t> 60 to 90 dB </a:t>
            </a:r>
            <a:r>
              <a:rPr lang="fr-FR" sz="1600" dirty="0" err="1" smtClean="0"/>
              <a:t>using</a:t>
            </a:r>
            <a:r>
              <a:rPr lang="fr-FR" sz="1600" dirty="0" smtClean="0"/>
              <a:t> CCSDS/ECSS </a:t>
            </a:r>
            <a:r>
              <a:rPr lang="fr-FR" sz="1600" dirty="0" err="1" smtClean="0"/>
              <a:t>method</a:t>
            </a: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54078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A NEW LINK BUDGET PROCESSING METHOD – </a:t>
            </a:r>
            <a:r>
              <a:rPr lang="fr-FR" dirty="0"/>
              <a:t>CCSDS </a:t>
            </a:r>
            <a:r>
              <a:rPr lang="fr-FR" dirty="0" err="1"/>
              <a:t>spring</a:t>
            </a:r>
            <a:r>
              <a:rPr lang="fr-FR" dirty="0"/>
              <a:t> 2024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C832-BA88-44B2-B74D-EBDA7A9ACE5F}" type="slidenum">
              <a:rPr lang="fr-FR" smtClean="0"/>
              <a:t>12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60000" y="1504604"/>
            <a:ext cx="111377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 new </a:t>
            </a:r>
            <a:r>
              <a:rPr lang="fr-FR" b="1" dirty="0" err="1" smtClean="0"/>
              <a:t>method</a:t>
            </a:r>
            <a:r>
              <a:rPr lang="fr-FR" b="1" dirty="0" smtClean="0"/>
              <a:t> for </a:t>
            </a:r>
            <a:r>
              <a:rPr lang="fr-FR" b="1" dirty="0" err="1" smtClean="0"/>
              <a:t>link</a:t>
            </a:r>
            <a:r>
              <a:rPr lang="fr-FR" b="1" dirty="0" smtClean="0"/>
              <a:t> budget </a:t>
            </a:r>
            <a:r>
              <a:rPr lang="fr-FR" b="1" dirty="0" err="1" smtClean="0"/>
              <a:t>processing</a:t>
            </a:r>
            <a:r>
              <a:rPr lang="fr-FR" b="1" dirty="0" smtClean="0"/>
              <a:t>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proposed</a:t>
            </a:r>
            <a:r>
              <a:rPr lang="fr-FR" b="1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More </a:t>
            </a:r>
            <a:r>
              <a:rPr lang="fr-FR" sz="1600" dirty="0" err="1" smtClean="0"/>
              <a:t>accurate</a:t>
            </a:r>
            <a:r>
              <a:rPr lang="fr-FR" sz="1600" dirty="0" smtClean="0"/>
              <a:t> </a:t>
            </a:r>
            <a:r>
              <a:rPr lang="fr-FR" sz="1600" dirty="0" err="1" smtClean="0"/>
              <a:t>modelization</a:t>
            </a:r>
            <a:r>
              <a:rPr lang="fr-FR" sz="1600" dirty="0" smtClean="0"/>
              <a:t> of </a:t>
            </a:r>
            <a:r>
              <a:rPr lang="fr-FR" sz="1600" dirty="0" err="1" smtClean="0"/>
              <a:t>physical</a:t>
            </a:r>
            <a:r>
              <a:rPr lang="fr-FR" sz="1600" dirty="0" smtClean="0"/>
              <a:t> </a:t>
            </a:r>
            <a:r>
              <a:rPr lang="fr-FR" sz="1600" dirty="0" err="1" smtClean="0"/>
              <a:t>phenomenon</a:t>
            </a:r>
            <a:r>
              <a:rPr lang="fr-FR" sz="1600" dirty="0" smtClean="0"/>
              <a:t> (</a:t>
            </a:r>
            <a:r>
              <a:rPr lang="fr-FR" sz="1600" dirty="0" err="1" smtClean="0"/>
              <a:t>Antenna</a:t>
            </a:r>
            <a:r>
              <a:rPr lang="fr-FR" sz="1600" dirty="0" smtClean="0"/>
              <a:t> Gain, </a:t>
            </a:r>
            <a:r>
              <a:rPr lang="fr-FR" sz="1600" dirty="0" err="1" smtClean="0"/>
              <a:t>polarization</a:t>
            </a:r>
            <a:r>
              <a:rPr lang="fr-FR" sz="1600" dirty="0" smtClean="0"/>
              <a:t> </a:t>
            </a:r>
            <a:r>
              <a:rPr lang="fr-FR" sz="1600" dirty="0" err="1" smtClean="0"/>
              <a:t>loss</a:t>
            </a:r>
            <a:r>
              <a:rPr lang="fr-FR" sz="1600" dirty="0" smtClean="0"/>
              <a:t>, propagation </a:t>
            </a:r>
            <a:r>
              <a:rPr lang="fr-FR" sz="1600" dirty="0" err="1" smtClean="0"/>
              <a:t>loss</a:t>
            </a:r>
            <a:r>
              <a:rPr lang="fr-FR" sz="16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Possibility</a:t>
            </a:r>
            <a:r>
              <a:rPr lang="fr-FR" sz="1600" dirty="0" smtClean="0"/>
              <a:t> to </a:t>
            </a:r>
            <a:r>
              <a:rPr lang="fr-FR" sz="1600" dirty="0" err="1" smtClean="0"/>
              <a:t>estimate</a:t>
            </a:r>
            <a:r>
              <a:rPr lang="fr-FR" sz="1600" dirty="0" smtClean="0"/>
              <a:t> the </a:t>
            </a:r>
            <a:r>
              <a:rPr lang="fr-FR" sz="1600" dirty="0" err="1" smtClean="0"/>
              <a:t>availability</a:t>
            </a:r>
            <a:r>
              <a:rPr lang="fr-FR" sz="1600" dirty="0" smtClean="0"/>
              <a:t> of the RF </a:t>
            </a:r>
            <a:r>
              <a:rPr lang="fr-FR" sz="1600" dirty="0" err="1" smtClean="0"/>
              <a:t>link</a:t>
            </a: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Possibility</a:t>
            </a:r>
            <a:r>
              <a:rPr lang="fr-FR" sz="1600" dirty="0" smtClean="0"/>
              <a:t> to </a:t>
            </a:r>
            <a:r>
              <a:rPr lang="fr-FR" sz="1600" dirty="0" err="1" smtClean="0"/>
              <a:t>rationalize</a:t>
            </a:r>
            <a:r>
              <a:rPr lang="fr-FR" sz="1600" dirty="0" smtClean="0"/>
              <a:t> the </a:t>
            </a:r>
            <a:r>
              <a:rPr lang="fr-FR" sz="1600" dirty="0" err="1" smtClean="0"/>
              <a:t>margin</a:t>
            </a:r>
            <a:r>
              <a:rPr lang="fr-FR" sz="1600" dirty="0" smtClean="0"/>
              <a:t> and </a:t>
            </a:r>
            <a:r>
              <a:rPr lang="fr-FR" sz="1600" dirty="0" err="1" smtClean="0"/>
              <a:t>reduced</a:t>
            </a:r>
            <a:r>
              <a:rPr lang="fr-FR" sz="1600" dirty="0" smtClean="0"/>
              <a:t> the on-</a:t>
            </a:r>
            <a:r>
              <a:rPr lang="fr-FR" sz="1600" dirty="0" err="1" smtClean="0"/>
              <a:t>board</a:t>
            </a:r>
            <a:r>
              <a:rPr lang="fr-FR" sz="1600" dirty="0" smtClean="0"/>
              <a:t> power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Tools </a:t>
            </a:r>
            <a:r>
              <a:rPr lang="fr-FR" sz="1600" dirty="0" err="1" smtClean="0"/>
              <a:t>available</a:t>
            </a:r>
            <a:r>
              <a:rPr lang="fr-FR" sz="1600" dirty="0" smtClean="0"/>
              <a:t> for TM, TC and ISL RF link</a:t>
            </a:r>
            <a:r>
              <a:rPr lang="fr-FR" sz="1600" dirty="0"/>
              <a:t>s (on </a:t>
            </a:r>
            <a:r>
              <a:rPr lang="fr-FR" sz="1600" dirty="0" smtClean="0">
                <a:hlinkClick r:id="rId2"/>
              </a:rPr>
              <a:t>www.connectbycnes.fr</a:t>
            </a:r>
            <a:r>
              <a:rPr lang="fr-FR" sz="1600" dirty="0" smtClean="0"/>
              <a:t>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24088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A NEW LINK BUDGET PROCESSING METHOD – </a:t>
            </a:r>
            <a:r>
              <a:rPr lang="fr-FR" dirty="0"/>
              <a:t>CCSDS </a:t>
            </a:r>
            <a:r>
              <a:rPr lang="fr-FR" dirty="0" err="1"/>
              <a:t>spring</a:t>
            </a:r>
            <a:r>
              <a:rPr lang="fr-FR" dirty="0"/>
              <a:t> 2024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C832-BA88-44B2-B74D-EBDA7A9ACE5F}" type="slidenum">
              <a:rPr lang="fr-FR" smtClean="0"/>
              <a:t>13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19267" y="3019780"/>
            <a:ext cx="11137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Questions ?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60504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625B7FB3-7AB7-6141-B246-E469E414E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SUMMARY</a:t>
            </a:r>
            <a:endParaRPr lang="fr-FR" dirty="0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4533A2BA-4B66-1141-AA4E-9E3DDA838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LINK BUDGET GENERAL PRESENTATION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CCSDS/ECSS STANDARDIZED METHOD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NEW METHOD BASED ON RANDOM DRAWS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PRESENTION OF CNES LINK BUDGET TOOLS</a:t>
            </a:r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85D43D8-F20C-BE44-813D-582F894AF0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A NEW </a:t>
            </a:r>
            <a:r>
              <a:rPr lang="fr-FR" dirty="0"/>
              <a:t>LINK BUDGET PROCESSING METHOD – </a:t>
            </a:r>
            <a:r>
              <a:rPr lang="fr-FR" dirty="0" smtClean="0"/>
              <a:t>CCSDS </a:t>
            </a:r>
            <a:r>
              <a:rPr lang="fr-FR" dirty="0" err="1" smtClean="0"/>
              <a:t>spring</a:t>
            </a:r>
            <a:r>
              <a:rPr lang="fr-FR" dirty="0" smtClean="0"/>
              <a:t> 2024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A1B6AB0-1B86-1E4B-9CFE-3B109ED69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683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LINK BUDGET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A NEW LINK BUDGET PROCESSING METHOD – </a:t>
            </a:r>
            <a:r>
              <a:rPr lang="fr-FR" dirty="0"/>
              <a:t>CCSDS </a:t>
            </a:r>
            <a:r>
              <a:rPr lang="fr-FR" dirty="0" err="1"/>
              <a:t>spring</a:t>
            </a:r>
            <a:r>
              <a:rPr lang="fr-FR" dirty="0"/>
              <a:t> 2024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C832-BA88-44B2-B74D-EBDA7A9ACE5F}" type="slidenum">
              <a:rPr lang="fr-FR" smtClean="0"/>
              <a:t>3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60000" y="1504604"/>
            <a:ext cx="1113773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 Key </a:t>
            </a:r>
            <a:r>
              <a:rPr lang="fr-FR" b="1" dirty="0" err="1" smtClean="0"/>
              <a:t>problem</a:t>
            </a:r>
            <a:r>
              <a:rPr lang="fr-FR" b="1" dirty="0" smtClean="0"/>
              <a:t> for RF </a:t>
            </a:r>
            <a:r>
              <a:rPr lang="fr-FR" b="1" dirty="0" err="1" smtClean="0"/>
              <a:t>link</a:t>
            </a:r>
            <a:r>
              <a:rPr lang="fr-FR" b="1" dirty="0" smtClean="0"/>
              <a:t> design, but the </a:t>
            </a:r>
            <a:r>
              <a:rPr lang="fr-FR" b="1" dirty="0" err="1" smtClean="0"/>
              <a:t>generic</a:t>
            </a:r>
            <a:r>
              <a:rPr lang="fr-FR" b="1" dirty="0" smtClean="0"/>
              <a:t> </a:t>
            </a:r>
            <a:r>
              <a:rPr lang="fr-FR" b="1" dirty="0" err="1" smtClean="0"/>
              <a:t>processing</a:t>
            </a:r>
            <a:r>
              <a:rPr lang="fr-FR" b="1" dirty="0" smtClean="0"/>
              <a:t>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well</a:t>
            </a:r>
            <a:r>
              <a:rPr lang="fr-FR" b="1" dirty="0" smtClean="0"/>
              <a:t> </a:t>
            </a:r>
            <a:r>
              <a:rPr lang="fr-FR" b="1" dirty="0" err="1" smtClean="0"/>
              <a:t>known</a:t>
            </a:r>
            <a:r>
              <a:rPr lang="fr-FR" b="1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Estimation of </a:t>
            </a:r>
            <a:r>
              <a:rPr lang="fr-FR" sz="1600" dirty="0" err="1" smtClean="0"/>
              <a:t>transmitted</a:t>
            </a:r>
            <a:r>
              <a:rPr lang="fr-FR" sz="1600" dirty="0" smtClean="0"/>
              <a:t> power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Estimation of </a:t>
            </a:r>
            <a:r>
              <a:rPr lang="fr-FR" sz="1600" dirty="0" err="1" smtClean="0"/>
              <a:t>losses</a:t>
            </a:r>
            <a:r>
              <a:rPr lang="fr-FR" sz="1600" dirty="0" smtClean="0"/>
              <a:t> </a:t>
            </a:r>
            <a:r>
              <a:rPr lang="fr-FR" sz="1600" dirty="0" err="1" smtClean="0"/>
              <a:t>between</a:t>
            </a:r>
            <a:r>
              <a:rPr lang="fr-FR" sz="1600" dirty="0" smtClean="0"/>
              <a:t> the </a:t>
            </a:r>
            <a:r>
              <a:rPr lang="fr-FR" sz="1600" dirty="0" err="1" smtClean="0"/>
              <a:t>transmitter</a:t>
            </a:r>
            <a:r>
              <a:rPr lang="fr-FR" sz="1600" dirty="0" smtClean="0"/>
              <a:t> and the </a:t>
            </a:r>
            <a:r>
              <a:rPr lang="fr-FR" sz="1600" dirty="0" err="1" smtClean="0"/>
              <a:t>receiver</a:t>
            </a: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Estimation of the </a:t>
            </a:r>
            <a:r>
              <a:rPr lang="fr-FR" sz="1600" dirty="0" err="1" smtClean="0"/>
              <a:t>received</a:t>
            </a:r>
            <a:r>
              <a:rPr lang="fr-FR" sz="1600" dirty="0" smtClean="0"/>
              <a:t> power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Estimation of the noise level at </a:t>
            </a:r>
            <a:r>
              <a:rPr lang="fr-FR" sz="1600" dirty="0" err="1" smtClean="0"/>
              <a:t>receiver</a:t>
            </a:r>
            <a:r>
              <a:rPr lang="fr-FR" sz="1600" dirty="0" smtClean="0"/>
              <a:t> level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 err="1" smtClean="0">
                <a:sym typeface="Wingdings" panose="05000000000000000000" pitchFamily="2" charset="2"/>
              </a:rPr>
              <a:t>Several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calculations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can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be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performed</a:t>
            </a:r>
            <a:r>
              <a:rPr lang="fr-FR" sz="1600" dirty="0" smtClean="0">
                <a:sym typeface="Wingdings" panose="05000000000000000000" pitchFamily="2" charset="2"/>
              </a:rPr>
              <a:t> to </a:t>
            </a:r>
            <a:r>
              <a:rPr lang="fr-FR" sz="1600" dirty="0" err="1" smtClean="0">
                <a:sym typeface="Wingdings" panose="05000000000000000000" pitchFamily="2" charset="2"/>
              </a:rPr>
              <a:t>estimate</a:t>
            </a:r>
            <a:r>
              <a:rPr lang="fr-FR" sz="1600" dirty="0" smtClean="0">
                <a:sym typeface="Wingdings" panose="05000000000000000000" pitchFamily="2" charset="2"/>
              </a:rPr>
              <a:t> 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400" dirty="0" err="1" smtClean="0">
                <a:sym typeface="Wingdings" panose="05000000000000000000" pitchFamily="2" charset="2"/>
              </a:rPr>
              <a:t>received</a:t>
            </a:r>
            <a:r>
              <a:rPr lang="fr-FR" sz="1400" dirty="0" smtClean="0">
                <a:sym typeface="Wingdings" panose="05000000000000000000" pitchFamily="2" charset="2"/>
              </a:rPr>
              <a:t> power,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ym typeface="Wingdings" panose="05000000000000000000" pitchFamily="2" charset="2"/>
              </a:rPr>
              <a:t>C/N</a:t>
            </a:r>
            <a:r>
              <a:rPr lang="fr-FR" sz="1400" baseline="-25000" dirty="0" smtClean="0">
                <a:sym typeface="Wingdings" panose="05000000000000000000" pitchFamily="2" charset="2"/>
              </a:rPr>
              <a:t>0</a:t>
            </a:r>
            <a:r>
              <a:rPr lang="fr-FR" sz="1400" dirty="0" smtClean="0">
                <a:sym typeface="Wingdings" panose="05000000000000000000" pitchFamily="2" charset="2"/>
              </a:rPr>
              <a:t>, E</a:t>
            </a:r>
            <a:r>
              <a:rPr lang="fr-FR" sz="1400" baseline="-25000" dirty="0" smtClean="0">
                <a:sym typeface="Wingdings" panose="05000000000000000000" pitchFamily="2" charset="2"/>
              </a:rPr>
              <a:t>b</a:t>
            </a:r>
            <a:r>
              <a:rPr lang="fr-FR" sz="1400" dirty="0" smtClean="0">
                <a:sym typeface="Wingdings" panose="05000000000000000000" pitchFamily="2" charset="2"/>
              </a:rPr>
              <a:t>/N</a:t>
            </a:r>
            <a:r>
              <a:rPr lang="fr-FR" sz="1400" baseline="-25000" dirty="0" smtClean="0">
                <a:sym typeface="Wingdings" panose="05000000000000000000" pitchFamily="2" charset="2"/>
              </a:rPr>
              <a:t>0</a:t>
            </a:r>
            <a:r>
              <a:rPr lang="fr-FR" sz="1400" dirty="0" smtClean="0">
                <a:sym typeface="Wingdings" panose="05000000000000000000" pitchFamily="2" charset="2"/>
              </a:rPr>
              <a:t>, </a:t>
            </a:r>
            <a:r>
              <a:rPr lang="fr-FR" sz="1400" dirty="0">
                <a:sym typeface="Wingdings" panose="05000000000000000000" pitchFamily="2" charset="2"/>
              </a:rPr>
              <a:t>signal to noise ratio at </a:t>
            </a:r>
            <a:r>
              <a:rPr lang="fr-FR" sz="1400" dirty="0" err="1">
                <a:sym typeface="Wingdings" panose="05000000000000000000" pitchFamily="2" charset="2"/>
              </a:rPr>
              <a:t>various</a:t>
            </a:r>
            <a:r>
              <a:rPr lang="fr-FR" sz="1400" dirty="0">
                <a:sym typeface="Wingdings" panose="05000000000000000000" pitchFamily="2" charset="2"/>
              </a:rPr>
              <a:t> </a:t>
            </a:r>
            <a:r>
              <a:rPr lang="fr-FR" sz="1400" dirty="0" smtClean="0">
                <a:sym typeface="Wingdings" panose="05000000000000000000" pitchFamily="2" charset="2"/>
              </a:rPr>
              <a:t>point </a:t>
            </a:r>
            <a:r>
              <a:rPr lang="fr-FR" sz="1400" dirty="0">
                <a:sym typeface="Wingdings" panose="05000000000000000000" pitchFamily="2" charset="2"/>
              </a:rPr>
              <a:t>in the </a:t>
            </a:r>
            <a:r>
              <a:rPr lang="fr-FR" sz="1400" dirty="0" err="1">
                <a:sym typeface="Wingdings" panose="05000000000000000000" pitchFamily="2" charset="2"/>
              </a:rPr>
              <a:t>reception</a:t>
            </a:r>
            <a:r>
              <a:rPr lang="fr-FR" sz="1400" dirty="0">
                <a:sym typeface="Wingdings" panose="05000000000000000000" pitchFamily="2" charset="2"/>
              </a:rPr>
              <a:t> </a:t>
            </a:r>
            <a:r>
              <a:rPr lang="fr-FR" sz="1400" dirty="0" err="1" smtClean="0">
                <a:sym typeface="Wingdings" panose="05000000000000000000" pitchFamily="2" charset="2"/>
              </a:rPr>
              <a:t>chain</a:t>
            </a:r>
            <a:r>
              <a:rPr lang="fr-FR" sz="1400" dirty="0" smtClean="0">
                <a:sym typeface="Wingdings" panose="05000000000000000000" pitchFamily="2" charset="2"/>
              </a:rPr>
              <a:t> </a:t>
            </a:r>
            <a:r>
              <a:rPr lang="fr-FR" sz="1400" dirty="0" err="1" smtClean="0">
                <a:sym typeface="Wingdings" panose="05000000000000000000" pitchFamily="2" charset="2"/>
              </a:rPr>
              <a:t>processing</a:t>
            </a:r>
            <a:r>
              <a:rPr lang="fr-FR" sz="1400" dirty="0" smtClean="0">
                <a:sym typeface="Wingdings" panose="05000000000000000000" pitchFamily="2" charset="2"/>
              </a:rPr>
              <a:t>,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ym typeface="Wingdings" panose="05000000000000000000" pitchFamily="2" charset="2"/>
              </a:rPr>
              <a:t>power flux level,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ym typeface="Wingdings" panose="05000000000000000000" pitchFamily="2" charset="2"/>
              </a:rPr>
              <a:t>etc…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sz="1400" dirty="0" smtClean="0">
              <a:sym typeface="Wingdings" panose="05000000000000000000" pitchFamily="2" charset="2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ym typeface="Wingdings" panose="05000000000000000000" pitchFamily="2" charset="2"/>
              </a:rPr>
              <a:t>ex: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sz="1400" dirty="0">
              <a:sym typeface="Wingdings" panose="05000000000000000000" pitchFamily="2" charset="2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sz="1400" dirty="0" smtClean="0">
              <a:sym typeface="Wingdings" panose="05000000000000000000" pitchFamily="2" charset="2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sz="1400" dirty="0">
              <a:sym typeface="Wingdings" panose="05000000000000000000" pitchFamily="2" charset="2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400" dirty="0" err="1" smtClean="0">
                <a:sym typeface="Wingdings" panose="05000000000000000000" pitchFamily="2" charset="2"/>
              </a:rPr>
              <a:t>working</a:t>
            </a:r>
            <a:r>
              <a:rPr lang="fr-FR" sz="1400" dirty="0" smtClean="0">
                <a:sym typeface="Wingdings" panose="05000000000000000000" pitchFamily="2" charset="2"/>
              </a:rPr>
              <a:t> </a:t>
            </a:r>
            <a:r>
              <a:rPr lang="fr-FR" sz="1400" dirty="0" err="1" smtClean="0">
                <a:sym typeface="Wingdings" panose="05000000000000000000" pitchFamily="2" charset="2"/>
              </a:rPr>
              <a:t>with</a:t>
            </a:r>
            <a:r>
              <a:rPr lang="fr-FR" sz="1400" dirty="0" smtClean="0">
                <a:sym typeface="Wingdings" panose="05000000000000000000" pitchFamily="2" charset="2"/>
              </a:rPr>
              <a:t> dB leads to a </a:t>
            </a:r>
            <a:r>
              <a:rPr lang="fr-FR" sz="1400" dirty="0" err="1" smtClean="0">
                <a:sym typeface="Wingdings" panose="05000000000000000000" pitchFamily="2" charset="2"/>
              </a:rPr>
              <a:t>generic</a:t>
            </a:r>
            <a:r>
              <a:rPr lang="fr-FR" sz="1400" dirty="0" smtClean="0">
                <a:sym typeface="Wingdings" panose="05000000000000000000" pitchFamily="2" charset="2"/>
              </a:rPr>
              <a:t> formulation:</a:t>
            </a:r>
            <a:endParaRPr lang="fr-FR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950507" y="4410581"/>
                <a:ext cx="2936445" cy="618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400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b>
                            <m:sSubPr>
                              <m:ctrlPr>
                                <a:rPr lang="fr-F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fr-FR" sz="14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fr-FR" sz="1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fr-FR" sz="1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fr-FR" sz="14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fr-FR" sz="1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FR" sz="1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fr-FR" sz="1400" i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fr-F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fr-FR" sz="1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fr-FR" sz="1400" i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fr-FR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fr-FR" sz="1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num>
                        <m:den>
                          <m:r>
                            <a:rPr lang="fr-FR" sz="1400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fr-FR" sz="1400" i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fr-F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14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num>
                                <m:den>
                                  <m:r>
                                    <a:rPr lang="fr-FR" sz="1400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fr-FR" sz="14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fr-FR" sz="14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FR" sz="1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1400" i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fr-FR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1400" i="1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fr-FR" sz="1400" i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fr-FR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1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fr-FR" sz="1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0507" y="4410581"/>
                <a:ext cx="2936445" cy="618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452971" y="5226251"/>
                <a:ext cx="1286057" cy="6805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4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fr-FR" sz="1400" i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fr-FR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sz="1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fr-FR" sz="1400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fr-FR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fr-FR" sz="1400" i="0">
                              <a:latin typeface="Cambria Math" panose="02040503050406030204" pitchFamily="18" charset="0"/>
                            </a:rPr>
                            <m:t>±</m:t>
                          </m:r>
                          <m:sSub>
                            <m:sSubPr>
                              <m:ctrlPr>
                                <a:rPr lang="fr-F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fr-FR" sz="1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fr-FR" sz="1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2971" y="5226251"/>
                <a:ext cx="1286057" cy="6805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/>
          <p:cNvSpPr txBox="1"/>
          <p:nvPr/>
        </p:nvSpPr>
        <p:spPr>
          <a:xfrm>
            <a:off x="4009766" y="6116319"/>
            <a:ext cx="2018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7030A0"/>
                </a:solidFill>
              </a:rPr>
              <a:t>« + » for gain, « - » for </a:t>
            </a:r>
            <a:r>
              <a:rPr lang="fr-FR" sz="1200" dirty="0" err="1" smtClean="0">
                <a:solidFill>
                  <a:srgbClr val="7030A0"/>
                </a:solidFill>
              </a:rPr>
              <a:t>loss</a:t>
            </a:r>
            <a:endParaRPr lang="fr-FR" sz="1200" dirty="0">
              <a:solidFill>
                <a:srgbClr val="7030A0"/>
              </a:solidFill>
            </a:endParaRPr>
          </a:p>
        </p:txBody>
      </p:sp>
      <p:sp>
        <p:nvSpPr>
          <p:cNvPr id="10" name="Forme libre 9"/>
          <p:cNvSpPr/>
          <p:nvPr/>
        </p:nvSpPr>
        <p:spPr>
          <a:xfrm>
            <a:off x="6028267" y="5754279"/>
            <a:ext cx="279400" cy="516877"/>
          </a:xfrm>
          <a:custGeom>
            <a:avLst/>
            <a:gdLst>
              <a:gd name="connsiteX0" fmla="*/ 0 w 279400"/>
              <a:gd name="connsiteY0" fmla="*/ 406400 h 406400"/>
              <a:gd name="connsiteX1" fmla="*/ 279400 w 279400"/>
              <a:gd name="connsiteY1" fmla="*/ 406400 h 406400"/>
              <a:gd name="connsiteX2" fmla="*/ 279400 w 279400"/>
              <a:gd name="connsiteY2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400" h="406400">
                <a:moveTo>
                  <a:pt x="0" y="406400"/>
                </a:moveTo>
                <a:lnTo>
                  <a:pt x="279400" y="406400"/>
                </a:lnTo>
                <a:lnTo>
                  <a:pt x="279400" y="0"/>
                </a:lnTo>
              </a:path>
            </a:pathLst>
          </a:custGeom>
          <a:noFill/>
          <a:ln>
            <a:solidFill>
              <a:srgbClr val="7030A0"/>
            </a:solidFill>
            <a:headEnd type="oval" w="sm" len="sm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67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AVAILABILITY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A NEW LINK BUDGET PROCESSING METHOD – </a:t>
            </a:r>
            <a:r>
              <a:rPr lang="fr-FR" dirty="0"/>
              <a:t>CCSDS </a:t>
            </a:r>
            <a:r>
              <a:rPr lang="fr-FR" dirty="0" err="1"/>
              <a:t>spring</a:t>
            </a:r>
            <a:r>
              <a:rPr lang="fr-FR" dirty="0"/>
              <a:t> 2024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C832-BA88-44B2-B74D-EBDA7A9ACE5F}" type="slidenum">
              <a:rPr lang="fr-FR" smtClean="0"/>
              <a:t>4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60000" y="1504604"/>
            <a:ext cx="1113773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Mission </a:t>
            </a:r>
            <a:r>
              <a:rPr lang="fr-FR" b="1" dirty="0" err="1" smtClean="0"/>
              <a:t>safety</a:t>
            </a:r>
            <a:r>
              <a:rPr lang="fr-FR" b="1" dirty="0" smtClean="0"/>
              <a:t> </a:t>
            </a:r>
            <a:r>
              <a:rPr lang="fr-FR" b="1" dirty="0" err="1" smtClean="0"/>
              <a:t>analysis</a:t>
            </a:r>
            <a:r>
              <a:rPr lang="fr-FR" b="1" dirty="0" smtClean="0"/>
              <a:t> </a:t>
            </a:r>
            <a:r>
              <a:rPr lang="fr-FR" b="1" dirty="0" err="1" smtClean="0"/>
              <a:t>takes</a:t>
            </a:r>
            <a:r>
              <a:rPr lang="fr-FR" b="1" dirty="0" smtClean="0"/>
              <a:t> the RF </a:t>
            </a:r>
            <a:r>
              <a:rPr lang="fr-FR" b="1" dirty="0" err="1" smtClean="0"/>
              <a:t>link</a:t>
            </a:r>
            <a:r>
              <a:rPr lang="fr-FR" b="1" dirty="0" smtClean="0"/>
              <a:t> </a:t>
            </a:r>
            <a:r>
              <a:rPr lang="fr-FR" b="1" dirty="0" err="1" smtClean="0"/>
              <a:t>into</a:t>
            </a:r>
            <a:r>
              <a:rPr lang="fr-FR" b="1" dirty="0" smtClean="0"/>
              <a:t> </a:t>
            </a:r>
            <a:r>
              <a:rPr lang="fr-FR" b="1" dirty="0" err="1" smtClean="0"/>
              <a:t>account</a:t>
            </a:r>
            <a:endParaRPr lang="fr-FR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RF </a:t>
            </a:r>
            <a:r>
              <a:rPr lang="fr-FR" sz="1600" dirty="0" err="1" smtClean="0"/>
              <a:t>link</a:t>
            </a:r>
            <a:r>
              <a:rPr lang="fr-FR" sz="1600" dirty="0" smtClean="0"/>
              <a:t> </a:t>
            </a:r>
            <a:r>
              <a:rPr lang="fr-FR" sz="1600" dirty="0" err="1" smtClean="0"/>
              <a:t>is</a:t>
            </a:r>
            <a:r>
              <a:rPr lang="fr-FR" sz="1600" dirty="0" smtClean="0"/>
              <a:t> </a:t>
            </a:r>
            <a:r>
              <a:rPr lang="fr-FR" sz="1600" dirty="0" err="1" smtClean="0"/>
              <a:t>considered</a:t>
            </a:r>
            <a:r>
              <a:rPr lang="fr-FR" sz="1600" dirty="0" smtClean="0"/>
              <a:t> as a </a:t>
            </a:r>
            <a:r>
              <a:rPr lang="fr-FR" sz="1600" dirty="0" err="1" smtClean="0"/>
              <a:t>specific</a:t>
            </a:r>
            <a:r>
              <a:rPr lang="fr-FR" sz="1600" dirty="0" smtClean="0"/>
              <a:t> </a:t>
            </a:r>
            <a:r>
              <a:rPr lang="fr-FR" sz="1600" dirty="0" err="1" smtClean="0"/>
              <a:t>contributor</a:t>
            </a:r>
            <a:r>
              <a:rPr lang="fr-FR" sz="1600" dirty="0" smtClean="0"/>
              <a:t> in the </a:t>
            </a:r>
            <a:r>
              <a:rPr lang="fr-FR" sz="1600" dirty="0" err="1" smtClean="0"/>
              <a:t>availability</a:t>
            </a:r>
            <a:r>
              <a:rPr lang="fr-FR" sz="1600" dirty="0" smtClean="0"/>
              <a:t> estimation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A single </a:t>
            </a:r>
            <a:r>
              <a:rPr lang="fr-FR" sz="1600" dirty="0" err="1" smtClean="0"/>
              <a:t>link</a:t>
            </a:r>
            <a:r>
              <a:rPr lang="fr-FR" sz="1600" dirty="0" smtClean="0"/>
              <a:t> budget </a:t>
            </a:r>
            <a:r>
              <a:rPr lang="fr-FR" sz="1600" dirty="0" err="1" smtClean="0"/>
              <a:t>does</a:t>
            </a:r>
            <a:r>
              <a:rPr lang="fr-FR" sz="1600" dirty="0" smtClean="0"/>
              <a:t> not </a:t>
            </a:r>
            <a:r>
              <a:rPr lang="fr-FR" sz="1600" dirty="0" err="1" smtClean="0"/>
              <a:t>consider</a:t>
            </a:r>
            <a:r>
              <a:rPr lang="fr-FR" sz="1600" dirty="0" smtClean="0"/>
              <a:t> </a:t>
            </a:r>
            <a:r>
              <a:rPr lang="fr-FR" sz="1600" dirty="0" err="1" smtClean="0"/>
              <a:t>that</a:t>
            </a:r>
            <a:r>
              <a:rPr lang="fr-FR" sz="1600" dirty="0" smtClean="0"/>
              <a:t> </a:t>
            </a:r>
            <a:r>
              <a:rPr lang="fr-FR" sz="1600" dirty="0" err="1" smtClean="0"/>
              <a:t>availability</a:t>
            </a:r>
            <a:r>
              <a:rPr lang="fr-FR" sz="1600" dirty="0" smtClean="0"/>
              <a:t> aspect</a:t>
            </a:r>
          </a:p>
          <a:p>
            <a:pPr lvl="1"/>
            <a:endParaRPr lang="fr-FR" sz="1600" dirty="0" smtClean="0"/>
          </a:p>
          <a:p>
            <a:pPr lvl="1"/>
            <a:endParaRPr lang="fr-FR" sz="1600" dirty="0"/>
          </a:p>
          <a:p>
            <a:r>
              <a:rPr lang="fr-FR" b="1" dirty="0" smtClean="0"/>
              <a:t>CCSDS/ECSS </a:t>
            </a:r>
            <a:r>
              <a:rPr lang="fr-FR" b="1" dirty="0" err="1" smtClean="0"/>
              <a:t>link</a:t>
            </a:r>
            <a:r>
              <a:rPr lang="fr-FR" b="1" dirty="0" smtClean="0"/>
              <a:t> budget </a:t>
            </a:r>
            <a:r>
              <a:rPr lang="fr-FR" b="1" dirty="0" err="1" smtClean="0"/>
              <a:t>processing</a:t>
            </a:r>
            <a:r>
              <a:rPr lang="fr-FR" b="1" dirty="0" smtClean="0"/>
              <a:t> </a:t>
            </a:r>
            <a:r>
              <a:rPr lang="fr-FR" b="1" dirty="0" err="1" smtClean="0"/>
              <a:t>method</a:t>
            </a:r>
            <a:endParaRPr lang="fr-FR" b="1" dirty="0" smtClean="0"/>
          </a:p>
          <a:p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provides</a:t>
            </a:r>
            <a:r>
              <a:rPr lang="fr-FR" sz="1600" dirty="0" smtClean="0"/>
              <a:t> a </a:t>
            </a:r>
            <a:r>
              <a:rPr lang="fr-FR" sz="1600" dirty="0" err="1" smtClean="0"/>
              <a:t>way</a:t>
            </a:r>
            <a:r>
              <a:rPr lang="fr-FR" sz="1600" dirty="0" smtClean="0"/>
              <a:t> to </a:t>
            </a:r>
            <a:r>
              <a:rPr lang="fr-FR" sz="1600" dirty="0" err="1" smtClean="0"/>
              <a:t>estimate</a:t>
            </a:r>
            <a:r>
              <a:rPr lang="fr-FR" sz="1600" dirty="0" smtClean="0"/>
              <a:t> </a:t>
            </a:r>
            <a:r>
              <a:rPr lang="fr-FR" sz="1600" dirty="0" err="1" smtClean="0"/>
              <a:t>link</a:t>
            </a:r>
            <a:r>
              <a:rPr lang="fr-FR" sz="1600" dirty="0" smtClean="0"/>
              <a:t> budget at N-sigma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Downlink</a:t>
            </a:r>
            <a:r>
              <a:rPr lang="fr-FR" sz="1600" dirty="0" smtClean="0"/>
              <a:t>: 	2 </a:t>
            </a:r>
            <a:r>
              <a:rPr lang="el-GR" sz="1600" dirty="0" smtClean="0"/>
              <a:t>σ</a:t>
            </a:r>
            <a:r>
              <a:rPr lang="fr-FR" sz="1600" dirty="0" smtClean="0"/>
              <a:t> for CCSDS, 3 </a:t>
            </a:r>
            <a:r>
              <a:rPr lang="el-GR" sz="1600" dirty="0" smtClean="0"/>
              <a:t>σ</a:t>
            </a:r>
            <a:r>
              <a:rPr lang="fr-FR" sz="1600" dirty="0" smtClean="0"/>
              <a:t> for ECSS </a:t>
            </a:r>
            <a:r>
              <a:rPr lang="fr-FR" sz="1600" dirty="0" smtClean="0">
                <a:sym typeface="Wingdings" panose="05000000000000000000" pitchFamily="2" charset="2"/>
              </a:rPr>
              <a:t> </a:t>
            </a:r>
            <a:r>
              <a:rPr lang="fr-FR" sz="1600" dirty="0" err="1" smtClean="0">
                <a:sym typeface="Wingdings" panose="05000000000000000000" pitchFamily="2" charset="2"/>
              </a:rPr>
              <a:t>depend</a:t>
            </a:r>
            <a:r>
              <a:rPr lang="fr-FR" sz="1600" dirty="0" smtClean="0">
                <a:sym typeface="Wingdings" panose="05000000000000000000" pitchFamily="2" charset="2"/>
              </a:rPr>
              <a:t> on the </a:t>
            </a:r>
            <a:r>
              <a:rPr lang="fr-FR" sz="1600" dirty="0" err="1" smtClean="0">
                <a:sym typeface="Wingdings" panose="05000000000000000000" pitchFamily="2" charset="2"/>
              </a:rPr>
              <a:t>safety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hypothesis</a:t>
            </a:r>
            <a:endParaRPr lang="fr-FR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600" dirty="0" err="1"/>
              <a:t>U</a:t>
            </a:r>
            <a:r>
              <a:rPr lang="fr-FR" sz="1600" dirty="0" err="1" smtClean="0"/>
              <a:t>plink</a:t>
            </a:r>
            <a:r>
              <a:rPr lang="fr-FR" sz="1600" dirty="0" smtClean="0"/>
              <a:t>: 	3 </a:t>
            </a:r>
            <a:r>
              <a:rPr lang="el-GR" sz="1600" dirty="0" smtClean="0"/>
              <a:t>σ</a:t>
            </a:r>
            <a:r>
              <a:rPr lang="fr-FR" sz="1600" dirty="0" smtClean="0"/>
              <a:t> for CCSDS and ECSS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ECSS </a:t>
            </a:r>
            <a:r>
              <a:rPr lang="fr-FR" sz="1600" dirty="0" err="1" smtClean="0"/>
              <a:t>provide</a:t>
            </a:r>
            <a:r>
              <a:rPr lang="fr-FR" sz="1600" dirty="0" smtClean="0"/>
              <a:t> a </a:t>
            </a:r>
            <a:r>
              <a:rPr lang="fr-FR" sz="1600" dirty="0" err="1" smtClean="0"/>
              <a:t>way</a:t>
            </a:r>
            <a:r>
              <a:rPr lang="fr-FR" sz="1600" dirty="0" smtClean="0"/>
              <a:t> to </a:t>
            </a:r>
            <a:r>
              <a:rPr lang="fr-FR" sz="1600" dirty="0" err="1" smtClean="0"/>
              <a:t>estimate</a:t>
            </a:r>
            <a:r>
              <a:rPr lang="fr-FR" sz="1600" dirty="0" smtClean="0"/>
              <a:t> </a:t>
            </a:r>
            <a:r>
              <a:rPr lang="fr-FR" sz="1600" dirty="0" err="1" smtClean="0"/>
              <a:t>worst</a:t>
            </a:r>
            <a:r>
              <a:rPr lang="fr-FR" sz="1600" dirty="0" smtClean="0"/>
              <a:t> case RSS </a:t>
            </a:r>
            <a:r>
              <a:rPr lang="fr-FR" sz="1600" dirty="0" err="1" smtClean="0"/>
              <a:t>link</a:t>
            </a:r>
            <a:r>
              <a:rPr lang="fr-FR" sz="1600" dirty="0" smtClean="0"/>
              <a:t> budget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Each</a:t>
            </a:r>
            <a:r>
              <a:rPr lang="fr-FR" sz="1600" dirty="0" smtClean="0"/>
              <a:t> </a:t>
            </a:r>
            <a:r>
              <a:rPr lang="fr-FR" sz="1600" dirty="0" err="1" smtClean="0"/>
              <a:t>contributor</a:t>
            </a:r>
            <a:r>
              <a:rPr lang="fr-FR" sz="1600" dirty="0" smtClean="0"/>
              <a:t> </a:t>
            </a:r>
            <a:r>
              <a:rPr lang="fr-FR" sz="1600" dirty="0" err="1" smtClean="0"/>
              <a:t>is</a:t>
            </a:r>
            <a:r>
              <a:rPr lang="fr-FR" sz="1600" dirty="0" smtClean="0"/>
              <a:t> </a:t>
            </a:r>
            <a:r>
              <a:rPr lang="fr-FR" sz="1600" dirty="0" err="1" smtClean="0"/>
              <a:t>defined</a:t>
            </a:r>
            <a:r>
              <a:rPr lang="fr-FR" sz="1600" dirty="0" smtClean="0"/>
              <a:t> </a:t>
            </a:r>
            <a:r>
              <a:rPr lang="fr-FR" sz="1600" dirty="0" err="1" smtClean="0"/>
              <a:t>thanks</a:t>
            </a:r>
            <a:r>
              <a:rPr lang="fr-FR" sz="1600" dirty="0" smtClean="0"/>
              <a:t> to: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its</a:t>
            </a:r>
            <a:r>
              <a:rPr lang="fr-FR" sz="1600" dirty="0" smtClean="0"/>
              <a:t> Design value </a:t>
            </a:r>
            <a:r>
              <a:rPr lang="fr-FR" sz="1600" dirty="0" err="1" smtClean="0"/>
              <a:t>D</a:t>
            </a:r>
            <a:r>
              <a:rPr lang="fr-FR" sz="1600" baseline="-25000" dirty="0" err="1" smtClean="0"/>
              <a:t>k</a:t>
            </a:r>
            <a:endParaRPr lang="fr-FR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its</a:t>
            </a:r>
            <a:r>
              <a:rPr lang="fr-FR" sz="1600" dirty="0" smtClean="0"/>
              <a:t> Adverse value (</a:t>
            </a:r>
            <a:r>
              <a:rPr lang="fr-FR" sz="1600" dirty="0" err="1" smtClean="0"/>
              <a:t>D</a:t>
            </a:r>
            <a:r>
              <a:rPr lang="fr-FR" sz="1600" baseline="-25000" dirty="0" err="1" smtClean="0"/>
              <a:t>k</a:t>
            </a:r>
            <a:r>
              <a:rPr lang="fr-FR" sz="1600" dirty="0" err="1" smtClean="0"/>
              <a:t>+A</a:t>
            </a:r>
            <a:r>
              <a:rPr lang="fr-FR" sz="1600" baseline="-25000" dirty="0" err="1" smtClean="0"/>
              <a:t>k</a:t>
            </a:r>
            <a:r>
              <a:rPr lang="fr-FR" sz="1600" dirty="0"/>
              <a:t>)</a:t>
            </a:r>
            <a:endParaRPr lang="fr-FR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its</a:t>
            </a:r>
            <a:r>
              <a:rPr lang="fr-FR" sz="1600" dirty="0" smtClean="0"/>
              <a:t> Favorable value (</a:t>
            </a:r>
            <a:r>
              <a:rPr lang="fr-FR" sz="1600" dirty="0" err="1" smtClean="0"/>
              <a:t>D</a:t>
            </a:r>
            <a:r>
              <a:rPr lang="fr-FR" sz="1600" baseline="-25000" dirty="0" err="1" smtClean="0"/>
              <a:t>k</a:t>
            </a:r>
            <a:r>
              <a:rPr lang="fr-FR" sz="1600" dirty="0" err="1" smtClean="0"/>
              <a:t>+F</a:t>
            </a:r>
            <a:r>
              <a:rPr lang="fr-FR" sz="1600" baseline="-25000" dirty="0" err="1" smtClean="0"/>
              <a:t>k</a:t>
            </a:r>
            <a:r>
              <a:rPr lang="fr-FR" sz="1600" dirty="0" smtClean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its</a:t>
            </a:r>
            <a:r>
              <a:rPr lang="fr-FR" sz="1600" dirty="0" smtClean="0"/>
              <a:t> distribution </a:t>
            </a:r>
            <a:r>
              <a:rPr lang="fr-FR" sz="1600" dirty="0" err="1" smtClean="0"/>
              <a:t>law</a:t>
            </a:r>
            <a:r>
              <a:rPr lang="fr-FR" sz="1600" dirty="0" smtClean="0"/>
              <a:t> (</a:t>
            </a:r>
            <a:r>
              <a:rPr lang="fr-FR" sz="1600" dirty="0" err="1" smtClean="0"/>
              <a:t>Triangular</a:t>
            </a:r>
            <a:r>
              <a:rPr lang="fr-FR" sz="1600" dirty="0" smtClean="0"/>
              <a:t>, </a:t>
            </a:r>
            <a:r>
              <a:rPr lang="fr-FR" sz="1600" dirty="0" err="1" smtClean="0"/>
              <a:t>Gaussian</a:t>
            </a:r>
            <a:r>
              <a:rPr lang="fr-FR" sz="1600" dirty="0" smtClean="0"/>
              <a:t> or Uniform)</a:t>
            </a:r>
          </a:p>
        </p:txBody>
      </p:sp>
      <p:pic>
        <p:nvPicPr>
          <p:cNvPr id="11" name="Imag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5163516" y="4749553"/>
            <a:ext cx="1864967" cy="97468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7483031" y="4955751"/>
            <a:ext cx="41056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>
                <a:solidFill>
                  <a:srgbClr val="7030A0"/>
                </a:solidFill>
              </a:rPr>
              <a:t>calculation</a:t>
            </a:r>
            <a:r>
              <a:rPr lang="fr-FR" sz="1400" dirty="0" smtClean="0">
                <a:solidFill>
                  <a:srgbClr val="7030A0"/>
                </a:solidFill>
              </a:rPr>
              <a:t> of </a:t>
            </a:r>
            <a:r>
              <a:rPr lang="fr-FR" sz="1400" dirty="0" err="1" smtClean="0">
                <a:solidFill>
                  <a:srgbClr val="7030A0"/>
                </a:solidFill>
              </a:rPr>
              <a:t>mean</a:t>
            </a:r>
            <a:r>
              <a:rPr lang="fr-FR" sz="1400" dirty="0" smtClean="0">
                <a:solidFill>
                  <a:srgbClr val="7030A0"/>
                </a:solidFill>
              </a:rPr>
              <a:t> (µ</a:t>
            </a:r>
            <a:r>
              <a:rPr lang="fr-FR" sz="1400" baseline="-25000" dirty="0" smtClean="0">
                <a:solidFill>
                  <a:srgbClr val="7030A0"/>
                </a:solidFill>
              </a:rPr>
              <a:t>k</a:t>
            </a:r>
            <a:r>
              <a:rPr lang="fr-FR" sz="1400" dirty="0" smtClean="0">
                <a:solidFill>
                  <a:srgbClr val="7030A0"/>
                </a:solidFill>
              </a:rPr>
              <a:t>) and variance (</a:t>
            </a:r>
            <a:r>
              <a:rPr lang="el-GR" sz="1400" dirty="0" smtClean="0">
                <a:solidFill>
                  <a:srgbClr val="7030A0"/>
                </a:solidFill>
              </a:rPr>
              <a:t>σ</a:t>
            </a:r>
            <a:r>
              <a:rPr lang="fr-FR" sz="1400" baseline="-25000" dirty="0" smtClean="0">
                <a:solidFill>
                  <a:srgbClr val="7030A0"/>
                </a:solidFill>
              </a:rPr>
              <a:t>k</a:t>
            </a:r>
            <a:r>
              <a:rPr lang="fr-FR" sz="1400" baseline="30000" dirty="0" smtClean="0">
                <a:solidFill>
                  <a:srgbClr val="7030A0"/>
                </a:solidFill>
              </a:rPr>
              <a:t>2</a:t>
            </a:r>
            <a:r>
              <a:rPr lang="fr-FR" sz="1400" dirty="0" smtClean="0">
                <a:solidFill>
                  <a:srgbClr val="7030A0"/>
                </a:solidFill>
              </a:rPr>
              <a:t>) values</a:t>
            </a:r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12" name="Accolade fermante 11"/>
          <p:cNvSpPr/>
          <p:nvPr/>
        </p:nvSpPr>
        <p:spPr>
          <a:xfrm>
            <a:off x="7028483" y="4908844"/>
            <a:ext cx="181819" cy="1083469"/>
          </a:xfrm>
          <a:prstGeom prst="rightBrace">
            <a:avLst>
              <a:gd name="adj1" fmla="val 48497"/>
              <a:gd name="adj2" fmla="val 18938"/>
            </a:avLst>
          </a:prstGeom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avec flèche 15"/>
          <p:cNvCxnSpPr>
            <a:stCxn id="12" idx="1"/>
          </p:cNvCxnSpPr>
          <p:nvPr/>
        </p:nvCxnSpPr>
        <p:spPr>
          <a:xfrm>
            <a:off x="7210302" y="5114031"/>
            <a:ext cx="282451" cy="0"/>
          </a:xfrm>
          <a:prstGeom prst="straightConnector1">
            <a:avLst/>
          </a:prstGeom>
          <a:ln w="15875">
            <a:solidFill>
              <a:srgbClr val="7030A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9075269" y="5527057"/>
                <a:ext cx="2738891" cy="930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fr-FR" sz="1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fr-FR" sz="1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fr-FR" sz="1400" i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fr-FR" sz="1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fr-FR" sz="1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fr-FR" sz="1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fr-FR" sz="1400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fr-FR" sz="1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fr-FR" sz="1400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±</m:t>
                              </m:r>
                              <m:sSub>
                                <m:sSubPr>
                                  <m:ctrlPr>
                                    <a:rPr lang="fr-FR" sz="1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fr-FR" sz="1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r>
                        <a:rPr lang="fr-FR" sz="1400" i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14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fr-FR" sz="1400" i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fr-FR" sz="1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fr-FR" sz="1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fr-FR" sz="1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fr-FR" sz="1400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fr-FR" sz="1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fr-FR" sz="1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fr-FR" sz="14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4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fr-FR" sz="14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fr-FR" sz="1400" i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fr-FR" sz="1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5269" y="5527057"/>
                <a:ext cx="2738891" cy="9305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Flèche à angle droit 19"/>
          <p:cNvSpPr/>
          <p:nvPr/>
        </p:nvSpPr>
        <p:spPr>
          <a:xfrm rot="5400000">
            <a:off x="8266557" y="5340720"/>
            <a:ext cx="885903" cy="731520"/>
          </a:xfrm>
          <a:prstGeom prst="bentUpArrow">
            <a:avLst>
              <a:gd name="adj1" fmla="val 12864"/>
              <a:gd name="adj2" fmla="val 15898"/>
              <a:gd name="adj3" fmla="val 32282"/>
            </a:avLst>
          </a:prstGeom>
          <a:gradFill flip="none" rotWithShape="1">
            <a:gsLst>
              <a:gs pos="0">
                <a:schemeClr val="bg1"/>
              </a:gs>
              <a:gs pos="12000">
                <a:srgbClr val="7030A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081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18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C:\Users\guillonh\AppData\Local\Microsoft\Windows\INetCache\Content.Word\histogramme gain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61" y="3659040"/>
            <a:ext cx="4698939" cy="288852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CCSDS/ECSS </a:t>
            </a:r>
            <a:r>
              <a:rPr lang="fr-FR" dirty="0" err="1" smtClean="0"/>
              <a:t>method</a:t>
            </a:r>
            <a:r>
              <a:rPr lang="fr-FR" dirty="0" smtClean="0"/>
              <a:t> </a:t>
            </a:r>
            <a:r>
              <a:rPr lang="fr-FR" dirty="0" err="1" smtClean="0"/>
              <a:t>limits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A NEW LINK BUDGET PROCESSING METHOD – </a:t>
            </a:r>
            <a:r>
              <a:rPr lang="fr-FR" dirty="0"/>
              <a:t>CCSDS </a:t>
            </a:r>
            <a:r>
              <a:rPr lang="fr-FR" dirty="0" err="1"/>
              <a:t>spring</a:t>
            </a:r>
            <a:r>
              <a:rPr lang="fr-FR" dirty="0"/>
              <a:t> 2024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C832-BA88-44B2-B74D-EBDA7A9ACE5F}" type="slidenum">
              <a:rPr lang="fr-FR" smtClean="0"/>
              <a:t>5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27133" y="1274527"/>
            <a:ext cx="11137733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Several</a:t>
            </a:r>
            <a:r>
              <a:rPr lang="fr-FR" b="1" dirty="0" smtClean="0"/>
              <a:t> drawbacks of the </a:t>
            </a:r>
            <a:r>
              <a:rPr lang="fr-FR" b="1" dirty="0" err="1" smtClean="0"/>
              <a:t>method</a:t>
            </a:r>
            <a:r>
              <a:rPr lang="fr-FR" b="1" dirty="0" smtClean="0"/>
              <a:t> have been </a:t>
            </a:r>
            <a:r>
              <a:rPr lang="fr-FR" b="1" dirty="0" err="1" smtClean="0"/>
              <a:t>identified</a:t>
            </a:r>
            <a:r>
              <a:rPr lang="fr-FR" b="1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Independence of the </a:t>
            </a:r>
            <a:r>
              <a:rPr lang="fr-FR" sz="1600" dirty="0" err="1" smtClean="0"/>
              <a:t>contributors</a:t>
            </a:r>
            <a:r>
              <a:rPr lang="fr-FR" sz="1600" dirty="0" smtClean="0"/>
              <a:t> in CCSDS/ECSS </a:t>
            </a:r>
            <a:r>
              <a:rPr lang="fr-FR" sz="1600" dirty="0" err="1" smtClean="0"/>
              <a:t>method</a:t>
            </a:r>
            <a:r>
              <a:rPr lang="fr-FR" sz="1600" dirty="0" smtClean="0"/>
              <a:t>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sz="1600" dirty="0" err="1" smtClean="0">
                <a:sym typeface="Wingdings" panose="05000000000000000000" pitchFamily="2" charset="2"/>
              </a:rPr>
              <a:t>actually</a:t>
            </a:r>
            <a:r>
              <a:rPr lang="fr-FR" sz="1600" dirty="0" smtClean="0">
                <a:sym typeface="Wingdings" panose="05000000000000000000" pitchFamily="2" charset="2"/>
              </a:rPr>
              <a:t>, </a:t>
            </a:r>
            <a:r>
              <a:rPr lang="fr-FR" sz="1600" dirty="0" err="1" smtClean="0">
                <a:sym typeface="Wingdings" panose="05000000000000000000" pitchFamily="2" charset="2"/>
              </a:rPr>
              <a:t>antenna</a:t>
            </a:r>
            <a:r>
              <a:rPr lang="fr-FR" sz="1600" dirty="0" smtClean="0">
                <a:sym typeface="Wingdings" panose="05000000000000000000" pitchFamily="2" charset="2"/>
              </a:rPr>
              <a:t> gain and axial ratio are </a:t>
            </a:r>
            <a:r>
              <a:rPr lang="fr-FR" sz="1600" dirty="0" err="1" smtClean="0">
                <a:sym typeface="Wingdings" panose="05000000000000000000" pitchFamily="2" charset="2"/>
              </a:rPr>
              <a:t>correlated</a:t>
            </a:r>
            <a:endParaRPr lang="fr-FR" sz="1600" dirty="0" smtClean="0">
              <a:sym typeface="Wingdings" panose="05000000000000000000" pitchFamily="2" charset="2"/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fr-FR" sz="1600" dirty="0" smtClean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>
                <a:sym typeface="Wingdings" panose="05000000000000000000" pitchFamily="2" charset="2"/>
              </a:rPr>
              <a:t>Gaussian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consideration</a:t>
            </a:r>
            <a:r>
              <a:rPr lang="fr-FR" sz="1600" dirty="0" smtClean="0">
                <a:sym typeface="Wingdings" panose="05000000000000000000" pitchFamily="2" charset="2"/>
              </a:rPr>
              <a:t> (correspondance </a:t>
            </a:r>
            <a:r>
              <a:rPr lang="fr-FR" sz="1600" dirty="0" err="1" smtClean="0">
                <a:sym typeface="Wingdings" panose="05000000000000000000" pitchFamily="2" charset="2"/>
              </a:rPr>
              <a:t>availability</a:t>
            </a:r>
            <a:r>
              <a:rPr lang="fr-FR" sz="1600" dirty="0" smtClean="0">
                <a:sym typeface="Wingdings" panose="05000000000000000000" pitchFamily="2" charset="2"/>
              </a:rPr>
              <a:t> ↔</a:t>
            </a:r>
            <a:r>
              <a:rPr lang="fr-FR" sz="1600" dirty="0" smtClean="0">
                <a:sym typeface="Wingdings 3" panose="05040102010807070707" pitchFamily="18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number</a:t>
            </a:r>
            <a:r>
              <a:rPr lang="fr-FR" sz="1600" dirty="0" smtClean="0">
                <a:sym typeface="Wingdings" panose="05000000000000000000" pitchFamily="2" charset="2"/>
              </a:rPr>
              <a:t> of sigmas)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600" dirty="0" err="1" smtClean="0">
                <a:sym typeface="Wingdings" panose="05000000000000000000" pitchFamily="2" charset="2"/>
              </a:rPr>
              <a:t>does</a:t>
            </a:r>
            <a:r>
              <a:rPr lang="fr-FR" sz="1600" dirty="0" smtClean="0">
                <a:sym typeface="Wingdings" panose="05000000000000000000" pitchFamily="2" charset="2"/>
              </a:rPr>
              <a:t> not </a:t>
            </a:r>
            <a:r>
              <a:rPr lang="fr-FR" sz="1600" dirty="0" err="1" smtClean="0">
                <a:sym typeface="Wingdings" panose="05000000000000000000" pitchFamily="2" charset="2"/>
              </a:rPr>
              <a:t>work</a:t>
            </a:r>
            <a:r>
              <a:rPr lang="fr-FR" sz="1600" dirty="0" smtClean="0">
                <a:sym typeface="Wingdings" panose="05000000000000000000" pitchFamily="2" charset="2"/>
              </a:rPr>
              <a:t> if a </a:t>
            </a:r>
            <a:r>
              <a:rPr lang="fr-FR" sz="1600" dirty="0" err="1" smtClean="0">
                <a:sym typeface="Wingdings" panose="05000000000000000000" pitchFamily="2" charset="2"/>
              </a:rPr>
              <a:t>contributor</a:t>
            </a:r>
            <a:r>
              <a:rPr lang="fr-FR" sz="1600" dirty="0" smtClean="0">
                <a:sym typeface="Wingdings" panose="05000000000000000000" pitchFamily="2" charset="2"/>
              </a:rPr>
              <a:t> has a range </a:t>
            </a:r>
            <a:r>
              <a:rPr lang="fr-FR" sz="1600" dirty="0" err="1" smtClean="0">
                <a:sym typeface="Wingdings" panose="05000000000000000000" pitchFamily="2" charset="2"/>
              </a:rPr>
              <a:t>largely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higher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than</a:t>
            </a:r>
            <a:r>
              <a:rPr lang="fr-FR" sz="1600" dirty="0" smtClean="0">
                <a:sym typeface="Wingdings" panose="05000000000000000000" pitchFamily="2" charset="2"/>
              </a:rPr>
              <a:t> the </a:t>
            </a:r>
            <a:r>
              <a:rPr lang="fr-FR" sz="1600" dirty="0" err="1" smtClean="0">
                <a:sym typeface="Wingdings" panose="05000000000000000000" pitchFamily="2" charset="2"/>
              </a:rPr>
              <a:t>other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contributors</a:t>
            </a:r>
            <a:endParaRPr lang="fr-FR" sz="1600" dirty="0" smtClean="0">
              <a:sym typeface="Wingdings" panose="05000000000000000000" pitchFamily="2" charset="2"/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sz="1600" dirty="0" err="1" smtClean="0">
                <a:sym typeface="Wingdings" panose="05000000000000000000" pitchFamily="2" charset="2"/>
              </a:rPr>
              <a:t>it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is</a:t>
            </a:r>
            <a:r>
              <a:rPr lang="fr-FR" sz="1600" dirty="0" smtClean="0">
                <a:sym typeface="Wingdings" panose="05000000000000000000" pitchFamily="2" charset="2"/>
              </a:rPr>
              <a:t> the case in </a:t>
            </a:r>
            <a:r>
              <a:rPr lang="fr-FR" sz="1600" dirty="0" err="1" smtClean="0">
                <a:sym typeface="Wingdings" panose="05000000000000000000" pitchFamily="2" charset="2"/>
              </a:rPr>
              <a:t>survival</a:t>
            </a:r>
            <a:r>
              <a:rPr lang="fr-FR" sz="1600" dirty="0" smtClean="0">
                <a:sym typeface="Wingdings" panose="05000000000000000000" pitchFamily="2" charset="2"/>
              </a:rPr>
              <a:t> mode (</a:t>
            </a:r>
            <a:r>
              <a:rPr lang="fr-FR" sz="1600" dirty="0" err="1" smtClean="0">
                <a:sym typeface="Wingdings" panose="05000000000000000000" pitchFamily="2" charset="2"/>
              </a:rPr>
              <a:t>when</a:t>
            </a:r>
            <a:r>
              <a:rPr lang="fr-FR" sz="1600" dirty="0" smtClean="0">
                <a:sym typeface="Wingdings" panose="05000000000000000000" pitchFamily="2" charset="2"/>
              </a:rPr>
              <a:t> satellite attitude </a:t>
            </a:r>
            <a:r>
              <a:rPr lang="fr-FR" sz="1600" dirty="0" err="1" smtClean="0">
                <a:sym typeface="Wingdings" panose="05000000000000000000" pitchFamily="2" charset="2"/>
              </a:rPr>
              <a:t>is</a:t>
            </a:r>
            <a:r>
              <a:rPr lang="fr-FR" sz="1600" dirty="0" smtClean="0">
                <a:sym typeface="Wingdings" panose="05000000000000000000" pitchFamily="2" charset="2"/>
              </a:rPr>
              <a:t> not </a:t>
            </a:r>
            <a:r>
              <a:rPr lang="fr-FR" sz="1600" dirty="0" err="1" smtClean="0">
                <a:sym typeface="Wingdings" panose="05000000000000000000" pitchFamily="2" charset="2"/>
              </a:rPr>
              <a:t>controlled</a:t>
            </a:r>
            <a:r>
              <a:rPr lang="fr-FR" sz="1600" dirty="0" smtClean="0">
                <a:sym typeface="Wingdings" panose="05000000000000000000" pitchFamily="2" charset="2"/>
              </a:rPr>
              <a:t>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sz="1600" dirty="0" smtClean="0">
                <a:sym typeface="Wingdings" panose="05000000000000000000" pitchFamily="2" charset="2"/>
              </a:rPr>
              <a:t>the global </a:t>
            </a:r>
            <a:r>
              <a:rPr lang="fr-FR" sz="1600" dirty="0" err="1" smtClean="0">
                <a:sym typeface="Wingdings" panose="05000000000000000000" pitchFamily="2" charset="2"/>
              </a:rPr>
              <a:t>behavior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is</a:t>
            </a:r>
            <a:r>
              <a:rPr lang="fr-FR" sz="1600" dirty="0" smtClean="0">
                <a:sym typeface="Wingdings" panose="05000000000000000000" pitchFamily="2" charset="2"/>
              </a:rPr>
              <a:t> not </a:t>
            </a:r>
            <a:r>
              <a:rPr lang="fr-FR" sz="1600" dirty="0" err="1" smtClean="0">
                <a:sym typeface="Wingdings" panose="05000000000000000000" pitchFamily="2" charset="2"/>
              </a:rPr>
              <a:t>Gaussian</a:t>
            </a:r>
            <a:endParaRPr lang="fr-FR" sz="1600" dirty="0" smtClean="0">
              <a:sym typeface="Wingdings" panose="05000000000000000000" pitchFamily="2" charset="2"/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fr-FR" sz="1600" dirty="0" smtClean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>
                <a:sym typeface="Wingdings" panose="05000000000000000000" pitchFamily="2" charset="2"/>
              </a:rPr>
              <a:t>Discrepancy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between</a:t>
            </a:r>
            <a:r>
              <a:rPr lang="fr-FR" sz="1600" dirty="0" smtClean="0">
                <a:sym typeface="Wingdings" panose="05000000000000000000" pitchFamily="2" charset="2"/>
              </a:rPr>
              <a:t> the </a:t>
            </a:r>
            <a:r>
              <a:rPr lang="fr-FR" sz="1600" dirty="0" err="1" smtClean="0">
                <a:sym typeface="Wingdings" panose="05000000000000000000" pitchFamily="2" charset="2"/>
              </a:rPr>
              <a:t>modeled</a:t>
            </a:r>
            <a:r>
              <a:rPr lang="fr-FR" sz="1600" dirty="0" smtClean="0">
                <a:sym typeface="Wingdings" panose="05000000000000000000" pitchFamily="2" charset="2"/>
              </a:rPr>
              <a:t> distribution and the </a:t>
            </a:r>
            <a:r>
              <a:rPr lang="fr-FR" sz="1600" dirty="0" err="1" smtClean="0">
                <a:sym typeface="Wingdings" panose="05000000000000000000" pitchFamily="2" charset="2"/>
              </a:rPr>
              <a:t>actual</a:t>
            </a:r>
            <a:r>
              <a:rPr lang="fr-FR" sz="1600" dirty="0" smtClean="0">
                <a:sym typeface="Wingdings" panose="05000000000000000000" pitchFamily="2" charset="2"/>
              </a:rPr>
              <a:t> one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600" dirty="0" err="1" smtClean="0">
                <a:sym typeface="Wingdings" panose="05000000000000000000" pitchFamily="2" charset="2"/>
              </a:rPr>
              <a:t>example</a:t>
            </a:r>
            <a:r>
              <a:rPr lang="fr-FR" sz="1600" dirty="0" smtClean="0">
                <a:sym typeface="Wingdings" panose="05000000000000000000" pitchFamily="2" charset="2"/>
              </a:rPr>
              <a:t>: </a:t>
            </a:r>
            <a:r>
              <a:rPr lang="fr-FR" sz="1600" dirty="0" err="1" smtClean="0">
                <a:sym typeface="Wingdings" panose="05000000000000000000" pitchFamily="2" charset="2"/>
              </a:rPr>
              <a:t>antenna</a:t>
            </a:r>
            <a:r>
              <a:rPr lang="fr-FR" sz="1600" dirty="0" smtClean="0">
                <a:sym typeface="Wingdings" panose="05000000000000000000" pitchFamily="2" charset="2"/>
              </a:rPr>
              <a:t> gain (</a:t>
            </a:r>
            <a:r>
              <a:rPr lang="fr-FR" sz="1600" dirty="0" err="1" smtClean="0">
                <a:sym typeface="Wingdings" panose="05000000000000000000" pitchFamily="2" charset="2"/>
              </a:rPr>
              <a:t>Triangular</a:t>
            </a:r>
            <a:r>
              <a:rPr lang="fr-FR" sz="1600" dirty="0" smtClean="0">
                <a:sym typeface="Wingdings" panose="05000000000000000000" pitchFamily="2" charset="2"/>
              </a:rPr>
              <a:t> for CCSDS/ECSS)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sz="1600" dirty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>
                <a:sym typeface="Wingdings" panose="05000000000000000000" pitchFamily="2" charset="2"/>
              </a:rPr>
              <a:t>Hidden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hypothesis</a:t>
            </a:r>
            <a:r>
              <a:rPr lang="fr-FR" sz="1600" dirty="0" smtClean="0">
                <a:sym typeface="Wingdings" panose="05000000000000000000" pitchFamily="2" charset="2"/>
              </a:rPr>
              <a:t> about polarisation </a:t>
            </a:r>
            <a:r>
              <a:rPr lang="fr-FR" sz="1600" dirty="0" err="1" smtClean="0">
                <a:sym typeface="Wingdings" panose="05000000000000000000" pitchFamily="2" charset="2"/>
              </a:rPr>
              <a:t>loss</a:t>
            </a:r>
            <a:r>
              <a:rPr lang="fr-FR" sz="1600" dirty="0" smtClean="0">
                <a:sym typeface="Wingdings" panose="05000000000000000000" pitchFamily="2" charset="2"/>
              </a:rPr>
              <a:t> computation:</a:t>
            </a:r>
            <a:endParaRPr lang="fr-FR" sz="1600" dirty="0" smtClean="0">
              <a:sym typeface="Wingdings" panose="05000000000000000000" pitchFamily="2" charset="2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ym typeface="Wingdings" panose="05000000000000000000" pitchFamily="2" charset="2"/>
              </a:rPr>
              <a:t>The </a:t>
            </a:r>
            <a:r>
              <a:rPr lang="fr-FR" sz="1600" dirty="0" err="1" smtClean="0">
                <a:sym typeface="Wingdings" panose="05000000000000000000" pitchFamily="2" charset="2"/>
              </a:rPr>
              <a:t>ground</a:t>
            </a:r>
            <a:r>
              <a:rPr lang="fr-FR" sz="1600" dirty="0" smtClean="0">
                <a:sym typeface="Wingdings" panose="05000000000000000000" pitchFamily="2" charset="2"/>
              </a:rPr>
              <a:t> station </a:t>
            </a:r>
            <a:r>
              <a:rPr lang="fr-FR" sz="1600" dirty="0" err="1" smtClean="0">
                <a:sym typeface="Wingdings" panose="05000000000000000000" pitchFamily="2" charset="2"/>
              </a:rPr>
              <a:t>is</a:t>
            </a:r>
            <a:r>
              <a:rPr lang="fr-FR" sz="1600" dirty="0" smtClean="0">
                <a:sym typeface="Wingdings" panose="05000000000000000000" pitchFamily="2" charset="2"/>
              </a:rPr>
              <a:t> able to </a:t>
            </a:r>
            <a:r>
              <a:rPr lang="fr-FR" sz="1600" dirty="0" err="1" smtClean="0">
                <a:sym typeface="Wingdings" panose="05000000000000000000" pitchFamily="2" charset="2"/>
              </a:rPr>
              <a:t>receive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both</a:t>
            </a:r>
            <a:r>
              <a:rPr lang="fr-FR" sz="1600" dirty="0" smtClean="0">
                <a:sym typeface="Wingdings" panose="05000000000000000000" pitchFamily="2" charset="2"/>
              </a:rPr>
              <a:t> LHCP and RHCP 				             </a:t>
            </a:r>
            <a:r>
              <a:rPr lang="fr-FR" sz="1600" dirty="0" err="1" smtClean="0">
                <a:sym typeface="Wingdings" panose="05000000000000000000" pitchFamily="2" charset="2"/>
              </a:rPr>
              <a:t>polarizations</a:t>
            </a:r>
            <a:endParaRPr lang="fr-FR" sz="1600" dirty="0" smtClean="0">
              <a:sym typeface="Wingdings" panose="05000000000000000000" pitchFamily="2" charset="2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ym typeface="Wingdings" panose="05000000000000000000" pitchFamily="2" charset="2"/>
              </a:rPr>
              <a:t>Method not </a:t>
            </a:r>
            <a:r>
              <a:rPr lang="fr-FR" sz="1600" dirty="0" err="1" smtClean="0">
                <a:sym typeface="Wingdings" panose="05000000000000000000" pitchFamily="2" charset="2"/>
              </a:rPr>
              <a:t>adapted</a:t>
            </a:r>
            <a:r>
              <a:rPr lang="fr-FR" sz="1600" dirty="0" smtClean="0">
                <a:sym typeface="Wingdings" panose="05000000000000000000" pitchFamily="2" charset="2"/>
              </a:rPr>
              <a:t> to single </a:t>
            </a:r>
            <a:r>
              <a:rPr lang="fr-FR" sz="1600" dirty="0" err="1" smtClean="0">
                <a:sym typeface="Wingdings" panose="05000000000000000000" pitchFamily="2" charset="2"/>
              </a:rPr>
              <a:t>receiving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chain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ground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fr-FR" sz="1600" dirty="0" smtClean="0">
                <a:sym typeface="Wingdings" panose="05000000000000000000" pitchFamily="2" charset="2"/>
              </a:rPr>
              <a:t>stations</a:t>
            </a:r>
          </a:p>
          <a:p>
            <a:pPr lvl="2"/>
            <a:r>
              <a:rPr lang="fr-FR" sz="1600" b="1" dirty="0" smtClean="0">
                <a:sym typeface="Wingdings" panose="05000000000000000000" pitchFamily="2" charset="2"/>
              </a:rPr>
              <a:t>=&gt; </a:t>
            </a:r>
            <a:r>
              <a:rPr lang="fr-FR" sz="1600" b="1" dirty="0" err="1" smtClean="0">
                <a:sym typeface="Wingdings" panose="05000000000000000000" pitchFamily="2" charset="2"/>
              </a:rPr>
              <a:t>Details</a:t>
            </a:r>
            <a:r>
              <a:rPr lang="fr-FR" sz="1600" b="1" dirty="0" smtClean="0">
                <a:sym typeface="Wingdings" panose="05000000000000000000" pitchFamily="2" charset="2"/>
              </a:rPr>
              <a:t> page </a:t>
            </a:r>
            <a:r>
              <a:rPr lang="fr-FR" sz="1600" b="1" dirty="0">
                <a:sym typeface="Wingdings" panose="05000000000000000000" pitchFamily="2" charset="2"/>
              </a:rPr>
              <a:t>4 of the article</a:t>
            </a:r>
            <a:endParaRPr lang="fr-FR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49912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NEW METHOD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A NEW LINK BUDGET PROCESSING METHOD – </a:t>
            </a:r>
            <a:r>
              <a:rPr lang="fr-FR" dirty="0"/>
              <a:t>CCSDS </a:t>
            </a:r>
            <a:r>
              <a:rPr lang="fr-FR" dirty="0" err="1"/>
              <a:t>spring</a:t>
            </a:r>
            <a:r>
              <a:rPr lang="fr-FR" dirty="0"/>
              <a:t> 2024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C832-BA88-44B2-B74D-EBDA7A9ACE5F}" type="slidenum">
              <a:rPr lang="fr-FR" smtClean="0"/>
              <a:t>6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60000" y="1504604"/>
            <a:ext cx="1113773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Method </a:t>
            </a:r>
            <a:r>
              <a:rPr lang="fr-FR" b="1" dirty="0" err="1" smtClean="0"/>
              <a:t>based</a:t>
            </a:r>
            <a:r>
              <a:rPr lang="fr-FR" b="1" dirty="0" smtClean="0"/>
              <a:t> on </a:t>
            </a:r>
            <a:r>
              <a:rPr lang="fr-FR" b="1" dirty="0" err="1" smtClean="0"/>
              <a:t>random</a:t>
            </a:r>
            <a:r>
              <a:rPr lang="fr-FR" b="1" dirty="0" smtClean="0"/>
              <a:t> </a:t>
            </a:r>
            <a:r>
              <a:rPr lang="fr-FR" b="1" dirty="0" err="1" smtClean="0"/>
              <a:t>draws</a:t>
            </a:r>
            <a:r>
              <a:rPr lang="fr-FR" b="1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Random</a:t>
            </a:r>
            <a:r>
              <a:rPr lang="fr-FR" sz="1600" dirty="0" smtClean="0"/>
              <a:t> </a:t>
            </a:r>
            <a:r>
              <a:rPr lang="fr-FR" sz="1600" dirty="0" err="1" smtClean="0"/>
              <a:t>draws</a:t>
            </a:r>
            <a:r>
              <a:rPr lang="fr-FR" sz="1600" dirty="0" smtClean="0"/>
              <a:t> </a:t>
            </a:r>
            <a:r>
              <a:rPr lang="fr-FR" sz="1600" dirty="0" err="1" smtClean="0"/>
              <a:t>using</a:t>
            </a:r>
            <a:r>
              <a:rPr lang="fr-FR" sz="1600" dirty="0" smtClean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the </a:t>
            </a:r>
            <a:r>
              <a:rPr lang="fr-FR" sz="1400" dirty="0" err="1" smtClean="0"/>
              <a:t>recommended</a:t>
            </a:r>
            <a:r>
              <a:rPr lang="fr-FR" sz="1400" dirty="0" smtClean="0"/>
              <a:t> distribution </a:t>
            </a:r>
            <a:r>
              <a:rPr lang="fr-FR" sz="1400" dirty="0" err="1" smtClean="0"/>
              <a:t>law</a:t>
            </a:r>
            <a:r>
              <a:rPr lang="fr-FR" sz="1400" dirty="0" smtClean="0"/>
              <a:t> if the </a:t>
            </a:r>
            <a:r>
              <a:rPr lang="fr-FR" sz="1400" dirty="0" err="1" smtClean="0"/>
              <a:t>actual</a:t>
            </a:r>
            <a:r>
              <a:rPr lang="fr-FR" sz="1400" dirty="0" smtClean="0"/>
              <a:t> one in not </a:t>
            </a:r>
            <a:r>
              <a:rPr lang="fr-FR" sz="1400" dirty="0" err="1" smtClean="0"/>
              <a:t>known</a:t>
            </a:r>
            <a:r>
              <a:rPr lang="fr-FR" sz="1400" dirty="0" smtClean="0"/>
              <a:t> (</a:t>
            </a:r>
            <a:r>
              <a:rPr lang="fr-FR" sz="1400" dirty="0" err="1" smtClean="0"/>
              <a:t>triangular</a:t>
            </a:r>
            <a:r>
              <a:rPr lang="fr-FR" sz="1400" dirty="0" smtClean="0"/>
              <a:t>, </a:t>
            </a:r>
            <a:r>
              <a:rPr lang="fr-FR" sz="1400" dirty="0" err="1" smtClean="0"/>
              <a:t>uniform</a:t>
            </a:r>
            <a:r>
              <a:rPr lang="fr-FR" sz="1400" dirty="0" smtClean="0"/>
              <a:t>, </a:t>
            </a:r>
            <a:r>
              <a:rPr lang="fr-FR" sz="1400" dirty="0" err="1" smtClean="0"/>
              <a:t>gaussian</a:t>
            </a:r>
            <a:r>
              <a:rPr lang="fr-FR" sz="1400" dirty="0" smtClean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the </a:t>
            </a:r>
            <a:r>
              <a:rPr lang="fr-FR" sz="1400" dirty="0" err="1" smtClean="0"/>
              <a:t>actual</a:t>
            </a:r>
            <a:r>
              <a:rPr lang="fr-FR" sz="1400" dirty="0" smtClean="0"/>
              <a:t> distribution </a:t>
            </a:r>
            <a:r>
              <a:rPr lang="fr-FR" sz="1400" dirty="0" err="1" smtClean="0"/>
              <a:t>law</a:t>
            </a:r>
            <a:r>
              <a:rPr lang="fr-FR" sz="1400" dirty="0" smtClean="0"/>
              <a:t> if </a:t>
            </a:r>
            <a:r>
              <a:rPr lang="fr-FR" sz="1400" dirty="0" err="1" smtClean="0"/>
              <a:t>this</a:t>
            </a:r>
            <a:r>
              <a:rPr lang="fr-FR" sz="1400" dirty="0" smtClean="0"/>
              <a:t> one </a:t>
            </a:r>
            <a:r>
              <a:rPr lang="fr-FR" sz="1400" dirty="0" err="1" smtClean="0"/>
              <a:t>is</a:t>
            </a:r>
            <a:r>
              <a:rPr lang="fr-FR" sz="1400" dirty="0" smtClean="0"/>
              <a:t> </a:t>
            </a:r>
            <a:r>
              <a:rPr lang="fr-FR" sz="1400" dirty="0" err="1" smtClean="0"/>
              <a:t>known</a:t>
            </a:r>
            <a:r>
              <a:rPr lang="fr-FR" sz="1400" dirty="0" smtClean="0"/>
              <a:t> (on-</a:t>
            </a:r>
            <a:r>
              <a:rPr lang="fr-FR" sz="1400" dirty="0" err="1" smtClean="0"/>
              <a:t>board</a:t>
            </a:r>
            <a:r>
              <a:rPr lang="fr-FR" sz="1400" dirty="0" smtClean="0"/>
              <a:t> </a:t>
            </a:r>
            <a:r>
              <a:rPr lang="fr-FR" sz="1400" dirty="0" err="1" smtClean="0"/>
              <a:t>antenna</a:t>
            </a:r>
            <a:r>
              <a:rPr lang="fr-FR" sz="1400" dirty="0" smtClean="0"/>
              <a:t> gain and axial ratio </a:t>
            </a:r>
            <a:r>
              <a:rPr lang="fr-FR" sz="1400" dirty="0" err="1" smtClean="0"/>
              <a:t>thanks</a:t>
            </a:r>
            <a:r>
              <a:rPr lang="fr-FR" sz="1400" dirty="0" smtClean="0"/>
              <a:t> to </a:t>
            </a:r>
            <a:r>
              <a:rPr lang="fr-FR" sz="1400" dirty="0" err="1" smtClean="0"/>
              <a:t>antenna</a:t>
            </a:r>
            <a:r>
              <a:rPr lang="fr-FR" sz="1400" dirty="0" smtClean="0"/>
              <a:t> description files)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400" dirty="0" err="1" smtClean="0"/>
              <a:t>Since</a:t>
            </a:r>
            <a:r>
              <a:rPr lang="fr-FR" sz="1400" dirty="0" smtClean="0"/>
              <a:t> version 1.4 of </a:t>
            </a:r>
            <a:r>
              <a:rPr lang="fr-FR" sz="1400" dirty="0" err="1" smtClean="0"/>
              <a:t>this</a:t>
            </a:r>
            <a:r>
              <a:rPr lang="fr-FR" sz="1400" dirty="0" smtClean="0"/>
              <a:t> </a:t>
            </a:r>
            <a:r>
              <a:rPr lang="fr-FR" sz="1400" dirty="0" err="1" smtClean="0"/>
              <a:t>tool</a:t>
            </a:r>
            <a:r>
              <a:rPr lang="fr-FR" sz="1400" dirty="0"/>
              <a:t> (version 1.3 and </a:t>
            </a:r>
            <a:r>
              <a:rPr lang="fr-FR" sz="1400" dirty="0" err="1"/>
              <a:t>before</a:t>
            </a:r>
            <a:r>
              <a:rPr lang="fr-FR" sz="1400" dirty="0"/>
              <a:t> </a:t>
            </a:r>
            <a:r>
              <a:rPr lang="fr-FR" sz="1400" dirty="0" err="1"/>
              <a:t>it</a:t>
            </a:r>
            <a:r>
              <a:rPr lang="fr-FR" sz="1400" dirty="0"/>
              <a:t> </a:t>
            </a:r>
            <a:r>
              <a:rPr lang="fr-FR" sz="1400" dirty="0" err="1"/>
              <a:t>was</a:t>
            </a:r>
            <a:r>
              <a:rPr lang="fr-FR" sz="1400" dirty="0"/>
              <a:t> CNES DLL propagation </a:t>
            </a:r>
            <a:r>
              <a:rPr lang="fr-FR" sz="1400" dirty="0" err="1"/>
              <a:t>library</a:t>
            </a:r>
            <a:r>
              <a:rPr lang="fr-FR" sz="1400" dirty="0"/>
              <a:t>) : </a:t>
            </a:r>
            <a:r>
              <a:rPr lang="fr-FR" sz="1400" dirty="0" smtClean="0"/>
              <a:t>uses </a:t>
            </a:r>
            <a:r>
              <a:rPr lang="fr-FR" sz="1400" dirty="0" smtClean="0"/>
              <a:t>of the </a:t>
            </a:r>
            <a:r>
              <a:rPr lang="es-ES" sz="1400" dirty="0"/>
              <a:t>CNES Matlab ITU </a:t>
            </a:r>
            <a:r>
              <a:rPr lang="es-ES" sz="1400" dirty="0" err="1"/>
              <a:t>model</a:t>
            </a:r>
            <a:r>
              <a:rPr lang="es-ES" sz="1400" dirty="0"/>
              <a:t> (june 2023) </a:t>
            </a:r>
            <a:r>
              <a:rPr lang="fr-FR" sz="1400" dirty="0" smtClean="0"/>
              <a:t>to </a:t>
            </a:r>
            <a:r>
              <a:rPr lang="fr-FR" sz="1400" dirty="0" err="1" smtClean="0"/>
              <a:t>compute</a:t>
            </a:r>
            <a:r>
              <a:rPr lang="fr-FR" sz="1400" dirty="0" smtClean="0"/>
              <a:t> </a:t>
            </a:r>
            <a:r>
              <a:rPr lang="fr-FR" sz="1400" dirty="0" err="1" smtClean="0"/>
              <a:t>atmospheric</a:t>
            </a:r>
            <a:r>
              <a:rPr lang="fr-FR" sz="1400" dirty="0" smtClean="0"/>
              <a:t> </a:t>
            </a:r>
            <a:r>
              <a:rPr lang="fr-FR" sz="1400" dirty="0" err="1" smtClean="0"/>
              <a:t>loss</a:t>
            </a:r>
            <a:r>
              <a:rPr lang="fr-FR" sz="1400" dirty="0" smtClean="0"/>
              <a:t>, </a:t>
            </a:r>
            <a:r>
              <a:rPr lang="fr-FR" sz="1400" dirty="0" err="1" smtClean="0"/>
              <a:t>either</a:t>
            </a:r>
            <a:r>
              <a:rPr lang="fr-FR" sz="1400" dirty="0" smtClean="0"/>
              <a:t> </a:t>
            </a:r>
            <a:r>
              <a:rPr lang="fr-FR" sz="1400" dirty="0" err="1" smtClean="0"/>
              <a:t>using</a:t>
            </a:r>
            <a:r>
              <a:rPr lang="fr-FR" sz="1400" dirty="0" smtClean="0"/>
              <a:t> a single value or the </a:t>
            </a:r>
            <a:r>
              <a:rPr lang="fr-FR" sz="1400" dirty="0" err="1" smtClean="0"/>
              <a:t>modeled</a:t>
            </a:r>
            <a:r>
              <a:rPr lang="fr-FR" sz="1400" dirty="0" smtClean="0"/>
              <a:t> distribution </a:t>
            </a:r>
            <a:r>
              <a:rPr lang="fr-FR" sz="1400" dirty="0" err="1" smtClean="0"/>
              <a:t>law</a:t>
            </a:r>
            <a:r>
              <a:rPr lang="fr-FR" sz="1400" dirty="0" smtClean="0"/>
              <a:t> of </a:t>
            </a:r>
            <a:r>
              <a:rPr lang="fr-FR" sz="1400" dirty="0" err="1" smtClean="0"/>
              <a:t>atmospheric</a:t>
            </a:r>
            <a:r>
              <a:rPr lang="fr-FR" sz="1400" dirty="0" smtClean="0"/>
              <a:t> </a:t>
            </a:r>
            <a:r>
              <a:rPr lang="fr-FR" sz="1400" dirty="0" err="1" smtClean="0"/>
              <a:t>loss</a:t>
            </a:r>
            <a:endParaRPr lang="fr-FR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use of a new distribution </a:t>
            </a:r>
            <a:r>
              <a:rPr lang="fr-FR" sz="1400" dirty="0" err="1" smtClean="0"/>
              <a:t>law</a:t>
            </a:r>
            <a:r>
              <a:rPr lang="fr-FR" sz="1400" dirty="0" smtClean="0"/>
              <a:t>: PLCKMOD (for </a:t>
            </a:r>
            <a:r>
              <a:rPr lang="fr-FR" sz="1400" dirty="0" err="1" smtClean="0"/>
              <a:t>antenna</a:t>
            </a:r>
            <a:r>
              <a:rPr lang="fr-FR" sz="1400" dirty="0" smtClean="0"/>
              <a:t> gain and axial ratio if no data are </a:t>
            </a:r>
            <a:r>
              <a:rPr lang="fr-FR" sz="1400" dirty="0" err="1" smtClean="0"/>
              <a:t>available</a:t>
            </a:r>
            <a:r>
              <a:rPr lang="fr-FR" sz="14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/>
              <a:t>Sense</a:t>
            </a:r>
            <a:r>
              <a:rPr lang="fr-FR" sz="1600" dirty="0"/>
              <a:t> of </a:t>
            </a:r>
            <a:r>
              <a:rPr lang="fr-FR" sz="1600" dirty="0" err="1"/>
              <a:t>circular</a:t>
            </a:r>
            <a:r>
              <a:rPr lang="fr-FR" sz="1600" dirty="0"/>
              <a:t> </a:t>
            </a:r>
            <a:r>
              <a:rPr lang="fr-FR" sz="1600" dirty="0" err="1"/>
              <a:t>polarization</a:t>
            </a:r>
            <a:r>
              <a:rPr lang="fr-FR" sz="1600" dirty="0"/>
              <a:t> </a:t>
            </a:r>
            <a:r>
              <a:rPr lang="fr-FR" sz="1600" dirty="0" err="1"/>
              <a:t>can</a:t>
            </a:r>
            <a:r>
              <a:rPr lang="fr-FR" sz="1600" dirty="0"/>
              <a:t> </a:t>
            </a:r>
            <a:r>
              <a:rPr lang="fr-FR" sz="1600" dirty="0" err="1"/>
              <a:t>be</a:t>
            </a:r>
            <a:r>
              <a:rPr lang="fr-FR" sz="1600" dirty="0"/>
              <a:t> </a:t>
            </a:r>
            <a:r>
              <a:rPr lang="fr-FR" sz="1600" dirty="0" err="1"/>
              <a:t>considered</a:t>
            </a:r>
            <a:r>
              <a:rPr lang="fr-FR" sz="1600" dirty="0"/>
              <a:t> (for single </a:t>
            </a:r>
            <a:r>
              <a:rPr lang="fr-FR" sz="1600" dirty="0" err="1"/>
              <a:t>receiving</a:t>
            </a:r>
            <a:r>
              <a:rPr lang="fr-FR" sz="1600" dirty="0"/>
              <a:t>/</a:t>
            </a:r>
            <a:r>
              <a:rPr lang="fr-FR" sz="1600" dirty="0" err="1"/>
              <a:t>transmitting</a:t>
            </a:r>
            <a:r>
              <a:rPr lang="fr-FR" sz="1600" dirty="0"/>
              <a:t> </a:t>
            </a:r>
            <a:r>
              <a:rPr lang="fr-FR" sz="1600" dirty="0" err="1"/>
              <a:t>chain</a:t>
            </a:r>
            <a:r>
              <a:rPr lang="fr-FR" sz="1600" dirty="0"/>
              <a:t> </a:t>
            </a:r>
            <a:r>
              <a:rPr lang="fr-FR" sz="1600" dirty="0" err="1"/>
              <a:t>ground</a:t>
            </a:r>
            <a:r>
              <a:rPr lang="fr-FR" sz="1600" dirty="0"/>
              <a:t> stations)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Q </a:t>
            </a:r>
            <a:r>
              <a:rPr lang="fr-FR" sz="1600" dirty="0" err="1" smtClean="0"/>
              <a:t>independent</a:t>
            </a:r>
            <a:r>
              <a:rPr lang="fr-FR" sz="1600" dirty="0" smtClean="0"/>
              <a:t> </a:t>
            </a:r>
            <a:r>
              <a:rPr lang="fr-FR" sz="1600" dirty="0" err="1" smtClean="0"/>
              <a:t>link</a:t>
            </a:r>
            <a:r>
              <a:rPr lang="fr-FR" sz="1600" dirty="0" smtClean="0"/>
              <a:t> budgets (Q = 10</a:t>
            </a:r>
            <a:r>
              <a:rPr lang="fr-FR" sz="1600" baseline="30000" dirty="0" smtClean="0"/>
              <a:t>6</a:t>
            </a:r>
            <a:r>
              <a:rPr lang="fr-FR" sz="1600" dirty="0" smtClean="0"/>
              <a:t> in </a:t>
            </a:r>
            <a:r>
              <a:rPr lang="fr-FR" sz="1600" dirty="0" err="1" smtClean="0"/>
              <a:t>our</a:t>
            </a:r>
            <a:r>
              <a:rPr lang="fr-FR" sz="1600" dirty="0" smtClean="0"/>
              <a:t> </a:t>
            </a:r>
            <a:r>
              <a:rPr lang="fr-FR" sz="1600" dirty="0" err="1" smtClean="0"/>
              <a:t>analysis</a:t>
            </a:r>
            <a:r>
              <a:rPr lang="fr-FR" sz="16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for an </a:t>
            </a:r>
            <a:r>
              <a:rPr lang="fr-FR" sz="1600" dirty="0" err="1" smtClean="0"/>
              <a:t>availability</a:t>
            </a:r>
            <a:r>
              <a:rPr lang="fr-FR" sz="1600" dirty="0" smtClean="0"/>
              <a:t> of </a:t>
            </a:r>
            <a:r>
              <a:rPr lang="fr-FR" sz="1600" i="1" dirty="0" smtClean="0"/>
              <a:t>p</a:t>
            </a:r>
            <a:r>
              <a:rPr lang="fr-FR" sz="1600" dirty="0" smtClean="0"/>
              <a:t>, estimation of the value </a:t>
            </a:r>
            <a:r>
              <a:rPr lang="fr-FR" sz="1600" dirty="0" err="1" smtClean="0"/>
              <a:t>respected</a:t>
            </a:r>
            <a:r>
              <a:rPr lang="fr-FR" sz="1600" dirty="0" smtClean="0"/>
              <a:t> </a:t>
            </a:r>
            <a:r>
              <a:rPr lang="fr-FR" sz="1600" dirty="0" err="1" smtClean="0"/>
              <a:t>with</a:t>
            </a:r>
            <a:r>
              <a:rPr lang="fr-FR" sz="1600" dirty="0" smtClean="0"/>
              <a:t> </a:t>
            </a:r>
            <a:r>
              <a:rPr lang="fr-FR" sz="1600" dirty="0" err="1" smtClean="0"/>
              <a:t>this</a:t>
            </a:r>
            <a:r>
              <a:rPr lang="fr-FR" sz="1600" dirty="0" smtClean="0"/>
              <a:t> </a:t>
            </a:r>
            <a:r>
              <a:rPr lang="fr-FR" sz="1600" dirty="0" err="1" smtClean="0"/>
              <a:t>probability</a:t>
            </a:r>
            <a:endParaRPr lang="fr-FR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ex: for 99.865% </a:t>
            </a:r>
            <a:r>
              <a:rPr lang="fr-FR" sz="1400" dirty="0" err="1" smtClean="0"/>
              <a:t>availability</a:t>
            </a:r>
            <a:r>
              <a:rPr lang="fr-FR" sz="1400" dirty="0"/>
              <a:t> </a:t>
            </a:r>
            <a:r>
              <a:rPr lang="fr-FR" sz="1400" dirty="0" smtClean="0"/>
              <a:t>(</a:t>
            </a:r>
            <a:r>
              <a:rPr lang="fr-FR" sz="1400" dirty="0" err="1" smtClean="0"/>
              <a:t>equivalent</a:t>
            </a:r>
            <a:r>
              <a:rPr lang="fr-FR" sz="1400" dirty="0" smtClean="0"/>
              <a:t> of 3 </a:t>
            </a:r>
            <a:r>
              <a:rPr lang="el-GR" sz="1400" dirty="0" smtClean="0"/>
              <a:t>σ</a:t>
            </a:r>
            <a:r>
              <a:rPr lang="fr-FR" sz="1400" dirty="0" smtClean="0"/>
              <a:t>), the value </a:t>
            </a:r>
            <a:r>
              <a:rPr lang="fr-FR" sz="1400" dirty="0" err="1" smtClean="0"/>
              <a:t>is</a:t>
            </a:r>
            <a:r>
              <a:rPr lang="fr-FR" sz="1400" dirty="0" smtClean="0"/>
              <a:t> the one </a:t>
            </a:r>
            <a:r>
              <a:rPr lang="fr-FR" sz="1400" dirty="0" err="1" smtClean="0"/>
              <a:t>respected</a:t>
            </a:r>
            <a:r>
              <a:rPr lang="fr-FR" sz="1400" dirty="0" smtClean="0"/>
              <a:t> in 99.865% of the </a:t>
            </a:r>
            <a:r>
              <a:rPr lang="fr-FR" sz="1400" dirty="0" err="1" smtClean="0"/>
              <a:t>calculated</a:t>
            </a:r>
            <a:r>
              <a:rPr lang="fr-FR" sz="1400" dirty="0" smtClean="0"/>
              <a:t> cases.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Possibility</a:t>
            </a:r>
            <a:r>
              <a:rPr lang="fr-FR" sz="1600" dirty="0" smtClean="0"/>
              <a:t> to </a:t>
            </a:r>
            <a:r>
              <a:rPr lang="fr-FR" sz="1600" dirty="0" err="1" smtClean="0"/>
              <a:t>estimate</a:t>
            </a:r>
            <a:r>
              <a:rPr lang="fr-FR" sz="1600" dirty="0" smtClean="0"/>
              <a:t> the </a:t>
            </a:r>
            <a:r>
              <a:rPr lang="fr-FR" sz="1600" dirty="0" err="1" smtClean="0"/>
              <a:t>availability</a:t>
            </a:r>
            <a:r>
              <a:rPr lang="fr-FR" sz="1600" dirty="0" smtClean="0"/>
              <a:t> of the </a:t>
            </a:r>
            <a:r>
              <a:rPr lang="fr-FR" sz="1600" dirty="0" err="1" smtClean="0"/>
              <a:t>link</a:t>
            </a: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38524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dèle antenne 12U (Angels) 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777" y="3424844"/>
            <a:ext cx="4590989" cy="3071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PLCKMOD DISTRIBUTION LAW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A NEW LINK BUDGET PROCESSING METHOD – </a:t>
            </a:r>
            <a:r>
              <a:rPr lang="fr-FR" dirty="0"/>
              <a:t>CCSDS </a:t>
            </a:r>
            <a:r>
              <a:rPr lang="fr-FR" dirty="0" err="1"/>
              <a:t>spring</a:t>
            </a:r>
            <a:r>
              <a:rPr lang="fr-FR" dirty="0"/>
              <a:t> 2024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C832-BA88-44B2-B74D-EBDA7A9ACE5F}" type="slidenum">
              <a:rPr lang="fr-FR" smtClean="0"/>
              <a:t>7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60000" y="1504604"/>
            <a:ext cx="1113773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Useful</a:t>
            </a:r>
            <a:r>
              <a:rPr lang="fr-FR" b="1" dirty="0" smtClean="0"/>
              <a:t> for </a:t>
            </a:r>
            <a:r>
              <a:rPr lang="fr-FR" b="1" dirty="0" err="1" smtClean="0"/>
              <a:t>Antenna</a:t>
            </a:r>
            <a:r>
              <a:rPr lang="fr-FR" b="1" dirty="0" smtClean="0"/>
              <a:t> Gain and Axial Ratio: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Used</a:t>
            </a:r>
            <a:r>
              <a:rPr lang="fr-FR" sz="1600" dirty="0" smtClean="0"/>
              <a:t> </a:t>
            </a:r>
            <a:r>
              <a:rPr lang="fr-FR" sz="1600" dirty="0" err="1" smtClean="0"/>
              <a:t>with</a:t>
            </a:r>
            <a:r>
              <a:rPr lang="fr-FR" sz="1600" dirty="0" smtClean="0"/>
              <a:t> </a:t>
            </a:r>
            <a:r>
              <a:rPr lang="fr-FR" sz="1600" dirty="0" err="1" smtClean="0"/>
              <a:t>random</a:t>
            </a:r>
            <a:r>
              <a:rPr lang="fr-FR" sz="1600" dirty="0" smtClean="0"/>
              <a:t> </a:t>
            </a:r>
            <a:r>
              <a:rPr lang="fr-FR" sz="1600" dirty="0" err="1" smtClean="0"/>
              <a:t>draws</a:t>
            </a: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Inspired</a:t>
            </a:r>
            <a:r>
              <a:rPr lang="fr-FR" sz="1600" dirty="0" smtClean="0"/>
              <a:t> by the black body radiation </a:t>
            </a:r>
            <a:r>
              <a:rPr lang="fr-FR" sz="1600" dirty="0" err="1" smtClean="0"/>
              <a:t>law</a:t>
            </a: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Can </a:t>
            </a:r>
            <a:r>
              <a:rPr lang="fr-FR" sz="1600" dirty="0" err="1" smtClean="0"/>
              <a:t>be</a:t>
            </a:r>
            <a:r>
              <a:rPr lang="fr-FR" sz="1600" dirty="0" smtClean="0"/>
              <a:t> </a:t>
            </a:r>
            <a:r>
              <a:rPr lang="fr-FR" sz="1600" dirty="0" err="1" smtClean="0"/>
              <a:t>defined</a:t>
            </a:r>
            <a:r>
              <a:rPr lang="fr-FR" sz="1600" dirty="0" smtClean="0"/>
              <a:t> </a:t>
            </a:r>
            <a:r>
              <a:rPr lang="fr-FR" sz="1600" dirty="0" err="1" smtClean="0"/>
              <a:t>with</a:t>
            </a:r>
            <a:r>
              <a:rPr lang="fr-FR" sz="1600" dirty="0" smtClean="0"/>
              <a:t> Design/Favorable/Adverse values</a:t>
            </a:r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Generally</a:t>
            </a:r>
            <a:r>
              <a:rPr lang="fr-FR" sz="1600" dirty="0" smtClean="0"/>
              <a:t> </a:t>
            </a:r>
            <a:r>
              <a:rPr lang="fr-FR" sz="1600" dirty="0" err="1" smtClean="0"/>
              <a:t>speaking</a:t>
            </a:r>
            <a:r>
              <a:rPr lang="fr-FR" sz="1600" dirty="0" smtClean="0"/>
              <a:t>: </a:t>
            </a:r>
            <a:r>
              <a:rPr lang="fr-FR" sz="1600" dirty="0" err="1" smtClean="0"/>
              <a:t>Very</a:t>
            </a:r>
            <a:r>
              <a:rPr lang="fr-FR" sz="1600" dirty="0" smtClean="0"/>
              <a:t> good fit </a:t>
            </a:r>
            <a:r>
              <a:rPr lang="fr-FR" sz="1600" dirty="0" err="1" smtClean="0"/>
              <a:t>with</a:t>
            </a:r>
            <a:r>
              <a:rPr lang="fr-FR" sz="1600" dirty="0" smtClean="0"/>
              <a:t> </a:t>
            </a:r>
            <a:r>
              <a:rPr lang="fr-FR" sz="1600" dirty="0" err="1" smtClean="0"/>
              <a:t>actual</a:t>
            </a:r>
            <a:r>
              <a:rPr lang="fr-FR" sz="1600" dirty="0" smtClean="0"/>
              <a:t> </a:t>
            </a:r>
            <a:r>
              <a:rPr lang="fr-FR" sz="1600" dirty="0" err="1" smtClean="0"/>
              <a:t>antenna</a:t>
            </a:r>
            <a:r>
              <a:rPr lang="fr-FR" sz="1600" dirty="0" smtClean="0"/>
              <a:t> gain distribution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Useful</a:t>
            </a:r>
            <a:r>
              <a:rPr lang="fr-FR" sz="1600" dirty="0" smtClean="0"/>
              <a:t> for </a:t>
            </a:r>
            <a:r>
              <a:rPr lang="fr-FR" sz="1600" dirty="0" err="1" smtClean="0"/>
              <a:t>analysis</a:t>
            </a:r>
            <a:r>
              <a:rPr lang="fr-FR" sz="1600" dirty="0" smtClean="0"/>
              <a:t> if the </a:t>
            </a:r>
            <a:r>
              <a:rPr lang="fr-FR" sz="1600" dirty="0" err="1" smtClean="0"/>
              <a:t>antenna</a:t>
            </a:r>
            <a:r>
              <a:rPr lang="fr-FR" sz="1600" dirty="0" smtClean="0"/>
              <a:t> description file </a:t>
            </a:r>
            <a:r>
              <a:rPr lang="fr-FR" sz="1600" dirty="0" err="1" smtClean="0"/>
              <a:t>is</a:t>
            </a:r>
            <a:r>
              <a:rPr lang="fr-FR" sz="1600" dirty="0" smtClean="0"/>
              <a:t> not </a:t>
            </a:r>
            <a:r>
              <a:rPr lang="fr-FR" sz="1600" dirty="0" err="1" smtClean="0"/>
              <a:t>available</a:t>
            </a:r>
            <a:endParaRPr lang="fr-FR" sz="1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81158" y="2981287"/>
                <a:ext cx="3272563" cy="5727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FR" sz="1400" i="1">
                              <a:latin typeface="Cambria Math" panose="02040503050406030204" pitchFamily="18" charset="0"/>
                            </a:rPr>
                            <m:t>𝜆</m:t>
                          </m:r>
                        </m:sub>
                      </m:sSub>
                      <m:d>
                        <m:dPr>
                          <m:ctrlPr>
                            <a:rPr lang="fr-F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sz="1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1400" i="1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fr-FR" sz="1400" i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fr-FR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sz="140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fr-FR" sz="1400" i="1">
                              <a:latin typeface="Cambria Math" panose="02040503050406030204" pitchFamily="18" charset="0"/>
                            </a:rPr>
                            <m:t>𝑒𝑥𝑝</m:t>
                          </m:r>
                          <m:d>
                            <m:dPr>
                              <m:ctrlPr>
                                <a:rPr lang="fr-FR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1400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fr-FR" sz="1400" i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ad>
                                <m:radPr>
                                  <m:degHide m:val="on"/>
                                  <m:ctrlPr>
                                    <a:rPr lang="fr-FR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fr-FR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d>
                          <m:r>
                            <a:rPr lang="fr-FR" sz="1400" i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fr-FR" sz="1400" i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fr-FR" sz="1400" i="1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fr-FR" sz="14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1400" i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fr-FR" sz="1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58" y="2981287"/>
                <a:ext cx="3272563" cy="5727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/>
          <p:cNvSpPr txBox="1"/>
          <p:nvPr/>
        </p:nvSpPr>
        <p:spPr>
          <a:xfrm>
            <a:off x="4717439" y="3750663"/>
            <a:ext cx="2095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rgbClr val="7030A0"/>
                </a:solidFill>
              </a:rPr>
              <a:t>parameter</a:t>
            </a:r>
            <a:r>
              <a:rPr lang="fr-FR" sz="1200" dirty="0" smtClean="0">
                <a:solidFill>
                  <a:srgbClr val="7030A0"/>
                </a:solidFill>
              </a:rPr>
              <a:t> of the distribution</a:t>
            </a:r>
            <a:endParaRPr lang="fr-FR" sz="1200" dirty="0">
              <a:solidFill>
                <a:srgbClr val="7030A0"/>
              </a:solidFill>
            </a:endParaRPr>
          </a:p>
        </p:txBody>
      </p:sp>
      <p:sp>
        <p:nvSpPr>
          <p:cNvPr id="9" name="Forme libre 8"/>
          <p:cNvSpPr/>
          <p:nvPr/>
        </p:nvSpPr>
        <p:spPr>
          <a:xfrm rot="5400000">
            <a:off x="4407607" y="3605465"/>
            <a:ext cx="361223" cy="258439"/>
          </a:xfrm>
          <a:custGeom>
            <a:avLst/>
            <a:gdLst>
              <a:gd name="connsiteX0" fmla="*/ 0 w 279400"/>
              <a:gd name="connsiteY0" fmla="*/ 406400 h 406400"/>
              <a:gd name="connsiteX1" fmla="*/ 279400 w 279400"/>
              <a:gd name="connsiteY1" fmla="*/ 406400 h 406400"/>
              <a:gd name="connsiteX2" fmla="*/ 279400 w 279400"/>
              <a:gd name="connsiteY2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400" h="406400">
                <a:moveTo>
                  <a:pt x="0" y="406400"/>
                </a:moveTo>
                <a:lnTo>
                  <a:pt x="279400" y="406400"/>
                </a:lnTo>
                <a:lnTo>
                  <a:pt x="279400" y="0"/>
                </a:lnTo>
              </a:path>
            </a:pathLst>
          </a:custGeom>
          <a:noFill/>
          <a:ln>
            <a:solidFill>
              <a:srgbClr val="7030A0"/>
            </a:solidFill>
            <a:headEnd type="oval" w="sm" len="sm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 rot="16200000" flipH="1">
            <a:off x="3572664" y="3557476"/>
            <a:ext cx="457202" cy="258439"/>
          </a:xfrm>
          <a:custGeom>
            <a:avLst/>
            <a:gdLst>
              <a:gd name="connsiteX0" fmla="*/ 0 w 279400"/>
              <a:gd name="connsiteY0" fmla="*/ 406400 h 406400"/>
              <a:gd name="connsiteX1" fmla="*/ 279400 w 279400"/>
              <a:gd name="connsiteY1" fmla="*/ 406400 h 406400"/>
              <a:gd name="connsiteX2" fmla="*/ 279400 w 279400"/>
              <a:gd name="connsiteY2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400" h="406400">
                <a:moveTo>
                  <a:pt x="0" y="406400"/>
                </a:moveTo>
                <a:lnTo>
                  <a:pt x="279400" y="406400"/>
                </a:lnTo>
                <a:lnTo>
                  <a:pt x="279400" y="0"/>
                </a:lnTo>
              </a:path>
            </a:pathLst>
          </a:custGeom>
          <a:noFill/>
          <a:ln>
            <a:solidFill>
              <a:srgbClr val="10A09B"/>
            </a:solidFill>
            <a:headEnd type="oval" w="sm" len="sm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10A09B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225814" y="3750663"/>
            <a:ext cx="1446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10A09B"/>
                </a:solidFill>
              </a:rPr>
              <a:t>normalisation </a:t>
            </a:r>
            <a:r>
              <a:rPr lang="fr-FR" sz="1200" dirty="0" err="1" smtClean="0">
                <a:solidFill>
                  <a:srgbClr val="10A09B"/>
                </a:solidFill>
              </a:rPr>
              <a:t>term</a:t>
            </a:r>
            <a:endParaRPr lang="fr-FR" sz="1200" dirty="0">
              <a:solidFill>
                <a:srgbClr val="10A0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7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CALCULATION TOOLS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A NEW LINK BUDGET PROCESSING METHOD - CCSDS </a:t>
            </a:r>
            <a:r>
              <a:rPr lang="fr-FR" dirty="0" err="1"/>
              <a:t>spring</a:t>
            </a:r>
            <a:r>
              <a:rPr lang="fr-FR" dirty="0"/>
              <a:t> 2024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C832-BA88-44B2-B74D-EBDA7A9ACE5F}" type="slidenum">
              <a:rPr lang="fr-FR" smtClean="0"/>
              <a:t>8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60000" y="1504604"/>
            <a:ext cx="1113773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Tools </a:t>
            </a:r>
            <a:r>
              <a:rPr lang="fr-FR" b="1" dirty="0" err="1" smtClean="0"/>
              <a:t>developed</a:t>
            </a:r>
            <a:r>
              <a:rPr lang="fr-FR" b="1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Under Matlab environnement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400" dirty="0" err="1" smtClean="0"/>
              <a:t>tool</a:t>
            </a:r>
            <a:r>
              <a:rPr lang="fr-FR" sz="1400" dirty="0" smtClean="0"/>
              <a:t> for </a:t>
            </a:r>
            <a:r>
              <a:rPr lang="fr-FR" sz="1400" dirty="0" err="1" smtClean="0"/>
              <a:t>downlink</a:t>
            </a:r>
            <a:r>
              <a:rPr lang="fr-FR" sz="1400" dirty="0" smtClean="0"/>
              <a:t> (TM, HDRTM)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400" dirty="0" err="1" smtClean="0"/>
              <a:t>tool</a:t>
            </a:r>
            <a:r>
              <a:rPr lang="fr-FR" sz="1400" dirty="0" smtClean="0"/>
              <a:t> for </a:t>
            </a:r>
            <a:r>
              <a:rPr lang="fr-FR" sz="1400" dirty="0" err="1" smtClean="0"/>
              <a:t>uplink</a:t>
            </a:r>
            <a:r>
              <a:rPr lang="fr-FR" sz="1400" dirty="0" smtClean="0"/>
              <a:t> (TC)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400" dirty="0" err="1" smtClean="0"/>
              <a:t>tool</a:t>
            </a:r>
            <a:r>
              <a:rPr lang="fr-FR" sz="1400" dirty="0" smtClean="0"/>
              <a:t> for Inter Satellite Link (ISL)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1400" dirty="0" err="1" smtClean="0"/>
              <a:t>tool</a:t>
            </a:r>
            <a:r>
              <a:rPr lang="fr-FR" sz="1400" dirty="0" smtClean="0"/>
              <a:t> for DVB-S2 </a:t>
            </a:r>
            <a:r>
              <a:rPr lang="fr-FR" sz="1400" dirty="0" err="1" smtClean="0"/>
              <a:t>still</a:t>
            </a:r>
            <a:r>
              <a:rPr lang="fr-FR" sz="1400" dirty="0" smtClean="0"/>
              <a:t> </a:t>
            </a:r>
            <a:r>
              <a:rPr lang="fr-FR" sz="1400" dirty="0" err="1" smtClean="0"/>
              <a:t>under</a:t>
            </a:r>
            <a:r>
              <a:rPr lang="fr-FR" sz="1400" dirty="0" smtClean="0"/>
              <a:t> </a:t>
            </a:r>
            <a:r>
              <a:rPr lang="fr-FR" sz="1400" dirty="0" err="1" smtClean="0"/>
              <a:t>development</a:t>
            </a:r>
            <a:endParaRPr lang="fr-FR" sz="1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CCSDS/ECSS </a:t>
            </a:r>
            <a:r>
              <a:rPr lang="fr-FR" sz="1600" dirty="0" err="1" smtClean="0"/>
              <a:t>method</a:t>
            </a:r>
            <a:r>
              <a:rPr lang="fr-FR" sz="1600" dirty="0" smtClean="0"/>
              <a:t> </a:t>
            </a:r>
            <a:r>
              <a:rPr lang="fr-FR" sz="1600" dirty="0" err="1" smtClean="0"/>
              <a:t>calculation</a:t>
            </a: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Random</a:t>
            </a:r>
            <a:r>
              <a:rPr lang="fr-FR" sz="1600" dirty="0" smtClean="0"/>
              <a:t> </a:t>
            </a:r>
            <a:r>
              <a:rPr lang="fr-FR" sz="1600" dirty="0" err="1" smtClean="0"/>
              <a:t>draws</a:t>
            </a:r>
            <a:r>
              <a:rPr lang="fr-FR" sz="1600" dirty="0" smtClean="0"/>
              <a:t> </a:t>
            </a:r>
            <a:r>
              <a:rPr lang="fr-FR" sz="1600" dirty="0" err="1" smtClean="0"/>
              <a:t>calculation</a:t>
            </a:r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Possibility</a:t>
            </a:r>
            <a:r>
              <a:rPr lang="fr-FR" sz="1600" dirty="0" smtClean="0"/>
              <a:t> to compare </a:t>
            </a:r>
            <a:r>
              <a:rPr lang="fr-FR" sz="1600" dirty="0" err="1" smtClean="0"/>
              <a:t>results</a:t>
            </a: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First use: X-Band </a:t>
            </a:r>
            <a:r>
              <a:rPr lang="fr-FR" sz="1600" dirty="0" err="1" smtClean="0"/>
              <a:t>link</a:t>
            </a:r>
            <a:r>
              <a:rPr lang="fr-FR" sz="1600" dirty="0" smtClean="0"/>
              <a:t> for MICROCARB satellite </a:t>
            </a:r>
            <a:r>
              <a:rPr lang="fr-FR" sz="1600" dirty="0" err="1" smtClean="0"/>
              <a:t>with</a:t>
            </a:r>
            <a:r>
              <a:rPr lang="fr-FR" sz="1600" dirty="0" smtClean="0"/>
              <a:t> Kourou Ground Station, </a:t>
            </a:r>
            <a:r>
              <a:rPr lang="fr-FR" sz="1600" dirty="0" err="1" smtClean="0"/>
              <a:t>availability</a:t>
            </a:r>
            <a:r>
              <a:rPr lang="fr-FR" sz="1600" dirty="0" smtClean="0"/>
              <a:t> estimation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Tools </a:t>
            </a:r>
            <a:r>
              <a:rPr lang="fr-FR" sz="1600" dirty="0" err="1" smtClean="0"/>
              <a:t>available</a:t>
            </a:r>
            <a:r>
              <a:rPr lang="fr-FR" sz="1600" dirty="0" smtClean="0"/>
              <a:t> in </a:t>
            </a:r>
            <a:r>
              <a:rPr lang="fr-FR" sz="1600" dirty="0" err="1" smtClean="0"/>
              <a:t>standalone</a:t>
            </a:r>
            <a:r>
              <a:rPr lang="fr-FR" sz="1600" dirty="0" smtClean="0"/>
              <a:t> version </a:t>
            </a:r>
            <a:r>
              <a:rPr lang="fr-FR" sz="1600" dirty="0" err="1" smtClean="0"/>
              <a:t>using</a:t>
            </a:r>
            <a:r>
              <a:rPr lang="fr-FR" sz="1600" dirty="0" smtClean="0"/>
              <a:t> Matlab </a:t>
            </a:r>
            <a:r>
              <a:rPr lang="fr-FR" sz="1600" dirty="0" err="1" smtClean="0"/>
              <a:t>runtime</a:t>
            </a:r>
            <a:endParaRPr lang="fr-FR" sz="1600" dirty="0" smtClean="0"/>
          </a:p>
        </p:txBody>
      </p:sp>
      <p:pic>
        <p:nvPicPr>
          <p:cNvPr id="7" name="Image 6"/>
          <p:cNvPicPr/>
          <p:nvPr/>
        </p:nvPicPr>
        <p:blipFill>
          <a:blip r:embed="rId2"/>
          <a:stretch>
            <a:fillRect/>
          </a:stretch>
        </p:blipFill>
        <p:spPr>
          <a:xfrm>
            <a:off x="5681099" y="941048"/>
            <a:ext cx="6150902" cy="4010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52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PERFORMANCES OF THE TOOL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A NEW LINK BUDGET PROCESSING METHOD – </a:t>
            </a:r>
            <a:r>
              <a:rPr lang="fr-FR" dirty="0"/>
              <a:t>CCSDS </a:t>
            </a:r>
            <a:r>
              <a:rPr lang="fr-FR" dirty="0" err="1"/>
              <a:t>spring</a:t>
            </a:r>
            <a:r>
              <a:rPr lang="fr-FR" dirty="0"/>
              <a:t> 2024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C832-BA88-44B2-B74D-EBDA7A9ACE5F}" type="slidenum">
              <a:rPr lang="fr-FR" smtClean="0"/>
              <a:t>9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60000" y="1504604"/>
            <a:ext cx="1113773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Cross validation of </a:t>
            </a:r>
            <a:r>
              <a:rPr lang="fr-FR" b="1" dirty="0" err="1" smtClean="0"/>
              <a:t>processing</a:t>
            </a:r>
            <a:r>
              <a:rPr lang="fr-FR" b="1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Using</a:t>
            </a:r>
            <a:r>
              <a:rPr lang="fr-FR" sz="1600" dirty="0" smtClean="0"/>
              <a:t> the </a:t>
            </a:r>
            <a:r>
              <a:rPr lang="fr-FR" sz="1600" dirty="0" err="1" smtClean="0"/>
              <a:t>previous</a:t>
            </a:r>
            <a:r>
              <a:rPr lang="fr-FR" sz="1600" dirty="0" smtClean="0"/>
              <a:t> budget </a:t>
            </a:r>
            <a:r>
              <a:rPr lang="fr-FR" sz="1600" dirty="0" err="1" smtClean="0"/>
              <a:t>link</a:t>
            </a:r>
            <a:r>
              <a:rPr lang="fr-FR" sz="1600" dirty="0" smtClean="0"/>
              <a:t> </a:t>
            </a:r>
            <a:r>
              <a:rPr lang="fr-FR" sz="1600" dirty="0" err="1" smtClean="0"/>
              <a:t>tool</a:t>
            </a:r>
            <a:r>
              <a:rPr lang="fr-FR" sz="1600" dirty="0" smtClean="0"/>
              <a:t> </a:t>
            </a:r>
            <a:r>
              <a:rPr lang="fr-FR" sz="1600" dirty="0" err="1" smtClean="0"/>
              <a:t>used</a:t>
            </a:r>
            <a:r>
              <a:rPr lang="fr-FR" sz="1600" dirty="0" smtClean="0"/>
              <a:t> in CNES (</a:t>
            </a:r>
            <a:r>
              <a:rPr lang="fr-FR" sz="1600" dirty="0" err="1" smtClean="0"/>
              <a:t>BeLeTTe</a:t>
            </a:r>
            <a:r>
              <a:rPr lang="fr-FR" sz="1600" dirty="0" smtClean="0"/>
              <a:t>) on </a:t>
            </a:r>
            <a:r>
              <a:rPr lang="fr-FR" sz="1600" dirty="0" err="1" smtClean="0"/>
              <a:t>previous</a:t>
            </a:r>
            <a:r>
              <a:rPr lang="fr-FR" sz="1600" dirty="0" smtClean="0"/>
              <a:t> CNES missions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Comparision</a:t>
            </a:r>
            <a:r>
              <a:rPr lang="fr-FR" sz="1600" dirty="0" smtClean="0"/>
              <a:t> of </a:t>
            </a:r>
            <a:r>
              <a:rPr lang="fr-FR" sz="1600" dirty="0" err="1" smtClean="0"/>
              <a:t>results</a:t>
            </a:r>
            <a:r>
              <a:rPr lang="fr-FR" sz="1600" dirty="0" smtClean="0"/>
              <a:t> </a:t>
            </a:r>
            <a:r>
              <a:rPr lang="fr-FR" sz="1600" dirty="0" err="1" smtClean="0"/>
              <a:t>using</a:t>
            </a:r>
            <a:r>
              <a:rPr lang="fr-FR" sz="1600" dirty="0" smtClean="0"/>
              <a:t> CCSDS/ECSS </a:t>
            </a:r>
            <a:r>
              <a:rPr lang="fr-FR" sz="1600" dirty="0" err="1" smtClean="0"/>
              <a:t>recommended</a:t>
            </a:r>
            <a:r>
              <a:rPr lang="fr-FR" sz="1600" dirty="0" smtClean="0"/>
              <a:t> distribution for </a:t>
            </a:r>
            <a:r>
              <a:rPr lang="fr-FR" sz="1600" dirty="0" err="1" smtClean="0"/>
              <a:t>random</a:t>
            </a:r>
            <a:r>
              <a:rPr lang="fr-FR" sz="1600" dirty="0" smtClean="0"/>
              <a:t> </a:t>
            </a:r>
            <a:r>
              <a:rPr lang="fr-FR" sz="1600" dirty="0" err="1" smtClean="0"/>
              <a:t>draws</a:t>
            </a:r>
            <a:r>
              <a:rPr lang="fr-FR" sz="1600" dirty="0" smtClean="0"/>
              <a:t> (</a:t>
            </a:r>
            <a:r>
              <a:rPr lang="fr-FR" sz="1600" dirty="0" err="1" smtClean="0"/>
              <a:t>with</a:t>
            </a:r>
            <a:r>
              <a:rPr lang="fr-FR" sz="1600" dirty="0" smtClean="0"/>
              <a:t> </a:t>
            </a:r>
            <a:r>
              <a:rPr lang="fr-FR" sz="1600" dirty="0" err="1" smtClean="0"/>
              <a:t>limited</a:t>
            </a:r>
            <a:r>
              <a:rPr lang="fr-FR" sz="1600" dirty="0" smtClean="0"/>
              <a:t> range)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Comparision</a:t>
            </a:r>
            <a:r>
              <a:rPr lang="fr-FR" sz="1600" dirty="0" smtClean="0"/>
              <a:t> of </a:t>
            </a:r>
            <a:r>
              <a:rPr lang="fr-FR" sz="1600" dirty="0" err="1" smtClean="0"/>
              <a:t>independent</a:t>
            </a:r>
            <a:r>
              <a:rPr lang="fr-FR" sz="1600" dirty="0" smtClean="0"/>
              <a:t> and </a:t>
            </a:r>
            <a:r>
              <a:rPr lang="fr-FR" sz="1600" dirty="0" err="1" smtClean="0"/>
              <a:t>parallel</a:t>
            </a:r>
            <a:r>
              <a:rPr lang="fr-FR" sz="1600" dirty="0" smtClean="0"/>
              <a:t> analyses </a:t>
            </a:r>
            <a:r>
              <a:rPr lang="fr-FR" sz="1600" dirty="0" err="1" smtClean="0"/>
              <a:t>using</a:t>
            </a:r>
            <a:r>
              <a:rPr lang="fr-FR" sz="1600" dirty="0" smtClean="0"/>
              <a:t> </a:t>
            </a:r>
            <a:r>
              <a:rPr lang="fr-FR" sz="1600" dirty="0" err="1" smtClean="0"/>
              <a:t>previous</a:t>
            </a:r>
            <a:r>
              <a:rPr lang="fr-FR" sz="1600" dirty="0" smtClean="0"/>
              <a:t> and new </a:t>
            </a:r>
            <a:r>
              <a:rPr lang="fr-FR" sz="1600" dirty="0" err="1" smtClean="0"/>
              <a:t>methods</a:t>
            </a: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r>
              <a:rPr lang="fr-FR" b="1" dirty="0" err="1" smtClean="0"/>
              <a:t>Error</a:t>
            </a:r>
            <a:r>
              <a:rPr lang="fr-FR" b="1" dirty="0" smtClean="0"/>
              <a:t> </a:t>
            </a:r>
            <a:r>
              <a:rPr lang="fr-FR" b="1" dirty="0" err="1" smtClean="0"/>
              <a:t>statistics</a:t>
            </a:r>
            <a:r>
              <a:rPr lang="fr-FR" b="1" dirty="0" smtClean="0"/>
              <a:t> of the </a:t>
            </a:r>
            <a:r>
              <a:rPr lang="fr-FR" b="1" dirty="0" err="1" smtClean="0"/>
              <a:t>tool</a:t>
            </a:r>
            <a:r>
              <a:rPr lang="fr-FR" b="1" dirty="0" smtClean="0"/>
              <a:t>:</a:t>
            </a:r>
          </a:p>
          <a:p>
            <a:endParaRPr lang="fr-FR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better</a:t>
            </a:r>
            <a:r>
              <a:rPr lang="fr-FR" sz="1600" dirty="0" smtClean="0"/>
              <a:t> </a:t>
            </a:r>
            <a:r>
              <a:rPr lang="fr-FR" sz="1600" dirty="0" err="1" smtClean="0"/>
              <a:t>than</a:t>
            </a:r>
            <a:r>
              <a:rPr lang="fr-FR" sz="1600" dirty="0" smtClean="0"/>
              <a:t> 0.1 dB on the 3 </a:t>
            </a:r>
            <a:r>
              <a:rPr lang="el-GR" sz="1600" dirty="0" smtClean="0"/>
              <a:t>σ</a:t>
            </a:r>
            <a:r>
              <a:rPr lang="fr-FR" sz="1600" dirty="0" smtClean="0"/>
              <a:t> </a:t>
            </a:r>
            <a:r>
              <a:rPr lang="fr-FR" sz="1600" dirty="0" err="1" smtClean="0"/>
              <a:t>link</a:t>
            </a:r>
            <a:r>
              <a:rPr lang="fr-FR" sz="1600" dirty="0" smtClean="0"/>
              <a:t> budget </a:t>
            </a:r>
            <a:r>
              <a:rPr lang="fr-FR" sz="1600" dirty="0" err="1" smtClean="0"/>
              <a:t>calculation</a:t>
            </a: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better</a:t>
            </a:r>
            <a:r>
              <a:rPr lang="fr-FR" sz="1600" dirty="0" smtClean="0"/>
              <a:t> </a:t>
            </a:r>
            <a:r>
              <a:rPr lang="fr-FR" sz="1600" dirty="0" err="1" smtClean="0"/>
              <a:t>than</a:t>
            </a:r>
            <a:r>
              <a:rPr lang="fr-FR" sz="1600" dirty="0" smtClean="0"/>
              <a:t> 2·10</a:t>
            </a:r>
            <a:r>
              <a:rPr lang="fr-FR" sz="1600" baseline="30000" dirty="0" smtClean="0"/>
              <a:t>-4</a:t>
            </a:r>
            <a:r>
              <a:rPr lang="fr-FR" sz="1600" dirty="0" smtClean="0"/>
              <a:t> (TM/TC case) and 5·10</a:t>
            </a:r>
            <a:r>
              <a:rPr lang="fr-FR" sz="1600" baseline="30000" dirty="0" smtClean="0"/>
              <a:t>-4</a:t>
            </a:r>
            <a:r>
              <a:rPr lang="fr-FR" sz="1600" dirty="0" smtClean="0"/>
              <a:t> (ISL case) for </a:t>
            </a:r>
            <a:r>
              <a:rPr lang="fr-FR" sz="1600" dirty="0" err="1" smtClean="0"/>
              <a:t>availability</a:t>
            </a:r>
            <a:r>
              <a:rPr lang="fr-FR" sz="1600" dirty="0" smtClean="0"/>
              <a:t> estimation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 smtClean="0"/>
              <a:t>better</a:t>
            </a:r>
            <a:r>
              <a:rPr lang="fr-FR" sz="1600" dirty="0" smtClean="0"/>
              <a:t> </a:t>
            </a:r>
            <a:r>
              <a:rPr lang="fr-FR" sz="1600" dirty="0" err="1" smtClean="0"/>
              <a:t>than</a:t>
            </a:r>
            <a:r>
              <a:rPr lang="fr-FR" sz="1600" dirty="0" smtClean="0"/>
              <a:t> 0.1° for the </a:t>
            </a:r>
            <a:r>
              <a:rPr lang="fr-FR" sz="1600" dirty="0" err="1" smtClean="0"/>
              <a:t>elevation</a:t>
            </a:r>
            <a:r>
              <a:rPr lang="fr-FR" sz="1600" dirty="0" smtClean="0"/>
              <a:t> </a:t>
            </a:r>
            <a:r>
              <a:rPr lang="fr-FR" sz="1600" dirty="0" err="1" smtClean="0"/>
              <a:t>threshold</a:t>
            </a:r>
            <a:r>
              <a:rPr lang="fr-FR" sz="1600" dirty="0" smtClean="0"/>
              <a:t> </a:t>
            </a:r>
            <a:r>
              <a:rPr lang="fr-FR" sz="1600" dirty="0" err="1" smtClean="0"/>
              <a:t>where</a:t>
            </a:r>
            <a:r>
              <a:rPr lang="fr-FR" sz="1600" dirty="0" smtClean="0"/>
              <a:t> the </a:t>
            </a:r>
            <a:r>
              <a:rPr lang="fr-FR" sz="1600" dirty="0" err="1" smtClean="0"/>
              <a:t>targeted</a:t>
            </a:r>
            <a:r>
              <a:rPr lang="fr-FR" sz="1600" dirty="0" smtClean="0"/>
              <a:t> </a:t>
            </a:r>
            <a:r>
              <a:rPr lang="fr-FR" sz="1600" dirty="0" err="1" smtClean="0"/>
              <a:t>link</a:t>
            </a:r>
            <a:r>
              <a:rPr lang="fr-FR" sz="1600" dirty="0" smtClean="0"/>
              <a:t> budget </a:t>
            </a:r>
            <a:r>
              <a:rPr lang="fr-FR" sz="1600" dirty="0" err="1" smtClean="0"/>
              <a:t>is</a:t>
            </a:r>
            <a:r>
              <a:rPr lang="fr-FR" sz="1600" dirty="0" smtClean="0"/>
              <a:t> </a:t>
            </a:r>
            <a:r>
              <a:rPr lang="fr-FR" sz="1600" dirty="0" err="1" smtClean="0"/>
              <a:t>complied</a:t>
            </a:r>
            <a:r>
              <a:rPr lang="fr-FR" sz="1600" dirty="0" smtClean="0"/>
              <a:t> </a:t>
            </a:r>
            <a:r>
              <a:rPr lang="fr-FR" sz="1600" dirty="0" err="1" smtClean="0"/>
              <a:t>with</a:t>
            </a:r>
            <a:r>
              <a:rPr lang="fr-FR" sz="1600" dirty="0" smtClean="0"/>
              <a:t> (for TM/TC)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79149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uvertures sans photo">
  <a:themeElements>
    <a:clrScheme name="cnes2">
      <a:dk1>
        <a:srgbClr val="000000"/>
      </a:dk1>
      <a:lt1>
        <a:sysClr val="window" lastClr="FFFFFF"/>
      </a:lt1>
      <a:dk2>
        <a:srgbClr val="020251"/>
      </a:dk2>
      <a:lt2>
        <a:srgbClr val="646464"/>
      </a:lt2>
      <a:accent1>
        <a:srgbClr val="005191"/>
      </a:accent1>
      <a:accent2>
        <a:srgbClr val="44C39D"/>
      </a:accent2>
      <a:accent3>
        <a:srgbClr val="FF4A54"/>
      </a:accent3>
      <a:accent4>
        <a:srgbClr val="7FEDB3"/>
      </a:accent4>
      <a:accent5>
        <a:srgbClr val="68DFE3"/>
      </a:accent5>
      <a:accent6>
        <a:srgbClr val="FBDD62"/>
      </a:accent6>
      <a:hlink>
        <a:srgbClr val="9AA0FF"/>
      </a:hlink>
      <a:folHlink>
        <a:srgbClr val="FEAC5B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571F2BC4-8D3E-5C4C-845D-4DFE67C98FA3}" vid="{80B81464-A898-124E-A245-5E6FE45E78B0}"/>
    </a:ext>
  </a:extLst>
</a:theme>
</file>

<file path=ppt/theme/theme2.xml><?xml version="1.0" encoding="utf-8"?>
<a:theme xmlns:a="http://schemas.openxmlformats.org/drawingml/2006/main" name="Couvertures avec photo gauche">
  <a:themeElements>
    <a:clrScheme name="cnes2">
      <a:dk1>
        <a:srgbClr val="000000"/>
      </a:dk1>
      <a:lt1>
        <a:sysClr val="window" lastClr="FFFFFF"/>
      </a:lt1>
      <a:dk2>
        <a:srgbClr val="020251"/>
      </a:dk2>
      <a:lt2>
        <a:srgbClr val="646464"/>
      </a:lt2>
      <a:accent1>
        <a:srgbClr val="005191"/>
      </a:accent1>
      <a:accent2>
        <a:srgbClr val="44C39D"/>
      </a:accent2>
      <a:accent3>
        <a:srgbClr val="FF4A54"/>
      </a:accent3>
      <a:accent4>
        <a:srgbClr val="7FEDB3"/>
      </a:accent4>
      <a:accent5>
        <a:srgbClr val="68DFE3"/>
      </a:accent5>
      <a:accent6>
        <a:srgbClr val="FBDD62"/>
      </a:accent6>
      <a:hlink>
        <a:srgbClr val="9AA0FF"/>
      </a:hlink>
      <a:folHlink>
        <a:srgbClr val="FEAC5B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571F2BC4-8D3E-5C4C-845D-4DFE67C98FA3}" vid="{8CE9797B-6BE5-1049-929D-42F8490DA462}"/>
    </a:ext>
  </a:extLst>
</a:theme>
</file>

<file path=ppt/theme/theme3.xml><?xml version="1.0" encoding="utf-8"?>
<a:theme xmlns:a="http://schemas.openxmlformats.org/drawingml/2006/main" name="Intercalaires">
  <a:themeElements>
    <a:clrScheme name="cnes2">
      <a:dk1>
        <a:srgbClr val="000000"/>
      </a:dk1>
      <a:lt1>
        <a:sysClr val="window" lastClr="FFFFFF"/>
      </a:lt1>
      <a:dk2>
        <a:srgbClr val="020251"/>
      </a:dk2>
      <a:lt2>
        <a:srgbClr val="646464"/>
      </a:lt2>
      <a:accent1>
        <a:srgbClr val="005191"/>
      </a:accent1>
      <a:accent2>
        <a:srgbClr val="44C39D"/>
      </a:accent2>
      <a:accent3>
        <a:srgbClr val="FF4A54"/>
      </a:accent3>
      <a:accent4>
        <a:srgbClr val="7FEDB3"/>
      </a:accent4>
      <a:accent5>
        <a:srgbClr val="68DFE3"/>
      </a:accent5>
      <a:accent6>
        <a:srgbClr val="FBDD62"/>
      </a:accent6>
      <a:hlink>
        <a:srgbClr val="9AA0FF"/>
      </a:hlink>
      <a:folHlink>
        <a:srgbClr val="FEAC5B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571F2BC4-8D3E-5C4C-845D-4DFE67C98FA3}" vid="{8D0405DB-C7B7-EB46-BD58-D7DB66AA9826}"/>
    </a:ext>
  </a:extLst>
</a:theme>
</file>

<file path=ppt/theme/theme4.xml><?xml version="1.0" encoding="utf-8"?>
<a:theme xmlns:a="http://schemas.openxmlformats.org/drawingml/2006/main" name="Contenu">
  <a:themeElements>
    <a:clrScheme name="cnes2">
      <a:dk1>
        <a:srgbClr val="000000"/>
      </a:dk1>
      <a:lt1>
        <a:sysClr val="window" lastClr="FFFFFF"/>
      </a:lt1>
      <a:dk2>
        <a:srgbClr val="020251"/>
      </a:dk2>
      <a:lt2>
        <a:srgbClr val="646464"/>
      </a:lt2>
      <a:accent1>
        <a:srgbClr val="005191"/>
      </a:accent1>
      <a:accent2>
        <a:srgbClr val="44C39D"/>
      </a:accent2>
      <a:accent3>
        <a:srgbClr val="FF4A54"/>
      </a:accent3>
      <a:accent4>
        <a:srgbClr val="7FEDB3"/>
      </a:accent4>
      <a:accent5>
        <a:srgbClr val="68DFE3"/>
      </a:accent5>
      <a:accent6>
        <a:srgbClr val="FBDD62"/>
      </a:accent6>
      <a:hlink>
        <a:srgbClr val="9AA0FF"/>
      </a:hlink>
      <a:folHlink>
        <a:srgbClr val="FEAC5B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571F2BC4-8D3E-5C4C-845D-4DFE67C98FA3}" vid="{21AF1618-B8C5-D24B-8EBE-8CFCC0759F93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ème_x0020_LL xmlns="d98edb7b-4b69-42c3-ba31-f9a07c1e3c46">Bureautique</Thème_x0020_LL>
    <TaxCatchAll xmlns="1480e229-d1f0-4dea-859f-b8c45efabb7a">
      <Value>34</Value>
      <Value>26</Value>
      <Value>115</Value>
      <Value>2</Value>
      <Value>76</Value>
    </TaxCatchAll>
    <RespForm xmlns="d98edb7b-4b69-42c3-ba31-f9a07c1e3c46">
      <UserInfo>
        <DisplayName>i:0#.w|cnesnet\medaillee</DisplayName>
        <AccountId>1243</AccountId>
        <AccountType/>
      </UserInfo>
    </RespForm>
    <RespTheme xmlns="d98edb7b-4b69-42c3-ba31-f9a07c1e3c46">
      <UserInfo>
        <DisplayName/>
        <AccountId xsi:nil="true"/>
        <AccountType/>
      </UserInfo>
    </RespTheme>
    <IconOverlay xmlns="http://schemas.microsoft.com/sharepoint/v4" xsi:nil="true"/>
    <Nature xmlns="c04198d5-9d41-4f87-9c9b-25c9d99d68b2">Modèle</Nature>
    <DocumentSetDescription xmlns="http://schemas.microsoft.com/sharepoint/v3" xsi:nil="true"/>
    <Services_x0020_Pratiques xmlns="d98edb7b-4b69-42c3-ba31-f9a07c1e3c46"/>
    <Cible xmlns="d98edb7b-4b69-42c3-ba31-f9a07c1e3c46">Salariés CNES</Cible>
    <Sous_x002d_Themes xmlns="c04198d5-9d41-4f87-9c9b-25c9d99d68b2" xsi:nil="true"/>
    <cfCentres0 xmlns="d98edb7b-4b69-42c3-ba31-f9a07c1e3c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Kourou</TermName>
          <TermId xmlns="http://schemas.microsoft.com/office/infopath/2007/PartnerControls">10e6e4f8-5444-4c46-91d9-1d88f2248fca</TermId>
        </TermInfo>
        <TermInfo xmlns="http://schemas.microsoft.com/office/infopath/2007/PartnerControls">
          <TermName xmlns="http://schemas.microsoft.com/office/infopath/2007/PartnerControls">Toulouse</TermName>
          <TermId xmlns="http://schemas.microsoft.com/office/infopath/2007/PartnerControls">4631c293-d816-4767-8a32-a2fe4467ee72</TermId>
        </TermInfo>
        <TermInfo xmlns="http://schemas.microsoft.com/office/infopath/2007/PartnerControls">
          <TermName xmlns="http://schemas.microsoft.com/office/infopath/2007/PartnerControls">Aire sur Adour</TermName>
          <TermId xmlns="http://schemas.microsoft.com/office/infopath/2007/PartnerControls">bb0d4b2a-cf9c-4ecf-a138-975cb305a5a3</TermId>
        </TermInfo>
        <TermInfo xmlns="http://schemas.microsoft.com/office/infopath/2007/PartnerControls">
          <TermName xmlns="http://schemas.microsoft.com/office/infopath/2007/PartnerControls">CST</TermName>
          <TermId xmlns="http://schemas.microsoft.com/office/infopath/2007/PartnerControls">dcfdef51-9dac-43a6-8a2b-f174591fada0</TermId>
        </TermInfo>
        <TermInfo xmlns="http://schemas.microsoft.com/office/infopath/2007/PartnerControls">
          <TermName xmlns="http://schemas.microsoft.com/office/infopath/2007/PartnerControls">Externe</TermName>
          <TermId xmlns="http://schemas.microsoft.com/office/infopath/2007/PartnerControls">433a1d26-7970-4033-a889-663dbc8acbde</TermId>
        </TermInfo>
      </Terms>
    </cfCentres0>
    <Ordre xmlns="c04198d5-9d41-4f87-9c9b-25c9d99d68b2">5</Ordr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ormulaires CNES" ma:contentTypeID="0x01010000DC6006A7BDDE4C8FF96CE1CE05F6EF002240421B177A4145A68A1D0509C7E11F" ma:contentTypeVersion="41" ma:contentTypeDescription="" ma:contentTypeScope="" ma:versionID="113425c0a6b0b634856362afd6e60b10">
  <xsd:schema xmlns:xsd="http://www.w3.org/2001/XMLSchema" xmlns:xs="http://www.w3.org/2001/XMLSchema" xmlns:p="http://schemas.microsoft.com/office/2006/metadata/properties" xmlns:ns1="http://schemas.microsoft.com/sharepoint/v3" xmlns:ns2="d98edb7b-4b69-42c3-ba31-f9a07c1e3c46" xmlns:ns3="c04198d5-9d41-4f87-9c9b-25c9d99d68b2" xmlns:ns4="1480e229-d1f0-4dea-859f-b8c45efabb7a" xmlns:ns5="http://schemas.microsoft.com/sharepoint/v4" targetNamespace="http://schemas.microsoft.com/office/2006/metadata/properties" ma:root="true" ma:fieldsID="74d7c180fba4ce82ce41a47049e9ef4b" ns1:_="" ns2:_="" ns3:_="" ns4:_="" ns5:_="">
    <xsd:import namespace="http://schemas.microsoft.com/sharepoint/v3"/>
    <xsd:import namespace="d98edb7b-4b69-42c3-ba31-f9a07c1e3c46"/>
    <xsd:import namespace="c04198d5-9d41-4f87-9c9b-25c9d99d68b2"/>
    <xsd:import namespace="1480e229-d1f0-4dea-859f-b8c45efabb7a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Thème_x0020_LL"/>
                <xsd:element ref="ns2:Services_x0020_Pratiques" minOccurs="0"/>
                <xsd:element ref="ns2:RespForm"/>
                <xsd:element ref="ns2:RespTheme" minOccurs="0"/>
                <xsd:element ref="ns3:Nature" minOccurs="0"/>
                <xsd:element ref="ns2:Cible"/>
                <xsd:element ref="ns3:Sous_x002d_Themes" minOccurs="0"/>
                <xsd:element ref="ns4:TaxCatchAllLabel" minOccurs="0"/>
                <xsd:element ref="ns2:cfCentres0" minOccurs="0"/>
                <xsd:element ref="ns1:DocumentSetDescription" minOccurs="0"/>
                <xsd:element ref="ns5:IconOverlay" minOccurs="0"/>
                <xsd:element ref="ns4:TaxCatchAll" minOccurs="0"/>
                <xsd:element ref="ns3:Ord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16" nillable="true" ma:displayName="Description" ma:description="Description de l’ensemble de documents" ma:hidden="true" ma:internalName="DocumentSetDescription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8edb7b-4b69-42c3-ba31-f9a07c1e3c46" elementFormDefault="qualified">
    <xsd:import namespace="http://schemas.microsoft.com/office/2006/documentManagement/types"/>
    <xsd:import namespace="http://schemas.microsoft.com/office/infopath/2007/PartnerControls"/>
    <xsd:element name="Thème_x0020_LL" ma:index="2" ma:displayName="Thème" ma:format="Dropdown" ma:internalName="Th_x00e8_me_x0020_LL">
      <xsd:simpleType>
        <xsd:restriction base="dms:Choice">
          <xsd:enumeration value="Z-archives"/>
          <xsd:enumeration value="Achats/recettes"/>
          <xsd:enumeration value="Actions R&amp;T"/>
          <xsd:enumeration value="ADHS"/>
          <xsd:enumeration value="Bureautique"/>
          <xsd:enumeration value="Conseil Administration"/>
          <xsd:enumeration value="Documentation Archives"/>
          <xsd:enumeration value="Gestion Finance"/>
          <xsd:enumeration value="Logistique, moyens généraux - Toulouse"/>
          <xsd:enumeration value="Logistique, moyens généraux - Kourou"/>
          <xsd:enumeration value="Logistique, moyens généraux, sécurité d'accès - Paris Daumesnil"/>
          <xsd:enumeration value="Logistique, moyens généraux, sécurité d'accès - Paris Les Halles"/>
          <xsd:enumeration value="Management des affaires et des projets"/>
          <xsd:enumeration value="Opérations"/>
          <xsd:enumeration value="Projets CSG"/>
          <xsd:enumeration value="Qualité"/>
          <xsd:enumeration value="Reach"/>
          <xsd:enumeration value="Représentation"/>
          <xsd:enumeration value="Ressources Humaines"/>
          <xsd:enumeration value="Sécurité du travail Ergonomie Environnement"/>
          <xsd:enumeration value="SSI"/>
          <xsd:enumeration value="Sûreté Accès - Toulouse"/>
          <xsd:enumeration value="Sûreté Accès - Kourou"/>
          <xsd:enumeration value="Système d'information"/>
          <xsd:enumeration value="Veille et Rayonnement"/>
        </xsd:restriction>
      </xsd:simpleType>
    </xsd:element>
    <xsd:element name="Services_x0020_Pratiques" ma:index="3" nillable="true" ma:displayName="Thématique" ma:internalName="Services_x0020_Pratiques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urrier&amp;Colis"/>
                    <xsd:enumeration value="Dépannage, réparation, installation"/>
                    <xsd:enumeration value="Déplacement&amp;missions"/>
                    <xsd:enumeration value="Espace de travail"/>
                    <xsd:enumeration value="Informatique"/>
                    <xsd:enumeration value="Imprimerie&amp;média"/>
                    <xsd:enumeration value="Prestations de services"/>
                    <xsd:enumeration value="Prêt"/>
                    <xsd:enumeration value="Prévention&amp;santé"/>
                    <xsd:enumeration value="Protection&amp;sécurité"/>
                    <xsd:enumeration value="Réunions, rencontres&amp;événements"/>
                    <xsd:enumeration value="Téléphonie"/>
                    <xsd:enumeration value="----"/>
                    <xsd:enumeration value="RH Carrière"/>
                    <xsd:enumeration value="RH Temps de travail"/>
                    <xsd:enumeration value="RH Rémunération"/>
                    <xsd:enumeration value="RH Protection sociale"/>
                    <xsd:enumeration value="RH Santé au travail"/>
                    <xsd:enumeration value="RH Missions&amp;remboursement de frais"/>
                    <xsd:enumeration value="RH Accord&amp;réglementation"/>
                    <xsd:enumeration value="Management"/>
                    <xsd:enumeration value="Projet"/>
                  </xsd:restriction>
                </xsd:simpleType>
              </xsd:element>
            </xsd:sequence>
          </xsd:extension>
        </xsd:complexContent>
      </xsd:complexType>
    </xsd:element>
    <xsd:element name="RespForm" ma:index="4" ma:displayName="Responsable du formulaire" ma:description="Responsable du formulaire" ma:list="UserInfo" ma:SharePointGroup="0" ma:internalName="RespForm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spTheme" ma:index="5" nillable="true" ma:displayName="Correspondant de thème" ma:description="Correspondant de thème" ma:list="UserInfo" ma:SharePointGroup="41" ma:internalName="Responsable_x0020_de_x0020_th_x00e8_m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ible" ma:index="8" ma:displayName="Cible" ma:format="Dropdown" ma:internalName="Cible" ma:readOnly="false">
      <xsd:simpleType>
        <xsd:restriction base="dms:Choice">
          <xsd:enumeration value="Manager-C/Projet"/>
          <xsd:enumeration value="Secrétaire"/>
          <xsd:enumeration value="Salariés CNES"/>
          <xsd:enumeration value="Tout public"/>
        </xsd:restriction>
      </xsd:simpleType>
    </xsd:element>
    <xsd:element name="cfCentres0" ma:index="12" ma:taxonomy="true" ma:internalName="cfCentres0" ma:taxonomyFieldName="cfCentres" ma:displayName="Centres - Etablissements" ma:readOnly="false" ma:fieldId="{cfae7dbf-fc1c-4884-b2c3-5ccd83607b77}" ma:taxonomyMulti="true" ma:sspId="43899476-92d5-47bd-aa4b-8ef5a50c3054" ma:termSetId="28451ea1-9d87-422f-b714-f82e1d7878b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4198d5-9d41-4f87-9c9b-25c9d99d68b2" elementFormDefault="qualified">
    <xsd:import namespace="http://schemas.microsoft.com/office/2006/documentManagement/types"/>
    <xsd:import namespace="http://schemas.microsoft.com/office/infopath/2007/PartnerControls"/>
    <xsd:element name="Nature" ma:index="6" nillable="true" ma:displayName="Nature" ma:default="Formulaire" ma:format="RadioButtons" ma:internalName="Nature">
      <xsd:simpleType>
        <xsd:restriction base="dms:Choice">
          <xsd:enumeration value="Formulaire"/>
          <xsd:enumeration value="Modèle"/>
        </xsd:restriction>
      </xsd:simpleType>
    </xsd:element>
    <xsd:element name="Sous_x002d_Themes" ma:index="9" nillable="true" ma:displayName="Sous-Themes-RH" ma:format="Dropdown" ma:internalName="Sous_x002d_Themes">
      <xsd:simpleType>
        <xsd:restriction base="dms:Choice">
          <xsd:enumeration value="RH - Accords et réglementation"/>
          <xsd:enumeration value="RH - Carrière"/>
          <xsd:enumeration value="RH - Missions et remboursements de frais"/>
          <xsd:enumeration value="RH - Protection sociale"/>
          <xsd:enumeration value="RH - Rémunération"/>
          <xsd:enumeration value="RH - Temps de travail"/>
          <xsd:enumeration value="RH - Santé au travail"/>
        </xsd:restriction>
      </xsd:simpleType>
    </xsd:element>
    <xsd:element name="Ordre" ma:index="21" nillable="true" ma:displayName="Ordre" ma:decimals="0" ma:internalName="Ordr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0e229-d1f0-4dea-859f-b8c45efabb7a" elementFormDefault="qualified">
    <xsd:import namespace="http://schemas.microsoft.com/office/2006/documentManagement/types"/>
    <xsd:import namespace="http://schemas.microsoft.com/office/infopath/2007/PartnerControls"/>
    <xsd:element name="TaxCatchAllLabel" ma:index="10" nillable="true" ma:displayName="Taxonomy Catch All Column1" ma:hidden="true" ma:list="{5bfb6061-b2cf-40ef-b5f8-aa9297de9445}" ma:internalName="TaxCatchAllLabel" ma:readOnly="true" ma:showField="CatchAllDataLabel" ma:web="d98edb7b-4b69-42c3-ba31-f9a07c1e3c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19" nillable="true" ma:displayName="Taxonomy Catch All Column" ma:hidden="true" ma:list="{5bfb6061-b2cf-40ef-b5f8-aa9297de9445}" ma:internalName="TaxCatchAll" ma:showField="CatchAllData" ma:web="d98edb7b-4b69-42c3-ba31-f9a07c1e3c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Type de contenu"/>
        <xsd:element ref="dc:title" minOccurs="0" maxOccurs="1" ma:index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55DC6F-A0B3-4F44-B95F-5053F5956F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787F54-8D9D-4530-9CCD-E7E1651F5B8A}">
  <ds:schemaRefs>
    <ds:schemaRef ds:uri="http://schemas.microsoft.com/sharepoint/v3"/>
    <ds:schemaRef ds:uri="http://purl.org/dc/terms/"/>
    <ds:schemaRef ds:uri="c04198d5-9d41-4f87-9c9b-25c9d99d68b2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sharepoint/v4"/>
    <ds:schemaRef ds:uri="http://purl.org/dc/elements/1.1/"/>
    <ds:schemaRef ds:uri="http://schemas.microsoft.com/office/2006/metadata/properties"/>
    <ds:schemaRef ds:uri="1480e229-d1f0-4dea-859f-b8c45efabb7a"/>
    <ds:schemaRef ds:uri="d98edb7b-4b69-42c3-ba31-f9a07c1e3c4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203B78F-EC61-40BD-AE7B-F6EA8B780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98edb7b-4b69-42c3-ba31-f9a07c1e3c46"/>
    <ds:schemaRef ds:uri="c04198d5-9d41-4f87-9c9b-25c9d99d68b2"/>
    <ds:schemaRef ds:uri="1480e229-d1f0-4dea-859f-b8c45efabb7a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2283</TotalTime>
  <Words>1334</Words>
  <Application>Microsoft Office PowerPoint</Application>
  <PresentationFormat>Grand écran</PresentationFormat>
  <Paragraphs>198</Paragraphs>
  <Slides>13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13</vt:i4>
      </vt:variant>
    </vt:vector>
  </HeadingPairs>
  <TitlesOfParts>
    <vt:vector size="23" baseType="lpstr">
      <vt:lpstr>Arial</vt:lpstr>
      <vt:lpstr>Arial Black</vt:lpstr>
      <vt:lpstr>Cambria Math</vt:lpstr>
      <vt:lpstr>Courier New</vt:lpstr>
      <vt:lpstr>Wingdings</vt:lpstr>
      <vt:lpstr>Wingdings 3</vt:lpstr>
      <vt:lpstr>Couvertures sans photo</vt:lpstr>
      <vt:lpstr>Couvertures avec photo gauche</vt:lpstr>
      <vt:lpstr>Intercalaires</vt:lpstr>
      <vt:lpstr>Contenu</vt:lpstr>
      <vt:lpstr>A NEW LINK BUDGET PROCESSING METHOD</vt:lpstr>
      <vt:lpstr>SUMMARY</vt:lpstr>
      <vt:lpstr>LINK BUDGET</vt:lpstr>
      <vt:lpstr>AVAILABILITY</vt:lpstr>
      <vt:lpstr>CCSDS/ECSS method limits</vt:lpstr>
      <vt:lpstr>NEW METHOD</vt:lpstr>
      <vt:lpstr>PLCKMOD DISTRIBUTION LAW</vt:lpstr>
      <vt:lpstr>CALCULATION TOOLS</vt:lpstr>
      <vt:lpstr>PERFORMANCES OF THE TOOL</vt:lpstr>
      <vt:lpstr>RESULTS OF THE TOOL (1/2)</vt:lpstr>
      <vt:lpstr>RESULTS OF THE TOOL (2/2)</vt:lpstr>
      <vt:lpstr>CONCLUSION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Franck Bigot</dc:creator>
  <cp:lastModifiedBy>Vialard Marie</cp:lastModifiedBy>
  <cp:revision>37</cp:revision>
  <dcterms:created xsi:type="dcterms:W3CDTF">2021-03-04T16:38:52Z</dcterms:created>
  <dcterms:modified xsi:type="dcterms:W3CDTF">2024-04-22T16:25:26Z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0x01010000DC6006A7BDDE4C8FF96CE1CE05F6EF002240421B177A4145A68A1D0509C7E11F</vt:lpwstr>
  </property>
  <property fmtid="{D5CDD505-2E9C-101B-9397-08002B2CF9AE}" pid="3" name="cfCentres">
    <vt:lpwstr>26;#Kourou|10e6e4f8-5444-4c46-91d9-1d88f2248fca;#2;#Toulouse|4631c293-d816-4767-8a32-a2fe4467ee72;#34;#Aire sur Adour|bb0d4b2a-cf9c-4ecf-a138-975cb305a5a3;#76;#CST|dcfdef51-9dac-43a6-8a2b-f174591fada0;#115;#Externe|433a1d26-7970-4033-a889-663dbc8acbde</vt:lpwstr>
  </property>
</Properties>
</file>