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Lst>
  <p:notesMasterIdLst>
    <p:notesMasterId r:id="rId21"/>
  </p:notesMasterIdLst>
  <p:handoutMasterIdLst>
    <p:handoutMasterId r:id="rId22"/>
  </p:handoutMasterIdLst>
  <p:sldIdLst>
    <p:sldId id="256" r:id="rId9"/>
    <p:sldId id="268" r:id="rId10"/>
    <p:sldId id="269" r:id="rId11"/>
    <p:sldId id="270" r:id="rId12"/>
    <p:sldId id="278" r:id="rId13"/>
    <p:sldId id="271" r:id="rId14"/>
    <p:sldId id="272" r:id="rId15"/>
    <p:sldId id="273" r:id="rId16"/>
    <p:sldId id="274" r:id="rId17"/>
    <p:sldId id="275" r:id="rId18"/>
    <p:sldId id="276" r:id="rId19"/>
    <p:sldId id="277" r:id="rId20"/>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8197A6"/>
    <a:srgbClr val="F1666A"/>
    <a:srgbClr val="D9D9D9"/>
    <a:srgbClr val="053249"/>
    <a:srgbClr val="003249"/>
    <a:srgbClr val="335E6F"/>
    <a:srgbClr val="006196"/>
    <a:srgbClr val="6DCFF6"/>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02A77-6EAD-80C4-3050-3EF02EB6EBF7}" v="3" dt="2024-04-10T16:35:41.711"/>
    <p1510:client id="{218BA51F-DE3A-4472-8671-2036B52BD7A4}" v="13" dt="2024-04-11T09:22:35.971"/>
    <p1510:client id="{FFC5A637-19D4-DFE9-8BE2-6A033A4F149D}" v="7" dt="2024-04-11T16:15:25.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51"/>
      </p:guideLst>
    </p:cSldViewPr>
  </p:slide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ce Dellandrea" userId="S::brice.dellandrea@esa.int::3b4ec4da-c260-41fc-b34b-4637365313b7" providerId="AD" clId="Web-{FFC5A637-19D4-DFE9-8BE2-6A033A4F149D}"/>
    <pc:docChg chg="modSld">
      <pc:chgData name="Brice Dellandrea" userId="S::brice.dellandrea@esa.int::3b4ec4da-c260-41fc-b34b-4637365313b7" providerId="AD" clId="Web-{FFC5A637-19D4-DFE9-8BE2-6A033A4F149D}" dt="2024-04-11T16:15:25.343" v="6" actId="20577"/>
      <pc:docMkLst>
        <pc:docMk/>
      </pc:docMkLst>
      <pc:sldChg chg="modSp">
        <pc:chgData name="Brice Dellandrea" userId="S::brice.dellandrea@esa.int::3b4ec4da-c260-41fc-b34b-4637365313b7" providerId="AD" clId="Web-{FFC5A637-19D4-DFE9-8BE2-6A033A4F149D}" dt="2024-04-11T16:15:25.343" v="6" actId="20577"/>
        <pc:sldMkLst>
          <pc:docMk/>
          <pc:sldMk cId="2688204328" sldId="271"/>
        </pc:sldMkLst>
        <pc:spChg chg="mod">
          <ac:chgData name="Brice Dellandrea" userId="S::brice.dellandrea@esa.int::3b4ec4da-c260-41fc-b34b-4637365313b7" providerId="AD" clId="Web-{FFC5A637-19D4-DFE9-8BE2-6A033A4F149D}" dt="2024-04-11T16:15:25.343" v="6" actId="20577"/>
          <ac:spMkLst>
            <pc:docMk/>
            <pc:sldMk cId="2688204328" sldId="271"/>
            <ac:spMk id="3" creationId="{E3196F5D-4787-085F-BFBD-9AE43C94CA1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11A_EEBA584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11A_EEBA584A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11B_A0F0AF7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4/11/2024</a:t>
            </a:fld>
            <a:endParaRPr lang="en-US"/>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182251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err="1"/>
              <a:t>fth</a:t>
            </a:r>
            <a:r>
              <a:rPr lang="en-GB" noProof="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chemeClr val="bg1"/>
                </a:solidFill>
                <a:latin typeface="Arial" charset="0"/>
                <a:ea typeface="Arial" charset="0"/>
                <a:cs typeface="Arial" charset="0"/>
              </a:rPr>
              <a:t>Produced by</a:t>
            </a:r>
            <a:endParaRPr lang="en-US" sz="796">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87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a:t>CLICK TO EDIT MASTER TITLE STYLE</a:t>
            </a:r>
            <a:endParaRPr lang="en-GB" noProof="0"/>
          </a:p>
        </p:txBody>
      </p:sp>
    </p:spTree>
    <p:extLst>
      <p:ext uri="{BB962C8B-B14F-4D97-AF65-F5344CB8AC3E}">
        <p14:creationId xmlns:p14="http://schemas.microsoft.com/office/powerpoint/2010/main" val="229185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a:t>CLICK TO EDIT MASTER TITLE STYLE</a:t>
            </a:r>
            <a:endParaRPr lang="en-GB" noProof="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a:t>
            </a:r>
            <a:r>
              <a:rPr lang="en-GB" noProof="0"/>
              <a:t>Master</a:t>
            </a:r>
            <a:r>
              <a:rPr lang="en-US" noProof="0"/>
              <a:t> text styles</a:t>
            </a:r>
          </a:p>
          <a:p>
            <a:pPr lvl="1"/>
            <a:r>
              <a:rPr lang="en-GB" noProof="0"/>
              <a:t>Second</a:t>
            </a:r>
            <a:r>
              <a:rPr lang="en-US" noProof="0"/>
              <a:t> level</a:t>
            </a:r>
          </a:p>
          <a:p>
            <a:pPr lvl="2"/>
            <a:r>
              <a:rPr lang="en-US" noProof="0"/>
              <a:t>Third </a:t>
            </a:r>
            <a:r>
              <a:rPr lang="en-GB" noProof="0"/>
              <a:t>level</a:t>
            </a:r>
          </a:p>
          <a:p>
            <a:pPr lvl="3"/>
            <a:r>
              <a:rPr lang="en-GB" noProof="0"/>
              <a:t>Fourth</a:t>
            </a:r>
            <a:r>
              <a:rPr lang="en-US" noProof="0"/>
              <a:t> level</a:t>
            </a:r>
          </a:p>
          <a:p>
            <a:pPr lvl="4"/>
            <a:r>
              <a:rPr lang="en-GB" noProof="0"/>
              <a:t>Fifth</a:t>
            </a:r>
            <a:r>
              <a:rPr lang="en-US" noProof="0"/>
              <a:t> level</a:t>
            </a:r>
            <a:endParaRPr lang="en-GB" noProof="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73" y="6449087"/>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rgbClr val="8197A6"/>
                </a:solidFill>
                <a:latin typeface="Arial" charset="0"/>
                <a:ea typeface="Arial" charset="0"/>
                <a:cs typeface="Arial" charset="0"/>
              </a:rPr>
              <a:t>Produced by</a:t>
            </a:r>
            <a:endParaRPr lang="en-US" sz="796">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639" y="644997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4">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 id="2147483978" r:id="rId18"/>
    <p:sldLayoutId id="2147483979" r:id="rId19"/>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8467" y="6460601"/>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5">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6538" y="6462927"/>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19.emf"/><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2806062"/>
            <a:ext cx="11913401" cy="132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a:solidFill>
                  <a:schemeClr val="bg1"/>
                </a:solidFill>
                <a:latin typeface="Arial" panose="020B0604020202020204" pitchFamily="34" charset="0"/>
                <a:ea typeface="+mj-ea"/>
                <a:cs typeface="Arial" panose="020B0604020202020204" pitchFamily="34" charset="0"/>
              </a:rPr>
              <a:t>Proximity-1, RFM and C&amp;S Blue Books Open Points</a:t>
            </a:r>
          </a:p>
        </p:txBody>
      </p:sp>
      <p:sp>
        <p:nvSpPr>
          <p:cNvPr id="7" name="Text Box 24"/>
          <p:cNvSpPr txBox="1">
            <a:spLocks noChangeArrowheads="1"/>
          </p:cNvSpPr>
          <p:nvPr/>
        </p:nvSpPr>
        <p:spPr bwMode="auto">
          <a:xfrm>
            <a:off x="6915706" y="5224144"/>
            <a:ext cx="5123696" cy="276999"/>
          </a:xfrm>
          <a:prstGeom prst="rect">
            <a:avLst/>
          </a:prstGeom>
          <a:noFill/>
          <a:ln>
            <a:noFill/>
          </a:ln>
          <a:effectLst/>
        </p:spPr>
        <p:txBody>
          <a:bodyPr wrap="squar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Nicola Maturo and Brice Dellandrea</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09/04/2024</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9095-83BA-C002-D16C-A63C14D99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DE269-7231-A1FF-3017-3AFBDCF86C38}"/>
              </a:ext>
            </a:extLst>
          </p:cNvPr>
          <p:cNvSpPr>
            <a:spLocks noGrp="1"/>
          </p:cNvSpPr>
          <p:nvPr>
            <p:ph type="title"/>
          </p:nvPr>
        </p:nvSpPr>
        <p:spPr/>
        <p:txBody>
          <a:bodyPr/>
          <a:lstStyle/>
          <a:p>
            <a:r>
              <a:rPr lang="en-GB" sz="3200"/>
              <a:t>Data rate and Symbol rate matching</a:t>
            </a:r>
            <a:endParaRPr lang="en-GB"/>
          </a:p>
        </p:txBody>
      </p:sp>
      <p:sp>
        <p:nvSpPr>
          <p:cNvPr id="3" name="Content Placeholder 2">
            <a:extLst>
              <a:ext uri="{FF2B5EF4-FFF2-40B4-BE49-F238E27FC236}">
                <a16:creationId xmlns:a16="http://schemas.microsoft.com/office/drawing/2014/main" id="{DC9D8796-17F4-FC71-4EAE-C0C299FBCF0E}"/>
              </a:ext>
            </a:extLst>
          </p:cNvPr>
          <p:cNvSpPr>
            <a:spLocks noGrp="1"/>
          </p:cNvSpPr>
          <p:nvPr>
            <p:ph idx="1"/>
          </p:nvPr>
        </p:nvSpPr>
        <p:spPr>
          <a:xfrm>
            <a:off x="219600" y="1141217"/>
            <a:ext cx="11764800" cy="5068975"/>
          </a:xfrm>
        </p:spPr>
        <p:txBody>
          <a:bodyPr/>
          <a:lstStyle/>
          <a:p>
            <a:pPr lvl="0" algn="just">
              <a:lnSpc>
                <a:spcPts val="1400"/>
              </a:lnSpc>
              <a:spcBef>
                <a:spcPts val="1200"/>
              </a:spcBef>
            </a:pPr>
            <a:r>
              <a:rPr lang="en-GB">
                <a:latin typeface="Times New Roman" panose="02020603050405020304" pitchFamily="18" charset="0"/>
                <a:ea typeface="Times New Roman" panose="02020603050405020304" pitchFamily="18" charset="0"/>
              </a:rPr>
              <a:t>As discussed between ESA and NASA, there is a problem of consistency in Prox1 between the datalink layer and the physical layer in terms of rates. The directives are defined in data rate whereas the physical layer is consistent with coded symbol rates defined at the power of 2, creating an ambiguity for the Users departing from convolutional (1/2) schemes and going toward LDPC codes without round rate multipliers.</a:t>
            </a:r>
          </a:p>
          <a:p>
            <a:pPr lvl="0" algn="just">
              <a:lnSpc>
                <a:spcPts val="1400"/>
              </a:lnSpc>
              <a:spcBef>
                <a:spcPts val="1200"/>
              </a:spcBef>
            </a:pPr>
            <a:r>
              <a:rPr lang="en-GB" altLang="en-US">
                <a:latin typeface="Times New Roman" panose="02020603050405020304" pitchFamily="18" charset="0"/>
              </a:rPr>
              <a:t>The new definition of directives proposed by NASA will solve this ambiguity, yet care should be taken that it is consistent through the full documentation (many occurrences to be checked):</a:t>
            </a:r>
          </a:p>
          <a:p>
            <a:pPr lvl="0" algn="just">
              <a:lnSpc>
                <a:spcPts val="1400"/>
              </a:lnSpc>
              <a:spcBef>
                <a:spcPts val="1200"/>
              </a:spcBef>
            </a:pPr>
            <a:r>
              <a:rPr lang="en-GB" altLang="en-US">
                <a:latin typeface="Times New Roman" panose="02020603050405020304" pitchFamily="18" charset="0"/>
              </a:rPr>
              <a:t>	“Bits 40-55 of the LINK ESTABLISHMENT &amp; CONTROL directive shall indicate the symbol rate in symbols per second”</a:t>
            </a:r>
          </a:p>
          <a:p>
            <a:pPr lvl="0" algn="just">
              <a:lnSpc>
                <a:spcPts val="1400"/>
              </a:lnSpc>
              <a:spcBef>
                <a:spcPts val="1200"/>
              </a:spcBef>
            </a:pPr>
            <a:endParaRPr lang="en-GB" altLang="en-US">
              <a:latin typeface="Times New Roman" panose="02020603050405020304" pitchFamily="18" charset="0"/>
            </a:endParaRPr>
          </a:p>
          <a:p>
            <a:pPr marL="342900"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Notes: </a:t>
            </a: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LDPC 2/3 rate (Rd/</a:t>
            </a:r>
            <a:r>
              <a:rPr lang="en-GB" altLang="en-US" err="1">
                <a:latin typeface="Times New Roman" panose="02020603050405020304" pitchFamily="18" charset="0"/>
              </a:rPr>
              <a:t>Rcs</a:t>
            </a:r>
            <a:r>
              <a:rPr lang="en-GB" altLang="en-US">
                <a:latin typeface="Times New Roman" panose="02020603050405020304" pitchFamily="18" charset="0"/>
              </a:rPr>
              <a:t>) = 4096/(4096*3/2+64)</a:t>
            </a: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LDPC ½ rate (Rd/</a:t>
            </a:r>
            <a:r>
              <a:rPr lang="en-GB" altLang="en-US" err="1">
                <a:latin typeface="Times New Roman" panose="02020603050405020304" pitchFamily="18" charset="0"/>
              </a:rPr>
              <a:t>Rcs</a:t>
            </a:r>
            <a:r>
              <a:rPr lang="en-GB" altLang="en-US">
                <a:latin typeface="Times New Roman" panose="02020603050405020304" pitchFamily="18" charset="0"/>
              </a:rPr>
              <a:t>) = 1024/(1024*2+64)</a:t>
            </a:r>
          </a:p>
          <a:p>
            <a:pPr marL="1124226" lvl="1" indent="-342900" algn="just">
              <a:lnSpc>
                <a:spcPts val="1400"/>
              </a:lnSpc>
              <a:spcBef>
                <a:spcPts val="1200"/>
              </a:spcBef>
              <a:buFont typeface="Symbol" panose="05050102010706020507" pitchFamily="18" charset="2"/>
              <a:buChar char=""/>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endParaRPr lang="en-GB"/>
          </a:p>
        </p:txBody>
      </p:sp>
      <p:pic>
        <p:nvPicPr>
          <p:cNvPr id="4" name="Picture 3">
            <a:extLst>
              <a:ext uri="{FF2B5EF4-FFF2-40B4-BE49-F238E27FC236}">
                <a16:creationId xmlns:a16="http://schemas.microsoft.com/office/drawing/2014/main" id="{7602F931-426D-01ED-E10E-4F94C950DE36}"/>
              </a:ext>
            </a:extLst>
          </p:cNvPr>
          <p:cNvPicPr>
            <a:picLocks noChangeAspect="1"/>
          </p:cNvPicPr>
          <p:nvPr/>
        </p:nvPicPr>
        <p:blipFill>
          <a:blip r:embed="rId2"/>
          <a:stretch>
            <a:fillRect/>
          </a:stretch>
        </p:blipFill>
        <p:spPr>
          <a:xfrm>
            <a:off x="7579765" y="3082106"/>
            <a:ext cx="3543300" cy="2876550"/>
          </a:xfrm>
          <a:prstGeom prst="rect">
            <a:avLst/>
          </a:prstGeom>
        </p:spPr>
      </p:pic>
    </p:spTree>
    <p:extLst>
      <p:ext uri="{BB962C8B-B14F-4D97-AF65-F5344CB8AC3E}">
        <p14:creationId xmlns:p14="http://schemas.microsoft.com/office/powerpoint/2010/main" val="216754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3D189-67C1-3B2B-67B4-0E5A52257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4B6F7-8F00-D4BD-567C-03D67E51FD1A}"/>
              </a:ext>
            </a:extLst>
          </p:cNvPr>
          <p:cNvSpPr>
            <a:spLocks noGrp="1"/>
          </p:cNvSpPr>
          <p:nvPr>
            <p:ph type="title"/>
          </p:nvPr>
        </p:nvSpPr>
        <p:spPr/>
        <p:txBody>
          <a:bodyPr/>
          <a:lstStyle/>
          <a:p>
            <a:r>
              <a:rPr lang="en-GB" sz="3200"/>
              <a:t>Coded hailing &amp; problematics</a:t>
            </a:r>
            <a:endParaRPr lang="en-GB"/>
          </a:p>
        </p:txBody>
      </p:sp>
      <p:sp>
        <p:nvSpPr>
          <p:cNvPr id="3" name="Content Placeholder 2">
            <a:extLst>
              <a:ext uri="{FF2B5EF4-FFF2-40B4-BE49-F238E27FC236}">
                <a16:creationId xmlns:a16="http://schemas.microsoft.com/office/drawing/2014/main" id="{2BE326B8-F79D-0445-EDB8-1E6C5CF0577E}"/>
              </a:ext>
            </a:extLst>
          </p:cNvPr>
          <p:cNvSpPr>
            <a:spLocks noGrp="1"/>
          </p:cNvSpPr>
          <p:nvPr>
            <p:ph idx="1"/>
          </p:nvPr>
        </p:nvSpPr>
        <p:spPr>
          <a:xfrm>
            <a:off x="0" y="1185769"/>
            <a:ext cx="12225338" cy="5024423"/>
          </a:xfrm>
        </p:spPr>
        <p:txBody>
          <a:bodyPr/>
          <a:lstStyle/>
          <a:p>
            <a:pPr lvl="0" algn="just">
              <a:lnSpc>
                <a:spcPts val="1400"/>
              </a:lnSpc>
              <a:spcBef>
                <a:spcPts val="1200"/>
              </a:spcBef>
            </a:pPr>
            <a:r>
              <a:rPr lang="en-GB">
                <a:latin typeface="Times New Roman" panose="02020603050405020304" pitchFamily="18" charset="0"/>
                <a:ea typeface="Times New Roman" panose="02020603050405020304" pitchFamily="18" charset="0"/>
              </a:rPr>
              <a:t>Coded Hailing:</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“1 </a:t>
            </a:r>
            <a:r>
              <a:rPr lang="en-GB" err="1">
                <a:latin typeface="Times New Roman" panose="02020603050405020304" pitchFamily="18" charset="0"/>
                <a:ea typeface="Times New Roman" panose="02020603050405020304" pitchFamily="18" charset="0"/>
              </a:rPr>
              <a:t>ksps</a:t>
            </a:r>
            <a:r>
              <a:rPr lang="en-GB">
                <a:latin typeface="Times New Roman" panose="02020603050405020304" pitchFamily="18" charset="0"/>
                <a:ea typeface="Times New Roman" panose="02020603050405020304" pitchFamily="18" charset="0"/>
              </a:rPr>
              <a:t>” symbol rate </a:t>
            </a:r>
            <a:r>
              <a:rPr lang="en-GB" i="1">
                <a:latin typeface="Times New Roman" panose="02020603050405020304" pitchFamily="18" charset="0"/>
                <a:ea typeface="Times New Roman" panose="02020603050405020304" pitchFamily="18" charset="0"/>
              </a:rPr>
              <a:t>(as per ‘old’ half-rate Prox1 definition)</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Full details setting to avoid any ambiguity : </a:t>
            </a:r>
            <a:r>
              <a:rPr lang="en-GB" b="1">
                <a:latin typeface="Times New Roman" panose="02020603050405020304" pitchFamily="18" charset="0"/>
                <a:ea typeface="Times New Roman" panose="02020603050405020304" pitchFamily="18" charset="0"/>
              </a:rPr>
              <a:t>LDPC coded r=1/2 k=1024, </a:t>
            </a:r>
            <a:r>
              <a:rPr lang="en-GB" b="1" err="1">
                <a:latin typeface="Times New Roman" panose="02020603050405020304" pitchFamily="18" charset="0"/>
                <a:ea typeface="Times New Roman" panose="02020603050405020304" pitchFamily="18" charset="0"/>
              </a:rPr>
              <a:t>codeblock</a:t>
            </a:r>
            <a:r>
              <a:rPr lang="en-GB" b="1">
                <a:latin typeface="Times New Roman" panose="02020603050405020304" pitchFamily="18" charset="0"/>
                <a:ea typeface="Times New Roman" panose="02020603050405020304" pitchFamily="18" charset="0"/>
              </a:rPr>
              <a:t> = 2048, </a:t>
            </a:r>
            <a:r>
              <a:rPr lang="en-GB" b="1" err="1">
                <a:latin typeface="Times New Roman" panose="02020603050405020304" pitchFamily="18" charset="0"/>
                <a:ea typeface="Times New Roman" panose="02020603050405020304" pitchFamily="18" charset="0"/>
              </a:rPr>
              <a:t>Rcs</a:t>
            </a:r>
            <a:r>
              <a:rPr lang="en-GB" b="1">
                <a:latin typeface="Times New Roman" panose="02020603050405020304" pitchFamily="18" charset="0"/>
                <a:ea typeface="Times New Roman" panose="02020603050405020304" pitchFamily="18" charset="0"/>
              </a:rPr>
              <a:t> = 2000 </a:t>
            </a:r>
            <a:r>
              <a:rPr lang="en-GB" b="1" err="1">
                <a:latin typeface="Times New Roman" panose="02020603050405020304" pitchFamily="18" charset="0"/>
                <a:ea typeface="Times New Roman" panose="02020603050405020304" pitchFamily="18" charset="0"/>
              </a:rPr>
              <a:t>sps</a:t>
            </a:r>
            <a:r>
              <a:rPr lang="en-GB" b="1">
                <a:latin typeface="Times New Roman" panose="02020603050405020304" pitchFamily="18" charset="0"/>
                <a:ea typeface="Times New Roman" panose="02020603050405020304" pitchFamily="18" charset="0"/>
              </a:rPr>
              <a:t>, Rd = 969.7 bps</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Sequence shall be:</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Carrier only (2 seconds – configurable)</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N codewords = idle (N blocks expected to be lost during CSM acquisition of the decoder block) </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N+1 codeword = directive padded with idles to complete the block </a:t>
            </a:r>
          </a:p>
          <a:p>
            <a:pPr marL="1067076" lvl="1" indent="-285750" algn="just">
              <a:lnSpc>
                <a:spcPts val="1400"/>
              </a:lnSpc>
              <a:spcBef>
                <a:spcPts val="1200"/>
              </a:spcBef>
              <a:buFont typeface="Arial" panose="020B0604020202020204" pitchFamily="34" charset="0"/>
              <a:buChar char="•"/>
            </a:pPr>
            <a:endParaRPr lang="en-GB">
              <a:latin typeface="Times New Roman" panose="02020603050405020304" pitchFamily="18" charset="0"/>
              <a:ea typeface="Times New Roman" panose="02020603050405020304" pitchFamily="18" charset="0"/>
            </a:endParaRPr>
          </a:p>
          <a:p>
            <a:pPr lvl="0" algn="just">
              <a:lnSpc>
                <a:spcPts val="1400"/>
              </a:lnSpc>
              <a:spcBef>
                <a:spcPts val="1200"/>
              </a:spcBef>
            </a:pPr>
            <a:r>
              <a:rPr lang="en-GB" i="1">
                <a:latin typeface="Times New Roman" panose="02020603050405020304" pitchFamily="18" charset="0"/>
                <a:ea typeface="Times New Roman" panose="02020603050405020304" pitchFamily="18" charset="0"/>
              </a:rPr>
              <a:t>If timing accuracy allows it then it shall be placed close to the middle of this codeword. </a:t>
            </a:r>
          </a:p>
          <a:p>
            <a:pPr lvl="0" algn="just">
              <a:lnSpc>
                <a:spcPts val="1400"/>
              </a:lnSpc>
              <a:spcBef>
                <a:spcPts val="1200"/>
              </a:spcBef>
            </a:pPr>
            <a:r>
              <a:rPr lang="en-GB" i="1">
                <a:latin typeface="Times New Roman" panose="02020603050405020304" pitchFamily="18" charset="0"/>
                <a:ea typeface="Times New Roman" panose="02020603050405020304" pitchFamily="18" charset="0"/>
              </a:rPr>
              <a:t>Remaining codewords contain idles</a:t>
            </a:r>
          </a:p>
          <a:p>
            <a:pPr lvl="0" algn="just">
              <a:lnSpc>
                <a:spcPts val="1400"/>
              </a:lnSpc>
              <a:spcBef>
                <a:spcPts val="1200"/>
              </a:spcBef>
            </a:pPr>
            <a:r>
              <a:rPr lang="en-GB" i="1">
                <a:latin typeface="Times New Roman" panose="02020603050405020304" pitchFamily="18" charset="0"/>
                <a:ea typeface="Times New Roman" panose="02020603050405020304" pitchFamily="18" charset="0"/>
              </a:rPr>
              <a:t>After the timeout period (set by Carrier only, Acquisition Idles, Directive period, Tail Idles MIB parameters) the transmitter turns off and the Hailer awaits hail response.</a:t>
            </a:r>
          </a:p>
          <a:p>
            <a:pPr lvl="0" algn="just">
              <a:lnSpc>
                <a:spcPts val="1400"/>
              </a:lnSpc>
              <a:spcBef>
                <a:spcPts val="1200"/>
              </a:spcBef>
            </a:pPr>
            <a:r>
              <a:rPr lang="en-GB" i="1">
                <a:latin typeface="Times New Roman" panose="02020603050405020304" pitchFamily="18" charset="0"/>
                <a:ea typeface="Times New Roman" panose="02020603050405020304" pitchFamily="18" charset="0"/>
              </a:rPr>
              <a:t>Timings for placement of the directive in the codeword to be discussed; “N” value for the idle </a:t>
            </a:r>
            <a:r>
              <a:rPr lang="en-GB" i="1" err="1">
                <a:latin typeface="Times New Roman" panose="02020603050405020304" pitchFamily="18" charset="0"/>
                <a:ea typeface="Times New Roman" panose="02020603050405020304" pitchFamily="18" charset="0"/>
              </a:rPr>
              <a:t>codeblocks</a:t>
            </a:r>
            <a:r>
              <a:rPr lang="en-GB" i="1">
                <a:latin typeface="Times New Roman" panose="02020603050405020304" pitchFamily="18" charset="0"/>
                <a:ea typeface="Times New Roman" panose="02020603050405020304" pitchFamily="18" charset="0"/>
              </a:rPr>
              <a:t> to enable decoder lock on CSM a priori = 3 or 4 (to be tested) </a:t>
            </a:r>
          </a:p>
          <a:p>
            <a:pPr marL="1124226" lvl="1" indent="-342900" algn="just">
              <a:lnSpc>
                <a:spcPts val="1400"/>
              </a:lnSpc>
              <a:spcBef>
                <a:spcPts val="1200"/>
              </a:spcBef>
              <a:buFont typeface="Symbol" panose="05050102010706020507" pitchFamily="18" charset="2"/>
              <a:buChar char=""/>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374077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BD4DA-1CCC-4E1F-99CC-250BE2BFBC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950F2-ADA9-1274-8107-F3F0B935849A}"/>
              </a:ext>
            </a:extLst>
          </p:cNvPr>
          <p:cNvSpPr>
            <a:spLocks noGrp="1"/>
          </p:cNvSpPr>
          <p:nvPr>
            <p:ph type="title"/>
          </p:nvPr>
        </p:nvSpPr>
        <p:spPr/>
        <p:txBody>
          <a:bodyPr/>
          <a:lstStyle/>
          <a:p>
            <a:r>
              <a:rPr lang="en-GB" sz="3200"/>
              <a:t>Coherent mode establishment</a:t>
            </a:r>
            <a:endParaRPr lang="en-GB"/>
          </a:p>
        </p:txBody>
      </p:sp>
      <p:sp>
        <p:nvSpPr>
          <p:cNvPr id="3" name="Content Placeholder 2">
            <a:extLst>
              <a:ext uri="{FF2B5EF4-FFF2-40B4-BE49-F238E27FC236}">
                <a16:creationId xmlns:a16="http://schemas.microsoft.com/office/drawing/2014/main" id="{3F52F2E9-455A-2A16-A88A-1FEFF586845D}"/>
              </a:ext>
            </a:extLst>
          </p:cNvPr>
          <p:cNvSpPr>
            <a:spLocks noGrp="1"/>
          </p:cNvSpPr>
          <p:nvPr>
            <p:ph idx="1"/>
          </p:nvPr>
        </p:nvSpPr>
        <p:spPr/>
        <p:txBody>
          <a:bodyPr/>
          <a:lstStyle/>
          <a:p>
            <a:pPr lvl="0" algn="just">
              <a:lnSpc>
                <a:spcPts val="1400"/>
              </a:lnSpc>
              <a:spcBef>
                <a:spcPts val="1200"/>
              </a:spcBef>
            </a:pPr>
            <a:r>
              <a:rPr lang="en-GB">
                <a:latin typeface="Times New Roman" panose="02020603050405020304" pitchFamily="18" charset="0"/>
                <a:ea typeface="Times New Roman" panose="02020603050405020304" pitchFamily="18" charset="0"/>
              </a:rPr>
              <a:t>Problematics:</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LNISv5 will require TWR ranging capability which is making use of coherent mode in CCSDS and ECSS</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CCSDS Prox1 does not include a coherent mode in its state machine</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CCSDS Prox1 link establishment method between Sat A (initiator) and Sat B (target) is: </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Sat A: Hail (channel 0 or 9)</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Sat B: </a:t>
            </a:r>
            <a:r>
              <a:rPr lang="en-GB">
                <a:latin typeface="Times New Roman" panose="02020603050405020304" pitchFamily="18" charset="0"/>
                <a:ea typeface="Times New Roman" panose="02020603050405020304" pitchFamily="18" charset="0"/>
                <a:sym typeface="Wingdings" panose="05000000000000000000" pitchFamily="2" charset="2"/>
              </a:rPr>
              <a:t>answers in commanded data channel (channel 1-8)</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sym typeface="Wingdings" panose="05000000000000000000" pitchFamily="2" charset="2"/>
              </a:rPr>
              <a:t>Sat A: switches to the agreed data channel (channel 1-8)</a:t>
            </a:r>
            <a:endParaRPr lang="en-GB">
              <a:latin typeface="Times New Roman" panose="02020603050405020304" pitchFamily="18" charset="0"/>
              <a:ea typeface="Times New Roman" panose="02020603050405020304" pitchFamily="18" charset="0"/>
            </a:endParaRPr>
          </a:p>
          <a:p>
            <a:pPr lvl="0" algn="just">
              <a:lnSpc>
                <a:spcPts val="1400"/>
              </a:lnSpc>
              <a:spcBef>
                <a:spcPts val="1200"/>
              </a:spcBef>
            </a:pPr>
            <a:r>
              <a:rPr lang="en-GB">
                <a:latin typeface="Times New Roman" panose="02020603050405020304" pitchFamily="18" charset="0"/>
                <a:ea typeface="Times New Roman" panose="02020603050405020304" pitchFamily="18" charset="0"/>
              </a:rPr>
              <a:t>Expected behaviour:</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If Sat B is the TWR source, Sat A can use the Sat B data channel carrier to establish the coherent mode</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If Sat A is the TWR source (more likely: the relay would hail and assume TWR source &amp; computation):</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Sat B could use the Hail carrier to compute the expected data channel return frequency yet the chances are high that when Sat A switched to the data channel, the computation error exceeds the PLL bandwidth and results in com loss and link management state-machine reset</a:t>
            </a:r>
          </a:p>
          <a:p>
            <a:pPr marL="1067076" lvl="1"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Sat B could wait for Sat A switch-over to the data channel before establishing the coherent mode, this would almost certainly result in a frequency jump higher than the PLL bandwidth  and result in com loss and link management state-machine reset</a:t>
            </a:r>
          </a:p>
          <a:p>
            <a:pPr lvl="0" algn="just">
              <a:lnSpc>
                <a:spcPts val="1400"/>
              </a:lnSpc>
              <a:spcBef>
                <a:spcPts val="1200"/>
              </a:spcBef>
            </a:pPr>
            <a:r>
              <a:rPr lang="en-GB">
                <a:latin typeface="Times New Roman" panose="02020603050405020304" pitchFamily="18" charset="0"/>
                <a:ea typeface="Times New Roman" panose="02020603050405020304" pitchFamily="18" charset="0"/>
              </a:rPr>
              <a:t>Proposition:</a:t>
            </a:r>
          </a:p>
          <a:p>
            <a:pPr marL="285750" lvl="0" indent="-285750" algn="just">
              <a:lnSpc>
                <a:spcPts val="1400"/>
              </a:lnSpc>
              <a:spcBef>
                <a:spcPts val="1200"/>
              </a:spcBef>
              <a:buFont typeface="Arial" panose="020B0604020202020204" pitchFamily="34" charset="0"/>
              <a:buChar char="•"/>
            </a:pPr>
            <a:r>
              <a:rPr lang="en-GB">
                <a:latin typeface="Times New Roman" panose="02020603050405020304" pitchFamily="18" charset="0"/>
                <a:ea typeface="Times New Roman" panose="02020603050405020304" pitchFamily="18" charset="0"/>
              </a:rPr>
              <a:t>Revisit the link establishment state-machine (for Full Duplex mode) to add a transition to account for coherent mode handling </a:t>
            </a:r>
            <a:r>
              <a:rPr lang="en-GB">
                <a:latin typeface="Times New Roman" panose="02020603050405020304" pitchFamily="18" charset="0"/>
                <a:ea typeface="Times New Roman" panose="02020603050405020304" pitchFamily="18" charset="0"/>
                <a:sym typeface="Wingdings" panose="05000000000000000000" pitchFamily="2" charset="2"/>
              </a:rPr>
              <a:t> the directive include the coherent/non-coherent option but it is not clear how it is supposed to be done</a:t>
            </a:r>
            <a:endParaRPr lang="en-GB">
              <a:latin typeface="Times New Roman" panose="02020603050405020304" pitchFamily="18" charset="0"/>
              <a:ea typeface="Times New Roman" panose="02020603050405020304" pitchFamily="18" charset="0"/>
            </a:endParaRPr>
          </a:p>
          <a:p>
            <a:pPr lvl="1" algn="just">
              <a:lnSpc>
                <a:spcPts val="1400"/>
              </a:lnSpc>
              <a:spcBef>
                <a:spcPts val="1200"/>
              </a:spcBef>
            </a:pPr>
            <a:endParaRPr lang="en-GB">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444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p:txBody>
          <a:bodyPr/>
          <a:lstStyle/>
          <a:p>
            <a:r>
              <a:rPr lang="en-GB"/>
              <a:t>Summary</a:t>
            </a:r>
          </a:p>
        </p:txBody>
      </p:sp>
      <p:sp>
        <p:nvSpPr>
          <p:cNvPr id="6" name="Content Placeholder 5">
            <a:extLst>
              <a:ext uri="{FF2B5EF4-FFF2-40B4-BE49-F238E27FC236}">
                <a16:creationId xmlns:a16="http://schemas.microsoft.com/office/drawing/2014/main" id="{8EC819FE-71DD-4432-ACCA-09AB45CF9924}"/>
              </a:ext>
            </a:extLst>
          </p:cNvPr>
          <p:cNvSpPr>
            <a:spLocks noGrp="1"/>
          </p:cNvSpPr>
          <p:nvPr>
            <p:ph idx="1"/>
          </p:nvPr>
        </p:nvSpPr>
        <p:spPr/>
        <p:txBody>
          <a:bodyPr/>
          <a:lstStyle/>
          <a:p>
            <a:pPr marL="285750" indent="-285750">
              <a:buFont typeface="Arial" panose="020B0604020202020204" pitchFamily="34" charset="0"/>
              <a:buChar char="•"/>
            </a:pPr>
            <a:r>
              <a:rPr lang="en-GB" sz="1600"/>
              <a:t>Phase Noise Mask and end-to-end system performance</a:t>
            </a:r>
          </a:p>
          <a:p>
            <a:pPr marL="285750" indent="-285750">
              <a:buFont typeface="Arial" panose="020B0604020202020204" pitchFamily="34" charset="0"/>
              <a:buChar char="•"/>
            </a:pPr>
            <a:r>
              <a:rPr lang="en-GB" sz="1600"/>
              <a:t>Modulation Index discrete values proposition</a:t>
            </a:r>
          </a:p>
          <a:p>
            <a:pPr marL="285750" indent="-285750">
              <a:buFont typeface="Arial" panose="020B0604020202020204" pitchFamily="34" charset="0"/>
              <a:buChar char="•"/>
            </a:pPr>
            <a:r>
              <a:rPr lang="en-GB" sz="1600"/>
              <a:t>Frequency Set for S-Band</a:t>
            </a:r>
          </a:p>
          <a:p>
            <a:pPr marL="1067076" lvl="1" indent="-285750">
              <a:buFont typeface="Arial" panose="020B0604020202020204" pitchFamily="34" charset="0"/>
              <a:buChar char="•"/>
            </a:pPr>
            <a:r>
              <a:rPr lang="en-GB" sz="1600"/>
              <a:t>In particular: channels from 5 to 9 usage </a:t>
            </a:r>
            <a:r>
              <a:rPr lang="en-GB" sz="1600" err="1"/>
              <a:t>wrt</a:t>
            </a:r>
            <a:r>
              <a:rPr lang="en-GB" sz="1600"/>
              <a:t> SFCG 42-1</a:t>
            </a:r>
          </a:p>
          <a:p>
            <a:pPr marL="285750" indent="-285750">
              <a:buFont typeface="Arial" panose="020B0604020202020204" pitchFamily="34" charset="0"/>
              <a:buChar char="•"/>
            </a:pPr>
            <a:r>
              <a:rPr lang="en-GB" sz="1600"/>
              <a:t>Emissivity mask dispositions for Prox1</a:t>
            </a:r>
          </a:p>
          <a:p>
            <a:pPr marL="1067076" lvl="1" indent="-285750">
              <a:buFont typeface="Arial" panose="020B0604020202020204" pitchFamily="34" charset="0"/>
              <a:buChar char="•"/>
            </a:pPr>
            <a:r>
              <a:rPr lang="en-GB" sz="1600"/>
              <a:t>Keep the proposed filtering from the TM Blue Book</a:t>
            </a:r>
          </a:p>
          <a:p>
            <a:pPr marL="1067076" lvl="1" indent="-285750">
              <a:buFont typeface="Arial" panose="020B0604020202020204" pitchFamily="34" charset="0"/>
              <a:buChar char="•"/>
            </a:pPr>
            <a:r>
              <a:rPr lang="en-GB" sz="1600"/>
              <a:t>Do we make the filter mandatory? -&gt; Should we make a Proximity-1 RFM green book, informative note ?</a:t>
            </a:r>
          </a:p>
          <a:p>
            <a:pPr marL="285750" indent="-285750">
              <a:buFont typeface="Arial" panose="020B0604020202020204" pitchFamily="34" charset="0"/>
              <a:buChar char="•"/>
            </a:pPr>
            <a:r>
              <a:rPr lang="en-GB" sz="1600"/>
              <a:t>Doppler and Doppler Rate handling - constraints</a:t>
            </a:r>
          </a:p>
          <a:p>
            <a:pPr marL="1067076" lvl="1" indent="-285750">
              <a:buFont typeface="Arial" panose="020B0604020202020204" pitchFamily="34" charset="0"/>
              <a:buChar char="•"/>
            </a:pPr>
            <a:r>
              <a:rPr lang="en-GB" sz="1600"/>
              <a:t>No oscillator Effects</a:t>
            </a:r>
          </a:p>
          <a:p>
            <a:pPr marL="1067076" lvl="1" indent="-285750">
              <a:buFont typeface="Arial" panose="020B0604020202020204" pitchFamily="34" charset="0"/>
              <a:buChar char="•"/>
            </a:pPr>
            <a:r>
              <a:rPr lang="en-GB" sz="1600"/>
              <a:t>Impact on the PLL Stability -&gt; not possible to handle the Doppler of the Moon scenario at very low data rate -&gt; Add a warning or a informative note to make the manufacturer aware of this</a:t>
            </a:r>
          </a:p>
          <a:p>
            <a:pPr marL="285750" indent="-285750">
              <a:buFont typeface="Arial" panose="020B0604020202020204" pitchFamily="34" charset="0"/>
              <a:buChar char="•"/>
            </a:pPr>
            <a:r>
              <a:rPr lang="en-GB" sz="1600"/>
              <a:t>Data Rate vs Symbol Rate Matching clarification -&gt; check the Books are consistent with the CCSDS Figure </a:t>
            </a:r>
          </a:p>
          <a:p>
            <a:pPr marL="285750" indent="-285750">
              <a:buFont typeface="Arial" panose="020B0604020202020204" pitchFamily="34" charset="0"/>
              <a:buChar char="•"/>
            </a:pPr>
            <a:r>
              <a:rPr lang="en-GB" sz="1600"/>
              <a:t>Coded Hailing Process &amp; Problematics</a:t>
            </a:r>
          </a:p>
          <a:p>
            <a:pPr marL="285750" indent="-285750">
              <a:buFont typeface="Arial" panose="020B0604020202020204" pitchFamily="34" charset="0"/>
              <a:buChar char="•"/>
            </a:pPr>
            <a:r>
              <a:rPr lang="en-GB" sz="1600"/>
              <a:t>Enabling a Coherent Mode in Proximity-1</a:t>
            </a:r>
          </a:p>
        </p:txBody>
      </p:sp>
    </p:spTree>
    <p:extLst>
      <p:ext uri="{BB962C8B-B14F-4D97-AF65-F5344CB8AC3E}">
        <p14:creationId xmlns:p14="http://schemas.microsoft.com/office/powerpoint/2010/main" val="232690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BB25-2BAD-ABA8-5653-BE5265419E5B}"/>
              </a:ext>
            </a:extLst>
          </p:cNvPr>
          <p:cNvSpPr>
            <a:spLocks noGrp="1"/>
          </p:cNvSpPr>
          <p:nvPr>
            <p:ph type="title"/>
          </p:nvPr>
        </p:nvSpPr>
        <p:spPr/>
        <p:txBody>
          <a:bodyPr wrap="square" anchor="ctr">
            <a:normAutofit fontScale="90000"/>
          </a:bodyPr>
          <a:lstStyle/>
          <a:p>
            <a:r>
              <a:rPr lang="en-GB"/>
              <a:t>Phase Noise Mask </a:t>
            </a:r>
            <a:r>
              <a:rPr lang="en-GB" sz="3200"/>
              <a:t>and end-to-end system performance</a:t>
            </a:r>
            <a:endParaRPr lang="en-GB"/>
          </a:p>
        </p:txBody>
      </p:sp>
      <p:pic>
        <p:nvPicPr>
          <p:cNvPr id="4" name="Picture 3">
            <a:extLst>
              <a:ext uri="{FF2B5EF4-FFF2-40B4-BE49-F238E27FC236}">
                <a16:creationId xmlns:a16="http://schemas.microsoft.com/office/drawing/2014/main" id="{335BFE42-4516-0FEA-2944-44DFF776BEDA}"/>
              </a:ext>
            </a:extLst>
          </p:cNvPr>
          <p:cNvPicPr>
            <a:picLocks noChangeAspect="1"/>
          </p:cNvPicPr>
          <p:nvPr/>
        </p:nvPicPr>
        <p:blipFill>
          <a:blip r:embed="rId2"/>
          <a:stretch>
            <a:fillRect/>
          </a:stretch>
        </p:blipFill>
        <p:spPr>
          <a:xfrm>
            <a:off x="1025903" y="1358106"/>
            <a:ext cx="7685583" cy="3675714"/>
          </a:xfrm>
          <a:prstGeom prst="rect">
            <a:avLst/>
          </a:prstGeom>
        </p:spPr>
      </p:pic>
      <p:sp>
        <p:nvSpPr>
          <p:cNvPr id="6" name="TextBox 5">
            <a:extLst>
              <a:ext uri="{FF2B5EF4-FFF2-40B4-BE49-F238E27FC236}">
                <a16:creationId xmlns:a16="http://schemas.microsoft.com/office/drawing/2014/main" id="{DD32663A-9A74-03E8-E3F7-0243430D068F}"/>
              </a:ext>
            </a:extLst>
          </p:cNvPr>
          <p:cNvSpPr txBox="1"/>
          <p:nvPr/>
        </p:nvSpPr>
        <p:spPr>
          <a:xfrm>
            <a:off x="859820" y="5146884"/>
            <a:ext cx="9739460" cy="646331"/>
          </a:xfrm>
          <a:prstGeom prst="rect">
            <a:avLst/>
          </a:prstGeom>
          <a:noFill/>
        </p:spPr>
        <p:txBody>
          <a:bodyPr wrap="square">
            <a:spAutoFit/>
          </a:bodyPr>
          <a:lstStyle/>
          <a:p>
            <a:r>
              <a:rPr lang="en-GB" sz="1800">
                <a:effectLst/>
                <a:latin typeface="Calibri" panose="020F0502020204030204" pitchFamily="34" charset="0"/>
                <a:ea typeface="Calibri" panose="020F0502020204030204" pitchFamily="34" charset="0"/>
              </a:rPr>
              <a:t>(Blue Line) AD9361 oscillator reference performance (used as benchmark purposes)</a:t>
            </a:r>
          </a:p>
          <a:p>
            <a:r>
              <a:rPr lang="en-GB">
                <a:latin typeface="Calibri" panose="020F0502020204030204" pitchFamily="34" charset="0"/>
              </a:rPr>
              <a:t>(</a:t>
            </a:r>
            <a:r>
              <a:rPr lang="en-GB">
                <a:solidFill>
                  <a:schemeClr val="accent3">
                    <a:lumMod val="75000"/>
                  </a:schemeClr>
                </a:solidFill>
                <a:latin typeface="Calibri" panose="020F0502020204030204" pitchFamily="34" charset="0"/>
              </a:rPr>
              <a:t>Orange Line</a:t>
            </a:r>
            <a:r>
              <a:rPr lang="en-GB">
                <a:latin typeface="Calibri" panose="020F0502020204030204" pitchFamily="34" charset="0"/>
              </a:rPr>
              <a:t>) Proposed Phase Noise Mask to be inserted in Prox1 for </a:t>
            </a:r>
            <a:r>
              <a:rPr lang="en-GB" err="1">
                <a:latin typeface="Calibri" panose="020F0502020204030204" pitchFamily="34" charset="0"/>
              </a:rPr>
              <a:t>SBand</a:t>
            </a:r>
            <a:endParaRPr lang="en-GB">
              <a:latin typeface="Calibri" panose="020F0502020204030204" pitchFamily="34" charset="0"/>
            </a:endParaRPr>
          </a:p>
        </p:txBody>
      </p:sp>
      <p:sp>
        <p:nvSpPr>
          <p:cNvPr id="7" name="TextBox 6">
            <a:extLst>
              <a:ext uri="{FF2B5EF4-FFF2-40B4-BE49-F238E27FC236}">
                <a16:creationId xmlns:a16="http://schemas.microsoft.com/office/drawing/2014/main" id="{80652917-23A6-35D1-82E8-35A2C294C369}"/>
              </a:ext>
            </a:extLst>
          </p:cNvPr>
          <p:cNvSpPr txBox="1"/>
          <p:nvPr/>
        </p:nvSpPr>
        <p:spPr>
          <a:xfrm rot="16200000">
            <a:off x="-50010" y="2844610"/>
            <a:ext cx="2862729" cy="369332"/>
          </a:xfrm>
          <a:prstGeom prst="rect">
            <a:avLst/>
          </a:prstGeom>
          <a:noFill/>
        </p:spPr>
        <p:txBody>
          <a:bodyPr wrap="square" rtlCol="0">
            <a:spAutoFit/>
          </a:bodyPr>
          <a:lstStyle/>
          <a:p>
            <a:pPr algn="l"/>
            <a:r>
              <a:rPr lang="en-GB">
                <a:solidFill>
                  <a:srgbClr val="8197A6"/>
                </a:solidFill>
                <a:latin typeface="Arial" panose="020B0604020202020204" pitchFamily="34" charset="0"/>
                <a:ea typeface="MS PGothic" pitchFamily="34" charset="-128"/>
                <a:cs typeface="Arial" panose="020B0604020202020204" pitchFamily="34" charset="0"/>
              </a:rPr>
              <a:t>Phase Noise L(</a:t>
            </a:r>
            <a:r>
              <a:rPr lang="en-GB" err="1">
                <a:solidFill>
                  <a:srgbClr val="8197A6"/>
                </a:solidFill>
                <a:latin typeface="Arial" panose="020B0604020202020204" pitchFamily="34" charset="0"/>
                <a:ea typeface="MS PGothic" pitchFamily="34" charset="-128"/>
                <a:cs typeface="Arial" panose="020B0604020202020204" pitchFamily="34" charset="0"/>
              </a:rPr>
              <a:t>fm</a:t>
            </a:r>
            <a:r>
              <a:rPr lang="en-GB">
                <a:solidFill>
                  <a:srgbClr val="8197A6"/>
                </a:solidFill>
                <a:latin typeface="Arial" panose="020B0604020202020204" pitchFamily="34" charset="0"/>
                <a:ea typeface="MS PGothic" pitchFamily="34" charset="-128"/>
                <a:cs typeface="Arial" panose="020B0604020202020204" pitchFamily="34" charset="0"/>
              </a:rPr>
              <a:t>) in </a:t>
            </a:r>
            <a:r>
              <a:rPr lang="en-GB" err="1">
                <a:solidFill>
                  <a:srgbClr val="8197A6"/>
                </a:solidFill>
                <a:latin typeface="Arial" panose="020B0604020202020204" pitchFamily="34" charset="0"/>
                <a:ea typeface="MS PGothic" pitchFamily="34" charset="-128"/>
                <a:cs typeface="Arial" panose="020B0604020202020204" pitchFamily="34" charset="0"/>
              </a:rPr>
              <a:t>dBc</a:t>
            </a:r>
            <a:endParaRPr lang="en-GB">
              <a:solidFill>
                <a:srgbClr val="8197A6"/>
              </a:solidFill>
              <a:latin typeface="Arial" panose="020B0604020202020204" pitchFamily="34" charset="0"/>
              <a:ea typeface="MS PGothic" pitchFamily="34" charset="-128"/>
              <a:cs typeface="Arial" panose="020B0604020202020204" pitchFamily="34" charset="0"/>
            </a:endParaRPr>
          </a:p>
        </p:txBody>
      </p:sp>
      <p:pic>
        <p:nvPicPr>
          <p:cNvPr id="5" name="Picture 4">
            <a:extLst>
              <a:ext uri="{FF2B5EF4-FFF2-40B4-BE49-F238E27FC236}">
                <a16:creationId xmlns:a16="http://schemas.microsoft.com/office/drawing/2014/main" id="{42DF0C11-1121-19AD-2F3E-A7E2D5BAA274}"/>
              </a:ext>
            </a:extLst>
          </p:cNvPr>
          <p:cNvPicPr>
            <a:picLocks noChangeAspect="1"/>
          </p:cNvPicPr>
          <p:nvPr/>
        </p:nvPicPr>
        <p:blipFill>
          <a:blip r:embed="rId3"/>
          <a:stretch>
            <a:fillRect/>
          </a:stretch>
        </p:blipFill>
        <p:spPr>
          <a:xfrm>
            <a:off x="9105868" y="2079256"/>
            <a:ext cx="1493412" cy="1708372"/>
          </a:xfrm>
          <a:prstGeom prst="rect">
            <a:avLst/>
          </a:prstGeom>
        </p:spPr>
      </p:pic>
    </p:spTree>
    <p:extLst>
      <p:ext uri="{BB962C8B-B14F-4D97-AF65-F5344CB8AC3E}">
        <p14:creationId xmlns:p14="http://schemas.microsoft.com/office/powerpoint/2010/main" val="38741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2B3AD-A309-EC3A-7FB2-68BC33D50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24B5F-FA9C-705F-7770-89A1C71660C1}"/>
              </a:ext>
            </a:extLst>
          </p:cNvPr>
          <p:cNvSpPr>
            <a:spLocks noGrp="1"/>
          </p:cNvSpPr>
          <p:nvPr>
            <p:ph type="title"/>
          </p:nvPr>
        </p:nvSpPr>
        <p:spPr/>
        <p:txBody>
          <a:bodyPr wrap="square" anchor="ctr">
            <a:normAutofit fontScale="90000"/>
          </a:bodyPr>
          <a:lstStyle/>
          <a:p>
            <a:r>
              <a:rPr lang="en-GB"/>
              <a:t>Phase Noise Mask </a:t>
            </a:r>
            <a:r>
              <a:rPr lang="en-GB" sz="3200"/>
              <a:t>and end-to-end system performance</a:t>
            </a:r>
            <a:endParaRPr lang="en-GB"/>
          </a:p>
        </p:txBody>
      </p:sp>
      <p:sp>
        <p:nvSpPr>
          <p:cNvPr id="6" name="TextBox 5">
            <a:extLst>
              <a:ext uri="{FF2B5EF4-FFF2-40B4-BE49-F238E27FC236}">
                <a16:creationId xmlns:a16="http://schemas.microsoft.com/office/drawing/2014/main" id="{23AF22A2-07EC-C410-7F0F-A38BB1701968}"/>
              </a:ext>
            </a:extLst>
          </p:cNvPr>
          <p:cNvSpPr txBox="1"/>
          <p:nvPr/>
        </p:nvSpPr>
        <p:spPr>
          <a:xfrm>
            <a:off x="216000" y="1123524"/>
            <a:ext cx="9739460" cy="2308324"/>
          </a:xfrm>
          <a:prstGeom prst="rect">
            <a:avLst/>
          </a:prstGeom>
          <a:noFill/>
        </p:spPr>
        <p:txBody>
          <a:bodyPr wrap="square">
            <a:spAutoFit/>
          </a:bodyPr>
          <a:lstStyle/>
          <a:p>
            <a:r>
              <a:rPr lang="en-GB" sz="1800">
                <a:effectLst/>
                <a:latin typeface="Calibri" panose="020F0502020204030204" pitchFamily="34" charset="0"/>
                <a:ea typeface="Calibri" panose="020F0502020204030204" pitchFamily="34" charset="0"/>
              </a:rPr>
              <a:t>Performance analysis vs LNISv5 Bi-Phase-L parameters (wavefront PFS1b/PRS1b):</a:t>
            </a:r>
          </a:p>
          <a:p>
            <a:pPr marL="285750" indent="-285750">
              <a:buFont typeface="Arial" panose="020B0604020202020204" pitchFamily="34" charset="0"/>
              <a:buChar char="•"/>
            </a:pPr>
            <a:r>
              <a:rPr lang="en-GB">
                <a:latin typeface="Calibri" panose="020F0502020204030204" pitchFamily="34" charset="0"/>
              </a:rPr>
              <a:t>Symbol rate 48 </a:t>
            </a:r>
            <a:r>
              <a:rPr lang="en-GB" err="1">
                <a:latin typeface="Calibri" panose="020F0502020204030204" pitchFamily="34" charset="0"/>
              </a:rPr>
              <a:t>ksps</a:t>
            </a:r>
            <a:r>
              <a:rPr lang="en-GB">
                <a:latin typeface="Calibri" panose="020F0502020204030204" pitchFamily="34" charset="0"/>
              </a:rPr>
              <a:t> &lt; Rs &lt; 1.024 </a:t>
            </a:r>
            <a:r>
              <a:rPr lang="en-GB" err="1">
                <a:latin typeface="Calibri" panose="020F0502020204030204" pitchFamily="34" charset="0"/>
              </a:rPr>
              <a:t>Msps</a:t>
            </a:r>
            <a:endParaRPr lang="en-GB">
              <a:latin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rPr>
              <a:t>Data Modulation Index: 0.2 to 1.4 radians (peak)</a:t>
            </a:r>
          </a:p>
          <a:p>
            <a:endParaRPr lang="en-GB">
              <a:latin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ndParaRPr>
          </a:p>
          <a:p>
            <a:r>
              <a:rPr lang="en-GB" sz="1800">
                <a:effectLst/>
                <a:latin typeface="Calibri" panose="020F0502020204030204" pitchFamily="34" charset="0"/>
                <a:ea typeface="Calibri" panose="020F0502020204030204" pitchFamily="34" charset="0"/>
              </a:rPr>
              <a:t>Performance analysis vs LNISv5 GMSK parameters (wavefront PFS1d/PFS1e/PRS1d/PRS1e):</a:t>
            </a:r>
          </a:p>
          <a:p>
            <a:pPr marL="285750" indent="-285750">
              <a:buFont typeface="Arial" panose="020B0604020202020204" pitchFamily="34" charset="0"/>
              <a:buChar char="•"/>
            </a:pPr>
            <a:r>
              <a:rPr lang="en-GB">
                <a:latin typeface="Calibri" panose="020F0502020204030204" pitchFamily="34" charset="0"/>
              </a:rPr>
              <a:t>Symbol rate 1 </a:t>
            </a:r>
            <a:r>
              <a:rPr lang="en-GB" err="1">
                <a:latin typeface="Calibri" panose="020F0502020204030204" pitchFamily="34" charset="0"/>
              </a:rPr>
              <a:t>Msps</a:t>
            </a:r>
            <a:r>
              <a:rPr lang="en-GB">
                <a:latin typeface="Calibri" panose="020F0502020204030204" pitchFamily="34" charset="0"/>
              </a:rPr>
              <a:t> &lt; Rs &lt; 5 </a:t>
            </a:r>
            <a:r>
              <a:rPr lang="en-GB" err="1">
                <a:latin typeface="Calibri" panose="020F0502020204030204" pitchFamily="34" charset="0"/>
              </a:rPr>
              <a:t>Msps</a:t>
            </a:r>
            <a:endParaRPr lang="en-GB">
              <a:latin typeface="Calibri" panose="020F0502020204030204" pitchFamily="34" charset="0"/>
            </a:endParaRPr>
          </a:p>
          <a:p>
            <a:pPr marL="285750" indent="-285750">
              <a:buFont typeface="Arial" panose="020B0604020202020204" pitchFamily="34" charset="0"/>
              <a:buChar char="•"/>
            </a:pPr>
            <a:endParaRPr lang="en-GB"/>
          </a:p>
        </p:txBody>
      </p:sp>
      <p:sp>
        <p:nvSpPr>
          <p:cNvPr id="5" name="TextBox 4">
            <a:extLst>
              <a:ext uri="{FF2B5EF4-FFF2-40B4-BE49-F238E27FC236}">
                <a16:creationId xmlns:a16="http://schemas.microsoft.com/office/drawing/2014/main" id="{98FAE52E-9A0C-784F-18C0-026B3E656DCD}"/>
              </a:ext>
            </a:extLst>
          </p:cNvPr>
          <p:cNvSpPr txBox="1"/>
          <p:nvPr/>
        </p:nvSpPr>
        <p:spPr>
          <a:xfrm>
            <a:off x="216000" y="3839442"/>
            <a:ext cx="11386585" cy="2308324"/>
          </a:xfrm>
          <a:prstGeom prst="rect">
            <a:avLst/>
          </a:prstGeom>
          <a:noFill/>
        </p:spPr>
        <p:txBody>
          <a:bodyPr wrap="square">
            <a:spAutoFit/>
          </a:bodyPr>
          <a:lstStyle/>
          <a:p>
            <a:r>
              <a:rPr lang="en-GB" sz="1800">
                <a:effectLst/>
                <a:latin typeface="Calibri" panose="020F0502020204030204" pitchFamily="34" charset="0"/>
                <a:ea typeface="Calibri" panose="020F0502020204030204" pitchFamily="34" charset="0"/>
              </a:rPr>
              <a:t>These tables provide an equivalent EVM in the signal phase induced by the oscillator phase error, considering:</a:t>
            </a:r>
          </a:p>
          <a:p>
            <a:pPr marL="285750" indent="-285750">
              <a:buFont typeface="Arial" panose="020B0604020202020204" pitchFamily="34" charset="0"/>
              <a:buChar char="•"/>
            </a:pPr>
            <a:r>
              <a:rPr lang="en-GB">
                <a:latin typeface="Calibri" panose="020F0502020204030204" pitchFamily="34" charset="0"/>
              </a:rPr>
              <a:t>That the receiver is locked on the residual carrier, which filters the low frequency error of the transmit phase</a:t>
            </a:r>
          </a:p>
          <a:p>
            <a:pPr marL="285750" indent="-285750">
              <a:buFont typeface="Arial" panose="020B0604020202020204" pitchFamily="34" charset="0"/>
              <a:buChar char="•"/>
            </a:pPr>
            <a:r>
              <a:rPr lang="en-GB">
                <a:latin typeface="Calibri" panose="020F0502020204030204" pitchFamily="34" charset="0"/>
              </a:rPr>
              <a:t>That no multiplier is applied between the oscillator frequency and the symbol rate generation</a:t>
            </a:r>
          </a:p>
          <a:p>
            <a:pPr marL="285750" indent="-285750">
              <a:buFont typeface="Arial" panose="020B0604020202020204" pitchFamily="34" charset="0"/>
              <a:buChar char="•"/>
            </a:pPr>
            <a:r>
              <a:rPr lang="en-GB">
                <a:latin typeface="Calibri" panose="020F0502020204030204" pitchFamily="34" charset="0"/>
              </a:rPr>
              <a:t>That the phase error (rms) is divided by the modulation index and computed as:</a:t>
            </a:r>
          </a:p>
          <a:p>
            <a:pPr marL="285750" indent="-285750">
              <a:buFont typeface="Arial" panose="020B0604020202020204" pitchFamily="34" charset="0"/>
              <a:buChar char="•"/>
            </a:pPr>
            <a:endParaRPr lang="en-GB">
              <a:latin typeface="Calibri" panose="020F0502020204030204" pitchFamily="34" charset="0"/>
            </a:endParaRPr>
          </a:p>
          <a:p>
            <a:pPr marL="285750" indent="-285750">
              <a:buFont typeface="Arial" panose="020B0604020202020204" pitchFamily="34" charset="0"/>
              <a:buChar char="•"/>
            </a:pPr>
            <a:endParaRPr lang="en-GB">
              <a:latin typeface="Calibri" panose="020F0502020204030204" pitchFamily="34" charset="0"/>
            </a:endParaRPr>
          </a:p>
          <a:p>
            <a:endParaRPr lang="en-GB">
              <a:latin typeface="Calibri" panose="020F0502020204030204" pitchFamily="34" charset="0"/>
            </a:endParaRPr>
          </a:p>
          <a:p>
            <a:r>
              <a:rPr lang="en-GB">
                <a:latin typeface="Calibri" panose="020F0502020204030204" pitchFamily="34" charset="0"/>
              </a:rPr>
              <a:t>This computation only aims at checking whether the mask is “good enough” for Prox1.</a:t>
            </a:r>
          </a:p>
        </p:txBody>
      </p:sp>
      <p:pic>
        <p:nvPicPr>
          <p:cNvPr id="1025" name="Picture 6">
            <a:extLst>
              <a:ext uri="{FF2B5EF4-FFF2-40B4-BE49-F238E27FC236}">
                <a16:creationId xmlns:a16="http://schemas.microsoft.com/office/drawing/2014/main" id="{F64F9D01-CB86-829C-723A-9708FA8D6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858" y="5156892"/>
            <a:ext cx="147992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7">
            <a:extLst>
              <a:ext uri="{FF2B5EF4-FFF2-40B4-BE49-F238E27FC236}">
                <a16:creationId xmlns:a16="http://schemas.microsoft.com/office/drawing/2014/main" id="{36366164-FBBD-A66E-EC0C-7F9F57808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30" y="5161460"/>
            <a:ext cx="2001828" cy="46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37CEA31-59EF-9B6A-BB9A-E42DBF084682}"/>
              </a:ext>
            </a:extLst>
          </p:cNvPr>
          <p:cNvPicPr>
            <a:picLocks noChangeAspect="1"/>
          </p:cNvPicPr>
          <p:nvPr/>
        </p:nvPicPr>
        <p:blipFill>
          <a:blip r:embed="rId4"/>
          <a:stretch>
            <a:fillRect/>
          </a:stretch>
        </p:blipFill>
        <p:spPr>
          <a:xfrm>
            <a:off x="5156661" y="1531118"/>
            <a:ext cx="7021481" cy="923330"/>
          </a:xfrm>
          <a:prstGeom prst="rect">
            <a:avLst/>
          </a:prstGeom>
        </p:spPr>
      </p:pic>
      <p:pic>
        <p:nvPicPr>
          <p:cNvPr id="3" name="Picture 2">
            <a:extLst>
              <a:ext uri="{FF2B5EF4-FFF2-40B4-BE49-F238E27FC236}">
                <a16:creationId xmlns:a16="http://schemas.microsoft.com/office/drawing/2014/main" id="{D46D74A9-1176-4D42-2C10-F3452F6C05E2}"/>
              </a:ext>
            </a:extLst>
          </p:cNvPr>
          <p:cNvPicPr>
            <a:picLocks noChangeAspect="1"/>
          </p:cNvPicPr>
          <p:nvPr/>
        </p:nvPicPr>
        <p:blipFill>
          <a:blip r:embed="rId5"/>
          <a:stretch>
            <a:fillRect/>
          </a:stretch>
        </p:blipFill>
        <p:spPr>
          <a:xfrm>
            <a:off x="5156661" y="2825616"/>
            <a:ext cx="1320800" cy="965200"/>
          </a:xfrm>
          <a:prstGeom prst="rect">
            <a:avLst/>
          </a:prstGeom>
        </p:spPr>
      </p:pic>
    </p:spTree>
    <p:extLst>
      <p:ext uri="{BB962C8B-B14F-4D97-AF65-F5344CB8AC3E}">
        <p14:creationId xmlns:p14="http://schemas.microsoft.com/office/powerpoint/2010/main" val="559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ED7FA-6196-3FCD-4AD1-2645AAD02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1AC52-1DA4-CF6E-AB5E-61B9980B53EF}"/>
              </a:ext>
            </a:extLst>
          </p:cNvPr>
          <p:cNvSpPr>
            <a:spLocks noGrp="1"/>
          </p:cNvSpPr>
          <p:nvPr>
            <p:ph type="title"/>
          </p:nvPr>
        </p:nvSpPr>
        <p:spPr/>
        <p:txBody>
          <a:bodyPr wrap="square" anchor="ctr">
            <a:normAutofit fontScale="90000"/>
          </a:bodyPr>
          <a:lstStyle/>
          <a:p>
            <a:r>
              <a:rPr lang="en-GB"/>
              <a:t>Phase Noise Mask </a:t>
            </a:r>
            <a:r>
              <a:rPr lang="en-GB" sz="3200"/>
              <a:t>and end-to-end system performance</a:t>
            </a:r>
            <a:endParaRPr lang="en-GB"/>
          </a:p>
        </p:txBody>
      </p:sp>
      <p:sp>
        <p:nvSpPr>
          <p:cNvPr id="5" name="TextBox 4">
            <a:extLst>
              <a:ext uri="{FF2B5EF4-FFF2-40B4-BE49-F238E27FC236}">
                <a16:creationId xmlns:a16="http://schemas.microsoft.com/office/drawing/2014/main" id="{6FD964DC-0C80-EDB0-B2B0-B49CA7B43A3F}"/>
              </a:ext>
            </a:extLst>
          </p:cNvPr>
          <p:cNvSpPr txBox="1"/>
          <p:nvPr/>
        </p:nvSpPr>
        <p:spPr>
          <a:xfrm>
            <a:off x="168805" y="1149337"/>
            <a:ext cx="11386585" cy="2585323"/>
          </a:xfrm>
          <a:prstGeom prst="rect">
            <a:avLst/>
          </a:prstGeom>
          <a:noFill/>
        </p:spPr>
        <p:txBody>
          <a:bodyPr wrap="square">
            <a:spAutoFit/>
          </a:bodyPr>
          <a:lstStyle/>
          <a:p>
            <a:pPr algn="just"/>
            <a:r>
              <a:rPr lang="en-GB">
                <a:latin typeface="Calibri" panose="020F0502020204030204" pitchFamily="34" charset="0"/>
              </a:rPr>
              <a:t>Phase noise is only a subset of the signal distortion happening on a transmit chain – we could define an EVM.</a:t>
            </a:r>
          </a:p>
          <a:p>
            <a:pPr algn="just"/>
            <a:endParaRPr lang="en-GB">
              <a:latin typeface="Calibri" panose="020F0502020204030204" pitchFamily="34" charset="0"/>
            </a:endParaRPr>
          </a:p>
          <a:p>
            <a:pPr algn="just"/>
            <a:r>
              <a:rPr lang="en-GB">
                <a:latin typeface="Calibri" panose="020F0502020204030204" pitchFamily="34" charset="0"/>
              </a:rPr>
              <a:t>The EVM is understood as measured with an ideal receiver, to distinguish the contribution of the transmit chain (with transmitting chain imperfections: modulator, amplifier, filters, group delay, spectral regrowth/compression due to amplifying stages, …) from the receive chain imperfections. </a:t>
            </a:r>
          </a:p>
          <a:p>
            <a:pPr algn="just"/>
            <a:endParaRPr lang="en-GB">
              <a:latin typeface="Calibri" panose="020F0502020204030204" pitchFamily="34" charset="0"/>
            </a:endParaRPr>
          </a:p>
          <a:p>
            <a:pPr algn="just"/>
            <a:r>
              <a:rPr lang="en-GB">
                <a:latin typeface="Calibri" panose="020F0502020204030204" pitchFamily="34" charset="0"/>
              </a:rPr>
              <a:t>Considering the modulations used for </a:t>
            </a:r>
            <a:r>
              <a:rPr lang="en-GB" err="1">
                <a:latin typeface="Calibri" panose="020F0502020204030204" pitchFamily="34" charset="0"/>
              </a:rPr>
              <a:t>Sband</a:t>
            </a:r>
            <a:r>
              <a:rPr lang="en-GB">
                <a:latin typeface="Calibri" panose="020F0502020204030204" pitchFamily="34" charset="0"/>
              </a:rPr>
              <a:t>, it is proposed to recommend an EVM of 10% to cover for the overall imperfections of the transmit chain and help the system integrators to pre-allocate a reference performance level in the link budget.</a:t>
            </a:r>
          </a:p>
        </p:txBody>
      </p:sp>
    </p:spTree>
    <p:extLst>
      <p:ext uri="{BB962C8B-B14F-4D97-AF65-F5344CB8AC3E}">
        <p14:creationId xmlns:p14="http://schemas.microsoft.com/office/powerpoint/2010/main" val="302622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249E6-3885-75F3-5124-03E42D61C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4C488-FD8B-894B-6FDB-935CAEC0584A}"/>
              </a:ext>
            </a:extLst>
          </p:cNvPr>
          <p:cNvSpPr>
            <a:spLocks noGrp="1"/>
          </p:cNvSpPr>
          <p:nvPr>
            <p:ph type="title"/>
          </p:nvPr>
        </p:nvSpPr>
        <p:spPr/>
        <p:txBody>
          <a:bodyPr/>
          <a:lstStyle/>
          <a:p>
            <a:r>
              <a:rPr lang="en-GB"/>
              <a:t>Emissivity mask dispositions for Prox1</a:t>
            </a:r>
          </a:p>
        </p:txBody>
      </p:sp>
      <p:sp>
        <p:nvSpPr>
          <p:cNvPr id="3" name="Content Placeholder 2">
            <a:extLst>
              <a:ext uri="{FF2B5EF4-FFF2-40B4-BE49-F238E27FC236}">
                <a16:creationId xmlns:a16="http://schemas.microsoft.com/office/drawing/2014/main" id="{E3196F5D-4787-085F-BFBD-9AE43C94CA1C}"/>
              </a:ext>
            </a:extLst>
          </p:cNvPr>
          <p:cNvSpPr>
            <a:spLocks noGrp="1"/>
          </p:cNvSpPr>
          <p:nvPr>
            <p:ph idx="1"/>
          </p:nvPr>
        </p:nvSpPr>
        <p:spPr>
          <a:xfrm>
            <a:off x="219600" y="2926079"/>
            <a:ext cx="11764800" cy="3284113"/>
          </a:xfrm>
        </p:spPr>
        <p:txBody>
          <a:bodyPr/>
          <a:lstStyle/>
          <a:p>
            <a:pPr lvl="0" algn="just">
              <a:lnSpc>
                <a:spcPts val="1400"/>
              </a:lnSpc>
              <a:spcBef>
                <a:spcPts val="1200"/>
              </a:spcBef>
            </a:pPr>
            <a:r>
              <a:rPr lang="en-GB">
                <a:latin typeface="Times New Roman"/>
                <a:ea typeface="Times New Roman" panose="02020603050405020304" pitchFamily="18" charset="0"/>
                <a:cs typeface="Arial"/>
              </a:rPr>
              <a:t>Emissivity masks are being defined by:</a:t>
            </a: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NTIA (based on </a:t>
            </a:r>
            <a:r>
              <a:rPr lang="en-GB" altLang="en-US" err="1">
                <a:latin typeface="Times New Roman"/>
                <a:ea typeface="MS PGothic"/>
                <a:cs typeface="Arial"/>
              </a:rPr>
              <a:t>dBsd</a:t>
            </a:r>
            <a:r>
              <a:rPr lang="en-GB" altLang="en-US">
                <a:latin typeface="Times New Roman"/>
                <a:ea typeface="MS PGothic"/>
                <a:cs typeface="Arial"/>
              </a:rPr>
              <a:t> </a:t>
            </a:r>
            <a:r>
              <a:rPr lang="en-GB" altLang="en-US" err="1">
                <a:latin typeface="Times New Roman"/>
                <a:ea typeface="MS PGothic"/>
                <a:cs typeface="Arial"/>
              </a:rPr>
              <a:t>wrt</a:t>
            </a:r>
            <a:r>
              <a:rPr lang="en-GB" altLang="en-US">
                <a:latin typeface="Times New Roman"/>
                <a:ea typeface="MS PGothic"/>
                <a:cs typeface="Arial"/>
              </a:rPr>
              <a:t> residual carrier &amp; necessary bandwidth computation) </a:t>
            </a:r>
            <a:r>
              <a:rPr lang="en-GB" altLang="en-US">
                <a:latin typeface="Times New Roman"/>
                <a:ea typeface="MS PGothic"/>
                <a:cs typeface="Arial"/>
                <a:sym typeface="Wingdings" panose="05000000000000000000" pitchFamily="2" charset="2"/>
              </a:rPr>
              <a:t> green line</a:t>
            </a:r>
            <a:endParaRPr lang="en-GB" altLang="en-US">
              <a:latin typeface="Times New Roman"/>
              <a:ea typeface="MS PGothic"/>
              <a:cs typeface="Arial"/>
            </a:endParaRP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SFCG 41-1 (based on </a:t>
            </a:r>
            <a:r>
              <a:rPr lang="en-GB" altLang="en-US" err="1">
                <a:latin typeface="Times New Roman"/>
                <a:ea typeface="MS PGothic"/>
                <a:cs typeface="Arial"/>
              </a:rPr>
              <a:t>dBc</a:t>
            </a:r>
            <a:r>
              <a:rPr lang="en-GB" altLang="en-US">
                <a:latin typeface="Times New Roman"/>
                <a:ea typeface="MS PGothic"/>
                <a:cs typeface="Arial"/>
              </a:rPr>
              <a:t> </a:t>
            </a:r>
            <a:r>
              <a:rPr lang="en-GB" altLang="en-US" err="1">
                <a:latin typeface="Times New Roman"/>
                <a:ea typeface="MS PGothic"/>
                <a:cs typeface="Arial"/>
              </a:rPr>
              <a:t>wrt</a:t>
            </a:r>
            <a:r>
              <a:rPr lang="en-GB" altLang="en-US">
                <a:latin typeface="Times New Roman"/>
                <a:ea typeface="MS PGothic"/>
                <a:cs typeface="Arial"/>
              </a:rPr>
              <a:t> data carrier with potential relaxation for rates &lt;300ksps) </a:t>
            </a:r>
            <a:r>
              <a:rPr lang="en-GB" altLang="en-US">
                <a:latin typeface="Times New Roman"/>
                <a:ea typeface="MS PGothic"/>
                <a:cs typeface="Arial"/>
                <a:sym typeface="Wingdings" panose="05000000000000000000" pitchFamily="2" charset="2"/>
              </a:rPr>
              <a:t> doted line</a:t>
            </a:r>
            <a:endParaRPr lang="en-GB" altLang="en-US">
              <a:latin typeface="Times New Roman"/>
              <a:ea typeface="MS PGothic"/>
              <a:cs typeface="Arial"/>
            </a:endParaRP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ECSS-E-ST-50-05Crev2 uses the SFCG mask for rates &gt; 60ksps but without the potential relaxation </a:t>
            </a:r>
            <a:r>
              <a:rPr lang="en-GB" altLang="en-US">
                <a:latin typeface="Times New Roman"/>
                <a:ea typeface="MS PGothic"/>
                <a:cs typeface="Arial"/>
                <a:sym typeface="Wingdings" panose="05000000000000000000" pitchFamily="2" charset="2"/>
              </a:rPr>
              <a:t> hard line</a:t>
            </a:r>
            <a:endParaRPr lang="en-GB" altLang="en-US">
              <a:latin typeface="Times New Roman"/>
              <a:ea typeface="MS PGothic"/>
              <a:cs typeface="Arial"/>
            </a:endParaRPr>
          </a:p>
          <a:p>
            <a:pPr algn="just">
              <a:lnSpc>
                <a:spcPts val="1400"/>
              </a:lnSpc>
              <a:spcBef>
                <a:spcPts val="1200"/>
              </a:spcBef>
            </a:pPr>
            <a:r>
              <a:rPr lang="en-GB" altLang="en-US">
                <a:latin typeface="Times New Roman"/>
                <a:ea typeface="MS PGothic"/>
                <a:cs typeface="Arial"/>
              </a:rPr>
              <a:t>Question: What to do for Prox1 </a:t>
            </a:r>
            <a:r>
              <a:rPr lang="en-GB" altLang="en-US" err="1">
                <a:latin typeface="Times New Roman"/>
                <a:ea typeface="MS PGothic"/>
                <a:cs typeface="Arial"/>
              </a:rPr>
              <a:t>Sband</a:t>
            </a:r>
            <a:r>
              <a:rPr lang="en-GB" altLang="en-US">
                <a:latin typeface="Times New Roman"/>
                <a:ea typeface="MS PGothic"/>
                <a:cs typeface="Arial"/>
              </a:rPr>
              <a:t> knowing that channels have 1MHz resolution?</a:t>
            </a: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Are the NTIA/SFCG/ECSS applicable by default?</a:t>
            </a: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Should we specify a mask?</a:t>
            </a: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Should we simply set an inter-channel interference value / spectral confinement criterion? NTIA/SCFG/ECSS might be over-constraining for Prox1 when using &lt;32ksps Bi-Phase-L modulation over 1MHz channels. RF filters come with a cost and an implementation loss impact for the Users</a:t>
            </a:r>
          </a:p>
          <a:p>
            <a:pPr marL="342900" indent="-342900" algn="just">
              <a:lnSpc>
                <a:spcPts val="1400"/>
              </a:lnSpc>
              <a:spcBef>
                <a:spcPts val="1200"/>
              </a:spcBef>
              <a:buFont typeface="Symbol" panose="05050102010706020507" pitchFamily="18" charset="2"/>
              <a:buChar char=""/>
            </a:pPr>
            <a:r>
              <a:rPr lang="en-GB" altLang="en-US">
                <a:latin typeface="Times New Roman"/>
                <a:ea typeface="MS PGothic"/>
                <a:cs typeface="Arial"/>
              </a:rPr>
              <a:t>We could also define a guard band vs 1MHz to cover for Doppler + Oscillator drift</a:t>
            </a:r>
          </a:p>
          <a:p>
            <a:pPr algn="just">
              <a:lnSpc>
                <a:spcPts val="1400"/>
              </a:lnSpc>
              <a:spcBef>
                <a:spcPts val="1200"/>
              </a:spcBef>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endParaRPr lang="en-GB"/>
          </a:p>
        </p:txBody>
      </p:sp>
      <p:pic>
        <p:nvPicPr>
          <p:cNvPr id="4" name="Picture 3">
            <a:extLst>
              <a:ext uri="{FF2B5EF4-FFF2-40B4-BE49-F238E27FC236}">
                <a16:creationId xmlns:a16="http://schemas.microsoft.com/office/drawing/2014/main" id="{AEFD5187-7AC1-B40D-1FDB-69B43F6FC8E6}"/>
              </a:ext>
            </a:extLst>
          </p:cNvPr>
          <p:cNvPicPr>
            <a:picLocks noChangeAspect="1"/>
          </p:cNvPicPr>
          <p:nvPr/>
        </p:nvPicPr>
        <p:blipFill>
          <a:blip r:embed="rId2"/>
          <a:stretch>
            <a:fillRect/>
          </a:stretch>
        </p:blipFill>
        <p:spPr>
          <a:xfrm>
            <a:off x="4356456" y="906051"/>
            <a:ext cx="3512426" cy="2354560"/>
          </a:xfrm>
          <a:prstGeom prst="rect">
            <a:avLst/>
          </a:prstGeom>
        </p:spPr>
      </p:pic>
    </p:spTree>
    <p:extLst>
      <p:ext uri="{BB962C8B-B14F-4D97-AF65-F5344CB8AC3E}">
        <p14:creationId xmlns:p14="http://schemas.microsoft.com/office/powerpoint/2010/main" val="268820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FD92-B69B-BCC8-5FC1-41070A94E461}"/>
              </a:ext>
            </a:extLst>
          </p:cNvPr>
          <p:cNvSpPr>
            <a:spLocks noGrp="1"/>
          </p:cNvSpPr>
          <p:nvPr>
            <p:ph type="title"/>
          </p:nvPr>
        </p:nvSpPr>
        <p:spPr/>
        <p:txBody>
          <a:bodyPr/>
          <a:lstStyle/>
          <a:p>
            <a:r>
              <a:rPr lang="en-GB"/>
              <a:t>Modulation Index</a:t>
            </a:r>
          </a:p>
        </p:txBody>
      </p:sp>
      <p:sp>
        <p:nvSpPr>
          <p:cNvPr id="3" name="Content Placeholder 2">
            <a:extLst>
              <a:ext uri="{FF2B5EF4-FFF2-40B4-BE49-F238E27FC236}">
                <a16:creationId xmlns:a16="http://schemas.microsoft.com/office/drawing/2014/main" id="{EBE3D7B2-3BF4-03B1-CDF2-394CB64D5E49}"/>
              </a:ext>
            </a:extLst>
          </p:cNvPr>
          <p:cNvSpPr>
            <a:spLocks noGrp="1"/>
          </p:cNvSpPr>
          <p:nvPr>
            <p:ph idx="1"/>
          </p:nvPr>
        </p:nvSpPr>
        <p:spPr>
          <a:xfrm>
            <a:off x="219600" y="1073683"/>
            <a:ext cx="11764800" cy="5136510"/>
          </a:xfrm>
        </p:spPr>
        <p:txBody>
          <a:bodyPr/>
          <a:lstStyle/>
          <a:p>
            <a:pPr lvl="0" algn="just">
              <a:lnSpc>
                <a:spcPts val="1400"/>
              </a:lnSpc>
              <a:spcBef>
                <a:spcPts val="1200"/>
              </a:spcBef>
            </a:pPr>
            <a:r>
              <a:rPr lang="en-US" sz="1800">
                <a:effectLst/>
                <a:latin typeface="Times New Roman" panose="02020603050405020304" pitchFamily="18" charset="0"/>
                <a:ea typeface="Times New Roman" panose="02020603050405020304" pitchFamily="18" charset="0"/>
              </a:rPr>
              <a:t>Proposition of 8 discrete default values for Prox1 </a:t>
            </a:r>
            <a:r>
              <a:rPr lang="en-US" sz="1800" err="1">
                <a:effectLst/>
                <a:latin typeface="Times New Roman" panose="02020603050405020304" pitchFamily="18" charset="0"/>
                <a:ea typeface="Times New Roman" panose="02020603050405020304" pitchFamily="18" charset="0"/>
              </a:rPr>
              <a:t>Sband</a:t>
            </a:r>
            <a:r>
              <a:rPr lang="en-US" sz="1800">
                <a:effectLst/>
                <a:latin typeface="Times New Roman" panose="02020603050405020304" pitchFamily="18" charset="0"/>
                <a:ea typeface="Times New Roman" panose="02020603050405020304" pitchFamily="18" charset="0"/>
              </a:rPr>
              <a:t>:</a:t>
            </a: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0.2 rad/pk (LNISv5 low value for Bi-Phase-L)</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0.4 rad/pk</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0.6 rad/pk</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0.8 rad/pk</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π/3 rad/pk (Prox1 default setting in UHF, used by Lunar Pathfinder)</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1.15 rad/pk (GTW nom value for Bi-Phase-L, stil</a:t>
            </a:r>
            <a:r>
              <a:rPr lang="en-US">
                <a:latin typeface="Times New Roman" panose="02020603050405020304" pitchFamily="18" charset="0"/>
                <a:ea typeface="Times New Roman" panose="02020603050405020304" pitchFamily="18" charset="0"/>
              </a:rPr>
              <a:t>l enables ranging if need be in non-regenerative mode</a:t>
            </a:r>
            <a:r>
              <a:rPr lang="en-US" sz="1800">
                <a:effectLst/>
                <a:latin typeface="Times New Roman" panose="02020603050405020304" pitchFamily="18" charset="0"/>
                <a:ea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1.3 rad/pk (GTW high value for Bi-Phase-L, stil</a:t>
            </a:r>
            <a:r>
              <a:rPr lang="en-US">
                <a:latin typeface="Times New Roman" panose="02020603050405020304" pitchFamily="18" charset="0"/>
                <a:ea typeface="Times New Roman" panose="02020603050405020304" pitchFamily="18" charset="0"/>
              </a:rPr>
              <a:t>l enables ranging if need be in regenerative mode</a:t>
            </a:r>
            <a:r>
              <a:rPr lang="en-US" sz="1800">
                <a:effectLst/>
                <a:latin typeface="Times New Roman" panose="02020603050405020304" pitchFamily="18" charset="0"/>
                <a:ea typeface="Times New Roman" panose="02020603050405020304" pitchFamily="18" charset="0"/>
              </a:rPr>
              <a:t>)</a:t>
            </a:r>
            <a:endParaRPr lang="en-GB" sz="1800">
              <a:effectLst/>
              <a:latin typeface="Times New Roman" panose="02020603050405020304" pitchFamily="18" charset="0"/>
              <a:ea typeface="Times New Roman" panose="02020603050405020304" pitchFamily="18" charset="0"/>
            </a:endParaRPr>
          </a:p>
          <a:p>
            <a:pPr marL="342900" lvl="0" indent="-342900" algn="just">
              <a:lnSpc>
                <a:spcPts val="1400"/>
              </a:lnSpc>
              <a:spcBef>
                <a:spcPts val="1200"/>
              </a:spcBef>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1.4 rad/pk (LNISv5 high value for Bi-Phase-L)</a:t>
            </a:r>
            <a:endParaRPr lang="en-GB" sz="1800">
              <a:effectLst/>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116021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4361B-6211-CB56-A9D7-C6866DB7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DEFA2-F3DD-92C1-F098-E01AF614FB88}"/>
              </a:ext>
            </a:extLst>
          </p:cNvPr>
          <p:cNvSpPr>
            <a:spLocks noGrp="1"/>
          </p:cNvSpPr>
          <p:nvPr>
            <p:ph type="title"/>
          </p:nvPr>
        </p:nvSpPr>
        <p:spPr/>
        <p:txBody>
          <a:bodyPr/>
          <a:lstStyle/>
          <a:p>
            <a:r>
              <a:rPr lang="en-GB"/>
              <a:t>Frequency set</a:t>
            </a:r>
          </a:p>
        </p:txBody>
      </p:sp>
      <p:sp>
        <p:nvSpPr>
          <p:cNvPr id="3" name="Content Placeholder 2">
            <a:extLst>
              <a:ext uri="{FF2B5EF4-FFF2-40B4-BE49-F238E27FC236}">
                <a16:creationId xmlns:a16="http://schemas.microsoft.com/office/drawing/2014/main" id="{D9672E72-BB79-3290-ADE6-D17F62FD6F1A}"/>
              </a:ext>
            </a:extLst>
          </p:cNvPr>
          <p:cNvSpPr>
            <a:spLocks noGrp="1"/>
          </p:cNvSpPr>
          <p:nvPr>
            <p:ph idx="1"/>
          </p:nvPr>
        </p:nvSpPr>
        <p:spPr/>
        <p:txBody>
          <a:bodyPr/>
          <a:lstStyle/>
          <a:p>
            <a:pPr lvl="0" algn="just">
              <a:lnSpc>
                <a:spcPts val="1400"/>
              </a:lnSpc>
              <a:spcBef>
                <a:spcPts val="1200"/>
              </a:spcBef>
            </a:pPr>
            <a:r>
              <a:rPr lang="en-US" sz="1800">
                <a:effectLst/>
                <a:latin typeface="Times New Roman" panose="02020603050405020304" pitchFamily="18" charset="0"/>
                <a:ea typeface="Times New Roman" panose="02020603050405020304" pitchFamily="18" charset="0"/>
              </a:rPr>
              <a:t>SFCG </a:t>
            </a:r>
            <a:r>
              <a:rPr lang="en-GB" sz="1800">
                <a:effectLst/>
                <a:latin typeface="Times New Roman" panose="02020603050405020304" pitchFamily="18" charset="0"/>
                <a:ea typeface="Times New Roman" panose="02020603050405020304" pitchFamily="18" charset="0"/>
              </a:rPr>
              <a:t>recent feedback is that channels 0-4 could be allocated to CCSDS Prox1</a:t>
            </a:r>
          </a:p>
          <a:p>
            <a:pPr algn="just">
              <a:lnSpc>
                <a:spcPts val="1400"/>
              </a:lnSpc>
              <a:spcBef>
                <a:spcPts val="1200"/>
              </a:spcBef>
            </a:pPr>
            <a:r>
              <a:rPr lang="en-US" sz="1800">
                <a:effectLst/>
                <a:latin typeface="Times New Roman" panose="02020603050405020304" pitchFamily="18" charset="0"/>
                <a:ea typeface="Times New Roman" panose="02020603050405020304" pitchFamily="18" charset="0"/>
              </a:rPr>
              <a:t>SFCG </a:t>
            </a:r>
            <a:r>
              <a:rPr lang="en-GB" sz="1800">
                <a:effectLst/>
                <a:latin typeface="Times New Roman" panose="02020603050405020304" pitchFamily="18" charset="0"/>
                <a:ea typeface="Times New Roman" panose="02020603050405020304" pitchFamily="18" charset="0"/>
              </a:rPr>
              <a:t>recent feedback is that channels 5-9 might be used by CCSDS Prox1 (potentially in concurrence with other protocols)</a:t>
            </a:r>
          </a:p>
          <a:p>
            <a:pPr algn="just">
              <a:lnSpc>
                <a:spcPts val="1400"/>
              </a:lnSpc>
              <a:spcBef>
                <a:spcPts val="1200"/>
              </a:spcBef>
            </a:pPr>
            <a:endParaRPr lang="en-GB">
              <a:latin typeface="Times New Roman" panose="02020603050405020304" pitchFamily="18" charset="0"/>
              <a:ea typeface="Times New Roman" panose="02020603050405020304" pitchFamily="18" charset="0"/>
            </a:endParaRPr>
          </a:p>
          <a:p>
            <a:pPr algn="just">
              <a:lnSpc>
                <a:spcPts val="1400"/>
              </a:lnSpc>
              <a:spcBef>
                <a:spcPts val="1200"/>
              </a:spcBef>
            </a:pPr>
            <a:r>
              <a:rPr lang="en-GB" sz="1800">
                <a:effectLst/>
                <a:latin typeface="Times New Roman" panose="02020603050405020304" pitchFamily="18" charset="0"/>
                <a:ea typeface="Times New Roman" panose="02020603050405020304" pitchFamily="18" charset="0"/>
              </a:rPr>
              <a:t>To be confirmed in June 2024 in SFCG meeting</a:t>
            </a: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endParaRPr lang="en-GB"/>
          </a:p>
        </p:txBody>
      </p:sp>
      <p:pic>
        <p:nvPicPr>
          <p:cNvPr id="7" name="Picture 6">
            <a:extLst>
              <a:ext uri="{FF2B5EF4-FFF2-40B4-BE49-F238E27FC236}">
                <a16:creationId xmlns:a16="http://schemas.microsoft.com/office/drawing/2014/main" id="{B48FBE24-6E7D-EEC1-2555-D574C27E3DA6}"/>
              </a:ext>
            </a:extLst>
          </p:cNvPr>
          <p:cNvPicPr>
            <a:picLocks noChangeAspect="1"/>
          </p:cNvPicPr>
          <p:nvPr/>
        </p:nvPicPr>
        <p:blipFill>
          <a:blip r:embed="rId2"/>
          <a:stretch>
            <a:fillRect/>
          </a:stretch>
        </p:blipFill>
        <p:spPr>
          <a:xfrm>
            <a:off x="7005962" y="1764398"/>
            <a:ext cx="4570102" cy="1494674"/>
          </a:xfrm>
          <a:prstGeom prst="rect">
            <a:avLst/>
          </a:prstGeom>
        </p:spPr>
      </p:pic>
      <p:pic>
        <p:nvPicPr>
          <p:cNvPr id="6" name="Picture 5">
            <a:extLst>
              <a:ext uri="{FF2B5EF4-FFF2-40B4-BE49-F238E27FC236}">
                <a16:creationId xmlns:a16="http://schemas.microsoft.com/office/drawing/2014/main" id="{9595CFFA-7F91-70A1-2260-6C61A4D640F9}"/>
              </a:ext>
            </a:extLst>
          </p:cNvPr>
          <p:cNvPicPr>
            <a:picLocks noChangeAspect="1"/>
          </p:cNvPicPr>
          <p:nvPr/>
        </p:nvPicPr>
        <p:blipFill>
          <a:blip r:embed="rId3"/>
          <a:stretch>
            <a:fillRect/>
          </a:stretch>
        </p:blipFill>
        <p:spPr>
          <a:xfrm>
            <a:off x="4787813" y="3501483"/>
            <a:ext cx="6788251" cy="2466299"/>
          </a:xfrm>
          <a:prstGeom prst="rect">
            <a:avLst/>
          </a:prstGeom>
        </p:spPr>
      </p:pic>
    </p:spTree>
    <p:extLst>
      <p:ext uri="{BB962C8B-B14F-4D97-AF65-F5344CB8AC3E}">
        <p14:creationId xmlns:p14="http://schemas.microsoft.com/office/powerpoint/2010/main" val="332225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DFD5C-29B3-1876-B54B-2E648B87E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D2718-F1DE-C82A-4625-4933D596660C}"/>
              </a:ext>
            </a:extLst>
          </p:cNvPr>
          <p:cNvSpPr>
            <a:spLocks noGrp="1"/>
          </p:cNvSpPr>
          <p:nvPr>
            <p:ph type="title"/>
          </p:nvPr>
        </p:nvSpPr>
        <p:spPr/>
        <p:txBody>
          <a:bodyPr/>
          <a:lstStyle/>
          <a:p>
            <a:r>
              <a:rPr lang="en-GB" sz="3200"/>
              <a:t>Doppler and Doppler Rate handling</a:t>
            </a:r>
            <a:endParaRPr lang="en-GB"/>
          </a:p>
        </p:txBody>
      </p:sp>
      <p:sp>
        <p:nvSpPr>
          <p:cNvPr id="3" name="Content Placeholder 2">
            <a:extLst>
              <a:ext uri="{FF2B5EF4-FFF2-40B4-BE49-F238E27FC236}">
                <a16:creationId xmlns:a16="http://schemas.microsoft.com/office/drawing/2014/main" id="{E215C70B-5949-1BE5-9840-5491BA387FD5}"/>
              </a:ext>
            </a:extLst>
          </p:cNvPr>
          <p:cNvSpPr>
            <a:spLocks noGrp="1"/>
          </p:cNvSpPr>
          <p:nvPr>
            <p:ph idx="1"/>
          </p:nvPr>
        </p:nvSpPr>
        <p:spPr/>
        <p:txBody>
          <a:bodyPr/>
          <a:lstStyle/>
          <a:p>
            <a:pPr lvl="0" algn="just">
              <a:lnSpc>
                <a:spcPts val="1400"/>
              </a:lnSpc>
              <a:spcBef>
                <a:spcPts val="1200"/>
              </a:spcBef>
            </a:pPr>
            <a:r>
              <a:rPr lang="en-GB">
                <a:latin typeface="Times New Roman" panose="02020603050405020304" pitchFamily="18" charset="0"/>
                <a:ea typeface="Times New Roman" panose="02020603050405020304" pitchFamily="18" charset="0"/>
              </a:rPr>
              <a:t>Doppler &amp; Doppler rate assumptions</a:t>
            </a:r>
          </a:p>
          <a:p>
            <a:pPr marL="342900"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 axial relative speed: 4760m/s (twice the lunar escape velocity to cover all cases of coms between orbiters in opposite clocked orbits and departing vehicles)</a:t>
            </a: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 Doppler (non-coherent) in </a:t>
            </a:r>
            <a:r>
              <a:rPr lang="en-GB" altLang="en-US" err="1">
                <a:latin typeface="Times New Roman" panose="02020603050405020304" pitchFamily="18" charset="0"/>
              </a:rPr>
              <a:t>SBand</a:t>
            </a:r>
            <a:r>
              <a:rPr lang="en-GB" altLang="en-US">
                <a:latin typeface="Times New Roman" panose="02020603050405020304" pitchFamily="18" charset="0"/>
              </a:rPr>
              <a:t>: 36.5KHz </a:t>
            </a:r>
            <a:r>
              <a:rPr lang="en-GB" altLang="en-US" i="1">
                <a:latin typeface="Times New Roman" panose="02020603050405020304" pitchFamily="18" charset="0"/>
              </a:rPr>
              <a:t>(note: typical ELFO-Surface doppler: 5-6 </a:t>
            </a:r>
            <a:r>
              <a:rPr lang="en-GB" altLang="en-US" i="1" err="1">
                <a:latin typeface="Times New Roman" panose="02020603050405020304" pitchFamily="18" charset="0"/>
              </a:rPr>
              <a:t>KHz</a:t>
            </a:r>
            <a:r>
              <a:rPr lang="en-GB" altLang="en-US" i="1">
                <a:latin typeface="Times New Roman" panose="02020603050405020304" pitchFamily="18" charset="0"/>
              </a:rPr>
              <a:t>)</a:t>
            </a: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 Doppler (coherent) in </a:t>
            </a:r>
            <a:r>
              <a:rPr lang="en-GB" altLang="en-US" err="1">
                <a:latin typeface="Times New Roman" panose="02020603050405020304" pitchFamily="18" charset="0"/>
              </a:rPr>
              <a:t>SBand</a:t>
            </a:r>
            <a:r>
              <a:rPr lang="en-GB" altLang="en-US">
                <a:latin typeface="Times New Roman" panose="02020603050405020304" pitchFamily="18" charset="0"/>
              </a:rPr>
              <a:t>: 73KHz</a:t>
            </a:r>
          </a:p>
          <a:p>
            <a:pPr marL="342900"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 axial relative acceleration: 1G (significant conservative margins vs the ascending/landing and orbiters </a:t>
            </a:r>
            <a:r>
              <a:rPr lang="en-GB" altLang="en-US" err="1">
                <a:latin typeface="Times New Roman" panose="02020603050405020304" pitchFamily="18" charset="0"/>
              </a:rPr>
              <a:t>manoeuvers</a:t>
            </a:r>
            <a:r>
              <a:rPr lang="en-GB" altLang="en-US">
                <a:latin typeface="Times New Roman" panose="02020603050405020304" pitchFamily="18" charset="0"/>
              </a:rPr>
              <a:t>)</a:t>
            </a: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 Doppler Rate (non-coherent) in </a:t>
            </a:r>
            <a:r>
              <a:rPr lang="en-GB" altLang="en-US" err="1">
                <a:latin typeface="Times New Roman" panose="02020603050405020304" pitchFamily="18" charset="0"/>
              </a:rPr>
              <a:t>SBand</a:t>
            </a:r>
            <a:r>
              <a:rPr lang="en-GB" altLang="en-US">
                <a:latin typeface="Times New Roman" panose="02020603050405020304" pitchFamily="18" charset="0"/>
              </a:rPr>
              <a:t>: 75Hz/s </a:t>
            </a:r>
            <a:r>
              <a:rPr lang="en-GB" altLang="en-US" i="1">
                <a:latin typeface="Times New Roman" panose="02020603050405020304" pitchFamily="18" charset="0"/>
              </a:rPr>
              <a:t>(note: typical ELFO-Surface doppler rate: 3-10Hz/s)</a:t>
            </a:r>
            <a:endParaRPr lang="en-GB" altLang="en-US">
              <a:latin typeface="Times New Roman" panose="02020603050405020304" pitchFamily="18" charset="0"/>
            </a:endParaRP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 Doppler Rate (coherent) in </a:t>
            </a:r>
            <a:r>
              <a:rPr lang="en-GB" altLang="en-US" err="1">
                <a:latin typeface="Times New Roman" panose="02020603050405020304" pitchFamily="18" charset="0"/>
              </a:rPr>
              <a:t>SBand</a:t>
            </a:r>
            <a:r>
              <a:rPr lang="en-GB" altLang="en-US">
                <a:latin typeface="Times New Roman" panose="02020603050405020304" pitchFamily="18" charset="0"/>
              </a:rPr>
              <a:t>: 150Hz/s</a:t>
            </a:r>
          </a:p>
          <a:p>
            <a:pPr algn="just">
              <a:lnSpc>
                <a:spcPts val="1400"/>
              </a:lnSpc>
              <a:spcBef>
                <a:spcPts val="1200"/>
              </a:spcBef>
            </a:pPr>
            <a:r>
              <a:rPr lang="en-GB" altLang="en-US">
                <a:latin typeface="Times New Roman" panose="02020603050405020304" pitchFamily="18" charset="0"/>
              </a:rPr>
              <a:t>Problematics:</a:t>
            </a:r>
          </a:p>
          <a:p>
            <a:pPr marL="342900"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A classical PLL order 2 is not able to lock the lowest energy signal authorized by Prox1 in such a Doppler Rate</a:t>
            </a:r>
          </a:p>
          <a:p>
            <a:pPr marL="1124226" lvl="1"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SP-L/PM (Bi-Phase-L), Modulation Index = 60 degrees, 2ksps coded symbol rate:</a:t>
            </a:r>
          </a:p>
          <a:p>
            <a:pPr marL="1700671" lvl="2"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Maximal PLL double band size to lock with positive margins ~ 25Hz</a:t>
            </a:r>
          </a:p>
          <a:p>
            <a:pPr marL="1700671" lvl="2"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Maximal Doppler Rate tolerance ~ 30Hz/s</a:t>
            </a:r>
          </a:p>
          <a:p>
            <a:pPr marL="1700671" lvl="2" indent="-342900" algn="just">
              <a:lnSpc>
                <a:spcPts val="1400"/>
              </a:lnSpc>
              <a:spcBef>
                <a:spcPts val="1200"/>
              </a:spcBef>
              <a:buFont typeface="Symbol" panose="05050102010706020507" pitchFamily="18" charset="2"/>
              <a:buChar char=""/>
            </a:pPr>
            <a:r>
              <a:rPr lang="en-GB" altLang="en-US">
                <a:latin typeface="Times New Roman" panose="02020603050405020304" pitchFamily="18" charset="0"/>
              </a:rPr>
              <a:t>Note: new directive could define rates as low as 1/256 </a:t>
            </a:r>
            <a:r>
              <a:rPr lang="en-GB" altLang="en-US" err="1">
                <a:latin typeface="Times New Roman" panose="02020603050405020304" pitchFamily="18" charset="0"/>
              </a:rPr>
              <a:t>sps</a:t>
            </a:r>
            <a:r>
              <a:rPr lang="en-GB" altLang="en-US">
                <a:latin typeface="Times New Roman" panose="02020603050405020304" pitchFamily="18" charset="0"/>
              </a:rPr>
              <a:t>. The DR tolerance at the equivalent SNR would be far worse</a:t>
            </a:r>
          </a:p>
          <a:p>
            <a:pPr marL="285750" indent="-285750" algn="just">
              <a:lnSpc>
                <a:spcPts val="1400"/>
              </a:lnSpc>
              <a:spcBef>
                <a:spcPts val="1200"/>
              </a:spcBef>
              <a:buFont typeface="Wingdings" panose="05000000000000000000" pitchFamily="2" charset="2"/>
              <a:buChar char="à"/>
            </a:pPr>
            <a:r>
              <a:rPr lang="en-GB">
                <a:effectLst/>
                <a:latin typeface="Calibri" panose="020F0502020204030204" pitchFamily="34" charset="0"/>
                <a:ea typeface="Times New Roman" panose="02020603050405020304" pitchFamily="18" charset="0"/>
              </a:rPr>
              <a:t>The contradiction of MODCOD and DR cannot be solved by the standard, but either by design or </a:t>
            </a:r>
            <a:r>
              <a:rPr lang="en-GB" err="1">
                <a:effectLst/>
                <a:latin typeface="Calibri" panose="020F0502020204030204" pitchFamily="34" charset="0"/>
                <a:ea typeface="Times New Roman" panose="02020603050405020304" pitchFamily="18" charset="0"/>
              </a:rPr>
              <a:t>conops</a:t>
            </a:r>
            <a:r>
              <a:rPr lang="en-GB">
                <a:effectLst/>
                <a:latin typeface="Calibri" panose="020F0502020204030204" pitchFamily="34" charset="0"/>
                <a:ea typeface="Times New Roman" panose="02020603050405020304" pitchFamily="18" charset="0"/>
              </a:rPr>
              <a:t> on User side</a:t>
            </a:r>
          </a:p>
          <a:p>
            <a:pPr marL="285750" indent="-285750" algn="just">
              <a:lnSpc>
                <a:spcPts val="1400"/>
              </a:lnSpc>
              <a:spcBef>
                <a:spcPts val="1200"/>
              </a:spcBef>
              <a:buFont typeface="Wingdings" panose="05000000000000000000" pitchFamily="2" charset="2"/>
              <a:buChar char="à"/>
            </a:pPr>
            <a:r>
              <a:rPr lang="en-GB">
                <a:effectLst/>
                <a:latin typeface="Calibri" panose="020F0502020204030204" pitchFamily="34" charset="0"/>
                <a:ea typeface="Times New Roman" panose="02020603050405020304" pitchFamily="18" charset="0"/>
              </a:rPr>
              <a:t>A warning should be added in Prox1, inviting the User to trade-off PLL order with actual Doppler Rates and MODCOD settings for a mission</a:t>
            </a:r>
            <a:endParaRPr lang="en-GB" altLang="en-US">
              <a:latin typeface="Times New Roman" panose="02020603050405020304" pitchFamily="18" charset="0"/>
            </a:endParaRPr>
          </a:p>
          <a:p>
            <a:pPr marL="2277116" lvl="3" indent="-342900" algn="just">
              <a:lnSpc>
                <a:spcPts val="1400"/>
              </a:lnSpc>
              <a:spcBef>
                <a:spcPts val="1200"/>
              </a:spcBef>
              <a:buFont typeface="Symbol" panose="05050102010706020507" pitchFamily="18" charset="2"/>
              <a:buChar char=""/>
            </a:pPr>
            <a:endParaRPr lang="en-GB" altLang="en-US">
              <a:latin typeface="Times New Roman" panose="02020603050405020304" pitchFamily="18" charset="0"/>
            </a:endParaRPr>
          </a:p>
          <a:p>
            <a:pPr marL="1124226" lvl="1" indent="-342900" algn="just">
              <a:lnSpc>
                <a:spcPts val="1400"/>
              </a:lnSpc>
              <a:spcBef>
                <a:spcPts val="1200"/>
              </a:spcBef>
              <a:buFont typeface="Symbol" panose="05050102010706020507" pitchFamily="18" charset="2"/>
              <a:buChar char=""/>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algn="just">
              <a:lnSpc>
                <a:spcPts val="1400"/>
              </a:lnSpc>
              <a:spcBef>
                <a:spcPts val="1200"/>
              </a:spcBef>
            </a:pPr>
            <a:endParaRPr lang="en-GB" altLang="en-US">
              <a:latin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pPr lvl="0" algn="just">
              <a:lnSpc>
                <a:spcPts val="1400"/>
              </a:lnSpc>
              <a:spcBef>
                <a:spcPts val="1200"/>
              </a:spcBef>
            </a:pPr>
            <a:endParaRPr lang="en-GB" sz="1800">
              <a:effectLst/>
              <a:latin typeface="Times New Roman" panose="02020603050405020304" pitchFamily="18" charset="0"/>
              <a:ea typeface="Times New Roman" panose="02020603050405020304" pitchFamily="18" charset="0"/>
            </a:endParaRPr>
          </a:p>
          <a:p>
            <a:endParaRPr lang="en-GB"/>
          </a:p>
        </p:txBody>
      </p:sp>
    </p:spTree>
    <p:extLst>
      <p:ext uri="{BB962C8B-B14F-4D97-AF65-F5344CB8AC3E}">
        <p14:creationId xmlns:p14="http://schemas.microsoft.com/office/powerpoint/2010/main" val="4219332012"/>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1B2B1F32-0869-4E70-95F0-DD1D08A8AFC1}"/>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8F05BAB2-BE42-419F-A679-AC1342FCD50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For ESA Official Use Only</Classification>
    <Issue_x0020_Date xmlns="ddc99d1b-0883-4f2c-a8e6-6d8ebaa0e5d6">2024-04-08T22:00:00+00:00</Issue_x0020_Date>
    <Issue xmlns="ddc99d1b-0883-4f2c-a8e6-6d8ebaa0e5d6">0</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N/A</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3.xml><?xml version="1.0" encoding="utf-8"?>
<ds:datastoreItem xmlns:ds="http://schemas.openxmlformats.org/officeDocument/2006/customXml" ds:itemID="{32253E4B-BB15-4AC1-82DB-CDDE390D8876}">
  <ds:schemaRefs>
    <ds:schemaRef ds:uri="ddc99d1b-0883-4f2c-a8e6-6d8ebaa0e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E22279E-2C4C-4C93-8498-455A58D1433E}">
  <ds:schemaRefs>
    <ds:schemaRef ds:uri="ddc99d1b-0883-4f2c-a8e6-6d8ebaa0e5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microsoft.com/sharepoint/v4"/>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Application>Microsoft Office PowerPoint</Application>
  <PresentationFormat>Custom</PresentationFormat>
  <Slides>12</Slides>
  <Notes>1</Notes>
  <HiddenSlides>0</HiddenSlide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ESA_Presentation_DARK</vt:lpstr>
      <vt:lpstr>ESA_Presentation_DARK_BG</vt:lpstr>
      <vt:lpstr>ESA_Presentation_CLEAR</vt:lpstr>
      <vt:lpstr>ESA_Presentation_CLEAR_BG</vt:lpstr>
      <vt:lpstr>PowerPoint Presentation</vt:lpstr>
      <vt:lpstr>Summary</vt:lpstr>
      <vt:lpstr>Phase Noise Mask and end-to-end system performance</vt:lpstr>
      <vt:lpstr>Phase Noise Mask and end-to-end system performance</vt:lpstr>
      <vt:lpstr>Phase Noise Mask and end-to-end system performance</vt:lpstr>
      <vt:lpstr>Emissivity mask dispositions for Prox1</vt:lpstr>
      <vt:lpstr>Modulation Index</vt:lpstr>
      <vt:lpstr>Frequency set</vt:lpstr>
      <vt:lpstr>Doppler and Doppler Rate handling</vt:lpstr>
      <vt:lpstr>Data rate and Symbol rate matching</vt:lpstr>
      <vt:lpstr>Coded hailing &amp; problematics</vt:lpstr>
      <vt:lpstr>Coherent mode establishment</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Proximity-1, RFM and C&amp;S Blue Books Open Points</dc:title>
  <dc:subject>Proximity-1, RFM and C&amp;S Blue Books Open Points</dc:subject>
  <dc:creator>Nicola Maturo</dc:creator>
  <cp:keywords/>
  <dc:description/>
  <cp:revision>1</cp:revision>
  <cp:lastPrinted>2008-08-26T16:26:23Z</cp:lastPrinted>
  <dcterms:created xsi:type="dcterms:W3CDTF">2024-04-09T13:25:44Z</dcterms:created>
  <dcterms:modified xsi:type="dcterms:W3CDTF">2024-04-11T16:16:07Z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Nicola Maturo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2024-04-08T22:00:00Z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