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2"/>
  </p:notesMasterIdLst>
  <p:sldIdLst>
    <p:sldId id="309" r:id="rId5"/>
    <p:sldId id="5230" r:id="rId6"/>
    <p:sldId id="1222" r:id="rId7"/>
    <p:sldId id="277" r:id="rId8"/>
    <p:sldId id="5231" r:id="rId9"/>
    <p:sldId id="493" r:id="rId10"/>
    <p:sldId id="494" r:id="rId11"/>
    <p:sldId id="495" r:id="rId12"/>
    <p:sldId id="496" r:id="rId13"/>
    <p:sldId id="497" r:id="rId14"/>
    <p:sldId id="498" r:id="rId15"/>
    <p:sldId id="510" r:id="rId16"/>
    <p:sldId id="512" r:id="rId17"/>
    <p:sldId id="513" r:id="rId18"/>
    <p:sldId id="5222" r:id="rId19"/>
    <p:sldId id="511" r:id="rId20"/>
    <p:sldId id="508" r:id="rId21"/>
    <p:sldId id="509" r:id="rId22"/>
    <p:sldId id="5226" r:id="rId23"/>
    <p:sldId id="5224" r:id="rId24"/>
    <p:sldId id="5225" r:id="rId25"/>
    <p:sldId id="5223" r:id="rId26"/>
    <p:sldId id="299" r:id="rId27"/>
    <p:sldId id="502" r:id="rId28"/>
    <p:sldId id="5229" r:id="rId29"/>
    <p:sldId id="5227" r:id="rId30"/>
    <p:sldId id="5228" r:id="rId31"/>
    <p:sldId id="5240" r:id="rId32"/>
    <p:sldId id="503" r:id="rId33"/>
    <p:sldId id="5241" r:id="rId34"/>
    <p:sldId id="505" r:id="rId35"/>
    <p:sldId id="5242" r:id="rId36"/>
    <p:sldId id="5239" r:id="rId37"/>
    <p:sldId id="5232" r:id="rId38"/>
    <p:sldId id="5235" r:id="rId39"/>
    <p:sldId id="5233" r:id="rId40"/>
    <p:sldId id="5236" r:id="rId41"/>
    <p:sldId id="5234" r:id="rId42"/>
    <p:sldId id="5238" r:id="rId43"/>
    <p:sldId id="506" r:id="rId44"/>
    <p:sldId id="507" r:id="rId45"/>
    <p:sldId id="300" r:id="rId46"/>
    <p:sldId id="301" r:id="rId47"/>
    <p:sldId id="285" r:id="rId48"/>
    <p:sldId id="286" r:id="rId49"/>
    <p:sldId id="287" r:id="rId50"/>
    <p:sldId id="4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7A12479-A5BB-4BBA-A1D0-88E8C77B26D7}">
          <p14:sldIdLst>
            <p14:sldId id="309"/>
          </p14:sldIdLst>
        </p14:section>
        <p14:section name="Demographics" id="{FBEFCC35-AF93-4FAE-8791-E364B638342C}">
          <p14:sldIdLst/>
        </p14:section>
        <p14:section name="Executive Summary" id="{E6EB083A-3597-487A-B201-53CB0E11058A}">
          <p14:sldIdLst/>
        </p14:section>
        <p14:section name="RFM" id="{9A1F4309-3BC6-4271-AF1D-4E7DFDD64F3E}">
          <p14:sldIdLst/>
        </p14:section>
        <p14:section name="C&amp;S" id="{B57BF461-DD9D-4C6F-9FCF-30F6654FEC9D}">
          <p14:sldIdLst/>
        </p14:section>
        <p14:section name="SLP" id="{5D7FFCB7-36EE-48D1-ABE2-02BB775C89CE}">
          <p14:sldIdLst/>
        </p14:section>
        <p14:section name="DLS" id="{E3CBEEEB-DD09-45E0-B3BE-70BD6CA2028F}">
          <p14:sldIdLst/>
        </p14:section>
        <p14:section name="DC" id="{EDA6E995-5D72-4F4B-B9DB-C07178AA6341}">
          <p14:sldIdLst/>
        </p14:section>
        <p14:section name="OPT" id="{A47EFA18-66D3-47CA-B412-031C240907E8}">
          <p14:sldIdLst/>
        </p14:section>
        <p14:section name="Approved Project Status" id="{B3000318-1424-4281-91E8-2FD069608D38}">
          <p14:sldIdLst/>
        </p14:section>
        <p14:section name="New Work Items" id="{ECAA2C45-D6B7-43A6-AAED-8621379E9A99}">
          <p14:sldIdLst>
            <p14:sldId id="5230"/>
            <p14:sldId id="1222"/>
            <p14:sldId id="277"/>
            <p14:sldId id="5231"/>
          </p14:sldIdLst>
        </p14:section>
        <p14:section name="Open ISL" id="{5758FDF2-1C87-4692-927D-81D740E3AA67}">
          <p14:sldIdLst>
            <p14:sldId id="493"/>
            <p14:sldId id="494"/>
            <p14:sldId id="495"/>
            <p14:sldId id="496"/>
            <p14:sldId id="497"/>
            <p14:sldId id="498"/>
            <p14:sldId id="510"/>
            <p14:sldId id="512"/>
            <p14:sldId id="513"/>
            <p14:sldId id="5222"/>
            <p14:sldId id="511"/>
            <p14:sldId id="508"/>
            <p14:sldId id="509"/>
            <p14:sldId id="5226"/>
            <p14:sldId id="5224"/>
            <p14:sldId id="5225"/>
            <p14:sldId id="5223"/>
            <p14:sldId id="299"/>
            <p14:sldId id="502"/>
            <p14:sldId id="5229"/>
            <p14:sldId id="5227"/>
            <p14:sldId id="5228"/>
            <p14:sldId id="5240"/>
            <p14:sldId id="503"/>
            <p14:sldId id="5241"/>
            <p14:sldId id="505"/>
            <p14:sldId id="5242"/>
            <p14:sldId id="5239"/>
            <p14:sldId id="5232"/>
            <p14:sldId id="5235"/>
            <p14:sldId id="5233"/>
            <p14:sldId id="5236"/>
            <p14:sldId id="5234"/>
            <p14:sldId id="5238"/>
            <p14:sldId id="506"/>
            <p14:sldId id="507"/>
            <p14:sldId id="300"/>
            <p14:sldId id="301"/>
            <p14:sldId id="285"/>
            <p14:sldId id="286"/>
            <p14:sldId id="287"/>
            <p14:sldId id="417"/>
          </p14:sldIdLst>
        </p14:section>
        <p14:section name="Resolutions" id="{4E4D6AB7-864D-4E3D-9DBC-E01A9D7C42DC}">
          <p14:sldIdLst/>
        </p14:section>
        <p14:section name="Strategic Plan" id="{A5117DEA-3C24-46CF-AA3D-C3CB01D779CE}">
          <p14:sldIdLst/>
        </p14:section>
        <p14:section name="Other Items" id="{9571FA63-B494-4FF0-8481-948F5F50EED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EDWARDS" initials="BE" lastIdx="1" clrIdx="0">
    <p:extLst>
      <p:ext uri="{19B8F6BF-5375-455C-9EA6-DF929625EA0E}">
        <p15:presenceInfo xmlns:p15="http://schemas.microsoft.com/office/powerpoint/2012/main" userId="S-1-5-21-330711430-3775241029-4075259233-95949" providerId="AD"/>
      </p:ext>
    </p:extLst>
  </p:cmAuthor>
  <p:cmAuthor id="2" name="Ignacio Aguilar Sanchez" initials="IAS" lastIdx="5" clrIdx="1">
    <p:extLst>
      <p:ext uri="{19B8F6BF-5375-455C-9EA6-DF929625EA0E}">
        <p15:presenceInfo xmlns:p15="http://schemas.microsoft.com/office/powerpoint/2012/main" userId="S-1-5-21-3877897231-801669177-1469586255-20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449B4"/>
    <a:srgbClr val="FFFFFF"/>
    <a:srgbClr val="FF3399"/>
    <a:srgbClr val="00B0F0"/>
    <a:srgbClr val="0070C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7" autoAdjust="0"/>
    <p:restoredTop sz="95688" autoAdjust="0"/>
  </p:normalViewPr>
  <p:slideViewPr>
    <p:cSldViewPr snapToGrid="0">
      <p:cViewPr varScale="1">
        <p:scale>
          <a:sx n="245" d="100"/>
          <a:sy n="245" d="100"/>
        </p:scale>
        <p:origin x="216" y="736"/>
      </p:cViewPr>
      <p:guideLst/>
    </p:cSldViewPr>
  </p:slideViewPr>
  <p:notesTextViewPr>
    <p:cViewPr>
      <p:scale>
        <a:sx n="1" d="1"/>
        <a:sy n="1" d="1"/>
      </p:scale>
      <p:origin x="0" y="0"/>
    </p:cViewPr>
  </p:notesTextViewPr>
  <p:sorterViewPr>
    <p:cViewPr>
      <p:scale>
        <a:sx n="100" d="100"/>
        <a:sy n="100" d="100"/>
      </p:scale>
      <p:origin x="0" y="-12524"/>
    </p:cViewPr>
  </p:sorterViewPr>
  <p:notesViewPr>
    <p:cSldViewPr snapToGrid="0">
      <p:cViewPr varScale="1">
        <p:scale>
          <a:sx n="99" d="100"/>
          <a:sy n="99" d="100"/>
        </p:scale>
        <p:origin x="259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41F0B-8356-4A47-9986-C60F5AA56F40}" type="datetimeFigureOut">
              <a:rPr lang="en-US" smtClean="0"/>
              <a:t>8/30/22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B2706-243C-4135-B268-848EF0C1F65D}" type="slidenum">
              <a:rPr lang="en-US" smtClean="0"/>
              <a:t>‹#›</a:t>
            </a:fld>
            <a:endParaRPr lang="en-US"/>
          </a:p>
        </p:txBody>
      </p:sp>
    </p:spTree>
    <p:extLst>
      <p:ext uri="{BB962C8B-B14F-4D97-AF65-F5344CB8AC3E}">
        <p14:creationId xmlns:p14="http://schemas.microsoft.com/office/powerpoint/2010/main" val="273194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7" y="9430964"/>
            <a:ext cx="2944479" cy="495676"/>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7" y="9430964"/>
            <a:ext cx="2944479" cy="495676"/>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7" y="9430964"/>
            <a:ext cx="2944479" cy="495676"/>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384684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24</a:t>
            </a:fld>
            <a:endParaRPr lang="en-US" sz="1200">
              <a:solidFill>
                <a:srgbClr val="000000"/>
              </a:solidFill>
            </a:endParaRPr>
          </a:p>
        </p:txBody>
      </p:sp>
    </p:spTree>
    <p:extLst>
      <p:ext uri="{BB962C8B-B14F-4D97-AF65-F5344CB8AC3E}">
        <p14:creationId xmlns:p14="http://schemas.microsoft.com/office/powerpoint/2010/main" val="402570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26</a:t>
            </a:fld>
            <a:endParaRPr lang="en-US" sz="1200">
              <a:solidFill>
                <a:srgbClr val="000000"/>
              </a:solidFill>
            </a:endParaRPr>
          </a:p>
        </p:txBody>
      </p:sp>
    </p:spTree>
    <p:extLst>
      <p:ext uri="{BB962C8B-B14F-4D97-AF65-F5344CB8AC3E}">
        <p14:creationId xmlns:p14="http://schemas.microsoft.com/office/powerpoint/2010/main" val="401224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27</a:t>
            </a:fld>
            <a:endParaRPr lang="en-US" sz="1200">
              <a:solidFill>
                <a:srgbClr val="000000"/>
              </a:solidFill>
            </a:endParaRPr>
          </a:p>
        </p:txBody>
      </p:sp>
    </p:spTree>
    <p:extLst>
      <p:ext uri="{BB962C8B-B14F-4D97-AF65-F5344CB8AC3E}">
        <p14:creationId xmlns:p14="http://schemas.microsoft.com/office/powerpoint/2010/main" val="149529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29</a:t>
            </a:fld>
            <a:endParaRPr lang="en-US" sz="1200">
              <a:solidFill>
                <a:srgbClr val="000000"/>
              </a:solidFill>
            </a:endParaRPr>
          </a:p>
        </p:txBody>
      </p:sp>
    </p:spTree>
    <p:extLst>
      <p:ext uri="{BB962C8B-B14F-4D97-AF65-F5344CB8AC3E}">
        <p14:creationId xmlns:p14="http://schemas.microsoft.com/office/powerpoint/2010/main" val="1665914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30</a:t>
            </a:fld>
            <a:endParaRPr lang="en-US" sz="1200">
              <a:solidFill>
                <a:srgbClr val="000000"/>
              </a:solidFill>
            </a:endParaRPr>
          </a:p>
        </p:txBody>
      </p:sp>
    </p:spTree>
    <p:extLst>
      <p:ext uri="{BB962C8B-B14F-4D97-AF65-F5344CB8AC3E}">
        <p14:creationId xmlns:p14="http://schemas.microsoft.com/office/powerpoint/2010/main" val="106780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31</a:t>
            </a:fld>
            <a:endParaRPr lang="en-US" sz="1200">
              <a:solidFill>
                <a:srgbClr val="000000"/>
              </a:solidFill>
            </a:endParaRPr>
          </a:p>
        </p:txBody>
      </p:sp>
    </p:spTree>
    <p:extLst>
      <p:ext uri="{BB962C8B-B14F-4D97-AF65-F5344CB8AC3E}">
        <p14:creationId xmlns:p14="http://schemas.microsoft.com/office/powerpoint/2010/main" val="392786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32</a:t>
            </a:fld>
            <a:endParaRPr lang="en-US" sz="1200">
              <a:solidFill>
                <a:srgbClr val="000000"/>
              </a:solidFill>
            </a:endParaRPr>
          </a:p>
        </p:txBody>
      </p:sp>
    </p:spTree>
    <p:extLst>
      <p:ext uri="{BB962C8B-B14F-4D97-AF65-F5344CB8AC3E}">
        <p14:creationId xmlns:p14="http://schemas.microsoft.com/office/powerpoint/2010/main" val="104780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34</a:t>
            </a:fld>
            <a:endParaRPr lang="en-US" sz="1200">
              <a:solidFill>
                <a:srgbClr val="000000"/>
              </a:solidFill>
            </a:endParaRPr>
          </a:p>
        </p:txBody>
      </p:sp>
    </p:spTree>
    <p:extLst>
      <p:ext uri="{BB962C8B-B14F-4D97-AF65-F5344CB8AC3E}">
        <p14:creationId xmlns:p14="http://schemas.microsoft.com/office/powerpoint/2010/main" val="68390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36</a:t>
            </a:fld>
            <a:endParaRPr lang="en-US" sz="1200">
              <a:solidFill>
                <a:srgbClr val="000000"/>
              </a:solidFill>
            </a:endParaRPr>
          </a:p>
        </p:txBody>
      </p:sp>
    </p:spTree>
    <p:extLst>
      <p:ext uri="{BB962C8B-B14F-4D97-AF65-F5344CB8AC3E}">
        <p14:creationId xmlns:p14="http://schemas.microsoft.com/office/powerpoint/2010/main" val="313082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38</a:t>
            </a:fld>
            <a:endParaRPr lang="en-US" sz="1200">
              <a:solidFill>
                <a:srgbClr val="000000"/>
              </a:solidFill>
            </a:endParaRPr>
          </a:p>
        </p:txBody>
      </p:sp>
    </p:spTree>
    <p:extLst>
      <p:ext uri="{BB962C8B-B14F-4D97-AF65-F5344CB8AC3E}">
        <p14:creationId xmlns:p14="http://schemas.microsoft.com/office/powerpoint/2010/main" val="202314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4C0296-44AE-4948-A249-435AB6A24A0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1682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Original PPT figure title</a:t>
            </a:r>
            <a:r>
              <a:rPr lang="en-US">
                <a:latin typeface="Times New Roman" pitchFamily="18" charset="0"/>
                <a:ea typeface="ＭＳ Ｐゴシック" pitchFamily="34" charset="-128"/>
              </a:rPr>
              <a:t>: “</a:t>
            </a:r>
            <a:r>
              <a:rPr lang="en-US" sz="1200" b="1"/>
              <a:t>: </a:t>
            </a:r>
            <a:r>
              <a:rPr lang="en-GB" sz="1200" b="1" dirty="0"/>
              <a:t>ABCBA ABA Agency supported by SSI Agency </a:t>
            </a:r>
            <a:r>
              <a:rPr lang="en-GB" sz="1200" b="1"/>
              <a:t>– </a:t>
            </a:r>
            <a:r>
              <a:rPr lang="en-GB" altLang="en-US" sz="1200" b="1"/>
              <a:t>“</a:t>
            </a:r>
            <a:r>
              <a:rPr lang="en-GB" sz="1200" b="1"/>
              <a:t>Last Hop</a:t>
            </a:r>
            <a:r>
              <a:rPr lang="en-GB" altLang="en-US" sz="1200" b="1"/>
              <a:t>”</a:t>
            </a:r>
            <a:r>
              <a:rPr lang="en-GB" sz="1200" b="1"/>
              <a:t> </a:t>
            </a:r>
            <a:r>
              <a:rPr lang="en-GB" sz="1200" b="1" dirty="0"/>
              <a:t>Commanding - Forward TC </a:t>
            </a:r>
            <a:r>
              <a:rPr lang="en-GB" sz="1200" b="1"/>
              <a:t>Coded Blocks</a:t>
            </a:r>
            <a:r>
              <a:rPr lang="en-US" sz="1200" b="0">
                <a:latin typeface="Times New Roman" pitchFamily="18" charset="0"/>
                <a:ea typeface="ＭＳ Ｐゴシック" pitchFamily="34" charset="-128"/>
              </a:rPr>
              <a:t>”  </a:t>
            </a:r>
            <a:r>
              <a:rPr lang="en-US" sz="1200" b="0" dirty="0">
                <a:latin typeface="Times New Roman" pitchFamily="18" charset="0"/>
                <a:ea typeface="ＭＳ Ｐゴシック" pitchFamily="34" charset="-128"/>
              </a:rPr>
              <a:t>Title above is how</a:t>
            </a:r>
            <a:r>
              <a:rPr lang="en-US" sz="1200" b="0" baseline="0" dirty="0">
                <a:latin typeface="Times New Roman" pitchFamily="18" charset="0"/>
                <a:ea typeface="ＭＳ Ｐゴシック" pitchFamily="34" charset="-128"/>
              </a:rPr>
              <a:t> the figure is labeled in the document.</a:t>
            </a:r>
            <a:endParaRPr lang="en-GB" sz="1200" b="1" dirty="0"/>
          </a:p>
        </p:txBody>
      </p:sp>
      <p:sp>
        <p:nvSpPr>
          <p:cNvPr id="4710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D05901B4-4AD6-4B18-A5BC-E8E3AF110ED6}" type="slidenum">
              <a:rPr lang="en-US" sz="1200">
                <a:solidFill>
                  <a:srgbClr val="000000"/>
                </a:solidFill>
              </a:rPr>
              <a:pPr algn="r" fontAlgn="base">
                <a:spcBef>
                  <a:spcPct val="0"/>
                </a:spcBef>
                <a:spcAft>
                  <a:spcPct val="0"/>
                </a:spcAft>
              </a:pPr>
              <a:t>42</a:t>
            </a:fld>
            <a:endParaRPr 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Original PPT slide title is “</a:t>
            </a:r>
            <a:r>
              <a:rPr lang="en-GB" sz="1200" b="1" dirty="0"/>
              <a:t>ABCBA ABA Agency supported by SSI Agency – </a:t>
            </a:r>
            <a:r>
              <a:rPr lang="en-GB" altLang="en-US" sz="1200" b="1" dirty="0"/>
              <a:t>“</a:t>
            </a:r>
            <a:r>
              <a:rPr lang="en-GB" sz="1200" b="1" dirty="0"/>
              <a:t>First Hop</a:t>
            </a:r>
            <a:r>
              <a:rPr lang="en-GB" altLang="en-US" sz="1200" b="1" dirty="0"/>
              <a:t>”</a:t>
            </a:r>
            <a:r>
              <a:rPr lang="en-GB" sz="1200" b="1" dirty="0"/>
              <a:t> Return TM Essential Telemetry</a:t>
            </a:r>
            <a:r>
              <a:rPr lang="en-US" sz="1200" b="0" dirty="0">
                <a:latin typeface="Times New Roman" pitchFamily="18" charset="0"/>
                <a:ea typeface="ＭＳ Ｐゴシック" pitchFamily="34" charset="-128"/>
              </a:rPr>
              <a:t>;</a:t>
            </a:r>
            <a:r>
              <a:rPr lang="en-US" sz="1200" b="0" baseline="0" dirty="0">
                <a:latin typeface="Times New Roman" pitchFamily="18" charset="0"/>
                <a:ea typeface="ＭＳ Ｐゴシック" pitchFamily="34" charset="-128"/>
              </a:rPr>
              <a:t> however, the actual figure title is what is shown here.</a:t>
            </a:r>
            <a:endParaRPr lang="en-GB" sz="1200" b="1" dirty="0"/>
          </a:p>
        </p:txBody>
      </p:sp>
      <p:sp>
        <p:nvSpPr>
          <p:cNvPr id="4813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599C5CD4-5D86-46F5-BFE6-FC68E1F30087}" type="slidenum">
              <a:rPr lang="en-US" sz="1200">
                <a:solidFill>
                  <a:srgbClr val="000000"/>
                </a:solidFill>
              </a:rPr>
              <a:pPr algn="r" fontAlgn="base">
                <a:spcBef>
                  <a:spcPct val="0"/>
                </a:spcBef>
                <a:spcAft>
                  <a:spcPct val="0"/>
                </a:spcAft>
              </a:pPr>
              <a:t>43</a:t>
            </a:fld>
            <a:endParaRPr 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I had to do a call-out for </a:t>
            </a:r>
            <a:r>
              <a:rPr lang="en-US" b="1" dirty="0">
                <a:ea typeface="ＭＳ Ｐゴシック" pitchFamily="34" charset="-128"/>
              </a:rPr>
              <a:t>UDD</a:t>
            </a:r>
            <a:r>
              <a:rPr lang="en-US" dirty="0">
                <a:ea typeface="ＭＳ Ｐゴシック" pitchFamily="34" charset="-128"/>
              </a:rPr>
              <a:t> here, since the call-out doesn’t show up until section 7 in the document.</a:t>
            </a:r>
          </a:p>
          <a:p>
            <a:endParaRPr lang="en-US" dirty="0">
              <a:ea typeface="ＭＳ Ｐゴシック" pitchFamily="34" charset="-128"/>
            </a:endParaRPr>
          </a:p>
          <a:p>
            <a:r>
              <a:rPr lang="en-US" dirty="0">
                <a:ea typeface="ＭＳ Ｐゴシック" pitchFamily="34" charset="-128"/>
              </a:rPr>
              <a:t>I’ve adjusted the colors to match the figures in 6-14 and 6-15, after this figure 4-7 was referenced section 6.5.3. </a:t>
            </a:r>
          </a:p>
          <a:p>
            <a:endParaRPr lang="en-US" dirty="0">
              <a:ea typeface="ＭＳ Ｐゴシック" pitchFamily="34" charset="-128"/>
            </a:endParaRPr>
          </a:p>
          <a:p>
            <a:r>
              <a:rPr lang="en-US" dirty="0">
                <a:ea typeface="ＭＳ Ｐゴシック" pitchFamily="34" charset="-128"/>
              </a:rPr>
              <a:t>Don’t we need to be sure we don’t introduce new colors here w/o having them somehow referenced in figure 1-1?</a:t>
            </a:r>
          </a:p>
          <a:p>
            <a:endParaRPr lang="en-US" dirty="0">
              <a:ea typeface="ＭＳ Ｐゴシック" pitchFamily="34" charset="-128"/>
            </a:endParaRPr>
          </a:p>
          <a:p>
            <a:r>
              <a:rPr lang="en-US" b="1" dirty="0">
                <a:solidFill>
                  <a:srgbClr val="FF0000"/>
                </a:solidFill>
                <a:ea typeface="ＭＳ Ｐゴシック" pitchFamily="34" charset="-128"/>
              </a:rPr>
              <a:t>BCH</a:t>
            </a:r>
            <a:r>
              <a:rPr lang="en-US" dirty="0">
                <a:solidFill>
                  <a:srgbClr val="FF0000"/>
                </a:solidFill>
                <a:ea typeface="ＭＳ Ｐゴシック" pitchFamily="34" charset="-128"/>
              </a:rPr>
              <a:t> </a:t>
            </a:r>
            <a:r>
              <a:rPr lang="en-US" dirty="0">
                <a:ea typeface="ＭＳ Ｐゴシック" pitchFamily="34" charset="-128"/>
              </a:rPr>
              <a:t>isn’t called out ANYWHERE in the document, and isn’t even referenced until section 5, so… what’s it stand for? </a:t>
            </a:r>
            <a:r>
              <a:rPr lang="en-US" u="sng" dirty="0">
                <a:ea typeface="ＭＳ Ｐゴシック" pitchFamily="34" charset="-128"/>
              </a:rPr>
              <a:t>We should insert the call-out in this figure</a:t>
            </a:r>
            <a:r>
              <a:rPr lang="en-US" dirty="0">
                <a:ea typeface="ＭＳ Ｐゴシック" pitchFamily="34" charset="-128"/>
              </a:rPr>
              <a:t>.</a:t>
            </a:r>
          </a:p>
          <a:p>
            <a:r>
              <a:rPr lang="en-US" b="1" dirty="0">
                <a:ea typeface="ＭＳ Ｐゴシック" pitchFamily="34" charset="-128"/>
              </a:rPr>
              <a:t>SAP</a:t>
            </a:r>
            <a:r>
              <a:rPr lang="en-US" dirty="0">
                <a:ea typeface="ＭＳ Ｐゴシック" pitchFamily="34" charset="-128"/>
              </a:rPr>
              <a:t> isn’t referenced until section 7 in the document; so </a:t>
            </a:r>
            <a:r>
              <a:rPr lang="en-US" u="sng" dirty="0">
                <a:ea typeface="ＭＳ Ｐゴシック" pitchFamily="34" charset="-128"/>
              </a:rPr>
              <a:t>it needs to be called out here as well</a:t>
            </a:r>
            <a:r>
              <a:rPr lang="en-US" dirty="0">
                <a:ea typeface="ＭＳ Ｐゴシック" pitchFamily="34" charset="-128"/>
              </a:rPr>
              <a:t>. It’s not called out anywhere in the document.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8BE69BF5-F971-40F6-81A1-F29321EF07E2}" type="slidenum">
              <a:rPr lang="en-US" smtClean="0">
                <a:solidFill>
                  <a:prstClr val="black"/>
                </a:solidFill>
              </a:rPr>
              <a:pPr eaLnBrk="1" hangingPunct="1"/>
              <a:t>44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Do these colors match ONLY the color scheme found in figure 1-1???</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3B6DE36-22F4-4DD7-90D4-0D82C91D8DEC}" type="slidenum">
              <a:rPr lang="en-US" smtClean="0">
                <a:solidFill>
                  <a:prstClr val="black"/>
                </a:solidFill>
              </a:rPr>
              <a:pPr eaLnBrk="1" hangingPunct="1"/>
              <a:t>45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Times New Roman" pitchFamily="18" charset="0"/>
                <a:ea typeface="ＭＳ Ｐゴシック" pitchFamily="34" charset="-128"/>
              </a:rPr>
              <a:t>12/30: </a:t>
            </a:r>
            <a:r>
              <a:rPr lang="en-GB">
                <a:latin typeface="Times New Roman" pitchFamily="18" charset="0"/>
                <a:ea typeface="ＭＳ Ｐゴシック" pitchFamily="34" charset="-128"/>
              </a:rPr>
              <a:t>What’s “LH” </a:t>
            </a:r>
            <a:r>
              <a:rPr lang="en-GB" dirty="0">
                <a:latin typeface="Times New Roman" pitchFamily="18" charset="0"/>
                <a:ea typeface="ＭＳ Ｐゴシック" pitchFamily="34" charset="-128"/>
              </a:rPr>
              <a:t>in the orange box at the upper right?? I don’t want to assume </a:t>
            </a:r>
            <a:r>
              <a:rPr lang="en-GB">
                <a:latin typeface="Times New Roman" pitchFamily="18" charset="0"/>
                <a:ea typeface="ＭＳ Ｐゴシック" pitchFamily="34" charset="-128"/>
              </a:rPr>
              <a:t>it’s “last hop,” </a:t>
            </a:r>
            <a:r>
              <a:rPr lang="en-GB" dirty="0">
                <a:latin typeface="Times New Roman" pitchFamily="18" charset="0"/>
                <a:ea typeface="ＭＳ Ｐゴシック" pitchFamily="34" charset="-128"/>
              </a:rPr>
              <a:t>since the box’s info doesn’t match up to the other orange box’s info.</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52C8ABEF-2C0E-4C55-9A03-F87371C5E36A}" type="slidenum">
              <a:rPr lang="en-US" smtClean="0">
                <a:solidFill>
                  <a:prstClr val="black"/>
                </a:solidFill>
                <a:latin typeface="Times New Roman" pitchFamily="18" charset="0"/>
              </a:rPr>
              <a:pPr eaLnBrk="1" hangingPunct="1"/>
              <a:t>46</a:t>
            </a:fld>
            <a:endParaRPr 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7/12: made minor adjustments to spacing.//</a:t>
            </a:r>
            <a:r>
              <a:rPr lang="en-US" dirty="0" err="1"/>
              <a:t>cys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A4BEF2-E5F0-480B-8BFB-B1F18D5DC91E}"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24525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7/12: Again, I pasted in a fuzzy version of the Space User Node since it’s all I could get from one of the figures in the Word file;</a:t>
            </a:r>
            <a:r>
              <a:rPr lang="en-US" baseline="0" dirty="0"/>
              <a:t> otherwise, there was just an empty placeholder for the graphic. //</a:t>
            </a:r>
            <a:r>
              <a:rPr lang="en-US" baseline="0" dirty="0" err="1"/>
              <a:t>cys</a:t>
            </a:r>
            <a:endParaRPr lang="en-US" dirty="0"/>
          </a:p>
          <a:p>
            <a:endParaRPr lang="en-US" dirty="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779BF05-AEC7-4456-9529-D0FB0D540974}" type="slidenum">
              <a:rPr lang="en-US" smtClean="0">
                <a:solidFill>
                  <a:prstClr val="black"/>
                </a:solidFill>
              </a:rPr>
              <a:pPr eaLnBrk="1" hangingPunct="1"/>
              <a:t>4</a:t>
            </a:fld>
            <a:endParaRPr lang="en-US">
              <a:solidFill>
                <a:prstClr val="black"/>
              </a:solidFill>
            </a:endParaRPr>
          </a:p>
        </p:txBody>
      </p:sp>
    </p:spTree>
    <p:extLst>
      <p:ext uri="{BB962C8B-B14F-4D97-AF65-F5344CB8AC3E}">
        <p14:creationId xmlns:p14="http://schemas.microsoft.com/office/powerpoint/2010/main" val="290885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110366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17</a:t>
            </a:fld>
            <a:endParaRPr lang="en-US" sz="1200">
              <a:solidFill>
                <a:srgbClr val="000000"/>
              </a:solidFill>
            </a:endParaRPr>
          </a:p>
        </p:txBody>
      </p:sp>
    </p:spTree>
    <p:extLst>
      <p:ext uri="{BB962C8B-B14F-4D97-AF65-F5344CB8AC3E}">
        <p14:creationId xmlns:p14="http://schemas.microsoft.com/office/powerpoint/2010/main" val="309845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18</a:t>
            </a:fld>
            <a:endParaRPr lang="en-US" sz="1200">
              <a:solidFill>
                <a:srgbClr val="000000"/>
              </a:solidFill>
            </a:endParaRPr>
          </a:p>
        </p:txBody>
      </p:sp>
    </p:spTree>
    <p:extLst>
      <p:ext uri="{BB962C8B-B14F-4D97-AF65-F5344CB8AC3E}">
        <p14:creationId xmlns:p14="http://schemas.microsoft.com/office/powerpoint/2010/main" val="127612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20</a:t>
            </a:fld>
            <a:endParaRPr lang="en-US" sz="1200">
              <a:solidFill>
                <a:srgbClr val="000000"/>
              </a:solidFill>
            </a:endParaRPr>
          </a:p>
        </p:txBody>
      </p:sp>
    </p:spTree>
    <p:extLst>
      <p:ext uri="{BB962C8B-B14F-4D97-AF65-F5344CB8AC3E}">
        <p14:creationId xmlns:p14="http://schemas.microsoft.com/office/powerpoint/2010/main" val="338412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21</a:t>
            </a:fld>
            <a:endParaRPr lang="en-US" sz="1200">
              <a:solidFill>
                <a:srgbClr val="000000"/>
              </a:solidFill>
            </a:endParaRPr>
          </a:p>
        </p:txBody>
      </p:sp>
    </p:spTree>
    <p:extLst>
      <p:ext uri="{BB962C8B-B14F-4D97-AF65-F5344CB8AC3E}">
        <p14:creationId xmlns:p14="http://schemas.microsoft.com/office/powerpoint/2010/main" val="143573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23</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emf"/><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1" y="2814520"/>
            <a:ext cx="10863100"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72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47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5406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192000"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05405"/>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351588"/>
            <a:ext cx="11777526" cy="707886"/>
          </a:xfrm>
          <a:prstGeom prst="rect">
            <a:avLst/>
          </a:prstGeom>
        </p:spPr>
        <p:txBody>
          <a:bodyPr/>
          <a:lstStyle>
            <a:lvl1pPr>
              <a:defRPr sz="398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6920" cy="104400"/>
          </a:xfrm>
          <a:prstGeom prst="rect">
            <a:avLst/>
          </a:prstGeom>
        </p:spPr>
      </p:pic>
      <p:grpSp>
        <p:nvGrpSpPr>
          <p:cNvPr id="98" name="Group 97">
            <a:extLst>
              <a:ext uri="{FF2B5EF4-FFF2-40B4-BE49-F238E27FC236}">
                <a16:creationId xmlns:a16="http://schemas.microsoft.com/office/drawing/2014/main" id="{CE642B03-0EF0-4B89-9C8B-4AEFAD3C07E1}"/>
              </a:ext>
            </a:extLst>
          </p:cNvPr>
          <p:cNvGrpSpPr/>
          <p:nvPr userDrawn="1"/>
        </p:nvGrpSpPr>
        <p:grpSpPr>
          <a:xfrm>
            <a:off x="226070" y="6569736"/>
            <a:ext cx="9602488" cy="144114"/>
            <a:chOff x="1076500" y="4469696"/>
            <a:chExt cx="9628745" cy="144114"/>
          </a:xfrm>
        </p:grpSpPr>
        <p:pic>
          <p:nvPicPr>
            <p:cNvPr id="99" name="Picture 98" descr="de.png">
              <a:extLst>
                <a:ext uri="{FF2B5EF4-FFF2-40B4-BE49-F238E27FC236}">
                  <a16:creationId xmlns:a16="http://schemas.microsoft.com/office/drawing/2014/main" id="{381BC98B-E672-46D5-8F8D-FEAC51F76B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100" name="Picture 99" descr="at.png">
              <a:extLst>
                <a:ext uri="{FF2B5EF4-FFF2-40B4-BE49-F238E27FC236}">
                  <a16:creationId xmlns:a16="http://schemas.microsoft.com/office/drawing/2014/main" id="{225A4733-107B-49BC-B524-DE83F36210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101" name="Picture 100" descr="be.png">
              <a:extLst>
                <a:ext uri="{FF2B5EF4-FFF2-40B4-BE49-F238E27FC236}">
                  <a16:creationId xmlns:a16="http://schemas.microsoft.com/office/drawing/2014/main" id="{C8F0223E-DBAC-41CA-A47B-DF69C4F9D90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102" name="Picture 101" descr="dk.png">
              <a:extLst>
                <a:ext uri="{FF2B5EF4-FFF2-40B4-BE49-F238E27FC236}">
                  <a16:creationId xmlns:a16="http://schemas.microsoft.com/office/drawing/2014/main" id="{1BF745E5-AFED-4935-857B-C5E4FA6FBD5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03" name="Picture 102" descr="es.png">
              <a:extLst>
                <a:ext uri="{FF2B5EF4-FFF2-40B4-BE49-F238E27FC236}">
                  <a16:creationId xmlns:a16="http://schemas.microsoft.com/office/drawing/2014/main" id="{0401DA19-7D39-407A-8231-56819BA126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04" name="Picture 103" descr="ee.png">
              <a:extLst>
                <a:ext uri="{FF2B5EF4-FFF2-40B4-BE49-F238E27FC236}">
                  <a16:creationId xmlns:a16="http://schemas.microsoft.com/office/drawing/2014/main" id="{3DD10B99-0B54-43D6-8D68-531D5E79C59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05" name="Picture 104" descr="fi.png">
              <a:extLst>
                <a:ext uri="{FF2B5EF4-FFF2-40B4-BE49-F238E27FC236}">
                  <a16:creationId xmlns:a16="http://schemas.microsoft.com/office/drawing/2014/main" id="{2F36F73C-3580-45E1-9CE2-C1D417FE99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06" name="Picture 105" descr="fr.png">
              <a:extLst>
                <a:ext uri="{FF2B5EF4-FFF2-40B4-BE49-F238E27FC236}">
                  <a16:creationId xmlns:a16="http://schemas.microsoft.com/office/drawing/2014/main" id="{906737DA-0E2F-4F5D-B740-B54BAD2C8C5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07" name="Picture 106" descr="gr.png">
              <a:extLst>
                <a:ext uri="{FF2B5EF4-FFF2-40B4-BE49-F238E27FC236}">
                  <a16:creationId xmlns:a16="http://schemas.microsoft.com/office/drawing/2014/main" id="{68A3DCFD-7BDE-4B6C-9D80-506777C190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08" name="Picture 107" descr="hu.png">
              <a:extLst>
                <a:ext uri="{FF2B5EF4-FFF2-40B4-BE49-F238E27FC236}">
                  <a16:creationId xmlns:a16="http://schemas.microsoft.com/office/drawing/2014/main" id="{CFB3CB32-72D0-4E9A-97A2-6137F76756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09" name="Picture 108" descr="ie.png">
              <a:extLst>
                <a:ext uri="{FF2B5EF4-FFF2-40B4-BE49-F238E27FC236}">
                  <a16:creationId xmlns:a16="http://schemas.microsoft.com/office/drawing/2014/main" id="{82F1D1F4-8AED-4290-8402-C7C14DD5984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10" name="Picture 109" descr="it.png">
              <a:extLst>
                <a:ext uri="{FF2B5EF4-FFF2-40B4-BE49-F238E27FC236}">
                  <a16:creationId xmlns:a16="http://schemas.microsoft.com/office/drawing/2014/main" id="{F421F4B2-704B-4865-8B0C-0F8CA756F7A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11" name="Picture 110" descr="lu.png">
              <a:extLst>
                <a:ext uri="{FF2B5EF4-FFF2-40B4-BE49-F238E27FC236}">
                  <a16:creationId xmlns:a16="http://schemas.microsoft.com/office/drawing/2014/main" id="{989E3DFA-89E6-49E0-BA29-AC115F09AE0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12" name="Picture 111" descr="no.png">
              <a:extLst>
                <a:ext uri="{FF2B5EF4-FFF2-40B4-BE49-F238E27FC236}">
                  <a16:creationId xmlns:a16="http://schemas.microsoft.com/office/drawing/2014/main" id="{A5A97D08-BE88-47B1-BC4C-B1EB289C726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13" name="Picture 112" descr="nl.png">
              <a:extLst>
                <a:ext uri="{FF2B5EF4-FFF2-40B4-BE49-F238E27FC236}">
                  <a16:creationId xmlns:a16="http://schemas.microsoft.com/office/drawing/2014/main" id="{000EEC71-A38B-415E-83FA-C396EABF1D8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14" name="Picture 113" descr="pl.png">
              <a:extLst>
                <a:ext uri="{FF2B5EF4-FFF2-40B4-BE49-F238E27FC236}">
                  <a16:creationId xmlns:a16="http://schemas.microsoft.com/office/drawing/2014/main" id="{1ACF67EA-567D-4EE0-8CC8-414BA5E221E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15" name="Picture 114" descr="pt.png">
              <a:extLst>
                <a:ext uri="{FF2B5EF4-FFF2-40B4-BE49-F238E27FC236}">
                  <a16:creationId xmlns:a16="http://schemas.microsoft.com/office/drawing/2014/main" id="{080291BD-06C6-488E-9A56-3E69D0711B8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16" name="Picture 115" descr="cz.png">
              <a:extLst>
                <a:ext uri="{FF2B5EF4-FFF2-40B4-BE49-F238E27FC236}">
                  <a16:creationId xmlns:a16="http://schemas.microsoft.com/office/drawing/2014/main" id="{6EDC5F26-E7C6-4A61-BC78-1462C66C169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17" name="Picture 116" descr="ro.png">
              <a:extLst>
                <a:ext uri="{FF2B5EF4-FFF2-40B4-BE49-F238E27FC236}">
                  <a16:creationId xmlns:a16="http://schemas.microsoft.com/office/drawing/2014/main" id="{57809487-789E-47BB-AA8E-1F8C20F1718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18" name="Picture 117" descr="se.png">
              <a:extLst>
                <a:ext uri="{FF2B5EF4-FFF2-40B4-BE49-F238E27FC236}">
                  <a16:creationId xmlns:a16="http://schemas.microsoft.com/office/drawing/2014/main" id="{6AEDE687-336C-48B5-BFA7-774CCF8A7B1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19" name="Picture 118" descr="ch.png">
              <a:extLst>
                <a:ext uri="{FF2B5EF4-FFF2-40B4-BE49-F238E27FC236}">
                  <a16:creationId xmlns:a16="http://schemas.microsoft.com/office/drawing/2014/main" id="{765B3246-3398-44E5-8782-0EC0C94739E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20" name="Picture 119" descr="uk.png">
              <a:extLst>
                <a:ext uri="{FF2B5EF4-FFF2-40B4-BE49-F238E27FC236}">
                  <a16:creationId xmlns:a16="http://schemas.microsoft.com/office/drawing/2014/main" id="{B7A54B29-29A4-4216-BDCB-B892344F4C7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21" name="Picture 120">
              <a:extLst>
                <a:ext uri="{FF2B5EF4-FFF2-40B4-BE49-F238E27FC236}">
                  <a16:creationId xmlns:a16="http://schemas.microsoft.com/office/drawing/2014/main" id="{BD10A5D6-9438-4E29-80B5-DC496C46D23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22" name="Picture 121">
              <a:extLst>
                <a:ext uri="{FF2B5EF4-FFF2-40B4-BE49-F238E27FC236}">
                  <a16:creationId xmlns:a16="http://schemas.microsoft.com/office/drawing/2014/main" id="{950D8082-BDE6-48BC-8317-0D4C3C44D6EF}"/>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23" name="Picture 122" descr="ca.png">
              <a:extLst>
                <a:ext uri="{FF2B5EF4-FFF2-40B4-BE49-F238E27FC236}">
                  <a16:creationId xmlns:a16="http://schemas.microsoft.com/office/drawing/2014/main" id="{3FA38A6C-E219-4F65-80C0-7E329F7D3A8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24" name="Picture 123" descr="si.png">
              <a:extLst>
                <a:ext uri="{FF2B5EF4-FFF2-40B4-BE49-F238E27FC236}">
                  <a16:creationId xmlns:a16="http://schemas.microsoft.com/office/drawing/2014/main" id="{EA3E719E-4A8D-4153-9BDC-6D274C09D10E}"/>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28223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strips(upRight)">
                                      <p:cBhvr>
                                        <p:cTn id="11" dur="500"/>
                                        <p:tgtEl>
                                          <p:spTgt spid="9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1500" fill="hold"/>
                                        <p:tgtEl>
                                          <p:spTgt spid="98"/>
                                        </p:tgtEl>
                                        <p:attrNameLst>
                                          <p:attrName>ppt_x</p:attrName>
                                        </p:attrNameLst>
                                      </p:cBhvr>
                                      <p:tavLst>
                                        <p:tav tm="0">
                                          <p:val>
                                            <p:strVal val="0-#ppt_w/2"/>
                                          </p:val>
                                        </p:tav>
                                        <p:tav tm="100000">
                                          <p:val>
                                            <p:strVal val="#ppt_x"/>
                                          </p:val>
                                        </p:tav>
                                      </p:tavLst>
                                    </p:anim>
                                    <p:anim calcmode="lin" valueType="num">
                                      <p:cBhvr additive="base">
                                        <p:cTn id="20" dur="1500" fill="hold"/>
                                        <p:tgtEl>
                                          <p:spTgt spid="9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12" accel="10000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64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7" cstate="print"/>
          <a:srcRect/>
          <a:stretch>
            <a:fillRect/>
          </a:stretch>
        </p:blipFill>
        <p:spPr bwMode="auto">
          <a:xfrm>
            <a:off x="2407" y="14109"/>
            <a:ext cx="1689820" cy="557579"/>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8" cstate="print"/>
          <a:srcRect/>
          <a:stretch>
            <a:fillRect/>
          </a:stretch>
        </p:blipFill>
        <p:spPr bwMode="auto">
          <a:xfrm>
            <a:off x="3228428" y="6275323"/>
            <a:ext cx="5786353" cy="571722"/>
          </a:xfrm>
          <a:prstGeom prst="rect">
            <a:avLst/>
          </a:prstGeom>
          <a:noFill/>
          <a:ln w="9525">
            <a:noFill/>
            <a:miter lim="800000"/>
            <a:headEnd/>
            <a:tailEnd/>
          </a:ln>
        </p:spPr>
      </p:pic>
      <p:sp>
        <p:nvSpPr>
          <p:cNvPr id="4" name="Rectangle 1003">
            <a:extLst>
              <a:ext uri="{FF2B5EF4-FFF2-40B4-BE49-F238E27FC236}">
                <a16:creationId xmlns:a16="http://schemas.microsoft.com/office/drawing/2014/main" id="{DC0F4941-D5BD-770B-700B-3DC4A1F938A2}"/>
              </a:ext>
            </a:extLst>
          </p:cNvPr>
          <p:cNvSpPr>
            <a:spLocks noChangeArrowheads="1"/>
          </p:cNvSpPr>
          <p:nvPr userDrawn="1"/>
        </p:nvSpPr>
        <p:spPr bwMode="auto">
          <a:xfrm>
            <a:off x="9579916" y="6592513"/>
            <a:ext cx="2039630" cy="236748"/>
          </a:xfrm>
          <a:prstGeom prst="rect">
            <a:avLst/>
          </a:prstGeom>
          <a:noFill/>
          <a:ln w="12700">
            <a:noFill/>
            <a:miter lim="800000"/>
            <a:headEnd type="none" w="sm" len="sm"/>
            <a:tailEnd type="none" w="sm" len="sm"/>
          </a:ln>
          <a:effectLst/>
        </p:spPr>
        <p:txBody>
          <a:bodyPr wrap="none" lIns="82058" tIns="41029" rIns="82058" bIns="41029">
            <a:spAutoFit/>
          </a:bodyPr>
          <a:lstStyle/>
          <a:p>
            <a:pPr marL="0" marR="0" lvl="0" indent="0" algn="l" defTabSz="820738"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charset="0"/>
                <a:ea typeface="+mn-ea"/>
                <a:cs typeface="+mn-cs"/>
              </a:rPr>
              <a:t>19-July-2022-CESG Meeting-31</a:t>
            </a:r>
          </a:p>
        </p:txBody>
      </p:sp>
    </p:spTree>
    <p:extLst>
      <p:ext uri="{BB962C8B-B14F-4D97-AF65-F5344CB8AC3E}">
        <p14:creationId xmlns:p14="http://schemas.microsoft.com/office/powerpoint/2010/main" val="19121533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6" r:id="rId4"/>
    <p:sldLayoutId id="2147483687" r:id="rId5"/>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3.png"/><Relationship Id="rId26" Type="http://schemas.openxmlformats.org/officeDocument/2006/relationships/image" Target="../media/image49.emf"/><Relationship Id="rId3" Type="http://schemas.openxmlformats.org/officeDocument/2006/relationships/image" Target="../media/image32.png"/><Relationship Id="rId21" Type="http://schemas.openxmlformats.org/officeDocument/2006/relationships/image" Target="../media/image45.png"/><Relationship Id="rId7" Type="http://schemas.microsoft.com/office/2007/relationships/hdphoto" Target="../media/hdphoto2.wdp"/><Relationship Id="rId12" Type="http://schemas.openxmlformats.org/officeDocument/2006/relationships/image" Target="../media/image38.png"/><Relationship Id="rId17" Type="http://schemas.openxmlformats.org/officeDocument/2006/relationships/image" Target="../media/image42.png"/><Relationship Id="rId25" Type="http://schemas.openxmlformats.org/officeDocument/2006/relationships/image" Target="../media/image48.emf"/><Relationship Id="rId2" Type="http://schemas.openxmlformats.org/officeDocument/2006/relationships/notesSlide" Target="../notesSlides/notesSlide2.xml"/><Relationship Id="rId16" Type="http://schemas.microsoft.com/office/2007/relationships/hdphoto" Target="../media/hdphoto4.wdp"/><Relationship Id="rId20" Type="http://schemas.microsoft.com/office/2007/relationships/hdphoto" Target="../media/hdphoto5.wdp"/><Relationship Id="rId1" Type="http://schemas.openxmlformats.org/officeDocument/2006/relationships/slideLayout" Target="../slideLayouts/slideLayout3.xml"/><Relationship Id="rId6" Type="http://schemas.openxmlformats.org/officeDocument/2006/relationships/image" Target="../media/image34.png"/><Relationship Id="rId11" Type="http://schemas.microsoft.com/office/2007/relationships/hdphoto" Target="../media/hdphoto3.wdp"/><Relationship Id="rId24" Type="http://schemas.openxmlformats.org/officeDocument/2006/relationships/image" Target="../media/image47.png"/><Relationship Id="rId5" Type="http://schemas.microsoft.com/office/2007/relationships/hdphoto" Target="../media/hdphoto1.wdp"/><Relationship Id="rId15" Type="http://schemas.openxmlformats.org/officeDocument/2006/relationships/image" Target="../media/image41.png"/><Relationship Id="rId23" Type="http://schemas.openxmlformats.org/officeDocument/2006/relationships/image" Target="../media/image46.png"/><Relationship Id="rId10" Type="http://schemas.openxmlformats.org/officeDocument/2006/relationships/image" Target="../media/image37.png"/><Relationship Id="rId19"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40.png"/><Relationship Id="rId22" Type="http://schemas.microsoft.com/office/2007/relationships/hdphoto" Target="../media/hdphoto6.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jpe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45.png"/><Relationship Id="rId10" Type="http://schemas.microsoft.com/office/2007/relationships/hdphoto" Target="../media/hdphoto1.wdp"/><Relationship Id="rId4" Type="http://schemas.openxmlformats.org/officeDocument/2006/relationships/image" Target="../media/image51.jpeg"/><Relationship Id="rId9" Type="http://schemas.openxmlformats.org/officeDocument/2006/relationships/image" Target="../media/image3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8866" y="1571718"/>
            <a:ext cx="5991180" cy="2677656"/>
          </a:xfrm>
          <a:prstGeom prst="rect">
            <a:avLst/>
          </a:prstGeom>
          <a:noFill/>
        </p:spPr>
        <p:txBody>
          <a:bodyPr wrap="square" rtlCol="0">
            <a:spAutoFit/>
          </a:bodyPr>
          <a:lstStyle/>
          <a:p>
            <a:r>
              <a:rPr lang="en-US" sz="2800" dirty="0">
                <a:solidFill>
                  <a:srgbClr val="FF0000"/>
                </a:solidFill>
              </a:rPr>
              <a:t>SEA: Analysis of</a:t>
            </a:r>
          </a:p>
          <a:p>
            <a:endParaRPr lang="en-US" sz="2800" dirty="0">
              <a:solidFill>
                <a:srgbClr val="FF0000"/>
              </a:solidFill>
            </a:endParaRPr>
          </a:p>
          <a:p>
            <a:r>
              <a:rPr lang="en-US" sz="2800" dirty="0"/>
              <a:t>Space Link Services</a:t>
            </a:r>
          </a:p>
          <a:p>
            <a:r>
              <a:rPr lang="en-US" sz="2800" dirty="0"/>
              <a:t>Inter Satellite Link (ISL) Proposal</a:t>
            </a:r>
          </a:p>
          <a:p>
            <a:endParaRPr lang="en-US" sz="2800" dirty="0"/>
          </a:p>
          <a:p>
            <a:r>
              <a:rPr lang="en-US" sz="1400" dirty="0"/>
              <a:t>Ignacio Aguilar	(Area Chair)</a:t>
            </a:r>
          </a:p>
          <a:p>
            <a:r>
              <a:rPr lang="en-US" sz="1400" dirty="0"/>
              <a:t>Gilles </a:t>
            </a:r>
            <a:r>
              <a:rPr lang="en-US" sz="1400" dirty="0" err="1"/>
              <a:t>Moury</a:t>
            </a:r>
            <a:r>
              <a:rPr lang="en-US" sz="1400" dirty="0"/>
              <a:t>	(Area Deputy Chair)</a:t>
            </a:r>
          </a:p>
        </p:txBody>
      </p:sp>
      <p:sp>
        <p:nvSpPr>
          <p:cNvPr id="4" name="TextBox 3"/>
          <p:cNvSpPr txBox="1"/>
          <p:nvPr/>
        </p:nvSpPr>
        <p:spPr>
          <a:xfrm>
            <a:off x="1113231" y="4547618"/>
            <a:ext cx="10436265" cy="1477328"/>
          </a:xfrm>
          <a:prstGeom prst="rect">
            <a:avLst/>
          </a:prstGeom>
          <a:noFill/>
        </p:spPr>
        <p:txBody>
          <a:bodyPr wrap="square">
            <a:spAutoFit/>
          </a:bodyPr>
          <a:lstStyle/>
          <a:p>
            <a:pPr>
              <a:defRPr/>
            </a:pPr>
            <a:r>
              <a:rPr lang="en-US" b="1" dirty="0">
                <a:solidFill>
                  <a:srgbClr val="FF0000"/>
                </a:solidFill>
              </a:rPr>
              <a:t>30 Aug 2022    </a:t>
            </a:r>
          </a:p>
          <a:p>
            <a:pPr>
              <a:defRPr/>
            </a:pPr>
            <a:r>
              <a:rPr lang="en-US" b="1" dirty="0">
                <a:solidFill>
                  <a:srgbClr val="FF0000"/>
                </a:solidFill>
              </a:rPr>
              <a:t>This version adds new “CCSDS vs Commercial” deployment figures, </a:t>
            </a:r>
            <a:r>
              <a:rPr lang="en-US" b="1" dirty="0" err="1">
                <a:solidFill>
                  <a:srgbClr val="FF0000"/>
                </a:solidFill>
              </a:rPr>
              <a:t>pgs</a:t>
            </a:r>
            <a:r>
              <a:rPr lang="en-US" b="1" dirty="0">
                <a:solidFill>
                  <a:srgbClr val="FF0000"/>
                </a:solidFill>
              </a:rPr>
              <a:t> 28-32.  These were modified during the special CESG “Luna ISL” session on 30 Aug.  </a:t>
            </a:r>
          </a:p>
          <a:p>
            <a:pPr>
              <a:defRPr/>
            </a:pPr>
            <a:r>
              <a:rPr lang="en-US" b="1" dirty="0">
                <a:solidFill>
                  <a:srgbClr val="FF0000"/>
                </a:solidFill>
              </a:rPr>
              <a:t>This whole package starts with the SLS input to CESG Chair and then evaluates several options leveraging existing IOAG, SIS, and SCCS-ARD/ADD materials.  SEA AD: Peter Shames</a:t>
            </a:r>
            <a:endParaRPr lang="en-US" dirty="0">
              <a:solidFill>
                <a:srgbClr val="FF0000"/>
              </a:solidFill>
            </a:endParaRPr>
          </a:p>
        </p:txBody>
      </p:sp>
    </p:spTree>
    <p:extLst>
      <p:ext uri="{BB962C8B-B14F-4D97-AF65-F5344CB8AC3E}">
        <p14:creationId xmlns:p14="http://schemas.microsoft.com/office/powerpoint/2010/main" val="207068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SLS: Proposed way forward to CESG</a:t>
            </a:r>
            <a:endParaRPr lang="en-GB" dirty="0"/>
          </a:p>
        </p:txBody>
      </p:sp>
      <p:sp>
        <p:nvSpPr>
          <p:cNvPr id="3" name="Content Placeholder 2"/>
          <p:cNvSpPr>
            <a:spLocks noGrp="1"/>
          </p:cNvSpPr>
          <p:nvPr>
            <p:ph idx="1"/>
          </p:nvPr>
        </p:nvSpPr>
        <p:spPr/>
        <p:txBody>
          <a:bodyPr/>
          <a:lstStyle/>
          <a:p>
            <a:pPr marL="284978" indent="-284978" algn="just">
              <a:buFont typeface="Arial" panose="020B0604020202020204" pitchFamily="34" charset="0"/>
              <a:buChar char="•"/>
            </a:pPr>
            <a:r>
              <a:rPr lang="en-US" dirty="0"/>
              <a:t>Currently, SLS WGs (C&amp;S, SLP, RFM) is already planning a </a:t>
            </a:r>
            <a:r>
              <a:rPr lang="en-US" b="1" dirty="0">
                <a:solidFill>
                  <a:srgbClr val="003249"/>
                </a:solidFill>
              </a:rPr>
              <a:t>Concept Paper for extending Proximiy-1 C&amp;S and RFM layers</a:t>
            </a:r>
            <a:r>
              <a:rPr lang="en-US" dirty="0"/>
              <a:t> for future Lunar applications (thus, a separated SLS project, </a:t>
            </a:r>
            <a:r>
              <a:rPr lang="en-US" u="sng" dirty="0"/>
              <a:t>not objective of this presentation</a:t>
            </a:r>
            <a:r>
              <a:rPr lang="en-US" dirty="0"/>
              <a:t>)</a:t>
            </a:r>
          </a:p>
          <a:p>
            <a:pPr marL="284978" indent="-284978" algn="just">
              <a:buFont typeface="Arial" panose="020B0604020202020204" pitchFamily="34" charset="0"/>
              <a:buChar char="•"/>
            </a:pPr>
            <a:endParaRPr lang="en-US" dirty="0"/>
          </a:p>
          <a:p>
            <a:pPr marL="284978" indent="-284978" algn="just">
              <a:buFont typeface="Arial" panose="020B0604020202020204" pitchFamily="34" charset="0"/>
              <a:buChar char="•"/>
            </a:pPr>
            <a:r>
              <a:rPr lang="en-US" dirty="0"/>
              <a:t>For the </a:t>
            </a:r>
            <a:r>
              <a:rPr lang="en-US" b="1" dirty="0" err="1">
                <a:solidFill>
                  <a:srgbClr val="003249"/>
                </a:solidFill>
              </a:rPr>
              <a:t>OpenISL</a:t>
            </a:r>
            <a:r>
              <a:rPr lang="en-US" dirty="0"/>
              <a:t> the </a:t>
            </a:r>
            <a:r>
              <a:rPr lang="en-US" b="1" dirty="0">
                <a:solidFill>
                  <a:srgbClr val="003249"/>
                </a:solidFill>
              </a:rPr>
              <a:t>SLS proposal to CESG</a:t>
            </a:r>
            <a:r>
              <a:rPr lang="en-US" dirty="0"/>
              <a:t> is to have an across-area project for the definition of a </a:t>
            </a:r>
            <a:r>
              <a:rPr lang="en-US" b="1" dirty="0">
                <a:solidFill>
                  <a:srgbClr val="FC2CD4"/>
                </a:solidFill>
              </a:rPr>
              <a:t>Magenta Book</a:t>
            </a:r>
            <a:r>
              <a:rPr lang="en-US" dirty="0"/>
              <a:t>, that defines the set of standards to be adopted </a:t>
            </a:r>
          </a:p>
          <a:p>
            <a:pPr marL="284978" indent="-284978" algn="just">
              <a:buFont typeface="Arial" panose="020B0604020202020204" pitchFamily="34" charset="0"/>
              <a:buChar char="•"/>
            </a:pPr>
            <a:endParaRPr lang="en-US" dirty="0"/>
          </a:p>
          <a:p>
            <a:pPr marL="284978" indent="-284978" algn="just">
              <a:buFont typeface="Arial" panose="020B0604020202020204" pitchFamily="34" charset="0"/>
              <a:buChar char="•"/>
            </a:pPr>
            <a:r>
              <a:rPr lang="en-US" dirty="0"/>
              <a:t>In fact, Magenta Books are a way to capture "best" or "state of the art" approaches for applying or using standards. They may include references to sets of standards selected to perform certain applications</a:t>
            </a:r>
          </a:p>
          <a:p>
            <a:pPr marL="623115" lvl="1" indent="-284978" algn="just">
              <a:buFont typeface="Arial" panose="020B0604020202020204" pitchFamily="34" charset="0"/>
              <a:buChar char="•"/>
            </a:pPr>
            <a:r>
              <a:rPr lang="en-US" dirty="0">
                <a:solidFill>
                  <a:srgbClr val="FF0000"/>
                </a:solidFill>
              </a:rPr>
              <a:t>Depending on the level of directly implementable specificity this might best be characterized as a “Utilization Profile” style Blue Book.</a:t>
            </a:r>
          </a:p>
          <a:p>
            <a:pPr marL="284978" indent="-284978" algn="just">
              <a:buFont typeface="Arial" panose="020B0604020202020204" pitchFamily="34" charset="0"/>
              <a:buChar char="•"/>
            </a:pPr>
            <a:endParaRPr lang="en-US" dirty="0"/>
          </a:p>
          <a:p>
            <a:pPr marL="284978" indent="-284978" algn="just">
              <a:buFont typeface="Arial" panose="020B0604020202020204" pitchFamily="34" charset="0"/>
              <a:buChar char="•"/>
            </a:pPr>
            <a:r>
              <a:rPr lang="en-US" dirty="0"/>
              <a:t>In light of this, </a:t>
            </a:r>
            <a:r>
              <a:rPr lang="en-US" b="1" dirty="0">
                <a:solidFill>
                  <a:srgbClr val="003249"/>
                </a:solidFill>
              </a:rPr>
              <a:t>CESG is invited to provide its view</a:t>
            </a:r>
            <a:r>
              <a:rPr lang="en-US" dirty="0"/>
              <a:t> and, in case of positive feedback, to agree with SLS the CCSDS Areas/WGs to be involved for such project</a:t>
            </a:r>
          </a:p>
        </p:txBody>
      </p:sp>
    </p:spTree>
    <p:extLst>
      <p:ext uri="{BB962C8B-B14F-4D97-AF65-F5344CB8AC3E}">
        <p14:creationId xmlns:p14="http://schemas.microsoft.com/office/powerpoint/2010/main" val="428724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4B20-06AC-9B58-A3E7-CF8789CB8297}"/>
              </a:ext>
            </a:extLst>
          </p:cNvPr>
          <p:cNvSpPr>
            <a:spLocks noGrp="1"/>
          </p:cNvSpPr>
          <p:nvPr>
            <p:ph type="title"/>
          </p:nvPr>
        </p:nvSpPr>
        <p:spPr/>
        <p:txBody>
          <a:bodyPr/>
          <a:lstStyle/>
          <a:p>
            <a:r>
              <a:rPr lang="en-US" dirty="0"/>
              <a:t>SEA: SCCS-ARD Context for </a:t>
            </a:r>
            <a:r>
              <a:rPr lang="en-US" dirty="0" err="1"/>
              <a:t>OpenISL</a:t>
            </a:r>
            <a:endParaRPr lang="en-US" dirty="0"/>
          </a:p>
        </p:txBody>
      </p:sp>
      <p:sp>
        <p:nvSpPr>
          <p:cNvPr id="3" name="Content Placeholder 2">
            <a:extLst>
              <a:ext uri="{FF2B5EF4-FFF2-40B4-BE49-F238E27FC236}">
                <a16:creationId xmlns:a16="http://schemas.microsoft.com/office/drawing/2014/main" id="{973DB6F6-C95E-6E33-7FE1-A75C2F75FE81}"/>
              </a:ext>
            </a:extLst>
          </p:cNvPr>
          <p:cNvSpPr>
            <a:spLocks noGrp="1"/>
          </p:cNvSpPr>
          <p:nvPr>
            <p:ph idx="1"/>
          </p:nvPr>
        </p:nvSpPr>
        <p:spPr>
          <a:xfrm>
            <a:off x="567317" y="1115250"/>
            <a:ext cx="10863100" cy="4233725"/>
          </a:xfrm>
        </p:spPr>
        <p:txBody>
          <a:bodyPr/>
          <a:lstStyle/>
          <a:p>
            <a:r>
              <a:rPr lang="en-US" dirty="0"/>
              <a:t>”</a:t>
            </a:r>
            <a:r>
              <a:rPr lang="en-US" dirty="0" err="1"/>
              <a:t>OpenISL</a:t>
            </a:r>
            <a:r>
              <a:rPr lang="en-US" dirty="0"/>
              <a:t>” appears to just focus on the Inter Satellite Link portion of an end-to-end flow (based on slide 8)</a:t>
            </a:r>
          </a:p>
          <a:p>
            <a:pPr lvl="1"/>
            <a:r>
              <a:rPr lang="en-US" dirty="0"/>
              <a:t>This is only a small fraction of the total end-to-end path</a:t>
            </a:r>
          </a:p>
          <a:p>
            <a:pPr lvl="1"/>
            <a:r>
              <a:rPr lang="en-US" dirty="0"/>
              <a:t>But parts of the proposed protocol stack, like DTN, only seem to make sense and provide real value in an end-to-end context</a:t>
            </a:r>
          </a:p>
          <a:p>
            <a:r>
              <a:rPr lang="en-US" dirty="0"/>
              <a:t>SCCS-ARD / ADD provides several views of cross support deployments relevant to this </a:t>
            </a:r>
            <a:r>
              <a:rPr lang="en-US" dirty="0" err="1"/>
              <a:t>OpenISL</a:t>
            </a:r>
            <a:r>
              <a:rPr lang="en-US" dirty="0"/>
              <a:t> discussion</a:t>
            </a:r>
          </a:p>
          <a:p>
            <a:pPr lvl="1"/>
            <a:r>
              <a:rPr lang="en-US" dirty="0"/>
              <a:t>Services, Node types, protocol stacks, end-to-end protocols</a:t>
            </a:r>
          </a:p>
          <a:p>
            <a:pPr lvl="1"/>
            <a:r>
              <a:rPr lang="en-US" dirty="0"/>
              <a:t>The following diagrams are just some of the possible end-to-end protocol views</a:t>
            </a:r>
          </a:p>
          <a:p>
            <a:pPr lvl="1"/>
            <a:endParaRPr lang="en-US" dirty="0"/>
          </a:p>
          <a:p>
            <a:r>
              <a:rPr lang="en-US" dirty="0"/>
              <a:t>These diagrams, derived from the SCCS-ARD / ADD, show the </a:t>
            </a:r>
            <a:r>
              <a:rPr lang="en-US" dirty="0" err="1"/>
              <a:t>OpenISL</a:t>
            </a:r>
            <a:r>
              <a:rPr lang="en-US" dirty="0"/>
              <a:t> concepts in the context of an end-to-end flow</a:t>
            </a:r>
          </a:p>
          <a:p>
            <a:pPr lvl="1"/>
            <a:r>
              <a:rPr lang="en-US" dirty="0"/>
              <a:t>At least three different end-to-end architectures are explored for SSI Stage 1 &amp; Stage 2 approaches</a:t>
            </a:r>
          </a:p>
        </p:txBody>
      </p:sp>
    </p:spTree>
    <p:extLst>
      <p:ext uri="{BB962C8B-B14F-4D97-AF65-F5344CB8AC3E}">
        <p14:creationId xmlns:p14="http://schemas.microsoft.com/office/powerpoint/2010/main" val="141278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CBC8-2A74-C529-A3C5-D626493FB068}"/>
              </a:ext>
            </a:extLst>
          </p:cNvPr>
          <p:cNvSpPr>
            <a:spLocks noGrp="1"/>
          </p:cNvSpPr>
          <p:nvPr>
            <p:ph type="title"/>
          </p:nvPr>
        </p:nvSpPr>
        <p:spPr>
          <a:xfrm>
            <a:off x="609600" y="274637"/>
            <a:ext cx="10972800" cy="475911"/>
          </a:xfrm>
        </p:spPr>
        <p:txBody>
          <a:bodyPr/>
          <a:lstStyle/>
          <a:p>
            <a:r>
              <a:rPr lang="en-US" dirty="0"/>
              <a:t>SEA: Stated Assumptions</a:t>
            </a:r>
          </a:p>
        </p:txBody>
      </p:sp>
      <p:sp>
        <p:nvSpPr>
          <p:cNvPr id="3" name="Content Placeholder 2">
            <a:extLst>
              <a:ext uri="{FF2B5EF4-FFF2-40B4-BE49-F238E27FC236}">
                <a16:creationId xmlns:a16="http://schemas.microsoft.com/office/drawing/2014/main" id="{012E1E45-11DE-7409-535C-44B7CFE9CDC2}"/>
              </a:ext>
            </a:extLst>
          </p:cNvPr>
          <p:cNvSpPr>
            <a:spLocks noGrp="1"/>
          </p:cNvSpPr>
          <p:nvPr>
            <p:ph idx="1"/>
          </p:nvPr>
        </p:nvSpPr>
        <p:spPr>
          <a:xfrm>
            <a:off x="609600" y="890945"/>
            <a:ext cx="10863100" cy="4133235"/>
          </a:xfrm>
        </p:spPr>
        <p:txBody>
          <a:bodyPr/>
          <a:lstStyle/>
          <a:p>
            <a:r>
              <a:rPr lang="en-US" sz="2000" dirty="0" err="1"/>
              <a:t>OpenISL</a:t>
            </a:r>
            <a:r>
              <a:rPr lang="en-US" sz="2000" dirty="0"/>
              <a:t> states that it is focused on “Inter Satellite Links”, but it includes DTN and therefore looks like an “Inter Satellite Network” (ISN)</a:t>
            </a:r>
          </a:p>
          <a:p>
            <a:r>
              <a:rPr lang="en-US" sz="2000" dirty="0"/>
              <a:t>The ISL must accept data from somewhere else (ground, other space assets) and it must deliver data to a related set of assets in space</a:t>
            </a:r>
          </a:p>
          <a:p>
            <a:pPr lvl="1"/>
            <a:r>
              <a:rPr lang="en-US" sz="1700" dirty="0"/>
              <a:t>There seems to be a strong desire to start “at the middle” and build outward</a:t>
            </a:r>
          </a:p>
          <a:p>
            <a:pPr lvl="1"/>
            <a:r>
              <a:rPr lang="en-US" sz="1700" dirty="0"/>
              <a:t>The complexities of ground system integration cannot be “wished away”</a:t>
            </a:r>
          </a:p>
          <a:p>
            <a:r>
              <a:rPr lang="en-US" sz="2000" dirty="0"/>
              <a:t>The upper layers are DTN (including LTP and possibly </a:t>
            </a:r>
            <a:r>
              <a:rPr lang="en-US" sz="2000" dirty="0" err="1"/>
              <a:t>BPSec</a:t>
            </a:r>
            <a:r>
              <a:rPr lang="en-US" sz="2000" dirty="0"/>
              <a:t>), the bottom layers can be any of:</a:t>
            </a:r>
          </a:p>
          <a:p>
            <a:pPr lvl="1"/>
            <a:r>
              <a:rPr lang="en-US" sz="1800" dirty="0"/>
              <a:t>USLP everywhere, including Prox-1 “tail circuit” signaling at UHF, or even S-Band, X-band, K/Ka-band (the latter are not yet standardized)</a:t>
            </a:r>
          </a:p>
          <a:p>
            <a:pPr lvl="1"/>
            <a:r>
              <a:rPr lang="en-US" sz="1800" dirty="0"/>
              <a:t>Tail circuits could also be </a:t>
            </a:r>
            <a:r>
              <a:rPr lang="en-US" sz="1800" dirty="0" err="1"/>
              <a:t>WiFi</a:t>
            </a:r>
            <a:r>
              <a:rPr lang="en-US" sz="1800" dirty="0"/>
              <a:t> and 3GPP (standardized in SOIS docs)</a:t>
            </a:r>
          </a:p>
          <a:p>
            <a:pPr lvl="1"/>
            <a:r>
              <a:rPr lang="en-US" sz="1800" dirty="0"/>
              <a:t>The ISL’s could be optical instead of RF (so could the long haul links from Earth)</a:t>
            </a:r>
          </a:p>
          <a:p>
            <a:pPr lvl="1"/>
            <a:r>
              <a:rPr lang="en-US" sz="1800" dirty="0"/>
              <a:t>BUT – some down selected subset of standards appears to be desirable for any given deployment to minimize complexity and better support interoperability</a:t>
            </a:r>
          </a:p>
          <a:p>
            <a:r>
              <a:rPr lang="en-US" sz="2000" dirty="0"/>
              <a:t>At the DTN layer the assumption is that there is more than one terrestrial asset and more than one space asset that wish to interoperate</a:t>
            </a:r>
          </a:p>
          <a:p>
            <a:pPr lvl="1"/>
            <a:r>
              <a:rPr lang="en-US" sz="1800" dirty="0"/>
              <a:t>There are two different types of terrestrial ground station and Relay MOC deployments documented now, SSI Stage 1 or SSI Stage 2, these will be distinguished to aid understanding</a:t>
            </a:r>
          </a:p>
          <a:p>
            <a:pPr lvl="1"/>
            <a:r>
              <a:rPr lang="en-US" sz="1800" dirty="0"/>
              <a:t>We are leaving security, identity, and network management topics out of the discussion for now</a:t>
            </a:r>
          </a:p>
          <a:p>
            <a:endParaRPr lang="en-US" sz="2000" dirty="0"/>
          </a:p>
        </p:txBody>
      </p:sp>
    </p:spTree>
    <p:extLst>
      <p:ext uri="{BB962C8B-B14F-4D97-AF65-F5344CB8AC3E}">
        <p14:creationId xmlns:p14="http://schemas.microsoft.com/office/powerpoint/2010/main" val="132206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0074-21F4-1D99-CA92-5D465BBC5B06}"/>
              </a:ext>
            </a:extLst>
          </p:cNvPr>
          <p:cNvSpPr>
            <a:spLocks noGrp="1"/>
          </p:cNvSpPr>
          <p:nvPr>
            <p:ph type="title"/>
          </p:nvPr>
        </p:nvSpPr>
        <p:spPr/>
        <p:txBody>
          <a:bodyPr/>
          <a:lstStyle/>
          <a:p>
            <a:r>
              <a:rPr lang="en-US" dirty="0"/>
              <a:t>IOP/IOAG: Solar System Internet (SSI) Concepts</a:t>
            </a:r>
          </a:p>
        </p:txBody>
      </p:sp>
      <p:sp>
        <p:nvSpPr>
          <p:cNvPr id="3" name="Content Placeholder 2">
            <a:extLst>
              <a:ext uri="{FF2B5EF4-FFF2-40B4-BE49-F238E27FC236}">
                <a16:creationId xmlns:a16="http://schemas.microsoft.com/office/drawing/2014/main" id="{0C78351E-37ED-B067-EB55-7810D2BD672A}"/>
              </a:ext>
            </a:extLst>
          </p:cNvPr>
          <p:cNvSpPr>
            <a:spLocks noGrp="1"/>
          </p:cNvSpPr>
          <p:nvPr>
            <p:ph idx="1"/>
          </p:nvPr>
        </p:nvSpPr>
        <p:spPr>
          <a:xfrm>
            <a:off x="609601" y="1067681"/>
            <a:ext cx="10863100" cy="4127949"/>
          </a:xfrm>
        </p:spPr>
        <p:txBody>
          <a:bodyPr/>
          <a:lstStyle/>
          <a:p>
            <a:r>
              <a:rPr lang="en-US" dirty="0"/>
              <a:t>Support for DTN in the IOAG arose in the 2008 Interoperability Plenary (IOP-2) that published a report supporting:</a:t>
            </a:r>
          </a:p>
          <a:p>
            <a:pPr lvl="1"/>
            <a:r>
              <a:rPr lang="en-US" dirty="0"/>
              <a:t>“The IOAG’s Space Internetworking Strategy Group (SISG) should formalize a draft Solar System Internetwork (SSI) Operations Concept and candidate architectural definition in time for IOAG-13 and should prepare a mature architectural proposal for review and endorsement at the third Inter-Operability Plenary meeting (IOP-3). “ </a:t>
            </a:r>
          </a:p>
          <a:p>
            <a:r>
              <a:rPr lang="en-US" dirty="0"/>
              <a:t>This led to the IOAG Space Internetworking Strategy Group (SISG), developing an SSI architecture:</a:t>
            </a:r>
          </a:p>
          <a:p>
            <a:pPr lvl="1"/>
            <a:r>
              <a:rPr lang="en-US" dirty="0"/>
              <a:t>“The IOAG resolves to form a Space Internetworking Strategy Group to reach international consensus on a recommended approach for transitioning the participating agencies towards a future “network centric” era of space mission operations. The group will focus on the extension of internetworked services across the Solar System, including multi-hop data transfer to and from remote space locations and local networked data interchange within and among the space end systems.” </a:t>
            </a:r>
          </a:p>
          <a:p>
            <a:pPr lvl="1"/>
            <a:endParaRPr lang="en-US" dirty="0"/>
          </a:p>
        </p:txBody>
      </p:sp>
    </p:spTree>
    <p:extLst>
      <p:ext uri="{BB962C8B-B14F-4D97-AF65-F5344CB8AC3E}">
        <p14:creationId xmlns:p14="http://schemas.microsoft.com/office/powerpoint/2010/main" val="216489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942E-FB86-73E3-322A-015251B7346C}"/>
              </a:ext>
            </a:extLst>
          </p:cNvPr>
          <p:cNvSpPr>
            <a:spLocks noGrp="1"/>
          </p:cNvSpPr>
          <p:nvPr>
            <p:ph type="title"/>
          </p:nvPr>
        </p:nvSpPr>
        <p:spPr/>
        <p:txBody>
          <a:bodyPr/>
          <a:lstStyle/>
          <a:p>
            <a:r>
              <a:rPr lang="en-US" dirty="0"/>
              <a:t>SISG Study Results =&gt; CCSDS Standards</a:t>
            </a:r>
          </a:p>
        </p:txBody>
      </p:sp>
      <p:sp>
        <p:nvSpPr>
          <p:cNvPr id="3" name="Content Placeholder 2">
            <a:extLst>
              <a:ext uri="{FF2B5EF4-FFF2-40B4-BE49-F238E27FC236}">
                <a16:creationId xmlns:a16="http://schemas.microsoft.com/office/drawing/2014/main" id="{BC97C7BF-9366-6CE7-35B5-600A20C54E21}"/>
              </a:ext>
            </a:extLst>
          </p:cNvPr>
          <p:cNvSpPr>
            <a:spLocks noGrp="1"/>
          </p:cNvSpPr>
          <p:nvPr>
            <p:ph idx="1"/>
          </p:nvPr>
        </p:nvSpPr>
        <p:spPr>
          <a:xfrm>
            <a:off x="609600" y="914400"/>
            <a:ext cx="10863100" cy="4069775"/>
          </a:xfrm>
        </p:spPr>
        <p:txBody>
          <a:bodyPr/>
          <a:lstStyle/>
          <a:p>
            <a:r>
              <a:rPr lang="en-US" dirty="0"/>
              <a:t>The SISG study resulted in the Operations Concept for a Solar System Internetwork (SSI), IOAG.T.RC.001.V1, dated 15 Oct 2010, which defined:</a:t>
            </a:r>
          </a:p>
          <a:p>
            <a:pPr lvl="1"/>
            <a:r>
              <a:rPr lang="en-US" dirty="0"/>
              <a:t>End-to-end architecture, SSI concepts and Principles</a:t>
            </a:r>
          </a:p>
          <a:p>
            <a:pPr lvl="1"/>
            <a:r>
              <a:rPr lang="en-US" dirty="0"/>
              <a:t>Terminology such as provider &amp; user nodes, ESLT/PSLT, relay spacecraft (including hybrid), and WANs (on Earth and off)</a:t>
            </a:r>
          </a:p>
          <a:p>
            <a:r>
              <a:rPr lang="en-US" dirty="0"/>
              <a:t>And this led directly to work in CCSDS (and the IETF) to define:</a:t>
            </a:r>
          </a:p>
          <a:p>
            <a:pPr lvl="1"/>
            <a:r>
              <a:rPr lang="en-US" dirty="0"/>
              <a:t>SSI Architecture document, CCSDS 730.1-G-1</a:t>
            </a:r>
          </a:p>
          <a:p>
            <a:pPr lvl="1"/>
            <a:r>
              <a:rPr lang="en-US" dirty="0"/>
              <a:t>BP document, CCSDS 734.2-B-1</a:t>
            </a:r>
          </a:p>
          <a:p>
            <a:pPr lvl="1"/>
            <a:r>
              <a:rPr lang="en-US" dirty="0"/>
              <a:t>Other supporting documents like LTP, SBSP, SABR, …</a:t>
            </a:r>
          </a:p>
          <a:p>
            <a:pPr lvl="1"/>
            <a:r>
              <a:rPr lang="en-US" dirty="0"/>
              <a:t>All of these are now in the process of being updated and extended</a:t>
            </a:r>
          </a:p>
          <a:p>
            <a:r>
              <a:rPr lang="en-US" dirty="0"/>
              <a:t>The typical CCSDS “one document, one protocol” approach required a “picture” of how all of these Blue colored puzzle pieces could fit together</a:t>
            </a:r>
          </a:p>
          <a:p>
            <a:pPr lvl="1"/>
            <a:r>
              <a:rPr lang="en-US" dirty="0"/>
              <a:t>The CCSDS Architecture document, SCCS-ARD, CCSDS 901.1-M-1, provides that picture</a:t>
            </a:r>
          </a:p>
          <a:p>
            <a:pPr lvl="1"/>
            <a:endParaRPr lang="en-US" dirty="0"/>
          </a:p>
        </p:txBody>
      </p:sp>
    </p:spTree>
    <p:extLst>
      <p:ext uri="{BB962C8B-B14F-4D97-AF65-F5344CB8AC3E}">
        <p14:creationId xmlns:p14="http://schemas.microsoft.com/office/powerpoint/2010/main" val="98104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6C12-92BF-166A-843E-333FFE61A555}"/>
              </a:ext>
            </a:extLst>
          </p:cNvPr>
          <p:cNvSpPr>
            <a:spLocks noGrp="1"/>
          </p:cNvSpPr>
          <p:nvPr>
            <p:ph type="title"/>
          </p:nvPr>
        </p:nvSpPr>
        <p:spPr>
          <a:xfrm>
            <a:off x="609600" y="-12032"/>
            <a:ext cx="10972800" cy="1143000"/>
          </a:xfrm>
        </p:spPr>
        <p:txBody>
          <a:bodyPr/>
          <a:lstStyle/>
          <a:p>
            <a:r>
              <a:rPr lang="en-US" dirty="0">
                <a:solidFill>
                  <a:srgbClr val="000099"/>
                </a:solidFill>
                <a:effectLst>
                  <a:outerShdw blurRad="38100" dist="38100" dir="2700000" algn="tl">
                    <a:srgbClr val="000000">
                      <a:alpha val="43137"/>
                    </a:srgbClr>
                  </a:outerShdw>
                </a:effectLst>
              </a:rPr>
              <a:t>SSI Architecture Stages</a:t>
            </a:r>
            <a:br>
              <a:rPr lang="en-US" dirty="0">
                <a:solidFill>
                  <a:srgbClr val="000099"/>
                </a:solidFill>
                <a:effectLst>
                  <a:outerShdw blurRad="38100" dist="38100" dir="2700000" algn="tl">
                    <a:srgbClr val="000000">
                      <a:alpha val="43137"/>
                    </a:srgbClr>
                  </a:outerShdw>
                </a:effectLst>
              </a:rPr>
            </a:br>
            <a:r>
              <a:rPr lang="en-US" sz="2000" dirty="0"/>
              <a:t>Quoted f</a:t>
            </a:r>
            <a:r>
              <a:rPr lang="en-US" sz="2000" dirty="0">
                <a:solidFill>
                  <a:srgbClr val="000099"/>
                </a:solidFill>
                <a:effectLst>
                  <a:outerShdw blurRad="38100" dist="38100" dir="2700000" algn="tl">
                    <a:srgbClr val="000000">
                      <a:alpha val="43137"/>
                    </a:srgbClr>
                  </a:outerShdw>
                </a:effectLst>
              </a:rPr>
              <a:t>rom CCSDS 730.1-G-1</a:t>
            </a:r>
            <a:endParaRPr lang="en-US" dirty="0">
              <a:solidFill>
                <a:srgbClr val="000099"/>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0E939A6F-8F9D-9908-747B-A582171162A3}"/>
              </a:ext>
            </a:extLst>
          </p:cNvPr>
          <p:cNvSpPr>
            <a:spLocks noGrp="1"/>
          </p:cNvSpPr>
          <p:nvPr>
            <p:ph idx="1"/>
          </p:nvPr>
        </p:nvSpPr>
        <p:spPr>
          <a:xfrm>
            <a:off x="609600" y="1130968"/>
            <a:ext cx="10972800" cy="4995199"/>
          </a:xfrm>
        </p:spPr>
        <p:txBody>
          <a:bodyPr/>
          <a:lstStyle/>
          <a:p>
            <a:r>
              <a:rPr lang="en-US" sz="1800" dirty="0"/>
              <a:t>The SSI architecture, therefore, encompasses three broad grades of functionality to support participating organizations in their transition through these stages toward full deployment of the SSI. The three stages of transition are: </a:t>
            </a:r>
          </a:p>
          <a:p>
            <a:pPr lvl="1"/>
            <a:r>
              <a:rPr lang="en-US" sz="1600" dirty="0"/>
              <a:t>–  Stage 1 (Mission Functionality)—introduction of the SSI protocols within MOCs and spacefaring vehicles to automate the mission data communications (command and telemetry) conducted within the simple mission communications model described in the first paragraphs of this section. The SSI architecture supports this stage by providing mission functionality (as described in section 3), which </a:t>
            </a:r>
            <a:r>
              <a:rPr lang="en-US" sz="1600" u="sng" dirty="0"/>
              <a:t>automates basic communication processes for individual space flight missions without requiring that Earth station service providers implement the SSI protocols. </a:t>
            </a:r>
          </a:p>
          <a:p>
            <a:pPr lvl="1"/>
            <a:r>
              <a:rPr lang="en-US" sz="1600" dirty="0"/>
              <a:t>–  Stage 2 (Internetwork Functionality)—introduction of the SSI protocols into Earth station service providers to enable Network-Layer cross support. The SSI architecture supports this stage by providing internetwork functionality (as described in section 4), which </a:t>
            </a:r>
            <a:r>
              <a:rPr lang="en-US" sz="1600" u="sng" dirty="0"/>
              <a:t>enables the SSI protocols to operate across multiple space flight missions, possibly managed by different national space agencies (interagency cross support). </a:t>
            </a:r>
            <a:r>
              <a:rPr lang="en-US" sz="1600" dirty="0"/>
              <a:t>The coordination of mission data communications is still manual at this stage. </a:t>
            </a:r>
          </a:p>
          <a:p>
            <a:pPr lvl="1"/>
            <a:r>
              <a:rPr lang="en-US" sz="1600" dirty="0"/>
              <a:t>–  Stage 3 (Advanced Functionality)—automation of the coordination of mission data communications in the unified cross-support environment. The SSI architecture supports this stage by providing advanced functionality (as described in section 5), which </a:t>
            </a:r>
            <a:r>
              <a:rPr lang="en-US" sz="1600" u="sng" dirty="0"/>
              <a:t>provides automated support for the internetwork topologies, implementing a unified solar-system-wide communication network that can scale up to the complex space exploration programs of the future. </a:t>
            </a:r>
          </a:p>
          <a:p>
            <a:r>
              <a:rPr lang="en-US" sz="1900" dirty="0"/>
              <a:t>Organizations participating in the SSI may initially operate at any of the three stages, as long as they have implemented the functionality required in order to operate at all preceding stages: i.e., the stages are cumulative in functionality but need not be entered in sequence. </a:t>
            </a:r>
          </a:p>
          <a:p>
            <a:endParaRPr lang="en-US" sz="1800" dirty="0"/>
          </a:p>
        </p:txBody>
      </p:sp>
    </p:spTree>
    <p:extLst>
      <p:ext uri="{BB962C8B-B14F-4D97-AF65-F5344CB8AC3E}">
        <p14:creationId xmlns:p14="http://schemas.microsoft.com/office/powerpoint/2010/main" val="292771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666-4953-4007-5F85-7268581895AA}"/>
              </a:ext>
            </a:extLst>
          </p:cNvPr>
          <p:cNvSpPr>
            <a:spLocks noGrp="1"/>
          </p:cNvSpPr>
          <p:nvPr>
            <p:ph type="title"/>
          </p:nvPr>
        </p:nvSpPr>
        <p:spPr/>
        <p:txBody>
          <a:bodyPr/>
          <a:lstStyle/>
          <a:p>
            <a:r>
              <a:rPr lang="en-US" sz="2800" dirty="0"/>
              <a:t>Comments on Core “</a:t>
            </a:r>
            <a:r>
              <a:rPr lang="en-US" sz="2800" dirty="0" err="1"/>
              <a:t>OpenISL</a:t>
            </a:r>
            <a:r>
              <a:rPr lang="en-US" sz="2800" dirty="0"/>
              <a:t>” Sat to Sat relay </a:t>
            </a:r>
          </a:p>
        </p:txBody>
      </p:sp>
      <p:sp>
        <p:nvSpPr>
          <p:cNvPr id="3" name="Content Placeholder 2">
            <a:extLst>
              <a:ext uri="{FF2B5EF4-FFF2-40B4-BE49-F238E27FC236}">
                <a16:creationId xmlns:a16="http://schemas.microsoft.com/office/drawing/2014/main" id="{3526BC1C-A486-81F1-D2E6-A272FCA95C40}"/>
              </a:ext>
            </a:extLst>
          </p:cNvPr>
          <p:cNvSpPr>
            <a:spLocks noGrp="1"/>
          </p:cNvSpPr>
          <p:nvPr>
            <p:ph idx="1"/>
          </p:nvPr>
        </p:nvSpPr>
        <p:spPr>
          <a:xfrm>
            <a:off x="609600" y="972540"/>
            <a:ext cx="10863100" cy="3921813"/>
          </a:xfrm>
        </p:spPr>
        <p:txBody>
          <a:bodyPr/>
          <a:lstStyle/>
          <a:p>
            <a:r>
              <a:rPr lang="en-US" sz="2000" dirty="0"/>
              <a:t>The following figures show the Core </a:t>
            </a:r>
            <a:r>
              <a:rPr lang="en-US" sz="2000" dirty="0" err="1"/>
              <a:t>OpenISL</a:t>
            </a:r>
            <a:r>
              <a:rPr lang="en-US" sz="2000" dirty="0"/>
              <a:t> in a vacuum, no sources of data, no sinks for data, no end-to-end guidance.</a:t>
            </a:r>
          </a:p>
          <a:p>
            <a:r>
              <a:rPr lang="en-US" sz="2000" dirty="0"/>
              <a:t>The only stated assumption is that data flowing in and out uses DTN at the network layer.</a:t>
            </a:r>
          </a:p>
          <a:p>
            <a:r>
              <a:rPr lang="en-US" sz="2000" dirty="0"/>
              <a:t>It only states how one relay satellite could talk to another and exchange link layer, network layer (DTN), and carry application data of various sorts.</a:t>
            </a:r>
          </a:p>
          <a:p>
            <a:r>
              <a:rPr lang="en-US" sz="2000" dirty="0"/>
              <a:t>There is no indication of whether the source(s) of data nor the destination(s), nor any given parts of the surrounding deployment uses consistent, or varying, protocols.</a:t>
            </a:r>
          </a:p>
          <a:p>
            <a:r>
              <a:rPr lang="en-US" sz="2000" dirty="0"/>
              <a:t>There is no guidance as to how to configure ground stations, mission systems, nor “user” systems in space to work with this “core”.</a:t>
            </a:r>
          </a:p>
          <a:p>
            <a:r>
              <a:rPr lang="en-US" sz="2000" dirty="0"/>
              <a:t>There are many open questions and options at the ISL data link layer (layer 2) and physical (layer 1).  </a:t>
            </a:r>
          </a:p>
          <a:p>
            <a:pPr lvl="1"/>
            <a:r>
              <a:rPr lang="en-US" sz="1700" dirty="0"/>
              <a:t>These could be the focus of a down selection process to provide guidance for interoperability.</a:t>
            </a:r>
          </a:p>
          <a:p>
            <a:r>
              <a:rPr lang="en-US" sz="2000" dirty="0" err="1"/>
              <a:t>OpenISL</a:t>
            </a:r>
            <a:r>
              <a:rPr lang="en-US" sz="2000" dirty="0"/>
              <a:t> concept, as stated, is “simple”, but woefully incomplete and provides inadequate guidance to ground systems and space systems developers.</a:t>
            </a:r>
          </a:p>
        </p:txBody>
      </p:sp>
    </p:spTree>
    <p:extLst>
      <p:ext uri="{BB962C8B-B14F-4D97-AF65-F5344CB8AC3E}">
        <p14:creationId xmlns:p14="http://schemas.microsoft.com/office/powerpoint/2010/main" val="181493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6700"/>
            <a:ext cx="7772400" cy="762000"/>
          </a:xfrm>
        </p:spPr>
        <p:txBody>
          <a:bodyPr vert="horz" lIns="91440" tIns="45720" rIns="91440" bIns="45720" rtlCol="0" anchor="ctr" anchorCtr="0">
            <a:normAutofit fontScale="90000"/>
          </a:bodyPr>
          <a:lstStyle/>
          <a:p>
            <a:r>
              <a:rPr lang="en-US" sz="3200" dirty="0"/>
              <a:t>Core “</a:t>
            </a:r>
            <a:r>
              <a:rPr lang="en-US" sz="3200" dirty="0" err="1"/>
              <a:t>OpenISL</a:t>
            </a:r>
            <a:r>
              <a:rPr lang="en-US" sz="3200" dirty="0"/>
              <a:t>” Sat to Sat relay – Forward</a:t>
            </a:r>
            <a:br>
              <a:rPr lang="en-US" sz="3200" dirty="0"/>
            </a:br>
            <a:r>
              <a:rPr lang="en-US" sz="3200" dirty="0"/>
              <a:t>(no security shown)</a:t>
            </a:r>
          </a:p>
        </p:txBody>
      </p: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82" name="Text Box 57"/>
          <p:cNvSpPr txBox="1">
            <a:spLocks noChangeArrowheads="1"/>
          </p:cNvSpPr>
          <p:nvPr/>
        </p:nvSpPr>
        <p:spPr bwMode="auto">
          <a:xfrm>
            <a:off x="5698925" y="5789709"/>
            <a:ext cx="14266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Some Space-Ground</a:t>
            </a:r>
          </a:p>
          <a:p>
            <a:pPr algn="ctr" eaLnBrk="1" hangingPunct="1"/>
            <a:r>
              <a:rPr lang="en-GB" sz="1000" b="1" dirty="0">
                <a:solidFill>
                  <a:srgbClr val="000099"/>
                </a:solidFill>
                <a:latin typeface="Calibri" pitchFamily="34" charset="0"/>
              </a:rPr>
              <a:t>CCSDS Protocols</a:t>
            </a: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49" name="Elbow Connector 178"/>
          <p:cNvCxnSpPr>
            <a:cxnSpLocks noChangeShapeType="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0" name="Text Box 15"/>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66" name="TextBox 165">
            <a:extLst>
              <a:ext uri="{FF2B5EF4-FFF2-40B4-BE49-F238E27FC236}">
                <a16:creationId xmlns:a16="http://schemas.microsoft.com/office/drawing/2014/main" id="{E4E7166C-CFA8-C464-A725-3A9AA6923AE5}"/>
              </a:ext>
            </a:extLst>
          </p:cNvPr>
          <p:cNvSpPr txBox="1"/>
          <p:nvPr/>
        </p:nvSpPr>
        <p:spPr>
          <a:xfrm>
            <a:off x="7383" y="2182740"/>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a:t>
            </a:r>
          </a:p>
          <a:p>
            <a:pPr marL="322017"/>
            <a:r>
              <a:rPr lang="en-US" sz="1100" dirty="0"/>
              <a:t>NOTE 2: AOS, or TC, could be substituted for USLP </a:t>
            </a:r>
          </a:p>
          <a:p>
            <a:pPr marL="322017"/>
            <a:r>
              <a:rPr lang="en-US" sz="1100" dirty="0"/>
              <a:t>NOTE 3: Optical physical and coding layers could replace these RF versions</a:t>
            </a:r>
          </a:p>
        </p:txBody>
      </p:sp>
      <p:sp>
        <p:nvSpPr>
          <p:cNvPr id="168" name="TextBox 167">
            <a:extLst>
              <a:ext uri="{FF2B5EF4-FFF2-40B4-BE49-F238E27FC236}">
                <a16:creationId xmlns:a16="http://schemas.microsoft.com/office/drawing/2014/main" id="{F1FD4B8C-2843-48D5-973E-59803A34B8C3}"/>
              </a:ext>
            </a:extLst>
          </p:cNvPr>
          <p:cNvSpPr txBox="1"/>
          <p:nvPr/>
        </p:nvSpPr>
        <p:spPr>
          <a:xfrm>
            <a:off x="8683625" y="2202376"/>
            <a:ext cx="2802492" cy="2970044"/>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 </a:t>
            </a:r>
            <a:r>
              <a:rPr lang="en-GB" sz="1100" dirty="0"/>
              <a:t>:</a:t>
            </a:r>
          </a:p>
          <a:p>
            <a:pPr marL="606995" indent="-284978">
              <a:buFont typeface="Arial" panose="020B0604020202020204" pitchFamily="34" charset="0"/>
              <a:buChar char="•"/>
            </a:pPr>
            <a:r>
              <a:rPr lang="en-US" sz="1100" dirty="0" err="1"/>
              <a:t>OpenISL</a:t>
            </a:r>
            <a:r>
              <a:rPr lang="en-US" sz="1100" dirty="0"/>
              <a:t> does not live in a vacuum.</a:t>
            </a:r>
          </a:p>
          <a:p>
            <a:pPr marL="606995" indent="-284978">
              <a:buFont typeface="Arial" panose="020B0604020202020204" pitchFamily="34" charset="0"/>
              <a:buChar char="•"/>
            </a:pPr>
            <a:r>
              <a:rPr lang="en-US" sz="1100" dirty="0"/>
              <a:t>Ground Station services and protocols that get data to the </a:t>
            </a:r>
            <a:r>
              <a:rPr lang="en-US" sz="1100" dirty="0" err="1"/>
              <a:t>OpenISL</a:t>
            </a:r>
            <a:r>
              <a:rPr lang="en-US" sz="1100" dirty="0"/>
              <a:t> link are </a:t>
            </a:r>
            <a:r>
              <a:rPr lang="en-US" sz="1100" dirty="0">
                <a:solidFill>
                  <a:srgbClr val="FF0000"/>
                </a:solidFill>
              </a:rPr>
              <a:t>not</a:t>
            </a:r>
            <a:r>
              <a:rPr lang="en-US" sz="1100" dirty="0"/>
              <a:t> shown.</a:t>
            </a:r>
          </a:p>
          <a:p>
            <a:pPr marL="606995" indent="-284978">
              <a:buFont typeface="Arial" panose="020B0604020202020204" pitchFamily="34" charset="0"/>
              <a:buChar char="•"/>
            </a:pPr>
            <a:r>
              <a:rPr lang="en-US" sz="1100" dirty="0"/>
              <a:t>The Bundle Protocol (BP) is the binding layer, the Space-Ground segment could even be bespoke / commercial protocols.</a:t>
            </a:r>
          </a:p>
          <a:p>
            <a:pPr marL="606995" indent="-284978">
              <a:buFont typeface="Arial" panose="020B0604020202020204" pitchFamily="34" charset="0"/>
              <a:buChar char="•"/>
            </a:pPr>
            <a:endParaRPr lang="en-US" sz="1100" dirty="0"/>
          </a:p>
          <a:p>
            <a:pPr marL="322017"/>
            <a:r>
              <a:rPr lang="en-US" sz="1100" dirty="0"/>
              <a:t>NOTE: DTN traffic from terrestrial sources (not shown) may flow directly to a Ground Station (SSI Stage 2) or through the terrestrial node that manages the Space Routing Node A (SRN-A).</a:t>
            </a:r>
          </a:p>
        </p:txBody>
      </p:sp>
      <p:sp>
        <p:nvSpPr>
          <p:cNvPr id="75" name="Text Box 57">
            <a:extLst>
              <a:ext uri="{FF2B5EF4-FFF2-40B4-BE49-F238E27FC236}">
                <a16:creationId xmlns:a16="http://schemas.microsoft.com/office/drawing/2014/main" id="{243FAFF0-7DD2-D08A-E3B3-9A386D7C132D}"/>
              </a:ext>
            </a:extLst>
          </p:cNvPr>
          <p:cNvSpPr txBox="1">
            <a:spLocks noChangeArrowheads="1"/>
          </p:cNvSpPr>
          <p:nvPr/>
        </p:nvSpPr>
        <p:spPr bwMode="auto">
          <a:xfrm>
            <a:off x="2213400" y="5783369"/>
            <a:ext cx="14266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Some Space-End Node</a:t>
            </a:r>
          </a:p>
          <a:p>
            <a:pPr algn="ctr" eaLnBrk="1" hangingPunct="1"/>
            <a:r>
              <a:rPr lang="en-GB" sz="1000" b="1" dirty="0">
                <a:solidFill>
                  <a:srgbClr val="000099"/>
                </a:solidFill>
                <a:latin typeface="Calibri" pitchFamily="34" charset="0"/>
              </a:rPr>
              <a:t>CCSDS Protocols</a:t>
            </a:r>
          </a:p>
        </p:txBody>
      </p:sp>
      <p:sp>
        <p:nvSpPr>
          <p:cNvPr id="76" name="Text Box 15">
            <a:extLst>
              <a:ext uri="{FF2B5EF4-FFF2-40B4-BE49-F238E27FC236}">
                <a16:creationId xmlns:a16="http://schemas.microsoft.com/office/drawing/2014/main" id="{3273E8D1-A0A2-F42C-8CD0-06EE2CA4E8FA}"/>
              </a:ext>
            </a:extLst>
          </p:cNvPr>
          <p:cNvSpPr txBox="1">
            <a:spLocks noChangeArrowheads="1"/>
          </p:cNvSpPr>
          <p:nvPr/>
        </p:nvSpPr>
        <p:spPr bwMode="auto">
          <a:xfrm>
            <a:off x="5582444" y="4644951"/>
            <a:ext cx="571500" cy="711411"/>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“deep space” protocol stack</a:t>
            </a:r>
            <a:endParaRPr lang="en-US" sz="900" dirty="0">
              <a:solidFill>
                <a:schemeClr val="tx1"/>
              </a:solidFill>
              <a:latin typeface="Calibri" pitchFamily="34" charset="0"/>
            </a:endParaRPr>
          </a:p>
        </p:txBody>
      </p:sp>
    </p:spTree>
    <p:extLst>
      <p:ext uri="{BB962C8B-B14F-4D97-AF65-F5344CB8AC3E}">
        <p14:creationId xmlns:p14="http://schemas.microsoft.com/office/powerpoint/2010/main" val="150089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6700"/>
            <a:ext cx="7772400" cy="762000"/>
          </a:xfrm>
        </p:spPr>
        <p:txBody>
          <a:bodyPr vert="horz" lIns="91440" tIns="45720" rIns="91440" bIns="45720" rtlCol="0" anchor="ctr" anchorCtr="0">
            <a:normAutofit fontScale="90000"/>
          </a:bodyPr>
          <a:lstStyle/>
          <a:p>
            <a:r>
              <a:rPr lang="en-US" sz="3200" dirty="0"/>
              <a:t>Core “</a:t>
            </a:r>
            <a:r>
              <a:rPr lang="en-US" sz="3200" dirty="0" err="1"/>
              <a:t>OpenISL</a:t>
            </a:r>
            <a:r>
              <a:rPr lang="en-US" sz="3200" dirty="0"/>
              <a:t>” Sat to Sat relay – Return</a:t>
            </a:r>
            <a:br>
              <a:rPr lang="en-US" sz="3200" dirty="0"/>
            </a:br>
            <a:r>
              <a:rPr lang="en-US" sz="3200" dirty="0"/>
              <a:t>(no security shown)</a:t>
            </a:r>
          </a:p>
        </p:txBody>
      </p: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49" name="Elbow Connector 178"/>
          <p:cNvCxnSpPr>
            <a:cxnSpLocks noChangeShapeType="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5" name="Text Box 57">
            <a:extLst>
              <a:ext uri="{FF2B5EF4-FFF2-40B4-BE49-F238E27FC236}">
                <a16:creationId xmlns:a16="http://schemas.microsoft.com/office/drawing/2014/main" id="{E09411F1-CF9C-62D4-E11F-96824435C29B}"/>
              </a:ext>
            </a:extLst>
          </p:cNvPr>
          <p:cNvSpPr txBox="1">
            <a:spLocks noChangeArrowheads="1"/>
          </p:cNvSpPr>
          <p:nvPr/>
        </p:nvSpPr>
        <p:spPr bwMode="auto">
          <a:xfrm>
            <a:off x="5698925" y="5789709"/>
            <a:ext cx="14266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Some Space-Ground</a:t>
            </a:r>
          </a:p>
          <a:p>
            <a:pPr algn="ctr" eaLnBrk="1" hangingPunct="1"/>
            <a:r>
              <a:rPr lang="en-GB" sz="1000" b="1" dirty="0">
                <a:solidFill>
                  <a:srgbClr val="000099"/>
                </a:solidFill>
                <a:latin typeface="Calibri" pitchFamily="34" charset="0"/>
              </a:rPr>
              <a:t>CCSDS Protocols</a:t>
            </a:r>
          </a:p>
        </p:txBody>
      </p:sp>
      <p:sp>
        <p:nvSpPr>
          <p:cNvPr id="78" name="Text Box 15">
            <a:extLst>
              <a:ext uri="{FF2B5EF4-FFF2-40B4-BE49-F238E27FC236}">
                <a16:creationId xmlns:a16="http://schemas.microsoft.com/office/drawing/2014/main" id="{EADAC6EB-DAAF-D143-FE5A-8F63FA615312}"/>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79" name="TextBox 78">
            <a:extLst>
              <a:ext uri="{FF2B5EF4-FFF2-40B4-BE49-F238E27FC236}">
                <a16:creationId xmlns:a16="http://schemas.microsoft.com/office/drawing/2014/main" id="{FD2B633D-2F32-4C1D-1926-F56E0359CE97}"/>
              </a:ext>
            </a:extLst>
          </p:cNvPr>
          <p:cNvSpPr txBox="1"/>
          <p:nvPr/>
        </p:nvSpPr>
        <p:spPr>
          <a:xfrm>
            <a:off x="7383" y="2182740"/>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a:t>
            </a:r>
          </a:p>
          <a:p>
            <a:pPr marL="322017"/>
            <a:r>
              <a:rPr lang="en-US" sz="1100" dirty="0"/>
              <a:t>NOTE 2: AOS, or TM, could be substituted for USLP </a:t>
            </a:r>
          </a:p>
          <a:p>
            <a:pPr marL="322017"/>
            <a:r>
              <a:rPr lang="en-US" sz="1100" dirty="0"/>
              <a:t>NOTE 3: Optical physical and coding layers could replace these RF versions</a:t>
            </a:r>
          </a:p>
        </p:txBody>
      </p:sp>
      <p:sp>
        <p:nvSpPr>
          <p:cNvPr id="80" name="TextBox 79">
            <a:extLst>
              <a:ext uri="{FF2B5EF4-FFF2-40B4-BE49-F238E27FC236}">
                <a16:creationId xmlns:a16="http://schemas.microsoft.com/office/drawing/2014/main" id="{D3D291A7-9BB3-4E86-0B8F-1F4B23540ECA}"/>
              </a:ext>
            </a:extLst>
          </p:cNvPr>
          <p:cNvSpPr txBox="1"/>
          <p:nvPr/>
        </p:nvSpPr>
        <p:spPr>
          <a:xfrm>
            <a:off x="8683625" y="2202376"/>
            <a:ext cx="2802492" cy="2970044"/>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err="1"/>
              <a:t>OpenISL</a:t>
            </a:r>
            <a:r>
              <a:rPr lang="en-US" sz="1100" dirty="0"/>
              <a:t> does not live in a vacuum.</a:t>
            </a:r>
          </a:p>
          <a:p>
            <a:pPr marL="606995" indent="-284978">
              <a:buFont typeface="Arial" panose="020B0604020202020204" pitchFamily="34" charset="0"/>
              <a:buChar char="•"/>
            </a:pPr>
            <a:r>
              <a:rPr lang="en-US" sz="1100" dirty="0"/>
              <a:t>Ground Station services and protocols that get data from the </a:t>
            </a:r>
            <a:r>
              <a:rPr lang="en-US" sz="1100" dirty="0" err="1"/>
              <a:t>OpenISL</a:t>
            </a:r>
            <a:r>
              <a:rPr lang="en-US" sz="1100" dirty="0"/>
              <a:t> link are </a:t>
            </a:r>
            <a:r>
              <a:rPr lang="en-US" sz="1100" dirty="0">
                <a:solidFill>
                  <a:srgbClr val="FF0000"/>
                </a:solidFill>
              </a:rPr>
              <a:t>not</a:t>
            </a:r>
            <a:r>
              <a:rPr lang="en-US" sz="1100" dirty="0"/>
              <a:t> shown.</a:t>
            </a:r>
          </a:p>
          <a:p>
            <a:pPr marL="606995" indent="-284978">
              <a:buFont typeface="Arial" panose="020B0604020202020204" pitchFamily="34" charset="0"/>
              <a:buChar char="•"/>
            </a:pPr>
            <a:r>
              <a:rPr lang="en-US" sz="1100" dirty="0"/>
              <a:t>The Bundle Protocol (BP) is the binding layer, the Space-Ground segment could even be bespoke / commercial protocols.</a:t>
            </a:r>
          </a:p>
          <a:p>
            <a:pPr marL="606995" indent="-284978">
              <a:buFont typeface="Arial" panose="020B0604020202020204" pitchFamily="34" charset="0"/>
              <a:buChar char="•"/>
            </a:pPr>
            <a:endParaRPr lang="en-US" sz="1100" dirty="0"/>
          </a:p>
          <a:p>
            <a:pPr marL="322017"/>
            <a:r>
              <a:rPr lang="en-US" sz="1100" dirty="0"/>
              <a:t>NOTE: DTN traffic from terrestrial sources (not shown) may flow directly to a Ground Station (SSI Stage 2) or through the terrestrial node that manages the Space Routing Node A (SRN-A).</a:t>
            </a:r>
          </a:p>
        </p:txBody>
      </p:sp>
      <p:sp>
        <p:nvSpPr>
          <p:cNvPr id="81" name="Text Box 57">
            <a:extLst>
              <a:ext uri="{FF2B5EF4-FFF2-40B4-BE49-F238E27FC236}">
                <a16:creationId xmlns:a16="http://schemas.microsoft.com/office/drawing/2014/main" id="{0E43238C-D0B5-D5C5-7BD2-BAC7DB46E654}"/>
              </a:ext>
            </a:extLst>
          </p:cNvPr>
          <p:cNvSpPr txBox="1">
            <a:spLocks noChangeArrowheads="1"/>
          </p:cNvSpPr>
          <p:nvPr/>
        </p:nvSpPr>
        <p:spPr bwMode="auto">
          <a:xfrm>
            <a:off x="2213400" y="5783369"/>
            <a:ext cx="14266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Some Space-End Node</a:t>
            </a:r>
          </a:p>
          <a:p>
            <a:pPr algn="ctr" eaLnBrk="1" hangingPunct="1"/>
            <a:r>
              <a:rPr lang="en-GB" sz="1000" b="1" dirty="0">
                <a:solidFill>
                  <a:srgbClr val="000099"/>
                </a:solidFill>
                <a:latin typeface="Calibri" pitchFamily="34" charset="0"/>
              </a:rPr>
              <a:t>CCSDS Protocols</a:t>
            </a:r>
          </a:p>
        </p:txBody>
      </p:sp>
      <p:sp>
        <p:nvSpPr>
          <p:cNvPr id="82" name="Text Box 15">
            <a:extLst>
              <a:ext uri="{FF2B5EF4-FFF2-40B4-BE49-F238E27FC236}">
                <a16:creationId xmlns:a16="http://schemas.microsoft.com/office/drawing/2014/main" id="{BD38197B-F8AC-9D95-2A2F-D568882799BA}"/>
              </a:ext>
            </a:extLst>
          </p:cNvPr>
          <p:cNvSpPr txBox="1">
            <a:spLocks noChangeArrowheads="1"/>
          </p:cNvSpPr>
          <p:nvPr/>
        </p:nvSpPr>
        <p:spPr bwMode="auto">
          <a:xfrm>
            <a:off x="5582444" y="4644951"/>
            <a:ext cx="571500" cy="711411"/>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“deep space” protocol stack</a:t>
            </a:r>
            <a:endParaRPr lang="en-US" sz="900" dirty="0">
              <a:solidFill>
                <a:schemeClr val="tx1"/>
              </a:solidFill>
              <a:latin typeface="Calibri" pitchFamily="34" charset="0"/>
            </a:endParaRPr>
          </a:p>
        </p:txBody>
      </p:sp>
    </p:spTree>
    <p:extLst>
      <p:ext uri="{BB962C8B-B14F-4D97-AF65-F5344CB8AC3E}">
        <p14:creationId xmlns:p14="http://schemas.microsoft.com/office/powerpoint/2010/main" val="150150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666-4953-4007-5F85-7268581895AA}"/>
              </a:ext>
            </a:extLst>
          </p:cNvPr>
          <p:cNvSpPr>
            <a:spLocks noGrp="1"/>
          </p:cNvSpPr>
          <p:nvPr>
            <p:ph type="title"/>
          </p:nvPr>
        </p:nvSpPr>
        <p:spPr/>
        <p:txBody>
          <a:bodyPr/>
          <a:lstStyle/>
          <a:p>
            <a:r>
              <a:rPr lang="en-US" sz="2400" dirty="0"/>
              <a:t>Comments on SSI Stage 1 Deployment w/ Sat to Sat relay </a:t>
            </a:r>
          </a:p>
        </p:txBody>
      </p:sp>
      <p:sp>
        <p:nvSpPr>
          <p:cNvPr id="3" name="Content Placeholder 2">
            <a:extLst>
              <a:ext uri="{FF2B5EF4-FFF2-40B4-BE49-F238E27FC236}">
                <a16:creationId xmlns:a16="http://schemas.microsoft.com/office/drawing/2014/main" id="{3526BC1C-A486-81F1-D2E6-A272FCA95C40}"/>
              </a:ext>
            </a:extLst>
          </p:cNvPr>
          <p:cNvSpPr>
            <a:spLocks noGrp="1"/>
          </p:cNvSpPr>
          <p:nvPr>
            <p:ph idx="1"/>
          </p:nvPr>
        </p:nvSpPr>
        <p:spPr>
          <a:xfrm>
            <a:off x="609600" y="846137"/>
            <a:ext cx="10863100" cy="4931055"/>
          </a:xfrm>
        </p:spPr>
        <p:txBody>
          <a:bodyPr/>
          <a:lstStyle/>
          <a:p>
            <a:r>
              <a:rPr lang="en-US" sz="2000" dirty="0"/>
              <a:t>The following figures show the </a:t>
            </a:r>
            <a:r>
              <a:rPr lang="en-US" sz="2000" dirty="0" err="1"/>
              <a:t>OpenISL</a:t>
            </a:r>
            <a:r>
              <a:rPr lang="en-US" sz="2000" dirty="0"/>
              <a:t> along with a Stage 1 ESLT configuration (and basic end-to-end guidance), but show no sources of data, nor sinks for data.</a:t>
            </a:r>
          </a:p>
          <a:p>
            <a:r>
              <a:rPr lang="en-US" sz="2000" dirty="0"/>
              <a:t>The stated assumptions are that data flowing in and out of the ESLT uses standard CCSDS data link and SLE services and that the ESLT offers no SSI services.</a:t>
            </a:r>
          </a:p>
          <a:p>
            <a:r>
              <a:rPr lang="en-US" sz="2000" dirty="0"/>
              <a:t>This documents how to use a set of existing CCSDS protocols to deploy a fully functioning SSI Stage 1 ESLT, which is essentially an unmodified ABA ESLT.</a:t>
            </a:r>
          </a:p>
          <a:p>
            <a:r>
              <a:rPr lang="en-US" sz="2000" dirty="0"/>
              <a:t>There is specific guidance in the SCCS-ARD as to how to configure ground stations, mission systems, and “user” systems in space to work with this “Stage 1 ESLT”.</a:t>
            </a:r>
          </a:p>
          <a:p>
            <a:r>
              <a:rPr lang="en-US" sz="2000" dirty="0"/>
              <a:t>A Stage 1 ESLT (as documented in the SCCS-ARD) offers two specific services:</a:t>
            </a:r>
          </a:p>
          <a:p>
            <a:pPr lvl="1"/>
            <a:r>
              <a:rPr lang="en-US" sz="1700" dirty="0"/>
              <a:t>SLE F-CLTU, which only supports use of TC forward links from one source</a:t>
            </a:r>
          </a:p>
          <a:p>
            <a:pPr lvl="1"/>
            <a:r>
              <a:rPr lang="en-US" sz="1700" dirty="0"/>
              <a:t>No multiplexing nor encoding of data frames, only encoded CLTUs are accepted from the source</a:t>
            </a:r>
          </a:p>
          <a:p>
            <a:r>
              <a:rPr lang="en-US" sz="2000" u="sng" dirty="0"/>
              <a:t>There is the assumption that any other source(s) of BP data must direct traffic to the SRN-A MOC which hosts the Bundle Agent.  The SRN-A must handle all BP processing, bundle fragments, encapsulation, TC frame creation, merging, and encoding.</a:t>
            </a:r>
          </a:p>
          <a:p>
            <a:r>
              <a:rPr lang="en-US" sz="2000" dirty="0"/>
              <a:t>There are no assumptions that the destination(s), nor any given parts of the surrounding deployment use consistent, or varying, link layer protocols.</a:t>
            </a:r>
          </a:p>
          <a:p>
            <a:r>
              <a:rPr lang="en-US" sz="2000" dirty="0"/>
              <a:t>As with the ”Core” there are many open questions and options at the ISL data link layer (layer 2) and physical (layer 1).  This could be the focus of a down selection process to provide guidance for link layer interoperability.</a:t>
            </a:r>
          </a:p>
        </p:txBody>
      </p:sp>
    </p:spTree>
    <p:extLst>
      <p:ext uri="{BB962C8B-B14F-4D97-AF65-F5344CB8AC3E}">
        <p14:creationId xmlns:p14="http://schemas.microsoft.com/office/powerpoint/2010/main" val="83010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5D346D-2B28-1667-63A7-56F6724D01D3}"/>
              </a:ext>
            </a:extLst>
          </p:cNvPr>
          <p:cNvSpPr>
            <a:spLocks noGrp="1"/>
          </p:cNvSpPr>
          <p:nvPr>
            <p:ph type="title"/>
          </p:nvPr>
        </p:nvSpPr>
        <p:spPr/>
        <p:txBody>
          <a:bodyPr/>
          <a:lstStyle/>
          <a:p>
            <a:r>
              <a:rPr lang="en-US" dirty="0"/>
              <a:t>IOAG Lunar Comm Architecture WG</a:t>
            </a:r>
            <a:br>
              <a:rPr lang="en-US" dirty="0"/>
            </a:br>
            <a:r>
              <a:rPr lang="en-US" dirty="0"/>
              <a:t>Background</a:t>
            </a:r>
          </a:p>
        </p:txBody>
      </p:sp>
      <p:sp>
        <p:nvSpPr>
          <p:cNvPr id="4" name="Content Placeholder 3">
            <a:extLst>
              <a:ext uri="{FF2B5EF4-FFF2-40B4-BE49-F238E27FC236}">
                <a16:creationId xmlns:a16="http://schemas.microsoft.com/office/drawing/2014/main" id="{72F79A09-6211-ECE0-3402-7A37074FA266}"/>
              </a:ext>
            </a:extLst>
          </p:cNvPr>
          <p:cNvSpPr>
            <a:spLocks noGrp="1"/>
          </p:cNvSpPr>
          <p:nvPr>
            <p:ph idx="1"/>
          </p:nvPr>
        </p:nvSpPr>
        <p:spPr/>
        <p:txBody>
          <a:bodyPr/>
          <a:lstStyle/>
          <a:p>
            <a:r>
              <a:rPr lang="en-US" dirty="0"/>
              <a:t>IOAG created a Lunar Comm Architecture Working Group (LCAWG)</a:t>
            </a:r>
          </a:p>
          <a:p>
            <a:r>
              <a:rPr lang="en-US" dirty="0"/>
              <a:t>They published their “The Future Lunar Communications Architecture” document, IOAG v 1.3, on 31 Jan 2022.</a:t>
            </a:r>
          </a:p>
          <a:p>
            <a:r>
              <a:rPr lang="en-US" dirty="0"/>
              <a:t>The following figures are from that document and provide a sort of </a:t>
            </a:r>
            <a:r>
              <a:rPr lang="en-US" dirty="0" err="1"/>
              <a:t>DoDAF</a:t>
            </a:r>
            <a:r>
              <a:rPr lang="en-US" dirty="0"/>
              <a:t> OV-1 overview and one of the prototypical end-to-end protocol stack diagrams</a:t>
            </a:r>
          </a:p>
          <a:p>
            <a:r>
              <a:rPr lang="en-US" dirty="0"/>
              <a:t>These diagrams are included for context</a:t>
            </a:r>
          </a:p>
        </p:txBody>
      </p:sp>
    </p:spTree>
    <p:extLst>
      <p:ext uri="{BB962C8B-B14F-4D97-AF65-F5344CB8AC3E}">
        <p14:creationId xmlns:p14="http://schemas.microsoft.com/office/powerpoint/2010/main" val="30265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199" y="278093"/>
            <a:ext cx="8736306" cy="762000"/>
          </a:xfrm>
        </p:spPr>
        <p:txBody>
          <a:bodyPr vert="horz" lIns="91440" tIns="45720" rIns="91440" bIns="45720" rtlCol="0" anchor="ctr" anchorCtr="0">
            <a:noAutofit/>
          </a:bodyPr>
          <a:lstStyle/>
          <a:p>
            <a:r>
              <a:rPr lang="en-US" sz="2800" dirty="0"/>
              <a:t>“</a:t>
            </a:r>
            <a:r>
              <a:rPr lang="en-US" sz="2800" dirty="0" err="1"/>
              <a:t>OpenISL</a:t>
            </a:r>
            <a:r>
              <a:rPr lang="en-US" sz="2800" dirty="0"/>
              <a:t>” Sat to Sat relay with </a:t>
            </a:r>
            <a:r>
              <a:rPr lang="en-US" sz="2800" u="sng" dirty="0"/>
              <a:t>SSI Stage 1 ESLT </a:t>
            </a:r>
            <a:r>
              <a:rPr lang="en-US" sz="2800" dirty="0"/>
              <a:t>– Forward</a:t>
            </a:r>
            <a:br>
              <a:rPr lang="en-US" sz="2800" dirty="0"/>
            </a:br>
            <a:r>
              <a:rPr lang="en-US" sz="28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1" idx="3"/>
            <a:endCxn id="184" idx="0"/>
          </p:cNvCxnSpPr>
          <p:nvPr/>
        </p:nvCxnSpPr>
        <p:spPr bwMode="auto">
          <a:xfrm>
            <a:off x="6835918" y="4623912"/>
            <a:ext cx="1445" cy="5530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622301"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rgbClr val="FF0000"/>
                </a:solidFill>
                <a:latin typeface="Calibri" pitchFamily="34" charset="0"/>
                <a:ea typeface="ÇlÇr ñæí©" charset="-128"/>
              </a:rPr>
              <a:t>SLE F-CLTU</a:t>
            </a:r>
            <a:endParaRPr lang="en-US" sz="900" dirty="0">
              <a:solidFill>
                <a:srgbClr val="FF0000"/>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SLE 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rgbClr val="FF0000"/>
                </a:solidFill>
                <a:latin typeface="Calibri" pitchFamily="34" charset="0"/>
                <a:ea typeface="ÇlÇr ñæí©" charset="-128"/>
              </a:rPr>
              <a:t>TC</a:t>
            </a:r>
            <a:endParaRPr lang="en-US" sz="900" dirty="0">
              <a:solidFill>
                <a:srgbClr val="FF0000"/>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68" name="TextBox 167">
            <a:extLst>
              <a:ext uri="{FF2B5EF4-FFF2-40B4-BE49-F238E27FC236}">
                <a16:creationId xmlns:a16="http://schemas.microsoft.com/office/drawing/2014/main" id="{F1FD4B8C-2843-48D5-973E-59803A34B8C3}"/>
              </a:ext>
            </a:extLst>
          </p:cNvPr>
          <p:cNvSpPr txBox="1"/>
          <p:nvPr/>
        </p:nvSpPr>
        <p:spPr>
          <a:xfrm>
            <a:off x="8404687" y="1517787"/>
            <a:ext cx="3426903" cy="3985706"/>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An SSI Stage 1 ESLT is an unmodified ABA ESLT that does not host a BP bundle agent nor other DTN services.</a:t>
            </a:r>
          </a:p>
          <a:p>
            <a:pPr marL="606995" indent="-284978">
              <a:buFont typeface="Arial" panose="020B0604020202020204" pitchFamily="34" charset="0"/>
              <a:buChar char="•"/>
            </a:pPr>
            <a:r>
              <a:rPr lang="en-US" sz="1100" dirty="0"/>
              <a:t>The ESLT offers all standard SLE/CSTS TT&amp;C cross support services.</a:t>
            </a:r>
          </a:p>
          <a:p>
            <a:pPr marL="606995" indent="-284978">
              <a:buFont typeface="Arial" panose="020B0604020202020204" pitchFamily="34" charset="0"/>
              <a:buChar char="•"/>
            </a:pPr>
            <a:r>
              <a:rPr lang="en-US" sz="1100" dirty="0"/>
              <a:t>The SLE-F-CLTU service only allows TT&amp;C using TC data link from one node, the SRN-A MOC (not shown).</a:t>
            </a:r>
          </a:p>
          <a:p>
            <a:pPr marL="606995" indent="-284978">
              <a:buFont typeface="Arial" panose="020B0604020202020204" pitchFamily="34" charset="0"/>
              <a:buChar char="•"/>
            </a:pPr>
            <a:r>
              <a:rPr lang="en-US" sz="1100" dirty="0"/>
              <a:t>All of the other Earth User Nodes must send their BP traffic to the SRN-A MOC, which must process BP, create and encapsulate bundle fragments for all DTN data, and then create, merge, and encode the TC frames for all data.</a:t>
            </a:r>
          </a:p>
          <a:p>
            <a:pPr marL="606995" indent="-284978">
              <a:buFont typeface="Arial" panose="020B0604020202020204" pitchFamily="34" charset="0"/>
              <a:buChar char="•"/>
            </a:pPr>
            <a:r>
              <a:rPr lang="en-US" sz="1100" dirty="0"/>
              <a:t>The ESLT to SRN-A link layer must be TC which is all that SLE F-CLTU supports. C&amp;S and RF &amp; Mod may be selected from all CCSDS supported options.</a:t>
            </a:r>
          </a:p>
          <a:p>
            <a:pPr marL="606995" indent="-284978">
              <a:buFont typeface="Arial" panose="020B0604020202020204" pitchFamily="34" charset="0"/>
              <a:buChar char="•"/>
            </a:pPr>
            <a:endParaRPr lang="en-US" sz="1100" dirty="0"/>
          </a:p>
          <a:p>
            <a:pPr marL="322017"/>
            <a:r>
              <a:rPr lang="en-US" sz="1100" dirty="0"/>
              <a:t>NOTE: All other user traffic using DTN/BP must be handled by the SRN-A MOC that controls the SRN-A.</a:t>
            </a:r>
          </a:p>
        </p:txBody>
      </p:sp>
      <p:sp>
        <p:nvSpPr>
          <p:cNvPr id="218" name="Text Box 15">
            <a:extLst>
              <a:ext uri="{FF2B5EF4-FFF2-40B4-BE49-F238E27FC236}">
                <a16:creationId xmlns:a16="http://schemas.microsoft.com/office/drawing/2014/main" id="{3071510D-9CF3-9147-7424-790AD944290D}"/>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230" name="TextBox 229">
            <a:extLst>
              <a:ext uri="{FF2B5EF4-FFF2-40B4-BE49-F238E27FC236}">
                <a16:creationId xmlns:a16="http://schemas.microsoft.com/office/drawing/2014/main" id="{8B5EABD1-9EB7-B90E-8607-B052D8BDB246}"/>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 </a:t>
            </a:r>
          </a:p>
          <a:p>
            <a:pPr marL="322017"/>
            <a:r>
              <a:rPr lang="en-US" sz="1100" dirty="0"/>
              <a:t>NOTE 2: Only TC can be used on the ESLT to SRN-A link</a:t>
            </a:r>
          </a:p>
          <a:p>
            <a:pPr marL="322017"/>
            <a:r>
              <a:rPr lang="en-US" sz="1100" dirty="0"/>
              <a:t>NOTE 3: Optical physical and coding layers could replace these RF ISL versions</a:t>
            </a:r>
          </a:p>
        </p:txBody>
      </p:sp>
    </p:spTree>
    <p:extLst>
      <p:ext uri="{BB962C8B-B14F-4D97-AF65-F5344CB8AC3E}">
        <p14:creationId xmlns:p14="http://schemas.microsoft.com/office/powerpoint/2010/main" val="223654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12" y="278093"/>
            <a:ext cx="8951575" cy="762000"/>
          </a:xfrm>
        </p:spPr>
        <p:txBody>
          <a:bodyPr vert="horz" lIns="91440" tIns="45720" rIns="91440" bIns="45720" rtlCol="0" anchor="ctr" anchorCtr="0">
            <a:normAutofit fontScale="90000"/>
          </a:bodyPr>
          <a:lstStyle/>
          <a:p>
            <a:r>
              <a:rPr lang="en-US" sz="3200" dirty="0"/>
              <a:t>“</a:t>
            </a:r>
            <a:r>
              <a:rPr lang="en-US" sz="3200" dirty="0" err="1"/>
              <a:t>OpenISL</a:t>
            </a:r>
            <a:r>
              <a:rPr lang="en-US" sz="3200" dirty="0"/>
              <a:t>” Sat to Sat relay with </a:t>
            </a:r>
            <a:r>
              <a:rPr lang="en-US" sz="3200" u="sng" dirty="0"/>
              <a:t>SSI Stage 1 ESLT </a:t>
            </a:r>
            <a:r>
              <a:rPr lang="en-US" sz="3200" dirty="0"/>
              <a:t>– Return</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1" idx="1"/>
            <a:endCxn id="184" idx="0"/>
          </p:cNvCxnSpPr>
          <p:nvPr/>
        </p:nvCxnSpPr>
        <p:spPr bwMode="auto">
          <a:xfrm>
            <a:off x="6835918" y="4413999"/>
            <a:ext cx="1445" cy="762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R-CF</a:t>
            </a:r>
            <a:endParaRPr lang="en-US" sz="90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SLE R-CF</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9" name="Text Box 15">
            <a:extLst>
              <a:ext uri="{FF2B5EF4-FFF2-40B4-BE49-F238E27FC236}">
                <a16:creationId xmlns:a16="http://schemas.microsoft.com/office/drawing/2014/main" id="{3CCCE0CF-86CF-DCB2-9256-A3E41D26F62B}"/>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82" name="TextBox 81">
            <a:extLst>
              <a:ext uri="{FF2B5EF4-FFF2-40B4-BE49-F238E27FC236}">
                <a16:creationId xmlns:a16="http://schemas.microsoft.com/office/drawing/2014/main" id="{FF8A2BE7-AB5B-9E7C-2526-025A113C5C88}"/>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 </a:t>
            </a:r>
          </a:p>
          <a:p>
            <a:pPr marL="322017"/>
            <a:r>
              <a:rPr lang="en-US" sz="1100" dirty="0"/>
              <a:t>NOTE 2: AOS, or TM, could be substituted for USLP </a:t>
            </a:r>
          </a:p>
          <a:p>
            <a:pPr marL="322017"/>
            <a:r>
              <a:rPr lang="en-US" sz="1100" dirty="0"/>
              <a:t>NOTE 3: Optical physical and coding layers could replace these ISL RF versions</a:t>
            </a:r>
          </a:p>
        </p:txBody>
      </p:sp>
      <p:sp>
        <p:nvSpPr>
          <p:cNvPr id="73" name="TextBox 72">
            <a:extLst>
              <a:ext uri="{FF2B5EF4-FFF2-40B4-BE49-F238E27FC236}">
                <a16:creationId xmlns:a16="http://schemas.microsoft.com/office/drawing/2014/main" id="{45F95702-A015-C5CE-8004-C86373F2D7C2}"/>
              </a:ext>
            </a:extLst>
          </p:cNvPr>
          <p:cNvSpPr txBox="1"/>
          <p:nvPr/>
        </p:nvSpPr>
        <p:spPr>
          <a:xfrm>
            <a:off x="8283718" y="1354891"/>
            <a:ext cx="3500770" cy="4154984"/>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An SSI Stage 1 ESLT is an unmodified ABA ESLT that does not host a BP bundle agent nor other DTN services.</a:t>
            </a:r>
          </a:p>
          <a:p>
            <a:pPr marL="606995" indent="-284978">
              <a:buFont typeface="Arial" panose="020B0604020202020204" pitchFamily="34" charset="0"/>
              <a:buChar char="•"/>
            </a:pPr>
            <a:r>
              <a:rPr lang="en-US" sz="1100" dirty="0"/>
              <a:t>The ESLT offers all standard SLE/CSTS TT&amp;C cross support services.</a:t>
            </a:r>
          </a:p>
          <a:p>
            <a:pPr marL="606995" indent="-284978">
              <a:buFont typeface="Arial" panose="020B0604020202020204" pitchFamily="34" charset="0"/>
              <a:buChar char="•"/>
            </a:pPr>
            <a:r>
              <a:rPr lang="en-US" sz="1100" dirty="0"/>
              <a:t>The SLE R-CF service allows multiple delivery paths of TT&amp;C data to more than one node.  This could be the SRN-A MOC (not shown) and a separate USLP/AOS/TM to BP node that could then serve other users.</a:t>
            </a:r>
          </a:p>
          <a:p>
            <a:pPr marL="606995" indent="-284978">
              <a:buFont typeface="Arial" panose="020B0604020202020204" pitchFamily="34" charset="0"/>
              <a:buChar char="•"/>
            </a:pPr>
            <a:r>
              <a:rPr lang="en-US" sz="1100" dirty="0"/>
              <a:t>All of the other Earth User Nodes must get their BP traffic from the SRN-A MOC (or other BP node) that extracts DTN data from the link layer frames.</a:t>
            </a:r>
          </a:p>
          <a:p>
            <a:pPr marL="606995" indent="-284978">
              <a:buFont typeface="Arial" panose="020B0604020202020204" pitchFamily="34" charset="0"/>
              <a:buChar char="•"/>
            </a:pPr>
            <a:r>
              <a:rPr lang="en-US" sz="1100" dirty="0"/>
              <a:t>The SRN-A to ESLT link layer may be any of USLP/AOS/TM. C&amp;S and RF &amp; Mod may be selected from all CCSDS supported options.</a:t>
            </a:r>
          </a:p>
          <a:p>
            <a:pPr marL="606995" indent="-284978">
              <a:buFont typeface="Arial" panose="020B0604020202020204" pitchFamily="34" charset="0"/>
              <a:buChar char="•"/>
            </a:pPr>
            <a:endParaRPr lang="en-US" sz="1100" dirty="0"/>
          </a:p>
          <a:p>
            <a:pPr marL="322017"/>
            <a:r>
              <a:rPr lang="en-US" sz="1100" dirty="0"/>
              <a:t>NOTE: All DTN/BP user traffic must be handled by the SRN-A MOC or another link layer to BP processing node.</a:t>
            </a:r>
          </a:p>
        </p:txBody>
      </p:sp>
    </p:spTree>
    <p:extLst>
      <p:ext uri="{BB962C8B-B14F-4D97-AF65-F5344CB8AC3E}">
        <p14:creationId xmlns:p14="http://schemas.microsoft.com/office/powerpoint/2010/main" val="253200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666-4953-4007-5F85-7268581895AA}"/>
              </a:ext>
            </a:extLst>
          </p:cNvPr>
          <p:cNvSpPr>
            <a:spLocks noGrp="1"/>
          </p:cNvSpPr>
          <p:nvPr>
            <p:ph type="title"/>
          </p:nvPr>
        </p:nvSpPr>
        <p:spPr/>
        <p:txBody>
          <a:bodyPr/>
          <a:lstStyle/>
          <a:p>
            <a:r>
              <a:rPr lang="en-US" sz="2400" dirty="0"/>
              <a:t>Comments on SSI Stage 2 Deployment w/ Sat to Sat relay </a:t>
            </a:r>
          </a:p>
        </p:txBody>
      </p:sp>
      <p:sp>
        <p:nvSpPr>
          <p:cNvPr id="3" name="Content Placeholder 2">
            <a:extLst>
              <a:ext uri="{FF2B5EF4-FFF2-40B4-BE49-F238E27FC236}">
                <a16:creationId xmlns:a16="http://schemas.microsoft.com/office/drawing/2014/main" id="{3526BC1C-A486-81F1-D2E6-A272FCA95C40}"/>
              </a:ext>
            </a:extLst>
          </p:cNvPr>
          <p:cNvSpPr>
            <a:spLocks noGrp="1"/>
          </p:cNvSpPr>
          <p:nvPr>
            <p:ph idx="1"/>
          </p:nvPr>
        </p:nvSpPr>
        <p:spPr>
          <a:xfrm>
            <a:off x="609600" y="846137"/>
            <a:ext cx="10863100" cy="4931055"/>
          </a:xfrm>
        </p:spPr>
        <p:txBody>
          <a:bodyPr/>
          <a:lstStyle/>
          <a:p>
            <a:r>
              <a:rPr lang="en-US" sz="1800" dirty="0"/>
              <a:t>The following figures show the </a:t>
            </a:r>
            <a:r>
              <a:rPr lang="en-US" sz="1800" dirty="0" err="1"/>
              <a:t>OpenISL</a:t>
            </a:r>
            <a:r>
              <a:rPr lang="en-US" sz="1800" dirty="0"/>
              <a:t> along with a Stage 2 ESLT configuration (and basic end-to-end guidance), but show no sources of data, nor sinks for data.</a:t>
            </a:r>
          </a:p>
          <a:p>
            <a:r>
              <a:rPr lang="en-US" sz="1800" dirty="0"/>
              <a:t>The stated assumptions are that data flowing in and out uses DTN at the network layer and that the ESLT offers SSI Stage 2 services.</a:t>
            </a:r>
          </a:p>
          <a:p>
            <a:r>
              <a:rPr lang="en-US" sz="1800" dirty="0"/>
              <a:t>This documents how to use a set of existing CCSDS protocols to deploy a fully functioning SSI Stage 2 ESLT.</a:t>
            </a:r>
          </a:p>
          <a:p>
            <a:r>
              <a:rPr lang="en-US" sz="1800" dirty="0"/>
              <a:t>There is specific guidance in the SCCS-ARD as to how to configure [Future] ground stations, mission systems, and “user” systems in space to work with this “Stage 2 ESLT”.</a:t>
            </a:r>
          </a:p>
          <a:p>
            <a:r>
              <a:rPr lang="en-US" sz="1800" u="sng" dirty="0"/>
              <a:t>A Stage 2 ESLT (as documented in the SCCS-ARD) offers four specific services</a:t>
            </a:r>
            <a:r>
              <a:rPr lang="en-US" sz="1800" dirty="0"/>
              <a:t>:</a:t>
            </a:r>
          </a:p>
          <a:p>
            <a:pPr lvl="1"/>
            <a:r>
              <a:rPr lang="en-US" sz="1600" dirty="0"/>
              <a:t>FF-CSTS, which supports use of either AOS or USLP forward links (SLE F-CLTU does not)</a:t>
            </a:r>
          </a:p>
          <a:p>
            <a:pPr lvl="1"/>
            <a:r>
              <a:rPr lang="en-US" sz="1600" dirty="0"/>
              <a:t>Multiplexing and encoding data frames from more than one source (other BP compliant MOCs)</a:t>
            </a:r>
          </a:p>
          <a:p>
            <a:pPr lvl="1"/>
            <a:r>
              <a:rPr lang="en-US" sz="1600" dirty="0"/>
              <a:t>Creating properly encapsulated and formed data link frames from Bundles</a:t>
            </a:r>
          </a:p>
          <a:p>
            <a:pPr lvl="1"/>
            <a:r>
              <a:rPr lang="en-US" sz="1600" dirty="0"/>
              <a:t>Allowing the SRN-A MOC (not shown) to use all standard TT&amp;C link layer &amp; ranging features as well as BP</a:t>
            </a:r>
          </a:p>
          <a:p>
            <a:r>
              <a:rPr lang="en-US" sz="1800" u="sng" dirty="0"/>
              <a:t>There is the assumption that other source(s) of BP data may direct traffic to the ESLT Bundle Agent.  </a:t>
            </a:r>
            <a:r>
              <a:rPr lang="en-US" sz="1800" dirty="0"/>
              <a:t>There are no assumptions that the destination(s), nor any given parts of the surrounding deployment use consistent, or varying, link layer protocols.</a:t>
            </a:r>
          </a:p>
          <a:p>
            <a:r>
              <a:rPr lang="en-US" sz="1800" dirty="0"/>
              <a:t>As with the ”Core” there are many open questions and options at the ISL data link layer (layer 2) and physical (layer 1).  This could be the focus of a down selection process to provide guidance for link layer interoperability.</a:t>
            </a:r>
          </a:p>
        </p:txBody>
      </p:sp>
    </p:spTree>
    <p:extLst>
      <p:ext uri="{BB962C8B-B14F-4D97-AF65-F5344CB8AC3E}">
        <p14:creationId xmlns:p14="http://schemas.microsoft.com/office/powerpoint/2010/main" val="114441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199" y="278093"/>
            <a:ext cx="8736306" cy="762000"/>
          </a:xfrm>
        </p:spPr>
        <p:txBody>
          <a:bodyPr vert="horz" lIns="91440" tIns="45720" rIns="91440" bIns="45720" rtlCol="0" anchor="ctr" anchorCtr="0">
            <a:noAutofit/>
          </a:bodyPr>
          <a:lstStyle/>
          <a:p>
            <a:r>
              <a:rPr lang="en-US" sz="2800" dirty="0"/>
              <a:t>“</a:t>
            </a:r>
            <a:r>
              <a:rPr lang="en-US" sz="2800" dirty="0" err="1"/>
              <a:t>OpenISL</a:t>
            </a:r>
            <a:r>
              <a:rPr lang="en-US" sz="2800" dirty="0"/>
              <a:t>” Sat to Sat relay with </a:t>
            </a:r>
            <a:r>
              <a:rPr lang="en-US" sz="2800" u="sng" dirty="0"/>
              <a:t>SSI Stage 2 ESLT </a:t>
            </a:r>
            <a:r>
              <a:rPr lang="en-US" sz="2800" dirty="0"/>
              <a:t>– Forward</a:t>
            </a:r>
            <a:br>
              <a:rPr lang="en-US" sz="2800" dirty="0"/>
            </a:br>
            <a:r>
              <a:rPr lang="en-US" sz="28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68" name="TextBox 167">
            <a:extLst>
              <a:ext uri="{FF2B5EF4-FFF2-40B4-BE49-F238E27FC236}">
                <a16:creationId xmlns:a16="http://schemas.microsoft.com/office/drawing/2014/main" id="{F1FD4B8C-2843-48D5-973E-59803A34B8C3}"/>
              </a:ext>
            </a:extLst>
          </p:cNvPr>
          <p:cNvSpPr txBox="1"/>
          <p:nvPr/>
        </p:nvSpPr>
        <p:spPr>
          <a:xfrm>
            <a:off x="8543925" y="1365431"/>
            <a:ext cx="3114343" cy="4324261"/>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SSI Stage 2 ESLT hosts a BP bundle agent, and the ability to form bundle fragments into USLP data link frames</a:t>
            </a:r>
          </a:p>
          <a:p>
            <a:pPr marL="606995" indent="-284978">
              <a:buFont typeface="Arial" panose="020B0604020202020204" pitchFamily="34" charset="0"/>
              <a:buChar char="•"/>
            </a:pPr>
            <a:r>
              <a:rPr lang="en-US" sz="1100" dirty="0"/>
              <a:t>The ESLT also offers all standard SLE/CSTS TT&amp;C cross support services.</a:t>
            </a:r>
          </a:p>
          <a:p>
            <a:pPr marL="606995" indent="-284978">
              <a:buFont typeface="Arial" panose="020B0604020202020204" pitchFamily="34" charset="0"/>
              <a:buChar char="•"/>
            </a:pPr>
            <a:r>
              <a:rPr lang="en-US" sz="1100" dirty="0"/>
              <a:t>CSTS-FF is the only CCSDS standard that supports USLP and AOS forward links, SLE F-CLTU is only for TC and single user.</a:t>
            </a:r>
          </a:p>
          <a:p>
            <a:pPr marL="606995" indent="-284978">
              <a:buFont typeface="Arial" panose="020B0604020202020204" pitchFamily="34" charset="0"/>
              <a:buChar char="•"/>
            </a:pPr>
            <a:r>
              <a:rPr lang="en-US" sz="1100" dirty="0"/>
              <a:t>SSI Stage 2 ESLT also hosts frame multiplexing that supports BP traffic from multiple terrestrial source and allows TT&amp;C to SRN-A.</a:t>
            </a:r>
          </a:p>
          <a:p>
            <a:pPr marL="606995" indent="-284978">
              <a:buFont typeface="Arial" panose="020B0604020202020204" pitchFamily="34" charset="0"/>
              <a:buChar char="•"/>
            </a:pPr>
            <a:r>
              <a:rPr lang="en-US" sz="1100" dirty="0"/>
              <a:t>All of the Earth User Nodes may just send BP traffic to the ESLT.</a:t>
            </a:r>
          </a:p>
          <a:p>
            <a:pPr marL="606995" indent="-284978">
              <a:buFont typeface="Arial" panose="020B0604020202020204" pitchFamily="34" charset="0"/>
              <a:buChar char="•"/>
            </a:pPr>
            <a:r>
              <a:rPr lang="en-US" sz="1100" dirty="0"/>
              <a:t>The ESLT to SRN-A link layer (USLP in this view), C&amp;S and RF &amp; Mod may be selected from all CCSDS supported options</a:t>
            </a:r>
          </a:p>
          <a:p>
            <a:pPr marL="606995" indent="-284978">
              <a:buFont typeface="Arial" panose="020B0604020202020204" pitchFamily="34" charset="0"/>
              <a:buChar char="•"/>
            </a:pPr>
            <a:endParaRPr lang="en-US" sz="1100" dirty="0"/>
          </a:p>
          <a:p>
            <a:pPr marL="322017"/>
            <a:r>
              <a:rPr lang="en-US" sz="1100" dirty="0"/>
              <a:t>NOTE: CSTS FF supports other user traffic using DTN/BP and TT&amp;C direct to the SRN-A from the MOC that controls it.</a:t>
            </a:r>
          </a:p>
        </p:txBody>
      </p:sp>
      <p:sp>
        <p:nvSpPr>
          <p:cNvPr id="218" name="Text Box 15">
            <a:extLst>
              <a:ext uri="{FF2B5EF4-FFF2-40B4-BE49-F238E27FC236}">
                <a16:creationId xmlns:a16="http://schemas.microsoft.com/office/drawing/2014/main" id="{3071510D-9CF3-9147-7424-790AD944290D}"/>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230" name="TextBox 229">
            <a:extLst>
              <a:ext uri="{FF2B5EF4-FFF2-40B4-BE49-F238E27FC236}">
                <a16:creationId xmlns:a16="http://schemas.microsoft.com/office/drawing/2014/main" id="{8B5EABD1-9EB7-B90E-8607-B052D8BDB246}"/>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 </a:t>
            </a:r>
          </a:p>
          <a:p>
            <a:pPr marL="322017"/>
            <a:r>
              <a:rPr lang="en-US" sz="1100" dirty="0"/>
              <a:t>NOTE 2: AOS, or TC, could be substituted for USLP </a:t>
            </a:r>
          </a:p>
          <a:p>
            <a:pPr marL="322017"/>
            <a:r>
              <a:rPr lang="en-US" sz="1100" dirty="0"/>
              <a:t>NOTE 3: Optical physical and coding layers could replace these RF ISL versions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12" y="278093"/>
            <a:ext cx="8951575" cy="762000"/>
          </a:xfrm>
        </p:spPr>
        <p:txBody>
          <a:bodyPr vert="horz" lIns="91440" tIns="45720" rIns="91440" bIns="45720" rtlCol="0" anchor="ctr" anchorCtr="0">
            <a:normAutofit fontScale="90000"/>
          </a:bodyPr>
          <a:lstStyle/>
          <a:p>
            <a:r>
              <a:rPr lang="en-US" sz="3200" dirty="0"/>
              <a:t>“</a:t>
            </a:r>
            <a:r>
              <a:rPr lang="en-US" sz="3200" dirty="0" err="1"/>
              <a:t>OpenISL</a:t>
            </a:r>
            <a:r>
              <a:rPr lang="en-US" sz="3200" dirty="0"/>
              <a:t>” Sat to Sat relay with </a:t>
            </a:r>
            <a:r>
              <a:rPr lang="en-US" sz="3200" u="sng" dirty="0"/>
              <a:t>SSI Stage 2 ESLT </a:t>
            </a:r>
            <a:r>
              <a:rPr lang="en-US" sz="3200" dirty="0"/>
              <a:t>– Return</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R-CF</a:t>
            </a:r>
            <a:endParaRPr lang="en-US" sz="90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SLE R-CF</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9" name="Text Box 15">
            <a:extLst>
              <a:ext uri="{FF2B5EF4-FFF2-40B4-BE49-F238E27FC236}">
                <a16:creationId xmlns:a16="http://schemas.microsoft.com/office/drawing/2014/main" id="{3CCCE0CF-86CF-DCB2-9256-A3E41D26F62B}"/>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81" name="TextBox 80">
            <a:extLst>
              <a:ext uri="{FF2B5EF4-FFF2-40B4-BE49-F238E27FC236}">
                <a16:creationId xmlns:a16="http://schemas.microsoft.com/office/drawing/2014/main" id="{67BD87ED-A910-DE1D-FB4B-5FFF8F04B5D6}"/>
              </a:ext>
            </a:extLst>
          </p:cNvPr>
          <p:cNvSpPr txBox="1"/>
          <p:nvPr/>
        </p:nvSpPr>
        <p:spPr>
          <a:xfrm>
            <a:off x="8442326" y="1758959"/>
            <a:ext cx="3158276" cy="3816429"/>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 </a:t>
            </a:r>
            <a:r>
              <a:rPr lang="en-GB" sz="1100" dirty="0"/>
              <a:t>:</a:t>
            </a:r>
          </a:p>
          <a:p>
            <a:pPr marL="606995" indent="-284978">
              <a:buFont typeface="Arial" panose="020B0604020202020204" pitchFamily="34" charset="0"/>
              <a:buChar char="•"/>
            </a:pPr>
            <a:r>
              <a:rPr lang="en-US" sz="1100" dirty="0"/>
              <a:t>SSI Stage 2 ESLT hosts a BP bundle agent, and the ability to extract bundle fragments from USLP data link frames</a:t>
            </a:r>
          </a:p>
          <a:p>
            <a:pPr marL="606995" indent="-284978">
              <a:buFont typeface="Arial" panose="020B0604020202020204" pitchFamily="34" charset="0"/>
              <a:buChar char="•"/>
            </a:pPr>
            <a:r>
              <a:rPr lang="en-US" sz="1100" dirty="0"/>
              <a:t>The ESLT also offers all standard SLE/CSTS TT&amp;C cross support services.</a:t>
            </a:r>
          </a:p>
          <a:p>
            <a:pPr marL="606995" indent="-284978">
              <a:buFont typeface="Arial" panose="020B0604020202020204" pitchFamily="34" charset="0"/>
              <a:buChar char="•"/>
            </a:pPr>
            <a:r>
              <a:rPr lang="en-US" sz="1100" dirty="0"/>
              <a:t>SSI Stage 2 ESLT also hosts frame de-multiplexing that supports BP traffic to multiple terrestrial sources and allows TT&amp;C from SRN-A.</a:t>
            </a:r>
          </a:p>
          <a:p>
            <a:pPr marL="606995" indent="-284978">
              <a:buFont typeface="Arial" panose="020B0604020202020204" pitchFamily="34" charset="0"/>
              <a:buChar char="•"/>
            </a:pPr>
            <a:r>
              <a:rPr lang="en-US" sz="1100" dirty="0"/>
              <a:t>All of the Earth User Nodes may just receive BP traffic from the ESLT.</a:t>
            </a:r>
          </a:p>
          <a:p>
            <a:pPr marL="606995" indent="-284978">
              <a:buFont typeface="Arial" panose="020B0604020202020204" pitchFamily="34" charset="0"/>
              <a:buChar char="•"/>
            </a:pPr>
            <a:r>
              <a:rPr lang="en-US" sz="1100" dirty="0"/>
              <a:t>The ESLT from SRN-A link layer (USLP in this view), C&amp;S and RF &amp; Mod may be selected from all CCSDS supported options</a:t>
            </a:r>
          </a:p>
          <a:p>
            <a:pPr marL="606995" indent="-284978">
              <a:buFont typeface="Arial" panose="020B0604020202020204" pitchFamily="34" charset="0"/>
              <a:buChar char="•"/>
            </a:pPr>
            <a:endParaRPr lang="en-US" sz="1100" dirty="0"/>
          </a:p>
          <a:p>
            <a:pPr marL="322017"/>
            <a:r>
              <a:rPr lang="en-US" sz="1100" dirty="0"/>
              <a:t>NOTE: SLE-RCF Production </a:t>
            </a:r>
            <a:r>
              <a:rPr lang="en-US" sz="1100" dirty="0" err="1"/>
              <a:t>demux</a:t>
            </a:r>
            <a:r>
              <a:rPr lang="en-US" sz="1100" dirty="0"/>
              <a:t> supports other user traffic using DTN/BP and TT&amp;C direct from the SRN-A to the MOC that controls it.</a:t>
            </a:r>
          </a:p>
        </p:txBody>
      </p:sp>
      <p:sp>
        <p:nvSpPr>
          <p:cNvPr id="82" name="TextBox 81">
            <a:extLst>
              <a:ext uri="{FF2B5EF4-FFF2-40B4-BE49-F238E27FC236}">
                <a16:creationId xmlns:a16="http://schemas.microsoft.com/office/drawing/2014/main" id="{FF8A2BE7-AB5B-9E7C-2526-025A113C5C88}"/>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 </a:t>
            </a:r>
          </a:p>
          <a:p>
            <a:pPr marL="322017"/>
            <a:r>
              <a:rPr lang="en-US" sz="1100" dirty="0"/>
              <a:t>NOTE 2: AOS, or TM, could be substituted for USLP </a:t>
            </a:r>
          </a:p>
          <a:p>
            <a:pPr marL="322017"/>
            <a:r>
              <a:rPr lang="en-US" sz="1100" dirty="0"/>
              <a:t>NOTE 3: Optical physical and coding layers could replace these ISL RF versions</a:t>
            </a:r>
          </a:p>
        </p:txBody>
      </p:sp>
    </p:spTree>
    <p:extLst>
      <p:ext uri="{BB962C8B-B14F-4D97-AF65-F5344CB8AC3E}">
        <p14:creationId xmlns:p14="http://schemas.microsoft.com/office/powerpoint/2010/main" val="268749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666-4953-4007-5F85-7268581895AA}"/>
              </a:ext>
            </a:extLst>
          </p:cNvPr>
          <p:cNvSpPr>
            <a:spLocks noGrp="1"/>
          </p:cNvSpPr>
          <p:nvPr>
            <p:ph type="title"/>
          </p:nvPr>
        </p:nvSpPr>
        <p:spPr/>
        <p:txBody>
          <a:bodyPr/>
          <a:lstStyle/>
          <a:p>
            <a:r>
              <a:rPr lang="en-US" sz="2400" dirty="0"/>
              <a:t>Comments on </a:t>
            </a:r>
            <a:r>
              <a:rPr lang="en-US" sz="2400" u="sng" dirty="0"/>
              <a:t>Bespoke</a:t>
            </a:r>
            <a:r>
              <a:rPr lang="en-US" sz="2400" dirty="0"/>
              <a:t> ESLT Deployment w/ Sat to Sat relay </a:t>
            </a:r>
          </a:p>
        </p:txBody>
      </p:sp>
      <p:sp>
        <p:nvSpPr>
          <p:cNvPr id="3" name="Content Placeholder 2">
            <a:extLst>
              <a:ext uri="{FF2B5EF4-FFF2-40B4-BE49-F238E27FC236}">
                <a16:creationId xmlns:a16="http://schemas.microsoft.com/office/drawing/2014/main" id="{3526BC1C-A486-81F1-D2E6-A272FCA95C40}"/>
              </a:ext>
            </a:extLst>
          </p:cNvPr>
          <p:cNvSpPr>
            <a:spLocks noGrp="1"/>
          </p:cNvSpPr>
          <p:nvPr>
            <p:ph idx="1"/>
          </p:nvPr>
        </p:nvSpPr>
        <p:spPr>
          <a:xfrm>
            <a:off x="609600" y="724217"/>
            <a:ext cx="10863100" cy="4931055"/>
          </a:xfrm>
        </p:spPr>
        <p:txBody>
          <a:bodyPr/>
          <a:lstStyle/>
          <a:p>
            <a:r>
              <a:rPr lang="en-US" sz="1800" dirty="0"/>
              <a:t>The following figures show the </a:t>
            </a:r>
            <a:r>
              <a:rPr lang="en-US" sz="1800" dirty="0" err="1"/>
              <a:t>OpenISL</a:t>
            </a:r>
            <a:r>
              <a:rPr lang="en-US" sz="1800" dirty="0"/>
              <a:t> along with a </a:t>
            </a:r>
            <a:r>
              <a:rPr lang="en-US" sz="1800" u="sng" dirty="0"/>
              <a:t>Bespoke</a:t>
            </a:r>
            <a:r>
              <a:rPr lang="en-US" sz="1800" dirty="0"/>
              <a:t> ESLT and SRN-A configuration (and basic end-to-end guidance), but show no sources of data, nor sinks for data.</a:t>
            </a:r>
          </a:p>
          <a:p>
            <a:r>
              <a:rPr lang="en-US" sz="1800" dirty="0"/>
              <a:t>The stated assumptions are that data flowing in and out of the commercially (or other) provided </a:t>
            </a:r>
            <a:r>
              <a:rPr lang="en-US" sz="1800" u="sng" dirty="0"/>
              <a:t>bespoke</a:t>
            </a:r>
            <a:r>
              <a:rPr lang="en-US" sz="1800" dirty="0"/>
              <a:t> service uses DTN at the network layer and that the ESLT offers DTN store and forward services at the interfaces that are the equivalent of SSI Stage 2.</a:t>
            </a:r>
          </a:p>
          <a:p>
            <a:r>
              <a:rPr lang="en-US" sz="1800" u="sng" dirty="0"/>
              <a:t>Note that the Bespoke ESLT may not provide any standard SLE/CSTS TT&amp;C cross support services, or it may only provide its own, bespoke, TT&amp;C link layer service interfaces.</a:t>
            </a:r>
            <a:endParaRPr lang="en-US" sz="1800" dirty="0"/>
          </a:p>
          <a:p>
            <a:r>
              <a:rPr lang="en-US" sz="1800" dirty="0"/>
              <a:t>This documents, at a normative level, how to integrate a non-compliant set of </a:t>
            </a:r>
            <a:r>
              <a:rPr lang="en-US" sz="1800" u="sng" dirty="0"/>
              <a:t>bespoke</a:t>
            </a:r>
            <a:r>
              <a:rPr lang="en-US" sz="1800" dirty="0"/>
              <a:t> link layer protocols to deploy a SSI Stage 2 ESLT and SRN-A that support DTN (but not standard CCSDS TT&amp;C services).</a:t>
            </a:r>
          </a:p>
          <a:p>
            <a:r>
              <a:rPr lang="en-US" sz="1800" dirty="0"/>
              <a:t>There is no specific guidance in the SCCS-ARD as to how to configure </a:t>
            </a:r>
            <a:r>
              <a:rPr lang="en-US" sz="1800" u="sng" dirty="0"/>
              <a:t>Bespoke</a:t>
            </a:r>
            <a:r>
              <a:rPr lang="en-US" sz="1800" dirty="0"/>
              <a:t> ground stations, mission systems, and “user” systems in space to work with this “Bespoke Stage 2 ESLT”.</a:t>
            </a:r>
          </a:p>
          <a:p>
            <a:r>
              <a:rPr lang="en-US" sz="1800" dirty="0"/>
              <a:t>This </a:t>
            </a:r>
            <a:r>
              <a:rPr lang="en-US" sz="1800" u="sng" dirty="0"/>
              <a:t>Bespoke</a:t>
            </a:r>
            <a:r>
              <a:rPr lang="en-US" sz="1800" dirty="0"/>
              <a:t> SSI Stage 2 ESLT and SRN-A should offer three specific services:</a:t>
            </a:r>
          </a:p>
          <a:p>
            <a:pPr lvl="1"/>
            <a:r>
              <a:rPr lang="en-US" sz="1600" dirty="0"/>
              <a:t>Multiplexing and encoding data frames from more than one source (the BP compliant MOCs)</a:t>
            </a:r>
          </a:p>
          <a:p>
            <a:pPr lvl="1"/>
            <a:r>
              <a:rPr lang="en-US" sz="1600" dirty="0"/>
              <a:t>Creating properly encapsulated and formed </a:t>
            </a:r>
            <a:r>
              <a:rPr lang="en-US" sz="1600" u="sng" dirty="0"/>
              <a:t>Bespoke</a:t>
            </a:r>
            <a:r>
              <a:rPr lang="en-US" sz="1600" dirty="0"/>
              <a:t> data link frames from Bundles</a:t>
            </a:r>
          </a:p>
          <a:p>
            <a:pPr lvl="1"/>
            <a:r>
              <a:rPr lang="en-US" sz="1600" dirty="0"/>
              <a:t>Delivering Bundles via the SRN-A and returning them from the SRN-A, using private / </a:t>
            </a:r>
            <a:r>
              <a:rPr lang="en-US" sz="1600" u="sng" dirty="0"/>
              <a:t>bespoke</a:t>
            </a:r>
            <a:r>
              <a:rPr lang="en-US" sz="1600" dirty="0"/>
              <a:t> means at the link layer </a:t>
            </a:r>
          </a:p>
          <a:p>
            <a:r>
              <a:rPr lang="en-US" sz="1800" dirty="0"/>
              <a:t>As with the ”Core” there are many open questions and options at the ISL data link layer (layer 2), tail </a:t>
            </a:r>
            <a:r>
              <a:rPr lang="en-US" sz="1800" dirty="0" err="1"/>
              <a:t>ciruits</a:t>
            </a:r>
            <a:r>
              <a:rPr lang="en-US" sz="1800" dirty="0"/>
              <a:t> from SRN to  and physical (layer 1).  This could be the focus of a down selection process to provide guidance for link layer interoperability.</a:t>
            </a:r>
          </a:p>
        </p:txBody>
      </p:sp>
    </p:spTree>
    <p:extLst>
      <p:ext uri="{BB962C8B-B14F-4D97-AF65-F5344CB8AC3E}">
        <p14:creationId xmlns:p14="http://schemas.microsoft.com/office/powerpoint/2010/main" val="511869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199" y="278093"/>
            <a:ext cx="8736306" cy="762000"/>
          </a:xfrm>
        </p:spPr>
        <p:txBody>
          <a:bodyPr vert="horz" lIns="91440" tIns="45720" rIns="91440" bIns="45720" rtlCol="0" anchor="ctr" anchorCtr="0">
            <a:noAutofit/>
          </a:bodyPr>
          <a:lstStyle/>
          <a:p>
            <a:r>
              <a:rPr lang="en-US" sz="2800" dirty="0"/>
              <a:t>“</a:t>
            </a:r>
            <a:r>
              <a:rPr lang="en-US" sz="2800" dirty="0" err="1"/>
              <a:t>OpenISL</a:t>
            </a:r>
            <a:r>
              <a:rPr lang="en-US" sz="2800" dirty="0"/>
              <a:t>” Sat to Sat relay with </a:t>
            </a:r>
            <a:r>
              <a:rPr lang="en-US" sz="2800" u="sng" dirty="0"/>
              <a:t>Bespoke ESLT &amp; SRN-A</a:t>
            </a:r>
            <a:r>
              <a:rPr lang="en-US" sz="2800" dirty="0"/>
              <a:t> – Forward</a:t>
            </a:r>
            <a:br>
              <a:rPr lang="en-US" sz="2800" dirty="0"/>
            </a:br>
            <a:r>
              <a:rPr lang="en-US" sz="28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solidFill>
            <a:srgbClr val="FF99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Bespoke Protocols</a:t>
            </a:r>
          </a:p>
        </p:txBody>
      </p:sp>
      <p:sp>
        <p:nvSpPr>
          <p:cNvPr id="183" name="Rectangle 591"/>
          <p:cNvSpPr>
            <a:spLocks noChangeArrowheads="1"/>
          </p:cNvSpPr>
          <p:nvPr/>
        </p:nvSpPr>
        <p:spPr bwMode="auto">
          <a:xfrm>
            <a:off x="6873081" y="1424124"/>
            <a:ext cx="933450" cy="209550"/>
          </a:xfrm>
          <a:prstGeom prst="rect">
            <a:avLst/>
          </a:prstGeom>
          <a:solidFill>
            <a:srgbClr val="FF99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Bespoke</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8" name="Text Box 15">
            <a:extLst>
              <a:ext uri="{FF2B5EF4-FFF2-40B4-BE49-F238E27FC236}">
                <a16:creationId xmlns:a16="http://schemas.microsoft.com/office/drawing/2014/main" id="{3071510D-9CF3-9147-7424-790AD944290D}"/>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230" name="TextBox 229">
            <a:extLst>
              <a:ext uri="{FF2B5EF4-FFF2-40B4-BE49-F238E27FC236}">
                <a16:creationId xmlns:a16="http://schemas.microsoft.com/office/drawing/2014/main" id="{8B5EABD1-9EB7-B90E-8607-B052D8BDB246}"/>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 </a:t>
            </a:r>
          </a:p>
          <a:p>
            <a:pPr marL="322017"/>
            <a:r>
              <a:rPr lang="en-US" sz="1100" dirty="0"/>
              <a:t>NOTE 2: AOS, or TC, could be substituted for USLP </a:t>
            </a:r>
          </a:p>
          <a:p>
            <a:pPr marL="322017"/>
            <a:r>
              <a:rPr lang="en-US" sz="1100" dirty="0"/>
              <a:t>NOTE 3: Optical physical and coding layers could replace these RF ISL versions</a:t>
            </a:r>
          </a:p>
        </p:txBody>
      </p:sp>
      <p:sp>
        <p:nvSpPr>
          <p:cNvPr id="73" name="Text Box 15">
            <a:extLst>
              <a:ext uri="{FF2B5EF4-FFF2-40B4-BE49-F238E27FC236}">
                <a16:creationId xmlns:a16="http://schemas.microsoft.com/office/drawing/2014/main" id="{B07EE195-26C8-D6A6-266C-E4C0D42E1C1C}"/>
              </a:ext>
            </a:extLst>
          </p:cNvPr>
          <p:cNvSpPr txBox="1">
            <a:spLocks noChangeArrowheads="1"/>
          </p:cNvSpPr>
          <p:nvPr/>
        </p:nvSpPr>
        <p:spPr bwMode="auto">
          <a:xfrm>
            <a:off x="5584824" y="4310199"/>
            <a:ext cx="1550975" cy="1085850"/>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r>
              <a:rPr lang="en-US" sz="900" dirty="0">
                <a:solidFill>
                  <a:schemeClr val="tx1"/>
                </a:solidFill>
                <a:latin typeface="Calibri" pitchFamily="34" charset="0"/>
                <a:ea typeface="ÇlÇr ñæí©" charset="-128"/>
              </a:rPr>
              <a:t>Bespoke ESLT to SRN-A</a:t>
            </a:r>
          </a:p>
          <a:p>
            <a:pPr algn="ctr" eaLnBrk="1" hangingPunct="1"/>
            <a:r>
              <a:rPr lang="en-US" sz="900" dirty="0">
                <a:solidFill>
                  <a:schemeClr val="tx1"/>
                </a:solidFill>
                <a:latin typeface="Calibri" pitchFamily="34" charset="0"/>
                <a:ea typeface="ÇlÇr ñæí©" charset="-128"/>
              </a:rPr>
              <a:t>protocol stack</a:t>
            </a:r>
            <a:endParaRPr lang="en-US" sz="900" dirty="0">
              <a:solidFill>
                <a:schemeClr val="tx1"/>
              </a:solidFill>
              <a:latin typeface="Calibri" pitchFamily="34" charset="0"/>
            </a:endParaRPr>
          </a:p>
        </p:txBody>
      </p:sp>
      <p:sp>
        <p:nvSpPr>
          <p:cNvPr id="74" name="TextBox 73">
            <a:extLst>
              <a:ext uri="{FF2B5EF4-FFF2-40B4-BE49-F238E27FC236}">
                <a16:creationId xmlns:a16="http://schemas.microsoft.com/office/drawing/2014/main" id="{FB47BB6C-2F9C-1CA1-9876-35B1E6088A6D}"/>
              </a:ext>
            </a:extLst>
          </p:cNvPr>
          <p:cNvSpPr txBox="1"/>
          <p:nvPr/>
        </p:nvSpPr>
        <p:spPr>
          <a:xfrm>
            <a:off x="8493125" y="931699"/>
            <a:ext cx="3280567" cy="5001369"/>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This diagram shows a possible “Commercially provided” ESLT and SRN-A that meets the “Core ISL” spec and also offers BP services.</a:t>
            </a:r>
          </a:p>
          <a:p>
            <a:pPr marL="606995" indent="-284978">
              <a:buFont typeface="Arial" panose="020B0604020202020204" pitchFamily="34" charset="0"/>
              <a:buChar char="•"/>
            </a:pPr>
            <a:r>
              <a:rPr lang="en-US" sz="1100" dirty="0"/>
              <a:t>The Bespoke ESLT offers a BP compliant routing &amp; forwarding service interface to any user MOC.</a:t>
            </a:r>
          </a:p>
          <a:p>
            <a:pPr marL="606995" indent="-284978">
              <a:buFont typeface="Arial" panose="020B0604020202020204" pitchFamily="34" charset="0"/>
              <a:buChar char="•"/>
            </a:pPr>
            <a:r>
              <a:rPr lang="en-US" sz="1100" u="sng" dirty="0"/>
              <a:t>The Bespoke ESLT may not provide any standard SLE/CSTS TT&amp;C cross support services.</a:t>
            </a:r>
          </a:p>
          <a:p>
            <a:pPr marL="606995" indent="-284978">
              <a:buFont typeface="Arial" panose="020B0604020202020204" pitchFamily="34" charset="0"/>
              <a:buChar char="•"/>
            </a:pPr>
            <a:r>
              <a:rPr lang="en-US" sz="1100" dirty="0"/>
              <a:t>The SRN-A MOC (not shown) uses its own bespoke services to do TT&amp;C to the SRN-A routing node.</a:t>
            </a:r>
          </a:p>
          <a:p>
            <a:pPr marL="606995" indent="-284978">
              <a:buFont typeface="Arial" panose="020B0604020202020204" pitchFamily="34" charset="0"/>
              <a:buChar char="•"/>
            </a:pPr>
            <a:r>
              <a:rPr lang="en-US" sz="1100" dirty="0"/>
              <a:t>All of the other Earth User Nodes must send their BP traffic to the ESLT, which must process BP, create and encapsulate bundle fragments for all DTN data, and then create, merge, and encode the data using its own bespoke reliability and link protocols.</a:t>
            </a:r>
          </a:p>
          <a:p>
            <a:pPr marL="606995" indent="-284978">
              <a:buFont typeface="Arial" panose="020B0604020202020204" pitchFamily="34" charset="0"/>
              <a:buChar char="•"/>
            </a:pPr>
            <a:r>
              <a:rPr lang="en-US" sz="1100" dirty="0"/>
              <a:t>The ESLT to SRN-A link layer uses bespoke protocols that carry what is otherwise normal BP traffic, possibly using LTP (or other) reliability protocols.</a:t>
            </a:r>
          </a:p>
          <a:p>
            <a:pPr marL="606995" indent="-284978">
              <a:buFont typeface="Arial" panose="020B0604020202020204" pitchFamily="34" charset="0"/>
              <a:buChar char="•"/>
            </a:pPr>
            <a:endParaRPr lang="en-US" sz="1100" dirty="0"/>
          </a:p>
          <a:p>
            <a:pPr marL="322017"/>
            <a:r>
              <a:rPr lang="en-US" sz="1100" dirty="0"/>
              <a:t>NOTE: All user traffic using DTN/BP must be handled by the ESLT BP interface.</a:t>
            </a:r>
          </a:p>
        </p:txBody>
      </p:sp>
      <p:sp>
        <p:nvSpPr>
          <p:cNvPr id="75" name="Text Box 15">
            <a:extLst>
              <a:ext uri="{FF2B5EF4-FFF2-40B4-BE49-F238E27FC236}">
                <a16:creationId xmlns:a16="http://schemas.microsoft.com/office/drawing/2014/main" id="{C8E1226C-B94B-A559-AA20-B30B11225136}"/>
              </a:ext>
            </a:extLst>
          </p:cNvPr>
          <p:cNvSpPr txBox="1">
            <a:spLocks noChangeArrowheads="1"/>
          </p:cNvSpPr>
          <p:nvPr/>
        </p:nvSpPr>
        <p:spPr bwMode="auto">
          <a:xfrm>
            <a:off x="6523825" y="3706949"/>
            <a:ext cx="1356526" cy="12271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Bespoke ESLT</a:t>
            </a:r>
          </a:p>
          <a:p>
            <a:pPr algn="ctr" eaLnBrk="1" hangingPunct="1"/>
            <a:r>
              <a:rPr lang="en-US" sz="900" dirty="0">
                <a:solidFill>
                  <a:schemeClr val="tx1"/>
                </a:solidFill>
                <a:latin typeface="Calibri" pitchFamily="34" charset="0"/>
                <a:ea typeface="ÇlÇr ñæí©" charset="-128"/>
              </a:rPr>
              <a:t>protocol stack</a:t>
            </a:r>
          </a:p>
          <a:p>
            <a:pPr algn="ctr" eaLnBrk="1" hangingPunct="1"/>
            <a:r>
              <a:rPr lang="en-US" sz="900" dirty="0">
                <a:solidFill>
                  <a:schemeClr val="tx1"/>
                </a:solidFill>
                <a:latin typeface="Calibri" pitchFamily="34" charset="0"/>
                <a:ea typeface="ÇlÇr ñæí©" charset="-128"/>
              </a:rPr>
              <a:t>&amp; processing</a:t>
            </a:r>
            <a:endParaRPr lang="en-US" sz="900" dirty="0">
              <a:solidFill>
                <a:schemeClr val="tx1"/>
              </a:solidFill>
              <a:latin typeface="Calibri" pitchFamily="34" charset="0"/>
            </a:endParaRPr>
          </a:p>
        </p:txBody>
      </p:sp>
    </p:spTree>
    <p:extLst>
      <p:ext uri="{BB962C8B-B14F-4D97-AF65-F5344CB8AC3E}">
        <p14:creationId xmlns:p14="http://schemas.microsoft.com/office/powerpoint/2010/main" val="350950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12" y="278093"/>
            <a:ext cx="8951575" cy="762000"/>
          </a:xfrm>
        </p:spPr>
        <p:txBody>
          <a:bodyPr vert="horz" lIns="91440" tIns="45720" rIns="91440" bIns="45720" rtlCol="0" anchor="ctr" anchorCtr="0">
            <a:normAutofit fontScale="90000"/>
          </a:bodyPr>
          <a:lstStyle/>
          <a:p>
            <a:r>
              <a:rPr lang="en-US" sz="3200" dirty="0"/>
              <a:t>“</a:t>
            </a:r>
            <a:r>
              <a:rPr lang="en-US" sz="3200" dirty="0" err="1"/>
              <a:t>OpenISL</a:t>
            </a:r>
            <a:r>
              <a:rPr lang="en-US" sz="3200" dirty="0"/>
              <a:t>” Sat to Sat relay with </a:t>
            </a:r>
            <a:r>
              <a:rPr lang="en-US" sz="3200" u="sng" dirty="0"/>
              <a:t>Bespoke ESLT &amp; SRN-A </a:t>
            </a:r>
            <a:r>
              <a:rPr lang="en-US" sz="3200" dirty="0"/>
              <a:t>– Return</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986579"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45" name="Rectangle 97"/>
          <p:cNvSpPr>
            <a:spLocks noChangeArrowheads="1"/>
          </p:cNvSpPr>
          <p:nvPr/>
        </p:nvSpPr>
        <p:spPr bwMode="auto">
          <a:xfrm>
            <a:off x="2946400" y="1749562"/>
            <a:ext cx="1565275" cy="3836987"/>
          </a:xfrm>
          <a:prstGeom prst="cube">
            <a:avLst>
              <a:gd name="adj" fmla="val 4333"/>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latin typeface="Arial" charset="0"/>
              <a:ea typeface="ＭＳ Ｐゴシック" charset="0"/>
            </a:endParaRPr>
          </a:p>
        </p:txBody>
      </p:sp>
      <p:sp>
        <p:nvSpPr>
          <p:cNvPr id="146" name="Rectangle 669"/>
          <p:cNvSpPr>
            <a:spLocks noChangeArrowheads="1"/>
          </p:cNvSpPr>
          <p:nvPr/>
        </p:nvSpPr>
        <p:spPr bwMode="auto">
          <a:xfrm>
            <a:off x="3069431"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B</a:t>
            </a:r>
            <a:endParaRPr lang="en-US" sz="1000" dirty="0"/>
          </a:p>
        </p:txBody>
      </p:sp>
      <p:sp>
        <p:nvSpPr>
          <p:cNvPr id="147" name="Rectangle 591"/>
          <p:cNvSpPr>
            <a:spLocks noChangeArrowheads="1"/>
          </p:cNvSpPr>
          <p:nvPr/>
        </p:nvSpPr>
        <p:spPr bwMode="auto">
          <a:xfrm>
            <a:off x="3262312"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4321175"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R-CF</a:t>
            </a:r>
            <a:endParaRPr lang="en-US" sz="90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SLE R-CF</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35" name="Oval 7"/>
          <p:cNvSpPr>
            <a:spLocks noChangeArrowheads="1"/>
          </p:cNvSpPr>
          <p:nvPr/>
        </p:nvSpPr>
        <p:spPr bwMode="auto">
          <a:xfrm>
            <a:off x="3176588" y="3730762"/>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36" name="Magnetic Disk 18"/>
          <p:cNvSpPr/>
          <p:nvPr/>
        </p:nvSpPr>
        <p:spPr>
          <a:xfrm>
            <a:off x="3525838" y="3284674"/>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37" name="Elbow Connector 274"/>
          <p:cNvCxnSpPr>
            <a:cxnSpLocks noChangeShapeType="1"/>
            <a:stCxn id="236" idx="4"/>
            <a:endCxn id="235" idx="7"/>
          </p:cNvCxnSpPr>
          <p:nvPr/>
        </p:nvCxnSpPr>
        <p:spPr bwMode="auto">
          <a:xfrm>
            <a:off x="3792538" y="3464062"/>
            <a:ext cx="227012"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38" name="Elbow Connector 15"/>
          <p:cNvCxnSpPr>
            <a:cxnSpLocks noChangeShapeType="1"/>
            <a:stCxn id="236" idx="2"/>
            <a:endCxn id="235" idx="1"/>
          </p:cNvCxnSpPr>
          <p:nvPr/>
        </p:nvCxnSpPr>
        <p:spPr bwMode="auto">
          <a:xfrm rot="10800000" flipV="1">
            <a:off x="3321050" y="3464062"/>
            <a:ext cx="204788"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42" name="Text Box 12"/>
          <p:cNvSpPr txBox="1">
            <a:spLocks noChangeArrowheads="1"/>
          </p:cNvSpPr>
          <p:nvPr/>
        </p:nvSpPr>
        <p:spPr bwMode="auto">
          <a:xfrm>
            <a:off x="3744913" y="5175387"/>
            <a:ext cx="57626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4021138"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4" name="Text Box 15"/>
          <p:cNvSpPr txBox="1">
            <a:spLocks noChangeArrowheads="1"/>
          </p:cNvSpPr>
          <p:nvPr/>
        </p:nvSpPr>
        <p:spPr bwMode="auto">
          <a:xfrm>
            <a:off x="3752850" y="4522924"/>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45" name="Text Box 15"/>
          <p:cNvSpPr txBox="1">
            <a:spLocks noChangeArrowheads="1"/>
          </p:cNvSpPr>
          <p:nvPr/>
        </p:nvSpPr>
        <p:spPr bwMode="auto">
          <a:xfrm>
            <a:off x="3748088"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46" name="Text Box 12"/>
          <p:cNvSpPr txBox="1">
            <a:spLocks noChangeArrowheads="1"/>
          </p:cNvSpPr>
          <p:nvPr/>
        </p:nvSpPr>
        <p:spPr bwMode="auto">
          <a:xfrm>
            <a:off x="3744913" y="4959487"/>
            <a:ext cx="57626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47" name="Text Box 15"/>
          <p:cNvSpPr txBox="1">
            <a:spLocks noChangeArrowheads="1"/>
          </p:cNvSpPr>
          <p:nvPr/>
        </p:nvSpPr>
        <p:spPr bwMode="auto">
          <a:xfrm>
            <a:off x="3744913" y="4738824"/>
            <a:ext cx="574675" cy="184150"/>
          </a:xfrm>
          <a:prstGeom prst="rect">
            <a:avLst/>
          </a:prstGeom>
          <a:solidFill>
            <a:srgbClr val="99CCFF"/>
          </a:solidFill>
          <a:ln w="9525">
            <a:solidFill>
              <a:srgbClr val="000000"/>
            </a:solidFill>
            <a:miter lim="800000"/>
            <a:headEnd/>
            <a:tailEnd/>
          </a:ln>
        </p:spPr>
        <p:txBody>
          <a:bodyPr lIns="3384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3743987" y="430738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3333854" y="3981917"/>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9" name="Text Box 15"/>
          <p:cNvSpPr txBox="1">
            <a:spLocks noChangeArrowheads="1"/>
          </p:cNvSpPr>
          <p:nvPr/>
        </p:nvSpPr>
        <p:spPr bwMode="auto">
          <a:xfrm>
            <a:off x="3048000" y="40895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9" name="Text Box 15">
            <a:extLst>
              <a:ext uri="{FF2B5EF4-FFF2-40B4-BE49-F238E27FC236}">
                <a16:creationId xmlns:a16="http://schemas.microsoft.com/office/drawing/2014/main" id="{3CCCE0CF-86CF-DCB2-9256-A3E41D26F62B}"/>
              </a:ext>
            </a:extLst>
          </p:cNvPr>
          <p:cNvSpPr txBox="1">
            <a:spLocks noChangeArrowheads="1"/>
          </p:cNvSpPr>
          <p:nvPr/>
        </p:nvSpPr>
        <p:spPr bwMode="auto">
          <a:xfrm>
            <a:off x="3052763" y="4738824"/>
            <a:ext cx="571500" cy="6175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Some “tail circuit” protocol stack</a:t>
            </a:r>
            <a:endParaRPr lang="en-US" sz="900" dirty="0">
              <a:solidFill>
                <a:schemeClr val="tx1"/>
              </a:solidFill>
              <a:latin typeface="Calibri" pitchFamily="34" charset="0"/>
            </a:endParaRPr>
          </a:p>
        </p:txBody>
      </p:sp>
      <p:sp>
        <p:nvSpPr>
          <p:cNvPr id="82" name="TextBox 81">
            <a:extLst>
              <a:ext uri="{FF2B5EF4-FFF2-40B4-BE49-F238E27FC236}">
                <a16:creationId xmlns:a16="http://schemas.microsoft.com/office/drawing/2014/main" id="{FF8A2BE7-AB5B-9E7C-2526-025A113C5C88}"/>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not shown in this view </a:t>
            </a:r>
          </a:p>
          <a:p>
            <a:pPr marL="322017"/>
            <a:r>
              <a:rPr lang="en-US" sz="1100" dirty="0"/>
              <a:t>NOTE 2: AOS, or TM, could be substituted for USLP </a:t>
            </a:r>
          </a:p>
          <a:p>
            <a:pPr marL="322017"/>
            <a:r>
              <a:rPr lang="en-US" sz="1100" dirty="0"/>
              <a:t>NOTE 3: Optical physical and coding layers could replace these ISL RF versions</a:t>
            </a:r>
          </a:p>
        </p:txBody>
      </p:sp>
      <p:sp>
        <p:nvSpPr>
          <p:cNvPr id="73" name="Text Box 57">
            <a:extLst>
              <a:ext uri="{FF2B5EF4-FFF2-40B4-BE49-F238E27FC236}">
                <a16:creationId xmlns:a16="http://schemas.microsoft.com/office/drawing/2014/main" id="{81BD419F-9398-5A73-CFF4-5A208F576707}"/>
              </a:ext>
            </a:extLst>
          </p:cNvPr>
          <p:cNvSpPr txBox="1">
            <a:spLocks noChangeArrowheads="1"/>
          </p:cNvSpPr>
          <p:nvPr/>
        </p:nvSpPr>
        <p:spPr bwMode="auto">
          <a:xfrm>
            <a:off x="5867400" y="5797687"/>
            <a:ext cx="1187450" cy="400050"/>
          </a:xfrm>
          <a:prstGeom prst="rect">
            <a:avLst/>
          </a:prstGeom>
          <a:solidFill>
            <a:srgbClr val="FF99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Bespoke Protocols</a:t>
            </a:r>
          </a:p>
        </p:txBody>
      </p:sp>
      <p:sp>
        <p:nvSpPr>
          <p:cNvPr id="74" name="Rectangle 591">
            <a:extLst>
              <a:ext uri="{FF2B5EF4-FFF2-40B4-BE49-F238E27FC236}">
                <a16:creationId xmlns:a16="http://schemas.microsoft.com/office/drawing/2014/main" id="{9EA09E4C-F874-537F-CDDB-F3200B7C6E56}"/>
              </a:ext>
            </a:extLst>
          </p:cNvPr>
          <p:cNvSpPr>
            <a:spLocks noChangeArrowheads="1"/>
          </p:cNvSpPr>
          <p:nvPr/>
        </p:nvSpPr>
        <p:spPr bwMode="auto">
          <a:xfrm>
            <a:off x="6873081" y="1424124"/>
            <a:ext cx="933450" cy="209550"/>
          </a:xfrm>
          <a:prstGeom prst="rect">
            <a:avLst/>
          </a:prstGeom>
          <a:solidFill>
            <a:srgbClr val="FF99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Bespoke</a:t>
            </a:r>
          </a:p>
        </p:txBody>
      </p:sp>
      <p:sp>
        <p:nvSpPr>
          <p:cNvPr id="75" name="Text Box 15">
            <a:extLst>
              <a:ext uri="{FF2B5EF4-FFF2-40B4-BE49-F238E27FC236}">
                <a16:creationId xmlns:a16="http://schemas.microsoft.com/office/drawing/2014/main" id="{4479839B-87E1-FA7F-BFB8-0A2E990B8186}"/>
              </a:ext>
            </a:extLst>
          </p:cNvPr>
          <p:cNvSpPr txBox="1">
            <a:spLocks noChangeArrowheads="1"/>
          </p:cNvSpPr>
          <p:nvPr/>
        </p:nvSpPr>
        <p:spPr bwMode="auto">
          <a:xfrm>
            <a:off x="5584824" y="4310199"/>
            <a:ext cx="1550975" cy="1085850"/>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r>
              <a:rPr lang="en-US" sz="900" dirty="0">
                <a:solidFill>
                  <a:schemeClr val="tx1"/>
                </a:solidFill>
                <a:latin typeface="Calibri" pitchFamily="34" charset="0"/>
                <a:ea typeface="ÇlÇr ñæí©" charset="-128"/>
              </a:rPr>
              <a:t>Bespoke SRN-A to</a:t>
            </a:r>
          </a:p>
          <a:p>
            <a:pPr algn="ctr" eaLnBrk="1" hangingPunct="1"/>
            <a:r>
              <a:rPr lang="en-US" sz="900" dirty="0">
                <a:solidFill>
                  <a:schemeClr val="tx1"/>
                </a:solidFill>
                <a:latin typeface="Calibri" pitchFamily="34" charset="0"/>
                <a:ea typeface="ÇlÇr ñæí©" charset="-128"/>
              </a:rPr>
              <a:t>ESLT protocol stack</a:t>
            </a:r>
            <a:endParaRPr lang="en-US" sz="900" dirty="0">
              <a:solidFill>
                <a:schemeClr val="tx1"/>
              </a:solidFill>
              <a:latin typeface="Calibri" pitchFamily="34" charset="0"/>
            </a:endParaRPr>
          </a:p>
        </p:txBody>
      </p:sp>
      <p:sp>
        <p:nvSpPr>
          <p:cNvPr id="76" name="TextBox 75">
            <a:extLst>
              <a:ext uri="{FF2B5EF4-FFF2-40B4-BE49-F238E27FC236}">
                <a16:creationId xmlns:a16="http://schemas.microsoft.com/office/drawing/2014/main" id="{218C85C0-691F-1C97-9D30-6EB1372F6EBA}"/>
              </a:ext>
            </a:extLst>
          </p:cNvPr>
          <p:cNvSpPr txBox="1"/>
          <p:nvPr/>
        </p:nvSpPr>
        <p:spPr>
          <a:xfrm>
            <a:off x="8493125" y="951679"/>
            <a:ext cx="3280567" cy="4662815"/>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This diagram shows a possible “Commercially provided” ESLT and SRN-A that meets the “Core ISL” spec and also offers BP services.</a:t>
            </a:r>
          </a:p>
          <a:p>
            <a:pPr marL="606995" indent="-284978">
              <a:buFont typeface="Arial" panose="020B0604020202020204" pitchFamily="34" charset="0"/>
              <a:buChar char="•"/>
            </a:pPr>
            <a:r>
              <a:rPr lang="en-US" sz="1100" dirty="0"/>
              <a:t>The Bespoke SRN-A and ESLT offers a BP and “ISL” compliant return service interface to any user space asset.</a:t>
            </a:r>
          </a:p>
          <a:p>
            <a:pPr marL="606995" indent="-284978">
              <a:buFont typeface="Arial" panose="020B0604020202020204" pitchFamily="34" charset="0"/>
              <a:buChar char="•"/>
            </a:pPr>
            <a:r>
              <a:rPr lang="en-US" sz="1100" u="sng" dirty="0"/>
              <a:t>The Bespoke ESLT may not provide any standard SLE/CSTS TT&amp;C cross support services.</a:t>
            </a:r>
          </a:p>
          <a:p>
            <a:pPr marL="606995" indent="-284978">
              <a:buFont typeface="Arial" panose="020B0604020202020204" pitchFamily="34" charset="0"/>
              <a:buChar char="•"/>
            </a:pPr>
            <a:r>
              <a:rPr lang="en-US" sz="1100" dirty="0"/>
              <a:t>The SRN-A provides ISL compliant services to other S/C and uses its own bespoke services to return data to the Bespoke ESLT.</a:t>
            </a:r>
          </a:p>
          <a:p>
            <a:pPr marL="606995" indent="-284978">
              <a:buFont typeface="Arial" panose="020B0604020202020204" pitchFamily="34" charset="0"/>
              <a:buChar char="•"/>
            </a:pPr>
            <a:r>
              <a:rPr lang="en-US" sz="1100" dirty="0"/>
              <a:t>All of the other Earth User Nodes must get their BP traffic from the ESLT, which must process the bespoke link data and create and forward all DTN data.</a:t>
            </a:r>
          </a:p>
          <a:p>
            <a:pPr marL="606995" indent="-284978">
              <a:buFont typeface="Arial" panose="020B0604020202020204" pitchFamily="34" charset="0"/>
              <a:buChar char="•"/>
            </a:pPr>
            <a:r>
              <a:rPr lang="en-US" sz="1100" dirty="0"/>
              <a:t>The SRN-A to ESLT link layer uses bespoke protocols that carry what is otherwise normal BP traffic, possibly using LTP (or other) reliability protocols.</a:t>
            </a:r>
          </a:p>
          <a:p>
            <a:pPr marL="606995" indent="-284978">
              <a:buFont typeface="Arial" panose="020B0604020202020204" pitchFamily="34" charset="0"/>
              <a:buChar char="•"/>
            </a:pPr>
            <a:endParaRPr lang="en-US" sz="1100" dirty="0"/>
          </a:p>
          <a:p>
            <a:pPr marL="322017"/>
            <a:r>
              <a:rPr lang="en-US" sz="1100" dirty="0"/>
              <a:t>NOTE: All user DTN/BP traffic from ESLT to User MOCs (not shown) must be handled by the ESLT BP interface.</a:t>
            </a:r>
          </a:p>
        </p:txBody>
      </p:sp>
      <p:sp>
        <p:nvSpPr>
          <p:cNvPr id="77" name="Text Box 15">
            <a:extLst>
              <a:ext uri="{FF2B5EF4-FFF2-40B4-BE49-F238E27FC236}">
                <a16:creationId xmlns:a16="http://schemas.microsoft.com/office/drawing/2014/main" id="{0E721DF9-28F8-813F-DD39-BE748A76C2F9}"/>
              </a:ext>
            </a:extLst>
          </p:cNvPr>
          <p:cNvSpPr txBox="1">
            <a:spLocks noChangeArrowheads="1"/>
          </p:cNvSpPr>
          <p:nvPr/>
        </p:nvSpPr>
        <p:spPr bwMode="auto">
          <a:xfrm>
            <a:off x="6523825" y="3706949"/>
            <a:ext cx="1356526" cy="1227138"/>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Bespoke ESLT</a:t>
            </a:r>
          </a:p>
          <a:p>
            <a:pPr algn="ctr" eaLnBrk="1" hangingPunct="1"/>
            <a:r>
              <a:rPr lang="en-US" sz="900" dirty="0">
                <a:solidFill>
                  <a:schemeClr val="tx1"/>
                </a:solidFill>
                <a:latin typeface="Calibri" pitchFamily="34" charset="0"/>
                <a:ea typeface="ÇlÇr ñæí©" charset="-128"/>
              </a:rPr>
              <a:t>protocol stack</a:t>
            </a:r>
          </a:p>
          <a:p>
            <a:pPr algn="ctr" eaLnBrk="1" hangingPunct="1"/>
            <a:r>
              <a:rPr lang="en-US" sz="900" dirty="0">
                <a:solidFill>
                  <a:schemeClr val="tx1"/>
                </a:solidFill>
                <a:latin typeface="Calibri" pitchFamily="34" charset="0"/>
                <a:ea typeface="ÇlÇr ñæí©" charset="-128"/>
              </a:rPr>
              <a:t>&amp; processing</a:t>
            </a:r>
            <a:endParaRPr lang="en-US" sz="900" dirty="0">
              <a:solidFill>
                <a:schemeClr val="tx1"/>
              </a:solidFill>
              <a:latin typeface="Calibri" pitchFamily="34" charset="0"/>
            </a:endParaRPr>
          </a:p>
        </p:txBody>
      </p:sp>
    </p:spTree>
    <p:extLst>
      <p:ext uri="{BB962C8B-B14F-4D97-AF65-F5344CB8AC3E}">
        <p14:creationId xmlns:p14="http://schemas.microsoft.com/office/powerpoint/2010/main" val="403360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B666-4953-4007-5F85-7268581895AA}"/>
              </a:ext>
            </a:extLst>
          </p:cNvPr>
          <p:cNvSpPr>
            <a:spLocks noGrp="1"/>
          </p:cNvSpPr>
          <p:nvPr>
            <p:ph type="title"/>
          </p:nvPr>
        </p:nvSpPr>
        <p:spPr/>
        <p:txBody>
          <a:bodyPr/>
          <a:lstStyle/>
          <a:p>
            <a:r>
              <a:rPr lang="en-US" sz="2400" dirty="0"/>
              <a:t>Comments on </a:t>
            </a:r>
            <a:r>
              <a:rPr lang="en-US" sz="2400" u="sng" dirty="0"/>
              <a:t>End-to-End</a:t>
            </a:r>
            <a:r>
              <a:rPr lang="en-US" sz="2400" dirty="0"/>
              <a:t> ESLT Deployment Figures</a:t>
            </a:r>
          </a:p>
        </p:txBody>
      </p:sp>
      <p:sp>
        <p:nvSpPr>
          <p:cNvPr id="3" name="Content Placeholder 2">
            <a:extLst>
              <a:ext uri="{FF2B5EF4-FFF2-40B4-BE49-F238E27FC236}">
                <a16:creationId xmlns:a16="http://schemas.microsoft.com/office/drawing/2014/main" id="{3526BC1C-A486-81F1-D2E6-A272FCA95C40}"/>
              </a:ext>
            </a:extLst>
          </p:cNvPr>
          <p:cNvSpPr>
            <a:spLocks noGrp="1"/>
          </p:cNvSpPr>
          <p:nvPr>
            <p:ph idx="1"/>
          </p:nvPr>
        </p:nvSpPr>
        <p:spPr>
          <a:xfrm>
            <a:off x="609600" y="724217"/>
            <a:ext cx="10863100" cy="4931055"/>
          </a:xfrm>
        </p:spPr>
        <p:txBody>
          <a:bodyPr/>
          <a:lstStyle/>
          <a:p>
            <a:r>
              <a:rPr lang="en-US" sz="1600" dirty="0"/>
              <a:t>The following figures show the </a:t>
            </a:r>
            <a:r>
              <a:rPr lang="en-US" sz="1600" dirty="0" err="1"/>
              <a:t>OpenISL</a:t>
            </a:r>
            <a:r>
              <a:rPr lang="en-US" sz="1600" dirty="0"/>
              <a:t> in the context of a complete, standards-based, ESLT and </a:t>
            </a:r>
            <a:r>
              <a:rPr lang="en-US" sz="1600" u="sng" dirty="0"/>
              <a:t>End-to-End configuration</a:t>
            </a:r>
            <a:r>
              <a:rPr lang="en-US" sz="1600" dirty="0"/>
              <a:t>, including all sources and sinks of data.</a:t>
            </a:r>
          </a:p>
          <a:p>
            <a:r>
              <a:rPr lang="en-US" sz="1600" dirty="0"/>
              <a:t>The stated assumptions are that all data shown flowing in and out of the service elements and users adopt DTN at the network layer, and that the ESLT offers DTN compliant store and forward services that meet SSI Stage 2 functionality.</a:t>
            </a:r>
          </a:p>
          <a:p>
            <a:r>
              <a:rPr lang="en-US" sz="1600" u="sng" dirty="0"/>
              <a:t>Note that the compliant Stage 2 ESLT continues to provide a full suite of standard SLE/CSTS TT&amp;C cross support services which may be used by the relay or user spacecraft.</a:t>
            </a:r>
            <a:endParaRPr lang="en-US" sz="1600" dirty="0"/>
          </a:p>
          <a:p>
            <a:r>
              <a:rPr lang="en-US" sz="1600" dirty="0"/>
              <a:t>This documents, at a normative level, how to integrate a fully standards-compliant set of network and link layer protocols to deploy a SSI Stage 2 ESLT and SRN-A that support DTN and standard CCSDS TT&amp;C services.</a:t>
            </a:r>
          </a:p>
          <a:p>
            <a:r>
              <a:rPr lang="en-US" sz="1600" dirty="0"/>
              <a:t>There is concrete guidance in the SCCS-ARD as to how to configure such ground stations, SRN, BP compliant mission systems, and “user” systems in space will work with this “Stage 2 ESLT” and the SRN-A.</a:t>
            </a:r>
          </a:p>
          <a:p>
            <a:r>
              <a:rPr lang="en-US" sz="1600" dirty="0"/>
              <a:t>A Stage 2 ESLT (as documented in the SCCS-ARD) offers four specific services:</a:t>
            </a:r>
          </a:p>
          <a:p>
            <a:pPr lvl="1"/>
            <a:r>
              <a:rPr lang="en-US" sz="1400" dirty="0"/>
              <a:t>FF-CSTS, which supports use of either AOS or USLP forward links (SLE F-CLTU does not)</a:t>
            </a:r>
          </a:p>
          <a:p>
            <a:pPr lvl="1"/>
            <a:r>
              <a:rPr lang="en-US" sz="1400" dirty="0"/>
              <a:t>Multiplexing and encoding data frames from more than one source (other BP compliant MOCs)</a:t>
            </a:r>
          </a:p>
          <a:p>
            <a:pPr lvl="1"/>
            <a:r>
              <a:rPr lang="en-US" sz="1400" dirty="0"/>
              <a:t>Creating properly encapsulated and formed data link frames from Bundles</a:t>
            </a:r>
          </a:p>
          <a:p>
            <a:pPr lvl="1"/>
            <a:r>
              <a:rPr lang="en-US" sz="1400" dirty="0"/>
              <a:t>Allowing the SRN-A MOC (not shown) to use all standard TT&amp;C link layer &amp; ranging features as well as BP</a:t>
            </a:r>
          </a:p>
          <a:p>
            <a:r>
              <a:rPr lang="en-US" sz="1600" dirty="0"/>
              <a:t>There is the assumption that other source(s) of BP data may direct traffic to the ESLT Bundle Agent.  There are no assumptions that the destination(s), nor any given parts of the surrounding deployment use consistent, or varying, link layer protocols.</a:t>
            </a:r>
          </a:p>
          <a:p>
            <a:r>
              <a:rPr lang="en-US" sz="1600" dirty="0"/>
              <a:t>As with the ”Core” there are many open questions and options at the ISL data link layer (layer 2), at the “tail circuits” from SRN to SRUN, and physical (layer 1).  This could be the focus of a down selection process to provide guidance for link layer interoperability.</a:t>
            </a:r>
          </a:p>
        </p:txBody>
      </p:sp>
    </p:spTree>
    <p:extLst>
      <p:ext uri="{BB962C8B-B14F-4D97-AF65-F5344CB8AC3E}">
        <p14:creationId xmlns:p14="http://schemas.microsoft.com/office/powerpoint/2010/main" val="260404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6700"/>
            <a:ext cx="7772400" cy="762000"/>
          </a:xfrm>
        </p:spPr>
        <p:txBody>
          <a:bodyPr vert="horz" lIns="91440" tIns="45720" rIns="91440" bIns="45720" rtlCol="0" anchor="ctr" anchorCtr="0">
            <a:normAutofit fontScale="90000"/>
          </a:bodyPr>
          <a:lstStyle/>
          <a:p>
            <a:r>
              <a:rPr lang="en-US" sz="3200" u="sng" dirty="0"/>
              <a:t>Bespoke</a:t>
            </a:r>
            <a:r>
              <a:rPr lang="en-US" sz="3200" dirty="0"/>
              <a:t> Forward, </a:t>
            </a:r>
            <a:r>
              <a:rPr lang="en-US" sz="3200" u="sng" dirty="0"/>
              <a:t>SSI Stage 2 ESLT</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891331" y="5790368"/>
            <a:ext cx="146489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Inter Satellite Link</a:t>
            </a:r>
          </a:p>
          <a:p>
            <a:pPr algn="ctr" eaLnBrk="1" hangingPunct="1"/>
            <a:r>
              <a:rPr lang="en-GB" sz="1000" b="1" dirty="0">
                <a:solidFill>
                  <a:srgbClr val="FF0000"/>
                </a:solidFill>
                <a:latin typeface="Calibri" pitchFamily="34" charset="0"/>
              </a:rPr>
              <a:t>Cross Support Interface</a:t>
            </a:r>
          </a:p>
        </p:txBody>
      </p: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0" name="TextBox 76"/>
          <p:cNvSpPr txBox="1">
            <a:spLocks noChangeArrowheads="1"/>
          </p:cNvSpPr>
          <p:nvPr/>
        </p:nvSpPr>
        <p:spPr bwMode="auto">
          <a:xfrm>
            <a:off x="7502525" y="3703774"/>
            <a:ext cx="5603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a:t>
            </a:r>
          </a:p>
          <a:p>
            <a:pPr algn="ctr" eaLnBrk="1" hangingPunct="1"/>
            <a:r>
              <a:rPr lang="en-US" sz="800" b="1" dirty="0">
                <a:solidFill>
                  <a:srgbClr val="0079A4"/>
                </a:solidFill>
              </a:rPr>
              <a:t>VC X&amp;Z</a:t>
            </a:r>
          </a:p>
        </p:txBody>
      </p: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6" name="Rectangle 97">
            <a:extLst>
              <a:ext uri="{FF2B5EF4-FFF2-40B4-BE49-F238E27FC236}">
                <a16:creationId xmlns:a16="http://schemas.microsoft.com/office/drawing/2014/main" id="{7498E680-6AE3-CF80-571C-D69B91B712F0}"/>
              </a:ext>
            </a:extLst>
          </p:cNvPr>
          <p:cNvSpPr>
            <a:spLocks noChangeArrowheads="1"/>
          </p:cNvSpPr>
          <p:nvPr/>
        </p:nvSpPr>
        <p:spPr bwMode="auto">
          <a:xfrm>
            <a:off x="1739107"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77" name="Rectangle 672">
            <a:extLst>
              <a:ext uri="{FF2B5EF4-FFF2-40B4-BE49-F238E27FC236}">
                <a16:creationId xmlns:a16="http://schemas.microsoft.com/office/drawing/2014/main" id="{2A446740-CAFA-368C-D926-CFF8AD0B7DB6}"/>
              </a:ext>
            </a:extLst>
          </p:cNvPr>
          <p:cNvSpPr>
            <a:spLocks noChangeArrowheads="1"/>
          </p:cNvSpPr>
          <p:nvPr/>
        </p:nvSpPr>
        <p:spPr bwMode="auto">
          <a:xfrm>
            <a:off x="1689100"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a:t>
            </a:r>
            <a:br>
              <a:rPr lang="en-US" sz="1000" b="1" dirty="0"/>
            </a:br>
            <a:r>
              <a:rPr lang="en-US" sz="1000" b="1" dirty="0"/>
              <a:t>User Node</a:t>
            </a:r>
            <a:endParaRPr lang="en-US" sz="1000" dirty="0"/>
          </a:p>
        </p:txBody>
      </p:sp>
      <p:sp>
        <p:nvSpPr>
          <p:cNvPr id="78" name="Rectangle 591">
            <a:extLst>
              <a:ext uri="{FF2B5EF4-FFF2-40B4-BE49-F238E27FC236}">
                <a16:creationId xmlns:a16="http://schemas.microsoft.com/office/drawing/2014/main" id="{B2017BE2-A948-8002-6C2B-6DB68F14EA4E}"/>
              </a:ext>
            </a:extLst>
          </p:cNvPr>
          <p:cNvSpPr>
            <a:spLocks noChangeArrowheads="1"/>
          </p:cNvSpPr>
          <p:nvPr/>
        </p:nvSpPr>
        <p:spPr bwMode="auto">
          <a:xfrm>
            <a:off x="1765300"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79" name="TextBox 76">
            <a:extLst>
              <a:ext uri="{FF2B5EF4-FFF2-40B4-BE49-F238E27FC236}">
                <a16:creationId xmlns:a16="http://schemas.microsoft.com/office/drawing/2014/main" id="{0C8226A4-BF9E-10E3-755A-B6D0F8797D04}"/>
              </a:ext>
            </a:extLst>
          </p:cNvPr>
          <p:cNvSpPr txBox="1">
            <a:spLocks noChangeArrowheads="1"/>
          </p:cNvSpPr>
          <p:nvPr/>
        </p:nvSpPr>
        <p:spPr bwMode="auto">
          <a:xfrm>
            <a:off x="2306772" y="3139036"/>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cxnSp>
        <p:nvCxnSpPr>
          <p:cNvPr id="80" name="Straight Connector 79">
            <a:extLst>
              <a:ext uri="{FF2B5EF4-FFF2-40B4-BE49-F238E27FC236}">
                <a16:creationId xmlns:a16="http://schemas.microsoft.com/office/drawing/2014/main" id="{3A021B36-7897-2999-CF95-D7A47FACE4B8}"/>
              </a:ext>
            </a:extLst>
          </p:cNvPr>
          <p:cNvCxnSpPr>
            <a:cxnSpLocks noChangeShapeType="1"/>
            <a:endCxn id="82" idx="0"/>
          </p:cNvCxnSpPr>
          <p:nvPr/>
        </p:nvCxnSpPr>
        <p:spPr bwMode="auto">
          <a:xfrm flipH="1">
            <a:off x="2221706"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81" name="Text Box 15">
            <a:extLst>
              <a:ext uri="{FF2B5EF4-FFF2-40B4-BE49-F238E27FC236}">
                <a16:creationId xmlns:a16="http://schemas.microsoft.com/office/drawing/2014/main" id="{1F8235DD-5175-7218-9632-8469547D5C66}"/>
              </a:ext>
            </a:extLst>
          </p:cNvPr>
          <p:cNvSpPr txBox="1">
            <a:spLocks noChangeArrowheads="1"/>
          </p:cNvSpPr>
          <p:nvPr/>
        </p:nvSpPr>
        <p:spPr bwMode="auto">
          <a:xfrm>
            <a:off x="1936750" y="4740412"/>
            <a:ext cx="569912"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sp>
        <p:nvSpPr>
          <p:cNvPr id="82" name="Text Box 12">
            <a:extLst>
              <a:ext uri="{FF2B5EF4-FFF2-40B4-BE49-F238E27FC236}">
                <a16:creationId xmlns:a16="http://schemas.microsoft.com/office/drawing/2014/main" id="{4FEE46F1-DAC7-0930-B221-CBB4A441FDFC}"/>
              </a:ext>
            </a:extLst>
          </p:cNvPr>
          <p:cNvSpPr txBox="1">
            <a:spLocks noChangeArrowheads="1"/>
          </p:cNvSpPr>
          <p:nvPr/>
        </p:nvSpPr>
        <p:spPr bwMode="auto">
          <a:xfrm>
            <a:off x="1936750" y="5175387"/>
            <a:ext cx="56991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sp>
        <p:nvSpPr>
          <p:cNvPr id="83" name="Text Box 12">
            <a:extLst>
              <a:ext uri="{FF2B5EF4-FFF2-40B4-BE49-F238E27FC236}">
                <a16:creationId xmlns:a16="http://schemas.microsoft.com/office/drawing/2014/main" id="{6E6D98AA-4840-4447-78F0-EBF3502173BB}"/>
              </a:ext>
            </a:extLst>
          </p:cNvPr>
          <p:cNvSpPr txBox="1">
            <a:spLocks noChangeArrowheads="1"/>
          </p:cNvSpPr>
          <p:nvPr/>
        </p:nvSpPr>
        <p:spPr bwMode="auto">
          <a:xfrm>
            <a:off x="1936750"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84" name="Elbow Connector 246">
            <a:extLst>
              <a:ext uri="{FF2B5EF4-FFF2-40B4-BE49-F238E27FC236}">
                <a16:creationId xmlns:a16="http://schemas.microsoft.com/office/drawing/2014/main" id="{E0DFEA8F-65C4-D390-BC56-75B170DA91EC}"/>
              </a:ext>
            </a:extLst>
          </p:cNvPr>
          <p:cNvCxnSpPr>
            <a:cxnSpLocks noChangeShapeType="1"/>
          </p:cNvCxnSpPr>
          <p:nvPr/>
        </p:nvCxnSpPr>
        <p:spPr bwMode="auto">
          <a:xfrm>
            <a:off x="2222500" y="3117987"/>
            <a:ext cx="3175" cy="325437"/>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85" name="Oval 7">
            <a:extLst>
              <a:ext uri="{FF2B5EF4-FFF2-40B4-BE49-F238E27FC236}">
                <a16:creationId xmlns:a16="http://schemas.microsoft.com/office/drawing/2014/main" id="{16ADCF3A-B4DD-C76D-9F87-5393DBDE5C0A}"/>
              </a:ext>
            </a:extLst>
          </p:cNvPr>
          <p:cNvSpPr>
            <a:spLocks noChangeArrowheads="1"/>
          </p:cNvSpPr>
          <p:nvPr/>
        </p:nvSpPr>
        <p:spPr bwMode="auto">
          <a:xfrm>
            <a:off x="1846263" y="3443424"/>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Space Msg Application</a:t>
            </a:r>
            <a:endParaRPr lang="en-US" sz="900" dirty="0">
              <a:latin typeface="Calibri" pitchFamily="34" charset="0"/>
            </a:endParaRPr>
          </a:p>
        </p:txBody>
      </p:sp>
      <p:sp>
        <p:nvSpPr>
          <p:cNvPr id="86" name="Text Box 15">
            <a:extLst>
              <a:ext uri="{FF2B5EF4-FFF2-40B4-BE49-F238E27FC236}">
                <a16:creationId xmlns:a16="http://schemas.microsoft.com/office/drawing/2014/main" id="{31C0DCDB-055A-0CB8-2610-83168A39B7D0}"/>
              </a:ext>
            </a:extLst>
          </p:cNvPr>
          <p:cNvSpPr txBox="1">
            <a:spLocks noChangeArrowheads="1"/>
          </p:cNvSpPr>
          <p:nvPr/>
        </p:nvSpPr>
        <p:spPr bwMode="auto">
          <a:xfrm>
            <a:off x="1937544"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87" name="Text Box 15">
            <a:extLst>
              <a:ext uri="{FF2B5EF4-FFF2-40B4-BE49-F238E27FC236}">
                <a16:creationId xmlns:a16="http://schemas.microsoft.com/office/drawing/2014/main" id="{E5F46390-3A4B-6388-FC7E-712EA138FBD4}"/>
              </a:ext>
            </a:extLst>
          </p:cNvPr>
          <p:cNvSpPr txBox="1">
            <a:spLocks noChangeArrowheads="1"/>
          </p:cNvSpPr>
          <p:nvPr/>
        </p:nvSpPr>
        <p:spPr bwMode="auto">
          <a:xfrm>
            <a:off x="1938337"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88" name="TextBox 152">
            <a:extLst>
              <a:ext uri="{FF2B5EF4-FFF2-40B4-BE49-F238E27FC236}">
                <a16:creationId xmlns:a16="http://schemas.microsoft.com/office/drawing/2014/main" id="{2AA5AFD8-B276-7861-1512-2E0FE344A714}"/>
              </a:ext>
            </a:extLst>
          </p:cNvPr>
          <p:cNvSpPr txBox="1">
            <a:spLocks noChangeArrowheads="1"/>
          </p:cNvSpPr>
          <p:nvPr/>
        </p:nvSpPr>
        <p:spPr bwMode="auto">
          <a:xfrm>
            <a:off x="9137472" y="5824352"/>
            <a:ext cx="115288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IP-based Network</a:t>
            </a:r>
          </a:p>
        </p:txBody>
      </p:sp>
      <p:sp>
        <p:nvSpPr>
          <p:cNvPr id="89" name="Text Box 57">
            <a:extLst>
              <a:ext uri="{FF2B5EF4-FFF2-40B4-BE49-F238E27FC236}">
                <a16:creationId xmlns:a16="http://schemas.microsoft.com/office/drawing/2014/main" id="{54A91FFB-25CB-34CE-65FC-2616FFF37BD8}"/>
              </a:ext>
            </a:extLst>
          </p:cNvPr>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91" name="TextBox 152">
            <a:extLst>
              <a:ext uri="{FF2B5EF4-FFF2-40B4-BE49-F238E27FC236}">
                <a16:creationId xmlns:a16="http://schemas.microsoft.com/office/drawing/2014/main" id="{6CD1DAAF-6851-B043-D909-04D0A0BDDF05}"/>
              </a:ext>
            </a:extLst>
          </p:cNvPr>
          <p:cNvSpPr txBox="1">
            <a:spLocks noChangeArrowheads="1"/>
          </p:cNvSpPr>
          <p:nvPr/>
        </p:nvSpPr>
        <p:spPr bwMode="auto">
          <a:xfrm>
            <a:off x="2262539" y="5728908"/>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Space to Planet</a:t>
            </a:r>
          </a:p>
          <a:p>
            <a:pPr algn="ctr"/>
            <a:r>
              <a:rPr lang="en-US" sz="900" b="1" dirty="0"/>
              <a:t>Relay Link</a:t>
            </a:r>
          </a:p>
        </p:txBody>
      </p:sp>
      <p:sp>
        <p:nvSpPr>
          <p:cNvPr id="92" name="Rectangle 97">
            <a:extLst>
              <a:ext uri="{FF2B5EF4-FFF2-40B4-BE49-F238E27FC236}">
                <a16:creationId xmlns:a16="http://schemas.microsoft.com/office/drawing/2014/main" id="{811593CE-156A-5882-378E-A2A5A6877AA8}"/>
              </a:ext>
            </a:extLst>
          </p:cNvPr>
          <p:cNvSpPr>
            <a:spLocks noChangeArrowheads="1"/>
          </p:cNvSpPr>
          <p:nvPr/>
        </p:nvSpPr>
        <p:spPr bwMode="auto">
          <a:xfrm>
            <a:off x="8394700"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93" name="Straight Connector 264">
            <a:extLst>
              <a:ext uri="{FF2B5EF4-FFF2-40B4-BE49-F238E27FC236}">
                <a16:creationId xmlns:a16="http://schemas.microsoft.com/office/drawing/2014/main" id="{0CF498F3-3FF0-517D-7F18-BC2AA2322D11}"/>
              </a:ext>
            </a:extLst>
          </p:cNvPr>
          <p:cNvCxnSpPr>
            <a:cxnSpLocks noChangeShapeType="1"/>
          </p:cNvCxnSpPr>
          <p:nvPr/>
        </p:nvCxnSpPr>
        <p:spPr bwMode="auto">
          <a:xfrm rot="5400000">
            <a:off x="8636000"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94" name="Rectangle 591">
            <a:extLst>
              <a:ext uri="{FF2B5EF4-FFF2-40B4-BE49-F238E27FC236}">
                <a16:creationId xmlns:a16="http://schemas.microsoft.com/office/drawing/2014/main" id="{D73376F1-77C0-1204-FA6E-B87F2DC3CB26}"/>
              </a:ext>
            </a:extLst>
          </p:cNvPr>
          <p:cNvSpPr>
            <a:spLocks noChangeArrowheads="1"/>
          </p:cNvSpPr>
          <p:nvPr/>
        </p:nvSpPr>
        <p:spPr bwMode="auto">
          <a:xfrm>
            <a:off x="8409781" y="143364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95" name="TextBox 77">
            <a:extLst>
              <a:ext uri="{FF2B5EF4-FFF2-40B4-BE49-F238E27FC236}">
                <a16:creationId xmlns:a16="http://schemas.microsoft.com/office/drawing/2014/main" id="{D92E80E7-9F1F-F44B-662B-7B04F4C70AFA}"/>
              </a:ext>
            </a:extLst>
          </p:cNvPr>
          <p:cNvSpPr txBox="1">
            <a:spLocks noChangeArrowheads="1"/>
          </p:cNvSpPr>
          <p:nvPr/>
        </p:nvSpPr>
        <p:spPr bwMode="auto">
          <a:xfrm>
            <a:off x="8861514" y="3789499"/>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X</a:t>
            </a:r>
          </a:p>
        </p:txBody>
      </p:sp>
      <p:sp>
        <p:nvSpPr>
          <p:cNvPr id="96" name="Oval 7">
            <a:extLst>
              <a:ext uri="{FF2B5EF4-FFF2-40B4-BE49-F238E27FC236}">
                <a16:creationId xmlns:a16="http://schemas.microsoft.com/office/drawing/2014/main" id="{785E3E04-FBF9-0F12-E559-58BBA6F51969}"/>
              </a:ext>
            </a:extLst>
          </p:cNvPr>
          <p:cNvSpPr>
            <a:spLocks noChangeArrowheads="1"/>
          </p:cNvSpPr>
          <p:nvPr/>
        </p:nvSpPr>
        <p:spPr bwMode="auto">
          <a:xfrm>
            <a:off x="8477250" y="413398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97" name="Magnetic Disk 18">
            <a:extLst>
              <a:ext uri="{FF2B5EF4-FFF2-40B4-BE49-F238E27FC236}">
                <a16:creationId xmlns:a16="http://schemas.microsoft.com/office/drawing/2014/main" id="{7E65785D-3A23-4918-9208-EC8B8EA9FC5E}"/>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sp>
        <p:nvSpPr>
          <p:cNvPr id="98" name="Text Box 16">
            <a:extLst>
              <a:ext uri="{FF2B5EF4-FFF2-40B4-BE49-F238E27FC236}">
                <a16:creationId xmlns:a16="http://schemas.microsoft.com/office/drawing/2014/main" id="{7AE9A3E6-FFC5-076E-70DC-97EE8D7D3B55}"/>
              </a:ext>
            </a:extLst>
          </p:cNvPr>
          <p:cNvSpPr txBox="1">
            <a:spLocks noChangeArrowheads="1"/>
          </p:cNvSpPr>
          <p:nvPr/>
        </p:nvSpPr>
        <p:spPr bwMode="auto">
          <a:xfrm>
            <a:off x="8588375"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9" name="Straight Connector 98">
            <a:extLst>
              <a:ext uri="{FF2B5EF4-FFF2-40B4-BE49-F238E27FC236}">
                <a16:creationId xmlns:a16="http://schemas.microsoft.com/office/drawing/2014/main" id="{56C3E32F-BC96-B9AA-CB36-0B130EA1AE4A}"/>
              </a:ext>
            </a:extLst>
          </p:cNvPr>
          <p:cNvCxnSpPr>
            <a:cxnSpLocks noChangeShapeType="1"/>
            <a:stCxn id="96" idx="4"/>
          </p:cNvCxnSpPr>
          <p:nvPr/>
        </p:nvCxnSpPr>
        <p:spPr bwMode="auto">
          <a:xfrm>
            <a:off x="8858250" y="4427674"/>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00" name="Text Box 15">
            <a:extLst>
              <a:ext uri="{FF2B5EF4-FFF2-40B4-BE49-F238E27FC236}">
                <a16:creationId xmlns:a16="http://schemas.microsoft.com/office/drawing/2014/main" id="{31D9375F-B9D4-C9DE-6452-87435829AB41}"/>
              </a:ext>
            </a:extLst>
          </p:cNvPr>
          <p:cNvSpPr txBox="1">
            <a:spLocks noChangeArrowheads="1"/>
          </p:cNvSpPr>
          <p:nvPr/>
        </p:nvSpPr>
        <p:spPr bwMode="auto">
          <a:xfrm>
            <a:off x="8588375" y="474041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01" name="Elbow Connector 146">
            <a:extLst>
              <a:ext uri="{FF2B5EF4-FFF2-40B4-BE49-F238E27FC236}">
                <a16:creationId xmlns:a16="http://schemas.microsoft.com/office/drawing/2014/main" id="{F1759C65-EAB5-04F2-1DB0-6495B770018F}"/>
              </a:ext>
            </a:extLst>
          </p:cNvPr>
          <p:cNvCxnSpPr>
            <a:cxnSpLocks noChangeShapeType="1"/>
            <a:stCxn id="97" idx="3"/>
            <a:endCxn id="96" idx="0"/>
          </p:cNvCxnSpPr>
          <p:nvPr/>
        </p:nvCxnSpPr>
        <p:spPr bwMode="auto">
          <a:xfrm>
            <a:off x="8856663" y="3797437"/>
            <a:ext cx="1587" cy="336550"/>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02" name="Text Box 15">
            <a:extLst>
              <a:ext uri="{FF2B5EF4-FFF2-40B4-BE49-F238E27FC236}">
                <a16:creationId xmlns:a16="http://schemas.microsoft.com/office/drawing/2014/main" id="{F5D38F31-7FE3-2ED6-A55E-3D008BD072ED}"/>
              </a:ext>
            </a:extLst>
          </p:cNvPr>
          <p:cNvSpPr txBox="1">
            <a:spLocks noChangeArrowheads="1"/>
          </p:cNvSpPr>
          <p:nvPr/>
        </p:nvSpPr>
        <p:spPr bwMode="auto">
          <a:xfrm>
            <a:off x="8591550" y="4518162"/>
            <a:ext cx="5334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103" name="Text Box 15">
            <a:extLst>
              <a:ext uri="{FF2B5EF4-FFF2-40B4-BE49-F238E27FC236}">
                <a16:creationId xmlns:a16="http://schemas.microsoft.com/office/drawing/2014/main" id="{BFD09A11-8BC2-1CF8-E4DC-5ABE4336ED92}"/>
              </a:ext>
            </a:extLst>
          </p:cNvPr>
          <p:cNvSpPr txBox="1">
            <a:spLocks noChangeArrowheads="1"/>
          </p:cNvSpPr>
          <p:nvPr/>
        </p:nvSpPr>
        <p:spPr bwMode="auto">
          <a:xfrm>
            <a:off x="8588375"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04" name="Rectangle 97">
            <a:extLst>
              <a:ext uri="{FF2B5EF4-FFF2-40B4-BE49-F238E27FC236}">
                <a16:creationId xmlns:a16="http://schemas.microsoft.com/office/drawing/2014/main" id="{BE3682F1-2388-398A-A994-84414F0DABCF}"/>
              </a:ext>
            </a:extLst>
          </p:cNvPr>
          <p:cNvSpPr>
            <a:spLocks noChangeArrowheads="1"/>
          </p:cNvSpPr>
          <p:nvPr/>
        </p:nvSpPr>
        <p:spPr bwMode="auto">
          <a:xfrm>
            <a:off x="9528969"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05" name="Straight Connector 264">
            <a:extLst>
              <a:ext uri="{FF2B5EF4-FFF2-40B4-BE49-F238E27FC236}">
                <a16:creationId xmlns:a16="http://schemas.microsoft.com/office/drawing/2014/main" id="{5C239D23-EB0F-03D7-E425-212361C86751}"/>
              </a:ext>
            </a:extLst>
          </p:cNvPr>
          <p:cNvCxnSpPr>
            <a:cxnSpLocks noChangeShapeType="1"/>
          </p:cNvCxnSpPr>
          <p:nvPr/>
        </p:nvCxnSpPr>
        <p:spPr bwMode="auto">
          <a:xfrm>
            <a:off x="10007600"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06" name="Rectangle 671">
            <a:extLst>
              <a:ext uri="{FF2B5EF4-FFF2-40B4-BE49-F238E27FC236}">
                <a16:creationId xmlns:a16="http://schemas.microsoft.com/office/drawing/2014/main" id="{B530AA8D-50BC-517D-B12A-951090DD2FE8}"/>
              </a:ext>
            </a:extLst>
          </p:cNvPr>
          <p:cNvSpPr>
            <a:spLocks noChangeArrowheads="1"/>
          </p:cNvSpPr>
          <p:nvPr/>
        </p:nvSpPr>
        <p:spPr bwMode="auto">
          <a:xfrm>
            <a:off x="9424988"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a:t>
            </a:r>
            <a:br>
              <a:rPr lang="en-US" sz="1000" b="1" dirty="0"/>
            </a:br>
            <a:r>
              <a:rPr lang="en-US" sz="1000" b="1" dirty="0"/>
              <a:t>User Node</a:t>
            </a:r>
            <a:endParaRPr lang="en-US" sz="1000" dirty="0"/>
          </a:p>
        </p:txBody>
      </p:sp>
      <p:sp>
        <p:nvSpPr>
          <p:cNvPr id="107" name="Rectangle 591">
            <a:extLst>
              <a:ext uri="{FF2B5EF4-FFF2-40B4-BE49-F238E27FC236}">
                <a16:creationId xmlns:a16="http://schemas.microsoft.com/office/drawing/2014/main" id="{EE6710B4-5303-E5CF-4E0E-97B063DC8EB0}"/>
              </a:ext>
            </a:extLst>
          </p:cNvPr>
          <p:cNvSpPr>
            <a:spLocks noChangeArrowheads="1"/>
          </p:cNvSpPr>
          <p:nvPr/>
        </p:nvSpPr>
        <p:spPr bwMode="auto">
          <a:xfrm>
            <a:off x="9551194"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08" name="TextBox 77">
            <a:extLst>
              <a:ext uri="{FF2B5EF4-FFF2-40B4-BE49-F238E27FC236}">
                <a16:creationId xmlns:a16="http://schemas.microsoft.com/office/drawing/2014/main" id="{9940339E-55EF-4ECF-90FB-4133F762D119}"/>
              </a:ext>
            </a:extLst>
          </p:cNvPr>
          <p:cNvSpPr txBox="1">
            <a:spLocks noChangeArrowheads="1"/>
          </p:cNvSpPr>
          <p:nvPr/>
        </p:nvSpPr>
        <p:spPr bwMode="auto">
          <a:xfrm>
            <a:off x="10044171"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Z </a:t>
            </a:r>
          </a:p>
        </p:txBody>
      </p:sp>
      <p:sp>
        <p:nvSpPr>
          <p:cNvPr id="109" name="Oval 7">
            <a:extLst>
              <a:ext uri="{FF2B5EF4-FFF2-40B4-BE49-F238E27FC236}">
                <a16:creationId xmlns:a16="http://schemas.microsoft.com/office/drawing/2014/main" id="{C5131566-2151-432B-5343-2271139B658A}"/>
              </a:ext>
            </a:extLst>
          </p:cNvPr>
          <p:cNvSpPr>
            <a:spLocks noChangeArrowheads="1"/>
          </p:cNvSpPr>
          <p:nvPr/>
        </p:nvSpPr>
        <p:spPr bwMode="auto">
          <a:xfrm>
            <a:off x="9623425"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User Msg Application</a:t>
            </a:r>
            <a:endParaRPr lang="en-US" sz="900" dirty="0">
              <a:latin typeface="Calibri" pitchFamily="34" charset="0"/>
            </a:endParaRPr>
          </a:p>
        </p:txBody>
      </p:sp>
      <p:sp>
        <p:nvSpPr>
          <p:cNvPr id="111" name="Text Box 16">
            <a:extLst>
              <a:ext uri="{FF2B5EF4-FFF2-40B4-BE49-F238E27FC236}">
                <a16:creationId xmlns:a16="http://schemas.microsoft.com/office/drawing/2014/main" id="{0801A9EE-417F-9DC8-A06A-853D3374CDFF}"/>
              </a:ext>
            </a:extLst>
          </p:cNvPr>
          <p:cNvSpPr txBox="1">
            <a:spLocks noChangeArrowheads="1"/>
          </p:cNvSpPr>
          <p:nvPr/>
        </p:nvSpPr>
        <p:spPr bwMode="auto">
          <a:xfrm>
            <a:off x="9734550"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12" name="Straight Connector 111">
            <a:extLst>
              <a:ext uri="{FF2B5EF4-FFF2-40B4-BE49-F238E27FC236}">
                <a16:creationId xmlns:a16="http://schemas.microsoft.com/office/drawing/2014/main" id="{CA68682A-2525-79E2-BE21-4418B8696436}"/>
              </a:ext>
            </a:extLst>
          </p:cNvPr>
          <p:cNvCxnSpPr>
            <a:cxnSpLocks noChangeShapeType="1"/>
            <a:stCxn id="109" idx="4"/>
            <a:endCxn id="111" idx="0"/>
          </p:cNvCxnSpPr>
          <p:nvPr/>
        </p:nvCxnSpPr>
        <p:spPr bwMode="auto">
          <a:xfrm flipH="1">
            <a:off x="10002838"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3" name="Text Box 15">
            <a:extLst>
              <a:ext uri="{FF2B5EF4-FFF2-40B4-BE49-F238E27FC236}">
                <a16:creationId xmlns:a16="http://schemas.microsoft.com/office/drawing/2014/main" id="{D235289D-0D13-1788-96C7-A41CA556CBA7}"/>
              </a:ext>
            </a:extLst>
          </p:cNvPr>
          <p:cNvSpPr txBox="1">
            <a:spLocks noChangeArrowheads="1"/>
          </p:cNvSpPr>
          <p:nvPr/>
        </p:nvSpPr>
        <p:spPr bwMode="auto">
          <a:xfrm>
            <a:off x="9734550"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14" name="Text Box 15">
            <a:extLst>
              <a:ext uri="{FF2B5EF4-FFF2-40B4-BE49-F238E27FC236}">
                <a16:creationId xmlns:a16="http://schemas.microsoft.com/office/drawing/2014/main" id="{4EAD18E1-9D42-E31E-63CD-E8341A5EE048}"/>
              </a:ext>
            </a:extLst>
          </p:cNvPr>
          <p:cNvSpPr txBox="1">
            <a:spLocks noChangeArrowheads="1"/>
          </p:cNvSpPr>
          <p:nvPr/>
        </p:nvSpPr>
        <p:spPr bwMode="auto">
          <a:xfrm>
            <a:off x="9734550"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cxnSp>
        <p:nvCxnSpPr>
          <p:cNvPr id="115" name="Elbow Connector 176">
            <a:extLst>
              <a:ext uri="{FF2B5EF4-FFF2-40B4-BE49-F238E27FC236}">
                <a16:creationId xmlns:a16="http://schemas.microsoft.com/office/drawing/2014/main" id="{F97F33BB-3627-B8A5-4BFB-D171959D25BD}"/>
              </a:ext>
            </a:extLst>
          </p:cNvPr>
          <p:cNvCxnSpPr>
            <a:cxnSpLocks noChangeShapeType="1"/>
            <a:endCxn id="109" idx="0"/>
          </p:cNvCxnSpPr>
          <p:nvPr/>
        </p:nvCxnSpPr>
        <p:spPr bwMode="auto">
          <a:xfrm rot="16200000" flipH="1">
            <a:off x="9836150" y="3933962"/>
            <a:ext cx="334963" cy="1587"/>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16" name="Text Box 15">
            <a:extLst>
              <a:ext uri="{FF2B5EF4-FFF2-40B4-BE49-F238E27FC236}">
                <a16:creationId xmlns:a16="http://schemas.microsoft.com/office/drawing/2014/main" id="{E22023C7-2741-CC12-A839-D5530A8B7CBA}"/>
              </a:ext>
            </a:extLst>
          </p:cNvPr>
          <p:cNvSpPr txBox="1">
            <a:spLocks noChangeArrowheads="1"/>
          </p:cNvSpPr>
          <p:nvPr/>
        </p:nvSpPr>
        <p:spPr bwMode="auto">
          <a:xfrm>
            <a:off x="9737725"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117" name="Rectangle 673">
            <a:extLst>
              <a:ext uri="{FF2B5EF4-FFF2-40B4-BE49-F238E27FC236}">
                <a16:creationId xmlns:a16="http://schemas.microsoft.com/office/drawing/2014/main" id="{2147C9F2-91A4-22AF-4AD9-73444E6B6679}"/>
              </a:ext>
            </a:extLst>
          </p:cNvPr>
          <p:cNvSpPr>
            <a:spLocks noChangeArrowheads="1"/>
          </p:cNvSpPr>
          <p:nvPr/>
        </p:nvSpPr>
        <p:spPr bwMode="auto">
          <a:xfrm>
            <a:off x="8216900"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18" name="Straight Connector 117">
            <a:extLst>
              <a:ext uri="{FF2B5EF4-FFF2-40B4-BE49-F238E27FC236}">
                <a16:creationId xmlns:a16="http://schemas.microsoft.com/office/drawing/2014/main" id="{228CD1AE-6A64-C8BC-2B30-703361A5A66D}"/>
              </a:ext>
            </a:extLst>
          </p:cNvPr>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9" name="TextBox 76">
            <a:extLst>
              <a:ext uri="{FF2B5EF4-FFF2-40B4-BE49-F238E27FC236}">
                <a16:creationId xmlns:a16="http://schemas.microsoft.com/office/drawing/2014/main" id="{011619BF-CB33-A208-0B22-299223B3F0EE}"/>
              </a:ext>
            </a:extLst>
          </p:cNvPr>
          <p:cNvSpPr txBox="1">
            <a:spLocks noChangeArrowheads="1"/>
          </p:cNvSpPr>
          <p:nvPr/>
        </p:nvSpPr>
        <p:spPr bwMode="auto">
          <a:xfrm>
            <a:off x="5276940" y="2769322"/>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X</a:t>
            </a:r>
          </a:p>
        </p:txBody>
      </p:sp>
      <p:sp>
        <p:nvSpPr>
          <p:cNvPr id="120" name="Magnetic Disk 18">
            <a:extLst>
              <a:ext uri="{FF2B5EF4-FFF2-40B4-BE49-F238E27FC236}">
                <a16:creationId xmlns:a16="http://schemas.microsoft.com/office/drawing/2014/main" id="{4CC35AF7-4AD6-7214-1520-823AB22A2F33}"/>
              </a:ext>
            </a:extLst>
          </p:cNvPr>
          <p:cNvSpPr/>
          <p:nvPr/>
        </p:nvSpPr>
        <p:spPr>
          <a:xfrm>
            <a:off x="4926013" y="2192474"/>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cxnSp>
        <p:nvCxnSpPr>
          <p:cNvPr id="121" name="Elbow Connector 230">
            <a:extLst>
              <a:ext uri="{FF2B5EF4-FFF2-40B4-BE49-F238E27FC236}">
                <a16:creationId xmlns:a16="http://schemas.microsoft.com/office/drawing/2014/main" id="{B1AC6254-B406-4B48-625C-397625609AD3}"/>
              </a:ext>
            </a:extLst>
          </p:cNvPr>
          <p:cNvCxnSpPr>
            <a:cxnSpLocks noChangeShapeType="1"/>
            <a:endCxn id="120" idx="3"/>
          </p:cNvCxnSpPr>
          <p:nvPr/>
        </p:nvCxnSpPr>
        <p:spPr bwMode="auto">
          <a:xfrm rot="16200000" flipV="1">
            <a:off x="4620817" y="2954076"/>
            <a:ext cx="1069978" cy="3973"/>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22" name="Oval 7">
            <a:extLst>
              <a:ext uri="{FF2B5EF4-FFF2-40B4-BE49-F238E27FC236}">
                <a16:creationId xmlns:a16="http://schemas.microsoft.com/office/drawing/2014/main" id="{2E6BAB8E-FE0B-AB97-605B-418AD9E1B187}"/>
              </a:ext>
            </a:extLst>
          </p:cNvPr>
          <p:cNvSpPr>
            <a:spLocks noChangeArrowheads="1"/>
          </p:cNvSpPr>
          <p:nvPr/>
        </p:nvSpPr>
        <p:spPr bwMode="auto">
          <a:xfrm>
            <a:off x="4778375" y="2579824"/>
            <a:ext cx="760413"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123" name="Text Box 15">
            <a:extLst>
              <a:ext uri="{FF2B5EF4-FFF2-40B4-BE49-F238E27FC236}">
                <a16:creationId xmlns:a16="http://schemas.microsoft.com/office/drawing/2014/main" id="{3C82F9F9-4283-8CDD-91BA-B6310D9AE099}"/>
              </a:ext>
            </a:extLst>
          </p:cNvPr>
          <p:cNvSpPr txBox="1">
            <a:spLocks noChangeArrowheads="1"/>
          </p:cNvSpPr>
          <p:nvPr/>
        </p:nvSpPr>
        <p:spPr bwMode="auto">
          <a:xfrm>
            <a:off x="4868863" y="304178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24" name="Magnetic Disk 18">
            <a:extLst>
              <a:ext uri="{FF2B5EF4-FFF2-40B4-BE49-F238E27FC236}">
                <a16:creationId xmlns:a16="http://schemas.microsoft.com/office/drawing/2014/main" id="{C8C9CFAF-B8DC-3C06-7737-3C0AE79C141E}"/>
              </a:ext>
            </a:extLst>
          </p:cNvPr>
          <p:cNvSpPr/>
          <p:nvPr/>
        </p:nvSpPr>
        <p:spPr>
          <a:xfrm>
            <a:off x="1993900" y="2905262"/>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127" name="TextBox 126">
            <a:extLst>
              <a:ext uri="{FF2B5EF4-FFF2-40B4-BE49-F238E27FC236}">
                <a16:creationId xmlns:a16="http://schemas.microsoft.com/office/drawing/2014/main" id="{A85EA086-1D0B-F250-150F-9A8521705503}"/>
              </a:ext>
            </a:extLst>
          </p:cNvPr>
          <p:cNvSpPr txBox="1"/>
          <p:nvPr/>
        </p:nvSpPr>
        <p:spPr>
          <a:xfrm>
            <a:off x="7383" y="2182740"/>
            <a:ext cx="1745306" cy="2800767"/>
          </a:xfrm>
          <a:prstGeom prst="rect">
            <a:avLst/>
          </a:prstGeom>
          <a:noFill/>
        </p:spPr>
        <p:txBody>
          <a:bodyPr wrap="square">
            <a:spAutoFit/>
          </a:bodyPr>
          <a:lstStyle/>
          <a:p>
            <a:r>
              <a:rPr lang="en-GB" sz="1100" dirty="0">
                <a:solidFill>
                  <a:srgbClr val="003249"/>
                </a:solidFill>
              </a:rPr>
              <a:t>Space to Planet Link</a:t>
            </a:r>
            <a:r>
              <a:rPr lang="en-GB" sz="1100" dirty="0"/>
              <a:t>:</a:t>
            </a:r>
          </a:p>
          <a:p>
            <a:pPr marL="171450" indent="-171450">
              <a:buFont typeface="Arial" panose="020B0604020202020204" pitchFamily="34" charset="0"/>
              <a:buChar char="•"/>
            </a:pPr>
            <a:r>
              <a:rPr lang="en-GB" sz="1100" dirty="0"/>
              <a:t>Could use USLP with Prox-1 controls from SRN-A to Node on Planet Surface</a:t>
            </a:r>
          </a:p>
          <a:p>
            <a:pPr marL="171450" indent="-171450">
              <a:buFont typeface="Arial" panose="020B0604020202020204" pitchFamily="34" charset="0"/>
              <a:buChar char="•"/>
            </a:pPr>
            <a:r>
              <a:rPr lang="en-GB" sz="1100" dirty="0"/>
              <a:t>Could use Prox-1 from SRN-A to surface</a:t>
            </a:r>
          </a:p>
          <a:p>
            <a:pPr marL="171450" indent="-171450">
              <a:buFont typeface="Arial" panose="020B0604020202020204" pitchFamily="34" charset="0"/>
              <a:buChar char="•"/>
            </a:pPr>
            <a:r>
              <a:rPr lang="en-GB" sz="1100" dirty="0"/>
              <a:t>SRN-A could be on Planet surface (treated like PSLT)</a:t>
            </a:r>
          </a:p>
          <a:p>
            <a:pPr marL="171450" indent="-171450">
              <a:buFont typeface="Arial" panose="020B0604020202020204" pitchFamily="34" charset="0"/>
              <a:buChar char="•"/>
            </a:pPr>
            <a:r>
              <a:rPr lang="en-GB" sz="1100" dirty="0"/>
              <a:t>PSLT to Space Relay User Node could use </a:t>
            </a:r>
            <a:r>
              <a:rPr lang="en-GB" sz="1100" dirty="0" err="1"/>
              <a:t>WiFi</a:t>
            </a:r>
            <a:r>
              <a:rPr lang="en-GB" sz="1100" dirty="0"/>
              <a:t> or 3GPP for Space to Planet Relay Link instead of </a:t>
            </a:r>
            <a:r>
              <a:rPr lang="en-GB" sz="1100" dirty="0" err="1"/>
              <a:t>Prox</a:t>
            </a:r>
            <a:endParaRPr lang="en-GB" sz="1100" dirty="0"/>
          </a:p>
        </p:txBody>
      </p:sp>
      <p:sp>
        <p:nvSpPr>
          <p:cNvPr id="128" name="TextBox 127">
            <a:extLst>
              <a:ext uri="{FF2B5EF4-FFF2-40B4-BE49-F238E27FC236}">
                <a16:creationId xmlns:a16="http://schemas.microsoft.com/office/drawing/2014/main" id="{A5B23FE7-E206-ACA3-3436-325794B5700B}"/>
              </a:ext>
            </a:extLst>
          </p:cNvPr>
          <p:cNvSpPr txBox="1"/>
          <p:nvPr/>
        </p:nvSpPr>
        <p:spPr>
          <a:xfrm>
            <a:off x="10491730" y="2234517"/>
            <a:ext cx="1745306" cy="3477875"/>
          </a:xfrm>
          <a:prstGeom prst="rect">
            <a:avLst/>
          </a:prstGeom>
          <a:noFill/>
        </p:spPr>
        <p:txBody>
          <a:bodyPr wrap="square">
            <a:spAutoFit/>
          </a:bodyPr>
          <a:lstStyle/>
          <a:p>
            <a:r>
              <a:rPr lang="en-GB" sz="1100" dirty="0">
                <a:solidFill>
                  <a:srgbClr val="003249"/>
                </a:solidFill>
              </a:rPr>
              <a:t>Terrestrial User Node:</a:t>
            </a:r>
            <a:endParaRPr lang="en-GB" sz="1100" dirty="0"/>
          </a:p>
          <a:p>
            <a:pPr marL="171450" indent="-171450">
              <a:buFont typeface="Arial" panose="020B0604020202020204" pitchFamily="34" charset="0"/>
              <a:buChar char="•"/>
            </a:pPr>
            <a:r>
              <a:rPr lang="en-GB" sz="1100" dirty="0"/>
              <a:t>Space Routing Node MOC (controlling one or more ISL Nodes) can use DTN / BP to do monitor &amp; control of traffic flow, or it may use link layer TT&amp;C via CSTS-FF direct to the Relay S/C, SRN-A (or B, not shown explicitly)</a:t>
            </a:r>
          </a:p>
          <a:p>
            <a:pPr marL="171450" indent="-171450">
              <a:buFont typeface="Arial" panose="020B0604020202020204" pitchFamily="34" charset="0"/>
              <a:buChar char="•"/>
            </a:pPr>
            <a:r>
              <a:rPr lang="en-GB" sz="1100" dirty="0"/>
              <a:t>Earth User Node shown using AMS and BP via ESLT that offers DTN services.</a:t>
            </a:r>
          </a:p>
          <a:p>
            <a:pPr marL="171450" indent="-171450">
              <a:buFont typeface="Arial" panose="020B0604020202020204" pitchFamily="34" charset="0"/>
              <a:buChar char="•"/>
            </a:pPr>
            <a:r>
              <a:rPr lang="en-GB" sz="1100" dirty="0"/>
              <a:t>EUN MOC just uses BP end to end unless “Last Hop” emergency mode is required.</a:t>
            </a:r>
          </a:p>
        </p:txBody>
      </p:sp>
      <p:sp>
        <p:nvSpPr>
          <p:cNvPr id="4" name="Text Box 15">
            <a:extLst>
              <a:ext uri="{FF2B5EF4-FFF2-40B4-BE49-F238E27FC236}">
                <a16:creationId xmlns:a16="http://schemas.microsoft.com/office/drawing/2014/main" id="{39DF756E-BCCD-5D18-9717-B36201F5D9EA}"/>
              </a:ext>
            </a:extLst>
          </p:cNvPr>
          <p:cNvSpPr txBox="1">
            <a:spLocks noChangeArrowheads="1"/>
          </p:cNvSpPr>
          <p:nvPr/>
        </p:nvSpPr>
        <p:spPr bwMode="auto">
          <a:xfrm>
            <a:off x="7252500" y="4726125"/>
            <a:ext cx="2369014" cy="869949"/>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r>
              <a:rPr lang="en-US" sz="900" dirty="0">
                <a:solidFill>
                  <a:schemeClr val="tx1"/>
                </a:solidFill>
                <a:latin typeface="Calibri" pitchFamily="34" charset="0"/>
                <a:ea typeface="ÇlÇr ñæí©" charset="-128"/>
              </a:rPr>
              <a:t>Bespoke EUN to ESLT </a:t>
            </a:r>
          </a:p>
          <a:p>
            <a:pPr algn="ctr" eaLnBrk="1" hangingPunct="1"/>
            <a:r>
              <a:rPr lang="en-US" sz="900" dirty="0">
                <a:solidFill>
                  <a:schemeClr val="tx1"/>
                </a:solidFill>
                <a:latin typeface="Calibri" pitchFamily="34" charset="0"/>
                <a:ea typeface="ÇlÇr ñæí©" charset="-128"/>
              </a:rPr>
              <a:t>protocol stack</a:t>
            </a:r>
            <a:endParaRPr lang="en-US" sz="900" dirty="0">
              <a:solidFill>
                <a:schemeClr val="tx1"/>
              </a:solidFill>
              <a:latin typeface="Calibri" pitchFamily="34" charset="0"/>
            </a:endParaRPr>
          </a:p>
        </p:txBody>
      </p:sp>
      <p:sp>
        <p:nvSpPr>
          <p:cNvPr id="5" name="Text Box 15">
            <a:extLst>
              <a:ext uri="{FF2B5EF4-FFF2-40B4-BE49-F238E27FC236}">
                <a16:creationId xmlns:a16="http://schemas.microsoft.com/office/drawing/2014/main" id="{9A100439-9BCA-CBD8-5FE5-A402E5752DD3}"/>
              </a:ext>
            </a:extLst>
          </p:cNvPr>
          <p:cNvSpPr txBox="1">
            <a:spLocks noChangeArrowheads="1"/>
          </p:cNvSpPr>
          <p:nvPr/>
        </p:nvSpPr>
        <p:spPr bwMode="auto">
          <a:xfrm>
            <a:off x="6530976" y="3702547"/>
            <a:ext cx="1342187" cy="1693502"/>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Bespoke ESLT</a:t>
            </a:r>
          </a:p>
          <a:p>
            <a:pPr algn="ctr" eaLnBrk="1" hangingPunct="1"/>
            <a:r>
              <a:rPr lang="en-US" sz="900" dirty="0">
                <a:solidFill>
                  <a:schemeClr val="tx1"/>
                </a:solidFill>
                <a:latin typeface="Calibri" pitchFamily="34" charset="0"/>
                <a:ea typeface="ÇlÇr ñæí©" charset="-128"/>
              </a:rPr>
              <a:t>protocol stack</a:t>
            </a:r>
          </a:p>
          <a:p>
            <a:pPr algn="ctr" eaLnBrk="1" hangingPunct="1"/>
            <a:r>
              <a:rPr lang="en-US" sz="900" dirty="0">
                <a:solidFill>
                  <a:schemeClr val="tx1"/>
                </a:solidFill>
                <a:latin typeface="Calibri" pitchFamily="34" charset="0"/>
                <a:ea typeface="ÇlÇr ñæí©" charset="-128"/>
              </a:rPr>
              <a:t>&amp; processing</a:t>
            </a:r>
            <a:endParaRPr lang="en-US" sz="900" dirty="0">
              <a:solidFill>
                <a:schemeClr val="tx1"/>
              </a:solidFill>
              <a:latin typeface="Calibri" pitchFamily="34" charset="0"/>
            </a:endParaRPr>
          </a:p>
        </p:txBody>
      </p:sp>
      <p:sp>
        <p:nvSpPr>
          <p:cNvPr id="6" name="Text Box 15">
            <a:extLst>
              <a:ext uri="{FF2B5EF4-FFF2-40B4-BE49-F238E27FC236}">
                <a16:creationId xmlns:a16="http://schemas.microsoft.com/office/drawing/2014/main" id="{3A722C41-5969-1E38-C24E-3795A5011288}"/>
              </a:ext>
            </a:extLst>
          </p:cNvPr>
          <p:cNvSpPr txBox="1">
            <a:spLocks noChangeArrowheads="1"/>
          </p:cNvSpPr>
          <p:nvPr/>
        </p:nvSpPr>
        <p:spPr bwMode="auto">
          <a:xfrm>
            <a:off x="5519737" y="4296705"/>
            <a:ext cx="681039" cy="1099344"/>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Bespoke ESLT</a:t>
            </a:r>
          </a:p>
          <a:p>
            <a:pPr algn="ctr" eaLnBrk="1" hangingPunct="1"/>
            <a:r>
              <a:rPr lang="en-US" sz="900" dirty="0">
                <a:solidFill>
                  <a:schemeClr val="tx1"/>
                </a:solidFill>
                <a:latin typeface="Calibri" pitchFamily="34" charset="0"/>
                <a:ea typeface="ÇlÇr ñæí©" charset="-128"/>
              </a:rPr>
              <a:t>protocol stack</a:t>
            </a:r>
          </a:p>
          <a:p>
            <a:pPr algn="ctr" eaLnBrk="1" hangingPunct="1"/>
            <a:r>
              <a:rPr lang="en-US" sz="900" dirty="0">
                <a:solidFill>
                  <a:schemeClr val="tx1"/>
                </a:solidFill>
                <a:latin typeface="Calibri" pitchFamily="34" charset="0"/>
                <a:ea typeface="ÇlÇr ñæí©" charset="-128"/>
              </a:rPr>
              <a:t>&amp; processing</a:t>
            </a:r>
            <a:endParaRPr lang="en-US" sz="900" dirty="0">
              <a:solidFill>
                <a:schemeClr val="tx1"/>
              </a:solidFill>
              <a:latin typeface="Calibri" pitchFamily="34" charset="0"/>
            </a:endParaRPr>
          </a:p>
        </p:txBody>
      </p:sp>
      <p:sp>
        <p:nvSpPr>
          <p:cNvPr id="7" name="Text Box 15">
            <a:extLst>
              <a:ext uri="{FF2B5EF4-FFF2-40B4-BE49-F238E27FC236}">
                <a16:creationId xmlns:a16="http://schemas.microsoft.com/office/drawing/2014/main" id="{85FAEBA4-04A4-ACEF-9ABB-6732B4BE6649}"/>
              </a:ext>
            </a:extLst>
          </p:cNvPr>
          <p:cNvSpPr txBox="1">
            <a:spLocks noChangeArrowheads="1"/>
          </p:cNvSpPr>
          <p:nvPr/>
        </p:nvSpPr>
        <p:spPr bwMode="auto">
          <a:xfrm>
            <a:off x="1930568" y="452357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8" name="Text Box 15">
            <a:extLst>
              <a:ext uri="{FF2B5EF4-FFF2-40B4-BE49-F238E27FC236}">
                <a16:creationId xmlns:a16="http://schemas.microsoft.com/office/drawing/2014/main" id="{F6357B2A-5128-6607-2799-AE29131404BD}"/>
              </a:ext>
            </a:extLst>
          </p:cNvPr>
          <p:cNvSpPr txBox="1">
            <a:spLocks noChangeArrowheads="1"/>
          </p:cNvSpPr>
          <p:nvPr/>
        </p:nvSpPr>
        <p:spPr bwMode="auto">
          <a:xfrm>
            <a:off x="1927907" y="431035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9" name="Text Box 57">
            <a:extLst>
              <a:ext uri="{FF2B5EF4-FFF2-40B4-BE49-F238E27FC236}">
                <a16:creationId xmlns:a16="http://schemas.microsoft.com/office/drawing/2014/main" id="{947CA123-1512-CF96-0D4B-2038252B42ED}"/>
              </a:ext>
            </a:extLst>
          </p:cNvPr>
          <p:cNvSpPr txBox="1">
            <a:spLocks noChangeArrowheads="1"/>
          </p:cNvSpPr>
          <p:nvPr/>
        </p:nvSpPr>
        <p:spPr bwMode="auto">
          <a:xfrm>
            <a:off x="8737232" y="5955620"/>
            <a:ext cx="162792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ESLT / MOC</a:t>
            </a:r>
          </a:p>
          <a:p>
            <a:pPr algn="ctr" eaLnBrk="1" hangingPunct="1"/>
            <a:r>
              <a:rPr lang="en-GB" sz="1000" b="1" dirty="0">
                <a:solidFill>
                  <a:srgbClr val="FF0000"/>
                </a:solidFill>
                <a:latin typeface="Calibri" pitchFamily="34" charset="0"/>
              </a:rPr>
              <a:t>Cross Support Interface (including Svc </a:t>
            </a:r>
            <a:r>
              <a:rPr lang="en-GB" sz="1000" b="1" dirty="0" err="1">
                <a:solidFill>
                  <a:srgbClr val="FF0000"/>
                </a:solidFill>
                <a:latin typeface="Calibri" pitchFamily="34" charset="0"/>
              </a:rPr>
              <a:t>Mgmt</a:t>
            </a:r>
            <a:r>
              <a:rPr lang="en-GB" sz="1000" b="1" dirty="0">
                <a:solidFill>
                  <a:srgbClr val="FF0000"/>
                </a:solidFill>
                <a:latin typeface="Calibri" pitchFamily="34" charset="0"/>
              </a:rPr>
              <a:t>)</a:t>
            </a:r>
          </a:p>
        </p:txBody>
      </p:sp>
      <p:cxnSp>
        <p:nvCxnSpPr>
          <p:cNvPr id="10" name="Straight Connector 9">
            <a:extLst>
              <a:ext uri="{FF2B5EF4-FFF2-40B4-BE49-F238E27FC236}">
                <a16:creationId xmlns:a16="http://schemas.microsoft.com/office/drawing/2014/main" id="{AFDC230C-0B20-DD5A-AA22-89D2D96B5148}"/>
              </a:ext>
            </a:extLst>
          </p:cNvPr>
          <p:cNvCxnSpPr>
            <a:cxnSpLocks noChangeShapeType="1"/>
          </p:cNvCxnSpPr>
          <p:nvPr/>
        </p:nvCxnSpPr>
        <p:spPr bwMode="auto">
          <a:xfrm>
            <a:off x="9459531" y="1309550"/>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48" name="Elbow Connector 176"/>
          <p:cNvCxnSpPr>
            <a:cxnSpLocks noChangeShapeType="1"/>
            <a:stCxn id="82" idx="3"/>
            <a:endCxn id="207" idx="1"/>
          </p:cNvCxnSpPr>
          <p:nvPr/>
        </p:nvCxnSpPr>
        <p:spPr bwMode="auto">
          <a:xfrm flipV="1">
            <a:off x="2506662" y="5265081"/>
            <a:ext cx="2374901" cy="794"/>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1" name="Magnetic Disk 18">
            <a:extLst>
              <a:ext uri="{FF2B5EF4-FFF2-40B4-BE49-F238E27FC236}">
                <a16:creationId xmlns:a16="http://schemas.microsoft.com/office/drawing/2014/main" id="{0CED480F-CA2A-5C1E-1B50-5371775846D2}"/>
              </a:ext>
            </a:extLst>
          </p:cNvPr>
          <p:cNvSpPr/>
          <p:nvPr/>
        </p:nvSpPr>
        <p:spPr>
          <a:xfrm>
            <a:off x="9776237" y="3530398"/>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Tree>
    <p:extLst>
      <p:ext uri="{BB962C8B-B14F-4D97-AF65-F5344CB8AC3E}">
        <p14:creationId xmlns:p14="http://schemas.microsoft.com/office/powerpoint/2010/main" val="81904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Arc 9"/>
          <p:cNvSpPr/>
          <p:nvPr/>
        </p:nvSpPr>
        <p:spPr bwMode="auto">
          <a:xfrm>
            <a:off x="1443093" y="2807337"/>
            <a:ext cx="6147829" cy="5294779"/>
          </a:xfrm>
          <a:prstGeom prst="arc">
            <a:avLst>
              <a:gd name="adj1" fmla="val 14927435"/>
              <a:gd name="adj2" fmla="val 21526237"/>
            </a:avLst>
          </a:prstGeom>
          <a:noFill/>
          <a:ln w="28575" cap="flat" cmpd="sng" algn="ctr">
            <a:solidFill>
              <a:schemeClr val="bg1">
                <a:lumMod val="50000"/>
                <a:alpha val="33000"/>
              </a:schemeClr>
            </a:solidFill>
            <a:prstDash val="dash"/>
            <a:round/>
            <a:headEnd type="none" w="med" len="med"/>
            <a:tailEnd type="none" w="med" len="med"/>
          </a:ln>
          <a:effectLst/>
        </p:spPr>
        <p:txBody>
          <a:bodyPr rtlCol="0" anchor="ctr"/>
          <a:lstStyle/>
          <a:p>
            <a:pPr algn="ctr" defTabSz="257167">
              <a:defRPr/>
            </a:pPr>
            <a:endParaRPr lang="en-US" sz="1013">
              <a:solidFill>
                <a:srgbClr val="000000"/>
              </a:solidFill>
              <a:latin typeface="Arial"/>
            </a:endParaRPr>
          </a:p>
        </p:txBody>
      </p:sp>
      <p:pic>
        <p:nvPicPr>
          <p:cNvPr id="137" name="Picture 136" descr="http://3sh.jp/wp-content/uploads/2014/01/todaymoon_icon.png">
            <a:extLst>
              <a:ext uri="{FF2B5EF4-FFF2-40B4-BE49-F238E27FC236}">
                <a16:creationId xmlns:a16="http://schemas.microsoft.com/office/drawing/2014/main" id="{2FB1E6A8-96F9-6B46-BE32-30021E75D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34" t="53420" r="2504" b="-788"/>
          <a:stretch/>
        </p:blipFill>
        <p:spPr bwMode="auto">
          <a:xfrm flipV="1">
            <a:off x="1867693" y="3270806"/>
            <a:ext cx="6186291" cy="265751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
        <p:nvSpPr>
          <p:cNvPr id="84" name="Oval 83">
            <a:extLst>
              <a:ext uri="{FF2B5EF4-FFF2-40B4-BE49-F238E27FC236}">
                <a16:creationId xmlns:a16="http://schemas.microsoft.com/office/drawing/2014/main" id="{C3BEB907-2772-EA42-8882-566FA88ED9E9}"/>
              </a:ext>
            </a:extLst>
          </p:cNvPr>
          <p:cNvSpPr/>
          <p:nvPr/>
        </p:nvSpPr>
        <p:spPr>
          <a:xfrm rot="1954977">
            <a:off x="2134247" y="2328768"/>
            <a:ext cx="6752718" cy="2020706"/>
          </a:xfrm>
          <a:prstGeom prst="ellipse">
            <a:avLst/>
          </a:prstGeom>
          <a:noFill/>
          <a:ln w="25400">
            <a:solidFill>
              <a:srgbClr val="99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32">
              <a:defRPr/>
            </a:pPr>
            <a:endParaRPr lang="en-US" sz="1050">
              <a:solidFill>
                <a:srgbClr val="FFFFFF"/>
              </a:solidFill>
              <a:latin typeface="Calibri" panose="020F0502020204030204" pitchFamily="34" charset="0"/>
              <a:cs typeface="Calibri" panose="020F0502020204030204" pitchFamily="34" charset="0"/>
            </a:endParaRPr>
          </a:p>
        </p:txBody>
      </p:sp>
      <p:pic>
        <p:nvPicPr>
          <p:cNvPr id="14" name="Picture 13" descr="SEP-SciOrb#1.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0948418">
            <a:off x="2497578" y="2953265"/>
            <a:ext cx="472993" cy="462113"/>
          </a:xfrm>
          <a:prstGeom prst="rect">
            <a:avLst/>
          </a:prstGeom>
        </p:spPr>
      </p:pic>
      <p:sp>
        <p:nvSpPr>
          <p:cNvPr id="27" name="Arc 26"/>
          <p:cNvSpPr/>
          <p:nvPr/>
        </p:nvSpPr>
        <p:spPr bwMode="auto">
          <a:xfrm rot="1682124">
            <a:off x="3424173" y="2882034"/>
            <a:ext cx="368224" cy="3231851"/>
          </a:xfrm>
          <a:prstGeom prst="arc">
            <a:avLst>
              <a:gd name="adj1" fmla="val 5654213"/>
              <a:gd name="adj2" fmla="val 16601438"/>
            </a:avLst>
          </a:prstGeom>
          <a:noFill/>
          <a:ln w="31750" cap="flat" cmpd="sng" algn="ctr">
            <a:solidFill>
              <a:schemeClr val="bg1">
                <a:lumMod val="50000"/>
                <a:alpha val="52000"/>
              </a:schemeClr>
            </a:solidFill>
            <a:prstDash val="sysDash"/>
            <a:round/>
            <a:headEnd type="none" w="med" len="med"/>
            <a:tailEnd type="none" w="med" len="med"/>
          </a:ln>
          <a:effectLst/>
        </p:spPr>
        <p:txBody>
          <a:bodyPr rtlCol="0" anchor="ctr"/>
          <a:lstStyle/>
          <a:p>
            <a:pPr algn="ctr" defTabSz="257167">
              <a:defRPr/>
            </a:pPr>
            <a:endParaRPr lang="en-US" sz="1050">
              <a:solidFill>
                <a:srgbClr val="000000"/>
              </a:solidFill>
              <a:latin typeface="Calibri" panose="020F0502020204030204" pitchFamily="34" charset="0"/>
              <a:cs typeface="Calibri" panose="020F0502020204030204" pitchFamily="34" charset="0"/>
            </a:endParaRPr>
          </a:p>
        </p:txBody>
      </p:sp>
      <p:sp>
        <p:nvSpPr>
          <p:cNvPr id="30" name="Rectangle 29"/>
          <p:cNvSpPr/>
          <p:nvPr/>
        </p:nvSpPr>
        <p:spPr bwMode="auto">
          <a:xfrm rot="20996885">
            <a:off x="2353837" y="2214674"/>
            <a:ext cx="427921" cy="150777"/>
          </a:xfrm>
          <a:prstGeom prst="rect">
            <a:avLst/>
          </a:prstGeom>
          <a:solidFill>
            <a:schemeClr val="bg1"/>
          </a:solidFill>
          <a:ln w="9525" cap="flat" cmpd="sng" algn="ctr">
            <a:no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defTabSz="257167">
              <a:defRPr/>
            </a:pPr>
            <a:endParaRPr lang="en-US" sz="1050">
              <a:solidFill>
                <a:srgbClr val="000000"/>
              </a:solidFill>
              <a:latin typeface="Calibri" panose="020F0502020204030204" pitchFamily="34" charset="0"/>
              <a:cs typeface="Calibri" panose="020F0502020204030204" pitchFamily="34" charset="0"/>
            </a:endParaRPr>
          </a:p>
        </p:txBody>
      </p:sp>
      <p:pic>
        <p:nvPicPr>
          <p:cNvPr id="12" name="Picture 11" descr="Earth-with-Clouds-2.jp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434252" y="1321735"/>
            <a:ext cx="794183" cy="773074"/>
          </a:xfrm>
          <a:prstGeom prst="rect">
            <a:avLst/>
          </a:prstGeom>
        </p:spPr>
      </p:pic>
      <p:pic>
        <p:nvPicPr>
          <p:cNvPr id="44" name="Picture 43" descr="DSN-34m-BWG_s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386830" y="1366008"/>
            <a:ext cx="237527" cy="220409"/>
          </a:xfrm>
          <a:prstGeom prst="rect">
            <a:avLst/>
          </a:prstGeom>
        </p:spPr>
      </p:pic>
      <p:pic>
        <p:nvPicPr>
          <p:cNvPr id="46" name="Picture 45" descr="Palomar-big.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449963" flipH="1">
            <a:off x="8581417" y="1256475"/>
            <a:ext cx="254271" cy="205237"/>
          </a:xfrm>
          <a:prstGeom prst="rect">
            <a:avLst/>
          </a:prstGeom>
        </p:spPr>
      </p:pic>
      <p:pic>
        <p:nvPicPr>
          <p:cNvPr id="54" name="Picture 35" descr="lande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04078" y="3941412"/>
            <a:ext cx="395517" cy="491215"/>
          </a:xfrm>
          <a:prstGeom prst="rect">
            <a:avLst/>
          </a:prstGeom>
          <a:noFill/>
          <a:ln w="9525">
            <a:noFill/>
            <a:miter lim="800000"/>
            <a:headEnd/>
            <a:tailEnd/>
          </a:ln>
        </p:spPr>
      </p:pic>
      <p:pic>
        <p:nvPicPr>
          <p:cNvPr id="55" name="Picture 54" descr="telesta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421145" flipH="1">
            <a:off x="4026522" y="3259833"/>
            <a:ext cx="504008" cy="309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57" descr="Generic-Land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51534" y="5403622"/>
            <a:ext cx="482980" cy="240037"/>
          </a:xfrm>
          <a:prstGeom prst="rect">
            <a:avLst/>
          </a:prstGeom>
        </p:spPr>
      </p:pic>
      <p:pic>
        <p:nvPicPr>
          <p:cNvPr id="68" name="Picture 67" descr="LAN-tow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3089932" flipH="1">
            <a:off x="4806453" y="4051216"/>
            <a:ext cx="313614" cy="543397"/>
          </a:xfrm>
          <a:prstGeom prst="rect">
            <a:avLst/>
          </a:prstGeom>
        </p:spPr>
      </p:pic>
      <p:pic>
        <p:nvPicPr>
          <p:cNvPr id="69" name="Picture 68" descr="Mobile-home.png"/>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val="0"/>
              </a:ext>
            </a:extLst>
          </a:blip>
          <a:stretch>
            <a:fillRect/>
          </a:stretch>
        </p:blipFill>
        <p:spPr>
          <a:xfrm rot="3015832">
            <a:off x="5882154" y="5082048"/>
            <a:ext cx="623800" cy="342957"/>
          </a:xfrm>
          <a:prstGeom prst="rect">
            <a:avLst/>
          </a:prstGeom>
        </p:spPr>
      </p:pic>
      <p:pic>
        <p:nvPicPr>
          <p:cNvPr id="70" name="Picture 69" descr="Hab-Module.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626123">
            <a:off x="4977302" y="4806023"/>
            <a:ext cx="384484" cy="428312"/>
          </a:xfrm>
          <a:prstGeom prst="rect">
            <a:avLst/>
          </a:prstGeom>
        </p:spPr>
      </p:pic>
      <p:pic>
        <p:nvPicPr>
          <p:cNvPr id="71" name="Picture 70"/>
          <p:cNvPicPr>
            <a:picLocks noChangeAspect="1"/>
          </p:cNvPicPr>
          <p:nvPr/>
        </p:nvPicPr>
        <p:blipFill>
          <a:blip r:embed="rId18"/>
          <a:stretch>
            <a:fillRect/>
          </a:stretch>
        </p:blipFill>
        <p:spPr>
          <a:xfrm>
            <a:off x="4117367" y="4155194"/>
            <a:ext cx="513108" cy="273985"/>
          </a:xfrm>
          <a:prstGeom prst="rect">
            <a:avLst/>
          </a:prstGeom>
        </p:spPr>
      </p:pic>
      <p:cxnSp>
        <p:nvCxnSpPr>
          <p:cNvPr id="88" name="Straight Connector 87"/>
          <p:cNvCxnSpPr>
            <a:cxnSpLocks/>
            <a:stCxn id="71" idx="0"/>
          </p:cNvCxnSpPr>
          <p:nvPr/>
        </p:nvCxnSpPr>
        <p:spPr bwMode="auto">
          <a:xfrm flipV="1">
            <a:off x="4373921" y="3024380"/>
            <a:ext cx="1700011" cy="1130814"/>
          </a:xfrm>
          <a:prstGeom prst="line">
            <a:avLst/>
          </a:prstGeom>
          <a:noFill/>
          <a:ln w="25400" cap="rnd">
            <a:solidFill>
              <a:srgbClr val="FF0000"/>
            </a:solidFill>
            <a:prstDash val="sysDot"/>
            <a:round/>
            <a:headEnd type="stealth"/>
            <a:tailEnd type="stealth"/>
          </a:ln>
          <a:effectLst>
            <a:glow>
              <a:srgbClr val="FF0000"/>
            </a:glow>
          </a:effectLst>
        </p:spPr>
      </p:cxnSp>
      <p:pic>
        <p:nvPicPr>
          <p:cNvPr id="91" name="Picture 90" descr="Moon-Astronaut.png"/>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378200">
            <a:off x="5374947" y="4367060"/>
            <a:ext cx="156441" cy="281803"/>
          </a:xfrm>
          <a:prstGeom prst="rect">
            <a:avLst/>
          </a:prstGeom>
        </p:spPr>
      </p:pic>
      <p:cxnSp>
        <p:nvCxnSpPr>
          <p:cNvPr id="92" name="Straight Connector 91"/>
          <p:cNvCxnSpPr/>
          <p:nvPr/>
        </p:nvCxnSpPr>
        <p:spPr bwMode="auto">
          <a:xfrm flipH="1" flipV="1">
            <a:off x="5302526" y="4170450"/>
            <a:ext cx="528019" cy="274237"/>
          </a:xfrm>
          <a:prstGeom prst="line">
            <a:avLst/>
          </a:prstGeom>
          <a:noFill/>
          <a:ln w="19050" cap="flat" cmpd="sng" algn="ctr">
            <a:solidFill>
              <a:srgbClr val="A50021"/>
            </a:solidFill>
            <a:prstDash val="sysDash"/>
            <a:round/>
            <a:headEnd type="none" w="med" len="med"/>
            <a:tailEnd type="stealth" w="med" len="med"/>
          </a:ln>
          <a:effectLst/>
        </p:spPr>
      </p:cxnSp>
      <p:cxnSp>
        <p:nvCxnSpPr>
          <p:cNvPr id="97" name="Straight Connector 96"/>
          <p:cNvCxnSpPr>
            <a:cxnSpLocks/>
          </p:cNvCxnSpPr>
          <p:nvPr/>
        </p:nvCxnSpPr>
        <p:spPr bwMode="auto">
          <a:xfrm flipH="1" flipV="1">
            <a:off x="5838594" y="4456557"/>
            <a:ext cx="189639" cy="563353"/>
          </a:xfrm>
          <a:prstGeom prst="line">
            <a:avLst/>
          </a:prstGeom>
          <a:noFill/>
          <a:ln w="19050" cap="flat" cmpd="sng" algn="ctr">
            <a:solidFill>
              <a:srgbClr val="A50021"/>
            </a:solidFill>
            <a:prstDash val="sysDash"/>
            <a:round/>
            <a:headEnd type="stealth" w="med" len="med"/>
            <a:tailEnd type="none" w="med" len="med"/>
          </a:ln>
          <a:effectLst/>
        </p:spPr>
      </p:cxnSp>
      <p:sp>
        <p:nvSpPr>
          <p:cNvPr id="105" name="TextBox 104"/>
          <p:cNvSpPr txBox="1"/>
          <p:nvPr/>
        </p:nvSpPr>
        <p:spPr>
          <a:xfrm rot="19652649">
            <a:off x="6874439" y="1964286"/>
            <a:ext cx="1676096" cy="553998"/>
          </a:xfrm>
          <a:prstGeom prst="rect">
            <a:avLst/>
          </a:prstGeom>
          <a:noFill/>
        </p:spPr>
        <p:txBody>
          <a:bodyPr wrap="square" rtlCol="0">
            <a:spAutoFit/>
          </a:bodyPr>
          <a:lstStyle/>
          <a:p>
            <a:pPr algn="r" defTabSz="257167">
              <a:defRPr/>
            </a:pPr>
            <a:r>
              <a:rPr lang="en-US" sz="1000" dirty="0">
                <a:solidFill>
                  <a:srgbClr val="060CD9"/>
                </a:solidFill>
                <a:latin typeface="Calibri" panose="020F0502020204030204" pitchFamily="34" charset="0"/>
                <a:cs typeface="Calibri" panose="020F0502020204030204" pitchFamily="34" charset="0"/>
              </a:rPr>
              <a:t> DTN BP/LTP over AOS/USLP</a:t>
            </a:r>
          </a:p>
          <a:p>
            <a:pPr algn="r" defTabSz="257167">
              <a:defRPr/>
            </a:pPr>
            <a:r>
              <a:rPr lang="en-US" sz="1000" dirty="0">
                <a:solidFill>
                  <a:srgbClr val="060CD9"/>
                </a:solidFill>
                <a:latin typeface="Calibri" panose="020F0502020204030204" pitchFamily="34" charset="0"/>
                <a:cs typeface="Calibri" panose="020F0502020204030204" pitchFamily="34" charset="0"/>
              </a:rPr>
              <a:t>over Trunk Link (X-band,</a:t>
            </a:r>
          </a:p>
          <a:p>
            <a:pPr algn="r" defTabSz="257167">
              <a:defRPr/>
            </a:pPr>
            <a:r>
              <a:rPr lang="en-US" sz="1000" dirty="0">
                <a:solidFill>
                  <a:srgbClr val="060CD9"/>
                </a:solidFill>
                <a:latin typeface="Calibri" panose="020F0502020204030204" pitchFamily="34" charset="0"/>
                <a:cs typeface="Calibri" panose="020F0502020204030204" pitchFamily="34" charset="0"/>
              </a:rPr>
              <a:t>Ka-band-22/26 GHz, Optical) </a:t>
            </a:r>
          </a:p>
        </p:txBody>
      </p:sp>
      <p:sp>
        <p:nvSpPr>
          <p:cNvPr id="112" name="TextBox 111"/>
          <p:cNvSpPr txBox="1"/>
          <p:nvPr/>
        </p:nvSpPr>
        <p:spPr>
          <a:xfrm>
            <a:off x="2927757" y="5578663"/>
            <a:ext cx="943043" cy="253916"/>
          </a:xfrm>
          <a:prstGeom prst="rect">
            <a:avLst/>
          </a:prstGeom>
          <a:noFill/>
        </p:spPr>
        <p:txBody>
          <a:bodyPr wrap="square" rtlCol="0">
            <a:spAutoFit/>
          </a:bodyPr>
          <a:lstStyle/>
          <a:p>
            <a:pPr defTabSz="257167">
              <a:defRPr/>
            </a:pPr>
            <a:r>
              <a:rPr lang="en-US" sz="1050" dirty="0">
                <a:solidFill>
                  <a:srgbClr val="0710E0"/>
                </a:solidFill>
                <a:latin typeface="Calibri" panose="020F0502020204030204" pitchFamily="34" charset="0"/>
                <a:cs typeface="Calibri" panose="020F0502020204030204" pitchFamily="34" charset="0"/>
              </a:rPr>
              <a:t>Lander</a:t>
            </a:r>
          </a:p>
        </p:txBody>
      </p:sp>
      <p:sp>
        <p:nvSpPr>
          <p:cNvPr id="113" name="TextBox 112"/>
          <p:cNvSpPr txBox="1"/>
          <p:nvPr/>
        </p:nvSpPr>
        <p:spPr>
          <a:xfrm>
            <a:off x="1886242" y="4429502"/>
            <a:ext cx="1041512" cy="577081"/>
          </a:xfrm>
          <a:prstGeom prst="rect">
            <a:avLst/>
          </a:prstGeom>
          <a:noFill/>
        </p:spPr>
        <p:txBody>
          <a:bodyPr wrap="square" rtlCol="0">
            <a:spAutoFit/>
          </a:bodyPr>
          <a:lstStyle/>
          <a:p>
            <a:pPr defTabSz="257167">
              <a:defRPr/>
            </a:pPr>
            <a:r>
              <a:rPr lang="en-US" sz="1050" dirty="0">
                <a:solidFill>
                  <a:srgbClr val="FFFFFF"/>
                </a:solidFill>
                <a:latin typeface="Calibri" panose="020F0502020204030204" pitchFamily="34" charset="0"/>
                <a:cs typeface="Calibri" panose="020F0502020204030204" pitchFamily="34" charset="0"/>
              </a:rPr>
              <a:t>Geophysical Network</a:t>
            </a:r>
          </a:p>
          <a:p>
            <a:pPr defTabSz="257167">
              <a:defRPr/>
            </a:pPr>
            <a:r>
              <a:rPr lang="en-US" sz="1050" dirty="0">
                <a:solidFill>
                  <a:srgbClr val="FFFFFF"/>
                </a:solidFill>
                <a:latin typeface="Calibri" panose="020F0502020204030204" pitchFamily="34" charset="0"/>
                <a:cs typeface="Calibri" panose="020F0502020204030204" pitchFamily="34" charset="0"/>
              </a:rPr>
              <a:t>Lander</a:t>
            </a:r>
          </a:p>
        </p:txBody>
      </p:sp>
      <p:sp>
        <p:nvSpPr>
          <p:cNvPr id="11" name="Arc 10"/>
          <p:cNvSpPr/>
          <p:nvPr/>
        </p:nvSpPr>
        <p:spPr bwMode="auto">
          <a:xfrm rot="849912">
            <a:off x="2442771" y="3251165"/>
            <a:ext cx="368224" cy="2612358"/>
          </a:xfrm>
          <a:prstGeom prst="arc">
            <a:avLst>
              <a:gd name="adj1" fmla="val 5807118"/>
              <a:gd name="adj2" fmla="val 16961074"/>
            </a:avLst>
          </a:prstGeom>
          <a:noFill/>
          <a:ln w="25400" cap="flat" cmpd="sng" algn="ctr">
            <a:solidFill>
              <a:schemeClr val="bg1">
                <a:lumMod val="50000"/>
                <a:alpha val="52000"/>
              </a:schemeClr>
            </a:solidFill>
            <a:prstDash val="sysDash"/>
            <a:round/>
            <a:headEnd type="none" w="med" len="med"/>
            <a:tailEnd type="none" w="med" len="med"/>
          </a:ln>
          <a:effectLst/>
        </p:spPr>
        <p:txBody>
          <a:bodyPr rtlCol="0" anchor="ctr"/>
          <a:lstStyle/>
          <a:p>
            <a:pPr algn="ctr" defTabSz="257167">
              <a:defRPr/>
            </a:pPr>
            <a:endParaRPr lang="en-US" sz="1050">
              <a:solidFill>
                <a:srgbClr val="000000"/>
              </a:solidFill>
              <a:latin typeface="Calibri" panose="020F0502020204030204" pitchFamily="34" charset="0"/>
              <a:cs typeface="Calibri" panose="020F0502020204030204" pitchFamily="34" charset="0"/>
            </a:endParaRPr>
          </a:p>
        </p:txBody>
      </p:sp>
      <p:sp>
        <p:nvSpPr>
          <p:cNvPr id="114" name="TextBox 113"/>
          <p:cNvSpPr txBox="1"/>
          <p:nvPr/>
        </p:nvSpPr>
        <p:spPr>
          <a:xfrm>
            <a:off x="4040705" y="4397684"/>
            <a:ext cx="624273" cy="253916"/>
          </a:xfrm>
          <a:prstGeom prst="rect">
            <a:avLst/>
          </a:prstGeom>
          <a:noFill/>
        </p:spPr>
        <p:txBody>
          <a:bodyPr wrap="square" rtlCol="0">
            <a:spAutoFit/>
          </a:bodyPr>
          <a:lstStyle/>
          <a:p>
            <a:pPr defTabSz="257167">
              <a:defRPr/>
            </a:pPr>
            <a:r>
              <a:rPr lang="en-US" sz="1000" dirty="0">
                <a:solidFill>
                  <a:srgbClr val="011DCB"/>
                </a:solidFill>
                <a:latin typeface="Calibri" panose="020F0502020204030204" pitchFamily="34" charset="0"/>
                <a:cs typeface="Calibri" panose="020F0502020204030204" pitchFamily="34" charset="0"/>
              </a:rPr>
              <a:t>Rover</a:t>
            </a:r>
          </a:p>
        </p:txBody>
      </p:sp>
      <p:sp>
        <p:nvSpPr>
          <p:cNvPr id="115" name="TextBox 114"/>
          <p:cNvSpPr txBox="1"/>
          <p:nvPr/>
        </p:nvSpPr>
        <p:spPr>
          <a:xfrm rot="2063568">
            <a:off x="4729723" y="5029948"/>
            <a:ext cx="588487" cy="246221"/>
          </a:xfrm>
          <a:prstGeom prst="rect">
            <a:avLst/>
          </a:prstGeom>
          <a:noFill/>
        </p:spPr>
        <p:txBody>
          <a:bodyPr wrap="square" rtlCol="0">
            <a:spAutoFit/>
          </a:bodyPr>
          <a:lstStyle/>
          <a:p>
            <a:pPr algn="ctr" defTabSz="257167">
              <a:defRPr/>
            </a:pPr>
            <a:r>
              <a:rPr lang="en-US" sz="1000" dirty="0">
                <a:solidFill>
                  <a:srgbClr val="0000FF"/>
                </a:solidFill>
                <a:latin typeface="Calibri" panose="020F0502020204030204" pitchFamily="34" charset="0"/>
                <a:cs typeface="Calibri" panose="020F0502020204030204" pitchFamily="34" charset="0"/>
              </a:rPr>
              <a:t>Habitat</a:t>
            </a:r>
          </a:p>
        </p:txBody>
      </p:sp>
      <p:sp>
        <p:nvSpPr>
          <p:cNvPr id="116" name="TextBox 115"/>
          <p:cNvSpPr txBox="1"/>
          <p:nvPr/>
        </p:nvSpPr>
        <p:spPr>
          <a:xfrm rot="2678597">
            <a:off x="5111751" y="4544868"/>
            <a:ext cx="426123" cy="253916"/>
          </a:xfrm>
          <a:prstGeom prst="rect">
            <a:avLst/>
          </a:prstGeom>
          <a:noFill/>
        </p:spPr>
        <p:txBody>
          <a:bodyPr wrap="square" rtlCol="0">
            <a:spAutoFit/>
          </a:bodyPr>
          <a:lstStyle/>
          <a:p>
            <a:pPr defTabSz="257167">
              <a:defRPr/>
            </a:pPr>
            <a:r>
              <a:rPr lang="en-US" sz="1000">
                <a:solidFill>
                  <a:srgbClr val="0000FF"/>
                </a:solidFill>
                <a:latin typeface="Calibri" panose="020F0502020204030204" pitchFamily="34" charset="0"/>
                <a:cs typeface="Calibri" panose="020F0502020204030204" pitchFamily="34" charset="0"/>
              </a:rPr>
              <a:t>EVA</a:t>
            </a:r>
          </a:p>
        </p:txBody>
      </p:sp>
      <p:sp>
        <p:nvSpPr>
          <p:cNvPr id="117" name="TextBox 116"/>
          <p:cNvSpPr txBox="1"/>
          <p:nvPr/>
        </p:nvSpPr>
        <p:spPr>
          <a:xfrm rot="2350502">
            <a:off x="4409696" y="4481788"/>
            <a:ext cx="627485" cy="400110"/>
          </a:xfrm>
          <a:prstGeom prst="rect">
            <a:avLst/>
          </a:prstGeom>
          <a:noFill/>
        </p:spPr>
        <p:txBody>
          <a:bodyPr wrap="square" rtlCol="0">
            <a:spAutoFit/>
          </a:bodyPr>
          <a:lstStyle/>
          <a:p>
            <a:pPr algn="ctr" defTabSz="257167">
              <a:defRPr/>
            </a:pPr>
            <a:r>
              <a:rPr lang="en-US" sz="1000" dirty="0" err="1">
                <a:solidFill>
                  <a:srgbClr val="0000FF"/>
                </a:solidFill>
                <a:latin typeface="Calibri" panose="020F0502020204030204" pitchFamily="34" charset="0"/>
                <a:cs typeface="Calibri" panose="020F0502020204030204" pitchFamily="34" charset="0"/>
              </a:rPr>
              <a:t>Comm</a:t>
            </a:r>
            <a:endParaRPr lang="en-US" sz="1000" dirty="0">
              <a:solidFill>
                <a:srgbClr val="0000FF"/>
              </a:solidFill>
              <a:latin typeface="Calibri" panose="020F0502020204030204" pitchFamily="34" charset="0"/>
              <a:cs typeface="Calibri" panose="020F0502020204030204" pitchFamily="34" charset="0"/>
            </a:endParaRPr>
          </a:p>
          <a:p>
            <a:pPr algn="ctr" defTabSz="257167">
              <a:defRPr/>
            </a:pPr>
            <a:r>
              <a:rPr lang="en-US" sz="1000" dirty="0">
                <a:solidFill>
                  <a:srgbClr val="0000FF"/>
                </a:solidFill>
                <a:latin typeface="Calibri" panose="020F0502020204030204" pitchFamily="34" charset="0"/>
                <a:cs typeface="Calibri" panose="020F0502020204030204" pitchFamily="34" charset="0"/>
              </a:rPr>
              <a:t>Station</a:t>
            </a:r>
          </a:p>
        </p:txBody>
      </p:sp>
      <p:sp>
        <p:nvSpPr>
          <p:cNvPr id="119" name="TextBox 118"/>
          <p:cNvSpPr txBox="1"/>
          <p:nvPr/>
        </p:nvSpPr>
        <p:spPr>
          <a:xfrm rot="3781811">
            <a:off x="5537564" y="5314979"/>
            <a:ext cx="622086" cy="415498"/>
          </a:xfrm>
          <a:prstGeom prst="rect">
            <a:avLst/>
          </a:prstGeom>
          <a:noFill/>
        </p:spPr>
        <p:txBody>
          <a:bodyPr wrap="square" rtlCol="0">
            <a:spAutoFit/>
          </a:bodyPr>
          <a:lstStyle/>
          <a:p>
            <a:pPr algn="ctr" defTabSz="257167">
              <a:defRPr/>
            </a:pPr>
            <a:r>
              <a:rPr lang="en-US" sz="1000" dirty="0">
                <a:solidFill>
                  <a:srgbClr val="0000FF"/>
                </a:solidFill>
                <a:latin typeface="Calibri" panose="020F0502020204030204" pitchFamily="34" charset="0"/>
                <a:cs typeface="Calibri" panose="020F0502020204030204" pitchFamily="34" charset="0"/>
              </a:rPr>
              <a:t>Mobile</a:t>
            </a:r>
          </a:p>
          <a:p>
            <a:pPr algn="ctr" defTabSz="257167">
              <a:defRPr/>
            </a:pPr>
            <a:r>
              <a:rPr lang="en-US" sz="1000" dirty="0">
                <a:solidFill>
                  <a:srgbClr val="0000FF"/>
                </a:solidFill>
                <a:latin typeface="Calibri" panose="020F0502020204030204" pitchFamily="34" charset="0"/>
                <a:cs typeface="Calibri" panose="020F0502020204030204" pitchFamily="34" charset="0"/>
              </a:rPr>
              <a:t>Habitat</a:t>
            </a:r>
          </a:p>
        </p:txBody>
      </p:sp>
      <p:cxnSp>
        <p:nvCxnSpPr>
          <p:cNvPr id="121" name="Straight Connector 120"/>
          <p:cNvCxnSpPr/>
          <p:nvPr/>
        </p:nvCxnSpPr>
        <p:spPr bwMode="auto">
          <a:xfrm flipH="1" flipV="1">
            <a:off x="5283656" y="4312051"/>
            <a:ext cx="153693" cy="83910"/>
          </a:xfrm>
          <a:prstGeom prst="line">
            <a:avLst/>
          </a:prstGeom>
          <a:noFill/>
          <a:ln w="19050" cap="flat" cmpd="sng" algn="ctr">
            <a:solidFill>
              <a:srgbClr val="A50021"/>
            </a:solidFill>
            <a:prstDash val="sysDash"/>
            <a:round/>
            <a:headEnd type="stealth" w="med" len="med"/>
            <a:tailEnd type="stealth" w="med" len="med"/>
          </a:ln>
          <a:effectLst/>
        </p:spPr>
      </p:cxnSp>
      <p:cxnSp>
        <p:nvCxnSpPr>
          <p:cNvPr id="129" name="Straight Connector 128"/>
          <p:cNvCxnSpPr>
            <a:cxnSpLocks/>
          </p:cNvCxnSpPr>
          <p:nvPr/>
        </p:nvCxnSpPr>
        <p:spPr bwMode="auto">
          <a:xfrm flipV="1">
            <a:off x="5210985" y="2959018"/>
            <a:ext cx="1024100" cy="1088671"/>
          </a:xfrm>
          <a:prstGeom prst="line">
            <a:avLst/>
          </a:prstGeom>
          <a:noFill/>
          <a:ln w="25400" cap="rnd">
            <a:solidFill>
              <a:srgbClr val="FF0000"/>
            </a:solidFill>
            <a:prstDash val="sysDot"/>
            <a:round/>
            <a:headEnd type="stealth"/>
            <a:tailEnd type="stealth"/>
          </a:ln>
          <a:effectLst>
            <a:glow>
              <a:srgbClr val="FF0000"/>
            </a:glow>
          </a:effectLst>
        </p:spPr>
      </p:cxnSp>
      <p:sp>
        <p:nvSpPr>
          <p:cNvPr id="134" name="TextBox 133"/>
          <p:cNvSpPr txBox="1"/>
          <p:nvPr/>
        </p:nvSpPr>
        <p:spPr>
          <a:xfrm>
            <a:off x="3867341" y="3543120"/>
            <a:ext cx="708559" cy="553998"/>
          </a:xfrm>
          <a:prstGeom prst="rect">
            <a:avLst/>
          </a:prstGeom>
          <a:noFill/>
        </p:spPr>
        <p:txBody>
          <a:bodyPr wrap="square" rtlCol="0">
            <a:spAutoFit/>
          </a:bodyPr>
          <a:lstStyle/>
          <a:p>
            <a:pPr defTabSz="257167">
              <a:defRPr/>
            </a:pPr>
            <a:r>
              <a:rPr lang="en-US" sz="1000" dirty="0">
                <a:solidFill>
                  <a:srgbClr val="000000"/>
                </a:solidFill>
                <a:latin typeface="Calibri" panose="020F0502020204030204" pitchFamily="34" charset="0"/>
                <a:cs typeface="Calibri" panose="020F0502020204030204" pitchFamily="34" charset="0"/>
              </a:rPr>
              <a:t>Low orbit</a:t>
            </a:r>
          </a:p>
          <a:p>
            <a:pPr defTabSz="257167">
              <a:defRPr/>
            </a:pPr>
            <a:r>
              <a:rPr lang="en-US" sz="1000" dirty="0">
                <a:solidFill>
                  <a:srgbClr val="000000"/>
                </a:solidFill>
                <a:latin typeface="Calibri" panose="020F0502020204030204" pitchFamily="34" charset="0"/>
                <a:cs typeface="Calibri" panose="020F0502020204030204" pitchFamily="34" charset="0"/>
              </a:rPr>
              <a:t>Science Orbiter</a:t>
            </a:r>
          </a:p>
        </p:txBody>
      </p:sp>
      <p:sp>
        <p:nvSpPr>
          <p:cNvPr id="3" name="TextBox 2"/>
          <p:cNvSpPr txBox="1"/>
          <p:nvPr/>
        </p:nvSpPr>
        <p:spPr>
          <a:xfrm rot="2350835">
            <a:off x="3997206" y="5003131"/>
            <a:ext cx="1162142" cy="253916"/>
          </a:xfrm>
          <a:prstGeom prst="rect">
            <a:avLst/>
          </a:prstGeom>
          <a:noFill/>
        </p:spPr>
        <p:txBody>
          <a:bodyPr wrap="square" rtlCol="0">
            <a:spAutoFit/>
          </a:bodyPr>
          <a:lstStyle/>
          <a:p>
            <a:pPr algn="ctr" defTabSz="257167">
              <a:defRPr/>
            </a:pPr>
            <a:r>
              <a:rPr lang="en-US" sz="1050" b="1" dirty="0">
                <a:solidFill>
                  <a:srgbClr val="0000FF"/>
                </a:solidFill>
                <a:latin typeface="Calibri" panose="020F0502020204030204" pitchFamily="34" charset="0"/>
                <a:cs typeface="Calibri" panose="020F0502020204030204" pitchFamily="34" charset="0"/>
              </a:rPr>
              <a:t>Exploration Zone</a:t>
            </a:r>
          </a:p>
        </p:txBody>
      </p:sp>
      <p:sp>
        <p:nvSpPr>
          <p:cNvPr id="75" name="TextBox 7"/>
          <p:cNvSpPr txBox="1">
            <a:spLocks noChangeArrowheads="1"/>
          </p:cNvSpPr>
          <p:nvPr/>
        </p:nvSpPr>
        <p:spPr bwMode="auto">
          <a:xfrm>
            <a:off x="5974682" y="2360414"/>
            <a:ext cx="1075381"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257167">
              <a:defRPr/>
            </a:pPr>
            <a:r>
              <a:rPr lang="en-US" sz="1050" dirty="0">
                <a:solidFill>
                  <a:srgbClr val="000000"/>
                </a:solidFill>
                <a:latin typeface="Calibri" panose="020F0502020204030204" pitchFamily="34" charset="0"/>
                <a:cs typeface="Calibri" panose="020F0502020204030204" pitchFamily="34" charset="0"/>
              </a:rPr>
              <a:t>Lunar Gateway</a:t>
            </a:r>
          </a:p>
        </p:txBody>
      </p:sp>
      <p:grpSp>
        <p:nvGrpSpPr>
          <p:cNvPr id="76" name="Group 75"/>
          <p:cNvGrpSpPr>
            <a:grpSpLocks noChangeAspect="1"/>
          </p:cNvGrpSpPr>
          <p:nvPr/>
        </p:nvGrpSpPr>
        <p:grpSpPr>
          <a:xfrm>
            <a:off x="6171729" y="2601387"/>
            <a:ext cx="910911" cy="369441"/>
            <a:chOff x="-1596354" y="1960252"/>
            <a:chExt cx="1596354" cy="665761"/>
          </a:xfrm>
        </p:grpSpPr>
        <p:pic>
          <p:nvPicPr>
            <p:cNvPr id="77" name="Picture 6" descr="image012"/>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62" b="100000" l="0" r="97727"/>
                      </a14:imgEffect>
                    </a14:imgLayer>
                  </a14:imgProps>
                </a:ext>
                <a:ext uri="{28A0092B-C50C-407E-A947-70E740481C1C}">
                  <a14:useLocalDpi xmlns:a14="http://schemas.microsoft.com/office/drawing/2010/main" val="0"/>
                </a:ext>
              </a:extLst>
            </a:blip>
            <a:srcRect/>
            <a:stretch>
              <a:fillRect/>
            </a:stretch>
          </p:blipFill>
          <p:spPr bwMode="auto">
            <a:xfrm rot="5400000">
              <a:off x="-1140549" y="1985933"/>
              <a:ext cx="541604"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2" descr="Z:\Mars CH4 Architecture\04 - Configurations\pictures\stack1.png"/>
            <p:cNvPicPr>
              <a:picLocks noChangeAspect="1" noChangeArrowheads="1"/>
            </p:cNvPicPr>
            <p:nvPr/>
          </p:nvPicPr>
          <p:blipFill rotWithShape="1">
            <a:blip r:embed="rId23">
              <a:clrChange>
                <a:clrFrom>
                  <a:srgbClr val="FFFFFF"/>
                </a:clrFrom>
                <a:clrTo>
                  <a:srgbClr val="FFFFFF">
                    <a:alpha val="0"/>
                  </a:srgbClr>
                </a:clrTo>
              </a:clrChange>
            </a:blip>
            <a:srcRect l="82358"/>
            <a:stretch/>
          </p:blipFill>
          <p:spPr bwMode="auto">
            <a:xfrm>
              <a:off x="-1596354" y="1985933"/>
              <a:ext cx="424927" cy="640080"/>
            </a:xfrm>
            <a:prstGeom prst="rect">
              <a:avLst/>
            </a:prstGeom>
            <a:noFill/>
          </p:spPr>
        </p:pic>
        <p:pic>
          <p:nvPicPr>
            <p:cNvPr id="80" name="Picture 79"/>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637850" y="1958022"/>
              <a:ext cx="635620" cy="640080"/>
            </a:xfrm>
            <a:prstGeom prst="rect">
              <a:avLst/>
            </a:prstGeom>
            <a:ln>
              <a:noFill/>
            </a:ln>
          </p:spPr>
        </p:pic>
      </p:grpSp>
      <p:sp>
        <p:nvSpPr>
          <p:cNvPr id="7" name="TextBox 6"/>
          <p:cNvSpPr txBox="1"/>
          <p:nvPr/>
        </p:nvSpPr>
        <p:spPr>
          <a:xfrm>
            <a:off x="8591559" y="1130025"/>
            <a:ext cx="184731" cy="253916"/>
          </a:xfrm>
          <a:prstGeom prst="rect">
            <a:avLst/>
          </a:prstGeom>
          <a:noFill/>
        </p:spPr>
        <p:txBody>
          <a:bodyPr wrap="none" rtlCol="0">
            <a:spAutoFit/>
          </a:bodyPr>
          <a:lstStyle/>
          <a:p>
            <a:pPr defTabSz="257167">
              <a:defRPr/>
            </a:pPr>
            <a:endParaRPr lang="en-US" sz="1050" dirty="0">
              <a:solidFill>
                <a:srgbClr val="000000"/>
              </a:solidFill>
              <a:latin typeface="Calibri" panose="020F0502020204030204" pitchFamily="34" charset="0"/>
              <a:cs typeface="Calibri" panose="020F0502020204030204" pitchFamily="34" charset="0"/>
            </a:endParaRPr>
          </a:p>
        </p:txBody>
      </p:sp>
      <p:sp>
        <p:nvSpPr>
          <p:cNvPr id="85" name="TextBox 84"/>
          <p:cNvSpPr txBox="1"/>
          <p:nvPr/>
        </p:nvSpPr>
        <p:spPr>
          <a:xfrm>
            <a:off x="8275269" y="1006997"/>
            <a:ext cx="947695" cy="253916"/>
          </a:xfrm>
          <a:prstGeom prst="rect">
            <a:avLst/>
          </a:prstGeom>
          <a:noFill/>
        </p:spPr>
        <p:txBody>
          <a:bodyPr wrap="none" rtlCol="0">
            <a:spAutoFit/>
          </a:bodyPr>
          <a:lstStyle/>
          <a:p>
            <a:pPr defTabSz="257167">
              <a:defRPr/>
            </a:pPr>
            <a:r>
              <a:rPr lang="en-US" sz="1050" dirty="0">
                <a:solidFill>
                  <a:srgbClr val="000000"/>
                </a:solidFill>
                <a:latin typeface="Calibri" panose="020F0502020204030204" pitchFamily="34" charset="0"/>
                <a:cs typeface="Calibri" panose="020F0502020204030204" pitchFamily="34" charset="0"/>
              </a:rPr>
              <a:t>Earth Stations</a:t>
            </a:r>
          </a:p>
        </p:txBody>
      </p:sp>
      <p:cxnSp>
        <p:nvCxnSpPr>
          <p:cNvPr id="86" name="Straight Connector 85"/>
          <p:cNvCxnSpPr>
            <a:cxnSpLocks/>
          </p:cNvCxnSpPr>
          <p:nvPr/>
        </p:nvCxnSpPr>
        <p:spPr bwMode="auto">
          <a:xfrm flipV="1">
            <a:off x="6298089" y="2993306"/>
            <a:ext cx="319078" cy="2075439"/>
          </a:xfrm>
          <a:prstGeom prst="line">
            <a:avLst/>
          </a:prstGeom>
          <a:noFill/>
          <a:ln w="25400" cap="rnd">
            <a:solidFill>
              <a:srgbClr val="FF0000"/>
            </a:solidFill>
            <a:prstDash val="sysDot"/>
            <a:round/>
            <a:headEnd type="stealth"/>
            <a:tailEnd type="stealth"/>
          </a:ln>
          <a:effectLst>
            <a:glow>
              <a:srgbClr val="FF0000"/>
            </a:glow>
          </a:effectLst>
        </p:spPr>
      </p:cxnSp>
      <p:sp>
        <p:nvSpPr>
          <p:cNvPr id="100" name="TextBox 99">
            <a:extLst>
              <a:ext uri="{FF2B5EF4-FFF2-40B4-BE49-F238E27FC236}">
                <a16:creationId xmlns:a16="http://schemas.microsoft.com/office/drawing/2014/main" id="{331AF141-BC30-434D-B3B0-A1D2491E205E}"/>
              </a:ext>
            </a:extLst>
          </p:cNvPr>
          <p:cNvSpPr txBox="1"/>
          <p:nvPr/>
        </p:nvSpPr>
        <p:spPr>
          <a:xfrm rot="2676018">
            <a:off x="6767880" y="3558343"/>
            <a:ext cx="1354858" cy="253916"/>
          </a:xfrm>
          <a:prstGeom prst="rect">
            <a:avLst/>
          </a:prstGeom>
          <a:noFill/>
        </p:spPr>
        <p:txBody>
          <a:bodyPr wrap="none" rtlCol="0">
            <a:spAutoFit/>
          </a:bodyPr>
          <a:lstStyle/>
          <a:p>
            <a:pPr defTabSz="514332">
              <a:defRPr/>
            </a:pPr>
            <a:r>
              <a:rPr lang="en-US" sz="1050" b="1" dirty="0">
                <a:solidFill>
                  <a:srgbClr val="A50021"/>
                </a:solidFill>
                <a:latin typeface="Calibri" panose="020F0502020204030204" pitchFamily="34" charset="0"/>
                <a:cs typeface="Calibri" panose="020F0502020204030204" pitchFamily="34" charset="0"/>
              </a:rPr>
              <a:t>Lunar Relay Network</a:t>
            </a:r>
          </a:p>
        </p:txBody>
      </p:sp>
      <p:sp>
        <p:nvSpPr>
          <p:cNvPr id="101" name="TextBox 100"/>
          <p:cNvSpPr txBox="1"/>
          <p:nvPr/>
        </p:nvSpPr>
        <p:spPr>
          <a:xfrm rot="18747736">
            <a:off x="5103260" y="3307821"/>
            <a:ext cx="1746957" cy="553998"/>
          </a:xfrm>
          <a:prstGeom prst="rect">
            <a:avLst/>
          </a:prstGeom>
          <a:noFill/>
        </p:spPr>
        <p:txBody>
          <a:bodyPr wrap="square" rtlCol="0">
            <a:spAutoFit/>
          </a:bodyPr>
          <a:lstStyle/>
          <a:p>
            <a:pPr defTabSz="257167">
              <a:defRPr/>
            </a:pPr>
            <a:r>
              <a:rPr lang="en-US" sz="1000" dirty="0">
                <a:solidFill>
                  <a:srgbClr val="FF0000"/>
                </a:solidFill>
                <a:latin typeface="Calibri" panose="020F0502020204030204" pitchFamily="34" charset="0"/>
                <a:cs typeface="Calibri" panose="020F0502020204030204" pitchFamily="34" charset="0"/>
              </a:rPr>
              <a:t>DTN BP/LTP over AOS/USLP </a:t>
            </a:r>
          </a:p>
          <a:p>
            <a:pPr defTabSz="257167">
              <a:defRPr/>
            </a:pPr>
            <a:r>
              <a:rPr lang="en-US" sz="1000" dirty="0">
                <a:solidFill>
                  <a:srgbClr val="FF0000"/>
                </a:solidFill>
                <a:latin typeface="Calibri" panose="020F0502020204030204" pitchFamily="34" charset="0"/>
                <a:cs typeface="Calibri" panose="020F0502020204030204" pitchFamily="34" charset="0"/>
              </a:rPr>
              <a:t>over Proximity Link (S-band, Ka-22/26 GHz, or optical)</a:t>
            </a:r>
          </a:p>
        </p:txBody>
      </p:sp>
      <p:sp>
        <p:nvSpPr>
          <p:cNvPr id="102" name="TextBox 101"/>
          <p:cNvSpPr txBox="1"/>
          <p:nvPr/>
        </p:nvSpPr>
        <p:spPr>
          <a:xfrm rot="924430">
            <a:off x="3684218" y="2080235"/>
            <a:ext cx="2573718" cy="415497"/>
          </a:xfrm>
          <a:prstGeom prst="rect">
            <a:avLst/>
          </a:prstGeom>
          <a:noFill/>
        </p:spPr>
        <p:txBody>
          <a:bodyPr wrap="square" rtlCol="0">
            <a:spAutoFit/>
          </a:bodyPr>
          <a:lstStyle/>
          <a:p>
            <a:pPr algn="ctr" defTabSz="257167">
              <a:defRPr/>
            </a:pPr>
            <a:r>
              <a:rPr lang="en-US" sz="1000" dirty="0">
                <a:solidFill>
                  <a:srgbClr val="CE0CB5"/>
                </a:solidFill>
                <a:latin typeface="Calibri" panose="020F0502020204030204" pitchFamily="34" charset="0"/>
                <a:cs typeface="Calibri" panose="020F0502020204030204" pitchFamily="34" charset="0"/>
              </a:rPr>
              <a:t>DTN BP/LTP over AOS/USLP over </a:t>
            </a:r>
          </a:p>
          <a:p>
            <a:pPr algn="ctr" defTabSz="257167">
              <a:defRPr/>
            </a:pPr>
            <a:r>
              <a:rPr lang="en-US" sz="1000" dirty="0">
                <a:solidFill>
                  <a:srgbClr val="CE0CB5"/>
                </a:solidFill>
                <a:latin typeface="Calibri" panose="020F0502020204030204" pitchFamily="34" charset="0"/>
                <a:cs typeface="Calibri" panose="020F0502020204030204" pitchFamily="34" charset="0"/>
              </a:rPr>
              <a:t>Cross Link (Ka-band-22/26GHz,or Optical)</a:t>
            </a:r>
          </a:p>
        </p:txBody>
      </p:sp>
      <p:pic>
        <p:nvPicPr>
          <p:cNvPr id="111" name="Picture 110">
            <a:extLst>
              <a:ext uri="{FF2B5EF4-FFF2-40B4-BE49-F238E27FC236}">
                <a16:creationId xmlns:a16="http://schemas.microsoft.com/office/drawing/2014/main" id="{CBCD1756-135C-7E49-847D-C370C8E0610C}"/>
              </a:ext>
            </a:extLst>
          </p:cNvPr>
          <p:cNvPicPr>
            <a:picLocks noChangeAspect="1"/>
          </p:cNvPicPr>
          <p:nvPr/>
        </p:nvPicPr>
        <p:blipFill>
          <a:blip r:embed="rId25"/>
          <a:stretch>
            <a:fillRect/>
          </a:stretch>
        </p:blipFill>
        <p:spPr>
          <a:xfrm rot="2821098">
            <a:off x="2133635" y="1851561"/>
            <a:ext cx="970017" cy="727538"/>
          </a:xfrm>
          <a:prstGeom prst="rect">
            <a:avLst/>
          </a:prstGeom>
        </p:spPr>
      </p:pic>
      <p:sp>
        <p:nvSpPr>
          <p:cNvPr id="98" name="TextBox 97">
            <a:extLst>
              <a:ext uri="{FF2B5EF4-FFF2-40B4-BE49-F238E27FC236}">
                <a16:creationId xmlns:a16="http://schemas.microsoft.com/office/drawing/2014/main" id="{0FD6F70F-54AE-F349-BD96-3FB80E6646A1}"/>
              </a:ext>
            </a:extLst>
          </p:cNvPr>
          <p:cNvSpPr txBox="1"/>
          <p:nvPr/>
        </p:nvSpPr>
        <p:spPr>
          <a:xfrm>
            <a:off x="1833651" y="1514768"/>
            <a:ext cx="1064278" cy="415497"/>
          </a:xfrm>
          <a:prstGeom prst="rect">
            <a:avLst/>
          </a:prstGeom>
          <a:noFill/>
        </p:spPr>
        <p:txBody>
          <a:bodyPr wrap="square" rtlCol="0">
            <a:spAutoFit/>
          </a:bodyPr>
          <a:lstStyle/>
          <a:p>
            <a:pPr defTabSz="257167">
              <a:defRPr/>
            </a:pPr>
            <a:r>
              <a:rPr lang="en-US" sz="1050" dirty="0">
                <a:solidFill>
                  <a:srgbClr val="000000"/>
                </a:solidFill>
                <a:latin typeface="Calibri" panose="020F0502020204030204" pitchFamily="34" charset="0"/>
                <a:cs typeface="Calibri" panose="020F0502020204030204" pitchFamily="34" charset="0"/>
              </a:rPr>
              <a:t>Lunar </a:t>
            </a:r>
          </a:p>
          <a:p>
            <a:pPr defTabSz="257167">
              <a:defRPr/>
            </a:pPr>
            <a:r>
              <a:rPr lang="en-US" sz="1050" dirty="0">
                <a:solidFill>
                  <a:srgbClr val="000000"/>
                </a:solidFill>
                <a:latin typeface="Calibri" panose="020F0502020204030204" pitchFamily="34" charset="0"/>
                <a:cs typeface="Calibri" panose="020F0502020204030204" pitchFamily="34" charset="0"/>
              </a:rPr>
              <a:t>Relay Orbiter</a:t>
            </a:r>
          </a:p>
        </p:txBody>
      </p:sp>
      <p:sp>
        <p:nvSpPr>
          <p:cNvPr id="107" name="Oval 106">
            <a:extLst>
              <a:ext uri="{FF2B5EF4-FFF2-40B4-BE49-F238E27FC236}">
                <a16:creationId xmlns:a16="http://schemas.microsoft.com/office/drawing/2014/main" id="{06F5AD23-4052-9845-94BE-1A202713834F}"/>
              </a:ext>
            </a:extLst>
          </p:cNvPr>
          <p:cNvSpPr/>
          <p:nvPr/>
        </p:nvSpPr>
        <p:spPr>
          <a:xfrm rot="1954977">
            <a:off x="3852057" y="4576612"/>
            <a:ext cx="2466731" cy="984265"/>
          </a:xfrm>
          <a:prstGeom prst="ellipse">
            <a:avLst/>
          </a:prstGeom>
          <a:noFill/>
          <a:ln w="25400">
            <a:solidFill>
              <a:srgbClr val="99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32">
              <a:defRPr/>
            </a:pPr>
            <a:endParaRPr lang="en-US" sz="1050">
              <a:solidFill>
                <a:srgbClr val="FFFFFF"/>
              </a:solidFill>
              <a:latin typeface="Calibri" panose="020F0502020204030204" pitchFamily="34" charset="0"/>
              <a:cs typeface="Calibri" panose="020F0502020204030204" pitchFamily="34" charset="0"/>
            </a:endParaRPr>
          </a:p>
        </p:txBody>
      </p:sp>
      <p:sp>
        <p:nvSpPr>
          <p:cNvPr id="108" name="TextBox 107">
            <a:extLst>
              <a:ext uri="{FF2B5EF4-FFF2-40B4-BE49-F238E27FC236}">
                <a16:creationId xmlns:a16="http://schemas.microsoft.com/office/drawing/2014/main" id="{4277BAD4-5B34-6B44-A24C-9DE6EBDC2BC5}"/>
              </a:ext>
            </a:extLst>
          </p:cNvPr>
          <p:cNvSpPr txBox="1"/>
          <p:nvPr/>
        </p:nvSpPr>
        <p:spPr>
          <a:xfrm rot="2455919">
            <a:off x="3522537" y="5061943"/>
            <a:ext cx="1465465" cy="415497"/>
          </a:xfrm>
          <a:prstGeom prst="rect">
            <a:avLst/>
          </a:prstGeom>
          <a:noFill/>
        </p:spPr>
        <p:txBody>
          <a:bodyPr wrap="none" rtlCol="0">
            <a:spAutoFit/>
          </a:bodyPr>
          <a:lstStyle/>
          <a:p>
            <a:pPr algn="ctr" defTabSz="514332">
              <a:defRPr/>
            </a:pPr>
            <a:r>
              <a:rPr lang="en-US" sz="1050" b="1" dirty="0">
                <a:solidFill>
                  <a:srgbClr val="A50021"/>
                </a:solidFill>
                <a:latin typeface="Calibri" panose="020F0502020204030204" pitchFamily="34" charset="0"/>
                <a:cs typeface="Calibri" panose="020F0502020204030204" pitchFamily="34" charset="0"/>
              </a:rPr>
              <a:t>Lunar Surface Network</a:t>
            </a:r>
            <a:endParaRPr lang="en-US" sz="1050" dirty="0">
              <a:solidFill>
                <a:srgbClr val="A50021"/>
              </a:solidFill>
              <a:latin typeface="Calibri" panose="020F0502020204030204" pitchFamily="34" charset="0"/>
              <a:cs typeface="Calibri" panose="020F0502020204030204" pitchFamily="34" charset="0"/>
            </a:endParaRPr>
          </a:p>
          <a:p>
            <a:pPr algn="ctr" defTabSz="514332">
              <a:defRPr/>
            </a:pPr>
            <a:r>
              <a:rPr lang="en-US" sz="1050" dirty="0">
                <a:solidFill>
                  <a:srgbClr val="A50021"/>
                </a:solidFill>
                <a:latin typeface="Calibri" panose="020F0502020204030204" pitchFamily="34" charset="0"/>
                <a:cs typeface="Calibri" panose="020F0502020204030204" pitchFamily="34" charset="0"/>
              </a:rPr>
              <a:t> Wireless LAN</a:t>
            </a:r>
          </a:p>
        </p:txBody>
      </p:sp>
      <p:sp>
        <p:nvSpPr>
          <p:cNvPr id="110" name="Oval 109">
            <a:extLst>
              <a:ext uri="{FF2B5EF4-FFF2-40B4-BE49-F238E27FC236}">
                <a16:creationId xmlns:a16="http://schemas.microsoft.com/office/drawing/2014/main" id="{0C73CD24-3BD6-1241-A2B0-18AA1530D6F5}"/>
              </a:ext>
            </a:extLst>
          </p:cNvPr>
          <p:cNvSpPr/>
          <p:nvPr/>
        </p:nvSpPr>
        <p:spPr>
          <a:xfrm rot="1954977">
            <a:off x="8451209" y="1490424"/>
            <a:ext cx="777919" cy="370789"/>
          </a:xfrm>
          <a:prstGeom prst="ellipse">
            <a:avLst/>
          </a:prstGeom>
          <a:noFill/>
          <a:ln w="25400">
            <a:solidFill>
              <a:srgbClr val="99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32">
              <a:defRPr/>
            </a:pPr>
            <a:endParaRPr lang="en-US" sz="1050">
              <a:solidFill>
                <a:srgbClr val="FFFFFF"/>
              </a:solidFill>
              <a:latin typeface="Calibri" panose="020F0502020204030204" pitchFamily="34" charset="0"/>
              <a:cs typeface="Calibri" panose="020F0502020204030204" pitchFamily="34" charset="0"/>
            </a:endParaRPr>
          </a:p>
        </p:txBody>
      </p:sp>
      <p:sp>
        <p:nvSpPr>
          <p:cNvPr id="123" name="TextBox 122">
            <a:extLst>
              <a:ext uri="{FF2B5EF4-FFF2-40B4-BE49-F238E27FC236}">
                <a16:creationId xmlns:a16="http://schemas.microsoft.com/office/drawing/2014/main" id="{2DA3EE58-CFAB-8049-9B8B-5445E378A6B7}"/>
              </a:ext>
            </a:extLst>
          </p:cNvPr>
          <p:cNvSpPr txBox="1"/>
          <p:nvPr/>
        </p:nvSpPr>
        <p:spPr>
          <a:xfrm flipH="1">
            <a:off x="8613982" y="2048959"/>
            <a:ext cx="1281822" cy="253916"/>
          </a:xfrm>
          <a:prstGeom prst="rect">
            <a:avLst/>
          </a:prstGeom>
          <a:noFill/>
        </p:spPr>
        <p:txBody>
          <a:bodyPr wrap="square" rtlCol="0">
            <a:spAutoFit/>
          </a:bodyPr>
          <a:lstStyle/>
          <a:p>
            <a:pPr algn="ctr" defTabSz="514332">
              <a:defRPr/>
            </a:pPr>
            <a:r>
              <a:rPr lang="en-US" sz="1050" b="1" dirty="0">
                <a:solidFill>
                  <a:srgbClr val="A50021"/>
                </a:solidFill>
                <a:latin typeface="Calibri" panose="020F0502020204030204" pitchFamily="34" charset="0"/>
                <a:cs typeface="Calibri" panose="020F0502020204030204" pitchFamily="34" charset="0"/>
              </a:rPr>
              <a:t>Earth Network</a:t>
            </a:r>
          </a:p>
        </p:txBody>
      </p:sp>
      <p:sp>
        <p:nvSpPr>
          <p:cNvPr id="125" name="TextBox 124">
            <a:extLst>
              <a:ext uri="{FF2B5EF4-FFF2-40B4-BE49-F238E27FC236}">
                <a16:creationId xmlns:a16="http://schemas.microsoft.com/office/drawing/2014/main" id="{F690DDDF-7DB8-3E49-B5AF-2DA8D268DDAC}"/>
              </a:ext>
            </a:extLst>
          </p:cNvPr>
          <p:cNvSpPr txBox="1"/>
          <p:nvPr/>
        </p:nvSpPr>
        <p:spPr>
          <a:xfrm>
            <a:off x="1790219" y="2069081"/>
            <a:ext cx="793807" cy="253916"/>
          </a:xfrm>
          <a:prstGeom prst="rect">
            <a:avLst/>
          </a:prstGeom>
          <a:noFill/>
        </p:spPr>
        <p:txBody>
          <a:bodyPr wrap="none" rtlCol="0">
            <a:spAutoFit/>
          </a:bodyPr>
          <a:lstStyle/>
          <a:p>
            <a:pPr defTabSz="514332">
              <a:defRPr/>
            </a:pPr>
            <a:r>
              <a:rPr lang="en-US" sz="1050" b="1" dirty="0">
                <a:solidFill>
                  <a:srgbClr val="A50021"/>
                </a:solidFill>
                <a:latin typeface="Calibri" panose="020F0502020204030204" pitchFamily="34" charset="0"/>
                <a:cs typeface="Calibri" panose="020F0502020204030204" pitchFamily="34" charset="0"/>
              </a:rPr>
              <a:t>DTN nodes</a:t>
            </a:r>
          </a:p>
        </p:txBody>
      </p:sp>
      <p:sp>
        <p:nvSpPr>
          <p:cNvPr id="126" name="TextBox 125">
            <a:extLst>
              <a:ext uri="{FF2B5EF4-FFF2-40B4-BE49-F238E27FC236}">
                <a16:creationId xmlns:a16="http://schemas.microsoft.com/office/drawing/2014/main" id="{1A7A7B04-9848-DA45-8E38-BF41E9D293FB}"/>
              </a:ext>
            </a:extLst>
          </p:cNvPr>
          <p:cNvSpPr txBox="1"/>
          <p:nvPr/>
        </p:nvSpPr>
        <p:spPr>
          <a:xfrm>
            <a:off x="2738967" y="3805542"/>
            <a:ext cx="782587" cy="253916"/>
          </a:xfrm>
          <a:prstGeom prst="rect">
            <a:avLst/>
          </a:prstGeom>
          <a:noFill/>
        </p:spPr>
        <p:txBody>
          <a:bodyPr wrap="none" rtlCol="0">
            <a:spAutoFit/>
          </a:bodyPr>
          <a:lstStyle/>
          <a:p>
            <a:pPr defTabSz="514332">
              <a:defRPr/>
            </a:pPr>
            <a:r>
              <a:rPr lang="en-US" sz="1050" dirty="0">
                <a:solidFill>
                  <a:srgbClr val="A50021"/>
                </a:solidFill>
                <a:latin typeface="Calibri" panose="020F0502020204030204" pitchFamily="34" charset="0"/>
                <a:cs typeface="Calibri" panose="020F0502020204030204" pitchFamily="34" charset="0"/>
              </a:rPr>
              <a:t>DTN nodes</a:t>
            </a:r>
          </a:p>
        </p:txBody>
      </p:sp>
      <p:sp>
        <p:nvSpPr>
          <p:cNvPr id="127" name="TextBox 126">
            <a:extLst>
              <a:ext uri="{FF2B5EF4-FFF2-40B4-BE49-F238E27FC236}">
                <a16:creationId xmlns:a16="http://schemas.microsoft.com/office/drawing/2014/main" id="{5DCEBF99-181D-114A-83CC-1FD3A565EB35}"/>
              </a:ext>
            </a:extLst>
          </p:cNvPr>
          <p:cNvSpPr txBox="1"/>
          <p:nvPr/>
        </p:nvSpPr>
        <p:spPr>
          <a:xfrm>
            <a:off x="4418197" y="3119698"/>
            <a:ext cx="793807" cy="253916"/>
          </a:xfrm>
          <a:prstGeom prst="rect">
            <a:avLst/>
          </a:prstGeom>
          <a:noFill/>
        </p:spPr>
        <p:txBody>
          <a:bodyPr wrap="none" rtlCol="0">
            <a:spAutoFit/>
          </a:bodyPr>
          <a:lstStyle/>
          <a:p>
            <a:pPr defTabSz="514332">
              <a:defRPr/>
            </a:pPr>
            <a:r>
              <a:rPr lang="en-US" sz="1050" b="1" dirty="0">
                <a:solidFill>
                  <a:srgbClr val="A50021"/>
                </a:solidFill>
                <a:latin typeface="Calibri" panose="020F0502020204030204" pitchFamily="34" charset="0"/>
                <a:cs typeface="Calibri" panose="020F0502020204030204" pitchFamily="34" charset="0"/>
              </a:rPr>
              <a:t>DTN nodes</a:t>
            </a:r>
          </a:p>
        </p:txBody>
      </p:sp>
      <p:sp>
        <p:nvSpPr>
          <p:cNvPr id="128" name="TextBox 127">
            <a:extLst>
              <a:ext uri="{FF2B5EF4-FFF2-40B4-BE49-F238E27FC236}">
                <a16:creationId xmlns:a16="http://schemas.microsoft.com/office/drawing/2014/main" id="{8B794CD7-003C-434D-9619-545012E26ED0}"/>
              </a:ext>
            </a:extLst>
          </p:cNvPr>
          <p:cNvSpPr txBox="1"/>
          <p:nvPr/>
        </p:nvSpPr>
        <p:spPr>
          <a:xfrm rot="2163308">
            <a:off x="5082569" y="5322041"/>
            <a:ext cx="540619" cy="415498"/>
          </a:xfrm>
          <a:prstGeom prst="rect">
            <a:avLst/>
          </a:prstGeom>
          <a:noFill/>
        </p:spPr>
        <p:txBody>
          <a:bodyPr wrap="square" rtlCol="0">
            <a:spAutoFit/>
          </a:bodyPr>
          <a:lstStyle/>
          <a:p>
            <a:pPr algn="ctr" defTabSz="514332">
              <a:defRPr/>
            </a:pPr>
            <a:r>
              <a:rPr lang="en-US" sz="1050" b="1" dirty="0">
                <a:solidFill>
                  <a:srgbClr val="A50021"/>
                </a:solidFill>
                <a:latin typeface="Calibri" panose="020F0502020204030204" pitchFamily="34" charset="0"/>
                <a:cs typeface="Calibri" panose="020F0502020204030204" pitchFamily="34" charset="0"/>
              </a:rPr>
              <a:t>DTN nodes</a:t>
            </a:r>
          </a:p>
        </p:txBody>
      </p:sp>
      <p:sp>
        <p:nvSpPr>
          <p:cNvPr id="130" name="TextBox 129">
            <a:extLst>
              <a:ext uri="{FF2B5EF4-FFF2-40B4-BE49-F238E27FC236}">
                <a16:creationId xmlns:a16="http://schemas.microsoft.com/office/drawing/2014/main" id="{BDA9060A-90BA-C141-B736-32C7DF5C9ED9}"/>
              </a:ext>
            </a:extLst>
          </p:cNvPr>
          <p:cNvSpPr txBox="1"/>
          <p:nvPr/>
        </p:nvSpPr>
        <p:spPr>
          <a:xfrm>
            <a:off x="6225406" y="2194414"/>
            <a:ext cx="793807" cy="253916"/>
          </a:xfrm>
          <a:prstGeom prst="rect">
            <a:avLst/>
          </a:prstGeom>
          <a:noFill/>
        </p:spPr>
        <p:txBody>
          <a:bodyPr wrap="none" rtlCol="0">
            <a:spAutoFit/>
          </a:bodyPr>
          <a:lstStyle/>
          <a:p>
            <a:pPr defTabSz="514332">
              <a:defRPr/>
            </a:pPr>
            <a:r>
              <a:rPr lang="en-US" sz="1050" b="1" dirty="0">
                <a:solidFill>
                  <a:srgbClr val="A50021"/>
                </a:solidFill>
                <a:latin typeface="Calibri" panose="020F0502020204030204" pitchFamily="34" charset="0"/>
                <a:cs typeface="Calibri" panose="020F0502020204030204" pitchFamily="34" charset="0"/>
              </a:rPr>
              <a:t>DTN nodes</a:t>
            </a:r>
          </a:p>
        </p:txBody>
      </p:sp>
      <p:sp>
        <p:nvSpPr>
          <p:cNvPr id="131" name="TextBox 130">
            <a:extLst>
              <a:ext uri="{FF2B5EF4-FFF2-40B4-BE49-F238E27FC236}">
                <a16:creationId xmlns:a16="http://schemas.microsoft.com/office/drawing/2014/main" id="{FFF52AA8-6C83-7F49-8B49-3D4BA80DF0FE}"/>
              </a:ext>
            </a:extLst>
          </p:cNvPr>
          <p:cNvSpPr txBox="1"/>
          <p:nvPr/>
        </p:nvSpPr>
        <p:spPr>
          <a:xfrm>
            <a:off x="8831346" y="1147475"/>
            <a:ext cx="793807" cy="253916"/>
          </a:xfrm>
          <a:prstGeom prst="rect">
            <a:avLst/>
          </a:prstGeom>
          <a:noFill/>
        </p:spPr>
        <p:txBody>
          <a:bodyPr wrap="none" rtlCol="0">
            <a:spAutoFit/>
          </a:bodyPr>
          <a:lstStyle/>
          <a:p>
            <a:pPr defTabSz="514332">
              <a:defRPr/>
            </a:pPr>
            <a:r>
              <a:rPr lang="en-US" sz="1050" b="1" dirty="0">
                <a:solidFill>
                  <a:srgbClr val="A50021"/>
                </a:solidFill>
                <a:latin typeface="Calibri" panose="020F0502020204030204" pitchFamily="34" charset="0"/>
                <a:cs typeface="Calibri" panose="020F0502020204030204" pitchFamily="34" charset="0"/>
              </a:rPr>
              <a:t>DTN nodes</a:t>
            </a:r>
          </a:p>
        </p:txBody>
      </p:sp>
      <p:cxnSp>
        <p:nvCxnSpPr>
          <p:cNvPr id="62" name="Straight Connector 61"/>
          <p:cNvCxnSpPr/>
          <p:nvPr/>
        </p:nvCxnSpPr>
        <p:spPr bwMode="auto">
          <a:xfrm flipV="1">
            <a:off x="2159123" y="2483392"/>
            <a:ext cx="359701" cy="1418501"/>
          </a:xfrm>
          <a:prstGeom prst="line">
            <a:avLst/>
          </a:prstGeom>
          <a:noFill/>
          <a:ln w="25400" cap="rnd">
            <a:solidFill>
              <a:srgbClr val="FF0000"/>
            </a:solidFill>
            <a:prstDash val="sysDot"/>
            <a:round/>
            <a:headEnd type="stealth"/>
            <a:tailEnd type="stealth"/>
          </a:ln>
          <a:effectLst>
            <a:glow>
              <a:srgbClr val="FF0000"/>
            </a:glow>
          </a:effectLst>
        </p:spPr>
      </p:cxnSp>
      <p:cxnSp>
        <p:nvCxnSpPr>
          <p:cNvPr id="60" name="Straight Connector 59"/>
          <p:cNvCxnSpPr/>
          <p:nvPr/>
        </p:nvCxnSpPr>
        <p:spPr bwMode="auto">
          <a:xfrm flipH="1" flipV="1">
            <a:off x="2645334" y="2421877"/>
            <a:ext cx="144966" cy="567930"/>
          </a:xfrm>
          <a:prstGeom prst="line">
            <a:avLst/>
          </a:prstGeom>
          <a:noFill/>
          <a:ln w="19050" cap="flat" cmpd="sng" algn="ctr">
            <a:solidFill>
              <a:srgbClr val="D411CA"/>
            </a:solidFill>
            <a:prstDash val="solid"/>
            <a:round/>
            <a:headEnd type="stealth" w="med" len="med"/>
            <a:tailEnd type="stealth" w="med" len="med"/>
          </a:ln>
          <a:effectLst/>
        </p:spPr>
      </p:cxnSp>
      <p:cxnSp>
        <p:nvCxnSpPr>
          <p:cNvPr id="138" name="Straight Connector 137">
            <a:extLst>
              <a:ext uri="{FF2B5EF4-FFF2-40B4-BE49-F238E27FC236}">
                <a16:creationId xmlns:a16="http://schemas.microsoft.com/office/drawing/2014/main" id="{B0EF6AED-4ECD-BF4E-A88E-08F3DC40A2AE}"/>
              </a:ext>
            </a:extLst>
          </p:cNvPr>
          <p:cNvCxnSpPr>
            <a:cxnSpLocks/>
          </p:cNvCxnSpPr>
          <p:nvPr/>
        </p:nvCxnSpPr>
        <p:spPr bwMode="auto">
          <a:xfrm flipH="1" flipV="1">
            <a:off x="2710306" y="1828913"/>
            <a:ext cx="3354025" cy="899790"/>
          </a:xfrm>
          <a:prstGeom prst="line">
            <a:avLst/>
          </a:prstGeom>
          <a:noFill/>
          <a:ln w="19050" cap="flat" cmpd="sng" algn="ctr">
            <a:solidFill>
              <a:srgbClr val="D411CA"/>
            </a:solidFill>
            <a:prstDash val="solid"/>
            <a:round/>
            <a:headEnd type="stealth" w="med" len="med"/>
            <a:tailEnd type="stealth" w="med" len="med"/>
          </a:ln>
          <a:effectLst/>
        </p:spPr>
      </p:cxnSp>
      <p:sp>
        <p:nvSpPr>
          <p:cNvPr id="143" name="TextBox 142">
            <a:extLst>
              <a:ext uri="{FF2B5EF4-FFF2-40B4-BE49-F238E27FC236}">
                <a16:creationId xmlns:a16="http://schemas.microsoft.com/office/drawing/2014/main" id="{0F125053-D0D9-2E42-84F6-3204BD63BDB3}"/>
              </a:ext>
            </a:extLst>
          </p:cNvPr>
          <p:cNvSpPr txBox="1"/>
          <p:nvPr/>
        </p:nvSpPr>
        <p:spPr>
          <a:xfrm rot="21315635">
            <a:off x="4934346" y="1309803"/>
            <a:ext cx="3391599" cy="415497"/>
          </a:xfrm>
          <a:prstGeom prst="rect">
            <a:avLst/>
          </a:prstGeom>
          <a:noFill/>
        </p:spPr>
        <p:txBody>
          <a:bodyPr wrap="square" rtlCol="0">
            <a:spAutoFit/>
          </a:bodyPr>
          <a:lstStyle/>
          <a:p>
            <a:pPr algn="ctr" defTabSz="257167">
              <a:defRPr/>
            </a:pPr>
            <a:r>
              <a:rPr lang="en-US" sz="1000" dirty="0">
                <a:solidFill>
                  <a:srgbClr val="060CD9"/>
                </a:solidFill>
                <a:latin typeface="Calibri" panose="020F0502020204030204" pitchFamily="34" charset="0"/>
                <a:cs typeface="Calibri" panose="020F0502020204030204" pitchFamily="34" charset="0"/>
              </a:rPr>
              <a:t> DTN BP/LTP over AOS/USLP over</a:t>
            </a:r>
          </a:p>
          <a:p>
            <a:pPr algn="ctr" defTabSz="257167">
              <a:defRPr/>
            </a:pPr>
            <a:r>
              <a:rPr lang="en-US" sz="1000" dirty="0">
                <a:solidFill>
                  <a:srgbClr val="060CD9"/>
                </a:solidFill>
                <a:latin typeface="Calibri" panose="020F0502020204030204" pitchFamily="34" charset="0"/>
                <a:cs typeface="Calibri" panose="020F0502020204030204" pitchFamily="34" charset="0"/>
              </a:rPr>
              <a:t>Trunk Link (X-band, Ka-band-22/26 GHz, Optical) </a:t>
            </a:r>
          </a:p>
        </p:txBody>
      </p:sp>
      <p:sp>
        <p:nvSpPr>
          <p:cNvPr id="144" name="TextBox 143">
            <a:extLst>
              <a:ext uri="{FF2B5EF4-FFF2-40B4-BE49-F238E27FC236}">
                <a16:creationId xmlns:a16="http://schemas.microsoft.com/office/drawing/2014/main" id="{22180764-1098-9145-9F2E-6589B2E4C279}"/>
              </a:ext>
            </a:extLst>
          </p:cNvPr>
          <p:cNvSpPr txBox="1"/>
          <p:nvPr/>
        </p:nvSpPr>
        <p:spPr>
          <a:xfrm rot="2577083">
            <a:off x="6985784" y="3329968"/>
            <a:ext cx="1934378" cy="415497"/>
          </a:xfrm>
          <a:prstGeom prst="rect">
            <a:avLst/>
          </a:prstGeom>
          <a:noFill/>
        </p:spPr>
        <p:txBody>
          <a:bodyPr wrap="square" rtlCol="0">
            <a:spAutoFit/>
          </a:bodyPr>
          <a:lstStyle/>
          <a:p>
            <a:pPr algn="ctr" defTabSz="257167">
              <a:defRPr/>
            </a:pPr>
            <a:r>
              <a:rPr lang="en-US" sz="1000" dirty="0">
                <a:solidFill>
                  <a:srgbClr val="FF0000"/>
                </a:solidFill>
                <a:latin typeface="Calibri" panose="020F0502020204030204" pitchFamily="34" charset="0"/>
                <a:cs typeface="Calibri" panose="020F0502020204030204" pitchFamily="34" charset="0"/>
              </a:rPr>
              <a:t>DTN BP/LTP over AOS/USLP</a:t>
            </a:r>
          </a:p>
          <a:p>
            <a:pPr algn="ctr" defTabSz="257167">
              <a:defRPr/>
            </a:pPr>
            <a:r>
              <a:rPr lang="en-US" sz="1000" dirty="0">
                <a:solidFill>
                  <a:srgbClr val="FF0000"/>
                </a:solidFill>
                <a:latin typeface="Calibri" panose="020F0502020204030204" pitchFamily="34" charset="0"/>
                <a:cs typeface="Calibri" panose="020F0502020204030204" pitchFamily="34" charset="0"/>
              </a:rPr>
              <a:t>over Proximity Link (S-band)               </a:t>
            </a:r>
          </a:p>
        </p:txBody>
      </p:sp>
      <p:sp>
        <p:nvSpPr>
          <p:cNvPr id="133" name="TextBox 132"/>
          <p:cNvSpPr txBox="1"/>
          <p:nvPr/>
        </p:nvSpPr>
        <p:spPr>
          <a:xfrm>
            <a:off x="2497226" y="3390234"/>
            <a:ext cx="1007281" cy="415497"/>
          </a:xfrm>
          <a:prstGeom prst="rect">
            <a:avLst/>
          </a:prstGeom>
          <a:noFill/>
        </p:spPr>
        <p:txBody>
          <a:bodyPr wrap="square" rtlCol="0">
            <a:spAutoFit/>
          </a:bodyPr>
          <a:lstStyle/>
          <a:p>
            <a:pPr defTabSz="257167">
              <a:defRPr/>
            </a:pPr>
            <a:r>
              <a:rPr lang="en-US" sz="1000" dirty="0">
                <a:solidFill>
                  <a:srgbClr val="000000"/>
                </a:solidFill>
                <a:latin typeface="Calibri" panose="020F0502020204030204" pitchFamily="34" charset="0"/>
                <a:cs typeface="Calibri" panose="020F0502020204030204" pitchFamily="34" charset="0"/>
              </a:rPr>
              <a:t>Science/Relay Orbiter</a:t>
            </a:r>
          </a:p>
        </p:txBody>
      </p:sp>
      <p:cxnSp>
        <p:nvCxnSpPr>
          <p:cNvPr id="19" name="Straight Connector 18"/>
          <p:cNvCxnSpPr>
            <a:cxnSpLocks/>
          </p:cNvCxnSpPr>
          <p:nvPr/>
        </p:nvCxnSpPr>
        <p:spPr bwMode="auto">
          <a:xfrm flipV="1">
            <a:off x="7325096" y="1980164"/>
            <a:ext cx="1246815" cy="788602"/>
          </a:xfrm>
          <a:prstGeom prst="line">
            <a:avLst/>
          </a:prstGeom>
          <a:ln w="19050">
            <a:solidFill>
              <a:srgbClr val="060CD9"/>
            </a:solidFill>
            <a:headEnd type="triangle"/>
            <a:tailEnd type="triangle"/>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DDC7163-AF82-A84D-8346-6694DEFC208E}"/>
              </a:ext>
            </a:extLst>
          </p:cNvPr>
          <p:cNvPicPr>
            <a:picLocks noChangeAspect="1"/>
          </p:cNvPicPr>
          <p:nvPr/>
        </p:nvPicPr>
        <p:blipFill>
          <a:blip r:embed="rId26"/>
          <a:stretch>
            <a:fillRect/>
          </a:stretch>
        </p:blipFill>
        <p:spPr>
          <a:xfrm rot="11589796">
            <a:off x="8092399" y="4246891"/>
            <a:ext cx="959031" cy="612684"/>
          </a:xfrm>
          <a:prstGeom prst="rect">
            <a:avLst/>
          </a:prstGeom>
        </p:spPr>
      </p:pic>
      <p:sp>
        <p:nvSpPr>
          <p:cNvPr id="109" name="TextBox 108">
            <a:extLst>
              <a:ext uri="{FF2B5EF4-FFF2-40B4-BE49-F238E27FC236}">
                <a16:creationId xmlns:a16="http://schemas.microsoft.com/office/drawing/2014/main" id="{7F61F817-2C1A-5743-8629-1C8BD22B28DF}"/>
              </a:ext>
            </a:extLst>
          </p:cNvPr>
          <p:cNvSpPr txBox="1"/>
          <p:nvPr/>
        </p:nvSpPr>
        <p:spPr>
          <a:xfrm>
            <a:off x="8473999" y="4748463"/>
            <a:ext cx="708426" cy="415498"/>
          </a:xfrm>
          <a:prstGeom prst="rect">
            <a:avLst/>
          </a:prstGeom>
          <a:noFill/>
        </p:spPr>
        <p:txBody>
          <a:bodyPr wrap="square" rtlCol="0">
            <a:spAutoFit/>
          </a:bodyPr>
          <a:lstStyle/>
          <a:p>
            <a:pPr defTabSz="257167">
              <a:defRPr/>
            </a:pPr>
            <a:r>
              <a:rPr lang="en-US" sz="1050" dirty="0">
                <a:solidFill>
                  <a:srgbClr val="000000"/>
                </a:solidFill>
                <a:latin typeface="Calibri" panose="020F0502020204030204" pitchFamily="34" charset="0"/>
                <a:cs typeface="Calibri" panose="020F0502020204030204" pitchFamily="34" charset="0"/>
              </a:rPr>
              <a:t>Artemis</a:t>
            </a:r>
          </a:p>
          <a:p>
            <a:pPr defTabSz="257167">
              <a:defRPr/>
            </a:pPr>
            <a:r>
              <a:rPr lang="en-US" sz="1050" dirty="0">
                <a:solidFill>
                  <a:srgbClr val="000000"/>
                </a:solidFill>
                <a:latin typeface="Calibri" panose="020F0502020204030204" pitchFamily="34" charset="0"/>
                <a:cs typeface="Calibri" panose="020F0502020204030204" pitchFamily="34" charset="0"/>
              </a:rPr>
              <a:t>orbiter </a:t>
            </a:r>
          </a:p>
        </p:txBody>
      </p:sp>
      <p:cxnSp>
        <p:nvCxnSpPr>
          <p:cNvPr id="73" name="Straight Connector 72"/>
          <p:cNvCxnSpPr>
            <a:cxnSpLocks/>
          </p:cNvCxnSpPr>
          <p:nvPr/>
        </p:nvCxnSpPr>
        <p:spPr bwMode="auto">
          <a:xfrm>
            <a:off x="7085257" y="2987498"/>
            <a:ext cx="1391585" cy="1252519"/>
          </a:xfrm>
          <a:prstGeom prst="line">
            <a:avLst/>
          </a:prstGeom>
          <a:noFill/>
          <a:ln w="25400" cap="rnd">
            <a:solidFill>
              <a:srgbClr val="FF0000"/>
            </a:solidFill>
            <a:prstDash val="sysDot"/>
            <a:round/>
            <a:headEnd type="stealth"/>
            <a:tailEnd type="stealth"/>
          </a:ln>
          <a:effectLst>
            <a:glow>
              <a:srgbClr val="FF0000"/>
            </a:glow>
          </a:effectLst>
        </p:spPr>
      </p:cxnSp>
      <p:sp>
        <p:nvSpPr>
          <p:cNvPr id="89" name="TextBox 88">
            <a:extLst>
              <a:ext uri="{FF2B5EF4-FFF2-40B4-BE49-F238E27FC236}">
                <a16:creationId xmlns:a16="http://schemas.microsoft.com/office/drawing/2014/main" id="{F296679C-1490-4148-8C7E-B912396B04E7}"/>
              </a:ext>
            </a:extLst>
          </p:cNvPr>
          <p:cNvSpPr txBox="1"/>
          <p:nvPr/>
        </p:nvSpPr>
        <p:spPr>
          <a:xfrm rot="19608295">
            <a:off x="4249335" y="3200375"/>
            <a:ext cx="1775361" cy="415497"/>
          </a:xfrm>
          <a:prstGeom prst="rect">
            <a:avLst/>
          </a:prstGeom>
          <a:noFill/>
        </p:spPr>
        <p:txBody>
          <a:bodyPr wrap="square" rtlCol="0">
            <a:spAutoFit/>
          </a:bodyPr>
          <a:lstStyle/>
          <a:p>
            <a:pPr algn="ctr" defTabSz="257167">
              <a:defRPr/>
            </a:pPr>
            <a:r>
              <a:rPr lang="en-US" sz="1000" dirty="0">
                <a:solidFill>
                  <a:srgbClr val="FF0000"/>
                </a:solidFill>
                <a:latin typeface="Calibri" panose="020F0502020204030204" pitchFamily="34" charset="0"/>
                <a:cs typeface="Calibri" panose="020F0502020204030204" pitchFamily="34" charset="0"/>
              </a:rPr>
              <a:t>DTN BP/LTP over AOS/USLP over Proximity Link (S-band)               </a:t>
            </a:r>
          </a:p>
        </p:txBody>
      </p:sp>
      <p:cxnSp>
        <p:nvCxnSpPr>
          <p:cNvPr id="5" name="Straight Connector 4"/>
          <p:cNvCxnSpPr>
            <a:cxnSpLocks/>
          </p:cNvCxnSpPr>
          <p:nvPr/>
        </p:nvCxnSpPr>
        <p:spPr bwMode="auto">
          <a:xfrm flipV="1">
            <a:off x="2720802" y="1543756"/>
            <a:ext cx="5503608" cy="515656"/>
          </a:xfrm>
          <a:prstGeom prst="line">
            <a:avLst/>
          </a:prstGeom>
          <a:ln w="19050">
            <a:solidFill>
              <a:srgbClr val="060CD9"/>
            </a:solidFill>
            <a:headEnd type="triangle"/>
            <a:tailEnd type="triangle"/>
          </a:ln>
          <a:effectLst/>
        </p:spPr>
        <p:style>
          <a:lnRef idx="1">
            <a:schemeClr val="accent1"/>
          </a:lnRef>
          <a:fillRef idx="0">
            <a:schemeClr val="accent1"/>
          </a:fillRef>
          <a:effectRef idx="0">
            <a:schemeClr val="accent1"/>
          </a:effectRef>
          <a:fontRef idx="minor">
            <a:schemeClr val="tx1"/>
          </a:fontRef>
        </p:style>
      </p:cxnSp>
      <p:pic>
        <p:nvPicPr>
          <p:cNvPr id="93" name="Picture 92" descr="DSN-34m-BWG_sm.png">
            <a:extLst>
              <a:ext uri="{FF2B5EF4-FFF2-40B4-BE49-F238E27FC236}">
                <a16:creationId xmlns:a16="http://schemas.microsoft.com/office/drawing/2014/main" id="{2CA8BB23-E76E-8E4C-8A7B-62A622F57E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032388" y="1736508"/>
            <a:ext cx="237527" cy="220409"/>
          </a:xfrm>
          <a:prstGeom prst="rect">
            <a:avLst/>
          </a:prstGeom>
        </p:spPr>
      </p:pic>
      <p:cxnSp>
        <p:nvCxnSpPr>
          <p:cNvPr id="120" name="Straight Connector 119">
            <a:extLst>
              <a:ext uri="{FF2B5EF4-FFF2-40B4-BE49-F238E27FC236}">
                <a16:creationId xmlns:a16="http://schemas.microsoft.com/office/drawing/2014/main" id="{63BF7464-BD86-FF44-ABF5-88DEA7EFDB7D}"/>
              </a:ext>
            </a:extLst>
          </p:cNvPr>
          <p:cNvCxnSpPr>
            <a:cxnSpLocks/>
          </p:cNvCxnSpPr>
          <p:nvPr/>
        </p:nvCxnSpPr>
        <p:spPr bwMode="auto">
          <a:xfrm>
            <a:off x="6449689" y="5449652"/>
            <a:ext cx="3056047" cy="0"/>
          </a:xfrm>
          <a:prstGeom prst="line">
            <a:avLst/>
          </a:prstGeom>
          <a:ln w="19050">
            <a:solidFill>
              <a:srgbClr val="00B02C"/>
            </a:solidFill>
            <a:prstDash val="solid"/>
            <a:headEnd type="triangle"/>
            <a:tailEnd type="none"/>
          </a:ln>
          <a:effectLst/>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92B2448-EFE1-1845-9236-7FD628C7174C}"/>
              </a:ext>
            </a:extLst>
          </p:cNvPr>
          <p:cNvSpPr txBox="1"/>
          <p:nvPr/>
        </p:nvSpPr>
        <p:spPr>
          <a:xfrm>
            <a:off x="7884647" y="5442911"/>
            <a:ext cx="2494344" cy="400110"/>
          </a:xfrm>
          <a:prstGeom prst="rect">
            <a:avLst/>
          </a:prstGeom>
          <a:noFill/>
        </p:spPr>
        <p:txBody>
          <a:bodyPr wrap="square" rtlCol="0">
            <a:spAutoFit/>
          </a:bodyPr>
          <a:lstStyle/>
          <a:p>
            <a:pPr defTabSz="257173">
              <a:defRPr/>
            </a:pPr>
            <a:r>
              <a:rPr lang="en-US" sz="1000" dirty="0">
                <a:solidFill>
                  <a:srgbClr val="00B050"/>
                </a:solidFill>
                <a:latin typeface="Calibri" panose="020F0502020204030204" pitchFamily="34" charset="0"/>
                <a:cs typeface="Calibri" panose="020F0502020204030204" pitchFamily="34" charset="0"/>
              </a:rPr>
              <a:t>DTN BP/LTP over AOS/USLP over</a:t>
            </a:r>
          </a:p>
          <a:p>
            <a:pPr defTabSz="257173">
              <a:defRPr/>
            </a:pPr>
            <a:r>
              <a:rPr lang="en-US" sz="1000" dirty="0">
                <a:solidFill>
                  <a:srgbClr val="00B050"/>
                </a:solidFill>
                <a:latin typeface="Calibri" panose="020F0502020204030204" pitchFamily="34" charset="0"/>
                <a:cs typeface="Calibri" panose="020F0502020204030204" pitchFamily="34" charset="0"/>
              </a:rPr>
              <a:t>Direct Earth Link (X-band, Ka-band 26 GHz) </a:t>
            </a:r>
          </a:p>
        </p:txBody>
      </p:sp>
      <p:cxnSp>
        <p:nvCxnSpPr>
          <p:cNvPr id="82" name="Straight Connector 81">
            <a:extLst>
              <a:ext uri="{FF2B5EF4-FFF2-40B4-BE49-F238E27FC236}">
                <a16:creationId xmlns:a16="http://schemas.microsoft.com/office/drawing/2014/main" id="{55621FCC-86E0-E744-8B63-7C91E6F06258}"/>
              </a:ext>
            </a:extLst>
          </p:cNvPr>
          <p:cNvCxnSpPr>
            <a:cxnSpLocks/>
          </p:cNvCxnSpPr>
          <p:nvPr/>
        </p:nvCxnSpPr>
        <p:spPr bwMode="auto">
          <a:xfrm>
            <a:off x="3647583" y="5653383"/>
            <a:ext cx="421860" cy="112195"/>
          </a:xfrm>
          <a:prstGeom prst="line">
            <a:avLst/>
          </a:prstGeom>
          <a:ln w="19050">
            <a:solidFill>
              <a:srgbClr val="00B050"/>
            </a:solidFill>
            <a:prstDash val="solid"/>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7520648-B4F5-9A47-B13C-EDB9D7638780}"/>
              </a:ext>
            </a:extLst>
          </p:cNvPr>
          <p:cNvSpPr txBox="1"/>
          <p:nvPr/>
        </p:nvSpPr>
        <p:spPr>
          <a:xfrm flipH="1">
            <a:off x="3865801" y="5745967"/>
            <a:ext cx="1540532" cy="253509"/>
          </a:xfrm>
          <a:prstGeom prst="rect">
            <a:avLst/>
          </a:prstGeom>
          <a:noFill/>
        </p:spPr>
        <p:txBody>
          <a:bodyPr wrap="square" rtlCol="0">
            <a:spAutoFit/>
          </a:bodyPr>
          <a:lstStyle/>
          <a:p>
            <a:pPr algn="ctr" defTabSz="514345">
              <a:defRPr/>
            </a:pPr>
            <a:r>
              <a:rPr lang="en-US" sz="1050" b="1" dirty="0">
                <a:solidFill>
                  <a:srgbClr val="A50021"/>
                </a:solidFill>
                <a:latin typeface="Calibri" panose="020F0502020204030204" pitchFamily="34" charset="0"/>
                <a:cs typeface="Calibri" panose="020F0502020204030204" pitchFamily="34" charset="0"/>
              </a:rPr>
              <a:t>To/from Earth Network</a:t>
            </a:r>
          </a:p>
        </p:txBody>
      </p:sp>
      <p:cxnSp>
        <p:nvCxnSpPr>
          <p:cNvPr id="87" name="Straight Connector 86">
            <a:extLst>
              <a:ext uri="{FF2B5EF4-FFF2-40B4-BE49-F238E27FC236}">
                <a16:creationId xmlns:a16="http://schemas.microsoft.com/office/drawing/2014/main" id="{0604AEEE-8932-A841-8916-33643991D589}"/>
              </a:ext>
            </a:extLst>
          </p:cNvPr>
          <p:cNvCxnSpPr>
            <a:cxnSpLocks/>
          </p:cNvCxnSpPr>
          <p:nvPr/>
        </p:nvCxnSpPr>
        <p:spPr bwMode="auto">
          <a:xfrm flipV="1">
            <a:off x="2314522" y="3057223"/>
            <a:ext cx="137804" cy="1016039"/>
          </a:xfrm>
          <a:prstGeom prst="line">
            <a:avLst/>
          </a:prstGeom>
          <a:ln w="19050">
            <a:solidFill>
              <a:srgbClr val="00B050"/>
            </a:solidFill>
            <a:prstDash val="solid"/>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D300BD0-3072-824C-BF86-59187FFE7582}"/>
              </a:ext>
            </a:extLst>
          </p:cNvPr>
          <p:cNvCxnSpPr>
            <a:cxnSpLocks/>
          </p:cNvCxnSpPr>
          <p:nvPr/>
        </p:nvCxnSpPr>
        <p:spPr bwMode="auto">
          <a:xfrm flipV="1">
            <a:off x="4465422" y="2911887"/>
            <a:ext cx="569150" cy="203132"/>
          </a:xfrm>
          <a:prstGeom prst="line">
            <a:avLst/>
          </a:prstGeom>
          <a:ln w="19050">
            <a:solidFill>
              <a:srgbClr val="00B050"/>
            </a:solidFill>
            <a:prstDash val="solid"/>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0FC0A63-F8FD-B849-80E0-17B68BFC72C2}"/>
              </a:ext>
            </a:extLst>
          </p:cNvPr>
          <p:cNvCxnSpPr>
            <a:cxnSpLocks/>
            <a:endCxn id="123" idx="3"/>
          </p:cNvCxnSpPr>
          <p:nvPr/>
        </p:nvCxnSpPr>
        <p:spPr bwMode="auto">
          <a:xfrm flipV="1">
            <a:off x="8599766" y="2175917"/>
            <a:ext cx="14216" cy="2010568"/>
          </a:xfrm>
          <a:prstGeom prst="line">
            <a:avLst/>
          </a:prstGeom>
          <a:ln w="19050">
            <a:solidFill>
              <a:srgbClr val="00B050"/>
            </a:solidFill>
            <a:prstDash val="solid"/>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6ABD8D-FC69-BE44-A7E5-989FBCF754C9}"/>
              </a:ext>
            </a:extLst>
          </p:cNvPr>
          <p:cNvSpPr txBox="1"/>
          <p:nvPr/>
        </p:nvSpPr>
        <p:spPr>
          <a:xfrm>
            <a:off x="9096963" y="1376248"/>
            <a:ext cx="473206" cy="261610"/>
          </a:xfrm>
          <a:prstGeom prst="rect">
            <a:avLst/>
          </a:prstGeom>
          <a:noFill/>
        </p:spPr>
        <p:txBody>
          <a:bodyPr wrap="none" rtlCol="0">
            <a:spAutoFit/>
          </a:bodyPr>
          <a:lstStyle/>
          <a:p>
            <a:r>
              <a:rPr lang="en-US" sz="1100" dirty="0"/>
              <a:t>MOC</a:t>
            </a:r>
          </a:p>
        </p:txBody>
      </p:sp>
      <p:sp>
        <p:nvSpPr>
          <p:cNvPr id="96" name="TextBox 95">
            <a:extLst>
              <a:ext uri="{FF2B5EF4-FFF2-40B4-BE49-F238E27FC236}">
                <a16:creationId xmlns:a16="http://schemas.microsoft.com/office/drawing/2014/main" id="{576405DB-9A8D-3545-A86B-0C0B7B5394B7}"/>
              </a:ext>
            </a:extLst>
          </p:cNvPr>
          <p:cNvSpPr txBox="1"/>
          <p:nvPr/>
        </p:nvSpPr>
        <p:spPr>
          <a:xfrm>
            <a:off x="9200212" y="1577735"/>
            <a:ext cx="473206" cy="261610"/>
          </a:xfrm>
          <a:prstGeom prst="rect">
            <a:avLst/>
          </a:prstGeom>
          <a:noFill/>
        </p:spPr>
        <p:txBody>
          <a:bodyPr wrap="none" rtlCol="0">
            <a:spAutoFit/>
          </a:bodyPr>
          <a:lstStyle/>
          <a:p>
            <a:r>
              <a:rPr lang="en-US" sz="1100" dirty="0"/>
              <a:t>MOC</a:t>
            </a:r>
          </a:p>
        </p:txBody>
      </p:sp>
      <p:sp>
        <p:nvSpPr>
          <p:cNvPr id="132" name="TextBox 131">
            <a:extLst>
              <a:ext uri="{FF2B5EF4-FFF2-40B4-BE49-F238E27FC236}">
                <a16:creationId xmlns:a16="http://schemas.microsoft.com/office/drawing/2014/main" id="{954EFCE2-1BEF-D842-A099-B3C468D7E259}"/>
              </a:ext>
            </a:extLst>
          </p:cNvPr>
          <p:cNvSpPr txBox="1"/>
          <p:nvPr/>
        </p:nvSpPr>
        <p:spPr>
          <a:xfrm>
            <a:off x="8584479" y="4102178"/>
            <a:ext cx="793807" cy="253916"/>
          </a:xfrm>
          <a:prstGeom prst="rect">
            <a:avLst/>
          </a:prstGeom>
          <a:noFill/>
        </p:spPr>
        <p:txBody>
          <a:bodyPr wrap="none" rtlCol="0">
            <a:spAutoFit/>
          </a:bodyPr>
          <a:lstStyle/>
          <a:p>
            <a:pPr defTabSz="514332">
              <a:defRPr/>
            </a:pPr>
            <a:r>
              <a:rPr lang="en-US" sz="1050" b="1" dirty="0">
                <a:solidFill>
                  <a:srgbClr val="A50021"/>
                </a:solidFill>
                <a:latin typeface="Calibri" panose="020F0502020204030204" pitchFamily="34" charset="0"/>
                <a:cs typeface="Calibri" panose="020F0502020204030204" pitchFamily="34" charset="0"/>
              </a:rPr>
              <a:t>DTN nodes</a:t>
            </a:r>
          </a:p>
        </p:txBody>
      </p:sp>
      <p:cxnSp>
        <p:nvCxnSpPr>
          <p:cNvPr id="103" name="Straight Connector 102">
            <a:extLst>
              <a:ext uri="{FF2B5EF4-FFF2-40B4-BE49-F238E27FC236}">
                <a16:creationId xmlns:a16="http://schemas.microsoft.com/office/drawing/2014/main" id="{387FF6F3-934D-594A-B0DC-99F292A495AB}"/>
              </a:ext>
            </a:extLst>
          </p:cNvPr>
          <p:cNvCxnSpPr>
            <a:cxnSpLocks/>
          </p:cNvCxnSpPr>
          <p:nvPr/>
        </p:nvCxnSpPr>
        <p:spPr bwMode="auto">
          <a:xfrm>
            <a:off x="1860652" y="6222278"/>
            <a:ext cx="709747" cy="0"/>
          </a:xfrm>
          <a:prstGeom prst="line">
            <a:avLst/>
          </a:prstGeom>
          <a:ln w="19050">
            <a:solidFill>
              <a:srgbClr val="060CD9"/>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4E2EFB5-1268-8B47-BAE7-102670B76A63}"/>
              </a:ext>
            </a:extLst>
          </p:cNvPr>
          <p:cNvCxnSpPr>
            <a:cxnSpLocks/>
          </p:cNvCxnSpPr>
          <p:nvPr/>
        </p:nvCxnSpPr>
        <p:spPr bwMode="auto">
          <a:xfrm flipV="1">
            <a:off x="1869979" y="6627977"/>
            <a:ext cx="700420" cy="3194"/>
          </a:xfrm>
          <a:prstGeom prst="line">
            <a:avLst/>
          </a:prstGeom>
          <a:ln w="19050">
            <a:solidFill>
              <a:srgbClr val="00B050"/>
            </a:solidFill>
            <a:prstDash val="solid"/>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5D3D0092-C519-0047-B910-024AA2436EBF}"/>
              </a:ext>
            </a:extLst>
          </p:cNvPr>
          <p:cNvSpPr txBox="1"/>
          <p:nvPr/>
        </p:nvSpPr>
        <p:spPr>
          <a:xfrm>
            <a:off x="2577310" y="6079717"/>
            <a:ext cx="2360813" cy="369332"/>
          </a:xfrm>
          <a:prstGeom prst="rect">
            <a:avLst/>
          </a:prstGeom>
          <a:noFill/>
        </p:spPr>
        <p:txBody>
          <a:bodyPr wrap="square" rtlCol="0">
            <a:spAutoFit/>
          </a:bodyPr>
          <a:lstStyle/>
          <a:p>
            <a:pPr defTabSz="257167">
              <a:defRPr/>
            </a:pPr>
            <a:r>
              <a:rPr lang="en-US" sz="900" dirty="0">
                <a:solidFill>
                  <a:srgbClr val="060CD9"/>
                </a:solidFill>
                <a:latin typeface="Calibri" panose="020F0502020204030204" pitchFamily="34" charset="0"/>
                <a:cs typeface="Calibri" panose="020F0502020204030204" pitchFamily="34" charset="0"/>
              </a:rPr>
              <a:t>Moon-to/from-Earth trunk link: </a:t>
            </a:r>
          </a:p>
          <a:p>
            <a:pPr defTabSz="257167">
              <a:defRPr/>
            </a:pPr>
            <a:r>
              <a:rPr lang="en-US" sz="900" dirty="0">
                <a:solidFill>
                  <a:srgbClr val="060CD9"/>
                </a:solidFill>
                <a:latin typeface="Calibri" panose="020F0502020204030204" pitchFamily="34" charset="0"/>
                <a:cs typeface="Calibri" panose="020F0502020204030204" pitchFamily="34" charset="0"/>
              </a:rPr>
              <a:t>Between relay orbiter and Earth station </a:t>
            </a:r>
          </a:p>
        </p:txBody>
      </p:sp>
      <p:sp>
        <p:nvSpPr>
          <p:cNvPr id="135" name="TextBox 134">
            <a:extLst>
              <a:ext uri="{FF2B5EF4-FFF2-40B4-BE49-F238E27FC236}">
                <a16:creationId xmlns:a16="http://schemas.microsoft.com/office/drawing/2014/main" id="{67CDD8B3-D46B-F14D-963B-17699AB6A630}"/>
              </a:ext>
            </a:extLst>
          </p:cNvPr>
          <p:cNvSpPr txBox="1"/>
          <p:nvPr/>
        </p:nvSpPr>
        <p:spPr>
          <a:xfrm>
            <a:off x="2570399" y="6375789"/>
            <a:ext cx="2335724" cy="507831"/>
          </a:xfrm>
          <a:prstGeom prst="rect">
            <a:avLst/>
          </a:prstGeom>
          <a:noFill/>
        </p:spPr>
        <p:txBody>
          <a:bodyPr wrap="square" rtlCol="0">
            <a:spAutoFit/>
          </a:bodyPr>
          <a:lstStyle/>
          <a:p>
            <a:pPr defTabSz="257173">
              <a:defRPr/>
            </a:pPr>
            <a:r>
              <a:rPr lang="en-US" sz="900" dirty="0">
                <a:solidFill>
                  <a:srgbClr val="00B02C"/>
                </a:solidFill>
                <a:latin typeface="Calibri" panose="020F0502020204030204" pitchFamily="34" charset="0"/>
                <a:cs typeface="Calibri" panose="020F0502020204030204" pitchFamily="34" charset="0"/>
              </a:rPr>
              <a:t>Moon-to/from-Earth link:</a:t>
            </a:r>
          </a:p>
          <a:p>
            <a:pPr defTabSz="257173">
              <a:defRPr/>
            </a:pPr>
            <a:r>
              <a:rPr lang="en-US" sz="900" dirty="0">
                <a:solidFill>
                  <a:srgbClr val="00B02C"/>
                </a:solidFill>
                <a:latin typeface="Calibri" panose="020F0502020204030204" pitchFamily="34" charset="0"/>
                <a:cs typeface="Calibri" panose="020F0502020204030204" pitchFamily="34" charset="0"/>
              </a:rPr>
              <a:t>Between Lunar orbiter/landed vehicle and Earth station</a:t>
            </a:r>
          </a:p>
        </p:txBody>
      </p:sp>
      <p:cxnSp>
        <p:nvCxnSpPr>
          <p:cNvPr id="136" name="Straight Connector 135">
            <a:extLst>
              <a:ext uri="{FF2B5EF4-FFF2-40B4-BE49-F238E27FC236}">
                <a16:creationId xmlns:a16="http://schemas.microsoft.com/office/drawing/2014/main" id="{C2214F53-05DC-4640-A21A-9550914F786B}"/>
              </a:ext>
            </a:extLst>
          </p:cNvPr>
          <p:cNvCxnSpPr>
            <a:cxnSpLocks/>
          </p:cNvCxnSpPr>
          <p:nvPr/>
        </p:nvCxnSpPr>
        <p:spPr bwMode="auto">
          <a:xfrm flipV="1">
            <a:off x="5102216" y="6219816"/>
            <a:ext cx="701184" cy="6862"/>
          </a:xfrm>
          <a:prstGeom prst="line">
            <a:avLst/>
          </a:prstGeom>
          <a:noFill/>
          <a:ln w="25400" cap="rnd">
            <a:solidFill>
              <a:srgbClr val="FF0000"/>
            </a:solidFill>
            <a:prstDash val="sysDot"/>
            <a:round/>
            <a:headEnd type="stealth"/>
            <a:tailEnd type="stealth"/>
          </a:ln>
          <a:effectLst>
            <a:glow>
              <a:srgbClr val="FF0000"/>
            </a:glow>
          </a:effectLst>
        </p:spPr>
      </p:cxnSp>
      <p:sp>
        <p:nvSpPr>
          <p:cNvPr id="139" name="TextBox 138">
            <a:extLst>
              <a:ext uri="{FF2B5EF4-FFF2-40B4-BE49-F238E27FC236}">
                <a16:creationId xmlns:a16="http://schemas.microsoft.com/office/drawing/2014/main" id="{A29B4514-2345-C04F-BB66-3E8FC53004B7}"/>
              </a:ext>
            </a:extLst>
          </p:cNvPr>
          <p:cNvSpPr txBox="1"/>
          <p:nvPr/>
        </p:nvSpPr>
        <p:spPr>
          <a:xfrm>
            <a:off x="5733931" y="6043655"/>
            <a:ext cx="1923251" cy="507831"/>
          </a:xfrm>
          <a:prstGeom prst="rect">
            <a:avLst/>
          </a:prstGeom>
          <a:noFill/>
        </p:spPr>
        <p:txBody>
          <a:bodyPr wrap="square" rtlCol="0">
            <a:spAutoFit/>
          </a:bodyPr>
          <a:lstStyle/>
          <a:p>
            <a:pPr defTabSz="257167">
              <a:defRPr/>
            </a:pPr>
            <a:r>
              <a:rPr lang="en-US" sz="900" dirty="0">
                <a:solidFill>
                  <a:srgbClr val="FF0000"/>
                </a:solidFill>
                <a:latin typeface="Calibri" panose="020F0502020204030204" pitchFamily="34" charset="0"/>
                <a:cs typeface="Calibri" panose="020F0502020204030204" pitchFamily="34" charset="0"/>
              </a:rPr>
              <a:t>Proximity link:  </a:t>
            </a:r>
          </a:p>
          <a:p>
            <a:pPr defTabSz="257167">
              <a:defRPr/>
            </a:pPr>
            <a:r>
              <a:rPr lang="en-US" sz="900" dirty="0">
                <a:solidFill>
                  <a:srgbClr val="FF0000"/>
                </a:solidFill>
                <a:latin typeface="Calibri" panose="020F0502020204030204" pitchFamily="34" charset="0"/>
                <a:cs typeface="Calibri" panose="020F0502020204030204" pitchFamily="34" charset="0"/>
              </a:rPr>
              <a:t>Between relay orbiter and landed vehicle/orbital  vehicle             </a:t>
            </a:r>
          </a:p>
        </p:txBody>
      </p:sp>
      <p:cxnSp>
        <p:nvCxnSpPr>
          <p:cNvPr id="140" name="Straight Connector 139">
            <a:extLst>
              <a:ext uri="{FF2B5EF4-FFF2-40B4-BE49-F238E27FC236}">
                <a16:creationId xmlns:a16="http://schemas.microsoft.com/office/drawing/2014/main" id="{B846846D-EE1B-004E-A284-58DB7AEEFD69}"/>
              </a:ext>
            </a:extLst>
          </p:cNvPr>
          <p:cNvCxnSpPr>
            <a:cxnSpLocks/>
          </p:cNvCxnSpPr>
          <p:nvPr/>
        </p:nvCxnSpPr>
        <p:spPr bwMode="auto">
          <a:xfrm flipH="1">
            <a:off x="5078583" y="6666115"/>
            <a:ext cx="713515" cy="1"/>
          </a:xfrm>
          <a:prstGeom prst="line">
            <a:avLst/>
          </a:prstGeom>
          <a:noFill/>
          <a:ln w="19050" cap="flat" cmpd="sng" algn="ctr">
            <a:solidFill>
              <a:srgbClr val="D411CA"/>
            </a:solidFill>
            <a:prstDash val="solid"/>
            <a:round/>
            <a:headEnd type="stealth" w="med" len="med"/>
            <a:tailEnd type="stealth" w="med" len="med"/>
          </a:ln>
          <a:effectLst/>
        </p:spPr>
      </p:cxnSp>
      <p:sp>
        <p:nvSpPr>
          <p:cNvPr id="141" name="TextBox 140">
            <a:extLst>
              <a:ext uri="{FF2B5EF4-FFF2-40B4-BE49-F238E27FC236}">
                <a16:creationId xmlns:a16="http://schemas.microsoft.com/office/drawing/2014/main" id="{6C9F09B5-0FC1-BB49-B334-05B8AAE77676}"/>
              </a:ext>
            </a:extLst>
          </p:cNvPr>
          <p:cNvSpPr txBox="1"/>
          <p:nvPr/>
        </p:nvSpPr>
        <p:spPr>
          <a:xfrm>
            <a:off x="5738960" y="6499648"/>
            <a:ext cx="1642685" cy="369332"/>
          </a:xfrm>
          <a:prstGeom prst="rect">
            <a:avLst/>
          </a:prstGeom>
          <a:noFill/>
        </p:spPr>
        <p:txBody>
          <a:bodyPr wrap="square" rtlCol="0">
            <a:spAutoFit/>
          </a:bodyPr>
          <a:lstStyle/>
          <a:p>
            <a:pPr defTabSz="257167">
              <a:defRPr/>
            </a:pPr>
            <a:r>
              <a:rPr lang="en-US" sz="900" dirty="0">
                <a:solidFill>
                  <a:srgbClr val="CE0CB5"/>
                </a:solidFill>
                <a:latin typeface="Calibri" panose="020F0502020204030204" pitchFamily="34" charset="0"/>
                <a:cs typeface="Calibri" panose="020F0502020204030204" pitchFamily="34" charset="0"/>
              </a:rPr>
              <a:t>Cross link:</a:t>
            </a:r>
          </a:p>
          <a:p>
            <a:pPr defTabSz="257167">
              <a:defRPr/>
            </a:pPr>
            <a:r>
              <a:rPr lang="en-US" sz="900" dirty="0">
                <a:solidFill>
                  <a:srgbClr val="CE0CB5"/>
                </a:solidFill>
                <a:latin typeface="Calibri" panose="020F0502020204030204" pitchFamily="34" charset="0"/>
                <a:cs typeface="Calibri" panose="020F0502020204030204" pitchFamily="34" charset="0"/>
              </a:rPr>
              <a:t>Between two relay orbiters</a:t>
            </a:r>
          </a:p>
        </p:txBody>
      </p:sp>
      <p:cxnSp>
        <p:nvCxnSpPr>
          <p:cNvPr id="145" name="Straight Connector 144">
            <a:extLst>
              <a:ext uri="{FF2B5EF4-FFF2-40B4-BE49-F238E27FC236}">
                <a16:creationId xmlns:a16="http://schemas.microsoft.com/office/drawing/2014/main" id="{A7B20396-532A-494F-A8E8-CCEC09115C54}"/>
              </a:ext>
            </a:extLst>
          </p:cNvPr>
          <p:cNvCxnSpPr>
            <a:cxnSpLocks/>
          </p:cNvCxnSpPr>
          <p:nvPr/>
        </p:nvCxnSpPr>
        <p:spPr bwMode="auto">
          <a:xfrm flipH="1">
            <a:off x="7618900" y="6187297"/>
            <a:ext cx="662861" cy="537"/>
          </a:xfrm>
          <a:prstGeom prst="line">
            <a:avLst/>
          </a:prstGeom>
          <a:noFill/>
          <a:ln w="19050" cap="flat" cmpd="sng" algn="ctr">
            <a:solidFill>
              <a:srgbClr val="A50021"/>
            </a:solidFill>
            <a:prstDash val="sysDash"/>
            <a:round/>
            <a:headEnd type="stealth" w="med" len="med"/>
            <a:tailEnd type="stealth" w="med" len="med"/>
          </a:ln>
          <a:effectLst/>
        </p:spPr>
      </p:cxnSp>
      <p:sp>
        <p:nvSpPr>
          <p:cNvPr id="146" name="TextBox 145">
            <a:extLst>
              <a:ext uri="{FF2B5EF4-FFF2-40B4-BE49-F238E27FC236}">
                <a16:creationId xmlns:a16="http://schemas.microsoft.com/office/drawing/2014/main" id="{AEACDACA-9372-3847-B332-A472783798C3}"/>
              </a:ext>
            </a:extLst>
          </p:cNvPr>
          <p:cNvSpPr txBox="1"/>
          <p:nvPr/>
        </p:nvSpPr>
        <p:spPr>
          <a:xfrm flipH="1">
            <a:off x="8250052" y="6027853"/>
            <a:ext cx="2039576" cy="369332"/>
          </a:xfrm>
          <a:prstGeom prst="rect">
            <a:avLst/>
          </a:prstGeom>
          <a:noFill/>
        </p:spPr>
        <p:txBody>
          <a:bodyPr wrap="square" rtlCol="0">
            <a:spAutoFit/>
          </a:bodyPr>
          <a:lstStyle/>
          <a:p>
            <a:pPr defTabSz="514345">
              <a:defRPr/>
            </a:pPr>
            <a:r>
              <a:rPr lang="en-US" sz="900" dirty="0">
                <a:solidFill>
                  <a:srgbClr val="A50021"/>
                </a:solidFill>
                <a:latin typeface="Calibri" panose="020F0502020204030204" pitchFamily="34" charset="0"/>
                <a:cs typeface="Calibri" panose="020F0502020204030204" pitchFamily="34" charset="0"/>
              </a:rPr>
              <a:t>Lunar surface-to-surface link:</a:t>
            </a:r>
          </a:p>
          <a:p>
            <a:pPr defTabSz="514345">
              <a:defRPr/>
            </a:pPr>
            <a:r>
              <a:rPr lang="en-US" sz="900" dirty="0">
                <a:solidFill>
                  <a:srgbClr val="A50021"/>
                </a:solidFill>
                <a:latin typeface="Calibri" panose="020F0502020204030204" pitchFamily="34" charset="0"/>
                <a:cs typeface="Calibri" panose="020F0502020204030204" pitchFamily="34" charset="0"/>
              </a:rPr>
              <a:t>Wireless link between surface elements</a:t>
            </a:r>
          </a:p>
        </p:txBody>
      </p:sp>
      <p:sp>
        <p:nvSpPr>
          <p:cNvPr id="147" name="Oval 146">
            <a:extLst>
              <a:ext uri="{FF2B5EF4-FFF2-40B4-BE49-F238E27FC236}">
                <a16:creationId xmlns:a16="http://schemas.microsoft.com/office/drawing/2014/main" id="{CEA86C74-5617-D147-A8A6-0E080B1ACC11}"/>
              </a:ext>
            </a:extLst>
          </p:cNvPr>
          <p:cNvSpPr/>
          <p:nvPr/>
        </p:nvSpPr>
        <p:spPr>
          <a:xfrm>
            <a:off x="7657182" y="6429840"/>
            <a:ext cx="650527" cy="421425"/>
          </a:xfrm>
          <a:prstGeom prst="ellipse">
            <a:avLst/>
          </a:prstGeom>
          <a:noFill/>
          <a:ln w="25400">
            <a:solidFill>
              <a:srgbClr val="99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32">
              <a:defRPr/>
            </a:pPr>
            <a:endParaRPr lang="en-US" sz="900">
              <a:solidFill>
                <a:srgbClr val="FFFFFF"/>
              </a:solidFill>
              <a:latin typeface="Calibri" panose="020F0502020204030204" pitchFamily="34" charset="0"/>
              <a:cs typeface="Calibri" panose="020F0502020204030204" pitchFamily="34" charset="0"/>
            </a:endParaRPr>
          </a:p>
        </p:txBody>
      </p:sp>
      <p:sp>
        <p:nvSpPr>
          <p:cNvPr id="148" name="TextBox 147">
            <a:extLst>
              <a:ext uri="{FF2B5EF4-FFF2-40B4-BE49-F238E27FC236}">
                <a16:creationId xmlns:a16="http://schemas.microsoft.com/office/drawing/2014/main" id="{FD7F7961-EDB8-934B-A7B0-E361687111E2}"/>
              </a:ext>
            </a:extLst>
          </p:cNvPr>
          <p:cNvSpPr txBox="1"/>
          <p:nvPr/>
        </p:nvSpPr>
        <p:spPr>
          <a:xfrm>
            <a:off x="8290372" y="6375789"/>
            <a:ext cx="1319592" cy="507831"/>
          </a:xfrm>
          <a:prstGeom prst="rect">
            <a:avLst/>
          </a:prstGeom>
          <a:noFill/>
        </p:spPr>
        <p:txBody>
          <a:bodyPr wrap="none" rtlCol="0">
            <a:spAutoFit/>
          </a:bodyPr>
          <a:lstStyle/>
          <a:p>
            <a:pPr defTabSz="514332">
              <a:defRPr/>
            </a:pPr>
            <a:r>
              <a:rPr lang="en-US" sz="900" dirty="0">
                <a:solidFill>
                  <a:srgbClr val="A50021"/>
                </a:solidFill>
                <a:latin typeface="Calibri" panose="020F0502020204030204" pitchFamily="34" charset="0"/>
                <a:cs typeface="Calibri" panose="020F0502020204030204" pitchFamily="34" charset="0"/>
              </a:rPr>
              <a:t>Lunar Relay Network;</a:t>
            </a:r>
          </a:p>
          <a:p>
            <a:pPr defTabSz="514332">
              <a:defRPr/>
            </a:pPr>
            <a:r>
              <a:rPr lang="en-US" sz="900" dirty="0">
                <a:solidFill>
                  <a:srgbClr val="A50021"/>
                </a:solidFill>
                <a:latin typeface="Calibri" panose="020F0502020204030204" pitchFamily="34" charset="0"/>
                <a:cs typeface="Calibri" panose="020F0502020204030204" pitchFamily="34" charset="0"/>
              </a:rPr>
              <a:t>Lunar Surface Network;</a:t>
            </a:r>
          </a:p>
          <a:p>
            <a:pPr defTabSz="514332">
              <a:defRPr/>
            </a:pPr>
            <a:r>
              <a:rPr lang="en-US" sz="900" dirty="0">
                <a:solidFill>
                  <a:srgbClr val="A50021"/>
                </a:solidFill>
                <a:latin typeface="Calibri" panose="020F0502020204030204" pitchFamily="34" charset="0"/>
                <a:cs typeface="Calibri" panose="020F0502020204030204" pitchFamily="34" charset="0"/>
              </a:rPr>
              <a:t>Earth Network</a:t>
            </a:r>
          </a:p>
        </p:txBody>
      </p:sp>
      <p:sp>
        <p:nvSpPr>
          <p:cNvPr id="142" name="TextBox 141">
            <a:extLst>
              <a:ext uri="{FF2B5EF4-FFF2-40B4-BE49-F238E27FC236}">
                <a16:creationId xmlns:a16="http://schemas.microsoft.com/office/drawing/2014/main" id="{5DEFAD8A-6AAB-0849-B396-5576B8A1F55A}"/>
              </a:ext>
            </a:extLst>
          </p:cNvPr>
          <p:cNvSpPr txBox="1"/>
          <p:nvPr/>
        </p:nvSpPr>
        <p:spPr>
          <a:xfrm>
            <a:off x="9174698" y="1782143"/>
            <a:ext cx="512936" cy="261610"/>
          </a:xfrm>
          <a:prstGeom prst="rect">
            <a:avLst/>
          </a:prstGeom>
          <a:noFill/>
        </p:spPr>
        <p:txBody>
          <a:bodyPr wrap="square" rtlCol="0">
            <a:spAutoFit/>
          </a:bodyPr>
          <a:lstStyle/>
          <a:p>
            <a:r>
              <a:rPr lang="en-US" sz="1100" dirty="0"/>
              <a:t>NME</a:t>
            </a:r>
          </a:p>
        </p:txBody>
      </p:sp>
      <p:cxnSp>
        <p:nvCxnSpPr>
          <p:cNvPr id="149" name="Straight Connector 148">
            <a:extLst>
              <a:ext uri="{FF2B5EF4-FFF2-40B4-BE49-F238E27FC236}">
                <a16:creationId xmlns:a16="http://schemas.microsoft.com/office/drawing/2014/main" id="{84458976-1CA0-3A4F-B45A-20DEAA88EAD5}"/>
              </a:ext>
            </a:extLst>
          </p:cNvPr>
          <p:cNvCxnSpPr>
            <a:cxnSpLocks/>
          </p:cNvCxnSpPr>
          <p:nvPr/>
        </p:nvCxnSpPr>
        <p:spPr bwMode="auto">
          <a:xfrm flipH="1" flipV="1">
            <a:off x="9511431" y="2291183"/>
            <a:ext cx="4848" cy="3159885"/>
          </a:xfrm>
          <a:prstGeom prst="line">
            <a:avLst/>
          </a:prstGeom>
          <a:ln w="19050">
            <a:solidFill>
              <a:srgbClr val="00B02C"/>
            </a:solidFill>
            <a:prstDash val="solid"/>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490C057-632C-404E-89A6-129EE0840A6F}"/>
              </a:ext>
            </a:extLst>
          </p:cNvPr>
          <p:cNvCxnSpPr>
            <a:cxnSpLocks/>
          </p:cNvCxnSpPr>
          <p:nvPr/>
        </p:nvCxnSpPr>
        <p:spPr bwMode="auto">
          <a:xfrm flipH="1" flipV="1">
            <a:off x="2832171" y="2181342"/>
            <a:ext cx="1467175" cy="1065314"/>
          </a:xfrm>
          <a:prstGeom prst="line">
            <a:avLst/>
          </a:prstGeom>
          <a:noFill/>
          <a:ln w="25400" cap="rnd">
            <a:solidFill>
              <a:srgbClr val="FF0000"/>
            </a:solidFill>
            <a:prstDash val="sysDot"/>
            <a:round/>
            <a:headEnd type="stealth"/>
            <a:tailEnd type="stealth"/>
          </a:ln>
          <a:effectLst>
            <a:glow>
              <a:srgbClr val="FF0000"/>
            </a:glow>
          </a:effectLst>
        </p:spPr>
      </p:cxnSp>
      <p:cxnSp>
        <p:nvCxnSpPr>
          <p:cNvPr id="150" name="Straight Connector 149">
            <a:extLst>
              <a:ext uri="{FF2B5EF4-FFF2-40B4-BE49-F238E27FC236}">
                <a16:creationId xmlns:a16="http://schemas.microsoft.com/office/drawing/2014/main" id="{973D90BF-250B-184C-8DAE-38C0855B58B1}"/>
              </a:ext>
            </a:extLst>
          </p:cNvPr>
          <p:cNvCxnSpPr>
            <a:cxnSpLocks/>
          </p:cNvCxnSpPr>
          <p:nvPr/>
        </p:nvCxnSpPr>
        <p:spPr bwMode="auto">
          <a:xfrm flipH="1" flipV="1">
            <a:off x="2818729" y="2622731"/>
            <a:ext cx="1981152" cy="1646695"/>
          </a:xfrm>
          <a:prstGeom prst="line">
            <a:avLst/>
          </a:prstGeom>
          <a:noFill/>
          <a:ln w="25400" cap="rnd">
            <a:solidFill>
              <a:srgbClr val="FF0000"/>
            </a:solidFill>
            <a:prstDash val="sysDot"/>
            <a:round/>
            <a:headEnd type="stealth"/>
            <a:tailEnd type="stealth"/>
          </a:ln>
          <a:effectLst>
            <a:glow>
              <a:srgbClr val="FF0000"/>
            </a:glow>
          </a:effectLst>
        </p:spPr>
      </p:cxnSp>
      <p:cxnSp>
        <p:nvCxnSpPr>
          <p:cNvPr id="151" name="Straight Connector 150">
            <a:extLst>
              <a:ext uri="{FF2B5EF4-FFF2-40B4-BE49-F238E27FC236}">
                <a16:creationId xmlns:a16="http://schemas.microsoft.com/office/drawing/2014/main" id="{5F8ACFEB-199E-4149-A53F-3BCC77E8FA2B}"/>
              </a:ext>
            </a:extLst>
          </p:cNvPr>
          <p:cNvCxnSpPr>
            <a:cxnSpLocks/>
          </p:cNvCxnSpPr>
          <p:nvPr/>
        </p:nvCxnSpPr>
        <p:spPr bwMode="auto">
          <a:xfrm flipH="1" flipV="1">
            <a:off x="2764613" y="2629814"/>
            <a:ext cx="1343293" cy="1555312"/>
          </a:xfrm>
          <a:prstGeom prst="line">
            <a:avLst/>
          </a:prstGeom>
          <a:noFill/>
          <a:ln w="25400" cap="rnd">
            <a:solidFill>
              <a:srgbClr val="FF0000"/>
            </a:solidFill>
            <a:prstDash val="sysDot"/>
            <a:round/>
            <a:headEnd type="stealth"/>
            <a:tailEnd type="stealth"/>
          </a:ln>
          <a:effectLst>
            <a:glow>
              <a:srgbClr val="FF0000"/>
            </a:glow>
          </a:effectLst>
        </p:spPr>
      </p:cxnSp>
      <p:cxnSp>
        <p:nvCxnSpPr>
          <p:cNvPr id="152" name="Straight Connector 151">
            <a:extLst>
              <a:ext uri="{FF2B5EF4-FFF2-40B4-BE49-F238E27FC236}">
                <a16:creationId xmlns:a16="http://schemas.microsoft.com/office/drawing/2014/main" id="{A2F1ABCC-56E6-9A4C-A3D9-1B4DE256FA1D}"/>
              </a:ext>
            </a:extLst>
          </p:cNvPr>
          <p:cNvCxnSpPr>
            <a:cxnSpLocks/>
          </p:cNvCxnSpPr>
          <p:nvPr/>
        </p:nvCxnSpPr>
        <p:spPr bwMode="auto">
          <a:xfrm flipH="1" flipV="1">
            <a:off x="4973495" y="4501741"/>
            <a:ext cx="146224" cy="299286"/>
          </a:xfrm>
          <a:prstGeom prst="line">
            <a:avLst/>
          </a:prstGeom>
          <a:noFill/>
          <a:ln w="19050" cap="flat" cmpd="sng" algn="ctr">
            <a:solidFill>
              <a:srgbClr val="A50021"/>
            </a:solidFill>
            <a:prstDash val="sysDash"/>
            <a:round/>
            <a:headEnd type="stealth" w="med" len="med"/>
            <a:tailEnd type="stealth" w="med" len="med"/>
          </a:ln>
          <a:effectLst/>
        </p:spPr>
      </p:cxnSp>
    </p:spTree>
    <p:extLst>
      <p:ext uri="{BB962C8B-B14F-4D97-AF65-F5344CB8AC3E}">
        <p14:creationId xmlns:p14="http://schemas.microsoft.com/office/powerpoint/2010/main" val="3919435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6700"/>
            <a:ext cx="7772400" cy="762000"/>
          </a:xfrm>
        </p:spPr>
        <p:txBody>
          <a:bodyPr vert="horz" lIns="91440" tIns="45720" rIns="91440" bIns="45720" rtlCol="0" anchor="ctr" anchorCtr="0">
            <a:normAutofit fontScale="90000"/>
          </a:bodyPr>
          <a:lstStyle/>
          <a:p>
            <a:r>
              <a:rPr lang="en-US" sz="3200" u="sng" dirty="0"/>
              <a:t>CCSDS</a:t>
            </a:r>
            <a:r>
              <a:rPr lang="en-US" sz="3200" dirty="0"/>
              <a:t> Forward, </a:t>
            </a:r>
            <a:r>
              <a:rPr lang="en-US" sz="3200" u="sng" dirty="0"/>
              <a:t>SSI Stage 2 ESLT</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cxnSp>
        <p:nvCxnSpPr>
          <p:cNvPr id="148" name="Elbow Connector 176"/>
          <p:cNvCxnSpPr>
            <a:cxnSpLocks noChangeShapeType="1"/>
            <a:stCxn id="82" idx="3"/>
            <a:endCxn id="207" idx="1"/>
          </p:cNvCxnSpPr>
          <p:nvPr/>
        </p:nvCxnSpPr>
        <p:spPr bwMode="auto">
          <a:xfrm flipV="1">
            <a:off x="2506662" y="5265081"/>
            <a:ext cx="2374901" cy="794"/>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0" name="TextBox 76"/>
          <p:cNvSpPr txBox="1">
            <a:spLocks noChangeArrowheads="1"/>
          </p:cNvSpPr>
          <p:nvPr/>
        </p:nvSpPr>
        <p:spPr bwMode="auto">
          <a:xfrm>
            <a:off x="7502525" y="3703774"/>
            <a:ext cx="5603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a:t>
            </a:r>
          </a:p>
          <a:p>
            <a:pPr algn="ctr" eaLnBrk="1" hangingPunct="1"/>
            <a:r>
              <a:rPr lang="en-US" sz="800" b="1" dirty="0">
                <a:solidFill>
                  <a:srgbClr val="0079A4"/>
                </a:solidFill>
              </a:rPr>
              <a:t>VC X&amp;Z</a:t>
            </a:r>
          </a:p>
        </p:txBody>
      </p: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6" name="Rectangle 97">
            <a:extLst>
              <a:ext uri="{FF2B5EF4-FFF2-40B4-BE49-F238E27FC236}">
                <a16:creationId xmlns:a16="http://schemas.microsoft.com/office/drawing/2014/main" id="{7498E680-6AE3-CF80-571C-D69B91B712F0}"/>
              </a:ext>
            </a:extLst>
          </p:cNvPr>
          <p:cNvSpPr>
            <a:spLocks noChangeArrowheads="1"/>
          </p:cNvSpPr>
          <p:nvPr/>
        </p:nvSpPr>
        <p:spPr bwMode="auto">
          <a:xfrm>
            <a:off x="1739107"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77" name="Rectangle 672">
            <a:extLst>
              <a:ext uri="{FF2B5EF4-FFF2-40B4-BE49-F238E27FC236}">
                <a16:creationId xmlns:a16="http://schemas.microsoft.com/office/drawing/2014/main" id="{2A446740-CAFA-368C-D926-CFF8AD0B7DB6}"/>
              </a:ext>
            </a:extLst>
          </p:cNvPr>
          <p:cNvSpPr>
            <a:spLocks noChangeArrowheads="1"/>
          </p:cNvSpPr>
          <p:nvPr/>
        </p:nvSpPr>
        <p:spPr bwMode="auto">
          <a:xfrm>
            <a:off x="1689100"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a:t>
            </a:r>
            <a:br>
              <a:rPr lang="en-US" sz="1000" b="1" dirty="0"/>
            </a:br>
            <a:r>
              <a:rPr lang="en-US" sz="1000" b="1" dirty="0"/>
              <a:t>User Node</a:t>
            </a:r>
            <a:endParaRPr lang="en-US" sz="1000" dirty="0"/>
          </a:p>
        </p:txBody>
      </p:sp>
      <p:sp>
        <p:nvSpPr>
          <p:cNvPr id="78" name="Rectangle 591">
            <a:extLst>
              <a:ext uri="{FF2B5EF4-FFF2-40B4-BE49-F238E27FC236}">
                <a16:creationId xmlns:a16="http://schemas.microsoft.com/office/drawing/2014/main" id="{B2017BE2-A948-8002-6C2B-6DB68F14EA4E}"/>
              </a:ext>
            </a:extLst>
          </p:cNvPr>
          <p:cNvSpPr>
            <a:spLocks noChangeArrowheads="1"/>
          </p:cNvSpPr>
          <p:nvPr/>
        </p:nvSpPr>
        <p:spPr bwMode="auto">
          <a:xfrm>
            <a:off x="1765300"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79" name="TextBox 76">
            <a:extLst>
              <a:ext uri="{FF2B5EF4-FFF2-40B4-BE49-F238E27FC236}">
                <a16:creationId xmlns:a16="http://schemas.microsoft.com/office/drawing/2014/main" id="{0C8226A4-BF9E-10E3-755A-B6D0F8797D04}"/>
              </a:ext>
            </a:extLst>
          </p:cNvPr>
          <p:cNvSpPr txBox="1">
            <a:spLocks noChangeArrowheads="1"/>
          </p:cNvSpPr>
          <p:nvPr/>
        </p:nvSpPr>
        <p:spPr bwMode="auto">
          <a:xfrm>
            <a:off x="2309992" y="3146145"/>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cxnSp>
        <p:nvCxnSpPr>
          <p:cNvPr id="80" name="Straight Connector 79">
            <a:extLst>
              <a:ext uri="{FF2B5EF4-FFF2-40B4-BE49-F238E27FC236}">
                <a16:creationId xmlns:a16="http://schemas.microsoft.com/office/drawing/2014/main" id="{3A021B36-7897-2999-CF95-D7A47FACE4B8}"/>
              </a:ext>
            </a:extLst>
          </p:cNvPr>
          <p:cNvCxnSpPr>
            <a:cxnSpLocks noChangeShapeType="1"/>
            <a:endCxn id="82" idx="0"/>
          </p:cNvCxnSpPr>
          <p:nvPr/>
        </p:nvCxnSpPr>
        <p:spPr bwMode="auto">
          <a:xfrm flipH="1">
            <a:off x="2221706"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81" name="Text Box 15">
            <a:extLst>
              <a:ext uri="{FF2B5EF4-FFF2-40B4-BE49-F238E27FC236}">
                <a16:creationId xmlns:a16="http://schemas.microsoft.com/office/drawing/2014/main" id="{1F8235DD-5175-7218-9632-8469547D5C66}"/>
              </a:ext>
            </a:extLst>
          </p:cNvPr>
          <p:cNvSpPr txBox="1">
            <a:spLocks noChangeArrowheads="1"/>
          </p:cNvSpPr>
          <p:nvPr/>
        </p:nvSpPr>
        <p:spPr bwMode="auto">
          <a:xfrm>
            <a:off x="1936750" y="4740412"/>
            <a:ext cx="569912"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sp>
        <p:nvSpPr>
          <p:cNvPr id="82" name="Text Box 12">
            <a:extLst>
              <a:ext uri="{FF2B5EF4-FFF2-40B4-BE49-F238E27FC236}">
                <a16:creationId xmlns:a16="http://schemas.microsoft.com/office/drawing/2014/main" id="{4FEE46F1-DAC7-0930-B221-CBB4A441FDFC}"/>
              </a:ext>
            </a:extLst>
          </p:cNvPr>
          <p:cNvSpPr txBox="1">
            <a:spLocks noChangeArrowheads="1"/>
          </p:cNvSpPr>
          <p:nvPr/>
        </p:nvSpPr>
        <p:spPr bwMode="auto">
          <a:xfrm>
            <a:off x="1936750" y="5175387"/>
            <a:ext cx="56991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sp>
        <p:nvSpPr>
          <p:cNvPr id="83" name="Text Box 12">
            <a:extLst>
              <a:ext uri="{FF2B5EF4-FFF2-40B4-BE49-F238E27FC236}">
                <a16:creationId xmlns:a16="http://schemas.microsoft.com/office/drawing/2014/main" id="{6E6D98AA-4840-4447-78F0-EBF3502173BB}"/>
              </a:ext>
            </a:extLst>
          </p:cNvPr>
          <p:cNvSpPr txBox="1">
            <a:spLocks noChangeArrowheads="1"/>
          </p:cNvSpPr>
          <p:nvPr/>
        </p:nvSpPr>
        <p:spPr bwMode="auto">
          <a:xfrm>
            <a:off x="1936750"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84" name="Elbow Connector 246">
            <a:extLst>
              <a:ext uri="{FF2B5EF4-FFF2-40B4-BE49-F238E27FC236}">
                <a16:creationId xmlns:a16="http://schemas.microsoft.com/office/drawing/2014/main" id="{E0DFEA8F-65C4-D390-BC56-75B170DA91EC}"/>
              </a:ext>
            </a:extLst>
          </p:cNvPr>
          <p:cNvCxnSpPr>
            <a:cxnSpLocks noChangeShapeType="1"/>
          </p:cNvCxnSpPr>
          <p:nvPr/>
        </p:nvCxnSpPr>
        <p:spPr bwMode="auto">
          <a:xfrm>
            <a:off x="2222500" y="3117987"/>
            <a:ext cx="3175" cy="325437"/>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85" name="Oval 7">
            <a:extLst>
              <a:ext uri="{FF2B5EF4-FFF2-40B4-BE49-F238E27FC236}">
                <a16:creationId xmlns:a16="http://schemas.microsoft.com/office/drawing/2014/main" id="{16ADCF3A-B4DD-C76D-9F87-5393DBDE5C0A}"/>
              </a:ext>
            </a:extLst>
          </p:cNvPr>
          <p:cNvSpPr>
            <a:spLocks noChangeArrowheads="1"/>
          </p:cNvSpPr>
          <p:nvPr/>
        </p:nvSpPr>
        <p:spPr bwMode="auto">
          <a:xfrm>
            <a:off x="1846263" y="3443424"/>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Space Msg Application</a:t>
            </a:r>
            <a:endParaRPr lang="en-US" sz="900" dirty="0">
              <a:latin typeface="Calibri" pitchFamily="34" charset="0"/>
            </a:endParaRPr>
          </a:p>
        </p:txBody>
      </p:sp>
      <p:sp>
        <p:nvSpPr>
          <p:cNvPr id="86" name="Text Box 15">
            <a:extLst>
              <a:ext uri="{FF2B5EF4-FFF2-40B4-BE49-F238E27FC236}">
                <a16:creationId xmlns:a16="http://schemas.microsoft.com/office/drawing/2014/main" id="{31C0DCDB-055A-0CB8-2610-83168A39B7D0}"/>
              </a:ext>
            </a:extLst>
          </p:cNvPr>
          <p:cNvSpPr txBox="1">
            <a:spLocks noChangeArrowheads="1"/>
          </p:cNvSpPr>
          <p:nvPr/>
        </p:nvSpPr>
        <p:spPr bwMode="auto">
          <a:xfrm>
            <a:off x="1937544"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87" name="Text Box 15">
            <a:extLst>
              <a:ext uri="{FF2B5EF4-FFF2-40B4-BE49-F238E27FC236}">
                <a16:creationId xmlns:a16="http://schemas.microsoft.com/office/drawing/2014/main" id="{E5F46390-3A4B-6388-FC7E-712EA138FBD4}"/>
              </a:ext>
            </a:extLst>
          </p:cNvPr>
          <p:cNvSpPr txBox="1">
            <a:spLocks noChangeArrowheads="1"/>
          </p:cNvSpPr>
          <p:nvPr/>
        </p:nvSpPr>
        <p:spPr bwMode="auto">
          <a:xfrm>
            <a:off x="1938337"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88" name="TextBox 152">
            <a:extLst>
              <a:ext uri="{FF2B5EF4-FFF2-40B4-BE49-F238E27FC236}">
                <a16:creationId xmlns:a16="http://schemas.microsoft.com/office/drawing/2014/main" id="{2AA5AFD8-B276-7861-1512-2E0FE344A714}"/>
              </a:ext>
            </a:extLst>
          </p:cNvPr>
          <p:cNvSpPr txBox="1">
            <a:spLocks noChangeArrowheads="1"/>
          </p:cNvSpPr>
          <p:nvPr/>
        </p:nvSpPr>
        <p:spPr bwMode="auto">
          <a:xfrm>
            <a:off x="9137472" y="5824352"/>
            <a:ext cx="115288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IP-based Network</a:t>
            </a:r>
          </a:p>
        </p:txBody>
      </p:sp>
      <p:sp>
        <p:nvSpPr>
          <p:cNvPr id="89" name="Text Box 57">
            <a:extLst>
              <a:ext uri="{FF2B5EF4-FFF2-40B4-BE49-F238E27FC236}">
                <a16:creationId xmlns:a16="http://schemas.microsoft.com/office/drawing/2014/main" id="{54A91FFB-25CB-34CE-65FC-2616FFF37BD8}"/>
              </a:ext>
            </a:extLst>
          </p:cNvPr>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91" name="TextBox 152">
            <a:extLst>
              <a:ext uri="{FF2B5EF4-FFF2-40B4-BE49-F238E27FC236}">
                <a16:creationId xmlns:a16="http://schemas.microsoft.com/office/drawing/2014/main" id="{6CD1DAAF-6851-B043-D909-04D0A0BDDF05}"/>
              </a:ext>
            </a:extLst>
          </p:cNvPr>
          <p:cNvSpPr txBox="1">
            <a:spLocks noChangeArrowheads="1"/>
          </p:cNvSpPr>
          <p:nvPr/>
        </p:nvSpPr>
        <p:spPr bwMode="auto">
          <a:xfrm>
            <a:off x="2262539" y="5728908"/>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Space to Planet</a:t>
            </a:r>
          </a:p>
          <a:p>
            <a:pPr algn="ctr"/>
            <a:r>
              <a:rPr lang="en-US" sz="900" b="1" dirty="0"/>
              <a:t>Relay Link</a:t>
            </a:r>
          </a:p>
        </p:txBody>
      </p:sp>
      <p:sp>
        <p:nvSpPr>
          <p:cNvPr id="92" name="Rectangle 97">
            <a:extLst>
              <a:ext uri="{FF2B5EF4-FFF2-40B4-BE49-F238E27FC236}">
                <a16:creationId xmlns:a16="http://schemas.microsoft.com/office/drawing/2014/main" id="{811593CE-156A-5882-378E-A2A5A6877AA8}"/>
              </a:ext>
            </a:extLst>
          </p:cNvPr>
          <p:cNvSpPr>
            <a:spLocks noChangeArrowheads="1"/>
          </p:cNvSpPr>
          <p:nvPr/>
        </p:nvSpPr>
        <p:spPr bwMode="auto">
          <a:xfrm>
            <a:off x="8394700"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93" name="Straight Connector 264">
            <a:extLst>
              <a:ext uri="{FF2B5EF4-FFF2-40B4-BE49-F238E27FC236}">
                <a16:creationId xmlns:a16="http://schemas.microsoft.com/office/drawing/2014/main" id="{0CF498F3-3FF0-517D-7F18-BC2AA2322D11}"/>
              </a:ext>
            </a:extLst>
          </p:cNvPr>
          <p:cNvCxnSpPr>
            <a:cxnSpLocks noChangeShapeType="1"/>
          </p:cNvCxnSpPr>
          <p:nvPr/>
        </p:nvCxnSpPr>
        <p:spPr bwMode="auto">
          <a:xfrm rot="5400000">
            <a:off x="8636000"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94" name="Rectangle 591">
            <a:extLst>
              <a:ext uri="{FF2B5EF4-FFF2-40B4-BE49-F238E27FC236}">
                <a16:creationId xmlns:a16="http://schemas.microsoft.com/office/drawing/2014/main" id="{D73376F1-77C0-1204-FA6E-B87F2DC3CB26}"/>
              </a:ext>
            </a:extLst>
          </p:cNvPr>
          <p:cNvSpPr>
            <a:spLocks noChangeArrowheads="1"/>
          </p:cNvSpPr>
          <p:nvPr/>
        </p:nvSpPr>
        <p:spPr bwMode="auto">
          <a:xfrm>
            <a:off x="8409781" y="143364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95" name="TextBox 77">
            <a:extLst>
              <a:ext uri="{FF2B5EF4-FFF2-40B4-BE49-F238E27FC236}">
                <a16:creationId xmlns:a16="http://schemas.microsoft.com/office/drawing/2014/main" id="{D92E80E7-9F1F-F44B-662B-7B04F4C70AFA}"/>
              </a:ext>
            </a:extLst>
          </p:cNvPr>
          <p:cNvSpPr txBox="1">
            <a:spLocks noChangeArrowheads="1"/>
          </p:cNvSpPr>
          <p:nvPr/>
        </p:nvSpPr>
        <p:spPr bwMode="auto">
          <a:xfrm>
            <a:off x="8861514" y="3789499"/>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X</a:t>
            </a:r>
          </a:p>
        </p:txBody>
      </p:sp>
      <p:sp>
        <p:nvSpPr>
          <p:cNvPr id="96" name="Oval 7">
            <a:extLst>
              <a:ext uri="{FF2B5EF4-FFF2-40B4-BE49-F238E27FC236}">
                <a16:creationId xmlns:a16="http://schemas.microsoft.com/office/drawing/2014/main" id="{785E3E04-FBF9-0F12-E559-58BBA6F51969}"/>
              </a:ext>
            </a:extLst>
          </p:cNvPr>
          <p:cNvSpPr>
            <a:spLocks noChangeArrowheads="1"/>
          </p:cNvSpPr>
          <p:nvPr/>
        </p:nvSpPr>
        <p:spPr bwMode="auto">
          <a:xfrm>
            <a:off x="8477250" y="413398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97" name="Magnetic Disk 18">
            <a:extLst>
              <a:ext uri="{FF2B5EF4-FFF2-40B4-BE49-F238E27FC236}">
                <a16:creationId xmlns:a16="http://schemas.microsoft.com/office/drawing/2014/main" id="{7E65785D-3A23-4918-9208-EC8B8EA9FC5E}"/>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98" name="Text Box 16">
            <a:extLst>
              <a:ext uri="{FF2B5EF4-FFF2-40B4-BE49-F238E27FC236}">
                <a16:creationId xmlns:a16="http://schemas.microsoft.com/office/drawing/2014/main" id="{7AE9A3E6-FFC5-076E-70DC-97EE8D7D3B55}"/>
              </a:ext>
            </a:extLst>
          </p:cNvPr>
          <p:cNvSpPr txBox="1">
            <a:spLocks noChangeArrowheads="1"/>
          </p:cNvSpPr>
          <p:nvPr/>
        </p:nvSpPr>
        <p:spPr bwMode="auto">
          <a:xfrm>
            <a:off x="8588375"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9" name="Straight Connector 98">
            <a:extLst>
              <a:ext uri="{FF2B5EF4-FFF2-40B4-BE49-F238E27FC236}">
                <a16:creationId xmlns:a16="http://schemas.microsoft.com/office/drawing/2014/main" id="{56C3E32F-BC96-B9AA-CB36-0B130EA1AE4A}"/>
              </a:ext>
            </a:extLst>
          </p:cNvPr>
          <p:cNvCxnSpPr>
            <a:cxnSpLocks noChangeShapeType="1"/>
            <a:stCxn id="96" idx="4"/>
          </p:cNvCxnSpPr>
          <p:nvPr/>
        </p:nvCxnSpPr>
        <p:spPr bwMode="auto">
          <a:xfrm>
            <a:off x="8858250" y="4427674"/>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00" name="Text Box 15">
            <a:extLst>
              <a:ext uri="{FF2B5EF4-FFF2-40B4-BE49-F238E27FC236}">
                <a16:creationId xmlns:a16="http://schemas.microsoft.com/office/drawing/2014/main" id="{31D9375F-B9D4-C9DE-6452-87435829AB41}"/>
              </a:ext>
            </a:extLst>
          </p:cNvPr>
          <p:cNvSpPr txBox="1">
            <a:spLocks noChangeArrowheads="1"/>
          </p:cNvSpPr>
          <p:nvPr/>
        </p:nvSpPr>
        <p:spPr bwMode="auto">
          <a:xfrm>
            <a:off x="8588375" y="474041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01" name="Elbow Connector 146">
            <a:extLst>
              <a:ext uri="{FF2B5EF4-FFF2-40B4-BE49-F238E27FC236}">
                <a16:creationId xmlns:a16="http://schemas.microsoft.com/office/drawing/2014/main" id="{F1759C65-EAB5-04F2-1DB0-6495B770018F}"/>
              </a:ext>
            </a:extLst>
          </p:cNvPr>
          <p:cNvCxnSpPr>
            <a:cxnSpLocks noChangeShapeType="1"/>
            <a:stCxn id="97" idx="3"/>
            <a:endCxn id="96" idx="0"/>
          </p:cNvCxnSpPr>
          <p:nvPr/>
        </p:nvCxnSpPr>
        <p:spPr bwMode="auto">
          <a:xfrm>
            <a:off x="8856663" y="3797437"/>
            <a:ext cx="1587" cy="336550"/>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02" name="Text Box 15">
            <a:extLst>
              <a:ext uri="{FF2B5EF4-FFF2-40B4-BE49-F238E27FC236}">
                <a16:creationId xmlns:a16="http://schemas.microsoft.com/office/drawing/2014/main" id="{F5D38F31-7FE3-2ED6-A55E-3D008BD072ED}"/>
              </a:ext>
            </a:extLst>
          </p:cNvPr>
          <p:cNvSpPr txBox="1">
            <a:spLocks noChangeArrowheads="1"/>
          </p:cNvSpPr>
          <p:nvPr/>
        </p:nvSpPr>
        <p:spPr bwMode="auto">
          <a:xfrm>
            <a:off x="8591550" y="4518162"/>
            <a:ext cx="5334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103" name="Text Box 15">
            <a:extLst>
              <a:ext uri="{FF2B5EF4-FFF2-40B4-BE49-F238E27FC236}">
                <a16:creationId xmlns:a16="http://schemas.microsoft.com/office/drawing/2014/main" id="{BFD09A11-8BC2-1CF8-E4DC-5ABE4336ED92}"/>
              </a:ext>
            </a:extLst>
          </p:cNvPr>
          <p:cNvSpPr txBox="1">
            <a:spLocks noChangeArrowheads="1"/>
          </p:cNvSpPr>
          <p:nvPr/>
        </p:nvSpPr>
        <p:spPr bwMode="auto">
          <a:xfrm>
            <a:off x="8588375"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04" name="Rectangle 97">
            <a:extLst>
              <a:ext uri="{FF2B5EF4-FFF2-40B4-BE49-F238E27FC236}">
                <a16:creationId xmlns:a16="http://schemas.microsoft.com/office/drawing/2014/main" id="{BE3682F1-2388-398A-A994-84414F0DABCF}"/>
              </a:ext>
            </a:extLst>
          </p:cNvPr>
          <p:cNvSpPr>
            <a:spLocks noChangeArrowheads="1"/>
          </p:cNvSpPr>
          <p:nvPr/>
        </p:nvSpPr>
        <p:spPr bwMode="auto">
          <a:xfrm>
            <a:off x="9528969"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05" name="Straight Connector 264">
            <a:extLst>
              <a:ext uri="{FF2B5EF4-FFF2-40B4-BE49-F238E27FC236}">
                <a16:creationId xmlns:a16="http://schemas.microsoft.com/office/drawing/2014/main" id="{5C239D23-EB0F-03D7-E425-212361C86751}"/>
              </a:ext>
            </a:extLst>
          </p:cNvPr>
          <p:cNvCxnSpPr>
            <a:cxnSpLocks noChangeShapeType="1"/>
          </p:cNvCxnSpPr>
          <p:nvPr/>
        </p:nvCxnSpPr>
        <p:spPr bwMode="auto">
          <a:xfrm>
            <a:off x="10007600"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06" name="Rectangle 671">
            <a:extLst>
              <a:ext uri="{FF2B5EF4-FFF2-40B4-BE49-F238E27FC236}">
                <a16:creationId xmlns:a16="http://schemas.microsoft.com/office/drawing/2014/main" id="{B530AA8D-50BC-517D-B12A-951090DD2FE8}"/>
              </a:ext>
            </a:extLst>
          </p:cNvPr>
          <p:cNvSpPr>
            <a:spLocks noChangeArrowheads="1"/>
          </p:cNvSpPr>
          <p:nvPr/>
        </p:nvSpPr>
        <p:spPr bwMode="auto">
          <a:xfrm>
            <a:off x="9424988"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a:t>
            </a:r>
            <a:br>
              <a:rPr lang="en-US" sz="1000" b="1" dirty="0"/>
            </a:br>
            <a:r>
              <a:rPr lang="en-US" sz="1000" b="1" dirty="0"/>
              <a:t>User Node</a:t>
            </a:r>
            <a:endParaRPr lang="en-US" sz="1000" dirty="0"/>
          </a:p>
        </p:txBody>
      </p:sp>
      <p:sp>
        <p:nvSpPr>
          <p:cNvPr id="107" name="Rectangle 591">
            <a:extLst>
              <a:ext uri="{FF2B5EF4-FFF2-40B4-BE49-F238E27FC236}">
                <a16:creationId xmlns:a16="http://schemas.microsoft.com/office/drawing/2014/main" id="{EE6710B4-5303-E5CF-4E0E-97B063DC8EB0}"/>
              </a:ext>
            </a:extLst>
          </p:cNvPr>
          <p:cNvSpPr>
            <a:spLocks noChangeArrowheads="1"/>
          </p:cNvSpPr>
          <p:nvPr/>
        </p:nvSpPr>
        <p:spPr bwMode="auto">
          <a:xfrm>
            <a:off x="9551194"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08" name="TextBox 77">
            <a:extLst>
              <a:ext uri="{FF2B5EF4-FFF2-40B4-BE49-F238E27FC236}">
                <a16:creationId xmlns:a16="http://schemas.microsoft.com/office/drawing/2014/main" id="{9940339E-55EF-4ECF-90FB-4133F762D119}"/>
              </a:ext>
            </a:extLst>
          </p:cNvPr>
          <p:cNvSpPr txBox="1">
            <a:spLocks noChangeArrowheads="1"/>
          </p:cNvSpPr>
          <p:nvPr/>
        </p:nvSpPr>
        <p:spPr bwMode="auto">
          <a:xfrm>
            <a:off x="10044171"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Z </a:t>
            </a:r>
          </a:p>
        </p:txBody>
      </p:sp>
      <p:sp>
        <p:nvSpPr>
          <p:cNvPr id="109" name="Oval 7">
            <a:extLst>
              <a:ext uri="{FF2B5EF4-FFF2-40B4-BE49-F238E27FC236}">
                <a16:creationId xmlns:a16="http://schemas.microsoft.com/office/drawing/2014/main" id="{C5131566-2151-432B-5343-2271139B658A}"/>
              </a:ext>
            </a:extLst>
          </p:cNvPr>
          <p:cNvSpPr>
            <a:spLocks noChangeArrowheads="1"/>
          </p:cNvSpPr>
          <p:nvPr/>
        </p:nvSpPr>
        <p:spPr bwMode="auto">
          <a:xfrm>
            <a:off x="9623425"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User Msg Application</a:t>
            </a:r>
            <a:endParaRPr lang="en-US" sz="900" dirty="0">
              <a:latin typeface="Calibri" pitchFamily="34" charset="0"/>
            </a:endParaRPr>
          </a:p>
        </p:txBody>
      </p:sp>
      <p:sp>
        <p:nvSpPr>
          <p:cNvPr id="110" name="Magnetic Disk 18">
            <a:extLst>
              <a:ext uri="{FF2B5EF4-FFF2-40B4-BE49-F238E27FC236}">
                <a16:creationId xmlns:a16="http://schemas.microsoft.com/office/drawing/2014/main" id="{A0AB897E-B1FF-0BEA-D992-5B098147F29A}"/>
              </a:ext>
            </a:extLst>
          </p:cNvPr>
          <p:cNvSpPr/>
          <p:nvPr/>
        </p:nvSpPr>
        <p:spPr>
          <a:xfrm>
            <a:off x="9798050" y="3562487"/>
            <a:ext cx="409575" cy="204787"/>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111" name="Text Box 16">
            <a:extLst>
              <a:ext uri="{FF2B5EF4-FFF2-40B4-BE49-F238E27FC236}">
                <a16:creationId xmlns:a16="http://schemas.microsoft.com/office/drawing/2014/main" id="{0801A9EE-417F-9DC8-A06A-853D3374CDFF}"/>
              </a:ext>
            </a:extLst>
          </p:cNvPr>
          <p:cNvSpPr txBox="1">
            <a:spLocks noChangeArrowheads="1"/>
          </p:cNvSpPr>
          <p:nvPr/>
        </p:nvSpPr>
        <p:spPr bwMode="auto">
          <a:xfrm>
            <a:off x="9734550"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12" name="Straight Connector 111">
            <a:extLst>
              <a:ext uri="{FF2B5EF4-FFF2-40B4-BE49-F238E27FC236}">
                <a16:creationId xmlns:a16="http://schemas.microsoft.com/office/drawing/2014/main" id="{CA68682A-2525-79E2-BE21-4418B8696436}"/>
              </a:ext>
            </a:extLst>
          </p:cNvPr>
          <p:cNvCxnSpPr>
            <a:cxnSpLocks noChangeShapeType="1"/>
            <a:stCxn id="109" idx="4"/>
            <a:endCxn id="111" idx="0"/>
          </p:cNvCxnSpPr>
          <p:nvPr/>
        </p:nvCxnSpPr>
        <p:spPr bwMode="auto">
          <a:xfrm flipH="1">
            <a:off x="10002838"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3" name="Text Box 15">
            <a:extLst>
              <a:ext uri="{FF2B5EF4-FFF2-40B4-BE49-F238E27FC236}">
                <a16:creationId xmlns:a16="http://schemas.microsoft.com/office/drawing/2014/main" id="{D235289D-0D13-1788-96C7-A41CA556CBA7}"/>
              </a:ext>
            </a:extLst>
          </p:cNvPr>
          <p:cNvSpPr txBox="1">
            <a:spLocks noChangeArrowheads="1"/>
          </p:cNvSpPr>
          <p:nvPr/>
        </p:nvSpPr>
        <p:spPr bwMode="auto">
          <a:xfrm>
            <a:off x="9734550"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14" name="Text Box 15">
            <a:extLst>
              <a:ext uri="{FF2B5EF4-FFF2-40B4-BE49-F238E27FC236}">
                <a16:creationId xmlns:a16="http://schemas.microsoft.com/office/drawing/2014/main" id="{4EAD18E1-9D42-E31E-63CD-E8341A5EE048}"/>
              </a:ext>
            </a:extLst>
          </p:cNvPr>
          <p:cNvSpPr txBox="1">
            <a:spLocks noChangeArrowheads="1"/>
          </p:cNvSpPr>
          <p:nvPr/>
        </p:nvSpPr>
        <p:spPr bwMode="auto">
          <a:xfrm>
            <a:off x="9734550"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cxnSp>
        <p:nvCxnSpPr>
          <p:cNvPr id="115" name="Elbow Connector 176">
            <a:extLst>
              <a:ext uri="{FF2B5EF4-FFF2-40B4-BE49-F238E27FC236}">
                <a16:creationId xmlns:a16="http://schemas.microsoft.com/office/drawing/2014/main" id="{F97F33BB-3627-B8A5-4BFB-D171959D25BD}"/>
              </a:ext>
            </a:extLst>
          </p:cNvPr>
          <p:cNvCxnSpPr>
            <a:cxnSpLocks noChangeShapeType="1"/>
            <a:stCxn id="110" idx="3"/>
            <a:endCxn id="109" idx="0"/>
          </p:cNvCxnSpPr>
          <p:nvPr/>
        </p:nvCxnSpPr>
        <p:spPr bwMode="auto">
          <a:xfrm rot="16200000" flipH="1">
            <a:off x="9836150" y="3933962"/>
            <a:ext cx="334963" cy="1587"/>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16" name="Text Box 15">
            <a:extLst>
              <a:ext uri="{FF2B5EF4-FFF2-40B4-BE49-F238E27FC236}">
                <a16:creationId xmlns:a16="http://schemas.microsoft.com/office/drawing/2014/main" id="{E22023C7-2741-CC12-A839-D5530A8B7CBA}"/>
              </a:ext>
            </a:extLst>
          </p:cNvPr>
          <p:cNvSpPr txBox="1">
            <a:spLocks noChangeArrowheads="1"/>
          </p:cNvSpPr>
          <p:nvPr/>
        </p:nvSpPr>
        <p:spPr bwMode="auto">
          <a:xfrm>
            <a:off x="9737725"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117" name="Rectangle 673">
            <a:extLst>
              <a:ext uri="{FF2B5EF4-FFF2-40B4-BE49-F238E27FC236}">
                <a16:creationId xmlns:a16="http://schemas.microsoft.com/office/drawing/2014/main" id="{2147C9F2-91A4-22AF-4AD9-73444E6B6679}"/>
              </a:ext>
            </a:extLst>
          </p:cNvPr>
          <p:cNvSpPr>
            <a:spLocks noChangeArrowheads="1"/>
          </p:cNvSpPr>
          <p:nvPr/>
        </p:nvSpPr>
        <p:spPr bwMode="auto">
          <a:xfrm>
            <a:off x="8216900"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18" name="Straight Connector 117">
            <a:extLst>
              <a:ext uri="{FF2B5EF4-FFF2-40B4-BE49-F238E27FC236}">
                <a16:creationId xmlns:a16="http://schemas.microsoft.com/office/drawing/2014/main" id="{228CD1AE-6A64-C8BC-2B30-703361A5A66D}"/>
              </a:ext>
            </a:extLst>
          </p:cNvPr>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9" name="TextBox 76">
            <a:extLst>
              <a:ext uri="{FF2B5EF4-FFF2-40B4-BE49-F238E27FC236}">
                <a16:creationId xmlns:a16="http://schemas.microsoft.com/office/drawing/2014/main" id="{011619BF-CB33-A208-0B22-299223B3F0EE}"/>
              </a:ext>
            </a:extLst>
          </p:cNvPr>
          <p:cNvSpPr txBox="1">
            <a:spLocks noChangeArrowheads="1"/>
          </p:cNvSpPr>
          <p:nvPr/>
        </p:nvSpPr>
        <p:spPr bwMode="auto">
          <a:xfrm>
            <a:off x="5276940" y="2769322"/>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X</a:t>
            </a:r>
          </a:p>
        </p:txBody>
      </p:sp>
      <p:sp>
        <p:nvSpPr>
          <p:cNvPr id="120" name="Magnetic Disk 18">
            <a:extLst>
              <a:ext uri="{FF2B5EF4-FFF2-40B4-BE49-F238E27FC236}">
                <a16:creationId xmlns:a16="http://schemas.microsoft.com/office/drawing/2014/main" id="{4CC35AF7-4AD6-7214-1520-823AB22A2F33}"/>
              </a:ext>
            </a:extLst>
          </p:cNvPr>
          <p:cNvSpPr/>
          <p:nvPr/>
        </p:nvSpPr>
        <p:spPr>
          <a:xfrm>
            <a:off x="4926013" y="2192474"/>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cxnSp>
        <p:nvCxnSpPr>
          <p:cNvPr id="121" name="Elbow Connector 230">
            <a:extLst>
              <a:ext uri="{FF2B5EF4-FFF2-40B4-BE49-F238E27FC236}">
                <a16:creationId xmlns:a16="http://schemas.microsoft.com/office/drawing/2014/main" id="{B1AC6254-B406-4B48-625C-397625609AD3}"/>
              </a:ext>
            </a:extLst>
          </p:cNvPr>
          <p:cNvCxnSpPr>
            <a:cxnSpLocks noChangeShapeType="1"/>
            <a:endCxn id="120" idx="3"/>
          </p:cNvCxnSpPr>
          <p:nvPr/>
        </p:nvCxnSpPr>
        <p:spPr bwMode="auto">
          <a:xfrm rot="16200000" flipV="1">
            <a:off x="4620817" y="2954076"/>
            <a:ext cx="1069978" cy="3973"/>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22" name="Oval 7">
            <a:extLst>
              <a:ext uri="{FF2B5EF4-FFF2-40B4-BE49-F238E27FC236}">
                <a16:creationId xmlns:a16="http://schemas.microsoft.com/office/drawing/2014/main" id="{2E6BAB8E-FE0B-AB97-605B-418AD9E1B187}"/>
              </a:ext>
            </a:extLst>
          </p:cNvPr>
          <p:cNvSpPr>
            <a:spLocks noChangeArrowheads="1"/>
          </p:cNvSpPr>
          <p:nvPr/>
        </p:nvSpPr>
        <p:spPr bwMode="auto">
          <a:xfrm>
            <a:off x="4778375" y="2579824"/>
            <a:ext cx="760413"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123" name="Text Box 15">
            <a:extLst>
              <a:ext uri="{FF2B5EF4-FFF2-40B4-BE49-F238E27FC236}">
                <a16:creationId xmlns:a16="http://schemas.microsoft.com/office/drawing/2014/main" id="{3C82F9F9-4283-8CDD-91BA-B6310D9AE099}"/>
              </a:ext>
            </a:extLst>
          </p:cNvPr>
          <p:cNvSpPr txBox="1">
            <a:spLocks noChangeArrowheads="1"/>
          </p:cNvSpPr>
          <p:nvPr/>
        </p:nvSpPr>
        <p:spPr bwMode="auto">
          <a:xfrm>
            <a:off x="4868863" y="304178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24" name="Magnetic Disk 18">
            <a:extLst>
              <a:ext uri="{FF2B5EF4-FFF2-40B4-BE49-F238E27FC236}">
                <a16:creationId xmlns:a16="http://schemas.microsoft.com/office/drawing/2014/main" id="{C8C9CFAF-B8DC-3C06-7737-3C0AE79C141E}"/>
              </a:ext>
            </a:extLst>
          </p:cNvPr>
          <p:cNvSpPr/>
          <p:nvPr/>
        </p:nvSpPr>
        <p:spPr>
          <a:xfrm>
            <a:off x="1993900" y="2905262"/>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sp>
        <p:nvSpPr>
          <p:cNvPr id="7" name="Text Box 15">
            <a:extLst>
              <a:ext uri="{FF2B5EF4-FFF2-40B4-BE49-F238E27FC236}">
                <a16:creationId xmlns:a16="http://schemas.microsoft.com/office/drawing/2014/main" id="{85FAEBA4-04A4-ACEF-9ABB-6732B4BE6649}"/>
              </a:ext>
            </a:extLst>
          </p:cNvPr>
          <p:cNvSpPr txBox="1">
            <a:spLocks noChangeArrowheads="1"/>
          </p:cNvSpPr>
          <p:nvPr/>
        </p:nvSpPr>
        <p:spPr bwMode="auto">
          <a:xfrm>
            <a:off x="1930568" y="452357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8" name="Text Box 15">
            <a:extLst>
              <a:ext uri="{FF2B5EF4-FFF2-40B4-BE49-F238E27FC236}">
                <a16:creationId xmlns:a16="http://schemas.microsoft.com/office/drawing/2014/main" id="{F6357B2A-5128-6607-2799-AE29131404BD}"/>
              </a:ext>
            </a:extLst>
          </p:cNvPr>
          <p:cNvSpPr txBox="1">
            <a:spLocks noChangeArrowheads="1"/>
          </p:cNvSpPr>
          <p:nvPr/>
        </p:nvSpPr>
        <p:spPr bwMode="auto">
          <a:xfrm>
            <a:off x="1927907" y="431035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9" name="Text Box 57">
            <a:extLst>
              <a:ext uri="{FF2B5EF4-FFF2-40B4-BE49-F238E27FC236}">
                <a16:creationId xmlns:a16="http://schemas.microsoft.com/office/drawing/2014/main" id="{947CA123-1512-CF96-0D4B-2038252B42ED}"/>
              </a:ext>
            </a:extLst>
          </p:cNvPr>
          <p:cNvSpPr txBox="1">
            <a:spLocks noChangeArrowheads="1"/>
          </p:cNvSpPr>
          <p:nvPr/>
        </p:nvSpPr>
        <p:spPr bwMode="auto">
          <a:xfrm>
            <a:off x="8737232" y="5955620"/>
            <a:ext cx="162792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ESLT / MOC</a:t>
            </a:r>
          </a:p>
          <a:p>
            <a:pPr algn="ctr" eaLnBrk="1" hangingPunct="1"/>
            <a:r>
              <a:rPr lang="en-GB" sz="1000" b="1" dirty="0">
                <a:solidFill>
                  <a:srgbClr val="FF0000"/>
                </a:solidFill>
                <a:latin typeface="Calibri" pitchFamily="34" charset="0"/>
              </a:rPr>
              <a:t>Cross Support Interface (including Svc </a:t>
            </a:r>
            <a:r>
              <a:rPr lang="en-GB" sz="1000" b="1" dirty="0" err="1">
                <a:solidFill>
                  <a:srgbClr val="FF0000"/>
                </a:solidFill>
                <a:latin typeface="Calibri" pitchFamily="34" charset="0"/>
              </a:rPr>
              <a:t>Mgmt</a:t>
            </a:r>
            <a:r>
              <a:rPr lang="en-GB" sz="1000" b="1" dirty="0">
                <a:solidFill>
                  <a:srgbClr val="FF0000"/>
                </a:solidFill>
                <a:latin typeface="Calibri" pitchFamily="34" charset="0"/>
              </a:rPr>
              <a:t>)</a:t>
            </a:r>
          </a:p>
        </p:txBody>
      </p:sp>
      <p:cxnSp>
        <p:nvCxnSpPr>
          <p:cNvPr id="10" name="Straight Connector 9">
            <a:extLst>
              <a:ext uri="{FF2B5EF4-FFF2-40B4-BE49-F238E27FC236}">
                <a16:creationId xmlns:a16="http://schemas.microsoft.com/office/drawing/2014/main" id="{AFDC230C-0B20-DD5A-AA22-89D2D96B5148}"/>
              </a:ext>
            </a:extLst>
          </p:cNvPr>
          <p:cNvCxnSpPr>
            <a:cxnSpLocks noChangeShapeType="1"/>
          </p:cNvCxnSpPr>
          <p:nvPr/>
        </p:nvCxnSpPr>
        <p:spPr bwMode="auto">
          <a:xfrm>
            <a:off x="9459531" y="1309550"/>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 name="TextBox 2">
            <a:extLst>
              <a:ext uri="{FF2B5EF4-FFF2-40B4-BE49-F238E27FC236}">
                <a16:creationId xmlns:a16="http://schemas.microsoft.com/office/drawing/2014/main" id="{B4D69385-71F7-9633-BAAC-491A301C027F}"/>
              </a:ext>
            </a:extLst>
          </p:cNvPr>
          <p:cNvSpPr txBox="1"/>
          <p:nvPr/>
        </p:nvSpPr>
        <p:spPr>
          <a:xfrm>
            <a:off x="7383" y="2182740"/>
            <a:ext cx="1745306" cy="2800767"/>
          </a:xfrm>
          <a:prstGeom prst="rect">
            <a:avLst/>
          </a:prstGeom>
          <a:noFill/>
        </p:spPr>
        <p:txBody>
          <a:bodyPr wrap="square">
            <a:spAutoFit/>
          </a:bodyPr>
          <a:lstStyle/>
          <a:p>
            <a:r>
              <a:rPr lang="en-GB" sz="1100" dirty="0">
                <a:solidFill>
                  <a:srgbClr val="003249"/>
                </a:solidFill>
              </a:rPr>
              <a:t>Space to Planet Link</a:t>
            </a:r>
            <a:r>
              <a:rPr lang="en-GB" sz="1100" dirty="0"/>
              <a:t>:</a:t>
            </a:r>
          </a:p>
          <a:p>
            <a:pPr marL="171450" indent="-171450">
              <a:buFont typeface="Arial" panose="020B0604020202020204" pitchFamily="34" charset="0"/>
              <a:buChar char="•"/>
            </a:pPr>
            <a:r>
              <a:rPr lang="en-GB" sz="1100" dirty="0"/>
              <a:t>Could use USLP with Prox-1 controls from SRN-A to Node on Planet Surface</a:t>
            </a:r>
          </a:p>
          <a:p>
            <a:pPr marL="171450" indent="-171450">
              <a:buFont typeface="Arial" panose="020B0604020202020204" pitchFamily="34" charset="0"/>
              <a:buChar char="•"/>
            </a:pPr>
            <a:r>
              <a:rPr lang="en-GB" sz="1100" dirty="0"/>
              <a:t>Could use Prox-1 from SRN-A to surface</a:t>
            </a:r>
          </a:p>
          <a:p>
            <a:pPr marL="171450" indent="-171450">
              <a:buFont typeface="Arial" panose="020B0604020202020204" pitchFamily="34" charset="0"/>
              <a:buChar char="•"/>
            </a:pPr>
            <a:r>
              <a:rPr lang="en-GB" sz="1100" dirty="0"/>
              <a:t>SRN-A could be on Planet surface (treated like PSLT)</a:t>
            </a:r>
          </a:p>
          <a:p>
            <a:pPr marL="171450" indent="-171450">
              <a:buFont typeface="Arial" panose="020B0604020202020204" pitchFamily="34" charset="0"/>
              <a:buChar char="•"/>
            </a:pPr>
            <a:r>
              <a:rPr lang="en-GB" sz="1100" dirty="0"/>
              <a:t>PSLT to Space Relay User Node could use </a:t>
            </a:r>
            <a:r>
              <a:rPr lang="en-GB" sz="1100" dirty="0" err="1"/>
              <a:t>WiFi</a:t>
            </a:r>
            <a:r>
              <a:rPr lang="en-GB" sz="1100" dirty="0"/>
              <a:t> or 3GPP for Space to Planet Relay Link instead of </a:t>
            </a:r>
            <a:r>
              <a:rPr lang="en-GB" sz="1100" dirty="0" err="1"/>
              <a:t>Prox</a:t>
            </a:r>
            <a:endParaRPr lang="en-GB" sz="1100" dirty="0"/>
          </a:p>
        </p:txBody>
      </p:sp>
      <p:sp>
        <p:nvSpPr>
          <p:cNvPr id="11" name="TextBox 10">
            <a:extLst>
              <a:ext uri="{FF2B5EF4-FFF2-40B4-BE49-F238E27FC236}">
                <a16:creationId xmlns:a16="http://schemas.microsoft.com/office/drawing/2014/main" id="{DFB86EF5-0DDB-189C-A93D-F0C1ADCC05E1}"/>
              </a:ext>
            </a:extLst>
          </p:cNvPr>
          <p:cNvSpPr txBox="1"/>
          <p:nvPr/>
        </p:nvSpPr>
        <p:spPr>
          <a:xfrm>
            <a:off x="10491730" y="2234517"/>
            <a:ext cx="1745306" cy="3477875"/>
          </a:xfrm>
          <a:prstGeom prst="rect">
            <a:avLst/>
          </a:prstGeom>
          <a:noFill/>
        </p:spPr>
        <p:txBody>
          <a:bodyPr wrap="square">
            <a:spAutoFit/>
          </a:bodyPr>
          <a:lstStyle/>
          <a:p>
            <a:r>
              <a:rPr lang="en-GB" sz="1100" dirty="0">
                <a:solidFill>
                  <a:srgbClr val="003249"/>
                </a:solidFill>
              </a:rPr>
              <a:t>Terrestrial User Node:</a:t>
            </a:r>
            <a:endParaRPr lang="en-GB" sz="1100" dirty="0"/>
          </a:p>
          <a:p>
            <a:pPr marL="171450" indent="-171450">
              <a:buFont typeface="Arial" panose="020B0604020202020204" pitchFamily="34" charset="0"/>
              <a:buChar char="•"/>
            </a:pPr>
            <a:r>
              <a:rPr lang="en-GB" sz="1100" dirty="0"/>
              <a:t>Space Routing Node MOC (controlling one or more ISL Nodes) can use DTN / BP to do monitor &amp; control of traffic flow, or it may use link layer TT&amp;C via CSTS-FF direct to the Relay S/C, SRN-A (or B, not shown explicitly)</a:t>
            </a:r>
          </a:p>
          <a:p>
            <a:pPr marL="171450" indent="-171450">
              <a:buFont typeface="Arial" panose="020B0604020202020204" pitchFamily="34" charset="0"/>
              <a:buChar char="•"/>
            </a:pPr>
            <a:r>
              <a:rPr lang="en-GB" sz="1100" dirty="0"/>
              <a:t>Earth User Node shown using AMS and BP via ESLT that offers DTN services.</a:t>
            </a:r>
          </a:p>
          <a:p>
            <a:pPr marL="171450" indent="-171450">
              <a:buFont typeface="Arial" panose="020B0604020202020204" pitchFamily="34" charset="0"/>
              <a:buChar char="•"/>
            </a:pPr>
            <a:r>
              <a:rPr lang="en-GB" sz="1100" dirty="0"/>
              <a:t>EUN MOC just uses BP end to end unless “Last Hop” emergency mode is required.</a:t>
            </a:r>
          </a:p>
        </p:txBody>
      </p:sp>
      <p:sp>
        <p:nvSpPr>
          <p:cNvPr id="12" name="Magnetic Disk 18">
            <a:extLst>
              <a:ext uri="{FF2B5EF4-FFF2-40B4-BE49-F238E27FC236}">
                <a16:creationId xmlns:a16="http://schemas.microsoft.com/office/drawing/2014/main" id="{B2E7A0EF-E57B-620B-97B6-565393376012}"/>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sp>
        <p:nvSpPr>
          <p:cNvPr id="13" name="Magnetic Disk 18">
            <a:extLst>
              <a:ext uri="{FF2B5EF4-FFF2-40B4-BE49-F238E27FC236}">
                <a16:creationId xmlns:a16="http://schemas.microsoft.com/office/drawing/2014/main" id="{80BE777E-EA62-9B45-8FEE-A6893C6C2B7C}"/>
              </a:ext>
            </a:extLst>
          </p:cNvPr>
          <p:cNvSpPr/>
          <p:nvPr/>
        </p:nvSpPr>
        <p:spPr>
          <a:xfrm>
            <a:off x="4926013" y="2192474"/>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sp>
        <p:nvSpPr>
          <p:cNvPr id="14" name="Magnetic Disk 18">
            <a:extLst>
              <a:ext uri="{FF2B5EF4-FFF2-40B4-BE49-F238E27FC236}">
                <a16:creationId xmlns:a16="http://schemas.microsoft.com/office/drawing/2014/main" id="{81ED865F-9B17-AED9-0F63-3CD2523B061E}"/>
              </a:ext>
            </a:extLst>
          </p:cNvPr>
          <p:cNvSpPr/>
          <p:nvPr/>
        </p:nvSpPr>
        <p:spPr>
          <a:xfrm>
            <a:off x="1993900" y="2905262"/>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15" name="Magnetic Disk 18">
            <a:extLst>
              <a:ext uri="{FF2B5EF4-FFF2-40B4-BE49-F238E27FC236}">
                <a16:creationId xmlns:a16="http://schemas.microsoft.com/office/drawing/2014/main" id="{D4898177-B53C-031A-D33C-A8C124B476E7}"/>
              </a:ext>
            </a:extLst>
          </p:cNvPr>
          <p:cNvSpPr/>
          <p:nvPr/>
        </p:nvSpPr>
        <p:spPr>
          <a:xfrm>
            <a:off x="9776237" y="3530398"/>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16" name="Text Box 57">
            <a:extLst>
              <a:ext uri="{FF2B5EF4-FFF2-40B4-BE49-F238E27FC236}">
                <a16:creationId xmlns:a16="http://schemas.microsoft.com/office/drawing/2014/main" id="{3983CCB9-F8F3-3DB1-5F94-102CD9AA98A7}"/>
              </a:ext>
            </a:extLst>
          </p:cNvPr>
          <p:cNvSpPr txBox="1">
            <a:spLocks noChangeArrowheads="1"/>
          </p:cNvSpPr>
          <p:nvPr/>
        </p:nvSpPr>
        <p:spPr bwMode="auto">
          <a:xfrm>
            <a:off x="3891331" y="5790368"/>
            <a:ext cx="146489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Inter Satellite Link</a:t>
            </a:r>
          </a:p>
          <a:p>
            <a:pPr algn="ctr" eaLnBrk="1" hangingPunct="1"/>
            <a:r>
              <a:rPr lang="en-GB" sz="1000" b="1" dirty="0">
                <a:solidFill>
                  <a:srgbClr val="FF0000"/>
                </a:solidFill>
                <a:latin typeface="Calibri" pitchFamily="34" charset="0"/>
              </a:rPr>
              <a:t>Cross Support Interface</a:t>
            </a:r>
          </a:p>
        </p:txBody>
      </p:sp>
    </p:spTree>
    <p:extLst>
      <p:ext uri="{BB962C8B-B14F-4D97-AF65-F5344CB8AC3E}">
        <p14:creationId xmlns:p14="http://schemas.microsoft.com/office/powerpoint/2010/main" val="2438952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6700"/>
            <a:ext cx="7772400" cy="762000"/>
          </a:xfrm>
        </p:spPr>
        <p:txBody>
          <a:bodyPr vert="horz" lIns="91440" tIns="45720" rIns="91440" bIns="45720" rtlCol="0" anchor="ctr" anchorCtr="0">
            <a:normAutofit fontScale="90000"/>
          </a:bodyPr>
          <a:lstStyle/>
          <a:p>
            <a:r>
              <a:rPr lang="en-US" sz="3200" u="sng" dirty="0"/>
              <a:t>Bespoke</a:t>
            </a:r>
            <a:r>
              <a:rPr lang="en-US" sz="3200" dirty="0"/>
              <a:t> – Return, </a:t>
            </a:r>
            <a:r>
              <a:rPr lang="en-US" sz="3200" u="sng" dirty="0"/>
              <a:t>SSI Stage 2 ESLT</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SLE - RCF</a:t>
            </a:r>
            <a:endParaRPr lang="en-US" sz="900" dirty="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0" name="TextBox 76"/>
          <p:cNvSpPr txBox="1">
            <a:spLocks noChangeArrowheads="1"/>
          </p:cNvSpPr>
          <p:nvPr/>
        </p:nvSpPr>
        <p:spPr bwMode="auto">
          <a:xfrm>
            <a:off x="7502525" y="3703774"/>
            <a:ext cx="5603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From</a:t>
            </a:r>
          </a:p>
          <a:p>
            <a:pPr algn="ctr" eaLnBrk="1" hangingPunct="1"/>
            <a:r>
              <a:rPr lang="en-US" sz="800" b="1">
                <a:solidFill>
                  <a:srgbClr val="0079A4"/>
                </a:solidFill>
              </a:rPr>
              <a:t>VC X&amp;Z</a:t>
            </a:r>
          </a:p>
        </p:txBody>
      </p: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6" name="Rectangle 97">
            <a:extLst>
              <a:ext uri="{FF2B5EF4-FFF2-40B4-BE49-F238E27FC236}">
                <a16:creationId xmlns:a16="http://schemas.microsoft.com/office/drawing/2014/main" id="{7498E680-6AE3-CF80-571C-D69B91B712F0}"/>
              </a:ext>
            </a:extLst>
          </p:cNvPr>
          <p:cNvSpPr>
            <a:spLocks noChangeArrowheads="1"/>
          </p:cNvSpPr>
          <p:nvPr/>
        </p:nvSpPr>
        <p:spPr bwMode="auto">
          <a:xfrm>
            <a:off x="1739107"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77" name="Rectangle 672">
            <a:extLst>
              <a:ext uri="{FF2B5EF4-FFF2-40B4-BE49-F238E27FC236}">
                <a16:creationId xmlns:a16="http://schemas.microsoft.com/office/drawing/2014/main" id="{2A446740-CAFA-368C-D926-CFF8AD0B7DB6}"/>
              </a:ext>
            </a:extLst>
          </p:cNvPr>
          <p:cNvSpPr>
            <a:spLocks noChangeArrowheads="1"/>
          </p:cNvSpPr>
          <p:nvPr/>
        </p:nvSpPr>
        <p:spPr bwMode="auto">
          <a:xfrm>
            <a:off x="1689100"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a:t>
            </a:r>
            <a:br>
              <a:rPr lang="en-US" sz="1000" b="1" dirty="0"/>
            </a:br>
            <a:r>
              <a:rPr lang="en-US" sz="1000" b="1" dirty="0"/>
              <a:t>User Node</a:t>
            </a:r>
            <a:endParaRPr lang="en-US" sz="1000" dirty="0"/>
          </a:p>
        </p:txBody>
      </p:sp>
      <p:sp>
        <p:nvSpPr>
          <p:cNvPr id="78" name="Rectangle 591">
            <a:extLst>
              <a:ext uri="{FF2B5EF4-FFF2-40B4-BE49-F238E27FC236}">
                <a16:creationId xmlns:a16="http://schemas.microsoft.com/office/drawing/2014/main" id="{B2017BE2-A948-8002-6C2B-6DB68F14EA4E}"/>
              </a:ext>
            </a:extLst>
          </p:cNvPr>
          <p:cNvSpPr>
            <a:spLocks noChangeArrowheads="1"/>
          </p:cNvSpPr>
          <p:nvPr/>
        </p:nvSpPr>
        <p:spPr bwMode="auto">
          <a:xfrm>
            <a:off x="1765300"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79" name="TextBox 76">
            <a:extLst>
              <a:ext uri="{FF2B5EF4-FFF2-40B4-BE49-F238E27FC236}">
                <a16:creationId xmlns:a16="http://schemas.microsoft.com/office/drawing/2014/main" id="{0C8226A4-BF9E-10E3-755A-B6D0F8797D04}"/>
              </a:ext>
            </a:extLst>
          </p:cNvPr>
          <p:cNvSpPr txBox="1">
            <a:spLocks noChangeArrowheads="1"/>
          </p:cNvSpPr>
          <p:nvPr/>
        </p:nvSpPr>
        <p:spPr bwMode="auto">
          <a:xfrm>
            <a:off x="2299525" y="3090446"/>
            <a:ext cx="41870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a:t>
            </a:r>
          </a:p>
          <a:p>
            <a:pPr algn="ctr" eaLnBrk="1" hangingPunct="1"/>
            <a:r>
              <a:rPr lang="en-US" sz="800" b="1" dirty="0">
                <a:solidFill>
                  <a:srgbClr val="0079A4"/>
                </a:solidFill>
              </a:rPr>
              <a:t>VC Z</a:t>
            </a:r>
          </a:p>
        </p:txBody>
      </p:sp>
      <p:cxnSp>
        <p:nvCxnSpPr>
          <p:cNvPr id="80" name="Straight Connector 79">
            <a:extLst>
              <a:ext uri="{FF2B5EF4-FFF2-40B4-BE49-F238E27FC236}">
                <a16:creationId xmlns:a16="http://schemas.microsoft.com/office/drawing/2014/main" id="{3A021B36-7897-2999-CF95-D7A47FACE4B8}"/>
              </a:ext>
            </a:extLst>
          </p:cNvPr>
          <p:cNvCxnSpPr>
            <a:cxnSpLocks noChangeShapeType="1"/>
          </p:cNvCxnSpPr>
          <p:nvPr/>
        </p:nvCxnSpPr>
        <p:spPr bwMode="auto">
          <a:xfrm flipH="1">
            <a:off x="2221706"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83" name="Text Box 12">
            <a:extLst>
              <a:ext uri="{FF2B5EF4-FFF2-40B4-BE49-F238E27FC236}">
                <a16:creationId xmlns:a16="http://schemas.microsoft.com/office/drawing/2014/main" id="{6E6D98AA-4840-4447-78F0-EBF3502173BB}"/>
              </a:ext>
            </a:extLst>
          </p:cNvPr>
          <p:cNvSpPr txBox="1">
            <a:spLocks noChangeArrowheads="1"/>
          </p:cNvSpPr>
          <p:nvPr/>
        </p:nvSpPr>
        <p:spPr bwMode="auto">
          <a:xfrm>
            <a:off x="1936750"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84" name="Elbow Connector 246">
            <a:extLst>
              <a:ext uri="{FF2B5EF4-FFF2-40B4-BE49-F238E27FC236}">
                <a16:creationId xmlns:a16="http://schemas.microsoft.com/office/drawing/2014/main" id="{E0DFEA8F-65C4-D390-BC56-75B170DA91EC}"/>
              </a:ext>
            </a:extLst>
          </p:cNvPr>
          <p:cNvCxnSpPr>
            <a:cxnSpLocks noChangeShapeType="1"/>
          </p:cNvCxnSpPr>
          <p:nvPr/>
        </p:nvCxnSpPr>
        <p:spPr bwMode="auto">
          <a:xfrm>
            <a:off x="2222500" y="3117987"/>
            <a:ext cx="3175" cy="325437"/>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86" name="Text Box 15">
            <a:extLst>
              <a:ext uri="{FF2B5EF4-FFF2-40B4-BE49-F238E27FC236}">
                <a16:creationId xmlns:a16="http://schemas.microsoft.com/office/drawing/2014/main" id="{31C0DCDB-055A-0CB8-2610-83168A39B7D0}"/>
              </a:ext>
            </a:extLst>
          </p:cNvPr>
          <p:cNvSpPr txBox="1">
            <a:spLocks noChangeArrowheads="1"/>
          </p:cNvSpPr>
          <p:nvPr/>
        </p:nvSpPr>
        <p:spPr bwMode="auto">
          <a:xfrm>
            <a:off x="1937544"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88" name="TextBox 152">
            <a:extLst>
              <a:ext uri="{FF2B5EF4-FFF2-40B4-BE49-F238E27FC236}">
                <a16:creationId xmlns:a16="http://schemas.microsoft.com/office/drawing/2014/main" id="{2AA5AFD8-B276-7861-1512-2E0FE344A714}"/>
              </a:ext>
            </a:extLst>
          </p:cNvPr>
          <p:cNvSpPr txBox="1">
            <a:spLocks noChangeArrowheads="1"/>
          </p:cNvSpPr>
          <p:nvPr/>
        </p:nvSpPr>
        <p:spPr bwMode="auto">
          <a:xfrm>
            <a:off x="9137472" y="5824352"/>
            <a:ext cx="115288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IP-based Network</a:t>
            </a:r>
          </a:p>
        </p:txBody>
      </p:sp>
      <p:sp>
        <p:nvSpPr>
          <p:cNvPr id="89" name="Text Box 57">
            <a:extLst>
              <a:ext uri="{FF2B5EF4-FFF2-40B4-BE49-F238E27FC236}">
                <a16:creationId xmlns:a16="http://schemas.microsoft.com/office/drawing/2014/main" id="{54A91FFB-25CB-34CE-65FC-2616FFF37BD8}"/>
              </a:ext>
            </a:extLst>
          </p:cNvPr>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cxnSp>
        <p:nvCxnSpPr>
          <p:cNvPr id="90" name="Elbow Connector 176">
            <a:extLst>
              <a:ext uri="{FF2B5EF4-FFF2-40B4-BE49-F238E27FC236}">
                <a16:creationId xmlns:a16="http://schemas.microsoft.com/office/drawing/2014/main" id="{03E9FFA8-89D9-0EA7-623E-944A12B5C1F3}"/>
              </a:ext>
            </a:extLst>
          </p:cNvPr>
          <p:cNvCxnSpPr>
            <a:cxnSpLocks noChangeShapeType="1"/>
            <a:endCxn id="207" idx="1"/>
          </p:cNvCxnSpPr>
          <p:nvPr/>
        </p:nvCxnSpPr>
        <p:spPr bwMode="auto">
          <a:xfrm flipV="1">
            <a:off x="2506662" y="5265081"/>
            <a:ext cx="2374901" cy="794"/>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91" name="TextBox 152">
            <a:extLst>
              <a:ext uri="{FF2B5EF4-FFF2-40B4-BE49-F238E27FC236}">
                <a16:creationId xmlns:a16="http://schemas.microsoft.com/office/drawing/2014/main" id="{6CD1DAAF-6851-B043-D909-04D0A0BDDF05}"/>
              </a:ext>
            </a:extLst>
          </p:cNvPr>
          <p:cNvSpPr txBox="1">
            <a:spLocks noChangeArrowheads="1"/>
          </p:cNvSpPr>
          <p:nvPr/>
        </p:nvSpPr>
        <p:spPr bwMode="auto">
          <a:xfrm>
            <a:off x="2262539" y="5728908"/>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Space to Planet</a:t>
            </a:r>
          </a:p>
          <a:p>
            <a:pPr algn="ctr"/>
            <a:r>
              <a:rPr lang="en-US" sz="900" b="1" dirty="0"/>
              <a:t>Relay Link</a:t>
            </a:r>
          </a:p>
        </p:txBody>
      </p:sp>
      <p:sp>
        <p:nvSpPr>
          <p:cNvPr id="92" name="Rectangle 97">
            <a:extLst>
              <a:ext uri="{FF2B5EF4-FFF2-40B4-BE49-F238E27FC236}">
                <a16:creationId xmlns:a16="http://schemas.microsoft.com/office/drawing/2014/main" id="{811593CE-156A-5882-378E-A2A5A6877AA8}"/>
              </a:ext>
            </a:extLst>
          </p:cNvPr>
          <p:cNvSpPr>
            <a:spLocks noChangeArrowheads="1"/>
          </p:cNvSpPr>
          <p:nvPr/>
        </p:nvSpPr>
        <p:spPr bwMode="auto">
          <a:xfrm>
            <a:off x="8394700"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93" name="Straight Connector 264">
            <a:extLst>
              <a:ext uri="{FF2B5EF4-FFF2-40B4-BE49-F238E27FC236}">
                <a16:creationId xmlns:a16="http://schemas.microsoft.com/office/drawing/2014/main" id="{0CF498F3-3FF0-517D-7F18-BC2AA2322D11}"/>
              </a:ext>
            </a:extLst>
          </p:cNvPr>
          <p:cNvCxnSpPr>
            <a:cxnSpLocks noChangeShapeType="1"/>
          </p:cNvCxnSpPr>
          <p:nvPr/>
        </p:nvCxnSpPr>
        <p:spPr bwMode="auto">
          <a:xfrm rot="5400000">
            <a:off x="8636000"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94" name="Rectangle 591">
            <a:extLst>
              <a:ext uri="{FF2B5EF4-FFF2-40B4-BE49-F238E27FC236}">
                <a16:creationId xmlns:a16="http://schemas.microsoft.com/office/drawing/2014/main" id="{D73376F1-77C0-1204-FA6E-B87F2DC3CB26}"/>
              </a:ext>
            </a:extLst>
          </p:cNvPr>
          <p:cNvSpPr>
            <a:spLocks noChangeArrowheads="1"/>
          </p:cNvSpPr>
          <p:nvPr/>
        </p:nvSpPr>
        <p:spPr bwMode="auto">
          <a:xfrm>
            <a:off x="8409781" y="143364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95" name="TextBox 77">
            <a:extLst>
              <a:ext uri="{FF2B5EF4-FFF2-40B4-BE49-F238E27FC236}">
                <a16:creationId xmlns:a16="http://schemas.microsoft.com/office/drawing/2014/main" id="{D92E80E7-9F1F-F44B-662B-7B04F4C70AFA}"/>
              </a:ext>
            </a:extLst>
          </p:cNvPr>
          <p:cNvSpPr txBox="1">
            <a:spLocks noChangeArrowheads="1"/>
          </p:cNvSpPr>
          <p:nvPr/>
        </p:nvSpPr>
        <p:spPr bwMode="auto">
          <a:xfrm>
            <a:off x="8861514" y="3789499"/>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X</a:t>
            </a:r>
          </a:p>
        </p:txBody>
      </p:sp>
      <p:sp>
        <p:nvSpPr>
          <p:cNvPr id="96" name="Oval 7">
            <a:extLst>
              <a:ext uri="{FF2B5EF4-FFF2-40B4-BE49-F238E27FC236}">
                <a16:creationId xmlns:a16="http://schemas.microsoft.com/office/drawing/2014/main" id="{785E3E04-FBF9-0F12-E559-58BBA6F51969}"/>
              </a:ext>
            </a:extLst>
          </p:cNvPr>
          <p:cNvSpPr>
            <a:spLocks noChangeArrowheads="1"/>
          </p:cNvSpPr>
          <p:nvPr/>
        </p:nvSpPr>
        <p:spPr bwMode="auto">
          <a:xfrm>
            <a:off x="8477250" y="413398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97" name="Magnetic Disk 18">
            <a:extLst>
              <a:ext uri="{FF2B5EF4-FFF2-40B4-BE49-F238E27FC236}">
                <a16:creationId xmlns:a16="http://schemas.microsoft.com/office/drawing/2014/main" id="{7E65785D-3A23-4918-9208-EC8B8EA9FC5E}"/>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98" name="Text Box 16">
            <a:extLst>
              <a:ext uri="{FF2B5EF4-FFF2-40B4-BE49-F238E27FC236}">
                <a16:creationId xmlns:a16="http://schemas.microsoft.com/office/drawing/2014/main" id="{7AE9A3E6-FFC5-076E-70DC-97EE8D7D3B55}"/>
              </a:ext>
            </a:extLst>
          </p:cNvPr>
          <p:cNvSpPr txBox="1">
            <a:spLocks noChangeArrowheads="1"/>
          </p:cNvSpPr>
          <p:nvPr/>
        </p:nvSpPr>
        <p:spPr bwMode="auto">
          <a:xfrm>
            <a:off x="8588375"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9" name="Straight Connector 98">
            <a:extLst>
              <a:ext uri="{FF2B5EF4-FFF2-40B4-BE49-F238E27FC236}">
                <a16:creationId xmlns:a16="http://schemas.microsoft.com/office/drawing/2014/main" id="{56C3E32F-BC96-B9AA-CB36-0B130EA1AE4A}"/>
              </a:ext>
            </a:extLst>
          </p:cNvPr>
          <p:cNvCxnSpPr>
            <a:cxnSpLocks noChangeShapeType="1"/>
            <a:stCxn id="96" idx="4"/>
          </p:cNvCxnSpPr>
          <p:nvPr/>
        </p:nvCxnSpPr>
        <p:spPr bwMode="auto">
          <a:xfrm>
            <a:off x="8858250" y="4427674"/>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00" name="Text Box 15">
            <a:extLst>
              <a:ext uri="{FF2B5EF4-FFF2-40B4-BE49-F238E27FC236}">
                <a16:creationId xmlns:a16="http://schemas.microsoft.com/office/drawing/2014/main" id="{31D9375F-B9D4-C9DE-6452-87435829AB41}"/>
              </a:ext>
            </a:extLst>
          </p:cNvPr>
          <p:cNvSpPr txBox="1">
            <a:spLocks noChangeArrowheads="1"/>
          </p:cNvSpPr>
          <p:nvPr/>
        </p:nvSpPr>
        <p:spPr bwMode="auto">
          <a:xfrm>
            <a:off x="8588375" y="474041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01" name="Elbow Connector 146">
            <a:extLst>
              <a:ext uri="{FF2B5EF4-FFF2-40B4-BE49-F238E27FC236}">
                <a16:creationId xmlns:a16="http://schemas.microsoft.com/office/drawing/2014/main" id="{F1759C65-EAB5-04F2-1DB0-6495B770018F}"/>
              </a:ext>
            </a:extLst>
          </p:cNvPr>
          <p:cNvCxnSpPr>
            <a:cxnSpLocks noChangeShapeType="1"/>
            <a:stCxn id="97" idx="3"/>
            <a:endCxn id="96" idx="0"/>
          </p:cNvCxnSpPr>
          <p:nvPr/>
        </p:nvCxnSpPr>
        <p:spPr bwMode="auto">
          <a:xfrm>
            <a:off x="8856663" y="3797437"/>
            <a:ext cx="1587" cy="336550"/>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02" name="Text Box 15">
            <a:extLst>
              <a:ext uri="{FF2B5EF4-FFF2-40B4-BE49-F238E27FC236}">
                <a16:creationId xmlns:a16="http://schemas.microsoft.com/office/drawing/2014/main" id="{F5D38F31-7FE3-2ED6-A55E-3D008BD072ED}"/>
              </a:ext>
            </a:extLst>
          </p:cNvPr>
          <p:cNvSpPr txBox="1">
            <a:spLocks noChangeArrowheads="1"/>
          </p:cNvSpPr>
          <p:nvPr/>
        </p:nvSpPr>
        <p:spPr bwMode="auto">
          <a:xfrm>
            <a:off x="8591550" y="4518162"/>
            <a:ext cx="5334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03" name="Text Box 15">
            <a:extLst>
              <a:ext uri="{FF2B5EF4-FFF2-40B4-BE49-F238E27FC236}">
                <a16:creationId xmlns:a16="http://schemas.microsoft.com/office/drawing/2014/main" id="{BFD09A11-8BC2-1CF8-E4DC-5ABE4336ED92}"/>
              </a:ext>
            </a:extLst>
          </p:cNvPr>
          <p:cNvSpPr txBox="1">
            <a:spLocks noChangeArrowheads="1"/>
          </p:cNvSpPr>
          <p:nvPr/>
        </p:nvSpPr>
        <p:spPr bwMode="auto">
          <a:xfrm>
            <a:off x="8588375"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04" name="Rectangle 97">
            <a:extLst>
              <a:ext uri="{FF2B5EF4-FFF2-40B4-BE49-F238E27FC236}">
                <a16:creationId xmlns:a16="http://schemas.microsoft.com/office/drawing/2014/main" id="{BE3682F1-2388-398A-A994-84414F0DABCF}"/>
              </a:ext>
            </a:extLst>
          </p:cNvPr>
          <p:cNvSpPr>
            <a:spLocks noChangeArrowheads="1"/>
          </p:cNvSpPr>
          <p:nvPr/>
        </p:nvSpPr>
        <p:spPr bwMode="auto">
          <a:xfrm>
            <a:off x="9528969"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05" name="Straight Connector 264">
            <a:extLst>
              <a:ext uri="{FF2B5EF4-FFF2-40B4-BE49-F238E27FC236}">
                <a16:creationId xmlns:a16="http://schemas.microsoft.com/office/drawing/2014/main" id="{5C239D23-EB0F-03D7-E425-212361C86751}"/>
              </a:ext>
            </a:extLst>
          </p:cNvPr>
          <p:cNvCxnSpPr>
            <a:cxnSpLocks noChangeShapeType="1"/>
          </p:cNvCxnSpPr>
          <p:nvPr/>
        </p:nvCxnSpPr>
        <p:spPr bwMode="auto">
          <a:xfrm>
            <a:off x="10007600"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06" name="Rectangle 671">
            <a:extLst>
              <a:ext uri="{FF2B5EF4-FFF2-40B4-BE49-F238E27FC236}">
                <a16:creationId xmlns:a16="http://schemas.microsoft.com/office/drawing/2014/main" id="{B530AA8D-50BC-517D-B12A-951090DD2FE8}"/>
              </a:ext>
            </a:extLst>
          </p:cNvPr>
          <p:cNvSpPr>
            <a:spLocks noChangeArrowheads="1"/>
          </p:cNvSpPr>
          <p:nvPr/>
        </p:nvSpPr>
        <p:spPr bwMode="auto">
          <a:xfrm>
            <a:off x="9424988"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a:t>
            </a:r>
            <a:br>
              <a:rPr lang="en-US" sz="1000" b="1" dirty="0"/>
            </a:br>
            <a:r>
              <a:rPr lang="en-US" sz="1000" b="1" dirty="0"/>
              <a:t>User Node</a:t>
            </a:r>
            <a:endParaRPr lang="en-US" sz="1000" dirty="0"/>
          </a:p>
        </p:txBody>
      </p:sp>
      <p:sp>
        <p:nvSpPr>
          <p:cNvPr id="107" name="Rectangle 591">
            <a:extLst>
              <a:ext uri="{FF2B5EF4-FFF2-40B4-BE49-F238E27FC236}">
                <a16:creationId xmlns:a16="http://schemas.microsoft.com/office/drawing/2014/main" id="{EE6710B4-5303-E5CF-4E0E-97B063DC8EB0}"/>
              </a:ext>
            </a:extLst>
          </p:cNvPr>
          <p:cNvSpPr>
            <a:spLocks noChangeArrowheads="1"/>
          </p:cNvSpPr>
          <p:nvPr/>
        </p:nvSpPr>
        <p:spPr bwMode="auto">
          <a:xfrm>
            <a:off x="9551194"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08" name="TextBox 77">
            <a:extLst>
              <a:ext uri="{FF2B5EF4-FFF2-40B4-BE49-F238E27FC236}">
                <a16:creationId xmlns:a16="http://schemas.microsoft.com/office/drawing/2014/main" id="{9940339E-55EF-4ECF-90FB-4133F762D119}"/>
              </a:ext>
            </a:extLst>
          </p:cNvPr>
          <p:cNvSpPr txBox="1">
            <a:spLocks noChangeArrowheads="1"/>
          </p:cNvSpPr>
          <p:nvPr/>
        </p:nvSpPr>
        <p:spPr bwMode="auto">
          <a:xfrm>
            <a:off x="10044171"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Z </a:t>
            </a:r>
          </a:p>
        </p:txBody>
      </p:sp>
      <p:sp>
        <p:nvSpPr>
          <p:cNvPr id="109" name="Oval 7">
            <a:extLst>
              <a:ext uri="{FF2B5EF4-FFF2-40B4-BE49-F238E27FC236}">
                <a16:creationId xmlns:a16="http://schemas.microsoft.com/office/drawing/2014/main" id="{C5131566-2151-432B-5343-2271139B658A}"/>
              </a:ext>
            </a:extLst>
          </p:cNvPr>
          <p:cNvSpPr>
            <a:spLocks noChangeArrowheads="1"/>
          </p:cNvSpPr>
          <p:nvPr/>
        </p:nvSpPr>
        <p:spPr bwMode="auto">
          <a:xfrm>
            <a:off x="9623425"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User Video Application</a:t>
            </a:r>
            <a:endParaRPr lang="en-US" sz="900" dirty="0">
              <a:latin typeface="Calibri" pitchFamily="34" charset="0"/>
            </a:endParaRPr>
          </a:p>
        </p:txBody>
      </p:sp>
      <p:sp>
        <p:nvSpPr>
          <p:cNvPr id="111" name="Text Box 16">
            <a:extLst>
              <a:ext uri="{FF2B5EF4-FFF2-40B4-BE49-F238E27FC236}">
                <a16:creationId xmlns:a16="http://schemas.microsoft.com/office/drawing/2014/main" id="{0801A9EE-417F-9DC8-A06A-853D3374CDFF}"/>
              </a:ext>
            </a:extLst>
          </p:cNvPr>
          <p:cNvSpPr txBox="1">
            <a:spLocks noChangeArrowheads="1"/>
          </p:cNvSpPr>
          <p:nvPr/>
        </p:nvSpPr>
        <p:spPr bwMode="auto">
          <a:xfrm>
            <a:off x="9734550"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12" name="Straight Connector 111">
            <a:extLst>
              <a:ext uri="{FF2B5EF4-FFF2-40B4-BE49-F238E27FC236}">
                <a16:creationId xmlns:a16="http://schemas.microsoft.com/office/drawing/2014/main" id="{CA68682A-2525-79E2-BE21-4418B8696436}"/>
              </a:ext>
            </a:extLst>
          </p:cNvPr>
          <p:cNvCxnSpPr>
            <a:cxnSpLocks noChangeShapeType="1"/>
            <a:stCxn id="109" idx="4"/>
            <a:endCxn id="111" idx="0"/>
          </p:cNvCxnSpPr>
          <p:nvPr/>
        </p:nvCxnSpPr>
        <p:spPr bwMode="auto">
          <a:xfrm flipH="1">
            <a:off x="10002838"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3" name="Text Box 15">
            <a:extLst>
              <a:ext uri="{FF2B5EF4-FFF2-40B4-BE49-F238E27FC236}">
                <a16:creationId xmlns:a16="http://schemas.microsoft.com/office/drawing/2014/main" id="{D235289D-0D13-1788-96C7-A41CA556CBA7}"/>
              </a:ext>
            </a:extLst>
          </p:cNvPr>
          <p:cNvSpPr txBox="1">
            <a:spLocks noChangeArrowheads="1"/>
          </p:cNvSpPr>
          <p:nvPr/>
        </p:nvSpPr>
        <p:spPr bwMode="auto">
          <a:xfrm>
            <a:off x="9734550"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14" name="Text Box 15">
            <a:extLst>
              <a:ext uri="{FF2B5EF4-FFF2-40B4-BE49-F238E27FC236}">
                <a16:creationId xmlns:a16="http://schemas.microsoft.com/office/drawing/2014/main" id="{4EAD18E1-9D42-E31E-63CD-E8341A5EE048}"/>
              </a:ext>
            </a:extLst>
          </p:cNvPr>
          <p:cNvSpPr txBox="1">
            <a:spLocks noChangeArrowheads="1"/>
          </p:cNvSpPr>
          <p:nvPr/>
        </p:nvSpPr>
        <p:spPr bwMode="auto">
          <a:xfrm>
            <a:off x="9734550"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15" name="Elbow Connector 176">
            <a:extLst>
              <a:ext uri="{FF2B5EF4-FFF2-40B4-BE49-F238E27FC236}">
                <a16:creationId xmlns:a16="http://schemas.microsoft.com/office/drawing/2014/main" id="{F97F33BB-3627-B8A5-4BFB-D171959D25BD}"/>
              </a:ext>
            </a:extLst>
          </p:cNvPr>
          <p:cNvCxnSpPr>
            <a:cxnSpLocks noChangeShapeType="1"/>
            <a:endCxn id="109" idx="0"/>
          </p:cNvCxnSpPr>
          <p:nvPr/>
        </p:nvCxnSpPr>
        <p:spPr bwMode="auto">
          <a:xfrm rot="16200000" flipH="1">
            <a:off x="9836150" y="3933962"/>
            <a:ext cx="334963" cy="1587"/>
          </a:xfrm>
          <a:prstGeom prst="bentConnector3">
            <a:avLst>
              <a:gd name="adj1" fmla="val 50000"/>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17" name="Rectangle 673">
            <a:extLst>
              <a:ext uri="{FF2B5EF4-FFF2-40B4-BE49-F238E27FC236}">
                <a16:creationId xmlns:a16="http://schemas.microsoft.com/office/drawing/2014/main" id="{2147C9F2-91A4-22AF-4AD9-73444E6B6679}"/>
              </a:ext>
            </a:extLst>
          </p:cNvPr>
          <p:cNvSpPr>
            <a:spLocks noChangeArrowheads="1"/>
          </p:cNvSpPr>
          <p:nvPr/>
        </p:nvSpPr>
        <p:spPr bwMode="auto">
          <a:xfrm>
            <a:off x="8216900"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18" name="Straight Connector 117">
            <a:extLst>
              <a:ext uri="{FF2B5EF4-FFF2-40B4-BE49-F238E27FC236}">
                <a16:creationId xmlns:a16="http://schemas.microsoft.com/office/drawing/2014/main" id="{228CD1AE-6A64-C8BC-2B30-703361A5A66D}"/>
              </a:ext>
            </a:extLst>
          </p:cNvPr>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9" name="TextBox 76">
            <a:extLst>
              <a:ext uri="{FF2B5EF4-FFF2-40B4-BE49-F238E27FC236}">
                <a16:creationId xmlns:a16="http://schemas.microsoft.com/office/drawing/2014/main" id="{011619BF-CB33-A208-0B22-299223B3F0EE}"/>
              </a:ext>
            </a:extLst>
          </p:cNvPr>
          <p:cNvSpPr txBox="1">
            <a:spLocks noChangeArrowheads="1"/>
          </p:cNvSpPr>
          <p:nvPr/>
        </p:nvSpPr>
        <p:spPr bwMode="auto">
          <a:xfrm>
            <a:off x="5284956" y="2769322"/>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 </a:t>
            </a:r>
          </a:p>
          <a:p>
            <a:pPr algn="ctr" eaLnBrk="1" hangingPunct="1"/>
            <a:r>
              <a:rPr lang="en-US" sz="800" b="1" dirty="0">
                <a:solidFill>
                  <a:srgbClr val="0079A4"/>
                </a:solidFill>
              </a:rPr>
              <a:t>VC X</a:t>
            </a:r>
          </a:p>
        </p:txBody>
      </p:sp>
      <p:sp>
        <p:nvSpPr>
          <p:cNvPr id="120" name="Magnetic Disk 18">
            <a:extLst>
              <a:ext uri="{FF2B5EF4-FFF2-40B4-BE49-F238E27FC236}">
                <a16:creationId xmlns:a16="http://schemas.microsoft.com/office/drawing/2014/main" id="{4CC35AF7-4AD6-7214-1520-823AB22A2F33}"/>
              </a:ext>
            </a:extLst>
          </p:cNvPr>
          <p:cNvSpPr/>
          <p:nvPr/>
        </p:nvSpPr>
        <p:spPr>
          <a:xfrm>
            <a:off x="4926013" y="2192474"/>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cxnSp>
        <p:nvCxnSpPr>
          <p:cNvPr id="121" name="Elbow Connector 230">
            <a:extLst>
              <a:ext uri="{FF2B5EF4-FFF2-40B4-BE49-F238E27FC236}">
                <a16:creationId xmlns:a16="http://schemas.microsoft.com/office/drawing/2014/main" id="{B1AC6254-B406-4B48-625C-397625609AD3}"/>
              </a:ext>
            </a:extLst>
          </p:cNvPr>
          <p:cNvCxnSpPr>
            <a:cxnSpLocks noChangeShapeType="1"/>
            <a:endCxn id="120" idx="3"/>
          </p:cNvCxnSpPr>
          <p:nvPr/>
        </p:nvCxnSpPr>
        <p:spPr bwMode="auto">
          <a:xfrm rot="16200000" flipV="1">
            <a:off x="4620817" y="2954076"/>
            <a:ext cx="1069978" cy="3973"/>
          </a:xfrm>
          <a:prstGeom prst="bentConnector3">
            <a:avLst>
              <a:gd name="adj1" fmla="val 50000"/>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22" name="Oval 7">
            <a:extLst>
              <a:ext uri="{FF2B5EF4-FFF2-40B4-BE49-F238E27FC236}">
                <a16:creationId xmlns:a16="http://schemas.microsoft.com/office/drawing/2014/main" id="{2E6BAB8E-FE0B-AB97-605B-418AD9E1B187}"/>
              </a:ext>
            </a:extLst>
          </p:cNvPr>
          <p:cNvSpPr>
            <a:spLocks noChangeArrowheads="1"/>
          </p:cNvSpPr>
          <p:nvPr/>
        </p:nvSpPr>
        <p:spPr bwMode="auto">
          <a:xfrm>
            <a:off x="4778375" y="2579824"/>
            <a:ext cx="760413"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123" name="Text Box 15">
            <a:extLst>
              <a:ext uri="{FF2B5EF4-FFF2-40B4-BE49-F238E27FC236}">
                <a16:creationId xmlns:a16="http://schemas.microsoft.com/office/drawing/2014/main" id="{3C82F9F9-4283-8CDD-91BA-B6310D9AE099}"/>
              </a:ext>
            </a:extLst>
          </p:cNvPr>
          <p:cNvSpPr txBox="1">
            <a:spLocks noChangeArrowheads="1"/>
          </p:cNvSpPr>
          <p:nvPr/>
        </p:nvSpPr>
        <p:spPr bwMode="auto">
          <a:xfrm>
            <a:off x="4868863" y="304178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27" name="TextBox 126">
            <a:extLst>
              <a:ext uri="{FF2B5EF4-FFF2-40B4-BE49-F238E27FC236}">
                <a16:creationId xmlns:a16="http://schemas.microsoft.com/office/drawing/2014/main" id="{A85EA086-1D0B-F250-150F-9A8521705503}"/>
              </a:ext>
            </a:extLst>
          </p:cNvPr>
          <p:cNvSpPr txBox="1"/>
          <p:nvPr/>
        </p:nvSpPr>
        <p:spPr>
          <a:xfrm>
            <a:off x="7383" y="2182740"/>
            <a:ext cx="1745306" cy="3308598"/>
          </a:xfrm>
          <a:prstGeom prst="rect">
            <a:avLst/>
          </a:prstGeom>
          <a:noFill/>
        </p:spPr>
        <p:txBody>
          <a:bodyPr wrap="square">
            <a:spAutoFit/>
          </a:bodyPr>
          <a:lstStyle/>
          <a:p>
            <a:r>
              <a:rPr lang="en-GB" sz="1100" dirty="0">
                <a:solidFill>
                  <a:srgbClr val="003249"/>
                </a:solidFill>
              </a:rPr>
              <a:t>Planet to Space Link</a:t>
            </a:r>
            <a:r>
              <a:rPr lang="en-GB" sz="1100" dirty="0"/>
              <a:t>:</a:t>
            </a:r>
          </a:p>
          <a:p>
            <a:pPr marL="171450" indent="-171450">
              <a:buFont typeface="Arial" panose="020B0604020202020204" pitchFamily="34" charset="0"/>
              <a:buChar char="•"/>
            </a:pPr>
            <a:r>
              <a:rPr lang="en-GB" sz="1100" dirty="0"/>
              <a:t>Could use USLP with Prox-1 controls from User Node on Planet Surface to SRN</a:t>
            </a:r>
          </a:p>
          <a:p>
            <a:pPr marL="171450" indent="-171450">
              <a:buFont typeface="Arial" panose="020B0604020202020204" pitchFamily="34" charset="0"/>
              <a:buChar char="•"/>
            </a:pPr>
            <a:r>
              <a:rPr lang="en-GB" sz="1100" dirty="0"/>
              <a:t>Could use Prox-1 from surface to SRN</a:t>
            </a:r>
          </a:p>
          <a:p>
            <a:pPr marL="171450" indent="-171450">
              <a:buFont typeface="Arial" panose="020B0604020202020204" pitchFamily="34" charset="0"/>
              <a:buChar char="•"/>
            </a:pPr>
            <a:r>
              <a:rPr lang="en-GB" sz="1100" dirty="0"/>
              <a:t>Space Routing Node could be on Planet surface (treat link PSLT)</a:t>
            </a:r>
          </a:p>
          <a:p>
            <a:pPr marL="171450" indent="-171450">
              <a:buFont typeface="Arial" panose="020B0604020202020204" pitchFamily="34" charset="0"/>
              <a:buChar char="•"/>
            </a:pPr>
            <a:r>
              <a:rPr lang="en-GB" sz="1100" dirty="0"/>
              <a:t>Space User Node to PSLT could use </a:t>
            </a:r>
            <a:r>
              <a:rPr lang="en-GB" sz="1100" dirty="0" err="1"/>
              <a:t>WiFi</a:t>
            </a:r>
            <a:r>
              <a:rPr lang="en-GB" sz="1100" dirty="0"/>
              <a:t> or 3GPP for Space to Planet Relay Link</a:t>
            </a:r>
          </a:p>
          <a:p>
            <a:pPr marL="171450" indent="-171450">
              <a:buFont typeface="Arial" panose="020B0604020202020204" pitchFamily="34" charset="0"/>
              <a:buChar char="•"/>
            </a:pPr>
            <a:r>
              <a:rPr lang="en-GB" sz="1100" dirty="0"/>
              <a:t>Space User Node could send messages via AMS (shown) or Files using CFDP</a:t>
            </a:r>
          </a:p>
        </p:txBody>
      </p:sp>
      <p:sp>
        <p:nvSpPr>
          <p:cNvPr id="129" name="TextBox 128">
            <a:extLst>
              <a:ext uri="{FF2B5EF4-FFF2-40B4-BE49-F238E27FC236}">
                <a16:creationId xmlns:a16="http://schemas.microsoft.com/office/drawing/2014/main" id="{B4ED3FEB-4D41-09DD-F527-A345BBE957F9}"/>
              </a:ext>
            </a:extLst>
          </p:cNvPr>
          <p:cNvSpPr txBox="1"/>
          <p:nvPr/>
        </p:nvSpPr>
        <p:spPr>
          <a:xfrm>
            <a:off x="10510105" y="2179010"/>
            <a:ext cx="1745306" cy="3816429"/>
          </a:xfrm>
          <a:prstGeom prst="rect">
            <a:avLst/>
          </a:prstGeom>
          <a:noFill/>
        </p:spPr>
        <p:txBody>
          <a:bodyPr wrap="square">
            <a:spAutoFit/>
          </a:bodyPr>
          <a:lstStyle/>
          <a:p>
            <a:r>
              <a:rPr lang="en-GB" sz="1100" dirty="0">
                <a:solidFill>
                  <a:srgbClr val="003249"/>
                </a:solidFill>
              </a:rPr>
              <a:t>Terrestrial User Nodes:</a:t>
            </a:r>
            <a:endParaRPr lang="en-GB" sz="1100" dirty="0"/>
          </a:p>
          <a:p>
            <a:pPr marL="171450" indent="-171450">
              <a:buFont typeface="Arial" panose="020B0604020202020204" pitchFamily="34" charset="0"/>
              <a:buChar char="•"/>
            </a:pPr>
            <a:r>
              <a:rPr lang="en-GB" sz="1100" dirty="0"/>
              <a:t>Space Routing Node MOC (controlling one or more ISL Nodes) can use DTN / BP to receive monitor &amp; data traffic, or it may do DFE/DTE and link layer via Bespoke Protocols direct from Relay S/C (not shown explicitly)</a:t>
            </a:r>
          </a:p>
          <a:p>
            <a:pPr marL="171450" indent="-171450">
              <a:buFont typeface="Arial" panose="020B0604020202020204" pitchFamily="34" charset="0"/>
              <a:buChar char="•"/>
            </a:pPr>
            <a:r>
              <a:rPr lang="en-GB" sz="1100" dirty="0"/>
              <a:t>Earth User Node shown receiving messages (AMS) and BP via ESLT that offers Bespoke services.</a:t>
            </a:r>
          </a:p>
          <a:p>
            <a:pPr marL="171450" indent="-171450">
              <a:buFont typeface="Arial" panose="020B0604020202020204" pitchFamily="34" charset="0"/>
              <a:buChar char="•"/>
            </a:pPr>
            <a:r>
              <a:rPr lang="en-GB" sz="1100" dirty="0"/>
              <a:t>EUN MOC just uses BP end to end unless “First Hop” mode is required.</a:t>
            </a:r>
          </a:p>
        </p:txBody>
      </p:sp>
      <p:sp>
        <p:nvSpPr>
          <p:cNvPr id="5" name="Text Box 12">
            <a:extLst>
              <a:ext uri="{FF2B5EF4-FFF2-40B4-BE49-F238E27FC236}">
                <a16:creationId xmlns:a16="http://schemas.microsoft.com/office/drawing/2014/main" id="{9F4E11D8-F9DF-7990-CB75-9C92599B275D}"/>
              </a:ext>
            </a:extLst>
          </p:cNvPr>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sp>
        <p:nvSpPr>
          <p:cNvPr id="7" name="Text Box 15">
            <a:extLst>
              <a:ext uri="{FF2B5EF4-FFF2-40B4-BE49-F238E27FC236}">
                <a16:creationId xmlns:a16="http://schemas.microsoft.com/office/drawing/2014/main" id="{4A0BDA90-FA68-B929-FFBC-0A95AD3A3129}"/>
              </a:ext>
            </a:extLst>
          </p:cNvPr>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sp>
        <p:nvSpPr>
          <p:cNvPr id="8" name="Text Box 15">
            <a:extLst>
              <a:ext uri="{FF2B5EF4-FFF2-40B4-BE49-F238E27FC236}">
                <a16:creationId xmlns:a16="http://schemas.microsoft.com/office/drawing/2014/main" id="{E7253521-890A-31BF-25BB-37CDA938DDC5}"/>
              </a:ext>
            </a:extLst>
          </p:cNvPr>
          <p:cNvSpPr txBox="1">
            <a:spLocks noChangeArrowheads="1"/>
          </p:cNvSpPr>
          <p:nvPr/>
        </p:nvSpPr>
        <p:spPr bwMode="auto">
          <a:xfrm>
            <a:off x="1936750" y="4740412"/>
            <a:ext cx="569912"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sp>
        <p:nvSpPr>
          <p:cNvPr id="9" name="Text Box 12">
            <a:extLst>
              <a:ext uri="{FF2B5EF4-FFF2-40B4-BE49-F238E27FC236}">
                <a16:creationId xmlns:a16="http://schemas.microsoft.com/office/drawing/2014/main" id="{804A188A-701A-67D6-71A3-65669AD8F3F5}"/>
              </a:ext>
            </a:extLst>
          </p:cNvPr>
          <p:cNvSpPr txBox="1">
            <a:spLocks noChangeArrowheads="1"/>
          </p:cNvSpPr>
          <p:nvPr/>
        </p:nvSpPr>
        <p:spPr bwMode="auto">
          <a:xfrm>
            <a:off x="1936750" y="5175387"/>
            <a:ext cx="56991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sp>
        <p:nvSpPr>
          <p:cNvPr id="10" name="Text Box 12">
            <a:extLst>
              <a:ext uri="{FF2B5EF4-FFF2-40B4-BE49-F238E27FC236}">
                <a16:creationId xmlns:a16="http://schemas.microsoft.com/office/drawing/2014/main" id="{5F16E0E7-6570-21C6-37D3-0AD2D0791BD8}"/>
              </a:ext>
            </a:extLst>
          </p:cNvPr>
          <p:cNvSpPr txBox="1">
            <a:spLocks noChangeArrowheads="1"/>
          </p:cNvSpPr>
          <p:nvPr/>
        </p:nvSpPr>
        <p:spPr bwMode="auto">
          <a:xfrm>
            <a:off x="1936750"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11" name="Text Box 15">
            <a:extLst>
              <a:ext uri="{FF2B5EF4-FFF2-40B4-BE49-F238E27FC236}">
                <a16:creationId xmlns:a16="http://schemas.microsoft.com/office/drawing/2014/main" id="{75DC797B-97EF-8639-68CA-4CB151B83CDB}"/>
              </a:ext>
            </a:extLst>
          </p:cNvPr>
          <p:cNvSpPr txBox="1">
            <a:spLocks noChangeArrowheads="1"/>
          </p:cNvSpPr>
          <p:nvPr/>
        </p:nvSpPr>
        <p:spPr bwMode="auto">
          <a:xfrm>
            <a:off x="1938337"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12" name="Text Box 15">
            <a:extLst>
              <a:ext uri="{FF2B5EF4-FFF2-40B4-BE49-F238E27FC236}">
                <a16:creationId xmlns:a16="http://schemas.microsoft.com/office/drawing/2014/main" id="{716F016A-8BF6-28CF-B2D9-36CE689A47FE}"/>
              </a:ext>
            </a:extLst>
          </p:cNvPr>
          <p:cNvSpPr txBox="1">
            <a:spLocks noChangeArrowheads="1"/>
          </p:cNvSpPr>
          <p:nvPr/>
        </p:nvSpPr>
        <p:spPr bwMode="auto">
          <a:xfrm>
            <a:off x="9737725"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13" name="Text Box 15">
            <a:extLst>
              <a:ext uri="{FF2B5EF4-FFF2-40B4-BE49-F238E27FC236}">
                <a16:creationId xmlns:a16="http://schemas.microsoft.com/office/drawing/2014/main" id="{E4F2DA11-8ECD-01C3-2462-53DB5815EDA5}"/>
              </a:ext>
            </a:extLst>
          </p:cNvPr>
          <p:cNvSpPr txBox="1">
            <a:spLocks noChangeArrowheads="1"/>
          </p:cNvSpPr>
          <p:nvPr/>
        </p:nvSpPr>
        <p:spPr bwMode="auto">
          <a:xfrm>
            <a:off x="1930568" y="452357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4" name="Text Box 15">
            <a:extLst>
              <a:ext uri="{FF2B5EF4-FFF2-40B4-BE49-F238E27FC236}">
                <a16:creationId xmlns:a16="http://schemas.microsoft.com/office/drawing/2014/main" id="{A708D591-DCD4-2F32-ED97-FA58513B47F4}"/>
              </a:ext>
            </a:extLst>
          </p:cNvPr>
          <p:cNvSpPr txBox="1">
            <a:spLocks noChangeArrowheads="1"/>
          </p:cNvSpPr>
          <p:nvPr/>
        </p:nvSpPr>
        <p:spPr bwMode="auto">
          <a:xfrm>
            <a:off x="1927907" y="431035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3" name="Text Box 15">
            <a:extLst>
              <a:ext uri="{FF2B5EF4-FFF2-40B4-BE49-F238E27FC236}">
                <a16:creationId xmlns:a16="http://schemas.microsoft.com/office/drawing/2014/main" id="{E5730928-A151-7B9A-35C3-86A6C892267E}"/>
              </a:ext>
            </a:extLst>
          </p:cNvPr>
          <p:cNvSpPr txBox="1">
            <a:spLocks noChangeArrowheads="1"/>
          </p:cNvSpPr>
          <p:nvPr/>
        </p:nvSpPr>
        <p:spPr bwMode="auto">
          <a:xfrm>
            <a:off x="7252500" y="4726125"/>
            <a:ext cx="2369014" cy="869949"/>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endParaRPr lang="en-US" sz="900" dirty="0">
              <a:solidFill>
                <a:schemeClr val="tx1"/>
              </a:solidFill>
              <a:latin typeface="Calibri" pitchFamily="34" charset="0"/>
              <a:ea typeface="ÇlÇr ñæí©" charset="-128"/>
            </a:endParaRPr>
          </a:p>
          <a:p>
            <a:pPr algn="ctr" eaLnBrk="1" hangingPunct="1"/>
            <a:r>
              <a:rPr lang="en-US" sz="900" dirty="0">
                <a:solidFill>
                  <a:schemeClr val="tx1"/>
                </a:solidFill>
                <a:latin typeface="Calibri" pitchFamily="34" charset="0"/>
                <a:ea typeface="ÇlÇr ñæí©" charset="-128"/>
              </a:rPr>
              <a:t>Bespoke EUN to ESLT </a:t>
            </a:r>
          </a:p>
          <a:p>
            <a:pPr algn="ctr" eaLnBrk="1" hangingPunct="1"/>
            <a:r>
              <a:rPr lang="en-US" sz="900" dirty="0">
                <a:solidFill>
                  <a:schemeClr val="tx1"/>
                </a:solidFill>
                <a:latin typeface="Calibri" pitchFamily="34" charset="0"/>
                <a:ea typeface="ÇlÇr ñæí©" charset="-128"/>
              </a:rPr>
              <a:t>protocol stack</a:t>
            </a:r>
            <a:endParaRPr lang="en-US" sz="900" dirty="0">
              <a:solidFill>
                <a:schemeClr val="tx1"/>
              </a:solidFill>
              <a:latin typeface="Calibri" pitchFamily="34" charset="0"/>
            </a:endParaRPr>
          </a:p>
        </p:txBody>
      </p:sp>
      <p:sp>
        <p:nvSpPr>
          <p:cNvPr id="24" name="Text Box 15">
            <a:extLst>
              <a:ext uri="{FF2B5EF4-FFF2-40B4-BE49-F238E27FC236}">
                <a16:creationId xmlns:a16="http://schemas.microsoft.com/office/drawing/2014/main" id="{FF1EF42E-27E9-D44F-DEB0-3E5A6079E39E}"/>
              </a:ext>
            </a:extLst>
          </p:cNvPr>
          <p:cNvSpPr txBox="1">
            <a:spLocks noChangeArrowheads="1"/>
          </p:cNvSpPr>
          <p:nvPr/>
        </p:nvSpPr>
        <p:spPr bwMode="auto">
          <a:xfrm>
            <a:off x="6530976" y="3702547"/>
            <a:ext cx="1342187" cy="1693502"/>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Bespoke ESLT</a:t>
            </a:r>
          </a:p>
          <a:p>
            <a:pPr algn="ctr" eaLnBrk="1" hangingPunct="1"/>
            <a:r>
              <a:rPr lang="en-US" sz="900" dirty="0">
                <a:solidFill>
                  <a:schemeClr val="tx1"/>
                </a:solidFill>
                <a:latin typeface="Calibri" pitchFamily="34" charset="0"/>
                <a:ea typeface="ÇlÇr ñæí©" charset="-128"/>
              </a:rPr>
              <a:t>protocol stack</a:t>
            </a:r>
          </a:p>
          <a:p>
            <a:pPr algn="ctr" eaLnBrk="1" hangingPunct="1"/>
            <a:r>
              <a:rPr lang="en-US" sz="900" dirty="0">
                <a:solidFill>
                  <a:schemeClr val="tx1"/>
                </a:solidFill>
                <a:latin typeface="Calibri" pitchFamily="34" charset="0"/>
                <a:ea typeface="ÇlÇr ñæí©" charset="-128"/>
              </a:rPr>
              <a:t>&amp; processing</a:t>
            </a:r>
            <a:endParaRPr lang="en-US" sz="900" dirty="0">
              <a:solidFill>
                <a:schemeClr val="tx1"/>
              </a:solidFill>
              <a:latin typeface="Calibri" pitchFamily="34" charset="0"/>
            </a:endParaRPr>
          </a:p>
        </p:txBody>
      </p:sp>
      <p:sp>
        <p:nvSpPr>
          <p:cNvPr id="25" name="Text Box 15">
            <a:extLst>
              <a:ext uri="{FF2B5EF4-FFF2-40B4-BE49-F238E27FC236}">
                <a16:creationId xmlns:a16="http://schemas.microsoft.com/office/drawing/2014/main" id="{85AB90BB-C5CD-B219-1BCF-88C55646F80E}"/>
              </a:ext>
            </a:extLst>
          </p:cNvPr>
          <p:cNvSpPr txBox="1">
            <a:spLocks noChangeArrowheads="1"/>
          </p:cNvSpPr>
          <p:nvPr/>
        </p:nvSpPr>
        <p:spPr bwMode="auto">
          <a:xfrm>
            <a:off x="5519737" y="4296705"/>
            <a:ext cx="681039" cy="1099344"/>
          </a:xfrm>
          <a:prstGeom prst="rect">
            <a:avLst/>
          </a:prstGeom>
          <a:solidFill>
            <a:schemeClr val="bg1"/>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Bespoke ESLT</a:t>
            </a:r>
          </a:p>
          <a:p>
            <a:pPr algn="ctr" eaLnBrk="1" hangingPunct="1"/>
            <a:r>
              <a:rPr lang="en-US" sz="900" dirty="0">
                <a:solidFill>
                  <a:schemeClr val="tx1"/>
                </a:solidFill>
                <a:latin typeface="Calibri" pitchFamily="34" charset="0"/>
                <a:ea typeface="ÇlÇr ñæí©" charset="-128"/>
              </a:rPr>
              <a:t>protocol stack</a:t>
            </a:r>
          </a:p>
          <a:p>
            <a:pPr algn="ctr" eaLnBrk="1" hangingPunct="1"/>
            <a:r>
              <a:rPr lang="en-US" sz="900" dirty="0">
                <a:solidFill>
                  <a:schemeClr val="tx1"/>
                </a:solidFill>
                <a:latin typeface="Calibri" pitchFamily="34" charset="0"/>
                <a:ea typeface="ÇlÇr ñæí©" charset="-128"/>
              </a:rPr>
              <a:t>&amp; processing</a:t>
            </a:r>
            <a:endParaRPr lang="en-US" sz="900" dirty="0">
              <a:solidFill>
                <a:schemeClr val="tx1"/>
              </a:solidFill>
              <a:latin typeface="Calibri" pitchFamily="34" charset="0"/>
            </a:endParaRPr>
          </a:p>
        </p:txBody>
      </p:sp>
      <p:sp>
        <p:nvSpPr>
          <p:cNvPr id="27" name="Oval 7">
            <a:extLst>
              <a:ext uri="{FF2B5EF4-FFF2-40B4-BE49-F238E27FC236}">
                <a16:creationId xmlns:a16="http://schemas.microsoft.com/office/drawing/2014/main" id="{D913CC1B-C5EE-62D6-9FD2-15186064D656}"/>
              </a:ext>
            </a:extLst>
          </p:cNvPr>
          <p:cNvSpPr>
            <a:spLocks noChangeArrowheads="1"/>
          </p:cNvSpPr>
          <p:nvPr/>
        </p:nvSpPr>
        <p:spPr bwMode="auto">
          <a:xfrm>
            <a:off x="1846263" y="3443424"/>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Space Msg Application</a:t>
            </a:r>
            <a:endParaRPr lang="en-US" sz="900" dirty="0">
              <a:latin typeface="Calibri" pitchFamily="34" charset="0"/>
            </a:endParaRPr>
          </a:p>
        </p:txBody>
      </p:sp>
      <p:sp>
        <p:nvSpPr>
          <p:cNvPr id="28" name="Oval 7">
            <a:extLst>
              <a:ext uri="{FF2B5EF4-FFF2-40B4-BE49-F238E27FC236}">
                <a16:creationId xmlns:a16="http://schemas.microsoft.com/office/drawing/2014/main" id="{DBD8A094-A6E4-EB9B-A1A0-49F17045626E}"/>
              </a:ext>
            </a:extLst>
          </p:cNvPr>
          <p:cNvSpPr>
            <a:spLocks noChangeArrowheads="1"/>
          </p:cNvSpPr>
          <p:nvPr/>
        </p:nvSpPr>
        <p:spPr bwMode="auto">
          <a:xfrm>
            <a:off x="8477250" y="413398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29" name="Oval 7">
            <a:extLst>
              <a:ext uri="{FF2B5EF4-FFF2-40B4-BE49-F238E27FC236}">
                <a16:creationId xmlns:a16="http://schemas.microsoft.com/office/drawing/2014/main" id="{94BEBC23-BF6D-24E9-F71A-4C62BF34DDD3}"/>
              </a:ext>
            </a:extLst>
          </p:cNvPr>
          <p:cNvSpPr>
            <a:spLocks noChangeArrowheads="1"/>
          </p:cNvSpPr>
          <p:nvPr/>
        </p:nvSpPr>
        <p:spPr bwMode="auto">
          <a:xfrm>
            <a:off x="9623425"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User Msg Application</a:t>
            </a:r>
            <a:endParaRPr lang="en-US" sz="900" dirty="0">
              <a:latin typeface="Calibri" pitchFamily="34" charset="0"/>
            </a:endParaRPr>
          </a:p>
        </p:txBody>
      </p:sp>
      <p:sp>
        <p:nvSpPr>
          <p:cNvPr id="30" name="Magnetic Disk 18">
            <a:extLst>
              <a:ext uri="{FF2B5EF4-FFF2-40B4-BE49-F238E27FC236}">
                <a16:creationId xmlns:a16="http://schemas.microsoft.com/office/drawing/2014/main" id="{EB2233BB-C2C4-A910-CFA6-3A1D5FA590EC}"/>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sp>
        <p:nvSpPr>
          <p:cNvPr id="31" name="Magnetic Disk 18">
            <a:extLst>
              <a:ext uri="{FF2B5EF4-FFF2-40B4-BE49-F238E27FC236}">
                <a16:creationId xmlns:a16="http://schemas.microsoft.com/office/drawing/2014/main" id="{E6389FC1-861C-87EC-C637-0EF2FAD1C820}"/>
              </a:ext>
            </a:extLst>
          </p:cNvPr>
          <p:cNvSpPr/>
          <p:nvPr/>
        </p:nvSpPr>
        <p:spPr>
          <a:xfrm>
            <a:off x="4926013" y="2192474"/>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sp>
        <p:nvSpPr>
          <p:cNvPr id="32" name="Magnetic Disk 18">
            <a:extLst>
              <a:ext uri="{FF2B5EF4-FFF2-40B4-BE49-F238E27FC236}">
                <a16:creationId xmlns:a16="http://schemas.microsoft.com/office/drawing/2014/main" id="{DD249C9A-2E57-A16B-9A5A-6316FFB217D1}"/>
              </a:ext>
            </a:extLst>
          </p:cNvPr>
          <p:cNvSpPr/>
          <p:nvPr/>
        </p:nvSpPr>
        <p:spPr>
          <a:xfrm>
            <a:off x="1993900" y="2905262"/>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33" name="Magnetic Disk 18">
            <a:extLst>
              <a:ext uri="{FF2B5EF4-FFF2-40B4-BE49-F238E27FC236}">
                <a16:creationId xmlns:a16="http://schemas.microsoft.com/office/drawing/2014/main" id="{45B7EE3F-3A38-350E-DB8B-762F092BE2BB}"/>
              </a:ext>
            </a:extLst>
          </p:cNvPr>
          <p:cNvSpPr/>
          <p:nvPr/>
        </p:nvSpPr>
        <p:spPr>
          <a:xfrm>
            <a:off x="9776237" y="3530398"/>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35" name="Text Box 57">
            <a:extLst>
              <a:ext uri="{FF2B5EF4-FFF2-40B4-BE49-F238E27FC236}">
                <a16:creationId xmlns:a16="http://schemas.microsoft.com/office/drawing/2014/main" id="{DF7A727B-0625-F8C8-D2A5-5ACC3CB26019}"/>
              </a:ext>
            </a:extLst>
          </p:cNvPr>
          <p:cNvSpPr txBox="1">
            <a:spLocks noChangeArrowheads="1"/>
          </p:cNvSpPr>
          <p:nvPr/>
        </p:nvSpPr>
        <p:spPr bwMode="auto">
          <a:xfrm>
            <a:off x="8737232" y="5955620"/>
            <a:ext cx="162792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ESLT / MOC</a:t>
            </a:r>
          </a:p>
          <a:p>
            <a:pPr algn="ctr" eaLnBrk="1" hangingPunct="1"/>
            <a:r>
              <a:rPr lang="en-GB" sz="1000" b="1" dirty="0">
                <a:solidFill>
                  <a:srgbClr val="FF0000"/>
                </a:solidFill>
                <a:latin typeface="Calibri" pitchFamily="34" charset="0"/>
              </a:rPr>
              <a:t>Cross Support Interface (including Svc </a:t>
            </a:r>
            <a:r>
              <a:rPr lang="en-GB" sz="1000" b="1" dirty="0" err="1">
                <a:solidFill>
                  <a:srgbClr val="FF0000"/>
                </a:solidFill>
                <a:latin typeface="Calibri" pitchFamily="34" charset="0"/>
              </a:rPr>
              <a:t>Mgmt</a:t>
            </a:r>
            <a:r>
              <a:rPr lang="en-GB" sz="1000" b="1" dirty="0">
                <a:solidFill>
                  <a:srgbClr val="FF0000"/>
                </a:solidFill>
                <a:latin typeface="Calibri" pitchFamily="34" charset="0"/>
              </a:rPr>
              <a:t>)</a:t>
            </a:r>
          </a:p>
        </p:txBody>
      </p:sp>
      <p:cxnSp>
        <p:nvCxnSpPr>
          <p:cNvPr id="36" name="Straight Connector 35">
            <a:extLst>
              <a:ext uri="{FF2B5EF4-FFF2-40B4-BE49-F238E27FC236}">
                <a16:creationId xmlns:a16="http://schemas.microsoft.com/office/drawing/2014/main" id="{72400CD3-E030-94B3-8DC4-39BE93F07BE9}"/>
              </a:ext>
            </a:extLst>
          </p:cNvPr>
          <p:cNvCxnSpPr>
            <a:cxnSpLocks noChangeShapeType="1"/>
          </p:cNvCxnSpPr>
          <p:nvPr/>
        </p:nvCxnSpPr>
        <p:spPr bwMode="auto">
          <a:xfrm>
            <a:off x="9459531" y="1309550"/>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7" name="Text Box 57">
            <a:extLst>
              <a:ext uri="{FF2B5EF4-FFF2-40B4-BE49-F238E27FC236}">
                <a16:creationId xmlns:a16="http://schemas.microsoft.com/office/drawing/2014/main" id="{B2460F14-27C0-96F4-470D-9059D067A1D8}"/>
              </a:ext>
            </a:extLst>
          </p:cNvPr>
          <p:cNvSpPr txBox="1">
            <a:spLocks noChangeArrowheads="1"/>
          </p:cNvSpPr>
          <p:nvPr/>
        </p:nvSpPr>
        <p:spPr bwMode="auto">
          <a:xfrm>
            <a:off x="3891331" y="5790368"/>
            <a:ext cx="146489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Inter Satellite Link</a:t>
            </a:r>
          </a:p>
          <a:p>
            <a:pPr algn="ctr" eaLnBrk="1" hangingPunct="1"/>
            <a:r>
              <a:rPr lang="en-GB" sz="1000" b="1" dirty="0">
                <a:solidFill>
                  <a:srgbClr val="FF0000"/>
                </a:solidFill>
                <a:latin typeface="Calibri" pitchFamily="34" charset="0"/>
              </a:rPr>
              <a:t>Cross Support Interface</a:t>
            </a:r>
          </a:p>
        </p:txBody>
      </p:sp>
    </p:spTree>
    <p:extLst>
      <p:ext uri="{BB962C8B-B14F-4D97-AF65-F5344CB8AC3E}">
        <p14:creationId xmlns:p14="http://schemas.microsoft.com/office/powerpoint/2010/main" val="1651306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6700"/>
            <a:ext cx="7772400" cy="762000"/>
          </a:xfrm>
        </p:spPr>
        <p:txBody>
          <a:bodyPr vert="horz" lIns="91440" tIns="45720" rIns="91440" bIns="45720" rtlCol="0" anchor="ctr" anchorCtr="0">
            <a:normAutofit fontScale="90000"/>
          </a:bodyPr>
          <a:lstStyle/>
          <a:p>
            <a:r>
              <a:rPr lang="en-US" sz="3200" u="sng" dirty="0"/>
              <a:t>CCSDS</a:t>
            </a:r>
            <a:r>
              <a:rPr lang="en-US" sz="3200" dirty="0"/>
              <a:t> – Return, </a:t>
            </a:r>
            <a:r>
              <a:rPr lang="en-US" sz="3200" u="sng" dirty="0"/>
              <a:t>SSI Stage 2 ESLT</a:t>
            </a:r>
            <a:br>
              <a:rPr lang="en-US" sz="3200" dirty="0"/>
            </a:br>
            <a:r>
              <a:rPr lang="en-US" sz="3200" dirty="0"/>
              <a:t>(no security shown)</a:t>
            </a:r>
          </a:p>
        </p:txBody>
      </p:sp>
      <p:cxnSp>
        <p:nvCxnSpPr>
          <p:cNvPr id="140" name="Straight Connector 151"/>
          <p:cNvCxnSpPr>
            <a:cxnSpLocks noChangeShapeType="1"/>
          </p:cNvCxnSpPr>
          <p:nvPr/>
        </p:nvCxnSpPr>
        <p:spPr bwMode="auto">
          <a:xfrm>
            <a:off x="6324600"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4" name="Text Box 57"/>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79" name="Rectangle 97"/>
          <p:cNvSpPr>
            <a:spLocks noChangeArrowheads="1"/>
          </p:cNvSpPr>
          <p:nvPr/>
        </p:nvSpPr>
        <p:spPr bwMode="auto">
          <a:xfrm>
            <a:off x="6462713"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7654925"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680200"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867400"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873081"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4" name="Text Box 12"/>
          <p:cNvSpPr txBox="1">
            <a:spLocks noChangeArrowheads="1"/>
          </p:cNvSpPr>
          <p:nvPr/>
        </p:nvSpPr>
        <p:spPr bwMode="auto">
          <a:xfrm>
            <a:off x="6551613"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7258050"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6805613"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7534275"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7258050"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89" name="Text Box 12"/>
          <p:cNvSpPr txBox="1">
            <a:spLocks noChangeArrowheads="1"/>
          </p:cNvSpPr>
          <p:nvPr/>
        </p:nvSpPr>
        <p:spPr bwMode="auto">
          <a:xfrm>
            <a:off x="6551613"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7258050"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SLE - RCF</a:t>
            </a:r>
            <a:endParaRPr lang="en-US" sz="900" dirty="0">
              <a:solidFill>
                <a:schemeClr val="tx1"/>
              </a:solidFill>
              <a:latin typeface="Calibri" pitchFamily="34" charset="0"/>
            </a:endParaRPr>
          </a:p>
        </p:txBody>
      </p:sp>
      <p:sp>
        <p:nvSpPr>
          <p:cNvPr id="191" name="Oval 7"/>
          <p:cNvSpPr>
            <a:spLocks noChangeArrowheads="1"/>
          </p:cNvSpPr>
          <p:nvPr/>
        </p:nvSpPr>
        <p:spPr bwMode="auto">
          <a:xfrm>
            <a:off x="6691313"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192" name="Oval 7"/>
          <p:cNvSpPr>
            <a:spLocks noChangeArrowheads="1"/>
          </p:cNvSpPr>
          <p:nvPr/>
        </p:nvSpPr>
        <p:spPr bwMode="auto">
          <a:xfrm>
            <a:off x="6661150"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93" name="Magnetic Disk 18"/>
          <p:cNvSpPr/>
          <p:nvPr/>
        </p:nvSpPr>
        <p:spPr>
          <a:xfrm>
            <a:off x="7008813"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94" name="Elbow Connector 274"/>
          <p:cNvCxnSpPr>
            <a:cxnSpLocks noChangeShapeType="1"/>
            <a:stCxn id="193" idx="4"/>
            <a:endCxn id="192" idx="7"/>
          </p:cNvCxnSpPr>
          <p:nvPr/>
        </p:nvCxnSpPr>
        <p:spPr bwMode="auto">
          <a:xfrm>
            <a:off x="7277100" y="2865574"/>
            <a:ext cx="227013"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195" name="Elbow Connector 15"/>
          <p:cNvCxnSpPr>
            <a:cxnSpLocks noChangeShapeType="1"/>
            <a:stCxn id="193" idx="2"/>
            <a:endCxn id="192" idx="1"/>
          </p:cNvCxnSpPr>
          <p:nvPr/>
        </p:nvCxnSpPr>
        <p:spPr bwMode="auto">
          <a:xfrm rot="10800000" flipV="1">
            <a:off x="6805613" y="2865574"/>
            <a:ext cx="203200"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537325"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97" name="Text Box 15"/>
          <p:cNvSpPr txBox="1">
            <a:spLocks noChangeArrowheads="1"/>
          </p:cNvSpPr>
          <p:nvPr/>
        </p:nvSpPr>
        <p:spPr bwMode="auto">
          <a:xfrm>
            <a:off x="6532563"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99" name="Text Box 15"/>
          <p:cNvSpPr txBox="1">
            <a:spLocks noChangeArrowheads="1"/>
          </p:cNvSpPr>
          <p:nvPr/>
        </p:nvSpPr>
        <p:spPr bwMode="auto">
          <a:xfrm>
            <a:off x="6535738"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00" name="Text Box 15"/>
          <p:cNvSpPr txBox="1">
            <a:spLocks noChangeArrowheads="1"/>
          </p:cNvSpPr>
          <p:nvPr/>
        </p:nvSpPr>
        <p:spPr bwMode="auto">
          <a:xfrm>
            <a:off x="6537325"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2" name="Straight Connector 201"/>
          <p:cNvCxnSpPr>
            <a:cxnSpLocks noChangeShapeType="1"/>
            <a:stCxn id="192" idx="5"/>
          </p:cNvCxnSpPr>
          <p:nvPr/>
        </p:nvCxnSpPr>
        <p:spPr bwMode="auto">
          <a:xfrm>
            <a:off x="7504113"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3" name="Text Box 15"/>
          <p:cNvSpPr txBox="1">
            <a:spLocks noChangeArrowheads="1"/>
          </p:cNvSpPr>
          <p:nvPr/>
        </p:nvSpPr>
        <p:spPr bwMode="auto">
          <a:xfrm>
            <a:off x="7269163"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04" name="Rectangle 97"/>
          <p:cNvSpPr>
            <a:spLocks noChangeArrowheads="1"/>
          </p:cNvSpPr>
          <p:nvPr/>
        </p:nvSpPr>
        <p:spPr bwMode="auto">
          <a:xfrm>
            <a:off x="4700588"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824413"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5017294" y="1413012"/>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7" name="Text Box 12"/>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5157788"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881563"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5013325"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5360988"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5627688" y="3462474"/>
            <a:ext cx="2286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5157788" y="3462474"/>
            <a:ext cx="2032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889500"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884738"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857875"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5589588"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5584825"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5586413"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5581650"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31" name="Text Box 15"/>
          <p:cNvSpPr txBox="1">
            <a:spLocks noChangeArrowheads="1"/>
          </p:cNvSpPr>
          <p:nvPr/>
        </p:nvSpPr>
        <p:spPr bwMode="auto">
          <a:xfrm>
            <a:off x="5581650"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5578475"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6154738"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0" name="TextBox 76"/>
          <p:cNvSpPr txBox="1">
            <a:spLocks noChangeArrowheads="1"/>
          </p:cNvSpPr>
          <p:nvPr/>
        </p:nvSpPr>
        <p:spPr bwMode="auto">
          <a:xfrm>
            <a:off x="7502525" y="3703774"/>
            <a:ext cx="5603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From</a:t>
            </a:r>
          </a:p>
          <a:p>
            <a:pPr algn="ctr" eaLnBrk="1" hangingPunct="1"/>
            <a:r>
              <a:rPr lang="en-US" sz="800" b="1">
                <a:solidFill>
                  <a:srgbClr val="0079A4"/>
                </a:solidFill>
              </a:rPr>
              <a:t>VC X&amp;Z</a:t>
            </a:r>
          </a:p>
        </p:txBody>
      </p: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4886839" y="430811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4610109"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6" name="Rectangle 97">
            <a:extLst>
              <a:ext uri="{FF2B5EF4-FFF2-40B4-BE49-F238E27FC236}">
                <a16:creationId xmlns:a16="http://schemas.microsoft.com/office/drawing/2014/main" id="{7498E680-6AE3-CF80-571C-D69B91B712F0}"/>
              </a:ext>
            </a:extLst>
          </p:cNvPr>
          <p:cNvSpPr>
            <a:spLocks noChangeArrowheads="1"/>
          </p:cNvSpPr>
          <p:nvPr/>
        </p:nvSpPr>
        <p:spPr bwMode="auto">
          <a:xfrm>
            <a:off x="1739107"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77" name="Rectangle 672">
            <a:extLst>
              <a:ext uri="{FF2B5EF4-FFF2-40B4-BE49-F238E27FC236}">
                <a16:creationId xmlns:a16="http://schemas.microsoft.com/office/drawing/2014/main" id="{2A446740-CAFA-368C-D926-CFF8AD0B7DB6}"/>
              </a:ext>
            </a:extLst>
          </p:cNvPr>
          <p:cNvSpPr>
            <a:spLocks noChangeArrowheads="1"/>
          </p:cNvSpPr>
          <p:nvPr/>
        </p:nvSpPr>
        <p:spPr bwMode="auto">
          <a:xfrm>
            <a:off x="1689100"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Relay </a:t>
            </a:r>
            <a:br>
              <a:rPr lang="en-US" sz="1000" b="1" dirty="0"/>
            </a:br>
            <a:r>
              <a:rPr lang="en-US" sz="1000" b="1" dirty="0"/>
              <a:t>User Node</a:t>
            </a:r>
            <a:endParaRPr lang="en-US" sz="1000" dirty="0"/>
          </a:p>
        </p:txBody>
      </p:sp>
      <p:sp>
        <p:nvSpPr>
          <p:cNvPr id="78" name="Rectangle 591">
            <a:extLst>
              <a:ext uri="{FF2B5EF4-FFF2-40B4-BE49-F238E27FC236}">
                <a16:creationId xmlns:a16="http://schemas.microsoft.com/office/drawing/2014/main" id="{B2017BE2-A948-8002-6C2B-6DB68F14EA4E}"/>
              </a:ext>
            </a:extLst>
          </p:cNvPr>
          <p:cNvSpPr>
            <a:spLocks noChangeArrowheads="1"/>
          </p:cNvSpPr>
          <p:nvPr/>
        </p:nvSpPr>
        <p:spPr bwMode="auto">
          <a:xfrm>
            <a:off x="1765300"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79" name="TextBox 76">
            <a:extLst>
              <a:ext uri="{FF2B5EF4-FFF2-40B4-BE49-F238E27FC236}">
                <a16:creationId xmlns:a16="http://schemas.microsoft.com/office/drawing/2014/main" id="{0C8226A4-BF9E-10E3-755A-B6D0F8797D04}"/>
              </a:ext>
            </a:extLst>
          </p:cNvPr>
          <p:cNvSpPr txBox="1">
            <a:spLocks noChangeArrowheads="1"/>
          </p:cNvSpPr>
          <p:nvPr/>
        </p:nvSpPr>
        <p:spPr bwMode="auto">
          <a:xfrm>
            <a:off x="2299525" y="3090446"/>
            <a:ext cx="41870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a:t>
            </a:r>
          </a:p>
          <a:p>
            <a:pPr algn="ctr" eaLnBrk="1" hangingPunct="1"/>
            <a:r>
              <a:rPr lang="en-US" sz="800" b="1" dirty="0">
                <a:solidFill>
                  <a:srgbClr val="0079A4"/>
                </a:solidFill>
              </a:rPr>
              <a:t>VC Z</a:t>
            </a:r>
          </a:p>
        </p:txBody>
      </p:sp>
      <p:cxnSp>
        <p:nvCxnSpPr>
          <p:cNvPr id="80" name="Straight Connector 79">
            <a:extLst>
              <a:ext uri="{FF2B5EF4-FFF2-40B4-BE49-F238E27FC236}">
                <a16:creationId xmlns:a16="http://schemas.microsoft.com/office/drawing/2014/main" id="{3A021B36-7897-2999-CF95-D7A47FACE4B8}"/>
              </a:ext>
            </a:extLst>
          </p:cNvPr>
          <p:cNvCxnSpPr>
            <a:cxnSpLocks noChangeShapeType="1"/>
          </p:cNvCxnSpPr>
          <p:nvPr/>
        </p:nvCxnSpPr>
        <p:spPr bwMode="auto">
          <a:xfrm flipH="1">
            <a:off x="2221706"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83" name="Text Box 12">
            <a:extLst>
              <a:ext uri="{FF2B5EF4-FFF2-40B4-BE49-F238E27FC236}">
                <a16:creationId xmlns:a16="http://schemas.microsoft.com/office/drawing/2014/main" id="{6E6D98AA-4840-4447-78F0-EBF3502173BB}"/>
              </a:ext>
            </a:extLst>
          </p:cNvPr>
          <p:cNvSpPr txBox="1">
            <a:spLocks noChangeArrowheads="1"/>
          </p:cNvSpPr>
          <p:nvPr/>
        </p:nvSpPr>
        <p:spPr bwMode="auto">
          <a:xfrm>
            <a:off x="1936750"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84" name="Elbow Connector 246">
            <a:extLst>
              <a:ext uri="{FF2B5EF4-FFF2-40B4-BE49-F238E27FC236}">
                <a16:creationId xmlns:a16="http://schemas.microsoft.com/office/drawing/2014/main" id="{E0DFEA8F-65C4-D390-BC56-75B170DA91EC}"/>
              </a:ext>
            </a:extLst>
          </p:cNvPr>
          <p:cNvCxnSpPr>
            <a:cxnSpLocks noChangeShapeType="1"/>
          </p:cNvCxnSpPr>
          <p:nvPr/>
        </p:nvCxnSpPr>
        <p:spPr bwMode="auto">
          <a:xfrm>
            <a:off x="2222500" y="3117987"/>
            <a:ext cx="3175" cy="325437"/>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86" name="Text Box 15">
            <a:extLst>
              <a:ext uri="{FF2B5EF4-FFF2-40B4-BE49-F238E27FC236}">
                <a16:creationId xmlns:a16="http://schemas.microsoft.com/office/drawing/2014/main" id="{31C0DCDB-055A-0CB8-2610-83168A39B7D0}"/>
              </a:ext>
            </a:extLst>
          </p:cNvPr>
          <p:cNvSpPr txBox="1">
            <a:spLocks noChangeArrowheads="1"/>
          </p:cNvSpPr>
          <p:nvPr/>
        </p:nvSpPr>
        <p:spPr bwMode="auto">
          <a:xfrm>
            <a:off x="1937544"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88" name="TextBox 152">
            <a:extLst>
              <a:ext uri="{FF2B5EF4-FFF2-40B4-BE49-F238E27FC236}">
                <a16:creationId xmlns:a16="http://schemas.microsoft.com/office/drawing/2014/main" id="{2AA5AFD8-B276-7861-1512-2E0FE344A714}"/>
              </a:ext>
            </a:extLst>
          </p:cNvPr>
          <p:cNvSpPr txBox="1">
            <a:spLocks noChangeArrowheads="1"/>
          </p:cNvSpPr>
          <p:nvPr/>
        </p:nvSpPr>
        <p:spPr bwMode="auto">
          <a:xfrm>
            <a:off x="9137472" y="5824352"/>
            <a:ext cx="115288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IP-based Network</a:t>
            </a:r>
          </a:p>
        </p:txBody>
      </p:sp>
      <p:sp>
        <p:nvSpPr>
          <p:cNvPr id="89" name="Text Box 57">
            <a:extLst>
              <a:ext uri="{FF2B5EF4-FFF2-40B4-BE49-F238E27FC236}">
                <a16:creationId xmlns:a16="http://schemas.microsoft.com/office/drawing/2014/main" id="{54A91FFB-25CB-34CE-65FC-2616FFF37BD8}"/>
              </a:ext>
            </a:extLst>
          </p:cNvPr>
          <p:cNvSpPr txBox="1">
            <a:spLocks noChangeArrowheads="1"/>
          </p:cNvSpPr>
          <p:nvPr/>
        </p:nvSpPr>
        <p:spPr bwMode="auto">
          <a:xfrm>
            <a:off x="7904163"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cxnSp>
        <p:nvCxnSpPr>
          <p:cNvPr id="90" name="Elbow Connector 176">
            <a:extLst>
              <a:ext uri="{FF2B5EF4-FFF2-40B4-BE49-F238E27FC236}">
                <a16:creationId xmlns:a16="http://schemas.microsoft.com/office/drawing/2014/main" id="{03E9FFA8-89D9-0EA7-623E-944A12B5C1F3}"/>
              </a:ext>
            </a:extLst>
          </p:cNvPr>
          <p:cNvCxnSpPr>
            <a:cxnSpLocks noChangeShapeType="1"/>
            <a:endCxn id="207" idx="1"/>
          </p:cNvCxnSpPr>
          <p:nvPr/>
        </p:nvCxnSpPr>
        <p:spPr bwMode="auto">
          <a:xfrm flipV="1">
            <a:off x="2506662" y="5265081"/>
            <a:ext cx="2374901" cy="794"/>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91" name="TextBox 152">
            <a:extLst>
              <a:ext uri="{FF2B5EF4-FFF2-40B4-BE49-F238E27FC236}">
                <a16:creationId xmlns:a16="http://schemas.microsoft.com/office/drawing/2014/main" id="{6CD1DAAF-6851-B043-D909-04D0A0BDDF05}"/>
              </a:ext>
            </a:extLst>
          </p:cNvPr>
          <p:cNvSpPr txBox="1">
            <a:spLocks noChangeArrowheads="1"/>
          </p:cNvSpPr>
          <p:nvPr/>
        </p:nvSpPr>
        <p:spPr bwMode="auto">
          <a:xfrm>
            <a:off x="2262539" y="5728908"/>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900" b="1" dirty="0"/>
              <a:t>Space to Planet</a:t>
            </a:r>
          </a:p>
          <a:p>
            <a:pPr algn="ctr"/>
            <a:r>
              <a:rPr lang="en-US" sz="900" b="1" dirty="0"/>
              <a:t>Relay Link</a:t>
            </a:r>
          </a:p>
        </p:txBody>
      </p:sp>
      <p:sp>
        <p:nvSpPr>
          <p:cNvPr id="92" name="Rectangle 97">
            <a:extLst>
              <a:ext uri="{FF2B5EF4-FFF2-40B4-BE49-F238E27FC236}">
                <a16:creationId xmlns:a16="http://schemas.microsoft.com/office/drawing/2014/main" id="{811593CE-156A-5882-378E-A2A5A6877AA8}"/>
              </a:ext>
            </a:extLst>
          </p:cNvPr>
          <p:cNvSpPr>
            <a:spLocks noChangeArrowheads="1"/>
          </p:cNvSpPr>
          <p:nvPr/>
        </p:nvSpPr>
        <p:spPr bwMode="auto">
          <a:xfrm>
            <a:off x="8394700"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93" name="Straight Connector 264">
            <a:extLst>
              <a:ext uri="{FF2B5EF4-FFF2-40B4-BE49-F238E27FC236}">
                <a16:creationId xmlns:a16="http://schemas.microsoft.com/office/drawing/2014/main" id="{0CF498F3-3FF0-517D-7F18-BC2AA2322D11}"/>
              </a:ext>
            </a:extLst>
          </p:cNvPr>
          <p:cNvCxnSpPr>
            <a:cxnSpLocks noChangeShapeType="1"/>
          </p:cNvCxnSpPr>
          <p:nvPr/>
        </p:nvCxnSpPr>
        <p:spPr bwMode="auto">
          <a:xfrm rot="5400000">
            <a:off x="8636000"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94" name="Rectangle 591">
            <a:extLst>
              <a:ext uri="{FF2B5EF4-FFF2-40B4-BE49-F238E27FC236}">
                <a16:creationId xmlns:a16="http://schemas.microsoft.com/office/drawing/2014/main" id="{D73376F1-77C0-1204-FA6E-B87F2DC3CB26}"/>
              </a:ext>
            </a:extLst>
          </p:cNvPr>
          <p:cNvSpPr>
            <a:spLocks noChangeArrowheads="1"/>
          </p:cNvSpPr>
          <p:nvPr/>
        </p:nvSpPr>
        <p:spPr bwMode="auto">
          <a:xfrm>
            <a:off x="8409781" y="143364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95" name="TextBox 77">
            <a:extLst>
              <a:ext uri="{FF2B5EF4-FFF2-40B4-BE49-F238E27FC236}">
                <a16:creationId xmlns:a16="http://schemas.microsoft.com/office/drawing/2014/main" id="{D92E80E7-9F1F-F44B-662B-7B04F4C70AFA}"/>
              </a:ext>
            </a:extLst>
          </p:cNvPr>
          <p:cNvSpPr txBox="1">
            <a:spLocks noChangeArrowheads="1"/>
          </p:cNvSpPr>
          <p:nvPr/>
        </p:nvSpPr>
        <p:spPr bwMode="auto">
          <a:xfrm>
            <a:off x="8861514" y="3789499"/>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X</a:t>
            </a:r>
          </a:p>
        </p:txBody>
      </p:sp>
      <p:sp>
        <p:nvSpPr>
          <p:cNvPr id="96" name="Oval 7">
            <a:extLst>
              <a:ext uri="{FF2B5EF4-FFF2-40B4-BE49-F238E27FC236}">
                <a16:creationId xmlns:a16="http://schemas.microsoft.com/office/drawing/2014/main" id="{785E3E04-FBF9-0F12-E559-58BBA6F51969}"/>
              </a:ext>
            </a:extLst>
          </p:cNvPr>
          <p:cNvSpPr>
            <a:spLocks noChangeArrowheads="1"/>
          </p:cNvSpPr>
          <p:nvPr/>
        </p:nvSpPr>
        <p:spPr bwMode="auto">
          <a:xfrm>
            <a:off x="8477250" y="413398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97" name="Magnetic Disk 18">
            <a:extLst>
              <a:ext uri="{FF2B5EF4-FFF2-40B4-BE49-F238E27FC236}">
                <a16:creationId xmlns:a16="http://schemas.microsoft.com/office/drawing/2014/main" id="{7E65785D-3A23-4918-9208-EC8B8EA9FC5E}"/>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98" name="Text Box 16">
            <a:extLst>
              <a:ext uri="{FF2B5EF4-FFF2-40B4-BE49-F238E27FC236}">
                <a16:creationId xmlns:a16="http://schemas.microsoft.com/office/drawing/2014/main" id="{7AE9A3E6-FFC5-076E-70DC-97EE8D7D3B55}"/>
              </a:ext>
            </a:extLst>
          </p:cNvPr>
          <p:cNvSpPr txBox="1">
            <a:spLocks noChangeArrowheads="1"/>
          </p:cNvSpPr>
          <p:nvPr/>
        </p:nvSpPr>
        <p:spPr bwMode="auto">
          <a:xfrm>
            <a:off x="8588375"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9" name="Straight Connector 98">
            <a:extLst>
              <a:ext uri="{FF2B5EF4-FFF2-40B4-BE49-F238E27FC236}">
                <a16:creationId xmlns:a16="http://schemas.microsoft.com/office/drawing/2014/main" id="{56C3E32F-BC96-B9AA-CB36-0B130EA1AE4A}"/>
              </a:ext>
            </a:extLst>
          </p:cNvPr>
          <p:cNvCxnSpPr>
            <a:cxnSpLocks noChangeShapeType="1"/>
            <a:stCxn id="96" idx="4"/>
          </p:cNvCxnSpPr>
          <p:nvPr/>
        </p:nvCxnSpPr>
        <p:spPr bwMode="auto">
          <a:xfrm>
            <a:off x="8858250" y="4427674"/>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00" name="Text Box 15">
            <a:extLst>
              <a:ext uri="{FF2B5EF4-FFF2-40B4-BE49-F238E27FC236}">
                <a16:creationId xmlns:a16="http://schemas.microsoft.com/office/drawing/2014/main" id="{31D9375F-B9D4-C9DE-6452-87435829AB41}"/>
              </a:ext>
            </a:extLst>
          </p:cNvPr>
          <p:cNvSpPr txBox="1">
            <a:spLocks noChangeArrowheads="1"/>
          </p:cNvSpPr>
          <p:nvPr/>
        </p:nvSpPr>
        <p:spPr bwMode="auto">
          <a:xfrm>
            <a:off x="8588375" y="474041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01" name="Elbow Connector 146">
            <a:extLst>
              <a:ext uri="{FF2B5EF4-FFF2-40B4-BE49-F238E27FC236}">
                <a16:creationId xmlns:a16="http://schemas.microsoft.com/office/drawing/2014/main" id="{F1759C65-EAB5-04F2-1DB0-6495B770018F}"/>
              </a:ext>
            </a:extLst>
          </p:cNvPr>
          <p:cNvCxnSpPr>
            <a:cxnSpLocks noChangeShapeType="1"/>
            <a:stCxn id="97" idx="3"/>
            <a:endCxn id="96" idx="0"/>
          </p:cNvCxnSpPr>
          <p:nvPr/>
        </p:nvCxnSpPr>
        <p:spPr bwMode="auto">
          <a:xfrm>
            <a:off x="8856663" y="3797437"/>
            <a:ext cx="1587" cy="336550"/>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02" name="Text Box 15">
            <a:extLst>
              <a:ext uri="{FF2B5EF4-FFF2-40B4-BE49-F238E27FC236}">
                <a16:creationId xmlns:a16="http://schemas.microsoft.com/office/drawing/2014/main" id="{F5D38F31-7FE3-2ED6-A55E-3D008BD072ED}"/>
              </a:ext>
            </a:extLst>
          </p:cNvPr>
          <p:cNvSpPr txBox="1">
            <a:spLocks noChangeArrowheads="1"/>
          </p:cNvSpPr>
          <p:nvPr/>
        </p:nvSpPr>
        <p:spPr bwMode="auto">
          <a:xfrm>
            <a:off x="8591550" y="4518162"/>
            <a:ext cx="5334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03" name="Text Box 15">
            <a:extLst>
              <a:ext uri="{FF2B5EF4-FFF2-40B4-BE49-F238E27FC236}">
                <a16:creationId xmlns:a16="http://schemas.microsoft.com/office/drawing/2014/main" id="{BFD09A11-8BC2-1CF8-E4DC-5ABE4336ED92}"/>
              </a:ext>
            </a:extLst>
          </p:cNvPr>
          <p:cNvSpPr txBox="1">
            <a:spLocks noChangeArrowheads="1"/>
          </p:cNvSpPr>
          <p:nvPr/>
        </p:nvSpPr>
        <p:spPr bwMode="auto">
          <a:xfrm>
            <a:off x="8588375"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04" name="Rectangle 97">
            <a:extLst>
              <a:ext uri="{FF2B5EF4-FFF2-40B4-BE49-F238E27FC236}">
                <a16:creationId xmlns:a16="http://schemas.microsoft.com/office/drawing/2014/main" id="{BE3682F1-2388-398A-A994-84414F0DABCF}"/>
              </a:ext>
            </a:extLst>
          </p:cNvPr>
          <p:cNvSpPr>
            <a:spLocks noChangeArrowheads="1"/>
          </p:cNvSpPr>
          <p:nvPr/>
        </p:nvSpPr>
        <p:spPr bwMode="auto">
          <a:xfrm>
            <a:off x="9528969"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05" name="Straight Connector 264">
            <a:extLst>
              <a:ext uri="{FF2B5EF4-FFF2-40B4-BE49-F238E27FC236}">
                <a16:creationId xmlns:a16="http://schemas.microsoft.com/office/drawing/2014/main" id="{5C239D23-EB0F-03D7-E425-212361C86751}"/>
              </a:ext>
            </a:extLst>
          </p:cNvPr>
          <p:cNvCxnSpPr>
            <a:cxnSpLocks noChangeShapeType="1"/>
          </p:cNvCxnSpPr>
          <p:nvPr/>
        </p:nvCxnSpPr>
        <p:spPr bwMode="auto">
          <a:xfrm>
            <a:off x="10007600"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06" name="Rectangle 671">
            <a:extLst>
              <a:ext uri="{FF2B5EF4-FFF2-40B4-BE49-F238E27FC236}">
                <a16:creationId xmlns:a16="http://schemas.microsoft.com/office/drawing/2014/main" id="{B530AA8D-50BC-517D-B12A-951090DD2FE8}"/>
              </a:ext>
            </a:extLst>
          </p:cNvPr>
          <p:cNvSpPr>
            <a:spLocks noChangeArrowheads="1"/>
          </p:cNvSpPr>
          <p:nvPr/>
        </p:nvSpPr>
        <p:spPr bwMode="auto">
          <a:xfrm>
            <a:off x="9424988"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 Relay </a:t>
            </a:r>
            <a:br>
              <a:rPr lang="en-US" sz="1000" b="1" dirty="0"/>
            </a:br>
            <a:r>
              <a:rPr lang="en-US" sz="1000" b="1" dirty="0"/>
              <a:t>User Node</a:t>
            </a:r>
            <a:endParaRPr lang="en-US" sz="1000" dirty="0"/>
          </a:p>
        </p:txBody>
      </p:sp>
      <p:sp>
        <p:nvSpPr>
          <p:cNvPr id="107" name="Rectangle 591">
            <a:extLst>
              <a:ext uri="{FF2B5EF4-FFF2-40B4-BE49-F238E27FC236}">
                <a16:creationId xmlns:a16="http://schemas.microsoft.com/office/drawing/2014/main" id="{EE6710B4-5303-E5CF-4E0E-97B063DC8EB0}"/>
              </a:ext>
            </a:extLst>
          </p:cNvPr>
          <p:cNvSpPr>
            <a:spLocks noChangeArrowheads="1"/>
          </p:cNvSpPr>
          <p:nvPr/>
        </p:nvSpPr>
        <p:spPr bwMode="auto">
          <a:xfrm>
            <a:off x="9551194"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08" name="TextBox 77">
            <a:extLst>
              <a:ext uri="{FF2B5EF4-FFF2-40B4-BE49-F238E27FC236}">
                <a16:creationId xmlns:a16="http://schemas.microsoft.com/office/drawing/2014/main" id="{9940339E-55EF-4ECF-90FB-4133F762D119}"/>
              </a:ext>
            </a:extLst>
          </p:cNvPr>
          <p:cNvSpPr txBox="1">
            <a:spLocks noChangeArrowheads="1"/>
          </p:cNvSpPr>
          <p:nvPr/>
        </p:nvSpPr>
        <p:spPr bwMode="auto">
          <a:xfrm>
            <a:off x="10044171"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Z </a:t>
            </a:r>
          </a:p>
        </p:txBody>
      </p:sp>
      <p:sp>
        <p:nvSpPr>
          <p:cNvPr id="109" name="Oval 7">
            <a:extLst>
              <a:ext uri="{FF2B5EF4-FFF2-40B4-BE49-F238E27FC236}">
                <a16:creationId xmlns:a16="http://schemas.microsoft.com/office/drawing/2014/main" id="{C5131566-2151-432B-5343-2271139B658A}"/>
              </a:ext>
            </a:extLst>
          </p:cNvPr>
          <p:cNvSpPr>
            <a:spLocks noChangeArrowheads="1"/>
          </p:cNvSpPr>
          <p:nvPr/>
        </p:nvSpPr>
        <p:spPr bwMode="auto">
          <a:xfrm>
            <a:off x="9623425"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User Video Application</a:t>
            </a:r>
            <a:endParaRPr lang="en-US" sz="900" dirty="0">
              <a:latin typeface="Calibri" pitchFamily="34" charset="0"/>
            </a:endParaRPr>
          </a:p>
        </p:txBody>
      </p:sp>
      <p:sp>
        <p:nvSpPr>
          <p:cNvPr id="111" name="Text Box 16">
            <a:extLst>
              <a:ext uri="{FF2B5EF4-FFF2-40B4-BE49-F238E27FC236}">
                <a16:creationId xmlns:a16="http://schemas.microsoft.com/office/drawing/2014/main" id="{0801A9EE-417F-9DC8-A06A-853D3374CDFF}"/>
              </a:ext>
            </a:extLst>
          </p:cNvPr>
          <p:cNvSpPr txBox="1">
            <a:spLocks noChangeArrowheads="1"/>
          </p:cNvSpPr>
          <p:nvPr/>
        </p:nvSpPr>
        <p:spPr bwMode="auto">
          <a:xfrm>
            <a:off x="9734550"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12" name="Straight Connector 111">
            <a:extLst>
              <a:ext uri="{FF2B5EF4-FFF2-40B4-BE49-F238E27FC236}">
                <a16:creationId xmlns:a16="http://schemas.microsoft.com/office/drawing/2014/main" id="{CA68682A-2525-79E2-BE21-4418B8696436}"/>
              </a:ext>
            </a:extLst>
          </p:cNvPr>
          <p:cNvCxnSpPr>
            <a:cxnSpLocks noChangeShapeType="1"/>
            <a:stCxn id="109" idx="4"/>
            <a:endCxn id="111" idx="0"/>
          </p:cNvCxnSpPr>
          <p:nvPr/>
        </p:nvCxnSpPr>
        <p:spPr bwMode="auto">
          <a:xfrm flipH="1">
            <a:off x="10002838"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3" name="Text Box 15">
            <a:extLst>
              <a:ext uri="{FF2B5EF4-FFF2-40B4-BE49-F238E27FC236}">
                <a16:creationId xmlns:a16="http://schemas.microsoft.com/office/drawing/2014/main" id="{D235289D-0D13-1788-96C7-A41CA556CBA7}"/>
              </a:ext>
            </a:extLst>
          </p:cNvPr>
          <p:cNvSpPr txBox="1">
            <a:spLocks noChangeArrowheads="1"/>
          </p:cNvSpPr>
          <p:nvPr/>
        </p:nvSpPr>
        <p:spPr bwMode="auto">
          <a:xfrm>
            <a:off x="9734550"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14" name="Text Box 15">
            <a:extLst>
              <a:ext uri="{FF2B5EF4-FFF2-40B4-BE49-F238E27FC236}">
                <a16:creationId xmlns:a16="http://schemas.microsoft.com/office/drawing/2014/main" id="{4EAD18E1-9D42-E31E-63CD-E8341A5EE048}"/>
              </a:ext>
            </a:extLst>
          </p:cNvPr>
          <p:cNvSpPr txBox="1">
            <a:spLocks noChangeArrowheads="1"/>
          </p:cNvSpPr>
          <p:nvPr/>
        </p:nvSpPr>
        <p:spPr bwMode="auto">
          <a:xfrm>
            <a:off x="9734550"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15" name="Elbow Connector 176">
            <a:extLst>
              <a:ext uri="{FF2B5EF4-FFF2-40B4-BE49-F238E27FC236}">
                <a16:creationId xmlns:a16="http://schemas.microsoft.com/office/drawing/2014/main" id="{F97F33BB-3627-B8A5-4BFB-D171959D25BD}"/>
              </a:ext>
            </a:extLst>
          </p:cNvPr>
          <p:cNvCxnSpPr>
            <a:cxnSpLocks noChangeShapeType="1"/>
            <a:endCxn id="109" idx="0"/>
          </p:cNvCxnSpPr>
          <p:nvPr/>
        </p:nvCxnSpPr>
        <p:spPr bwMode="auto">
          <a:xfrm rot="16200000" flipH="1">
            <a:off x="9836150" y="3933962"/>
            <a:ext cx="334963" cy="1587"/>
          </a:xfrm>
          <a:prstGeom prst="bentConnector3">
            <a:avLst>
              <a:gd name="adj1" fmla="val 50000"/>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17" name="Rectangle 673">
            <a:extLst>
              <a:ext uri="{FF2B5EF4-FFF2-40B4-BE49-F238E27FC236}">
                <a16:creationId xmlns:a16="http://schemas.microsoft.com/office/drawing/2014/main" id="{2147C9F2-91A4-22AF-4AD9-73444E6B6679}"/>
              </a:ext>
            </a:extLst>
          </p:cNvPr>
          <p:cNvSpPr>
            <a:spLocks noChangeArrowheads="1"/>
          </p:cNvSpPr>
          <p:nvPr/>
        </p:nvSpPr>
        <p:spPr bwMode="auto">
          <a:xfrm>
            <a:off x="8216900"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18" name="Straight Connector 117">
            <a:extLst>
              <a:ext uri="{FF2B5EF4-FFF2-40B4-BE49-F238E27FC236}">
                <a16:creationId xmlns:a16="http://schemas.microsoft.com/office/drawing/2014/main" id="{228CD1AE-6A64-C8BC-2B30-703361A5A66D}"/>
              </a:ext>
            </a:extLst>
          </p:cNvPr>
          <p:cNvCxnSpPr>
            <a:cxnSpLocks noChangeShapeType="1"/>
          </p:cNvCxnSpPr>
          <p:nvPr/>
        </p:nvCxnSpPr>
        <p:spPr bwMode="auto">
          <a:xfrm>
            <a:off x="8016875"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9" name="TextBox 76">
            <a:extLst>
              <a:ext uri="{FF2B5EF4-FFF2-40B4-BE49-F238E27FC236}">
                <a16:creationId xmlns:a16="http://schemas.microsoft.com/office/drawing/2014/main" id="{011619BF-CB33-A208-0B22-299223B3F0EE}"/>
              </a:ext>
            </a:extLst>
          </p:cNvPr>
          <p:cNvSpPr txBox="1">
            <a:spLocks noChangeArrowheads="1"/>
          </p:cNvSpPr>
          <p:nvPr/>
        </p:nvSpPr>
        <p:spPr bwMode="auto">
          <a:xfrm>
            <a:off x="5284956" y="2769322"/>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 </a:t>
            </a:r>
          </a:p>
          <a:p>
            <a:pPr algn="ctr" eaLnBrk="1" hangingPunct="1"/>
            <a:r>
              <a:rPr lang="en-US" sz="800" b="1" dirty="0">
                <a:solidFill>
                  <a:srgbClr val="0079A4"/>
                </a:solidFill>
              </a:rPr>
              <a:t>VC X</a:t>
            </a:r>
          </a:p>
        </p:txBody>
      </p:sp>
      <p:sp>
        <p:nvSpPr>
          <p:cNvPr id="120" name="Magnetic Disk 18">
            <a:extLst>
              <a:ext uri="{FF2B5EF4-FFF2-40B4-BE49-F238E27FC236}">
                <a16:creationId xmlns:a16="http://schemas.microsoft.com/office/drawing/2014/main" id="{4CC35AF7-4AD6-7214-1520-823AB22A2F33}"/>
              </a:ext>
            </a:extLst>
          </p:cNvPr>
          <p:cNvSpPr/>
          <p:nvPr/>
        </p:nvSpPr>
        <p:spPr>
          <a:xfrm>
            <a:off x="4926013" y="2192474"/>
            <a:ext cx="455612"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cxnSp>
        <p:nvCxnSpPr>
          <p:cNvPr id="121" name="Elbow Connector 230">
            <a:extLst>
              <a:ext uri="{FF2B5EF4-FFF2-40B4-BE49-F238E27FC236}">
                <a16:creationId xmlns:a16="http://schemas.microsoft.com/office/drawing/2014/main" id="{B1AC6254-B406-4B48-625C-397625609AD3}"/>
              </a:ext>
            </a:extLst>
          </p:cNvPr>
          <p:cNvCxnSpPr>
            <a:cxnSpLocks noChangeShapeType="1"/>
            <a:endCxn id="120" idx="3"/>
          </p:cNvCxnSpPr>
          <p:nvPr/>
        </p:nvCxnSpPr>
        <p:spPr bwMode="auto">
          <a:xfrm rot="16200000" flipV="1">
            <a:off x="4620817" y="2954076"/>
            <a:ext cx="1069978" cy="3973"/>
          </a:xfrm>
          <a:prstGeom prst="bentConnector3">
            <a:avLst>
              <a:gd name="adj1" fmla="val 50000"/>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122" name="Oval 7">
            <a:extLst>
              <a:ext uri="{FF2B5EF4-FFF2-40B4-BE49-F238E27FC236}">
                <a16:creationId xmlns:a16="http://schemas.microsoft.com/office/drawing/2014/main" id="{2E6BAB8E-FE0B-AB97-605B-418AD9E1B187}"/>
              </a:ext>
            </a:extLst>
          </p:cNvPr>
          <p:cNvSpPr>
            <a:spLocks noChangeArrowheads="1"/>
          </p:cNvSpPr>
          <p:nvPr/>
        </p:nvSpPr>
        <p:spPr bwMode="auto">
          <a:xfrm>
            <a:off x="4778375" y="2579824"/>
            <a:ext cx="760413"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123" name="Text Box 15">
            <a:extLst>
              <a:ext uri="{FF2B5EF4-FFF2-40B4-BE49-F238E27FC236}">
                <a16:creationId xmlns:a16="http://schemas.microsoft.com/office/drawing/2014/main" id="{3C82F9F9-4283-8CDD-91BA-B6310D9AE099}"/>
              </a:ext>
            </a:extLst>
          </p:cNvPr>
          <p:cNvSpPr txBox="1">
            <a:spLocks noChangeArrowheads="1"/>
          </p:cNvSpPr>
          <p:nvPr/>
        </p:nvSpPr>
        <p:spPr bwMode="auto">
          <a:xfrm>
            <a:off x="4868863" y="304178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27" name="TextBox 126">
            <a:extLst>
              <a:ext uri="{FF2B5EF4-FFF2-40B4-BE49-F238E27FC236}">
                <a16:creationId xmlns:a16="http://schemas.microsoft.com/office/drawing/2014/main" id="{A85EA086-1D0B-F250-150F-9A8521705503}"/>
              </a:ext>
            </a:extLst>
          </p:cNvPr>
          <p:cNvSpPr txBox="1"/>
          <p:nvPr/>
        </p:nvSpPr>
        <p:spPr>
          <a:xfrm>
            <a:off x="7383" y="2182740"/>
            <a:ext cx="1745306" cy="3308598"/>
          </a:xfrm>
          <a:prstGeom prst="rect">
            <a:avLst/>
          </a:prstGeom>
          <a:noFill/>
        </p:spPr>
        <p:txBody>
          <a:bodyPr wrap="square">
            <a:spAutoFit/>
          </a:bodyPr>
          <a:lstStyle/>
          <a:p>
            <a:r>
              <a:rPr lang="en-GB" sz="1100" dirty="0">
                <a:solidFill>
                  <a:srgbClr val="003249"/>
                </a:solidFill>
              </a:rPr>
              <a:t>Planet to Space Link</a:t>
            </a:r>
            <a:r>
              <a:rPr lang="en-GB" sz="1100" dirty="0"/>
              <a:t>:</a:t>
            </a:r>
          </a:p>
          <a:p>
            <a:pPr marL="171450" indent="-171450">
              <a:buFont typeface="Arial" panose="020B0604020202020204" pitchFamily="34" charset="0"/>
              <a:buChar char="•"/>
            </a:pPr>
            <a:r>
              <a:rPr lang="en-GB" sz="1100" dirty="0"/>
              <a:t>Could use USLP with Prox-1 controls from User Node on Planet Surface to SRN</a:t>
            </a:r>
          </a:p>
          <a:p>
            <a:pPr marL="171450" indent="-171450">
              <a:buFont typeface="Arial" panose="020B0604020202020204" pitchFamily="34" charset="0"/>
              <a:buChar char="•"/>
            </a:pPr>
            <a:r>
              <a:rPr lang="en-GB" sz="1100" dirty="0"/>
              <a:t>Could use Prox-1 from surface to SRN</a:t>
            </a:r>
          </a:p>
          <a:p>
            <a:pPr marL="171450" indent="-171450">
              <a:buFont typeface="Arial" panose="020B0604020202020204" pitchFamily="34" charset="0"/>
              <a:buChar char="•"/>
            </a:pPr>
            <a:r>
              <a:rPr lang="en-GB" sz="1100" dirty="0"/>
              <a:t>Space Routing Node could be on Planet surface (treat link PSLT)</a:t>
            </a:r>
          </a:p>
          <a:p>
            <a:pPr marL="171450" indent="-171450">
              <a:buFont typeface="Arial" panose="020B0604020202020204" pitchFamily="34" charset="0"/>
              <a:buChar char="•"/>
            </a:pPr>
            <a:r>
              <a:rPr lang="en-GB" sz="1100" dirty="0"/>
              <a:t>Space User Node to PSLT could use </a:t>
            </a:r>
            <a:r>
              <a:rPr lang="en-GB" sz="1100" dirty="0" err="1"/>
              <a:t>WiFi</a:t>
            </a:r>
            <a:r>
              <a:rPr lang="en-GB" sz="1100" dirty="0"/>
              <a:t> or 3GPP for Space to Planet Relay Link</a:t>
            </a:r>
          </a:p>
          <a:p>
            <a:pPr marL="171450" indent="-171450">
              <a:buFont typeface="Arial" panose="020B0604020202020204" pitchFamily="34" charset="0"/>
              <a:buChar char="•"/>
            </a:pPr>
            <a:r>
              <a:rPr lang="en-GB" sz="1100" dirty="0"/>
              <a:t>Space User Node could send messages using AMS (shown) or Files using CFDP</a:t>
            </a:r>
          </a:p>
        </p:txBody>
      </p:sp>
      <p:sp>
        <p:nvSpPr>
          <p:cNvPr id="129" name="TextBox 128">
            <a:extLst>
              <a:ext uri="{FF2B5EF4-FFF2-40B4-BE49-F238E27FC236}">
                <a16:creationId xmlns:a16="http://schemas.microsoft.com/office/drawing/2014/main" id="{B4ED3FEB-4D41-09DD-F527-A345BBE957F9}"/>
              </a:ext>
            </a:extLst>
          </p:cNvPr>
          <p:cNvSpPr txBox="1"/>
          <p:nvPr/>
        </p:nvSpPr>
        <p:spPr>
          <a:xfrm>
            <a:off x="10510105" y="2179010"/>
            <a:ext cx="1745306" cy="3477875"/>
          </a:xfrm>
          <a:prstGeom prst="rect">
            <a:avLst/>
          </a:prstGeom>
          <a:noFill/>
        </p:spPr>
        <p:txBody>
          <a:bodyPr wrap="square">
            <a:spAutoFit/>
          </a:bodyPr>
          <a:lstStyle/>
          <a:p>
            <a:r>
              <a:rPr lang="en-GB" sz="1100" dirty="0">
                <a:solidFill>
                  <a:srgbClr val="003249"/>
                </a:solidFill>
              </a:rPr>
              <a:t>Terrestrial User Nodes:</a:t>
            </a:r>
            <a:endParaRPr lang="en-GB" sz="1100" dirty="0"/>
          </a:p>
          <a:p>
            <a:pPr marL="171450" indent="-171450">
              <a:buFont typeface="Arial" panose="020B0604020202020204" pitchFamily="34" charset="0"/>
              <a:buChar char="•"/>
            </a:pPr>
            <a:r>
              <a:rPr lang="en-GB" sz="1100" dirty="0"/>
              <a:t>Space Routing Node MOC (controlling one or more ISL Nodes) can use DTN / BP to receive monitor &amp; data traffic, or it may do DFE/DTE and link layer via SLE R-CF direct from Relay S/C (not shown explicitly)</a:t>
            </a:r>
          </a:p>
          <a:p>
            <a:pPr marL="171450" indent="-171450">
              <a:buFont typeface="Arial" panose="020B0604020202020204" pitchFamily="34" charset="0"/>
              <a:buChar char="•"/>
            </a:pPr>
            <a:r>
              <a:rPr lang="en-GB" sz="1100" dirty="0"/>
              <a:t>Earth User Node shown receiving messages (AMS) and BP via ESLT that offers DTN services.</a:t>
            </a:r>
          </a:p>
          <a:p>
            <a:pPr marL="171450" indent="-171450">
              <a:buFont typeface="Arial" panose="020B0604020202020204" pitchFamily="34" charset="0"/>
              <a:buChar char="•"/>
            </a:pPr>
            <a:r>
              <a:rPr lang="en-GB" sz="1100" dirty="0"/>
              <a:t>EUN MOC just uses BP end to end unless “First Hop” mode is required.</a:t>
            </a:r>
          </a:p>
        </p:txBody>
      </p:sp>
      <p:sp>
        <p:nvSpPr>
          <p:cNvPr id="5" name="Text Box 12">
            <a:extLst>
              <a:ext uri="{FF2B5EF4-FFF2-40B4-BE49-F238E27FC236}">
                <a16:creationId xmlns:a16="http://schemas.microsoft.com/office/drawing/2014/main" id="{9F4E11D8-F9DF-7990-CB75-9C92599B275D}"/>
              </a:ext>
            </a:extLst>
          </p:cNvPr>
          <p:cNvSpPr txBox="1">
            <a:spLocks noChangeArrowheads="1"/>
          </p:cNvSpPr>
          <p:nvPr/>
        </p:nvSpPr>
        <p:spPr bwMode="auto">
          <a:xfrm>
            <a:off x="4881563"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sp>
        <p:nvSpPr>
          <p:cNvPr id="7" name="Text Box 15">
            <a:extLst>
              <a:ext uri="{FF2B5EF4-FFF2-40B4-BE49-F238E27FC236}">
                <a16:creationId xmlns:a16="http://schemas.microsoft.com/office/drawing/2014/main" id="{4A0BDA90-FA68-B929-FFBC-0A95AD3A3129}"/>
              </a:ext>
            </a:extLst>
          </p:cNvPr>
          <p:cNvSpPr txBox="1">
            <a:spLocks noChangeArrowheads="1"/>
          </p:cNvSpPr>
          <p:nvPr/>
        </p:nvSpPr>
        <p:spPr bwMode="auto">
          <a:xfrm>
            <a:off x="4889500"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sp>
        <p:nvSpPr>
          <p:cNvPr id="8" name="Text Box 15">
            <a:extLst>
              <a:ext uri="{FF2B5EF4-FFF2-40B4-BE49-F238E27FC236}">
                <a16:creationId xmlns:a16="http://schemas.microsoft.com/office/drawing/2014/main" id="{E7253521-890A-31BF-25BB-37CDA938DDC5}"/>
              </a:ext>
            </a:extLst>
          </p:cNvPr>
          <p:cNvSpPr txBox="1">
            <a:spLocks noChangeArrowheads="1"/>
          </p:cNvSpPr>
          <p:nvPr/>
        </p:nvSpPr>
        <p:spPr bwMode="auto">
          <a:xfrm>
            <a:off x="1936750" y="4740412"/>
            <a:ext cx="569912"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Link</a:t>
            </a:r>
            <a:endParaRPr lang="en-US" sz="900" dirty="0">
              <a:solidFill>
                <a:schemeClr val="tx1"/>
              </a:solidFill>
              <a:latin typeface="Calibri" pitchFamily="34" charset="0"/>
            </a:endParaRPr>
          </a:p>
        </p:txBody>
      </p:sp>
      <p:sp>
        <p:nvSpPr>
          <p:cNvPr id="9" name="Text Box 12">
            <a:extLst>
              <a:ext uri="{FF2B5EF4-FFF2-40B4-BE49-F238E27FC236}">
                <a16:creationId xmlns:a16="http://schemas.microsoft.com/office/drawing/2014/main" id="{804A188A-701A-67D6-71A3-65669AD8F3F5}"/>
              </a:ext>
            </a:extLst>
          </p:cNvPr>
          <p:cNvSpPr txBox="1">
            <a:spLocks noChangeArrowheads="1"/>
          </p:cNvSpPr>
          <p:nvPr/>
        </p:nvSpPr>
        <p:spPr bwMode="auto">
          <a:xfrm>
            <a:off x="1936750" y="5175387"/>
            <a:ext cx="569912"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a:t>
            </a:r>
            <a:r>
              <a:rPr lang="en-US" sz="900" dirty="0" err="1">
                <a:solidFill>
                  <a:schemeClr val="tx1"/>
                </a:solidFill>
                <a:latin typeface="Calibri" pitchFamily="34" charset="0"/>
                <a:ea typeface="ÇlÇr ñæí©" charset="-128"/>
              </a:rPr>
              <a:t>Phy</a:t>
            </a:r>
            <a:endParaRPr lang="en-US" sz="900" dirty="0">
              <a:solidFill>
                <a:schemeClr val="tx1"/>
              </a:solidFill>
              <a:latin typeface="Calibri" pitchFamily="34" charset="0"/>
            </a:endParaRPr>
          </a:p>
        </p:txBody>
      </p:sp>
      <p:sp>
        <p:nvSpPr>
          <p:cNvPr id="10" name="Text Box 12">
            <a:extLst>
              <a:ext uri="{FF2B5EF4-FFF2-40B4-BE49-F238E27FC236}">
                <a16:creationId xmlns:a16="http://schemas.microsoft.com/office/drawing/2014/main" id="{5F16E0E7-6570-21C6-37D3-0AD2D0791BD8}"/>
              </a:ext>
            </a:extLst>
          </p:cNvPr>
          <p:cNvSpPr txBox="1">
            <a:spLocks noChangeArrowheads="1"/>
          </p:cNvSpPr>
          <p:nvPr/>
        </p:nvSpPr>
        <p:spPr bwMode="auto">
          <a:xfrm>
            <a:off x="1936750"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11" name="Text Box 15">
            <a:extLst>
              <a:ext uri="{FF2B5EF4-FFF2-40B4-BE49-F238E27FC236}">
                <a16:creationId xmlns:a16="http://schemas.microsoft.com/office/drawing/2014/main" id="{75DC797B-97EF-8639-68CA-4CB151B83CDB}"/>
              </a:ext>
            </a:extLst>
          </p:cNvPr>
          <p:cNvSpPr txBox="1">
            <a:spLocks noChangeArrowheads="1"/>
          </p:cNvSpPr>
          <p:nvPr/>
        </p:nvSpPr>
        <p:spPr bwMode="auto">
          <a:xfrm>
            <a:off x="1938337"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12" name="Text Box 15">
            <a:extLst>
              <a:ext uri="{FF2B5EF4-FFF2-40B4-BE49-F238E27FC236}">
                <a16:creationId xmlns:a16="http://schemas.microsoft.com/office/drawing/2014/main" id="{716F016A-8BF6-28CF-B2D9-36CE689A47FE}"/>
              </a:ext>
            </a:extLst>
          </p:cNvPr>
          <p:cNvSpPr txBox="1">
            <a:spLocks noChangeArrowheads="1"/>
          </p:cNvSpPr>
          <p:nvPr/>
        </p:nvSpPr>
        <p:spPr bwMode="auto">
          <a:xfrm>
            <a:off x="9737725"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13" name="Text Box 15">
            <a:extLst>
              <a:ext uri="{FF2B5EF4-FFF2-40B4-BE49-F238E27FC236}">
                <a16:creationId xmlns:a16="http://schemas.microsoft.com/office/drawing/2014/main" id="{E4F2DA11-8ECD-01C3-2462-53DB5815EDA5}"/>
              </a:ext>
            </a:extLst>
          </p:cNvPr>
          <p:cNvSpPr txBox="1">
            <a:spLocks noChangeArrowheads="1"/>
          </p:cNvSpPr>
          <p:nvPr/>
        </p:nvSpPr>
        <p:spPr bwMode="auto">
          <a:xfrm>
            <a:off x="1930568" y="452357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4" name="Text Box 15">
            <a:extLst>
              <a:ext uri="{FF2B5EF4-FFF2-40B4-BE49-F238E27FC236}">
                <a16:creationId xmlns:a16="http://schemas.microsoft.com/office/drawing/2014/main" id="{A708D591-DCD4-2F32-ED97-FA58513B47F4}"/>
              </a:ext>
            </a:extLst>
          </p:cNvPr>
          <p:cNvSpPr txBox="1">
            <a:spLocks noChangeArrowheads="1"/>
          </p:cNvSpPr>
          <p:nvPr/>
        </p:nvSpPr>
        <p:spPr bwMode="auto">
          <a:xfrm>
            <a:off x="1927907" y="4310356"/>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5" name="Oval 7">
            <a:extLst>
              <a:ext uri="{FF2B5EF4-FFF2-40B4-BE49-F238E27FC236}">
                <a16:creationId xmlns:a16="http://schemas.microsoft.com/office/drawing/2014/main" id="{0AD9580E-712A-5FE2-5645-616D4D55BC30}"/>
              </a:ext>
            </a:extLst>
          </p:cNvPr>
          <p:cNvSpPr>
            <a:spLocks noChangeArrowheads="1"/>
          </p:cNvSpPr>
          <p:nvPr/>
        </p:nvSpPr>
        <p:spPr bwMode="auto">
          <a:xfrm>
            <a:off x="1841500" y="3434797"/>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Space Msg Application</a:t>
            </a:r>
            <a:endParaRPr lang="en-US" sz="900" dirty="0">
              <a:latin typeface="Calibri" pitchFamily="34" charset="0"/>
            </a:endParaRPr>
          </a:p>
        </p:txBody>
      </p:sp>
      <p:sp>
        <p:nvSpPr>
          <p:cNvPr id="18" name="Oval 7">
            <a:extLst>
              <a:ext uri="{FF2B5EF4-FFF2-40B4-BE49-F238E27FC236}">
                <a16:creationId xmlns:a16="http://schemas.microsoft.com/office/drawing/2014/main" id="{FEECC552-F9CB-1444-CC29-4211D6845D7E}"/>
              </a:ext>
            </a:extLst>
          </p:cNvPr>
          <p:cNvSpPr>
            <a:spLocks noChangeArrowheads="1"/>
          </p:cNvSpPr>
          <p:nvPr/>
        </p:nvSpPr>
        <p:spPr bwMode="auto">
          <a:xfrm>
            <a:off x="8477250" y="413398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9" name="Magnetic Disk 18">
            <a:extLst>
              <a:ext uri="{FF2B5EF4-FFF2-40B4-BE49-F238E27FC236}">
                <a16:creationId xmlns:a16="http://schemas.microsoft.com/office/drawing/2014/main" id="{1F754337-BFFD-B821-4878-BCAAA504207A}"/>
              </a:ext>
            </a:extLst>
          </p:cNvPr>
          <p:cNvSpPr/>
          <p:nvPr/>
        </p:nvSpPr>
        <p:spPr>
          <a:xfrm>
            <a:off x="8651875" y="3594237"/>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File</a:t>
            </a:r>
          </a:p>
        </p:txBody>
      </p:sp>
      <p:sp>
        <p:nvSpPr>
          <p:cNvPr id="20" name="Oval 7">
            <a:extLst>
              <a:ext uri="{FF2B5EF4-FFF2-40B4-BE49-F238E27FC236}">
                <a16:creationId xmlns:a16="http://schemas.microsoft.com/office/drawing/2014/main" id="{556DE857-12A1-3BBC-D6BB-EA51E73B8743}"/>
              </a:ext>
            </a:extLst>
          </p:cNvPr>
          <p:cNvSpPr>
            <a:spLocks noChangeArrowheads="1"/>
          </p:cNvSpPr>
          <p:nvPr/>
        </p:nvSpPr>
        <p:spPr bwMode="auto">
          <a:xfrm>
            <a:off x="9623425"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User Msg Application</a:t>
            </a:r>
            <a:endParaRPr lang="en-US" sz="900" dirty="0">
              <a:latin typeface="Calibri" pitchFamily="34" charset="0"/>
            </a:endParaRPr>
          </a:p>
        </p:txBody>
      </p:sp>
      <p:sp>
        <p:nvSpPr>
          <p:cNvPr id="21" name="Magnetic Disk 18">
            <a:extLst>
              <a:ext uri="{FF2B5EF4-FFF2-40B4-BE49-F238E27FC236}">
                <a16:creationId xmlns:a16="http://schemas.microsoft.com/office/drawing/2014/main" id="{732C88C6-3C00-C5D1-5469-B5533ABD3877}"/>
              </a:ext>
            </a:extLst>
          </p:cNvPr>
          <p:cNvSpPr/>
          <p:nvPr/>
        </p:nvSpPr>
        <p:spPr>
          <a:xfrm>
            <a:off x="1993900" y="2905262"/>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22" name="Magnetic Disk 18">
            <a:extLst>
              <a:ext uri="{FF2B5EF4-FFF2-40B4-BE49-F238E27FC236}">
                <a16:creationId xmlns:a16="http://schemas.microsoft.com/office/drawing/2014/main" id="{905FD1A6-66AC-5ABF-4678-5F7A99AEEA00}"/>
              </a:ext>
            </a:extLst>
          </p:cNvPr>
          <p:cNvSpPr/>
          <p:nvPr/>
        </p:nvSpPr>
        <p:spPr>
          <a:xfrm>
            <a:off x="9776237" y="3530398"/>
            <a:ext cx="455613" cy="228600"/>
          </a:xfrm>
          <a:prstGeom prst="snip1Rect">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solidFill>
                  <a:schemeClr val="tx1"/>
                </a:solidFill>
                <a:latin typeface="Calibri" pitchFamily="34" charset="0"/>
                <a:ea typeface="ÇlÇr ñæí©" charset="-128"/>
              </a:rPr>
              <a:t>Msg</a:t>
            </a:r>
          </a:p>
        </p:txBody>
      </p:sp>
      <p:sp>
        <p:nvSpPr>
          <p:cNvPr id="4" name="Text Box 57">
            <a:extLst>
              <a:ext uri="{FF2B5EF4-FFF2-40B4-BE49-F238E27FC236}">
                <a16:creationId xmlns:a16="http://schemas.microsoft.com/office/drawing/2014/main" id="{1EEE30FB-BFBB-D387-1D22-13E7261DE18A}"/>
              </a:ext>
            </a:extLst>
          </p:cNvPr>
          <p:cNvSpPr txBox="1">
            <a:spLocks noChangeArrowheads="1"/>
          </p:cNvSpPr>
          <p:nvPr/>
        </p:nvSpPr>
        <p:spPr bwMode="auto">
          <a:xfrm>
            <a:off x="8737232" y="5955620"/>
            <a:ext cx="162792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ESLT / MOC</a:t>
            </a:r>
          </a:p>
          <a:p>
            <a:pPr algn="ctr" eaLnBrk="1" hangingPunct="1"/>
            <a:r>
              <a:rPr lang="en-GB" sz="1000" b="1" dirty="0">
                <a:solidFill>
                  <a:srgbClr val="FF0000"/>
                </a:solidFill>
                <a:latin typeface="Calibri" pitchFamily="34" charset="0"/>
              </a:rPr>
              <a:t>Cross Support Interface (including Svc </a:t>
            </a:r>
            <a:r>
              <a:rPr lang="en-GB" sz="1000" b="1" dirty="0" err="1">
                <a:solidFill>
                  <a:srgbClr val="FF0000"/>
                </a:solidFill>
                <a:latin typeface="Calibri" pitchFamily="34" charset="0"/>
              </a:rPr>
              <a:t>Mgmt</a:t>
            </a:r>
            <a:r>
              <a:rPr lang="en-GB" sz="1000" b="1" dirty="0">
                <a:solidFill>
                  <a:srgbClr val="FF0000"/>
                </a:solidFill>
                <a:latin typeface="Calibri" pitchFamily="34" charset="0"/>
              </a:rPr>
              <a:t>)</a:t>
            </a:r>
          </a:p>
        </p:txBody>
      </p:sp>
      <p:cxnSp>
        <p:nvCxnSpPr>
          <p:cNvPr id="6" name="Straight Connector 5">
            <a:extLst>
              <a:ext uri="{FF2B5EF4-FFF2-40B4-BE49-F238E27FC236}">
                <a16:creationId xmlns:a16="http://schemas.microsoft.com/office/drawing/2014/main" id="{7A847544-86CD-F8E0-97F8-82FE025D303E}"/>
              </a:ext>
            </a:extLst>
          </p:cNvPr>
          <p:cNvCxnSpPr>
            <a:cxnSpLocks noChangeShapeType="1"/>
          </p:cNvCxnSpPr>
          <p:nvPr/>
        </p:nvCxnSpPr>
        <p:spPr bwMode="auto">
          <a:xfrm>
            <a:off x="9459531" y="1309550"/>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6" name="Text Box 57">
            <a:extLst>
              <a:ext uri="{FF2B5EF4-FFF2-40B4-BE49-F238E27FC236}">
                <a16:creationId xmlns:a16="http://schemas.microsoft.com/office/drawing/2014/main" id="{C2E6CA01-C255-A681-B274-D7B55F7BFAC1}"/>
              </a:ext>
            </a:extLst>
          </p:cNvPr>
          <p:cNvSpPr txBox="1">
            <a:spLocks noChangeArrowheads="1"/>
          </p:cNvSpPr>
          <p:nvPr/>
        </p:nvSpPr>
        <p:spPr bwMode="auto">
          <a:xfrm>
            <a:off x="3891331" y="5790368"/>
            <a:ext cx="146489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FF0000"/>
                </a:solidFill>
                <a:latin typeface="Calibri" pitchFamily="34" charset="0"/>
              </a:rPr>
              <a:t>Inter Satellite Link</a:t>
            </a:r>
          </a:p>
          <a:p>
            <a:pPr algn="ctr" eaLnBrk="1" hangingPunct="1"/>
            <a:r>
              <a:rPr lang="en-GB" sz="1000" b="1" dirty="0">
                <a:solidFill>
                  <a:srgbClr val="FF0000"/>
                </a:solidFill>
                <a:latin typeface="Calibri" pitchFamily="34" charset="0"/>
              </a:rPr>
              <a:t>Cross Support Interface</a:t>
            </a:r>
          </a:p>
        </p:txBody>
      </p:sp>
    </p:spTree>
    <p:extLst>
      <p:ext uri="{BB962C8B-B14F-4D97-AF65-F5344CB8AC3E}">
        <p14:creationId xmlns:p14="http://schemas.microsoft.com/office/powerpoint/2010/main" val="3614091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A845-998C-7C67-18F6-A71C4D69E95F}"/>
              </a:ext>
            </a:extLst>
          </p:cNvPr>
          <p:cNvSpPr>
            <a:spLocks noGrp="1"/>
          </p:cNvSpPr>
          <p:nvPr>
            <p:ph type="title"/>
          </p:nvPr>
        </p:nvSpPr>
        <p:spPr/>
        <p:txBody>
          <a:bodyPr/>
          <a:lstStyle/>
          <a:p>
            <a:r>
              <a:rPr lang="en-US" dirty="0">
                <a:solidFill>
                  <a:srgbClr val="FF0000"/>
                </a:solidFill>
              </a:rPr>
              <a:t>Bundle Protocol Security Considerations</a:t>
            </a:r>
          </a:p>
        </p:txBody>
      </p:sp>
      <p:sp>
        <p:nvSpPr>
          <p:cNvPr id="3" name="Content Placeholder 2">
            <a:extLst>
              <a:ext uri="{FF2B5EF4-FFF2-40B4-BE49-F238E27FC236}">
                <a16:creationId xmlns:a16="http://schemas.microsoft.com/office/drawing/2014/main" id="{470B77AE-2AE5-C2AE-4A8F-C8C201AC5992}"/>
              </a:ext>
            </a:extLst>
          </p:cNvPr>
          <p:cNvSpPr>
            <a:spLocks noGrp="1"/>
          </p:cNvSpPr>
          <p:nvPr>
            <p:ph idx="1"/>
          </p:nvPr>
        </p:nvSpPr>
        <p:spPr>
          <a:xfrm>
            <a:off x="609600" y="912568"/>
            <a:ext cx="10863100" cy="5256584"/>
          </a:xfrm>
        </p:spPr>
        <p:txBody>
          <a:bodyPr/>
          <a:lstStyle/>
          <a:p>
            <a:r>
              <a:rPr lang="en-US" sz="2000" dirty="0"/>
              <a:t>BPv7 and </a:t>
            </a:r>
            <a:r>
              <a:rPr lang="en-US" sz="2000" dirty="0" err="1"/>
              <a:t>BPSec</a:t>
            </a:r>
            <a:r>
              <a:rPr lang="en-US" sz="2000" dirty="0"/>
              <a:t> do have some "security hooks" built it.  </a:t>
            </a:r>
          </a:p>
          <a:p>
            <a:pPr lvl="1"/>
            <a:r>
              <a:rPr lang="en-US" sz="1600" dirty="0"/>
              <a:t>Nodes have IDs, and </a:t>
            </a:r>
            <a:r>
              <a:rPr lang="en-US" sz="1600" dirty="0" err="1"/>
              <a:t>BPSec</a:t>
            </a:r>
            <a:r>
              <a:rPr lang="en-US" sz="1600" dirty="0"/>
              <a:t> uses keys, and provides the ability to use them to do encryption and authentication.  </a:t>
            </a:r>
          </a:p>
          <a:p>
            <a:pPr lvl="1"/>
            <a:r>
              <a:rPr lang="en-US" sz="1600" dirty="0"/>
              <a:t>The new draft network management standards have the same sorts of features as well.  </a:t>
            </a:r>
          </a:p>
          <a:p>
            <a:r>
              <a:rPr lang="en-US" sz="2000" dirty="0"/>
              <a:t>But the existing SANA Node ID registry just says "This agency has this range of numbers to do with what they want."  </a:t>
            </a:r>
          </a:p>
          <a:p>
            <a:pPr lvl="1"/>
            <a:r>
              <a:rPr lang="en-US" sz="1600" dirty="0"/>
              <a:t>There is no formal relationship between a Node ID and a specific S/C or ground station or user MOC. </a:t>
            </a:r>
          </a:p>
          <a:p>
            <a:pPr lvl="1"/>
            <a:r>
              <a:rPr lang="en-US" sz="1600" dirty="0"/>
              <a:t>Therefore, without a solid definition of node </a:t>
            </a:r>
            <a:r>
              <a:rPr lang="en-US" sz="1600" i="1" dirty="0"/>
              <a:t>identity</a:t>
            </a:r>
            <a:r>
              <a:rPr lang="en-US" sz="1600" dirty="0"/>
              <a:t>, anyone can say "I'm node 3.".</a:t>
            </a:r>
          </a:p>
          <a:p>
            <a:r>
              <a:rPr lang="en-US" sz="2000" dirty="0"/>
              <a:t>So the "hooks are in”, but what is hanging on them right now is a bunch of local (or implementation specific) assigned and managed data elements.  </a:t>
            </a:r>
          </a:p>
          <a:p>
            <a:pPr lvl="1"/>
            <a:r>
              <a:rPr lang="en-US" sz="1600" dirty="0"/>
              <a:t>These IDs and keys may be in project specific tables, or in some implementation specific tables using, in some cases, locally defined means / protocols to exchange and manage them. </a:t>
            </a:r>
            <a:br>
              <a:rPr lang="en-US" sz="2000" dirty="0"/>
            </a:br>
            <a:endParaRPr lang="en-US" sz="2000" dirty="0"/>
          </a:p>
          <a:p>
            <a:r>
              <a:rPr lang="en-US" sz="2000" dirty="0"/>
              <a:t>There are not yet standards for network-wide security, routing, updates, identities, authentication / access control nor management from the </a:t>
            </a:r>
            <a:r>
              <a:rPr lang="en-US" sz="2000" dirty="0" err="1"/>
              <a:t>PoV</a:t>
            </a:r>
            <a:r>
              <a:rPr lang="en-US" sz="2000" dirty="0"/>
              <a:t> of multi-mission, multi-agency, interoperability.  </a:t>
            </a:r>
          </a:p>
          <a:p>
            <a:r>
              <a:rPr lang="en-US" sz="2000" dirty="0"/>
              <a:t>We can start to define a set of "cottage industry" guidelines that can be used in any specific coordinated set of deployments, but we need more...  </a:t>
            </a:r>
          </a:p>
          <a:p>
            <a:pPr lvl="1"/>
            <a:r>
              <a:rPr lang="en-US" sz="1600" dirty="0"/>
              <a:t>Work must be done to provide guidance as to approaches to use at different stages of deployment …</a:t>
            </a:r>
          </a:p>
          <a:p>
            <a:pPr lvl="1"/>
            <a:r>
              <a:rPr lang="en-US" sz="1600" dirty="0"/>
              <a:t>From "mission private", to "cottage industry", to "fully interoperable".</a:t>
            </a:r>
          </a:p>
          <a:p>
            <a:endParaRPr lang="en-US" sz="2000" dirty="0"/>
          </a:p>
        </p:txBody>
      </p:sp>
    </p:spTree>
    <p:extLst>
      <p:ext uri="{BB962C8B-B14F-4D97-AF65-F5344CB8AC3E}">
        <p14:creationId xmlns:p14="http://schemas.microsoft.com/office/powerpoint/2010/main" val="249164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D90D38F4-DC6F-50C0-4612-051A22D1DA64}"/>
              </a:ext>
            </a:extLst>
          </p:cNvPr>
          <p:cNvSpPr txBox="1"/>
          <p:nvPr/>
        </p:nvSpPr>
        <p:spPr>
          <a:xfrm>
            <a:off x="8480094" y="2119159"/>
            <a:ext cx="570126" cy="215444"/>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CP</a:t>
            </a:r>
            <a:endParaRPr lang="en-US" sz="800" dirty="0">
              <a:solidFill>
                <a:srgbClr val="FF0000"/>
              </a:solidFill>
            </a:endParaRPr>
          </a:p>
        </p:txBody>
      </p:sp>
      <p:sp>
        <p:nvSpPr>
          <p:cNvPr id="2" name="Title 1"/>
          <p:cNvSpPr>
            <a:spLocks noGrp="1"/>
          </p:cNvSpPr>
          <p:nvPr>
            <p:ph type="title"/>
          </p:nvPr>
        </p:nvSpPr>
        <p:spPr>
          <a:xfrm>
            <a:off x="1861199" y="278093"/>
            <a:ext cx="8736306" cy="762000"/>
          </a:xfrm>
        </p:spPr>
        <p:txBody>
          <a:bodyPr vert="horz" lIns="91440" tIns="45720" rIns="91440" bIns="45720" rtlCol="0" anchor="ctr" anchorCtr="0">
            <a:noAutofit/>
          </a:bodyPr>
          <a:lstStyle/>
          <a:p>
            <a:r>
              <a:rPr lang="en-US" sz="2800" dirty="0"/>
              <a:t>“</a:t>
            </a:r>
            <a:r>
              <a:rPr lang="en-US" sz="2800" dirty="0" err="1"/>
              <a:t>OpenISL</a:t>
            </a:r>
            <a:r>
              <a:rPr lang="en-US" sz="2800" dirty="0"/>
              <a:t>” Sat to Sat relay with </a:t>
            </a:r>
            <a:r>
              <a:rPr lang="en-US" sz="2800" u="sng" dirty="0"/>
              <a:t>SSI Stage 1 ESLT </a:t>
            </a:r>
            <a:r>
              <a:rPr lang="en-US" sz="2800" dirty="0"/>
              <a:t>– Forward</a:t>
            </a:r>
            <a:br>
              <a:rPr lang="en-US" sz="2800" dirty="0"/>
            </a:br>
            <a:r>
              <a:rPr lang="en-US" sz="2000" i="1" u="sng" dirty="0"/>
              <a:t>With “private”, mission specific, security &amp; management </a:t>
            </a:r>
            <a:endParaRPr lang="en-US" sz="2800" i="1" u="sng" dirty="0"/>
          </a:p>
        </p:txBody>
      </p:sp>
      <p:cxnSp>
        <p:nvCxnSpPr>
          <p:cNvPr id="140" name="Straight Connector 151"/>
          <p:cNvCxnSpPr>
            <a:cxnSpLocks noChangeShapeType="1"/>
          </p:cNvCxnSpPr>
          <p:nvPr/>
        </p:nvCxnSpPr>
        <p:spPr bwMode="auto">
          <a:xfrm>
            <a:off x="5649435"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279517"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228998"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79" name="Rectangle 97"/>
          <p:cNvSpPr>
            <a:spLocks noChangeArrowheads="1"/>
          </p:cNvSpPr>
          <p:nvPr/>
        </p:nvSpPr>
        <p:spPr bwMode="auto">
          <a:xfrm>
            <a:off x="5787548"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cxnSp>
        <p:nvCxnSpPr>
          <p:cNvPr id="180" name="Straight Connector 157"/>
          <p:cNvCxnSpPr>
            <a:cxnSpLocks noChangeShapeType="1"/>
          </p:cNvCxnSpPr>
          <p:nvPr/>
        </p:nvCxnSpPr>
        <p:spPr bwMode="auto">
          <a:xfrm rot="5400000">
            <a:off x="6979760"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1" name="Rectangle 669"/>
          <p:cNvSpPr>
            <a:spLocks noChangeArrowheads="1"/>
          </p:cNvSpPr>
          <p:nvPr/>
        </p:nvSpPr>
        <p:spPr bwMode="auto">
          <a:xfrm>
            <a:off x="6005035"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182" name="Text Box 57"/>
          <p:cNvSpPr txBox="1">
            <a:spLocks noChangeArrowheads="1"/>
          </p:cNvSpPr>
          <p:nvPr/>
        </p:nvSpPr>
        <p:spPr bwMode="auto">
          <a:xfrm>
            <a:off x="5192235"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183" name="Rectangle 591"/>
          <p:cNvSpPr>
            <a:spLocks noChangeArrowheads="1"/>
          </p:cNvSpPr>
          <p:nvPr/>
        </p:nvSpPr>
        <p:spPr bwMode="auto">
          <a:xfrm>
            <a:off x="6197916" y="1424124"/>
            <a:ext cx="933450" cy="20955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184" name="Text Box 12"/>
          <p:cNvSpPr txBox="1">
            <a:spLocks noChangeArrowheads="1"/>
          </p:cNvSpPr>
          <p:nvPr/>
        </p:nvSpPr>
        <p:spPr bwMode="auto">
          <a:xfrm>
            <a:off x="5876448"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85" name="Text Box 16"/>
          <p:cNvSpPr txBox="1">
            <a:spLocks noChangeArrowheads="1"/>
          </p:cNvSpPr>
          <p:nvPr/>
        </p:nvSpPr>
        <p:spPr bwMode="auto">
          <a:xfrm>
            <a:off x="6582885"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6" name="Straight Connector 185"/>
          <p:cNvCxnSpPr>
            <a:cxnSpLocks noChangeShapeType="1"/>
            <a:stCxn id="191" idx="3"/>
            <a:endCxn id="184" idx="0"/>
          </p:cNvCxnSpPr>
          <p:nvPr/>
        </p:nvCxnSpPr>
        <p:spPr bwMode="auto">
          <a:xfrm>
            <a:off x="6160753" y="4623912"/>
            <a:ext cx="1445" cy="5530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87" name="Straight Connector 186"/>
          <p:cNvCxnSpPr>
            <a:cxnSpLocks noChangeShapeType="1"/>
            <a:stCxn id="191" idx="5"/>
          </p:cNvCxnSpPr>
          <p:nvPr/>
        </p:nvCxnSpPr>
        <p:spPr bwMode="auto">
          <a:xfrm>
            <a:off x="6859110"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8" name="Text Box 15"/>
          <p:cNvSpPr txBox="1">
            <a:spLocks noChangeArrowheads="1"/>
          </p:cNvSpPr>
          <p:nvPr/>
        </p:nvSpPr>
        <p:spPr bwMode="auto">
          <a:xfrm>
            <a:off x="6582885"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90" name="Text Box 15"/>
          <p:cNvSpPr txBox="1">
            <a:spLocks noChangeArrowheads="1"/>
          </p:cNvSpPr>
          <p:nvPr/>
        </p:nvSpPr>
        <p:spPr bwMode="auto">
          <a:xfrm>
            <a:off x="6582885" y="4743587"/>
            <a:ext cx="622301"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rgbClr val="FF0000"/>
                </a:solidFill>
                <a:latin typeface="Calibri" pitchFamily="34" charset="0"/>
                <a:ea typeface="ÇlÇr ñæí©" charset="-128"/>
              </a:rPr>
              <a:t>SLE F-CLTU</a:t>
            </a:r>
            <a:endParaRPr lang="en-US" sz="900" dirty="0">
              <a:solidFill>
                <a:srgbClr val="FF0000"/>
              </a:solidFill>
              <a:latin typeface="Calibri" pitchFamily="34" charset="0"/>
            </a:endParaRPr>
          </a:p>
        </p:txBody>
      </p:sp>
      <p:sp>
        <p:nvSpPr>
          <p:cNvPr id="191" name="Oval 7"/>
          <p:cNvSpPr>
            <a:spLocks noChangeArrowheads="1"/>
          </p:cNvSpPr>
          <p:nvPr/>
        </p:nvSpPr>
        <p:spPr bwMode="auto">
          <a:xfrm>
            <a:off x="6016148"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SLE 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204" name="Rectangle 97"/>
          <p:cNvSpPr>
            <a:spLocks noChangeArrowheads="1"/>
          </p:cNvSpPr>
          <p:nvPr/>
        </p:nvSpPr>
        <p:spPr bwMode="auto">
          <a:xfrm>
            <a:off x="4025423"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149248"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4342129" y="1413012"/>
            <a:ext cx="933450" cy="209550"/>
          </a:xfrm>
          <a:prstGeom prst="rect">
            <a:avLst/>
          </a:prstGeom>
          <a:solidFill>
            <a:srgbClr val="D449B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ABA/SSI</a:t>
            </a:r>
          </a:p>
        </p:txBody>
      </p:sp>
      <p:sp>
        <p:nvSpPr>
          <p:cNvPr id="207" name="Text Box 12"/>
          <p:cNvSpPr txBox="1">
            <a:spLocks noChangeArrowheads="1"/>
          </p:cNvSpPr>
          <p:nvPr/>
        </p:nvSpPr>
        <p:spPr bwMode="auto">
          <a:xfrm>
            <a:off x="4206398"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UHF-Band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4482623"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206398"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4338160"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4685823"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4952523"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4482623"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214335"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209573"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217" name="Text Box 15"/>
          <p:cNvSpPr txBox="1">
            <a:spLocks noChangeArrowheads="1"/>
          </p:cNvSpPr>
          <p:nvPr/>
        </p:nvSpPr>
        <p:spPr bwMode="auto">
          <a:xfrm>
            <a:off x="4214335"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Prox-1</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182710"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4914423"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4909660"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222" name="Text Box 15"/>
          <p:cNvSpPr txBox="1">
            <a:spLocks noChangeArrowheads="1"/>
          </p:cNvSpPr>
          <p:nvPr/>
        </p:nvSpPr>
        <p:spPr bwMode="auto">
          <a:xfrm>
            <a:off x="4911248"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4906485"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231" name="Text Box 15"/>
          <p:cNvSpPr txBox="1">
            <a:spLocks noChangeArrowheads="1"/>
          </p:cNvSpPr>
          <p:nvPr/>
        </p:nvSpPr>
        <p:spPr bwMode="auto">
          <a:xfrm>
            <a:off x="4906485"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rgbClr val="FF0000"/>
                </a:solidFill>
                <a:latin typeface="Calibri" pitchFamily="34" charset="0"/>
                <a:ea typeface="ÇlÇr ñæí©" charset="-128"/>
              </a:rPr>
              <a:t>TC</a:t>
            </a:r>
            <a:endParaRPr lang="en-US" sz="900" dirty="0">
              <a:solidFill>
                <a:srgbClr val="FF0000"/>
              </a:solidFill>
              <a:latin typeface="Calibri" pitchFamily="34" charset="0"/>
            </a:endParaRPr>
          </a:p>
        </p:txBody>
      </p:sp>
      <p:sp>
        <p:nvSpPr>
          <p:cNvPr id="248" name="Text Box 12"/>
          <p:cNvSpPr txBox="1">
            <a:spLocks noChangeArrowheads="1"/>
          </p:cNvSpPr>
          <p:nvPr/>
        </p:nvSpPr>
        <p:spPr bwMode="auto">
          <a:xfrm>
            <a:off x="4903310"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5479573"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3918995"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0" name="TextBox 229">
            <a:extLst>
              <a:ext uri="{FF2B5EF4-FFF2-40B4-BE49-F238E27FC236}">
                <a16:creationId xmlns:a16="http://schemas.microsoft.com/office/drawing/2014/main" id="{8B5EABD1-9EB7-B90E-8607-B052D8BDB246}"/>
              </a:ext>
            </a:extLst>
          </p:cNvPr>
          <p:cNvSpPr txBox="1"/>
          <p:nvPr/>
        </p:nvSpPr>
        <p:spPr>
          <a:xfrm>
            <a:off x="-14920" y="1818286"/>
            <a:ext cx="2802492" cy="3816429"/>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Prox-1 tail circuits shown in this view </a:t>
            </a:r>
          </a:p>
          <a:p>
            <a:pPr marL="322017"/>
            <a:r>
              <a:rPr lang="en-US" sz="1100" dirty="0"/>
              <a:t>NOTE 2: Only TC can be used on the ESLT to SRN-A link (F-CLTU limitation)</a:t>
            </a:r>
          </a:p>
          <a:p>
            <a:pPr marL="322017"/>
            <a:r>
              <a:rPr lang="en-US" sz="1100" dirty="0"/>
              <a:t>NOTE 3: Optical physical and coding layers could replace the RF ISL versions</a:t>
            </a:r>
          </a:p>
        </p:txBody>
      </p:sp>
      <p:sp>
        <p:nvSpPr>
          <p:cNvPr id="3" name="Rectangle 97">
            <a:extLst>
              <a:ext uri="{FF2B5EF4-FFF2-40B4-BE49-F238E27FC236}">
                <a16:creationId xmlns:a16="http://schemas.microsoft.com/office/drawing/2014/main" id="{009C7D85-1BC1-C759-6280-A9062C80445E}"/>
              </a:ext>
            </a:extLst>
          </p:cNvPr>
          <p:cNvSpPr>
            <a:spLocks noChangeArrowheads="1"/>
          </p:cNvSpPr>
          <p:nvPr/>
        </p:nvSpPr>
        <p:spPr bwMode="auto">
          <a:xfrm>
            <a:off x="7719535"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4" name="Straight Connector 264">
            <a:extLst>
              <a:ext uri="{FF2B5EF4-FFF2-40B4-BE49-F238E27FC236}">
                <a16:creationId xmlns:a16="http://schemas.microsoft.com/office/drawing/2014/main" id="{DFD4D115-697B-0F64-C908-A3F905F9D27F}"/>
              </a:ext>
            </a:extLst>
          </p:cNvPr>
          <p:cNvCxnSpPr>
            <a:cxnSpLocks noChangeShapeType="1"/>
          </p:cNvCxnSpPr>
          <p:nvPr/>
        </p:nvCxnSpPr>
        <p:spPr bwMode="auto">
          <a:xfrm rot="5400000">
            <a:off x="7960835"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5" name="Rectangle 591">
            <a:extLst>
              <a:ext uri="{FF2B5EF4-FFF2-40B4-BE49-F238E27FC236}">
                <a16:creationId xmlns:a16="http://schemas.microsoft.com/office/drawing/2014/main" id="{C8EE44CD-DBE4-3F3D-05EE-EDBB244ED5E9}"/>
              </a:ext>
            </a:extLst>
          </p:cNvPr>
          <p:cNvSpPr>
            <a:spLocks noChangeArrowheads="1"/>
          </p:cNvSpPr>
          <p:nvPr/>
        </p:nvSpPr>
        <p:spPr bwMode="auto">
          <a:xfrm>
            <a:off x="7734616" y="1433649"/>
            <a:ext cx="933450" cy="209550"/>
          </a:xfrm>
          <a:prstGeom prst="rect">
            <a:avLst/>
          </a:prstGeom>
          <a:solidFill>
            <a:srgbClr val="D449B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ABA/SSI</a:t>
            </a:r>
          </a:p>
        </p:txBody>
      </p:sp>
      <p:sp>
        <p:nvSpPr>
          <p:cNvPr id="6" name="TextBox 77">
            <a:extLst>
              <a:ext uri="{FF2B5EF4-FFF2-40B4-BE49-F238E27FC236}">
                <a16:creationId xmlns:a16="http://schemas.microsoft.com/office/drawing/2014/main" id="{C69621BC-453D-0F30-2DD8-BD1BCD9580C2}"/>
              </a:ext>
            </a:extLst>
          </p:cNvPr>
          <p:cNvSpPr txBox="1">
            <a:spLocks noChangeArrowheads="1"/>
          </p:cNvSpPr>
          <p:nvPr/>
        </p:nvSpPr>
        <p:spPr bwMode="auto">
          <a:xfrm>
            <a:off x="8176824" y="2911887"/>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X</a:t>
            </a:r>
          </a:p>
        </p:txBody>
      </p:sp>
      <p:sp>
        <p:nvSpPr>
          <p:cNvPr id="7" name="Oval 7">
            <a:extLst>
              <a:ext uri="{FF2B5EF4-FFF2-40B4-BE49-F238E27FC236}">
                <a16:creationId xmlns:a16="http://schemas.microsoft.com/office/drawing/2014/main" id="{E7410EF3-8D2C-B493-DEC4-B4C6BF835E1B}"/>
              </a:ext>
            </a:extLst>
          </p:cNvPr>
          <p:cNvSpPr>
            <a:spLocks noChangeArrowheads="1"/>
          </p:cNvSpPr>
          <p:nvPr/>
        </p:nvSpPr>
        <p:spPr bwMode="auto">
          <a:xfrm>
            <a:off x="7792560" y="3256375"/>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SRN </a:t>
            </a:r>
            <a:r>
              <a:rPr lang="en-US" sz="900" dirty="0" err="1">
                <a:latin typeface="Calibri" pitchFamily="34" charset="0"/>
                <a:ea typeface="ÇlÇr ñæí©" charset="-128"/>
              </a:rPr>
              <a:t>Cmnd</a:t>
            </a:r>
            <a:r>
              <a:rPr lang="en-US" sz="900" dirty="0">
                <a:latin typeface="Calibri" pitchFamily="34" charset="0"/>
                <a:ea typeface="ÇlÇr ñæí©" charset="-128"/>
              </a:rPr>
              <a:t> Application</a:t>
            </a:r>
            <a:endParaRPr lang="en-US" sz="900" dirty="0">
              <a:latin typeface="Calibri" pitchFamily="34" charset="0"/>
            </a:endParaRPr>
          </a:p>
        </p:txBody>
      </p:sp>
      <p:sp>
        <p:nvSpPr>
          <p:cNvPr id="8" name="Magnetic Disk 18">
            <a:extLst>
              <a:ext uri="{FF2B5EF4-FFF2-40B4-BE49-F238E27FC236}">
                <a16:creationId xmlns:a16="http://schemas.microsoft.com/office/drawing/2014/main" id="{F1BA8563-3201-E391-C0FB-6BA07D08F64E}"/>
              </a:ext>
            </a:extLst>
          </p:cNvPr>
          <p:cNvSpPr/>
          <p:nvPr/>
        </p:nvSpPr>
        <p:spPr>
          <a:xfrm>
            <a:off x="7927877" y="2720594"/>
            <a:ext cx="477793"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CMD</a:t>
            </a:r>
          </a:p>
        </p:txBody>
      </p:sp>
      <p:sp>
        <p:nvSpPr>
          <p:cNvPr id="9" name="Text Box 16">
            <a:extLst>
              <a:ext uri="{FF2B5EF4-FFF2-40B4-BE49-F238E27FC236}">
                <a16:creationId xmlns:a16="http://schemas.microsoft.com/office/drawing/2014/main" id="{2B2491D0-6CB5-D534-CB85-AD46355E1898}"/>
              </a:ext>
            </a:extLst>
          </p:cNvPr>
          <p:cNvSpPr txBox="1">
            <a:spLocks noChangeArrowheads="1"/>
          </p:cNvSpPr>
          <p:nvPr/>
        </p:nvSpPr>
        <p:spPr bwMode="auto">
          <a:xfrm>
            <a:off x="7913210"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0" name="Straight Connector 9">
            <a:extLst>
              <a:ext uri="{FF2B5EF4-FFF2-40B4-BE49-F238E27FC236}">
                <a16:creationId xmlns:a16="http://schemas.microsoft.com/office/drawing/2014/main" id="{9E8385E3-9AB9-3985-E363-6E64D10BB45F}"/>
              </a:ext>
            </a:extLst>
          </p:cNvPr>
          <p:cNvCxnSpPr>
            <a:cxnSpLocks noChangeShapeType="1"/>
            <a:stCxn id="7" idx="4"/>
            <a:endCxn id="9" idx="0"/>
          </p:cNvCxnSpPr>
          <p:nvPr/>
        </p:nvCxnSpPr>
        <p:spPr bwMode="auto">
          <a:xfrm>
            <a:off x="8173560" y="3550062"/>
            <a:ext cx="7144" cy="16316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2" name="Elbow Connector 146">
            <a:extLst>
              <a:ext uri="{FF2B5EF4-FFF2-40B4-BE49-F238E27FC236}">
                <a16:creationId xmlns:a16="http://schemas.microsoft.com/office/drawing/2014/main" id="{E4657E53-65C6-7B38-0D16-DD020DD0031C}"/>
              </a:ext>
            </a:extLst>
          </p:cNvPr>
          <p:cNvCxnSpPr>
            <a:cxnSpLocks noChangeShapeType="1"/>
            <a:endCxn id="7" idx="0"/>
          </p:cNvCxnSpPr>
          <p:nvPr/>
        </p:nvCxnSpPr>
        <p:spPr bwMode="auto">
          <a:xfrm>
            <a:off x="8171973" y="2919825"/>
            <a:ext cx="1587" cy="336550"/>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4" name="Text Box 15">
            <a:extLst>
              <a:ext uri="{FF2B5EF4-FFF2-40B4-BE49-F238E27FC236}">
                <a16:creationId xmlns:a16="http://schemas.microsoft.com/office/drawing/2014/main" id="{6D7FB213-F90D-B9A5-F1B8-C4B2E54EF5B3}"/>
              </a:ext>
            </a:extLst>
          </p:cNvPr>
          <p:cNvSpPr txBox="1">
            <a:spLocks noChangeArrowheads="1"/>
          </p:cNvSpPr>
          <p:nvPr/>
        </p:nvSpPr>
        <p:spPr bwMode="auto">
          <a:xfrm>
            <a:off x="7913210"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5" name="Rectangle 97">
            <a:extLst>
              <a:ext uri="{FF2B5EF4-FFF2-40B4-BE49-F238E27FC236}">
                <a16:creationId xmlns:a16="http://schemas.microsoft.com/office/drawing/2014/main" id="{44899C18-7247-32B6-637A-F5F0B66322E9}"/>
              </a:ext>
            </a:extLst>
          </p:cNvPr>
          <p:cNvSpPr>
            <a:spLocks noChangeArrowheads="1"/>
          </p:cNvSpPr>
          <p:nvPr/>
        </p:nvSpPr>
        <p:spPr bwMode="auto">
          <a:xfrm>
            <a:off x="8853804"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6" name="Straight Connector 264">
            <a:extLst>
              <a:ext uri="{FF2B5EF4-FFF2-40B4-BE49-F238E27FC236}">
                <a16:creationId xmlns:a16="http://schemas.microsoft.com/office/drawing/2014/main" id="{83D67E00-09C3-8BBA-997D-328D4B268297}"/>
              </a:ext>
            </a:extLst>
          </p:cNvPr>
          <p:cNvCxnSpPr>
            <a:cxnSpLocks noChangeShapeType="1"/>
          </p:cNvCxnSpPr>
          <p:nvPr/>
        </p:nvCxnSpPr>
        <p:spPr bwMode="auto">
          <a:xfrm>
            <a:off x="9332435"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7" name="Rectangle 671">
            <a:extLst>
              <a:ext uri="{FF2B5EF4-FFF2-40B4-BE49-F238E27FC236}">
                <a16:creationId xmlns:a16="http://schemas.microsoft.com/office/drawing/2014/main" id="{6BAE3D76-0995-9C07-8B0F-A72DEAF66D97}"/>
              </a:ext>
            </a:extLst>
          </p:cNvPr>
          <p:cNvSpPr>
            <a:spLocks noChangeArrowheads="1"/>
          </p:cNvSpPr>
          <p:nvPr/>
        </p:nvSpPr>
        <p:spPr bwMode="auto">
          <a:xfrm>
            <a:off x="8749823"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 Relay </a:t>
            </a:r>
            <a:br>
              <a:rPr lang="en-US" sz="1000" b="1" dirty="0"/>
            </a:br>
            <a:r>
              <a:rPr lang="en-US" sz="1000" b="1" dirty="0"/>
              <a:t>User Node</a:t>
            </a:r>
            <a:endParaRPr lang="en-US" sz="1000" dirty="0"/>
          </a:p>
        </p:txBody>
      </p:sp>
      <p:sp>
        <p:nvSpPr>
          <p:cNvPr id="18" name="Rectangle 591">
            <a:extLst>
              <a:ext uri="{FF2B5EF4-FFF2-40B4-BE49-F238E27FC236}">
                <a16:creationId xmlns:a16="http://schemas.microsoft.com/office/drawing/2014/main" id="{5BE0E95C-ABD6-C765-A240-1344A4668235}"/>
              </a:ext>
            </a:extLst>
          </p:cNvPr>
          <p:cNvSpPr>
            <a:spLocks noChangeArrowheads="1"/>
          </p:cNvSpPr>
          <p:nvPr/>
        </p:nvSpPr>
        <p:spPr bwMode="auto">
          <a:xfrm>
            <a:off x="8876029"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9" name="TextBox 77">
            <a:extLst>
              <a:ext uri="{FF2B5EF4-FFF2-40B4-BE49-F238E27FC236}">
                <a16:creationId xmlns:a16="http://schemas.microsoft.com/office/drawing/2014/main" id="{D88FD64E-7855-3A48-83CD-3ABA91512CEC}"/>
              </a:ext>
            </a:extLst>
          </p:cNvPr>
          <p:cNvSpPr txBox="1">
            <a:spLocks noChangeArrowheads="1"/>
          </p:cNvSpPr>
          <p:nvPr/>
        </p:nvSpPr>
        <p:spPr bwMode="auto">
          <a:xfrm>
            <a:off x="9369006"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Z </a:t>
            </a:r>
          </a:p>
        </p:txBody>
      </p:sp>
      <p:sp>
        <p:nvSpPr>
          <p:cNvPr id="20" name="Oval 7">
            <a:extLst>
              <a:ext uri="{FF2B5EF4-FFF2-40B4-BE49-F238E27FC236}">
                <a16:creationId xmlns:a16="http://schemas.microsoft.com/office/drawing/2014/main" id="{62F5E9F6-B80E-4E77-62AE-28B54875411B}"/>
              </a:ext>
            </a:extLst>
          </p:cNvPr>
          <p:cNvSpPr>
            <a:spLocks noChangeArrowheads="1"/>
          </p:cNvSpPr>
          <p:nvPr/>
        </p:nvSpPr>
        <p:spPr bwMode="auto">
          <a:xfrm>
            <a:off x="8948260"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21" name="Magnetic Disk 18">
            <a:extLst>
              <a:ext uri="{FF2B5EF4-FFF2-40B4-BE49-F238E27FC236}">
                <a16:creationId xmlns:a16="http://schemas.microsoft.com/office/drawing/2014/main" id="{0C5E605E-44FD-922A-6D71-8D117EF922C3}"/>
              </a:ext>
            </a:extLst>
          </p:cNvPr>
          <p:cNvSpPr/>
          <p:nvPr/>
        </p:nvSpPr>
        <p:spPr>
          <a:xfrm>
            <a:off x="9122885" y="3562487"/>
            <a:ext cx="409575" cy="204787"/>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22" name="Text Box 16">
            <a:extLst>
              <a:ext uri="{FF2B5EF4-FFF2-40B4-BE49-F238E27FC236}">
                <a16:creationId xmlns:a16="http://schemas.microsoft.com/office/drawing/2014/main" id="{2DF6E260-295A-6AF4-7BC0-E7A5AA5D8951}"/>
              </a:ext>
            </a:extLst>
          </p:cNvPr>
          <p:cNvSpPr txBox="1">
            <a:spLocks noChangeArrowheads="1"/>
          </p:cNvSpPr>
          <p:nvPr/>
        </p:nvSpPr>
        <p:spPr bwMode="auto">
          <a:xfrm>
            <a:off x="9059385"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3" name="Straight Connector 22">
            <a:extLst>
              <a:ext uri="{FF2B5EF4-FFF2-40B4-BE49-F238E27FC236}">
                <a16:creationId xmlns:a16="http://schemas.microsoft.com/office/drawing/2014/main" id="{E184632E-B2B1-3402-E0C4-0870A439AA8D}"/>
              </a:ext>
            </a:extLst>
          </p:cNvPr>
          <p:cNvCxnSpPr>
            <a:cxnSpLocks noChangeShapeType="1"/>
            <a:stCxn id="20" idx="4"/>
            <a:endCxn id="22" idx="0"/>
          </p:cNvCxnSpPr>
          <p:nvPr/>
        </p:nvCxnSpPr>
        <p:spPr bwMode="auto">
          <a:xfrm flipH="1">
            <a:off x="9327673"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 name="Text Box 15">
            <a:extLst>
              <a:ext uri="{FF2B5EF4-FFF2-40B4-BE49-F238E27FC236}">
                <a16:creationId xmlns:a16="http://schemas.microsoft.com/office/drawing/2014/main" id="{9805E537-83D2-A5E4-691B-60809851EF63}"/>
              </a:ext>
            </a:extLst>
          </p:cNvPr>
          <p:cNvSpPr txBox="1">
            <a:spLocks noChangeArrowheads="1"/>
          </p:cNvSpPr>
          <p:nvPr/>
        </p:nvSpPr>
        <p:spPr bwMode="auto">
          <a:xfrm>
            <a:off x="9059385"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5" name="Text Box 15">
            <a:extLst>
              <a:ext uri="{FF2B5EF4-FFF2-40B4-BE49-F238E27FC236}">
                <a16:creationId xmlns:a16="http://schemas.microsoft.com/office/drawing/2014/main" id="{0A00BD75-CDA3-F44F-EA7A-ABAD2AEABEA4}"/>
              </a:ext>
            </a:extLst>
          </p:cNvPr>
          <p:cNvSpPr txBox="1">
            <a:spLocks noChangeArrowheads="1"/>
          </p:cNvSpPr>
          <p:nvPr/>
        </p:nvSpPr>
        <p:spPr bwMode="auto">
          <a:xfrm>
            <a:off x="9059385"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cxnSp>
        <p:nvCxnSpPr>
          <p:cNvPr id="26" name="Elbow Connector 176">
            <a:extLst>
              <a:ext uri="{FF2B5EF4-FFF2-40B4-BE49-F238E27FC236}">
                <a16:creationId xmlns:a16="http://schemas.microsoft.com/office/drawing/2014/main" id="{7F74D8D1-B870-4D4E-E280-812CABC74572}"/>
              </a:ext>
            </a:extLst>
          </p:cNvPr>
          <p:cNvCxnSpPr>
            <a:cxnSpLocks noChangeShapeType="1"/>
            <a:stCxn id="21" idx="3"/>
            <a:endCxn id="20" idx="0"/>
          </p:cNvCxnSpPr>
          <p:nvPr/>
        </p:nvCxnSpPr>
        <p:spPr bwMode="auto">
          <a:xfrm rot="16200000" flipH="1">
            <a:off x="9160985" y="3933962"/>
            <a:ext cx="334963" cy="1587"/>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7" name="Text Box 15">
            <a:extLst>
              <a:ext uri="{FF2B5EF4-FFF2-40B4-BE49-F238E27FC236}">
                <a16:creationId xmlns:a16="http://schemas.microsoft.com/office/drawing/2014/main" id="{74E3815F-63A9-AFE4-9B99-4E6B1A1540FE}"/>
              </a:ext>
            </a:extLst>
          </p:cNvPr>
          <p:cNvSpPr txBox="1">
            <a:spLocks noChangeArrowheads="1"/>
          </p:cNvSpPr>
          <p:nvPr/>
        </p:nvSpPr>
        <p:spPr bwMode="auto">
          <a:xfrm>
            <a:off x="9062560"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28" name="Rectangle 97">
            <a:extLst>
              <a:ext uri="{FF2B5EF4-FFF2-40B4-BE49-F238E27FC236}">
                <a16:creationId xmlns:a16="http://schemas.microsoft.com/office/drawing/2014/main" id="{0EBE179D-A4E0-CBB5-D0BD-29116CC3B6D6}"/>
              </a:ext>
            </a:extLst>
          </p:cNvPr>
          <p:cNvSpPr>
            <a:spLocks noChangeArrowheads="1"/>
          </p:cNvSpPr>
          <p:nvPr/>
        </p:nvSpPr>
        <p:spPr bwMode="auto">
          <a:xfrm>
            <a:off x="2850206"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29" name="Rectangle 672">
            <a:extLst>
              <a:ext uri="{FF2B5EF4-FFF2-40B4-BE49-F238E27FC236}">
                <a16:creationId xmlns:a16="http://schemas.microsoft.com/office/drawing/2014/main" id="{B44DBAA9-0AFE-16ED-7D7E-C380E5348EBE}"/>
              </a:ext>
            </a:extLst>
          </p:cNvPr>
          <p:cNvSpPr>
            <a:spLocks noChangeArrowheads="1"/>
          </p:cNvSpPr>
          <p:nvPr/>
        </p:nvSpPr>
        <p:spPr bwMode="auto">
          <a:xfrm>
            <a:off x="2800199"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Relay </a:t>
            </a:r>
            <a:br>
              <a:rPr lang="en-US" sz="1000" b="1" dirty="0"/>
            </a:br>
            <a:r>
              <a:rPr lang="en-US" sz="1000" b="1" dirty="0"/>
              <a:t>User Node</a:t>
            </a:r>
            <a:endParaRPr lang="en-US" sz="1000" dirty="0"/>
          </a:p>
        </p:txBody>
      </p:sp>
      <p:sp>
        <p:nvSpPr>
          <p:cNvPr id="30" name="Rectangle 591">
            <a:extLst>
              <a:ext uri="{FF2B5EF4-FFF2-40B4-BE49-F238E27FC236}">
                <a16:creationId xmlns:a16="http://schemas.microsoft.com/office/drawing/2014/main" id="{7EB1E8EC-ED88-944F-F69D-D95D4C3F186E}"/>
              </a:ext>
            </a:extLst>
          </p:cNvPr>
          <p:cNvSpPr>
            <a:spLocks noChangeArrowheads="1"/>
          </p:cNvSpPr>
          <p:nvPr/>
        </p:nvSpPr>
        <p:spPr bwMode="auto">
          <a:xfrm>
            <a:off x="2876399"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31" name="TextBox 76">
            <a:extLst>
              <a:ext uri="{FF2B5EF4-FFF2-40B4-BE49-F238E27FC236}">
                <a16:creationId xmlns:a16="http://schemas.microsoft.com/office/drawing/2014/main" id="{0C90FAF6-DD95-311D-3434-1813139797F6}"/>
              </a:ext>
            </a:extLst>
          </p:cNvPr>
          <p:cNvSpPr txBox="1">
            <a:spLocks noChangeArrowheads="1"/>
          </p:cNvSpPr>
          <p:nvPr/>
        </p:nvSpPr>
        <p:spPr bwMode="auto">
          <a:xfrm>
            <a:off x="3569661" y="4212783"/>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cxnSp>
        <p:nvCxnSpPr>
          <p:cNvPr id="32" name="Straight Connector 31">
            <a:extLst>
              <a:ext uri="{FF2B5EF4-FFF2-40B4-BE49-F238E27FC236}">
                <a16:creationId xmlns:a16="http://schemas.microsoft.com/office/drawing/2014/main" id="{CECB2302-E964-4406-6919-61878CEF3565}"/>
              </a:ext>
            </a:extLst>
          </p:cNvPr>
          <p:cNvCxnSpPr>
            <a:cxnSpLocks noChangeShapeType="1"/>
          </p:cNvCxnSpPr>
          <p:nvPr/>
        </p:nvCxnSpPr>
        <p:spPr bwMode="auto">
          <a:xfrm flipH="1">
            <a:off x="3332805"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5" name="Text Box 12">
            <a:extLst>
              <a:ext uri="{FF2B5EF4-FFF2-40B4-BE49-F238E27FC236}">
                <a16:creationId xmlns:a16="http://schemas.microsoft.com/office/drawing/2014/main" id="{10B79DFA-63C9-2611-04E1-49348EA22818}"/>
              </a:ext>
            </a:extLst>
          </p:cNvPr>
          <p:cNvSpPr txBox="1">
            <a:spLocks noChangeArrowheads="1"/>
          </p:cNvSpPr>
          <p:nvPr/>
        </p:nvSpPr>
        <p:spPr bwMode="auto">
          <a:xfrm>
            <a:off x="3047849"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36" name="Elbow Connector 246">
            <a:extLst>
              <a:ext uri="{FF2B5EF4-FFF2-40B4-BE49-F238E27FC236}">
                <a16:creationId xmlns:a16="http://schemas.microsoft.com/office/drawing/2014/main" id="{FDE1B18E-0B78-6138-E097-FBEF85F9F77E}"/>
              </a:ext>
            </a:extLst>
          </p:cNvPr>
          <p:cNvCxnSpPr>
            <a:cxnSpLocks noChangeShapeType="1"/>
          </p:cNvCxnSpPr>
          <p:nvPr/>
        </p:nvCxnSpPr>
        <p:spPr bwMode="auto">
          <a:xfrm>
            <a:off x="3333599" y="3117987"/>
            <a:ext cx="3175" cy="325437"/>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37" name="Oval 7">
            <a:extLst>
              <a:ext uri="{FF2B5EF4-FFF2-40B4-BE49-F238E27FC236}">
                <a16:creationId xmlns:a16="http://schemas.microsoft.com/office/drawing/2014/main" id="{8FD9AE24-1545-A27B-F759-F47CAAE7389D}"/>
              </a:ext>
            </a:extLst>
          </p:cNvPr>
          <p:cNvSpPr>
            <a:spLocks noChangeArrowheads="1"/>
          </p:cNvSpPr>
          <p:nvPr/>
        </p:nvSpPr>
        <p:spPr bwMode="auto">
          <a:xfrm>
            <a:off x="2957362" y="3443424"/>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 name="Text Box 15">
            <a:extLst>
              <a:ext uri="{FF2B5EF4-FFF2-40B4-BE49-F238E27FC236}">
                <a16:creationId xmlns:a16="http://schemas.microsoft.com/office/drawing/2014/main" id="{98BC8CDD-2AB2-E6C1-A6F1-DBF2FC73A108}"/>
              </a:ext>
            </a:extLst>
          </p:cNvPr>
          <p:cNvSpPr txBox="1">
            <a:spLocks noChangeArrowheads="1"/>
          </p:cNvSpPr>
          <p:nvPr/>
        </p:nvSpPr>
        <p:spPr bwMode="auto">
          <a:xfrm>
            <a:off x="3048643"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39" name="Text Box 15">
            <a:extLst>
              <a:ext uri="{FF2B5EF4-FFF2-40B4-BE49-F238E27FC236}">
                <a16:creationId xmlns:a16="http://schemas.microsoft.com/office/drawing/2014/main" id="{A851AC86-AA58-C03E-DE23-F72BDB112F3C}"/>
              </a:ext>
            </a:extLst>
          </p:cNvPr>
          <p:cNvSpPr txBox="1">
            <a:spLocks noChangeArrowheads="1"/>
          </p:cNvSpPr>
          <p:nvPr/>
        </p:nvSpPr>
        <p:spPr bwMode="auto">
          <a:xfrm>
            <a:off x="3049436"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40" name="Magnetic Disk 18">
            <a:extLst>
              <a:ext uri="{FF2B5EF4-FFF2-40B4-BE49-F238E27FC236}">
                <a16:creationId xmlns:a16="http://schemas.microsoft.com/office/drawing/2014/main" id="{716EA779-6A3A-062A-940E-2C67A7CE0EB0}"/>
              </a:ext>
            </a:extLst>
          </p:cNvPr>
          <p:cNvSpPr/>
          <p:nvPr/>
        </p:nvSpPr>
        <p:spPr>
          <a:xfrm>
            <a:off x="3104999" y="2905262"/>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sp>
        <p:nvSpPr>
          <p:cNvPr id="41" name="Text Box 12">
            <a:extLst>
              <a:ext uri="{FF2B5EF4-FFF2-40B4-BE49-F238E27FC236}">
                <a16:creationId xmlns:a16="http://schemas.microsoft.com/office/drawing/2014/main" id="{89854065-7213-8091-4E90-6B475F33A382}"/>
              </a:ext>
            </a:extLst>
          </p:cNvPr>
          <p:cNvSpPr txBox="1">
            <a:spLocks noChangeArrowheads="1"/>
          </p:cNvSpPr>
          <p:nvPr/>
        </p:nvSpPr>
        <p:spPr bwMode="auto">
          <a:xfrm>
            <a:off x="3049403" y="5171120"/>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UHF-Band</a:t>
            </a:r>
            <a:endParaRPr lang="en-US" sz="900" dirty="0">
              <a:solidFill>
                <a:schemeClr val="tx1"/>
              </a:solidFill>
              <a:latin typeface="Calibri" pitchFamily="34" charset="0"/>
            </a:endParaRPr>
          </a:p>
        </p:txBody>
      </p:sp>
      <p:sp>
        <p:nvSpPr>
          <p:cNvPr id="42" name="Text Box 15">
            <a:extLst>
              <a:ext uri="{FF2B5EF4-FFF2-40B4-BE49-F238E27FC236}">
                <a16:creationId xmlns:a16="http://schemas.microsoft.com/office/drawing/2014/main" id="{45950005-B03A-5D5A-706E-ABFFFB6F2213}"/>
              </a:ext>
            </a:extLst>
          </p:cNvPr>
          <p:cNvSpPr txBox="1">
            <a:spLocks noChangeArrowheads="1"/>
          </p:cNvSpPr>
          <p:nvPr/>
        </p:nvSpPr>
        <p:spPr bwMode="auto">
          <a:xfrm>
            <a:off x="3057340" y="4518658"/>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43" name="Text Box 15">
            <a:extLst>
              <a:ext uri="{FF2B5EF4-FFF2-40B4-BE49-F238E27FC236}">
                <a16:creationId xmlns:a16="http://schemas.microsoft.com/office/drawing/2014/main" id="{9C4111AD-9AB9-5E14-6962-D9ED8D927C75}"/>
              </a:ext>
            </a:extLst>
          </p:cNvPr>
          <p:cNvSpPr txBox="1">
            <a:spLocks noChangeArrowheads="1"/>
          </p:cNvSpPr>
          <p:nvPr/>
        </p:nvSpPr>
        <p:spPr bwMode="auto">
          <a:xfrm>
            <a:off x="3057340" y="4736145"/>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Prox-1</a:t>
            </a:r>
            <a:endParaRPr lang="en-US" sz="900" dirty="0">
              <a:solidFill>
                <a:schemeClr val="tx1"/>
              </a:solidFill>
              <a:latin typeface="Calibri" pitchFamily="34" charset="0"/>
            </a:endParaRPr>
          </a:p>
        </p:txBody>
      </p:sp>
      <p:sp>
        <p:nvSpPr>
          <p:cNvPr id="45" name="Rectangle 673">
            <a:extLst>
              <a:ext uri="{FF2B5EF4-FFF2-40B4-BE49-F238E27FC236}">
                <a16:creationId xmlns:a16="http://schemas.microsoft.com/office/drawing/2014/main" id="{35563354-F4E2-C168-69D6-CA5E3359AB98}"/>
              </a:ext>
            </a:extLst>
          </p:cNvPr>
          <p:cNvSpPr>
            <a:spLocks noChangeArrowheads="1"/>
          </p:cNvSpPr>
          <p:nvPr/>
        </p:nvSpPr>
        <p:spPr bwMode="auto">
          <a:xfrm>
            <a:off x="7541735"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48" name="Elbow Connector 176"/>
          <p:cNvCxnSpPr>
            <a:cxnSpLocks noChangeShapeType="1"/>
            <a:endCxn id="207" idx="1"/>
          </p:cNvCxnSpPr>
          <p:nvPr/>
        </p:nvCxnSpPr>
        <p:spPr bwMode="auto">
          <a:xfrm flipV="1">
            <a:off x="3646010"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46" name="Text Box 15">
            <a:extLst>
              <a:ext uri="{FF2B5EF4-FFF2-40B4-BE49-F238E27FC236}">
                <a16:creationId xmlns:a16="http://schemas.microsoft.com/office/drawing/2014/main" id="{1C8CAC0F-7132-1427-8E7B-A303D2EB314C}"/>
              </a:ext>
            </a:extLst>
          </p:cNvPr>
          <p:cNvSpPr txBox="1">
            <a:spLocks noChangeArrowheads="1"/>
          </p:cNvSpPr>
          <p:nvPr/>
        </p:nvSpPr>
        <p:spPr bwMode="auto">
          <a:xfrm>
            <a:off x="7892573" y="408425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47" name="Text Box 15">
            <a:extLst>
              <a:ext uri="{FF2B5EF4-FFF2-40B4-BE49-F238E27FC236}">
                <a16:creationId xmlns:a16="http://schemas.microsoft.com/office/drawing/2014/main" id="{BD7EBF84-5A46-EBC7-6759-244EAB28FEF1}"/>
              </a:ext>
            </a:extLst>
          </p:cNvPr>
          <p:cNvSpPr txBox="1">
            <a:spLocks noChangeArrowheads="1"/>
          </p:cNvSpPr>
          <p:nvPr/>
        </p:nvSpPr>
        <p:spPr bwMode="auto">
          <a:xfrm>
            <a:off x="7887810" y="3652457"/>
            <a:ext cx="7953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48" name="Text Box 15">
            <a:extLst>
              <a:ext uri="{FF2B5EF4-FFF2-40B4-BE49-F238E27FC236}">
                <a16:creationId xmlns:a16="http://schemas.microsoft.com/office/drawing/2014/main" id="{3D50EE87-254E-9E9A-C097-EA1082B0E676}"/>
              </a:ext>
            </a:extLst>
          </p:cNvPr>
          <p:cNvSpPr txBox="1">
            <a:spLocks noChangeArrowheads="1"/>
          </p:cNvSpPr>
          <p:nvPr/>
        </p:nvSpPr>
        <p:spPr bwMode="auto">
          <a:xfrm>
            <a:off x="7889398" y="386835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49" name="Text Box 12">
            <a:extLst>
              <a:ext uri="{FF2B5EF4-FFF2-40B4-BE49-F238E27FC236}">
                <a16:creationId xmlns:a16="http://schemas.microsoft.com/office/drawing/2014/main" id="{558251AE-D3CA-4C3B-0422-C4C939F1E5A9}"/>
              </a:ext>
            </a:extLst>
          </p:cNvPr>
          <p:cNvSpPr txBox="1">
            <a:spLocks noChangeArrowheads="1"/>
          </p:cNvSpPr>
          <p:nvPr/>
        </p:nvSpPr>
        <p:spPr bwMode="auto">
          <a:xfrm>
            <a:off x="7884635" y="452240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50" name="Text Box 15">
            <a:extLst>
              <a:ext uri="{FF2B5EF4-FFF2-40B4-BE49-F238E27FC236}">
                <a16:creationId xmlns:a16="http://schemas.microsoft.com/office/drawing/2014/main" id="{CA758587-20AF-FE98-2F0D-DB6421B0F4CF}"/>
              </a:ext>
            </a:extLst>
          </p:cNvPr>
          <p:cNvSpPr txBox="1">
            <a:spLocks noChangeArrowheads="1"/>
          </p:cNvSpPr>
          <p:nvPr/>
        </p:nvSpPr>
        <p:spPr bwMode="auto">
          <a:xfrm>
            <a:off x="7734617" y="4301744"/>
            <a:ext cx="724694"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rgbClr val="FF0000"/>
                </a:solidFill>
                <a:latin typeface="Calibri" pitchFamily="34" charset="0"/>
                <a:ea typeface="ÇlÇr ñæí©" charset="-128"/>
              </a:rPr>
              <a:t>TC</a:t>
            </a:r>
            <a:endParaRPr lang="en-US" sz="900" dirty="0">
              <a:solidFill>
                <a:srgbClr val="FF0000"/>
              </a:solidFill>
              <a:latin typeface="Calibri" pitchFamily="34" charset="0"/>
            </a:endParaRPr>
          </a:p>
        </p:txBody>
      </p:sp>
      <p:sp>
        <p:nvSpPr>
          <p:cNvPr id="51" name="Text Box 15">
            <a:extLst>
              <a:ext uri="{FF2B5EF4-FFF2-40B4-BE49-F238E27FC236}">
                <a16:creationId xmlns:a16="http://schemas.microsoft.com/office/drawing/2014/main" id="{F07D4833-60E5-459F-5621-D86C4B731750}"/>
              </a:ext>
            </a:extLst>
          </p:cNvPr>
          <p:cNvSpPr txBox="1">
            <a:spLocks noChangeArrowheads="1"/>
          </p:cNvSpPr>
          <p:nvPr/>
        </p:nvSpPr>
        <p:spPr bwMode="auto">
          <a:xfrm>
            <a:off x="7864052" y="4742763"/>
            <a:ext cx="622301"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rgbClr val="FF0000"/>
                </a:solidFill>
                <a:latin typeface="Calibri" pitchFamily="34" charset="0"/>
                <a:ea typeface="ÇlÇr ñæí©" charset="-128"/>
              </a:rPr>
              <a:t>SLE F-CLTU</a:t>
            </a:r>
            <a:endParaRPr lang="en-US" sz="900" dirty="0">
              <a:solidFill>
                <a:srgbClr val="FF0000"/>
              </a:solidFill>
              <a:latin typeface="Calibri" pitchFamily="34" charset="0"/>
            </a:endParaRPr>
          </a:p>
        </p:txBody>
      </p:sp>
      <p:sp>
        <p:nvSpPr>
          <p:cNvPr id="53" name="TextBox 77">
            <a:extLst>
              <a:ext uri="{FF2B5EF4-FFF2-40B4-BE49-F238E27FC236}">
                <a16:creationId xmlns:a16="http://schemas.microsoft.com/office/drawing/2014/main" id="{8D7F6CB2-10C6-B772-00F1-D02492104181}"/>
              </a:ext>
            </a:extLst>
          </p:cNvPr>
          <p:cNvSpPr txBox="1">
            <a:spLocks noChangeArrowheads="1"/>
          </p:cNvSpPr>
          <p:nvPr/>
        </p:nvSpPr>
        <p:spPr bwMode="auto">
          <a:xfrm>
            <a:off x="5229165" y="2601132"/>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X</a:t>
            </a:r>
          </a:p>
        </p:txBody>
      </p:sp>
      <p:sp>
        <p:nvSpPr>
          <p:cNvPr id="55" name="Magnetic Disk 18">
            <a:extLst>
              <a:ext uri="{FF2B5EF4-FFF2-40B4-BE49-F238E27FC236}">
                <a16:creationId xmlns:a16="http://schemas.microsoft.com/office/drawing/2014/main" id="{8F19B71F-E5CA-45B9-FAF7-A95DFF28C566}"/>
              </a:ext>
            </a:extLst>
          </p:cNvPr>
          <p:cNvSpPr/>
          <p:nvPr/>
        </p:nvSpPr>
        <p:spPr>
          <a:xfrm>
            <a:off x="5071585" y="2411071"/>
            <a:ext cx="477793"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CMD</a:t>
            </a:r>
          </a:p>
        </p:txBody>
      </p:sp>
      <p:cxnSp>
        <p:nvCxnSpPr>
          <p:cNvPr id="56" name="Elbow Connector 146">
            <a:extLst>
              <a:ext uri="{FF2B5EF4-FFF2-40B4-BE49-F238E27FC236}">
                <a16:creationId xmlns:a16="http://schemas.microsoft.com/office/drawing/2014/main" id="{AB5C3AB7-7A13-F864-2599-5CD8E0F36514}"/>
              </a:ext>
            </a:extLst>
          </p:cNvPr>
          <p:cNvCxnSpPr>
            <a:cxnSpLocks noChangeShapeType="1"/>
            <a:endCxn id="55" idx="3"/>
          </p:cNvCxnSpPr>
          <p:nvPr/>
        </p:nvCxnSpPr>
        <p:spPr bwMode="auto">
          <a:xfrm flipH="1" flipV="1">
            <a:off x="5310482" y="2614271"/>
            <a:ext cx="75090" cy="2128492"/>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54" name="Oval 7">
            <a:extLst>
              <a:ext uri="{FF2B5EF4-FFF2-40B4-BE49-F238E27FC236}">
                <a16:creationId xmlns:a16="http://schemas.microsoft.com/office/drawing/2014/main" id="{0F870170-735F-3EE3-C9BA-08ADAB0917D4}"/>
              </a:ext>
            </a:extLst>
          </p:cNvPr>
          <p:cNvSpPr>
            <a:spLocks noChangeArrowheads="1"/>
          </p:cNvSpPr>
          <p:nvPr/>
        </p:nvSpPr>
        <p:spPr bwMode="auto">
          <a:xfrm>
            <a:off x="4977861" y="2943811"/>
            <a:ext cx="631497"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SRN </a:t>
            </a:r>
            <a:r>
              <a:rPr lang="en-US" sz="900" dirty="0" err="1">
                <a:latin typeface="Calibri" pitchFamily="34" charset="0"/>
                <a:ea typeface="ÇlÇr ñæí©" charset="-128"/>
              </a:rPr>
              <a:t>Cmnd</a:t>
            </a:r>
            <a:endParaRPr lang="en-US" sz="900" dirty="0">
              <a:latin typeface="Calibri" pitchFamily="34" charset="0"/>
              <a:ea typeface="ÇlÇr ñæí©" charset="-128"/>
            </a:endParaRPr>
          </a:p>
          <a:p>
            <a:pPr algn="ctr">
              <a:lnSpc>
                <a:spcPct val="80000"/>
              </a:lnSpc>
            </a:pPr>
            <a:r>
              <a:rPr lang="en-US" sz="900" dirty="0">
                <a:latin typeface="Calibri" pitchFamily="34" charset="0"/>
                <a:ea typeface="ÇlÇr ñæí©" charset="-128"/>
              </a:rPr>
              <a:t>Proc</a:t>
            </a:r>
            <a:endParaRPr lang="en-US" sz="900" dirty="0">
              <a:latin typeface="Calibri" pitchFamily="34" charset="0"/>
            </a:endParaRPr>
          </a:p>
        </p:txBody>
      </p:sp>
      <p:cxnSp>
        <p:nvCxnSpPr>
          <p:cNvPr id="129" name="Elbow Connector 146">
            <a:extLst>
              <a:ext uri="{FF2B5EF4-FFF2-40B4-BE49-F238E27FC236}">
                <a16:creationId xmlns:a16="http://schemas.microsoft.com/office/drawing/2014/main" id="{6D77C4E0-D9D9-137A-2629-BDBEA5597D33}"/>
              </a:ext>
            </a:extLst>
          </p:cNvPr>
          <p:cNvCxnSpPr>
            <a:cxnSpLocks noChangeShapeType="1"/>
          </p:cNvCxnSpPr>
          <p:nvPr/>
        </p:nvCxnSpPr>
        <p:spPr bwMode="auto">
          <a:xfrm flipH="1" flipV="1">
            <a:off x="8545035" y="3835019"/>
            <a:ext cx="7938" cy="2002355"/>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cxnSp>
        <p:nvCxnSpPr>
          <p:cNvPr id="133" name="Elbow Connector 146">
            <a:extLst>
              <a:ext uri="{FF2B5EF4-FFF2-40B4-BE49-F238E27FC236}">
                <a16:creationId xmlns:a16="http://schemas.microsoft.com/office/drawing/2014/main" id="{C80329BA-97EB-49B0-48BF-D47AA366A0AC}"/>
              </a:ext>
            </a:extLst>
          </p:cNvPr>
          <p:cNvCxnSpPr>
            <a:cxnSpLocks noChangeShapeType="1"/>
            <a:stCxn id="7" idx="2"/>
          </p:cNvCxnSpPr>
          <p:nvPr/>
        </p:nvCxnSpPr>
        <p:spPr bwMode="auto">
          <a:xfrm>
            <a:off x="7792560" y="3403219"/>
            <a:ext cx="0" cy="898525"/>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38" name="TextBox 76">
            <a:extLst>
              <a:ext uri="{FF2B5EF4-FFF2-40B4-BE49-F238E27FC236}">
                <a16:creationId xmlns:a16="http://schemas.microsoft.com/office/drawing/2014/main" id="{C98442FA-8AE9-6E91-E5B2-9852135A072B}"/>
              </a:ext>
            </a:extLst>
          </p:cNvPr>
          <p:cNvSpPr txBox="1">
            <a:spLocks noChangeArrowheads="1"/>
          </p:cNvSpPr>
          <p:nvPr/>
        </p:nvSpPr>
        <p:spPr bwMode="auto">
          <a:xfrm>
            <a:off x="4071551" y="3338441"/>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sp>
        <p:nvSpPr>
          <p:cNvPr id="139" name="TextBox 76">
            <a:extLst>
              <a:ext uri="{FF2B5EF4-FFF2-40B4-BE49-F238E27FC236}">
                <a16:creationId xmlns:a16="http://schemas.microsoft.com/office/drawing/2014/main" id="{EE3F414D-12D8-989F-6C89-BA6901DDBDFA}"/>
              </a:ext>
            </a:extLst>
          </p:cNvPr>
          <p:cNvSpPr txBox="1">
            <a:spLocks noChangeArrowheads="1"/>
          </p:cNvSpPr>
          <p:nvPr/>
        </p:nvSpPr>
        <p:spPr bwMode="auto">
          <a:xfrm>
            <a:off x="6897015" y="4219332"/>
            <a:ext cx="6190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X &amp; Z</a:t>
            </a:r>
          </a:p>
        </p:txBody>
      </p:sp>
      <p:sp>
        <p:nvSpPr>
          <p:cNvPr id="142" name="TextBox 141">
            <a:extLst>
              <a:ext uri="{FF2B5EF4-FFF2-40B4-BE49-F238E27FC236}">
                <a16:creationId xmlns:a16="http://schemas.microsoft.com/office/drawing/2014/main" id="{9F692ACF-2156-F3F9-656F-18082919CB14}"/>
              </a:ext>
            </a:extLst>
          </p:cNvPr>
          <p:cNvSpPr txBox="1"/>
          <p:nvPr/>
        </p:nvSpPr>
        <p:spPr>
          <a:xfrm>
            <a:off x="9519897" y="1517787"/>
            <a:ext cx="2670381" cy="4832092"/>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An SSI Stage 1 ESLT is an unmodified ABA ESLT that does not host a BP bundle agent nor other DTN services.</a:t>
            </a:r>
          </a:p>
          <a:p>
            <a:pPr marL="606995" indent="-284978">
              <a:buFont typeface="Arial" panose="020B0604020202020204" pitchFamily="34" charset="0"/>
              <a:buChar char="•"/>
            </a:pPr>
            <a:r>
              <a:rPr lang="en-US" sz="1100" dirty="0"/>
              <a:t>The SRN-A MOC uses standard TT&amp;C and also handles all DTN traffic.</a:t>
            </a:r>
          </a:p>
          <a:p>
            <a:pPr marL="606995" indent="-284978">
              <a:buFont typeface="Arial" panose="020B0604020202020204" pitchFamily="34" charset="0"/>
              <a:buChar char="•"/>
            </a:pPr>
            <a:r>
              <a:rPr lang="en-US" sz="1100" dirty="0"/>
              <a:t>The SRN-A MOC must create some local, private, mechanisms for managing routing, assigning identities, and handling keys, for itself and the ERUN/SRUN.</a:t>
            </a:r>
          </a:p>
          <a:p>
            <a:pPr marL="606995" indent="-284978">
              <a:buFont typeface="Arial" panose="020B0604020202020204" pitchFamily="34" charset="0"/>
              <a:buChar char="•"/>
            </a:pPr>
            <a:r>
              <a:rPr lang="en-US" sz="1100" dirty="0"/>
              <a:t>Private protocols (implementation specific) are used to manage routing (may use SABR), nodes, and keys.</a:t>
            </a:r>
          </a:p>
          <a:p>
            <a:pPr marL="606995" indent="-284978">
              <a:buFont typeface="Arial" panose="020B0604020202020204" pitchFamily="34" charset="0"/>
              <a:buChar char="•"/>
            </a:pPr>
            <a:r>
              <a:rPr lang="en-US" sz="1100" dirty="0"/>
              <a:t>Assume that every BP / </a:t>
            </a:r>
            <a:r>
              <a:rPr lang="en-US" sz="1100" dirty="0" err="1"/>
              <a:t>BPSec</a:t>
            </a:r>
            <a:r>
              <a:rPr lang="en-US" sz="1100" dirty="0"/>
              <a:t> entity shown is a Bundle Agent as well</a:t>
            </a:r>
          </a:p>
          <a:p>
            <a:pPr marL="606995" indent="-284978">
              <a:buFont typeface="Arial" panose="020B0604020202020204" pitchFamily="34" charset="0"/>
              <a:buChar char="•"/>
            </a:pPr>
            <a:r>
              <a:rPr lang="en-US" sz="1100" dirty="0"/>
              <a:t>May use E2E file encryption at App layer</a:t>
            </a:r>
          </a:p>
          <a:p>
            <a:pPr marL="606995" indent="-284978">
              <a:buFont typeface="Arial" panose="020B0604020202020204" pitchFamily="34" charset="0"/>
              <a:buChar char="•"/>
            </a:pPr>
            <a:r>
              <a:rPr lang="en-US" sz="1100" dirty="0">
                <a:solidFill>
                  <a:srgbClr val="FF0000"/>
                </a:solidFill>
              </a:rPr>
              <a:t>Need: Agreed Contact Plan (CP) definition, some approach for shared keys, agreed identity mechanism</a:t>
            </a:r>
          </a:p>
        </p:txBody>
      </p:sp>
      <p:sp>
        <p:nvSpPr>
          <p:cNvPr id="149" name="Snip Single Corner Rectangle 148">
            <a:extLst>
              <a:ext uri="{FF2B5EF4-FFF2-40B4-BE49-F238E27FC236}">
                <a16:creationId xmlns:a16="http://schemas.microsoft.com/office/drawing/2014/main" id="{D299A6A2-0F51-4F5C-F79C-7727E6A531EE}"/>
              </a:ext>
            </a:extLst>
          </p:cNvPr>
          <p:cNvSpPr/>
          <p:nvPr/>
        </p:nvSpPr>
        <p:spPr bwMode="auto">
          <a:xfrm>
            <a:off x="7704539" y="2191368"/>
            <a:ext cx="795338" cy="204977"/>
          </a:xfrm>
          <a:prstGeom prst="snip1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Routing - A</a:t>
            </a:r>
          </a:p>
        </p:txBody>
      </p:sp>
      <p:sp>
        <p:nvSpPr>
          <p:cNvPr id="150" name="Snip Single Corner Rectangle 149">
            <a:extLst>
              <a:ext uri="{FF2B5EF4-FFF2-40B4-BE49-F238E27FC236}">
                <a16:creationId xmlns:a16="http://schemas.microsoft.com/office/drawing/2014/main" id="{75DD45DF-9890-9312-B521-C44F8571B52B}"/>
              </a:ext>
            </a:extLst>
          </p:cNvPr>
          <p:cNvSpPr/>
          <p:nvPr/>
        </p:nvSpPr>
        <p:spPr bwMode="auto">
          <a:xfrm>
            <a:off x="7856939" y="2375373"/>
            <a:ext cx="846138" cy="204977"/>
          </a:xfrm>
          <a:prstGeom prst="snip1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A</a:t>
            </a:r>
          </a:p>
        </p:txBody>
      </p:sp>
      <p:sp>
        <p:nvSpPr>
          <p:cNvPr id="151" name="Snip Single Corner Rectangle 150">
            <a:extLst>
              <a:ext uri="{FF2B5EF4-FFF2-40B4-BE49-F238E27FC236}">
                <a16:creationId xmlns:a16="http://schemas.microsoft.com/office/drawing/2014/main" id="{A2A06F61-CB17-B143-126C-6AC8E55502DE}"/>
              </a:ext>
            </a:extLst>
          </p:cNvPr>
          <p:cNvSpPr/>
          <p:nvPr/>
        </p:nvSpPr>
        <p:spPr bwMode="auto">
          <a:xfrm>
            <a:off x="4038390" y="2212150"/>
            <a:ext cx="795338" cy="204977"/>
          </a:xfrm>
          <a:prstGeom prst="snip1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Routing - A</a:t>
            </a:r>
          </a:p>
        </p:txBody>
      </p:sp>
      <p:sp>
        <p:nvSpPr>
          <p:cNvPr id="152" name="Snip Single Corner Rectangle 151">
            <a:extLst>
              <a:ext uri="{FF2B5EF4-FFF2-40B4-BE49-F238E27FC236}">
                <a16:creationId xmlns:a16="http://schemas.microsoft.com/office/drawing/2014/main" id="{121191EA-2344-E2AE-6706-B9EF24028211}"/>
              </a:ext>
            </a:extLst>
          </p:cNvPr>
          <p:cNvSpPr/>
          <p:nvPr/>
        </p:nvSpPr>
        <p:spPr bwMode="auto">
          <a:xfrm>
            <a:off x="4190790" y="2396155"/>
            <a:ext cx="846138" cy="204977"/>
          </a:xfrm>
          <a:prstGeom prst="snip1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A</a:t>
            </a:r>
          </a:p>
        </p:txBody>
      </p:sp>
      <p:cxnSp>
        <p:nvCxnSpPr>
          <p:cNvPr id="154" name="Straight Arrow Connector 153">
            <a:extLst>
              <a:ext uri="{FF2B5EF4-FFF2-40B4-BE49-F238E27FC236}">
                <a16:creationId xmlns:a16="http://schemas.microsoft.com/office/drawing/2014/main" id="{7EA87923-874E-946D-2EB6-5DC6F3059E96}"/>
              </a:ext>
            </a:extLst>
          </p:cNvPr>
          <p:cNvCxnSpPr>
            <a:cxnSpLocks/>
            <a:stCxn id="151" idx="0"/>
            <a:endCxn id="149" idx="2"/>
          </p:cNvCxnSpPr>
          <p:nvPr/>
        </p:nvCxnSpPr>
        <p:spPr bwMode="auto">
          <a:xfrm flipV="1">
            <a:off x="4833728" y="2293857"/>
            <a:ext cx="2870811" cy="20782"/>
          </a:xfrm>
          <a:prstGeom prst="straightConnector1">
            <a:avLst/>
          </a:prstGeom>
          <a:solidFill>
            <a:srgbClr val="FFFFFF"/>
          </a:solidFill>
          <a:ln w="9525" cap="flat" cmpd="sng" algn="ctr">
            <a:solidFill>
              <a:srgbClr val="000000"/>
            </a:solidFill>
            <a:prstDash val="solid"/>
            <a:round/>
            <a:headEnd type="triangle"/>
            <a:tailEnd type="triangle"/>
          </a:ln>
          <a:effectLst/>
        </p:spPr>
      </p:cxnSp>
      <p:sp>
        <p:nvSpPr>
          <p:cNvPr id="157" name="TextBox 156">
            <a:extLst>
              <a:ext uri="{FF2B5EF4-FFF2-40B4-BE49-F238E27FC236}">
                <a16:creationId xmlns:a16="http://schemas.microsoft.com/office/drawing/2014/main" id="{D1A702B5-A19A-2630-90F2-D4B7AA80691E}"/>
              </a:ext>
            </a:extLst>
          </p:cNvPr>
          <p:cNvSpPr txBox="1"/>
          <p:nvPr/>
        </p:nvSpPr>
        <p:spPr>
          <a:xfrm>
            <a:off x="6135316" y="2272032"/>
            <a:ext cx="1194240" cy="584775"/>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Private Protocols</a:t>
            </a:r>
          </a:p>
          <a:p>
            <a:pPr algn="ctr"/>
            <a:r>
              <a:rPr lang="en-US" sz="800" b="1" dirty="0">
                <a:solidFill>
                  <a:srgbClr val="FF0000"/>
                </a:solidFill>
                <a:latin typeface="Arial" charset="0"/>
              </a:rPr>
              <a:t>(May be BP or other, or out of band key </a:t>
            </a:r>
            <a:r>
              <a:rPr lang="en-US" sz="800" b="1" dirty="0" err="1">
                <a:solidFill>
                  <a:srgbClr val="FF0000"/>
                </a:solidFill>
                <a:latin typeface="Arial" charset="0"/>
              </a:rPr>
              <a:t>dist</a:t>
            </a:r>
            <a:r>
              <a:rPr lang="en-US" sz="800" b="1" dirty="0">
                <a:solidFill>
                  <a:srgbClr val="FF0000"/>
                </a:solidFill>
                <a:latin typeface="Arial" charset="0"/>
              </a:rPr>
              <a:t>)</a:t>
            </a:r>
            <a:endParaRPr lang="en-US" sz="800" dirty="0">
              <a:solidFill>
                <a:srgbClr val="FF0000"/>
              </a:solidFill>
            </a:endParaRPr>
          </a:p>
        </p:txBody>
      </p:sp>
      <p:sp>
        <p:nvSpPr>
          <p:cNvPr id="158" name="TextBox 77">
            <a:extLst>
              <a:ext uri="{FF2B5EF4-FFF2-40B4-BE49-F238E27FC236}">
                <a16:creationId xmlns:a16="http://schemas.microsoft.com/office/drawing/2014/main" id="{695D4AA3-E15C-F30B-6630-E12002E97EBB}"/>
              </a:ext>
            </a:extLst>
          </p:cNvPr>
          <p:cNvSpPr txBox="1">
            <a:spLocks noChangeArrowheads="1"/>
          </p:cNvSpPr>
          <p:nvPr/>
        </p:nvSpPr>
        <p:spPr bwMode="auto">
          <a:xfrm>
            <a:off x="8499552" y="3976824"/>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Z </a:t>
            </a:r>
          </a:p>
        </p:txBody>
      </p:sp>
      <p:sp>
        <p:nvSpPr>
          <p:cNvPr id="159" name="Snip Single Corner Rectangle 158">
            <a:extLst>
              <a:ext uri="{FF2B5EF4-FFF2-40B4-BE49-F238E27FC236}">
                <a16:creationId xmlns:a16="http://schemas.microsoft.com/office/drawing/2014/main" id="{15A6F0DC-BC4B-8287-7CCA-03D8560DE704}"/>
              </a:ext>
            </a:extLst>
          </p:cNvPr>
          <p:cNvSpPr/>
          <p:nvPr/>
        </p:nvSpPr>
        <p:spPr bwMode="auto">
          <a:xfrm>
            <a:off x="2893932" y="2232487"/>
            <a:ext cx="795338" cy="204977"/>
          </a:xfrm>
          <a:prstGeom prst="snip1Rect">
            <a:avLst/>
          </a:prstGeom>
          <a:pattFill prst="dkHorz">
            <a:fgClr>
              <a:srgbClr val="FF00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Pvt Routing - B</a:t>
            </a:r>
          </a:p>
        </p:txBody>
      </p:sp>
      <p:sp>
        <p:nvSpPr>
          <p:cNvPr id="160" name="Snip Single Corner Rectangle 159">
            <a:extLst>
              <a:ext uri="{FF2B5EF4-FFF2-40B4-BE49-F238E27FC236}">
                <a16:creationId xmlns:a16="http://schemas.microsoft.com/office/drawing/2014/main" id="{411A06CC-A2E3-466A-6FDF-4A960195C545}"/>
              </a:ext>
            </a:extLst>
          </p:cNvPr>
          <p:cNvSpPr/>
          <p:nvPr/>
        </p:nvSpPr>
        <p:spPr bwMode="auto">
          <a:xfrm>
            <a:off x="3046332" y="2416492"/>
            <a:ext cx="846138" cy="204977"/>
          </a:xfrm>
          <a:prstGeom prst="snip1Rect">
            <a:avLst/>
          </a:prstGeom>
          <a:pattFill prst="dkHorz">
            <a:fgClr>
              <a:srgbClr val="FF00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B</a:t>
            </a:r>
          </a:p>
        </p:txBody>
      </p:sp>
      <p:sp>
        <p:nvSpPr>
          <p:cNvPr id="161" name="Snip Single Corner Rectangle 160">
            <a:extLst>
              <a:ext uri="{FF2B5EF4-FFF2-40B4-BE49-F238E27FC236}">
                <a16:creationId xmlns:a16="http://schemas.microsoft.com/office/drawing/2014/main" id="{D4D10AFA-E8D1-D803-081D-9E6BC1B0945B}"/>
              </a:ext>
            </a:extLst>
          </p:cNvPr>
          <p:cNvSpPr/>
          <p:nvPr/>
        </p:nvSpPr>
        <p:spPr bwMode="auto">
          <a:xfrm>
            <a:off x="8874724" y="2191178"/>
            <a:ext cx="795338" cy="204977"/>
          </a:xfrm>
          <a:prstGeom prst="snip1Rect">
            <a:avLst/>
          </a:prstGeom>
          <a:pattFill prst="dkHorz">
            <a:fgClr>
              <a:srgbClr val="FF00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Pvt Routing - B</a:t>
            </a:r>
          </a:p>
        </p:txBody>
      </p:sp>
      <p:sp>
        <p:nvSpPr>
          <p:cNvPr id="162" name="Snip Single Corner Rectangle 161">
            <a:extLst>
              <a:ext uri="{FF2B5EF4-FFF2-40B4-BE49-F238E27FC236}">
                <a16:creationId xmlns:a16="http://schemas.microsoft.com/office/drawing/2014/main" id="{7CBAAE49-1B97-A5C5-CDED-F042E5B23DC9}"/>
              </a:ext>
            </a:extLst>
          </p:cNvPr>
          <p:cNvSpPr/>
          <p:nvPr/>
        </p:nvSpPr>
        <p:spPr bwMode="auto">
          <a:xfrm>
            <a:off x="9027124" y="2375183"/>
            <a:ext cx="846138" cy="204977"/>
          </a:xfrm>
          <a:prstGeom prst="snip1Rect">
            <a:avLst/>
          </a:prstGeom>
          <a:pattFill prst="dkHorz">
            <a:fgClr>
              <a:srgbClr val="FF00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B</a:t>
            </a:r>
          </a:p>
        </p:txBody>
      </p:sp>
      <p:cxnSp>
        <p:nvCxnSpPr>
          <p:cNvPr id="164" name="Straight Arrow Connector 163">
            <a:extLst>
              <a:ext uri="{FF2B5EF4-FFF2-40B4-BE49-F238E27FC236}">
                <a16:creationId xmlns:a16="http://schemas.microsoft.com/office/drawing/2014/main" id="{32E9BBEA-49F3-9343-6736-C5892544C290}"/>
              </a:ext>
            </a:extLst>
          </p:cNvPr>
          <p:cNvCxnSpPr>
            <a:cxnSpLocks/>
          </p:cNvCxnSpPr>
          <p:nvPr/>
        </p:nvCxnSpPr>
        <p:spPr bwMode="auto">
          <a:xfrm flipV="1">
            <a:off x="4986128" y="2446257"/>
            <a:ext cx="2870811" cy="20782"/>
          </a:xfrm>
          <a:prstGeom prst="straightConnector1">
            <a:avLst/>
          </a:prstGeom>
          <a:solidFill>
            <a:srgbClr val="FFFFFF"/>
          </a:solidFill>
          <a:ln w="9525" cap="flat" cmpd="sng" algn="ctr">
            <a:solidFill>
              <a:srgbClr val="000000"/>
            </a:solidFill>
            <a:prstDash val="solid"/>
            <a:round/>
            <a:headEnd type="triangle"/>
            <a:tailEnd type="triangle"/>
          </a:ln>
          <a:effectLst/>
        </p:spPr>
      </p:cxnSp>
      <p:cxnSp>
        <p:nvCxnSpPr>
          <p:cNvPr id="165" name="Straight Arrow Connector 164">
            <a:extLst>
              <a:ext uri="{FF2B5EF4-FFF2-40B4-BE49-F238E27FC236}">
                <a16:creationId xmlns:a16="http://schemas.microsoft.com/office/drawing/2014/main" id="{B9D8B1AF-25DF-619E-3C5F-D42074BB4EAF}"/>
              </a:ext>
            </a:extLst>
          </p:cNvPr>
          <p:cNvCxnSpPr>
            <a:cxnSpLocks/>
          </p:cNvCxnSpPr>
          <p:nvPr/>
        </p:nvCxnSpPr>
        <p:spPr bwMode="auto">
          <a:xfrm flipV="1">
            <a:off x="3875789" y="2560297"/>
            <a:ext cx="5141060" cy="79543"/>
          </a:xfrm>
          <a:prstGeom prst="straightConnector1">
            <a:avLst/>
          </a:prstGeom>
          <a:solidFill>
            <a:srgbClr val="FFFFFF"/>
          </a:solidFill>
          <a:ln w="9525" cap="flat" cmpd="sng" algn="ctr">
            <a:solidFill>
              <a:srgbClr val="000000"/>
            </a:solidFill>
            <a:prstDash val="solid"/>
            <a:round/>
            <a:headEnd type="triangle"/>
            <a:tailEnd type="triangle"/>
          </a:ln>
          <a:effectLst/>
        </p:spPr>
      </p:cxnSp>
      <p:cxnSp>
        <p:nvCxnSpPr>
          <p:cNvPr id="170" name="Straight Arrow Connector 169">
            <a:extLst>
              <a:ext uri="{FF2B5EF4-FFF2-40B4-BE49-F238E27FC236}">
                <a16:creationId xmlns:a16="http://schemas.microsoft.com/office/drawing/2014/main" id="{6FB3947D-DB6A-F8B7-4B2A-C492D680416A}"/>
              </a:ext>
            </a:extLst>
          </p:cNvPr>
          <p:cNvCxnSpPr>
            <a:cxnSpLocks/>
          </p:cNvCxnSpPr>
          <p:nvPr/>
        </p:nvCxnSpPr>
        <p:spPr bwMode="auto">
          <a:xfrm flipV="1">
            <a:off x="3672385" y="2176832"/>
            <a:ext cx="5250533" cy="42112"/>
          </a:xfrm>
          <a:prstGeom prst="straightConnector1">
            <a:avLst/>
          </a:prstGeom>
          <a:solidFill>
            <a:srgbClr val="FFFFFF"/>
          </a:solidFill>
          <a:ln w="9525" cap="flat" cmpd="sng" algn="ctr">
            <a:solidFill>
              <a:srgbClr val="000000"/>
            </a:solidFill>
            <a:prstDash val="solid"/>
            <a:round/>
            <a:headEnd type="triangle"/>
            <a:tailEnd type="triangle"/>
          </a:ln>
          <a:effectLst/>
        </p:spPr>
      </p:cxnSp>
      <p:sp>
        <p:nvSpPr>
          <p:cNvPr id="173" name="Left-Right Arrow 172">
            <a:extLst>
              <a:ext uri="{FF2B5EF4-FFF2-40B4-BE49-F238E27FC236}">
                <a16:creationId xmlns:a16="http://schemas.microsoft.com/office/drawing/2014/main" id="{0247F0F0-A6C7-0CDB-A43F-53784BC857CE}"/>
              </a:ext>
            </a:extLst>
          </p:cNvPr>
          <p:cNvSpPr/>
          <p:nvPr/>
        </p:nvSpPr>
        <p:spPr bwMode="auto">
          <a:xfrm>
            <a:off x="8559323" y="2272032"/>
            <a:ext cx="259402" cy="45719"/>
          </a:xfrm>
          <a:prstGeom prst="lef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76" name="TextBox 175">
            <a:extLst>
              <a:ext uri="{FF2B5EF4-FFF2-40B4-BE49-F238E27FC236}">
                <a16:creationId xmlns:a16="http://schemas.microsoft.com/office/drawing/2014/main" id="{07D46287-AE28-0112-F8AA-E5A0095EC58B}"/>
              </a:ext>
            </a:extLst>
          </p:cNvPr>
          <p:cNvSpPr txBox="1"/>
          <p:nvPr/>
        </p:nvSpPr>
        <p:spPr>
          <a:xfrm>
            <a:off x="8105638" y="2537284"/>
            <a:ext cx="570126" cy="215444"/>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SABR</a:t>
            </a:r>
            <a:endParaRPr lang="en-US" sz="800" dirty="0">
              <a:solidFill>
                <a:srgbClr val="FF0000"/>
              </a:solidFill>
            </a:endParaRPr>
          </a:p>
        </p:txBody>
      </p:sp>
      <p:sp>
        <p:nvSpPr>
          <p:cNvPr id="178" name="Snip Single Corner Rectangle 177">
            <a:extLst>
              <a:ext uri="{FF2B5EF4-FFF2-40B4-BE49-F238E27FC236}">
                <a16:creationId xmlns:a16="http://schemas.microsoft.com/office/drawing/2014/main" id="{9E9290E9-5F16-6F13-DEAB-D8A86F7E5B87}"/>
              </a:ext>
            </a:extLst>
          </p:cNvPr>
          <p:cNvSpPr/>
          <p:nvPr/>
        </p:nvSpPr>
        <p:spPr bwMode="auto">
          <a:xfrm>
            <a:off x="6570212" y="3668540"/>
            <a:ext cx="795338" cy="204977"/>
          </a:xfrm>
          <a:prstGeom prst="snip1Rect">
            <a:avLst/>
          </a:prstGeom>
          <a:solidFill>
            <a:srgbClr val="99CCFF"/>
          </a:solidFill>
          <a:ln w="9525">
            <a:solidFill>
              <a:srgbClr val="000000"/>
            </a:solidFill>
            <a:miter lim="800000"/>
            <a:headEnd/>
            <a:tailEnd/>
          </a:ln>
        </p:spPr>
        <p:txBody>
          <a:bodyPr lIns="33840" tIns="31320" rIns="33840" bIns="31320" anchor="ctr" anchorCtr="0"/>
          <a:lstStyle/>
          <a:p>
            <a:pPr algn="ctr"/>
            <a:r>
              <a:rPr lang="en-US" sz="600" dirty="0">
                <a:latin typeface="Calibri" pitchFamily="34" charset="0"/>
                <a:ea typeface="ÇlÇr ñæí©" charset="-128"/>
              </a:rPr>
              <a:t>Link Schedule (SSF)</a:t>
            </a:r>
          </a:p>
        </p:txBody>
      </p:sp>
      <p:cxnSp>
        <p:nvCxnSpPr>
          <p:cNvPr id="189" name="Straight Arrow Connector 188">
            <a:extLst>
              <a:ext uri="{FF2B5EF4-FFF2-40B4-BE49-F238E27FC236}">
                <a16:creationId xmlns:a16="http://schemas.microsoft.com/office/drawing/2014/main" id="{517943C7-1415-8D84-24CA-DDDDD3EACB79}"/>
              </a:ext>
            </a:extLst>
          </p:cNvPr>
          <p:cNvCxnSpPr>
            <a:cxnSpLocks/>
            <a:stCxn id="178" idx="3"/>
          </p:cNvCxnSpPr>
          <p:nvPr/>
        </p:nvCxnSpPr>
        <p:spPr bwMode="auto">
          <a:xfrm flipV="1">
            <a:off x="6967881" y="2390839"/>
            <a:ext cx="794024" cy="1277701"/>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Tree>
    <p:extLst>
      <p:ext uri="{BB962C8B-B14F-4D97-AF65-F5344CB8AC3E}">
        <p14:creationId xmlns:p14="http://schemas.microsoft.com/office/powerpoint/2010/main" val="43221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9CC1-A2D8-BCA0-27AC-01FE59137F9B}"/>
              </a:ext>
            </a:extLst>
          </p:cNvPr>
          <p:cNvSpPr>
            <a:spLocks noGrp="1"/>
          </p:cNvSpPr>
          <p:nvPr>
            <p:ph type="title"/>
          </p:nvPr>
        </p:nvSpPr>
        <p:spPr/>
        <p:txBody>
          <a:bodyPr/>
          <a:lstStyle/>
          <a:p>
            <a:r>
              <a:rPr lang="en-US" sz="2400" u="sng" dirty="0">
                <a:solidFill>
                  <a:srgbClr val="FF0000"/>
                </a:solidFill>
              </a:rPr>
              <a:t>Notes: SSI Stage 1 ESLT</a:t>
            </a:r>
            <a:br>
              <a:rPr lang="en-US" sz="2400" dirty="0">
                <a:solidFill>
                  <a:srgbClr val="FF0000"/>
                </a:solidFill>
              </a:rPr>
            </a:br>
            <a:r>
              <a:rPr lang="en-US" sz="1800" i="1" u="sng" dirty="0">
                <a:solidFill>
                  <a:srgbClr val="FF0000"/>
                </a:solidFill>
              </a:rPr>
              <a:t>With “private”, mission specific, security &amp; management</a:t>
            </a:r>
            <a:endParaRPr lang="en-US" dirty="0">
              <a:solidFill>
                <a:srgbClr val="FF0000"/>
              </a:solidFill>
            </a:endParaRPr>
          </a:p>
        </p:txBody>
      </p:sp>
      <p:sp>
        <p:nvSpPr>
          <p:cNvPr id="3" name="Content Placeholder 2">
            <a:extLst>
              <a:ext uri="{FF2B5EF4-FFF2-40B4-BE49-F238E27FC236}">
                <a16:creationId xmlns:a16="http://schemas.microsoft.com/office/drawing/2014/main" id="{48429D6B-8A33-C6A6-0539-FAD1F2CA2E4D}"/>
              </a:ext>
            </a:extLst>
          </p:cNvPr>
          <p:cNvSpPr>
            <a:spLocks noGrp="1"/>
          </p:cNvSpPr>
          <p:nvPr>
            <p:ph idx="1"/>
          </p:nvPr>
        </p:nvSpPr>
        <p:spPr>
          <a:xfrm>
            <a:off x="609600" y="1353312"/>
            <a:ext cx="10863100" cy="3537518"/>
          </a:xfrm>
        </p:spPr>
        <p:txBody>
          <a:bodyPr/>
          <a:lstStyle/>
          <a:p>
            <a:r>
              <a:rPr lang="en-US" sz="1800" dirty="0"/>
              <a:t>Frequencies are assigned by SFCG, link layer SCIDs by the CCSDS SANA, BP Node numbers are defined by each Agency within their assigned range.</a:t>
            </a:r>
          </a:p>
          <a:p>
            <a:r>
              <a:rPr lang="en-US" sz="1800" dirty="0"/>
              <a:t>The ESLT offers no DTN services nor support.  The SRN MOC must provide all terrestrial DTN services.</a:t>
            </a:r>
          </a:p>
          <a:p>
            <a:r>
              <a:rPr lang="en-US" sz="1800" dirty="0"/>
              <a:t>There must be some agreed method and format to send Contact Plan (CP) info from SRN MOC to ERUN MOC. </a:t>
            </a:r>
          </a:p>
          <a:p>
            <a:r>
              <a:rPr lang="en-US" sz="1800" dirty="0"/>
              <a:t>Routing calculations and routing updates for both SRN and ERUN Earth &amp; Space nodes are a private matter, may use SABR.  </a:t>
            </a:r>
          </a:p>
          <a:p>
            <a:r>
              <a:rPr lang="en-US" sz="1800" dirty="0"/>
              <a:t>The end user nodes must agree on private means to manage their own identities.</a:t>
            </a:r>
          </a:p>
          <a:p>
            <a:r>
              <a:rPr lang="en-US" sz="1800" dirty="0"/>
              <a:t>Identities may be self-assigned or assigned using some agreed, potentially local, mechanism / authority.  This may involve certificates, or not.</a:t>
            </a:r>
          </a:p>
          <a:p>
            <a:r>
              <a:rPr lang="en-US" sz="1800" dirty="0"/>
              <a:t>Both SRN and ERUN may (separately) use </a:t>
            </a:r>
            <a:r>
              <a:rPr lang="en-US" sz="1800" dirty="0" err="1"/>
              <a:t>BPSec</a:t>
            </a:r>
            <a:r>
              <a:rPr lang="en-US" sz="1800" dirty="0"/>
              <a:t> to secure data transfers.</a:t>
            </a:r>
          </a:p>
          <a:p>
            <a:r>
              <a:rPr lang="en-US" sz="1800" dirty="0"/>
              <a:t>Either may also use application layer data encryption / authentication.</a:t>
            </a:r>
          </a:p>
          <a:p>
            <a:r>
              <a:rPr lang="en-US" sz="1800" dirty="0"/>
              <a:t>There may not be any shared keys, and both the SRN and the ERUN may create their own keys and manage them using their own, private, in band, out of band, or pre-emplaced means.</a:t>
            </a:r>
          </a:p>
          <a:p>
            <a:r>
              <a:rPr lang="en-US" sz="1800" dirty="0"/>
              <a:t>SRN MOC could use SDLS link layer security too, with its own private keys (not shown).</a:t>
            </a:r>
          </a:p>
        </p:txBody>
      </p:sp>
    </p:spTree>
    <p:extLst>
      <p:ext uri="{BB962C8B-B14F-4D97-AF65-F5344CB8AC3E}">
        <p14:creationId xmlns:p14="http://schemas.microsoft.com/office/powerpoint/2010/main" val="2822848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199" y="278093"/>
            <a:ext cx="8736306" cy="762000"/>
          </a:xfrm>
        </p:spPr>
        <p:txBody>
          <a:bodyPr vert="horz" lIns="91440" tIns="45720" rIns="91440" bIns="45720" rtlCol="0" anchor="ctr" anchorCtr="0">
            <a:noAutofit/>
          </a:bodyPr>
          <a:lstStyle/>
          <a:p>
            <a:r>
              <a:rPr lang="en-US" sz="2800" dirty="0"/>
              <a:t>“</a:t>
            </a:r>
            <a:r>
              <a:rPr lang="en-US" sz="2800" dirty="0" err="1"/>
              <a:t>OpenISL</a:t>
            </a:r>
            <a:r>
              <a:rPr lang="en-US" sz="2800" dirty="0"/>
              <a:t>” Sat to Sat relay with </a:t>
            </a:r>
            <a:r>
              <a:rPr lang="en-US" sz="2800" u="sng" dirty="0"/>
              <a:t>SSI Stage 2 ESLT </a:t>
            </a:r>
            <a:r>
              <a:rPr lang="en-US" sz="2800" dirty="0"/>
              <a:t>– Forward</a:t>
            </a:r>
            <a:br>
              <a:rPr lang="en-US" sz="2800" dirty="0"/>
            </a:br>
            <a:r>
              <a:rPr lang="en-US" sz="2000" i="1" u="sng" dirty="0"/>
              <a:t>With “private”, deployment specific, security &amp; management </a:t>
            </a:r>
            <a:endParaRPr lang="en-US" sz="2800" i="1" u="sng" dirty="0"/>
          </a:p>
        </p:txBody>
      </p:sp>
      <p:cxnSp>
        <p:nvCxnSpPr>
          <p:cNvPr id="140" name="Straight Connector 151"/>
          <p:cNvCxnSpPr>
            <a:cxnSpLocks noChangeShapeType="1"/>
          </p:cNvCxnSpPr>
          <p:nvPr/>
        </p:nvCxnSpPr>
        <p:spPr bwMode="auto">
          <a:xfrm>
            <a:off x="5649435"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279517"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228998"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82" name="Text Box 57"/>
          <p:cNvSpPr txBox="1">
            <a:spLocks noChangeArrowheads="1"/>
          </p:cNvSpPr>
          <p:nvPr/>
        </p:nvSpPr>
        <p:spPr bwMode="auto">
          <a:xfrm>
            <a:off x="5192235"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204" name="Rectangle 97"/>
          <p:cNvSpPr>
            <a:spLocks noChangeArrowheads="1"/>
          </p:cNvSpPr>
          <p:nvPr/>
        </p:nvSpPr>
        <p:spPr bwMode="auto">
          <a:xfrm>
            <a:off x="4025423"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149248"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 - A</a:t>
            </a:r>
            <a:endParaRPr lang="en-US" sz="1000" dirty="0"/>
          </a:p>
        </p:txBody>
      </p:sp>
      <p:sp>
        <p:nvSpPr>
          <p:cNvPr id="206" name="Rectangle 591"/>
          <p:cNvSpPr>
            <a:spLocks noChangeArrowheads="1"/>
          </p:cNvSpPr>
          <p:nvPr/>
        </p:nvSpPr>
        <p:spPr bwMode="auto">
          <a:xfrm>
            <a:off x="4342129" y="1413012"/>
            <a:ext cx="933450" cy="209550"/>
          </a:xfrm>
          <a:prstGeom prst="rect">
            <a:avLst/>
          </a:prstGeom>
          <a:solidFill>
            <a:srgbClr val="D449B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ABA/SSI</a:t>
            </a:r>
          </a:p>
        </p:txBody>
      </p:sp>
      <p:sp>
        <p:nvSpPr>
          <p:cNvPr id="207" name="Text Box 12"/>
          <p:cNvSpPr txBox="1">
            <a:spLocks noChangeArrowheads="1"/>
          </p:cNvSpPr>
          <p:nvPr/>
        </p:nvSpPr>
        <p:spPr bwMode="auto">
          <a:xfrm>
            <a:off x="4206398"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4482623"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206398"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4338160"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4685823"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4952523"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4482623"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214335"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209573"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214335"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182710"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4914423"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4909660"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4911248"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4906485"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231" name="Text Box 15"/>
          <p:cNvSpPr txBox="1">
            <a:spLocks noChangeArrowheads="1"/>
          </p:cNvSpPr>
          <p:nvPr/>
        </p:nvSpPr>
        <p:spPr bwMode="auto">
          <a:xfrm>
            <a:off x="4906485"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4903310"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p:cNvCxnSpPr>
          <p:nvPr/>
        </p:nvCxnSpPr>
        <p:spPr bwMode="auto">
          <a:xfrm flipV="1">
            <a:off x="5479573"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3918995"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0" name="TextBox 229">
            <a:extLst>
              <a:ext uri="{FF2B5EF4-FFF2-40B4-BE49-F238E27FC236}">
                <a16:creationId xmlns:a16="http://schemas.microsoft.com/office/drawing/2014/main" id="{8B5EABD1-9EB7-B90E-8607-B052D8BDB246}"/>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Updated USLP / Prox-1 tail circuits shown in this view </a:t>
            </a:r>
          </a:p>
          <a:p>
            <a:pPr marL="322017"/>
            <a:r>
              <a:rPr lang="en-US" sz="1100" dirty="0"/>
              <a:t>NOTE 2: AOS, or TC, could be substituted for USLP </a:t>
            </a:r>
            <a:r>
              <a:rPr lang="en-US" sz="1100" dirty="0" err="1"/>
              <a:t>fwd</a:t>
            </a:r>
            <a:r>
              <a:rPr lang="en-US" sz="1100" dirty="0"/>
              <a:t> link</a:t>
            </a:r>
          </a:p>
          <a:p>
            <a:pPr marL="322017"/>
            <a:r>
              <a:rPr lang="en-US" sz="1100" dirty="0"/>
              <a:t>NOTE 3: Optical physical and coding layers could replace these RF ISL versions</a:t>
            </a:r>
          </a:p>
        </p:txBody>
      </p:sp>
      <p:sp>
        <p:nvSpPr>
          <p:cNvPr id="3" name="Rectangle 97">
            <a:extLst>
              <a:ext uri="{FF2B5EF4-FFF2-40B4-BE49-F238E27FC236}">
                <a16:creationId xmlns:a16="http://schemas.microsoft.com/office/drawing/2014/main" id="{009C7D85-1BC1-C759-6280-A9062C80445E}"/>
              </a:ext>
            </a:extLst>
          </p:cNvPr>
          <p:cNvSpPr>
            <a:spLocks noChangeArrowheads="1"/>
          </p:cNvSpPr>
          <p:nvPr/>
        </p:nvSpPr>
        <p:spPr bwMode="auto">
          <a:xfrm>
            <a:off x="7719535"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4" name="Straight Connector 264">
            <a:extLst>
              <a:ext uri="{FF2B5EF4-FFF2-40B4-BE49-F238E27FC236}">
                <a16:creationId xmlns:a16="http://schemas.microsoft.com/office/drawing/2014/main" id="{DFD4D115-697B-0F64-C908-A3F905F9D27F}"/>
              </a:ext>
            </a:extLst>
          </p:cNvPr>
          <p:cNvCxnSpPr>
            <a:cxnSpLocks noChangeShapeType="1"/>
          </p:cNvCxnSpPr>
          <p:nvPr/>
        </p:nvCxnSpPr>
        <p:spPr bwMode="auto">
          <a:xfrm rot="5400000">
            <a:off x="7960835"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5" name="Rectangle 591">
            <a:extLst>
              <a:ext uri="{FF2B5EF4-FFF2-40B4-BE49-F238E27FC236}">
                <a16:creationId xmlns:a16="http://schemas.microsoft.com/office/drawing/2014/main" id="{C8EE44CD-DBE4-3F3D-05EE-EDBB244ED5E9}"/>
              </a:ext>
            </a:extLst>
          </p:cNvPr>
          <p:cNvSpPr>
            <a:spLocks noChangeArrowheads="1"/>
          </p:cNvSpPr>
          <p:nvPr/>
        </p:nvSpPr>
        <p:spPr bwMode="auto">
          <a:xfrm>
            <a:off x="7734616" y="1433649"/>
            <a:ext cx="933450" cy="209550"/>
          </a:xfrm>
          <a:prstGeom prst="rect">
            <a:avLst/>
          </a:prstGeom>
          <a:solidFill>
            <a:srgbClr val="D449B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ABA/SSI</a:t>
            </a:r>
          </a:p>
        </p:txBody>
      </p:sp>
      <p:sp>
        <p:nvSpPr>
          <p:cNvPr id="6" name="TextBox 77">
            <a:extLst>
              <a:ext uri="{FF2B5EF4-FFF2-40B4-BE49-F238E27FC236}">
                <a16:creationId xmlns:a16="http://schemas.microsoft.com/office/drawing/2014/main" id="{C69621BC-453D-0F30-2DD8-BD1BCD9580C2}"/>
              </a:ext>
            </a:extLst>
          </p:cNvPr>
          <p:cNvSpPr txBox="1">
            <a:spLocks noChangeArrowheads="1"/>
          </p:cNvSpPr>
          <p:nvPr/>
        </p:nvSpPr>
        <p:spPr bwMode="auto">
          <a:xfrm>
            <a:off x="8176824" y="2911887"/>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X</a:t>
            </a:r>
          </a:p>
        </p:txBody>
      </p:sp>
      <p:sp>
        <p:nvSpPr>
          <p:cNvPr id="7" name="Oval 7">
            <a:extLst>
              <a:ext uri="{FF2B5EF4-FFF2-40B4-BE49-F238E27FC236}">
                <a16:creationId xmlns:a16="http://schemas.microsoft.com/office/drawing/2014/main" id="{E7410EF3-8D2C-B493-DEC4-B4C6BF835E1B}"/>
              </a:ext>
            </a:extLst>
          </p:cNvPr>
          <p:cNvSpPr>
            <a:spLocks noChangeArrowheads="1"/>
          </p:cNvSpPr>
          <p:nvPr/>
        </p:nvSpPr>
        <p:spPr bwMode="auto">
          <a:xfrm>
            <a:off x="7792560" y="3256375"/>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SRN </a:t>
            </a:r>
            <a:r>
              <a:rPr lang="en-US" sz="900" dirty="0" err="1">
                <a:latin typeface="Calibri" pitchFamily="34" charset="0"/>
                <a:ea typeface="ÇlÇr ñæí©" charset="-128"/>
              </a:rPr>
              <a:t>Cmnd</a:t>
            </a:r>
            <a:r>
              <a:rPr lang="en-US" sz="900" dirty="0">
                <a:latin typeface="Calibri" pitchFamily="34" charset="0"/>
                <a:ea typeface="ÇlÇr ñæí©" charset="-128"/>
              </a:rPr>
              <a:t> Application</a:t>
            </a:r>
            <a:endParaRPr lang="en-US" sz="900" dirty="0">
              <a:latin typeface="Calibri" pitchFamily="34" charset="0"/>
            </a:endParaRPr>
          </a:p>
        </p:txBody>
      </p:sp>
      <p:sp>
        <p:nvSpPr>
          <p:cNvPr id="8" name="Magnetic Disk 18">
            <a:extLst>
              <a:ext uri="{FF2B5EF4-FFF2-40B4-BE49-F238E27FC236}">
                <a16:creationId xmlns:a16="http://schemas.microsoft.com/office/drawing/2014/main" id="{F1BA8563-3201-E391-C0FB-6BA07D08F64E}"/>
              </a:ext>
            </a:extLst>
          </p:cNvPr>
          <p:cNvSpPr/>
          <p:nvPr/>
        </p:nvSpPr>
        <p:spPr>
          <a:xfrm>
            <a:off x="7927877" y="2720594"/>
            <a:ext cx="477793"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CMD</a:t>
            </a:r>
          </a:p>
        </p:txBody>
      </p:sp>
      <p:sp>
        <p:nvSpPr>
          <p:cNvPr id="9" name="Text Box 16">
            <a:extLst>
              <a:ext uri="{FF2B5EF4-FFF2-40B4-BE49-F238E27FC236}">
                <a16:creationId xmlns:a16="http://schemas.microsoft.com/office/drawing/2014/main" id="{2B2491D0-6CB5-D534-CB85-AD46355E1898}"/>
              </a:ext>
            </a:extLst>
          </p:cNvPr>
          <p:cNvSpPr txBox="1">
            <a:spLocks noChangeArrowheads="1"/>
          </p:cNvSpPr>
          <p:nvPr/>
        </p:nvSpPr>
        <p:spPr bwMode="auto">
          <a:xfrm>
            <a:off x="7913210"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0" name="Straight Connector 9">
            <a:extLst>
              <a:ext uri="{FF2B5EF4-FFF2-40B4-BE49-F238E27FC236}">
                <a16:creationId xmlns:a16="http://schemas.microsoft.com/office/drawing/2014/main" id="{9E8385E3-9AB9-3985-E363-6E64D10BB45F}"/>
              </a:ext>
            </a:extLst>
          </p:cNvPr>
          <p:cNvCxnSpPr>
            <a:cxnSpLocks noChangeShapeType="1"/>
            <a:stCxn id="7" idx="4"/>
            <a:endCxn id="9" idx="0"/>
          </p:cNvCxnSpPr>
          <p:nvPr/>
        </p:nvCxnSpPr>
        <p:spPr bwMode="auto">
          <a:xfrm>
            <a:off x="8173560" y="3550062"/>
            <a:ext cx="7144" cy="16316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2" name="Elbow Connector 146">
            <a:extLst>
              <a:ext uri="{FF2B5EF4-FFF2-40B4-BE49-F238E27FC236}">
                <a16:creationId xmlns:a16="http://schemas.microsoft.com/office/drawing/2014/main" id="{E4657E53-65C6-7B38-0D16-DD020DD0031C}"/>
              </a:ext>
            </a:extLst>
          </p:cNvPr>
          <p:cNvCxnSpPr>
            <a:cxnSpLocks noChangeShapeType="1"/>
            <a:endCxn id="7" idx="0"/>
          </p:cNvCxnSpPr>
          <p:nvPr/>
        </p:nvCxnSpPr>
        <p:spPr bwMode="auto">
          <a:xfrm>
            <a:off x="8171973" y="2919825"/>
            <a:ext cx="1587" cy="336550"/>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4" name="Text Box 15">
            <a:extLst>
              <a:ext uri="{FF2B5EF4-FFF2-40B4-BE49-F238E27FC236}">
                <a16:creationId xmlns:a16="http://schemas.microsoft.com/office/drawing/2014/main" id="{6D7FB213-F90D-B9A5-F1B8-C4B2E54EF5B3}"/>
              </a:ext>
            </a:extLst>
          </p:cNvPr>
          <p:cNvSpPr txBox="1">
            <a:spLocks noChangeArrowheads="1"/>
          </p:cNvSpPr>
          <p:nvPr/>
        </p:nvSpPr>
        <p:spPr bwMode="auto">
          <a:xfrm>
            <a:off x="7913210"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5" name="Rectangle 97">
            <a:extLst>
              <a:ext uri="{FF2B5EF4-FFF2-40B4-BE49-F238E27FC236}">
                <a16:creationId xmlns:a16="http://schemas.microsoft.com/office/drawing/2014/main" id="{44899C18-7247-32B6-637A-F5F0B66322E9}"/>
              </a:ext>
            </a:extLst>
          </p:cNvPr>
          <p:cNvSpPr>
            <a:spLocks noChangeArrowheads="1"/>
          </p:cNvSpPr>
          <p:nvPr/>
        </p:nvSpPr>
        <p:spPr bwMode="auto">
          <a:xfrm>
            <a:off x="8853804"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6" name="Straight Connector 264">
            <a:extLst>
              <a:ext uri="{FF2B5EF4-FFF2-40B4-BE49-F238E27FC236}">
                <a16:creationId xmlns:a16="http://schemas.microsoft.com/office/drawing/2014/main" id="{83D67E00-09C3-8BBA-997D-328D4B268297}"/>
              </a:ext>
            </a:extLst>
          </p:cNvPr>
          <p:cNvCxnSpPr>
            <a:cxnSpLocks noChangeShapeType="1"/>
          </p:cNvCxnSpPr>
          <p:nvPr/>
        </p:nvCxnSpPr>
        <p:spPr bwMode="auto">
          <a:xfrm>
            <a:off x="9332435"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7" name="Rectangle 671">
            <a:extLst>
              <a:ext uri="{FF2B5EF4-FFF2-40B4-BE49-F238E27FC236}">
                <a16:creationId xmlns:a16="http://schemas.microsoft.com/office/drawing/2014/main" id="{6BAE3D76-0995-9C07-8B0F-A72DEAF66D97}"/>
              </a:ext>
            </a:extLst>
          </p:cNvPr>
          <p:cNvSpPr>
            <a:spLocks noChangeArrowheads="1"/>
          </p:cNvSpPr>
          <p:nvPr/>
        </p:nvSpPr>
        <p:spPr bwMode="auto">
          <a:xfrm>
            <a:off x="8749823"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 Relay </a:t>
            </a:r>
            <a:br>
              <a:rPr lang="en-US" sz="1000" b="1" dirty="0"/>
            </a:br>
            <a:r>
              <a:rPr lang="en-US" sz="1000" b="1" dirty="0"/>
              <a:t>User Node</a:t>
            </a:r>
            <a:endParaRPr lang="en-US" sz="1000" dirty="0"/>
          </a:p>
        </p:txBody>
      </p:sp>
      <p:sp>
        <p:nvSpPr>
          <p:cNvPr id="18" name="Rectangle 591">
            <a:extLst>
              <a:ext uri="{FF2B5EF4-FFF2-40B4-BE49-F238E27FC236}">
                <a16:creationId xmlns:a16="http://schemas.microsoft.com/office/drawing/2014/main" id="{5BE0E95C-ABD6-C765-A240-1344A4668235}"/>
              </a:ext>
            </a:extLst>
          </p:cNvPr>
          <p:cNvSpPr>
            <a:spLocks noChangeArrowheads="1"/>
          </p:cNvSpPr>
          <p:nvPr/>
        </p:nvSpPr>
        <p:spPr bwMode="auto">
          <a:xfrm>
            <a:off x="8876029"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9" name="TextBox 77">
            <a:extLst>
              <a:ext uri="{FF2B5EF4-FFF2-40B4-BE49-F238E27FC236}">
                <a16:creationId xmlns:a16="http://schemas.microsoft.com/office/drawing/2014/main" id="{D88FD64E-7855-3A48-83CD-3ABA91512CEC}"/>
              </a:ext>
            </a:extLst>
          </p:cNvPr>
          <p:cNvSpPr txBox="1">
            <a:spLocks noChangeArrowheads="1"/>
          </p:cNvSpPr>
          <p:nvPr/>
        </p:nvSpPr>
        <p:spPr bwMode="auto">
          <a:xfrm>
            <a:off x="9369006"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Z </a:t>
            </a:r>
          </a:p>
        </p:txBody>
      </p:sp>
      <p:sp>
        <p:nvSpPr>
          <p:cNvPr id="20" name="Oval 7">
            <a:extLst>
              <a:ext uri="{FF2B5EF4-FFF2-40B4-BE49-F238E27FC236}">
                <a16:creationId xmlns:a16="http://schemas.microsoft.com/office/drawing/2014/main" id="{62F5E9F6-B80E-4E77-62AE-28B54875411B}"/>
              </a:ext>
            </a:extLst>
          </p:cNvPr>
          <p:cNvSpPr>
            <a:spLocks noChangeArrowheads="1"/>
          </p:cNvSpPr>
          <p:nvPr/>
        </p:nvSpPr>
        <p:spPr bwMode="auto">
          <a:xfrm>
            <a:off x="8948260"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21" name="Magnetic Disk 18">
            <a:extLst>
              <a:ext uri="{FF2B5EF4-FFF2-40B4-BE49-F238E27FC236}">
                <a16:creationId xmlns:a16="http://schemas.microsoft.com/office/drawing/2014/main" id="{0C5E605E-44FD-922A-6D71-8D117EF922C3}"/>
              </a:ext>
            </a:extLst>
          </p:cNvPr>
          <p:cNvSpPr/>
          <p:nvPr/>
        </p:nvSpPr>
        <p:spPr>
          <a:xfrm>
            <a:off x="9122885" y="3562487"/>
            <a:ext cx="409575" cy="204787"/>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22" name="Text Box 16">
            <a:extLst>
              <a:ext uri="{FF2B5EF4-FFF2-40B4-BE49-F238E27FC236}">
                <a16:creationId xmlns:a16="http://schemas.microsoft.com/office/drawing/2014/main" id="{2DF6E260-295A-6AF4-7BC0-E7A5AA5D8951}"/>
              </a:ext>
            </a:extLst>
          </p:cNvPr>
          <p:cNvSpPr txBox="1">
            <a:spLocks noChangeArrowheads="1"/>
          </p:cNvSpPr>
          <p:nvPr/>
        </p:nvSpPr>
        <p:spPr bwMode="auto">
          <a:xfrm>
            <a:off x="9059385"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3" name="Straight Connector 22">
            <a:extLst>
              <a:ext uri="{FF2B5EF4-FFF2-40B4-BE49-F238E27FC236}">
                <a16:creationId xmlns:a16="http://schemas.microsoft.com/office/drawing/2014/main" id="{E184632E-B2B1-3402-E0C4-0870A439AA8D}"/>
              </a:ext>
            </a:extLst>
          </p:cNvPr>
          <p:cNvCxnSpPr>
            <a:cxnSpLocks noChangeShapeType="1"/>
            <a:stCxn id="20" idx="4"/>
            <a:endCxn id="22" idx="0"/>
          </p:cNvCxnSpPr>
          <p:nvPr/>
        </p:nvCxnSpPr>
        <p:spPr bwMode="auto">
          <a:xfrm flipH="1">
            <a:off x="9327673"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 name="Text Box 15">
            <a:extLst>
              <a:ext uri="{FF2B5EF4-FFF2-40B4-BE49-F238E27FC236}">
                <a16:creationId xmlns:a16="http://schemas.microsoft.com/office/drawing/2014/main" id="{9805E537-83D2-A5E4-691B-60809851EF63}"/>
              </a:ext>
            </a:extLst>
          </p:cNvPr>
          <p:cNvSpPr txBox="1">
            <a:spLocks noChangeArrowheads="1"/>
          </p:cNvSpPr>
          <p:nvPr/>
        </p:nvSpPr>
        <p:spPr bwMode="auto">
          <a:xfrm>
            <a:off x="9059385"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5" name="Text Box 15">
            <a:extLst>
              <a:ext uri="{FF2B5EF4-FFF2-40B4-BE49-F238E27FC236}">
                <a16:creationId xmlns:a16="http://schemas.microsoft.com/office/drawing/2014/main" id="{0A00BD75-CDA3-F44F-EA7A-ABAD2AEABEA4}"/>
              </a:ext>
            </a:extLst>
          </p:cNvPr>
          <p:cNvSpPr txBox="1">
            <a:spLocks noChangeArrowheads="1"/>
          </p:cNvSpPr>
          <p:nvPr/>
        </p:nvSpPr>
        <p:spPr bwMode="auto">
          <a:xfrm>
            <a:off x="9059385"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26" name="Elbow Connector 176">
            <a:extLst>
              <a:ext uri="{FF2B5EF4-FFF2-40B4-BE49-F238E27FC236}">
                <a16:creationId xmlns:a16="http://schemas.microsoft.com/office/drawing/2014/main" id="{7F74D8D1-B870-4D4E-E280-812CABC74572}"/>
              </a:ext>
            </a:extLst>
          </p:cNvPr>
          <p:cNvCxnSpPr>
            <a:cxnSpLocks noChangeShapeType="1"/>
            <a:stCxn id="21" idx="3"/>
            <a:endCxn id="20" idx="0"/>
          </p:cNvCxnSpPr>
          <p:nvPr/>
        </p:nvCxnSpPr>
        <p:spPr bwMode="auto">
          <a:xfrm rot="16200000" flipH="1">
            <a:off x="9160985" y="3933962"/>
            <a:ext cx="334963" cy="1587"/>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7" name="Text Box 15">
            <a:extLst>
              <a:ext uri="{FF2B5EF4-FFF2-40B4-BE49-F238E27FC236}">
                <a16:creationId xmlns:a16="http://schemas.microsoft.com/office/drawing/2014/main" id="{74E3815F-63A9-AFE4-9B99-4E6B1A1540FE}"/>
              </a:ext>
            </a:extLst>
          </p:cNvPr>
          <p:cNvSpPr txBox="1">
            <a:spLocks noChangeArrowheads="1"/>
          </p:cNvSpPr>
          <p:nvPr/>
        </p:nvSpPr>
        <p:spPr bwMode="auto">
          <a:xfrm>
            <a:off x="9062560"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28" name="Rectangle 97">
            <a:extLst>
              <a:ext uri="{FF2B5EF4-FFF2-40B4-BE49-F238E27FC236}">
                <a16:creationId xmlns:a16="http://schemas.microsoft.com/office/drawing/2014/main" id="{0EBE179D-A4E0-CBB5-D0BD-29116CC3B6D6}"/>
              </a:ext>
            </a:extLst>
          </p:cNvPr>
          <p:cNvSpPr>
            <a:spLocks noChangeArrowheads="1"/>
          </p:cNvSpPr>
          <p:nvPr/>
        </p:nvSpPr>
        <p:spPr bwMode="auto">
          <a:xfrm>
            <a:off x="2850206"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29" name="Rectangle 672">
            <a:extLst>
              <a:ext uri="{FF2B5EF4-FFF2-40B4-BE49-F238E27FC236}">
                <a16:creationId xmlns:a16="http://schemas.microsoft.com/office/drawing/2014/main" id="{B44DBAA9-0AFE-16ED-7D7E-C380E5348EBE}"/>
              </a:ext>
            </a:extLst>
          </p:cNvPr>
          <p:cNvSpPr>
            <a:spLocks noChangeArrowheads="1"/>
          </p:cNvSpPr>
          <p:nvPr/>
        </p:nvSpPr>
        <p:spPr bwMode="auto">
          <a:xfrm>
            <a:off x="2800199"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Relay </a:t>
            </a:r>
            <a:br>
              <a:rPr lang="en-US" sz="1000" b="1" dirty="0"/>
            </a:br>
            <a:r>
              <a:rPr lang="en-US" sz="1000" b="1" dirty="0"/>
              <a:t>User Node</a:t>
            </a:r>
            <a:endParaRPr lang="en-US" sz="1000" dirty="0"/>
          </a:p>
        </p:txBody>
      </p:sp>
      <p:sp>
        <p:nvSpPr>
          <p:cNvPr id="30" name="Rectangle 591">
            <a:extLst>
              <a:ext uri="{FF2B5EF4-FFF2-40B4-BE49-F238E27FC236}">
                <a16:creationId xmlns:a16="http://schemas.microsoft.com/office/drawing/2014/main" id="{7EB1E8EC-ED88-944F-F69D-D95D4C3F186E}"/>
              </a:ext>
            </a:extLst>
          </p:cNvPr>
          <p:cNvSpPr>
            <a:spLocks noChangeArrowheads="1"/>
          </p:cNvSpPr>
          <p:nvPr/>
        </p:nvSpPr>
        <p:spPr bwMode="auto">
          <a:xfrm>
            <a:off x="2876399"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31" name="TextBox 76">
            <a:extLst>
              <a:ext uri="{FF2B5EF4-FFF2-40B4-BE49-F238E27FC236}">
                <a16:creationId xmlns:a16="http://schemas.microsoft.com/office/drawing/2014/main" id="{0C90FAF6-DD95-311D-3434-1813139797F6}"/>
              </a:ext>
            </a:extLst>
          </p:cNvPr>
          <p:cNvSpPr txBox="1">
            <a:spLocks noChangeArrowheads="1"/>
          </p:cNvSpPr>
          <p:nvPr/>
        </p:nvSpPr>
        <p:spPr bwMode="auto">
          <a:xfrm>
            <a:off x="3569661" y="4212783"/>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cxnSp>
        <p:nvCxnSpPr>
          <p:cNvPr id="32" name="Straight Connector 31">
            <a:extLst>
              <a:ext uri="{FF2B5EF4-FFF2-40B4-BE49-F238E27FC236}">
                <a16:creationId xmlns:a16="http://schemas.microsoft.com/office/drawing/2014/main" id="{CECB2302-E964-4406-6919-61878CEF3565}"/>
              </a:ext>
            </a:extLst>
          </p:cNvPr>
          <p:cNvCxnSpPr>
            <a:cxnSpLocks noChangeShapeType="1"/>
          </p:cNvCxnSpPr>
          <p:nvPr/>
        </p:nvCxnSpPr>
        <p:spPr bwMode="auto">
          <a:xfrm flipH="1">
            <a:off x="3332805"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5" name="Text Box 12">
            <a:extLst>
              <a:ext uri="{FF2B5EF4-FFF2-40B4-BE49-F238E27FC236}">
                <a16:creationId xmlns:a16="http://schemas.microsoft.com/office/drawing/2014/main" id="{10B79DFA-63C9-2611-04E1-49348EA22818}"/>
              </a:ext>
            </a:extLst>
          </p:cNvPr>
          <p:cNvSpPr txBox="1">
            <a:spLocks noChangeArrowheads="1"/>
          </p:cNvSpPr>
          <p:nvPr/>
        </p:nvSpPr>
        <p:spPr bwMode="auto">
          <a:xfrm>
            <a:off x="3047849"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36" name="Elbow Connector 246">
            <a:extLst>
              <a:ext uri="{FF2B5EF4-FFF2-40B4-BE49-F238E27FC236}">
                <a16:creationId xmlns:a16="http://schemas.microsoft.com/office/drawing/2014/main" id="{FDE1B18E-0B78-6138-E097-FBEF85F9F77E}"/>
              </a:ext>
            </a:extLst>
          </p:cNvPr>
          <p:cNvCxnSpPr>
            <a:cxnSpLocks noChangeShapeType="1"/>
          </p:cNvCxnSpPr>
          <p:nvPr/>
        </p:nvCxnSpPr>
        <p:spPr bwMode="auto">
          <a:xfrm>
            <a:off x="3333599" y="3117987"/>
            <a:ext cx="3175" cy="325437"/>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37" name="Oval 7">
            <a:extLst>
              <a:ext uri="{FF2B5EF4-FFF2-40B4-BE49-F238E27FC236}">
                <a16:creationId xmlns:a16="http://schemas.microsoft.com/office/drawing/2014/main" id="{8FD9AE24-1545-A27B-F759-F47CAAE7389D}"/>
              </a:ext>
            </a:extLst>
          </p:cNvPr>
          <p:cNvSpPr>
            <a:spLocks noChangeArrowheads="1"/>
          </p:cNvSpPr>
          <p:nvPr/>
        </p:nvSpPr>
        <p:spPr bwMode="auto">
          <a:xfrm>
            <a:off x="2957362" y="3443424"/>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 name="Text Box 15">
            <a:extLst>
              <a:ext uri="{FF2B5EF4-FFF2-40B4-BE49-F238E27FC236}">
                <a16:creationId xmlns:a16="http://schemas.microsoft.com/office/drawing/2014/main" id="{98BC8CDD-2AB2-E6C1-A6F1-DBF2FC73A108}"/>
              </a:ext>
            </a:extLst>
          </p:cNvPr>
          <p:cNvSpPr txBox="1">
            <a:spLocks noChangeArrowheads="1"/>
          </p:cNvSpPr>
          <p:nvPr/>
        </p:nvSpPr>
        <p:spPr bwMode="auto">
          <a:xfrm>
            <a:off x="3048643"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9" name="Text Box 15">
            <a:extLst>
              <a:ext uri="{FF2B5EF4-FFF2-40B4-BE49-F238E27FC236}">
                <a16:creationId xmlns:a16="http://schemas.microsoft.com/office/drawing/2014/main" id="{A851AC86-AA58-C03E-DE23-F72BDB112F3C}"/>
              </a:ext>
            </a:extLst>
          </p:cNvPr>
          <p:cNvSpPr txBox="1">
            <a:spLocks noChangeArrowheads="1"/>
          </p:cNvSpPr>
          <p:nvPr/>
        </p:nvSpPr>
        <p:spPr bwMode="auto">
          <a:xfrm>
            <a:off x="3049436"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40" name="Magnetic Disk 18">
            <a:extLst>
              <a:ext uri="{FF2B5EF4-FFF2-40B4-BE49-F238E27FC236}">
                <a16:creationId xmlns:a16="http://schemas.microsoft.com/office/drawing/2014/main" id="{716EA779-6A3A-062A-940E-2C67A7CE0EB0}"/>
              </a:ext>
            </a:extLst>
          </p:cNvPr>
          <p:cNvSpPr/>
          <p:nvPr/>
        </p:nvSpPr>
        <p:spPr>
          <a:xfrm>
            <a:off x="3104999" y="2905262"/>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sp>
        <p:nvSpPr>
          <p:cNvPr id="41" name="Text Box 12">
            <a:extLst>
              <a:ext uri="{FF2B5EF4-FFF2-40B4-BE49-F238E27FC236}">
                <a16:creationId xmlns:a16="http://schemas.microsoft.com/office/drawing/2014/main" id="{89854065-7213-8091-4E90-6B475F33A382}"/>
              </a:ext>
            </a:extLst>
          </p:cNvPr>
          <p:cNvSpPr txBox="1">
            <a:spLocks noChangeArrowheads="1"/>
          </p:cNvSpPr>
          <p:nvPr/>
        </p:nvSpPr>
        <p:spPr bwMode="auto">
          <a:xfrm>
            <a:off x="3049403" y="5171120"/>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sp>
        <p:nvSpPr>
          <p:cNvPr id="42" name="Text Box 15">
            <a:extLst>
              <a:ext uri="{FF2B5EF4-FFF2-40B4-BE49-F238E27FC236}">
                <a16:creationId xmlns:a16="http://schemas.microsoft.com/office/drawing/2014/main" id="{45950005-B03A-5D5A-706E-ABFFFB6F2213}"/>
              </a:ext>
            </a:extLst>
          </p:cNvPr>
          <p:cNvSpPr txBox="1">
            <a:spLocks noChangeArrowheads="1"/>
          </p:cNvSpPr>
          <p:nvPr/>
        </p:nvSpPr>
        <p:spPr bwMode="auto">
          <a:xfrm>
            <a:off x="3057340" y="4518658"/>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43" name="Text Box 15">
            <a:extLst>
              <a:ext uri="{FF2B5EF4-FFF2-40B4-BE49-F238E27FC236}">
                <a16:creationId xmlns:a16="http://schemas.microsoft.com/office/drawing/2014/main" id="{9C4111AD-9AB9-5E14-6962-D9ED8D927C75}"/>
              </a:ext>
            </a:extLst>
          </p:cNvPr>
          <p:cNvSpPr txBox="1">
            <a:spLocks noChangeArrowheads="1"/>
          </p:cNvSpPr>
          <p:nvPr/>
        </p:nvSpPr>
        <p:spPr bwMode="auto">
          <a:xfrm>
            <a:off x="3057340" y="4736145"/>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45" name="Rectangle 673">
            <a:extLst>
              <a:ext uri="{FF2B5EF4-FFF2-40B4-BE49-F238E27FC236}">
                <a16:creationId xmlns:a16="http://schemas.microsoft.com/office/drawing/2014/main" id="{35563354-F4E2-C168-69D6-CA5E3359AB98}"/>
              </a:ext>
            </a:extLst>
          </p:cNvPr>
          <p:cNvSpPr>
            <a:spLocks noChangeArrowheads="1"/>
          </p:cNvSpPr>
          <p:nvPr/>
        </p:nvSpPr>
        <p:spPr bwMode="auto">
          <a:xfrm>
            <a:off x="7541735"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48" name="Elbow Connector 176"/>
          <p:cNvCxnSpPr>
            <a:cxnSpLocks noChangeShapeType="1"/>
            <a:endCxn id="207" idx="1"/>
          </p:cNvCxnSpPr>
          <p:nvPr/>
        </p:nvCxnSpPr>
        <p:spPr bwMode="auto">
          <a:xfrm flipV="1">
            <a:off x="3646010"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46" name="Text Box 15">
            <a:extLst>
              <a:ext uri="{FF2B5EF4-FFF2-40B4-BE49-F238E27FC236}">
                <a16:creationId xmlns:a16="http://schemas.microsoft.com/office/drawing/2014/main" id="{1C8CAC0F-7132-1427-8E7B-A303D2EB314C}"/>
              </a:ext>
            </a:extLst>
          </p:cNvPr>
          <p:cNvSpPr txBox="1">
            <a:spLocks noChangeArrowheads="1"/>
          </p:cNvSpPr>
          <p:nvPr/>
        </p:nvSpPr>
        <p:spPr bwMode="auto">
          <a:xfrm>
            <a:off x="7892573" y="408425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47" name="Text Box 15">
            <a:extLst>
              <a:ext uri="{FF2B5EF4-FFF2-40B4-BE49-F238E27FC236}">
                <a16:creationId xmlns:a16="http://schemas.microsoft.com/office/drawing/2014/main" id="{BD7EBF84-5A46-EBC7-6759-244EAB28FEF1}"/>
              </a:ext>
            </a:extLst>
          </p:cNvPr>
          <p:cNvSpPr txBox="1">
            <a:spLocks noChangeArrowheads="1"/>
          </p:cNvSpPr>
          <p:nvPr/>
        </p:nvSpPr>
        <p:spPr bwMode="auto">
          <a:xfrm>
            <a:off x="7887810" y="3652457"/>
            <a:ext cx="7953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48" name="Text Box 15">
            <a:extLst>
              <a:ext uri="{FF2B5EF4-FFF2-40B4-BE49-F238E27FC236}">
                <a16:creationId xmlns:a16="http://schemas.microsoft.com/office/drawing/2014/main" id="{3D50EE87-254E-9E9A-C097-EA1082B0E676}"/>
              </a:ext>
            </a:extLst>
          </p:cNvPr>
          <p:cNvSpPr txBox="1">
            <a:spLocks noChangeArrowheads="1"/>
          </p:cNvSpPr>
          <p:nvPr/>
        </p:nvSpPr>
        <p:spPr bwMode="auto">
          <a:xfrm>
            <a:off x="7889398" y="386835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50" name="Text Box 15">
            <a:extLst>
              <a:ext uri="{FF2B5EF4-FFF2-40B4-BE49-F238E27FC236}">
                <a16:creationId xmlns:a16="http://schemas.microsoft.com/office/drawing/2014/main" id="{CA758587-20AF-FE98-2F0D-DB6421B0F4CF}"/>
              </a:ext>
            </a:extLst>
          </p:cNvPr>
          <p:cNvSpPr txBox="1">
            <a:spLocks noChangeArrowheads="1"/>
          </p:cNvSpPr>
          <p:nvPr/>
        </p:nvSpPr>
        <p:spPr bwMode="auto">
          <a:xfrm>
            <a:off x="7734617" y="4301744"/>
            <a:ext cx="724694"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51" name="Text Box 15">
            <a:extLst>
              <a:ext uri="{FF2B5EF4-FFF2-40B4-BE49-F238E27FC236}">
                <a16:creationId xmlns:a16="http://schemas.microsoft.com/office/drawing/2014/main" id="{F07D4833-60E5-459F-5621-D86C4B731750}"/>
              </a:ext>
            </a:extLst>
          </p:cNvPr>
          <p:cNvSpPr txBox="1">
            <a:spLocks noChangeArrowheads="1"/>
          </p:cNvSpPr>
          <p:nvPr/>
        </p:nvSpPr>
        <p:spPr bwMode="auto">
          <a:xfrm>
            <a:off x="7864052" y="4742763"/>
            <a:ext cx="622301"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53" name="TextBox 77">
            <a:extLst>
              <a:ext uri="{FF2B5EF4-FFF2-40B4-BE49-F238E27FC236}">
                <a16:creationId xmlns:a16="http://schemas.microsoft.com/office/drawing/2014/main" id="{8D7F6CB2-10C6-B772-00F1-D02492104181}"/>
              </a:ext>
            </a:extLst>
          </p:cNvPr>
          <p:cNvSpPr txBox="1">
            <a:spLocks noChangeArrowheads="1"/>
          </p:cNvSpPr>
          <p:nvPr/>
        </p:nvSpPr>
        <p:spPr bwMode="auto">
          <a:xfrm>
            <a:off x="5229165" y="2601132"/>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X</a:t>
            </a:r>
          </a:p>
        </p:txBody>
      </p:sp>
      <p:sp>
        <p:nvSpPr>
          <p:cNvPr id="55" name="Magnetic Disk 18">
            <a:extLst>
              <a:ext uri="{FF2B5EF4-FFF2-40B4-BE49-F238E27FC236}">
                <a16:creationId xmlns:a16="http://schemas.microsoft.com/office/drawing/2014/main" id="{8F19B71F-E5CA-45B9-FAF7-A95DFF28C566}"/>
              </a:ext>
            </a:extLst>
          </p:cNvPr>
          <p:cNvSpPr/>
          <p:nvPr/>
        </p:nvSpPr>
        <p:spPr>
          <a:xfrm>
            <a:off x="4980218" y="2409839"/>
            <a:ext cx="477793"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CMD</a:t>
            </a:r>
          </a:p>
        </p:txBody>
      </p:sp>
      <p:cxnSp>
        <p:nvCxnSpPr>
          <p:cNvPr id="56" name="Elbow Connector 146">
            <a:extLst>
              <a:ext uri="{FF2B5EF4-FFF2-40B4-BE49-F238E27FC236}">
                <a16:creationId xmlns:a16="http://schemas.microsoft.com/office/drawing/2014/main" id="{AB5C3AB7-7A13-F864-2599-5CD8E0F36514}"/>
              </a:ext>
            </a:extLst>
          </p:cNvPr>
          <p:cNvCxnSpPr>
            <a:cxnSpLocks noChangeShapeType="1"/>
            <a:endCxn id="55" idx="3"/>
          </p:cNvCxnSpPr>
          <p:nvPr/>
        </p:nvCxnSpPr>
        <p:spPr bwMode="auto">
          <a:xfrm flipH="1" flipV="1">
            <a:off x="5219115" y="2613039"/>
            <a:ext cx="106470" cy="2148051"/>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54" name="Oval 7">
            <a:extLst>
              <a:ext uri="{FF2B5EF4-FFF2-40B4-BE49-F238E27FC236}">
                <a16:creationId xmlns:a16="http://schemas.microsoft.com/office/drawing/2014/main" id="{0F870170-735F-3EE3-C9BA-08ADAB0917D4}"/>
              </a:ext>
            </a:extLst>
          </p:cNvPr>
          <p:cNvSpPr>
            <a:spLocks noChangeArrowheads="1"/>
          </p:cNvSpPr>
          <p:nvPr/>
        </p:nvSpPr>
        <p:spPr bwMode="auto">
          <a:xfrm>
            <a:off x="4844901" y="2945620"/>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SRN </a:t>
            </a:r>
            <a:r>
              <a:rPr lang="en-US" sz="900" dirty="0" err="1">
                <a:latin typeface="Calibri" pitchFamily="34" charset="0"/>
                <a:ea typeface="ÇlÇr ñæí©" charset="-128"/>
              </a:rPr>
              <a:t>Cmnd</a:t>
            </a:r>
            <a:endParaRPr lang="en-US" sz="900" dirty="0">
              <a:latin typeface="Calibri" pitchFamily="34" charset="0"/>
              <a:ea typeface="ÇlÇr ñæí©" charset="-128"/>
            </a:endParaRPr>
          </a:p>
          <a:p>
            <a:pPr algn="ctr">
              <a:lnSpc>
                <a:spcPct val="80000"/>
              </a:lnSpc>
            </a:pPr>
            <a:r>
              <a:rPr lang="en-US" sz="900" dirty="0">
                <a:latin typeface="Calibri" pitchFamily="34" charset="0"/>
                <a:ea typeface="ÇlÇr ñæí©" charset="-128"/>
              </a:rPr>
              <a:t>Proc</a:t>
            </a:r>
            <a:endParaRPr lang="en-US" sz="900" dirty="0">
              <a:latin typeface="Calibri" pitchFamily="34" charset="0"/>
            </a:endParaRPr>
          </a:p>
        </p:txBody>
      </p:sp>
      <p:cxnSp>
        <p:nvCxnSpPr>
          <p:cNvPr id="133" name="Elbow Connector 146">
            <a:extLst>
              <a:ext uri="{FF2B5EF4-FFF2-40B4-BE49-F238E27FC236}">
                <a16:creationId xmlns:a16="http://schemas.microsoft.com/office/drawing/2014/main" id="{C80329BA-97EB-49B0-48BF-D47AA366A0AC}"/>
              </a:ext>
            </a:extLst>
          </p:cNvPr>
          <p:cNvCxnSpPr>
            <a:cxnSpLocks noChangeShapeType="1"/>
            <a:stCxn id="7" idx="2"/>
          </p:cNvCxnSpPr>
          <p:nvPr/>
        </p:nvCxnSpPr>
        <p:spPr bwMode="auto">
          <a:xfrm>
            <a:off x="7792560" y="3403219"/>
            <a:ext cx="0" cy="898525"/>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38" name="TextBox 76">
            <a:extLst>
              <a:ext uri="{FF2B5EF4-FFF2-40B4-BE49-F238E27FC236}">
                <a16:creationId xmlns:a16="http://schemas.microsoft.com/office/drawing/2014/main" id="{C98442FA-8AE9-6E91-E5B2-9852135A072B}"/>
              </a:ext>
            </a:extLst>
          </p:cNvPr>
          <p:cNvSpPr txBox="1">
            <a:spLocks noChangeArrowheads="1"/>
          </p:cNvSpPr>
          <p:nvPr/>
        </p:nvSpPr>
        <p:spPr bwMode="auto">
          <a:xfrm>
            <a:off x="4071551" y="3338441"/>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sp>
        <p:nvSpPr>
          <p:cNvPr id="142" name="TextBox 141">
            <a:extLst>
              <a:ext uri="{FF2B5EF4-FFF2-40B4-BE49-F238E27FC236}">
                <a16:creationId xmlns:a16="http://schemas.microsoft.com/office/drawing/2014/main" id="{9F692ACF-2156-F3F9-656F-18082919CB14}"/>
              </a:ext>
            </a:extLst>
          </p:cNvPr>
          <p:cNvSpPr txBox="1"/>
          <p:nvPr/>
        </p:nvSpPr>
        <p:spPr>
          <a:xfrm>
            <a:off x="9572206" y="1517787"/>
            <a:ext cx="2575400" cy="5170646"/>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SSI Stage 2 ESLT hosts a BP bundle agent, and the ability to form bundle fragments into USLP data link frames and merge with other CSTS-FF traffic</a:t>
            </a:r>
          </a:p>
          <a:p>
            <a:pPr marL="606995" indent="-284978">
              <a:buFont typeface="Arial" panose="020B0604020202020204" pitchFamily="34" charset="0"/>
              <a:buChar char="•"/>
            </a:pPr>
            <a:r>
              <a:rPr lang="en-US" sz="1100" dirty="0"/>
              <a:t>The ESLT also offers all standard SLE/CSTS TT&amp;C cross support services.</a:t>
            </a:r>
          </a:p>
          <a:p>
            <a:pPr marL="606995" indent="-284978">
              <a:buFont typeface="Arial" panose="020B0604020202020204" pitchFamily="34" charset="0"/>
              <a:buChar char="•"/>
            </a:pPr>
            <a:r>
              <a:rPr lang="en-US" sz="1100" dirty="0"/>
              <a:t>The SRN-A MOC must create some local, private, mechanisms for managing routing, assigning identities, and handling keys, for itself and the ERUN/SRUN.</a:t>
            </a:r>
          </a:p>
          <a:p>
            <a:pPr marL="606995" indent="-284978">
              <a:buFont typeface="Arial" panose="020B0604020202020204" pitchFamily="34" charset="0"/>
              <a:buChar char="•"/>
            </a:pPr>
            <a:r>
              <a:rPr lang="en-US" sz="1100" dirty="0"/>
              <a:t>Private protocols (implementation specific) are used to manage routing (may use SABR), nodes, and keys.</a:t>
            </a:r>
          </a:p>
          <a:p>
            <a:pPr marL="606995" indent="-284978">
              <a:buFont typeface="Arial" panose="020B0604020202020204" pitchFamily="34" charset="0"/>
              <a:buChar char="•"/>
            </a:pPr>
            <a:r>
              <a:rPr lang="en-US" sz="1100" dirty="0"/>
              <a:t>Assume that every BP / </a:t>
            </a:r>
            <a:r>
              <a:rPr lang="en-US" sz="1100" dirty="0" err="1"/>
              <a:t>BPSec</a:t>
            </a:r>
            <a:r>
              <a:rPr lang="en-US" sz="1100" dirty="0"/>
              <a:t> entity shown is a Bundle Agent as well</a:t>
            </a:r>
          </a:p>
          <a:p>
            <a:pPr marL="606995" indent="-284978">
              <a:buFont typeface="Arial" panose="020B0604020202020204" pitchFamily="34" charset="0"/>
              <a:buChar char="•"/>
            </a:pPr>
            <a:r>
              <a:rPr lang="en-US" sz="1100" dirty="0"/>
              <a:t>May use E2E file encryption at App layer</a:t>
            </a:r>
          </a:p>
          <a:p>
            <a:pPr marL="606995" indent="-284978">
              <a:buFont typeface="Arial" panose="020B0604020202020204" pitchFamily="34" charset="0"/>
              <a:buChar char="•"/>
            </a:pPr>
            <a:r>
              <a:rPr lang="en-US" sz="1100" dirty="0">
                <a:solidFill>
                  <a:srgbClr val="FF0000"/>
                </a:solidFill>
              </a:rPr>
              <a:t>Need: Agreed Contact Plan (CP) definition, some approach for shared keys, agreed identity mechanism</a:t>
            </a:r>
          </a:p>
        </p:txBody>
      </p:sp>
      <p:sp>
        <p:nvSpPr>
          <p:cNvPr id="11" name="Rectangle 97">
            <a:extLst>
              <a:ext uri="{FF2B5EF4-FFF2-40B4-BE49-F238E27FC236}">
                <a16:creationId xmlns:a16="http://schemas.microsoft.com/office/drawing/2014/main" id="{7608A709-A4E2-B91D-9B21-98058C026944}"/>
              </a:ext>
            </a:extLst>
          </p:cNvPr>
          <p:cNvSpPr>
            <a:spLocks noChangeArrowheads="1"/>
          </p:cNvSpPr>
          <p:nvPr/>
        </p:nvSpPr>
        <p:spPr bwMode="auto">
          <a:xfrm>
            <a:off x="5792861"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sp>
        <p:nvSpPr>
          <p:cNvPr id="33" name="Rectangle 669">
            <a:extLst>
              <a:ext uri="{FF2B5EF4-FFF2-40B4-BE49-F238E27FC236}">
                <a16:creationId xmlns:a16="http://schemas.microsoft.com/office/drawing/2014/main" id="{3215912F-1FAC-C1D6-1D93-E2561356F308}"/>
              </a:ext>
            </a:extLst>
          </p:cNvPr>
          <p:cNvSpPr>
            <a:spLocks noChangeArrowheads="1"/>
          </p:cNvSpPr>
          <p:nvPr/>
        </p:nvSpPr>
        <p:spPr bwMode="auto">
          <a:xfrm>
            <a:off x="6010348"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34" name="Rectangle 591">
            <a:extLst>
              <a:ext uri="{FF2B5EF4-FFF2-40B4-BE49-F238E27FC236}">
                <a16:creationId xmlns:a16="http://schemas.microsoft.com/office/drawing/2014/main" id="{2504FB34-0775-EA38-55FD-5C9731D1FBDC}"/>
              </a:ext>
            </a:extLst>
          </p:cNvPr>
          <p:cNvSpPr>
            <a:spLocks noChangeArrowheads="1"/>
          </p:cNvSpPr>
          <p:nvPr/>
        </p:nvSpPr>
        <p:spPr bwMode="auto">
          <a:xfrm>
            <a:off x="6203229"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44" name="Text Box 12">
            <a:extLst>
              <a:ext uri="{FF2B5EF4-FFF2-40B4-BE49-F238E27FC236}">
                <a16:creationId xmlns:a16="http://schemas.microsoft.com/office/drawing/2014/main" id="{80EA702E-64EF-7036-7D74-6562B7980E81}"/>
              </a:ext>
            </a:extLst>
          </p:cNvPr>
          <p:cNvSpPr txBox="1">
            <a:spLocks noChangeArrowheads="1"/>
          </p:cNvSpPr>
          <p:nvPr/>
        </p:nvSpPr>
        <p:spPr bwMode="auto">
          <a:xfrm>
            <a:off x="5881761"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52" name="Text Box 16">
            <a:extLst>
              <a:ext uri="{FF2B5EF4-FFF2-40B4-BE49-F238E27FC236}">
                <a16:creationId xmlns:a16="http://schemas.microsoft.com/office/drawing/2014/main" id="{FD6319FC-9DC3-FF04-5838-1603DF85D1F5}"/>
              </a:ext>
            </a:extLst>
          </p:cNvPr>
          <p:cNvSpPr txBox="1">
            <a:spLocks noChangeArrowheads="1"/>
          </p:cNvSpPr>
          <p:nvPr/>
        </p:nvSpPr>
        <p:spPr bwMode="auto">
          <a:xfrm>
            <a:off x="6588198"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57" name="Straight Connector 56">
            <a:extLst>
              <a:ext uri="{FF2B5EF4-FFF2-40B4-BE49-F238E27FC236}">
                <a16:creationId xmlns:a16="http://schemas.microsoft.com/office/drawing/2014/main" id="{7561EF50-450C-B479-633E-F3370019C9F0}"/>
              </a:ext>
            </a:extLst>
          </p:cNvPr>
          <p:cNvCxnSpPr>
            <a:cxnSpLocks noChangeShapeType="1"/>
            <a:stCxn id="63" idx="3"/>
            <a:endCxn id="44" idx="0"/>
          </p:cNvCxnSpPr>
          <p:nvPr/>
        </p:nvCxnSpPr>
        <p:spPr bwMode="auto">
          <a:xfrm>
            <a:off x="6135761"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58" name="Straight Connector 57">
            <a:extLst>
              <a:ext uri="{FF2B5EF4-FFF2-40B4-BE49-F238E27FC236}">
                <a16:creationId xmlns:a16="http://schemas.microsoft.com/office/drawing/2014/main" id="{EA0806F4-6660-605F-6946-14327FE53D6C}"/>
              </a:ext>
            </a:extLst>
          </p:cNvPr>
          <p:cNvCxnSpPr>
            <a:cxnSpLocks noChangeShapeType="1"/>
            <a:stCxn id="62" idx="5"/>
          </p:cNvCxnSpPr>
          <p:nvPr/>
        </p:nvCxnSpPr>
        <p:spPr bwMode="auto">
          <a:xfrm>
            <a:off x="6864423"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59" name="Text Box 15">
            <a:extLst>
              <a:ext uri="{FF2B5EF4-FFF2-40B4-BE49-F238E27FC236}">
                <a16:creationId xmlns:a16="http://schemas.microsoft.com/office/drawing/2014/main" id="{A0C9C3B3-1167-6611-CC55-3524BEF9D230}"/>
              </a:ext>
            </a:extLst>
          </p:cNvPr>
          <p:cNvSpPr txBox="1">
            <a:spLocks noChangeArrowheads="1"/>
          </p:cNvSpPr>
          <p:nvPr/>
        </p:nvSpPr>
        <p:spPr bwMode="auto">
          <a:xfrm>
            <a:off x="6588198"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0" name="Text Box 12">
            <a:extLst>
              <a:ext uri="{FF2B5EF4-FFF2-40B4-BE49-F238E27FC236}">
                <a16:creationId xmlns:a16="http://schemas.microsoft.com/office/drawing/2014/main" id="{9CE106CB-8969-F3A5-8112-AB2EE6A30251}"/>
              </a:ext>
            </a:extLst>
          </p:cNvPr>
          <p:cNvSpPr txBox="1">
            <a:spLocks noChangeArrowheads="1"/>
          </p:cNvSpPr>
          <p:nvPr/>
        </p:nvSpPr>
        <p:spPr bwMode="auto">
          <a:xfrm>
            <a:off x="5881761"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61" name="Text Box 15">
            <a:extLst>
              <a:ext uri="{FF2B5EF4-FFF2-40B4-BE49-F238E27FC236}">
                <a16:creationId xmlns:a16="http://schemas.microsoft.com/office/drawing/2014/main" id="{9C700184-706A-25A0-6A42-A1B95B3D55D0}"/>
              </a:ext>
            </a:extLst>
          </p:cNvPr>
          <p:cNvSpPr txBox="1">
            <a:spLocks noChangeArrowheads="1"/>
          </p:cNvSpPr>
          <p:nvPr/>
        </p:nvSpPr>
        <p:spPr bwMode="auto">
          <a:xfrm>
            <a:off x="6588198"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62" name="Oval 7">
            <a:extLst>
              <a:ext uri="{FF2B5EF4-FFF2-40B4-BE49-F238E27FC236}">
                <a16:creationId xmlns:a16="http://schemas.microsoft.com/office/drawing/2014/main" id="{C33CF6F6-C2FF-F230-FB99-41BFBDE5DE9F}"/>
              </a:ext>
            </a:extLst>
          </p:cNvPr>
          <p:cNvSpPr>
            <a:spLocks noChangeArrowheads="1"/>
          </p:cNvSpPr>
          <p:nvPr/>
        </p:nvSpPr>
        <p:spPr bwMode="auto">
          <a:xfrm>
            <a:off x="6021461"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3" name="Oval 7">
            <a:extLst>
              <a:ext uri="{FF2B5EF4-FFF2-40B4-BE49-F238E27FC236}">
                <a16:creationId xmlns:a16="http://schemas.microsoft.com/office/drawing/2014/main" id="{A25BA5E5-195A-FF29-0130-97DC3F760608}"/>
              </a:ext>
            </a:extLst>
          </p:cNvPr>
          <p:cNvSpPr>
            <a:spLocks noChangeArrowheads="1"/>
          </p:cNvSpPr>
          <p:nvPr/>
        </p:nvSpPr>
        <p:spPr bwMode="auto">
          <a:xfrm>
            <a:off x="5991298"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28" name="Magnetic Disk 18">
            <a:extLst>
              <a:ext uri="{FF2B5EF4-FFF2-40B4-BE49-F238E27FC236}">
                <a16:creationId xmlns:a16="http://schemas.microsoft.com/office/drawing/2014/main" id="{8938587C-8132-D3BB-FC77-D42269513CF6}"/>
              </a:ext>
            </a:extLst>
          </p:cNvPr>
          <p:cNvSpPr/>
          <p:nvPr/>
        </p:nvSpPr>
        <p:spPr>
          <a:xfrm>
            <a:off x="6338961"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30" name="Elbow Connector 274">
            <a:extLst>
              <a:ext uri="{FF2B5EF4-FFF2-40B4-BE49-F238E27FC236}">
                <a16:creationId xmlns:a16="http://schemas.microsoft.com/office/drawing/2014/main" id="{642B63B4-2AFA-8914-1BF2-DDEF509FFE19}"/>
              </a:ext>
            </a:extLst>
          </p:cNvPr>
          <p:cNvCxnSpPr>
            <a:cxnSpLocks noChangeShapeType="1"/>
            <a:stCxn id="128" idx="4"/>
            <a:endCxn id="63" idx="7"/>
          </p:cNvCxnSpPr>
          <p:nvPr/>
        </p:nvCxnSpPr>
        <p:spPr bwMode="auto">
          <a:xfrm>
            <a:off x="6607248" y="2865574"/>
            <a:ext cx="227013"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131" name="Elbow Connector 15">
            <a:extLst>
              <a:ext uri="{FF2B5EF4-FFF2-40B4-BE49-F238E27FC236}">
                <a16:creationId xmlns:a16="http://schemas.microsoft.com/office/drawing/2014/main" id="{4BB01932-0740-F52F-A487-700F24730038}"/>
              </a:ext>
            </a:extLst>
          </p:cNvPr>
          <p:cNvCxnSpPr>
            <a:cxnSpLocks noChangeShapeType="1"/>
            <a:stCxn id="128" idx="2"/>
            <a:endCxn id="63" idx="1"/>
          </p:cNvCxnSpPr>
          <p:nvPr/>
        </p:nvCxnSpPr>
        <p:spPr bwMode="auto">
          <a:xfrm rot="10800000" flipV="1">
            <a:off x="6135761" y="2865574"/>
            <a:ext cx="203200"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75940A2A-FDF5-E9AB-4254-DD679B9E274D}"/>
              </a:ext>
            </a:extLst>
          </p:cNvPr>
          <p:cNvSpPr txBox="1">
            <a:spLocks noChangeArrowheads="1"/>
          </p:cNvSpPr>
          <p:nvPr/>
        </p:nvSpPr>
        <p:spPr bwMode="auto">
          <a:xfrm>
            <a:off x="5867473"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ABFB8F05-F421-8BB8-1CCB-69160B822F36}"/>
              </a:ext>
            </a:extLst>
          </p:cNvPr>
          <p:cNvSpPr txBox="1">
            <a:spLocks noChangeArrowheads="1"/>
          </p:cNvSpPr>
          <p:nvPr/>
        </p:nvSpPr>
        <p:spPr bwMode="auto">
          <a:xfrm>
            <a:off x="5862711"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35" name="Text Box 15">
            <a:extLst>
              <a:ext uri="{FF2B5EF4-FFF2-40B4-BE49-F238E27FC236}">
                <a16:creationId xmlns:a16="http://schemas.microsoft.com/office/drawing/2014/main" id="{22CBE3B1-95EA-4353-8DC3-FC0BE479EB96}"/>
              </a:ext>
            </a:extLst>
          </p:cNvPr>
          <p:cNvSpPr txBox="1">
            <a:spLocks noChangeArrowheads="1"/>
          </p:cNvSpPr>
          <p:nvPr/>
        </p:nvSpPr>
        <p:spPr bwMode="auto">
          <a:xfrm>
            <a:off x="5865886"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6" name="Text Box 15">
            <a:extLst>
              <a:ext uri="{FF2B5EF4-FFF2-40B4-BE49-F238E27FC236}">
                <a16:creationId xmlns:a16="http://schemas.microsoft.com/office/drawing/2014/main" id="{8CE50567-3A4D-B325-7F8E-1F8A207C2D45}"/>
              </a:ext>
            </a:extLst>
          </p:cNvPr>
          <p:cNvSpPr txBox="1">
            <a:spLocks noChangeArrowheads="1"/>
          </p:cNvSpPr>
          <p:nvPr/>
        </p:nvSpPr>
        <p:spPr bwMode="auto">
          <a:xfrm>
            <a:off x="5867473"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137" name="Straight Connector 136">
            <a:extLst>
              <a:ext uri="{FF2B5EF4-FFF2-40B4-BE49-F238E27FC236}">
                <a16:creationId xmlns:a16="http://schemas.microsoft.com/office/drawing/2014/main" id="{E700B624-BD5D-41CC-F665-692142735C48}"/>
              </a:ext>
            </a:extLst>
          </p:cNvPr>
          <p:cNvCxnSpPr>
            <a:cxnSpLocks noChangeShapeType="1"/>
          </p:cNvCxnSpPr>
          <p:nvPr/>
        </p:nvCxnSpPr>
        <p:spPr bwMode="auto">
          <a:xfrm>
            <a:off x="7347023"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45" name="Straight Connector 144">
            <a:extLst>
              <a:ext uri="{FF2B5EF4-FFF2-40B4-BE49-F238E27FC236}">
                <a16:creationId xmlns:a16="http://schemas.microsoft.com/office/drawing/2014/main" id="{4E6845C9-E721-CCEB-FA77-5BC383F47DB4}"/>
              </a:ext>
            </a:extLst>
          </p:cNvPr>
          <p:cNvCxnSpPr>
            <a:cxnSpLocks noChangeShapeType="1"/>
            <a:stCxn id="63" idx="5"/>
          </p:cNvCxnSpPr>
          <p:nvPr/>
        </p:nvCxnSpPr>
        <p:spPr bwMode="auto">
          <a:xfrm>
            <a:off x="6834261"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46" name="Text Box 15">
            <a:extLst>
              <a:ext uri="{FF2B5EF4-FFF2-40B4-BE49-F238E27FC236}">
                <a16:creationId xmlns:a16="http://schemas.microsoft.com/office/drawing/2014/main" id="{3A79C015-B1C4-AC82-F749-EECDB6735F58}"/>
              </a:ext>
            </a:extLst>
          </p:cNvPr>
          <p:cNvSpPr txBox="1">
            <a:spLocks noChangeArrowheads="1"/>
          </p:cNvSpPr>
          <p:nvPr/>
        </p:nvSpPr>
        <p:spPr bwMode="auto">
          <a:xfrm>
            <a:off x="6599311"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80" name="Straight Connector 157"/>
          <p:cNvCxnSpPr>
            <a:cxnSpLocks noChangeShapeType="1"/>
          </p:cNvCxnSpPr>
          <p:nvPr/>
        </p:nvCxnSpPr>
        <p:spPr bwMode="auto">
          <a:xfrm rot="5400000">
            <a:off x="6979760"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7" name="TextBox 76">
            <a:extLst>
              <a:ext uri="{FF2B5EF4-FFF2-40B4-BE49-F238E27FC236}">
                <a16:creationId xmlns:a16="http://schemas.microsoft.com/office/drawing/2014/main" id="{B8F94500-FAC3-0BCD-DA34-6808576795CC}"/>
              </a:ext>
            </a:extLst>
          </p:cNvPr>
          <p:cNvSpPr txBox="1">
            <a:spLocks noChangeArrowheads="1"/>
          </p:cNvSpPr>
          <p:nvPr/>
        </p:nvSpPr>
        <p:spPr bwMode="auto">
          <a:xfrm>
            <a:off x="6825247" y="4456851"/>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X</a:t>
            </a:r>
          </a:p>
        </p:txBody>
      </p:sp>
      <p:sp>
        <p:nvSpPr>
          <p:cNvPr id="155" name="TextBox 77">
            <a:extLst>
              <a:ext uri="{FF2B5EF4-FFF2-40B4-BE49-F238E27FC236}">
                <a16:creationId xmlns:a16="http://schemas.microsoft.com/office/drawing/2014/main" id="{3DA1D421-D884-F95F-2EBB-E38BF2A9F866}"/>
              </a:ext>
            </a:extLst>
          </p:cNvPr>
          <p:cNvSpPr txBox="1">
            <a:spLocks noChangeArrowheads="1"/>
          </p:cNvSpPr>
          <p:nvPr/>
        </p:nvSpPr>
        <p:spPr bwMode="auto">
          <a:xfrm>
            <a:off x="6945803" y="3710124"/>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Z </a:t>
            </a:r>
          </a:p>
        </p:txBody>
      </p:sp>
      <p:sp>
        <p:nvSpPr>
          <p:cNvPr id="156" name="Text Box 15">
            <a:extLst>
              <a:ext uri="{FF2B5EF4-FFF2-40B4-BE49-F238E27FC236}">
                <a16:creationId xmlns:a16="http://schemas.microsoft.com/office/drawing/2014/main" id="{B39B6021-B4B8-4EB9-6A8B-8F3D1DCBC356}"/>
              </a:ext>
            </a:extLst>
          </p:cNvPr>
          <p:cNvSpPr txBox="1">
            <a:spLocks noChangeArrowheads="1"/>
          </p:cNvSpPr>
          <p:nvPr/>
        </p:nvSpPr>
        <p:spPr bwMode="auto">
          <a:xfrm>
            <a:off x="4207985" y="4304931"/>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58" name="Text Box 15">
            <a:extLst>
              <a:ext uri="{FF2B5EF4-FFF2-40B4-BE49-F238E27FC236}">
                <a16:creationId xmlns:a16="http://schemas.microsoft.com/office/drawing/2014/main" id="{8F45C2CC-0DF8-DD2E-4CEA-1527CA041D73}"/>
              </a:ext>
            </a:extLst>
          </p:cNvPr>
          <p:cNvSpPr txBox="1">
            <a:spLocks noChangeArrowheads="1"/>
          </p:cNvSpPr>
          <p:nvPr/>
        </p:nvSpPr>
        <p:spPr bwMode="auto">
          <a:xfrm>
            <a:off x="3049161" y="4303431"/>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59" name="Snip Single Corner Rectangle 158">
            <a:extLst>
              <a:ext uri="{FF2B5EF4-FFF2-40B4-BE49-F238E27FC236}">
                <a16:creationId xmlns:a16="http://schemas.microsoft.com/office/drawing/2014/main" id="{1CACA366-BE12-5319-1164-9ABC442FF3B0}"/>
              </a:ext>
            </a:extLst>
          </p:cNvPr>
          <p:cNvSpPr/>
          <p:nvPr/>
        </p:nvSpPr>
        <p:spPr bwMode="auto">
          <a:xfrm>
            <a:off x="6793403" y="2204105"/>
            <a:ext cx="795338" cy="204977"/>
          </a:xfrm>
          <a:prstGeom prst="snip1Rect">
            <a:avLst/>
          </a:prstGeom>
          <a:pattFill prst="wdUpDiag">
            <a:fgClr>
              <a:srgbClr val="FF99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Routing - E</a:t>
            </a:r>
          </a:p>
        </p:txBody>
      </p:sp>
      <p:sp>
        <p:nvSpPr>
          <p:cNvPr id="160" name="Snip Single Corner Rectangle 159">
            <a:extLst>
              <a:ext uri="{FF2B5EF4-FFF2-40B4-BE49-F238E27FC236}">
                <a16:creationId xmlns:a16="http://schemas.microsoft.com/office/drawing/2014/main" id="{1E96A4CE-C234-B252-2537-AE4747664F60}"/>
              </a:ext>
            </a:extLst>
          </p:cNvPr>
          <p:cNvSpPr/>
          <p:nvPr/>
        </p:nvSpPr>
        <p:spPr bwMode="auto">
          <a:xfrm>
            <a:off x="6945803" y="2388110"/>
            <a:ext cx="846138" cy="204977"/>
          </a:xfrm>
          <a:prstGeom prst="snip1Rect">
            <a:avLst/>
          </a:prstGeom>
          <a:pattFill prst="wdUpDiag">
            <a:fgClr>
              <a:srgbClr val="FF99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E</a:t>
            </a:r>
          </a:p>
        </p:txBody>
      </p:sp>
      <p:sp>
        <p:nvSpPr>
          <p:cNvPr id="161" name="Snip Single Corner Rectangle 160">
            <a:extLst>
              <a:ext uri="{FF2B5EF4-FFF2-40B4-BE49-F238E27FC236}">
                <a16:creationId xmlns:a16="http://schemas.microsoft.com/office/drawing/2014/main" id="{6BAC560A-9E14-FAF6-3B61-A151729AB72F}"/>
              </a:ext>
            </a:extLst>
          </p:cNvPr>
          <p:cNvSpPr/>
          <p:nvPr/>
        </p:nvSpPr>
        <p:spPr bwMode="auto">
          <a:xfrm>
            <a:off x="7674500" y="2180903"/>
            <a:ext cx="795338" cy="204977"/>
          </a:xfrm>
          <a:prstGeom prst="snip1Rect">
            <a:avLst/>
          </a:prstGeom>
          <a:solidFill>
            <a:srgbClr val="FF99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Routing - A</a:t>
            </a:r>
          </a:p>
        </p:txBody>
      </p:sp>
      <p:sp>
        <p:nvSpPr>
          <p:cNvPr id="162" name="Snip Single Corner Rectangle 161">
            <a:extLst>
              <a:ext uri="{FF2B5EF4-FFF2-40B4-BE49-F238E27FC236}">
                <a16:creationId xmlns:a16="http://schemas.microsoft.com/office/drawing/2014/main" id="{A0AE6081-E95B-3E08-CAD8-CA4C295EDBDB}"/>
              </a:ext>
            </a:extLst>
          </p:cNvPr>
          <p:cNvSpPr/>
          <p:nvPr/>
        </p:nvSpPr>
        <p:spPr bwMode="auto">
          <a:xfrm>
            <a:off x="7826900" y="2364908"/>
            <a:ext cx="846138" cy="204977"/>
          </a:xfrm>
          <a:prstGeom prst="snip1Rect">
            <a:avLst/>
          </a:prstGeom>
          <a:solidFill>
            <a:srgbClr val="FF99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A</a:t>
            </a:r>
          </a:p>
        </p:txBody>
      </p:sp>
      <p:sp>
        <p:nvSpPr>
          <p:cNvPr id="163" name="Snip Single Corner Rectangle 162">
            <a:extLst>
              <a:ext uri="{FF2B5EF4-FFF2-40B4-BE49-F238E27FC236}">
                <a16:creationId xmlns:a16="http://schemas.microsoft.com/office/drawing/2014/main" id="{556A5AD0-AF60-87E1-1294-540BD49CB75E}"/>
              </a:ext>
            </a:extLst>
          </p:cNvPr>
          <p:cNvSpPr/>
          <p:nvPr/>
        </p:nvSpPr>
        <p:spPr bwMode="auto">
          <a:xfrm>
            <a:off x="4008351" y="2201685"/>
            <a:ext cx="795338" cy="204977"/>
          </a:xfrm>
          <a:prstGeom prst="snip1Rect">
            <a:avLst/>
          </a:prstGeom>
          <a:solidFill>
            <a:srgbClr val="FF99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Routing - A</a:t>
            </a:r>
          </a:p>
        </p:txBody>
      </p:sp>
      <p:sp>
        <p:nvSpPr>
          <p:cNvPr id="164" name="Snip Single Corner Rectangle 163">
            <a:extLst>
              <a:ext uri="{FF2B5EF4-FFF2-40B4-BE49-F238E27FC236}">
                <a16:creationId xmlns:a16="http://schemas.microsoft.com/office/drawing/2014/main" id="{EC53E7BD-4F13-F6BC-BFFC-4235695BB28E}"/>
              </a:ext>
            </a:extLst>
          </p:cNvPr>
          <p:cNvSpPr/>
          <p:nvPr/>
        </p:nvSpPr>
        <p:spPr bwMode="auto">
          <a:xfrm>
            <a:off x="4160751" y="2385690"/>
            <a:ext cx="846138" cy="204977"/>
          </a:xfrm>
          <a:prstGeom prst="snip1Rect">
            <a:avLst/>
          </a:prstGeom>
          <a:solidFill>
            <a:srgbClr val="FF99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A</a:t>
            </a:r>
          </a:p>
        </p:txBody>
      </p:sp>
      <p:cxnSp>
        <p:nvCxnSpPr>
          <p:cNvPr id="165" name="Straight Arrow Connector 164">
            <a:extLst>
              <a:ext uri="{FF2B5EF4-FFF2-40B4-BE49-F238E27FC236}">
                <a16:creationId xmlns:a16="http://schemas.microsoft.com/office/drawing/2014/main" id="{09C66068-77AC-0284-4832-A9A4A83EFB53}"/>
              </a:ext>
            </a:extLst>
          </p:cNvPr>
          <p:cNvCxnSpPr>
            <a:cxnSpLocks/>
            <a:stCxn id="163" idx="0"/>
            <a:endCxn id="161" idx="2"/>
          </p:cNvCxnSpPr>
          <p:nvPr/>
        </p:nvCxnSpPr>
        <p:spPr bwMode="auto">
          <a:xfrm flipV="1">
            <a:off x="4803689" y="2283392"/>
            <a:ext cx="2870811" cy="20782"/>
          </a:xfrm>
          <a:prstGeom prst="straightConnector1">
            <a:avLst/>
          </a:prstGeom>
          <a:solidFill>
            <a:srgbClr val="FFFFFF"/>
          </a:solidFill>
          <a:ln w="9525" cap="flat" cmpd="sng" algn="ctr">
            <a:solidFill>
              <a:srgbClr val="000000"/>
            </a:solidFill>
            <a:prstDash val="solid"/>
            <a:round/>
            <a:headEnd type="triangle"/>
            <a:tailEnd type="triangle"/>
          </a:ln>
          <a:effectLst/>
        </p:spPr>
      </p:cxnSp>
      <p:sp>
        <p:nvSpPr>
          <p:cNvPr id="166" name="TextBox 165">
            <a:extLst>
              <a:ext uri="{FF2B5EF4-FFF2-40B4-BE49-F238E27FC236}">
                <a16:creationId xmlns:a16="http://schemas.microsoft.com/office/drawing/2014/main" id="{A6C58301-E3F8-4736-D916-F725662EBF96}"/>
              </a:ext>
            </a:extLst>
          </p:cNvPr>
          <p:cNvSpPr txBox="1"/>
          <p:nvPr/>
        </p:nvSpPr>
        <p:spPr>
          <a:xfrm>
            <a:off x="5678735" y="2176817"/>
            <a:ext cx="1194240" cy="584775"/>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Private Protocols</a:t>
            </a:r>
          </a:p>
          <a:p>
            <a:pPr algn="ctr"/>
            <a:r>
              <a:rPr lang="en-US" sz="800" b="1" dirty="0">
                <a:solidFill>
                  <a:srgbClr val="FF0000"/>
                </a:solidFill>
                <a:latin typeface="Arial" charset="0"/>
              </a:rPr>
              <a:t>(May be BP or other, or out of band key </a:t>
            </a:r>
            <a:r>
              <a:rPr lang="en-US" sz="800" b="1" dirty="0" err="1">
                <a:solidFill>
                  <a:srgbClr val="FF0000"/>
                </a:solidFill>
                <a:latin typeface="Arial" charset="0"/>
              </a:rPr>
              <a:t>dist</a:t>
            </a:r>
            <a:r>
              <a:rPr lang="en-US" sz="800" b="1" dirty="0">
                <a:solidFill>
                  <a:srgbClr val="FF0000"/>
                </a:solidFill>
                <a:latin typeface="Arial" charset="0"/>
              </a:rPr>
              <a:t>)</a:t>
            </a:r>
            <a:endParaRPr lang="en-US" sz="800" dirty="0">
              <a:solidFill>
                <a:srgbClr val="FF0000"/>
              </a:solidFill>
            </a:endParaRPr>
          </a:p>
        </p:txBody>
      </p:sp>
      <p:sp>
        <p:nvSpPr>
          <p:cNvPr id="167" name="Snip Single Corner Rectangle 166">
            <a:extLst>
              <a:ext uri="{FF2B5EF4-FFF2-40B4-BE49-F238E27FC236}">
                <a16:creationId xmlns:a16="http://schemas.microsoft.com/office/drawing/2014/main" id="{05332F2D-560F-3195-8FAE-E0A4E0506372}"/>
              </a:ext>
            </a:extLst>
          </p:cNvPr>
          <p:cNvSpPr/>
          <p:nvPr/>
        </p:nvSpPr>
        <p:spPr bwMode="auto">
          <a:xfrm>
            <a:off x="2863893" y="2222022"/>
            <a:ext cx="795338" cy="204977"/>
          </a:xfrm>
          <a:prstGeom prst="snip1Rect">
            <a:avLst/>
          </a:prstGeom>
          <a:pattFill prst="dkHorz">
            <a:fgClr>
              <a:srgbClr val="FF99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Pvt Routing - B</a:t>
            </a:r>
          </a:p>
        </p:txBody>
      </p:sp>
      <p:sp>
        <p:nvSpPr>
          <p:cNvPr id="168" name="Snip Single Corner Rectangle 167">
            <a:extLst>
              <a:ext uri="{FF2B5EF4-FFF2-40B4-BE49-F238E27FC236}">
                <a16:creationId xmlns:a16="http://schemas.microsoft.com/office/drawing/2014/main" id="{9D22D27A-7A55-2781-A01F-F35C752939AB}"/>
              </a:ext>
            </a:extLst>
          </p:cNvPr>
          <p:cNvSpPr/>
          <p:nvPr/>
        </p:nvSpPr>
        <p:spPr bwMode="auto">
          <a:xfrm>
            <a:off x="3016293" y="2406027"/>
            <a:ext cx="846138" cy="204977"/>
          </a:xfrm>
          <a:prstGeom prst="snip1Rect">
            <a:avLst/>
          </a:prstGeom>
          <a:pattFill prst="dkHorz">
            <a:fgClr>
              <a:srgbClr val="FF99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B</a:t>
            </a:r>
          </a:p>
        </p:txBody>
      </p:sp>
      <p:sp>
        <p:nvSpPr>
          <p:cNvPr id="169" name="Snip Single Corner Rectangle 168">
            <a:extLst>
              <a:ext uri="{FF2B5EF4-FFF2-40B4-BE49-F238E27FC236}">
                <a16:creationId xmlns:a16="http://schemas.microsoft.com/office/drawing/2014/main" id="{5B4DD55A-C728-000F-1209-4637C9CD5D02}"/>
              </a:ext>
            </a:extLst>
          </p:cNvPr>
          <p:cNvSpPr/>
          <p:nvPr/>
        </p:nvSpPr>
        <p:spPr bwMode="auto">
          <a:xfrm>
            <a:off x="8844685" y="2180713"/>
            <a:ext cx="795338" cy="204977"/>
          </a:xfrm>
          <a:prstGeom prst="snip1Rect">
            <a:avLst/>
          </a:prstGeom>
          <a:pattFill prst="dkHorz">
            <a:fgClr>
              <a:srgbClr val="FF99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Pvt Routing - B</a:t>
            </a:r>
          </a:p>
        </p:txBody>
      </p:sp>
      <p:sp>
        <p:nvSpPr>
          <p:cNvPr id="170" name="Snip Single Corner Rectangle 169">
            <a:extLst>
              <a:ext uri="{FF2B5EF4-FFF2-40B4-BE49-F238E27FC236}">
                <a16:creationId xmlns:a16="http://schemas.microsoft.com/office/drawing/2014/main" id="{45B861CD-D095-ED24-CCC9-08F34FC0DFDF}"/>
              </a:ext>
            </a:extLst>
          </p:cNvPr>
          <p:cNvSpPr/>
          <p:nvPr/>
        </p:nvSpPr>
        <p:spPr bwMode="auto">
          <a:xfrm>
            <a:off x="8997085" y="2364718"/>
            <a:ext cx="846138" cy="204977"/>
          </a:xfrm>
          <a:prstGeom prst="snip1Rect">
            <a:avLst/>
          </a:prstGeom>
          <a:pattFill prst="dkHorz">
            <a:fgClr>
              <a:srgbClr val="FF9900"/>
            </a:fgClr>
            <a:bgClr>
              <a:schemeClr val="bg1"/>
            </a:bgClr>
          </a:patt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Pvt Keystore - B</a:t>
            </a:r>
          </a:p>
        </p:txBody>
      </p:sp>
      <p:cxnSp>
        <p:nvCxnSpPr>
          <p:cNvPr id="171" name="Straight Arrow Connector 170">
            <a:extLst>
              <a:ext uri="{FF2B5EF4-FFF2-40B4-BE49-F238E27FC236}">
                <a16:creationId xmlns:a16="http://schemas.microsoft.com/office/drawing/2014/main" id="{356FA9B4-A065-7E18-28EF-BC6CEC1E7E69}"/>
              </a:ext>
            </a:extLst>
          </p:cNvPr>
          <p:cNvCxnSpPr>
            <a:cxnSpLocks/>
          </p:cNvCxnSpPr>
          <p:nvPr/>
        </p:nvCxnSpPr>
        <p:spPr bwMode="auto">
          <a:xfrm flipV="1">
            <a:off x="4956089" y="2435792"/>
            <a:ext cx="2870811" cy="20782"/>
          </a:xfrm>
          <a:prstGeom prst="straightConnector1">
            <a:avLst/>
          </a:prstGeom>
          <a:solidFill>
            <a:srgbClr val="FFFFFF"/>
          </a:solidFill>
          <a:ln w="9525" cap="flat" cmpd="sng" algn="ctr">
            <a:solidFill>
              <a:srgbClr val="000000"/>
            </a:solidFill>
            <a:prstDash val="solid"/>
            <a:round/>
            <a:headEnd type="triangle"/>
            <a:tailEnd type="triangle"/>
          </a:ln>
          <a:effectLst/>
        </p:spPr>
      </p:cxnSp>
      <p:cxnSp>
        <p:nvCxnSpPr>
          <p:cNvPr id="172" name="Straight Arrow Connector 171">
            <a:extLst>
              <a:ext uri="{FF2B5EF4-FFF2-40B4-BE49-F238E27FC236}">
                <a16:creationId xmlns:a16="http://schemas.microsoft.com/office/drawing/2014/main" id="{F671F5EE-6F70-FA6D-FE0E-55AA36EABCC6}"/>
              </a:ext>
            </a:extLst>
          </p:cNvPr>
          <p:cNvCxnSpPr>
            <a:cxnSpLocks/>
          </p:cNvCxnSpPr>
          <p:nvPr/>
        </p:nvCxnSpPr>
        <p:spPr bwMode="auto">
          <a:xfrm flipV="1">
            <a:off x="3845750" y="2549832"/>
            <a:ext cx="5141060" cy="79543"/>
          </a:xfrm>
          <a:prstGeom prst="straightConnector1">
            <a:avLst/>
          </a:prstGeom>
          <a:solidFill>
            <a:srgbClr val="FFFFFF"/>
          </a:solidFill>
          <a:ln w="9525" cap="flat" cmpd="sng" algn="ctr">
            <a:solidFill>
              <a:srgbClr val="000000"/>
            </a:solidFill>
            <a:prstDash val="solid"/>
            <a:round/>
            <a:headEnd type="triangle"/>
            <a:tailEnd type="triangle"/>
          </a:ln>
          <a:effectLst/>
        </p:spPr>
      </p:cxnSp>
      <p:cxnSp>
        <p:nvCxnSpPr>
          <p:cNvPr id="173" name="Straight Arrow Connector 172">
            <a:extLst>
              <a:ext uri="{FF2B5EF4-FFF2-40B4-BE49-F238E27FC236}">
                <a16:creationId xmlns:a16="http://schemas.microsoft.com/office/drawing/2014/main" id="{8FF56CF9-ADB9-BA67-7574-142437614EAC}"/>
              </a:ext>
            </a:extLst>
          </p:cNvPr>
          <p:cNvCxnSpPr>
            <a:cxnSpLocks/>
          </p:cNvCxnSpPr>
          <p:nvPr/>
        </p:nvCxnSpPr>
        <p:spPr bwMode="auto">
          <a:xfrm flipV="1">
            <a:off x="3642346" y="2166367"/>
            <a:ext cx="5250533" cy="42112"/>
          </a:xfrm>
          <a:prstGeom prst="straightConnector1">
            <a:avLst/>
          </a:prstGeom>
          <a:solidFill>
            <a:srgbClr val="FFFFFF"/>
          </a:solidFill>
          <a:ln w="9525" cap="flat" cmpd="sng" algn="ctr">
            <a:solidFill>
              <a:srgbClr val="000000"/>
            </a:solidFill>
            <a:prstDash val="solid"/>
            <a:round/>
            <a:headEnd type="triangle"/>
            <a:tailEnd type="triangle"/>
          </a:ln>
          <a:effectLst/>
        </p:spPr>
      </p:cxnSp>
      <p:sp>
        <p:nvSpPr>
          <p:cNvPr id="174" name="TextBox 173">
            <a:extLst>
              <a:ext uri="{FF2B5EF4-FFF2-40B4-BE49-F238E27FC236}">
                <a16:creationId xmlns:a16="http://schemas.microsoft.com/office/drawing/2014/main" id="{B3EE2EC6-BD65-AF59-6BC4-6E5073BA4875}"/>
              </a:ext>
            </a:extLst>
          </p:cNvPr>
          <p:cNvSpPr txBox="1"/>
          <p:nvPr/>
        </p:nvSpPr>
        <p:spPr>
          <a:xfrm>
            <a:off x="8450055" y="2108694"/>
            <a:ext cx="570126" cy="215444"/>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CP</a:t>
            </a:r>
            <a:endParaRPr lang="en-US" sz="800" dirty="0">
              <a:solidFill>
                <a:srgbClr val="FF0000"/>
              </a:solidFill>
            </a:endParaRPr>
          </a:p>
        </p:txBody>
      </p:sp>
      <p:sp>
        <p:nvSpPr>
          <p:cNvPr id="175" name="TextBox 174">
            <a:extLst>
              <a:ext uri="{FF2B5EF4-FFF2-40B4-BE49-F238E27FC236}">
                <a16:creationId xmlns:a16="http://schemas.microsoft.com/office/drawing/2014/main" id="{759914AC-BBBF-FE4C-E12A-D620625CCFDB}"/>
              </a:ext>
            </a:extLst>
          </p:cNvPr>
          <p:cNvSpPr txBox="1"/>
          <p:nvPr/>
        </p:nvSpPr>
        <p:spPr>
          <a:xfrm>
            <a:off x="8075599" y="2526819"/>
            <a:ext cx="570126" cy="215444"/>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SABR</a:t>
            </a:r>
            <a:endParaRPr lang="en-US" sz="800" dirty="0">
              <a:solidFill>
                <a:srgbClr val="FF0000"/>
              </a:solidFill>
            </a:endParaRPr>
          </a:p>
        </p:txBody>
      </p:sp>
      <p:sp>
        <p:nvSpPr>
          <p:cNvPr id="176" name="Snip Single Corner Rectangle 175">
            <a:extLst>
              <a:ext uri="{FF2B5EF4-FFF2-40B4-BE49-F238E27FC236}">
                <a16:creationId xmlns:a16="http://schemas.microsoft.com/office/drawing/2014/main" id="{1F3B6C6C-7118-5C1F-A2C0-87ED4E8C6093}"/>
              </a:ext>
            </a:extLst>
          </p:cNvPr>
          <p:cNvSpPr/>
          <p:nvPr/>
        </p:nvSpPr>
        <p:spPr bwMode="auto">
          <a:xfrm>
            <a:off x="6491157" y="4055653"/>
            <a:ext cx="795338" cy="204977"/>
          </a:xfrm>
          <a:prstGeom prst="snip1Rect">
            <a:avLst/>
          </a:prstGeom>
          <a:solidFill>
            <a:srgbClr val="99CCFF"/>
          </a:solidFill>
          <a:ln w="9525">
            <a:solidFill>
              <a:srgbClr val="000000"/>
            </a:solidFill>
            <a:miter lim="800000"/>
            <a:headEnd/>
            <a:tailEnd/>
          </a:ln>
        </p:spPr>
        <p:txBody>
          <a:bodyPr lIns="33840" tIns="31320" rIns="33840" bIns="31320" anchor="ctr" anchorCtr="0"/>
          <a:lstStyle/>
          <a:p>
            <a:pPr algn="ctr"/>
            <a:r>
              <a:rPr lang="en-US" sz="600" dirty="0">
                <a:latin typeface="Calibri" pitchFamily="34" charset="0"/>
                <a:ea typeface="ÇlÇr ñæí©" charset="-128"/>
              </a:rPr>
              <a:t>Link Schedule (SSF)</a:t>
            </a:r>
          </a:p>
        </p:txBody>
      </p:sp>
      <p:cxnSp>
        <p:nvCxnSpPr>
          <p:cNvPr id="177" name="Straight Arrow Connector 176">
            <a:extLst>
              <a:ext uri="{FF2B5EF4-FFF2-40B4-BE49-F238E27FC236}">
                <a16:creationId xmlns:a16="http://schemas.microsoft.com/office/drawing/2014/main" id="{F8590F2E-85E4-D5A9-50F1-7BDE8079A818}"/>
              </a:ext>
            </a:extLst>
          </p:cNvPr>
          <p:cNvCxnSpPr>
            <a:cxnSpLocks/>
            <a:stCxn id="176" idx="3"/>
          </p:cNvCxnSpPr>
          <p:nvPr/>
        </p:nvCxnSpPr>
        <p:spPr bwMode="auto">
          <a:xfrm flipV="1">
            <a:off x="6888826" y="2419088"/>
            <a:ext cx="20841" cy="1636565"/>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
        <p:nvSpPr>
          <p:cNvPr id="192" name="Left-Right Arrow 191">
            <a:extLst>
              <a:ext uri="{FF2B5EF4-FFF2-40B4-BE49-F238E27FC236}">
                <a16:creationId xmlns:a16="http://schemas.microsoft.com/office/drawing/2014/main" id="{9C6835DA-368B-6A2F-C44A-7A38D3BD51E7}"/>
              </a:ext>
            </a:extLst>
          </p:cNvPr>
          <p:cNvSpPr/>
          <p:nvPr/>
        </p:nvSpPr>
        <p:spPr bwMode="auto">
          <a:xfrm>
            <a:off x="8559323" y="2272032"/>
            <a:ext cx="259402" cy="45719"/>
          </a:xfrm>
          <a:prstGeom prst="lef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3368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9CC1-A2D8-BCA0-27AC-01FE59137F9B}"/>
              </a:ext>
            </a:extLst>
          </p:cNvPr>
          <p:cNvSpPr>
            <a:spLocks noGrp="1"/>
          </p:cNvSpPr>
          <p:nvPr>
            <p:ph type="title"/>
          </p:nvPr>
        </p:nvSpPr>
        <p:spPr/>
        <p:txBody>
          <a:bodyPr/>
          <a:lstStyle/>
          <a:p>
            <a:r>
              <a:rPr lang="en-US" sz="2400" u="sng" dirty="0">
                <a:solidFill>
                  <a:srgbClr val="FF0000"/>
                </a:solidFill>
              </a:rPr>
              <a:t>Notes: SSI Stage 2 ESLT</a:t>
            </a:r>
            <a:br>
              <a:rPr lang="en-US" sz="2400" dirty="0">
                <a:solidFill>
                  <a:srgbClr val="FF0000"/>
                </a:solidFill>
              </a:rPr>
            </a:br>
            <a:r>
              <a:rPr lang="en-US" sz="1800" i="1" u="sng" dirty="0">
                <a:solidFill>
                  <a:srgbClr val="FF0000"/>
                </a:solidFill>
              </a:rPr>
              <a:t>With “private”, deployment specific, security &amp; management</a:t>
            </a:r>
            <a:endParaRPr lang="en-US" dirty="0">
              <a:solidFill>
                <a:srgbClr val="FF0000"/>
              </a:solidFill>
            </a:endParaRPr>
          </a:p>
        </p:txBody>
      </p:sp>
      <p:sp>
        <p:nvSpPr>
          <p:cNvPr id="3" name="Content Placeholder 2">
            <a:extLst>
              <a:ext uri="{FF2B5EF4-FFF2-40B4-BE49-F238E27FC236}">
                <a16:creationId xmlns:a16="http://schemas.microsoft.com/office/drawing/2014/main" id="{48429D6B-8A33-C6A6-0539-FAD1F2CA2E4D}"/>
              </a:ext>
            </a:extLst>
          </p:cNvPr>
          <p:cNvSpPr>
            <a:spLocks noGrp="1"/>
          </p:cNvSpPr>
          <p:nvPr>
            <p:ph idx="1"/>
          </p:nvPr>
        </p:nvSpPr>
        <p:spPr>
          <a:xfrm>
            <a:off x="609600" y="1213104"/>
            <a:ext cx="10863100" cy="3537518"/>
          </a:xfrm>
        </p:spPr>
        <p:txBody>
          <a:bodyPr/>
          <a:lstStyle/>
          <a:p>
            <a:r>
              <a:rPr lang="en-US" sz="1800" dirty="0"/>
              <a:t>Frequencies are assigned by SFCG, link layer SCIDs by the CCSDS SANA, BP Node numbers are defined by each Agency within their assigned range.</a:t>
            </a:r>
          </a:p>
          <a:p>
            <a:r>
              <a:rPr lang="en-US" sz="1800" dirty="0"/>
              <a:t>The ESLT offers full DTN services and support. May coordinate Contact Plan for all supported users.  Stage 2 coordination is done by whatever ad hoc means are agreed among participants.</a:t>
            </a:r>
          </a:p>
          <a:p>
            <a:r>
              <a:rPr lang="en-US" sz="1800" dirty="0"/>
              <a:t>There must be some agreed method and format to send Contact Plan (CP) info from ESLT and SRN MOC to ERUN MOC. </a:t>
            </a:r>
          </a:p>
          <a:p>
            <a:r>
              <a:rPr lang="en-US" sz="1800" dirty="0"/>
              <a:t>Routing calculations and routing updates for ESLT, SRN and ERUN Earth &amp; Space nodes are a private matter, may use SABR.  </a:t>
            </a:r>
          </a:p>
          <a:p>
            <a:r>
              <a:rPr lang="en-US" sz="1800" dirty="0"/>
              <a:t>The ESLT and end user nodes must agree on private means to manage their own identities.</a:t>
            </a:r>
          </a:p>
          <a:p>
            <a:r>
              <a:rPr lang="en-US" sz="1800" dirty="0"/>
              <a:t>Identities may be self-assigned or assigned using some agreed, potentially local, certificate mechanism / authority.  The ESLT might offer such services.</a:t>
            </a:r>
          </a:p>
          <a:p>
            <a:r>
              <a:rPr lang="en-US" sz="1800" dirty="0"/>
              <a:t>Common implementations may be adopted across a deployment, with common, implementation specific, protocols.  Absent this, interoperability may be a challenge.</a:t>
            </a:r>
          </a:p>
          <a:p>
            <a:r>
              <a:rPr lang="en-US" sz="1800" dirty="0"/>
              <a:t>ESLT, SRN, and ERUN may (separately) use </a:t>
            </a:r>
            <a:r>
              <a:rPr lang="en-US" sz="1800" dirty="0" err="1"/>
              <a:t>BPSec</a:t>
            </a:r>
            <a:r>
              <a:rPr lang="en-US" sz="1800" dirty="0"/>
              <a:t> to secure data transfers.</a:t>
            </a:r>
          </a:p>
          <a:p>
            <a:r>
              <a:rPr lang="en-US" sz="1800" dirty="0"/>
              <a:t>Either SRN or ERUN may also use application layer data encryption / authentication.</a:t>
            </a:r>
          </a:p>
          <a:p>
            <a:r>
              <a:rPr lang="en-US" sz="1800" dirty="0"/>
              <a:t>There may not be any shared keys, and both the SRN and the ERUN may create their own keys and manage them using their own, private, in band, out of band, or pre-emplaced means.</a:t>
            </a:r>
          </a:p>
          <a:p>
            <a:r>
              <a:rPr lang="en-US" sz="1800" dirty="0"/>
              <a:t>SRN MOC could use SDLS link layer security too, with its own private keys.  ESLT could also support SDLS, using shared keys. (Not shown)</a:t>
            </a:r>
          </a:p>
          <a:p>
            <a:endParaRPr lang="en-US" sz="1800" dirty="0"/>
          </a:p>
        </p:txBody>
      </p:sp>
    </p:spTree>
    <p:extLst>
      <p:ext uri="{BB962C8B-B14F-4D97-AF65-F5344CB8AC3E}">
        <p14:creationId xmlns:p14="http://schemas.microsoft.com/office/powerpoint/2010/main" val="1051929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199" y="278093"/>
            <a:ext cx="8736306" cy="762000"/>
          </a:xfrm>
        </p:spPr>
        <p:txBody>
          <a:bodyPr vert="horz" lIns="91440" tIns="45720" rIns="91440" bIns="45720" rtlCol="0" anchor="ctr" anchorCtr="0">
            <a:noAutofit/>
          </a:bodyPr>
          <a:lstStyle/>
          <a:p>
            <a:r>
              <a:rPr lang="en-US" sz="2800" dirty="0"/>
              <a:t>“</a:t>
            </a:r>
            <a:r>
              <a:rPr lang="en-US" sz="2800" dirty="0" err="1"/>
              <a:t>OpenISL</a:t>
            </a:r>
            <a:r>
              <a:rPr lang="en-US" sz="2800" dirty="0"/>
              <a:t>” Sat to Sat relay with </a:t>
            </a:r>
            <a:r>
              <a:rPr lang="en-US" sz="2800" u="sng" dirty="0"/>
              <a:t>SSI Stage 3 ESLT </a:t>
            </a:r>
            <a:r>
              <a:rPr lang="en-US" sz="2800" dirty="0"/>
              <a:t>– Forward</a:t>
            </a:r>
            <a:br>
              <a:rPr lang="en-US" sz="2800" dirty="0"/>
            </a:br>
            <a:r>
              <a:rPr lang="en-US" sz="2000" i="1" u="sng" dirty="0"/>
              <a:t>With Standard security &amp; management </a:t>
            </a:r>
            <a:endParaRPr lang="en-US" sz="2800" i="1" u="sng" dirty="0"/>
          </a:p>
        </p:txBody>
      </p:sp>
      <p:cxnSp>
        <p:nvCxnSpPr>
          <p:cNvPr id="140" name="Straight Connector 151"/>
          <p:cNvCxnSpPr>
            <a:cxnSpLocks noChangeShapeType="1"/>
          </p:cNvCxnSpPr>
          <p:nvPr/>
        </p:nvCxnSpPr>
        <p:spPr bwMode="auto">
          <a:xfrm>
            <a:off x="5649435" y="5824674"/>
            <a:ext cx="40386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3" name="Text Box 57"/>
          <p:cNvSpPr txBox="1">
            <a:spLocks noChangeArrowheads="1"/>
          </p:cNvSpPr>
          <p:nvPr/>
        </p:nvSpPr>
        <p:spPr bwMode="auto">
          <a:xfrm>
            <a:off x="3279517" y="5789709"/>
            <a:ext cx="1187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Inter Satellite</a:t>
            </a:r>
          </a:p>
          <a:p>
            <a:pPr algn="ctr" eaLnBrk="1" hangingPunct="1"/>
            <a:r>
              <a:rPr lang="en-GB" sz="1000" b="1" dirty="0">
                <a:solidFill>
                  <a:srgbClr val="000099"/>
                </a:solidFill>
                <a:latin typeface="Calibri" pitchFamily="34" charset="0"/>
              </a:rPr>
              <a:t>Link</a:t>
            </a:r>
          </a:p>
        </p:txBody>
      </p:sp>
      <p:sp>
        <p:nvSpPr>
          <p:cNvPr id="144" name="Text Box 57"/>
          <p:cNvSpPr txBox="1">
            <a:spLocks noChangeArrowheads="1"/>
          </p:cNvSpPr>
          <p:nvPr/>
        </p:nvSpPr>
        <p:spPr bwMode="auto">
          <a:xfrm>
            <a:off x="7228998" y="5837374"/>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82" name="Text Box 57"/>
          <p:cNvSpPr txBox="1">
            <a:spLocks noChangeArrowheads="1"/>
          </p:cNvSpPr>
          <p:nvPr/>
        </p:nvSpPr>
        <p:spPr bwMode="auto">
          <a:xfrm>
            <a:off x="5192235" y="5797687"/>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Space-Ground</a:t>
            </a:r>
          </a:p>
          <a:p>
            <a:pPr algn="ctr" eaLnBrk="1" hangingPunct="1"/>
            <a:r>
              <a:rPr lang="en-GB" sz="1000" b="1" dirty="0">
                <a:solidFill>
                  <a:srgbClr val="000099"/>
                </a:solidFill>
                <a:latin typeface="Calibri" pitchFamily="34" charset="0"/>
              </a:rPr>
              <a:t>CCSDS Protocols</a:t>
            </a:r>
          </a:p>
        </p:txBody>
      </p:sp>
      <p:sp>
        <p:nvSpPr>
          <p:cNvPr id="204" name="Rectangle 97"/>
          <p:cNvSpPr>
            <a:spLocks noChangeArrowheads="1"/>
          </p:cNvSpPr>
          <p:nvPr/>
        </p:nvSpPr>
        <p:spPr bwMode="auto">
          <a:xfrm>
            <a:off x="4025423" y="1749562"/>
            <a:ext cx="1566862" cy="3838575"/>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2400">
              <a:latin typeface="Arial" charset="0"/>
              <a:ea typeface="ＭＳ Ｐゴシック" charset="0"/>
              <a:cs typeface="ＭＳ Ｐゴシック" charset="0"/>
            </a:endParaRPr>
          </a:p>
        </p:txBody>
      </p:sp>
      <p:sp>
        <p:nvSpPr>
          <p:cNvPr id="205" name="Rectangle 668"/>
          <p:cNvSpPr>
            <a:spLocks noChangeArrowheads="1"/>
          </p:cNvSpPr>
          <p:nvPr/>
        </p:nvSpPr>
        <p:spPr bwMode="auto">
          <a:xfrm>
            <a:off x="4149248" y="1822874"/>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a:t>
            </a:r>
            <a:br>
              <a:rPr lang="en-US" sz="1000" b="1" dirty="0"/>
            </a:br>
            <a:r>
              <a:rPr lang="en-US" sz="1000" b="1" dirty="0"/>
              <a:t>Routing Node</a:t>
            </a:r>
            <a:endParaRPr lang="en-US" sz="1000" dirty="0"/>
          </a:p>
        </p:txBody>
      </p:sp>
      <p:sp>
        <p:nvSpPr>
          <p:cNvPr id="206" name="Rectangle 591"/>
          <p:cNvSpPr>
            <a:spLocks noChangeArrowheads="1"/>
          </p:cNvSpPr>
          <p:nvPr/>
        </p:nvSpPr>
        <p:spPr bwMode="auto">
          <a:xfrm>
            <a:off x="4342129" y="1413012"/>
            <a:ext cx="933450" cy="209550"/>
          </a:xfrm>
          <a:prstGeom prst="rect">
            <a:avLst/>
          </a:prstGeom>
          <a:solidFill>
            <a:srgbClr val="D449B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ABA/SSI</a:t>
            </a:r>
          </a:p>
        </p:txBody>
      </p:sp>
      <p:sp>
        <p:nvSpPr>
          <p:cNvPr id="207" name="Text Box 12"/>
          <p:cNvSpPr txBox="1">
            <a:spLocks noChangeArrowheads="1"/>
          </p:cNvSpPr>
          <p:nvPr/>
        </p:nvSpPr>
        <p:spPr bwMode="auto">
          <a:xfrm>
            <a:off x="4206398" y="5173799"/>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4482623" y="3976824"/>
            <a:ext cx="9525" cy="1196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9" name="Text Box 12"/>
          <p:cNvSpPr txBox="1">
            <a:spLocks noChangeArrowheads="1"/>
          </p:cNvSpPr>
          <p:nvPr/>
        </p:nvSpPr>
        <p:spPr bwMode="auto">
          <a:xfrm>
            <a:off x="4206398"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0" name="Oval 7"/>
          <p:cNvSpPr>
            <a:spLocks noChangeArrowheads="1"/>
          </p:cNvSpPr>
          <p:nvPr/>
        </p:nvSpPr>
        <p:spPr bwMode="auto">
          <a:xfrm>
            <a:off x="4338160" y="3729174"/>
            <a:ext cx="987425" cy="29051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12" name="Magnetic Disk 18"/>
          <p:cNvSpPr/>
          <p:nvPr/>
        </p:nvSpPr>
        <p:spPr>
          <a:xfrm>
            <a:off x="4685823" y="3283087"/>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213" name="Elbow Connector 274"/>
          <p:cNvCxnSpPr>
            <a:cxnSpLocks noChangeShapeType="1"/>
            <a:stCxn id="212" idx="4"/>
            <a:endCxn id="210" idx="7"/>
          </p:cNvCxnSpPr>
          <p:nvPr/>
        </p:nvCxnSpPr>
        <p:spPr bwMode="auto">
          <a:xfrm>
            <a:off x="4952523" y="3462474"/>
            <a:ext cx="228600" cy="309563"/>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214" name="Elbow Connector 15"/>
          <p:cNvCxnSpPr>
            <a:cxnSpLocks noChangeShapeType="1"/>
            <a:stCxn id="212" idx="2"/>
            <a:endCxn id="210" idx="1"/>
          </p:cNvCxnSpPr>
          <p:nvPr/>
        </p:nvCxnSpPr>
        <p:spPr bwMode="auto">
          <a:xfrm rot="10800000" flipV="1">
            <a:off x="4482623" y="3462474"/>
            <a:ext cx="203200" cy="309563"/>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15" name="Text Box 15"/>
          <p:cNvSpPr txBox="1">
            <a:spLocks noChangeArrowheads="1"/>
          </p:cNvSpPr>
          <p:nvPr/>
        </p:nvSpPr>
        <p:spPr bwMode="auto">
          <a:xfrm>
            <a:off x="4214335"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6" name="Text Box 15"/>
          <p:cNvSpPr txBox="1">
            <a:spLocks noChangeArrowheads="1"/>
          </p:cNvSpPr>
          <p:nvPr/>
        </p:nvSpPr>
        <p:spPr bwMode="auto">
          <a:xfrm>
            <a:off x="4209573" y="4089537"/>
            <a:ext cx="566737"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7" name="Text Box 15"/>
          <p:cNvSpPr txBox="1">
            <a:spLocks noChangeArrowheads="1"/>
          </p:cNvSpPr>
          <p:nvPr/>
        </p:nvSpPr>
        <p:spPr bwMode="auto">
          <a:xfrm>
            <a:off x="4214335" y="4738824"/>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5182710" y="3976824"/>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4914423" y="452133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21" name="Text Box 15"/>
          <p:cNvSpPr txBox="1">
            <a:spLocks noChangeArrowheads="1"/>
          </p:cNvSpPr>
          <p:nvPr/>
        </p:nvSpPr>
        <p:spPr bwMode="auto">
          <a:xfrm>
            <a:off x="4909660" y="4089537"/>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22" name="Text Box 15"/>
          <p:cNvSpPr txBox="1">
            <a:spLocks noChangeArrowheads="1"/>
          </p:cNvSpPr>
          <p:nvPr/>
        </p:nvSpPr>
        <p:spPr bwMode="auto">
          <a:xfrm>
            <a:off x="4911248" y="4305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29" name="Text Box 12"/>
          <p:cNvSpPr txBox="1">
            <a:spLocks noChangeArrowheads="1"/>
          </p:cNvSpPr>
          <p:nvPr/>
        </p:nvSpPr>
        <p:spPr bwMode="auto">
          <a:xfrm>
            <a:off x="4906485" y="495948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231" name="Text Box 15"/>
          <p:cNvSpPr txBox="1">
            <a:spLocks noChangeArrowheads="1"/>
          </p:cNvSpPr>
          <p:nvPr/>
        </p:nvSpPr>
        <p:spPr bwMode="auto">
          <a:xfrm>
            <a:off x="4906485" y="4738824"/>
            <a:ext cx="57467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48" name="Text Box 12"/>
          <p:cNvSpPr txBox="1">
            <a:spLocks noChangeArrowheads="1"/>
          </p:cNvSpPr>
          <p:nvPr/>
        </p:nvSpPr>
        <p:spPr bwMode="auto">
          <a:xfrm>
            <a:off x="4903310" y="5181737"/>
            <a:ext cx="57626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49" name="Elbow Connector 178"/>
          <p:cNvCxnSpPr>
            <a:cxnSpLocks noChangeShapeType="1"/>
            <a:stCxn id="248" idx="3"/>
          </p:cNvCxnSpPr>
          <p:nvPr/>
        </p:nvCxnSpPr>
        <p:spPr bwMode="auto">
          <a:xfrm flipV="1">
            <a:off x="5479573" y="5268256"/>
            <a:ext cx="396875" cy="4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3918995" y="1310816"/>
            <a:ext cx="1911" cy="4478893"/>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0" name="TextBox 229">
            <a:extLst>
              <a:ext uri="{FF2B5EF4-FFF2-40B4-BE49-F238E27FC236}">
                <a16:creationId xmlns:a16="http://schemas.microsoft.com/office/drawing/2014/main" id="{8B5EABD1-9EB7-B90E-8607-B052D8BDB246}"/>
              </a:ext>
            </a:extLst>
          </p:cNvPr>
          <p:cNvSpPr txBox="1"/>
          <p:nvPr/>
        </p:nvSpPr>
        <p:spPr>
          <a:xfrm>
            <a:off x="-14920" y="1818286"/>
            <a:ext cx="2802492" cy="3647152"/>
          </a:xfrm>
          <a:prstGeom prst="rect">
            <a:avLst/>
          </a:prstGeom>
          <a:noFill/>
        </p:spPr>
        <p:txBody>
          <a:bodyPr wrap="square">
            <a:spAutoFit/>
          </a:bodyPr>
          <a:lstStyle/>
          <a:p>
            <a:pPr marL="284978" indent="-284978">
              <a:buFont typeface="Arial" panose="020B0604020202020204" pitchFamily="34" charset="0"/>
              <a:buChar char="•"/>
            </a:pPr>
            <a:r>
              <a:rPr lang="en-GB" sz="1100" dirty="0" err="1">
                <a:solidFill>
                  <a:srgbClr val="003249"/>
                </a:solidFill>
              </a:rPr>
              <a:t>OpenISL</a:t>
            </a:r>
            <a:r>
              <a:rPr lang="en-GB" sz="1100" dirty="0"/>
              <a:t>:</a:t>
            </a:r>
          </a:p>
          <a:p>
            <a:pPr marL="606995" indent="-284978">
              <a:buFont typeface="Arial" panose="020B0604020202020204" pitchFamily="34" charset="0"/>
              <a:buChar char="•"/>
            </a:pPr>
            <a:r>
              <a:rPr lang="en-GB" sz="1100" dirty="0">
                <a:solidFill>
                  <a:srgbClr val="6DCFF6"/>
                </a:solidFill>
              </a:rPr>
              <a:t>Bundle Protocol</a:t>
            </a:r>
            <a:r>
              <a:rPr lang="en-GB" sz="1100" dirty="0"/>
              <a:t>– CCSDS 734.2-B</a:t>
            </a:r>
          </a:p>
          <a:p>
            <a:pPr marL="606995" indent="-284978">
              <a:buFont typeface="Arial" panose="020B0604020202020204" pitchFamily="34" charset="0"/>
              <a:buChar char="•"/>
            </a:pPr>
            <a:r>
              <a:rPr lang="en-GB" altLang="en-US" sz="1100" dirty="0">
                <a:solidFill>
                  <a:srgbClr val="FF0000"/>
                </a:solidFill>
              </a:rPr>
              <a:t>Bundle CLA left out …</a:t>
            </a:r>
          </a:p>
          <a:p>
            <a:pPr marL="606995" indent="-284978">
              <a:buFont typeface="Arial" panose="020B0604020202020204" pitchFamily="34" charset="0"/>
              <a:buChar char="•"/>
            </a:pPr>
            <a:r>
              <a:rPr lang="en-GB" altLang="en-US" sz="1100" dirty="0">
                <a:solidFill>
                  <a:srgbClr val="6DCFF6"/>
                </a:solidFill>
              </a:rPr>
              <a:t>LTP</a:t>
            </a:r>
            <a:r>
              <a:rPr lang="en-GB" sz="1100" dirty="0"/>
              <a:t> – CCSDS 734.1-B</a:t>
            </a:r>
          </a:p>
          <a:p>
            <a:pPr marL="606995" indent="-284978">
              <a:buFont typeface="Arial" panose="020B0604020202020204" pitchFamily="34" charset="0"/>
              <a:buChar char="•"/>
            </a:pPr>
            <a:r>
              <a:rPr lang="en-GB" altLang="en-US" sz="1100" dirty="0" err="1">
                <a:solidFill>
                  <a:srgbClr val="FF0000"/>
                </a:solidFill>
              </a:rPr>
              <a:t>Encap</a:t>
            </a:r>
            <a:r>
              <a:rPr lang="en-GB" altLang="en-US" sz="1100" dirty="0">
                <a:solidFill>
                  <a:srgbClr val="FF0000"/>
                </a:solidFill>
              </a:rPr>
              <a:t> has been added</a:t>
            </a:r>
            <a:endParaRPr lang="en-GB" sz="1100" dirty="0"/>
          </a:p>
          <a:p>
            <a:pPr marL="606995" indent="-284978">
              <a:buFont typeface="Arial" panose="020B0604020202020204" pitchFamily="34" charset="0"/>
              <a:buChar char="•"/>
            </a:pPr>
            <a:r>
              <a:rPr lang="en-US" altLang="en-US" sz="1100" dirty="0">
                <a:solidFill>
                  <a:srgbClr val="6DCFF6"/>
                </a:solidFill>
              </a:rPr>
              <a:t>USLP</a:t>
            </a:r>
            <a:r>
              <a:rPr lang="en-US" sz="1100" dirty="0"/>
              <a:t> – CCSDS 732.1-B, as allowed by Proximity-1 data link CCSDS 211.0-B)</a:t>
            </a:r>
            <a:endParaRPr lang="en-GB" sz="1100" dirty="0"/>
          </a:p>
          <a:p>
            <a:pPr marL="606995" indent="-284978">
              <a:buFont typeface="Arial" panose="020B0604020202020204" pitchFamily="34" charset="0"/>
              <a:buChar char="•"/>
            </a:pPr>
            <a:r>
              <a:rPr lang="en-US" altLang="en-US" sz="1100" dirty="0">
                <a:solidFill>
                  <a:srgbClr val="6DCFF6"/>
                </a:solidFill>
              </a:rPr>
              <a:t>Proximity-1 Coding and Synch layer</a:t>
            </a:r>
            <a:r>
              <a:rPr lang="en-US" sz="1100" dirty="0"/>
              <a:t>, CCSDS 221.3-B (*)</a:t>
            </a:r>
            <a:endParaRPr lang="en-GB" sz="1100" dirty="0"/>
          </a:p>
          <a:p>
            <a:pPr marL="606995" indent="-284978">
              <a:buFont typeface="Arial" panose="020B0604020202020204" pitchFamily="34" charset="0"/>
              <a:buChar char="•"/>
            </a:pPr>
            <a:r>
              <a:rPr lang="en-GB" altLang="en-US" sz="1100" dirty="0">
                <a:solidFill>
                  <a:srgbClr val="6DCFF6"/>
                </a:solidFill>
              </a:rPr>
              <a:t>Proximity 1 Physical Layer</a:t>
            </a:r>
            <a:r>
              <a:rPr lang="en-US" sz="1100" dirty="0"/>
              <a:t>, CCSDS 221.4-B (*)</a:t>
            </a:r>
          </a:p>
          <a:p>
            <a:pPr marL="322017"/>
            <a:endParaRPr lang="en-US" sz="1100" dirty="0"/>
          </a:p>
          <a:p>
            <a:pPr marL="322017"/>
            <a:r>
              <a:rPr lang="en-US" sz="1100" dirty="0"/>
              <a:t>NOTE 1: Updated USLP / Prox-1 tail circuits shown in this view </a:t>
            </a:r>
          </a:p>
          <a:p>
            <a:pPr marL="322017"/>
            <a:r>
              <a:rPr lang="en-US" sz="1100" dirty="0"/>
              <a:t>NOTE 2: AOS, or TC, could be substituted for USLP </a:t>
            </a:r>
            <a:r>
              <a:rPr lang="en-US" sz="1100" dirty="0" err="1"/>
              <a:t>fwd</a:t>
            </a:r>
            <a:r>
              <a:rPr lang="en-US" sz="1100" dirty="0"/>
              <a:t> link</a:t>
            </a:r>
          </a:p>
          <a:p>
            <a:pPr marL="322017"/>
            <a:r>
              <a:rPr lang="en-US" sz="1100" dirty="0"/>
              <a:t>NOTE 3: Optical physical and coding layers could replace these RF ISL versions</a:t>
            </a:r>
          </a:p>
        </p:txBody>
      </p:sp>
      <p:sp>
        <p:nvSpPr>
          <p:cNvPr id="3" name="Rectangle 97">
            <a:extLst>
              <a:ext uri="{FF2B5EF4-FFF2-40B4-BE49-F238E27FC236}">
                <a16:creationId xmlns:a16="http://schemas.microsoft.com/office/drawing/2014/main" id="{009C7D85-1BC1-C759-6280-A9062C80445E}"/>
              </a:ext>
            </a:extLst>
          </p:cNvPr>
          <p:cNvSpPr>
            <a:spLocks noChangeArrowheads="1"/>
          </p:cNvSpPr>
          <p:nvPr/>
        </p:nvSpPr>
        <p:spPr bwMode="auto">
          <a:xfrm>
            <a:off x="7719535" y="1749562"/>
            <a:ext cx="963613" cy="3829050"/>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defRPr/>
            </a:pPr>
            <a:endParaRPr kumimoji="1" lang="en-GB" sz="2400">
              <a:latin typeface="Arial" charset="0"/>
              <a:ea typeface="ＭＳ Ｐゴシック" charset="0"/>
              <a:cs typeface="ＭＳ Ｐゴシック" charset="0"/>
            </a:endParaRPr>
          </a:p>
        </p:txBody>
      </p:sp>
      <p:cxnSp>
        <p:nvCxnSpPr>
          <p:cNvPr id="4" name="Straight Connector 264">
            <a:extLst>
              <a:ext uri="{FF2B5EF4-FFF2-40B4-BE49-F238E27FC236}">
                <a16:creationId xmlns:a16="http://schemas.microsoft.com/office/drawing/2014/main" id="{DFD4D115-697B-0F64-C908-A3F905F9D27F}"/>
              </a:ext>
            </a:extLst>
          </p:cNvPr>
          <p:cNvCxnSpPr>
            <a:cxnSpLocks noChangeShapeType="1"/>
          </p:cNvCxnSpPr>
          <p:nvPr/>
        </p:nvCxnSpPr>
        <p:spPr bwMode="auto">
          <a:xfrm rot="5400000">
            <a:off x="7960835" y="5589724"/>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5" name="Rectangle 591">
            <a:extLst>
              <a:ext uri="{FF2B5EF4-FFF2-40B4-BE49-F238E27FC236}">
                <a16:creationId xmlns:a16="http://schemas.microsoft.com/office/drawing/2014/main" id="{C8EE44CD-DBE4-3F3D-05EE-EDBB244ED5E9}"/>
              </a:ext>
            </a:extLst>
          </p:cNvPr>
          <p:cNvSpPr>
            <a:spLocks noChangeArrowheads="1"/>
          </p:cNvSpPr>
          <p:nvPr/>
        </p:nvSpPr>
        <p:spPr bwMode="auto">
          <a:xfrm>
            <a:off x="7734616" y="1433649"/>
            <a:ext cx="933450" cy="209550"/>
          </a:xfrm>
          <a:prstGeom prst="rect">
            <a:avLst/>
          </a:prstGeom>
          <a:solidFill>
            <a:srgbClr val="D449B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ABA/SSI</a:t>
            </a:r>
          </a:p>
        </p:txBody>
      </p:sp>
      <p:sp>
        <p:nvSpPr>
          <p:cNvPr id="6" name="TextBox 77">
            <a:extLst>
              <a:ext uri="{FF2B5EF4-FFF2-40B4-BE49-F238E27FC236}">
                <a16:creationId xmlns:a16="http://schemas.microsoft.com/office/drawing/2014/main" id="{C69621BC-453D-0F30-2DD8-BD1BCD9580C2}"/>
              </a:ext>
            </a:extLst>
          </p:cNvPr>
          <p:cNvSpPr txBox="1">
            <a:spLocks noChangeArrowheads="1"/>
          </p:cNvSpPr>
          <p:nvPr/>
        </p:nvSpPr>
        <p:spPr bwMode="auto">
          <a:xfrm>
            <a:off x="8176824" y="2911887"/>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X</a:t>
            </a:r>
          </a:p>
        </p:txBody>
      </p:sp>
      <p:sp>
        <p:nvSpPr>
          <p:cNvPr id="7" name="Oval 7">
            <a:extLst>
              <a:ext uri="{FF2B5EF4-FFF2-40B4-BE49-F238E27FC236}">
                <a16:creationId xmlns:a16="http://schemas.microsoft.com/office/drawing/2014/main" id="{E7410EF3-8D2C-B493-DEC4-B4C6BF835E1B}"/>
              </a:ext>
            </a:extLst>
          </p:cNvPr>
          <p:cNvSpPr>
            <a:spLocks noChangeArrowheads="1"/>
          </p:cNvSpPr>
          <p:nvPr/>
        </p:nvSpPr>
        <p:spPr bwMode="auto">
          <a:xfrm>
            <a:off x="7792560" y="3256375"/>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SRN </a:t>
            </a:r>
            <a:r>
              <a:rPr lang="en-US" sz="900" dirty="0" err="1">
                <a:latin typeface="Calibri" pitchFamily="34" charset="0"/>
                <a:ea typeface="ÇlÇr ñæí©" charset="-128"/>
              </a:rPr>
              <a:t>Cmnd</a:t>
            </a:r>
            <a:r>
              <a:rPr lang="en-US" sz="900" dirty="0">
                <a:latin typeface="Calibri" pitchFamily="34" charset="0"/>
                <a:ea typeface="ÇlÇr ñæí©" charset="-128"/>
              </a:rPr>
              <a:t> Application</a:t>
            </a:r>
            <a:endParaRPr lang="en-US" sz="900" dirty="0">
              <a:latin typeface="Calibri" pitchFamily="34" charset="0"/>
            </a:endParaRPr>
          </a:p>
        </p:txBody>
      </p:sp>
      <p:sp>
        <p:nvSpPr>
          <p:cNvPr id="8" name="Magnetic Disk 18">
            <a:extLst>
              <a:ext uri="{FF2B5EF4-FFF2-40B4-BE49-F238E27FC236}">
                <a16:creationId xmlns:a16="http://schemas.microsoft.com/office/drawing/2014/main" id="{F1BA8563-3201-E391-C0FB-6BA07D08F64E}"/>
              </a:ext>
            </a:extLst>
          </p:cNvPr>
          <p:cNvSpPr/>
          <p:nvPr/>
        </p:nvSpPr>
        <p:spPr>
          <a:xfrm>
            <a:off x="7927877" y="2720594"/>
            <a:ext cx="477793"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CMD</a:t>
            </a:r>
          </a:p>
        </p:txBody>
      </p:sp>
      <p:sp>
        <p:nvSpPr>
          <p:cNvPr id="9" name="Text Box 16">
            <a:extLst>
              <a:ext uri="{FF2B5EF4-FFF2-40B4-BE49-F238E27FC236}">
                <a16:creationId xmlns:a16="http://schemas.microsoft.com/office/drawing/2014/main" id="{2B2491D0-6CB5-D534-CB85-AD46355E1898}"/>
              </a:ext>
            </a:extLst>
          </p:cNvPr>
          <p:cNvSpPr txBox="1">
            <a:spLocks noChangeArrowheads="1"/>
          </p:cNvSpPr>
          <p:nvPr/>
        </p:nvSpPr>
        <p:spPr bwMode="auto">
          <a:xfrm>
            <a:off x="7913210" y="5181737"/>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0" name="Straight Connector 9">
            <a:extLst>
              <a:ext uri="{FF2B5EF4-FFF2-40B4-BE49-F238E27FC236}">
                <a16:creationId xmlns:a16="http://schemas.microsoft.com/office/drawing/2014/main" id="{9E8385E3-9AB9-3985-E363-6E64D10BB45F}"/>
              </a:ext>
            </a:extLst>
          </p:cNvPr>
          <p:cNvCxnSpPr>
            <a:cxnSpLocks noChangeShapeType="1"/>
            <a:stCxn id="7" idx="4"/>
            <a:endCxn id="9" idx="0"/>
          </p:cNvCxnSpPr>
          <p:nvPr/>
        </p:nvCxnSpPr>
        <p:spPr bwMode="auto">
          <a:xfrm>
            <a:off x="8173560" y="3550062"/>
            <a:ext cx="7144" cy="16316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2" name="Elbow Connector 146">
            <a:extLst>
              <a:ext uri="{FF2B5EF4-FFF2-40B4-BE49-F238E27FC236}">
                <a16:creationId xmlns:a16="http://schemas.microsoft.com/office/drawing/2014/main" id="{E4657E53-65C6-7B38-0D16-DD020DD0031C}"/>
              </a:ext>
            </a:extLst>
          </p:cNvPr>
          <p:cNvCxnSpPr>
            <a:cxnSpLocks noChangeShapeType="1"/>
            <a:endCxn id="7" idx="0"/>
          </p:cNvCxnSpPr>
          <p:nvPr/>
        </p:nvCxnSpPr>
        <p:spPr bwMode="auto">
          <a:xfrm>
            <a:off x="8171973" y="2919825"/>
            <a:ext cx="1587" cy="336550"/>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4" name="Text Box 15">
            <a:extLst>
              <a:ext uri="{FF2B5EF4-FFF2-40B4-BE49-F238E27FC236}">
                <a16:creationId xmlns:a16="http://schemas.microsoft.com/office/drawing/2014/main" id="{6D7FB213-F90D-B9A5-F1B8-C4B2E54EF5B3}"/>
              </a:ext>
            </a:extLst>
          </p:cNvPr>
          <p:cNvSpPr txBox="1">
            <a:spLocks noChangeArrowheads="1"/>
          </p:cNvSpPr>
          <p:nvPr/>
        </p:nvSpPr>
        <p:spPr bwMode="auto">
          <a:xfrm>
            <a:off x="7913210" y="4962662"/>
            <a:ext cx="534988" cy="18891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5" name="Rectangle 97">
            <a:extLst>
              <a:ext uri="{FF2B5EF4-FFF2-40B4-BE49-F238E27FC236}">
                <a16:creationId xmlns:a16="http://schemas.microsoft.com/office/drawing/2014/main" id="{44899C18-7247-32B6-637A-F5F0B66322E9}"/>
              </a:ext>
            </a:extLst>
          </p:cNvPr>
          <p:cNvSpPr>
            <a:spLocks noChangeArrowheads="1"/>
          </p:cNvSpPr>
          <p:nvPr/>
        </p:nvSpPr>
        <p:spPr bwMode="auto">
          <a:xfrm>
            <a:off x="8853804" y="1749562"/>
            <a:ext cx="977900" cy="37988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nchor="ctr" anchorCtr="0"/>
          <a:lstStyle/>
          <a:p>
            <a:pPr algn="ctr"/>
            <a:endParaRPr kumimoji="1" lang="en-GB" sz="2400"/>
          </a:p>
        </p:txBody>
      </p:sp>
      <p:cxnSp>
        <p:nvCxnSpPr>
          <p:cNvPr id="16" name="Straight Connector 264">
            <a:extLst>
              <a:ext uri="{FF2B5EF4-FFF2-40B4-BE49-F238E27FC236}">
                <a16:creationId xmlns:a16="http://schemas.microsoft.com/office/drawing/2014/main" id="{83D67E00-09C3-8BBA-997D-328D4B268297}"/>
              </a:ext>
            </a:extLst>
          </p:cNvPr>
          <p:cNvCxnSpPr>
            <a:cxnSpLocks noChangeShapeType="1"/>
          </p:cNvCxnSpPr>
          <p:nvPr/>
        </p:nvCxnSpPr>
        <p:spPr bwMode="auto">
          <a:xfrm>
            <a:off x="9332435" y="5332549"/>
            <a:ext cx="0" cy="4889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7" name="Rectangle 671">
            <a:extLst>
              <a:ext uri="{FF2B5EF4-FFF2-40B4-BE49-F238E27FC236}">
                <a16:creationId xmlns:a16="http://schemas.microsoft.com/office/drawing/2014/main" id="{6BAE3D76-0995-9C07-8B0F-A72DEAF66D97}"/>
              </a:ext>
            </a:extLst>
          </p:cNvPr>
          <p:cNvSpPr>
            <a:spLocks noChangeArrowheads="1"/>
          </p:cNvSpPr>
          <p:nvPr/>
        </p:nvSpPr>
        <p:spPr bwMode="auto">
          <a:xfrm>
            <a:off x="8749823" y="182287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Earth Relay </a:t>
            </a:r>
            <a:br>
              <a:rPr lang="en-US" sz="1000" b="1" dirty="0"/>
            </a:br>
            <a:r>
              <a:rPr lang="en-US" sz="1000" b="1" dirty="0"/>
              <a:t>User Node</a:t>
            </a:r>
            <a:endParaRPr lang="en-US" sz="1000" dirty="0"/>
          </a:p>
        </p:txBody>
      </p:sp>
      <p:sp>
        <p:nvSpPr>
          <p:cNvPr id="18" name="Rectangle 591">
            <a:extLst>
              <a:ext uri="{FF2B5EF4-FFF2-40B4-BE49-F238E27FC236}">
                <a16:creationId xmlns:a16="http://schemas.microsoft.com/office/drawing/2014/main" id="{5BE0E95C-ABD6-C765-A240-1344A4668235}"/>
              </a:ext>
            </a:extLst>
          </p:cNvPr>
          <p:cNvSpPr>
            <a:spLocks noChangeArrowheads="1"/>
          </p:cNvSpPr>
          <p:nvPr/>
        </p:nvSpPr>
        <p:spPr bwMode="auto">
          <a:xfrm>
            <a:off x="8876029" y="1439999"/>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9" name="TextBox 77">
            <a:extLst>
              <a:ext uri="{FF2B5EF4-FFF2-40B4-BE49-F238E27FC236}">
                <a16:creationId xmlns:a16="http://schemas.microsoft.com/office/drawing/2014/main" id="{D88FD64E-7855-3A48-83CD-3ABA91512CEC}"/>
              </a:ext>
            </a:extLst>
          </p:cNvPr>
          <p:cNvSpPr txBox="1">
            <a:spLocks noChangeArrowheads="1"/>
          </p:cNvSpPr>
          <p:nvPr/>
        </p:nvSpPr>
        <p:spPr bwMode="auto">
          <a:xfrm>
            <a:off x="9369006" y="3795849"/>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a:t>
            </a:r>
          </a:p>
          <a:p>
            <a:r>
              <a:rPr lang="en-US" dirty="0"/>
              <a:t>VC Z </a:t>
            </a:r>
          </a:p>
        </p:txBody>
      </p:sp>
      <p:sp>
        <p:nvSpPr>
          <p:cNvPr id="20" name="Oval 7">
            <a:extLst>
              <a:ext uri="{FF2B5EF4-FFF2-40B4-BE49-F238E27FC236}">
                <a16:creationId xmlns:a16="http://schemas.microsoft.com/office/drawing/2014/main" id="{62F5E9F6-B80E-4E77-62AE-28B54875411B}"/>
              </a:ext>
            </a:extLst>
          </p:cNvPr>
          <p:cNvSpPr>
            <a:spLocks noChangeArrowheads="1"/>
          </p:cNvSpPr>
          <p:nvPr/>
        </p:nvSpPr>
        <p:spPr bwMode="auto">
          <a:xfrm>
            <a:off x="8948260" y="4102237"/>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21" name="Magnetic Disk 18">
            <a:extLst>
              <a:ext uri="{FF2B5EF4-FFF2-40B4-BE49-F238E27FC236}">
                <a16:creationId xmlns:a16="http://schemas.microsoft.com/office/drawing/2014/main" id="{0C5E605E-44FD-922A-6D71-8D117EF922C3}"/>
              </a:ext>
            </a:extLst>
          </p:cNvPr>
          <p:cNvSpPr/>
          <p:nvPr/>
        </p:nvSpPr>
        <p:spPr>
          <a:xfrm>
            <a:off x="9122885" y="3562487"/>
            <a:ext cx="409575" cy="204787"/>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sp>
        <p:nvSpPr>
          <p:cNvPr id="22" name="Text Box 16">
            <a:extLst>
              <a:ext uri="{FF2B5EF4-FFF2-40B4-BE49-F238E27FC236}">
                <a16:creationId xmlns:a16="http://schemas.microsoft.com/office/drawing/2014/main" id="{2DF6E260-295A-6AF4-7BC0-E7A5AA5D8951}"/>
              </a:ext>
            </a:extLst>
          </p:cNvPr>
          <p:cNvSpPr txBox="1">
            <a:spLocks noChangeArrowheads="1"/>
          </p:cNvSpPr>
          <p:nvPr/>
        </p:nvSpPr>
        <p:spPr bwMode="auto">
          <a:xfrm>
            <a:off x="9059385" y="5153162"/>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3" name="Straight Connector 22">
            <a:extLst>
              <a:ext uri="{FF2B5EF4-FFF2-40B4-BE49-F238E27FC236}">
                <a16:creationId xmlns:a16="http://schemas.microsoft.com/office/drawing/2014/main" id="{E184632E-B2B1-3402-E0C4-0870A439AA8D}"/>
              </a:ext>
            </a:extLst>
          </p:cNvPr>
          <p:cNvCxnSpPr>
            <a:cxnSpLocks noChangeShapeType="1"/>
            <a:stCxn id="20" idx="4"/>
            <a:endCxn id="22" idx="0"/>
          </p:cNvCxnSpPr>
          <p:nvPr/>
        </p:nvCxnSpPr>
        <p:spPr bwMode="auto">
          <a:xfrm flipH="1">
            <a:off x="9327673" y="4395924"/>
            <a:ext cx="1587" cy="75723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4" name="Text Box 15">
            <a:extLst>
              <a:ext uri="{FF2B5EF4-FFF2-40B4-BE49-F238E27FC236}">
                <a16:creationId xmlns:a16="http://schemas.microsoft.com/office/drawing/2014/main" id="{9805E537-83D2-A5E4-691B-60809851EF63}"/>
              </a:ext>
            </a:extLst>
          </p:cNvPr>
          <p:cNvSpPr txBox="1">
            <a:spLocks noChangeArrowheads="1"/>
          </p:cNvSpPr>
          <p:nvPr/>
        </p:nvSpPr>
        <p:spPr bwMode="auto">
          <a:xfrm>
            <a:off x="9059385" y="4934087"/>
            <a:ext cx="534988"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5" name="Text Box 15">
            <a:extLst>
              <a:ext uri="{FF2B5EF4-FFF2-40B4-BE49-F238E27FC236}">
                <a16:creationId xmlns:a16="http://schemas.microsoft.com/office/drawing/2014/main" id="{0A00BD75-CDA3-F44F-EA7A-ABAD2AEABEA4}"/>
              </a:ext>
            </a:extLst>
          </p:cNvPr>
          <p:cNvSpPr txBox="1">
            <a:spLocks noChangeArrowheads="1"/>
          </p:cNvSpPr>
          <p:nvPr/>
        </p:nvSpPr>
        <p:spPr bwMode="auto">
          <a:xfrm>
            <a:off x="9059385" y="4713424"/>
            <a:ext cx="534988"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26" name="Elbow Connector 176">
            <a:extLst>
              <a:ext uri="{FF2B5EF4-FFF2-40B4-BE49-F238E27FC236}">
                <a16:creationId xmlns:a16="http://schemas.microsoft.com/office/drawing/2014/main" id="{7F74D8D1-B870-4D4E-E280-812CABC74572}"/>
              </a:ext>
            </a:extLst>
          </p:cNvPr>
          <p:cNvCxnSpPr>
            <a:cxnSpLocks noChangeShapeType="1"/>
            <a:stCxn id="21" idx="3"/>
            <a:endCxn id="20" idx="0"/>
          </p:cNvCxnSpPr>
          <p:nvPr/>
        </p:nvCxnSpPr>
        <p:spPr bwMode="auto">
          <a:xfrm rot="16200000" flipH="1">
            <a:off x="9160985" y="3933962"/>
            <a:ext cx="334963" cy="1587"/>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27" name="Text Box 15">
            <a:extLst>
              <a:ext uri="{FF2B5EF4-FFF2-40B4-BE49-F238E27FC236}">
                <a16:creationId xmlns:a16="http://schemas.microsoft.com/office/drawing/2014/main" id="{74E3815F-63A9-AFE4-9B99-4E6B1A1540FE}"/>
              </a:ext>
            </a:extLst>
          </p:cNvPr>
          <p:cNvSpPr txBox="1">
            <a:spLocks noChangeArrowheads="1"/>
          </p:cNvSpPr>
          <p:nvPr/>
        </p:nvSpPr>
        <p:spPr bwMode="auto">
          <a:xfrm>
            <a:off x="9062560" y="4486412"/>
            <a:ext cx="53498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28" name="Rectangle 97">
            <a:extLst>
              <a:ext uri="{FF2B5EF4-FFF2-40B4-BE49-F238E27FC236}">
                <a16:creationId xmlns:a16="http://schemas.microsoft.com/office/drawing/2014/main" id="{0EBE179D-A4E0-CBB5-D0BD-29116CC3B6D6}"/>
              </a:ext>
            </a:extLst>
          </p:cNvPr>
          <p:cNvSpPr>
            <a:spLocks noChangeArrowheads="1"/>
          </p:cNvSpPr>
          <p:nvPr/>
        </p:nvSpPr>
        <p:spPr bwMode="auto">
          <a:xfrm>
            <a:off x="2850206" y="1749562"/>
            <a:ext cx="985837" cy="3800475"/>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lstStyle/>
          <a:p>
            <a:pPr algn="ctr"/>
            <a:endParaRPr kumimoji="1" lang="en-GB" sz="2400"/>
          </a:p>
        </p:txBody>
      </p:sp>
      <p:sp>
        <p:nvSpPr>
          <p:cNvPr id="29" name="Rectangle 672">
            <a:extLst>
              <a:ext uri="{FF2B5EF4-FFF2-40B4-BE49-F238E27FC236}">
                <a16:creationId xmlns:a16="http://schemas.microsoft.com/office/drawing/2014/main" id="{B44DBAA9-0AFE-16ED-7D7E-C380E5348EBE}"/>
              </a:ext>
            </a:extLst>
          </p:cNvPr>
          <p:cNvSpPr>
            <a:spLocks noChangeArrowheads="1"/>
          </p:cNvSpPr>
          <p:nvPr/>
        </p:nvSpPr>
        <p:spPr bwMode="auto">
          <a:xfrm>
            <a:off x="2800199" y="1822874"/>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Relay </a:t>
            </a:r>
            <a:br>
              <a:rPr lang="en-US" sz="1000" b="1" dirty="0"/>
            </a:br>
            <a:r>
              <a:rPr lang="en-US" sz="1000" b="1" dirty="0"/>
              <a:t>User Node</a:t>
            </a:r>
            <a:endParaRPr lang="en-US" sz="1000" dirty="0"/>
          </a:p>
        </p:txBody>
      </p:sp>
      <p:sp>
        <p:nvSpPr>
          <p:cNvPr id="30" name="Rectangle 591">
            <a:extLst>
              <a:ext uri="{FF2B5EF4-FFF2-40B4-BE49-F238E27FC236}">
                <a16:creationId xmlns:a16="http://schemas.microsoft.com/office/drawing/2014/main" id="{7EB1E8EC-ED88-944F-F69D-D95D4C3F186E}"/>
              </a:ext>
            </a:extLst>
          </p:cNvPr>
          <p:cNvSpPr>
            <a:spLocks noChangeArrowheads="1"/>
          </p:cNvSpPr>
          <p:nvPr/>
        </p:nvSpPr>
        <p:spPr bwMode="auto">
          <a:xfrm>
            <a:off x="2876399" y="1435237"/>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dirty="0">
                <a:solidFill>
                  <a:schemeClr val="bg1"/>
                </a:solidFill>
                <a:latin typeface="Calibri" pitchFamily="34" charset="0"/>
              </a:rPr>
              <a:t>SSI</a:t>
            </a:r>
          </a:p>
        </p:txBody>
      </p:sp>
      <p:sp>
        <p:nvSpPr>
          <p:cNvPr id="31" name="TextBox 76">
            <a:extLst>
              <a:ext uri="{FF2B5EF4-FFF2-40B4-BE49-F238E27FC236}">
                <a16:creationId xmlns:a16="http://schemas.microsoft.com/office/drawing/2014/main" id="{0C90FAF6-DD95-311D-3434-1813139797F6}"/>
              </a:ext>
            </a:extLst>
          </p:cNvPr>
          <p:cNvSpPr txBox="1">
            <a:spLocks noChangeArrowheads="1"/>
          </p:cNvSpPr>
          <p:nvPr/>
        </p:nvSpPr>
        <p:spPr bwMode="auto">
          <a:xfrm>
            <a:off x="3569661" y="4212783"/>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cxnSp>
        <p:nvCxnSpPr>
          <p:cNvPr id="32" name="Straight Connector 31">
            <a:extLst>
              <a:ext uri="{FF2B5EF4-FFF2-40B4-BE49-F238E27FC236}">
                <a16:creationId xmlns:a16="http://schemas.microsoft.com/office/drawing/2014/main" id="{CECB2302-E964-4406-6919-61878CEF3565}"/>
              </a:ext>
            </a:extLst>
          </p:cNvPr>
          <p:cNvCxnSpPr>
            <a:cxnSpLocks noChangeShapeType="1"/>
          </p:cNvCxnSpPr>
          <p:nvPr/>
        </p:nvCxnSpPr>
        <p:spPr bwMode="auto">
          <a:xfrm flipH="1">
            <a:off x="3332805" y="3737112"/>
            <a:ext cx="3970" cy="14382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5" name="Text Box 12">
            <a:extLst>
              <a:ext uri="{FF2B5EF4-FFF2-40B4-BE49-F238E27FC236}">
                <a16:creationId xmlns:a16="http://schemas.microsoft.com/office/drawing/2014/main" id="{10B79DFA-63C9-2611-04E1-49348EA22818}"/>
              </a:ext>
            </a:extLst>
          </p:cNvPr>
          <p:cNvSpPr txBox="1">
            <a:spLocks noChangeArrowheads="1"/>
          </p:cNvSpPr>
          <p:nvPr/>
        </p:nvSpPr>
        <p:spPr bwMode="auto">
          <a:xfrm>
            <a:off x="3047849" y="4959487"/>
            <a:ext cx="569912"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36" name="Elbow Connector 246">
            <a:extLst>
              <a:ext uri="{FF2B5EF4-FFF2-40B4-BE49-F238E27FC236}">
                <a16:creationId xmlns:a16="http://schemas.microsoft.com/office/drawing/2014/main" id="{FDE1B18E-0B78-6138-E097-FBEF85F9F77E}"/>
              </a:ext>
            </a:extLst>
          </p:cNvPr>
          <p:cNvCxnSpPr>
            <a:cxnSpLocks noChangeShapeType="1"/>
          </p:cNvCxnSpPr>
          <p:nvPr/>
        </p:nvCxnSpPr>
        <p:spPr bwMode="auto">
          <a:xfrm>
            <a:off x="3333599" y="3117987"/>
            <a:ext cx="3175" cy="325437"/>
          </a:xfrm>
          <a:prstGeom prst="straightConnector1">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sp>
        <p:nvSpPr>
          <p:cNvPr id="37" name="Oval 7">
            <a:extLst>
              <a:ext uri="{FF2B5EF4-FFF2-40B4-BE49-F238E27FC236}">
                <a16:creationId xmlns:a16="http://schemas.microsoft.com/office/drawing/2014/main" id="{8FD9AE24-1545-A27B-F759-F47CAAE7389D}"/>
              </a:ext>
            </a:extLst>
          </p:cNvPr>
          <p:cNvSpPr>
            <a:spLocks noChangeArrowheads="1"/>
          </p:cNvSpPr>
          <p:nvPr/>
        </p:nvSpPr>
        <p:spPr bwMode="auto">
          <a:xfrm>
            <a:off x="2957362" y="3443424"/>
            <a:ext cx="760412" cy="293688"/>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 name="Text Box 15">
            <a:extLst>
              <a:ext uri="{FF2B5EF4-FFF2-40B4-BE49-F238E27FC236}">
                <a16:creationId xmlns:a16="http://schemas.microsoft.com/office/drawing/2014/main" id="{98BC8CDD-2AB2-E6C1-A6F1-DBF2FC73A108}"/>
              </a:ext>
            </a:extLst>
          </p:cNvPr>
          <p:cNvSpPr txBox="1">
            <a:spLocks noChangeArrowheads="1"/>
          </p:cNvSpPr>
          <p:nvPr/>
        </p:nvSpPr>
        <p:spPr bwMode="auto">
          <a:xfrm>
            <a:off x="3048643" y="4087949"/>
            <a:ext cx="568325"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9" name="Text Box 15">
            <a:extLst>
              <a:ext uri="{FF2B5EF4-FFF2-40B4-BE49-F238E27FC236}">
                <a16:creationId xmlns:a16="http://schemas.microsoft.com/office/drawing/2014/main" id="{A851AC86-AA58-C03E-DE23-F72BDB112F3C}"/>
              </a:ext>
            </a:extLst>
          </p:cNvPr>
          <p:cNvSpPr txBox="1">
            <a:spLocks noChangeArrowheads="1"/>
          </p:cNvSpPr>
          <p:nvPr/>
        </p:nvSpPr>
        <p:spPr bwMode="auto">
          <a:xfrm>
            <a:off x="3049436" y="3870462"/>
            <a:ext cx="5667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40" name="Magnetic Disk 18">
            <a:extLst>
              <a:ext uri="{FF2B5EF4-FFF2-40B4-BE49-F238E27FC236}">
                <a16:creationId xmlns:a16="http://schemas.microsoft.com/office/drawing/2014/main" id="{716EA779-6A3A-062A-940E-2C67A7CE0EB0}"/>
              </a:ext>
            </a:extLst>
          </p:cNvPr>
          <p:cNvSpPr/>
          <p:nvPr/>
        </p:nvSpPr>
        <p:spPr>
          <a:xfrm>
            <a:off x="3104999" y="2905262"/>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a:p>
        </p:txBody>
      </p:sp>
      <p:sp>
        <p:nvSpPr>
          <p:cNvPr id="41" name="Text Box 12">
            <a:extLst>
              <a:ext uri="{FF2B5EF4-FFF2-40B4-BE49-F238E27FC236}">
                <a16:creationId xmlns:a16="http://schemas.microsoft.com/office/drawing/2014/main" id="{89854065-7213-8091-4E90-6B475F33A382}"/>
              </a:ext>
            </a:extLst>
          </p:cNvPr>
          <p:cNvSpPr txBox="1">
            <a:spLocks noChangeArrowheads="1"/>
          </p:cNvSpPr>
          <p:nvPr/>
        </p:nvSpPr>
        <p:spPr bwMode="auto">
          <a:xfrm>
            <a:off x="3049403" y="5171120"/>
            <a:ext cx="569912"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X-Band</a:t>
            </a:r>
            <a:endParaRPr lang="en-US" sz="900" dirty="0">
              <a:solidFill>
                <a:schemeClr val="tx1"/>
              </a:solidFill>
              <a:latin typeface="Calibri" pitchFamily="34" charset="0"/>
            </a:endParaRPr>
          </a:p>
        </p:txBody>
      </p:sp>
      <p:sp>
        <p:nvSpPr>
          <p:cNvPr id="42" name="Text Box 15">
            <a:extLst>
              <a:ext uri="{FF2B5EF4-FFF2-40B4-BE49-F238E27FC236}">
                <a16:creationId xmlns:a16="http://schemas.microsoft.com/office/drawing/2014/main" id="{45950005-B03A-5D5A-706E-ABFFFB6F2213}"/>
              </a:ext>
            </a:extLst>
          </p:cNvPr>
          <p:cNvSpPr txBox="1">
            <a:spLocks noChangeArrowheads="1"/>
          </p:cNvSpPr>
          <p:nvPr/>
        </p:nvSpPr>
        <p:spPr bwMode="auto">
          <a:xfrm>
            <a:off x="3057340" y="4518658"/>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43" name="Text Box 15">
            <a:extLst>
              <a:ext uri="{FF2B5EF4-FFF2-40B4-BE49-F238E27FC236}">
                <a16:creationId xmlns:a16="http://schemas.microsoft.com/office/drawing/2014/main" id="{9C4111AD-9AB9-5E14-6962-D9ED8D927C75}"/>
              </a:ext>
            </a:extLst>
          </p:cNvPr>
          <p:cNvSpPr txBox="1">
            <a:spLocks noChangeArrowheads="1"/>
          </p:cNvSpPr>
          <p:nvPr/>
        </p:nvSpPr>
        <p:spPr bwMode="auto">
          <a:xfrm>
            <a:off x="3057340" y="4736145"/>
            <a:ext cx="569913" cy="182563"/>
          </a:xfrm>
          <a:prstGeom prst="rect">
            <a:avLst/>
          </a:prstGeom>
          <a:solidFill>
            <a:srgbClr val="99CCFF"/>
          </a:solidFill>
          <a:ln w="9525">
            <a:solidFill>
              <a:srgbClr val="000000"/>
            </a:solidFill>
            <a:miter lim="800000"/>
            <a:headEnd/>
            <a:tailEnd/>
          </a:ln>
        </p:spPr>
        <p:txBody>
          <a:bodyPr lIns="0" tIns="31320" rIns="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45" name="Rectangle 673">
            <a:extLst>
              <a:ext uri="{FF2B5EF4-FFF2-40B4-BE49-F238E27FC236}">
                <a16:creationId xmlns:a16="http://schemas.microsoft.com/office/drawing/2014/main" id="{35563354-F4E2-C168-69D6-CA5E3359AB98}"/>
              </a:ext>
            </a:extLst>
          </p:cNvPr>
          <p:cNvSpPr>
            <a:spLocks noChangeArrowheads="1"/>
          </p:cNvSpPr>
          <p:nvPr/>
        </p:nvSpPr>
        <p:spPr bwMode="auto">
          <a:xfrm>
            <a:off x="7541735" y="1822874"/>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dirty="0"/>
              <a:t>Space Routing Node MOC</a:t>
            </a:r>
            <a:endParaRPr lang="en-US" sz="1000" dirty="0"/>
          </a:p>
        </p:txBody>
      </p:sp>
      <p:cxnSp>
        <p:nvCxnSpPr>
          <p:cNvPr id="148" name="Elbow Connector 176"/>
          <p:cNvCxnSpPr>
            <a:cxnSpLocks noChangeShapeType="1"/>
            <a:endCxn id="207" idx="1"/>
          </p:cNvCxnSpPr>
          <p:nvPr/>
        </p:nvCxnSpPr>
        <p:spPr bwMode="auto">
          <a:xfrm flipV="1">
            <a:off x="3646010" y="5265874"/>
            <a:ext cx="560388"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46" name="Text Box 15">
            <a:extLst>
              <a:ext uri="{FF2B5EF4-FFF2-40B4-BE49-F238E27FC236}">
                <a16:creationId xmlns:a16="http://schemas.microsoft.com/office/drawing/2014/main" id="{1C8CAC0F-7132-1427-8E7B-A303D2EB314C}"/>
              </a:ext>
            </a:extLst>
          </p:cNvPr>
          <p:cNvSpPr txBox="1">
            <a:spLocks noChangeArrowheads="1"/>
          </p:cNvSpPr>
          <p:nvPr/>
        </p:nvSpPr>
        <p:spPr bwMode="auto">
          <a:xfrm>
            <a:off x="7892573" y="4084257"/>
            <a:ext cx="568325"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47" name="Text Box 15">
            <a:extLst>
              <a:ext uri="{FF2B5EF4-FFF2-40B4-BE49-F238E27FC236}">
                <a16:creationId xmlns:a16="http://schemas.microsoft.com/office/drawing/2014/main" id="{BD7EBF84-5A46-EBC7-6759-244EAB28FEF1}"/>
              </a:ext>
            </a:extLst>
          </p:cNvPr>
          <p:cNvSpPr txBox="1">
            <a:spLocks noChangeArrowheads="1"/>
          </p:cNvSpPr>
          <p:nvPr/>
        </p:nvSpPr>
        <p:spPr bwMode="auto">
          <a:xfrm>
            <a:off x="7887810" y="3652457"/>
            <a:ext cx="795338"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48" name="Text Box 15">
            <a:extLst>
              <a:ext uri="{FF2B5EF4-FFF2-40B4-BE49-F238E27FC236}">
                <a16:creationId xmlns:a16="http://schemas.microsoft.com/office/drawing/2014/main" id="{3D50EE87-254E-9E9A-C097-EA1082B0E676}"/>
              </a:ext>
            </a:extLst>
          </p:cNvPr>
          <p:cNvSpPr txBox="1">
            <a:spLocks noChangeArrowheads="1"/>
          </p:cNvSpPr>
          <p:nvPr/>
        </p:nvSpPr>
        <p:spPr bwMode="auto">
          <a:xfrm>
            <a:off x="7889398" y="386835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50" name="Text Box 15">
            <a:extLst>
              <a:ext uri="{FF2B5EF4-FFF2-40B4-BE49-F238E27FC236}">
                <a16:creationId xmlns:a16="http://schemas.microsoft.com/office/drawing/2014/main" id="{CA758587-20AF-FE98-2F0D-DB6421B0F4CF}"/>
              </a:ext>
            </a:extLst>
          </p:cNvPr>
          <p:cNvSpPr txBox="1">
            <a:spLocks noChangeArrowheads="1"/>
          </p:cNvSpPr>
          <p:nvPr/>
        </p:nvSpPr>
        <p:spPr bwMode="auto">
          <a:xfrm>
            <a:off x="7734617" y="4301744"/>
            <a:ext cx="724694"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51" name="Text Box 15">
            <a:extLst>
              <a:ext uri="{FF2B5EF4-FFF2-40B4-BE49-F238E27FC236}">
                <a16:creationId xmlns:a16="http://schemas.microsoft.com/office/drawing/2014/main" id="{F07D4833-60E5-459F-5621-D86C4B731750}"/>
              </a:ext>
            </a:extLst>
          </p:cNvPr>
          <p:cNvSpPr txBox="1">
            <a:spLocks noChangeArrowheads="1"/>
          </p:cNvSpPr>
          <p:nvPr/>
        </p:nvSpPr>
        <p:spPr bwMode="auto">
          <a:xfrm>
            <a:off x="7864052" y="4742763"/>
            <a:ext cx="622301"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53" name="TextBox 77">
            <a:extLst>
              <a:ext uri="{FF2B5EF4-FFF2-40B4-BE49-F238E27FC236}">
                <a16:creationId xmlns:a16="http://schemas.microsoft.com/office/drawing/2014/main" id="{8D7F6CB2-10C6-B772-00F1-D02492104181}"/>
              </a:ext>
            </a:extLst>
          </p:cNvPr>
          <p:cNvSpPr txBox="1">
            <a:spLocks noChangeArrowheads="1"/>
          </p:cNvSpPr>
          <p:nvPr/>
        </p:nvSpPr>
        <p:spPr bwMode="auto">
          <a:xfrm>
            <a:off x="5229165" y="2601132"/>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X</a:t>
            </a:r>
          </a:p>
        </p:txBody>
      </p:sp>
      <p:sp>
        <p:nvSpPr>
          <p:cNvPr id="55" name="Magnetic Disk 18">
            <a:extLst>
              <a:ext uri="{FF2B5EF4-FFF2-40B4-BE49-F238E27FC236}">
                <a16:creationId xmlns:a16="http://schemas.microsoft.com/office/drawing/2014/main" id="{8F19B71F-E5CA-45B9-FAF7-A95DFF28C566}"/>
              </a:ext>
            </a:extLst>
          </p:cNvPr>
          <p:cNvSpPr/>
          <p:nvPr/>
        </p:nvSpPr>
        <p:spPr>
          <a:xfrm>
            <a:off x="4980218" y="2409839"/>
            <a:ext cx="477793"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r>
              <a:rPr lang="en-US" sz="900" dirty="0"/>
              <a:t>CMD</a:t>
            </a:r>
          </a:p>
        </p:txBody>
      </p:sp>
      <p:cxnSp>
        <p:nvCxnSpPr>
          <p:cNvPr id="56" name="Elbow Connector 146">
            <a:extLst>
              <a:ext uri="{FF2B5EF4-FFF2-40B4-BE49-F238E27FC236}">
                <a16:creationId xmlns:a16="http://schemas.microsoft.com/office/drawing/2014/main" id="{AB5C3AB7-7A13-F864-2599-5CD8E0F36514}"/>
              </a:ext>
            </a:extLst>
          </p:cNvPr>
          <p:cNvCxnSpPr>
            <a:cxnSpLocks noChangeShapeType="1"/>
            <a:endCxn id="55" idx="3"/>
          </p:cNvCxnSpPr>
          <p:nvPr/>
        </p:nvCxnSpPr>
        <p:spPr bwMode="auto">
          <a:xfrm flipH="1" flipV="1">
            <a:off x="5219115" y="2613039"/>
            <a:ext cx="106470" cy="2148051"/>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54" name="Oval 7">
            <a:extLst>
              <a:ext uri="{FF2B5EF4-FFF2-40B4-BE49-F238E27FC236}">
                <a16:creationId xmlns:a16="http://schemas.microsoft.com/office/drawing/2014/main" id="{0F870170-735F-3EE3-C9BA-08ADAB0917D4}"/>
              </a:ext>
            </a:extLst>
          </p:cNvPr>
          <p:cNvSpPr>
            <a:spLocks noChangeArrowheads="1"/>
          </p:cNvSpPr>
          <p:nvPr/>
        </p:nvSpPr>
        <p:spPr bwMode="auto">
          <a:xfrm>
            <a:off x="4844901" y="2945620"/>
            <a:ext cx="762000"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SRN </a:t>
            </a:r>
            <a:r>
              <a:rPr lang="en-US" sz="900" dirty="0" err="1">
                <a:latin typeface="Calibri" pitchFamily="34" charset="0"/>
                <a:ea typeface="ÇlÇr ñæí©" charset="-128"/>
              </a:rPr>
              <a:t>Cmnd</a:t>
            </a:r>
            <a:endParaRPr lang="en-US" sz="900" dirty="0">
              <a:latin typeface="Calibri" pitchFamily="34" charset="0"/>
              <a:ea typeface="ÇlÇr ñæí©" charset="-128"/>
            </a:endParaRPr>
          </a:p>
          <a:p>
            <a:pPr algn="ctr">
              <a:lnSpc>
                <a:spcPct val="80000"/>
              </a:lnSpc>
            </a:pPr>
            <a:r>
              <a:rPr lang="en-US" sz="900" dirty="0">
                <a:latin typeface="Calibri" pitchFamily="34" charset="0"/>
                <a:ea typeface="ÇlÇr ñæí©" charset="-128"/>
              </a:rPr>
              <a:t>Proc</a:t>
            </a:r>
            <a:endParaRPr lang="en-US" sz="900" dirty="0">
              <a:latin typeface="Calibri" pitchFamily="34" charset="0"/>
            </a:endParaRPr>
          </a:p>
        </p:txBody>
      </p:sp>
      <p:cxnSp>
        <p:nvCxnSpPr>
          <p:cNvPr id="133" name="Elbow Connector 146">
            <a:extLst>
              <a:ext uri="{FF2B5EF4-FFF2-40B4-BE49-F238E27FC236}">
                <a16:creationId xmlns:a16="http://schemas.microsoft.com/office/drawing/2014/main" id="{C80329BA-97EB-49B0-48BF-D47AA366A0AC}"/>
              </a:ext>
            </a:extLst>
          </p:cNvPr>
          <p:cNvCxnSpPr>
            <a:cxnSpLocks noChangeShapeType="1"/>
            <a:stCxn id="7" idx="2"/>
          </p:cNvCxnSpPr>
          <p:nvPr/>
        </p:nvCxnSpPr>
        <p:spPr bwMode="auto">
          <a:xfrm>
            <a:off x="7792560" y="3403219"/>
            <a:ext cx="0" cy="898525"/>
          </a:xfrm>
          <a:prstGeom prst="straightConnector1">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38" name="TextBox 76">
            <a:extLst>
              <a:ext uri="{FF2B5EF4-FFF2-40B4-BE49-F238E27FC236}">
                <a16:creationId xmlns:a16="http://schemas.microsoft.com/office/drawing/2014/main" id="{C98442FA-8AE9-6E91-E5B2-9852135A072B}"/>
              </a:ext>
            </a:extLst>
          </p:cNvPr>
          <p:cNvSpPr txBox="1">
            <a:spLocks noChangeArrowheads="1"/>
          </p:cNvSpPr>
          <p:nvPr/>
        </p:nvSpPr>
        <p:spPr bwMode="auto">
          <a:xfrm>
            <a:off x="4071551" y="3338441"/>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Z</a:t>
            </a:r>
          </a:p>
        </p:txBody>
      </p:sp>
      <p:sp>
        <p:nvSpPr>
          <p:cNvPr id="142" name="TextBox 141">
            <a:extLst>
              <a:ext uri="{FF2B5EF4-FFF2-40B4-BE49-F238E27FC236}">
                <a16:creationId xmlns:a16="http://schemas.microsoft.com/office/drawing/2014/main" id="{9F692ACF-2156-F3F9-656F-18082919CB14}"/>
              </a:ext>
            </a:extLst>
          </p:cNvPr>
          <p:cNvSpPr txBox="1"/>
          <p:nvPr/>
        </p:nvSpPr>
        <p:spPr>
          <a:xfrm>
            <a:off x="9572206" y="1517787"/>
            <a:ext cx="2575400" cy="4662815"/>
          </a:xfrm>
          <a:prstGeom prst="rect">
            <a:avLst/>
          </a:prstGeom>
          <a:noFill/>
        </p:spPr>
        <p:txBody>
          <a:bodyPr wrap="square">
            <a:spAutoFit/>
          </a:bodyPr>
          <a:lstStyle/>
          <a:p>
            <a:pPr marL="284978" indent="-284978">
              <a:buFont typeface="Arial" panose="020B0604020202020204" pitchFamily="34" charset="0"/>
              <a:buChar char="•"/>
            </a:pPr>
            <a:r>
              <a:rPr lang="en-GB" sz="1100" dirty="0">
                <a:solidFill>
                  <a:srgbClr val="003249"/>
                </a:solidFill>
              </a:rPr>
              <a:t>End-to-end notes</a:t>
            </a:r>
            <a:r>
              <a:rPr lang="en-GB" sz="1100" dirty="0"/>
              <a:t>:</a:t>
            </a:r>
          </a:p>
          <a:p>
            <a:pPr marL="606995" indent="-284978">
              <a:buFont typeface="Arial" panose="020B0604020202020204" pitchFamily="34" charset="0"/>
              <a:buChar char="•"/>
            </a:pPr>
            <a:r>
              <a:rPr lang="en-US" sz="1100" dirty="0"/>
              <a:t>SSI Stage 3 ESLT hosts a BP bundle agent, and the ability to form bundle fragments into USLP data link frames and merge with other CSTS-FF traffic</a:t>
            </a:r>
          </a:p>
          <a:p>
            <a:pPr marL="606995" indent="-284978">
              <a:buFont typeface="Arial" panose="020B0604020202020204" pitchFamily="34" charset="0"/>
              <a:buChar char="•"/>
            </a:pPr>
            <a:r>
              <a:rPr lang="en-US" sz="1100" dirty="0"/>
              <a:t>The ESLT also offers all standard SLE/CSTS TT&amp;C cross support services.</a:t>
            </a:r>
          </a:p>
          <a:p>
            <a:pPr marL="606995" indent="-284978">
              <a:buFont typeface="Arial" panose="020B0604020202020204" pitchFamily="34" charset="0"/>
              <a:buChar char="•"/>
            </a:pPr>
            <a:r>
              <a:rPr lang="en-US" sz="1100" dirty="0"/>
              <a:t>The interoperable agencies must use some agreed, standard, mechanisms for managing routing, assigning identities, and handling keys, for all member of the Enterprise.</a:t>
            </a:r>
          </a:p>
          <a:p>
            <a:pPr marL="606995" indent="-284978">
              <a:buFont typeface="Arial" panose="020B0604020202020204" pitchFamily="34" charset="0"/>
              <a:buChar char="•"/>
            </a:pPr>
            <a:r>
              <a:rPr lang="en-US" sz="1100" dirty="0"/>
              <a:t>Standard protocols are used to manage nodes, routing, and keys.</a:t>
            </a:r>
          </a:p>
          <a:p>
            <a:pPr marL="606995" indent="-284978">
              <a:buFont typeface="Arial" panose="020B0604020202020204" pitchFamily="34" charset="0"/>
              <a:buChar char="•"/>
            </a:pPr>
            <a:r>
              <a:rPr lang="en-US" sz="1100" dirty="0"/>
              <a:t>SANA w/ IGCA may be used to manage S/C ID, Identities, keys</a:t>
            </a:r>
          </a:p>
          <a:p>
            <a:pPr marL="606995" indent="-284978">
              <a:buFont typeface="Arial" panose="020B0604020202020204" pitchFamily="34" charset="0"/>
              <a:buChar char="•"/>
            </a:pPr>
            <a:r>
              <a:rPr lang="en-US" sz="1100" dirty="0"/>
              <a:t>ESLT or SRN MOC may manage / coordinate routing or a separate org may handle that task</a:t>
            </a:r>
          </a:p>
        </p:txBody>
      </p:sp>
      <p:cxnSp>
        <p:nvCxnSpPr>
          <p:cNvPr id="154" name="Straight Arrow Connector 153">
            <a:extLst>
              <a:ext uri="{FF2B5EF4-FFF2-40B4-BE49-F238E27FC236}">
                <a16:creationId xmlns:a16="http://schemas.microsoft.com/office/drawing/2014/main" id="{7EA87923-874E-946D-2EB6-5DC6F3059E96}"/>
              </a:ext>
            </a:extLst>
          </p:cNvPr>
          <p:cNvCxnSpPr>
            <a:cxnSpLocks/>
          </p:cNvCxnSpPr>
          <p:nvPr/>
        </p:nvCxnSpPr>
        <p:spPr bwMode="auto">
          <a:xfrm flipV="1">
            <a:off x="4428691" y="2304873"/>
            <a:ext cx="3749856" cy="17712"/>
          </a:xfrm>
          <a:prstGeom prst="straightConnector1">
            <a:avLst/>
          </a:prstGeom>
          <a:solidFill>
            <a:srgbClr val="FFFFFF"/>
          </a:solidFill>
          <a:ln w="9525" cap="flat" cmpd="sng" algn="ctr">
            <a:solidFill>
              <a:srgbClr val="000000"/>
            </a:solidFill>
            <a:prstDash val="solid"/>
            <a:round/>
            <a:headEnd type="triangle"/>
            <a:tailEnd type="triangle"/>
          </a:ln>
          <a:effectLst/>
        </p:spPr>
      </p:cxnSp>
      <p:sp>
        <p:nvSpPr>
          <p:cNvPr id="11" name="Rectangle 97">
            <a:extLst>
              <a:ext uri="{FF2B5EF4-FFF2-40B4-BE49-F238E27FC236}">
                <a16:creationId xmlns:a16="http://schemas.microsoft.com/office/drawing/2014/main" id="{7608A709-A4E2-B91D-9B21-98058C026944}"/>
              </a:ext>
            </a:extLst>
          </p:cNvPr>
          <p:cNvSpPr>
            <a:spLocks noChangeArrowheads="1"/>
          </p:cNvSpPr>
          <p:nvPr/>
        </p:nvSpPr>
        <p:spPr bwMode="auto">
          <a:xfrm>
            <a:off x="5792861" y="1749562"/>
            <a:ext cx="1754187" cy="382905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nchorCtr="0"/>
          <a:lstStyle/>
          <a:p>
            <a:pPr algn="ctr"/>
            <a:endParaRPr kumimoji="1" lang="en-GB" sz="2400"/>
          </a:p>
        </p:txBody>
      </p:sp>
      <p:sp>
        <p:nvSpPr>
          <p:cNvPr id="33" name="Rectangle 669">
            <a:extLst>
              <a:ext uri="{FF2B5EF4-FFF2-40B4-BE49-F238E27FC236}">
                <a16:creationId xmlns:a16="http://schemas.microsoft.com/office/drawing/2014/main" id="{3215912F-1FAC-C1D6-1D93-E2561356F308}"/>
              </a:ext>
            </a:extLst>
          </p:cNvPr>
          <p:cNvSpPr>
            <a:spLocks noChangeArrowheads="1"/>
          </p:cNvSpPr>
          <p:nvPr/>
        </p:nvSpPr>
        <p:spPr bwMode="auto">
          <a:xfrm>
            <a:off x="6010348" y="1822874"/>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0">
            <a:spAutoFit/>
          </a:bodyPr>
          <a:lstStyle/>
          <a:p>
            <a:pPr algn="ctr"/>
            <a:r>
              <a:rPr lang="en-US" sz="1000" b="1"/>
              <a:t>Earth-Space</a:t>
            </a:r>
          </a:p>
          <a:p>
            <a:pPr algn="ctr"/>
            <a:r>
              <a:rPr lang="en-US" sz="1000" b="1"/>
              <a:t>Link Terminal</a:t>
            </a:r>
          </a:p>
        </p:txBody>
      </p:sp>
      <p:sp>
        <p:nvSpPr>
          <p:cNvPr id="34" name="Rectangle 591">
            <a:extLst>
              <a:ext uri="{FF2B5EF4-FFF2-40B4-BE49-F238E27FC236}">
                <a16:creationId xmlns:a16="http://schemas.microsoft.com/office/drawing/2014/main" id="{2504FB34-0775-EA38-55FD-5C9731D1FBDC}"/>
              </a:ext>
            </a:extLst>
          </p:cNvPr>
          <p:cNvSpPr>
            <a:spLocks noChangeArrowheads="1"/>
          </p:cNvSpPr>
          <p:nvPr/>
        </p:nvSpPr>
        <p:spPr bwMode="auto">
          <a:xfrm>
            <a:off x="6203229" y="1424124"/>
            <a:ext cx="933450" cy="20955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44" name="Text Box 12">
            <a:extLst>
              <a:ext uri="{FF2B5EF4-FFF2-40B4-BE49-F238E27FC236}">
                <a16:creationId xmlns:a16="http://schemas.microsoft.com/office/drawing/2014/main" id="{80EA702E-64EF-7036-7D74-6562B7980E81}"/>
              </a:ext>
            </a:extLst>
          </p:cNvPr>
          <p:cNvSpPr txBox="1">
            <a:spLocks noChangeArrowheads="1"/>
          </p:cNvSpPr>
          <p:nvPr/>
        </p:nvSpPr>
        <p:spPr bwMode="auto">
          <a:xfrm>
            <a:off x="5881761" y="5176974"/>
            <a:ext cx="571500"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52" name="Text Box 16">
            <a:extLst>
              <a:ext uri="{FF2B5EF4-FFF2-40B4-BE49-F238E27FC236}">
                <a16:creationId xmlns:a16="http://schemas.microsoft.com/office/drawing/2014/main" id="{FD6319FC-9DC3-FF04-5838-1603DF85D1F5}"/>
              </a:ext>
            </a:extLst>
          </p:cNvPr>
          <p:cNvSpPr txBox="1">
            <a:spLocks noChangeArrowheads="1"/>
          </p:cNvSpPr>
          <p:nvPr/>
        </p:nvSpPr>
        <p:spPr bwMode="auto">
          <a:xfrm>
            <a:off x="6588198" y="51785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57" name="Straight Connector 56">
            <a:extLst>
              <a:ext uri="{FF2B5EF4-FFF2-40B4-BE49-F238E27FC236}">
                <a16:creationId xmlns:a16="http://schemas.microsoft.com/office/drawing/2014/main" id="{7561EF50-450C-B479-633E-F3370019C9F0}"/>
              </a:ext>
            </a:extLst>
          </p:cNvPr>
          <p:cNvCxnSpPr>
            <a:cxnSpLocks noChangeShapeType="1"/>
            <a:stCxn id="63" idx="3"/>
            <a:endCxn id="44" idx="0"/>
          </p:cNvCxnSpPr>
          <p:nvPr/>
        </p:nvCxnSpPr>
        <p:spPr bwMode="auto">
          <a:xfrm>
            <a:off x="6135761" y="3378337"/>
            <a:ext cx="31750" cy="17986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58" name="Straight Connector 57">
            <a:extLst>
              <a:ext uri="{FF2B5EF4-FFF2-40B4-BE49-F238E27FC236}">
                <a16:creationId xmlns:a16="http://schemas.microsoft.com/office/drawing/2014/main" id="{EA0806F4-6660-605F-6946-14327FE53D6C}"/>
              </a:ext>
            </a:extLst>
          </p:cNvPr>
          <p:cNvCxnSpPr>
            <a:cxnSpLocks noChangeShapeType="1"/>
            <a:stCxn id="62" idx="5"/>
          </p:cNvCxnSpPr>
          <p:nvPr/>
        </p:nvCxnSpPr>
        <p:spPr bwMode="auto">
          <a:xfrm>
            <a:off x="6864423" y="4622937"/>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59" name="Text Box 15">
            <a:extLst>
              <a:ext uri="{FF2B5EF4-FFF2-40B4-BE49-F238E27FC236}">
                <a16:creationId xmlns:a16="http://schemas.microsoft.com/office/drawing/2014/main" id="{A0C9C3B3-1167-6611-CC55-3524BEF9D230}"/>
              </a:ext>
            </a:extLst>
          </p:cNvPr>
          <p:cNvSpPr txBox="1">
            <a:spLocks noChangeArrowheads="1"/>
          </p:cNvSpPr>
          <p:nvPr/>
        </p:nvSpPr>
        <p:spPr bwMode="auto">
          <a:xfrm>
            <a:off x="6588198" y="4962662"/>
            <a:ext cx="895350"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0" name="Text Box 12">
            <a:extLst>
              <a:ext uri="{FF2B5EF4-FFF2-40B4-BE49-F238E27FC236}">
                <a16:creationId xmlns:a16="http://schemas.microsoft.com/office/drawing/2014/main" id="{9CE106CB-8969-F3A5-8112-AB2EE6A30251}"/>
              </a:ext>
            </a:extLst>
          </p:cNvPr>
          <p:cNvSpPr txBox="1">
            <a:spLocks noChangeArrowheads="1"/>
          </p:cNvSpPr>
          <p:nvPr/>
        </p:nvSpPr>
        <p:spPr bwMode="auto">
          <a:xfrm>
            <a:off x="5881761" y="4962662"/>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61" name="Text Box 15">
            <a:extLst>
              <a:ext uri="{FF2B5EF4-FFF2-40B4-BE49-F238E27FC236}">
                <a16:creationId xmlns:a16="http://schemas.microsoft.com/office/drawing/2014/main" id="{9C700184-706A-25A0-6A42-A1B95B3D55D0}"/>
              </a:ext>
            </a:extLst>
          </p:cNvPr>
          <p:cNvSpPr txBox="1">
            <a:spLocks noChangeArrowheads="1"/>
          </p:cNvSpPr>
          <p:nvPr/>
        </p:nvSpPr>
        <p:spPr bwMode="auto">
          <a:xfrm>
            <a:off x="6588198" y="4743587"/>
            <a:ext cx="569913"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CSTS-FF</a:t>
            </a:r>
            <a:endParaRPr lang="en-US" sz="900" dirty="0">
              <a:solidFill>
                <a:schemeClr val="tx1"/>
              </a:solidFill>
              <a:latin typeface="Calibri" pitchFamily="34" charset="0"/>
            </a:endParaRPr>
          </a:p>
        </p:txBody>
      </p:sp>
      <p:sp>
        <p:nvSpPr>
          <p:cNvPr id="62" name="Oval 7">
            <a:extLst>
              <a:ext uri="{FF2B5EF4-FFF2-40B4-BE49-F238E27FC236}">
                <a16:creationId xmlns:a16="http://schemas.microsoft.com/office/drawing/2014/main" id="{C33CF6F6-C2FF-F230-FB99-41BFBDE5DE9F}"/>
              </a:ext>
            </a:extLst>
          </p:cNvPr>
          <p:cNvSpPr>
            <a:spLocks noChangeArrowheads="1"/>
          </p:cNvSpPr>
          <p:nvPr/>
        </p:nvSpPr>
        <p:spPr bwMode="auto">
          <a:xfrm>
            <a:off x="6021461" y="4370524"/>
            <a:ext cx="987425" cy="296863"/>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CSTS F-Frame</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3" name="Oval 7">
            <a:extLst>
              <a:ext uri="{FF2B5EF4-FFF2-40B4-BE49-F238E27FC236}">
                <a16:creationId xmlns:a16="http://schemas.microsoft.com/office/drawing/2014/main" id="{A25BA5E5-195A-FF29-0130-97DC3F760608}"/>
              </a:ext>
            </a:extLst>
          </p:cNvPr>
          <p:cNvSpPr>
            <a:spLocks noChangeArrowheads="1"/>
          </p:cNvSpPr>
          <p:nvPr/>
        </p:nvSpPr>
        <p:spPr bwMode="auto">
          <a:xfrm>
            <a:off x="5991298" y="3132274"/>
            <a:ext cx="987425"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28" name="Magnetic Disk 18">
            <a:extLst>
              <a:ext uri="{FF2B5EF4-FFF2-40B4-BE49-F238E27FC236}">
                <a16:creationId xmlns:a16="http://schemas.microsoft.com/office/drawing/2014/main" id="{8938587C-8132-D3BB-FC77-D42269513CF6}"/>
              </a:ext>
            </a:extLst>
          </p:cNvPr>
          <p:cNvSpPr/>
          <p:nvPr/>
        </p:nvSpPr>
        <p:spPr>
          <a:xfrm>
            <a:off x="6338961" y="2686187"/>
            <a:ext cx="268287"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900"/>
          </a:p>
        </p:txBody>
      </p:sp>
      <p:cxnSp>
        <p:nvCxnSpPr>
          <p:cNvPr id="130" name="Elbow Connector 274">
            <a:extLst>
              <a:ext uri="{FF2B5EF4-FFF2-40B4-BE49-F238E27FC236}">
                <a16:creationId xmlns:a16="http://schemas.microsoft.com/office/drawing/2014/main" id="{642B63B4-2AFA-8914-1BF2-DDEF509FFE19}"/>
              </a:ext>
            </a:extLst>
          </p:cNvPr>
          <p:cNvCxnSpPr>
            <a:cxnSpLocks noChangeShapeType="1"/>
            <a:stCxn id="128" idx="4"/>
            <a:endCxn id="63" idx="7"/>
          </p:cNvCxnSpPr>
          <p:nvPr/>
        </p:nvCxnSpPr>
        <p:spPr bwMode="auto">
          <a:xfrm>
            <a:off x="6607248" y="2865574"/>
            <a:ext cx="227013" cy="307975"/>
          </a:xfrm>
          <a:prstGeom prst="bentConnector2">
            <a:avLst/>
          </a:prstGeom>
          <a:noFill/>
          <a:ln w="19050">
            <a:solidFill>
              <a:schemeClr val="tx1"/>
            </a:solidFill>
            <a:round/>
            <a:headEnd type="arrow" w="med" len="med"/>
            <a:tailEnd type="none" w="med" len="med"/>
          </a:ln>
          <a:extLst>
            <a:ext uri="{909E8E84-426E-40dd-AFC4-6F175D3DCCD1}">
              <a14:hiddenFill xmlns:a14="http://schemas.microsoft.com/office/drawing/2010/main" xmlns="">
                <a:noFill/>
              </a14:hiddenFill>
            </a:ext>
          </a:extLst>
        </p:spPr>
      </p:cxnSp>
      <p:cxnSp>
        <p:nvCxnSpPr>
          <p:cNvPr id="131" name="Elbow Connector 15">
            <a:extLst>
              <a:ext uri="{FF2B5EF4-FFF2-40B4-BE49-F238E27FC236}">
                <a16:creationId xmlns:a16="http://schemas.microsoft.com/office/drawing/2014/main" id="{4BB01932-0740-F52F-A487-700F24730038}"/>
              </a:ext>
            </a:extLst>
          </p:cNvPr>
          <p:cNvCxnSpPr>
            <a:cxnSpLocks noChangeShapeType="1"/>
            <a:stCxn id="128" idx="2"/>
            <a:endCxn id="63" idx="1"/>
          </p:cNvCxnSpPr>
          <p:nvPr/>
        </p:nvCxnSpPr>
        <p:spPr bwMode="auto">
          <a:xfrm rot="10800000" flipV="1">
            <a:off x="6135761" y="2865574"/>
            <a:ext cx="203200" cy="307975"/>
          </a:xfrm>
          <a:prstGeom prst="bentConnector2">
            <a:avLst/>
          </a:prstGeom>
          <a:noFill/>
          <a:ln w="19050">
            <a:solidFill>
              <a:schemeClr val="tx1"/>
            </a:solidFill>
            <a:round/>
            <a:headEnd type="none" w="med" len="med"/>
            <a:tailEnd type="arrow" w="med" len="med"/>
          </a:ln>
          <a:extLst>
            <a:ext uri="{909E8E84-426E-40dd-AFC4-6F175D3DCCD1}">
              <a14:hiddenFill xmlns:a14="http://schemas.microsoft.com/office/drawing/2010/main" xmlns="">
                <a:noFill/>
              </a14:hiddenFill>
            </a:ext>
          </a:extLst>
        </p:spPr>
      </p:cxnSp>
      <p:sp>
        <p:nvSpPr>
          <p:cNvPr id="132" name="Text Box 15">
            <a:extLst>
              <a:ext uri="{FF2B5EF4-FFF2-40B4-BE49-F238E27FC236}">
                <a16:creationId xmlns:a16="http://schemas.microsoft.com/office/drawing/2014/main" id="{75940A2A-FDF5-E9AB-4254-DD679B9E274D}"/>
              </a:ext>
            </a:extLst>
          </p:cNvPr>
          <p:cNvSpPr txBox="1">
            <a:spLocks noChangeArrowheads="1"/>
          </p:cNvSpPr>
          <p:nvPr/>
        </p:nvSpPr>
        <p:spPr bwMode="auto">
          <a:xfrm>
            <a:off x="5867473" y="3924437"/>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34" name="Text Box 15">
            <a:extLst>
              <a:ext uri="{FF2B5EF4-FFF2-40B4-BE49-F238E27FC236}">
                <a16:creationId xmlns:a16="http://schemas.microsoft.com/office/drawing/2014/main" id="{ABFB8F05-F421-8BB8-1CCB-69160B822F36}"/>
              </a:ext>
            </a:extLst>
          </p:cNvPr>
          <p:cNvSpPr txBox="1">
            <a:spLocks noChangeArrowheads="1"/>
          </p:cNvSpPr>
          <p:nvPr/>
        </p:nvSpPr>
        <p:spPr bwMode="auto">
          <a:xfrm>
            <a:off x="5862711" y="34910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35" name="Text Box 15">
            <a:extLst>
              <a:ext uri="{FF2B5EF4-FFF2-40B4-BE49-F238E27FC236}">
                <a16:creationId xmlns:a16="http://schemas.microsoft.com/office/drawing/2014/main" id="{22CBE3B1-95EA-4353-8DC3-FC0BE479EB96}"/>
              </a:ext>
            </a:extLst>
          </p:cNvPr>
          <p:cNvSpPr txBox="1">
            <a:spLocks noChangeArrowheads="1"/>
          </p:cNvSpPr>
          <p:nvPr/>
        </p:nvSpPr>
        <p:spPr bwMode="auto">
          <a:xfrm>
            <a:off x="5865886" y="3706949"/>
            <a:ext cx="5667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6" name="Text Box 15">
            <a:extLst>
              <a:ext uri="{FF2B5EF4-FFF2-40B4-BE49-F238E27FC236}">
                <a16:creationId xmlns:a16="http://schemas.microsoft.com/office/drawing/2014/main" id="{8CE50567-3A4D-B325-7F8E-1F8A207C2D45}"/>
              </a:ext>
            </a:extLst>
          </p:cNvPr>
          <p:cNvSpPr txBox="1">
            <a:spLocks noChangeArrowheads="1"/>
          </p:cNvSpPr>
          <p:nvPr/>
        </p:nvSpPr>
        <p:spPr bwMode="auto">
          <a:xfrm>
            <a:off x="5867473" y="4140337"/>
            <a:ext cx="571500"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137" name="Straight Connector 136">
            <a:extLst>
              <a:ext uri="{FF2B5EF4-FFF2-40B4-BE49-F238E27FC236}">
                <a16:creationId xmlns:a16="http://schemas.microsoft.com/office/drawing/2014/main" id="{E700B624-BD5D-41CC-F665-692142735C48}"/>
              </a:ext>
            </a:extLst>
          </p:cNvPr>
          <p:cNvCxnSpPr>
            <a:cxnSpLocks noChangeShapeType="1"/>
          </p:cNvCxnSpPr>
          <p:nvPr/>
        </p:nvCxnSpPr>
        <p:spPr bwMode="auto">
          <a:xfrm>
            <a:off x="7347023" y="3675199"/>
            <a:ext cx="0" cy="12874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45" name="Straight Connector 144">
            <a:extLst>
              <a:ext uri="{FF2B5EF4-FFF2-40B4-BE49-F238E27FC236}">
                <a16:creationId xmlns:a16="http://schemas.microsoft.com/office/drawing/2014/main" id="{4E6845C9-E721-CCEB-FA77-5BC383F47DB4}"/>
              </a:ext>
            </a:extLst>
          </p:cNvPr>
          <p:cNvCxnSpPr>
            <a:cxnSpLocks noChangeShapeType="1"/>
            <a:stCxn id="63" idx="5"/>
          </p:cNvCxnSpPr>
          <p:nvPr/>
        </p:nvCxnSpPr>
        <p:spPr bwMode="auto">
          <a:xfrm>
            <a:off x="6834261" y="3378337"/>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46" name="Text Box 15">
            <a:extLst>
              <a:ext uri="{FF2B5EF4-FFF2-40B4-BE49-F238E27FC236}">
                <a16:creationId xmlns:a16="http://schemas.microsoft.com/office/drawing/2014/main" id="{3A79C015-B1C4-AC82-F749-EECDB6735F58}"/>
              </a:ext>
            </a:extLst>
          </p:cNvPr>
          <p:cNvSpPr txBox="1">
            <a:spLocks noChangeArrowheads="1"/>
          </p:cNvSpPr>
          <p:nvPr/>
        </p:nvSpPr>
        <p:spPr bwMode="auto">
          <a:xfrm>
            <a:off x="6599311" y="3491049"/>
            <a:ext cx="884237"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80" name="Straight Connector 157"/>
          <p:cNvCxnSpPr>
            <a:cxnSpLocks noChangeShapeType="1"/>
          </p:cNvCxnSpPr>
          <p:nvPr/>
        </p:nvCxnSpPr>
        <p:spPr bwMode="auto">
          <a:xfrm rot="5400000">
            <a:off x="6979760" y="5592899"/>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7" name="TextBox 76">
            <a:extLst>
              <a:ext uri="{FF2B5EF4-FFF2-40B4-BE49-F238E27FC236}">
                <a16:creationId xmlns:a16="http://schemas.microsoft.com/office/drawing/2014/main" id="{B8F94500-FAC3-0BCD-DA34-6808576795CC}"/>
              </a:ext>
            </a:extLst>
          </p:cNvPr>
          <p:cNvSpPr txBox="1">
            <a:spLocks noChangeArrowheads="1"/>
          </p:cNvSpPr>
          <p:nvPr/>
        </p:nvSpPr>
        <p:spPr bwMode="auto">
          <a:xfrm>
            <a:off x="6825247" y="4456851"/>
            <a:ext cx="4411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a:t>
            </a:r>
          </a:p>
          <a:p>
            <a:pPr algn="ctr" eaLnBrk="1" hangingPunct="1"/>
            <a:r>
              <a:rPr lang="en-US" sz="800" b="1" dirty="0">
                <a:solidFill>
                  <a:srgbClr val="0079A4"/>
                </a:solidFill>
              </a:rPr>
              <a:t>VC X</a:t>
            </a:r>
          </a:p>
        </p:txBody>
      </p:sp>
      <p:sp>
        <p:nvSpPr>
          <p:cNvPr id="153" name="TextBox 152">
            <a:extLst>
              <a:ext uri="{FF2B5EF4-FFF2-40B4-BE49-F238E27FC236}">
                <a16:creationId xmlns:a16="http://schemas.microsoft.com/office/drawing/2014/main" id="{D2C9FC0B-5545-F7B1-564D-FF8CD06E1269}"/>
              </a:ext>
            </a:extLst>
          </p:cNvPr>
          <p:cNvSpPr txBox="1"/>
          <p:nvPr/>
        </p:nvSpPr>
        <p:spPr>
          <a:xfrm>
            <a:off x="5697881" y="2261131"/>
            <a:ext cx="1194240" cy="338554"/>
          </a:xfrm>
          <a:prstGeom prst="rect">
            <a:avLst/>
          </a:prstGeom>
          <a:noFill/>
        </p:spPr>
        <p:txBody>
          <a:bodyPr wrap="square">
            <a:spAutoFit/>
          </a:bodyPr>
          <a:lstStyle/>
          <a:p>
            <a:r>
              <a:rPr kumimoji="0" lang="en-US" sz="800" b="1" i="0" u="none" strike="noStrike" cap="none" normalizeH="0" baseline="0" dirty="0">
                <a:ln>
                  <a:noFill/>
                </a:ln>
                <a:solidFill>
                  <a:srgbClr val="00B050"/>
                </a:solidFill>
                <a:effectLst/>
                <a:latin typeface="Arial" charset="0"/>
              </a:rPr>
              <a:t>Standard </a:t>
            </a:r>
            <a:r>
              <a:rPr kumimoji="0" lang="en-US" sz="800" b="1" i="0" u="none" strike="noStrike" cap="none" normalizeH="0" baseline="0" dirty="0" err="1">
                <a:ln>
                  <a:noFill/>
                </a:ln>
                <a:solidFill>
                  <a:srgbClr val="00B050"/>
                </a:solidFill>
                <a:effectLst/>
                <a:latin typeface="Arial" charset="0"/>
              </a:rPr>
              <a:t>Rtng</a:t>
            </a:r>
            <a:r>
              <a:rPr kumimoji="0" lang="en-US" sz="800" b="1" i="0" u="none" strike="noStrike" cap="none" normalizeH="0" baseline="0" dirty="0">
                <a:ln>
                  <a:noFill/>
                </a:ln>
                <a:solidFill>
                  <a:srgbClr val="00B050"/>
                </a:solidFill>
                <a:effectLst/>
                <a:latin typeface="Arial" charset="0"/>
              </a:rPr>
              <a:t>, Key, </a:t>
            </a:r>
            <a:r>
              <a:rPr kumimoji="0" lang="en-US" sz="800" b="1" i="0" u="none" strike="noStrike" cap="none" normalizeH="0" baseline="0" dirty="0" err="1">
                <a:ln>
                  <a:noFill/>
                </a:ln>
                <a:solidFill>
                  <a:srgbClr val="00B050"/>
                </a:solidFill>
                <a:effectLst/>
                <a:latin typeface="Arial" charset="0"/>
              </a:rPr>
              <a:t>Mgmt</a:t>
            </a:r>
            <a:r>
              <a:rPr kumimoji="0" lang="en-US" sz="800" b="1" i="0" u="none" strike="noStrike" cap="none" normalizeH="0" baseline="0" dirty="0">
                <a:ln>
                  <a:noFill/>
                </a:ln>
                <a:solidFill>
                  <a:srgbClr val="00B050"/>
                </a:solidFill>
                <a:effectLst/>
                <a:latin typeface="Arial" charset="0"/>
              </a:rPr>
              <a:t> Protocols</a:t>
            </a:r>
            <a:endParaRPr lang="en-US" sz="800" dirty="0">
              <a:solidFill>
                <a:srgbClr val="00B050"/>
              </a:solidFill>
            </a:endParaRPr>
          </a:p>
        </p:txBody>
      </p:sp>
      <p:sp>
        <p:nvSpPr>
          <p:cNvPr id="155" name="TextBox 77">
            <a:extLst>
              <a:ext uri="{FF2B5EF4-FFF2-40B4-BE49-F238E27FC236}">
                <a16:creationId xmlns:a16="http://schemas.microsoft.com/office/drawing/2014/main" id="{3DA1D421-D884-F95F-2EBB-E38BF2A9F866}"/>
              </a:ext>
            </a:extLst>
          </p:cNvPr>
          <p:cNvSpPr txBox="1">
            <a:spLocks noChangeArrowheads="1"/>
          </p:cNvSpPr>
          <p:nvPr/>
        </p:nvSpPr>
        <p:spPr bwMode="auto">
          <a:xfrm>
            <a:off x="6945803" y="3710124"/>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Z </a:t>
            </a:r>
          </a:p>
        </p:txBody>
      </p:sp>
      <p:sp>
        <p:nvSpPr>
          <p:cNvPr id="156" name="Text Box 15">
            <a:extLst>
              <a:ext uri="{FF2B5EF4-FFF2-40B4-BE49-F238E27FC236}">
                <a16:creationId xmlns:a16="http://schemas.microsoft.com/office/drawing/2014/main" id="{B39B6021-B4B8-4EB9-6A8B-8F3D1DCBC356}"/>
              </a:ext>
            </a:extLst>
          </p:cNvPr>
          <p:cNvSpPr txBox="1">
            <a:spLocks noChangeArrowheads="1"/>
          </p:cNvSpPr>
          <p:nvPr/>
        </p:nvSpPr>
        <p:spPr bwMode="auto">
          <a:xfrm>
            <a:off x="4207985" y="4304931"/>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58" name="Text Box 15">
            <a:extLst>
              <a:ext uri="{FF2B5EF4-FFF2-40B4-BE49-F238E27FC236}">
                <a16:creationId xmlns:a16="http://schemas.microsoft.com/office/drawing/2014/main" id="{8F45C2CC-0DF8-DD2E-4CEA-1527CA041D73}"/>
              </a:ext>
            </a:extLst>
          </p:cNvPr>
          <p:cNvSpPr txBox="1">
            <a:spLocks noChangeArrowheads="1"/>
          </p:cNvSpPr>
          <p:nvPr/>
        </p:nvSpPr>
        <p:spPr bwMode="auto">
          <a:xfrm>
            <a:off x="3049161" y="4303431"/>
            <a:ext cx="568325"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39" name="Snip Single Corner Rectangle 138">
            <a:extLst>
              <a:ext uri="{FF2B5EF4-FFF2-40B4-BE49-F238E27FC236}">
                <a16:creationId xmlns:a16="http://schemas.microsoft.com/office/drawing/2014/main" id="{C3BAA4B2-7E99-CF18-A719-7E16CFB2457E}"/>
              </a:ext>
            </a:extLst>
          </p:cNvPr>
          <p:cNvSpPr/>
          <p:nvPr/>
        </p:nvSpPr>
        <p:spPr bwMode="auto">
          <a:xfrm>
            <a:off x="1746050" y="6175972"/>
            <a:ext cx="722518" cy="288925"/>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Std </a:t>
            </a:r>
            <a:r>
              <a:rPr lang="en-US" sz="600" b="1" dirty="0" err="1">
                <a:latin typeface="Arial" charset="0"/>
              </a:rPr>
              <a:t>Identites</a:t>
            </a:r>
            <a:r>
              <a:rPr lang="en-US" sz="600" b="1" dirty="0">
                <a:latin typeface="Arial" charset="0"/>
              </a:rPr>
              <a:t> &amp; Keystore</a:t>
            </a:r>
          </a:p>
        </p:txBody>
      </p:sp>
      <p:sp>
        <p:nvSpPr>
          <p:cNvPr id="157" name="Snip Single Corner Rectangle 156">
            <a:extLst>
              <a:ext uri="{FF2B5EF4-FFF2-40B4-BE49-F238E27FC236}">
                <a16:creationId xmlns:a16="http://schemas.microsoft.com/office/drawing/2014/main" id="{FEB5072C-8E9F-9036-D1EF-7A757B0C17B5}"/>
              </a:ext>
            </a:extLst>
          </p:cNvPr>
          <p:cNvSpPr/>
          <p:nvPr/>
        </p:nvSpPr>
        <p:spPr bwMode="auto">
          <a:xfrm>
            <a:off x="6793403" y="2204105"/>
            <a:ext cx="7953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Routing - E</a:t>
            </a:r>
          </a:p>
        </p:txBody>
      </p:sp>
      <p:sp>
        <p:nvSpPr>
          <p:cNvPr id="159" name="Snip Single Corner Rectangle 158">
            <a:extLst>
              <a:ext uri="{FF2B5EF4-FFF2-40B4-BE49-F238E27FC236}">
                <a16:creationId xmlns:a16="http://schemas.microsoft.com/office/drawing/2014/main" id="{407853BB-AAAD-63FA-58BD-D025F80CA709}"/>
              </a:ext>
            </a:extLst>
          </p:cNvPr>
          <p:cNvSpPr/>
          <p:nvPr/>
        </p:nvSpPr>
        <p:spPr bwMode="auto">
          <a:xfrm>
            <a:off x="6945803" y="2388110"/>
            <a:ext cx="8461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Keystore - E</a:t>
            </a:r>
          </a:p>
        </p:txBody>
      </p:sp>
      <p:sp>
        <p:nvSpPr>
          <p:cNvPr id="160" name="Snip Single Corner Rectangle 159">
            <a:extLst>
              <a:ext uri="{FF2B5EF4-FFF2-40B4-BE49-F238E27FC236}">
                <a16:creationId xmlns:a16="http://schemas.microsoft.com/office/drawing/2014/main" id="{6D945E7C-9BFB-EE1E-C349-929439BD9CBF}"/>
              </a:ext>
            </a:extLst>
          </p:cNvPr>
          <p:cNvSpPr/>
          <p:nvPr/>
        </p:nvSpPr>
        <p:spPr bwMode="auto">
          <a:xfrm>
            <a:off x="7674500" y="2180903"/>
            <a:ext cx="7953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Routing</a:t>
            </a:r>
          </a:p>
        </p:txBody>
      </p:sp>
      <p:sp>
        <p:nvSpPr>
          <p:cNvPr id="161" name="Snip Single Corner Rectangle 160">
            <a:extLst>
              <a:ext uri="{FF2B5EF4-FFF2-40B4-BE49-F238E27FC236}">
                <a16:creationId xmlns:a16="http://schemas.microsoft.com/office/drawing/2014/main" id="{C8B08CEC-AD9C-2B7C-E376-292570012241}"/>
              </a:ext>
            </a:extLst>
          </p:cNvPr>
          <p:cNvSpPr/>
          <p:nvPr/>
        </p:nvSpPr>
        <p:spPr bwMode="auto">
          <a:xfrm>
            <a:off x="7826900" y="2364908"/>
            <a:ext cx="8461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Keystore</a:t>
            </a:r>
          </a:p>
        </p:txBody>
      </p:sp>
      <p:sp>
        <p:nvSpPr>
          <p:cNvPr id="162" name="Snip Single Corner Rectangle 161">
            <a:extLst>
              <a:ext uri="{FF2B5EF4-FFF2-40B4-BE49-F238E27FC236}">
                <a16:creationId xmlns:a16="http://schemas.microsoft.com/office/drawing/2014/main" id="{0C1F4DEB-0A45-4397-E05C-09796E2840D7}"/>
              </a:ext>
            </a:extLst>
          </p:cNvPr>
          <p:cNvSpPr/>
          <p:nvPr/>
        </p:nvSpPr>
        <p:spPr bwMode="auto">
          <a:xfrm>
            <a:off x="4008351" y="2201685"/>
            <a:ext cx="7953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lang="en-US" sz="600" b="1" dirty="0">
                <a:latin typeface="Arial" charset="0"/>
              </a:rPr>
              <a:t>Std  </a:t>
            </a:r>
            <a:r>
              <a:rPr kumimoji="0" lang="en-US" sz="600" b="1" i="0" u="none" strike="noStrike" cap="none" normalizeH="0" baseline="0" dirty="0">
                <a:ln>
                  <a:noFill/>
                </a:ln>
                <a:solidFill>
                  <a:schemeClr val="tx1"/>
                </a:solidFill>
                <a:effectLst/>
                <a:latin typeface="Arial" charset="0"/>
              </a:rPr>
              <a:t>Routing</a:t>
            </a:r>
          </a:p>
        </p:txBody>
      </p:sp>
      <p:sp>
        <p:nvSpPr>
          <p:cNvPr id="163" name="Snip Single Corner Rectangle 162">
            <a:extLst>
              <a:ext uri="{FF2B5EF4-FFF2-40B4-BE49-F238E27FC236}">
                <a16:creationId xmlns:a16="http://schemas.microsoft.com/office/drawing/2014/main" id="{D35258BD-518B-3283-B3C9-3C408F398C61}"/>
              </a:ext>
            </a:extLst>
          </p:cNvPr>
          <p:cNvSpPr/>
          <p:nvPr/>
        </p:nvSpPr>
        <p:spPr bwMode="auto">
          <a:xfrm>
            <a:off x="4160751" y="2385690"/>
            <a:ext cx="8461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Keystore</a:t>
            </a:r>
          </a:p>
        </p:txBody>
      </p:sp>
      <p:sp>
        <p:nvSpPr>
          <p:cNvPr id="164" name="Snip Single Corner Rectangle 163">
            <a:extLst>
              <a:ext uri="{FF2B5EF4-FFF2-40B4-BE49-F238E27FC236}">
                <a16:creationId xmlns:a16="http://schemas.microsoft.com/office/drawing/2014/main" id="{20407EBE-FBBD-1C4B-EEFC-AF5FA0CDEFC7}"/>
              </a:ext>
            </a:extLst>
          </p:cNvPr>
          <p:cNvSpPr/>
          <p:nvPr/>
        </p:nvSpPr>
        <p:spPr bwMode="auto">
          <a:xfrm>
            <a:off x="2863893" y="2222022"/>
            <a:ext cx="7953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Std Routing</a:t>
            </a:r>
          </a:p>
        </p:txBody>
      </p:sp>
      <p:sp>
        <p:nvSpPr>
          <p:cNvPr id="165" name="Snip Single Corner Rectangle 164">
            <a:extLst>
              <a:ext uri="{FF2B5EF4-FFF2-40B4-BE49-F238E27FC236}">
                <a16:creationId xmlns:a16="http://schemas.microsoft.com/office/drawing/2014/main" id="{5FC01290-B7FE-B061-D166-71FE2707F253}"/>
              </a:ext>
            </a:extLst>
          </p:cNvPr>
          <p:cNvSpPr/>
          <p:nvPr/>
        </p:nvSpPr>
        <p:spPr bwMode="auto">
          <a:xfrm>
            <a:off x="3016293" y="2406027"/>
            <a:ext cx="8461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Keystore</a:t>
            </a:r>
          </a:p>
        </p:txBody>
      </p:sp>
      <p:sp>
        <p:nvSpPr>
          <p:cNvPr id="166" name="Snip Single Corner Rectangle 165">
            <a:extLst>
              <a:ext uri="{FF2B5EF4-FFF2-40B4-BE49-F238E27FC236}">
                <a16:creationId xmlns:a16="http://schemas.microsoft.com/office/drawing/2014/main" id="{03ADBDCD-7951-DB02-FB4A-9E622D138DF5}"/>
              </a:ext>
            </a:extLst>
          </p:cNvPr>
          <p:cNvSpPr/>
          <p:nvPr/>
        </p:nvSpPr>
        <p:spPr bwMode="auto">
          <a:xfrm>
            <a:off x="8844685" y="2180713"/>
            <a:ext cx="7953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r>
              <a:rPr lang="en-US" sz="600" b="1" dirty="0">
                <a:latin typeface="Arial" charset="0"/>
              </a:rPr>
              <a:t>Std Routing</a:t>
            </a:r>
          </a:p>
        </p:txBody>
      </p:sp>
      <p:sp>
        <p:nvSpPr>
          <p:cNvPr id="167" name="Snip Single Corner Rectangle 166">
            <a:extLst>
              <a:ext uri="{FF2B5EF4-FFF2-40B4-BE49-F238E27FC236}">
                <a16:creationId xmlns:a16="http://schemas.microsoft.com/office/drawing/2014/main" id="{A2C4D208-9AA8-0783-E45E-C21060E71336}"/>
              </a:ext>
            </a:extLst>
          </p:cNvPr>
          <p:cNvSpPr/>
          <p:nvPr/>
        </p:nvSpPr>
        <p:spPr bwMode="auto">
          <a:xfrm>
            <a:off x="8997085" y="2364718"/>
            <a:ext cx="846138" cy="204977"/>
          </a:xfrm>
          <a:prstGeom prst="snip1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600" b="1" i="0" u="none" strike="noStrike" cap="none" normalizeH="0" baseline="0" dirty="0">
                <a:ln>
                  <a:noFill/>
                </a:ln>
                <a:solidFill>
                  <a:schemeClr val="tx1"/>
                </a:solidFill>
                <a:effectLst/>
                <a:latin typeface="Arial" charset="0"/>
              </a:rPr>
              <a:t>Std Keystore</a:t>
            </a:r>
          </a:p>
        </p:txBody>
      </p:sp>
      <p:cxnSp>
        <p:nvCxnSpPr>
          <p:cNvPr id="168" name="Straight Arrow Connector 167">
            <a:extLst>
              <a:ext uri="{FF2B5EF4-FFF2-40B4-BE49-F238E27FC236}">
                <a16:creationId xmlns:a16="http://schemas.microsoft.com/office/drawing/2014/main" id="{C33C0700-08F3-9881-8BEF-3B848A75F3F5}"/>
              </a:ext>
            </a:extLst>
          </p:cNvPr>
          <p:cNvCxnSpPr>
            <a:cxnSpLocks/>
          </p:cNvCxnSpPr>
          <p:nvPr/>
        </p:nvCxnSpPr>
        <p:spPr bwMode="auto">
          <a:xfrm flipV="1">
            <a:off x="4956089" y="2435792"/>
            <a:ext cx="2870811" cy="20782"/>
          </a:xfrm>
          <a:prstGeom prst="straightConnector1">
            <a:avLst/>
          </a:prstGeom>
          <a:solidFill>
            <a:srgbClr val="FFFFFF"/>
          </a:solidFill>
          <a:ln w="9525" cap="flat" cmpd="sng" algn="ctr">
            <a:solidFill>
              <a:srgbClr val="000000"/>
            </a:solidFill>
            <a:prstDash val="solid"/>
            <a:round/>
            <a:headEnd type="triangle"/>
            <a:tailEnd type="triangle"/>
          </a:ln>
          <a:effectLst/>
        </p:spPr>
      </p:cxnSp>
      <p:sp>
        <p:nvSpPr>
          <p:cNvPr id="169" name="TextBox 168">
            <a:extLst>
              <a:ext uri="{FF2B5EF4-FFF2-40B4-BE49-F238E27FC236}">
                <a16:creationId xmlns:a16="http://schemas.microsoft.com/office/drawing/2014/main" id="{6DC7B2BE-B92B-A053-145C-72848D875594}"/>
              </a:ext>
            </a:extLst>
          </p:cNvPr>
          <p:cNvSpPr txBox="1"/>
          <p:nvPr/>
        </p:nvSpPr>
        <p:spPr>
          <a:xfrm>
            <a:off x="8450055" y="2108694"/>
            <a:ext cx="570126" cy="215444"/>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CP</a:t>
            </a:r>
            <a:endParaRPr lang="en-US" sz="800" dirty="0">
              <a:solidFill>
                <a:srgbClr val="FF0000"/>
              </a:solidFill>
            </a:endParaRPr>
          </a:p>
        </p:txBody>
      </p:sp>
      <p:sp>
        <p:nvSpPr>
          <p:cNvPr id="170" name="TextBox 169">
            <a:extLst>
              <a:ext uri="{FF2B5EF4-FFF2-40B4-BE49-F238E27FC236}">
                <a16:creationId xmlns:a16="http://schemas.microsoft.com/office/drawing/2014/main" id="{BFB07193-4891-F516-477E-9F94879FB486}"/>
              </a:ext>
            </a:extLst>
          </p:cNvPr>
          <p:cNvSpPr txBox="1"/>
          <p:nvPr/>
        </p:nvSpPr>
        <p:spPr>
          <a:xfrm>
            <a:off x="8075599" y="2526819"/>
            <a:ext cx="570126" cy="215444"/>
          </a:xfrm>
          <a:prstGeom prst="rect">
            <a:avLst/>
          </a:prstGeom>
          <a:noFill/>
        </p:spPr>
        <p:txBody>
          <a:bodyPr wrap="square">
            <a:spAutoFit/>
          </a:bodyPr>
          <a:lstStyle/>
          <a:p>
            <a:pPr algn="ctr"/>
            <a:r>
              <a:rPr kumimoji="0" lang="en-US" sz="800" b="1" i="0" u="none" strike="noStrike" cap="none" normalizeH="0" baseline="0" dirty="0">
                <a:ln>
                  <a:noFill/>
                </a:ln>
                <a:solidFill>
                  <a:srgbClr val="FF0000"/>
                </a:solidFill>
                <a:effectLst/>
                <a:latin typeface="Arial" charset="0"/>
              </a:rPr>
              <a:t>SABR</a:t>
            </a:r>
            <a:endParaRPr lang="en-US" sz="800" dirty="0">
              <a:solidFill>
                <a:srgbClr val="FF0000"/>
              </a:solidFill>
            </a:endParaRPr>
          </a:p>
        </p:txBody>
      </p:sp>
      <p:sp>
        <p:nvSpPr>
          <p:cNvPr id="171" name="Snip Single Corner Rectangle 170">
            <a:extLst>
              <a:ext uri="{FF2B5EF4-FFF2-40B4-BE49-F238E27FC236}">
                <a16:creationId xmlns:a16="http://schemas.microsoft.com/office/drawing/2014/main" id="{34742DBB-5CAD-4758-A59E-38F8EBC71FEF}"/>
              </a:ext>
            </a:extLst>
          </p:cNvPr>
          <p:cNvSpPr/>
          <p:nvPr/>
        </p:nvSpPr>
        <p:spPr bwMode="auto">
          <a:xfrm>
            <a:off x="6491157" y="4055653"/>
            <a:ext cx="795338" cy="204977"/>
          </a:xfrm>
          <a:prstGeom prst="snip1Rect">
            <a:avLst/>
          </a:prstGeom>
          <a:solidFill>
            <a:srgbClr val="99CCFF"/>
          </a:solidFill>
          <a:ln w="9525">
            <a:solidFill>
              <a:srgbClr val="000000"/>
            </a:solidFill>
            <a:miter lim="800000"/>
            <a:headEnd/>
            <a:tailEnd/>
          </a:ln>
        </p:spPr>
        <p:txBody>
          <a:bodyPr lIns="33840" tIns="31320" rIns="33840" bIns="31320" anchor="ctr" anchorCtr="0"/>
          <a:lstStyle/>
          <a:p>
            <a:pPr algn="ctr"/>
            <a:r>
              <a:rPr lang="en-US" sz="600" dirty="0">
                <a:latin typeface="Calibri" pitchFamily="34" charset="0"/>
                <a:ea typeface="ÇlÇr ñæí©" charset="-128"/>
              </a:rPr>
              <a:t>Link Schedule (SSF)</a:t>
            </a:r>
          </a:p>
        </p:txBody>
      </p:sp>
      <p:cxnSp>
        <p:nvCxnSpPr>
          <p:cNvPr id="172" name="Straight Arrow Connector 171">
            <a:extLst>
              <a:ext uri="{FF2B5EF4-FFF2-40B4-BE49-F238E27FC236}">
                <a16:creationId xmlns:a16="http://schemas.microsoft.com/office/drawing/2014/main" id="{E4D727E2-B7DB-A3D7-A183-B702A2EA6749}"/>
              </a:ext>
            </a:extLst>
          </p:cNvPr>
          <p:cNvCxnSpPr>
            <a:cxnSpLocks/>
            <a:stCxn id="171" idx="3"/>
            <a:endCxn id="174" idx="3"/>
          </p:cNvCxnSpPr>
          <p:nvPr/>
        </p:nvCxnSpPr>
        <p:spPr bwMode="auto">
          <a:xfrm flipV="1">
            <a:off x="6888826" y="3091057"/>
            <a:ext cx="152360" cy="964596"/>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
        <p:nvSpPr>
          <p:cNvPr id="173" name="Left-Right Arrow 172">
            <a:extLst>
              <a:ext uri="{FF2B5EF4-FFF2-40B4-BE49-F238E27FC236}">
                <a16:creationId xmlns:a16="http://schemas.microsoft.com/office/drawing/2014/main" id="{3ABF67D9-ED80-FC57-79F6-0E42024B5C26}"/>
              </a:ext>
            </a:extLst>
          </p:cNvPr>
          <p:cNvSpPr/>
          <p:nvPr/>
        </p:nvSpPr>
        <p:spPr bwMode="auto">
          <a:xfrm>
            <a:off x="8559323" y="2272032"/>
            <a:ext cx="259402" cy="45719"/>
          </a:xfrm>
          <a:prstGeom prst="lef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74" name="Oval 7">
            <a:extLst>
              <a:ext uri="{FF2B5EF4-FFF2-40B4-BE49-F238E27FC236}">
                <a16:creationId xmlns:a16="http://schemas.microsoft.com/office/drawing/2014/main" id="{C1D74851-805A-789C-B29D-398F7665106D}"/>
              </a:ext>
            </a:extLst>
          </p:cNvPr>
          <p:cNvSpPr>
            <a:spLocks noChangeArrowheads="1"/>
          </p:cNvSpPr>
          <p:nvPr/>
        </p:nvSpPr>
        <p:spPr bwMode="auto">
          <a:xfrm>
            <a:off x="6954702" y="2844444"/>
            <a:ext cx="590550"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err="1">
                <a:latin typeface="Calibri" pitchFamily="34" charset="0"/>
                <a:ea typeface="ÇlÇr ñæí©" charset="-128"/>
              </a:rPr>
              <a:t>Rtng</a:t>
            </a:r>
            <a:r>
              <a:rPr lang="en-US" sz="900" dirty="0">
                <a:latin typeface="Calibri" pitchFamily="34" charset="0"/>
                <a:ea typeface="ÇlÇr ñæí©" charset="-128"/>
              </a:rPr>
              <a:t> Agent</a:t>
            </a:r>
          </a:p>
        </p:txBody>
      </p:sp>
      <p:cxnSp>
        <p:nvCxnSpPr>
          <p:cNvPr id="176" name="Straight Arrow Connector 175">
            <a:extLst>
              <a:ext uri="{FF2B5EF4-FFF2-40B4-BE49-F238E27FC236}">
                <a16:creationId xmlns:a16="http://schemas.microsoft.com/office/drawing/2014/main" id="{0AB61F15-802D-4CC3-AA73-34468F85E131}"/>
              </a:ext>
            </a:extLst>
          </p:cNvPr>
          <p:cNvCxnSpPr>
            <a:cxnSpLocks/>
          </p:cNvCxnSpPr>
          <p:nvPr/>
        </p:nvCxnSpPr>
        <p:spPr bwMode="auto">
          <a:xfrm flipH="1" flipV="1">
            <a:off x="6861333" y="2398321"/>
            <a:ext cx="149947" cy="506941"/>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sp>
        <p:nvSpPr>
          <p:cNvPr id="179" name="Oval 7">
            <a:extLst>
              <a:ext uri="{FF2B5EF4-FFF2-40B4-BE49-F238E27FC236}">
                <a16:creationId xmlns:a16="http://schemas.microsoft.com/office/drawing/2014/main" id="{98D5BCBC-2DBC-6FAF-4428-0F48DDC226EF}"/>
              </a:ext>
            </a:extLst>
          </p:cNvPr>
          <p:cNvSpPr>
            <a:spLocks noChangeArrowheads="1"/>
          </p:cNvSpPr>
          <p:nvPr/>
        </p:nvSpPr>
        <p:spPr bwMode="auto">
          <a:xfrm>
            <a:off x="1813970" y="5748474"/>
            <a:ext cx="590550" cy="28892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Calibri" pitchFamily="34" charset="0"/>
                <a:ea typeface="ÇlÇr ñæí©" charset="-128"/>
              </a:rPr>
              <a:t>IGCA Agent</a:t>
            </a:r>
          </a:p>
        </p:txBody>
      </p:sp>
      <p:cxnSp>
        <p:nvCxnSpPr>
          <p:cNvPr id="181" name="Straight Arrow Connector 180">
            <a:extLst>
              <a:ext uri="{FF2B5EF4-FFF2-40B4-BE49-F238E27FC236}">
                <a16:creationId xmlns:a16="http://schemas.microsoft.com/office/drawing/2014/main" id="{D64759E7-1A80-44C3-8306-9FDD36137295}"/>
              </a:ext>
            </a:extLst>
          </p:cNvPr>
          <p:cNvCxnSpPr>
            <a:cxnSpLocks/>
            <a:stCxn id="179" idx="7"/>
          </p:cNvCxnSpPr>
          <p:nvPr/>
        </p:nvCxnSpPr>
        <p:spPr bwMode="auto">
          <a:xfrm flipV="1">
            <a:off x="2318036" y="5419344"/>
            <a:ext cx="382317" cy="371442"/>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185" name="Straight Arrow Connector 184">
            <a:extLst>
              <a:ext uri="{FF2B5EF4-FFF2-40B4-BE49-F238E27FC236}">
                <a16:creationId xmlns:a16="http://schemas.microsoft.com/office/drawing/2014/main" id="{BB808709-9011-19B2-8894-D2ED75D398AD}"/>
              </a:ext>
            </a:extLst>
          </p:cNvPr>
          <p:cNvCxnSpPr>
            <a:cxnSpLocks/>
            <a:stCxn id="179" idx="7"/>
          </p:cNvCxnSpPr>
          <p:nvPr/>
        </p:nvCxnSpPr>
        <p:spPr bwMode="auto">
          <a:xfrm flipV="1">
            <a:off x="2318036" y="5571744"/>
            <a:ext cx="534717" cy="219042"/>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187" name="Straight Arrow Connector 186">
            <a:extLst>
              <a:ext uri="{FF2B5EF4-FFF2-40B4-BE49-F238E27FC236}">
                <a16:creationId xmlns:a16="http://schemas.microsoft.com/office/drawing/2014/main" id="{04914C08-54BC-00C7-53C1-31570B26A80E}"/>
              </a:ext>
            </a:extLst>
          </p:cNvPr>
          <p:cNvCxnSpPr>
            <a:cxnSpLocks/>
            <a:stCxn id="179" idx="7"/>
          </p:cNvCxnSpPr>
          <p:nvPr/>
        </p:nvCxnSpPr>
        <p:spPr bwMode="auto">
          <a:xfrm flipV="1">
            <a:off x="2318036" y="5728372"/>
            <a:ext cx="648850" cy="62414"/>
          </a:xfrm>
          <a:prstGeom prst="straightConnector1">
            <a:avLst/>
          </a:prstGeom>
          <a:solidFill>
            <a:srgbClr val="FFFFFF"/>
          </a:solidFill>
          <a:ln w="9525" cap="flat" cmpd="sng" algn="ctr">
            <a:solidFill>
              <a:srgbClr val="000000"/>
            </a:solidFill>
            <a:prstDash val="solid"/>
            <a:round/>
            <a:headEnd type="none" w="med" len="med"/>
            <a:tailEnd type="triangle" w="med" len="med"/>
          </a:ln>
          <a:effectLst/>
        </p:spPr>
      </p:cxnSp>
      <p:cxnSp>
        <p:nvCxnSpPr>
          <p:cNvPr id="190" name="Straight Connector 189">
            <a:extLst>
              <a:ext uri="{FF2B5EF4-FFF2-40B4-BE49-F238E27FC236}">
                <a16:creationId xmlns:a16="http://schemas.microsoft.com/office/drawing/2014/main" id="{34C190CC-EA31-68BD-4B20-578209AF5F30}"/>
              </a:ext>
            </a:extLst>
          </p:cNvPr>
          <p:cNvCxnSpPr>
            <a:cxnSpLocks noChangeShapeType="1"/>
            <a:stCxn id="179" idx="4"/>
            <a:endCxn id="139" idx="3"/>
          </p:cNvCxnSpPr>
          <p:nvPr/>
        </p:nvCxnSpPr>
        <p:spPr bwMode="auto">
          <a:xfrm flipH="1">
            <a:off x="2107309" y="6037399"/>
            <a:ext cx="1936" cy="13857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529061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9CC1-A2D8-BCA0-27AC-01FE59137F9B}"/>
              </a:ext>
            </a:extLst>
          </p:cNvPr>
          <p:cNvSpPr>
            <a:spLocks noGrp="1"/>
          </p:cNvSpPr>
          <p:nvPr>
            <p:ph type="title"/>
          </p:nvPr>
        </p:nvSpPr>
        <p:spPr/>
        <p:txBody>
          <a:bodyPr/>
          <a:lstStyle/>
          <a:p>
            <a:r>
              <a:rPr lang="en-US" sz="2400" u="sng" dirty="0">
                <a:solidFill>
                  <a:srgbClr val="FF0000"/>
                </a:solidFill>
              </a:rPr>
              <a:t>Notes: SSI Stage 2 ESLT</a:t>
            </a:r>
            <a:br>
              <a:rPr lang="en-US" sz="2400" dirty="0">
                <a:solidFill>
                  <a:srgbClr val="FF0000"/>
                </a:solidFill>
              </a:rPr>
            </a:br>
            <a:r>
              <a:rPr lang="en-US" sz="2400" i="1" u="sng" dirty="0">
                <a:solidFill>
                  <a:srgbClr val="FF0000"/>
                </a:solidFill>
              </a:rPr>
              <a:t>With Standard security &amp; management</a:t>
            </a:r>
            <a:endParaRPr lang="en-US" dirty="0">
              <a:solidFill>
                <a:srgbClr val="FF0000"/>
              </a:solidFill>
            </a:endParaRPr>
          </a:p>
        </p:txBody>
      </p:sp>
      <p:sp>
        <p:nvSpPr>
          <p:cNvPr id="3" name="Content Placeholder 2">
            <a:extLst>
              <a:ext uri="{FF2B5EF4-FFF2-40B4-BE49-F238E27FC236}">
                <a16:creationId xmlns:a16="http://schemas.microsoft.com/office/drawing/2014/main" id="{48429D6B-8A33-C6A6-0539-FAD1F2CA2E4D}"/>
              </a:ext>
            </a:extLst>
          </p:cNvPr>
          <p:cNvSpPr>
            <a:spLocks noGrp="1"/>
          </p:cNvSpPr>
          <p:nvPr>
            <p:ph idx="1"/>
          </p:nvPr>
        </p:nvSpPr>
        <p:spPr>
          <a:xfrm>
            <a:off x="609600" y="1213104"/>
            <a:ext cx="10863100" cy="4736592"/>
          </a:xfrm>
        </p:spPr>
        <p:txBody>
          <a:bodyPr/>
          <a:lstStyle/>
          <a:p>
            <a:r>
              <a:rPr lang="en-US" sz="1600" dirty="0"/>
              <a:t>Frequencies are assigned by SFCG, link layer SCIDs by the CCSDS SANA, BP Node numbers are defined by each Agency within their assigned range and registered in a “DTN DNS”.</a:t>
            </a:r>
          </a:p>
          <a:p>
            <a:r>
              <a:rPr lang="en-US" sz="1600" dirty="0"/>
              <a:t>The ESLT offers full DTN services and support. Contact Plans for all supported users are generated by some central entity (ESLT shown in that role here). Stage 3 coordination is done by formal peering and cross support agreements among participants.</a:t>
            </a:r>
          </a:p>
          <a:p>
            <a:r>
              <a:rPr lang="en-US" sz="1600" dirty="0"/>
              <a:t>There is a standard protocol and format to send Contact Plan (CP) info and routing updates from ESLT and SRN MOC to ERUN MOC. </a:t>
            </a:r>
          </a:p>
          <a:p>
            <a:r>
              <a:rPr lang="en-US" sz="1600" dirty="0"/>
              <a:t>Routing calculations and routing updates for ESLT, SRN and ERUN Earth &amp; Space nodes are standardized and use SABR.  </a:t>
            </a:r>
          </a:p>
          <a:p>
            <a:r>
              <a:rPr lang="en-US" sz="1600" dirty="0"/>
              <a:t>The ESLT and end user nodes all use an agreed formal method to manage their identities and certificates, shown here as the IGCA.  A standard protocol is used to keep distributed caches, for local performance, up to date.</a:t>
            </a:r>
          </a:p>
          <a:p>
            <a:r>
              <a:rPr lang="en-US" sz="1600" dirty="0"/>
              <a:t>All DTN nodes that provide services are registered in the SANA Service Site and Aperture registry.  These, and all other DTN nodes, are registered as user nodes in the equivalent of a DTN DNS registry.</a:t>
            </a:r>
          </a:p>
          <a:p>
            <a:r>
              <a:rPr lang="en-US" sz="1600" dirty="0"/>
              <a:t>Common implementations may be adopted across a deployment, but all support the standard protocols.</a:t>
            </a:r>
          </a:p>
          <a:p>
            <a:r>
              <a:rPr lang="en-US" sz="1600" dirty="0"/>
              <a:t>ESLT, SRN, and ERUN use </a:t>
            </a:r>
            <a:r>
              <a:rPr lang="en-US" sz="1600" dirty="0" err="1"/>
              <a:t>BPSec</a:t>
            </a:r>
            <a:r>
              <a:rPr lang="en-US" sz="1600" dirty="0"/>
              <a:t> to secure data transfers, with public and/or private certificates as desired.</a:t>
            </a:r>
          </a:p>
          <a:p>
            <a:r>
              <a:rPr lang="en-US" sz="1600" dirty="0"/>
              <a:t>Standard, secure, network management protocols are used to do routing updates, network management, monitoring, and reporting.  One (or more) nodes are assigned responsibility for the global enterprise.</a:t>
            </a:r>
          </a:p>
          <a:p>
            <a:r>
              <a:rPr lang="en-US" sz="1600" dirty="0"/>
              <a:t>Application data may be secured using public (or private) keys.  SRN MOC could use SDLS link layer security too, with its own private keys.  ESLT could also support SDLS, using shared keys.</a:t>
            </a:r>
          </a:p>
          <a:p>
            <a:endParaRPr lang="en-US" sz="1600" dirty="0"/>
          </a:p>
        </p:txBody>
      </p:sp>
    </p:spTree>
    <p:extLst>
      <p:ext uri="{BB962C8B-B14F-4D97-AF65-F5344CB8AC3E}">
        <p14:creationId xmlns:p14="http://schemas.microsoft.com/office/powerpoint/2010/main" val="241823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8" name="AutoShape 3"/>
          <p:cNvSpPr>
            <a:spLocks noChangeArrowheads="1"/>
          </p:cNvSpPr>
          <p:nvPr/>
        </p:nvSpPr>
        <p:spPr bwMode="auto">
          <a:xfrm>
            <a:off x="6097554" y="3789989"/>
            <a:ext cx="3895326" cy="2086594"/>
          </a:xfrm>
          <a:prstGeom prst="cube">
            <a:avLst>
              <a:gd name="adj" fmla="val 7532"/>
            </a:avLst>
          </a:prstGeom>
          <a:solidFill>
            <a:srgbClr val="E0C62C"/>
          </a:solidFill>
          <a:ln w="9525">
            <a:solidFill>
              <a:srgbClr val="000000"/>
            </a:solidFill>
            <a:miter lim="800000"/>
            <a:headEnd/>
            <a:tailEnd/>
          </a:ln>
        </p:spPr>
        <p:txBody>
          <a:bodyPr anchor="ctr"/>
          <a:lstStyle/>
          <a:p>
            <a:pPr fontAlgn="base">
              <a:spcBef>
                <a:spcPct val="0"/>
              </a:spcBef>
              <a:spcAft>
                <a:spcPct val="0"/>
              </a:spcAft>
            </a:pPr>
            <a:endParaRPr lang="en-US" sz="1400">
              <a:solidFill>
                <a:prstClr val="black"/>
              </a:solidFill>
              <a:ea typeface="ＭＳ Ｐゴシック" pitchFamily="34" charset="-128"/>
              <a:cs typeface="Arial" pitchFamily="34" charset="0"/>
            </a:endParaRPr>
          </a:p>
        </p:txBody>
      </p:sp>
      <p:sp>
        <p:nvSpPr>
          <p:cNvPr id="8201" name="AutoShape 8"/>
          <p:cNvSpPr>
            <a:spLocks noChangeArrowheads="1"/>
          </p:cNvSpPr>
          <p:nvPr/>
        </p:nvSpPr>
        <p:spPr bwMode="auto">
          <a:xfrm>
            <a:off x="6670941" y="177229"/>
            <a:ext cx="3915668" cy="2903266"/>
          </a:xfrm>
          <a:prstGeom prst="cube">
            <a:avLst>
              <a:gd name="adj" fmla="val 12102"/>
            </a:avLst>
          </a:prstGeom>
          <a:solidFill>
            <a:srgbClr val="CCFF66"/>
          </a:solidFill>
          <a:ln w="9525">
            <a:solidFill>
              <a:srgbClr val="000000"/>
            </a:solidFill>
            <a:miter lim="800000"/>
            <a:headEnd/>
            <a:tailEnd/>
          </a:ln>
        </p:spPr>
        <p:txBody>
          <a:bodyPr anchor="ctr"/>
          <a:lstStyle/>
          <a:p>
            <a:pPr fontAlgn="base">
              <a:spcBef>
                <a:spcPct val="0"/>
              </a:spcBef>
              <a:spcAft>
                <a:spcPct val="0"/>
              </a:spcAft>
            </a:pPr>
            <a:endParaRPr lang="en-US" sz="1400">
              <a:solidFill>
                <a:prstClr val="black"/>
              </a:solidFill>
              <a:ea typeface="ＭＳ Ｐゴシック" pitchFamily="34" charset="-128"/>
              <a:cs typeface="Arial" pitchFamily="34" charset="0"/>
            </a:endParaRPr>
          </a:p>
        </p:txBody>
      </p:sp>
      <p:sp>
        <p:nvSpPr>
          <p:cNvPr id="8216" name="AutoShape 3"/>
          <p:cNvSpPr>
            <a:spLocks noChangeArrowheads="1"/>
          </p:cNvSpPr>
          <p:nvPr/>
        </p:nvSpPr>
        <p:spPr bwMode="auto">
          <a:xfrm>
            <a:off x="2749155" y="3797328"/>
            <a:ext cx="2734951" cy="2093378"/>
          </a:xfrm>
          <a:prstGeom prst="cube">
            <a:avLst>
              <a:gd name="adj" fmla="val 7532"/>
            </a:avLst>
          </a:prstGeom>
          <a:solidFill>
            <a:srgbClr val="4597A0"/>
          </a:solidFill>
          <a:ln w="9525">
            <a:solidFill>
              <a:srgbClr val="000000"/>
            </a:solidFill>
            <a:miter lim="800000"/>
            <a:headEnd/>
            <a:tailEnd/>
          </a:ln>
        </p:spPr>
        <p:txBody>
          <a:bodyPr anchor="ctr"/>
          <a:lstStyle/>
          <a:p>
            <a:pPr fontAlgn="base">
              <a:spcBef>
                <a:spcPct val="0"/>
              </a:spcBef>
              <a:spcAft>
                <a:spcPct val="0"/>
              </a:spcAft>
            </a:pPr>
            <a:endParaRPr lang="en-US" sz="1400">
              <a:solidFill>
                <a:prstClr val="black"/>
              </a:solidFill>
              <a:ea typeface="ＭＳ Ｐゴシック" pitchFamily="34" charset="-128"/>
              <a:cs typeface="Arial" pitchFamily="34" charset="0"/>
            </a:endParaRPr>
          </a:p>
        </p:txBody>
      </p:sp>
      <p:sp>
        <p:nvSpPr>
          <p:cNvPr id="8221" name="AutoShape 8"/>
          <p:cNvSpPr>
            <a:spLocks noChangeArrowheads="1"/>
          </p:cNvSpPr>
          <p:nvPr/>
        </p:nvSpPr>
        <p:spPr bwMode="auto">
          <a:xfrm>
            <a:off x="1596494" y="169141"/>
            <a:ext cx="3967478" cy="2911355"/>
          </a:xfrm>
          <a:prstGeom prst="cube">
            <a:avLst>
              <a:gd name="adj" fmla="val 12102"/>
            </a:avLst>
          </a:prstGeom>
          <a:solidFill>
            <a:srgbClr val="CCFF66"/>
          </a:solidFill>
          <a:ln w="9525">
            <a:solidFill>
              <a:srgbClr val="000000"/>
            </a:solidFill>
            <a:miter lim="800000"/>
            <a:headEnd/>
            <a:tailEnd/>
          </a:ln>
        </p:spPr>
        <p:txBody>
          <a:bodyPr anchor="ctr"/>
          <a:lstStyle/>
          <a:p>
            <a:pPr fontAlgn="base">
              <a:spcBef>
                <a:spcPct val="0"/>
              </a:spcBef>
              <a:spcAft>
                <a:spcPct val="0"/>
              </a:spcAft>
            </a:pPr>
            <a:endParaRPr lang="en-US" sz="1400">
              <a:solidFill>
                <a:prstClr val="black"/>
              </a:solidFill>
              <a:ea typeface="ＭＳ Ｐゴシック" pitchFamily="34" charset="-128"/>
              <a:cs typeface="Arial" pitchFamily="34" charset="0"/>
            </a:endParaRPr>
          </a:p>
        </p:txBody>
      </p:sp>
      <p:cxnSp>
        <p:nvCxnSpPr>
          <p:cNvPr id="8233" name="Straight Connector 343"/>
          <p:cNvCxnSpPr>
            <a:cxnSpLocks noChangeShapeType="1"/>
          </p:cNvCxnSpPr>
          <p:nvPr/>
        </p:nvCxnSpPr>
        <p:spPr bwMode="auto">
          <a:xfrm flipH="1">
            <a:off x="4989151" y="1110654"/>
            <a:ext cx="3666423" cy="0"/>
          </a:xfrm>
          <a:prstGeom prst="line">
            <a:avLst/>
          </a:prstGeom>
          <a:noFill/>
          <a:ln w="25400">
            <a:solidFill>
              <a:srgbClr val="1516C2"/>
            </a:solidFill>
            <a:prstDash val="dash"/>
            <a:round/>
            <a:headEnd type="stealth" w="lg" len="lg"/>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69" name="Picture 49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33237" y="3008894"/>
            <a:ext cx="858710" cy="6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 name="Text Box 4"/>
          <p:cNvSpPr txBox="1">
            <a:spLocks noChangeArrowheads="1"/>
          </p:cNvSpPr>
          <p:nvPr/>
        </p:nvSpPr>
        <p:spPr bwMode="auto">
          <a:xfrm>
            <a:off x="8443368" y="5996863"/>
            <a:ext cx="1231900" cy="403653"/>
          </a:xfrm>
          <a:prstGeom prst="rect">
            <a:avLst/>
          </a:prstGeom>
          <a:noFill/>
          <a:ln>
            <a:noFill/>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prstClr val="black"/>
                </a:solidFill>
                <a:ea typeface="ÇlÇr ñæí©"/>
                <a:cs typeface="Arial" pitchFamily="34" charset="0"/>
              </a:rPr>
              <a:t>Earth Station</a:t>
            </a:r>
          </a:p>
        </p:txBody>
      </p:sp>
      <p:sp>
        <p:nvSpPr>
          <p:cNvPr id="371" name="Text Box 5"/>
          <p:cNvSpPr txBox="1">
            <a:spLocks noChangeArrowheads="1"/>
          </p:cNvSpPr>
          <p:nvPr/>
        </p:nvSpPr>
        <p:spPr bwMode="auto">
          <a:xfrm>
            <a:off x="8703404" y="3152720"/>
            <a:ext cx="1231900" cy="444500"/>
          </a:xfrm>
          <a:prstGeom prst="rect">
            <a:avLst/>
          </a:prstGeom>
          <a:noFill/>
          <a:ln>
            <a:noFill/>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prstClr val="black"/>
                </a:solidFill>
                <a:ea typeface="ÇlÇr ñæí©"/>
                <a:cs typeface="Arial" pitchFamily="34" charset="0"/>
              </a:rPr>
              <a:t>Mission Operations Center</a:t>
            </a:r>
          </a:p>
        </p:txBody>
      </p:sp>
      <p:grpSp>
        <p:nvGrpSpPr>
          <p:cNvPr id="372" name="Group 8"/>
          <p:cNvGrpSpPr>
            <a:grpSpLocks/>
          </p:cNvGrpSpPr>
          <p:nvPr/>
        </p:nvGrpSpPr>
        <p:grpSpPr bwMode="auto">
          <a:xfrm>
            <a:off x="7991259" y="5875285"/>
            <a:ext cx="701675" cy="619896"/>
            <a:chOff x="896" y="2214"/>
            <a:chExt cx="317" cy="323"/>
          </a:xfrm>
        </p:grpSpPr>
        <p:sp>
          <p:nvSpPr>
            <p:cNvPr id="520" name="Freeform 9"/>
            <p:cNvSpPr>
              <a:spLocks noChangeArrowheads="1"/>
            </p:cNvSpPr>
            <p:nvPr/>
          </p:nvSpPr>
          <p:spPr bwMode="auto">
            <a:xfrm rot="420000">
              <a:off x="914" y="2230"/>
              <a:ext cx="285" cy="291"/>
            </a:xfrm>
            <a:custGeom>
              <a:avLst/>
              <a:gdLst>
                <a:gd name="T0" fmla="*/ 0 w 1335"/>
                <a:gd name="T1" fmla="*/ 0 h 1339"/>
                <a:gd name="T2" fmla="*/ 0 w 1335"/>
                <a:gd name="T3" fmla="*/ 0 h 1339"/>
                <a:gd name="T4" fmla="*/ 0 w 1335"/>
                <a:gd name="T5" fmla="*/ 0 h 1339"/>
                <a:gd name="T6" fmla="*/ 0 w 1335"/>
                <a:gd name="T7" fmla="*/ 0 h 1339"/>
                <a:gd name="T8" fmla="*/ 0 w 1335"/>
                <a:gd name="T9" fmla="*/ 0 h 1339"/>
                <a:gd name="T10" fmla="*/ 0 w 1335"/>
                <a:gd name="T11" fmla="*/ 0 h 1339"/>
                <a:gd name="T12" fmla="*/ 0 w 1335"/>
                <a:gd name="T13" fmla="*/ 0 h 1339"/>
                <a:gd name="T14" fmla="*/ 0 w 1335"/>
                <a:gd name="T15" fmla="*/ 0 h 1339"/>
                <a:gd name="T16" fmla="*/ 0 w 1335"/>
                <a:gd name="T17" fmla="*/ 0 h 1339"/>
                <a:gd name="T18" fmla="*/ 0 w 1335"/>
                <a:gd name="T19" fmla="*/ 0 h 1339"/>
                <a:gd name="T20" fmla="*/ 0 w 1335"/>
                <a:gd name="T21" fmla="*/ 0 h 1339"/>
                <a:gd name="T22" fmla="*/ 0 w 1335"/>
                <a:gd name="T23" fmla="*/ 0 h 1339"/>
                <a:gd name="T24" fmla="*/ 0 w 1335"/>
                <a:gd name="T25" fmla="*/ 0 h 1339"/>
                <a:gd name="T26" fmla="*/ 0 w 1335"/>
                <a:gd name="T27" fmla="*/ 0 h 1339"/>
                <a:gd name="T28" fmla="*/ 0 w 1335"/>
                <a:gd name="T29" fmla="*/ 0 h 1339"/>
                <a:gd name="T30" fmla="*/ 0 w 1335"/>
                <a:gd name="T31" fmla="*/ 0 h 1339"/>
                <a:gd name="T32" fmla="*/ 0 w 1335"/>
                <a:gd name="T33" fmla="*/ 0 h 1339"/>
                <a:gd name="T34" fmla="*/ 0 w 1335"/>
                <a:gd name="T35" fmla="*/ 0 h 1339"/>
                <a:gd name="T36" fmla="*/ 0 w 1335"/>
                <a:gd name="T37" fmla="*/ 0 h 1339"/>
                <a:gd name="T38" fmla="*/ 0 w 1335"/>
                <a:gd name="T39" fmla="*/ 0 h 1339"/>
                <a:gd name="T40" fmla="*/ 0 w 1335"/>
                <a:gd name="T41" fmla="*/ 0 h 1339"/>
                <a:gd name="T42" fmla="*/ 0 w 1335"/>
                <a:gd name="T43" fmla="*/ 0 h 1339"/>
                <a:gd name="T44" fmla="*/ 0 w 1335"/>
                <a:gd name="T45" fmla="*/ 0 h 1339"/>
                <a:gd name="T46" fmla="*/ 0 w 1335"/>
                <a:gd name="T47" fmla="*/ 0 h 1339"/>
                <a:gd name="T48" fmla="*/ 0 w 1335"/>
                <a:gd name="T49" fmla="*/ 0 h 1339"/>
                <a:gd name="T50" fmla="*/ 0 w 1335"/>
                <a:gd name="T51" fmla="*/ 0 h 1339"/>
                <a:gd name="T52" fmla="*/ 0 w 1335"/>
                <a:gd name="T53" fmla="*/ 0 h 1339"/>
                <a:gd name="T54" fmla="*/ 0 w 1335"/>
                <a:gd name="T55" fmla="*/ 0 h 1339"/>
                <a:gd name="T56" fmla="*/ 0 w 1335"/>
                <a:gd name="T57" fmla="*/ 0 h 1339"/>
                <a:gd name="T58" fmla="*/ 0 w 1335"/>
                <a:gd name="T59" fmla="*/ 0 h 1339"/>
                <a:gd name="T60" fmla="*/ 0 w 1335"/>
                <a:gd name="T61" fmla="*/ 0 h 1339"/>
                <a:gd name="T62" fmla="*/ 0 w 1335"/>
                <a:gd name="T63" fmla="*/ 0 h 1339"/>
                <a:gd name="T64" fmla="*/ 0 w 1335"/>
                <a:gd name="T65" fmla="*/ 0 h 1339"/>
                <a:gd name="T66" fmla="*/ 0 w 1335"/>
                <a:gd name="T67" fmla="*/ 0 h 1339"/>
                <a:gd name="T68" fmla="*/ 0 w 1335"/>
                <a:gd name="T69" fmla="*/ 0 h 1339"/>
                <a:gd name="T70" fmla="*/ 0 w 1335"/>
                <a:gd name="T71" fmla="*/ 0 h 1339"/>
                <a:gd name="T72" fmla="*/ 0 w 1335"/>
                <a:gd name="T73" fmla="*/ 0 h 1339"/>
                <a:gd name="T74" fmla="*/ 0 w 1335"/>
                <a:gd name="T75" fmla="*/ 0 h 1339"/>
                <a:gd name="T76" fmla="*/ 0 w 1335"/>
                <a:gd name="T77" fmla="*/ 0 h 1339"/>
                <a:gd name="T78" fmla="*/ 0 w 1335"/>
                <a:gd name="T79" fmla="*/ 0 h 1339"/>
                <a:gd name="T80" fmla="*/ 0 w 1335"/>
                <a:gd name="T81" fmla="*/ 0 h 1339"/>
                <a:gd name="T82" fmla="*/ 0 w 1335"/>
                <a:gd name="T83" fmla="*/ 0 h 1339"/>
                <a:gd name="T84" fmla="*/ 0 w 1335"/>
                <a:gd name="T85" fmla="*/ 0 h 1339"/>
                <a:gd name="T86" fmla="*/ 0 w 1335"/>
                <a:gd name="T87" fmla="*/ 0 h 1339"/>
                <a:gd name="T88" fmla="*/ 0 w 1335"/>
                <a:gd name="T89" fmla="*/ 0 h 1339"/>
                <a:gd name="T90" fmla="*/ 0 w 1335"/>
                <a:gd name="T91" fmla="*/ 0 h 1339"/>
                <a:gd name="T92" fmla="*/ 0 w 1335"/>
                <a:gd name="T93" fmla="*/ 0 h 1339"/>
                <a:gd name="T94" fmla="*/ 0 w 1335"/>
                <a:gd name="T95" fmla="*/ 0 h 1339"/>
                <a:gd name="T96" fmla="*/ 0 w 1335"/>
                <a:gd name="T97" fmla="*/ 0 h 1339"/>
                <a:gd name="T98" fmla="*/ 0 w 1335"/>
                <a:gd name="T99" fmla="*/ 0 h 1339"/>
                <a:gd name="T100" fmla="*/ 0 w 1335"/>
                <a:gd name="T101" fmla="*/ 0 h 1339"/>
                <a:gd name="T102" fmla="*/ 0 w 1335"/>
                <a:gd name="T103" fmla="*/ 0 h 1339"/>
                <a:gd name="T104" fmla="*/ 0 w 1335"/>
                <a:gd name="T105" fmla="*/ 0 h 1339"/>
                <a:gd name="T106" fmla="*/ 0 w 1335"/>
                <a:gd name="T107" fmla="*/ 0 h 1339"/>
                <a:gd name="T108" fmla="*/ 0 w 1335"/>
                <a:gd name="T109" fmla="*/ 0 h 1339"/>
                <a:gd name="T110" fmla="*/ 0 w 1335"/>
                <a:gd name="T111" fmla="*/ 0 h 1339"/>
                <a:gd name="T112" fmla="*/ 0 w 1335"/>
                <a:gd name="T113" fmla="*/ 0 h 1339"/>
                <a:gd name="T114" fmla="*/ 0 w 1335"/>
                <a:gd name="T115" fmla="*/ 0 h 1339"/>
                <a:gd name="T116" fmla="*/ 0 w 1335"/>
                <a:gd name="T117" fmla="*/ 0 h 1339"/>
                <a:gd name="T118" fmla="*/ 0 w 1335"/>
                <a:gd name="T119" fmla="*/ 0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5"/>
                <a:gd name="T181" fmla="*/ 0 h 1339"/>
                <a:gd name="T182" fmla="*/ 1335 w 1335"/>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1" name="Freeform 10"/>
            <p:cNvSpPr>
              <a:spLocks noChangeArrowheads="1"/>
            </p:cNvSpPr>
            <p:nvPr/>
          </p:nvSpPr>
          <p:spPr bwMode="auto">
            <a:xfrm rot="420000">
              <a:off x="1053" y="2339"/>
              <a:ext cx="65" cy="69"/>
            </a:xfrm>
            <a:custGeom>
              <a:avLst/>
              <a:gdLst>
                <a:gd name="T0" fmla="*/ 0 w 306"/>
                <a:gd name="T1" fmla="*/ 0 h 316"/>
                <a:gd name="T2" fmla="*/ 0 w 306"/>
                <a:gd name="T3" fmla="*/ 0 h 316"/>
                <a:gd name="T4" fmla="*/ 0 w 306"/>
                <a:gd name="T5" fmla="*/ 0 h 316"/>
                <a:gd name="T6" fmla="*/ 0 w 306"/>
                <a:gd name="T7" fmla="*/ 0 h 316"/>
                <a:gd name="T8" fmla="*/ 0 w 306"/>
                <a:gd name="T9" fmla="*/ 0 h 316"/>
                <a:gd name="T10" fmla="*/ 0 w 306"/>
                <a:gd name="T11" fmla="*/ 0 h 316"/>
                <a:gd name="T12" fmla="*/ 0 w 306"/>
                <a:gd name="T13" fmla="*/ 0 h 316"/>
                <a:gd name="T14" fmla="*/ 0 w 306"/>
                <a:gd name="T15" fmla="*/ 0 h 316"/>
                <a:gd name="T16" fmla="*/ 0 w 306"/>
                <a:gd name="T17" fmla="*/ 0 h 316"/>
                <a:gd name="T18" fmla="*/ 0 w 306"/>
                <a:gd name="T19" fmla="*/ 0 h 316"/>
                <a:gd name="T20" fmla="*/ 0 w 306"/>
                <a:gd name="T21" fmla="*/ 0 h 316"/>
                <a:gd name="T22" fmla="*/ 0 w 306"/>
                <a:gd name="T23" fmla="*/ 0 h 316"/>
                <a:gd name="T24" fmla="*/ 0 w 306"/>
                <a:gd name="T25" fmla="*/ 0 h 316"/>
                <a:gd name="T26" fmla="*/ 0 w 306"/>
                <a:gd name="T27" fmla="*/ 0 h 316"/>
                <a:gd name="T28" fmla="*/ 0 w 306"/>
                <a:gd name="T29" fmla="*/ 0 h 316"/>
                <a:gd name="T30" fmla="*/ 0 w 306"/>
                <a:gd name="T31" fmla="*/ 0 h 316"/>
                <a:gd name="T32" fmla="*/ 0 w 306"/>
                <a:gd name="T33" fmla="*/ 0 h 316"/>
                <a:gd name="T34" fmla="*/ 0 w 306"/>
                <a:gd name="T35" fmla="*/ 0 h 316"/>
                <a:gd name="T36" fmla="*/ 0 w 306"/>
                <a:gd name="T37" fmla="*/ 0 h 316"/>
                <a:gd name="T38" fmla="*/ 0 w 306"/>
                <a:gd name="T39" fmla="*/ 0 h 316"/>
                <a:gd name="T40" fmla="*/ 0 w 306"/>
                <a:gd name="T41" fmla="*/ 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2" name="Freeform 11"/>
            <p:cNvSpPr>
              <a:spLocks noChangeArrowheads="1"/>
            </p:cNvSpPr>
            <p:nvPr/>
          </p:nvSpPr>
          <p:spPr bwMode="auto">
            <a:xfrm rot="420000">
              <a:off x="960" y="2282"/>
              <a:ext cx="183" cy="105"/>
            </a:xfrm>
            <a:custGeom>
              <a:avLst/>
              <a:gdLst>
                <a:gd name="T0" fmla="*/ 0 w 855"/>
                <a:gd name="T1" fmla="*/ 0 h 485"/>
                <a:gd name="T2" fmla="*/ 0 w 855"/>
                <a:gd name="T3" fmla="*/ 0 h 485"/>
                <a:gd name="T4" fmla="*/ 0 w 855"/>
                <a:gd name="T5" fmla="*/ 0 h 485"/>
                <a:gd name="T6" fmla="*/ 0 w 855"/>
                <a:gd name="T7" fmla="*/ 0 h 485"/>
                <a:gd name="T8" fmla="*/ 0 w 855"/>
                <a:gd name="T9" fmla="*/ 0 h 485"/>
                <a:gd name="T10" fmla="*/ 0 w 855"/>
                <a:gd name="T11" fmla="*/ 0 h 485"/>
                <a:gd name="T12" fmla="*/ 0 w 855"/>
                <a:gd name="T13" fmla="*/ 0 h 485"/>
                <a:gd name="T14" fmla="*/ 0 w 855"/>
                <a:gd name="T15" fmla="*/ 0 h 485"/>
                <a:gd name="T16" fmla="*/ 0 w 855"/>
                <a:gd name="T17" fmla="*/ 0 h 485"/>
                <a:gd name="T18" fmla="*/ 0 w 855"/>
                <a:gd name="T19" fmla="*/ 0 h 485"/>
                <a:gd name="T20" fmla="*/ 0 w 855"/>
                <a:gd name="T21" fmla="*/ 0 h 485"/>
                <a:gd name="T22" fmla="*/ 0 w 855"/>
                <a:gd name="T23" fmla="*/ 0 h 485"/>
                <a:gd name="T24" fmla="*/ 0 w 855"/>
                <a:gd name="T25" fmla="*/ 0 h 485"/>
                <a:gd name="T26" fmla="*/ 0 w 855"/>
                <a:gd name="T27" fmla="*/ 0 h 485"/>
                <a:gd name="T28" fmla="*/ 0 w 855"/>
                <a:gd name="T29" fmla="*/ 0 h 485"/>
                <a:gd name="T30" fmla="*/ 0 w 855"/>
                <a:gd name="T31" fmla="*/ 0 h 485"/>
                <a:gd name="T32" fmla="*/ 0 w 855"/>
                <a:gd name="T33" fmla="*/ 0 h 485"/>
                <a:gd name="T34" fmla="*/ 0 w 855"/>
                <a:gd name="T35" fmla="*/ 0 h 485"/>
                <a:gd name="T36" fmla="*/ 0 w 855"/>
                <a:gd name="T37" fmla="*/ 0 h 485"/>
                <a:gd name="T38" fmla="*/ 0 w 855"/>
                <a:gd name="T39" fmla="*/ 0 h 485"/>
                <a:gd name="T40" fmla="*/ 0 w 855"/>
                <a:gd name="T41" fmla="*/ 0 h 485"/>
                <a:gd name="T42" fmla="*/ 0 w 855"/>
                <a:gd name="T43" fmla="*/ 0 h 485"/>
                <a:gd name="T44" fmla="*/ 0 w 855"/>
                <a:gd name="T45" fmla="*/ 0 h 485"/>
                <a:gd name="T46" fmla="*/ 0 w 855"/>
                <a:gd name="T47" fmla="*/ 0 h 485"/>
                <a:gd name="T48" fmla="*/ 0 w 855"/>
                <a:gd name="T49" fmla="*/ 0 h 485"/>
                <a:gd name="T50" fmla="*/ 0 w 855"/>
                <a:gd name="T51" fmla="*/ 0 h 485"/>
                <a:gd name="T52" fmla="*/ 0 w 855"/>
                <a:gd name="T53" fmla="*/ 0 h 485"/>
                <a:gd name="T54" fmla="*/ 0 w 855"/>
                <a:gd name="T55" fmla="*/ 0 h 485"/>
                <a:gd name="T56" fmla="*/ 0 w 855"/>
                <a:gd name="T57" fmla="*/ 0 h 485"/>
                <a:gd name="T58" fmla="*/ 0 w 855"/>
                <a:gd name="T59" fmla="*/ 0 h 485"/>
                <a:gd name="T60" fmla="*/ 0 w 855"/>
                <a:gd name="T61" fmla="*/ 0 h 485"/>
                <a:gd name="T62" fmla="*/ 0 w 855"/>
                <a:gd name="T63" fmla="*/ 0 h 485"/>
                <a:gd name="T64" fmla="*/ 0 w 855"/>
                <a:gd name="T65" fmla="*/ 0 h 485"/>
                <a:gd name="T66" fmla="*/ 0 w 855"/>
                <a:gd name="T67" fmla="*/ 0 h 485"/>
                <a:gd name="T68" fmla="*/ 0 w 855"/>
                <a:gd name="T69" fmla="*/ 0 h 485"/>
                <a:gd name="T70" fmla="*/ 0 w 855"/>
                <a:gd name="T71" fmla="*/ 0 h 485"/>
                <a:gd name="T72" fmla="*/ 0 w 855"/>
                <a:gd name="T73" fmla="*/ 0 h 485"/>
                <a:gd name="T74" fmla="*/ 0 w 855"/>
                <a:gd name="T75" fmla="*/ 0 h 485"/>
                <a:gd name="T76" fmla="*/ 0 w 855"/>
                <a:gd name="T77" fmla="*/ 0 h 485"/>
                <a:gd name="T78" fmla="*/ 0 w 855"/>
                <a:gd name="T79" fmla="*/ 0 h 485"/>
                <a:gd name="T80" fmla="*/ 0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3" name="Freeform 12"/>
            <p:cNvSpPr>
              <a:spLocks noChangeArrowheads="1"/>
            </p:cNvSpPr>
            <p:nvPr/>
          </p:nvSpPr>
          <p:spPr bwMode="auto">
            <a:xfrm rot="420000">
              <a:off x="927" y="2282"/>
              <a:ext cx="87" cy="89"/>
            </a:xfrm>
            <a:custGeom>
              <a:avLst/>
              <a:gdLst>
                <a:gd name="T0" fmla="*/ 0 w 408"/>
                <a:gd name="T1" fmla="*/ 0 h 409"/>
                <a:gd name="T2" fmla="*/ 0 w 408"/>
                <a:gd name="T3" fmla="*/ 0 h 409"/>
                <a:gd name="T4" fmla="*/ 0 w 408"/>
                <a:gd name="T5" fmla="*/ 0 h 409"/>
                <a:gd name="T6" fmla="*/ 0 w 408"/>
                <a:gd name="T7" fmla="*/ 0 h 409"/>
                <a:gd name="T8" fmla="*/ 0 w 408"/>
                <a:gd name="T9" fmla="*/ 0 h 409"/>
                <a:gd name="T10" fmla="*/ 0 w 408"/>
                <a:gd name="T11" fmla="*/ 0 h 409"/>
                <a:gd name="T12" fmla="*/ 0 w 408"/>
                <a:gd name="T13" fmla="*/ 0 h 409"/>
                <a:gd name="T14" fmla="*/ 0 w 408"/>
                <a:gd name="T15" fmla="*/ 0 h 409"/>
                <a:gd name="T16" fmla="*/ 0 w 408"/>
                <a:gd name="T17" fmla="*/ 0 h 409"/>
                <a:gd name="T18" fmla="*/ 0 w 408"/>
                <a:gd name="T19" fmla="*/ 0 h 409"/>
                <a:gd name="T20" fmla="*/ 0 w 408"/>
                <a:gd name="T21" fmla="*/ 0 h 409"/>
                <a:gd name="T22" fmla="*/ 0 w 408"/>
                <a:gd name="T23" fmla="*/ 0 h 409"/>
                <a:gd name="T24" fmla="*/ 0 w 408"/>
                <a:gd name="T25" fmla="*/ 0 h 409"/>
                <a:gd name="T26" fmla="*/ 0 w 408"/>
                <a:gd name="T27" fmla="*/ 0 h 409"/>
                <a:gd name="T28" fmla="*/ 0 w 408"/>
                <a:gd name="T29" fmla="*/ 0 h 409"/>
                <a:gd name="T30" fmla="*/ 0 w 408"/>
                <a:gd name="T31" fmla="*/ 0 h 409"/>
                <a:gd name="T32" fmla="*/ 0 w 408"/>
                <a:gd name="T33" fmla="*/ 0 h 409"/>
                <a:gd name="T34" fmla="*/ 0 w 408"/>
                <a:gd name="T35" fmla="*/ 0 h 409"/>
                <a:gd name="T36" fmla="*/ 0 w 408"/>
                <a:gd name="T37" fmla="*/ 0 h 409"/>
                <a:gd name="T38" fmla="*/ 0 w 408"/>
                <a:gd name="T39" fmla="*/ 0 h 409"/>
                <a:gd name="T40" fmla="*/ 0 w 408"/>
                <a:gd name="T41" fmla="*/ 0 h 409"/>
                <a:gd name="T42" fmla="*/ 0 w 408"/>
                <a:gd name="T43" fmla="*/ 0 h 409"/>
                <a:gd name="T44" fmla="*/ 0 w 408"/>
                <a:gd name="T45" fmla="*/ 0 h 409"/>
                <a:gd name="T46" fmla="*/ 0 w 408"/>
                <a:gd name="T47" fmla="*/ 0 h 409"/>
                <a:gd name="T48" fmla="*/ 0 w 408"/>
                <a:gd name="T49" fmla="*/ 0 h 409"/>
                <a:gd name="T50" fmla="*/ 0 w 408"/>
                <a:gd name="T51" fmla="*/ 0 h 409"/>
                <a:gd name="T52" fmla="*/ 0 w 408"/>
                <a:gd name="T53" fmla="*/ 0 h 409"/>
                <a:gd name="T54" fmla="*/ 0 w 408"/>
                <a:gd name="T55" fmla="*/ 0 h 409"/>
                <a:gd name="T56" fmla="*/ 0 w 408"/>
                <a:gd name="T57" fmla="*/ 0 h 409"/>
                <a:gd name="T58" fmla="*/ 0 w 408"/>
                <a:gd name="T59" fmla="*/ 0 h 409"/>
                <a:gd name="T60" fmla="*/ 0 w 408"/>
                <a:gd name="T61" fmla="*/ 0 h 409"/>
                <a:gd name="T62" fmla="*/ 0 w 408"/>
                <a:gd name="T63" fmla="*/ 0 h 409"/>
                <a:gd name="T64" fmla="*/ 0 w 408"/>
                <a:gd name="T65" fmla="*/ 0 h 409"/>
                <a:gd name="T66" fmla="*/ 0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4" name="Freeform 13"/>
            <p:cNvSpPr>
              <a:spLocks noChangeArrowheads="1"/>
            </p:cNvSpPr>
            <p:nvPr/>
          </p:nvSpPr>
          <p:spPr bwMode="auto">
            <a:xfrm rot="420000">
              <a:off x="1013" y="2299"/>
              <a:ext cx="13" cy="58"/>
            </a:xfrm>
            <a:custGeom>
              <a:avLst/>
              <a:gdLst>
                <a:gd name="T0" fmla="*/ 0 w 59"/>
                <a:gd name="T1" fmla="*/ 0 h 267"/>
                <a:gd name="T2" fmla="*/ 0 w 59"/>
                <a:gd name="T3" fmla="*/ 0 h 267"/>
                <a:gd name="T4" fmla="*/ 0 w 59"/>
                <a:gd name="T5" fmla="*/ 0 h 267"/>
                <a:gd name="T6" fmla="*/ 0 w 59"/>
                <a:gd name="T7" fmla="*/ 0 h 267"/>
                <a:gd name="T8" fmla="*/ 0 w 59"/>
                <a:gd name="T9" fmla="*/ 0 h 267"/>
                <a:gd name="T10" fmla="*/ 0 w 59"/>
                <a:gd name="T11" fmla="*/ 0 h 267"/>
                <a:gd name="T12" fmla="*/ 0 w 59"/>
                <a:gd name="T13" fmla="*/ 0 h 267"/>
                <a:gd name="T14" fmla="*/ 0 w 59"/>
                <a:gd name="T15" fmla="*/ 0 h 267"/>
                <a:gd name="T16" fmla="*/ 0 w 59"/>
                <a:gd name="T17" fmla="*/ 0 h 267"/>
                <a:gd name="T18" fmla="*/ 0 w 59"/>
                <a:gd name="T19" fmla="*/ 0 h 267"/>
                <a:gd name="T20" fmla="*/ 0 w 59"/>
                <a:gd name="T21" fmla="*/ 0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5" name="Freeform 14"/>
            <p:cNvSpPr>
              <a:spLocks noChangeArrowheads="1"/>
            </p:cNvSpPr>
            <p:nvPr/>
          </p:nvSpPr>
          <p:spPr bwMode="auto">
            <a:xfrm rot="420000">
              <a:off x="1057" y="2327"/>
              <a:ext cx="10" cy="10"/>
            </a:xfrm>
            <a:custGeom>
              <a:avLst/>
              <a:gdLst>
                <a:gd name="T0" fmla="*/ 0 w 46"/>
                <a:gd name="T1" fmla="*/ 0 h 45"/>
                <a:gd name="T2" fmla="*/ 0 w 46"/>
                <a:gd name="T3" fmla="*/ 0 h 45"/>
                <a:gd name="T4" fmla="*/ 0 w 46"/>
                <a:gd name="T5" fmla="*/ 0 h 45"/>
                <a:gd name="T6" fmla="*/ 0 w 46"/>
                <a:gd name="T7" fmla="*/ 0 h 45"/>
                <a:gd name="T8" fmla="*/ 0 w 46"/>
                <a:gd name="T9" fmla="*/ 0 h 45"/>
                <a:gd name="T10" fmla="*/ 0 w 46"/>
                <a:gd name="T11" fmla="*/ 0 h 45"/>
                <a:gd name="T12" fmla="*/ 0 w 46"/>
                <a:gd name="T13" fmla="*/ 0 h 45"/>
                <a:gd name="T14" fmla="*/ 0 w 46"/>
                <a:gd name="T15" fmla="*/ 0 h 45"/>
                <a:gd name="T16" fmla="*/ 0 w 46"/>
                <a:gd name="T17" fmla="*/ 0 h 45"/>
                <a:gd name="T18" fmla="*/ 0 w 46"/>
                <a:gd name="T19" fmla="*/ 0 h 45"/>
                <a:gd name="T20" fmla="*/ 0 w 46"/>
                <a:gd name="T21" fmla="*/ 0 h 45"/>
                <a:gd name="T22" fmla="*/ 0 w 46"/>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6" name="Freeform 15"/>
            <p:cNvSpPr>
              <a:spLocks noChangeArrowheads="1"/>
            </p:cNvSpPr>
            <p:nvPr/>
          </p:nvSpPr>
          <p:spPr bwMode="auto">
            <a:xfrm rot="420000" flipH="1">
              <a:off x="1024" y="2283"/>
              <a:ext cx="75" cy="72"/>
            </a:xfrm>
            <a:custGeom>
              <a:avLst/>
              <a:gdLst>
                <a:gd name="T0" fmla="*/ 0 w 349"/>
                <a:gd name="T1" fmla="*/ 0 h 332"/>
                <a:gd name="T2" fmla="*/ 0 w 349"/>
                <a:gd name="T3" fmla="*/ 0 h 332"/>
                <a:gd name="T4" fmla="*/ 0 w 349"/>
                <a:gd name="T5" fmla="*/ 0 h 332"/>
                <a:gd name="T6" fmla="*/ 0 w 349"/>
                <a:gd name="T7" fmla="*/ 0 h 332"/>
                <a:gd name="T8" fmla="*/ 0 w 349"/>
                <a:gd name="T9" fmla="*/ 0 h 332"/>
                <a:gd name="T10" fmla="*/ 0 w 349"/>
                <a:gd name="T11" fmla="*/ 0 h 332"/>
                <a:gd name="T12" fmla="*/ 0 w 349"/>
                <a:gd name="T13" fmla="*/ 0 h 332"/>
                <a:gd name="T14" fmla="*/ 0 w 349"/>
                <a:gd name="T15" fmla="*/ 0 h 332"/>
                <a:gd name="T16" fmla="*/ 0 w 349"/>
                <a:gd name="T17" fmla="*/ 0 h 332"/>
                <a:gd name="T18" fmla="*/ 0 w 349"/>
                <a:gd name="T19" fmla="*/ 0 h 332"/>
                <a:gd name="T20" fmla="*/ 0 w 349"/>
                <a:gd name="T21" fmla="*/ 0 h 332"/>
                <a:gd name="T22" fmla="*/ 0 w 349"/>
                <a:gd name="T23" fmla="*/ 0 h 332"/>
                <a:gd name="T24" fmla="*/ 0 w 349"/>
                <a:gd name="T25" fmla="*/ 0 h 332"/>
                <a:gd name="T26" fmla="*/ 0 w 349"/>
                <a:gd name="T27" fmla="*/ 0 h 332"/>
                <a:gd name="T28" fmla="*/ 0 w 349"/>
                <a:gd name="T29" fmla="*/ 0 h 332"/>
                <a:gd name="T30" fmla="*/ 0 w 349"/>
                <a:gd name="T31" fmla="*/ 0 h 332"/>
                <a:gd name="T32" fmla="*/ 0 w 349"/>
                <a:gd name="T33" fmla="*/ 0 h 332"/>
                <a:gd name="T34" fmla="*/ 0 w 349"/>
                <a:gd name="T35" fmla="*/ 0 h 332"/>
                <a:gd name="T36" fmla="*/ 0 w 349"/>
                <a:gd name="T37" fmla="*/ 0 h 332"/>
                <a:gd name="T38" fmla="*/ 0 w 349"/>
                <a:gd name="T39" fmla="*/ 0 h 332"/>
                <a:gd name="T40" fmla="*/ 0 w 349"/>
                <a:gd name="T41" fmla="*/ 0 h 332"/>
                <a:gd name="T42" fmla="*/ 0 w 349"/>
                <a:gd name="T43" fmla="*/ 0 h 332"/>
                <a:gd name="T44" fmla="*/ 0 w 349"/>
                <a:gd name="T45" fmla="*/ 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7" name="Freeform 16"/>
            <p:cNvSpPr>
              <a:spLocks noChangeArrowheads="1"/>
            </p:cNvSpPr>
            <p:nvPr/>
          </p:nvSpPr>
          <p:spPr bwMode="auto">
            <a:xfrm rot="420000">
              <a:off x="1050" y="2242"/>
              <a:ext cx="113" cy="68"/>
            </a:xfrm>
            <a:custGeom>
              <a:avLst/>
              <a:gdLst>
                <a:gd name="T0" fmla="*/ 0 w 529"/>
                <a:gd name="T1" fmla="*/ 0 h 315"/>
                <a:gd name="T2" fmla="*/ 0 w 529"/>
                <a:gd name="T3" fmla="*/ 0 h 315"/>
                <a:gd name="T4" fmla="*/ 0 w 529"/>
                <a:gd name="T5" fmla="*/ 0 h 315"/>
                <a:gd name="T6" fmla="*/ 0 w 529"/>
                <a:gd name="T7" fmla="*/ 0 h 315"/>
                <a:gd name="T8" fmla="*/ 0 w 529"/>
                <a:gd name="T9" fmla="*/ 0 h 315"/>
                <a:gd name="T10" fmla="*/ 0 w 529"/>
                <a:gd name="T11" fmla="*/ 0 h 315"/>
                <a:gd name="T12" fmla="*/ 0 w 529"/>
                <a:gd name="T13" fmla="*/ 0 h 315"/>
                <a:gd name="T14" fmla="*/ 0 w 529"/>
                <a:gd name="T15" fmla="*/ 0 h 315"/>
                <a:gd name="T16" fmla="*/ 0 w 529"/>
                <a:gd name="T17" fmla="*/ 0 h 315"/>
                <a:gd name="T18" fmla="*/ 0 w 529"/>
                <a:gd name="T19" fmla="*/ 0 h 315"/>
                <a:gd name="T20" fmla="*/ 0 w 529"/>
                <a:gd name="T21" fmla="*/ 0 h 315"/>
                <a:gd name="T22" fmla="*/ 0 w 529"/>
                <a:gd name="T23" fmla="*/ 0 h 315"/>
                <a:gd name="T24" fmla="*/ 0 w 529"/>
                <a:gd name="T25" fmla="*/ 0 h 315"/>
                <a:gd name="T26" fmla="*/ 0 w 529"/>
                <a:gd name="T27" fmla="*/ 0 h 315"/>
                <a:gd name="T28" fmla="*/ 0 w 529"/>
                <a:gd name="T29" fmla="*/ 0 h 315"/>
                <a:gd name="T30" fmla="*/ 0 w 529"/>
                <a:gd name="T31" fmla="*/ 0 h 315"/>
                <a:gd name="T32" fmla="*/ 0 w 529"/>
                <a:gd name="T33" fmla="*/ 0 h 315"/>
                <a:gd name="T34" fmla="*/ 0 w 529"/>
                <a:gd name="T35" fmla="*/ 0 h 315"/>
                <a:gd name="T36" fmla="*/ 0 w 529"/>
                <a:gd name="T37" fmla="*/ 0 h 315"/>
                <a:gd name="T38" fmla="*/ 0 w 529"/>
                <a:gd name="T39" fmla="*/ 0 h 315"/>
                <a:gd name="T40" fmla="*/ 0 w 529"/>
                <a:gd name="T41" fmla="*/ 0 h 315"/>
                <a:gd name="T42" fmla="*/ 0 w 529"/>
                <a:gd name="T43" fmla="*/ 0 h 315"/>
                <a:gd name="T44" fmla="*/ 0 w 529"/>
                <a:gd name="T45" fmla="*/ 0 h 315"/>
                <a:gd name="T46" fmla="*/ 0 w 529"/>
                <a:gd name="T47" fmla="*/ 0 h 315"/>
                <a:gd name="T48" fmla="*/ 0 w 529"/>
                <a:gd name="T49" fmla="*/ 0 h 315"/>
                <a:gd name="T50" fmla="*/ 0 w 529"/>
                <a:gd name="T51" fmla="*/ 0 h 315"/>
                <a:gd name="T52" fmla="*/ 0 w 529"/>
                <a:gd name="T53" fmla="*/ 0 h 315"/>
                <a:gd name="T54" fmla="*/ 0 w 529"/>
                <a:gd name="T55" fmla="*/ 0 h 315"/>
                <a:gd name="T56" fmla="*/ 0 w 529"/>
                <a:gd name="T57" fmla="*/ 0 h 315"/>
                <a:gd name="T58" fmla="*/ 0 w 529"/>
                <a:gd name="T59" fmla="*/ 0 h 315"/>
                <a:gd name="T60" fmla="*/ 0 w 529"/>
                <a:gd name="T61" fmla="*/ 0 h 315"/>
                <a:gd name="T62" fmla="*/ 0 w 529"/>
                <a:gd name="T63" fmla="*/ 0 h 315"/>
                <a:gd name="T64" fmla="*/ 0 w 529"/>
                <a:gd name="T65" fmla="*/ 0 h 315"/>
                <a:gd name="T66" fmla="*/ 0 w 529"/>
                <a:gd name="T67" fmla="*/ 0 h 315"/>
                <a:gd name="T68" fmla="*/ 0 w 529"/>
                <a:gd name="T69" fmla="*/ 0 h 315"/>
                <a:gd name="T70" fmla="*/ 0 w 529"/>
                <a:gd name="T71" fmla="*/ 0 h 315"/>
                <a:gd name="T72" fmla="*/ 0 w 529"/>
                <a:gd name="T73" fmla="*/ 0 h 315"/>
                <a:gd name="T74" fmla="*/ 0 w 529"/>
                <a:gd name="T75" fmla="*/ 0 h 315"/>
                <a:gd name="T76" fmla="*/ 0 w 529"/>
                <a:gd name="T77" fmla="*/ 0 h 315"/>
                <a:gd name="T78" fmla="*/ 0 w 529"/>
                <a:gd name="T79" fmla="*/ 0 h 315"/>
                <a:gd name="T80" fmla="*/ 0 w 529"/>
                <a:gd name="T81" fmla="*/ 0 h 315"/>
                <a:gd name="T82" fmla="*/ 0 w 529"/>
                <a:gd name="T83" fmla="*/ 0 h 315"/>
                <a:gd name="T84" fmla="*/ 0 w 529"/>
                <a:gd name="T85" fmla="*/ 0 h 315"/>
                <a:gd name="T86" fmla="*/ 0 w 529"/>
                <a:gd name="T87" fmla="*/ 0 h 315"/>
                <a:gd name="T88" fmla="*/ 0 w 529"/>
                <a:gd name="T89" fmla="*/ 0 h 315"/>
                <a:gd name="T90" fmla="*/ 0 w 529"/>
                <a:gd name="T91" fmla="*/ 0 h 315"/>
                <a:gd name="T92" fmla="*/ 0 w 529"/>
                <a:gd name="T93" fmla="*/ 0 h 315"/>
                <a:gd name="T94" fmla="*/ 0 w 529"/>
                <a:gd name="T95" fmla="*/ 0 h 315"/>
                <a:gd name="T96" fmla="*/ 0 w 529"/>
                <a:gd name="T97" fmla="*/ 0 h 315"/>
                <a:gd name="T98" fmla="*/ 0 w 529"/>
                <a:gd name="T99" fmla="*/ 0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8" name="Freeform 17"/>
            <p:cNvSpPr>
              <a:spLocks noChangeArrowheads="1"/>
            </p:cNvSpPr>
            <p:nvPr/>
          </p:nvSpPr>
          <p:spPr bwMode="auto">
            <a:xfrm rot="420000">
              <a:off x="1017" y="2254"/>
              <a:ext cx="25" cy="22"/>
            </a:xfrm>
            <a:custGeom>
              <a:avLst/>
              <a:gdLst>
                <a:gd name="T0" fmla="*/ 0 w 116"/>
                <a:gd name="T1" fmla="*/ 0 h 104"/>
                <a:gd name="T2" fmla="*/ 0 w 116"/>
                <a:gd name="T3" fmla="*/ 0 h 104"/>
                <a:gd name="T4" fmla="*/ 0 w 116"/>
                <a:gd name="T5" fmla="*/ 0 h 104"/>
                <a:gd name="T6" fmla="*/ 0 w 116"/>
                <a:gd name="T7" fmla="*/ 0 h 104"/>
                <a:gd name="T8" fmla="*/ 0 w 116"/>
                <a:gd name="T9" fmla="*/ 0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29" name="Freeform 18"/>
            <p:cNvSpPr>
              <a:spLocks noChangeArrowheads="1"/>
            </p:cNvSpPr>
            <p:nvPr/>
          </p:nvSpPr>
          <p:spPr bwMode="auto">
            <a:xfrm rot="420000">
              <a:off x="956" y="2357"/>
              <a:ext cx="92" cy="27"/>
            </a:xfrm>
            <a:custGeom>
              <a:avLst/>
              <a:gdLst>
                <a:gd name="T0" fmla="*/ 0 w 430"/>
                <a:gd name="T1" fmla="*/ 0 h 124"/>
                <a:gd name="T2" fmla="*/ 0 w 430"/>
                <a:gd name="T3" fmla="*/ 0 h 124"/>
                <a:gd name="T4" fmla="*/ 0 w 430"/>
                <a:gd name="T5" fmla="*/ 0 h 124"/>
                <a:gd name="T6" fmla="*/ 0 w 430"/>
                <a:gd name="T7" fmla="*/ 0 h 124"/>
                <a:gd name="T8" fmla="*/ 0 w 430"/>
                <a:gd name="T9" fmla="*/ 0 h 124"/>
                <a:gd name="T10" fmla="*/ 0 w 430"/>
                <a:gd name="T11" fmla="*/ 0 h 124"/>
                <a:gd name="T12" fmla="*/ 0 w 430"/>
                <a:gd name="T13" fmla="*/ 0 h 124"/>
                <a:gd name="T14" fmla="*/ 0 w 430"/>
                <a:gd name="T15" fmla="*/ 0 h 124"/>
                <a:gd name="T16" fmla="*/ 0 w 430"/>
                <a:gd name="T17" fmla="*/ 0 h 124"/>
                <a:gd name="T18" fmla="*/ 0 w 430"/>
                <a:gd name="T19" fmla="*/ 0 h 124"/>
                <a:gd name="T20" fmla="*/ 0 w 430"/>
                <a:gd name="T21" fmla="*/ 0 h 124"/>
                <a:gd name="T22" fmla="*/ 0 w 430"/>
                <a:gd name="T23" fmla="*/ 0 h 124"/>
                <a:gd name="T24" fmla="*/ 0 w 430"/>
                <a:gd name="T25" fmla="*/ 0 h 124"/>
                <a:gd name="T26" fmla="*/ 0 w 430"/>
                <a:gd name="T27" fmla="*/ 0 h 124"/>
                <a:gd name="T28" fmla="*/ 0 w 430"/>
                <a:gd name="T29" fmla="*/ 0 h 124"/>
                <a:gd name="T30" fmla="*/ 0 w 430"/>
                <a:gd name="T31" fmla="*/ 0 h 124"/>
                <a:gd name="T32" fmla="*/ 0 w 430"/>
                <a:gd name="T33" fmla="*/ 0 h 124"/>
                <a:gd name="T34" fmla="*/ 0 w 430"/>
                <a:gd name="T35" fmla="*/ 0 h 124"/>
                <a:gd name="T36" fmla="*/ 0 w 430"/>
                <a:gd name="T37" fmla="*/ 0 h 124"/>
                <a:gd name="T38" fmla="*/ 0 w 430"/>
                <a:gd name="T39" fmla="*/ 0 h 124"/>
                <a:gd name="T40" fmla="*/ 0 w 430"/>
                <a:gd name="T41" fmla="*/ 0 h 124"/>
                <a:gd name="T42" fmla="*/ 0 w 430"/>
                <a:gd name="T43" fmla="*/ 0 h 124"/>
                <a:gd name="T44" fmla="*/ 0 w 430"/>
                <a:gd name="T45" fmla="*/ 0 h 124"/>
                <a:gd name="T46" fmla="*/ 0 w 430"/>
                <a:gd name="T47" fmla="*/ 0 h 124"/>
                <a:gd name="T48" fmla="*/ 0 w 430"/>
                <a:gd name="T49" fmla="*/ 0 h 124"/>
                <a:gd name="T50" fmla="*/ 0 w 430"/>
                <a:gd name="T51" fmla="*/ 0 h 124"/>
                <a:gd name="T52" fmla="*/ 0 w 430"/>
                <a:gd name="T53" fmla="*/ 0 h 124"/>
                <a:gd name="T54" fmla="*/ 0 w 430"/>
                <a:gd name="T55" fmla="*/ 0 h 124"/>
                <a:gd name="T56" fmla="*/ 0 w 430"/>
                <a:gd name="T57" fmla="*/ 0 h 124"/>
                <a:gd name="T58" fmla="*/ 0 w 430"/>
                <a:gd name="T59" fmla="*/ 0 h 124"/>
                <a:gd name="T60" fmla="*/ 0 w 430"/>
                <a:gd name="T61" fmla="*/ 0 h 124"/>
                <a:gd name="T62" fmla="*/ 0 w 430"/>
                <a:gd name="T63" fmla="*/ 0 h 124"/>
                <a:gd name="T64" fmla="*/ 0 w 430"/>
                <a:gd name="T65" fmla="*/ 0 h 124"/>
                <a:gd name="T66" fmla="*/ 0 w 430"/>
                <a:gd name="T67" fmla="*/ 0 h 124"/>
                <a:gd name="T68" fmla="*/ 0 w 430"/>
                <a:gd name="T69" fmla="*/ 0 h 124"/>
                <a:gd name="T70" fmla="*/ 0 w 430"/>
                <a:gd name="T71" fmla="*/ 0 h 124"/>
                <a:gd name="T72" fmla="*/ 0 w 430"/>
                <a:gd name="T73" fmla="*/ 0 h 124"/>
                <a:gd name="T74" fmla="*/ 0 w 430"/>
                <a:gd name="T75" fmla="*/ 0 h 124"/>
                <a:gd name="T76" fmla="*/ 0 w 430"/>
                <a:gd name="T77" fmla="*/ 0 h 124"/>
                <a:gd name="T78" fmla="*/ 0 w 430"/>
                <a:gd name="T79" fmla="*/ 0 h 124"/>
                <a:gd name="T80" fmla="*/ 0 w 430"/>
                <a:gd name="T81" fmla="*/ 0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30" name="Freeform 19"/>
            <p:cNvSpPr>
              <a:spLocks noChangeArrowheads="1"/>
            </p:cNvSpPr>
            <p:nvPr/>
          </p:nvSpPr>
          <p:spPr bwMode="auto">
            <a:xfrm rot="420000">
              <a:off x="1109" y="2247"/>
              <a:ext cx="54" cy="48"/>
            </a:xfrm>
            <a:custGeom>
              <a:avLst/>
              <a:gdLst>
                <a:gd name="T0" fmla="*/ 0 w 254"/>
                <a:gd name="T1" fmla="*/ 0 h 222"/>
                <a:gd name="T2" fmla="*/ 0 w 254"/>
                <a:gd name="T3" fmla="*/ 0 h 222"/>
                <a:gd name="T4" fmla="*/ 0 w 254"/>
                <a:gd name="T5" fmla="*/ 0 h 222"/>
                <a:gd name="T6" fmla="*/ 0 w 254"/>
                <a:gd name="T7" fmla="*/ 0 h 222"/>
                <a:gd name="T8" fmla="*/ 0 w 254"/>
                <a:gd name="T9" fmla="*/ 0 h 222"/>
                <a:gd name="T10" fmla="*/ 0 w 254"/>
                <a:gd name="T11" fmla="*/ 0 h 222"/>
                <a:gd name="T12" fmla="*/ 0 w 254"/>
                <a:gd name="T13" fmla="*/ 0 h 222"/>
                <a:gd name="T14" fmla="*/ 0 w 254"/>
                <a:gd name="T15" fmla="*/ 0 h 222"/>
                <a:gd name="T16" fmla="*/ 0 w 254"/>
                <a:gd name="T17" fmla="*/ 0 h 222"/>
                <a:gd name="T18" fmla="*/ 0 w 254"/>
                <a:gd name="T19" fmla="*/ 0 h 222"/>
                <a:gd name="T20" fmla="*/ 0 w 254"/>
                <a:gd name="T21" fmla="*/ 0 h 222"/>
                <a:gd name="T22" fmla="*/ 0 w 254"/>
                <a:gd name="T23" fmla="*/ 0 h 222"/>
                <a:gd name="T24" fmla="*/ 0 w 254"/>
                <a:gd name="T25" fmla="*/ 0 h 222"/>
                <a:gd name="T26" fmla="*/ 0 w 254"/>
                <a:gd name="T27" fmla="*/ 0 h 222"/>
                <a:gd name="T28" fmla="*/ 0 w 254"/>
                <a:gd name="T29" fmla="*/ 0 h 222"/>
                <a:gd name="T30" fmla="*/ 0 w 254"/>
                <a:gd name="T31" fmla="*/ 0 h 222"/>
                <a:gd name="T32" fmla="*/ 0 w 254"/>
                <a:gd name="T33" fmla="*/ 0 h 222"/>
                <a:gd name="T34" fmla="*/ 0 w 254"/>
                <a:gd name="T35" fmla="*/ 0 h 222"/>
                <a:gd name="T36" fmla="*/ 0 w 254"/>
                <a:gd name="T37" fmla="*/ 0 h 222"/>
                <a:gd name="T38" fmla="*/ 0 w 254"/>
                <a:gd name="T39" fmla="*/ 0 h 222"/>
                <a:gd name="T40" fmla="*/ 0 w 254"/>
                <a:gd name="T41" fmla="*/ 0 h 222"/>
                <a:gd name="T42" fmla="*/ 0 w 254"/>
                <a:gd name="T43" fmla="*/ 0 h 222"/>
                <a:gd name="T44" fmla="*/ 0 w 254"/>
                <a:gd name="T45" fmla="*/ 0 h 222"/>
                <a:gd name="T46" fmla="*/ 0 w 254"/>
                <a:gd name="T47" fmla="*/ 0 h 222"/>
                <a:gd name="T48" fmla="*/ 0 w 254"/>
                <a:gd name="T49" fmla="*/ 0 h 222"/>
                <a:gd name="T50" fmla="*/ 0 w 254"/>
                <a:gd name="T51" fmla="*/ 0 h 222"/>
                <a:gd name="T52" fmla="*/ 0 w 254"/>
                <a:gd name="T53" fmla="*/ 0 h 222"/>
                <a:gd name="T54" fmla="*/ 0 w 254"/>
                <a:gd name="T55" fmla="*/ 0 h 222"/>
                <a:gd name="T56" fmla="*/ 0 w 254"/>
                <a:gd name="T57" fmla="*/ 0 h 222"/>
                <a:gd name="T58" fmla="*/ 0 w 254"/>
                <a:gd name="T59" fmla="*/ 0 h 222"/>
                <a:gd name="T60" fmla="*/ 0 w 254"/>
                <a:gd name="T61" fmla="*/ 0 h 222"/>
                <a:gd name="T62" fmla="*/ 0 w 254"/>
                <a:gd name="T63" fmla="*/ 0 h 222"/>
                <a:gd name="T64" fmla="*/ 0 w 254"/>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373" name="Group 152"/>
          <p:cNvGrpSpPr>
            <a:grpSpLocks/>
          </p:cNvGrpSpPr>
          <p:nvPr/>
        </p:nvGrpSpPr>
        <p:grpSpPr bwMode="auto">
          <a:xfrm>
            <a:off x="8232169" y="3135311"/>
            <a:ext cx="560388" cy="492125"/>
            <a:chOff x="4528" y="2967"/>
            <a:chExt cx="270" cy="271"/>
          </a:xfrm>
        </p:grpSpPr>
        <p:sp>
          <p:nvSpPr>
            <p:cNvPr id="378" name="Freeform 153"/>
            <p:cNvSpPr>
              <a:spLocks noChangeArrowheads="1"/>
            </p:cNvSpPr>
            <p:nvPr/>
          </p:nvSpPr>
          <p:spPr bwMode="auto">
            <a:xfrm>
              <a:off x="4528" y="3086"/>
              <a:ext cx="97" cy="153"/>
            </a:xfrm>
            <a:custGeom>
              <a:avLst/>
              <a:gdLst>
                <a:gd name="T0" fmla="*/ 0 w 1082"/>
                <a:gd name="T1" fmla="*/ 0 h 1746"/>
                <a:gd name="T2" fmla="*/ 0 w 1082"/>
                <a:gd name="T3" fmla="*/ 0 h 1746"/>
                <a:gd name="T4" fmla="*/ 0 w 1082"/>
                <a:gd name="T5" fmla="*/ 0 h 1746"/>
                <a:gd name="T6" fmla="*/ 0 w 1082"/>
                <a:gd name="T7" fmla="*/ 0 h 1746"/>
                <a:gd name="T8" fmla="*/ 0 60000 65536"/>
                <a:gd name="T9" fmla="*/ 0 60000 65536"/>
                <a:gd name="T10" fmla="*/ 0 60000 65536"/>
                <a:gd name="T11" fmla="*/ 0 60000 65536"/>
                <a:gd name="T12" fmla="*/ 0 w 1082"/>
                <a:gd name="T13" fmla="*/ 0 h 1746"/>
                <a:gd name="T14" fmla="*/ 1082 w 1082"/>
                <a:gd name="T15" fmla="*/ 1746 h 1746"/>
              </a:gdLst>
              <a:ahLst/>
              <a:cxnLst>
                <a:cxn ang="T8">
                  <a:pos x="T0" y="T1"/>
                </a:cxn>
                <a:cxn ang="T9">
                  <a:pos x="T2" y="T3"/>
                </a:cxn>
                <a:cxn ang="T10">
                  <a:pos x="T4" y="T5"/>
                </a:cxn>
                <a:cxn ang="T11">
                  <a:pos x="T6" y="T7"/>
                </a:cxn>
              </a:cxnLst>
              <a:rect l="T12" t="T13" r="T14" b="T15"/>
              <a:pathLst>
                <a:path w="1082" h="1746">
                  <a:moveTo>
                    <a:pt x="468" y="0"/>
                  </a:moveTo>
                  <a:lnTo>
                    <a:pt x="0" y="1458"/>
                  </a:lnTo>
                  <a:lnTo>
                    <a:pt x="1082" y="1746"/>
                  </a:lnTo>
                  <a:lnTo>
                    <a:pt x="904" y="32"/>
                  </a:lnTo>
                </a:path>
              </a:pathLst>
            </a:custGeom>
            <a:noFill/>
            <a:ln w="46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79" name="Freeform 154"/>
            <p:cNvSpPr>
              <a:spLocks noChangeArrowheads="1"/>
            </p:cNvSpPr>
            <p:nvPr/>
          </p:nvSpPr>
          <p:spPr bwMode="auto">
            <a:xfrm>
              <a:off x="4623" y="3077"/>
              <a:ext cx="81" cy="119"/>
            </a:xfrm>
            <a:custGeom>
              <a:avLst/>
              <a:gdLst>
                <a:gd name="T0" fmla="*/ 0 w 911"/>
                <a:gd name="T1" fmla="*/ 0 h 1361"/>
                <a:gd name="T2" fmla="*/ 0 w 911"/>
                <a:gd name="T3" fmla="*/ 0 h 1361"/>
                <a:gd name="T4" fmla="*/ 0 w 911"/>
                <a:gd name="T5" fmla="*/ 0 h 1361"/>
                <a:gd name="T6" fmla="*/ 0 w 911"/>
                <a:gd name="T7" fmla="*/ 0 h 1361"/>
                <a:gd name="T8" fmla="*/ 0 60000 65536"/>
                <a:gd name="T9" fmla="*/ 0 60000 65536"/>
                <a:gd name="T10" fmla="*/ 0 60000 65536"/>
                <a:gd name="T11" fmla="*/ 0 60000 65536"/>
                <a:gd name="T12" fmla="*/ 0 w 911"/>
                <a:gd name="T13" fmla="*/ 0 h 1361"/>
                <a:gd name="T14" fmla="*/ 911 w 911"/>
                <a:gd name="T15" fmla="*/ 1361 h 1361"/>
              </a:gdLst>
              <a:ahLst/>
              <a:cxnLst>
                <a:cxn ang="T8">
                  <a:pos x="T0" y="T1"/>
                </a:cxn>
                <a:cxn ang="T9">
                  <a:pos x="T2" y="T3"/>
                </a:cxn>
                <a:cxn ang="T10">
                  <a:pos x="T4" y="T5"/>
                </a:cxn>
                <a:cxn ang="T11">
                  <a:pos x="T6" y="T7"/>
                </a:cxn>
              </a:cxnLst>
              <a:rect l="T12" t="T13" r="T14" b="T15"/>
              <a:pathLst>
                <a:path w="911" h="1361">
                  <a:moveTo>
                    <a:pt x="306" y="24"/>
                  </a:moveTo>
                  <a:lnTo>
                    <a:pt x="0" y="1241"/>
                  </a:lnTo>
                  <a:lnTo>
                    <a:pt x="911" y="1361"/>
                  </a:lnTo>
                  <a:lnTo>
                    <a:pt x="677" y="0"/>
                  </a:lnTo>
                </a:path>
              </a:pathLst>
            </a:custGeom>
            <a:noFill/>
            <a:ln w="46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nvGrpSpPr>
            <p:cNvPr id="380" name="Group 155"/>
            <p:cNvGrpSpPr>
              <a:grpSpLocks/>
            </p:cNvGrpSpPr>
            <p:nvPr/>
          </p:nvGrpSpPr>
          <p:grpSpPr bwMode="auto">
            <a:xfrm>
              <a:off x="4528" y="3053"/>
              <a:ext cx="227" cy="47"/>
              <a:chOff x="4528" y="3053"/>
              <a:chExt cx="227" cy="47"/>
            </a:xfrm>
          </p:grpSpPr>
          <p:sp>
            <p:nvSpPr>
              <p:cNvPr id="517" name="Freeform 156"/>
              <p:cNvSpPr>
                <a:spLocks noChangeArrowheads="1"/>
              </p:cNvSpPr>
              <p:nvPr/>
            </p:nvSpPr>
            <p:spPr bwMode="auto">
              <a:xfrm>
                <a:off x="4528" y="3053"/>
                <a:ext cx="228" cy="41"/>
              </a:xfrm>
              <a:custGeom>
                <a:avLst/>
                <a:gdLst>
                  <a:gd name="T0" fmla="*/ 0 w 2559"/>
                  <a:gd name="T1" fmla="*/ 0 h 481"/>
                  <a:gd name="T2" fmla="*/ 0 w 2559"/>
                  <a:gd name="T3" fmla="*/ 0 h 481"/>
                  <a:gd name="T4" fmla="*/ 0 w 2559"/>
                  <a:gd name="T5" fmla="*/ 0 h 481"/>
                  <a:gd name="T6" fmla="*/ 0 w 2559"/>
                  <a:gd name="T7" fmla="*/ 0 h 481"/>
                  <a:gd name="T8" fmla="*/ 0 w 2559"/>
                  <a:gd name="T9" fmla="*/ 0 h 481"/>
                  <a:gd name="T10" fmla="*/ 0 60000 65536"/>
                  <a:gd name="T11" fmla="*/ 0 60000 65536"/>
                  <a:gd name="T12" fmla="*/ 0 60000 65536"/>
                  <a:gd name="T13" fmla="*/ 0 60000 65536"/>
                  <a:gd name="T14" fmla="*/ 0 60000 65536"/>
                  <a:gd name="T15" fmla="*/ 0 w 2559"/>
                  <a:gd name="T16" fmla="*/ 0 h 481"/>
                  <a:gd name="T17" fmla="*/ 2559 w 2559"/>
                  <a:gd name="T18" fmla="*/ 481 h 481"/>
                </a:gdLst>
                <a:ahLst/>
                <a:cxnLst>
                  <a:cxn ang="T10">
                    <a:pos x="T0" y="T1"/>
                  </a:cxn>
                  <a:cxn ang="T11">
                    <a:pos x="T2" y="T3"/>
                  </a:cxn>
                  <a:cxn ang="T12">
                    <a:pos x="T4" y="T5"/>
                  </a:cxn>
                  <a:cxn ang="T13">
                    <a:pos x="T6" y="T7"/>
                  </a:cxn>
                  <a:cxn ang="T14">
                    <a:pos x="T8" y="T9"/>
                  </a:cxn>
                </a:cxnLst>
                <a:rect l="T15" t="T16" r="T17" b="T18"/>
                <a:pathLst>
                  <a:path w="2559" h="481">
                    <a:moveTo>
                      <a:pt x="0" y="249"/>
                    </a:moveTo>
                    <a:lnTo>
                      <a:pt x="1614" y="481"/>
                    </a:lnTo>
                    <a:lnTo>
                      <a:pt x="2559" y="120"/>
                    </a:lnTo>
                    <a:lnTo>
                      <a:pt x="1348" y="0"/>
                    </a:lnTo>
                    <a:lnTo>
                      <a:pt x="0" y="249"/>
                    </a:lnTo>
                    <a:close/>
                  </a:path>
                </a:pathLst>
              </a:custGeom>
              <a:solidFill>
                <a:srgbClr val="FFFFFF"/>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18" name="Freeform 157"/>
              <p:cNvSpPr>
                <a:spLocks noChangeArrowheads="1"/>
              </p:cNvSpPr>
              <p:nvPr/>
            </p:nvSpPr>
            <p:spPr bwMode="auto">
              <a:xfrm>
                <a:off x="4529" y="3075"/>
                <a:ext cx="143" cy="26"/>
              </a:xfrm>
              <a:custGeom>
                <a:avLst/>
                <a:gdLst>
                  <a:gd name="T0" fmla="*/ 0 w 1608"/>
                  <a:gd name="T1" fmla="*/ 0 h 311"/>
                  <a:gd name="T2" fmla="*/ 0 w 1608"/>
                  <a:gd name="T3" fmla="*/ 0 h 311"/>
                  <a:gd name="T4" fmla="*/ 0 w 1608"/>
                  <a:gd name="T5" fmla="*/ 0 h 311"/>
                  <a:gd name="T6" fmla="*/ 0 w 1608"/>
                  <a:gd name="T7" fmla="*/ 0 h 311"/>
                  <a:gd name="T8" fmla="*/ 0 w 1608"/>
                  <a:gd name="T9" fmla="*/ 0 h 311"/>
                  <a:gd name="T10" fmla="*/ 0 60000 65536"/>
                  <a:gd name="T11" fmla="*/ 0 60000 65536"/>
                  <a:gd name="T12" fmla="*/ 0 60000 65536"/>
                  <a:gd name="T13" fmla="*/ 0 60000 65536"/>
                  <a:gd name="T14" fmla="*/ 0 60000 65536"/>
                  <a:gd name="T15" fmla="*/ 0 w 1608"/>
                  <a:gd name="T16" fmla="*/ 0 h 311"/>
                  <a:gd name="T17" fmla="*/ 1608 w 1608"/>
                  <a:gd name="T18" fmla="*/ 311 h 311"/>
                </a:gdLst>
                <a:ahLst/>
                <a:cxnLst>
                  <a:cxn ang="T10">
                    <a:pos x="T0" y="T1"/>
                  </a:cxn>
                  <a:cxn ang="T11">
                    <a:pos x="T2" y="T3"/>
                  </a:cxn>
                  <a:cxn ang="T12">
                    <a:pos x="T4" y="T5"/>
                  </a:cxn>
                  <a:cxn ang="T13">
                    <a:pos x="T6" y="T7"/>
                  </a:cxn>
                  <a:cxn ang="T14">
                    <a:pos x="T8" y="T9"/>
                  </a:cxn>
                </a:cxnLst>
                <a:rect l="T15" t="T16" r="T17" b="T18"/>
                <a:pathLst>
                  <a:path w="1608" h="311">
                    <a:moveTo>
                      <a:pt x="0" y="0"/>
                    </a:moveTo>
                    <a:lnTo>
                      <a:pt x="1608" y="231"/>
                    </a:lnTo>
                    <a:lnTo>
                      <a:pt x="1608" y="311"/>
                    </a:lnTo>
                    <a:lnTo>
                      <a:pt x="0" y="81"/>
                    </a:lnTo>
                    <a:lnTo>
                      <a:pt x="0" y="0"/>
                    </a:lnTo>
                    <a:close/>
                  </a:path>
                </a:pathLst>
              </a:custGeom>
              <a:solidFill>
                <a:srgbClr val="E0E0E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19" name="Freeform 158"/>
              <p:cNvSpPr>
                <a:spLocks noChangeArrowheads="1"/>
              </p:cNvSpPr>
              <p:nvPr/>
            </p:nvSpPr>
            <p:spPr bwMode="auto">
              <a:xfrm>
                <a:off x="4673" y="3063"/>
                <a:ext cx="83" cy="38"/>
              </a:xfrm>
              <a:custGeom>
                <a:avLst/>
                <a:gdLst>
                  <a:gd name="T0" fmla="*/ 0 w 945"/>
                  <a:gd name="T1" fmla="*/ 0 h 441"/>
                  <a:gd name="T2" fmla="*/ 0 w 945"/>
                  <a:gd name="T3" fmla="*/ 0 h 441"/>
                  <a:gd name="T4" fmla="*/ 0 w 945"/>
                  <a:gd name="T5" fmla="*/ 0 h 441"/>
                  <a:gd name="T6" fmla="*/ 0 w 945"/>
                  <a:gd name="T7" fmla="*/ 0 h 441"/>
                  <a:gd name="T8" fmla="*/ 0 w 945"/>
                  <a:gd name="T9" fmla="*/ 0 h 441"/>
                  <a:gd name="T10" fmla="*/ 0 60000 65536"/>
                  <a:gd name="T11" fmla="*/ 0 60000 65536"/>
                  <a:gd name="T12" fmla="*/ 0 60000 65536"/>
                  <a:gd name="T13" fmla="*/ 0 60000 65536"/>
                  <a:gd name="T14" fmla="*/ 0 60000 65536"/>
                  <a:gd name="T15" fmla="*/ 0 w 945"/>
                  <a:gd name="T16" fmla="*/ 0 h 441"/>
                  <a:gd name="T17" fmla="*/ 945 w 945"/>
                  <a:gd name="T18" fmla="*/ 441 h 441"/>
                </a:gdLst>
                <a:ahLst/>
                <a:cxnLst>
                  <a:cxn ang="T10">
                    <a:pos x="T0" y="T1"/>
                  </a:cxn>
                  <a:cxn ang="T11">
                    <a:pos x="T2" y="T3"/>
                  </a:cxn>
                  <a:cxn ang="T12">
                    <a:pos x="T4" y="T5"/>
                  </a:cxn>
                  <a:cxn ang="T13">
                    <a:pos x="T6" y="T7"/>
                  </a:cxn>
                  <a:cxn ang="T14">
                    <a:pos x="T8" y="T9"/>
                  </a:cxn>
                </a:cxnLst>
                <a:rect l="T15" t="T16" r="T17" b="T18"/>
                <a:pathLst>
                  <a:path w="945" h="441">
                    <a:moveTo>
                      <a:pt x="0" y="441"/>
                    </a:moveTo>
                    <a:lnTo>
                      <a:pt x="0" y="361"/>
                    </a:lnTo>
                    <a:lnTo>
                      <a:pt x="945" y="0"/>
                    </a:lnTo>
                    <a:lnTo>
                      <a:pt x="945" y="57"/>
                    </a:lnTo>
                    <a:lnTo>
                      <a:pt x="0" y="441"/>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381" name="Group 159"/>
            <p:cNvGrpSpPr>
              <a:grpSpLocks/>
            </p:cNvGrpSpPr>
            <p:nvPr/>
          </p:nvGrpSpPr>
          <p:grpSpPr bwMode="auto">
            <a:xfrm>
              <a:off x="4565" y="2967"/>
              <a:ext cx="233" cy="271"/>
              <a:chOff x="4565" y="2967"/>
              <a:chExt cx="233" cy="271"/>
            </a:xfrm>
          </p:grpSpPr>
          <p:grpSp>
            <p:nvGrpSpPr>
              <p:cNvPr id="382" name="Group 160"/>
              <p:cNvGrpSpPr>
                <a:grpSpLocks/>
              </p:cNvGrpSpPr>
              <p:nvPr/>
            </p:nvGrpSpPr>
            <p:grpSpPr bwMode="auto">
              <a:xfrm>
                <a:off x="4565" y="2982"/>
                <a:ext cx="157" cy="106"/>
                <a:chOff x="4565" y="2982"/>
                <a:chExt cx="157" cy="106"/>
              </a:xfrm>
            </p:grpSpPr>
            <p:grpSp>
              <p:nvGrpSpPr>
                <p:cNvPr id="466" name="Group 161"/>
                <p:cNvGrpSpPr>
                  <a:grpSpLocks/>
                </p:cNvGrpSpPr>
                <p:nvPr/>
              </p:nvGrpSpPr>
              <p:grpSpPr bwMode="auto">
                <a:xfrm>
                  <a:off x="4565" y="2982"/>
                  <a:ext cx="121" cy="95"/>
                  <a:chOff x="4565" y="2982"/>
                  <a:chExt cx="121" cy="95"/>
                </a:xfrm>
              </p:grpSpPr>
              <p:grpSp>
                <p:nvGrpSpPr>
                  <p:cNvPr id="499" name="Group 162"/>
                  <p:cNvGrpSpPr>
                    <a:grpSpLocks/>
                  </p:cNvGrpSpPr>
                  <p:nvPr/>
                </p:nvGrpSpPr>
                <p:grpSpPr bwMode="auto">
                  <a:xfrm>
                    <a:off x="4565" y="2982"/>
                    <a:ext cx="121" cy="95"/>
                    <a:chOff x="4565" y="2982"/>
                    <a:chExt cx="121" cy="95"/>
                  </a:xfrm>
                </p:grpSpPr>
                <p:grpSp>
                  <p:nvGrpSpPr>
                    <p:cNvPr id="508" name="Group 163"/>
                    <p:cNvGrpSpPr>
                      <a:grpSpLocks/>
                    </p:cNvGrpSpPr>
                    <p:nvPr/>
                  </p:nvGrpSpPr>
                  <p:grpSpPr bwMode="auto">
                    <a:xfrm>
                      <a:off x="4565" y="3036"/>
                      <a:ext cx="121" cy="41"/>
                      <a:chOff x="4565" y="3036"/>
                      <a:chExt cx="121" cy="41"/>
                    </a:xfrm>
                  </p:grpSpPr>
                  <p:sp>
                    <p:nvSpPr>
                      <p:cNvPr id="514" name="Freeform 164"/>
                      <p:cNvSpPr>
                        <a:spLocks noChangeArrowheads="1"/>
                      </p:cNvSpPr>
                      <p:nvPr/>
                    </p:nvSpPr>
                    <p:spPr bwMode="auto">
                      <a:xfrm>
                        <a:off x="4617" y="3036"/>
                        <a:ext cx="69" cy="42"/>
                      </a:xfrm>
                      <a:custGeom>
                        <a:avLst/>
                        <a:gdLst>
                          <a:gd name="T0" fmla="*/ 0 w 790"/>
                          <a:gd name="T1" fmla="*/ 0 h 489"/>
                          <a:gd name="T2" fmla="*/ 0 w 790"/>
                          <a:gd name="T3" fmla="*/ 0 h 489"/>
                          <a:gd name="T4" fmla="*/ 0 w 790"/>
                          <a:gd name="T5" fmla="*/ 0 h 489"/>
                          <a:gd name="T6" fmla="*/ 0 w 790"/>
                          <a:gd name="T7" fmla="*/ 0 h 489"/>
                          <a:gd name="T8" fmla="*/ 0 w 790"/>
                          <a:gd name="T9" fmla="*/ 0 h 489"/>
                          <a:gd name="T10" fmla="*/ 0 60000 65536"/>
                          <a:gd name="T11" fmla="*/ 0 60000 65536"/>
                          <a:gd name="T12" fmla="*/ 0 60000 65536"/>
                          <a:gd name="T13" fmla="*/ 0 60000 65536"/>
                          <a:gd name="T14" fmla="*/ 0 60000 65536"/>
                          <a:gd name="T15" fmla="*/ 0 w 790"/>
                          <a:gd name="T16" fmla="*/ 0 h 489"/>
                          <a:gd name="T17" fmla="*/ 790 w 790"/>
                          <a:gd name="T18" fmla="*/ 489 h 489"/>
                        </a:gdLst>
                        <a:ahLst/>
                        <a:cxnLst>
                          <a:cxn ang="T10">
                            <a:pos x="T0" y="T1"/>
                          </a:cxn>
                          <a:cxn ang="T11">
                            <a:pos x="T2" y="T3"/>
                          </a:cxn>
                          <a:cxn ang="T12">
                            <a:pos x="T4" y="T5"/>
                          </a:cxn>
                          <a:cxn ang="T13">
                            <a:pos x="T6" y="T7"/>
                          </a:cxn>
                          <a:cxn ang="T14">
                            <a:pos x="T8" y="T9"/>
                          </a:cxn>
                        </a:cxnLst>
                        <a:rect l="T15" t="T16" r="T17" b="T18"/>
                        <a:pathLst>
                          <a:path w="790" h="489">
                            <a:moveTo>
                              <a:pt x="0" y="149"/>
                            </a:moveTo>
                            <a:lnTo>
                              <a:pt x="0" y="489"/>
                            </a:lnTo>
                            <a:lnTo>
                              <a:pt x="790" y="238"/>
                            </a:lnTo>
                            <a:lnTo>
                              <a:pt x="790" y="0"/>
                            </a:lnTo>
                            <a:lnTo>
                              <a:pt x="0" y="149"/>
                            </a:lnTo>
                            <a:close/>
                          </a:path>
                        </a:pathLst>
                      </a:custGeom>
                      <a:solidFill>
                        <a:srgbClr val="A0A0A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15" name="Freeform 165"/>
                      <p:cNvSpPr>
                        <a:spLocks noChangeArrowheads="1"/>
                      </p:cNvSpPr>
                      <p:nvPr/>
                    </p:nvSpPr>
                    <p:spPr bwMode="auto">
                      <a:xfrm>
                        <a:off x="4565" y="3046"/>
                        <a:ext cx="52" cy="32"/>
                      </a:xfrm>
                      <a:custGeom>
                        <a:avLst/>
                        <a:gdLst>
                          <a:gd name="T0" fmla="*/ 0 w 587"/>
                          <a:gd name="T1" fmla="*/ 0 h 373"/>
                          <a:gd name="T2" fmla="*/ 0 w 587"/>
                          <a:gd name="T3" fmla="*/ 0 h 373"/>
                          <a:gd name="T4" fmla="*/ 0 w 587"/>
                          <a:gd name="T5" fmla="*/ 0 h 373"/>
                          <a:gd name="T6" fmla="*/ 0 w 587"/>
                          <a:gd name="T7" fmla="*/ 0 h 373"/>
                          <a:gd name="T8" fmla="*/ 0 w 587"/>
                          <a:gd name="T9" fmla="*/ 0 h 373"/>
                          <a:gd name="T10" fmla="*/ 0 60000 65536"/>
                          <a:gd name="T11" fmla="*/ 0 60000 65536"/>
                          <a:gd name="T12" fmla="*/ 0 60000 65536"/>
                          <a:gd name="T13" fmla="*/ 0 60000 65536"/>
                          <a:gd name="T14" fmla="*/ 0 60000 65536"/>
                          <a:gd name="T15" fmla="*/ 0 w 587"/>
                          <a:gd name="T16" fmla="*/ 0 h 373"/>
                          <a:gd name="T17" fmla="*/ 587 w 587"/>
                          <a:gd name="T18" fmla="*/ 373 h 373"/>
                        </a:gdLst>
                        <a:ahLst/>
                        <a:cxnLst>
                          <a:cxn ang="T10">
                            <a:pos x="T0" y="T1"/>
                          </a:cxn>
                          <a:cxn ang="T11">
                            <a:pos x="T2" y="T3"/>
                          </a:cxn>
                          <a:cxn ang="T12">
                            <a:pos x="T4" y="T5"/>
                          </a:cxn>
                          <a:cxn ang="T13">
                            <a:pos x="T6" y="T7"/>
                          </a:cxn>
                          <a:cxn ang="T14">
                            <a:pos x="T8" y="T9"/>
                          </a:cxn>
                        </a:cxnLst>
                        <a:rect l="T15" t="T16" r="T17" b="T18"/>
                        <a:pathLst>
                          <a:path w="587" h="373">
                            <a:moveTo>
                              <a:pt x="587" y="33"/>
                            </a:moveTo>
                            <a:lnTo>
                              <a:pt x="587" y="373"/>
                            </a:lnTo>
                            <a:lnTo>
                              <a:pt x="0" y="289"/>
                            </a:lnTo>
                            <a:lnTo>
                              <a:pt x="0" y="0"/>
                            </a:lnTo>
                            <a:lnTo>
                              <a:pt x="587" y="33"/>
                            </a:lnTo>
                            <a:close/>
                          </a:path>
                        </a:pathLst>
                      </a:custGeom>
                      <a:solidFill>
                        <a:srgbClr val="80808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16" name="Freeform 166"/>
                      <p:cNvSpPr>
                        <a:spLocks noChangeArrowheads="1"/>
                      </p:cNvSpPr>
                      <p:nvPr/>
                    </p:nvSpPr>
                    <p:spPr bwMode="auto">
                      <a:xfrm>
                        <a:off x="4565" y="3036"/>
                        <a:ext cx="122" cy="13"/>
                      </a:xfrm>
                      <a:custGeom>
                        <a:avLst/>
                        <a:gdLst>
                          <a:gd name="T0" fmla="*/ 0 w 1377"/>
                          <a:gd name="T1" fmla="*/ 0 h 149"/>
                          <a:gd name="T2" fmla="*/ 0 w 1377"/>
                          <a:gd name="T3" fmla="*/ 0 h 149"/>
                          <a:gd name="T4" fmla="*/ 0 w 1377"/>
                          <a:gd name="T5" fmla="*/ 0 h 149"/>
                          <a:gd name="T6" fmla="*/ 0 w 1377"/>
                          <a:gd name="T7" fmla="*/ 0 h 149"/>
                          <a:gd name="T8" fmla="*/ 0 w 1377"/>
                          <a:gd name="T9" fmla="*/ 0 h 149"/>
                          <a:gd name="T10" fmla="*/ 0 60000 65536"/>
                          <a:gd name="T11" fmla="*/ 0 60000 65536"/>
                          <a:gd name="T12" fmla="*/ 0 60000 65536"/>
                          <a:gd name="T13" fmla="*/ 0 60000 65536"/>
                          <a:gd name="T14" fmla="*/ 0 60000 65536"/>
                          <a:gd name="T15" fmla="*/ 0 w 1377"/>
                          <a:gd name="T16" fmla="*/ 0 h 149"/>
                          <a:gd name="T17" fmla="*/ 1377 w 1377"/>
                          <a:gd name="T18" fmla="*/ 149 h 149"/>
                        </a:gdLst>
                        <a:ahLst/>
                        <a:cxnLst>
                          <a:cxn ang="T10">
                            <a:pos x="T0" y="T1"/>
                          </a:cxn>
                          <a:cxn ang="T11">
                            <a:pos x="T2" y="T3"/>
                          </a:cxn>
                          <a:cxn ang="T12">
                            <a:pos x="T4" y="T5"/>
                          </a:cxn>
                          <a:cxn ang="T13">
                            <a:pos x="T6" y="T7"/>
                          </a:cxn>
                          <a:cxn ang="T14">
                            <a:pos x="T8" y="T9"/>
                          </a:cxn>
                        </a:cxnLst>
                        <a:rect l="T15" t="T16" r="T17" b="T18"/>
                        <a:pathLst>
                          <a:path w="1377" h="149">
                            <a:moveTo>
                              <a:pt x="0" y="116"/>
                            </a:moveTo>
                            <a:lnTo>
                              <a:pt x="593" y="149"/>
                            </a:lnTo>
                            <a:lnTo>
                              <a:pt x="1377" y="0"/>
                            </a:lnTo>
                            <a:lnTo>
                              <a:pt x="800" y="0"/>
                            </a:lnTo>
                            <a:lnTo>
                              <a:pt x="0" y="116"/>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sp>
                  <p:nvSpPr>
                    <p:cNvPr id="509" name="Freeform 167"/>
                    <p:cNvSpPr>
                      <a:spLocks noChangeArrowheads="1"/>
                    </p:cNvSpPr>
                    <p:nvPr/>
                  </p:nvSpPr>
                  <p:spPr bwMode="auto">
                    <a:xfrm>
                      <a:off x="4605" y="3033"/>
                      <a:ext cx="43" cy="12"/>
                    </a:xfrm>
                    <a:custGeom>
                      <a:avLst/>
                      <a:gdLst>
                        <a:gd name="T0" fmla="*/ 0 w 499"/>
                        <a:gd name="T1" fmla="*/ 0 h 139"/>
                        <a:gd name="T2" fmla="*/ 0 w 499"/>
                        <a:gd name="T3" fmla="*/ 0 h 139"/>
                        <a:gd name="T4" fmla="*/ 0 w 499"/>
                        <a:gd name="T5" fmla="*/ 0 h 139"/>
                        <a:gd name="T6" fmla="*/ 0 w 499"/>
                        <a:gd name="T7" fmla="*/ 0 h 139"/>
                        <a:gd name="T8" fmla="*/ 0 w 499"/>
                        <a:gd name="T9" fmla="*/ 0 h 139"/>
                        <a:gd name="T10" fmla="*/ 0 w 499"/>
                        <a:gd name="T11" fmla="*/ 0 h 139"/>
                        <a:gd name="T12" fmla="*/ 0 60000 65536"/>
                        <a:gd name="T13" fmla="*/ 0 60000 65536"/>
                        <a:gd name="T14" fmla="*/ 0 60000 65536"/>
                        <a:gd name="T15" fmla="*/ 0 60000 65536"/>
                        <a:gd name="T16" fmla="*/ 0 60000 65536"/>
                        <a:gd name="T17" fmla="*/ 0 60000 65536"/>
                        <a:gd name="T18" fmla="*/ 0 w 499"/>
                        <a:gd name="T19" fmla="*/ 0 h 139"/>
                        <a:gd name="T20" fmla="*/ 499 w 49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499" h="139">
                          <a:moveTo>
                            <a:pt x="0" y="79"/>
                          </a:moveTo>
                          <a:lnTo>
                            <a:pt x="0" y="124"/>
                          </a:lnTo>
                          <a:lnTo>
                            <a:pt x="233" y="139"/>
                          </a:lnTo>
                          <a:lnTo>
                            <a:pt x="499" y="89"/>
                          </a:lnTo>
                          <a:lnTo>
                            <a:pt x="499" y="0"/>
                          </a:lnTo>
                          <a:lnTo>
                            <a:pt x="0" y="79"/>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nvGrpSpPr>
                    <p:cNvPr id="510" name="Group 168"/>
                    <p:cNvGrpSpPr>
                      <a:grpSpLocks/>
                    </p:cNvGrpSpPr>
                    <p:nvPr/>
                  </p:nvGrpSpPr>
                  <p:grpSpPr bwMode="auto">
                    <a:xfrm>
                      <a:off x="4574" y="2982"/>
                      <a:ext cx="98" cy="59"/>
                      <a:chOff x="4574" y="2982"/>
                      <a:chExt cx="98" cy="59"/>
                    </a:xfrm>
                  </p:grpSpPr>
                  <p:sp>
                    <p:nvSpPr>
                      <p:cNvPr id="511" name="Freeform 169"/>
                      <p:cNvSpPr>
                        <a:spLocks noChangeArrowheads="1"/>
                      </p:cNvSpPr>
                      <p:nvPr/>
                    </p:nvSpPr>
                    <p:spPr bwMode="auto">
                      <a:xfrm>
                        <a:off x="4616" y="2982"/>
                        <a:ext cx="57" cy="59"/>
                      </a:xfrm>
                      <a:custGeom>
                        <a:avLst/>
                        <a:gdLst>
                          <a:gd name="T0" fmla="*/ 0 w 638"/>
                          <a:gd name="T1" fmla="*/ 0 h 682"/>
                          <a:gd name="T2" fmla="*/ 0 w 638"/>
                          <a:gd name="T3" fmla="*/ 0 h 682"/>
                          <a:gd name="T4" fmla="*/ 0 w 638"/>
                          <a:gd name="T5" fmla="*/ 0 h 682"/>
                          <a:gd name="T6" fmla="*/ 0 w 638"/>
                          <a:gd name="T7" fmla="*/ 0 h 682"/>
                          <a:gd name="T8" fmla="*/ 0 w 638"/>
                          <a:gd name="T9" fmla="*/ 0 h 682"/>
                          <a:gd name="T10" fmla="*/ 0 60000 65536"/>
                          <a:gd name="T11" fmla="*/ 0 60000 65536"/>
                          <a:gd name="T12" fmla="*/ 0 60000 65536"/>
                          <a:gd name="T13" fmla="*/ 0 60000 65536"/>
                          <a:gd name="T14" fmla="*/ 0 60000 65536"/>
                          <a:gd name="T15" fmla="*/ 0 w 638"/>
                          <a:gd name="T16" fmla="*/ 0 h 682"/>
                          <a:gd name="T17" fmla="*/ 638 w 638"/>
                          <a:gd name="T18" fmla="*/ 682 h 682"/>
                        </a:gdLst>
                        <a:ahLst/>
                        <a:cxnLst>
                          <a:cxn ang="T10">
                            <a:pos x="T0" y="T1"/>
                          </a:cxn>
                          <a:cxn ang="T11">
                            <a:pos x="T2" y="T3"/>
                          </a:cxn>
                          <a:cxn ang="T12">
                            <a:pos x="T4" y="T5"/>
                          </a:cxn>
                          <a:cxn ang="T13">
                            <a:pos x="T6" y="T7"/>
                          </a:cxn>
                          <a:cxn ang="T14">
                            <a:pos x="T8" y="T9"/>
                          </a:cxn>
                        </a:cxnLst>
                        <a:rect l="T15" t="T16" r="T17" b="T18"/>
                        <a:pathLst>
                          <a:path w="638" h="682">
                            <a:moveTo>
                              <a:pt x="90" y="682"/>
                            </a:moveTo>
                            <a:lnTo>
                              <a:pt x="0" y="22"/>
                            </a:lnTo>
                            <a:lnTo>
                              <a:pt x="549" y="0"/>
                            </a:lnTo>
                            <a:lnTo>
                              <a:pt x="638" y="588"/>
                            </a:lnTo>
                            <a:lnTo>
                              <a:pt x="90" y="682"/>
                            </a:lnTo>
                            <a:close/>
                          </a:path>
                        </a:pathLst>
                      </a:custGeom>
                      <a:solidFill>
                        <a:srgbClr val="A0A0A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12" name="Freeform 170"/>
                      <p:cNvSpPr>
                        <a:spLocks noChangeArrowheads="1"/>
                      </p:cNvSpPr>
                      <p:nvPr/>
                    </p:nvSpPr>
                    <p:spPr bwMode="auto">
                      <a:xfrm>
                        <a:off x="4574" y="2983"/>
                        <a:ext cx="51" cy="59"/>
                      </a:xfrm>
                      <a:custGeom>
                        <a:avLst/>
                        <a:gdLst>
                          <a:gd name="T0" fmla="*/ 0 w 566"/>
                          <a:gd name="T1" fmla="*/ 0 h 678"/>
                          <a:gd name="T2" fmla="*/ 0 w 566"/>
                          <a:gd name="T3" fmla="*/ 0 h 678"/>
                          <a:gd name="T4" fmla="*/ 0 w 566"/>
                          <a:gd name="T5" fmla="*/ 0 h 678"/>
                          <a:gd name="T6" fmla="*/ 0 w 566"/>
                          <a:gd name="T7" fmla="*/ 0 h 678"/>
                          <a:gd name="T8" fmla="*/ 0 w 566"/>
                          <a:gd name="T9" fmla="*/ 0 h 678"/>
                          <a:gd name="T10" fmla="*/ 0 60000 65536"/>
                          <a:gd name="T11" fmla="*/ 0 60000 65536"/>
                          <a:gd name="T12" fmla="*/ 0 60000 65536"/>
                          <a:gd name="T13" fmla="*/ 0 60000 65536"/>
                          <a:gd name="T14" fmla="*/ 0 60000 65536"/>
                          <a:gd name="T15" fmla="*/ 0 w 566"/>
                          <a:gd name="T16" fmla="*/ 0 h 678"/>
                          <a:gd name="T17" fmla="*/ 566 w 566"/>
                          <a:gd name="T18" fmla="*/ 678 h 678"/>
                        </a:gdLst>
                        <a:ahLst/>
                        <a:cxnLst>
                          <a:cxn ang="T10">
                            <a:pos x="T0" y="T1"/>
                          </a:cxn>
                          <a:cxn ang="T11">
                            <a:pos x="T2" y="T3"/>
                          </a:cxn>
                          <a:cxn ang="T12">
                            <a:pos x="T4" y="T5"/>
                          </a:cxn>
                          <a:cxn ang="T13">
                            <a:pos x="T6" y="T7"/>
                          </a:cxn>
                          <a:cxn ang="T14">
                            <a:pos x="T8" y="T9"/>
                          </a:cxn>
                        </a:cxnLst>
                        <a:rect l="T15" t="T16" r="T17" b="T18"/>
                        <a:pathLst>
                          <a:path w="566" h="678">
                            <a:moveTo>
                              <a:pt x="476" y="0"/>
                            </a:moveTo>
                            <a:lnTo>
                              <a:pt x="0" y="151"/>
                            </a:lnTo>
                            <a:lnTo>
                              <a:pt x="67" y="678"/>
                            </a:lnTo>
                            <a:lnTo>
                              <a:pt x="566" y="661"/>
                            </a:lnTo>
                            <a:lnTo>
                              <a:pt x="476" y="0"/>
                            </a:lnTo>
                            <a:close/>
                          </a:path>
                        </a:pathLst>
                      </a:custGeom>
                      <a:solidFill>
                        <a:srgbClr val="80808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13" name="Freeform 171"/>
                      <p:cNvSpPr>
                        <a:spLocks noChangeArrowheads="1"/>
                      </p:cNvSpPr>
                      <p:nvPr/>
                    </p:nvSpPr>
                    <p:spPr bwMode="auto">
                      <a:xfrm>
                        <a:off x="4626" y="2988"/>
                        <a:ext cx="41" cy="44"/>
                      </a:xfrm>
                      <a:custGeom>
                        <a:avLst/>
                        <a:gdLst>
                          <a:gd name="T0" fmla="*/ 0 w 458"/>
                          <a:gd name="T1" fmla="*/ 0 h 514"/>
                          <a:gd name="T2" fmla="*/ 0 w 458"/>
                          <a:gd name="T3" fmla="*/ 0 h 514"/>
                          <a:gd name="T4" fmla="*/ 0 w 458"/>
                          <a:gd name="T5" fmla="*/ 0 h 514"/>
                          <a:gd name="T6" fmla="*/ 0 w 458"/>
                          <a:gd name="T7" fmla="*/ 0 h 514"/>
                          <a:gd name="T8" fmla="*/ 0 w 458"/>
                          <a:gd name="T9" fmla="*/ 0 h 514"/>
                          <a:gd name="T10" fmla="*/ 0 60000 65536"/>
                          <a:gd name="T11" fmla="*/ 0 60000 65536"/>
                          <a:gd name="T12" fmla="*/ 0 60000 65536"/>
                          <a:gd name="T13" fmla="*/ 0 60000 65536"/>
                          <a:gd name="T14" fmla="*/ 0 60000 65536"/>
                          <a:gd name="T15" fmla="*/ 0 w 458"/>
                          <a:gd name="T16" fmla="*/ 0 h 514"/>
                          <a:gd name="T17" fmla="*/ 458 w 458"/>
                          <a:gd name="T18" fmla="*/ 514 h 514"/>
                        </a:gdLst>
                        <a:ahLst/>
                        <a:cxnLst>
                          <a:cxn ang="T10">
                            <a:pos x="T0" y="T1"/>
                          </a:cxn>
                          <a:cxn ang="T11">
                            <a:pos x="T2" y="T3"/>
                          </a:cxn>
                          <a:cxn ang="T12">
                            <a:pos x="T4" y="T5"/>
                          </a:cxn>
                          <a:cxn ang="T13">
                            <a:pos x="T6" y="T7"/>
                          </a:cxn>
                          <a:cxn ang="T14">
                            <a:pos x="T8" y="T9"/>
                          </a:cxn>
                        </a:cxnLst>
                        <a:rect l="T15" t="T16" r="T17" b="T18"/>
                        <a:pathLst>
                          <a:path w="458" h="514">
                            <a:moveTo>
                              <a:pt x="0" y="23"/>
                            </a:moveTo>
                            <a:lnTo>
                              <a:pt x="64" y="514"/>
                            </a:lnTo>
                            <a:lnTo>
                              <a:pt x="458" y="456"/>
                            </a:lnTo>
                            <a:lnTo>
                              <a:pt x="390" y="0"/>
                            </a:lnTo>
                            <a:lnTo>
                              <a:pt x="0" y="23"/>
                            </a:lnTo>
                            <a:close/>
                          </a:path>
                        </a:pathLst>
                      </a:custGeom>
                      <a:solidFill>
                        <a:srgbClr val="00C0C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grpSp>
                <p:nvGrpSpPr>
                  <p:cNvPr id="500" name="Group 172"/>
                  <p:cNvGrpSpPr>
                    <a:grpSpLocks/>
                  </p:cNvGrpSpPr>
                  <p:nvPr/>
                </p:nvGrpSpPr>
                <p:grpSpPr bwMode="auto">
                  <a:xfrm>
                    <a:off x="4642" y="3041"/>
                    <a:ext cx="40" cy="27"/>
                    <a:chOff x="4642" y="3041"/>
                    <a:chExt cx="40" cy="27"/>
                  </a:xfrm>
                </p:grpSpPr>
                <p:sp>
                  <p:nvSpPr>
                    <p:cNvPr id="501" name="Freeform 173"/>
                    <p:cNvSpPr>
                      <a:spLocks noChangeArrowheads="1"/>
                    </p:cNvSpPr>
                    <p:nvPr/>
                  </p:nvSpPr>
                  <p:spPr bwMode="auto">
                    <a:xfrm>
                      <a:off x="4642" y="3041"/>
                      <a:ext cx="39" cy="28"/>
                    </a:xfrm>
                    <a:custGeom>
                      <a:avLst/>
                      <a:gdLst>
                        <a:gd name="T0" fmla="*/ 0 w 448"/>
                        <a:gd name="T1" fmla="*/ 0 h 319"/>
                        <a:gd name="T2" fmla="*/ 0 w 448"/>
                        <a:gd name="T3" fmla="*/ 0 h 319"/>
                        <a:gd name="T4" fmla="*/ 0 w 448"/>
                        <a:gd name="T5" fmla="*/ 0 h 319"/>
                        <a:gd name="T6" fmla="*/ 0 w 448"/>
                        <a:gd name="T7" fmla="*/ 0 h 319"/>
                        <a:gd name="T8" fmla="*/ 0 w 448"/>
                        <a:gd name="T9" fmla="*/ 0 h 319"/>
                        <a:gd name="T10" fmla="*/ 0 60000 65536"/>
                        <a:gd name="T11" fmla="*/ 0 60000 65536"/>
                        <a:gd name="T12" fmla="*/ 0 60000 65536"/>
                        <a:gd name="T13" fmla="*/ 0 60000 65536"/>
                        <a:gd name="T14" fmla="*/ 0 60000 65536"/>
                        <a:gd name="T15" fmla="*/ 0 w 448"/>
                        <a:gd name="T16" fmla="*/ 0 h 319"/>
                        <a:gd name="T17" fmla="*/ 448 w 448"/>
                        <a:gd name="T18" fmla="*/ 319 h 319"/>
                      </a:gdLst>
                      <a:ahLst/>
                      <a:cxnLst>
                        <a:cxn ang="T10">
                          <a:pos x="T0" y="T1"/>
                        </a:cxn>
                        <a:cxn ang="T11">
                          <a:pos x="T2" y="T3"/>
                        </a:cxn>
                        <a:cxn ang="T12">
                          <a:pos x="T4" y="T5"/>
                        </a:cxn>
                        <a:cxn ang="T13">
                          <a:pos x="T6" y="T7"/>
                        </a:cxn>
                        <a:cxn ang="T14">
                          <a:pos x="T8" y="T9"/>
                        </a:cxn>
                      </a:cxnLst>
                      <a:rect l="T15" t="T16" r="T17" b="T18"/>
                      <a:pathLst>
                        <a:path w="448" h="319">
                          <a:moveTo>
                            <a:pt x="448" y="0"/>
                          </a:moveTo>
                          <a:lnTo>
                            <a:pt x="0" y="95"/>
                          </a:lnTo>
                          <a:lnTo>
                            <a:pt x="0" y="319"/>
                          </a:lnTo>
                          <a:lnTo>
                            <a:pt x="448" y="179"/>
                          </a:lnTo>
                          <a:lnTo>
                            <a:pt x="448" y="0"/>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02" name="Line 174"/>
                    <p:cNvSpPr>
                      <a:spLocks noChangeShapeType="1"/>
                    </p:cNvSpPr>
                    <p:nvPr/>
                  </p:nvSpPr>
                  <p:spPr bwMode="auto">
                    <a:xfrm flipV="1">
                      <a:off x="4668" y="3044"/>
                      <a:ext cx="10" cy="7"/>
                    </a:xfrm>
                    <a:prstGeom prst="line">
                      <a:avLst/>
                    </a:prstGeom>
                    <a:noFill/>
                    <a:ln w="3240">
                      <a:solidFill>
                        <a:srgbClr val="00000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03" name="Line 175"/>
                    <p:cNvSpPr>
                      <a:spLocks noChangeShapeType="1"/>
                    </p:cNvSpPr>
                    <p:nvPr/>
                  </p:nvSpPr>
                  <p:spPr bwMode="auto">
                    <a:xfrm flipH="1">
                      <a:off x="4648" y="3051"/>
                      <a:ext cx="16" cy="3"/>
                    </a:xfrm>
                    <a:prstGeom prst="line">
                      <a:avLst/>
                    </a:prstGeom>
                    <a:noFill/>
                    <a:ln w="3240">
                      <a:solidFill>
                        <a:srgbClr val="00000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04" name="Line 176"/>
                    <p:cNvSpPr>
                      <a:spLocks noChangeShapeType="1"/>
                    </p:cNvSpPr>
                    <p:nvPr/>
                  </p:nvSpPr>
                  <p:spPr bwMode="auto">
                    <a:xfrm>
                      <a:off x="4666" y="3044"/>
                      <a:ext cx="1" cy="17"/>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05" name="Line 177"/>
                    <p:cNvSpPr>
                      <a:spLocks noChangeShapeType="1"/>
                    </p:cNvSpPr>
                    <p:nvPr/>
                  </p:nvSpPr>
                  <p:spPr bwMode="auto">
                    <a:xfrm>
                      <a:off x="4646" y="3048"/>
                      <a:ext cx="1" cy="19"/>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06" name="Line 178"/>
                    <p:cNvSpPr>
                      <a:spLocks noChangeShapeType="1"/>
                    </p:cNvSpPr>
                    <p:nvPr/>
                  </p:nvSpPr>
                  <p:spPr bwMode="auto">
                    <a:xfrm flipH="1">
                      <a:off x="4644" y="3048"/>
                      <a:ext cx="40" cy="9"/>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507" name="Line 179"/>
                    <p:cNvSpPr>
                      <a:spLocks noChangeShapeType="1"/>
                    </p:cNvSpPr>
                    <p:nvPr/>
                  </p:nvSpPr>
                  <p:spPr bwMode="auto">
                    <a:xfrm flipV="1">
                      <a:off x="4646" y="3043"/>
                      <a:ext cx="36" cy="11"/>
                    </a:xfrm>
                    <a:prstGeom prst="line">
                      <a:avLst/>
                    </a:prstGeom>
                    <a:noFill/>
                    <a:ln w="1440">
                      <a:solidFill>
                        <a:srgbClr val="00000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grpSp>
              <p:nvGrpSpPr>
                <p:cNvPr id="467" name="Group 180"/>
                <p:cNvGrpSpPr>
                  <a:grpSpLocks/>
                </p:cNvGrpSpPr>
                <p:nvPr/>
              </p:nvGrpSpPr>
              <p:grpSpPr bwMode="auto">
                <a:xfrm>
                  <a:off x="4628" y="3041"/>
                  <a:ext cx="94" cy="47"/>
                  <a:chOff x="4628" y="3041"/>
                  <a:chExt cx="94" cy="47"/>
                </a:xfrm>
              </p:grpSpPr>
              <p:grpSp>
                <p:nvGrpSpPr>
                  <p:cNvPr id="468" name="Group 181"/>
                  <p:cNvGrpSpPr>
                    <a:grpSpLocks/>
                  </p:cNvGrpSpPr>
                  <p:nvPr/>
                </p:nvGrpSpPr>
                <p:grpSpPr bwMode="auto">
                  <a:xfrm>
                    <a:off x="4634" y="3068"/>
                    <a:ext cx="14" cy="9"/>
                    <a:chOff x="4634" y="3068"/>
                    <a:chExt cx="14" cy="9"/>
                  </a:xfrm>
                </p:grpSpPr>
                <p:sp>
                  <p:nvSpPr>
                    <p:cNvPr id="497" name="Freeform 182"/>
                    <p:cNvSpPr>
                      <a:spLocks noChangeArrowheads="1"/>
                    </p:cNvSpPr>
                    <p:nvPr/>
                  </p:nvSpPr>
                  <p:spPr bwMode="auto">
                    <a:xfrm>
                      <a:off x="4634" y="3068"/>
                      <a:ext cx="5" cy="10"/>
                    </a:xfrm>
                    <a:custGeom>
                      <a:avLst/>
                      <a:gdLst>
                        <a:gd name="T0" fmla="*/ 0 w 50"/>
                        <a:gd name="T1" fmla="*/ 0 h 129"/>
                        <a:gd name="T2" fmla="*/ 0 w 50"/>
                        <a:gd name="T3" fmla="*/ 0 h 129"/>
                        <a:gd name="T4" fmla="*/ 0 w 50"/>
                        <a:gd name="T5" fmla="*/ 0 h 129"/>
                        <a:gd name="T6" fmla="*/ 0 w 50"/>
                        <a:gd name="T7" fmla="*/ 0 h 129"/>
                        <a:gd name="T8" fmla="*/ 0 w 50"/>
                        <a:gd name="T9" fmla="*/ 0 h 129"/>
                        <a:gd name="T10" fmla="*/ 0 60000 65536"/>
                        <a:gd name="T11" fmla="*/ 0 60000 65536"/>
                        <a:gd name="T12" fmla="*/ 0 60000 65536"/>
                        <a:gd name="T13" fmla="*/ 0 60000 65536"/>
                        <a:gd name="T14" fmla="*/ 0 60000 65536"/>
                        <a:gd name="T15" fmla="*/ 0 w 50"/>
                        <a:gd name="T16" fmla="*/ 0 h 129"/>
                        <a:gd name="T17" fmla="*/ 50 w 50"/>
                        <a:gd name="T18" fmla="*/ 129 h 129"/>
                      </a:gdLst>
                      <a:ahLst/>
                      <a:cxnLst>
                        <a:cxn ang="T10">
                          <a:pos x="T0" y="T1"/>
                        </a:cxn>
                        <a:cxn ang="T11">
                          <a:pos x="T2" y="T3"/>
                        </a:cxn>
                        <a:cxn ang="T12">
                          <a:pos x="T4" y="T5"/>
                        </a:cxn>
                        <a:cxn ang="T13">
                          <a:pos x="T6" y="T7"/>
                        </a:cxn>
                        <a:cxn ang="T14">
                          <a:pos x="T8" y="T9"/>
                        </a:cxn>
                      </a:cxnLst>
                      <a:rect l="T15" t="T16" r="T17" b="T18"/>
                      <a:pathLst>
                        <a:path w="50" h="129">
                          <a:moveTo>
                            <a:pt x="15" y="0"/>
                          </a:moveTo>
                          <a:lnTo>
                            <a:pt x="0" y="121"/>
                          </a:lnTo>
                          <a:lnTo>
                            <a:pt x="36" y="129"/>
                          </a:lnTo>
                          <a:lnTo>
                            <a:pt x="50" y="6"/>
                          </a:lnTo>
                          <a:lnTo>
                            <a:pt x="15" y="0"/>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8" name="Freeform 183"/>
                    <p:cNvSpPr>
                      <a:spLocks noChangeArrowheads="1"/>
                    </p:cNvSpPr>
                    <p:nvPr/>
                  </p:nvSpPr>
                  <p:spPr bwMode="auto">
                    <a:xfrm>
                      <a:off x="4637" y="3069"/>
                      <a:ext cx="12" cy="9"/>
                    </a:xfrm>
                    <a:custGeom>
                      <a:avLst/>
                      <a:gdLst>
                        <a:gd name="T0" fmla="*/ 0 w 138"/>
                        <a:gd name="T1" fmla="*/ 0 h 112"/>
                        <a:gd name="T2" fmla="*/ 0 w 138"/>
                        <a:gd name="T3" fmla="*/ 0 h 112"/>
                        <a:gd name="T4" fmla="*/ 0 w 138"/>
                        <a:gd name="T5" fmla="*/ 0 h 112"/>
                        <a:gd name="T6" fmla="*/ 0 w 138"/>
                        <a:gd name="T7" fmla="*/ 0 h 112"/>
                        <a:gd name="T8" fmla="*/ 0 w 138"/>
                        <a:gd name="T9" fmla="*/ 0 h 112"/>
                        <a:gd name="T10" fmla="*/ 0 w 138"/>
                        <a:gd name="T11" fmla="*/ 0 h 112"/>
                        <a:gd name="T12" fmla="*/ 0 w 138"/>
                        <a:gd name="T13" fmla="*/ 0 h 112"/>
                        <a:gd name="T14" fmla="*/ 0 60000 65536"/>
                        <a:gd name="T15" fmla="*/ 0 60000 65536"/>
                        <a:gd name="T16" fmla="*/ 0 60000 65536"/>
                        <a:gd name="T17" fmla="*/ 0 60000 65536"/>
                        <a:gd name="T18" fmla="*/ 0 60000 65536"/>
                        <a:gd name="T19" fmla="*/ 0 60000 65536"/>
                        <a:gd name="T20" fmla="*/ 0 60000 65536"/>
                        <a:gd name="T21" fmla="*/ 0 w 138"/>
                        <a:gd name="T22" fmla="*/ 0 h 112"/>
                        <a:gd name="T23" fmla="*/ 138 w 138"/>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12">
                          <a:moveTo>
                            <a:pt x="12" y="4"/>
                          </a:moveTo>
                          <a:lnTo>
                            <a:pt x="0" y="112"/>
                          </a:lnTo>
                          <a:lnTo>
                            <a:pt x="138" y="56"/>
                          </a:lnTo>
                          <a:lnTo>
                            <a:pt x="84" y="39"/>
                          </a:lnTo>
                          <a:lnTo>
                            <a:pt x="35" y="64"/>
                          </a:lnTo>
                          <a:lnTo>
                            <a:pt x="50" y="0"/>
                          </a:lnTo>
                          <a:lnTo>
                            <a:pt x="12" y="4"/>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469" name="Group 184"/>
                  <p:cNvGrpSpPr>
                    <a:grpSpLocks/>
                  </p:cNvGrpSpPr>
                  <p:nvPr/>
                </p:nvGrpSpPr>
                <p:grpSpPr bwMode="auto">
                  <a:xfrm>
                    <a:off x="4628" y="3041"/>
                    <a:ext cx="94" cy="47"/>
                    <a:chOff x="4628" y="3041"/>
                    <a:chExt cx="94" cy="47"/>
                  </a:xfrm>
                </p:grpSpPr>
                <p:sp>
                  <p:nvSpPr>
                    <p:cNvPr id="470" name="Freeform 185"/>
                    <p:cNvSpPr>
                      <a:spLocks noChangeArrowheads="1"/>
                    </p:cNvSpPr>
                    <p:nvPr/>
                  </p:nvSpPr>
                  <p:spPr bwMode="auto">
                    <a:xfrm>
                      <a:off x="4630" y="3041"/>
                      <a:ext cx="93" cy="43"/>
                    </a:xfrm>
                    <a:custGeom>
                      <a:avLst/>
                      <a:gdLst>
                        <a:gd name="T0" fmla="*/ 0 w 1052"/>
                        <a:gd name="T1" fmla="*/ 0 h 484"/>
                        <a:gd name="T2" fmla="*/ 0 w 1052"/>
                        <a:gd name="T3" fmla="*/ 0 h 484"/>
                        <a:gd name="T4" fmla="*/ 0 w 1052"/>
                        <a:gd name="T5" fmla="*/ 0 h 484"/>
                        <a:gd name="T6" fmla="*/ 0 w 1052"/>
                        <a:gd name="T7" fmla="*/ 0 h 484"/>
                        <a:gd name="T8" fmla="*/ 0 w 1052"/>
                        <a:gd name="T9" fmla="*/ 0 h 484"/>
                        <a:gd name="T10" fmla="*/ 0 60000 65536"/>
                        <a:gd name="T11" fmla="*/ 0 60000 65536"/>
                        <a:gd name="T12" fmla="*/ 0 60000 65536"/>
                        <a:gd name="T13" fmla="*/ 0 60000 65536"/>
                        <a:gd name="T14" fmla="*/ 0 60000 65536"/>
                        <a:gd name="T15" fmla="*/ 0 w 1052"/>
                        <a:gd name="T16" fmla="*/ 0 h 484"/>
                        <a:gd name="T17" fmla="*/ 1052 w 1052"/>
                        <a:gd name="T18" fmla="*/ 484 h 484"/>
                      </a:gdLst>
                      <a:ahLst/>
                      <a:cxnLst>
                        <a:cxn ang="T10">
                          <a:pos x="T0" y="T1"/>
                        </a:cxn>
                        <a:cxn ang="T11">
                          <a:pos x="T2" y="T3"/>
                        </a:cxn>
                        <a:cxn ang="T12">
                          <a:pos x="T4" y="T5"/>
                        </a:cxn>
                        <a:cxn ang="T13">
                          <a:pos x="T6" y="T7"/>
                        </a:cxn>
                        <a:cxn ang="T14">
                          <a:pos x="T8" y="T9"/>
                        </a:cxn>
                      </a:cxnLst>
                      <a:rect l="T15" t="T16" r="T17" b="T18"/>
                      <a:pathLst>
                        <a:path w="1052" h="484">
                          <a:moveTo>
                            <a:pt x="0" y="205"/>
                          </a:moveTo>
                          <a:lnTo>
                            <a:pt x="505" y="484"/>
                          </a:lnTo>
                          <a:lnTo>
                            <a:pt x="1052" y="211"/>
                          </a:lnTo>
                          <a:lnTo>
                            <a:pt x="633" y="0"/>
                          </a:lnTo>
                          <a:lnTo>
                            <a:pt x="0" y="205"/>
                          </a:lnTo>
                          <a:close/>
                        </a:path>
                      </a:pathLst>
                    </a:custGeom>
                    <a:solidFill>
                      <a:srgbClr val="80808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1" name="Freeform 186"/>
                    <p:cNvSpPr>
                      <a:spLocks noChangeArrowheads="1"/>
                    </p:cNvSpPr>
                    <p:nvPr/>
                  </p:nvSpPr>
                  <p:spPr bwMode="auto">
                    <a:xfrm>
                      <a:off x="4628" y="3058"/>
                      <a:ext cx="47" cy="29"/>
                    </a:xfrm>
                    <a:custGeom>
                      <a:avLst/>
                      <a:gdLst>
                        <a:gd name="T0" fmla="*/ 0 w 527"/>
                        <a:gd name="T1" fmla="*/ 0 h 342"/>
                        <a:gd name="T2" fmla="*/ 0 w 527"/>
                        <a:gd name="T3" fmla="*/ 0 h 342"/>
                        <a:gd name="T4" fmla="*/ 0 w 527"/>
                        <a:gd name="T5" fmla="*/ 0 h 342"/>
                        <a:gd name="T6" fmla="*/ 0 w 527"/>
                        <a:gd name="T7" fmla="*/ 0 h 342"/>
                        <a:gd name="T8" fmla="*/ 0 w 527"/>
                        <a:gd name="T9" fmla="*/ 0 h 342"/>
                        <a:gd name="T10" fmla="*/ 0 60000 65536"/>
                        <a:gd name="T11" fmla="*/ 0 60000 65536"/>
                        <a:gd name="T12" fmla="*/ 0 60000 65536"/>
                        <a:gd name="T13" fmla="*/ 0 60000 65536"/>
                        <a:gd name="T14" fmla="*/ 0 60000 65536"/>
                        <a:gd name="T15" fmla="*/ 0 w 527"/>
                        <a:gd name="T16" fmla="*/ 0 h 342"/>
                        <a:gd name="T17" fmla="*/ 527 w 527"/>
                        <a:gd name="T18" fmla="*/ 342 h 342"/>
                      </a:gdLst>
                      <a:ahLst/>
                      <a:cxnLst>
                        <a:cxn ang="T10">
                          <a:pos x="T0" y="T1"/>
                        </a:cxn>
                        <a:cxn ang="T11">
                          <a:pos x="T2" y="T3"/>
                        </a:cxn>
                        <a:cxn ang="T12">
                          <a:pos x="T4" y="T5"/>
                        </a:cxn>
                        <a:cxn ang="T13">
                          <a:pos x="T6" y="T7"/>
                        </a:cxn>
                        <a:cxn ang="T14">
                          <a:pos x="T8" y="T9"/>
                        </a:cxn>
                      </a:cxnLst>
                      <a:rect l="T15" t="T16" r="T17" b="T18"/>
                      <a:pathLst>
                        <a:path w="527" h="342">
                          <a:moveTo>
                            <a:pt x="18" y="0"/>
                          </a:moveTo>
                          <a:lnTo>
                            <a:pt x="527" y="283"/>
                          </a:lnTo>
                          <a:lnTo>
                            <a:pt x="512" y="342"/>
                          </a:lnTo>
                          <a:lnTo>
                            <a:pt x="0" y="54"/>
                          </a:lnTo>
                          <a:lnTo>
                            <a:pt x="18" y="0"/>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2" name="Freeform 187"/>
                    <p:cNvSpPr>
                      <a:spLocks noChangeArrowheads="1"/>
                    </p:cNvSpPr>
                    <p:nvPr/>
                  </p:nvSpPr>
                  <p:spPr bwMode="auto">
                    <a:xfrm>
                      <a:off x="4673" y="3060"/>
                      <a:ext cx="49" cy="29"/>
                    </a:xfrm>
                    <a:custGeom>
                      <a:avLst/>
                      <a:gdLst>
                        <a:gd name="T0" fmla="*/ 0 w 562"/>
                        <a:gd name="T1" fmla="*/ 0 h 336"/>
                        <a:gd name="T2" fmla="*/ 0 w 562"/>
                        <a:gd name="T3" fmla="*/ 0 h 336"/>
                        <a:gd name="T4" fmla="*/ 0 w 562"/>
                        <a:gd name="T5" fmla="*/ 0 h 336"/>
                        <a:gd name="T6" fmla="*/ 0 w 562"/>
                        <a:gd name="T7" fmla="*/ 0 h 336"/>
                        <a:gd name="T8" fmla="*/ 0 w 562"/>
                        <a:gd name="T9" fmla="*/ 0 h 336"/>
                        <a:gd name="T10" fmla="*/ 0 60000 65536"/>
                        <a:gd name="T11" fmla="*/ 0 60000 65536"/>
                        <a:gd name="T12" fmla="*/ 0 60000 65536"/>
                        <a:gd name="T13" fmla="*/ 0 60000 65536"/>
                        <a:gd name="T14" fmla="*/ 0 60000 65536"/>
                        <a:gd name="T15" fmla="*/ 0 w 562"/>
                        <a:gd name="T16" fmla="*/ 0 h 336"/>
                        <a:gd name="T17" fmla="*/ 562 w 562"/>
                        <a:gd name="T18" fmla="*/ 336 h 336"/>
                      </a:gdLst>
                      <a:ahLst/>
                      <a:cxnLst>
                        <a:cxn ang="T10">
                          <a:pos x="T0" y="T1"/>
                        </a:cxn>
                        <a:cxn ang="T11">
                          <a:pos x="T2" y="T3"/>
                        </a:cxn>
                        <a:cxn ang="T12">
                          <a:pos x="T4" y="T5"/>
                        </a:cxn>
                        <a:cxn ang="T13">
                          <a:pos x="T6" y="T7"/>
                        </a:cxn>
                        <a:cxn ang="T14">
                          <a:pos x="T8" y="T9"/>
                        </a:cxn>
                      </a:cxnLst>
                      <a:rect l="T15" t="T16" r="T17" b="T18"/>
                      <a:pathLst>
                        <a:path w="562" h="336">
                          <a:moveTo>
                            <a:pt x="0" y="336"/>
                          </a:moveTo>
                          <a:lnTo>
                            <a:pt x="17" y="273"/>
                          </a:lnTo>
                          <a:lnTo>
                            <a:pt x="562" y="0"/>
                          </a:lnTo>
                          <a:lnTo>
                            <a:pt x="543" y="50"/>
                          </a:lnTo>
                          <a:lnTo>
                            <a:pt x="0" y="336"/>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3" name="Freeform 188"/>
                    <p:cNvSpPr>
                      <a:spLocks noChangeArrowheads="1"/>
                    </p:cNvSpPr>
                    <p:nvPr/>
                  </p:nvSpPr>
                  <p:spPr bwMode="auto">
                    <a:xfrm>
                      <a:off x="4647" y="3061"/>
                      <a:ext cx="39" cy="17"/>
                    </a:xfrm>
                    <a:custGeom>
                      <a:avLst/>
                      <a:gdLst>
                        <a:gd name="T0" fmla="*/ 0 w 425"/>
                        <a:gd name="T1" fmla="*/ 0 h 215"/>
                        <a:gd name="T2" fmla="*/ 0 w 425"/>
                        <a:gd name="T3" fmla="*/ 0 h 215"/>
                        <a:gd name="T4" fmla="*/ 0 w 425"/>
                        <a:gd name="T5" fmla="*/ 0 h 215"/>
                        <a:gd name="T6" fmla="*/ 0 w 425"/>
                        <a:gd name="T7" fmla="*/ 0 h 215"/>
                        <a:gd name="T8" fmla="*/ 0 w 425"/>
                        <a:gd name="T9" fmla="*/ 0 h 215"/>
                        <a:gd name="T10" fmla="*/ 0 60000 65536"/>
                        <a:gd name="T11" fmla="*/ 0 60000 65536"/>
                        <a:gd name="T12" fmla="*/ 0 60000 65536"/>
                        <a:gd name="T13" fmla="*/ 0 60000 65536"/>
                        <a:gd name="T14" fmla="*/ 0 60000 65536"/>
                        <a:gd name="T15" fmla="*/ 0 w 425"/>
                        <a:gd name="T16" fmla="*/ 0 h 215"/>
                        <a:gd name="T17" fmla="*/ 425 w 425"/>
                        <a:gd name="T18" fmla="*/ 215 h 215"/>
                      </a:gdLst>
                      <a:ahLst/>
                      <a:cxnLst>
                        <a:cxn ang="T10">
                          <a:pos x="T0" y="T1"/>
                        </a:cxn>
                        <a:cxn ang="T11">
                          <a:pos x="T2" y="T3"/>
                        </a:cxn>
                        <a:cxn ang="T12">
                          <a:pos x="T4" y="T5"/>
                        </a:cxn>
                        <a:cxn ang="T13">
                          <a:pos x="T6" y="T7"/>
                        </a:cxn>
                        <a:cxn ang="T14">
                          <a:pos x="T8" y="T9"/>
                        </a:cxn>
                      </a:cxnLst>
                      <a:rect l="T15" t="T16" r="T17" b="T18"/>
                      <a:pathLst>
                        <a:path w="425" h="215">
                          <a:moveTo>
                            <a:pt x="0" y="57"/>
                          </a:moveTo>
                          <a:lnTo>
                            <a:pt x="147" y="0"/>
                          </a:lnTo>
                          <a:lnTo>
                            <a:pt x="425" y="150"/>
                          </a:lnTo>
                          <a:lnTo>
                            <a:pt x="283" y="215"/>
                          </a:lnTo>
                          <a:lnTo>
                            <a:pt x="0" y="5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4" name="Freeform 189"/>
                    <p:cNvSpPr>
                      <a:spLocks noChangeArrowheads="1"/>
                    </p:cNvSpPr>
                    <p:nvPr/>
                  </p:nvSpPr>
                  <p:spPr bwMode="auto">
                    <a:xfrm>
                      <a:off x="4663" y="3048"/>
                      <a:ext cx="54" cy="25"/>
                    </a:xfrm>
                    <a:custGeom>
                      <a:avLst/>
                      <a:gdLst>
                        <a:gd name="T0" fmla="*/ 0 w 625"/>
                        <a:gd name="T1" fmla="*/ 0 h 288"/>
                        <a:gd name="T2" fmla="*/ 0 w 625"/>
                        <a:gd name="T3" fmla="*/ 0 h 288"/>
                        <a:gd name="T4" fmla="*/ 0 w 625"/>
                        <a:gd name="T5" fmla="*/ 0 h 288"/>
                        <a:gd name="T6" fmla="*/ 0 w 625"/>
                        <a:gd name="T7" fmla="*/ 0 h 288"/>
                        <a:gd name="T8" fmla="*/ 0 w 625"/>
                        <a:gd name="T9" fmla="*/ 0 h 288"/>
                        <a:gd name="T10" fmla="*/ 0 60000 65536"/>
                        <a:gd name="T11" fmla="*/ 0 60000 65536"/>
                        <a:gd name="T12" fmla="*/ 0 60000 65536"/>
                        <a:gd name="T13" fmla="*/ 0 60000 65536"/>
                        <a:gd name="T14" fmla="*/ 0 60000 65536"/>
                        <a:gd name="T15" fmla="*/ 0 w 625"/>
                        <a:gd name="T16" fmla="*/ 0 h 288"/>
                        <a:gd name="T17" fmla="*/ 625 w 625"/>
                        <a:gd name="T18" fmla="*/ 288 h 288"/>
                      </a:gdLst>
                      <a:ahLst/>
                      <a:cxnLst>
                        <a:cxn ang="T10">
                          <a:pos x="T0" y="T1"/>
                        </a:cxn>
                        <a:cxn ang="T11">
                          <a:pos x="T2" y="T3"/>
                        </a:cxn>
                        <a:cxn ang="T12">
                          <a:pos x="T4" y="T5"/>
                        </a:cxn>
                        <a:cxn ang="T13">
                          <a:pos x="T6" y="T7"/>
                        </a:cxn>
                        <a:cxn ang="T14">
                          <a:pos x="T8" y="T9"/>
                        </a:cxn>
                      </a:cxnLst>
                      <a:rect l="T15" t="T16" r="T17" b="T18"/>
                      <a:pathLst>
                        <a:path w="625" h="288">
                          <a:moveTo>
                            <a:pt x="0" y="139"/>
                          </a:moveTo>
                          <a:lnTo>
                            <a:pt x="273" y="288"/>
                          </a:lnTo>
                          <a:lnTo>
                            <a:pt x="625" y="123"/>
                          </a:lnTo>
                          <a:lnTo>
                            <a:pt x="369" y="0"/>
                          </a:lnTo>
                          <a:lnTo>
                            <a:pt x="0" y="13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5" name="Freeform 190"/>
                    <p:cNvSpPr>
                      <a:spLocks noChangeArrowheads="1"/>
                    </p:cNvSpPr>
                    <p:nvPr/>
                  </p:nvSpPr>
                  <p:spPr bwMode="auto">
                    <a:xfrm>
                      <a:off x="4634" y="3042"/>
                      <a:ext cx="61" cy="23"/>
                    </a:xfrm>
                    <a:custGeom>
                      <a:avLst/>
                      <a:gdLst>
                        <a:gd name="T0" fmla="*/ 0 w 689"/>
                        <a:gd name="T1" fmla="*/ 0 h 262"/>
                        <a:gd name="T2" fmla="*/ 0 w 689"/>
                        <a:gd name="T3" fmla="*/ 0 h 262"/>
                        <a:gd name="T4" fmla="*/ 0 w 689"/>
                        <a:gd name="T5" fmla="*/ 0 h 262"/>
                        <a:gd name="T6" fmla="*/ 0 w 689"/>
                        <a:gd name="T7" fmla="*/ 0 h 262"/>
                        <a:gd name="T8" fmla="*/ 0 w 689"/>
                        <a:gd name="T9" fmla="*/ 0 h 262"/>
                        <a:gd name="T10" fmla="*/ 0 60000 65536"/>
                        <a:gd name="T11" fmla="*/ 0 60000 65536"/>
                        <a:gd name="T12" fmla="*/ 0 60000 65536"/>
                        <a:gd name="T13" fmla="*/ 0 60000 65536"/>
                        <a:gd name="T14" fmla="*/ 0 60000 65536"/>
                        <a:gd name="T15" fmla="*/ 0 w 689"/>
                        <a:gd name="T16" fmla="*/ 0 h 262"/>
                        <a:gd name="T17" fmla="*/ 689 w 689"/>
                        <a:gd name="T18" fmla="*/ 262 h 262"/>
                      </a:gdLst>
                      <a:ahLst/>
                      <a:cxnLst>
                        <a:cxn ang="T10">
                          <a:pos x="T0" y="T1"/>
                        </a:cxn>
                        <a:cxn ang="T11">
                          <a:pos x="T2" y="T3"/>
                        </a:cxn>
                        <a:cxn ang="T12">
                          <a:pos x="T4" y="T5"/>
                        </a:cxn>
                        <a:cxn ang="T13">
                          <a:pos x="T6" y="T7"/>
                        </a:cxn>
                        <a:cxn ang="T14">
                          <a:pos x="T8" y="T9"/>
                        </a:cxn>
                      </a:cxnLst>
                      <a:rect l="T15" t="T16" r="T17" b="T18"/>
                      <a:pathLst>
                        <a:path w="689" h="262">
                          <a:moveTo>
                            <a:pt x="143" y="262"/>
                          </a:moveTo>
                          <a:lnTo>
                            <a:pt x="0" y="189"/>
                          </a:lnTo>
                          <a:lnTo>
                            <a:pt x="578" y="0"/>
                          </a:lnTo>
                          <a:lnTo>
                            <a:pt x="689" y="54"/>
                          </a:lnTo>
                          <a:lnTo>
                            <a:pt x="143" y="26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6" name="Line 191"/>
                    <p:cNvSpPr>
                      <a:spLocks noChangeShapeType="1"/>
                    </p:cNvSpPr>
                    <p:nvPr/>
                  </p:nvSpPr>
                  <p:spPr bwMode="auto">
                    <a:xfrm flipV="1">
                      <a:off x="4636" y="3042"/>
                      <a:ext cx="52" cy="2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7" name="Line 192"/>
                    <p:cNvSpPr>
                      <a:spLocks noChangeShapeType="1"/>
                    </p:cNvSpPr>
                    <p:nvPr/>
                  </p:nvSpPr>
                  <p:spPr bwMode="auto">
                    <a:xfrm flipV="1">
                      <a:off x="4640" y="3044"/>
                      <a:ext cx="51" cy="2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8" name="Line 193"/>
                    <p:cNvSpPr>
                      <a:spLocks noChangeShapeType="1"/>
                    </p:cNvSpPr>
                    <p:nvPr/>
                  </p:nvSpPr>
                  <p:spPr bwMode="auto">
                    <a:xfrm flipV="1">
                      <a:off x="4643" y="3045"/>
                      <a:ext cx="50" cy="21"/>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79" name="Line 194"/>
                    <p:cNvSpPr>
                      <a:spLocks noChangeShapeType="1"/>
                    </p:cNvSpPr>
                    <p:nvPr/>
                  </p:nvSpPr>
                  <p:spPr bwMode="auto">
                    <a:xfrm flipV="1">
                      <a:off x="4651" y="3047"/>
                      <a:ext cx="48" cy="2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0" name="Line 195"/>
                    <p:cNvSpPr>
                      <a:spLocks noChangeShapeType="1"/>
                    </p:cNvSpPr>
                    <p:nvPr/>
                  </p:nvSpPr>
                  <p:spPr bwMode="auto">
                    <a:xfrm flipV="1">
                      <a:off x="4655" y="3049"/>
                      <a:ext cx="48" cy="2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1" name="Line 196"/>
                    <p:cNvSpPr>
                      <a:spLocks noChangeShapeType="1"/>
                    </p:cNvSpPr>
                    <p:nvPr/>
                  </p:nvSpPr>
                  <p:spPr bwMode="auto">
                    <a:xfrm flipV="1">
                      <a:off x="4658" y="3051"/>
                      <a:ext cx="48" cy="24"/>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2" name="Line 197"/>
                    <p:cNvSpPr>
                      <a:spLocks noChangeShapeType="1"/>
                    </p:cNvSpPr>
                    <p:nvPr/>
                  </p:nvSpPr>
                  <p:spPr bwMode="auto">
                    <a:xfrm flipV="1">
                      <a:off x="4663" y="3051"/>
                      <a:ext cx="46" cy="25"/>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3" name="Line 198"/>
                    <p:cNvSpPr>
                      <a:spLocks noChangeShapeType="1"/>
                    </p:cNvSpPr>
                    <p:nvPr/>
                  </p:nvSpPr>
                  <p:spPr bwMode="auto">
                    <a:xfrm flipV="1">
                      <a:off x="4667" y="3055"/>
                      <a:ext cx="47" cy="25"/>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4" name="Line 199"/>
                    <p:cNvSpPr>
                      <a:spLocks noChangeShapeType="1"/>
                    </p:cNvSpPr>
                    <p:nvPr/>
                  </p:nvSpPr>
                  <p:spPr bwMode="auto">
                    <a:xfrm>
                      <a:off x="4652" y="3064"/>
                      <a:ext cx="25" cy="1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5" name="Line 200"/>
                    <p:cNvSpPr>
                      <a:spLocks noChangeShapeType="1"/>
                    </p:cNvSpPr>
                    <p:nvPr/>
                  </p:nvSpPr>
                  <p:spPr bwMode="auto">
                    <a:xfrm>
                      <a:off x="4657" y="3063"/>
                      <a:ext cx="25" cy="1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6" name="Line 201"/>
                    <p:cNvSpPr>
                      <a:spLocks noChangeShapeType="1"/>
                    </p:cNvSpPr>
                    <p:nvPr/>
                  </p:nvSpPr>
                  <p:spPr bwMode="auto">
                    <a:xfrm>
                      <a:off x="4668" y="3058"/>
                      <a:ext cx="24" cy="12"/>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7" name="Line 202"/>
                    <p:cNvSpPr>
                      <a:spLocks noChangeShapeType="1"/>
                    </p:cNvSpPr>
                    <p:nvPr/>
                  </p:nvSpPr>
                  <p:spPr bwMode="auto">
                    <a:xfrm>
                      <a:off x="4673" y="3056"/>
                      <a:ext cx="24" cy="1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8" name="Line 203"/>
                    <p:cNvSpPr>
                      <a:spLocks noChangeShapeType="1"/>
                    </p:cNvSpPr>
                    <p:nvPr/>
                  </p:nvSpPr>
                  <p:spPr bwMode="auto">
                    <a:xfrm>
                      <a:off x="4679" y="3054"/>
                      <a:ext cx="22" cy="13"/>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89" name="Line 204"/>
                    <p:cNvSpPr>
                      <a:spLocks noChangeShapeType="1"/>
                    </p:cNvSpPr>
                    <p:nvPr/>
                  </p:nvSpPr>
                  <p:spPr bwMode="auto">
                    <a:xfrm>
                      <a:off x="4684" y="3053"/>
                      <a:ext cx="22" cy="12"/>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0" name="Line 205"/>
                    <p:cNvSpPr>
                      <a:spLocks noChangeShapeType="1"/>
                    </p:cNvSpPr>
                    <p:nvPr/>
                  </p:nvSpPr>
                  <p:spPr bwMode="auto">
                    <a:xfrm>
                      <a:off x="4689" y="3050"/>
                      <a:ext cx="22" cy="12"/>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1" name="Line 206"/>
                    <p:cNvSpPr>
                      <a:spLocks noChangeShapeType="1"/>
                    </p:cNvSpPr>
                    <p:nvPr/>
                  </p:nvSpPr>
                  <p:spPr bwMode="auto">
                    <a:xfrm>
                      <a:off x="4641" y="3057"/>
                      <a:ext cx="12" cy="6"/>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2" name="Line 207"/>
                    <p:cNvSpPr>
                      <a:spLocks noChangeShapeType="1"/>
                    </p:cNvSpPr>
                    <p:nvPr/>
                  </p:nvSpPr>
                  <p:spPr bwMode="auto">
                    <a:xfrm>
                      <a:off x="4650" y="3054"/>
                      <a:ext cx="11" cy="6"/>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3" name="Line 208"/>
                    <p:cNvSpPr>
                      <a:spLocks noChangeShapeType="1"/>
                    </p:cNvSpPr>
                    <p:nvPr/>
                  </p:nvSpPr>
                  <p:spPr bwMode="auto">
                    <a:xfrm>
                      <a:off x="4656" y="3053"/>
                      <a:ext cx="11" cy="4"/>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4" name="Line 209"/>
                    <p:cNvSpPr>
                      <a:spLocks noChangeShapeType="1"/>
                    </p:cNvSpPr>
                    <p:nvPr/>
                  </p:nvSpPr>
                  <p:spPr bwMode="auto">
                    <a:xfrm>
                      <a:off x="4663" y="3050"/>
                      <a:ext cx="11" cy="6"/>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5" name="Line 210"/>
                    <p:cNvSpPr>
                      <a:spLocks noChangeShapeType="1"/>
                    </p:cNvSpPr>
                    <p:nvPr/>
                  </p:nvSpPr>
                  <p:spPr bwMode="auto">
                    <a:xfrm>
                      <a:off x="4671" y="3047"/>
                      <a:ext cx="10" cy="6"/>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96" name="Line 211"/>
                    <p:cNvSpPr>
                      <a:spLocks noChangeShapeType="1"/>
                    </p:cNvSpPr>
                    <p:nvPr/>
                  </p:nvSpPr>
                  <p:spPr bwMode="auto">
                    <a:xfrm>
                      <a:off x="4678" y="3045"/>
                      <a:ext cx="10" cy="4"/>
                    </a:xfrm>
                    <a:prstGeom prst="line">
                      <a:avLst/>
                    </a:prstGeom>
                    <a:noFill/>
                    <a:ln w="1440">
                      <a:solidFill>
                        <a:srgbClr val="808080"/>
                      </a:solidFill>
                      <a:miter lim="800000"/>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grpSp>
          <p:grpSp>
            <p:nvGrpSpPr>
              <p:cNvPr id="383" name="Group 212"/>
              <p:cNvGrpSpPr>
                <a:grpSpLocks/>
              </p:cNvGrpSpPr>
              <p:nvPr/>
            </p:nvGrpSpPr>
            <p:grpSpPr bwMode="auto">
              <a:xfrm>
                <a:off x="4631" y="2967"/>
                <a:ext cx="167" cy="271"/>
                <a:chOff x="4631" y="2967"/>
                <a:chExt cx="167" cy="271"/>
              </a:xfrm>
            </p:grpSpPr>
            <p:grpSp>
              <p:nvGrpSpPr>
                <p:cNvPr id="384" name="Group 213"/>
                <p:cNvGrpSpPr>
                  <a:grpSpLocks/>
                </p:cNvGrpSpPr>
                <p:nvPr/>
              </p:nvGrpSpPr>
              <p:grpSpPr bwMode="auto">
                <a:xfrm>
                  <a:off x="4645" y="3202"/>
                  <a:ext cx="56" cy="27"/>
                  <a:chOff x="4645" y="3202"/>
                  <a:chExt cx="56" cy="27"/>
                </a:xfrm>
              </p:grpSpPr>
              <p:sp>
                <p:nvSpPr>
                  <p:cNvPr id="461" name="Freeform 214"/>
                  <p:cNvSpPr>
                    <a:spLocks noChangeArrowheads="1"/>
                  </p:cNvSpPr>
                  <p:nvPr/>
                </p:nvSpPr>
                <p:spPr bwMode="auto">
                  <a:xfrm>
                    <a:off x="4645" y="3202"/>
                    <a:ext cx="57" cy="28"/>
                  </a:xfrm>
                  <a:custGeom>
                    <a:avLst/>
                    <a:gdLst>
                      <a:gd name="T0" fmla="*/ 0 w 643"/>
                      <a:gd name="T1" fmla="*/ 0 h 328"/>
                      <a:gd name="T2" fmla="*/ 0 w 643"/>
                      <a:gd name="T3" fmla="*/ 0 h 328"/>
                      <a:gd name="T4" fmla="*/ 0 w 643"/>
                      <a:gd name="T5" fmla="*/ 0 h 328"/>
                      <a:gd name="T6" fmla="*/ 0 w 643"/>
                      <a:gd name="T7" fmla="*/ 0 h 328"/>
                      <a:gd name="T8" fmla="*/ 0 w 643"/>
                      <a:gd name="T9" fmla="*/ 0 h 328"/>
                      <a:gd name="T10" fmla="*/ 0 w 643"/>
                      <a:gd name="T11" fmla="*/ 0 h 328"/>
                      <a:gd name="T12" fmla="*/ 0 w 643"/>
                      <a:gd name="T13" fmla="*/ 0 h 328"/>
                      <a:gd name="T14" fmla="*/ 0 w 643"/>
                      <a:gd name="T15" fmla="*/ 0 h 328"/>
                      <a:gd name="T16" fmla="*/ 0 w 643"/>
                      <a:gd name="T17" fmla="*/ 0 h 328"/>
                      <a:gd name="T18" fmla="*/ 0 w 643"/>
                      <a:gd name="T19" fmla="*/ 0 h 328"/>
                      <a:gd name="T20" fmla="*/ 0 w 643"/>
                      <a:gd name="T21" fmla="*/ 0 h 328"/>
                      <a:gd name="T22" fmla="*/ 0 w 643"/>
                      <a:gd name="T23" fmla="*/ 0 h 328"/>
                      <a:gd name="T24" fmla="*/ 0 w 643"/>
                      <a:gd name="T25" fmla="*/ 0 h 328"/>
                      <a:gd name="T26" fmla="*/ 0 w 643"/>
                      <a:gd name="T27" fmla="*/ 0 h 328"/>
                      <a:gd name="T28" fmla="*/ 0 w 643"/>
                      <a:gd name="T29" fmla="*/ 0 h 328"/>
                      <a:gd name="T30" fmla="*/ 0 w 643"/>
                      <a:gd name="T31" fmla="*/ 0 h 328"/>
                      <a:gd name="T32" fmla="*/ 0 w 643"/>
                      <a:gd name="T33" fmla="*/ 0 h 328"/>
                      <a:gd name="T34" fmla="*/ 0 w 643"/>
                      <a:gd name="T35" fmla="*/ 0 h 328"/>
                      <a:gd name="T36" fmla="*/ 0 w 643"/>
                      <a:gd name="T37" fmla="*/ 0 h 328"/>
                      <a:gd name="T38" fmla="*/ 0 w 643"/>
                      <a:gd name="T39" fmla="*/ 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3"/>
                      <a:gd name="T61" fmla="*/ 0 h 328"/>
                      <a:gd name="T62" fmla="*/ 643 w 643"/>
                      <a:gd name="T63" fmla="*/ 328 h 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3" h="328">
                        <a:moveTo>
                          <a:pt x="383" y="11"/>
                        </a:moveTo>
                        <a:lnTo>
                          <a:pt x="389" y="97"/>
                        </a:lnTo>
                        <a:lnTo>
                          <a:pt x="220" y="176"/>
                        </a:lnTo>
                        <a:lnTo>
                          <a:pt x="78" y="210"/>
                        </a:lnTo>
                        <a:lnTo>
                          <a:pt x="0" y="244"/>
                        </a:lnTo>
                        <a:lnTo>
                          <a:pt x="5" y="289"/>
                        </a:lnTo>
                        <a:lnTo>
                          <a:pt x="107" y="318"/>
                        </a:lnTo>
                        <a:lnTo>
                          <a:pt x="259" y="328"/>
                        </a:lnTo>
                        <a:lnTo>
                          <a:pt x="389" y="306"/>
                        </a:lnTo>
                        <a:lnTo>
                          <a:pt x="468" y="284"/>
                        </a:lnTo>
                        <a:lnTo>
                          <a:pt x="473" y="309"/>
                        </a:lnTo>
                        <a:lnTo>
                          <a:pt x="575" y="306"/>
                        </a:lnTo>
                        <a:lnTo>
                          <a:pt x="637" y="295"/>
                        </a:lnTo>
                        <a:lnTo>
                          <a:pt x="637" y="250"/>
                        </a:lnTo>
                        <a:lnTo>
                          <a:pt x="643" y="224"/>
                        </a:lnTo>
                        <a:lnTo>
                          <a:pt x="643" y="161"/>
                        </a:lnTo>
                        <a:lnTo>
                          <a:pt x="626" y="125"/>
                        </a:lnTo>
                        <a:lnTo>
                          <a:pt x="594" y="86"/>
                        </a:lnTo>
                        <a:lnTo>
                          <a:pt x="587" y="0"/>
                        </a:lnTo>
                        <a:lnTo>
                          <a:pt x="383" y="11"/>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62" name="Freeform 215"/>
                  <p:cNvSpPr>
                    <a:spLocks noChangeArrowheads="1"/>
                  </p:cNvSpPr>
                  <p:nvPr/>
                </p:nvSpPr>
                <p:spPr bwMode="auto">
                  <a:xfrm>
                    <a:off x="4666" y="3213"/>
                    <a:ext cx="17" cy="9"/>
                  </a:xfrm>
                  <a:custGeom>
                    <a:avLst/>
                    <a:gdLst>
                      <a:gd name="T0" fmla="*/ 0 w 195"/>
                      <a:gd name="T1" fmla="*/ 0 h 104"/>
                      <a:gd name="T2" fmla="*/ 0 w 195"/>
                      <a:gd name="T3" fmla="*/ 0 h 104"/>
                      <a:gd name="T4" fmla="*/ 0 w 195"/>
                      <a:gd name="T5" fmla="*/ 0 h 104"/>
                      <a:gd name="T6" fmla="*/ 0 w 195"/>
                      <a:gd name="T7" fmla="*/ 0 h 104"/>
                      <a:gd name="T8" fmla="*/ 0 w 195"/>
                      <a:gd name="T9" fmla="*/ 0 h 104"/>
                      <a:gd name="T10" fmla="*/ 0 60000 65536"/>
                      <a:gd name="T11" fmla="*/ 0 60000 65536"/>
                      <a:gd name="T12" fmla="*/ 0 60000 65536"/>
                      <a:gd name="T13" fmla="*/ 0 60000 65536"/>
                      <a:gd name="T14" fmla="*/ 0 60000 65536"/>
                      <a:gd name="T15" fmla="*/ 0 w 195"/>
                      <a:gd name="T16" fmla="*/ 0 h 104"/>
                      <a:gd name="T17" fmla="*/ 195 w 195"/>
                      <a:gd name="T18" fmla="*/ 104 h 104"/>
                    </a:gdLst>
                    <a:ahLst/>
                    <a:cxnLst>
                      <a:cxn ang="T10">
                        <a:pos x="T0" y="T1"/>
                      </a:cxn>
                      <a:cxn ang="T11">
                        <a:pos x="T2" y="T3"/>
                      </a:cxn>
                      <a:cxn ang="T12">
                        <a:pos x="T4" y="T5"/>
                      </a:cxn>
                      <a:cxn ang="T13">
                        <a:pos x="T6" y="T7"/>
                      </a:cxn>
                      <a:cxn ang="T14">
                        <a:pos x="T8" y="T9"/>
                      </a:cxn>
                    </a:cxnLst>
                    <a:rect l="T15" t="T16" r="T17" b="T18"/>
                    <a:pathLst>
                      <a:path w="195" h="104">
                        <a:moveTo>
                          <a:pt x="146" y="0"/>
                        </a:moveTo>
                        <a:lnTo>
                          <a:pt x="195" y="55"/>
                        </a:lnTo>
                        <a:lnTo>
                          <a:pt x="20" y="104"/>
                        </a:lnTo>
                        <a:lnTo>
                          <a:pt x="0" y="66"/>
                        </a:lnTo>
                        <a:lnTo>
                          <a:pt x="14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63" name="Freeform 216"/>
                  <p:cNvSpPr>
                    <a:spLocks noChangeArrowheads="1"/>
                  </p:cNvSpPr>
                  <p:nvPr/>
                </p:nvSpPr>
                <p:spPr bwMode="auto">
                  <a:xfrm>
                    <a:off x="4647" y="3219"/>
                    <a:ext cx="19" cy="6"/>
                  </a:xfrm>
                  <a:custGeom>
                    <a:avLst/>
                    <a:gdLst>
                      <a:gd name="T0" fmla="*/ 0 w 220"/>
                      <a:gd name="T1" fmla="*/ 0 h 64"/>
                      <a:gd name="T2" fmla="*/ 0 w 220"/>
                      <a:gd name="T3" fmla="*/ 0 h 64"/>
                      <a:gd name="T4" fmla="*/ 0 w 220"/>
                      <a:gd name="T5" fmla="*/ 0 h 64"/>
                      <a:gd name="T6" fmla="*/ 0 w 220"/>
                      <a:gd name="T7" fmla="*/ 0 h 64"/>
                      <a:gd name="T8" fmla="*/ 0 w 220"/>
                      <a:gd name="T9" fmla="*/ 0 h 64"/>
                      <a:gd name="T10" fmla="*/ 0 w 220"/>
                      <a:gd name="T11" fmla="*/ 0 h 64"/>
                      <a:gd name="T12" fmla="*/ 0 w 220"/>
                      <a:gd name="T13" fmla="*/ 0 h 64"/>
                      <a:gd name="T14" fmla="*/ 0 60000 65536"/>
                      <a:gd name="T15" fmla="*/ 0 60000 65536"/>
                      <a:gd name="T16" fmla="*/ 0 60000 65536"/>
                      <a:gd name="T17" fmla="*/ 0 60000 65536"/>
                      <a:gd name="T18" fmla="*/ 0 60000 65536"/>
                      <a:gd name="T19" fmla="*/ 0 60000 65536"/>
                      <a:gd name="T20" fmla="*/ 0 60000 65536"/>
                      <a:gd name="T21" fmla="*/ 0 w 220"/>
                      <a:gd name="T22" fmla="*/ 0 h 64"/>
                      <a:gd name="T23" fmla="*/ 220 w 22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64">
                        <a:moveTo>
                          <a:pt x="195" y="0"/>
                        </a:moveTo>
                        <a:lnTo>
                          <a:pt x="220" y="30"/>
                        </a:lnTo>
                        <a:lnTo>
                          <a:pt x="112" y="58"/>
                        </a:lnTo>
                        <a:lnTo>
                          <a:pt x="61" y="64"/>
                        </a:lnTo>
                        <a:lnTo>
                          <a:pt x="0" y="60"/>
                        </a:lnTo>
                        <a:lnTo>
                          <a:pt x="66" y="28"/>
                        </a:lnTo>
                        <a:lnTo>
                          <a:pt x="19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64" name="Freeform 217"/>
                  <p:cNvSpPr>
                    <a:spLocks noChangeArrowheads="1"/>
                  </p:cNvSpPr>
                  <p:nvPr/>
                </p:nvSpPr>
                <p:spPr bwMode="auto">
                  <a:xfrm>
                    <a:off x="4646" y="3213"/>
                    <a:ext cx="56" cy="17"/>
                  </a:xfrm>
                  <a:custGeom>
                    <a:avLst/>
                    <a:gdLst>
                      <a:gd name="T0" fmla="*/ 0 w 625"/>
                      <a:gd name="T1" fmla="*/ 0 h 195"/>
                      <a:gd name="T2" fmla="*/ 0 w 625"/>
                      <a:gd name="T3" fmla="*/ 0 h 195"/>
                      <a:gd name="T4" fmla="*/ 0 w 625"/>
                      <a:gd name="T5" fmla="*/ 0 h 195"/>
                      <a:gd name="T6" fmla="*/ 0 w 625"/>
                      <a:gd name="T7" fmla="*/ 0 h 195"/>
                      <a:gd name="T8" fmla="*/ 0 w 625"/>
                      <a:gd name="T9" fmla="*/ 0 h 195"/>
                      <a:gd name="T10" fmla="*/ 0 w 625"/>
                      <a:gd name="T11" fmla="*/ 0 h 195"/>
                      <a:gd name="T12" fmla="*/ 0 w 625"/>
                      <a:gd name="T13" fmla="*/ 0 h 195"/>
                      <a:gd name="T14" fmla="*/ 0 w 625"/>
                      <a:gd name="T15" fmla="*/ 0 h 195"/>
                      <a:gd name="T16" fmla="*/ 0 w 625"/>
                      <a:gd name="T17" fmla="*/ 0 h 195"/>
                      <a:gd name="T18" fmla="*/ 0 w 625"/>
                      <a:gd name="T19" fmla="*/ 0 h 195"/>
                      <a:gd name="T20" fmla="*/ 0 w 625"/>
                      <a:gd name="T21" fmla="*/ 0 h 195"/>
                      <a:gd name="T22" fmla="*/ 0 w 625"/>
                      <a:gd name="T23" fmla="*/ 0 h 195"/>
                      <a:gd name="T24" fmla="*/ 0 w 625"/>
                      <a:gd name="T25" fmla="*/ 0 h 195"/>
                      <a:gd name="T26" fmla="*/ 0 w 625"/>
                      <a:gd name="T27" fmla="*/ 0 h 195"/>
                      <a:gd name="T28" fmla="*/ 0 w 625"/>
                      <a:gd name="T29" fmla="*/ 0 h 195"/>
                      <a:gd name="T30" fmla="*/ 0 w 625"/>
                      <a:gd name="T31" fmla="*/ 0 h 195"/>
                      <a:gd name="T32" fmla="*/ 0 w 625"/>
                      <a:gd name="T33" fmla="*/ 0 h 195"/>
                      <a:gd name="T34" fmla="*/ 0 w 625"/>
                      <a:gd name="T35" fmla="*/ 0 h 195"/>
                      <a:gd name="T36" fmla="*/ 0 w 625"/>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5"/>
                      <a:gd name="T58" fmla="*/ 0 h 195"/>
                      <a:gd name="T59" fmla="*/ 625 w 625"/>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5" h="195">
                        <a:moveTo>
                          <a:pt x="0" y="166"/>
                        </a:moveTo>
                        <a:lnTo>
                          <a:pt x="0" y="136"/>
                        </a:lnTo>
                        <a:lnTo>
                          <a:pt x="82" y="144"/>
                        </a:lnTo>
                        <a:lnTo>
                          <a:pt x="214" y="125"/>
                        </a:lnTo>
                        <a:lnTo>
                          <a:pt x="288" y="108"/>
                        </a:lnTo>
                        <a:lnTo>
                          <a:pt x="433" y="62"/>
                        </a:lnTo>
                        <a:lnTo>
                          <a:pt x="495" y="55"/>
                        </a:lnTo>
                        <a:lnTo>
                          <a:pt x="557" y="32"/>
                        </a:lnTo>
                        <a:lnTo>
                          <a:pt x="588" y="0"/>
                        </a:lnTo>
                        <a:lnTo>
                          <a:pt x="625" y="40"/>
                        </a:lnTo>
                        <a:lnTo>
                          <a:pt x="625" y="123"/>
                        </a:lnTo>
                        <a:lnTo>
                          <a:pt x="579" y="136"/>
                        </a:lnTo>
                        <a:lnTo>
                          <a:pt x="466" y="151"/>
                        </a:lnTo>
                        <a:lnTo>
                          <a:pt x="422" y="157"/>
                        </a:lnTo>
                        <a:lnTo>
                          <a:pt x="347" y="183"/>
                        </a:lnTo>
                        <a:lnTo>
                          <a:pt x="263" y="195"/>
                        </a:lnTo>
                        <a:lnTo>
                          <a:pt x="204" y="195"/>
                        </a:lnTo>
                        <a:lnTo>
                          <a:pt x="109" y="195"/>
                        </a:lnTo>
                        <a:lnTo>
                          <a:pt x="0" y="1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65" name="Freeform 218"/>
                  <p:cNvSpPr>
                    <a:spLocks noChangeArrowheads="1"/>
                  </p:cNvSpPr>
                  <p:nvPr/>
                </p:nvSpPr>
                <p:spPr bwMode="auto">
                  <a:xfrm>
                    <a:off x="4679" y="3204"/>
                    <a:ext cx="18" cy="13"/>
                  </a:xfrm>
                  <a:custGeom>
                    <a:avLst/>
                    <a:gdLst>
                      <a:gd name="T0" fmla="*/ 0 w 207"/>
                      <a:gd name="T1" fmla="*/ 0 h 160"/>
                      <a:gd name="T2" fmla="*/ 0 w 207"/>
                      <a:gd name="T3" fmla="*/ 0 h 160"/>
                      <a:gd name="T4" fmla="*/ 0 w 207"/>
                      <a:gd name="T5" fmla="*/ 0 h 160"/>
                      <a:gd name="T6" fmla="*/ 0 w 207"/>
                      <a:gd name="T7" fmla="*/ 0 h 160"/>
                      <a:gd name="T8" fmla="*/ 0 w 207"/>
                      <a:gd name="T9" fmla="*/ 0 h 160"/>
                      <a:gd name="T10" fmla="*/ 0 w 207"/>
                      <a:gd name="T11" fmla="*/ 0 h 160"/>
                      <a:gd name="T12" fmla="*/ 0 w 207"/>
                      <a:gd name="T13" fmla="*/ 0 h 160"/>
                      <a:gd name="T14" fmla="*/ 0 w 207"/>
                      <a:gd name="T15" fmla="*/ 0 h 160"/>
                      <a:gd name="T16" fmla="*/ 0 w 207"/>
                      <a:gd name="T17" fmla="*/ 0 h 160"/>
                      <a:gd name="T18" fmla="*/ 0 w 207"/>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60"/>
                      <a:gd name="T32" fmla="*/ 207 w 207"/>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60">
                        <a:moveTo>
                          <a:pt x="6" y="10"/>
                        </a:moveTo>
                        <a:lnTo>
                          <a:pt x="12" y="90"/>
                        </a:lnTo>
                        <a:lnTo>
                          <a:pt x="0" y="107"/>
                        </a:lnTo>
                        <a:lnTo>
                          <a:pt x="47" y="160"/>
                        </a:lnTo>
                        <a:lnTo>
                          <a:pt x="110" y="160"/>
                        </a:lnTo>
                        <a:lnTo>
                          <a:pt x="182" y="137"/>
                        </a:lnTo>
                        <a:lnTo>
                          <a:pt x="207" y="105"/>
                        </a:lnTo>
                        <a:lnTo>
                          <a:pt x="193" y="84"/>
                        </a:lnTo>
                        <a:lnTo>
                          <a:pt x="189" y="0"/>
                        </a:lnTo>
                        <a:lnTo>
                          <a:pt x="6" y="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385" name="Group 219"/>
                <p:cNvGrpSpPr>
                  <a:grpSpLocks/>
                </p:cNvGrpSpPr>
                <p:nvPr/>
              </p:nvGrpSpPr>
              <p:grpSpPr bwMode="auto">
                <a:xfrm>
                  <a:off x="4677" y="3152"/>
                  <a:ext cx="23" cy="56"/>
                  <a:chOff x="4677" y="3152"/>
                  <a:chExt cx="23" cy="56"/>
                </a:xfrm>
              </p:grpSpPr>
              <p:sp>
                <p:nvSpPr>
                  <p:cNvPr id="459" name="Freeform 220"/>
                  <p:cNvSpPr>
                    <a:spLocks noChangeArrowheads="1"/>
                  </p:cNvSpPr>
                  <p:nvPr/>
                </p:nvSpPr>
                <p:spPr bwMode="auto">
                  <a:xfrm>
                    <a:off x="4677" y="3152"/>
                    <a:ext cx="24" cy="57"/>
                  </a:xfrm>
                  <a:custGeom>
                    <a:avLst/>
                    <a:gdLst>
                      <a:gd name="T0" fmla="*/ 0 w 271"/>
                      <a:gd name="T1" fmla="*/ 0 h 654"/>
                      <a:gd name="T2" fmla="*/ 0 w 271"/>
                      <a:gd name="T3" fmla="*/ 0 h 654"/>
                      <a:gd name="T4" fmla="*/ 0 w 271"/>
                      <a:gd name="T5" fmla="*/ 0 h 654"/>
                      <a:gd name="T6" fmla="*/ 0 w 271"/>
                      <a:gd name="T7" fmla="*/ 0 h 654"/>
                      <a:gd name="T8" fmla="*/ 0 w 271"/>
                      <a:gd name="T9" fmla="*/ 0 h 654"/>
                      <a:gd name="T10" fmla="*/ 0 w 271"/>
                      <a:gd name="T11" fmla="*/ 0 h 654"/>
                      <a:gd name="T12" fmla="*/ 0 w 271"/>
                      <a:gd name="T13" fmla="*/ 0 h 654"/>
                      <a:gd name="T14" fmla="*/ 0 w 271"/>
                      <a:gd name="T15" fmla="*/ 0 h 654"/>
                      <a:gd name="T16" fmla="*/ 0 60000 65536"/>
                      <a:gd name="T17" fmla="*/ 0 60000 65536"/>
                      <a:gd name="T18" fmla="*/ 0 60000 65536"/>
                      <a:gd name="T19" fmla="*/ 0 60000 65536"/>
                      <a:gd name="T20" fmla="*/ 0 60000 65536"/>
                      <a:gd name="T21" fmla="*/ 0 60000 65536"/>
                      <a:gd name="T22" fmla="*/ 0 60000 65536"/>
                      <a:gd name="T23" fmla="*/ 0 60000 65536"/>
                      <a:gd name="T24" fmla="*/ 0 w 271"/>
                      <a:gd name="T25" fmla="*/ 0 h 654"/>
                      <a:gd name="T26" fmla="*/ 271 w 271"/>
                      <a:gd name="T27" fmla="*/ 654 h 6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 h="654">
                        <a:moveTo>
                          <a:pt x="249" y="14"/>
                        </a:moveTo>
                        <a:lnTo>
                          <a:pt x="266" y="235"/>
                        </a:lnTo>
                        <a:lnTo>
                          <a:pt x="262" y="418"/>
                        </a:lnTo>
                        <a:lnTo>
                          <a:pt x="271" y="625"/>
                        </a:lnTo>
                        <a:lnTo>
                          <a:pt x="138" y="654"/>
                        </a:lnTo>
                        <a:lnTo>
                          <a:pt x="9" y="654"/>
                        </a:lnTo>
                        <a:lnTo>
                          <a:pt x="0" y="0"/>
                        </a:lnTo>
                        <a:lnTo>
                          <a:pt x="249" y="14"/>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60" name="Freeform 221"/>
                  <p:cNvSpPr>
                    <a:spLocks noChangeArrowheads="1"/>
                  </p:cNvSpPr>
                  <p:nvPr/>
                </p:nvSpPr>
                <p:spPr bwMode="auto">
                  <a:xfrm>
                    <a:off x="4678" y="3154"/>
                    <a:ext cx="21" cy="54"/>
                  </a:xfrm>
                  <a:custGeom>
                    <a:avLst/>
                    <a:gdLst>
                      <a:gd name="T0" fmla="*/ 0 w 236"/>
                      <a:gd name="T1" fmla="*/ 0 h 631"/>
                      <a:gd name="T2" fmla="*/ 0 w 236"/>
                      <a:gd name="T3" fmla="*/ 0 h 631"/>
                      <a:gd name="T4" fmla="*/ 0 w 236"/>
                      <a:gd name="T5" fmla="*/ 0 h 631"/>
                      <a:gd name="T6" fmla="*/ 0 w 236"/>
                      <a:gd name="T7" fmla="*/ 0 h 631"/>
                      <a:gd name="T8" fmla="*/ 0 w 236"/>
                      <a:gd name="T9" fmla="*/ 0 h 631"/>
                      <a:gd name="T10" fmla="*/ 0 w 236"/>
                      <a:gd name="T11" fmla="*/ 0 h 631"/>
                      <a:gd name="T12" fmla="*/ 0 w 236"/>
                      <a:gd name="T13" fmla="*/ 0 h 631"/>
                      <a:gd name="T14" fmla="*/ 0 w 236"/>
                      <a:gd name="T15" fmla="*/ 0 h 631"/>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631"/>
                      <a:gd name="T26" fmla="*/ 236 w 236"/>
                      <a:gd name="T27" fmla="*/ 631 h 6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631">
                        <a:moveTo>
                          <a:pt x="215" y="20"/>
                        </a:moveTo>
                        <a:lnTo>
                          <a:pt x="236" y="207"/>
                        </a:lnTo>
                        <a:lnTo>
                          <a:pt x="232" y="356"/>
                        </a:lnTo>
                        <a:lnTo>
                          <a:pt x="232" y="586"/>
                        </a:lnTo>
                        <a:lnTo>
                          <a:pt x="116" y="631"/>
                        </a:lnTo>
                        <a:lnTo>
                          <a:pt x="13" y="631"/>
                        </a:lnTo>
                        <a:lnTo>
                          <a:pt x="0" y="0"/>
                        </a:lnTo>
                        <a:lnTo>
                          <a:pt x="215" y="2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386" name="Group 222"/>
                <p:cNvGrpSpPr>
                  <a:grpSpLocks/>
                </p:cNvGrpSpPr>
                <p:nvPr/>
              </p:nvGrpSpPr>
              <p:grpSpPr bwMode="auto">
                <a:xfrm>
                  <a:off x="4631" y="3212"/>
                  <a:ext cx="56" cy="26"/>
                  <a:chOff x="4631" y="3212"/>
                  <a:chExt cx="56" cy="26"/>
                </a:xfrm>
              </p:grpSpPr>
              <p:sp>
                <p:nvSpPr>
                  <p:cNvPr id="454" name="Freeform 223"/>
                  <p:cNvSpPr>
                    <a:spLocks noChangeArrowheads="1"/>
                  </p:cNvSpPr>
                  <p:nvPr/>
                </p:nvSpPr>
                <p:spPr bwMode="auto">
                  <a:xfrm>
                    <a:off x="4631" y="3212"/>
                    <a:ext cx="57" cy="27"/>
                  </a:xfrm>
                  <a:custGeom>
                    <a:avLst/>
                    <a:gdLst>
                      <a:gd name="T0" fmla="*/ 0 w 654"/>
                      <a:gd name="T1" fmla="*/ 0 h 328"/>
                      <a:gd name="T2" fmla="*/ 0 w 654"/>
                      <a:gd name="T3" fmla="*/ 0 h 328"/>
                      <a:gd name="T4" fmla="*/ 0 w 654"/>
                      <a:gd name="T5" fmla="*/ 0 h 328"/>
                      <a:gd name="T6" fmla="*/ 0 w 654"/>
                      <a:gd name="T7" fmla="*/ 0 h 328"/>
                      <a:gd name="T8" fmla="*/ 0 w 654"/>
                      <a:gd name="T9" fmla="*/ 0 h 328"/>
                      <a:gd name="T10" fmla="*/ 0 w 654"/>
                      <a:gd name="T11" fmla="*/ 0 h 328"/>
                      <a:gd name="T12" fmla="*/ 0 w 654"/>
                      <a:gd name="T13" fmla="*/ 0 h 328"/>
                      <a:gd name="T14" fmla="*/ 0 w 654"/>
                      <a:gd name="T15" fmla="*/ 0 h 328"/>
                      <a:gd name="T16" fmla="*/ 0 w 654"/>
                      <a:gd name="T17" fmla="*/ 0 h 328"/>
                      <a:gd name="T18" fmla="*/ 0 w 654"/>
                      <a:gd name="T19" fmla="*/ 0 h 328"/>
                      <a:gd name="T20" fmla="*/ 0 w 654"/>
                      <a:gd name="T21" fmla="*/ 0 h 328"/>
                      <a:gd name="T22" fmla="*/ 0 w 654"/>
                      <a:gd name="T23" fmla="*/ 0 h 328"/>
                      <a:gd name="T24" fmla="*/ 0 w 654"/>
                      <a:gd name="T25" fmla="*/ 0 h 328"/>
                      <a:gd name="T26" fmla="*/ 0 w 654"/>
                      <a:gd name="T27" fmla="*/ 0 h 328"/>
                      <a:gd name="T28" fmla="*/ 0 w 654"/>
                      <a:gd name="T29" fmla="*/ 0 h 328"/>
                      <a:gd name="T30" fmla="*/ 0 w 654"/>
                      <a:gd name="T31" fmla="*/ 0 h 328"/>
                      <a:gd name="T32" fmla="*/ 0 w 654"/>
                      <a:gd name="T33" fmla="*/ 0 h 328"/>
                      <a:gd name="T34" fmla="*/ 0 w 654"/>
                      <a:gd name="T35" fmla="*/ 0 h 328"/>
                      <a:gd name="T36" fmla="*/ 0 w 654"/>
                      <a:gd name="T37" fmla="*/ 0 h 328"/>
                      <a:gd name="T38" fmla="*/ 0 w 654"/>
                      <a:gd name="T39" fmla="*/ 0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4"/>
                      <a:gd name="T61" fmla="*/ 0 h 328"/>
                      <a:gd name="T62" fmla="*/ 654 w 654"/>
                      <a:gd name="T63" fmla="*/ 328 h 3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4" h="328">
                        <a:moveTo>
                          <a:pt x="389" y="11"/>
                        </a:moveTo>
                        <a:lnTo>
                          <a:pt x="395" y="96"/>
                        </a:lnTo>
                        <a:lnTo>
                          <a:pt x="223" y="175"/>
                        </a:lnTo>
                        <a:lnTo>
                          <a:pt x="80" y="209"/>
                        </a:lnTo>
                        <a:lnTo>
                          <a:pt x="0" y="243"/>
                        </a:lnTo>
                        <a:lnTo>
                          <a:pt x="5" y="289"/>
                        </a:lnTo>
                        <a:lnTo>
                          <a:pt x="108" y="317"/>
                        </a:lnTo>
                        <a:lnTo>
                          <a:pt x="264" y="328"/>
                        </a:lnTo>
                        <a:lnTo>
                          <a:pt x="395" y="306"/>
                        </a:lnTo>
                        <a:lnTo>
                          <a:pt x="474" y="283"/>
                        </a:lnTo>
                        <a:lnTo>
                          <a:pt x="480" y="308"/>
                        </a:lnTo>
                        <a:lnTo>
                          <a:pt x="583" y="306"/>
                        </a:lnTo>
                        <a:lnTo>
                          <a:pt x="647" y="294"/>
                        </a:lnTo>
                        <a:lnTo>
                          <a:pt x="647" y="249"/>
                        </a:lnTo>
                        <a:lnTo>
                          <a:pt x="654" y="224"/>
                        </a:lnTo>
                        <a:lnTo>
                          <a:pt x="654" y="160"/>
                        </a:lnTo>
                        <a:lnTo>
                          <a:pt x="635" y="125"/>
                        </a:lnTo>
                        <a:lnTo>
                          <a:pt x="603" y="86"/>
                        </a:lnTo>
                        <a:lnTo>
                          <a:pt x="596" y="0"/>
                        </a:lnTo>
                        <a:lnTo>
                          <a:pt x="389" y="11"/>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5" name="Freeform 224"/>
                  <p:cNvSpPr>
                    <a:spLocks noChangeArrowheads="1"/>
                  </p:cNvSpPr>
                  <p:nvPr/>
                </p:nvSpPr>
                <p:spPr bwMode="auto">
                  <a:xfrm>
                    <a:off x="4652" y="3221"/>
                    <a:ext cx="17" cy="9"/>
                  </a:xfrm>
                  <a:custGeom>
                    <a:avLst/>
                    <a:gdLst>
                      <a:gd name="T0" fmla="*/ 0 w 198"/>
                      <a:gd name="T1" fmla="*/ 0 h 104"/>
                      <a:gd name="T2" fmla="*/ 0 w 198"/>
                      <a:gd name="T3" fmla="*/ 0 h 104"/>
                      <a:gd name="T4" fmla="*/ 0 w 198"/>
                      <a:gd name="T5" fmla="*/ 0 h 104"/>
                      <a:gd name="T6" fmla="*/ 0 w 198"/>
                      <a:gd name="T7" fmla="*/ 0 h 104"/>
                      <a:gd name="T8" fmla="*/ 0 w 198"/>
                      <a:gd name="T9" fmla="*/ 0 h 104"/>
                      <a:gd name="T10" fmla="*/ 0 60000 65536"/>
                      <a:gd name="T11" fmla="*/ 0 60000 65536"/>
                      <a:gd name="T12" fmla="*/ 0 60000 65536"/>
                      <a:gd name="T13" fmla="*/ 0 60000 65536"/>
                      <a:gd name="T14" fmla="*/ 0 60000 65536"/>
                      <a:gd name="T15" fmla="*/ 0 w 198"/>
                      <a:gd name="T16" fmla="*/ 0 h 104"/>
                      <a:gd name="T17" fmla="*/ 198 w 198"/>
                      <a:gd name="T18" fmla="*/ 104 h 104"/>
                    </a:gdLst>
                    <a:ahLst/>
                    <a:cxnLst>
                      <a:cxn ang="T10">
                        <a:pos x="T0" y="T1"/>
                      </a:cxn>
                      <a:cxn ang="T11">
                        <a:pos x="T2" y="T3"/>
                      </a:cxn>
                      <a:cxn ang="T12">
                        <a:pos x="T4" y="T5"/>
                      </a:cxn>
                      <a:cxn ang="T13">
                        <a:pos x="T6" y="T7"/>
                      </a:cxn>
                      <a:cxn ang="T14">
                        <a:pos x="T8" y="T9"/>
                      </a:cxn>
                    </a:cxnLst>
                    <a:rect l="T15" t="T16" r="T17" b="T18"/>
                    <a:pathLst>
                      <a:path w="198" h="104">
                        <a:moveTo>
                          <a:pt x="149" y="0"/>
                        </a:moveTo>
                        <a:lnTo>
                          <a:pt x="198" y="56"/>
                        </a:lnTo>
                        <a:lnTo>
                          <a:pt x="22" y="104"/>
                        </a:lnTo>
                        <a:lnTo>
                          <a:pt x="0" y="66"/>
                        </a:lnTo>
                        <a:lnTo>
                          <a:pt x="14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6" name="Freeform 225"/>
                  <p:cNvSpPr>
                    <a:spLocks noChangeArrowheads="1"/>
                  </p:cNvSpPr>
                  <p:nvPr/>
                </p:nvSpPr>
                <p:spPr bwMode="auto">
                  <a:xfrm>
                    <a:off x="4632" y="3227"/>
                    <a:ext cx="20" cy="6"/>
                  </a:xfrm>
                  <a:custGeom>
                    <a:avLst/>
                    <a:gdLst>
                      <a:gd name="T0" fmla="*/ 0 w 222"/>
                      <a:gd name="T1" fmla="*/ 0 h 63"/>
                      <a:gd name="T2" fmla="*/ 0 w 222"/>
                      <a:gd name="T3" fmla="*/ 0 h 63"/>
                      <a:gd name="T4" fmla="*/ 0 w 222"/>
                      <a:gd name="T5" fmla="*/ 0 h 63"/>
                      <a:gd name="T6" fmla="*/ 0 w 222"/>
                      <a:gd name="T7" fmla="*/ 0 h 63"/>
                      <a:gd name="T8" fmla="*/ 0 w 222"/>
                      <a:gd name="T9" fmla="*/ 0 h 63"/>
                      <a:gd name="T10" fmla="*/ 0 w 222"/>
                      <a:gd name="T11" fmla="*/ 0 h 63"/>
                      <a:gd name="T12" fmla="*/ 0 w 222"/>
                      <a:gd name="T13" fmla="*/ 0 h 63"/>
                      <a:gd name="T14" fmla="*/ 0 60000 65536"/>
                      <a:gd name="T15" fmla="*/ 0 60000 65536"/>
                      <a:gd name="T16" fmla="*/ 0 60000 65536"/>
                      <a:gd name="T17" fmla="*/ 0 60000 65536"/>
                      <a:gd name="T18" fmla="*/ 0 60000 65536"/>
                      <a:gd name="T19" fmla="*/ 0 60000 65536"/>
                      <a:gd name="T20" fmla="*/ 0 60000 65536"/>
                      <a:gd name="T21" fmla="*/ 0 w 222"/>
                      <a:gd name="T22" fmla="*/ 0 h 63"/>
                      <a:gd name="T23" fmla="*/ 222 w 22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63">
                        <a:moveTo>
                          <a:pt x="197" y="0"/>
                        </a:moveTo>
                        <a:lnTo>
                          <a:pt x="222" y="29"/>
                        </a:lnTo>
                        <a:lnTo>
                          <a:pt x="114" y="57"/>
                        </a:lnTo>
                        <a:lnTo>
                          <a:pt x="62" y="63"/>
                        </a:lnTo>
                        <a:lnTo>
                          <a:pt x="0" y="59"/>
                        </a:lnTo>
                        <a:lnTo>
                          <a:pt x="66" y="27"/>
                        </a:lnTo>
                        <a:lnTo>
                          <a:pt x="19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7" name="Freeform 226"/>
                  <p:cNvSpPr>
                    <a:spLocks noChangeArrowheads="1"/>
                  </p:cNvSpPr>
                  <p:nvPr/>
                </p:nvSpPr>
                <p:spPr bwMode="auto">
                  <a:xfrm>
                    <a:off x="4632" y="3221"/>
                    <a:ext cx="56" cy="16"/>
                  </a:xfrm>
                  <a:custGeom>
                    <a:avLst/>
                    <a:gdLst>
                      <a:gd name="T0" fmla="*/ 0 w 632"/>
                      <a:gd name="T1" fmla="*/ 0 h 196"/>
                      <a:gd name="T2" fmla="*/ 0 w 632"/>
                      <a:gd name="T3" fmla="*/ 0 h 196"/>
                      <a:gd name="T4" fmla="*/ 0 w 632"/>
                      <a:gd name="T5" fmla="*/ 0 h 196"/>
                      <a:gd name="T6" fmla="*/ 0 w 632"/>
                      <a:gd name="T7" fmla="*/ 0 h 196"/>
                      <a:gd name="T8" fmla="*/ 0 w 632"/>
                      <a:gd name="T9" fmla="*/ 0 h 196"/>
                      <a:gd name="T10" fmla="*/ 0 w 632"/>
                      <a:gd name="T11" fmla="*/ 0 h 196"/>
                      <a:gd name="T12" fmla="*/ 0 w 632"/>
                      <a:gd name="T13" fmla="*/ 0 h 196"/>
                      <a:gd name="T14" fmla="*/ 0 w 632"/>
                      <a:gd name="T15" fmla="*/ 0 h 196"/>
                      <a:gd name="T16" fmla="*/ 0 w 632"/>
                      <a:gd name="T17" fmla="*/ 0 h 196"/>
                      <a:gd name="T18" fmla="*/ 0 w 632"/>
                      <a:gd name="T19" fmla="*/ 0 h 196"/>
                      <a:gd name="T20" fmla="*/ 0 w 632"/>
                      <a:gd name="T21" fmla="*/ 0 h 196"/>
                      <a:gd name="T22" fmla="*/ 0 w 632"/>
                      <a:gd name="T23" fmla="*/ 0 h 196"/>
                      <a:gd name="T24" fmla="*/ 0 w 632"/>
                      <a:gd name="T25" fmla="*/ 0 h 196"/>
                      <a:gd name="T26" fmla="*/ 0 w 632"/>
                      <a:gd name="T27" fmla="*/ 0 h 196"/>
                      <a:gd name="T28" fmla="*/ 0 w 632"/>
                      <a:gd name="T29" fmla="*/ 0 h 196"/>
                      <a:gd name="T30" fmla="*/ 0 w 632"/>
                      <a:gd name="T31" fmla="*/ 0 h 196"/>
                      <a:gd name="T32" fmla="*/ 0 w 632"/>
                      <a:gd name="T33" fmla="*/ 0 h 196"/>
                      <a:gd name="T34" fmla="*/ 0 w 632"/>
                      <a:gd name="T35" fmla="*/ 0 h 196"/>
                      <a:gd name="T36" fmla="*/ 0 w 632"/>
                      <a:gd name="T37" fmla="*/ 0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
                      <a:gd name="T58" fmla="*/ 0 h 196"/>
                      <a:gd name="T59" fmla="*/ 632 w 632"/>
                      <a:gd name="T60" fmla="*/ 196 h 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 h="196">
                        <a:moveTo>
                          <a:pt x="0" y="166"/>
                        </a:moveTo>
                        <a:lnTo>
                          <a:pt x="0" y="136"/>
                        </a:lnTo>
                        <a:lnTo>
                          <a:pt x="81" y="145"/>
                        </a:lnTo>
                        <a:lnTo>
                          <a:pt x="216" y="126"/>
                        </a:lnTo>
                        <a:lnTo>
                          <a:pt x="291" y="109"/>
                        </a:lnTo>
                        <a:lnTo>
                          <a:pt x="437" y="62"/>
                        </a:lnTo>
                        <a:lnTo>
                          <a:pt x="502" y="56"/>
                        </a:lnTo>
                        <a:lnTo>
                          <a:pt x="563" y="32"/>
                        </a:lnTo>
                        <a:lnTo>
                          <a:pt x="596" y="0"/>
                        </a:lnTo>
                        <a:lnTo>
                          <a:pt x="632" y="41"/>
                        </a:lnTo>
                        <a:lnTo>
                          <a:pt x="632" y="124"/>
                        </a:lnTo>
                        <a:lnTo>
                          <a:pt x="586" y="136"/>
                        </a:lnTo>
                        <a:lnTo>
                          <a:pt x="472" y="151"/>
                        </a:lnTo>
                        <a:lnTo>
                          <a:pt x="426" y="158"/>
                        </a:lnTo>
                        <a:lnTo>
                          <a:pt x="352" y="183"/>
                        </a:lnTo>
                        <a:lnTo>
                          <a:pt x="266" y="196"/>
                        </a:lnTo>
                        <a:lnTo>
                          <a:pt x="205" y="196"/>
                        </a:lnTo>
                        <a:lnTo>
                          <a:pt x="108" y="196"/>
                        </a:lnTo>
                        <a:lnTo>
                          <a:pt x="0" y="1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8" name="Freeform 227"/>
                  <p:cNvSpPr>
                    <a:spLocks noChangeArrowheads="1"/>
                  </p:cNvSpPr>
                  <p:nvPr/>
                </p:nvSpPr>
                <p:spPr bwMode="auto">
                  <a:xfrm>
                    <a:off x="4666" y="3212"/>
                    <a:ext cx="18" cy="13"/>
                  </a:xfrm>
                  <a:custGeom>
                    <a:avLst/>
                    <a:gdLst>
                      <a:gd name="T0" fmla="*/ 0 w 211"/>
                      <a:gd name="T1" fmla="*/ 0 h 159"/>
                      <a:gd name="T2" fmla="*/ 0 w 211"/>
                      <a:gd name="T3" fmla="*/ 0 h 159"/>
                      <a:gd name="T4" fmla="*/ 0 w 211"/>
                      <a:gd name="T5" fmla="*/ 0 h 159"/>
                      <a:gd name="T6" fmla="*/ 0 w 211"/>
                      <a:gd name="T7" fmla="*/ 0 h 159"/>
                      <a:gd name="T8" fmla="*/ 0 w 211"/>
                      <a:gd name="T9" fmla="*/ 0 h 159"/>
                      <a:gd name="T10" fmla="*/ 0 w 211"/>
                      <a:gd name="T11" fmla="*/ 0 h 159"/>
                      <a:gd name="T12" fmla="*/ 0 w 211"/>
                      <a:gd name="T13" fmla="*/ 0 h 159"/>
                      <a:gd name="T14" fmla="*/ 0 w 211"/>
                      <a:gd name="T15" fmla="*/ 0 h 159"/>
                      <a:gd name="T16" fmla="*/ 0 w 211"/>
                      <a:gd name="T17" fmla="*/ 0 h 159"/>
                      <a:gd name="T18" fmla="*/ 0 w 211"/>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59"/>
                      <a:gd name="T32" fmla="*/ 211 w 211"/>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59">
                        <a:moveTo>
                          <a:pt x="7" y="11"/>
                        </a:moveTo>
                        <a:lnTo>
                          <a:pt x="13" y="89"/>
                        </a:lnTo>
                        <a:lnTo>
                          <a:pt x="0" y="106"/>
                        </a:lnTo>
                        <a:lnTo>
                          <a:pt x="47" y="159"/>
                        </a:lnTo>
                        <a:lnTo>
                          <a:pt x="112" y="159"/>
                        </a:lnTo>
                        <a:lnTo>
                          <a:pt x="184" y="136"/>
                        </a:lnTo>
                        <a:lnTo>
                          <a:pt x="211" y="104"/>
                        </a:lnTo>
                        <a:lnTo>
                          <a:pt x="195" y="83"/>
                        </a:lnTo>
                        <a:lnTo>
                          <a:pt x="191" y="0"/>
                        </a:lnTo>
                        <a:lnTo>
                          <a:pt x="7" y="1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sp>
              <p:nvSpPr>
                <p:cNvPr id="387" name="Oval 228"/>
                <p:cNvSpPr>
                  <a:spLocks noChangeArrowheads="1"/>
                </p:cNvSpPr>
                <p:nvPr/>
              </p:nvSpPr>
              <p:spPr bwMode="auto">
                <a:xfrm>
                  <a:off x="4706" y="3212"/>
                  <a:ext cx="71" cy="27"/>
                </a:xfrm>
                <a:prstGeom prst="ellipse">
                  <a:avLst/>
                </a:prstGeom>
                <a:solidFill>
                  <a:srgbClr val="606060"/>
                </a:solidFill>
                <a:ln w="1440">
                  <a:solidFill>
                    <a:srgbClr val="000000"/>
                  </a:solidFill>
                  <a:miter lim="800000"/>
                  <a:headEnd/>
                  <a:tailEnd/>
                </a:ln>
              </p:spPr>
              <p:txBody>
                <a:bodyPr wrap="none" anchor="ctr"/>
                <a:lstStyle/>
                <a:p>
                  <a:pPr defTabSz="457200" fontAlgn="base">
                    <a:spcBef>
                      <a:spcPct val="0"/>
                    </a:spcBef>
                    <a:spcAft>
                      <a:spcPct val="0"/>
                    </a:spcAft>
                  </a:pPr>
                  <a:endParaRPr lang="en-US" sz="1400">
                    <a:solidFill>
                      <a:prstClr val="black"/>
                    </a:solidFill>
                    <a:latin typeface="Arial" pitchFamily="34" charset="0"/>
                    <a:ea typeface="ＭＳ Ｐゴシック" pitchFamily="34" charset="-128"/>
                    <a:cs typeface="Arial" pitchFamily="34" charset="0"/>
                  </a:endParaRPr>
                </a:p>
              </p:txBody>
            </p:sp>
            <p:sp>
              <p:nvSpPr>
                <p:cNvPr id="388" name="Rectangle 229"/>
                <p:cNvSpPr>
                  <a:spLocks noChangeArrowheads="1"/>
                </p:cNvSpPr>
                <p:nvPr/>
              </p:nvSpPr>
              <p:spPr bwMode="auto">
                <a:xfrm>
                  <a:off x="4732" y="3158"/>
                  <a:ext cx="19" cy="61"/>
                </a:xfrm>
                <a:prstGeom prst="rect">
                  <a:avLst/>
                </a:prstGeom>
                <a:solidFill>
                  <a:srgbClr val="606060"/>
                </a:solidFill>
                <a:ln w="1440">
                  <a:solidFill>
                    <a:srgbClr val="000000"/>
                  </a:solidFill>
                  <a:miter lim="800000"/>
                  <a:headEnd/>
                  <a:tailEnd/>
                </a:ln>
              </p:spPr>
              <p:txBody>
                <a:bodyPr wrap="none" anchor="ctr"/>
                <a:lstStyle/>
                <a:p>
                  <a:pPr defTabSz="457200" fontAlgn="base">
                    <a:spcBef>
                      <a:spcPct val="0"/>
                    </a:spcBef>
                    <a:spcAft>
                      <a:spcPct val="0"/>
                    </a:spcAft>
                  </a:pPr>
                  <a:endParaRPr lang="en-US" sz="1400">
                    <a:solidFill>
                      <a:prstClr val="black"/>
                    </a:solidFill>
                    <a:latin typeface="Arial" pitchFamily="34" charset="0"/>
                    <a:ea typeface="ＭＳ Ｐゴシック" pitchFamily="34" charset="-128"/>
                    <a:cs typeface="Arial" pitchFamily="34" charset="0"/>
                  </a:endParaRPr>
                </a:p>
              </p:txBody>
            </p:sp>
            <p:grpSp>
              <p:nvGrpSpPr>
                <p:cNvPr id="389" name="Group 230"/>
                <p:cNvGrpSpPr>
                  <a:grpSpLocks/>
                </p:cNvGrpSpPr>
                <p:nvPr/>
              </p:nvGrpSpPr>
              <p:grpSpPr bwMode="auto">
                <a:xfrm>
                  <a:off x="4691" y="3137"/>
                  <a:ext cx="91" cy="30"/>
                  <a:chOff x="4691" y="3137"/>
                  <a:chExt cx="91" cy="30"/>
                </a:xfrm>
              </p:grpSpPr>
              <p:sp>
                <p:nvSpPr>
                  <p:cNvPr id="452" name="Freeform 231"/>
                  <p:cNvSpPr>
                    <a:spLocks noChangeArrowheads="1"/>
                  </p:cNvSpPr>
                  <p:nvPr/>
                </p:nvSpPr>
                <p:spPr bwMode="auto">
                  <a:xfrm>
                    <a:off x="4691" y="3137"/>
                    <a:ext cx="92" cy="31"/>
                  </a:xfrm>
                  <a:custGeom>
                    <a:avLst/>
                    <a:gdLst>
                      <a:gd name="T0" fmla="*/ 0 w 1028"/>
                      <a:gd name="T1" fmla="*/ 0 h 356"/>
                      <a:gd name="T2" fmla="*/ 0 w 1028"/>
                      <a:gd name="T3" fmla="*/ 0 h 356"/>
                      <a:gd name="T4" fmla="*/ 0 w 1028"/>
                      <a:gd name="T5" fmla="*/ 0 h 356"/>
                      <a:gd name="T6" fmla="*/ 0 w 1028"/>
                      <a:gd name="T7" fmla="*/ 0 h 356"/>
                      <a:gd name="T8" fmla="*/ 0 w 1028"/>
                      <a:gd name="T9" fmla="*/ 0 h 356"/>
                      <a:gd name="T10" fmla="*/ 0 w 1028"/>
                      <a:gd name="T11" fmla="*/ 0 h 356"/>
                      <a:gd name="T12" fmla="*/ 0 w 1028"/>
                      <a:gd name="T13" fmla="*/ 0 h 356"/>
                      <a:gd name="T14" fmla="*/ 0 w 1028"/>
                      <a:gd name="T15" fmla="*/ 0 h 356"/>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356"/>
                      <a:gd name="T26" fmla="*/ 1028 w 1028"/>
                      <a:gd name="T27" fmla="*/ 356 h 3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356">
                        <a:moveTo>
                          <a:pt x="0" y="186"/>
                        </a:moveTo>
                        <a:lnTo>
                          <a:pt x="6" y="296"/>
                        </a:lnTo>
                        <a:lnTo>
                          <a:pt x="345" y="356"/>
                        </a:lnTo>
                        <a:lnTo>
                          <a:pt x="718" y="356"/>
                        </a:lnTo>
                        <a:lnTo>
                          <a:pt x="1011" y="266"/>
                        </a:lnTo>
                        <a:lnTo>
                          <a:pt x="1028" y="9"/>
                        </a:lnTo>
                        <a:lnTo>
                          <a:pt x="448" y="0"/>
                        </a:lnTo>
                        <a:lnTo>
                          <a:pt x="0" y="186"/>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3" name="Freeform 232"/>
                  <p:cNvSpPr>
                    <a:spLocks noChangeArrowheads="1"/>
                  </p:cNvSpPr>
                  <p:nvPr/>
                </p:nvSpPr>
                <p:spPr bwMode="auto">
                  <a:xfrm>
                    <a:off x="4693" y="3149"/>
                    <a:ext cx="87" cy="17"/>
                  </a:xfrm>
                  <a:custGeom>
                    <a:avLst/>
                    <a:gdLst>
                      <a:gd name="T0" fmla="*/ 0 w 983"/>
                      <a:gd name="T1" fmla="*/ 0 h 206"/>
                      <a:gd name="T2" fmla="*/ 0 w 983"/>
                      <a:gd name="T3" fmla="*/ 0 h 206"/>
                      <a:gd name="T4" fmla="*/ 0 w 983"/>
                      <a:gd name="T5" fmla="*/ 0 h 206"/>
                      <a:gd name="T6" fmla="*/ 0 w 983"/>
                      <a:gd name="T7" fmla="*/ 0 h 206"/>
                      <a:gd name="T8" fmla="*/ 0 w 983"/>
                      <a:gd name="T9" fmla="*/ 0 h 206"/>
                      <a:gd name="T10" fmla="*/ 0 w 983"/>
                      <a:gd name="T11" fmla="*/ 0 h 206"/>
                      <a:gd name="T12" fmla="*/ 0 w 983"/>
                      <a:gd name="T13" fmla="*/ 0 h 206"/>
                      <a:gd name="T14" fmla="*/ 0 w 983"/>
                      <a:gd name="T15" fmla="*/ 0 h 206"/>
                      <a:gd name="T16" fmla="*/ 0 w 983"/>
                      <a:gd name="T17" fmla="*/ 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3"/>
                      <a:gd name="T28" fmla="*/ 0 h 206"/>
                      <a:gd name="T29" fmla="*/ 983 w 983"/>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3" h="206">
                        <a:moveTo>
                          <a:pt x="0" y="71"/>
                        </a:moveTo>
                        <a:lnTo>
                          <a:pt x="5" y="151"/>
                        </a:lnTo>
                        <a:lnTo>
                          <a:pt x="311" y="206"/>
                        </a:lnTo>
                        <a:lnTo>
                          <a:pt x="707" y="206"/>
                        </a:lnTo>
                        <a:lnTo>
                          <a:pt x="983" y="111"/>
                        </a:lnTo>
                        <a:lnTo>
                          <a:pt x="983" y="0"/>
                        </a:lnTo>
                        <a:lnTo>
                          <a:pt x="719" y="111"/>
                        </a:lnTo>
                        <a:lnTo>
                          <a:pt x="316" y="116"/>
                        </a:lnTo>
                        <a:lnTo>
                          <a:pt x="0" y="7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sp>
              <p:nvSpPr>
                <p:cNvPr id="390" name="Freeform 233"/>
                <p:cNvSpPr>
                  <a:spLocks noChangeArrowheads="1"/>
                </p:cNvSpPr>
                <p:nvPr/>
              </p:nvSpPr>
              <p:spPr bwMode="auto">
                <a:xfrm>
                  <a:off x="4661" y="3105"/>
                  <a:ext cx="124" cy="112"/>
                </a:xfrm>
                <a:custGeom>
                  <a:avLst/>
                  <a:gdLst>
                    <a:gd name="T0" fmla="*/ 0 w 1402"/>
                    <a:gd name="T1" fmla="*/ 0 h 1293"/>
                    <a:gd name="T2" fmla="*/ 0 w 1402"/>
                    <a:gd name="T3" fmla="*/ 0 h 1293"/>
                    <a:gd name="T4" fmla="*/ 0 w 1402"/>
                    <a:gd name="T5" fmla="*/ 0 h 1293"/>
                    <a:gd name="T6" fmla="*/ 0 w 1402"/>
                    <a:gd name="T7" fmla="*/ 0 h 1293"/>
                    <a:gd name="T8" fmla="*/ 0 w 1402"/>
                    <a:gd name="T9" fmla="*/ 0 h 1293"/>
                    <a:gd name="T10" fmla="*/ 0 w 1402"/>
                    <a:gd name="T11" fmla="*/ 0 h 1293"/>
                    <a:gd name="T12" fmla="*/ 0 w 1402"/>
                    <a:gd name="T13" fmla="*/ 0 h 1293"/>
                    <a:gd name="T14" fmla="*/ 0 w 1402"/>
                    <a:gd name="T15" fmla="*/ 0 h 1293"/>
                    <a:gd name="T16" fmla="*/ 0 w 1402"/>
                    <a:gd name="T17" fmla="*/ 0 h 1293"/>
                    <a:gd name="T18" fmla="*/ 0 w 1402"/>
                    <a:gd name="T19" fmla="*/ 0 h 1293"/>
                    <a:gd name="T20" fmla="*/ 0 w 1402"/>
                    <a:gd name="T21" fmla="*/ 0 h 1293"/>
                    <a:gd name="T22" fmla="*/ 0 w 1402"/>
                    <a:gd name="T23" fmla="*/ 0 h 1293"/>
                    <a:gd name="T24" fmla="*/ 0 w 1402"/>
                    <a:gd name="T25" fmla="*/ 0 h 1293"/>
                    <a:gd name="T26" fmla="*/ 0 w 1402"/>
                    <a:gd name="T27" fmla="*/ 0 h 1293"/>
                    <a:gd name="T28" fmla="*/ 0 w 1402"/>
                    <a:gd name="T29" fmla="*/ 0 h 1293"/>
                    <a:gd name="T30" fmla="*/ 0 w 1402"/>
                    <a:gd name="T31" fmla="*/ 0 h 1293"/>
                    <a:gd name="T32" fmla="*/ 0 w 1402"/>
                    <a:gd name="T33" fmla="*/ 0 h 1293"/>
                    <a:gd name="T34" fmla="*/ 0 w 1402"/>
                    <a:gd name="T35" fmla="*/ 0 h 1293"/>
                    <a:gd name="T36" fmla="*/ 0 w 1402"/>
                    <a:gd name="T37" fmla="*/ 0 h 1293"/>
                    <a:gd name="T38" fmla="*/ 0 w 1402"/>
                    <a:gd name="T39" fmla="*/ 0 h 1293"/>
                    <a:gd name="T40" fmla="*/ 0 w 1402"/>
                    <a:gd name="T41" fmla="*/ 0 h 1293"/>
                    <a:gd name="T42" fmla="*/ 0 w 1402"/>
                    <a:gd name="T43" fmla="*/ 0 h 1293"/>
                    <a:gd name="T44" fmla="*/ 0 w 1402"/>
                    <a:gd name="T45" fmla="*/ 0 h 1293"/>
                    <a:gd name="T46" fmla="*/ 0 w 1402"/>
                    <a:gd name="T47" fmla="*/ 0 h 1293"/>
                    <a:gd name="T48" fmla="*/ 0 w 1402"/>
                    <a:gd name="T49" fmla="*/ 0 h 1293"/>
                    <a:gd name="T50" fmla="*/ 0 w 1402"/>
                    <a:gd name="T51" fmla="*/ 0 h 1293"/>
                    <a:gd name="T52" fmla="*/ 0 w 1402"/>
                    <a:gd name="T53" fmla="*/ 0 h 1293"/>
                    <a:gd name="T54" fmla="*/ 0 w 1402"/>
                    <a:gd name="T55" fmla="*/ 0 h 1293"/>
                    <a:gd name="T56" fmla="*/ 0 w 1402"/>
                    <a:gd name="T57" fmla="*/ 0 h 1293"/>
                    <a:gd name="T58" fmla="*/ 0 w 1402"/>
                    <a:gd name="T59" fmla="*/ 0 h 1293"/>
                    <a:gd name="T60" fmla="*/ 0 w 1402"/>
                    <a:gd name="T61" fmla="*/ 0 h 1293"/>
                    <a:gd name="T62" fmla="*/ 0 w 1402"/>
                    <a:gd name="T63" fmla="*/ 0 h 1293"/>
                    <a:gd name="T64" fmla="*/ 0 w 1402"/>
                    <a:gd name="T65" fmla="*/ 0 h 1293"/>
                    <a:gd name="T66" fmla="*/ 0 w 1402"/>
                    <a:gd name="T67" fmla="*/ 0 h 1293"/>
                    <a:gd name="T68" fmla="*/ 0 w 1402"/>
                    <a:gd name="T69" fmla="*/ 0 h 1293"/>
                    <a:gd name="T70" fmla="*/ 0 w 1402"/>
                    <a:gd name="T71" fmla="*/ 0 h 1293"/>
                    <a:gd name="T72" fmla="*/ 0 w 1402"/>
                    <a:gd name="T73" fmla="*/ 0 h 1293"/>
                    <a:gd name="T74" fmla="*/ 0 w 1402"/>
                    <a:gd name="T75" fmla="*/ 0 h 1293"/>
                    <a:gd name="T76" fmla="*/ 0 w 1402"/>
                    <a:gd name="T77" fmla="*/ 0 h 1293"/>
                    <a:gd name="T78" fmla="*/ 0 w 1402"/>
                    <a:gd name="T79" fmla="*/ 0 h 1293"/>
                    <a:gd name="T80" fmla="*/ 0 w 1402"/>
                    <a:gd name="T81" fmla="*/ 0 h 1293"/>
                    <a:gd name="T82" fmla="*/ 0 w 1402"/>
                    <a:gd name="T83" fmla="*/ 0 h 1293"/>
                    <a:gd name="T84" fmla="*/ 0 w 1402"/>
                    <a:gd name="T85" fmla="*/ 0 h 1293"/>
                    <a:gd name="T86" fmla="*/ 0 w 1402"/>
                    <a:gd name="T87" fmla="*/ 0 h 1293"/>
                    <a:gd name="T88" fmla="*/ 0 w 1402"/>
                    <a:gd name="T89" fmla="*/ 0 h 1293"/>
                    <a:gd name="T90" fmla="*/ 0 w 1402"/>
                    <a:gd name="T91" fmla="*/ 0 h 1293"/>
                    <a:gd name="T92" fmla="*/ 0 w 1402"/>
                    <a:gd name="T93" fmla="*/ 0 h 1293"/>
                    <a:gd name="T94" fmla="*/ 0 w 1402"/>
                    <a:gd name="T95" fmla="*/ 0 h 1293"/>
                    <a:gd name="T96" fmla="*/ 0 w 1402"/>
                    <a:gd name="T97" fmla="*/ 0 h 1293"/>
                    <a:gd name="T98" fmla="*/ 0 w 1402"/>
                    <a:gd name="T99" fmla="*/ 0 h 1293"/>
                    <a:gd name="T100" fmla="*/ 0 w 1402"/>
                    <a:gd name="T101" fmla="*/ 0 h 1293"/>
                    <a:gd name="T102" fmla="*/ 0 w 1402"/>
                    <a:gd name="T103" fmla="*/ 0 h 1293"/>
                    <a:gd name="T104" fmla="*/ 0 w 1402"/>
                    <a:gd name="T105" fmla="*/ 0 h 1293"/>
                    <a:gd name="T106" fmla="*/ 0 w 1402"/>
                    <a:gd name="T107" fmla="*/ 0 h 1293"/>
                    <a:gd name="T108" fmla="*/ 0 w 1402"/>
                    <a:gd name="T109" fmla="*/ 0 h 1293"/>
                    <a:gd name="T110" fmla="*/ 0 w 1402"/>
                    <a:gd name="T111" fmla="*/ 0 h 1293"/>
                    <a:gd name="T112" fmla="*/ 0 w 1402"/>
                    <a:gd name="T113" fmla="*/ 0 h 1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2"/>
                    <a:gd name="T172" fmla="*/ 0 h 1293"/>
                    <a:gd name="T173" fmla="*/ 1402 w 1402"/>
                    <a:gd name="T174" fmla="*/ 1293 h 12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2" h="1293">
                      <a:moveTo>
                        <a:pt x="6" y="728"/>
                      </a:moveTo>
                      <a:lnTo>
                        <a:pt x="14" y="599"/>
                      </a:lnTo>
                      <a:lnTo>
                        <a:pt x="11" y="461"/>
                      </a:lnTo>
                      <a:lnTo>
                        <a:pt x="17" y="355"/>
                      </a:lnTo>
                      <a:lnTo>
                        <a:pt x="78" y="292"/>
                      </a:lnTo>
                      <a:lnTo>
                        <a:pt x="151" y="256"/>
                      </a:lnTo>
                      <a:lnTo>
                        <a:pt x="317" y="196"/>
                      </a:lnTo>
                      <a:lnTo>
                        <a:pt x="562" y="137"/>
                      </a:lnTo>
                      <a:lnTo>
                        <a:pt x="610" y="133"/>
                      </a:lnTo>
                      <a:lnTo>
                        <a:pt x="642" y="137"/>
                      </a:lnTo>
                      <a:lnTo>
                        <a:pt x="650" y="125"/>
                      </a:lnTo>
                      <a:lnTo>
                        <a:pt x="663" y="112"/>
                      </a:lnTo>
                      <a:lnTo>
                        <a:pt x="679" y="115"/>
                      </a:lnTo>
                      <a:lnTo>
                        <a:pt x="700" y="117"/>
                      </a:lnTo>
                      <a:lnTo>
                        <a:pt x="709" y="92"/>
                      </a:lnTo>
                      <a:lnTo>
                        <a:pt x="728" y="79"/>
                      </a:lnTo>
                      <a:lnTo>
                        <a:pt x="747" y="75"/>
                      </a:lnTo>
                      <a:lnTo>
                        <a:pt x="772" y="75"/>
                      </a:lnTo>
                      <a:lnTo>
                        <a:pt x="768" y="54"/>
                      </a:lnTo>
                      <a:lnTo>
                        <a:pt x="797" y="0"/>
                      </a:lnTo>
                      <a:lnTo>
                        <a:pt x="1368" y="15"/>
                      </a:lnTo>
                      <a:lnTo>
                        <a:pt x="1366" y="73"/>
                      </a:lnTo>
                      <a:lnTo>
                        <a:pt x="1376" y="125"/>
                      </a:lnTo>
                      <a:lnTo>
                        <a:pt x="1385" y="162"/>
                      </a:lnTo>
                      <a:lnTo>
                        <a:pt x="1394" y="208"/>
                      </a:lnTo>
                      <a:lnTo>
                        <a:pt x="1402" y="283"/>
                      </a:lnTo>
                      <a:lnTo>
                        <a:pt x="1393" y="327"/>
                      </a:lnTo>
                      <a:lnTo>
                        <a:pt x="1376" y="368"/>
                      </a:lnTo>
                      <a:lnTo>
                        <a:pt x="1356" y="404"/>
                      </a:lnTo>
                      <a:lnTo>
                        <a:pt x="1330" y="417"/>
                      </a:lnTo>
                      <a:lnTo>
                        <a:pt x="1288" y="429"/>
                      </a:lnTo>
                      <a:lnTo>
                        <a:pt x="1234" y="446"/>
                      </a:lnTo>
                      <a:lnTo>
                        <a:pt x="1209" y="475"/>
                      </a:lnTo>
                      <a:lnTo>
                        <a:pt x="1179" y="500"/>
                      </a:lnTo>
                      <a:lnTo>
                        <a:pt x="1133" y="521"/>
                      </a:lnTo>
                      <a:lnTo>
                        <a:pt x="1079" y="538"/>
                      </a:lnTo>
                      <a:lnTo>
                        <a:pt x="992" y="548"/>
                      </a:lnTo>
                      <a:lnTo>
                        <a:pt x="918" y="548"/>
                      </a:lnTo>
                      <a:lnTo>
                        <a:pt x="862" y="542"/>
                      </a:lnTo>
                      <a:lnTo>
                        <a:pt x="810" y="538"/>
                      </a:lnTo>
                      <a:lnTo>
                        <a:pt x="772" y="558"/>
                      </a:lnTo>
                      <a:lnTo>
                        <a:pt x="697" y="554"/>
                      </a:lnTo>
                      <a:lnTo>
                        <a:pt x="399" y="596"/>
                      </a:lnTo>
                      <a:lnTo>
                        <a:pt x="318" y="605"/>
                      </a:lnTo>
                      <a:lnTo>
                        <a:pt x="348" y="779"/>
                      </a:lnTo>
                      <a:lnTo>
                        <a:pt x="351" y="869"/>
                      </a:lnTo>
                      <a:lnTo>
                        <a:pt x="333" y="983"/>
                      </a:lnTo>
                      <a:lnTo>
                        <a:pt x="315" y="1118"/>
                      </a:lnTo>
                      <a:lnTo>
                        <a:pt x="315" y="1257"/>
                      </a:lnTo>
                      <a:lnTo>
                        <a:pt x="245" y="1278"/>
                      </a:lnTo>
                      <a:lnTo>
                        <a:pt x="158" y="1287"/>
                      </a:lnTo>
                      <a:lnTo>
                        <a:pt x="82" y="1293"/>
                      </a:lnTo>
                      <a:lnTo>
                        <a:pt x="0" y="1284"/>
                      </a:lnTo>
                      <a:lnTo>
                        <a:pt x="6" y="1154"/>
                      </a:lnTo>
                      <a:lnTo>
                        <a:pt x="6" y="944"/>
                      </a:lnTo>
                      <a:lnTo>
                        <a:pt x="6" y="761"/>
                      </a:lnTo>
                      <a:lnTo>
                        <a:pt x="6" y="728"/>
                      </a:lnTo>
                      <a:close/>
                    </a:path>
                  </a:pathLst>
                </a:custGeom>
                <a:solidFill>
                  <a:srgbClr val="60606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1" name="Freeform 234"/>
                <p:cNvSpPr>
                  <a:spLocks noChangeArrowheads="1"/>
                </p:cNvSpPr>
                <p:nvPr/>
              </p:nvSpPr>
              <p:spPr bwMode="auto">
                <a:xfrm>
                  <a:off x="4662" y="3109"/>
                  <a:ext cx="122" cy="107"/>
                </a:xfrm>
                <a:custGeom>
                  <a:avLst/>
                  <a:gdLst>
                    <a:gd name="T0" fmla="*/ 0 w 1373"/>
                    <a:gd name="T1" fmla="*/ 0 h 1223"/>
                    <a:gd name="T2" fmla="*/ 0 w 1373"/>
                    <a:gd name="T3" fmla="*/ 0 h 1223"/>
                    <a:gd name="T4" fmla="*/ 0 w 1373"/>
                    <a:gd name="T5" fmla="*/ 0 h 1223"/>
                    <a:gd name="T6" fmla="*/ 0 w 1373"/>
                    <a:gd name="T7" fmla="*/ 0 h 1223"/>
                    <a:gd name="T8" fmla="*/ 0 w 1373"/>
                    <a:gd name="T9" fmla="*/ 0 h 1223"/>
                    <a:gd name="T10" fmla="*/ 0 w 1373"/>
                    <a:gd name="T11" fmla="*/ 0 h 1223"/>
                    <a:gd name="T12" fmla="*/ 0 w 1373"/>
                    <a:gd name="T13" fmla="*/ 0 h 1223"/>
                    <a:gd name="T14" fmla="*/ 0 w 1373"/>
                    <a:gd name="T15" fmla="*/ 0 h 1223"/>
                    <a:gd name="T16" fmla="*/ 0 w 1373"/>
                    <a:gd name="T17" fmla="*/ 0 h 1223"/>
                    <a:gd name="T18" fmla="*/ 0 w 1373"/>
                    <a:gd name="T19" fmla="*/ 0 h 1223"/>
                    <a:gd name="T20" fmla="*/ 0 w 1373"/>
                    <a:gd name="T21" fmla="*/ 0 h 1223"/>
                    <a:gd name="T22" fmla="*/ 0 w 1373"/>
                    <a:gd name="T23" fmla="*/ 0 h 1223"/>
                    <a:gd name="T24" fmla="*/ 0 w 1373"/>
                    <a:gd name="T25" fmla="*/ 0 h 1223"/>
                    <a:gd name="T26" fmla="*/ 0 w 1373"/>
                    <a:gd name="T27" fmla="*/ 0 h 1223"/>
                    <a:gd name="T28" fmla="*/ 0 w 1373"/>
                    <a:gd name="T29" fmla="*/ 0 h 1223"/>
                    <a:gd name="T30" fmla="*/ 0 w 1373"/>
                    <a:gd name="T31" fmla="*/ 0 h 1223"/>
                    <a:gd name="T32" fmla="*/ 0 w 1373"/>
                    <a:gd name="T33" fmla="*/ 0 h 1223"/>
                    <a:gd name="T34" fmla="*/ 0 w 1373"/>
                    <a:gd name="T35" fmla="*/ 0 h 1223"/>
                    <a:gd name="T36" fmla="*/ 0 w 1373"/>
                    <a:gd name="T37" fmla="*/ 0 h 1223"/>
                    <a:gd name="T38" fmla="*/ 0 w 1373"/>
                    <a:gd name="T39" fmla="*/ 0 h 1223"/>
                    <a:gd name="T40" fmla="*/ 0 w 1373"/>
                    <a:gd name="T41" fmla="*/ 0 h 1223"/>
                    <a:gd name="T42" fmla="*/ 0 w 1373"/>
                    <a:gd name="T43" fmla="*/ 0 h 1223"/>
                    <a:gd name="T44" fmla="*/ 0 w 1373"/>
                    <a:gd name="T45" fmla="*/ 0 h 1223"/>
                    <a:gd name="T46" fmla="*/ 0 w 1373"/>
                    <a:gd name="T47" fmla="*/ 0 h 1223"/>
                    <a:gd name="T48" fmla="*/ 0 w 1373"/>
                    <a:gd name="T49" fmla="*/ 0 h 1223"/>
                    <a:gd name="T50" fmla="*/ 0 w 1373"/>
                    <a:gd name="T51" fmla="*/ 0 h 1223"/>
                    <a:gd name="T52" fmla="*/ 0 w 1373"/>
                    <a:gd name="T53" fmla="*/ 0 h 1223"/>
                    <a:gd name="T54" fmla="*/ 0 w 1373"/>
                    <a:gd name="T55" fmla="*/ 0 h 1223"/>
                    <a:gd name="T56" fmla="*/ 0 w 1373"/>
                    <a:gd name="T57" fmla="*/ 0 h 1223"/>
                    <a:gd name="T58" fmla="*/ 0 w 1373"/>
                    <a:gd name="T59" fmla="*/ 0 h 1223"/>
                    <a:gd name="T60" fmla="*/ 0 w 1373"/>
                    <a:gd name="T61" fmla="*/ 0 h 1223"/>
                    <a:gd name="T62" fmla="*/ 0 w 1373"/>
                    <a:gd name="T63" fmla="*/ 0 h 1223"/>
                    <a:gd name="T64" fmla="*/ 0 w 1373"/>
                    <a:gd name="T65" fmla="*/ 0 h 1223"/>
                    <a:gd name="T66" fmla="*/ 0 w 1373"/>
                    <a:gd name="T67" fmla="*/ 0 h 1223"/>
                    <a:gd name="T68" fmla="*/ 0 w 1373"/>
                    <a:gd name="T69" fmla="*/ 0 h 1223"/>
                    <a:gd name="T70" fmla="*/ 0 w 1373"/>
                    <a:gd name="T71" fmla="*/ 0 h 1223"/>
                    <a:gd name="T72" fmla="*/ 0 w 1373"/>
                    <a:gd name="T73" fmla="*/ 0 h 1223"/>
                    <a:gd name="T74" fmla="*/ 0 w 1373"/>
                    <a:gd name="T75" fmla="*/ 0 h 1223"/>
                    <a:gd name="T76" fmla="*/ 0 w 1373"/>
                    <a:gd name="T77" fmla="*/ 0 h 1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3"/>
                    <a:gd name="T118" fmla="*/ 0 h 1223"/>
                    <a:gd name="T119" fmla="*/ 1373 w 1373"/>
                    <a:gd name="T120" fmla="*/ 1223 h 12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3" h="1223">
                      <a:moveTo>
                        <a:pt x="1328" y="21"/>
                      </a:moveTo>
                      <a:lnTo>
                        <a:pt x="1331" y="60"/>
                      </a:lnTo>
                      <a:lnTo>
                        <a:pt x="1346" y="45"/>
                      </a:lnTo>
                      <a:lnTo>
                        <a:pt x="1364" y="132"/>
                      </a:lnTo>
                      <a:lnTo>
                        <a:pt x="1373" y="234"/>
                      </a:lnTo>
                      <a:lnTo>
                        <a:pt x="1337" y="340"/>
                      </a:lnTo>
                      <a:lnTo>
                        <a:pt x="1252" y="364"/>
                      </a:lnTo>
                      <a:lnTo>
                        <a:pt x="1261" y="340"/>
                      </a:lnTo>
                      <a:lnTo>
                        <a:pt x="1216" y="376"/>
                      </a:lnTo>
                      <a:lnTo>
                        <a:pt x="1177" y="415"/>
                      </a:lnTo>
                      <a:lnTo>
                        <a:pt x="1089" y="457"/>
                      </a:lnTo>
                      <a:lnTo>
                        <a:pt x="980" y="466"/>
                      </a:lnTo>
                      <a:lnTo>
                        <a:pt x="850" y="472"/>
                      </a:lnTo>
                      <a:lnTo>
                        <a:pt x="795" y="466"/>
                      </a:lnTo>
                      <a:lnTo>
                        <a:pt x="844" y="445"/>
                      </a:lnTo>
                      <a:lnTo>
                        <a:pt x="865" y="391"/>
                      </a:lnTo>
                      <a:lnTo>
                        <a:pt x="826" y="436"/>
                      </a:lnTo>
                      <a:lnTo>
                        <a:pt x="777" y="463"/>
                      </a:lnTo>
                      <a:lnTo>
                        <a:pt x="732" y="487"/>
                      </a:lnTo>
                      <a:lnTo>
                        <a:pt x="686" y="481"/>
                      </a:lnTo>
                      <a:lnTo>
                        <a:pt x="717" y="460"/>
                      </a:lnTo>
                      <a:lnTo>
                        <a:pt x="747" y="433"/>
                      </a:lnTo>
                      <a:lnTo>
                        <a:pt x="698" y="451"/>
                      </a:lnTo>
                      <a:lnTo>
                        <a:pt x="650" y="487"/>
                      </a:lnTo>
                      <a:lnTo>
                        <a:pt x="493" y="505"/>
                      </a:lnTo>
                      <a:lnTo>
                        <a:pt x="335" y="529"/>
                      </a:lnTo>
                      <a:lnTo>
                        <a:pt x="288" y="541"/>
                      </a:lnTo>
                      <a:lnTo>
                        <a:pt x="327" y="769"/>
                      </a:lnTo>
                      <a:lnTo>
                        <a:pt x="297" y="982"/>
                      </a:lnTo>
                      <a:lnTo>
                        <a:pt x="294" y="1190"/>
                      </a:lnTo>
                      <a:lnTo>
                        <a:pt x="194" y="1211"/>
                      </a:lnTo>
                      <a:lnTo>
                        <a:pt x="106" y="1223"/>
                      </a:lnTo>
                      <a:lnTo>
                        <a:pt x="0" y="1220"/>
                      </a:lnTo>
                      <a:lnTo>
                        <a:pt x="6" y="922"/>
                      </a:lnTo>
                      <a:lnTo>
                        <a:pt x="6" y="673"/>
                      </a:lnTo>
                      <a:lnTo>
                        <a:pt x="22" y="535"/>
                      </a:lnTo>
                      <a:lnTo>
                        <a:pt x="8" y="448"/>
                      </a:lnTo>
                      <a:lnTo>
                        <a:pt x="18" y="352"/>
                      </a:lnTo>
                      <a:lnTo>
                        <a:pt x="36" y="288"/>
                      </a:lnTo>
                      <a:lnTo>
                        <a:pt x="111" y="240"/>
                      </a:lnTo>
                      <a:lnTo>
                        <a:pt x="205" y="198"/>
                      </a:lnTo>
                      <a:lnTo>
                        <a:pt x="390" y="138"/>
                      </a:lnTo>
                      <a:lnTo>
                        <a:pt x="538" y="96"/>
                      </a:lnTo>
                      <a:lnTo>
                        <a:pt x="620" y="90"/>
                      </a:lnTo>
                      <a:lnTo>
                        <a:pt x="653" y="138"/>
                      </a:lnTo>
                      <a:lnTo>
                        <a:pt x="756" y="189"/>
                      </a:lnTo>
                      <a:lnTo>
                        <a:pt x="701" y="144"/>
                      </a:lnTo>
                      <a:lnTo>
                        <a:pt x="659" y="120"/>
                      </a:lnTo>
                      <a:lnTo>
                        <a:pt x="644" y="87"/>
                      </a:lnTo>
                      <a:lnTo>
                        <a:pt x="650" y="72"/>
                      </a:lnTo>
                      <a:lnTo>
                        <a:pt x="680" y="72"/>
                      </a:lnTo>
                      <a:lnTo>
                        <a:pt x="698" y="90"/>
                      </a:lnTo>
                      <a:lnTo>
                        <a:pt x="717" y="108"/>
                      </a:lnTo>
                      <a:lnTo>
                        <a:pt x="762" y="126"/>
                      </a:lnTo>
                      <a:lnTo>
                        <a:pt x="720" y="90"/>
                      </a:lnTo>
                      <a:lnTo>
                        <a:pt x="701" y="63"/>
                      </a:lnTo>
                      <a:lnTo>
                        <a:pt x="714" y="45"/>
                      </a:lnTo>
                      <a:lnTo>
                        <a:pt x="750" y="33"/>
                      </a:lnTo>
                      <a:lnTo>
                        <a:pt x="798" y="75"/>
                      </a:lnTo>
                      <a:lnTo>
                        <a:pt x="844" y="102"/>
                      </a:lnTo>
                      <a:lnTo>
                        <a:pt x="789" y="42"/>
                      </a:lnTo>
                      <a:lnTo>
                        <a:pt x="771" y="18"/>
                      </a:lnTo>
                      <a:lnTo>
                        <a:pt x="771" y="0"/>
                      </a:lnTo>
                      <a:lnTo>
                        <a:pt x="816" y="6"/>
                      </a:lnTo>
                      <a:lnTo>
                        <a:pt x="859" y="36"/>
                      </a:lnTo>
                      <a:lnTo>
                        <a:pt x="886" y="57"/>
                      </a:lnTo>
                      <a:lnTo>
                        <a:pt x="1016" y="69"/>
                      </a:lnTo>
                      <a:lnTo>
                        <a:pt x="1013" y="36"/>
                      </a:lnTo>
                      <a:lnTo>
                        <a:pt x="1052" y="24"/>
                      </a:lnTo>
                      <a:lnTo>
                        <a:pt x="1052" y="66"/>
                      </a:lnTo>
                      <a:lnTo>
                        <a:pt x="1092" y="75"/>
                      </a:lnTo>
                      <a:lnTo>
                        <a:pt x="1177" y="87"/>
                      </a:lnTo>
                      <a:lnTo>
                        <a:pt x="1171" y="42"/>
                      </a:lnTo>
                      <a:lnTo>
                        <a:pt x="1201" y="42"/>
                      </a:lnTo>
                      <a:lnTo>
                        <a:pt x="1204" y="87"/>
                      </a:lnTo>
                      <a:lnTo>
                        <a:pt x="1252" y="84"/>
                      </a:lnTo>
                      <a:lnTo>
                        <a:pt x="1304" y="72"/>
                      </a:lnTo>
                      <a:lnTo>
                        <a:pt x="1307" y="36"/>
                      </a:lnTo>
                      <a:lnTo>
                        <a:pt x="1328"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2" name="Freeform 235"/>
                <p:cNvSpPr>
                  <a:spLocks noChangeArrowheads="1"/>
                </p:cNvSpPr>
                <p:nvPr/>
              </p:nvSpPr>
              <p:spPr bwMode="auto">
                <a:xfrm>
                  <a:off x="4750" y="3127"/>
                  <a:ext cx="16" cy="3"/>
                </a:xfrm>
                <a:custGeom>
                  <a:avLst/>
                  <a:gdLst>
                    <a:gd name="T0" fmla="*/ 0 w 188"/>
                    <a:gd name="T1" fmla="*/ 0 h 33"/>
                    <a:gd name="T2" fmla="*/ 0 w 188"/>
                    <a:gd name="T3" fmla="*/ 0 h 33"/>
                    <a:gd name="T4" fmla="*/ 0 w 188"/>
                    <a:gd name="T5" fmla="*/ 0 h 33"/>
                    <a:gd name="T6" fmla="*/ 0 w 188"/>
                    <a:gd name="T7" fmla="*/ 0 h 33"/>
                    <a:gd name="T8" fmla="*/ 0 60000 65536"/>
                    <a:gd name="T9" fmla="*/ 0 60000 65536"/>
                    <a:gd name="T10" fmla="*/ 0 60000 65536"/>
                    <a:gd name="T11" fmla="*/ 0 60000 65536"/>
                    <a:gd name="T12" fmla="*/ 0 w 188"/>
                    <a:gd name="T13" fmla="*/ 0 h 33"/>
                    <a:gd name="T14" fmla="*/ 188 w 188"/>
                    <a:gd name="T15" fmla="*/ 33 h 33"/>
                  </a:gdLst>
                  <a:ahLst/>
                  <a:cxnLst>
                    <a:cxn ang="T8">
                      <a:pos x="T0" y="T1"/>
                    </a:cxn>
                    <a:cxn ang="T9">
                      <a:pos x="T2" y="T3"/>
                    </a:cxn>
                    <a:cxn ang="T10">
                      <a:pos x="T4" y="T5"/>
                    </a:cxn>
                    <a:cxn ang="T11">
                      <a:pos x="T6" y="T7"/>
                    </a:cxn>
                  </a:cxnLst>
                  <a:rect l="T12" t="T13" r="T14" b="T15"/>
                  <a:pathLst>
                    <a:path w="188" h="33">
                      <a:moveTo>
                        <a:pt x="188" y="0"/>
                      </a:moveTo>
                      <a:lnTo>
                        <a:pt x="100" y="33"/>
                      </a:lnTo>
                      <a:lnTo>
                        <a:pt x="0" y="24"/>
                      </a:lnTo>
                      <a:lnTo>
                        <a:pt x="188"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3" name="Freeform 236"/>
                <p:cNvSpPr>
                  <a:spLocks noChangeArrowheads="1"/>
                </p:cNvSpPr>
                <p:nvPr/>
              </p:nvSpPr>
              <p:spPr bwMode="auto">
                <a:xfrm>
                  <a:off x="4773" y="3122"/>
                  <a:ext cx="10" cy="3"/>
                </a:xfrm>
                <a:custGeom>
                  <a:avLst/>
                  <a:gdLst>
                    <a:gd name="T0" fmla="*/ 0 w 115"/>
                    <a:gd name="T1" fmla="*/ 0 h 39"/>
                    <a:gd name="T2" fmla="*/ 0 w 115"/>
                    <a:gd name="T3" fmla="*/ 0 h 39"/>
                    <a:gd name="T4" fmla="*/ 0 w 115"/>
                    <a:gd name="T5" fmla="*/ 0 h 39"/>
                    <a:gd name="T6" fmla="*/ 0 w 115"/>
                    <a:gd name="T7" fmla="*/ 0 h 39"/>
                    <a:gd name="T8" fmla="*/ 0 w 115"/>
                    <a:gd name="T9" fmla="*/ 0 h 39"/>
                    <a:gd name="T10" fmla="*/ 0 60000 65536"/>
                    <a:gd name="T11" fmla="*/ 0 60000 65536"/>
                    <a:gd name="T12" fmla="*/ 0 60000 65536"/>
                    <a:gd name="T13" fmla="*/ 0 60000 65536"/>
                    <a:gd name="T14" fmla="*/ 0 60000 65536"/>
                    <a:gd name="T15" fmla="*/ 0 w 115"/>
                    <a:gd name="T16" fmla="*/ 0 h 39"/>
                    <a:gd name="T17" fmla="*/ 115 w 115"/>
                    <a:gd name="T18" fmla="*/ 39 h 39"/>
                  </a:gdLst>
                  <a:ahLst/>
                  <a:cxnLst>
                    <a:cxn ang="T10">
                      <a:pos x="T0" y="T1"/>
                    </a:cxn>
                    <a:cxn ang="T11">
                      <a:pos x="T2" y="T3"/>
                    </a:cxn>
                    <a:cxn ang="T12">
                      <a:pos x="T4" y="T5"/>
                    </a:cxn>
                    <a:cxn ang="T13">
                      <a:pos x="T6" y="T7"/>
                    </a:cxn>
                    <a:cxn ang="T14">
                      <a:pos x="T8" y="T9"/>
                    </a:cxn>
                  </a:cxnLst>
                  <a:rect l="T15" t="T16" r="T17" b="T18"/>
                  <a:pathLst>
                    <a:path w="115" h="39">
                      <a:moveTo>
                        <a:pt x="115" y="0"/>
                      </a:moveTo>
                      <a:lnTo>
                        <a:pt x="85" y="24"/>
                      </a:lnTo>
                      <a:lnTo>
                        <a:pt x="0" y="36"/>
                      </a:lnTo>
                      <a:lnTo>
                        <a:pt x="88" y="39"/>
                      </a:lnTo>
                      <a:lnTo>
                        <a:pt x="11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4" name="Freeform 237"/>
                <p:cNvSpPr>
                  <a:spLocks noChangeArrowheads="1"/>
                </p:cNvSpPr>
                <p:nvPr/>
              </p:nvSpPr>
              <p:spPr bwMode="auto">
                <a:xfrm>
                  <a:off x="4726" y="3119"/>
                  <a:ext cx="15" cy="7"/>
                </a:xfrm>
                <a:custGeom>
                  <a:avLst/>
                  <a:gdLst>
                    <a:gd name="T0" fmla="*/ 0 w 175"/>
                    <a:gd name="T1" fmla="*/ 0 h 96"/>
                    <a:gd name="T2" fmla="*/ 0 w 175"/>
                    <a:gd name="T3" fmla="*/ 0 h 96"/>
                    <a:gd name="T4" fmla="*/ 0 w 175"/>
                    <a:gd name="T5" fmla="*/ 0 h 96"/>
                    <a:gd name="T6" fmla="*/ 0 w 175"/>
                    <a:gd name="T7" fmla="*/ 0 h 96"/>
                    <a:gd name="T8" fmla="*/ 0 w 175"/>
                    <a:gd name="T9" fmla="*/ 0 h 96"/>
                    <a:gd name="T10" fmla="*/ 0 w 175"/>
                    <a:gd name="T11" fmla="*/ 0 h 96"/>
                    <a:gd name="T12" fmla="*/ 0 w 175"/>
                    <a:gd name="T13" fmla="*/ 0 h 96"/>
                    <a:gd name="T14" fmla="*/ 0 w 175"/>
                    <a:gd name="T15" fmla="*/ 0 h 96"/>
                    <a:gd name="T16" fmla="*/ 0 w 175"/>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96"/>
                    <a:gd name="T29" fmla="*/ 175 w 175"/>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96">
                      <a:moveTo>
                        <a:pt x="175" y="0"/>
                      </a:moveTo>
                      <a:lnTo>
                        <a:pt x="96" y="9"/>
                      </a:lnTo>
                      <a:lnTo>
                        <a:pt x="81" y="21"/>
                      </a:lnTo>
                      <a:lnTo>
                        <a:pt x="81" y="51"/>
                      </a:lnTo>
                      <a:lnTo>
                        <a:pt x="75" y="84"/>
                      </a:lnTo>
                      <a:lnTo>
                        <a:pt x="0" y="96"/>
                      </a:lnTo>
                      <a:lnTo>
                        <a:pt x="90" y="93"/>
                      </a:lnTo>
                      <a:lnTo>
                        <a:pt x="105" y="33"/>
                      </a:lnTo>
                      <a:lnTo>
                        <a:pt x="17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5" name="Freeform 238"/>
                <p:cNvSpPr>
                  <a:spLocks noChangeArrowheads="1"/>
                </p:cNvSpPr>
                <p:nvPr/>
              </p:nvSpPr>
              <p:spPr bwMode="auto">
                <a:xfrm>
                  <a:off x="4674" y="3139"/>
                  <a:ext cx="51" cy="12"/>
                </a:xfrm>
                <a:custGeom>
                  <a:avLst/>
                  <a:gdLst>
                    <a:gd name="T0" fmla="*/ 0 w 569"/>
                    <a:gd name="T1" fmla="*/ 0 h 141"/>
                    <a:gd name="T2" fmla="*/ 0 w 569"/>
                    <a:gd name="T3" fmla="*/ 0 h 141"/>
                    <a:gd name="T4" fmla="*/ 0 w 569"/>
                    <a:gd name="T5" fmla="*/ 0 h 141"/>
                    <a:gd name="T6" fmla="*/ 0 w 569"/>
                    <a:gd name="T7" fmla="*/ 0 h 141"/>
                    <a:gd name="T8" fmla="*/ 0 w 569"/>
                    <a:gd name="T9" fmla="*/ 0 h 141"/>
                    <a:gd name="T10" fmla="*/ 0 w 569"/>
                    <a:gd name="T11" fmla="*/ 0 h 141"/>
                    <a:gd name="T12" fmla="*/ 0 w 569"/>
                    <a:gd name="T13" fmla="*/ 0 h 141"/>
                    <a:gd name="T14" fmla="*/ 0 w 569"/>
                    <a:gd name="T15" fmla="*/ 0 h 141"/>
                    <a:gd name="T16" fmla="*/ 0 w 569"/>
                    <a:gd name="T17" fmla="*/ 0 h 141"/>
                    <a:gd name="T18" fmla="*/ 0 w 569"/>
                    <a:gd name="T19" fmla="*/ 0 h 141"/>
                    <a:gd name="T20" fmla="*/ 0 w 569"/>
                    <a:gd name="T21" fmla="*/ 0 h 141"/>
                    <a:gd name="T22" fmla="*/ 0 w 569"/>
                    <a:gd name="T23" fmla="*/ 0 h 141"/>
                    <a:gd name="T24" fmla="*/ 0 w 569"/>
                    <a:gd name="T25" fmla="*/ 0 h 141"/>
                    <a:gd name="T26" fmla="*/ 0 w 569"/>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9"/>
                    <a:gd name="T43" fmla="*/ 0 h 141"/>
                    <a:gd name="T44" fmla="*/ 569 w 569"/>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9" h="141">
                      <a:moveTo>
                        <a:pt x="569" y="0"/>
                      </a:moveTo>
                      <a:lnTo>
                        <a:pt x="423" y="6"/>
                      </a:lnTo>
                      <a:lnTo>
                        <a:pt x="275" y="42"/>
                      </a:lnTo>
                      <a:lnTo>
                        <a:pt x="166" y="48"/>
                      </a:lnTo>
                      <a:lnTo>
                        <a:pt x="75" y="66"/>
                      </a:lnTo>
                      <a:lnTo>
                        <a:pt x="42" y="114"/>
                      </a:lnTo>
                      <a:lnTo>
                        <a:pt x="0" y="141"/>
                      </a:lnTo>
                      <a:lnTo>
                        <a:pt x="42" y="132"/>
                      </a:lnTo>
                      <a:lnTo>
                        <a:pt x="81" y="78"/>
                      </a:lnTo>
                      <a:lnTo>
                        <a:pt x="202" y="54"/>
                      </a:lnTo>
                      <a:lnTo>
                        <a:pt x="275" y="54"/>
                      </a:lnTo>
                      <a:lnTo>
                        <a:pt x="333" y="42"/>
                      </a:lnTo>
                      <a:lnTo>
                        <a:pt x="432" y="15"/>
                      </a:lnTo>
                      <a:lnTo>
                        <a:pt x="56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nvGrpSpPr>
                <p:cNvPr id="396" name="Group 239"/>
                <p:cNvGrpSpPr>
                  <a:grpSpLocks/>
                </p:cNvGrpSpPr>
                <p:nvPr/>
              </p:nvGrpSpPr>
              <p:grpSpPr bwMode="auto">
                <a:xfrm>
                  <a:off x="4682" y="3046"/>
                  <a:ext cx="50" cy="26"/>
                  <a:chOff x="4682" y="3046"/>
                  <a:chExt cx="50" cy="26"/>
                </a:xfrm>
              </p:grpSpPr>
              <p:grpSp>
                <p:nvGrpSpPr>
                  <p:cNvPr id="439" name="Group 240"/>
                  <p:cNvGrpSpPr>
                    <a:grpSpLocks/>
                  </p:cNvGrpSpPr>
                  <p:nvPr/>
                </p:nvGrpSpPr>
                <p:grpSpPr bwMode="auto">
                  <a:xfrm>
                    <a:off x="4682" y="3046"/>
                    <a:ext cx="43" cy="21"/>
                    <a:chOff x="4682" y="3046"/>
                    <a:chExt cx="43" cy="21"/>
                  </a:xfrm>
                </p:grpSpPr>
                <p:sp>
                  <p:nvSpPr>
                    <p:cNvPr id="443" name="Freeform 241"/>
                    <p:cNvSpPr>
                      <a:spLocks noChangeArrowheads="1"/>
                    </p:cNvSpPr>
                    <p:nvPr/>
                  </p:nvSpPr>
                  <p:spPr bwMode="auto">
                    <a:xfrm>
                      <a:off x="4682" y="3046"/>
                      <a:ext cx="44" cy="22"/>
                    </a:xfrm>
                    <a:custGeom>
                      <a:avLst/>
                      <a:gdLst>
                        <a:gd name="T0" fmla="*/ 0 w 500"/>
                        <a:gd name="T1" fmla="*/ 0 h 252"/>
                        <a:gd name="T2" fmla="*/ 0 w 500"/>
                        <a:gd name="T3" fmla="*/ 0 h 252"/>
                        <a:gd name="T4" fmla="*/ 0 w 500"/>
                        <a:gd name="T5" fmla="*/ 0 h 252"/>
                        <a:gd name="T6" fmla="*/ 0 w 500"/>
                        <a:gd name="T7" fmla="*/ 0 h 252"/>
                        <a:gd name="T8" fmla="*/ 0 w 500"/>
                        <a:gd name="T9" fmla="*/ 0 h 252"/>
                        <a:gd name="T10" fmla="*/ 0 w 500"/>
                        <a:gd name="T11" fmla="*/ 0 h 252"/>
                        <a:gd name="T12" fmla="*/ 0 w 500"/>
                        <a:gd name="T13" fmla="*/ 0 h 252"/>
                        <a:gd name="T14" fmla="*/ 0 w 500"/>
                        <a:gd name="T15" fmla="*/ 0 h 252"/>
                        <a:gd name="T16" fmla="*/ 0 w 500"/>
                        <a:gd name="T17" fmla="*/ 0 h 252"/>
                        <a:gd name="T18" fmla="*/ 0 w 500"/>
                        <a:gd name="T19" fmla="*/ 0 h 252"/>
                        <a:gd name="T20" fmla="*/ 0 w 500"/>
                        <a:gd name="T21" fmla="*/ 0 h 252"/>
                        <a:gd name="T22" fmla="*/ 0 w 500"/>
                        <a:gd name="T23" fmla="*/ 0 h 252"/>
                        <a:gd name="T24" fmla="*/ 0 w 500"/>
                        <a:gd name="T25" fmla="*/ 0 h 252"/>
                        <a:gd name="T26" fmla="*/ 0 w 500"/>
                        <a:gd name="T27" fmla="*/ 0 h 252"/>
                        <a:gd name="T28" fmla="*/ 0 w 500"/>
                        <a:gd name="T29" fmla="*/ 0 h 252"/>
                        <a:gd name="T30" fmla="*/ 0 w 500"/>
                        <a:gd name="T31" fmla="*/ 0 h 252"/>
                        <a:gd name="T32" fmla="*/ 0 w 500"/>
                        <a:gd name="T33" fmla="*/ 0 h 252"/>
                        <a:gd name="T34" fmla="*/ 0 w 500"/>
                        <a:gd name="T35" fmla="*/ 0 h 252"/>
                        <a:gd name="T36" fmla="*/ 0 w 500"/>
                        <a:gd name="T37" fmla="*/ 0 h 252"/>
                        <a:gd name="T38" fmla="*/ 0 w 500"/>
                        <a:gd name="T39" fmla="*/ 0 h 252"/>
                        <a:gd name="T40" fmla="*/ 0 w 500"/>
                        <a:gd name="T41" fmla="*/ 0 h 252"/>
                        <a:gd name="T42" fmla="*/ 0 w 500"/>
                        <a:gd name="T43" fmla="*/ 0 h 252"/>
                        <a:gd name="T44" fmla="*/ 0 w 500"/>
                        <a:gd name="T45" fmla="*/ 0 h 252"/>
                        <a:gd name="T46" fmla="*/ 0 w 500"/>
                        <a:gd name="T47" fmla="*/ 0 h 252"/>
                        <a:gd name="T48" fmla="*/ 0 w 500"/>
                        <a:gd name="T49" fmla="*/ 0 h 252"/>
                        <a:gd name="T50" fmla="*/ 0 w 500"/>
                        <a:gd name="T51" fmla="*/ 0 h 252"/>
                        <a:gd name="T52" fmla="*/ 0 w 500"/>
                        <a:gd name="T53" fmla="*/ 0 h 252"/>
                        <a:gd name="T54" fmla="*/ 0 w 500"/>
                        <a:gd name="T55" fmla="*/ 0 h 252"/>
                        <a:gd name="T56" fmla="*/ 0 w 500"/>
                        <a:gd name="T57" fmla="*/ 0 h 252"/>
                        <a:gd name="T58" fmla="*/ 0 w 500"/>
                        <a:gd name="T59" fmla="*/ 0 h 252"/>
                        <a:gd name="T60" fmla="*/ 0 w 500"/>
                        <a:gd name="T61" fmla="*/ 0 h 252"/>
                        <a:gd name="T62" fmla="*/ 0 w 500"/>
                        <a:gd name="T63" fmla="*/ 0 h 252"/>
                        <a:gd name="T64" fmla="*/ 0 w 500"/>
                        <a:gd name="T65" fmla="*/ 0 h 252"/>
                        <a:gd name="T66" fmla="*/ 0 w 500"/>
                        <a:gd name="T67" fmla="*/ 0 h 252"/>
                        <a:gd name="T68" fmla="*/ 0 w 500"/>
                        <a:gd name="T69" fmla="*/ 0 h 252"/>
                        <a:gd name="T70" fmla="*/ 0 w 500"/>
                        <a:gd name="T71" fmla="*/ 0 h 252"/>
                        <a:gd name="T72" fmla="*/ 0 w 500"/>
                        <a:gd name="T73" fmla="*/ 0 h 252"/>
                        <a:gd name="T74" fmla="*/ 0 w 500"/>
                        <a:gd name="T75" fmla="*/ 0 h 252"/>
                        <a:gd name="T76" fmla="*/ 0 w 500"/>
                        <a:gd name="T77" fmla="*/ 0 h 252"/>
                        <a:gd name="T78" fmla="*/ 0 w 500"/>
                        <a:gd name="T79" fmla="*/ 0 h 252"/>
                        <a:gd name="T80" fmla="*/ 0 w 500"/>
                        <a:gd name="T81" fmla="*/ 0 h 252"/>
                        <a:gd name="T82" fmla="*/ 0 w 500"/>
                        <a:gd name="T83" fmla="*/ 0 h 252"/>
                        <a:gd name="T84" fmla="*/ 0 w 500"/>
                        <a:gd name="T85" fmla="*/ 0 h 252"/>
                        <a:gd name="T86" fmla="*/ 0 w 500"/>
                        <a:gd name="T87" fmla="*/ 0 h 252"/>
                        <a:gd name="T88" fmla="*/ 0 w 500"/>
                        <a:gd name="T89" fmla="*/ 0 h 252"/>
                        <a:gd name="T90" fmla="*/ 0 w 500"/>
                        <a:gd name="T91" fmla="*/ 0 h 252"/>
                        <a:gd name="T92" fmla="*/ 0 w 500"/>
                        <a:gd name="T93" fmla="*/ 0 h 252"/>
                        <a:gd name="T94" fmla="*/ 0 w 500"/>
                        <a:gd name="T95" fmla="*/ 0 h 252"/>
                        <a:gd name="T96" fmla="*/ 0 w 500"/>
                        <a:gd name="T97" fmla="*/ 0 h 252"/>
                        <a:gd name="T98" fmla="*/ 0 w 500"/>
                        <a:gd name="T99" fmla="*/ 0 h 252"/>
                        <a:gd name="T100" fmla="*/ 0 w 500"/>
                        <a:gd name="T101" fmla="*/ 0 h 252"/>
                        <a:gd name="T102" fmla="*/ 0 w 500"/>
                        <a:gd name="T103" fmla="*/ 0 h 252"/>
                        <a:gd name="T104" fmla="*/ 0 w 500"/>
                        <a:gd name="T105" fmla="*/ 0 h 252"/>
                        <a:gd name="T106" fmla="*/ 0 w 500"/>
                        <a:gd name="T107" fmla="*/ 0 h 252"/>
                        <a:gd name="T108" fmla="*/ 0 w 500"/>
                        <a:gd name="T109" fmla="*/ 0 h 252"/>
                        <a:gd name="T110" fmla="*/ 0 w 500"/>
                        <a:gd name="T111" fmla="*/ 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0"/>
                        <a:gd name="T169" fmla="*/ 0 h 252"/>
                        <a:gd name="T170" fmla="*/ 500 w 500"/>
                        <a:gd name="T171" fmla="*/ 252 h 2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0" h="252">
                          <a:moveTo>
                            <a:pt x="452" y="252"/>
                          </a:moveTo>
                          <a:lnTo>
                            <a:pt x="426" y="246"/>
                          </a:lnTo>
                          <a:lnTo>
                            <a:pt x="400" y="233"/>
                          </a:lnTo>
                          <a:lnTo>
                            <a:pt x="376" y="228"/>
                          </a:lnTo>
                          <a:lnTo>
                            <a:pt x="334" y="234"/>
                          </a:lnTo>
                          <a:lnTo>
                            <a:pt x="304" y="233"/>
                          </a:lnTo>
                          <a:lnTo>
                            <a:pt x="283" y="226"/>
                          </a:lnTo>
                          <a:lnTo>
                            <a:pt x="266" y="220"/>
                          </a:lnTo>
                          <a:lnTo>
                            <a:pt x="249" y="212"/>
                          </a:lnTo>
                          <a:lnTo>
                            <a:pt x="230" y="196"/>
                          </a:lnTo>
                          <a:lnTo>
                            <a:pt x="215" y="181"/>
                          </a:lnTo>
                          <a:lnTo>
                            <a:pt x="192" y="163"/>
                          </a:lnTo>
                          <a:lnTo>
                            <a:pt x="159" y="169"/>
                          </a:lnTo>
                          <a:lnTo>
                            <a:pt x="139" y="170"/>
                          </a:lnTo>
                          <a:lnTo>
                            <a:pt x="128" y="167"/>
                          </a:lnTo>
                          <a:lnTo>
                            <a:pt x="121" y="161"/>
                          </a:lnTo>
                          <a:lnTo>
                            <a:pt x="117" y="152"/>
                          </a:lnTo>
                          <a:lnTo>
                            <a:pt x="120" y="143"/>
                          </a:lnTo>
                          <a:lnTo>
                            <a:pt x="128" y="133"/>
                          </a:lnTo>
                          <a:lnTo>
                            <a:pt x="139" y="129"/>
                          </a:lnTo>
                          <a:lnTo>
                            <a:pt x="166" y="125"/>
                          </a:lnTo>
                          <a:lnTo>
                            <a:pt x="197" y="114"/>
                          </a:lnTo>
                          <a:lnTo>
                            <a:pt x="171" y="93"/>
                          </a:lnTo>
                          <a:lnTo>
                            <a:pt x="140" y="81"/>
                          </a:lnTo>
                          <a:lnTo>
                            <a:pt x="112" y="83"/>
                          </a:lnTo>
                          <a:lnTo>
                            <a:pt x="81" y="81"/>
                          </a:lnTo>
                          <a:lnTo>
                            <a:pt x="63" y="87"/>
                          </a:lnTo>
                          <a:lnTo>
                            <a:pt x="37" y="88"/>
                          </a:lnTo>
                          <a:lnTo>
                            <a:pt x="29" y="81"/>
                          </a:lnTo>
                          <a:lnTo>
                            <a:pt x="27" y="70"/>
                          </a:lnTo>
                          <a:lnTo>
                            <a:pt x="13" y="71"/>
                          </a:lnTo>
                          <a:lnTo>
                            <a:pt x="4" y="69"/>
                          </a:lnTo>
                          <a:lnTo>
                            <a:pt x="0" y="59"/>
                          </a:lnTo>
                          <a:lnTo>
                            <a:pt x="3" y="50"/>
                          </a:lnTo>
                          <a:lnTo>
                            <a:pt x="11" y="46"/>
                          </a:lnTo>
                          <a:lnTo>
                            <a:pt x="25" y="38"/>
                          </a:lnTo>
                          <a:lnTo>
                            <a:pt x="36" y="30"/>
                          </a:lnTo>
                          <a:lnTo>
                            <a:pt x="48" y="23"/>
                          </a:lnTo>
                          <a:lnTo>
                            <a:pt x="63" y="19"/>
                          </a:lnTo>
                          <a:lnTo>
                            <a:pt x="75" y="19"/>
                          </a:lnTo>
                          <a:lnTo>
                            <a:pt x="136" y="6"/>
                          </a:lnTo>
                          <a:lnTo>
                            <a:pt x="149" y="3"/>
                          </a:lnTo>
                          <a:lnTo>
                            <a:pt x="163" y="0"/>
                          </a:lnTo>
                          <a:lnTo>
                            <a:pt x="178" y="3"/>
                          </a:lnTo>
                          <a:lnTo>
                            <a:pt x="196" y="9"/>
                          </a:lnTo>
                          <a:lnTo>
                            <a:pt x="249" y="38"/>
                          </a:lnTo>
                          <a:lnTo>
                            <a:pt x="273" y="43"/>
                          </a:lnTo>
                          <a:lnTo>
                            <a:pt x="295" y="48"/>
                          </a:lnTo>
                          <a:lnTo>
                            <a:pt x="312" y="59"/>
                          </a:lnTo>
                          <a:lnTo>
                            <a:pt x="322" y="72"/>
                          </a:lnTo>
                          <a:lnTo>
                            <a:pt x="366" y="102"/>
                          </a:lnTo>
                          <a:lnTo>
                            <a:pt x="386" y="116"/>
                          </a:lnTo>
                          <a:lnTo>
                            <a:pt x="411" y="143"/>
                          </a:lnTo>
                          <a:lnTo>
                            <a:pt x="427" y="151"/>
                          </a:lnTo>
                          <a:lnTo>
                            <a:pt x="500" y="154"/>
                          </a:lnTo>
                          <a:lnTo>
                            <a:pt x="452" y="252"/>
                          </a:lnTo>
                          <a:close/>
                        </a:path>
                      </a:pathLst>
                    </a:custGeom>
                    <a:solidFill>
                      <a:srgbClr val="FFC080"/>
                    </a:solidFill>
                    <a:ln w="1440">
                      <a:solidFill>
                        <a:srgbClr val="402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4" name="Freeform 242"/>
                    <p:cNvSpPr>
                      <a:spLocks noChangeArrowheads="1"/>
                    </p:cNvSpPr>
                    <p:nvPr/>
                  </p:nvSpPr>
                  <p:spPr bwMode="auto">
                    <a:xfrm>
                      <a:off x="4699" y="3056"/>
                      <a:ext cx="11" cy="1"/>
                    </a:xfrm>
                    <a:custGeom>
                      <a:avLst/>
                      <a:gdLst>
                        <a:gd name="T0" fmla="*/ 0 w 120"/>
                        <a:gd name="T1" fmla="*/ 0 h 30"/>
                        <a:gd name="T2" fmla="*/ 0 w 120"/>
                        <a:gd name="T3" fmla="*/ 0 h 30"/>
                        <a:gd name="T4" fmla="*/ 0 w 120"/>
                        <a:gd name="T5" fmla="*/ 0 h 30"/>
                        <a:gd name="T6" fmla="*/ 0 w 120"/>
                        <a:gd name="T7" fmla="*/ 0 h 30"/>
                        <a:gd name="T8" fmla="*/ 0 w 120"/>
                        <a:gd name="T9" fmla="*/ 0 h 30"/>
                        <a:gd name="T10" fmla="*/ 0 w 120"/>
                        <a:gd name="T11" fmla="*/ 0 h 30"/>
                        <a:gd name="T12" fmla="*/ 0 w 120"/>
                        <a:gd name="T13" fmla="*/ 0 h 30"/>
                        <a:gd name="T14" fmla="*/ 0 w 120"/>
                        <a:gd name="T15" fmla="*/ 0 h 30"/>
                        <a:gd name="T16" fmla="*/ 0 w 120"/>
                        <a:gd name="T17" fmla="*/ 0 h 30"/>
                        <a:gd name="T18" fmla="*/ 0 w 120"/>
                        <a:gd name="T19" fmla="*/ 0 h 30"/>
                        <a:gd name="T20" fmla="*/ 0 w 120"/>
                        <a:gd name="T21" fmla="*/ 0 h 30"/>
                        <a:gd name="T22" fmla="*/ 0 w 120"/>
                        <a:gd name="T23" fmla="*/ 0 h 30"/>
                        <a:gd name="T24" fmla="*/ 0 w 120"/>
                        <a:gd name="T25" fmla="*/ 0 h 30"/>
                        <a:gd name="T26" fmla="*/ 0 w 120"/>
                        <a:gd name="T27" fmla="*/ 0 h 30"/>
                        <a:gd name="T28" fmla="*/ 0 w 120"/>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30"/>
                        <a:gd name="T47" fmla="*/ 120 w 12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30">
                          <a:moveTo>
                            <a:pt x="0" y="0"/>
                          </a:moveTo>
                          <a:lnTo>
                            <a:pt x="3" y="8"/>
                          </a:lnTo>
                          <a:lnTo>
                            <a:pt x="24" y="7"/>
                          </a:lnTo>
                          <a:lnTo>
                            <a:pt x="33" y="12"/>
                          </a:lnTo>
                          <a:lnTo>
                            <a:pt x="51" y="21"/>
                          </a:lnTo>
                          <a:lnTo>
                            <a:pt x="75" y="26"/>
                          </a:lnTo>
                          <a:lnTo>
                            <a:pt x="101" y="27"/>
                          </a:lnTo>
                          <a:lnTo>
                            <a:pt x="120" y="30"/>
                          </a:lnTo>
                          <a:lnTo>
                            <a:pt x="104" y="24"/>
                          </a:lnTo>
                          <a:lnTo>
                            <a:pt x="84" y="21"/>
                          </a:lnTo>
                          <a:lnTo>
                            <a:pt x="70" y="21"/>
                          </a:lnTo>
                          <a:lnTo>
                            <a:pt x="51" y="15"/>
                          </a:lnTo>
                          <a:lnTo>
                            <a:pt x="35" y="6"/>
                          </a:lnTo>
                          <a:lnTo>
                            <a:pt x="28"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5" name="Freeform 243"/>
                    <p:cNvSpPr>
                      <a:spLocks noChangeArrowheads="1"/>
                    </p:cNvSpPr>
                    <p:nvPr/>
                  </p:nvSpPr>
                  <p:spPr bwMode="auto">
                    <a:xfrm>
                      <a:off x="4696" y="3057"/>
                      <a:ext cx="1" cy="1"/>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2" y="0"/>
                          </a:moveTo>
                          <a:lnTo>
                            <a:pt x="8" y="5"/>
                          </a:lnTo>
                          <a:lnTo>
                            <a:pt x="6" y="11"/>
                          </a:lnTo>
                          <a:lnTo>
                            <a:pt x="0" y="18"/>
                          </a:lnTo>
                          <a:lnTo>
                            <a:pt x="12" y="13"/>
                          </a:lnTo>
                          <a:lnTo>
                            <a:pt x="14" y="6"/>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6" name="Freeform 244"/>
                    <p:cNvSpPr>
                      <a:spLocks noChangeArrowheads="1"/>
                    </p:cNvSpPr>
                    <p:nvPr/>
                  </p:nvSpPr>
                  <p:spPr bwMode="auto">
                    <a:xfrm>
                      <a:off x="4685" y="3048"/>
                      <a:ext cx="6" cy="3"/>
                    </a:xfrm>
                    <a:custGeom>
                      <a:avLst/>
                      <a:gdLst>
                        <a:gd name="T0" fmla="*/ 0 w 70"/>
                        <a:gd name="T1" fmla="*/ 0 h 33"/>
                        <a:gd name="T2" fmla="*/ 0 w 70"/>
                        <a:gd name="T3" fmla="*/ 0 h 33"/>
                        <a:gd name="T4" fmla="*/ 0 w 70"/>
                        <a:gd name="T5" fmla="*/ 0 h 33"/>
                        <a:gd name="T6" fmla="*/ 0 w 70"/>
                        <a:gd name="T7" fmla="*/ 0 h 33"/>
                        <a:gd name="T8" fmla="*/ 0 w 70"/>
                        <a:gd name="T9" fmla="*/ 0 h 33"/>
                        <a:gd name="T10" fmla="*/ 0 w 70"/>
                        <a:gd name="T11" fmla="*/ 0 h 33"/>
                        <a:gd name="T12" fmla="*/ 0 w 70"/>
                        <a:gd name="T13" fmla="*/ 0 h 33"/>
                        <a:gd name="T14" fmla="*/ 0 w 70"/>
                        <a:gd name="T15" fmla="*/ 0 h 33"/>
                        <a:gd name="T16" fmla="*/ 0 w 70"/>
                        <a:gd name="T17" fmla="*/ 0 h 33"/>
                        <a:gd name="T18" fmla="*/ 0 w 70"/>
                        <a:gd name="T19" fmla="*/ 0 h 33"/>
                        <a:gd name="T20" fmla="*/ 0 w 70"/>
                        <a:gd name="T21" fmla="*/ 0 h 33"/>
                        <a:gd name="T22" fmla="*/ 0 w 70"/>
                        <a:gd name="T23" fmla="*/ 0 h 33"/>
                        <a:gd name="T24" fmla="*/ 0 w 7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33"/>
                        <a:gd name="T41" fmla="*/ 70 w 70"/>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33">
                          <a:moveTo>
                            <a:pt x="0" y="31"/>
                          </a:moveTo>
                          <a:lnTo>
                            <a:pt x="7" y="33"/>
                          </a:lnTo>
                          <a:lnTo>
                            <a:pt x="17" y="23"/>
                          </a:lnTo>
                          <a:lnTo>
                            <a:pt x="31" y="17"/>
                          </a:lnTo>
                          <a:lnTo>
                            <a:pt x="38" y="10"/>
                          </a:lnTo>
                          <a:lnTo>
                            <a:pt x="44" y="6"/>
                          </a:lnTo>
                          <a:lnTo>
                            <a:pt x="60" y="3"/>
                          </a:lnTo>
                          <a:lnTo>
                            <a:pt x="70" y="1"/>
                          </a:lnTo>
                          <a:lnTo>
                            <a:pt x="57" y="0"/>
                          </a:lnTo>
                          <a:lnTo>
                            <a:pt x="39" y="3"/>
                          </a:lnTo>
                          <a:lnTo>
                            <a:pt x="33" y="8"/>
                          </a:lnTo>
                          <a:lnTo>
                            <a:pt x="25" y="14"/>
                          </a:lnTo>
                          <a:lnTo>
                            <a:pt x="0" y="3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7" name="Freeform 245"/>
                    <p:cNvSpPr>
                      <a:spLocks noChangeArrowheads="1"/>
                    </p:cNvSpPr>
                    <p:nvPr/>
                  </p:nvSpPr>
                  <p:spPr bwMode="auto">
                    <a:xfrm>
                      <a:off x="4693" y="3048"/>
                      <a:ext cx="10" cy="2"/>
                    </a:xfrm>
                    <a:custGeom>
                      <a:avLst/>
                      <a:gdLst>
                        <a:gd name="T0" fmla="*/ 0 w 110"/>
                        <a:gd name="T1" fmla="*/ 0 h 29"/>
                        <a:gd name="T2" fmla="*/ 0 w 110"/>
                        <a:gd name="T3" fmla="*/ 0 h 29"/>
                        <a:gd name="T4" fmla="*/ 0 w 110"/>
                        <a:gd name="T5" fmla="*/ 0 h 29"/>
                        <a:gd name="T6" fmla="*/ 0 w 110"/>
                        <a:gd name="T7" fmla="*/ 0 h 29"/>
                        <a:gd name="T8" fmla="*/ 0 w 110"/>
                        <a:gd name="T9" fmla="*/ 0 h 29"/>
                        <a:gd name="T10" fmla="*/ 0 w 110"/>
                        <a:gd name="T11" fmla="*/ 0 h 29"/>
                        <a:gd name="T12" fmla="*/ 0 w 110"/>
                        <a:gd name="T13" fmla="*/ 0 h 29"/>
                        <a:gd name="T14" fmla="*/ 0 w 110"/>
                        <a:gd name="T15" fmla="*/ 0 h 29"/>
                        <a:gd name="T16" fmla="*/ 0 w 110"/>
                        <a:gd name="T17" fmla="*/ 0 h 29"/>
                        <a:gd name="T18" fmla="*/ 0 w 110"/>
                        <a:gd name="T19" fmla="*/ 0 h 29"/>
                        <a:gd name="T20" fmla="*/ 0 w 110"/>
                        <a:gd name="T21" fmla="*/ 0 h 29"/>
                        <a:gd name="T22" fmla="*/ 0 w 110"/>
                        <a:gd name="T23" fmla="*/ 0 h 29"/>
                        <a:gd name="T24" fmla="*/ 0 w 110"/>
                        <a:gd name="T25" fmla="*/ 0 h 29"/>
                        <a:gd name="T26" fmla="*/ 0 w 110"/>
                        <a:gd name="T27" fmla="*/ 0 h 29"/>
                        <a:gd name="T28" fmla="*/ 0 w 110"/>
                        <a:gd name="T29" fmla="*/ 0 h 29"/>
                        <a:gd name="T30" fmla="*/ 0 w 11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29"/>
                        <a:gd name="T50" fmla="*/ 110 w 11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29">
                          <a:moveTo>
                            <a:pt x="0" y="7"/>
                          </a:moveTo>
                          <a:lnTo>
                            <a:pt x="23" y="4"/>
                          </a:lnTo>
                          <a:lnTo>
                            <a:pt x="36" y="0"/>
                          </a:lnTo>
                          <a:lnTo>
                            <a:pt x="42" y="0"/>
                          </a:lnTo>
                          <a:lnTo>
                            <a:pt x="56" y="3"/>
                          </a:lnTo>
                          <a:lnTo>
                            <a:pt x="62" y="10"/>
                          </a:lnTo>
                          <a:lnTo>
                            <a:pt x="73" y="16"/>
                          </a:lnTo>
                          <a:lnTo>
                            <a:pt x="95" y="25"/>
                          </a:lnTo>
                          <a:lnTo>
                            <a:pt x="110" y="25"/>
                          </a:lnTo>
                          <a:lnTo>
                            <a:pt x="94" y="29"/>
                          </a:lnTo>
                          <a:lnTo>
                            <a:pt x="84" y="27"/>
                          </a:lnTo>
                          <a:lnTo>
                            <a:pt x="60" y="15"/>
                          </a:lnTo>
                          <a:lnTo>
                            <a:pt x="52" y="7"/>
                          </a:lnTo>
                          <a:lnTo>
                            <a:pt x="36" y="5"/>
                          </a:lnTo>
                          <a:lnTo>
                            <a:pt x="23" y="7"/>
                          </a:lnTo>
                          <a:lnTo>
                            <a:pt x="0" y="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8" name="Freeform 246"/>
                    <p:cNvSpPr>
                      <a:spLocks noChangeArrowheads="1"/>
                    </p:cNvSpPr>
                    <p:nvPr/>
                  </p:nvSpPr>
                  <p:spPr bwMode="auto">
                    <a:xfrm>
                      <a:off x="4686" y="3050"/>
                      <a:ext cx="2" cy="3"/>
                    </a:xfrm>
                    <a:custGeom>
                      <a:avLst/>
                      <a:gdLst>
                        <a:gd name="T0" fmla="*/ 0 w 23"/>
                        <a:gd name="T1" fmla="*/ 0 h 21"/>
                        <a:gd name="T2" fmla="*/ 0 w 23"/>
                        <a:gd name="T3" fmla="*/ 0 h 21"/>
                        <a:gd name="T4" fmla="*/ 0 w 23"/>
                        <a:gd name="T5" fmla="*/ 0 h 21"/>
                        <a:gd name="T6" fmla="*/ 0 w 23"/>
                        <a:gd name="T7" fmla="*/ 0 h 21"/>
                        <a:gd name="T8" fmla="*/ 0 w 23"/>
                        <a:gd name="T9" fmla="*/ 0 h 21"/>
                        <a:gd name="T10" fmla="*/ 0 w 23"/>
                        <a:gd name="T11" fmla="*/ 0 h 21"/>
                        <a:gd name="T12" fmla="*/ 0 60000 65536"/>
                        <a:gd name="T13" fmla="*/ 0 60000 65536"/>
                        <a:gd name="T14" fmla="*/ 0 60000 65536"/>
                        <a:gd name="T15" fmla="*/ 0 60000 65536"/>
                        <a:gd name="T16" fmla="*/ 0 60000 65536"/>
                        <a:gd name="T17" fmla="*/ 0 60000 65536"/>
                        <a:gd name="T18" fmla="*/ 0 w 23"/>
                        <a:gd name="T19" fmla="*/ 0 h 21"/>
                        <a:gd name="T20" fmla="*/ 23 w 2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3" h="21">
                          <a:moveTo>
                            <a:pt x="17" y="0"/>
                          </a:moveTo>
                          <a:lnTo>
                            <a:pt x="23" y="8"/>
                          </a:lnTo>
                          <a:lnTo>
                            <a:pt x="16" y="17"/>
                          </a:lnTo>
                          <a:lnTo>
                            <a:pt x="0" y="21"/>
                          </a:lnTo>
                          <a:lnTo>
                            <a:pt x="17" y="10"/>
                          </a:lnTo>
                          <a:lnTo>
                            <a:pt x="1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9" name="Freeform 247"/>
                    <p:cNvSpPr>
                      <a:spLocks noChangeArrowheads="1"/>
                    </p:cNvSpPr>
                    <p:nvPr/>
                  </p:nvSpPr>
                  <p:spPr bwMode="auto">
                    <a:xfrm>
                      <a:off x="4685" y="3048"/>
                      <a:ext cx="1" cy="3"/>
                    </a:xfrm>
                    <a:custGeom>
                      <a:avLst/>
                      <a:gdLst>
                        <a:gd name="T0" fmla="*/ 0 w 23"/>
                        <a:gd name="T1" fmla="*/ 0 h 20"/>
                        <a:gd name="T2" fmla="*/ 0 w 23"/>
                        <a:gd name="T3" fmla="*/ 0 h 20"/>
                        <a:gd name="T4" fmla="*/ 0 w 23"/>
                        <a:gd name="T5" fmla="*/ 0 h 20"/>
                        <a:gd name="T6" fmla="*/ 0 w 23"/>
                        <a:gd name="T7" fmla="*/ 0 h 20"/>
                        <a:gd name="T8" fmla="*/ 0 w 23"/>
                        <a:gd name="T9" fmla="*/ 0 h 20"/>
                        <a:gd name="T10" fmla="*/ 0 w 23"/>
                        <a:gd name="T11" fmla="*/ 0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23" y="11"/>
                          </a:moveTo>
                          <a:lnTo>
                            <a:pt x="17" y="0"/>
                          </a:lnTo>
                          <a:lnTo>
                            <a:pt x="16" y="9"/>
                          </a:lnTo>
                          <a:lnTo>
                            <a:pt x="0" y="18"/>
                          </a:lnTo>
                          <a:lnTo>
                            <a:pt x="2" y="20"/>
                          </a:lnTo>
                          <a:lnTo>
                            <a:pt x="23" y="1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0" name="Freeform 248"/>
                    <p:cNvSpPr>
                      <a:spLocks noChangeArrowheads="1"/>
                    </p:cNvSpPr>
                    <p:nvPr/>
                  </p:nvSpPr>
                  <p:spPr bwMode="auto">
                    <a:xfrm>
                      <a:off x="4708" y="3051"/>
                      <a:ext cx="2" cy="3"/>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0"/>
                          </a:moveTo>
                          <a:lnTo>
                            <a:pt x="6" y="15"/>
                          </a:lnTo>
                          <a:lnTo>
                            <a:pt x="16" y="27"/>
                          </a:lnTo>
                          <a:lnTo>
                            <a:pt x="26" y="2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51" name="Freeform 249"/>
                    <p:cNvSpPr>
                      <a:spLocks noChangeArrowheads="1"/>
                    </p:cNvSpPr>
                    <p:nvPr/>
                  </p:nvSpPr>
                  <p:spPr bwMode="auto">
                    <a:xfrm>
                      <a:off x="4717" y="3061"/>
                      <a:ext cx="2" cy="3"/>
                    </a:xfrm>
                    <a:custGeom>
                      <a:avLst/>
                      <a:gdLst>
                        <a:gd name="T0" fmla="*/ 0 w 34"/>
                        <a:gd name="T1" fmla="*/ 0 h 27"/>
                        <a:gd name="T2" fmla="*/ 0 w 34"/>
                        <a:gd name="T3" fmla="*/ 0 h 27"/>
                        <a:gd name="T4" fmla="*/ 0 w 34"/>
                        <a:gd name="T5" fmla="*/ 0 h 27"/>
                        <a:gd name="T6" fmla="*/ 0 w 34"/>
                        <a:gd name="T7" fmla="*/ 0 h 27"/>
                        <a:gd name="T8" fmla="*/ 0 60000 65536"/>
                        <a:gd name="T9" fmla="*/ 0 60000 65536"/>
                        <a:gd name="T10" fmla="*/ 0 60000 65536"/>
                        <a:gd name="T11" fmla="*/ 0 60000 65536"/>
                        <a:gd name="T12" fmla="*/ 0 w 34"/>
                        <a:gd name="T13" fmla="*/ 0 h 27"/>
                        <a:gd name="T14" fmla="*/ 34 w 34"/>
                        <a:gd name="T15" fmla="*/ 27 h 27"/>
                      </a:gdLst>
                      <a:ahLst/>
                      <a:cxnLst>
                        <a:cxn ang="T8">
                          <a:pos x="T0" y="T1"/>
                        </a:cxn>
                        <a:cxn ang="T9">
                          <a:pos x="T2" y="T3"/>
                        </a:cxn>
                        <a:cxn ang="T10">
                          <a:pos x="T4" y="T5"/>
                        </a:cxn>
                        <a:cxn ang="T11">
                          <a:pos x="T6" y="T7"/>
                        </a:cxn>
                      </a:cxnLst>
                      <a:rect l="T12" t="T13" r="T14" b="T15"/>
                      <a:pathLst>
                        <a:path w="34" h="27">
                          <a:moveTo>
                            <a:pt x="34" y="0"/>
                          </a:moveTo>
                          <a:lnTo>
                            <a:pt x="12" y="10"/>
                          </a:lnTo>
                          <a:lnTo>
                            <a:pt x="0" y="27"/>
                          </a:lnTo>
                          <a:lnTo>
                            <a:pt x="3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440" name="Group 250"/>
                  <p:cNvGrpSpPr>
                    <a:grpSpLocks/>
                  </p:cNvGrpSpPr>
                  <p:nvPr/>
                </p:nvGrpSpPr>
                <p:grpSpPr bwMode="auto">
                  <a:xfrm>
                    <a:off x="4721" y="3057"/>
                    <a:ext cx="11" cy="15"/>
                    <a:chOff x="4721" y="3057"/>
                    <a:chExt cx="11" cy="15"/>
                  </a:xfrm>
                </p:grpSpPr>
                <p:sp>
                  <p:nvSpPr>
                    <p:cNvPr id="441" name="Freeform 251"/>
                    <p:cNvSpPr>
                      <a:spLocks noChangeArrowheads="1"/>
                    </p:cNvSpPr>
                    <p:nvPr/>
                  </p:nvSpPr>
                  <p:spPr bwMode="auto">
                    <a:xfrm>
                      <a:off x="4721" y="3057"/>
                      <a:ext cx="12" cy="16"/>
                    </a:xfrm>
                    <a:custGeom>
                      <a:avLst/>
                      <a:gdLst>
                        <a:gd name="T0" fmla="*/ 0 w 145"/>
                        <a:gd name="T1" fmla="*/ 0 h 177"/>
                        <a:gd name="T2" fmla="*/ 0 w 145"/>
                        <a:gd name="T3" fmla="*/ 0 h 177"/>
                        <a:gd name="T4" fmla="*/ 0 w 145"/>
                        <a:gd name="T5" fmla="*/ 0 h 177"/>
                        <a:gd name="T6" fmla="*/ 0 w 145"/>
                        <a:gd name="T7" fmla="*/ 0 h 177"/>
                        <a:gd name="T8" fmla="*/ 0 w 145"/>
                        <a:gd name="T9" fmla="*/ 0 h 177"/>
                        <a:gd name="T10" fmla="*/ 0 w 145"/>
                        <a:gd name="T11" fmla="*/ 0 h 177"/>
                        <a:gd name="T12" fmla="*/ 0 w 145"/>
                        <a:gd name="T13" fmla="*/ 0 h 177"/>
                        <a:gd name="T14" fmla="*/ 0 w 145"/>
                        <a:gd name="T15" fmla="*/ 0 h 177"/>
                        <a:gd name="T16" fmla="*/ 0 w 145"/>
                        <a:gd name="T17" fmla="*/ 0 h 177"/>
                        <a:gd name="T18" fmla="*/ 0 w 145"/>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177"/>
                        <a:gd name="T32" fmla="*/ 145 w 145"/>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177">
                          <a:moveTo>
                            <a:pt x="51" y="12"/>
                          </a:moveTo>
                          <a:lnTo>
                            <a:pt x="27" y="37"/>
                          </a:lnTo>
                          <a:lnTo>
                            <a:pt x="17" y="58"/>
                          </a:lnTo>
                          <a:lnTo>
                            <a:pt x="7" y="91"/>
                          </a:lnTo>
                          <a:lnTo>
                            <a:pt x="7" y="111"/>
                          </a:lnTo>
                          <a:lnTo>
                            <a:pt x="0" y="140"/>
                          </a:lnTo>
                          <a:lnTo>
                            <a:pt x="118" y="177"/>
                          </a:lnTo>
                          <a:lnTo>
                            <a:pt x="145" y="0"/>
                          </a:lnTo>
                          <a:lnTo>
                            <a:pt x="97" y="12"/>
                          </a:lnTo>
                          <a:lnTo>
                            <a:pt x="51" y="12"/>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42" name="Freeform 252"/>
                    <p:cNvSpPr>
                      <a:spLocks noChangeArrowheads="1"/>
                    </p:cNvSpPr>
                    <p:nvPr/>
                  </p:nvSpPr>
                  <p:spPr bwMode="auto">
                    <a:xfrm>
                      <a:off x="4722" y="3058"/>
                      <a:ext cx="10" cy="13"/>
                    </a:xfrm>
                    <a:custGeom>
                      <a:avLst/>
                      <a:gdLst>
                        <a:gd name="T0" fmla="*/ 0 w 118"/>
                        <a:gd name="T1" fmla="*/ 0 h 147"/>
                        <a:gd name="T2" fmla="*/ 0 w 118"/>
                        <a:gd name="T3" fmla="*/ 0 h 147"/>
                        <a:gd name="T4" fmla="*/ 0 w 118"/>
                        <a:gd name="T5" fmla="*/ 0 h 147"/>
                        <a:gd name="T6" fmla="*/ 0 w 118"/>
                        <a:gd name="T7" fmla="*/ 0 h 147"/>
                        <a:gd name="T8" fmla="*/ 0 w 118"/>
                        <a:gd name="T9" fmla="*/ 0 h 147"/>
                        <a:gd name="T10" fmla="*/ 0 w 118"/>
                        <a:gd name="T11" fmla="*/ 0 h 147"/>
                        <a:gd name="T12" fmla="*/ 0 w 118"/>
                        <a:gd name="T13" fmla="*/ 0 h 147"/>
                        <a:gd name="T14" fmla="*/ 0 w 118"/>
                        <a:gd name="T15" fmla="*/ 0 h 147"/>
                        <a:gd name="T16" fmla="*/ 0 w 118"/>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47"/>
                        <a:gd name="T29" fmla="*/ 118 w 118"/>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47">
                          <a:moveTo>
                            <a:pt x="47" y="4"/>
                          </a:moveTo>
                          <a:lnTo>
                            <a:pt x="25" y="27"/>
                          </a:lnTo>
                          <a:lnTo>
                            <a:pt x="8" y="61"/>
                          </a:lnTo>
                          <a:lnTo>
                            <a:pt x="4" y="86"/>
                          </a:lnTo>
                          <a:lnTo>
                            <a:pt x="0" y="114"/>
                          </a:lnTo>
                          <a:lnTo>
                            <a:pt x="95" y="147"/>
                          </a:lnTo>
                          <a:lnTo>
                            <a:pt x="118" y="0"/>
                          </a:lnTo>
                          <a:lnTo>
                            <a:pt x="82" y="6"/>
                          </a:lnTo>
                          <a:lnTo>
                            <a:pt x="47" y="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sp>
              <p:nvSpPr>
                <p:cNvPr id="397" name="Freeform 253"/>
                <p:cNvSpPr>
                  <a:spLocks noChangeArrowheads="1"/>
                </p:cNvSpPr>
                <p:nvPr/>
              </p:nvSpPr>
              <p:spPr bwMode="auto">
                <a:xfrm>
                  <a:off x="4732" y="2973"/>
                  <a:ext cx="44" cy="47"/>
                </a:xfrm>
                <a:custGeom>
                  <a:avLst/>
                  <a:gdLst>
                    <a:gd name="T0" fmla="*/ 0 w 492"/>
                    <a:gd name="T1" fmla="*/ 0 h 534"/>
                    <a:gd name="T2" fmla="*/ 0 w 492"/>
                    <a:gd name="T3" fmla="*/ 0 h 534"/>
                    <a:gd name="T4" fmla="*/ 0 w 492"/>
                    <a:gd name="T5" fmla="*/ 0 h 534"/>
                    <a:gd name="T6" fmla="*/ 0 w 492"/>
                    <a:gd name="T7" fmla="*/ 0 h 534"/>
                    <a:gd name="T8" fmla="*/ 0 w 492"/>
                    <a:gd name="T9" fmla="*/ 0 h 534"/>
                    <a:gd name="T10" fmla="*/ 0 w 492"/>
                    <a:gd name="T11" fmla="*/ 0 h 534"/>
                    <a:gd name="T12" fmla="*/ 0 w 492"/>
                    <a:gd name="T13" fmla="*/ 0 h 534"/>
                    <a:gd name="T14" fmla="*/ 0 w 492"/>
                    <a:gd name="T15" fmla="*/ 0 h 534"/>
                    <a:gd name="T16" fmla="*/ 0 w 492"/>
                    <a:gd name="T17" fmla="*/ 0 h 534"/>
                    <a:gd name="T18" fmla="*/ 0 w 492"/>
                    <a:gd name="T19" fmla="*/ 0 h 534"/>
                    <a:gd name="T20" fmla="*/ 0 w 492"/>
                    <a:gd name="T21" fmla="*/ 0 h 534"/>
                    <a:gd name="T22" fmla="*/ 0 w 492"/>
                    <a:gd name="T23" fmla="*/ 0 h 534"/>
                    <a:gd name="T24" fmla="*/ 0 w 492"/>
                    <a:gd name="T25" fmla="*/ 0 h 534"/>
                    <a:gd name="T26" fmla="*/ 0 w 492"/>
                    <a:gd name="T27" fmla="*/ 0 h 534"/>
                    <a:gd name="T28" fmla="*/ 0 w 492"/>
                    <a:gd name="T29" fmla="*/ 0 h 534"/>
                    <a:gd name="T30" fmla="*/ 0 w 492"/>
                    <a:gd name="T31" fmla="*/ 0 h 534"/>
                    <a:gd name="T32" fmla="*/ 0 w 492"/>
                    <a:gd name="T33" fmla="*/ 0 h 534"/>
                    <a:gd name="T34" fmla="*/ 0 w 492"/>
                    <a:gd name="T35" fmla="*/ 0 h 534"/>
                    <a:gd name="T36" fmla="*/ 0 w 492"/>
                    <a:gd name="T37" fmla="*/ 0 h 534"/>
                    <a:gd name="T38" fmla="*/ 0 w 492"/>
                    <a:gd name="T39" fmla="*/ 0 h 534"/>
                    <a:gd name="T40" fmla="*/ 0 w 492"/>
                    <a:gd name="T41" fmla="*/ 0 h 534"/>
                    <a:gd name="T42" fmla="*/ 0 w 492"/>
                    <a:gd name="T43" fmla="*/ 0 h 534"/>
                    <a:gd name="T44" fmla="*/ 0 w 492"/>
                    <a:gd name="T45" fmla="*/ 0 h 534"/>
                    <a:gd name="T46" fmla="*/ 0 w 492"/>
                    <a:gd name="T47" fmla="*/ 0 h 534"/>
                    <a:gd name="T48" fmla="*/ 0 w 492"/>
                    <a:gd name="T49" fmla="*/ 0 h 534"/>
                    <a:gd name="T50" fmla="*/ 0 w 492"/>
                    <a:gd name="T51" fmla="*/ 0 h 534"/>
                    <a:gd name="T52" fmla="*/ 0 w 492"/>
                    <a:gd name="T53" fmla="*/ 0 h 534"/>
                    <a:gd name="T54" fmla="*/ 0 w 492"/>
                    <a:gd name="T55" fmla="*/ 0 h 534"/>
                    <a:gd name="T56" fmla="*/ 0 w 492"/>
                    <a:gd name="T57" fmla="*/ 0 h 534"/>
                    <a:gd name="T58" fmla="*/ 0 w 492"/>
                    <a:gd name="T59" fmla="*/ 0 h 534"/>
                    <a:gd name="T60" fmla="*/ 0 w 492"/>
                    <a:gd name="T61" fmla="*/ 0 h 534"/>
                    <a:gd name="T62" fmla="*/ 0 w 492"/>
                    <a:gd name="T63" fmla="*/ 0 h 534"/>
                    <a:gd name="T64" fmla="*/ 0 w 492"/>
                    <a:gd name="T65" fmla="*/ 0 h 534"/>
                    <a:gd name="T66" fmla="*/ 0 w 492"/>
                    <a:gd name="T67" fmla="*/ 0 h 534"/>
                    <a:gd name="T68" fmla="*/ 0 w 492"/>
                    <a:gd name="T69" fmla="*/ 0 h 534"/>
                    <a:gd name="T70" fmla="*/ 0 w 492"/>
                    <a:gd name="T71" fmla="*/ 0 h 5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534"/>
                    <a:gd name="T110" fmla="*/ 492 w 492"/>
                    <a:gd name="T111" fmla="*/ 534 h 5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534">
                      <a:moveTo>
                        <a:pt x="161" y="17"/>
                      </a:moveTo>
                      <a:lnTo>
                        <a:pt x="118" y="48"/>
                      </a:lnTo>
                      <a:lnTo>
                        <a:pt x="95" y="86"/>
                      </a:lnTo>
                      <a:lnTo>
                        <a:pt x="74" y="127"/>
                      </a:lnTo>
                      <a:lnTo>
                        <a:pt x="61" y="148"/>
                      </a:lnTo>
                      <a:lnTo>
                        <a:pt x="61" y="171"/>
                      </a:lnTo>
                      <a:lnTo>
                        <a:pt x="72" y="198"/>
                      </a:lnTo>
                      <a:lnTo>
                        <a:pt x="51" y="219"/>
                      </a:lnTo>
                      <a:lnTo>
                        <a:pt x="17" y="278"/>
                      </a:lnTo>
                      <a:lnTo>
                        <a:pt x="0" y="309"/>
                      </a:lnTo>
                      <a:lnTo>
                        <a:pt x="0" y="319"/>
                      </a:lnTo>
                      <a:lnTo>
                        <a:pt x="4" y="330"/>
                      </a:lnTo>
                      <a:lnTo>
                        <a:pt x="18" y="333"/>
                      </a:lnTo>
                      <a:lnTo>
                        <a:pt x="40" y="334"/>
                      </a:lnTo>
                      <a:lnTo>
                        <a:pt x="52" y="338"/>
                      </a:lnTo>
                      <a:lnTo>
                        <a:pt x="51" y="361"/>
                      </a:lnTo>
                      <a:lnTo>
                        <a:pt x="45" y="388"/>
                      </a:lnTo>
                      <a:lnTo>
                        <a:pt x="57" y="403"/>
                      </a:lnTo>
                      <a:lnTo>
                        <a:pt x="53" y="423"/>
                      </a:lnTo>
                      <a:lnTo>
                        <a:pt x="63" y="436"/>
                      </a:lnTo>
                      <a:lnTo>
                        <a:pt x="73" y="471"/>
                      </a:lnTo>
                      <a:lnTo>
                        <a:pt x="88" y="482"/>
                      </a:lnTo>
                      <a:lnTo>
                        <a:pt x="111" y="482"/>
                      </a:lnTo>
                      <a:lnTo>
                        <a:pt x="143" y="477"/>
                      </a:lnTo>
                      <a:lnTo>
                        <a:pt x="178" y="471"/>
                      </a:lnTo>
                      <a:lnTo>
                        <a:pt x="175" y="534"/>
                      </a:lnTo>
                      <a:lnTo>
                        <a:pt x="437" y="450"/>
                      </a:lnTo>
                      <a:lnTo>
                        <a:pt x="416" y="401"/>
                      </a:lnTo>
                      <a:lnTo>
                        <a:pt x="421" y="363"/>
                      </a:lnTo>
                      <a:lnTo>
                        <a:pt x="492" y="292"/>
                      </a:lnTo>
                      <a:lnTo>
                        <a:pt x="492" y="102"/>
                      </a:lnTo>
                      <a:lnTo>
                        <a:pt x="444" y="50"/>
                      </a:lnTo>
                      <a:lnTo>
                        <a:pt x="384" y="23"/>
                      </a:lnTo>
                      <a:lnTo>
                        <a:pt x="320" y="0"/>
                      </a:lnTo>
                      <a:lnTo>
                        <a:pt x="236" y="11"/>
                      </a:lnTo>
                      <a:lnTo>
                        <a:pt x="161" y="17"/>
                      </a:lnTo>
                      <a:close/>
                    </a:path>
                  </a:pathLst>
                </a:custGeom>
                <a:solidFill>
                  <a:srgbClr val="FFC080"/>
                </a:solidFill>
                <a:ln w="1440">
                  <a:solidFill>
                    <a:srgbClr val="402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8" name="Freeform 254"/>
                <p:cNvSpPr>
                  <a:spLocks noChangeArrowheads="1"/>
                </p:cNvSpPr>
                <p:nvPr/>
              </p:nvSpPr>
              <p:spPr bwMode="auto">
                <a:xfrm>
                  <a:off x="4734" y="3001"/>
                  <a:ext cx="2" cy="2"/>
                </a:xfrm>
                <a:custGeom>
                  <a:avLst/>
                  <a:gdLst>
                    <a:gd name="T0" fmla="*/ 0 w 30"/>
                    <a:gd name="T1" fmla="*/ 0 h 8"/>
                    <a:gd name="T2" fmla="*/ 0 w 30"/>
                    <a:gd name="T3" fmla="*/ 0 h 8"/>
                    <a:gd name="T4" fmla="*/ 0 w 30"/>
                    <a:gd name="T5" fmla="*/ 0 h 8"/>
                    <a:gd name="T6" fmla="*/ 0 w 30"/>
                    <a:gd name="T7" fmla="*/ 0 h 8"/>
                    <a:gd name="T8" fmla="*/ 0 w 30"/>
                    <a:gd name="T9" fmla="*/ 0 h 8"/>
                    <a:gd name="T10" fmla="*/ 0 w 30"/>
                    <a:gd name="T11" fmla="*/ 0 h 8"/>
                    <a:gd name="T12" fmla="*/ 0 w 30"/>
                    <a:gd name="T13" fmla="*/ 0 h 8"/>
                    <a:gd name="T14" fmla="*/ 0 60000 65536"/>
                    <a:gd name="T15" fmla="*/ 0 60000 65536"/>
                    <a:gd name="T16" fmla="*/ 0 60000 65536"/>
                    <a:gd name="T17" fmla="*/ 0 60000 65536"/>
                    <a:gd name="T18" fmla="*/ 0 60000 65536"/>
                    <a:gd name="T19" fmla="*/ 0 60000 65536"/>
                    <a:gd name="T20" fmla="*/ 0 60000 65536"/>
                    <a:gd name="T21" fmla="*/ 0 w 30"/>
                    <a:gd name="T22" fmla="*/ 0 h 8"/>
                    <a:gd name="T23" fmla="*/ 30 w 3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
                      <a:moveTo>
                        <a:pt x="0" y="3"/>
                      </a:moveTo>
                      <a:lnTo>
                        <a:pt x="7" y="7"/>
                      </a:lnTo>
                      <a:lnTo>
                        <a:pt x="22" y="5"/>
                      </a:lnTo>
                      <a:lnTo>
                        <a:pt x="28" y="8"/>
                      </a:lnTo>
                      <a:lnTo>
                        <a:pt x="30" y="2"/>
                      </a:lnTo>
                      <a:lnTo>
                        <a:pt x="21"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399" name="Freeform 255"/>
                <p:cNvSpPr>
                  <a:spLocks noChangeArrowheads="1"/>
                </p:cNvSpPr>
                <p:nvPr/>
              </p:nvSpPr>
              <p:spPr bwMode="auto">
                <a:xfrm>
                  <a:off x="4737" y="3000"/>
                  <a:ext cx="1" cy="1"/>
                </a:xfrm>
                <a:custGeom>
                  <a:avLst/>
                  <a:gdLst>
                    <a:gd name="T0" fmla="*/ 0 w 13"/>
                    <a:gd name="T1" fmla="*/ 0 h 22"/>
                    <a:gd name="T2" fmla="*/ 0 w 13"/>
                    <a:gd name="T3" fmla="*/ 0 h 22"/>
                    <a:gd name="T4" fmla="*/ 0 w 13"/>
                    <a:gd name="T5" fmla="*/ 0 h 22"/>
                    <a:gd name="T6" fmla="*/ 0 w 13"/>
                    <a:gd name="T7" fmla="*/ 0 h 22"/>
                    <a:gd name="T8" fmla="*/ 0 w 13"/>
                    <a:gd name="T9" fmla="*/ 0 h 22"/>
                    <a:gd name="T10" fmla="*/ 0 w 13"/>
                    <a:gd name="T11" fmla="*/ 0 h 22"/>
                    <a:gd name="T12" fmla="*/ 0 w 13"/>
                    <a:gd name="T13" fmla="*/ 0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0" y="0"/>
                      </a:moveTo>
                      <a:lnTo>
                        <a:pt x="8" y="5"/>
                      </a:lnTo>
                      <a:lnTo>
                        <a:pt x="8" y="12"/>
                      </a:lnTo>
                      <a:lnTo>
                        <a:pt x="10" y="22"/>
                      </a:lnTo>
                      <a:lnTo>
                        <a:pt x="13" y="9"/>
                      </a:lnTo>
                      <a:lnTo>
                        <a:pt x="13"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0" name="Freeform 256"/>
                <p:cNvSpPr>
                  <a:spLocks noChangeArrowheads="1"/>
                </p:cNvSpPr>
                <p:nvPr/>
              </p:nvSpPr>
              <p:spPr bwMode="auto">
                <a:xfrm>
                  <a:off x="4738" y="2994"/>
                  <a:ext cx="1" cy="5"/>
                </a:xfrm>
                <a:custGeom>
                  <a:avLst/>
                  <a:gdLst>
                    <a:gd name="T0" fmla="*/ 0 w 14"/>
                    <a:gd name="T1" fmla="*/ 0 h 42"/>
                    <a:gd name="T2" fmla="*/ 0 w 14"/>
                    <a:gd name="T3" fmla="*/ 0 h 42"/>
                    <a:gd name="T4" fmla="*/ 0 w 14"/>
                    <a:gd name="T5" fmla="*/ 0 h 42"/>
                    <a:gd name="T6" fmla="*/ 0 w 14"/>
                    <a:gd name="T7" fmla="*/ 0 h 42"/>
                    <a:gd name="T8" fmla="*/ 0 w 14"/>
                    <a:gd name="T9" fmla="*/ 0 h 42"/>
                    <a:gd name="T10" fmla="*/ 0 60000 65536"/>
                    <a:gd name="T11" fmla="*/ 0 60000 65536"/>
                    <a:gd name="T12" fmla="*/ 0 60000 65536"/>
                    <a:gd name="T13" fmla="*/ 0 60000 65536"/>
                    <a:gd name="T14" fmla="*/ 0 60000 65536"/>
                    <a:gd name="T15" fmla="*/ 0 w 14"/>
                    <a:gd name="T16" fmla="*/ 0 h 42"/>
                    <a:gd name="T17" fmla="*/ 14 w 14"/>
                    <a:gd name="T18" fmla="*/ 42 h 42"/>
                  </a:gdLst>
                  <a:ahLst/>
                  <a:cxnLst>
                    <a:cxn ang="T10">
                      <a:pos x="T0" y="T1"/>
                    </a:cxn>
                    <a:cxn ang="T11">
                      <a:pos x="T2" y="T3"/>
                    </a:cxn>
                    <a:cxn ang="T12">
                      <a:pos x="T4" y="T5"/>
                    </a:cxn>
                    <a:cxn ang="T13">
                      <a:pos x="T6" y="T7"/>
                    </a:cxn>
                    <a:cxn ang="T14">
                      <a:pos x="T8" y="T9"/>
                    </a:cxn>
                  </a:cxnLst>
                  <a:rect l="T15" t="T16" r="T17" b="T18"/>
                  <a:pathLst>
                    <a:path w="14" h="42">
                      <a:moveTo>
                        <a:pt x="14" y="0"/>
                      </a:moveTo>
                      <a:lnTo>
                        <a:pt x="4" y="24"/>
                      </a:lnTo>
                      <a:lnTo>
                        <a:pt x="0" y="42"/>
                      </a:lnTo>
                      <a:lnTo>
                        <a:pt x="7" y="30"/>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1" name="Freeform 257"/>
                <p:cNvSpPr>
                  <a:spLocks noChangeArrowheads="1"/>
                </p:cNvSpPr>
                <p:nvPr/>
              </p:nvSpPr>
              <p:spPr bwMode="auto">
                <a:xfrm>
                  <a:off x="4740" y="2990"/>
                  <a:ext cx="5" cy="3"/>
                </a:xfrm>
                <a:custGeom>
                  <a:avLst/>
                  <a:gdLst>
                    <a:gd name="T0" fmla="*/ 0 w 54"/>
                    <a:gd name="T1" fmla="*/ 0 h 35"/>
                    <a:gd name="T2" fmla="*/ 0 w 54"/>
                    <a:gd name="T3" fmla="*/ 0 h 35"/>
                    <a:gd name="T4" fmla="*/ 0 w 54"/>
                    <a:gd name="T5" fmla="*/ 0 h 35"/>
                    <a:gd name="T6" fmla="*/ 0 w 54"/>
                    <a:gd name="T7" fmla="*/ 0 h 35"/>
                    <a:gd name="T8" fmla="*/ 0 w 54"/>
                    <a:gd name="T9" fmla="*/ 0 h 35"/>
                    <a:gd name="T10" fmla="*/ 0 w 54"/>
                    <a:gd name="T11" fmla="*/ 0 h 35"/>
                    <a:gd name="T12" fmla="*/ 0 w 54"/>
                    <a:gd name="T13" fmla="*/ 0 h 35"/>
                    <a:gd name="T14" fmla="*/ 0 w 54"/>
                    <a:gd name="T15" fmla="*/ 0 h 35"/>
                    <a:gd name="T16" fmla="*/ 0 w 54"/>
                    <a:gd name="T17" fmla="*/ 0 h 35"/>
                    <a:gd name="T18" fmla="*/ 0 w 54"/>
                    <a:gd name="T19" fmla="*/ 0 h 35"/>
                    <a:gd name="T20" fmla="*/ 0 w 5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5"/>
                    <a:gd name="T35" fmla="*/ 54 w 54"/>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5">
                      <a:moveTo>
                        <a:pt x="0" y="0"/>
                      </a:moveTo>
                      <a:lnTo>
                        <a:pt x="11" y="19"/>
                      </a:lnTo>
                      <a:lnTo>
                        <a:pt x="9" y="24"/>
                      </a:lnTo>
                      <a:lnTo>
                        <a:pt x="9" y="28"/>
                      </a:lnTo>
                      <a:lnTo>
                        <a:pt x="6" y="35"/>
                      </a:lnTo>
                      <a:lnTo>
                        <a:pt x="13" y="23"/>
                      </a:lnTo>
                      <a:lnTo>
                        <a:pt x="24" y="23"/>
                      </a:lnTo>
                      <a:lnTo>
                        <a:pt x="35" y="19"/>
                      </a:lnTo>
                      <a:lnTo>
                        <a:pt x="54" y="18"/>
                      </a:lnTo>
                      <a:lnTo>
                        <a:pt x="35" y="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2" name="Freeform 258"/>
                <p:cNvSpPr>
                  <a:spLocks noChangeArrowheads="1"/>
                </p:cNvSpPr>
                <p:nvPr/>
              </p:nvSpPr>
              <p:spPr bwMode="auto">
                <a:xfrm>
                  <a:off x="4738" y="2986"/>
                  <a:ext cx="9" cy="3"/>
                </a:xfrm>
                <a:custGeom>
                  <a:avLst/>
                  <a:gdLst>
                    <a:gd name="T0" fmla="*/ 0 w 91"/>
                    <a:gd name="T1" fmla="*/ 0 h 33"/>
                    <a:gd name="T2" fmla="*/ 0 w 91"/>
                    <a:gd name="T3" fmla="*/ 0 h 33"/>
                    <a:gd name="T4" fmla="*/ 0 w 91"/>
                    <a:gd name="T5" fmla="*/ 0 h 33"/>
                    <a:gd name="T6" fmla="*/ 0 w 91"/>
                    <a:gd name="T7" fmla="*/ 0 h 33"/>
                    <a:gd name="T8" fmla="*/ 0 w 91"/>
                    <a:gd name="T9" fmla="*/ 0 h 33"/>
                    <a:gd name="T10" fmla="*/ 0 w 91"/>
                    <a:gd name="T11" fmla="*/ 0 h 33"/>
                    <a:gd name="T12" fmla="*/ 0 w 91"/>
                    <a:gd name="T13" fmla="*/ 0 h 33"/>
                    <a:gd name="T14" fmla="*/ 0 w 91"/>
                    <a:gd name="T15" fmla="*/ 0 h 33"/>
                    <a:gd name="T16" fmla="*/ 0 w 91"/>
                    <a:gd name="T17" fmla="*/ 0 h 33"/>
                    <a:gd name="T18" fmla="*/ 0 w 91"/>
                    <a:gd name="T19" fmla="*/ 0 h 33"/>
                    <a:gd name="T20" fmla="*/ 0 w 91"/>
                    <a:gd name="T21" fmla="*/ 0 h 33"/>
                    <a:gd name="T22" fmla="*/ 0 w 91"/>
                    <a:gd name="T23" fmla="*/ 0 h 33"/>
                    <a:gd name="T24" fmla="*/ 0 w 91"/>
                    <a:gd name="T25" fmla="*/ 0 h 33"/>
                    <a:gd name="T26" fmla="*/ 0 w 91"/>
                    <a:gd name="T27" fmla="*/ 0 h 33"/>
                    <a:gd name="T28" fmla="*/ 0 w 91"/>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33"/>
                    <a:gd name="T47" fmla="*/ 91 w 91"/>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33">
                      <a:moveTo>
                        <a:pt x="0" y="17"/>
                      </a:moveTo>
                      <a:lnTo>
                        <a:pt x="4" y="29"/>
                      </a:lnTo>
                      <a:lnTo>
                        <a:pt x="13" y="33"/>
                      </a:lnTo>
                      <a:lnTo>
                        <a:pt x="28" y="23"/>
                      </a:lnTo>
                      <a:lnTo>
                        <a:pt x="46" y="17"/>
                      </a:lnTo>
                      <a:lnTo>
                        <a:pt x="76" y="16"/>
                      </a:lnTo>
                      <a:lnTo>
                        <a:pt x="91" y="18"/>
                      </a:lnTo>
                      <a:lnTo>
                        <a:pt x="67" y="8"/>
                      </a:lnTo>
                      <a:lnTo>
                        <a:pt x="51" y="4"/>
                      </a:lnTo>
                      <a:lnTo>
                        <a:pt x="53" y="0"/>
                      </a:lnTo>
                      <a:lnTo>
                        <a:pt x="38" y="6"/>
                      </a:lnTo>
                      <a:lnTo>
                        <a:pt x="40" y="2"/>
                      </a:lnTo>
                      <a:lnTo>
                        <a:pt x="27" y="8"/>
                      </a:lnTo>
                      <a:lnTo>
                        <a:pt x="15" y="8"/>
                      </a:lnTo>
                      <a:lnTo>
                        <a:pt x="0" y="1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3" name="Freeform 259"/>
                <p:cNvSpPr>
                  <a:spLocks noChangeArrowheads="1"/>
                </p:cNvSpPr>
                <p:nvPr/>
              </p:nvSpPr>
              <p:spPr bwMode="auto">
                <a:xfrm>
                  <a:off x="4756" y="2990"/>
                  <a:ext cx="5" cy="9"/>
                </a:xfrm>
                <a:custGeom>
                  <a:avLst/>
                  <a:gdLst>
                    <a:gd name="T0" fmla="*/ 0 w 53"/>
                    <a:gd name="T1" fmla="*/ 0 h 107"/>
                    <a:gd name="T2" fmla="*/ 0 w 53"/>
                    <a:gd name="T3" fmla="*/ 0 h 107"/>
                    <a:gd name="T4" fmla="*/ 0 w 53"/>
                    <a:gd name="T5" fmla="*/ 0 h 107"/>
                    <a:gd name="T6" fmla="*/ 0 w 53"/>
                    <a:gd name="T7" fmla="*/ 0 h 107"/>
                    <a:gd name="T8" fmla="*/ 0 w 53"/>
                    <a:gd name="T9" fmla="*/ 0 h 107"/>
                    <a:gd name="T10" fmla="*/ 0 w 53"/>
                    <a:gd name="T11" fmla="*/ 0 h 107"/>
                    <a:gd name="T12" fmla="*/ 0 w 53"/>
                    <a:gd name="T13" fmla="*/ 0 h 107"/>
                    <a:gd name="T14" fmla="*/ 0 w 53"/>
                    <a:gd name="T15" fmla="*/ 0 h 107"/>
                    <a:gd name="T16" fmla="*/ 0 w 53"/>
                    <a:gd name="T17" fmla="*/ 0 h 107"/>
                    <a:gd name="T18" fmla="*/ 0 w 53"/>
                    <a:gd name="T19" fmla="*/ 0 h 107"/>
                    <a:gd name="T20" fmla="*/ 0 w 53"/>
                    <a:gd name="T21" fmla="*/ 0 h 107"/>
                    <a:gd name="T22" fmla="*/ 0 w 53"/>
                    <a:gd name="T23" fmla="*/ 0 h 107"/>
                    <a:gd name="T24" fmla="*/ 0 w 53"/>
                    <a:gd name="T25" fmla="*/ 0 h 107"/>
                    <a:gd name="T26" fmla="*/ 0 w 53"/>
                    <a:gd name="T27" fmla="*/ 0 h 107"/>
                    <a:gd name="T28" fmla="*/ 0 w 53"/>
                    <a:gd name="T29" fmla="*/ 0 h 107"/>
                    <a:gd name="T30" fmla="*/ 0 w 53"/>
                    <a:gd name="T31" fmla="*/ 0 h 107"/>
                    <a:gd name="T32" fmla="*/ 0 w 53"/>
                    <a:gd name="T33" fmla="*/ 0 h 107"/>
                    <a:gd name="T34" fmla="*/ 0 w 53"/>
                    <a:gd name="T35" fmla="*/ 0 h 107"/>
                    <a:gd name="T36" fmla="*/ 0 w 53"/>
                    <a:gd name="T37" fmla="*/ 0 h 107"/>
                    <a:gd name="T38" fmla="*/ 0 w 53"/>
                    <a:gd name="T39" fmla="*/ 0 h 107"/>
                    <a:gd name="T40" fmla="*/ 0 w 53"/>
                    <a:gd name="T41" fmla="*/ 0 h 107"/>
                    <a:gd name="T42" fmla="*/ 0 w 53"/>
                    <a:gd name="T43" fmla="*/ 0 h 107"/>
                    <a:gd name="T44" fmla="*/ 0 w 53"/>
                    <a:gd name="T45" fmla="*/ 0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107"/>
                    <a:gd name="T71" fmla="*/ 53 w 53"/>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107">
                      <a:moveTo>
                        <a:pt x="0" y="20"/>
                      </a:moveTo>
                      <a:lnTo>
                        <a:pt x="16" y="7"/>
                      </a:lnTo>
                      <a:lnTo>
                        <a:pt x="35" y="10"/>
                      </a:lnTo>
                      <a:lnTo>
                        <a:pt x="46" y="28"/>
                      </a:lnTo>
                      <a:lnTo>
                        <a:pt x="48" y="52"/>
                      </a:lnTo>
                      <a:lnTo>
                        <a:pt x="46" y="71"/>
                      </a:lnTo>
                      <a:lnTo>
                        <a:pt x="39" y="87"/>
                      </a:lnTo>
                      <a:lnTo>
                        <a:pt x="30" y="62"/>
                      </a:lnTo>
                      <a:lnTo>
                        <a:pt x="21" y="49"/>
                      </a:lnTo>
                      <a:lnTo>
                        <a:pt x="3" y="40"/>
                      </a:lnTo>
                      <a:lnTo>
                        <a:pt x="17" y="59"/>
                      </a:lnTo>
                      <a:lnTo>
                        <a:pt x="32" y="75"/>
                      </a:lnTo>
                      <a:lnTo>
                        <a:pt x="33" y="91"/>
                      </a:lnTo>
                      <a:lnTo>
                        <a:pt x="27" y="105"/>
                      </a:lnTo>
                      <a:lnTo>
                        <a:pt x="19" y="107"/>
                      </a:lnTo>
                      <a:lnTo>
                        <a:pt x="41" y="102"/>
                      </a:lnTo>
                      <a:lnTo>
                        <a:pt x="52" y="79"/>
                      </a:lnTo>
                      <a:lnTo>
                        <a:pt x="53" y="49"/>
                      </a:lnTo>
                      <a:lnTo>
                        <a:pt x="52" y="22"/>
                      </a:lnTo>
                      <a:lnTo>
                        <a:pt x="39" y="5"/>
                      </a:lnTo>
                      <a:lnTo>
                        <a:pt x="23" y="0"/>
                      </a:lnTo>
                      <a:lnTo>
                        <a:pt x="7" y="3"/>
                      </a:lnTo>
                      <a:lnTo>
                        <a:pt x="0" y="2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4" name="Freeform 260"/>
                <p:cNvSpPr>
                  <a:spLocks noChangeArrowheads="1"/>
                </p:cNvSpPr>
                <p:nvPr/>
              </p:nvSpPr>
              <p:spPr bwMode="auto">
                <a:xfrm>
                  <a:off x="4754" y="2989"/>
                  <a:ext cx="9" cy="12"/>
                </a:xfrm>
                <a:custGeom>
                  <a:avLst/>
                  <a:gdLst>
                    <a:gd name="T0" fmla="*/ 0 w 87"/>
                    <a:gd name="T1" fmla="*/ 0 h 144"/>
                    <a:gd name="T2" fmla="*/ 0 w 87"/>
                    <a:gd name="T3" fmla="*/ 0 h 144"/>
                    <a:gd name="T4" fmla="*/ 0 w 87"/>
                    <a:gd name="T5" fmla="*/ 0 h 144"/>
                    <a:gd name="T6" fmla="*/ 0 w 87"/>
                    <a:gd name="T7" fmla="*/ 0 h 144"/>
                    <a:gd name="T8" fmla="*/ 0 w 87"/>
                    <a:gd name="T9" fmla="*/ 0 h 144"/>
                    <a:gd name="T10" fmla="*/ 0 w 87"/>
                    <a:gd name="T11" fmla="*/ 0 h 144"/>
                    <a:gd name="T12" fmla="*/ 0 w 87"/>
                    <a:gd name="T13" fmla="*/ 0 h 144"/>
                    <a:gd name="T14" fmla="*/ 0 w 87"/>
                    <a:gd name="T15" fmla="*/ 0 h 144"/>
                    <a:gd name="T16" fmla="*/ 0 w 87"/>
                    <a:gd name="T17" fmla="*/ 0 h 144"/>
                    <a:gd name="T18" fmla="*/ 0 w 87"/>
                    <a:gd name="T19" fmla="*/ 0 h 144"/>
                    <a:gd name="T20" fmla="*/ 0 w 87"/>
                    <a:gd name="T21" fmla="*/ 0 h 144"/>
                    <a:gd name="T22" fmla="*/ 0 w 87"/>
                    <a:gd name="T23" fmla="*/ 0 h 144"/>
                    <a:gd name="T24" fmla="*/ 0 w 87"/>
                    <a:gd name="T25" fmla="*/ 0 h 144"/>
                    <a:gd name="T26" fmla="*/ 0 w 87"/>
                    <a:gd name="T27" fmla="*/ 0 h 144"/>
                    <a:gd name="T28" fmla="*/ 0 w 87"/>
                    <a:gd name="T29" fmla="*/ 0 h 144"/>
                    <a:gd name="T30" fmla="*/ 0 w 87"/>
                    <a:gd name="T31" fmla="*/ 0 h 144"/>
                    <a:gd name="T32" fmla="*/ 0 w 87"/>
                    <a:gd name="T33" fmla="*/ 0 h 144"/>
                    <a:gd name="T34" fmla="*/ 0 w 87"/>
                    <a:gd name="T35" fmla="*/ 0 h 144"/>
                    <a:gd name="T36" fmla="*/ 0 w 87"/>
                    <a:gd name="T37" fmla="*/ 0 h 144"/>
                    <a:gd name="T38" fmla="*/ 0 w 87"/>
                    <a:gd name="T39" fmla="*/ 0 h 144"/>
                    <a:gd name="T40" fmla="*/ 0 w 87"/>
                    <a:gd name="T41" fmla="*/ 0 h 144"/>
                    <a:gd name="T42" fmla="*/ 0 w 87"/>
                    <a:gd name="T43" fmla="*/ 0 h 144"/>
                    <a:gd name="T44" fmla="*/ 0 w 87"/>
                    <a:gd name="T45" fmla="*/ 0 h 144"/>
                    <a:gd name="T46" fmla="*/ 0 w 87"/>
                    <a:gd name="T47" fmla="*/ 0 h 144"/>
                    <a:gd name="T48" fmla="*/ 0 w 87"/>
                    <a:gd name="T49" fmla="*/ 0 h 144"/>
                    <a:gd name="T50" fmla="*/ 0 w 87"/>
                    <a:gd name="T51" fmla="*/ 0 h 144"/>
                    <a:gd name="T52" fmla="*/ 0 w 87"/>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
                    <a:gd name="T82" fmla="*/ 0 h 144"/>
                    <a:gd name="T83" fmla="*/ 87 w 87"/>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 h="144">
                      <a:moveTo>
                        <a:pt x="0" y="35"/>
                      </a:moveTo>
                      <a:lnTo>
                        <a:pt x="14" y="12"/>
                      </a:lnTo>
                      <a:lnTo>
                        <a:pt x="37" y="6"/>
                      </a:lnTo>
                      <a:lnTo>
                        <a:pt x="64" y="10"/>
                      </a:lnTo>
                      <a:lnTo>
                        <a:pt x="74" y="23"/>
                      </a:lnTo>
                      <a:lnTo>
                        <a:pt x="81" y="45"/>
                      </a:lnTo>
                      <a:lnTo>
                        <a:pt x="81" y="62"/>
                      </a:lnTo>
                      <a:lnTo>
                        <a:pt x="77" y="74"/>
                      </a:lnTo>
                      <a:lnTo>
                        <a:pt x="77" y="92"/>
                      </a:lnTo>
                      <a:lnTo>
                        <a:pt x="73" y="113"/>
                      </a:lnTo>
                      <a:lnTo>
                        <a:pt x="54" y="133"/>
                      </a:lnTo>
                      <a:lnTo>
                        <a:pt x="43" y="133"/>
                      </a:lnTo>
                      <a:lnTo>
                        <a:pt x="28" y="133"/>
                      </a:lnTo>
                      <a:lnTo>
                        <a:pt x="28" y="136"/>
                      </a:lnTo>
                      <a:lnTo>
                        <a:pt x="39" y="144"/>
                      </a:lnTo>
                      <a:lnTo>
                        <a:pt x="52" y="142"/>
                      </a:lnTo>
                      <a:lnTo>
                        <a:pt x="69" y="135"/>
                      </a:lnTo>
                      <a:lnTo>
                        <a:pt x="82" y="115"/>
                      </a:lnTo>
                      <a:lnTo>
                        <a:pt x="83" y="80"/>
                      </a:lnTo>
                      <a:lnTo>
                        <a:pt x="87" y="58"/>
                      </a:lnTo>
                      <a:lnTo>
                        <a:pt x="87" y="39"/>
                      </a:lnTo>
                      <a:lnTo>
                        <a:pt x="79" y="21"/>
                      </a:lnTo>
                      <a:lnTo>
                        <a:pt x="70" y="6"/>
                      </a:lnTo>
                      <a:lnTo>
                        <a:pt x="47" y="0"/>
                      </a:lnTo>
                      <a:lnTo>
                        <a:pt x="14" y="4"/>
                      </a:lnTo>
                      <a:lnTo>
                        <a:pt x="2" y="12"/>
                      </a:lnTo>
                      <a:lnTo>
                        <a:pt x="0" y="3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5" name="Freeform 261"/>
                <p:cNvSpPr>
                  <a:spLocks noChangeArrowheads="1"/>
                </p:cNvSpPr>
                <p:nvPr/>
              </p:nvSpPr>
              <p:spPr bwMode="auto">
                <a:xfrm>
                  <a:off x="4750" y="3003"/>
                  <a:ext cx="7" cy="10"/>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w 80"/>
                    <a:gd name="T11" fmla="*/ 0 h 120"/>
                    <a:gd name="T12" fmla="*/ 0 w 80"/>
                    <a:gd name="T13" fmla="*/ 0 h 120"/>
                    <a:gd name="T14" fmla="*/ 0 w 80"/>
                    <a:gd name="T15" fmla="*/ 0 h 120"/>
                    <a:gd name="T16" fmla="*/ 0 w 80"/>
                    <a:gd name="T17" fmla="*/ 0 h 120"/>
                    <a:gd name="T18" fmla="*/ 0 w 80"/>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20"/>
                    <a:gd name="T32" fmla="*/ 80 w 8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20">
                      <a:moveTo>
                        <a:pt x="80" y="0"/>
                      </a:moveTo>
                      <a:lnTo>
                        <a:pt x="70" y="26"/>
                      </a:lnTo>
                      <a:lnTo>
                        <a:pt x="53" y="54"/>
                      </a:lnTo>
                      <a:lnTo>
                        <a:pt x="35" y="78"/>
                      </a:lnTo>
                      <a:lnTo>
                        <a:pt x="11" y="110"/>
                      </a:lnTo>
                      <a:lnTo>
                        <a:pt x="0" y="120"/>
                      </a:lnTo>
                      <a:lnTo>
                        <a:pt x="27" y="106"/>
                      </a:lnTo>
                      <a:lnTo>
                        <a:pt x="47" y="77"/>
                      </a:lnTo>
                      <a:lnTo>
                        <a:pt x="68" y="45"/>
                      </a:lnTo>
                      <a:lnTo>
                        <a:pt x="8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6" name="Freeform 262"/>
                <p:cNvSpPr>
                  <a:spLocks noChangeArrowheads="1"/>
                </p:cNvSpPr>
                <p:nvPr/>
              </p:nvSpPr>
              <p:spPr bwMode="auto">
                <a:xfrm>
                  <a:off x="4740" y="2967"/>
                  <a:ext cx="40" cy="39"/>
                </a:xfrm>
                <a:custGeom>
                  <a:avLst/>
                  <a:gdLst>
                    <a:gd name="T0" fmla="*/ 0 w 447"/>
                    <a:gd name="T1" fmla="*/ 0 h 445"/>
                    <a:gd name="T2" fmla="*/ 0 w 447"/>
                    <a:gd name="T3" fmla="*/ 0 h 445"/>
                    <a:gd name="T4" fmla="*/ 0 w 447"/>
                    <a:gd name="T5" fmla="*/ 0 h 445"/>
                    <a:gd name="T6" fmla="*/ 0 w 447"/>
                    <a:gd name="T7" fmla="*/ 0 h 445"/>
                    <a:gd name="T8" fmla="*/ 0 w 447"/>
                    <a:gd name="T9" fmla="*/ 0 h 445"/>
                    <a:gd name="T10" fmla="*/ 0 w 447"/>
                    <a:gd name="T11" fmla="*/ 0 h 445"/>
                    <a:gd name="T12" fmla="*/ 0 w 447"/>
                    <a:gd name="T13" fmla="*/ 0 h 445"/>
                    <a:gd name="T14" fmla="*/ 0 w 447"/>
                    <a:gd name="T15" fmla="*/ 0 h 445"/>
                    <a:gd name="T16" fmla="*/ 0 w 447"/>
                    <a:gd name="T17" fmla="*/ 0 h 445"/>
                    <a:gd name="T18" fmla="*/ 0 w 447"/>
                    <a:gd name="T19" fmla="*/ 0 h 445"/>
                    <a:gd name="T20" fmla="*/ 0 w 447"/>
                    <a:gd name="T21" fmla="*/ 0 h 445"/>
                    <a:gd name="T22" fmla="*/ 0 w 447"/>
                    <a:gd name="T23" fmla="*/ 0 h 445"/>
                    <a:gd name="T24" fmla="*/ 0 w 447"/>
                    <a:gd name="T25" fmla="*/ 0 h 445"/>
                    <a:gd name="T26" fmla="*/ 0 w 447"/>
                    <a:gd name="T27" fmla="*/ 0 h 445"/>
                    <a:gd name="T28" fmla="*/ 0 w 447"/>
                    <a:gd name="T29" fmla="*/ 0 h 445"/>
                    <a:gd name="T30" fmla="*/ 0 w 447"/>
                    <a:gd name="T31" fmla="*/ 0 h 445"/>
                    <a:gd name="T32" fmla="*/ 0 w 447"/>
                    <a:gd name="T33" fmla="*/ 0 h 445"/>
                    <a:gd name="T34" fmla="*/ 0 w 447"/>
                    <a:gd name="T35" fmla="*/ 0 h 445"/>
                    <a:gd name="T36" fmla="*/ 0 w 447"/>
                    <a:gd name="T37" fmla="*/ 0 h 445"/>
                    <a:gd name="T38" fmla="*/ 0 w 447"/>
                    <a:gd name="T39" fmla="*/ 0 h 445"/>
                    <a:gd name="T40" fmla="*/ 0 w 447"/>
                    <a:gd name="T41" fmla="*/ 0 h 445"/>
                    <a:gd name="T42" fmla="*/ 0 w 447"/>
                    <a:gd name="T43" fmla="*/ 0 h 445"/>
                    <a:gd name="T44" fmla="*/ 0 w 447"/>
                    <a:gd name="T45" fmla="*/ 0 h 445"/>
                    <a:gd name="T46" fmla="*/ 0 w 447"/>
                    <a:gd name="T47" fmla="*/ 0 h 445"/>
                    <a:gd name="T48" fmla="*/ 0 w 447"/>
                    <a:gd name="T49" fmla="*/ 0 h 445"/>
                    <a:gd name="T50" fmla="*/ 0 w 447"/>
                    <a:gd name="T51" fmla="*/ 0 h 445"/>
                    <a:gd name="T52" fmla="*/ 0 w 447"/>
                    <a:gd name="T53" fmla="*/ 0 h 445"/>
                    <a:gd name="T54" fmla="*/ 0 w 447"/>
                    <a:gd name="T55" fmla="*/ 0 h 445"/>
                    <a:gd name="T56" fmla="*/ 0 w 447"/>
                    <a:gd name="T57" fmla="*/ 0 h 445"/>
                    <a:gd name="T58" fmla="*/ 0 w 447"/>
                    <a:gd name="T59" fmla="*/ 0 h 445"/>
                    <a:gd name="T60" fmla="*/ 0 w 447"/>
                    <a:gd name="T61" fmla="*/ 0 h 445"/>
                    <a:gd name="T62" fmla="*/ 0 w 447"/>
                    <a:gd name="T63" fmla="*/ 0 h 445"/>
                    <a:gd name="T64" fmla="*/ 0 w 447"/>
                    <a:gd name="T65" fmla="*/ 0 h 445"/>
                    <a:gd name="T66" fmla="*/ 0 w 447"/>
                    <a:gd name="T67" fmla="*/ 0 h 445"/>
                    <a:gd name="T68" fmla="*/ 0 w 447"/>
                    <a:gd name="T69" fmla="*/ 0 h 445"/>
                    <a:gd name="T70" fmla="*/ 0 w 447"/>
                    <a:gd name="T71" fmla="*/ 0 h 445"/>
                    <a:gd name="T72" fmla="*/ 0 w 447"/>
                    <a:gd name="T73" fmla="*/ 0 h 445"/>
                    <a:gd name="T74" fmla="*/ 0 w 447"/>
                    <a:gd name="T75" fmla="*/ 0 h 4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7"/>
                    <a:gd name="T115" fmla="*/ 0 h 445"/>
                    <a:gd name="T116" fmla="*/ 447 w 447"/>
                    <a:gd name="T117" fmla="*/ 445 h 4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7" h="445">
                      <a:moveTo>
                        <a:pt x="35" y="128"/>
                      </a:moveTo>
                      <a:lnTo>
                        <a:pt x="103" y="118"/>
                      </a:lnTo>
                      <a:lnTo>
                        <a:pt x="149" y="124"/>
                      </a:lnTo>
                      <a:lnTo>
                        <a:pt x="176" y="155"/>
                      </a:lnTo>
                      <a:lnTo>
                        <a:pt x="159" y="193"/>
                      </a:lnTo>
                      <a:lnTo>
                        <a:pt x="138" y="207"/>
                      </a:lnTo>
                      <a:lnTo>
                        <a:pt x="132" y="243"/>
                      </a:lnTo>
                      <a:lnTo>
                        <a:pt x="145" y="266"/>
                      </a:lnTo>
                      <a:lnTo>
                        <a:pt x="134" y="301"/>
                      </a:lnTo>
                      <a:lnTo>
                        <a:pt x="161" y="301"/>
                      </a:lnTo>
                      <a:lnTo>
                        <a:pt x="169" y="261"/>
                      </a:lnTo>
                      <a:lnTo>
                        <a:pt x="187" y="243"/>
                      </a:lnTo>
                      <a:lnTo>
                        <a:pt x="220" y="243"/>
                      </a:lnTo>
                      <a:lnTo>
                        <a:pt x="252" y="251"/>
                      </a:lnTo>
                      <a:lnTo>
                        <a:pt x="262" y="278"/>
                      </a:lnTo>
                      <a:lnTo>
                        <a:pt x="266" y="315"/>
                      </a:lnTo>
                      <a:lnTo>
                        <a:pt x="262" y="344"/>
                      </a:lnTo>
                      <a:lnTo>
                        <a:pt x="262" y="364"/>
                      </a:lnTo>
                      <a:lnTo>
                        <a:pt x="264" y="387"/>
                      </a:lnTo>
                      <a:lnTo>
                        <a:pt x="285" y="408"/>
                      </a:lnTo>
                      <a:lnTo>
                        <a:pt x="301" y="420"/>
                      </a:lnTo>
                      <a:lnTo>
                        <a:pt x="340" y="445"/>
                      </a:lnTo>
                      <a:lnTo>
                        <a:pt x="414" y="371"/>
                      </a:lnTo>
                      <a:lnTo>
                        <a:pt x="435" y="309"/>
                      </a:lnTo>
                      <a:lnTo>
                        <a:pt x="443" y="212"/>
                      </a:lnTo>
                      <a:lnTo>
                        <a:pt x="447" y="143"/>
                      </a:lnTo>
                      <a:lnTo>
                        <a:pt x="439" y="76"/>
                      </a:lnTo>
                      <a:lnTo>
                        <a:pt x="420" y="39"/>
                      </a:lnTo>
                      <a:lnTo>
                        <a:pt x="375" y="14"/>
                      </a:lnTo>
                      <a:lnTo>
                        <a:pt x="334" y="6"/>
                      </a:lnTo>
                      <a:lnTo>
                        <a:pt x="256" y="0"/>
                      </a:lnTo>
                      <a:lnTo>
                        <a:pt x="181" y="4"/>
                      </a:lnTo>
                      <a:lnTo>
                        <a:pt x="86" y="20"/>
                      </a:lnTo>
                      <a:lnTo>
                        <a:pt x="42" y="41"/>
                      </a:lnTo>
                      <a:lnTo>
                        <a:pt x="21" y="62"/>
                      </a:lnTo>
                      <a:lnTo>
                        <a:pt x="0" y="93"/>
                      </a:lnTo>
                      <a:lnTo>
                        <a:pt x="4" y="110"/>
                      </a:lnTo>
                      <a:lnTo>
                        <a:pt x="35" y="1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07" name="Freeform 263"/>
                <p:cNvSpPr>
                  <a:spLocks noChangeArrowheads="1"/>
                </p:cNvSpPr>
                <p:nvPr/>
              </p:nvSpPr>
              <p:spPr bwMode="auto">
                <a:xfrm>
                  <a:off x="4741" y="2967"/>
                  <a:ext cx="37" cy="37"/>
                </a:xfrm>
                <a:custGeom>
                  <a:avLst/>
                  <a:gdLst>
                    <a:gd name="T0" fmla="*/ 0 w 425"/>
                    <a:gd name="T1" fmla="*/ 0 h 427"/>
                    <a:gd name="T2" fmla="*/ 0 w 425"/>
                    <a:gd name="T3" fmla="*/ 0 h 427"/>
                    <a:gd name="T4" fmla="*/ 0 w 425"/>
                    <a:gd name="T5" fmla="*/ 0 h 427"/>
                    <a:gd name="T6" fmla="*/ 0 w 425"/>
                    <a:gd name="T7" fmla="*/ 0 h 427"/>
                    <a:gd name="T8" fmla="*/ 0 w 425"/>
                    <a:gd name="T9" fmla="*/ 0 h 427"/>
                    <a:gd name="T10" fmla="*/ 0 w 425"/>
                    <a:gd name="T11" fmla="*/ 0 h 427"/>
                    <a:gd name="T12" fmla="*/ 0 w 425"/>
                    <a:gd name="T13" fmla="*/ 0 h 427"/>
                    <a:gd name="T14" fmla="*/ 0 w 425"/>
                    <a:gd name="T15" fmla="*/ 0 h 427"/>
                    <a:gd name="T16" fmla="*/ 0 w 425"/>
                    <a:gd name="T17" fmla="*/ 0 h 427"/>
                    <a:gd name="T18" fmla="*/ 0 w 425"/>
                    <a:gd name="T19" fmla="*/ 0 h 427"/>
                    <a:gd name="T20" fmla="*/ 0 w 425"/>
                    <a:gd name="T21" fmla="*/ 0 h 427"/>
                    <a:gd name="T22" fmla="*/ 0 w 425"/>
                    <a:gd name="T23" fmla="*/ 0 h 427"/>
                    <a:gd name="T24" fmla="*/ 0 w 425"/>
                    <a:gd name="T25" fmla="*/ 0 h 427"/>
                    <a:gd name="T26" fmla="*/ 0 w 425"/>
                    <a:gd name="T27" fmla="*/ 0 h 427"/>
                    <a:gd name="T28" fmla="*/ 0 w 425"/>
                    <a:gd name="T29" fmla="*/ 0 h 427"/>
                    <a:gd name="T30" fmla="*/ 0 w 425"/>
                    <a:gd name="T31" fmla="*/ 0 h 427"/>
                    <a:gd name="T32" fmla="*/ 0 w 425"/>
                    <a:gd name="T33" fmla="*/ 0 h 427"/>
                    <a:gd name="T34" fmla="*/ 0 w 425"/>
                    <a:gd name="T35" fmla="*/ 0 h 427"/>
                    <a:gd name="T36" fmla="*/ 0 w 425"/>
                    <a:gd name="T37" fmla="*/ 0 h 427"/>
                    <a:gd name="T38" fmla="*/ 0 w 425"/>
                    <a:gd name="T39" fmla="*/ 0 h 427"/>
                    <a:gd name="T40" fmla="*/ 0 w 425"/>
                    <a:gd name="T41" fmla="*/ 0 h 427"/>
                    <a:gd name="T42" fmla="*/ 0 w 425"/>
                    <a:gd name="T43" fmla="*/ 0 h 427"/>
                    <a:gd name="T44" fmla="*/ 0 w 425"/>
                    <a:gd name="T45" fmla="*/ 0 h 427"/>
                    <a:gd name="T46" fmla="*/ 0 w 425"/>
                    <a:gd name="T47" fmla="*/ 0 h 427"/>
                    <a:gd name="T48" fmla="*/ 0 w 425"/>
                    <a:gd name="T49" fmla="*/ 0 h 427"/>
                    <a:gd name="T50" fmla="*/ 0 w 425"/>
                    <a:gd name="T51" fmla="*/ 0 h 427"/>
                    <a:gd name="T52" fmla="*/ 0 w 425"/>
                    <a:gd name="T53" fmla="*/ 0 h 427"/>
                    <a:gd name="T54" fmla="*/ 0 w 425"/>
                    <a:gd name="T55" fmla="*/ 0 h 427"/>
                    <a:gd name="T56" fmla="*/ 0 w 425"/>
                    <a:gd name="T57" fmla="*/ 0 h 427"/>
                    <a:gd name="T58" fmla="*/ 0 w 425"/>
                    <a:gd name="T59" fmla="*/ 0 h 427"/>
                    <a:gd name="T60" fmla="*/ 0 w 425"/>
                    <a:gd name="T61" fmla="*/ 0 h 427"/>
                    <a:gd name="T62" fmla="*/ 0 w 425"/>
                    <a:gd name="T63" fmla="*/ 0 h 427"/>
                    <a:gd name="T64" fmla="*/ 0 w 425"/>
                    <a:gd name="T65" fmla="*/ 0 h 427"/>
                    <a:gd name="T66" fmla="*/ 0 w 425"/>
                    <a:gd name="T67" fmla="*/ 0 h 427"/>
                    <a:gd name="T68" fmla="*/ 0 w 425"/>
                    <a:gd name="T69" fmla="*/ 0 h 427"/>
                    <a:gd name="T70" fmla="*/ 0 w 425"/>
                    <a:gd name="T71" fmla="*/ 0 h 427"/>
                    <a:gd name="T72" fmla="*/ 0 w 425"/>
                    <a:gd name="T73" fmla="*/ 0 h 427"/>
                    <a:gd name="T74" fmla="*/ 0 w 425"/>
                    <a:gd name="T75" fmla="*/ 0 h 427"/>
                    <a:gd name="T76" fmla="*/ 0 w 425"/>
                    <a:gd name="T77" fmla="*/ 0 h 427"/>
                    <a:gd name="T78" fmla="*/ 0 w 425"/>
                    <a:gd name="T79" fmla="*/ 0 h 427"/>
                    <a:gd name="T80" fmla="*/ 0 w 425"/>
                    <a:gd name="T81" fmla="*/ 0 h 427"/>
                    <a:gd name="T82" fmla="*/ 0 w 425"/>
                    <a:gd name="T83" fmla="*/ 0 h 427"/>
                    <a:gd name="T84" fmla="*/ 0 w 425"/>
                    <a:gd name="T85" fmla="*/ 0 h 427"/>
                    <a:gd name="T86" fmla="*/ 0 w 425"/>
                    <a:gd name="T87" fmla="*/ 0 h 4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
                    <a:gd name="T133" fmla="*/ 0 h 427"/>
                    <a:gd name="T134" fmla="*/ 425 w 425"/>
                    <a:gd name="T135" fmla="*/ 427 h 4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 h="427">
                      <a:moveTo>
                        <a:pt x="70" y="27"/>
                      </a:moveTo>
                      <a:lnTo>
                        <a:pt x="34" y="41"/>
                      </a:lnTo>
                      <a:lnTo>
                        <a:pt x="17" y="64"/>
                      </a:lnTo>
                      <a:lnTo>
                        <a:pt x="7" y="79"/>
                      </a:lnTo>
                      <a:lnTo>
                        <a:pt x="0" y="91"/>
                      </a:lnTo>
                      <a:lnTo>
                        <a:pt x="9" y="100"/>
                      </a:lnTo>
                      <a:lnTo>
                        <a:pt x="27" y="112"/>
                      </a:lnTo>
                      <a:lnTo>
                        <a:pt x="74" y="104"/>
                      </a:lnTo>
                      <a:lnTo>
                        <a:pt x="108" y="104"/>
                      </a:lnTo>
                      <a:lnTo>
                        <a:pt x="130" y="93"/>
                      </a:lnTo>
                      <a:lnTo>
                        <a:pt x="164" y="85"/>
                      </a:lnTo>
                      <a:lnTo>
                        <a:pt x="194" y="83"/>
                      </a:lnTo>
                      <a:lnTo>
                        <a:pt x="229" y="85"/>
                      </a:lnTo>
                      <a:lnTo>
                        <a:pt x="179" y="91"/>
                      </a:lnTo>
                      <a:lnTo>
                        <a:pt x="153" y="97"/>
                      </a:lnTo>
                      <a:lnTo>
                        <a:pt x="135" y="104"/>
                      </a:lnTo>
                      <a:lnTo>
                        <a:pt x="130" y="106"/>
                      </a:lnTo>
                      <a:lnTo>
                        <a:pt x="143" y="112"/>
                      </a:lnTo>
                      <a:lnTo>
                        <a:pt x="153" y="122"/>
                      </a:lnTo>
                      <a:lnTo>
                        <a:pt x="171" y="112"/>
                      </a:lnTo>
                      <a:lnTo>
                        <a:pt x="186" y="108"/>
                      </a:lnTo>
                      <a:lnTo>
                        <a:pt x="217" y="102"/>
                      </a:lnTo>
                      <a:lnTo>
                        <a:pt x="227" y="102"/>
                      </a:lnTo>
                      <a:lnTo>
                        <a:pt x="196" y="114"/>
                      </a:lnTo>
                      <a:lnTo>
                        <a:pt x="173" y="124"/>
                      </a:lnTo>
                      <a:lnTo>
                        <a:pt x="160" y="133"/>
                      </a:lnTo>
                      <a:lnTo>
                        <a:pt x="171" y="143"/>
                      </a:lnTo>
                      <a:lnTo>
                        <a:pt x="196" y="135"/>
                      </a:lnTo>
                      <a:lnTo>
                        <a:pt x="217" y="131"/>
                      </a:lnTo>
                      <a:lnTo>
                        <a:pt x="179" y="149"/>
                      </a:lnTo>
                      <a:lnTo>
                        <a:pt x="167" y="158"/>
                      </a:lnTo>
                      <a:lnTo>
                        <a:pt x="162" y="176"/>
                      </a:lnTo>
                      <a:lnTo>
                        <a:pt x="155" y="185"/>
                      </a:lnTo>
                      <a:lnTo>
                        <a:pt x="179" y="174"/>
                      </a:lnTo>
                      <a:lnTo>
                        <a:pt x="200" y="170"/>
                      </a:lnTo>
                      <a:lnTo>
                        <a:pt x="233" y="168"/>
                      </a:lnTo>
                      <a:lnTo>
                        <a:pt x="183" y="183"/>
                      </a:lnTo>
                      <a:lnTo>
                        <a:pt x="151" y="195"/>
                      </a:lnTo>
                      <a:lnTo>
                        <a:pt x="130" y="206"/>
                      </a:lnTo>
                      <a:lnTo>
                        <a:pt x="128" y="222"/>
                      </a:lnTo>
                      <a:lnTo>
                        <a:pt x="153" y="210"/>
                      </a:lnTo>
                      <a:lnTo>
                        <a:pt x="188" y="199"/>
                      </a:lnTo>
                      <a:lnTo>
                        <a:pt x="204" y="199"/>
                      </a:lnTo>
                      <a:lnTo>
                        <a:pt x="167" y="212"/>
                      </a:lnTo>
                      <a:lnTo>
                        <a:pt x="137" y="224"/>
                      </a:lnTo>
                      <a:lnTo>
                        <a:pt x="126" y="235"/>
                      </a:lnTo>
                      <a:lnTo>
                        <a:pt x="130" y="245"/>
                      </a:lnTo>
                      <a:lnTo>
                        <a:pt x="153" y="237"/>
                      </a:lnTo>
                      <a:lnTo>
                        <a:pt x="175" y="228"/>
                      </a:lnTo>
                      <a:lnTo>
                        <a:pt x="219" y="226"/>
                      </a:lnTo>
                      <a:lnTo>
                        <a:pt x="236" y="228"/>
                      </a:lnTo>
                      <a:lnTo>
                        <a:pt x="277" y="230"/>
                      </a:lnTo>
                      <a:lnTo>
                        <a:pt x="326" y="224"/>
                      </a:lnTo>
                      <a:lnTo>
                        <a:pt x="297" y="235"/>
                      </a:lnTo>
                      <a:lnTo>
                        <a:pt x="246" y="243"/>
                      </a:lnTo>
                      <a:lnTo>
                        <a:pt x="256" y="260"/>
                      </a:lnTo>
                      <a:lnTo>
                        <a:pt x="293" y="251"/>
                      </a:lnTo>
                      <a:lnTo>
                        <a:pt x="328" y="239"/>
                      </a:lnTo>
                      <a:lnTo>
                        <a:pt x="351" y="228"/>
                      </a:lnTo>
                      <a:lnTo>
                        <a:pt x="307" y="260"/>
                      </a:lnTo>
                      <a:lnTo>
                        <a:pt x="279" y="268"/>
                      </a:lnTo>
                      <a:lnTo>
                        <a:pt x="256" y="276"/>
                      </a:lnTo>
                      <a:lnTo>
                        <a:pt x="258" y="293"/>
                      </a:lnTo>
                      <a:lnTo>
                        <a:pt x="293" y="287"/>
                      </a:lnTo>
                      <a:lnTo>
                        <a:pt x="320" y="280"/>
                      </a:lnTo>
                      <a:lnTo>
                        <a:pt x="303" y="291"/>
                      </a:lnTo>
                      <a:lnTo>
                        <a:pt x="273" y="299"/>
                      </a:lnTo>
                      <a:lnTo>
                        <a:pt x="258" y="301"/>
                      </a:lnTo>
                      <a:lnTo>
                        <a:pt x="258" y="340"/>
                      </a:lnTo>
                      <a:lnTo>
                        <a:pt x="291" y="327"/>
                      </a:lnTo>
                      <a:lnTo>
                        <a:pt x="316" y="316"/>
                      </a:lnTo>
                      <a:lnTo>
                        <a:pt x="289" y="338"/>
                      </a:lnTo>
                      <a:lnTo>
                        <a:pt x="254" y="352"/>
                      </a:lnTo>
                      <a:lnTo>
                        <a:pt x="256" y="369"/>
                      </a:lnTo>
                      <a:lnTo>
                        <a:pt x="275" y="389"/>
                      </a:lnTo>
                      <a:lnTo>
                        <a:pt x="293" y="367"/>
                      </a:lnTo>
                      <a:lnTo>
                        <a:pt x="316" y="340"/>
                      </a:lnTo>
                      <a:lnTo>
                        <a:pt x="332" y="312"/>
                      </a:lnTo>
                      <a:lnTo>
                        <a:pt x="316" y="354"/>
                      </a:lnTo>
                      <a:lnTo>
                        <a:pt x="303" y="369"/>
                      </a:lnTo>
                      <a:lnTo>
                        <a:pt x="279" y="398"/>
                      </a:lnTo>
                      <a:lnTo>
                        <a:pt x="297" y="417"/>
                      </a:lnTo>
                      <a:lnTo>
                        <a:pt x="324" y="394"/>
                      </a:lnTo>
                      <a:lnTo>
                        <a:pt x="343" y="367"/>
                      </a:lnTo>
                      <a:lnTo>
                        <a:pt x="361" y="338"/>
                      </a:lnTo>
                      <a:lnTo>
                        <a:pt x="345" y="381"/>
                      </a:lnTo>
                      <a:lnTo>
                        <a:pt x="328" y="400"/>
                      </a:lnTo>
                      <a:lnTo>
                        <a:pt x="311" y="419"/>
                      </a:lnTo>
                      <a:lnTo>
                        <a:pt x="326" y="427"/>
                      </a:lnTo>
                      <a:lnTo>
                        <a:pt x="361" y="398"/>
                      </a:lnTo>
                      <a:lnTo>
                        <a:pt x="393" y="352"/>
                      </a:lnTo>
                      <a:lnTo>
                        <a:pt x="406" y="316"/>
                      </a:lnTo>
                      <a:lnTo>
                        <a:pt x="414" y="255"/>
                      </a:lnTo>
                      <a:lnTo>
                        <a:pt x="419" y="210"/>
                      </a:lnTo>
                      <a:lnTo>
                        <a:pt x="425" y="158"/>
                      </a:lnTo>
                      <a:lnTo>
                        <a:pt x="388" y="168"/>
                      </a:lnTo>
                      <a:lnTo>
                        <a:pt x="349" y="183"/>
                      </a:lnTo>
                      <a:lnTo>
                        <a:pt x="289" y="197"/>
                      </a:lnTo>
                      <a:lnTo>
                        <a:pt x="343" y="176"/>
                      </a:lnTo>
                      <a:lnTo>
                        <a:pt x="363" y="164"/>
                      </a:lnTo>
                      <a:lnTo>
                        <a:pt x="402" y="151"/>
                      </a:lnTo>
                      <a:lnTo>
                        <a:pt x="421" y="147"/>
                      </a:lnTo>
                      <a:lnTo>
                        <a:pt x="421" y="120"/>
                      </a:lnTo>
                      <a:lnTo>
                        <a:pt x="416" y="85"/>
                      </a:lnTo>
                      <a:lnTo>
                        <a:pt x="368" y="93"/>
                      </a:lnTo>
                      <a:lnTo>
                        <a:pt x="338" y="102"/>
                      </a:lnTo>
                      <a:lnTo>
                        <a:pt x="299" y="120"/>
                      </a:lnTo>
                      <a:lnTo>
                        <a:pt x="334" y="93"/>
                      </a:lnTo>
                      <a:lnTo>
                        <a:pt x="374" y="81"/>
                      </a:lnTo>
                      <a:lnTo>
                        <a:pt x="414" y="72"/>
                      </a:lnTo>
                      <a:lnTo>
                        <a:pt x="406" y="45"/>
                      </a:lnTo>
                      <a:lnTo>
                        <a:pt x="393" y="29"/>
                      </a:lnTo>
                      <a:lnTo>
                        <a:pt x="357" y="18"/>
                      </a:lnTo>
                      <a:lnTo>
                        <a:pt x="322" y="27"/>
                      </a:lnTo>
                      <a:lnTo>
                        <a:pt x="289" y="50"/>
                      </a:lnTo>
                      <a:lnTo>
                        <a:pt x="311" y="23"/>
                      </a:lnTo>
                      <a:lnTo>
                        <a:pt x="345" y="10"/>
                      </a:lnTo>
                      <a:lnTo>
                        <a:pt x="307" y="4"/>
                      </a:lnTo>
                      <a:lnTo>
                        <a:pt x="279" y="2"/>
                      </a:lnTo>
                      <a:lnTo>
                        <a:pt x="240" y="8"/>
                      </a:lnTo>
                      <a:lnTo>
                        <a:pt x="213" y="25"/>
                      </a:lnTo>
                      <a:lnTo>
                        <a:pt x="171" y="33"/>
                      </a:lnTo>
                      <a:lnTo>
                        <a:pt x="200" y="21"/>
                      </a:lnTo>
                      <a:lnTo>
                        <a:pt x="221" y="8"/>
                      </a:lnTo>
                      <a:lnTo>
                        <a:pt x="233" y="0"/>
                      </a:lnTo>
                      <a:lnTo>
                        <a:pt x="192" y="2"/>
                      </a:lnTo>
                      <a:lnTo>
                        <a:pt x="155" y="4"/>
                      </a:lnTo>
                      <a:lnTo>
                        <a:pt x="133" y="14"/>
                      </a:lnTo>
                      <a:lnTo>
                        <a:pt x="110" y="35"/>
                      </a:lnTo>
                      <a:lnTo>
                        <a:pt x="91" y="62"/>
                      </a:lnTo>
                      <a:lnTo>
                        <a:pt x="101" y="31"/>
                      </a:lnTo>
                      <a:lnTo>
                        <a:pt x="124" y="10"/>
                      </a:lnTo>
                      <a:lnTo>
                        <a:pt x="70" y="27"/>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nvGrpSpPr>
                <p:cNvPr id="408" name="Group 264"/>
                <p:cNvGrpSpPr>
                  <a:grpSpLocks/>
                </p:cNvGrpSpPr>
                <p:nvPr/>
              </p:nvGrpSpPr>
              <p:grpSpPr bwMode="auto">
                <a:xfrm>
                  <a:off x="4661" y="3060"/>
                  <a:ext cx="40" cy="24"/>
                  <a:chOff x="4661" y="3060"/>
                  <a:chExt cx="40" cy="24"/>
                </a:xfrm>
              </p:grpSpPr>
              <p:sp>
                <p:nvSpPr>
                  <p:cNvPr id="429" name="Freeform 265"/>
                  <p:cNvSpPr>
                    <a:spLocks noChangeArrowheads="1"/>
                  </p:cNvSpPr>
                  <p:nvPr/>
                </p:nvSpPr>
                <p:spPr bwMode="auto">
                  <a:xfrm>
                    <a:off x="4661" y="3060"/>
                    <a:ext cx="41" cy="25"/>
                  </a:xfrm>
                  <a:custGeom>
                    <a:avLst/>
                    <a:gdLst>
                      <a:gd name="T0" fmla="*/ 0 w 463"/>
                      <a:gd name="T1" fmla="*/ 0 h 282"/>
                      <a:gd name="T2" fmla="*/ 0 w 463"/>
                      <a:gd name="T3" fmla="*/ 0 h 282"/>
                      <a:gd name="T4" fmla="*/ 0 w 463"/>
                      <a:gd name="T5" fmla="*/ 0 h 282"/>
                      <a:gd name="T6" fmla="*/ 0 w 463"/>
                      <a:gd name="T7" fmla="*/ 0 h 282"/>
                      <a:gd name="T8" fmla="*/ 0 w 463"/>
                      <a:gd name="T9" fmla="*/ 0 h 282"/>
                      <a:gd name="T10" fmla="*/ 0 w 463"/>
                      <a:gd name="T11" fmla="*/ 0 h 282"/>
                      <a:gd name="T12" fmla="*/ 0 w 463"/>
                      <a:gd name="T13" fmla="*/ 0 h 282"/>
                      <a:gd name="T14" fmla="*/ 0 w 463"/>
                      <a:gd name="T15" fmla="*/ 0 h 282"/>
                      <a:gd name="T16" fmla="*/ 0 w 463"/>
                      <a:gd name="T17" fmla="*/ 0 h 282"/>
                      <a:gd name="T18" fmla="*/ 0 w 463"/>
                      <a:gd name="T19" fmla="*/ 0 h 282"/>
                      <a:gd name="T20" fmla="*/ 0 w 463"/>
                      <a:gd name="T21" fmla="*/ 0 h 282"/>
                      <a:gd name="T22" fmla="*/ 0 w 463"/>
                      <a:gd name="T23" fmla="*/ 0 h 282"/>
                      <a:gd name="T24" fmla="*/ 0 w 463"/>
                      <a:gd name="T25" fmla="*/ 0 h 282"/>
                      <a:gd name="T26" fmla="*/ 0 w 463"/>
                      <a:gd name="T27" fmla="*/ 0 h 282"/>
                      <a:gd name="T28" fmla="*/ 0 w 463"/>
                      <a:gd name="T29" fmla="*/ 0 h 282"/>
                      <a:gd name="T30" fmla="*/ 0 w 463"/>
                      <a:gd name="T31" fmla="*/ 0 h 282"/>
                      <a:gd name="T32" fmla="*/ 0 w 463"/>
                      <a:gd name="T33" fmla="*/ 0 h 282"/>
                      <a:gd name="T34" fmla="*/ 0 w 463"/>
                      <a:gd name="T35" fmla="*/ 0 h 282"/>
                      <a:gd name="T36" fmla="*/ 0 w 463"/>
                      <a:gd name="T37" fmla="*/ 0 h 282"/>
                      <a:gd name="T38" fmla="*/ 0 w 463"/>
                      <a:gd name="T39" fmla="*/ 0 h 282"/>
                      <a:gd name="T40" fmla="*/ 0 w 463"/>
                      <a:gd name="T41" fmla="*/ 0 h 282"/>
                      <a:gd name="T42" fmla="*/ 0 w 463"/>
                      <a:gd name="T43" fmla="*/ 0 h 282"/>
                      <a:gd name="T44" fmla="*/ 0 w 463"/>
                      <a:gd name="T45" fmla="*/ 0 h 282"/>
                      <a:gd name="T46" fmla="*/ 0 w 463"/>
                      <a:gd name="T47" fmla="*/ 0 h 282"/>
                      <a:gd name="T48" fmla="*/ 0 w 463"/>
                      <a:gd name="T49" fmla="*/ 0 h 282"/>
                      <a:gd name="T50" fmla="*/ 0 w 463"/>
                      <a:gd name="T51" fmla="*/ 0 h 282"/>
                      <a:gd name="T52" fmla="*/ 0 w 463"/>
                      <a:gd name="T53" fmla="*/ 0 h 282"/>
                      <a:gd name="T54" fmla="*/ 0 w 463"/>
                      <a:gd name="T55" fmla="*/ 0 h 282"/>
                      <a:gd name="T56" fmla="*/ 0 w 463"/>
                      <a:gd name="T57" fmla="*/ 0 h 282"/>
                      <a:gd name="T58" fmla="*/ 0 w 463"/>
                      <a:gd name="T59" fmla="*/ 0 h 282"/>
                      <a:gd name="T60" fmla="*/ 0 w 463"/>
                      <a:gd name="T61" fmla="*/ 0 h 282"/>
                      <a:gd name="T62" fmla="*/ 0 w 463"/>
                      <a:gd name="T63" fmla="*/ 0 h 282"/>
                      <a:gd name="T64" fmla="*/ 0 w 463"/>
                      <a:gd name="T65" fmla="*/ 0 h 282"/>
                      <a:gd name="T66" fmla="*/ 0 w 463"/>
                      <a:gd name="T67" fmla="*/ 0 h 282"/>
                      <a:gd name="T68" fmla="*/ 0 w 463"/>
                      <a:gd name="T69" fmla="*/ 0 h 282"/>
                      <a:gd name="T70" fmla="*/ 0 w 463"/>
                      <a:gd name="T71" fmla="*/ 0 h 282"/>
                      <a:gd name="T72" fmla="*/ 0 w 463"/>
                      <a:gd name="T73" fmla="*/ 0 h 282"/>
                      <a:gd name="T74" fmla="*/ 0 w 463"/>
                      <a:gd name="T75" fmla="*/ 0 h 282"/>
                      <a:gd name="T76" fmla="*/ 0 w 463"/>
                      <a:gd name="T77" fmla="*/ 0 h 282"/>
                      <a:gd name="T78" fmla="*/ 0 w 463"/>
                      <a:gd name="T79" fmla="*/ 0 h 282"/>
                      <a:gd name="T80" fmla="*/ 0 w 463"/>
                      <a:gd name="T81" fmla="*/ 0 h 282"/>
                      <a:gd name="T82" fmla="*/ 0 w 463"/>
                      <a:gd name="T83" fmla="*/ 0 h 282"/>
                      <a:gd name="T84" fmla="*/ 0 w 463"/>
                      <a:gd name="T85" fmla="*/ 0 h 282"/>
                      <a:gd name="T86" fmla="*/ 0 w 463"/>
                      <a:gd name="T87" fmla="*/ 0 h 282"/>
                      <a:gd name="T88" fmla="*/ 0 w 463"/>
                      <a:gd name="T89" fmla="*/ 0 h 282"/>
                      <a:gd name="T90" fmla="*/ 0 w 463"/>
                      <a:gd name="T91" fmla="*/ 0 h 282"/>
                      <a:gd name="T92" fmla="*/ 0 w 463"/>
                      <a:gd name="T93" fmla="*/ 0 h 282"/>
                      <a:gd name="T94" fmla="*/ 0 w 463"/>
                      <a:gd name="T95" fmla="*/ 0 h 282"/>
                      <a:gd name="T96" fmla="*/ 0 w 463"/>
                      <a:gd name="T97" fmla="*/ 0 h 282"/>
                      <a:gd name="T98" fmla="*/ 0 w 463"/>
                      <a:gd name="T99" fmla="*/ 0 h 2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
                      <a:gd name="T151" fmla="*/ 0 h 282"/>
                      <a:gd name="T152" fmla="*/ 463 w 463"/>
                      <a:gd name="T153" fmla="*/ 282 h 2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 h="282">
                        <a:moveTo>
                          <a:pt x="463" y="168"/>
                        </a:moveTo>
                        <a:lnTo>
                          <a:pt x="406" y="155"/>
                        </a:lnTo>
                        <a:lnTo>
                          <a:pt x="385" y="151"/>
                        </a:lnTo>
                        <a:lnTo>
                          <a:pt x="372" y="139"/>
                        </a:lnTo>
                        <a:lnTo>
                          <a:pt x="357" y="121"/>
                        </a:lnTo>
                        <a:lnTo>
                          <a:pt x="330" y="95"/>
                        </a:lnTo>
                        <a:lnTo>
                          <a:pt x="280" y="52"/>
                        </a:lnTo>
                        <a:lnTo>
                          <a:pt x="271" y="38"/>
                        </a:lnTo>
                        <a:lnTo>
                          <a:pt x="258" y="25"/>
                        </a:lnTo>
                        <a:lnTo>
                          <a:pt x="230" y="21"/>
                        </a:lnTo>
                        <a:lnTo>
                          <a:pt x="150" y="7"/>
                        </a:lnTo>
                        <a:lnTo>
                          <a:pt x="127" y="0"/>
                        </a:lnTo>
                        <a:lnTo>
                          <a:pt x="107" y="9"/>
                        </a:lnTo>
                        <a:lnTo>
                          <a:pt x="97" y="18"/>
                        </a:lnTo>
                        <a:lnTo>
                          <a:pt x="50" y="34"/>
                        </a:lnTo>
                        <a:lnTo>
                          <a:pt x="32" y="41"/>
                        </a:lnTo>
                        <a:lnTo>
                          <a:pt x="25" y="48"/>
                        </a:lnTo>
                        <a:lnTo>
                          <a:pt x="15" y="76"/>
                        </a:lnTo>
                        <a:lnTo>
                          <a:pt x="10" y="89"/>
                        </a:lnTo>
                        <a:lnTo>
                          <a:pt x="6" y="97"/>
                        </a:lnTo>
                        <a:lnTo>
                          <a:pt x="0" y="110"/>
                        </a:lnTo>
                        <a:lnTo>
                          <a:pt x="0" y="120"/>
                        </a:lnTo>
                        <a:lnTo>
                          <a:pt x="9" y="127"/>
                        </a:lnTo>
                        <a:lnTo>
                          <a:pt x="29" y="126"/>
                        </a:lnTo>
                        <a:lnTo>
                          <a:pt x="59" y="112"/>
                        </a:lnTo>
                        <a:lnTo>
                          <a:pt x="97" y="105"/>
                        </a:lnTo>
                        <a:lnTo>
                          <a:pt x="131" y="110"/>
                        </a:lnTo>
                        <a:lnTo>
                          <a:pt x="95" y="119"/>
                        </a:lnTo>
                        <a:lnTo>
                          <a:pt x="70" y="127"/>
                        </a:lnTo>
                        <a:lnTo>
                          <a:pt x="41" y="139"/>
                        </a:lnTo>
                        <a:lnTo>
                          <a:pt x="34" y="149"/>
                        </a:lnTo>
                        <a:lnTo>
                          <a:pt x="34" y="160"/>
                        </a:lnTo>
                        <a:lnTo>
                          <a:pt x="45" y="168"/>
                        </a:lnTo>
                        <a:lnTo>
                          <a:pt x="58" y="166"/>
                        </a:lnTo>
                        <a:lnTo>
                          <a:pt x="99" y="155"/>
                        </a:lnTo>
                        <a:lnTo>
                          <a:pt x="136" y="153"/>
                        </a:lnTo>
                        <a:lnTo>
                          <a:pt x="165" y="155"/>
                        </a:lnTo>
                        <a:lnTo>
                          <a:pt x="181" y="166"/>
                        </a:lnTo>
                        <a:lnTo>
                          <a:pt x="200" y="185"/>
                        </a:lnTo>
                        <a:lnTo>
                          <a:pt x="214" y="206"/>
                        </a:lnTo>
                        <a:lnTo>
                          <a:pt x="229" y="227"/>
                        </a:lnTo>
                        <a:lnTo>
                          <a:pt x="242" y="243"/>
                        </a:lnTo>
                        <a:lnTo>
                          <a:pt x="265" y="258"/>
                        </a:lnTo>
                        <a:lnTo>
                          <a:pt x="286" y="263"/>
                        </a:lnTo>
                        <a:lnTo>
                          <a:pt x="309" y="265"/>
                        </a:lnTo>
                        <a:lnTo>
                          <a:pt x="337" y="263"/>
                        </a:lnTo>
                        <a:lnTo>
                          <a:pt x="358" y="261"/>
                        </a:lnTo>
                        <a:lnTo>
                          <a:pt x="387" y="268"/>
                        </a:lnTo>
                        <a:lnTo>
                          <a:pt x="463" y="282"/>
                        </a:lnTo>
                        <a:lnTo>
                          <a:pt x="463" y="168"/>
                        </a:lnTo>
                        <a:close/>
                      </a:path>
                    </a:pathLst>
                  </a:custGeom>
                  <a:solidFill>
                    <a:srgbClr val="FFC080"/>
                  </a:solidFill>
                  <a:ln w="1440">
                    <a:solidFill>
                      <a:srgbClr val="402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0" name="Freeform 266"/>
                  <p:cNvSpPr>
                    <a:spLocks noChangeArrowheads="1"/>
                  </p:cNvSpPr>
                  <p:nvPr/>
                </p:nvSpPr>
                <p:spPr bwMode="auto">
                  <a:xfrm>
                    <a:off x="4662" y="3065"/>
                    <a:ext cx="14" cy="3"/>
                  </a:xfrm>
                  <a:custGeom>
                    <a:avLst/>
                    <a:gdLst>
                      <a:gd name="T0" fmla="*/ 0 w 150"/>
                      <a:gd name="T1" fmla="*/ 0 h 37"/>
                      <a:gd name="T2" fmla="*/ 0 w 150"/>
                      <a:gd name="T3" fmla="*/ 0 h 37"/>
                      <a:gd name="T4" fmla="*/ 0 w 150"/>
                      <a:gd name="T5" fmla="*/ 0 h 37"/>
                      <a:gd name="T6" fmla="*/ 0 w 150"/>
                      <a:gd name="T7" fmla="*/ 0 h 37"/>
                      <a:gd name="T8" fmla="*/ 0 w 150"/>
                      <a:gd name="T9" fmla="*/ 0 h 37"/>
                      <a:gd name="T10" fmla="*/ 0 w 150"/>
                      <a:gd name="T11" fmla="*/ 0 h 37"/>
                      <a:gd name="T12" fmla="*/ 0 w 150"/>
                      <a:gd name="T13" fmla="*/ 0 h 37"/>
                      <a:gd name="T14" fmla="*/ 0 w 150"/>
                      <a:gd name="T15" fmla="*/ 0 h 37"/>
                      <a:gd name="T16" fmla="*/ 0 w 150"/>
                      <a:gd name="T17" fmla="*/ 0 h 37"/>
                      <a:gd name="T18" fmla="*/ 0 w 150"/>
                      <a:gd name="T19" fmla="*/ 0 h 37"/>
                      <a:gd name="T20" fmla="*/ 0 w 150"/>
                      <a:gd name="T21" fmla="*/ 0 h 37"/>
                      <a:gd name="T22" fmla="*/ 0 w 150"/>
                      <a:gd name="T23" fmla="*/ 0 h 37"/>
                      <a:gd name="T24" fmla="*/ 0 w 1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7"/>
                      <a:gd name="T41" fmla="*/ 150 w 1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7">
                        <a:moveTo>
                          <a:pt x="0" y="37"/>
                        </a:moveTo>
                        <a:lnTo>
                          <a:pt x="26" y="25"/>
                        </a:lnTo>
                        <a:lnTo>
                          <a:pt x="47" y="21"/>
                        </a:lnTo>
                        <a:lnTo>
                          <a:pt x="72" y="14"/>
                        </a:lnTo>
                        <a:lnTo>
                          <a:pt x="93" y="7"/>
                        </a:lnTo>
                        <a:lnTo>
                          <a:pt x="127" y="11"/>
                        </a:lnTo>
                        <a:lnTo>
                          <a:pt x="150" y="14"/>
                        </a:lnTo>
                        <a:lnTo>
                          <a:pt x="115" y="5"/>
                        </a:lnTo>
                        <a:lnTo>
                          <a:pt x="85" y="0"/>
                        </a:lnTo>
                        <a:lnTo>
                          <a:pt x="47" y="18"/>
                        </a:lnTo>
                        <a:lnTo>
                          <a:pt x="26" y="20"/>
                        </a:lnTo>
                        <a:lnTo>
                          <a:pt x="3" y="32"/>
                        </a:lnTo>
                        <a:lnTo>
                          <a:pt x="0"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1" name="Freeform 267"/>
                  <p:cNvSpPr>
                    <a:spLocks noChangeArrowheads="1"/>
                  </p:cNvSpPr>
                  <p:nvPr/>
                </p:nvSpPr>
                <p:spPr bwMode="auto">
                  <a:xfrm>
                    <a:off x="4669" y="3061"/>
                    <a:ext cx="11" cy="3"/>
                  </a:xfrm>
                  <a:custGeom>
                    <a:avLst/>
                    <a:gdLst>
                      <a:gd name="T0" fmla="*/ 0 w 126"/>
                      <a:gd name="T1" fmla="*/ 0 h 25"/>
                      <a:gd name="T2" fmla="*/ 0 w 126"/>
                      <a:gd name="T3" fmla="*/ 0 h 25"/>
                      <a:gd name="T4" fmla="*/ 0 w 126"/>
                      <a:gd name="T5" fmla="*/ 0 h 25"/>
                      <a:gd name="T6" fmla="*/ 0 w 126"/>
                      <a:gd name="T7" fmla="*/ 0 h 25"/>
                      <a:gd name="T8" fmla="*/ 0 w 126"/>
                      <a:gd name="T9" fmla="*/ 0 h 25"/>
                      <a:gd name="T10" fmla="*/ 0 w 126"/>
                      <a:gd name="T11" fmla="*/ 0 h 25"/>
                      <a:gd name="T12" fmla="*/ 0 w 126"/>
                      <a:gd name="T13" fmla="*/ 0 h 25"/>
                      <a:gd name="T14" fmla="*/ 0 w 126"/>
                      <a:gd name="T15" fmla="*/ 0 h 25"/>
                      <a:gd name="T16" fmla="*/ 0 w 126"/>
                      <a:gd name="T17" fmla="*/ 0 h 25"/>
                      <a:gd name="T18" fmla="*/ 0 w 126"/>
                      <a:gd name="T19" fmla="*/ 0 h 25"/>
                      <a:gd name="T20" fmla="*/ 0 w 126"/>
                      <a:gd name="T21" fmla="*/ 0 h 25"/>
                      <a:gd name="T22" fmla="*/ 0 w 126"/>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25"/>
                      <a:gd name="T38" fmla="*/ 126 w 126"/>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25">
                        <a:moveTo>
                          <a:pt x="35" y="0"/>
                        </a:moveTo>
                        <a:lnTo>
                          <a:pt x="19" y="1"/>
                        </a:lnTo>
                        <a:lnTo>
                          <a:pt x="0" y="8"/>
                        </a:lnTo>
                        <a:lnTo>
                          <a:pt x="13" y="6"/>
                        </a:lnTo>
                        <a:lnTo>
                          <a:pt x="33" y="3"/>
                        </a:lnTo>
                        <a:lnTo>
                          <a:pt x="74" y="14"/>
                        </a:lnTo>
                        <a:lnTo>
                          <a:pt x="97" y="21"/>
                        </a:lnTo>
                        <a:lnTo>
                          <a:pt x="122" y="25"/>
                        </a:lnTo>
                        <a:lnTo>
                          <a:pt x="126" y="21"/>
                        </a:lnTo>
                        <a:lnTo>
                          <a:pt x="99" y="15"/>
                        </a:lnTo>
                        <a:lnTo>
                          <a:pt x="66" y="8"/>
                        </a:lnTo>
                        <a:lnTo>
                          <a:pt x="3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2" name="Freeform 268"/>
                  <p:cNvSpPr>
                    <a:spLocks noChangeArrowheads="1"/>
                  </p:cNvSpPr>
                  <p:nvPr/>
                </p:nvSpPr>
                <p:spPr bwMode="auto">
                  <a:xfrm>
                    <a:off x="4672" y="3069"/>
                    <a:ext cx="4" cy="2"/>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60000 65536"/>
                      <a:gd name="T15" fmla="*/ 0 60000 65536"/>
                      <a:gd name="T16" fmla="*/ 0 60000 65536"/>
                      <a:gd name="T17" fmla="*/ 0 60000 65536"/>
                      <a:gd name="T18" fmla="*/ 0 60000 65536"/>
                      <a:gd name="T19" fmla="*/ 0 60000 65536"/>
                      <a:gd name="T20" fmla="*/ 0 60000 65536"/>
                      <a:gd name="T21" fmla="*/ 0 w 53"/>
                      <a:gd name="T22" fmla="*/ 0 h 13"/>
                      <a:gd name="T23" fmla="*/ 53 w 5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3">
                        <a:moveTo>
                          <a:pt x="0" y="6"/>
                        </a:moveTo>
                        <a:lnTo>
                          <a:pt x="6" y="13"/>
                        </a:lnTo>
                        <a:lnTo>
                          <a:pt x="26" y="9"/>
                        </a:lnTo>
                        <a:lnTo>
                          <a:pt x="47" y="9"/>
                        </a:lnTo>
                        <a:lnTo>
                          <a:pt x="53" y="0"/>
                        </a:lnTo>
                        <a:lnTo>
                          <a:pt x="38" y="3"/>
                        </a:lnTo>
                        <a:lnTo>
                          <a:pt x="0"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3" name="Freeform 269"/>
                  <p:cNvSpPr>
                    <a:spLocks noChangeArrowheads="1"/>
                  </p:cNvSpPr>
                  <p:nvPr/>
                </p:nvSpPr>
                <p:spPr bwMode="auto">
                  <a:xfrm>
                    <a:off x="4662" y="3069"/>
                    <a:ext cx="1" cy="2"/>
                  </a:xfrm>
                  <a:custGeom>
                    <a:avLst/>
                    <a:gdLst>
                      <a:gd name="T0" fmla="*/ 0 w 14"/>
                      <a:gd name="T1" fmla="*/ 0 h 23"/>
                      <a:gd name="T2" fmla="*/ 0 w 14"/>
                      <a:gd name="T3" fmla="*/ 0 h 23"/>
                      <a:gd name="T4" fmla="*/ 0 w 14"/>
                      <a:gd name="T5" fmla="*/ 0 h 23"/>
                      <a:gd name="T6" fmla="*/ 0 w 14"/>
                      <a:gd name="T7" fmla="*/ 0 h 23"/>
                      <a:gd name="T8" fmla="*/ 0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14" y="0"/>
                        </a:moveTo>
                        <a:lnTo>
                          <a:pt x="14" y="7"/>
                        </a:lnTo>
                        <a:lnTo>
                          <a:pt x="11" y="17"/>
                        </a:lnTo>
                        <a:lnTo>
                          <a:pt x="0" y="23"/>
                        </a:lnTo>
                        <a:lnTo>
                          <a:pt x="1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4" name="Freeform 270"/>
                  <p:cNvSpPr>
                    <a:spLocks noChangeArrowheads="1"/>
                  </p:cNvSpPr>
                  <p:nvPr/>
                </p:nvSpPr>
                <p:spPr bwMode="auto">
                  <a:xfrm>
                    <a:off x="4666" y="3073"/>
                    <a:ext cx="1" cy="2"/>
                  </a:xfrm>
                  <a:custGeom>
                    <a:avLst/>
                    <a:gdLst>
                      <a:gd name="T0" fmla="*/ 0 w 11"/>
                      <a:gd name="T1" fmla="*/ 0 h 14"/>
                      <a:gd name="T2" fmla="*/ 0 w 11"/>
                      <a:gd name="T3" fmla="*/ 0 h 14"/>
                      <a:gd name="T4" fmla="*/ 0 w 11"/>
                      <a:gd name="T5" fmla="*/ 0 h 14"/>
                      <a:gd name="T6" fmla="*/ 0 w 11"/>
                      <a:gd name="T7" fmla="*/ 0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11" y="0"/>
                        </a:moveTo>
                        <a:lnTo>
                          <a:pt x="9" y="7"/>
                        </a:lnTo>
                        <a:lnTo>
                          <a:pt x="0" y="14"/>
                        </a:lnTo>
                        <a:lnTo>
                          <a:pt x="1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5" name="Freeform 271"/>
                  <p:cNvSpPr>
                    <a:spLocks noChangeArrowheads="1"/>
                  </p:cNvSpPr>
                  <p:nvPr/>
                </p:nvSpPr>
                <p:spPr bwMode="auto">
                  <a:xfrm>
                    <a:off x="4680" y="3066"/>
                    <a:ext cx="1" cy="3"/>
                  </a:xfrm>
                  <a:custGeom>
                    <a:avLst/>
                    <a:gdLst>
                      <a:gd name="T0" fmla="*/ 0 w 25"/>
                      <a:gd name="T1" fmla="*/ 0 h 30"/>
                      <a:gd name="T2" fmla="*/ 0 w 25"/>
                      <a:gd name="T3" fmla="*/ 0 h 30"/>
                      <a:gd name="T4" fmla="*/ 0 w 25"/>
                      <a:gd name="T5" fmla="*/ 0 h 30"/>
                      <a:gd name="T6" fmla="*/ 0 w 25"/>
                      <a:gd name="T7" fmla="*/ 0 h 30"/>
                      <a:gd name="T8" fmla="*/ 0 w 25"/>
                      <a:gd name="T9" fmla="*/ 0 h 30"/>
                      <a:gd name="T10" fmla="*/ 0 60000 65536"/>
                      <a:gd name="T11" fmla="*/ 0 60000 65536"/>
                      <a:gd name="T12" fmla="*/ 0 60000 65536"/>
                      <a:gd name="T13" fmla="*/ 0 60000 65536"/>
                      <a:gd name="T14" fmla="*/ 0 60000 65536"/>
                      <a:gd name="T15" fmla="*/ 0 w 25"/>
                      <a:gd name="T16" fmla="*/ 0 h 30"/>
                      <a:gd name="T17" fmla="*/ 25 w 25"/>
                      <a:gd name="T18" fmla="*/ 30 h 30"/>
                    </a:gdLst>
                    <a:ahLst/>
                    <a:cxnLst>
                      <a:cxn ang="T10">
                        <a:pos x="T0" y="T1"/>
                      </a:cxn>
                      <a:cxn ang="T11">
                        <a:pos x="T2" y="T3"/>
                      </a:cxn>
                      <a:cxn ang="T12">
                        <a:pos x="T4" y="T5"/>
                      </a:cxn>
                      <a:cxn ang="T13">
                        <a:pos x="T6" y="T7"/>
                      </a:cxn>
                      <a:cxn ang="T14">
                        <a:pos x="T8" y="T9"/>
                      </a:cxn>
                    </a:cxnLst>
                    <a:rect l="T15" t="T16" r="T17" b="T18"/>
                    <a:pathLst>
                      <a:path w="25" h="30">
                        <a:moveTo>
                          <a:pt x="0" y="0"/>
                        </a:moveTo>
                        <a:lnTo>
                          <a:pt x="4" y="10"/>
                        </a:lnTo>
                        <a:lnTo>
                          <a:pt x="4" y="17"/>
                        </a:lnTo>
                        <a:lnTo>
                          <a:pt x="25" y="30"/>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6" name="Freeform 272"/>
                  <p:cNvSpPr>
                    <a:spLocks noChangeArrowheads="1"/>
                  </p:cNvSpPr>
                  <p:nvPr/>
                </p:nvSpPr>
                <p:spPr bwMode="auto">
                  <a:xfrm>
                    <a:off x="4684" y="3066"/>
                    <a:ext cx="6" cy="7"/>
                  </a:xfrm>
                  <a:custGeom>
                    <a:avLst/>
                    <a:gdLst>
                      <a:gd name="T0" fmla="*/ 0 w 76"/>
                      <a:gd name="T1" fmla="*/ 0 h 77"/>
                      <a:gd name="T2" fmla="*/ 0 w 76"/>
                      <a:gd name="T3" fmla="*/ 0 h 77"/>
                      <a:gd name="T4" fmla="*/ 0 w 76"/>
                      <a:gd name="T5" fmla="*/ 0 h 77"/>
                      <a:gd name="T6" fmla="*/ 0 w 76"/>
                      <a:gd name="T7" fmla="*/ 0 h 77"/>
                      <a:gd name="T8" fmla="*/ 0 w 76"/>
                      <a:gd name="T9" fmla="*/ 0 h 77"/>
                      <a:gd name="T10" fmla="*/ 0 w 76"/>
                      <a:gd name="T11" fmla="*/ 0 h 77"/>
                      <a:gd name="T12" fmla="*/ 0 60000 65536"/>
                      <a:gd name="T13" fmla="*/ 0 60000 65536"/>
                      <a:gd name="T14" fmla="*/ 0 60000 65536"/>
                      <a:gd name="T15" fmla="*/ 0 60000 65536"/>
                      <a:gd name="T16" fmla="*/ 0 60000 65536"/>
                      <a:gd name="T17" fmla="*/ 0 60000 65536"/>
                      <a:gd name="T18" fmla="*/ 0 w 76"/>
                      <a:gd name="T19" fmla="*/ 0 h 77"/>
                      <a:gd name="T20" fmla="*/ 76 w 76"/>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6" h="77">
                        <a:moveTo>
                          <a:pt x="0" y="0"/>
                        </a:moveTo>
                        <a:lnTo>
                          <a:pt x="13" y="24"/>
                        </a:lnTo>
                        <a:lnTo>
                          <a:pt x="28" y="43"/>
                        </a:lnTo>
                        <a:lnTo>
                          <a:pt x="76" y="77"/>
                        </a:lnTo>
                        <a:lnTo>
                          <a:pt x="31" y="3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7" name="Freeform 273"/>
                  <p:cNvSpPr>
                    <a:spLocks noChangeArrowheads="1"/>
                  </p:cNvSpPr>
                  <p:nvPr/>
                </p:nvSpPr>
                <p:spPr bwMode="auto">
                  <a:xfrm>
                    <a:off x="4693" y="3076"/>
                    <a:ext cx="1" cy="4"/>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60000 65536"/>
                      <a:gd name="T15" fmla="*/ 0 60000 65536"/>
                      <a:gd name="T16" fmla="*/ 0 60000 65536"/>
                      <a:gd name="T17" fmla="*/ 0 60000 65536"/>
                      <a:gd name="T18" fmla="*/ 0 60000 65536"/>
                      <a:gd name="T19" fmla="*/ 0 60000 65536"/>
                      <a:gd name="T20" fmla="*/ 0 60000 65536"/>
                      <a:gd name="T21" fmla="*/ 0 w 20"/>
                      <a:gd name="T22" fmla="*/ 0 h 56"/>
                      <a:gd name="T23" fmla="*/ 20 w 20"/>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6">
                        <a:moveTo>
                          <a:pt x="20" y="0"/>
                        </a:moveTo>
                        <a:lnTo>
                          <a:pt x="7" y="20"/>
                        </a:lnTo>
                        <a:lnTo>
                          <a:pt x="3" y="39"/>
                        </a:lnTo>
                        <a:lnTo>
                          <a:pt x="2" y="56"/>
                        </a:lnTo>
                        <a:lnTo>
                          <a:pt x="0" y="32"/>
                        </a:lnTo>
                        <a:lnTo>
                          <a:pt x="2" y="14"/>
                        </a:lnTo>
                        <a:lnTo>
                          <a:pt x="2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38" name="Freeform 274"/>
                  <p:cNvSpPr>
                    <a:spLocks noChangeArrowheads="1"/>
                  </p:cNvSpPr>
                  <p:nvPr/>
                </p:nvSpPr>
                <p:spPr bwMode="auto">
                  <a:xfrm>
                    <a:off x="4678" y="3070"/>
                    <a:ext cx="1" cy="2"/>
                  </a:xfrm>
                  <a:custGeom>
                    <a:avLst/>
                    <a:gdLst>
                      <a:gd name="T0" fmla="*/ 0 w 11"/>
                      <a:gd name="T1" fmla="*/ 0 h 21"/>
                      <a:gd name="T2" fmla="*/ 0 w 11"/>
                      <a:gd name="T3" fmla="*/ 0 h 21"/>
                      <a:gd name="T4" fmla="*/ 0 w 11"/>
                      <a:gd name="T5" fmla="*/ 0 h 21"/>
                      <a:gd name="T6" fmla="*/ 0 w 11"/>
                      <a:gd name="T7" fmla="*/ 0 h 21"/>
                      <a:gd name="T8" fmla="*/ 0 60000 65536"/>
                      <a:gd name="T9" fmla="*/ 0 60000 65536"/>
                      <a:gd name="T10" fmla="*/ 0 60000 65536"/>
                      <a:gd name="T11" fmla="*/ 0 60000 65536"/>
                      <a:gd name="T12" fmla="*/ 0 w 11"/>
                      <a:gd name="T13" fmla="*/ 0 h 21"/>
                      <a:gd name="T14" fmla="*/ 11 w 11"/>
                      <a:gd name="T15" fmla="*/ 21 h 21"/>
                    </a:gdLst>
                    <a:ahLst/>
                    <a:cxnLst>
                      <a:cxn ang="T8">
                        <a:pos x="T0" y="T1"/>
                      </a:cxn>
                      <a:cxn ang="T9">
                        <a:pos x="T2" y="T3"/>
                      </a:cxn>
                      <a:cxn ang="T10">
                        <a:pos x="T4" y="T5"/>
                      </a:cxn>
                      <a:cxn ang="T11">
                        <a:pos x="T6" y="T7"/>
                      </a:cxn>
                    </a:cxnLst>
                    <a:rect l="T12" t="T13" r="T14" b="T15"/>
                    <a:pathLst>
                      <a:path w="11" h="21">
                        <a:moveTo>
                          <a:pt x="9" y="0"/>
                        </a:moveTo>
                        <a:lnTo>
                          <a:pt x="11" y="9"/>
                        </a:lnTo>
                        <a:lnTo>
                          <a:pt x="0" y="21"/>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409" name="Group 275"/>
                <p:cNvGrpSpPr>
                  <a:grpSpLocks/>
                </p:cNvGrpSpPr>
                <p:nvPr/>
              </p:nvGrpSpPr>
              <p:grpSpPr bwMode="auto">
                <a:xfrm>
                  <a:off x="4696" y="3007"/>
                  <a:ext cx="94" cy="104"/>
                  <a:chOff x="4696" y="3007"/>
                  <a:chExt cx="94" cy="104"/>
                </a:xfrm>
              </p:grpSpPr>
              <p:sp>
                <p:nvSpPr>
                  <p:cNvPr id="415" name="Freeform 276"/>
                  <p:cNvSpPr>
                    <a:spLocks noChangeArrowheads="1"/>
                  </p:cNvSpPr>
                  <p:nvPr/>
                </p:nvSpPr>
                <p:spPr bwMode="auto">
                  <a:xfrm>
                    <a:off x="4737" y="3007"/>
                    <a:ext cx="2" cy="3"/>
                  </a:xfrm>
                  <a:custGeom>
                    <a:avLst/>
                    <a:gdLst>
                      <a:gd name="T0" fmla="*/ 0 w 35"/>
                      <a:gd name="T1" fmla="*/ 0 h 25"/>
                      <a:gd name="T2" fmla="*/ 0 w 35"/>
                      <a:gd name="T3" fmla="*/ 0 h 25"/>
                      <a:gd name="T4" fmla="*/ 0 w 35"/>
                      <a:gd name="T5" fmla="*/ 0 h 25"/>
                      <a:gd name="T6" fmla="*/ 0 w 35"/>
                      <a:gd name="T7" fmla="*/ 0 h 25"/>
                      <a:gd name="T8" fmla="*/ 0 w 35"/>
                      <a:gd name="T9" fmla="*/ 0 h 25"/>
                      <a:gd name="T10" fmla="*/ 0 w 35"/>
                      <a:gd name="T11" fmla="*/ 0 h 25"/>
                      <a:gd name="T12" fmla="*/ 0 w 35"/>
                      <a:gd name="T13" fmla="*/ 0 h 25"/>
                      <a:gd name="T14" fmla="*/ 0 w 35"/>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5"/>
                      <a:gd name="T26" fmla="*/ 35 w 3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5">
                        <a:moveTo>
                          <a:pt x="0" y="0"/>
                        </a:moveTo>
                        <a:lnTo>
                          <a:pt x="10" y="7"/>
                        </a:lnTo>
                        <a:lnTo>
                          <a:pt x="20" y="11"/>
                        </a:lnTo>
                        <a:lnTo>
                          <a:pt x="30" y="16"/>
                        </a:lnTo>
                        <a:lnTo>
                          <a:pt x="35" y="25"/>
                        </a:lnTo>
                        <a:lnTo>
                          <a:pt x="27" y="22"/>
                        </a:lnTo>
                        <a:lnTo>
                          <a:pt x="10" y="1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16" name="Freeform 277"/>
                  <p:cNvSpPr>
                    <a:spLocks noChangeArrowheads="1"/>
                  </p:cNvSpPr>
                  <p:nvPr/>
                </p:nvSpPr>
                <p:spPr bwMode="auto">
                  <a:xfrm>
                    <a:off x="4737" y="3010"/>
                    <a:ext cx="1" cy="1"/>
                  </a:xfrm>
                  <a:custGeom>
                    <a:avLst/>
                    <a:gdLst>
                      <a:gd name="T0" fmla="*/ 0 w 11"/>
                      <a:gd name="T1" fmla="*/ 0 h 17"/>
                      <a:gd name="T2" fmla="*/ 0 w 11"/>
                      <a:gd name="T3" fmla="*/ 0 h 17"/>
                      <a:gd name="T4" fmla="*/ 0 w 11"/>
                      <a:gd name="T5" fmla="*/ 0 h 17"/>
                      <a:gd name="T6" fmla="*/ 0 w 11"/>
                      <a:gd name="T7" fmla="*/ 0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0" y="0"/>
                        </a:moveTo>
                        <a:lnTo>
                          <a:pt x="11" y="0"/>
                        </a:lnTo>
                        <a:lnTo>
                          <a:pt x="11" y="1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17" name="Freeform 278"/>
                  <p:cNvSpPr>
                    <a:spLocks noChangeArrowheads="1"/>
                  </p:cNvSpPr>
                  <p:nvPr/>
                </p:nvSpPr>
                <p:spPr bwMode="auto">
                  <a:xfrm>
                    <a:off x="4724" y="3020"/>
                    <a:ext cx="26" cy="62"/>
                  </a:xfrm>
                  <a:custGeom>
                    <a:avLst/>
                    <a:gdLst>
                      <a:gd name="T0" fmla="*/ 0 w 286"/>
                      <a:gd name="T1" fmla="*/ 0 h 712"/>
                      <a:gd name="T2" fmla="*/ 0 w 286"/>
                      <a:gd name="T3" fmla="*/ 0 h 712"/>
                      <a:gd name="T4" fmla="*/ 0 w 286"/>
                      <a:gd name="T5" fmla="*/ 0 h 712"/>
                      <a:gd name="T6" fmla="*/ 0 w 286"/>
                      <a:gd name="T7" fmla="*/ 0 h 712"/>
                      <a:gd name="T8" fmla="*/ 0 w 286"/>
                      <a:gd name="T9" fmla="*/ 0 h 712"/>
                      <a:gd name="T10" fmla="*/ 0 w 286"/>
                      <a:gd name="T11" fmla="*/ 0 h 712"/>
                      <a:gd name="T12" fmla="*/ 0 w 286"/>
                      <a:gd name="T13" fmla="*/ 0 h 712"/>
                      <a:gd name="T14" fmla="*/ 0 w 286"/>
                      <a:gd name="T15" fmla="*/ 0 h 712"/>
                      <a:gd name="T16" fmla="*/ 0 w 286"/>
                      <a:gd name="T17" fmla="*/ 0 h 712"/>
                      <a:gd name="T18" fmla="*/ 0 w 286"/>
                      <a:gd name="T19" fmla="*/ 0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
                      <a:gd name="T31" fmla="*/ 0 h 712"/>
                      <a:gd name="T32" fmla="*/ 286 w 286"/>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 h="712">
                        <a:moveTo>
                          <a:pt x="244" y="0"/>
                        </a:moveTo>
                        <a:lnTo>
                          <a:pt x="217" y="29"/>
                        </a:lnTo>
                        <a:lnTo>
                          <a:pt x="209" y="71"/>
                        </a:lnTo>
                        <a:lnTo>
                          <a:pt x="168" y="112"/>
                        </a:lnTo>
                        <a:lnTo>
                          <a:pt x="83" y="304"/>
                        </a:lnTo>
                        <a:lnTo>
                          <a:pt x="37" y="478"/>
                        </a:lnTo>
                        <a:lnTo>
                          <a:pt x="0" y="712"/>
                        </a:lnTo>
                        <a:lnTo>
                          <a:pt x="118" y="608"/>
                        </a:lnTo>
                        <a:lnTo>
                          <a:pt x="286" y="92"/>
                        </a:lnTo>
                        <a:lnTo>
                          <a:pt x="244" y="0"/>
                        </a:lnTo>
                        <a:close/>
                      </a:path>
                    </a:pathLst>
                  </a:custGeom>
                  <a:solidFill>
                    <a:srgbClr val="40000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18" name="Freeform 279"/>
                  <p:cNvSpPr>
                    <a:spLocks noChangeArrowheads="1"/>
                  </p:cNvSpPr>
                  <p:nvPr/>
                </p:nvSpPr>
                <p:spPr bwMode="auto">
                  <a:xfrm>
                    <a:off x="4696" y="3008"/>
                    <a:ext cx="95" cy="103"/>
                  </a:xfrm>
                  <a:custGeom>
                    <a:avLst/>
                    <a:gdLst>
                      <a:gd name="T0" fmla="*/ 0 w 1067"/>
                      <a:gd name="T1" fmla="*/ 0 h 1186"/>
                      <a:gd name="T2" fmla="*/ 0 w 1067"/>
                      <a:gd name="T3" fmla="*/ 0 h 1186"/>
                      <a:gd name="T4" fmla="*/ 0 w 1067"/>
                      <a:gd name="T5" fmla="*/ 0 h 1186"/>
                      <a:gd name="T6" fmla="*/ 0 w 1067"/>
                      <a:gd name="T7" fmla="*/ 0 h 1186"/>
                      <a:gd name="T8" fmla="*/ 0 w 1067"/>
                      <a:gd name="T9" fmla="*/ 0 h 1186"/>
                      <a:gd name="T10" fmla="*/ 0 w 1067"/>
                      <a:gd name="T11" fmla="*/ 0 h 1186"/>
                      <a:gd name="T12" fmla="*/ 0 w 1067"/>
                      <a:gd name="T13" fmla="*/ 0 h 1186"/>
                      <a:gd name="T14" fmla="*/ 0 w 1067"/>
                      <a:gd name="T15" fmla="*/ 0 h 1186"/>
                      <a:gd name="T16" fmla="*/ 0 w 1067"/>
                      <a:gd name="T17" fmla="*/ 0 h 1186"/>
                      <a:gd name="T18" fmla="*/ 0 w 1067"/>
                      <a:gd name="T19" fmla="*/ 0 h 1186"/>
                      <a:gd name="T20" fmla="*/ 0 w 1067"/>
                      <a:gd name="T21" fmla="*/ 0 h 1186"/>
                      <a:gd name="T22" fmla="*/ 0 w 1067"/>
                      <a:gd name="T23" fmla="*/ 0 h 1186"/>
                      <a:gd name="T24" fmla="*/ 0 w 1067"/>
                      <a:gd name="T25" fmla="*/ 0 h 1186"/>
                      <a:gd name="T26" fmla="*/ 0 w 1067"/>
                      <a:gd name="T27" fmla="*/ 0 h 1186"/>
                      <a:gd name="T28" fmla="*/ 0 w 1067"/>
                      <a:gd name="T29" fmla="*/ 0 h 1186"/>
                      <a:gd name="T30" fmla="*/ 0 w 1067"/>
                      <a:gd name="T31" fmla="*/ 0 h 1186"/>
                      <a:gd name="T32" fmla="*/ 0 w 1067"/>
                      <a:gd name="T33" fmla="*/ 0 h 1186"/>
                      <a:gd name="T34" fmla="*/ 0 w 1067"/>
                      <a:gd name="T35" fmla="*/ 0 h 1186"/>
                      <a:gd name="T36" fmla="*/ 0 w 1067"/>
                      <a:gd name="T37" fmla="*/ 0 h 1186"/>
                      <a:gd name="T38" fmla="*/ 0 w 1067"/>
                      <a:gd name="T39" fmla="*/ 0 h 1186"/>
                      <a:gd name="T40" fmla="*/ 0 w 1067"/>
                      <a:gd name="T41" fmla="*/ 0 h 1186"/>
                      <a:gd name="T42" fmla="*/ 0 w 1067"/>
                      <a:gd name="T43" fmla="*/ 0 h 1186"/>
                      <a:gd name="T44" fmla="*/ 0 w 1067"/>
                      <a:gd name="T45" fmla="*/ 0 h 1186"/>
                      <a:gd name="T46" fmla="*/ 0 w 1067"/>
                      <a:gd name="T47" fmla="*/ 0 h 1186"/>
                      <a:gd name="T48" fmla="*/ 0 w 1067"/>
                      <a:gd name="T49" fmla="*/ 0 h 1186"/>
                      <a:gd name="T50" fmla="*/ 0 w 1067"/>
                      <a:gd name="T51" fmla="*/ 0 h 1186"/>
                      <a:gd name="T52" fmla="*/ 0 w 1067"/>
                      <a:gd name="T53" fmla="*/ 0 h 1186"/>
                      <a:gd name="T54" fmla="*/ 0 w 1067"/>
                      <a:gd name="T55" fmla="*/ 0 h 1186"/>
                      <a:gd name="T56" fmla="*/ 0 w 1067"/>
                      <a:gd name="T57" fmla="*/ 0 h 1186"/>
                      <a:gd name="T58" fmla="*/ 0 w 1067"/>
                      <a:gd name="T59" fmla="*/ 0 h 1186"/>
                      <a:gd name="T60" fmla="*/ 0 w 1067"/>
                      <a:gd name="T61" fmla="*/ 0 h 1186"/>
                      <a:gd name="T62" fmla="*/ 0 w 1067"/>
                      <a:gd name="T63" fmla="*/ 0 h 1186"/>
                      <a:gd name="T64" fmla="*/ 0 w 1067"/>
                      <a:gd name="T65" fmla="*/ 0 h 1186"/>
                      <a:gd name="T66" fmla="*/ 0 w 1067"/>
                      <a:gd name="T67" fmla="*/ 0 h 1186"/>
                      <a:gd name="T68" fmla="*/ 0 w 1067"/>
                      <a:gd name="T69" fmla="*/ 0 h 1186"/>
                      <a:gd name="T70" fmla="*/ 0 w 1067"/>
                      <a:gd name="T71" fmla="*/ 0 h 1186"/>
                      <a:gd name="T72" fmla="*/ 0 w 1067"/>
                      <a:gd name="T73" fmla="*/ 0 h 1186"/>
                      <a:gd name="T74" fmla="*/ 0 w 1067"/>
                      <a:gd name="T75" fmla="*/ 0 h 1186"/>
                      <a:gd name="T76" fmla="*/ 0 w 1067"/>
                      <a:gd name="T77" fmla="*/ 0 h 1186"/>
                      <a:gd name="T78" fmla="*/ 0 w 1067"/>
                      <a:gd name="T79" fmla="*/ 0 h 1186"/>
                      <a:gd name="T80" fmla="*/ 0 w 1067"/>
                      <a:gd name="T81" fmla="*/ 0 h 1186"/>
                      <a:gd name="T82" fmla="*/ 0 w 1067"/>
                      <a:gd name="T83" fmla="*/ 0 h 1186"/>
                      <a:gd name="T84" fmla="*/ 0 w 1067"/>
                      <a:gd name="T85" fmla="*/ 0 h 1186"/>
                      <a:gd name="T86" fmla="*/ 0 w 1067"/>
                      <a:gd name="T87" fmla="*/ 0 h 1186"/>
                      <a:gd name="T88" fmla="*/ 0 w 1067"/>
                      <a:gd name="T89" fmla="*/ 0 h 1186"/>
                      <a:gd name="T90" fmla="*/ 0 w 1067"/>
                      <a:gd name="T91" fmla="*/ 0 h 1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7"/>
                      <a:gd name="T139" fmla="*/ 0 h 1186"/>
                      <a:gd name="T140" fmla="*/ 1067 w 1067"/>
                      <a:gd name="T141" fmla="*/ 1186 h 1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7" h="1186">
                        <a:moveTo>
                          <a:pt x="869" y="62"/>
                        </a:moveTo>
                        <a:lnTo>
                          <a:pt x="836" y="0"/>
                        </a:lnTo>
                        <a:lnTo>
                          <a:pt x="576" y="108"/>
                        </a:lnTo>
                        <a:lnTo>
                          <a:pt x="564" y="191"/>
                        </a:lnTo>
                        <a:lnTo>
                          <a:pt x="542" y="220"/>
                        </a:lnTo>
                        <a:lnTo>
                          <a:pt x="513" y="253"/>
                        </a:lnTo>
                        <a:lnTo>
                          <a:pt x="496" y="312"/>
                        </a:lnTo>
                        <a:lnTo>
                          <a:pt x="438" y="449"/>
                        </a:lnTo>
                        <a:lnTo>
                          <a:pt x="391" y="611"/>
                        </a:lnTo>
                        <a:lnTo>
                          <a:pt x="370" y="720"/>
                        </a:lnTo>
                        <a:lnTo>
                          <a:pt x="160" y="724"/>
                        </a:lnTo>
                        <a:lnTo>
                          <a:pt x="127" y="745"/>
                        </a:lnTo>
                        <a:lnTo>
                          <a:pt x="30" y="745"/>
                        </a:lnTo>
                        <a:lnTo>
                          <a:pt x="4" y="787"/>
                        </a:lnTo>
                        <a:lnTo>
                          <a:pt x="0" y="837"/>
                        </a:lnTo>
                        <a:lnTo>
                          <a:pt x="9" y="882"/>
                        </a:lnTo>
                        <a:lnTo>
                          <a:pt x="98" y="899"/>
                        </a:lnTo>
                        <a:lnTo>
                          <a:pt x="139" y="961"/>
                        </a:lnTo>
                        <a:lnTo>
                          <a:pt x="223" y="982"/>
                        </a:lnTo>
                        <a:lnTo>
                          <a:pt x="285" y="982"/>
                        </a:lnTo>
                        <a:lnTo>
                          <a:pt x="357" y="995"/>
                        </a:lnTo>
                        <a:lnTo>
                          <a:pt x="361" y="1024"/>
                        </a:lnTo>
                        <a:lnTo>
                          <a:pt x="357" y="1086"/>
                        </a:lnTo>
                        <a:lnTo>
                          <a:pt x="365" y="1128"/>
                        </a:lnTo>
                        <a:lnTo>
                          <a:pt x="403" y="1132"/>
                        </a:lnTo>
                        <a:lnTo>
                          <a:pt x="450" y="1140"/>
                        </a:lnTo>
                        <a:lnTo>
                          <a:pt x="496" y="1182"/>
                        </a:lnTo>
                        <a:lnTo>
                          <a:pt x="550" y="1182"/>
                        </a:lnTo>
                        <a:lnTo>
                          <a:pt x="601" y="1177"/>
                        </a:lnTo>
                        <a:lnTo>
                          <a:pt x="677" y="1153"/>
                        </a:lnTo>
                        <a:lnTo>
                          <a:pt x="760" y="1161"/>
                        </a:lnTo>
                        <a:lnTo>
                          <a:pt x="845" y="1186"/>
                        </a:lnTo>
                        <a:lnTo>
                          <a:pt x="925" y="1169"/>
                        </a:lnTo>
                        <a:lnTo>
                          <a:pt x="978" y="1107"/>
                        </a:lnTo>
                        <a:lnTo>
                          <a:pt x="974" y="1040"/>
                        </a:lnTo>
                        <a:lnTo>
                          <a:pt x="995" y="957"/>
                        </a:lnTo>
                        <a:lnTo>
                          <a:pt x="1007" y="849"/>
                        </a:lnTo>
                        <a:lnTo>
                          <a:pt x="1033" y="749"/>
                        </a:lnTo>
                        <a:lnTo>
                          <a:pt x="1067" y="599"/>
                        </a:lnTo>
                        <a:lnTo>
                          <a:pt x="1062" y="449"/>
                        </a:lnTo>
                        <a:lnTo>
                          <a:pt x="1062" y="316"/>
                        </a:lnTo>
                        <a:lnTo>
                          <a:pt x="1054" y="224"/>
                        </a:lnTo>
                        <a:lnTo>
                          <a:pt x="1033" y="183"/>
                        </a:lnTo>
                        <a:lnTo>
                          <a:pt x="986" y="150"/>
                        </a:lnTo>
                        <a:lnTo>
                          <a:pt x="932" y="95"/>
                        </a:lnTo>
                        <a:lnTo>
                          <a:pt x="869" y="62"/>
                        </a:lnTo>
                        <a:close/>
                      </a:path>
                    </a:pathLst>
                  </a:custGeom>
                  <a:solidFill>
                    <a:srgbClr val="C0C0C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19" name="Freeform 280"/>
                  <p:cNvSpPr>
                    <a:spLocks noChangeArrowheads="1"/>
                  </p:cNvSpPr>
                  <p:nvPr/>
                </p:nvSpPr>
                <p:spPr bwMode="auto">
                  <a:xfrm>
                    <a:off x="4729" y="3016"/>
                    <a:ext cx="60" cy="96"/>
                  </a:xfrm>
                  <a:custGeom>
                    <a:avLst/>
                    <a:gdLst>
                      <a:gd name="T0" fmla="*/ 0 w 676"/>
                      <a:gd name="T1" fmla="*/ 0 h 1106"/>
                      <a:gd name="T2" fmla="*/ 0 w 676"/>
                      <a:gd name="T3" fmla="*/ 0 h 1106"/>
                      <a:gd name="T4" fmla="*/ 0 w 676"/>
                      <a:gd name="T5" fmla="*/ 0 h 1106"/>
                      <a:gd name="T6" fmla="*/ 0 w 676"/>
                      <a:gd name="T7" fmla="*/ 0 h 1106"/>
                      <a:gd name="T8" fmla="*/ 0 w 676"/>
                      <a:gd name="T9" fmla="*/ 0 h 1106"/>
                      <a:gd name="T10" fmla="*/ 0 w 676"/>
                      <a:gd name="T11" fmla="*/ 0 h 1106"/>
                      <a:gd name="T12" fmla="*/ 0 w 676"/>
                      <a:gd name="T13" fmla="*/ 0 h 1106"/>
                      <a:gd name="T14" fmla="*/ 0 w 676"/>
                      <a:gd name="T15" fmla="*/ 0 h 1106"/>
                      <a:gd name="T16" fmla="*/ 0 w 676"/>
                      <a:gd name="T17" fmla="*/ 0 h 1106"/>
                      <a:gd name="T18" fmla="*/ 0 w 676"/>
                      <a:gd name="T19" fmla="*/ 0 h 1106"/>
                      <a:gd name="T20" fmla="*/ 0 w 676"/>
                      <a:gd name="T21" fmla="*/ 0 h 1106"/>
                      <a:gd name="T22" fmla="*/ 0 w 676"/>
                      <a:gd name="T23" fmla="*/ 0 h 1106"/>
                      <a:gd name="T24" fmla="*/ 0 w 676"/>
                      <a:gd name="T25" fmla="*/ 0 h 1106"/>
                      <a:gd name="T26" fmla="*/ 0 w 676"/>
                      <a:gd name="T27" fmla="*/ 0 h 1106"/>
                      <a:gd name="T28" fmla="*/ 0 w 676"/>
                      <a:gd name="T29" fmla="*/ 0 h 1106"/>
                      <a:gd name="T30" fmla="*/ 0 w 676"/>
                      <a:gd name="T31" fmla="*/ 0 h 1106"/>
                      <a:gd name="T32" fmla="*/ 0 w 676"/>
                      <a:gd name="T33" fmla="*/ 0 h 1106"/>
                      <a:gd name="T34" fmla="*/ 0 w 676"/>
                      <a:gd name="T35" fmla="*/ 0 h 1106"/>
                      <a:gd name="T36" fmla="*/ 0 w 676"/>
                      <a:gd name="T37" fmla="*/ 0 h 1106"/>
                      <a:gd name="T38" fmla="*/ 0 w 676"/>
                      <a:gd name="T39" fmla="*/ 0 h 1106"/>
                      <a:gd name="T40" fmla="*/ 0 w 676"/>
                      <a:gd name="T41" fmla="*/ 0 h 1106"/>
                      <a:gd name="T42" fmla="*/ 0 w 676"/>
                      <a:gd name="T43" fmla="*/ 0 h 1106"/>
                      <a:gd name="T44" fmla="*/ 0 w 676"/>
                      <a:gd name="T45" fmla="*/ 0 h 1106"/>
                      <a:gd name="T46" fmla="*/ 0 w 676"/>
                      <a:gd name="T47" fmla="*/ 0 h 1106"/>
                      <a:gd name="T48" fmla="*/ 0 w 676"/>
                      <a:gd name="T49" fmla="*/ 0 h 1106"/>
                      <a:gd name="T50" fmla="*/ 0 w 676"/>
                      <a:gd name="T51" fmla="*/ 0 h 1106"/>
                      <a:gd name="T52" fmla="*/ 0 w 676"/>
                      <a:gd name="T53" fmla="*/ 0 h 1106"/>
                      <a:gd name="T54" fmla="*/ 0 w 676"/>
                      <a:gd name="T55" fmla="*/ 0 h 1106"/>
                      <a:gd name="T56" fmla="*/ 0 w 676"/>
                      <a:gd name="T57" fmla="*/ 0 h 1106"/>
                      <a:gd name="T58" fmla="*/ 0 w 676"/>
                      <a:gd name="T59" fmla="*/ 0 h 1106"/>
                      <a:gd name="T60" fmla="*/ 0 w 676"/>
                      <a:gd name="T61" fmla="*/ 0 h 1106"/>
                      <a:gd name="T62" fmla="*/ 0 w 676"/>
                      <a:gd name="T63" fmla="*/ 0 h 1106"/>
                      <a:gd name="T64" fmla="*/ 0 w 676"/>
                      <a:gd name="T65" fmla="*/ 0 h 1106"/>
                      <a:gd name="T66" fmla="*/ 0 w 676"/>
                      <a:gd name="T67" fmla="*/ 0 h 1106"/>
                      <a:gd name="T68" fmla="*/ 0 w 676"/>
                      <a:gd name="T69" fmla="*/ 0 h 1106"/>
                      <a:gd name="T70" fmla="*/ 0 w 676"/>
                      <a:gd name="T71" fmla="*/ 0 h 1106"/>
                      <a:gd name="T72" fmla="*/ 0 w 676"/>
                      <a:gd name="T73" fmla="*/ 0 h 1106"/>
                      <a:gd name="T74" fmla="*/ 0 w 676"/>
                      <a:gd name="T75" fmla="*/ 0 h 1106"/>
                      <a:gd name="T76" fmla="*/ 0 w 676"/>
                      <a:gd name="T77" fmla="*/ 0 h 1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76"/>
                      <a:gd name="T118" fmla="*/ 0 h 1106"/>
                      <a:gd name="T119" fmla="*/ 676 w 676"/>
                      <a:gd name="T120" fmla="*/ 1106 h 1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76" h="1106">
                        <a:moveTo>
                          <a:pt x="0" y="928"/>
                        </a:moveTo>
                        <a:lnTo>
                          <a:pt x="88" y="915"/>
                        </a:lnTo>
                        <a:lnTo>
                          <a:pt x="163" y="911"/>
                        </a:lnTo>
                        <a:lnTo>
                          <a:pt x="247" y="903"/>
                        </a:lnTo>
                        <a:lnTo>
                          <a:pt x="340" y="890"/>
                        </a:lnTo>
                        <a:lnTo>
                          <a:pt x="382" y="861"/>
                        </a:lnTo>
                        <a:lnTo>
                          <a:pt x="495" y="720"/>
                        </a:lnTo>
                        <a:lnTo>
                          <a:pt x="437" y="761"/>
                        </a:lnTo>
                        <a:lnTo>
                          <a:pt x="398" y="795"/>
                        </a:lnTo>
                        <a:lnTo>
                          <a:pt x="420" y="695"/>
                        </a:lnTo>
                        <a:lnTo>
                          <a:pt x="462" y="657"/>
                        </a:lnTo>
                        <a:lnTo>
                          <a:pt x="524" y="553"/>
                        </a:lnTo>
                        <a:lnTo>
                          <a:pt x="466" y="603"/>
                        </a:lnTo>
                        <a:lnTo>
                          <a:pt x="428" y="616"/>
                        </a:lnTo>
                        <a:lnTo>
                          <a:pt x="437" y="544"/>
                        </a:lnTo>
                        <a:lnTo>
                          <a:pt x="478" y="490"/>
                        </a:lnTo>
                        <a:lnTo>
                          <a:pt x="520" y="449"/>
                        </a:lnTo>
                        <a:lnTo>
                          <a:pt x="563" y="328"/>
                        </a:lnTo>
                        <a:lnTo>
                          <a:pt x="482" y="428"/>
                        </a:lnTo>
                        <a:lnTo>
                          <a:pt x="437" y="465"/>
                        </a:lnTo>
                        <a:lnTo>
                          <a:pt x="432" y="311"/>
                        </a:lnTo>
                        <a:lnTo>
                          <a:pt x="420" y="249"/>
                        </a:lnTo>
                        <a:lnTo>
                          <a:pt x="394" y="220"/>
                        </a:lnTo>
                        <a:lnTo>
                          <a:pt x="357" y="174"/>
                        </a:lnTo>
                        <a:lnTo>
                          <a:pt x="298" y="153"/>
                        </a:lnTo>
                        <a:lnTo>
                          <a:pt x="268" y="141"/>
                        </a:lnTo>
                        <a:lnTo>
                          <a:pt x="352" y="62"/>
                        </a:lnTo>
                        <a:lnTo>
                          <a:pt x="441" y="83"/>
                        </a:lnTo>
                        <a:lnTo>
                          <a:pt x="499" y="116"/>
                        </a:lnTo>
                        <a:lnTo>
                          <a:pt x="520" y="149"/>
                        </a:lnTo>
                        <a:lnTo>
                          <a:pt x="503" y="99"/>
                        </a:lnTo>
                        <a:lnTo>
                          <a:pt x="470" y="83"/>
                        </a:lnTo>
                        <a:lnTo>
                          <a:pt x="416" y="62"/>
                        </a:lnTo>
                        <a:lnTo>
                          <a:pt x="373" y="54"/>
                        </a:lnTo>
                        <a:lnTo>
                          <a:pt x="398" y="41"/>
                        </a:lnTo>
                        <a:lnTo>
                          <a:pt x="441" y="29"/>
                        </a:lnTo>
                        <a:lnTo>
                          <a:pt x="478" y="16"/>
                        </a:lnTo>
                        <a:lnTo>
                          <a:pt x="499" y="0"/>
                        </a:lnTo>
                        <a:lnTo>
                          <a:pt x="550" y="33"/>
                        </a:lnTo>
                        <a:lnTo>
                          <a:pt x="579" y="62"/>
                        </a:lnTo>
                        <a:lnTo>
                          <a:pt x="608" y="99"/>
                        </a:lnTo>
                        <a:lnTo>
                          <a:pt x="651" y="120"/>
                        </a:lnTo>
                        <a:lnTo>
                          <a:pt x="659" y="158"/>
                        </a:lnTo>
                        <a:lnTo>
                          <a:pt x="676" y="220"/>
                        </a:lnTo>
                        <a:lnTo>
                          <a:pt x="676" y="316"/>
                        </a:lnTo>
                        <a:lnTo>
                          <a:pt x="672" y="415"/>
                        </a:lnTo>
                        <a:lnTo>
                          <a:pt x="668" y="528"/>
                        </a:lnTo>
                        <a:lnTo>
                          <a:pt x="647" y="645"/>
                        </a:lnTo>
                        <a:lnTo>
                          <a:pt x="621" y="766"/>
                        </a:lnTo>
                        <a:lnTo>
                          <a:pt x="608" y="870"/>
                        </a:lnTo>
                        <a:lnTo>
                          <a:pt x="588" y="944"/>
                        </a:lnTo>
                        <a:lnTo>
                          <a:pt x="592" y="1011"/>
                        </a:lnTo>
                        <a:lnTo>
                          <a:pt x="583" y="1048"/>
                        </a:lnTo>
                        <a:lnTo>
                          <a:pt x="554" y="1077"/>
                        </a:lnTo>
                        <a:lnTo>
                          <a:pt x="516" y="1102"/>
                        </a:lnTo>
                        <a:lnTo>
                          <a:pt x="466" y="1106"/>
                        </a:lnTo>
                        <a:lnTo>
                          <a:pt x="441" y="1094"/>
                        </a:lnTo>
                        <a:lnTo>
                          <a:pt x="407" y="1090"/>
                        </a:lnTo>
                        <a:lnTo>
                          <a:pt x="327" y="1073"/>
                        </a:lnTo>
                        <a:lnTo>
                          <a:pt x="361" y="1032"/>
                        </a:lnTo>
                        <a:lnTo>
                          <a:pt x="398" y="973"/>
                        </a:lnTo>
                        <a:lnTo>
                          <a:pt x="344" y="1015"/>
                        </a:lnTo>
                        <a:lnTo>
                          <a:pt x="302" y="1052"/>
                        </a:lnTo>
                        <a:lnTo>
                          <a:pt x="272" y="1073"/>
                        </a:lnTo>
                        <a:lnTo>
                          <a:pt x="231" y="1094"/>
                        </a:lnTo>
                        <a:lnTo>
                          <a:pt x="185" y="1094"/>
                        </a:lnTo>
                        <a:lnTo>
                          <a:pt x="138" y="1094"/>
                        </a:lnTo>
                        <a:lnTo>
                          <a:pt x="113" y="1082"/>
                        </a:lnTo>
                        <a:lnTo>
                          <a:pt x="101" y="1069"/>
                        </a:lnTo>
                        <a:lnTo>
                          <a:pt x="159" y="1036"/>
                        </a:lnTo>
                        <a:lnTo>
                          <a:pt x="218" y="982"/>
                        </a:lnTo>
                        <a:lnTo>
                          <a:pt x="235" y="957"/>
                        </a:lnTo>
                        <a:lnTo>
                          <a:pt x="189" y="969"/>
                        </a:lnTo>
                        <a:lnTo>
                          <a:pt x="117" y="1023"/>
                        </a:lnTo>
                        <a:lnTo>
                          <a:pt x="88" y="1048"/>
                        </a:lnTo>
                        <a:lnTo>
                          <a:pt x="21" y="1052"/>
                        </a:lnTo>
                        <a:lnTo>
                          <a:pt x="0" y="1040"/>
                        </a:lnTo>
                        <a:lnTo>
                          <a:pt x="0" y="1011"/>
                        </a:lnTo>
                        <a:lnTo>
                          <a:pt x="0" y="92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0" name="Freeform 281"/>
                  <p:cNvSpPr>
                    <a:spLocks noChangeArrowheads="1"/>
                  </p:cNvSpPr>
                  <p:nvPr/>
                </p:nvSpPr>
                <p:spPr bwMode="auto">
                  <a:xfrm>
                    <a:off x="4767" y="3063"/>
                    <a:ext cx="17" cy="44"/>
                  </a:xfrm>
                  <a:custGeom>
                    <a:avLst/>
                    <a:gdLst>
                      <a:gd name="T0" fmla="*/ 0 w 197"/>
                      <a:gd name="T1" fmla="*/ 0 h 513"/>
                      <a:gd name="T2" fmla="*/ 0 w 197"/>
                      <a:gd name="T3" fmla="*/ 0 h 513"/>
                      <a:gd name="T4" fmla="*/ 0 w 197"/>
                      <a:gd name="T5" fmla="*/ 0 h 513"/>
                      <a:gd name="T6" fmla="*/ 0 w 197"/>
                      <a:gd name="T7" fmla="*/ 0 h 513"/>
                      <a:gd name="T8" fmla="*/ 0 w 197"/>
                      <a:gd name="T9" fmla="*/ 0 h 513"/>
                      <a:gd name="T10" fmla="*/ 0 w 197"/>
                      <a:gd name="T11" fmla="*/ 0 h 513"/>
                      <a:gd name="T12" fmla="*/ 0 w 197"/>
                      <a:gd name="T13" fmla="*/ 0 h 513"/>
                      <a:gd name="T14" fmla="*/ 0 w 197"/>
                      <a:gd name="T15" fmla="*/ 0 h 513"/>
                      <a:gd name="T16" fmla="*/ 0 w 197"/>
                      <a:gd name="T17" fmla="*/ 0 h 513"/>
                      <a:gd name="T18" fmla="*/ 0 w 197"/>
                      <a:gd name="T19" fmla="*/ 0 h 513"/>
                      <a:gd name="T20" fmla="*/ 0 w 197"/>
                      <a:gd name="T21" fmla="*/ 0 h 513"/>
                      <a:gd name="T22" fmla="*/ 0 w 197"/>
                      <a:gd name="T23" fmla="*/ 0 h 513"/>
                      <a:gd name="T24" fmla="*/ 0 w 197"/>
                      <a:gd name="T25" fmla="*/ 0 h 513"/>
                      <a:gd name="T26" fmla="*/ 0 w 197"/>
                      <a:gd name="T27" fmla="*/ 0 h 5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513"/>
                      <a:gd name="T44" fmla="*/ 197 w 197"/>
                      <a:gd name="T45" fmla="*/ 513 h 5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513">
                        <a:moveTo>
                          <a:pt x="0" y="513"/>
                        </a:moveTo>
                        <a:lnTo>
                          <a:pt x="34" y="496"/>
                        </a:lnTo>
                        <a:lnTo>
                          <a:pt x="71" y="455"/>
                        </a:lnTo>
                        <a:lnTo>
                          <a:pt x="105" y="380"/>
                        </a:lnTo>
                        <a:lnTo>
                          <a:pt x="122" y="317"/>
                        </a:lnTo>
                        <a:lnTo>
                          <a:pt x="147" y="247"/>
                        </a:lnTo>
                        <a:lnTo>
                          <a:pt x="160" y="180"/>
                        </a:lnTo>
                        <a:lnTo>
                          <a:pt x="180" y="76"/>
                        </a:lnTo>
                        <a:lnTo>
                          <a:pt x="197" y="0"/>
                        </a:lnTo>
                        <a:lnTo>
                          <a:pt x="155" y="151"/>
                        </a:lnTo>
                        <a:lnTo>
                          <a:pt x="122" y="267"/>
                        </a:lnTo>
                        <a:lnTo>
                          <a:pt x="84" y="346"/>
                        </a:lnTo>
                        <a:lnTo>
                          <a:pt x="25" y="430"/>
                        </a:lnTo>
                        <a:lnTo>
                          <a:pt x="0" y="5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1" name="Freeform 282"/>
                  <p:cNvSpPr>
                    <a:spLocks noChangeArrowheads="1"/>
                  </p:cNvSpPr>
                  <p:nvPr/>
                </p:nvSpPr>
                <p:spPr bwMode="auto">
                  <a:xfrm>
                    <a:off x="4697" y="3028"/>
                    <a:ext cx="70" cy="66"/>
                  </a:xfrm>
                  <a:custGeom>
                    <a:avLst/>
                    <a:gdLst>
                      <a:gd name="T0" fmla="*/ 0 w 781"/>
                      <a:gd name="T1" fmla="*/ 0 h 770"/>
                      <a:gd name="T2" fmla="*/ 0 w 781"/>
                      <a:gd name="T3" fmla="*/ 0 h 770"/>
                      <a:gd name="T4" fmla="*/ 0 w 781"/>
                      <a:gd name="T5" fmla="*/ 0 h 770"/>
                      <a:gd name="T6" fmla="*/ 0 w 781"/>
                      <a:gd name="T7" fmla="*/ 0 h 770"/>
                      <a:gd name="T8" fmla="*/ 0 w 781"/>
                      <a:gd name="T9" fmla="*/ 0 h 770"/>
                      <a:gd name="T10" fmla="*/ 0 w 781"/>
                      <a:gd name="T11" fmla="*/ 0 h 770"/>
                      <a:gd name="T12" fmla="*/ 0 w 781"/>
                      <a:gd name="T13" fmla="*/ 0 h 770"/>
                      <a:gd name="T14" fmla="*/ 0 w 781"/>
                      <a:gd name="T15" fmla="*/ 0 h 770"/>
                      <a:gd name="T16" fmla="*/ 0 w 781"/>
                      <a:gd name="T17" fmla="*/ 0 h 770"/>
                      <a:gd name="T18" fmla="*/ 0 w 781"/>
                      <a:gd name="T19" fmla="*/ 0 h 770"/>
                      <a:gd name="T20" fmla="*/ 0 w 781"/>
                      <a:gd name="T21" fmla="*/ 0 h 770"/>
                      <a:gd name="T22" fmla="*/ 0 w 781"/>
                      <a:gd name="T23" fmla="*/ 0 h 770"/>
                      <a:gd name="T24" fmla="*/ 0 w 781"/>
                      <a:gd name="T25" fmla="*/ 0 h 770"/>
                      <a:gd name="T26" fmla="*/ 0 w 781"/>
                      <a:gd name="T27" fmla="*/ 0 h 770"/>
                      <a:gd name="T28" fmla="*/ 0 w 781"/>
                      <a:gd name="T29" fmla="*/ 0 h 770"/>
                      <a:gd name="T30" fmla="*/ 0 w 781"/>
                      <a:gd name="T31" fmla="*/ 0 h 770"/>
                      <a:gd name="T32" fmla="*/ 0 w 781"/>
                      <a:gd name="T33" fmla="*/ 0 h 770"/>
                      <a:gd name="T34" fmla="*/ 0 w 781"/>
                      <a:gd name="T35" fmla="*/ 0 h 770"/>
                      <a:gd name="T36" fmla="*/ 0 w 781"/>
                      <a:gd name="T37" fmla="*/ 0 h 770"/>
                      <a:gd name="T38" fmla="*/ 0 w 781"/>
                      <a:gd name="T39" fmla="*/ 0 h 770"/>
                      <a:gd name="T40" fmla="*/ 0 w 781"/>
                      <a:gd name="T41" fmla="*/ 0 h 770"/>
                      <a:gd name="T42" fmla="*/ 0 w 781"/>
                      <a:gd name="T43" fmla="*/ 0 h 770"/>
                      <a:gd name="T44" fmla="*/ 0 w 781"/>
                      <a:gd name="T45" fmla="*/ 0 h 770"/>
                      <a:gd name="T46" fmla="*/ 0 w 781"/>
                      <a:gd name="T47" fmla="*/ 0 h 770"/>
                      <a:gd name="T48" fmla="*/ 0 w 781"/>
                      <a:gd name="T49" fmla="*/ 0 h 770"/>
                      <a:gd name="T50" fmla="*/ 0 w 781"/>
                      <a:gd name="T51" fmla="*/ 0 h 770"/>
                      <a:gd name="T52" fmla="*/ 0 w 781"/>
                      <a:gd name="T53" fmla="*/ 0 h 770"/>
                      <a:gd name="T54" fmla="*/ 0 w 781"/>
                      <a:gd name="T55" fmla="*/ 0 h 770"/>
                      <a:gd name="T56" fmla="*/ 0 w 781"/>
                      <a:gd name="T57" fmla="*/ 0 h 770"/>
                      <a:gd name="T58" fmla="*/ 0 w 781"/>
                      <a:gd name="T59" fmla="*/ 0 h 770"/>
                      <a:gd name="T60" fmla="*/ 0 w 781"/>
                      <a:gd name="T61" fmla="*/ 0 h 770"/>
                      <a:gd name="T62" fmla="*/ 0 w 781"/>
                      <a:gd name="T63" fmla="*/ 0 h 770"/>
                      <a:gd name="T64" fmla="*/ 0 w 781"/>
                      <a:gd name="T65" fmla="*/ 0 h 770"/>
                      <a:gd name="T66" fmla="*/ 0 w 781"/>
                      <a:gd name="T67" fmla="*/ 0 h 770"/>
                      <a:gd name="T68" fmla="*/ 0 w 781"/>
                      <a:gd name="T69" fmla="*/ 0 h 770"/>
                      <a:gd name="T70" fmla="*/ 0 w 781"/>
                      <a:gd name="T71" fmla="*/ 0 h 770"/>
                      <a:gd name="T72" fmla="*/ 0 w 781"/>
                      <a:gd name="T73" fmla="*/ 0 h 770"/>
                      <a:gd name="T74" fmla="*/ 0 w 781"/>
                      <a:gd name="T75" fmla="*/ 0 h 770"/>
                      <a:gd name="T76" fmla="*/ 0 w 781"/>
                      <a:gd name="T77" fmla="*/ 0 h 770"/>
                      <a:gd name="T78" fmla="*/ 0 w 781"/>
                      <a:gd name="T79" fmla="*/ 0 h 770"/>
                      <a:gd name="T80" fmla="*/ 0 w 781"/>
                      <a:gd name="T81" fmla="*/ 0 h 770"/>
                      <a:gd name="T82" fmla="*/ 0 w 781"/>
                      <a:gd name="T83" fmla="*/ 0 h 770"/>
                      <a:gd name="T84" fmla="*/ 0 w 781"/>
                      <a:gd name="T85" fmla="*/ 0 h 770"/>
                      <a:gd name="T86" fmla="*/ 0 w 781"/>
                      <a:gd name="T87" fmla="*/ 0 h 770"/>
                      <a:gd name="T88" fmla="*/ 0 w 781"/>
                      <a:gd name="T89" fmla="*/ 0 h 770"/>
                      <a:gd name="T90" fmla="*/ 0 w 781"/>
                      <a:gd name="T91" fmla="*/ 0 h 770"/>
                      <a:gd name="T92" fmla="*/ 0 w 781"/>
                      <a:gd name="T93" fmla="*/ 0 h 770"/>
                      <a:gd name="T94" fmla="*/ 0 w 781"/>
                      <a:gd name="T95" fmla="*/ 0 h 770"/>
                      <a:gd name="T96" fmla="*/ 0 w 781"/>
                      <a:gd name="T97" fmla="*/ 0 h 770"/>
                      <a:gd name="T98" fmla="*/ 0 w 781"/>
                      <a:gd name="T99" fmla="*/ 0 h 770"/>
                      <a:gd name="T100" fmla="*/ 0 w 781"/>
                      <a:gd name="T101" fmla="*/ 0 h 770"/>
                      <a:gd name="T102" fmla="*/ 0 w 781"/>
                      <a:gd name="T103" fmla="*/ 0 h 770"/>
                      <a:gd name="T104" fmla="*/ 0 w 781"/>
                      <a:gd name="T105" fmla="*/ 0 h 770"/>
                      <a:gd name="T106" fmla="*/ 0 w 781"/>
                      <a:gd name="T107" fmla="*/ 0 h 770"/>
                      <a:gd name="T108" fmla="*/ 0 w 781"/>
                      <a:gd name="T109" fmla="*/ 0 h 770"/>
                      <a:gd name="T110" fmla="*/ 0 w 781"/>
                      <a:gd name="T111" fmla="*/ 0 h 7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1"/>
                      <a:gd name="T169" fmla="*/ 0 h 770"/>
                      <a:gd name="T170" fmla="*/ 781 w 781"/>
                      <a:gd name="T171" fmla="*/ 770 h 7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1" h="770">
                        <a:moveTo>
                          <a:pt x="638" y="0"/>
                        </a:moveTo>
                        <a:lnTo>
                          <a:pt x="546" y="29"/>
                        </a:lnTo>
                        <a:lnTo>
                          <a:pt x="503" y="66"/>
                        </a:lnTo>
                        <a:lnTo>
                          <a:pt x="478" y="141"/>
                        </a:lnTo>
                        <a:lnTo>
                          <a:pt x="478" y="212"/>
                        </a:lnTo>
                        <a:lnTo>
                          <a:pt x="491" y="253"/>
                        </a:lnTo>
                        <a:lnTo>
                          <a:pt x="483" y="324"/>
                        </a:lnTo>
                        <a:lnTo>
                          <a:pt x="483" y="378"/>
                        </a:lnTo>
                        <a:lnTo>
                          <a:pt x="495" y="391"/>
                        </a:lnTo>
                        <a:lnTo>
                          <a:pt x="483" y="411"/>
                        </a:lnTo>
                        <a:lnTo>
                          <a:pt x="474" y="432"/>
                        </a:lnTo>
                        <a:lnTo>
                          <a:pt x="491" y="454"/>
                        </a:lnTo>
                        <a:lnTo>
                          <a:pt x="491" y="475"/>
                        </a:lnTo>
                        <a:lnTo>
                          <a:pt x="458" y="483"/>
                        </a:lnTo>
                        <a:lnTo>
                          <a:pt x="462" y="504"/>
                        </a:lnTo>
                        <a:lnTo>
                          <a:pt x="429" y="516"/>
                        </a:lnTo>
                        <a:lnTo>
                          <a:pt x="398" y="508"/>
                        </a:lnTo>
                        <a:lnTo>
                          <a:pt x="378" y="516"/>
                        </a:lnTo>
                        <a:lnTo>
                          <a:pt x="285" y="529"/>
                        </a:lnTo>
                        <a:lnTo>
                          <a:pt x="202" y="525"/>
                        </a:lnTo>
                        <a:lnTo>
                          <a:pt x="147" y="529"/>
                        </a:lnTo>
                        <a:lnTo>
                          <a:pt x="113" y="550"/>
                        </a:lnTo>
                        <a:lnTo>
                          <a:pt x="29" y="550"/>
                        </a:lnTo>
                        <a:lnTo>
                          <a:pt x="0" y="579"/>
                        </a:lnTo>
                        <a:lnTo>
                          <a:pt x="0" y="612"/>
                        </a:lnTo>
                        <a:lnTo>
                          <a:pt x="4" y="666"/>
                        </a:lnTo>
                        <a:lnTo>
                          <a:pt x="71" y="683"/>
                        </a:lnTo>
                        <a:lnTo>
                          <a:pt x="71" y="649"/>
                        </a:lnTo>
                        <a:lnTo>
                          <a:pt x="76" y="620"/>
                        </a:lnTo>
                        <a:lnTo>
                          <a:pt x="88" y="608"/>
                        </a:lnTo>
                        <a:lnTo>
                          <a:pt x="93" y="641"/>
                        </a:lnTo>
                        <a:lnTo>
                          <a:pt x="97" y="683"/>
                        </a:lnTo>
                        <a:lnTo>
                          <a:pt x="113" y="708"/>
                        </a:lnTo>
                        <a:lnTo>
                          <a:pt x="142" y="741"/>
                        </a:lnTo>
                        <a:lnTo>
                          <a:pt x="214" y="757"/>
                        </a:lnTo>
                        <a:lnTo>
                          <a:pt x="268" y="766"/>
                        </a:lnTo>
                        <a:lnTo>
                          <a:pt x="332" y="770"/>
                        </a:lnTo>
                        <a:lnTo>
                          <a:pt x="252" y="724"/>
                        </a:lnTo>
                        <a:lnTo>
                          <a:pt x="198" y="683"/>
                        </a:lnTo>
                        <a:lnTo>
                          <a:pt x="184" y="649"/>
                        </a:lnTo>
                        <a:lnTo>
                          <a:pt x="193" y="620"/>
                        </a:lnTo>
                        <a:lnTo>
                          <a:pt x="239" y="616"/>
                        </a:lnTo>
                        <a:lnTo>
                          <a:pt x="256" y="649"/>
                        </a:lnTo>
                        <a:lnTo>
                          <a:pt x="268" y="687"/>
                        </a:lnTo>
                        <a:lnTo>
                          <a:pt x="311" y="728"/>
                        </a:lnTo>
                        <a:lnTo>
                          <a:pt x="357" y="762"/>
                        </a:lnTo>
                        <a:lnTo>
                          <a:pt x="403" y="766"/>
                        </a:lnTo>
                        <a:lnTo>
                          <a:pt x="474" y="762"/>
                        </a:lnTo>
                        <a:lnTo>
                          <a:pt x="398" y="703"/>
                        </a:lnTo>
                        <a:lnTo>
                          <a:pt x="344" y="674"/>
                        </a:lnTo>
                        <a:lnTo>
                          <a:pt x="302" y="641"/>
                        </a:lnTo>
                        <a:lnTo>
                          <a:pt x="289" y="616"/>
                        </a:lnTo>
                        <a:lnTo>
                          <a:pt x="293" y="591"/>
                        </a:lnTo>
                        <a:lnTo>
                          <a:pt x="319" y="587"/>
                        </a:lnTo>
                        <a:lnTo>
                          <a:pt x="348" y="612"/>
                        </a:lnTo>
                        <a:lnTo>
                          <a:pt x="365" y="645"/>
                        </a:lnTo>
                        <a:lnTo>
                          <a:pt x="403" y="687"/>
                        </a:lnTo>
                        <a:lnTo>
                          <a:pt x="449" y="708"/>
                        </a:lnTo>
                        <a:lnTo>
                          <a:pt x="483" y="728"/>
                        </a:lnTo>
                        <a:lnTo>
                          <a:pt x="520" y="745"/>
                        </a:lnTo>
                        <a:lnTo>
                          <a:pt x="563" y="753"/>
                        </a:lnTo>
                        <a:lnTo>
                          <a:pt x="613" y="753"/>
                        </a:lnTo>
                        <a:lnTo>
                          <a:pt x="662" y="744"/>
                        </a:lnTo>
                        <a:lnTo>
                          <a:pt x="554" y="708"/>
                        </a:lnTo>
                        <a:lnTo>
                          <a:pt x="512" y="687"/>
                        </a:lnTo>
                        <a:lnTo>
                          <a:pt x="483" y="649"/>
                        </a:lnTo>
                        <a:lnTo>
                          <a:pt x="478" y="616"/>
                        </a:lnTo>
                        <a:lnTo>
                          <a:pt x="503" y="616"/>
                        </a:lnTo>
                        <a:lnTo>
                          <a:pt x="516" y="645"/>
                        </a:lnTo>
                        <a:lnTo>
                          <a:pt x="538" y="670"/>
                        </a:lnTo>
                        <a:lnTo>
                          <a:pt x="571" y="696"/>
                        </a:lnTo>
                        <a:lnTo>
                          <a:pt x="609" y="721"/>
                        </a:lnTo>
                        <a:lnTo>
                          <a:pt x="659" y="742"/>
                        </a:lnTo>
                        <a:lnTo>
                          <a:pt x="697" y="728"/>
                        </a:lnTo>
                        <a:lnTo>
                          <a:pt x="714" y="708"/>
                        </a:lnTo>
                        <a:lnTo>
                          <a:pt x="743" y="657"/>
                        </a:lnTo>
                        <a:lnTo>
                          <a:pt x="689" y="645"/>
                        </a:lnTo>
                        <a:lnTo>
                          <a:pt x="584" y="633"/>
                        </a:lnTo>
                        <a:lnTo>
                          <a:pt x="520" y="604"/>
                        </a:lnTo>
                        <a:lnTo>
                          <a:pt x="487" y="575"/>
                        </a:lnTo>
                        <a:lnTo>
                          <a:pt x="474" y="541"/>
                        </a:lnTo>
                        <a:lnTo>
                          <a:pt x="470" y="525"/>
                        </a:lnTo>
                        <a:lnTo>
                          <a:pt x="487" y="525"/>
                        </a:lnTo>
                        <a:lnTo>
                          <a:pt x="508" y="550"/>
                        </a:lnTo>
                        <a:lnTo>
                          <a:pt x="542" y="595"/>
                        </a:lnTo>
                        <a:lnTo>
                          <a:pt x="617" y="620"/>
                        </a:lnTo>
                        <a:lnTo>
                          <a:pt x="689" y="642"/>
                        </a:lnTo>
                        <a:lnTo>
                          <a:pt x="743" y="657"/>
                        </a:lnTo>
                        <a:lnTo>
                          <a:pt x="764" y="570"/>
                        </a:lnTo>
                        <a:lnTo>
                          <a:pt x="769" y="508"/>
                        </a:lnTo>
                        <a:lnTo>
                          <a:pt x="769" y="453"/>
                        </a:lnTo>
                        <a:lnTo>
                          <a:pt x="697" y="491"/>
                        </a:lnTo>
                        <a:lnTo>
                          <a:pt x="613" y="508"/>
                        </a:lnTo>
                        <a:lnTo>
                          <a:pt x="546" y="504"/>
                        </a:lnTo>
                        <a:lnTo>
                          <a:pt x="528" y="496"/>
                        </a:lnTo>
                        <a:lnTo>
                          <a:pt x="520" y="475"/>
                        </a:lnTo>
                        <a:lnTo>
                          <a:pt x="559" y="475"/>
                        </a:lnTo>
                        <a:lnTo>
                          <a:pt x="600" y="487"/>
                        </a:lnTo>
                        <a:lnTo>
                          <a:pt x="699" y="491"/>
                        </a:lnTo>
                        <a:lnTo>
                          <a:pt x="769" y="454"/>
                        </a:lnTo>
                        <a:lnTo>
                          <a:pt x="773" y="374"/>
                        </a:lnTo>
                        <a:lnTo>
                          <a:pt x="777" y="320"/>
                        </a:lnTo>
                        <a:lnTo>
                          <a:pt x="781" y="266"/>
                        </a:lnTo>
                        <a:lnTo>
                          <a:pt x="773" y="174"/>
                        </a:lnTo>
                        <a:lnTo>
                          <a:pt x="751" y="141"/>
                        </a:lnTo>
                        <a:lnTo>
                          <a:pt x="689" y="100"/>
                        </a:lnTo>
                        <a:lnTo>
                          <a:pt x="709" y="104"/>
                        </a:lnTo>
                        <a:lnTo>
                          <a:pt x="773" y="133"/>
                        </a:lnTo>
                        <a:lnTo>
                          <a:pt x="747" y="75"/>
                        </a:lnTo>
                        <a:lnTo>
                          <a:pt x="726" y="45"/>
                        </a:lnTo>
                        <a:lnTo>
                          <a:pt x="709" y="25"/>
                        </a:lnTo>
                        <a:lnTo>
                          <a:pt x="638"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2" name="Freeform 283"/>
                  <p:cNvSpPr>
                    <a:spLocks noChangeArrowheads="1"/>
                  </p:cNvSpPr>
                  <p:nvPr/>
                </p:nvSpPr>
                <p:spPr bwMode="auto">
                  <a:xfrm>
                    <a:off x="4744" y="3051"/>
                    <a:ext cx="17" cy="16"/>
                  </a:xfrm>
                  <a:custGeom>
                    <a:avLst/>
                    <a:gdLst>
                      <a:gd name="T0" fmla="*/ 0 w 198"/>
                      <a:gd name="T1" fmla="*/ 0 h 176"/>
                      <a:gd name="T2" fmla="*/ 0 w 198"/>
                      <a:gd name="T3" fmla="*/ 0 h 176"/>
                      <a:gd name="T4" fmla="*/ 0 w 198"/>
                      <a:gd name="T5" fmla="*/ 0 h 176"/>
                      <a:gd name="T6" fmla="*/ 0 w 198"/>
                      <a:gd name="T7" fmla="*/ 0 h 176"/>
                      <a:gd name="T8" fmla="*/ 0 w 198"/>
                      <a:gd name="T9" fmla="*/ 0 h 176"/>
                      <a:gd name="T10" fmla="*/ 0 w 198"/>
                      <a:gd name="T11" fmla="*/ 0 h 176"/>
                      <a:gd name="T12" fmla="*/ 0 w 198"/>
                      <a:gd name="T13" fmla="*/ 0 h 176"/>
                      <a:gd name="T14" fmla="*/ 0 w 198"/>
                      <a:gd name="T15" fmla="*/ 0 h 176"/>
                      <a:gd name="T16" fmla="*/ 0 w 198"/>
                      <a:gd name="T17" fmla="*/ 0 h 176"/>
                      <a:gd name="T18" fmla="*/ 0 w 198"/>
                      <a:gd name="T19" fmla="*/ 0 h 176"/>
                      <a:gd name="T20" fmla="*/ 0 w 198"/>
                      <a:gd name="T21" fmla="*/ 0 h 176"/>
                      <a:gd name="T22" fmla="*/ 0 w 198"/>
                      <a:gd name="T23" fmla="*/ 0 h 176"/>
                      <a:gd name="T24" fmla="*/ 0 w 198"/>
                      <a:gd name="T25" fmla="*/ 0 h 176"/>
                      <a:gd name="T26" fmla="*/ 0 w 198"/>
                      <a:gd name="T27" fmla="*/ 0 h 176"/>
                      <a:gd name="T28" fmla="*/ 0 w 198"/>
                      <a:gd name="T29" fmla="*/ 0 h 176"/>
                      <a:gd name="T30" fmla="*/ 0 w 198"/>
                      <a:gd name="T31" fmla="*/ 0 h 176"/>
                      <a:gd name="T32" fmla="*/ 0 w 198"/>
                      <a:gd name="T33" fmla="*/ 0 h 176"/>
                      <a:gd name="T34" fmla="*/ 0 w 198"/>
                      <a:gd name="T35" fmla="*/ 0 h 176"/>
                      <a:gd name="T36" fmla="*/ 0 w 198"/>
                      <a:gd name="T37" fmla="*/ 0 h 176"/>
                      <a:gd name="T38" fmla="*/ 0 w 198"/>
                      <a:gd name="T39" fmla="*/ 0 h 176"/>
                      <a:gd name="T40" fmla="*/ 0 w 198"/>
                      <a:gd name="T41" fmla="*/ 0 h 176"/>
                      <a:gd name="T42" fmla="*/ 0 w 198"/>
                      <a:gd name="T43" fmla="*/ 0 h 176"/>
                      <a:gd name="T44" fmla="*/ 0 w 198"/>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8"/>
                      <a:gd name="T70" fmla="*/ 0 h 176"/>
                      <a:gd name="T71" fmla="*/ 198 w 198"/>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8" h="176">
                        <a:moveTo>
                          <a:pt x="0" y="0"/>
                        </a:moveTo>
                        <a:lnTo>
                          <a:pt x="0" y="14"/>
                        </a:lnTo>
                        <a:lnTo>
                          <a:pt x="26" y="48"/>
                        </a:lnTo>
                        <a:lnTo>
                          <a:pt x="51" y="66"/>
                        </a:lnTo>
                        <a:lnTo>
                          <a:pt x="103" y="105"/>
                        </a:lnTo>
                        <a:lnTo>
                          <a:pt x="125" y="121"/>
                        </a:lnTo>
                        <a:lnTo>
                          <a:pt x="175" y="159"/>
                        </a:lnTo>
                        <a:lnTo>
                          <a:pt x="120" y="142"/>
                        </a:lnTo>
                        <a:lnTo>
                          <a:pt x="66" y="125"/>
                        </a:lnTo>
                        <a:lnTo>
                          <a:pt x="12" y="121"/>
                        </a:lnTo>
                        <a:lnTo>
                          <a:pt x="16" y="138"/>
                        </a:lnTo>
                        <a:lnTo>
                          <a:pt x="103" y="154"/>
                        </a:lnTo>
                        <a:lnTo>
                          <a:pt x="150" y="172"/>
                        </a:lnTo>
                        <a:lnTo>
                          <a:pt x="175" y="176"/>
                        </a:lnTo>
                        <a:lnTo>
                          <a:pt x="196" y="169"/>
                        </a:lnTo>
                        <a:lnTo>
                          <a:pt x="198" y="148"/>
                        </a:lnTo>
                        <a:lnTo>
                          <a:pt x="181" y="133"/>
                        </a:lnTo>
                        <a:lnTo>
                          <a:pt x="157" y="108"/>
                        </a:lnTo>
                        <a:lnTo>
                          <a:pt x="127" y="75"/>
                        </a:lnTo>
                        <a:lnTo>
                          <a:pt x="97" y="37"/>
                        </a:lnTo>
                        <a:lnTo>
                          <a:pt x="62" y="12"/>
                        </a:lnTo>
                        <a:lnTo>
                          <a:pt x="24"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3" name="Freeform 284"/>
                  <p:cNvSpPr>
                    <a:spLocks noChangeArrowheads="1"/>
                  </p:cNvSpPr>
                  <p:nvPr/>
                </p:nvSpPr>
                <p:spPr bwMode="auto">
                  <a:xfrm>
                    <a:off x="4746" y="3039"/>
                    <a:ext cx="16" cy="19"/>
                  </a:xfrm>
                  <a:custGeom>
                    <a:avLst/>
                    <a:gdLst>
                      <a:gd name="T0" fmla="*/ 0 w 180"/>
                      <a:gd name="T1" fmla="*/ 0 h 229"/>
                      <a:gd name="T2" fmla="*/ 0 w 180"/>
                      <a:gd name="T3" fmla="*/ 0 h 229"/>
                      <a:gd name="T4" fmla="*/ 0 w 180"/>
                      <a:gd name="T5" fmla="*/ 0 h 229"/>
                      <a:gd name="T6" fmla="*/ 0 w 180"/>
                      <a:gd name="T7" fmla="*/ 0 h 229"/>
                      <a:gd name="T8" fmla="*/ 0 w 180"/>
                      <a:gd name="T9" fmla="*/ 0 h 229"/>
                      <a:gd name="T10" fmla="*/ 0 w 180"/>
                      <a:gd name="T11" fmla="*/ 0 h 229"/>
                      <a:gd name="T12" fmla="*/ 0 w 180"/>
                      <a:gd name="T13" fmla="*/ 0 h 229"/>
                      <a:gd name="T14" fmla="*/ 0 w 180"/>
                      <a:gd name="T15" fmla="*/ 0 h 229"/>
                      <a:gd name="T16" fmla="*/ 0 w 180"/>
                      <a:gd name="T17" fmla="*/ 0 h 229"/>
                      <a:gd name="T18" fmla="*/ 0 w 180"/>
                      <a:gd name="T19" fmla="*/ 0 h 229"/>
                      <a:gd name="T20" fmla="*/ 0 w 180"/>
                      <a:gd name="T21" fmla="*/ 0 h 229"/>
                      <a:gd name="T22" fmla="*/ 0 w 180"/>
                      <a:gd name="T23" fmla="*/ 0 h 229"/>
                      <a:gd name="T24" fmla="*/ 0 w 180"/>
                      <a:gd name="T25" fmla="*/ 0 h 229"/>
                      <a:gd name="T26" fmla="*/ 0 w 180"/>
                      <a:gd name="T27" fmla="*/ 0 h 229"/>
                      <a:gd name="T28" fmla="*/ 0 w 180"/>
                      <a:gd name="T29" fmla="*/ 0 h 229"/>
                      <a:gd name="T30" fmla="*/ 0 w 180"/>
                      <a:gd name="T31" fmla="*/ 0 h 229"/>
                      <a:gd name="T32" fmla="*/ 0 w 180"/>
                      <a:gd name="T33" fmla="*/ 0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9"/>
                      <a:gd name="T53" fmla="*/ 180 w 180"/>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9">
                        <a:moveTo>
                          <a:pt x="33" y="0"/>
                        </a:moveTo>
                        <a:lnTo>
                          <a:pt x="8" y="4"/>
                        </a:lnTo>
                        <a:lnTo>
                          <a:pt x="0" y="25"/>
                        </a:lnTo>
                        <a:lnTo>
                          <a:pt x="2" y="43"/>
                        </a:lnTo>
                        <a:lnTo>
                          <a:pt x="17" y="67"/>
                        </a:lnTo>
                        <a:lnTo>
                          <a:pt x="37" y="74"/>
                        </a:lnTo>
                        <a:lnTo>
                          <a:pt x="77" y="99"/>
                        </a:lnTo>
                        <a:lnTo>
                          <a:pt x="115" y="130"/>
                        </a:lnTo>
                        <a:lnTo>
                          <a:pt x="142" y="172"/>
                        </a:lnTo>
                        <a:lnTo>
                          <a:pt x="172" y="216"/>
                        </a:lnTo>
                        <a:lnTo>
                          <a:pt x="180" y="229"/>
                        </a:lnTo>
                        <a:lnTo>
                          <a:pt x="172" y="178"/>
                        </a:lnTo>
                        <a:lnTo>
                          <a:pt x="165" y="132"/>
                        </a:lnTo>
                        <a:lnTo>
                          <a:pt x="151" y="93"/>
                        </a:lnTo>
                        <a:lnTo>
                          <a:pt x="126" y="56"/>
                        </a:lnTo>
                        <a:lnTo>
                          <a:pt x="60" y="6"/>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4" name="Freeform 285"/>
                  <p:cNvSpPr>
                    <a:spLocks noChangeArrowheads="1"/>
                  </p:cNvSpPr>
                  <p:nvPr/>
                </p:nvSpPr>
                <p:spPr bwMode="auto">
                  <a:xfrm>
                    <a:off x="4743" y="3020"/>
                    <a:ext cx="16" cy="12"/>
                  </a:xfrm>
                  <a:custGeom>
                    <a:avLst/>
                    <a:gdLst>
                      <a:gd name="T0" fmla="*/ 0 w 193"/>
                      <a:gd name="T1" fmla="*/ 0 h 133"/>
                      <a:gd name="T2" fmla="*/ 0 w 193"/>
                      <a:gd name="T3" fmla="*/ 0 h 133"/>
                      <a:gd name="T4" fmla="*/ 0 w 193"/>
                      <a:gd name="T5" fmla="*/ 0 h 133"/>
                      <a:gd name="T6" fmla="*/ 0 w 193"/>
                      <a:gd name="T7" fmla="*/ 0 h 133"/>
                      <a:gd name="T8" fmla="*/ 0 w 193"/>
                      <a:gd name="T9" fmla="*/ 0 h 133"/>
                      <a:gd name="T10" fmla="*/ 0 w 193"/>
                      <a:gd name="T11" fmla="*/ 0 h 133"/>
                      <a:gd name="T12" fmla="*/ 0 w 193"/>
                      <a:gd name="T13" fmla="*/ 0 h 133"/>
                      <a:gd name="T14" fmla="*/ 0 w 193"/>
                      <a:gd name="T15" fmla="*/ 0 h 133"/>
                      <a:gd name="T16" fmla="*/ 0 w 193"/>
                      <a:gd name="T17" fmla="*/ 0 h 133"/>
                      <a:gd name="T18" fmla="*/ 0 w 193"/>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133"/>
                      <a:gd name="T32" fmla="*/ 193 w 19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133">
                        <a:moveTo>
                          <a:pt x="0" y="133"/>
                        </a:moveTo>
                        <a:lnTo>
                          <a:pt x="34" y="104"/>
                        </a:lnTo>
                        <a:lnTo>
                          <a:pt x="88" y="83"/>
                        </a:lnTo>
                        <a:lnTo>
                          <a:pt x="125" y="74"/>
                        </a:lnTo>
                        <a:lnTo>
                          <a:pt x="193" y="0"/>
                        </a:lnTo>
                        <a:lnTo>
                          <a:pt x="142" y="29"/>
                        </a:lnTo>
                        <a:lnTo>
                          <a:pt x="96" y="49"/>
                        </a:lnTo>
                        <a:lnTo>
                          <a:pt x="63" y="66"/>
                        </a:lnTo>
                        <a:lnTo>
                          <a:pt x="46" y="83"/>
                        </a:lnTo>
                        <a:lnTo>
                          <a:pt x="0" y="13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5" name="Freeform 286"/>
                  <p:cNvSpPr>
                    <a:spLocks noChangeArrowheads="1"/>
                  </p:cNvSpPr>
                  <p:nvPr/>
                </p:nvSpPr>
                <p:spPr bwMode="auto">
                  <a:xfrm>
                    <a:off x="4729" y="3041"/>
                    <a:ext cx="10" cy="30"/>
                  </a:xfrm>
                  <a:custGeom>
                    <a:avLst/>
                    <a:gdLst>
                      <a:gd name="T0" fmla="*/ 0 w 109"/>
                      <a:gd name="T1" fmla="*/ 0 h 342"/>
                      <a:gd name="T2" fmla="*/ 0 w 109"/>
                      <a:gd name="T3" fmla="*/ 0 h 342"/>
                      <a:gd name="T4" fmla="*/ 0 w 109"/>
                      <a:gd name="T5" fmla="*/ 0 h 342"/>
                      <a:gd name="T6" fmla="*/ 0 w 109"/>
                      <a:gd name="T7" fmla="*/ 0 h 342"/>
                      <a:gd name="T8" fmla="*/ 0 w 109"/>
                      <a:gd name="T9" fmla="*/ 0 h 342"/>
                      <a:gd name="T10" fmla="*/ 0 w 109"/>
                      <a:gd name="T11" fmla="*/ 0 h 342"/>
                      <a:gd name="T12" fmla="*/ 0 w 109"/>
                      <a:gd name="T13" fmla="*/ 0 h 342"/>
                      <a:gd name="T14" fmla="*/ 0 w 109"/>
                      <a:gd name="T15" fmla="*/ 0 h 342"/>
                      <a:gd name="T16" fmla="*/ 0 w 109"/>
                      <a:gd name="T17" fmla="*/ 0 h 342"/>
                      <a:gd name="T18" fmla="*/ 0 w 109"/>
                      <a:gd name="T19" fmla="*/ 0 h 342"/>
                      <a:gd name="T20" fmla="*/ 0 w 109"/>
                      <a:gd name="T21" fmla="*/ 0 h 342"/>
                      <a:gd name="T22" fmla="*/ 0 w 109"/>
                      <a:gd name="T23" fmla="*/ 0 h 342"/>
                      <a:gd name="T24" fmla="*/ 0 w 109"/>
                      <a:gd name="T25" fmla="*/ 0 h 342"/>
                      <a:gd name="T26" fmla="*/ 0 w 109"/>
                      <a:gd name="T27" fmla="*/ 0 h 342"/>
                      <a:gd name="T28" fmla="*/ 0 w 109"/>
                      <a:gd name="T29" fmla="*/ 0 h 342"/>
                      <a:gd name="T30" fmla="*/ 0 w 109"/>
                      <a:gd name="T31" fmla="*/ 0 h 342"/>
                      <a:gd name="T32" fmla="*/ 0 w 109"/>
                      <a:gd name="T33" fmla="*/ 0 h 342"/>
                      <a:gd name="T34" fmla="*/ 0 w 109"/>
                      <a:gd name="T35" fmla="*/ 0 h 342"/>
                      <a:gd name="T36" fmla="*/ 0 w 109"/>
                      <a:gd name="T37" fmla="*/ 0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342"/>
                      <a:gd name="T59" fmla="*/ 109 w 109"/>
                      <a:gd name="T60" fmla="*/ 342 h 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342">
                        <a:moveTo>
                          <a:pt x="0" y="342"/>
                        </a:moveTo>
                        <a:lnTo>
                          <a:pt x="54" y="342"/>
                        </a:lnTo>
                        <a:lnTo>
                          <a:pt x="72" y="338"/>
                        </a:lnTo>
                        <a:lnTo>
                          <a:pt x="72" y="325"/>
                        </a:lnTo>
                        <a:lnTo>
                          <a:pt x="84" y="313"/>
                        </a:lnTo>
                        <a:lnTo>
                          <a:pt x="101" y="300"/>
                        </a:lnTo>
                        <a:lnTo>
                          <a:pt x="93" y="287"/>
                        </a:lnTo>
                        <a:lnTo>
                          <a:pt x="93" y="270"/>
                        </a:lnTo>
                        <a:lnTo>
                          <a:pt x="105" y="249"/>
                        </a:lnTo>
                        <a:lnTo>
                          <a:pt x="105" y="228"/>
                        </a:lnTo>
                        <a:lnTo>
                          <a:pt x="97" y="203"/>
                        </a:lnTo>
                        <a:lnTo>
                          <a:pt x="97" y="149"/>
                        </a:lnTo>
                        <a:lnTo>
                          <a:pt x="109" y="100"/>
                        </a:lnTo>
                        <a:lnTo>
                          <a:pt x="105" y="62"/>
                        </a:lnTo>
                        <a:lnTo>
                          <a:pt x="105" y="0"/>
                        </a:lnTo>
                        <a:lnTo>
                          <a:pt x="72" y="95"/>
                        </a:lnTo>
                        <a:lnTo>
                          <a:pt x="42" y="183"/>
                        </a:lnTo>
                        <a:lnTo>
                          <a:pt x="21" y="278"/>
                        </a:lnTo>
                        <a:lnTo>
                          <a:pt x="0" y="3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6" name="Freeform 287"/>
                  <p:cNvSpPr>
                    <a:spLocks noChangeArrowheads="1"/>
                  </p:cNvSpPr>
                  <p:nvPr/>
                </p:nvSpPr>
                <p:spPr bwMode="auto">
                  <a:xfrm>
                    <a:off x="4744" y="3073"/>
                    <a:ext cx="17" cy="5"/>
                  </a:xfrm>
                  <a:custGeom>
                    <a:avLst/>
                    <a:gdLst>
                      <a:gd name="T0" fmla="*/ 0 w 194"/>
                      <a:gd name="T1" fmla="*/ 0 h 66"/>
                      <a:gd name="T2" fmla="*/ 0 w 194"/>
                      <a:gd name="T3" fmla="*/ 0 h 66"/>
                      <a:gd name="T4" fmla="*/ 0 w 194"/>
                      <a:gd name="T5" fmla="*/ 0 h 66"/>
                      <a:gd name="T6" fmla="*/ 0 w 194"/>
                      <a:gd name="T7" fmla="*/ 0 h 66"/>
                      <a:gd name="T8" fmla="*/ 0 w 194"/>
                      <a:gd name="T9" fmla="*/ 0 h 66"/>
                      <a:gd name="T10" fmla="*/ 0 w 194"/>
                      <a:gd name="T11" fmla="*/ 0 h 66"/>
                      <a:gd name="T12" fmla="*/ 0 w 194"/>
                      <a:gd name="T13" fmla="*/ 0 h 66"/>
                      <a:gd name="T14" fmla="*/ 0 w 194"/>
                      <a:gd name="T15" fmla="*/ 0 h 66"/>
                      <a:gd name="T16" fmla="*/ 0 w 194"/>
                      <a:gd name="T17" fmla="*/ 0 h 66"/>
                      <a:gd name="T18" fmla="*/ 0 w 194"/>
                      <a:gd name="T19" fmla="*/ 0 h 66"/>
                      <a:gd name="T20" fmla="*/ 0 w 19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66"/>
                      <a:gd name="T35" fmla="*/ 194 w 19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66">
                        <a:moveTo>
                          <a:pt x="156" y="32"/>
                        </a:moveTo>
                        <a:lnTo>
                          <a:pt x="112" y="13"/>
                        </a:lnTo>
                        <a:lnTo>
                          <a:pt x="74" y="3"/>
                        </a:lnTo>
                        <a:lnTo>
                          <a:pt x="22" y="0"/>
                        </a:lnTo>
                        <a:lnTo>
                          <a:pt x="0" y="4"/>
                        </a:lnTo>
                        <a:lnTo>
                          <a:pt x="9" y="25"/>
                        </a:lnTo>
                        <a:lnTo>
                          <a:pt x="30" y="41"/>
                        </a:lnTo>
                        <a:lnTo>
                          <a:pt x="76" y="54"/>
                        </a:lnTo>
                        <a:lnTo>
                          <a:pt x="148" y="66"/>
                        </a:lnTo>
                        <a:lnTo>
                          <a:pt x="194" y="62"/>
                        </a:lnTo>
                        <a:lnTo>
                          <a:pt x="15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7" name="Freeform 288"/>
                  <p:cNvSpPr>
                    <a:spLocks noChangeArrowheads="1"/>
                  </p:cNvSpPr>
                  <p:nvPr/>
                </p:nvSpPr>
                <p:spPr bwMode="auto">
                  <a:xfrm>
                    <a:off x="4729" y="3076"/>
                    <a:ext cx="11" cy="12"/>
                  </a:xfrm>
                  <a:custGeom>
                    <a:avLst/>
                    <a:gdLst>
                      <a:gd name="T0" fmla="*/ 0 w 118"/>
                      <a:gd name="T1" fmla="*/ 0 h 144"/>
                      <a:gd name="T2" fmla="*/ 0 w 118"/>
                      <a:gd name="T3" fmla="*/ 0 h 144"/>
                      <a:gd name="T4" fmla="*/ 0 w 118"/>
                      <a:gd name="T5" fmla="*/ 0 h 144"/>
                      <a:gd name="T6" fmla="*/ 0 w 118"/>
                      <a:gd name="T7" fmla="*/ 0 h 144"/>
                      <a:gd name="T8" fmla="*/ 0 w 118"/>
                      <a:gd name="T9" fmla="*/ 0 h 144"/>
                      <a:gd name="T10" fmla="*/ 0 w 118"/>
                      <a:gd name="T11" fmla="*/ 0 h 144"/>
                      <a:gd name="T12" fmla="*/ 0 w 118"/>
                      <a:gd name="T13" fmla="*/ 0 h 144"/>
                      <a:gd name="T14" fmla="*/ 0 w 118"/>
                      <a:gd name="T15" fmla="*/ 0 h 144"/>
                      <a:gd name="T16" fmla="*/ 0 w 118"/>
                      <a:gd name="T17" fmla="*/ 0 h 144"/>
                      <a:gd name="T18" fmla="*/ 0 w 118"/>
                      <a:gd name="T19" fmla="*/ 0 h 144"/>
                      <a:gd name="T20" fmla="*/ 0 w 118"/>
                      <a:gd name="T21" fmla="*/ 0 h 144"/>
                      <a:gd name="T22" fmla="*/ 0 w 118"/>
                      <a:gd name="T23" fmla="*/ 0 h 144"/>
                      <a:gd name="T24" fmla="*/ 0 w 118"/>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44"/>
                      <a:gd name="T41" fmla="*/ 118 w 11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44">
                        <a:moveTo>
                          <a:pt x="54" y="40"/>
                        </a:moveTo>
                        <a:lnTo>
                          <a:pt x="40" y="9"/>
                        </a:lnTo>
                        <a:lnTo>
                          <a:pt x="17" y="0"/>
                        </a:lnTo>
                        <a:lnTo>
                          <a:pt x="2" y="7"/>
                        </a:lnTo>
                        <a:lnTo>
                          <a:pt x="0" y="23"/>
                        </a:lnTo>
                        <a:lnTo>
                          <a:pt x="10" y="52"/>
                        </a:lnTo>
                        <a:lnTo>
                          <a:pt x="27" y="77"/>
                        </a:lnTo>
                        <a:lnTo>
                          <a:pt x="48" y="100"/>
                        </a:lnTo>
                        <a:lnTo>
                          <a:pt x="76" y="124"/>
                        </a:lnTo>
                        <a:lnTo>
                          <a:pt x="118" y="144"/>
                        </a:lnTo>
                        <a:lnTo>
                          <a:pt x="80" y="102"/>
                        </a:lnTo>
                        <a:lnTo>
                          <a:pt x="68" y="73"/>
                        </a:lnTo>
                        <a:lnTo>
                          <a:pt x="54"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28" name="Freeform 289"/>
                  <p:cNvSpPr>
                    <a:spLocks noChangeArrowheads="1"/>
                  </p:cNvSpPr>
                  <p:nvPr/>
                </p:nvSpPr>
                <p:spPr bwMode="auto">
                  <a:xfrm>
                    <a:off x="4747" y="3010"/>
                    <a:ext cx="25" cy="15"/>
                  </a:xfrm>
                  <a:custGeom>
                    <a:avLst/>
                    <a:gdLst>
                      <a:gd name="T0" fmla="*/ 0 w 279"/>
                      <a:gd name="T1" fmla="*/ 0 h 173"/>
                      <a:gd name="T2" fmla="*/ 0 w 279"/>
                      <a:gd name="T3" fmla="*/ 0 h 173"/>
                      <a:gd name="T4" fmla="*/ 0 w 279"/>
                      <a:gd name="T5" fmla="*/ 0 h 173"/>
                      <a:gd name="T6" fmla="*/ 0 w 279"/>
                      <a:gd name="T7" fmla="*/ 0 h 173"/>
                      <a:gd name="T8" fmla="*/ 0 w 279"/>
                      <a:gd name="T9" fmla="*/ 0 h 173"/>
                      <a:gd name="T10" fmla="*/ 0 w 279"/>
                      <a:gd name="T11" fmla="*/ 0 h 173"/>
                      <a:gd name="T12" fmla="*/ 0 w 279"/>
                      <a:gd name="T13" fmla="*/ 0 h 173"/>
                      <a:gd name="T14" fmla="*/ 0 w 279"/>
                      <a:gd name="T15" fmla="*/ 0 h 173"/>
                      <a:gd name="T16" fmla="*/ 0 w 279"/>
                      <a:gd name="T17" fmla="*/ 0 h 173"/>
                      <a:gd name="T18" fmla="*/ 0 w 279"/>
                      <a:gd name="T19" fmla="*/ 0 h 173"/>
                      <a:gd name="T20" fmla="*/ 0 w 279"/>
                      <a:gd name="T21" fmla="*/ 0 h 173"/>
                      <a:gd name="T22" fmla="*/ 0 w 279"/>
                      <a:gd name="T23" fmla="*/ 0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173"/>
                      <a:gd name="T38" fmla="*/ 279 w 279"/>
                      <a:gd name="T39" fmla="*/ 173 h 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173">
                        <a:moveTo>
                          <a:pt x="0" y="173"/>
                        </a:moveTo>
                        <a:lnTo>
                          <a:pt x="9" y="102"/>
                        </a:lnTo>
                        <a:lnTo>
                          <a:pt x="67" y="77"/>
                        </a:lnTo>
                        <a:lnTo>
                          <a:pt x="147" y="46"/>
                        </a:lnTo>
                        <a:lnTo>
                          <a:pt x="203" y="23"/>
                        </a:lnTo>
                        <a:lnTo>
                          <a:pt x="258" y="0"/>
                        </a:lnTo>
                        <a:lnTo>
                          <a:pt x="279" y="50"/>
                        </a:lnTo>
                        <a:lnTo>
                          <a:pt x="229" y="79"/>
                        </a:lnTo>
                        <a:lnTo>
                          <a:pt x="168" y="100"/>
                        </a:lnTo>
                        <a:lnTo>
                          <a:pt x="122" y="113"/>
                        </a:lnTo>
                        <a:lnTo>
                          <a:pt x="65" y="144"/>
                        </a:lnTo>
                        <a:lnTo>
                          <a:pt x="0" y="17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nvGrpSpPr>
                <p:cNvPr id="410" name="Group 290"/>
                <p:cNvGrpSpPr>
                  <a:grpSpLocks/>
                </p:cNvGrpSpPr>
                <p:nvPr/>
              </p:nvGrpSpPr>
              <p:grpSpPr bwMode="auto">
                <a:xfrm>
                  <a:off x="4748" y="3081"/>
                  <a:ext cx="50" cy="65"/>
                  <a:chOff x="4748" y="3081"/>
                  <a:chExt cx="50" cy="65"/>
                </a:xfrm>
              </p:grpSpPr>
              <p:sp>
                <p:nvSpPr>
                  <p:cNvPr id="413" name="Freeform 291"/>
                  <p:cNvSpPr>
                    <a:spLocks noChangeArrowheads="1"/>
                  </p:cNvSpPr>
                  <p:nvPr/>
                </p:nvSpPr>
                <p:spPr bwMode="auto">
                  <a:xfrm>
                    <a:off x="4748" y="3081"/>
                    <a:ext cx="51" cy="66"/>
                  </a:xfrm>
                  <a:custGeom>
                    <a:avLst/>
                    <a:gdLst>
                      <a:gd name="T0" fmla="*/ 0 w 575"/>
                      <a:gd name="T1" fmla="*/ 0 h 770"/>
                      <a:gd name="T2" fmla="*/ 0 w 575"/>
                      <a:gd name="T3" fmla="*/ 0 h 770"/>
                      <a:gd name="T4" fmla="*/ 0 w 575"/>
                      <a:gd name="T5" fmla="*/ 0 h 770"/>
                      <a:gd name="T6" fmla="*/ 0 w 575"/>
                      <a:gd name="T7" fmla="*/ 0 h 770"/>
                      <a:gd name="T8" fmla="*/ 0 w 575"/>
                      <a:gd name="T9" fmla="*/ 0 h 770"/>
                      <a:gd name="T10" fmla="*/ 0 w 575"/>
                      <a:gd name="T11" fmla="*/ 0 h 770"/>
                      <a:gd name="T12" fmla="*/ 0 w 575"/>
                      <a:gd name="T13" fmla="*/ 0 h 770"/>
                      <a:gd name="T14" fmla="*/ 0 w 575"/>
                      <a:gd name="T15" fmla="*/ 0 h 770"/>
                      <a:gd name="T16" fmla="*/ 0 w 575"/>
                      <a:gd name="T17" fmla="*/ 0 h 770"/>
                      <a:gd name="T18" fmla="*/ 0 w 575"/>
                      <a:gd name="T19" fmla="*/ 0 h 770"/>
                      <a:gd name="T20" fmla="*/ 0 w 575"/>
                      <a:gd name="T21" fmla="*/ 0 h 770"/>
                      <a:gd name="T22" fmla="*/ 0 w 575"/>
                      <a:gd name="T23" fmla="*/ 0 h 770"/>
                      <a:gd name="T24" fmla="*/ 0 w 575"/>
                      <a:gd name="T25" fmla="*/ 0 h 770"/>
                      <a:gd name="T26" fmla="*/ 0 w 575"/>
                      <a:gd name="T27" fmla="*/ 0 h 770"/>
                      <a:gd name="T28" fmla="*/ 0 w 575"/>
                      <a:gd name="T29" fmla="*/ 0 h 770"/>
                      <a:gd name="T30" fmla="*/ 0 w 575"/>
                      <a:gd name="T31" fmla="*/ 0 h 770"/>
                      <a:gd name="T32" fmla="*/ 0 w 575"/>
                      <a:gd name="T33" fmla="*/ 0 h 770"/>
                      <a:gd name="T34" fmla="*/ 0 w 575"/>
                      <a:gd name="T35" fmla="*/ 0 h 770"/>
                      <a:gd name="T36" fmla="*/ 0 w 575"/>
                      <a:gd name="T37" fmla="*/ 0 h 770"/>
                      <a:gd name="T38" fmla="*/ 0 w 575"/>
                      <a:gd name="T39" fmla="*/ 0 h 770"/>
                      <a:gd name="T40" fmla="*/ 0 w 575"/>
                      <a:gd name="T41" fmla="*/ 0 h 770"/>
                      <a:gd name="T42" fmla="*/ 0 w 575"/>
                      <a:gd name="T43" fmla="*/ 0 h 770"/>
                      <a:gd name="T44" fmla="*/ 0 w 575"/>
                      <a:gd name="T45" fmla="*/ 0 h 770"/>
                      <a:gd name="T46" fmla="*/ 0 w 575"/>
                      <a:gd name="T47" fmla="*/ 0 h 7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5"/>
                      <a:gd name="T73" fmla="*/ 0 h 770"/>
                      <a:gd name="T74" fmla="*/ 575 w 575"/>
                      <a:gd name="T75" fmla="*/ 770 h 7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5" h="770">
                        <a:moveTo>
                          <a:pt x="256" y="113"/>
                        </a:moveTo>
                        <a:lnTo>
                          <a:pt x="361" y="104"/>
                        </a:lnTo>
                        <a:lnTo>
                          <a:pt x="425" y="88"/>
                        </a:lnTo>
                        <a:lnTo>
                          <a:pt x="445" y="59"/>
                        </a:lnTo>
                        <a:lnTo>
                          <a:pt x="445" y="34"/>
                        </a:lnTo>
                        <a:lnTo>
                          <a:pt x="462" y="13"/>
                        </a:lnTo>
                        <a:lnTo>
                          <a:pt x="520" y="0"/>
                        </a:lnTo>
                        <a:lnTo>
                          <a:pt x="575" y="4"/>
                        </a:lnTo>
                        <a:lnTo>
                          <a:pt x="508" y="599"/>
                        </a:lnTo>
                        <a:lnTo>
                          <a:pt x="462" y="654"/>
                        </a:lnTo>
                        <a:lnTo>
                          <a:pt x="403" y="708"/>
                        </a:lnTo>
                        <a:lnTo>
                          <a:pt x="320" y="750"/>
                        </a:lnTo>
                        <a:lnTo>
                          <a:pt x="223" y="762"/>
                        </a:lnTo>
                        <a:lnTo>
                          <a:pt x="93" y="770"/>
                        </a:lnTo>
                        <a:lnTo>
                          <a:pt x="17" y="758"/>
                        </a:lnTo>
                        <a:lnTo>
                          <a:pt x="0" y="716"/>
                        </a:lnTo>
                        <a:lnTo>
                          <a:pt x="9" y="662"/>
                        </a:lnTo>
                        <a:lnTo>
                          <a:pt x="63" y="495"/>
                        </a:lnTo>
                        <a:lnTo>
                          <a:pt x="109" y="329"/>
                        </a:lnTo>
                        <a:lnTo>
                          <a:pt x="130" y="204"/>
                        </a:lnTo>
                        <a:lnTo>
                          <a:pt x="130" y="171"/>
                        </a:lnTo>
                        <a:lnTo>
                          <a:pt x="159" y="125"/>
                        </a:lnTo>
                        <a:lnTo>
                          <a:pt x="194" y="113"/>
                        </a:lnTo>
                        <a:lnTo>
                          <a:pt x="256" y="113"/>
                        </a:lnTo>
                        <a:close/>
                      </a:path>
                    </a:pathLst>
                  </a:custGeom>
                  <a:solidFill>
                    <a:srgbClr val="404040"/>
                  </a:solidFill>
                  <a:ln w="1440">
                    <a:solidFill>
                      <a:srgbClr val="000000"/>
                    </a:solidFill>
                    <a:round/>
                    <a:headEnd/>
                    <a:tailEnd/>
                  </a:ln>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14" name="Freeform 292"/>
                  <p:cNvSpPr>
                    <a:spLocks noChangeArrowheads="1"/>
                  </p:cNvSpPr>
                  <p:nvPr/>
                </p:nvSpPr>
                <p:spPr bwMode="auto">
                  <a:xfrm>
                    <a:off x="4754" y="3084"/>
                    <a:ext cx="44" cy="60"/>
                  </a:xfrm>
                  <a:custGeom>
                    <a:avLst/>
                    <a:gdLst>
                      <a:gd name="T0" fmla="*/ 0 w 496"/>
                      <a:gd name="T1" fmla="*/ 0 h 708"/>
                      <a:gd name="T2" fmla="*/ 0 w 496"/>
                      <a:gd name="T3" fmla="*/ 0 h 708"/>
                      <a:gd name="T4" fmla="*/ 0 w 496"/>
                      <a:gd name="T5" fmla="*/ 0 h 708"/>
                      <a:gd name="T6" fmla="*/ 0 w 496"/>
                      <a:gd name="T7" fmla="*/ 0 h 708"/>
                      <a:gd name="T8" fmla="*/ 0 w 496"/>
                      <a:gd name="T9" fmla="*/ 0 h 708"/>
                      <a:gd name="T10" fmla="*/ 0 w 496"/>
                      <a:gd name="T11" fmla="*/ 0 h 708"/>
                      <a:gd name="T12" fmla="*/ 0 w 496"/>
                      <a:gd name="T13" fmla="*/ 0 h 708"/>
                      <a:gd name="T14" fmla="*/ 0 w 496"/>
                      <a:gd name="T15" fmla="*/ 0 h 708"/>
                      <a:gd name="T16" fmla="*/ 0 w 496"/>
                      <a:gd name="T17" fmla="*/ 0 h 708"/>
                      <a:gd name="T18" fmla="*/ 0 w 496"/>
                      <a:gd name="T19" fmla="*/ 0 h 708"/>
                      <a:gd name="T20" fmla="*/ 0 w 496"/>
                      <a:gd name="T21" fmla="*/ 0 h 708"/>
                      <a:gd name="T22" fmla="*/ 0 w 496"/>
                      <a:gd name="T23" fmla="*/ 0 h 708"/>
                      <a:gd name="T24" fmla="*/ 0 w 496"/>
                      <a:gd name="T25" fmla="*/ 0 h 708"/>
                      <a:gd name="T26" fmla="*/ 0 w 496"/>
                      <a:gd name="T27" fmla="*/ 0 h 708"/>
                      <a:gd name="T28" fmla="*/ 0 w 496"/>
                      <a:gd name="T29" fmla="*/ 0 h 708"/>
                      <a:gd name="T30" fmla="*/ 0 w 496"/>
                      <a:gd name="T31" fmla="*/ 0 h 708"/>
                      <a:gd name="T32" fmla="*/ 0 w 496"/>
                      <a:gd name="T33" fmla="*/ 0 h 708"/>
                      <a:gd name="T34" fmla="*/ 0 w 496"/>
                      <a:gd name="T35" fmla="*/ 0 h 708"/>
                      <a:gd name="T36" fmla="*/ 0 w 496"/>
                      <a:gd name="T37" fmla="*/ 0 h 708"/>
                      <a:gd name="T38" fmla="*/ 0 w 496"/>
                      <a:gd name="T39" fmla="*/ 0 h 708"/>
                      <a:gd name="T40" fmla="*/ 0 w 496"/>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708"/>
                      <a:gd name="T65" fmla="*/ 496 w 496"/>
                      <a:gd name="T66" fmla="*/ 708 h 7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708">
                        <a:moveTo>
                          <a:pt x="172" y="141"/>
                        </a:moveTo>
                        <a:lnTo>
                          <a:pt x="265" y="137"/>
                        </a:lnTo>
                        <a:lnTo>
                          <a:pt x="362" y="120"/>
                        </a:lnTo>
                        <a:lnTo>
                          <a:pt x="420" y="91"/>
                        </a:lnTo>
                        <a:lnTo>
                          <a:pt x="453" y="66"/>
                        </a:lnTo>
                        <a:lnTo>
                          <a:pt x="496" y="0"/>
                        </a:lnTo>
                        <a:lnTo>
                          <a:pt x="433" y="544"/>
                        </a:lnTo>
                        <a:lnTo>
                          <a:pt x="391" y="594"/>
                        </a:lnTo>
                        <a:lnTo>
                          <a:pt x="344" y="641"/>
                        </a:lnTo>
                        <a:lnTo>
                          <a:pt x="286" y="674"/>
                        </a:lnTo>
                        <a:lnTo>
                          <a:pt x="235" y="691"/>
                        </a:lnTo>
                        <a:lnTo>
                          <a:pt x="172" y="699"/>
                        </a:lnTo>
                        <a:lnTo>
                          <a:pt x="113" y="708"/>
                        </a:lnTo>
                        <a:lnTo>
                          <a:pt x="47" y="708"/>
                        </a:lnTo>
                        <a:lnTo>
                          <a:pt x="17" y="699"/>
                        </a:lnTo>
                        <a:lnTo>
                          <a:pt x="0" y="674"/>
                        </a:lnTo>
                        <a:lnTo>
                          <a:pt x="8" y="633"/>
                        </a:lnTo>
                        <a:lnTo>
                          <a:pt x="51" y="536"/>
                        </a:lnTo>
                        <a:lnTo>
                          <a:pt x="122" y="212"/>
                        </a:lnTo>
                        <a:lnTo>
                          <a:pt x="135" y="166"/>
                        </a:lnTo>
                        <a:lnTo>
                          <a:pt x="172" y="14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sp>
              <p:nvSpPr>
                <p:cNvPr id="411" name="Freeform 293"/>
                <p:cNvSpPr>
                  <a:spLocks noChangeArrowheads="1"/>
                </p:cNvSpPr>
                <p:nvPr/>
              </p:nvSpPr>
              <p:spPr bwMode="auto">
                <a:xfrm>
                  <a:off x="4671" y="3156"/>
                  <a:ext cx="4" cy="56"/>
                </a:xfrm>
                <a:custGeom>
                  <a:avLst/>
                  <a:gdLst>
                    <a:gd name="T0" fmla="*/ 0 w 43"/>
                    <a:gd name="T1" fmla="*/ 0 h 650"/>
                    <a:gd name="T2" fmla="*/ 0 w 43"/>
                    <a:gd name="T3" fmla="*/ 0 h 650"/>
                    <a:gd name="T4" fmla="*/ 0 w 43"/>
                    <a:gd name="T5" fmla="*/ 0 h 650"/>
                    <a:gd name="T6" fmla="*/ 0 w 43"/>
                    <a:gd name="T7" fmla="*/ 0 h 650"/>
                    <a:gd name="T8" fmla="*/ 0 w 43"/>
                    <a:gd name="T9" fmla="*/ 0 h 650"/>
                    <a:gd name="T10" fmla="*/ 0 w 43"/>
                    <a:gd name="T11" fmla="*/ 0 h 650"/>
                    <a:gd name="T12" fmla="*/ 0 w 43"/>
                    <a:gd name="T13" fmla="*/ 0 h 650"/>
                    <a:gd name="T14" fmla="*/ 0 w 43"/>
                    <a:gd name="T15" fmla="*/ 0 h 650"/>
                    <a:gd name="T16" fmla="*/ 0 w 43"/>
                    <a:gd name="T17" fmla="*/ 0 h 650"/>
                    <a:gd name="T18" fmla="*/ 0 w 43"/>
                    <a:gd name="T19" fmla="*/ 0 h 650"/>
                    <a:gd name="T20" fmla="*/ 0 w 43"/>
                    <a:gd name="T21" fmla="*/ 0 h 650"/>
                    <a:gd name="T22" fmla="*/ 0 w 43"/>
                    <a:gd name="T23" fmla="*/ 0 h 650"/>
                    <a:gd name="T24" fmla="*/ 0 w 43"/>
                    <a:gd name="T25" fmla="*/ 0 h 650"/>
                    <a:gd name="T26" fmla="*/ 0 w 43"/>
                    <a:gd name="T27" fmla="*/ 0 h 650"/>
                    <a:gd name="T28" fmla="*/ 0 w 43"/>
                    <a:gd name="T29" fmla="*/ 0 h 6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650"/>
                    <a:gd name="T47" fmla="*/ 43 w 43"/>
                    <a:gd name="T48" fmla="*/ 650 h 6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650">
                      <a:moveTo>
                        <a:pt x="14" y="0"/>
                      </a:moveTo>
                      <a:lnTo>
                        <a:pt x="0" y="33"/>
                      </a:lnTo>
                      <a:lnTo>
                        <a:pt x="16" y="58"/>
                      </a:lnTo>
                      <a:lnTo>
                        <a:pt x="29" y="112"/>
                      </a:lnTo>
                      <a:lnTo>
                        <a:pt x="12" y="163"/>
                      </a:lnTo>
                      <a:lnTo>
                        <a:pt x="21" y="453"/>
                      </a:lnTo>
                      <a:lnTo>
                        <a:pt x="21" y="641"/>
                      </a:lnTo>
                      <a:lnTo>
                        <a:pt x="43" y="650"/>
                      </a:lnTo>
                      <a:lnTo>
                        <a:pt x="41" y="263"/>
                      </a:lnTo>
                      <a:lnTo>
                        <a:pt x="21" y="170"/>
                      </a:lnTo>
                      <a:lnTo>
                        <a:pt x="34" y="126"/>
                      </a:lnTo>
                      <a:lnTo>
                        <a:pt x="39" y="110"/>
                      </a:lnTo>
                      <a:lnTo>
                        <a:pt x="31" y="63"/>
                      </a:lnTo>
                      <a:lnTo>
                        <a:pt x="16" y="37"/>
                      </a:lnTo>
                      <a:lnTo>
                        <a:pt x="1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sp>
              <p:nvSpPr>
                <p:cNvPr id="412" name="Freeform 294"/>
                <p:cNvSpPr>
                  <a:spLocks noChangeArrowheads="1"/>
                </p:cNvSpPr>
                <p:nvPr/>
              </p:nvSpPr>
              <p:spPr bwMode="auto">
                <a:xfrm>
                  <a:off x="4680" y="3156"/>
                  <a:ext cx="10" cy="5"/>
                </a:xfrm>
                <a:custGeom>
                  <a:avLst/>
                  <a:gdLst>
                    <a:gd name="T0" fmla="*/ 0 w 106"/>
                    <a:gd name="T1" fmla="*/ 0 h 35"/>
                    <a:gd name="T2" fmla="*/ 0 w 106"/>
                    <a:gd name="T3" fmla="*/ 0 h 35"/>
                    <a:gd name="T4" fmla="*/ 0 w 106"/>
                    <a:gd name="T5" fmla="*/ 0 h 35"/>
                    <a:gd name="T6" fmla="*/ 0 w 106"/>
                    <a:gd name="T7" fmla="*/ 0 h 35"/>
                    <a:gd name="T8" fmla="*/ 0 w 106"/>
                    <a:gd name="T9" fmla="*/ 0 h 35"/>
                    <a:gd name="T10" fmla="*/ 0 w 106"/>
                    <a:gd name="T11" fmla="*/ 0 h 35"/>
                    <a:gd name="T12" fmla="*/ 0 60000 65536"/>
                    <a:gd name="T13" fmla="*/ 0 60000 65536"/>
                    <a:gd name="T14" fmla="*/ 0 60000 65536"/>
                    <a:gd name="T15" fmla="*/ 0 60000 65536"/>
                    <a:gd name="T16" fmla="*/ 0 60000 65536"/>
                    <a:gd name="T17" fmla="*/ 0 60000 65536"/>
                    <a:gd name="T18" fmla="*/ 0 w 106"/>
                    <a:gd name="T19" fmla="*/ 0 h 35"/>
                    <a:gd name="T20" fmla="*/ 106 w 10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06" h="35">
                      <a:moveTo>
                        <a:pt x="0" y="0"/>
                      </a:moveTo>
                      <a:lnTo>
                        <a:pt x="52" y="26"/>
                      </a:lnTo>
                      <a:lnTo>
                        <a:pt x="97" y="35"/>
                      </a:lnTo>
                      <a:lnTo>
                        <a:pt x="106" y="35"/>
                      </a:lnTo>
                      <a:lnTo>
                        <a:pt x="78" y="11"/>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en-US" sz="1600">
                    <a:solidFill>
                      <a:prstClr val="black"/>
                    </a:solidFill>
                    <a:latin typeface="Arial" pitchFamily="34" charset="0"/>
                    <a:ea typeface="ＭＳ Ｐゴシック" pitchFamily="34" charset="-128"/>
                    <a:cs typeface="Arial" pitchFamily="34" charset="0"/>
                  </a:endParaRPr>
                </a:p>
              </p:txBody>
            </p:sp>
          </p:grpSp>
        </p:grpSp>
      </p:grpSp>
      <p:sp>
        <p:nvSpPr>
          <p:cNvPr id="375" name="Text Box 6"/>
          <p:cNvSpPr txBox="1">
            <a:spLocks noChangeArrowheads="1"/>
          </p:cNvSpPr>
          <p:nvPr/>
        </p:nvSpPr>
        <p:spPr bwMode="auto">
          <a:xfrm>
            <a:off x="4420367" y="3080495"/>
            <a:ext cx="1231900" cy="444500"/>
          </a:xfrm>
          <a:prstGeom prst="rect">
            <a:avLst/>
          </a:prstGeom>
          <a:noFill/>
          <a:ln>
            <a:noFill/>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prstClr val="black"/>
                </a:solidFill>
                <a:ea typeface="ÇlÇr ñæí©"/>
                <a:cs typeface="Arial" pitchFamily="34" charset="0"/>
              </a:rPr>
              <a:t>Lunar surface vehicle</a:t>
            </a:r>
            <a:endParaRPr lang="en-US" sz="1400" b="1" dirty="0">
              <a:solidFill>
                <a:prstClr val="black"/>
              </a:solidFill>
              <a:ea typeface="ÇlÇr ñæí©"/>
              <a:cs typeface="Arial" pitchFamily="34" charset="0"/>
            </a:endParaRPr>
          </a:p>
        </p:txBody>
      </p:sp>
      <p:pic>
        <p:nvPicPr>
          <p:cNvPr id="376" name="Picture 375" descr="MR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1026" y="6052006"/>
            <a:ext cx="737394" cy="596391"/>
          </a:xfrm>
          <a:prstGeom prst="rect">
            <a:avLst/>
          </a:prstGeom>
        </p:spPr>
      </p:pic>
      <p:sp>
        <p:nvSpPr>
          <p:cNvPr id="377" name="Text Box 6"/>
          <p:cNvSpPr txBox="1">
            <a:spLocks noChangeArrowheads="1"/>
          </p:cNvSpPr>
          <p:nvPr/>
        </p:nvSpPr>
        <p:spPr bwMode="auto">
          <a:xfrm>
            <a:off x="4608535" y="6178459"/>
            <a:ext cx="1231900" cy="403653"/>
          </a:xfrm>
          <a:prstGeom prst="rect">
            <a:avLst/>
          </a:prstGeom>
          <a:noFill/>
          <a:ln>
            <a:noFill/>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prstClr val="black"/>
                </a:solidFill>
                <a:ea typeface="ÇlÇr ñæí©"/>
                <a:cs typeface="Arial" pitchFamily="34" charset="0"/>
              </a:rPr>
              <a:t>Lunar Relay Orbiter</a:t>
            </a:r>
            <a:endParaRPr lang="en-US" sz="1400" b="1" dirty="0">
              <a:solidFill>
                <a:prstClr val="black"/>
              </a:solidFill>
              <a:ea typeface="ÇlÇr ñæí©"/>
              <a:cs typeface="Arial" pitchFamily="34" charset="0"/>
            </a:endParaRPr>
          </a:p>
        </p:txBody>
      </p:sp>
      <p:grpSp>
        <p:nvGrpSpPr>
          <p:cNvPr id="12" name="Group 11">
            <a:extLst>
              <a:ext uri="{FF2B5EF4-FFF2-40B4-BE49-F238E27FC236}">
                <a16:creationId xmlns:a16="http://schemas.microsoft.com/office/drawing/2014/main" id="{7465C512-3920-8B4F-94E4-889EFC177511}"/>
              </a:ext>
            </a:extLst>
          </p:cNvPr>
          <p:cNvGrpSpPr/>
          <p:nvPr/>
        </p:nvGrpSpPr>
        <p:grpSpPr>
          <a:xfrm>
            <a:off x="6786882" y="582307"/>
            <a:ext cx="3423275" cy="809945"/>
            <a:chOff x="5247217" y="1316596"/>
            <a:chExt cx="3423275" cy="809945"/>
          </a:xfrm>
        </p:grpSpPr>
        <p:sp>
          <p:nvSpPr>
            <p:cNvPr id="231" name="Rectangle 5">
              <a:extLst>
                <a:ext uri="{FF2B5EF4-FFF2-40B4-BE49-F238E27FC236}">
                  <a16:creationId xmlns:a16="http://schemas.microsoft.com/office/drawing/2014/main" id="{7CC7A823-A01D-FB49-B8D2-3C5DFA046494}"/>
                </a:ext>
              </a:extLst>
            </p:cNvPr>
            <p:cNvSpPr>
              <a:spLocks noChangeArrowheads="1"/>
            </p:cNvSpPr>
            <p:nvPr/>
          </p:nvSpPr>
          <p:spPr bwMode="auto">
            <a:xfrm>
              <a:off x="5247217" y="1329196"/>
              <a:ext cx="3423275" cy="62160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2" name="Rectangle 31">
              <a:extLst>
                <a:ext uri="{FF2B5EF4-FFF2-40B4-BE49-F238E27FC236}">
                  <a16:creationId xmlns:a16="http://schemas.microsoft.com/office/drawing/2014/main" id="{C9858556-75B3-0D4F-8632-62D86C8AF55F}"/>
                </a:ext>
              </a:extLst>
            </p:cNvPr>
            <p:cNvSpPr>
              <a:spLocks noChangeArrowheads="1"/>
            </p:cNvSpPr>
            <p:nvPr/>
          </p:nvSpPr>
          <p:spPr bwMode="auto">
            <a:xfrm>
              <a:off x="5247217" y="1627286"/>
              <a:ext cx="1020276" cy="49759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50" b="1" dirty="0">
                  <a:solidFill>
                    <a:schemeClr val="bg1"/>
                  </a:solidFill>
                </a:rPr>
                <a:t>CCSDS File</a:t>
              </a:r>
            </a:p>
            <a:p>
              <a:pPr algn="ctr"/>
              <a:r>
                <a:rPr lang="en-US" altLang="en-US" sz="1050" b="1" dirty="0">
                  <a:solidFill>
                    <a:schemeClr val="bg1"/>
                  </a:solidFill>
                </a:rPr>
                <a:t>Delivery</a:t>
              </a:r>
            </a:p>
            <a:p>
              <a:pPr algn="ctr"/>
              <a:r>
                <a:rPr lang="en-US" altLang="en-US" sz="1050" b="1" dirty="0">
                  <a:solidFill>
                    <a:schemeClr val="bg1"/>
                  </a:solidFill>
                </a:rPr>
                <a:t>Protocol (CFDP)</a:t>
              </a:r>
            </a:p>
          </p:txBody>
        </p:sp>
        <p:sp>
          <p:nvSpPr>
            <p:cNvPr id="233" name="Rectangle 32">
              <a:extLst>
                <a:ext uri="{FF2B5EF4-FFF2-40B4-BE49-F238E27FC236}">
                  <a16:creationId xmlns:a16="http://schemas.microsoft.com/office/drawing/2014/main" id="{C9B7C451-B08F-F14F-ACC5-1A65F37E0F9F}"/>
                </a:ext>
              </a:extLst>
            </p:cNvPr>
            <p:cNvSpPr>
              <a:spLocks noChangeArrowheads="1"/>
            </p:cNvSpPr>
            <p:nvPr/>
          </p:nvSpPr>
          <p:spPr bwMode="auto">
            <a:xfrm>
              <a:off x="6259314" y="1627370"/>
              <a:ext cx="1360562" cy="499171"/>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50" b="1" dirty="0">
                  <a:solidFill>
                    <a:schemeClr val="bg1"/>
                  </a:solidFill>
                </a:rPr>
                <a:t>Asynchronous</a:t>
              </a:r>
            </a:p>
            <a:p>
              <a:pPr algn="ctr"/>
              <a:r>
                <a:rPr lang="en-US" altLang="en-US" sz="1050" b="1" dirty="0">
                  <a:solidFill>
                    <a:schemeClr val="bg1"/>
                  </a:solidFill>
                </a:rPr>
                <a:t>Messaging</a:t>
              </a:r>
            </a:p>
            <a:p>
              <a:pPr algn="ctr"/>
              <a:r>
                <a:rPr lang="en-US" altLang="en-US" sz="1050" b="1" dirty="0">
                  <a:solidFill>
                    <a:schemeClr val="bg1"/>
                  </a:solidFill>
                </a:rPr>
                <a:t>Service (AMS)</a:t>
              </a:r>
            </a:p>
          </p:txBody>
        </p:sp>
        <p:sp>
          <p:nvSpPr>
            <p:cNvPr id="234" name="Text Box 34">
              <a:extLst>
                <a:ext uri="{FF2B5EF4-FFF2-40B4-BE49-F238E27FC236}">
                  <a16:creationId xmlns:a16="http://schemas.microsoft.com/office/drawing/2014/main" id="{2EDB40A4-E2F2-D347-A4C5-6D7CBA1C0901}"/>
                </a:ext>
              </a:extLst>
            </p:cNvPr>
            <p:cNvSpPr txBox="1">
              <a:spLocks noChangeArrowheads="1"/>
            </p:cNvSpPr>
            <p:nvPr/>
          </p:nvSpPr>
          <p:spPr bwMode="auto">
            <a:xfrm>
              <a:off x="6331042" y="1316596"/>
              <a:ext cx="14670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dirty="0">
                  <a:solidFill>
                    <a:schemeClr val="bg1"/>
                  </a:solidFill>
                </a:rPr>
                <a:t>User</a:t>
              </a:r>
              <a:r>
                <a:rPr lang="en-US" altLang="en-US" sz="1200" b="1" dirty="0"/>
                <a:t> </a:t>
              </a:r>
              <a:r>
                <a:rPr lang="en-US" altLang="en-US" sz="1200" b="1" dirty="0">
                  <a:solidFill>
                    <a:schemeClr val="bg1"/>
                  </a:solidFill>
                </a:rPr>
                <a:t>applications</a:t>
              </a:r>
            </a:p>
          </p:txBody>
        </p:sp>
        <p:sp>
          <p:nvSpPr>
            <p:cNvPr id="235" name="Rectangle 32">
              <a:extLst>
                <a:ext uri="{FF2B5EF4-FFF2-40B4-BE49-F238E27FC236}">
                  <a16:creationId xmlns:a16="http://schemas.microsoft.com/office/drawing/2014/main" id="{47C4F664-E37E-CC40-93F5-24CD0CAA65F7}"/>
                </a:ext>
              </a:extLst>
            </p:cNvPr>
            <p:cNvSpPr>
              <a:spLocks noChangeArrowheads="1"/>
            </p:cNvSpPr>
            <p:nvPr/>
          </p:nvSpPr>
          <p:spPr bwMode="auto">
            <a:xfrm>
              <a:off x="7610226" y="1616481"/>
              <a:ext cx="1060266" cy="508399"/>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50" b="1" dirty="0">
                  <a:solidFill>
                    <a:schemeClr val="bg1"/>
                  </a:solidFill>
                </a:rPr>
                <a:t>CCSDS Space</a:t>
              </a:r>
            </a:p>
            <a:p>
              <a:pPr algn="ctr"/>
              <a:r>
                <a:rPr lang="en-US" altLang="en-US" sz="1050" b="1" dirty="0">
                  <a:solidFill>
                    <a:schemeClr val="bg1"/>
                  </a:solidFill>
                </a:rPr>
                <a:t>Packet</a:t>
              </a:r>
            </a:p>
          </p:txBody>
        </p:sp>
      </p:grpSp>
      <p:sp>
        <p:nvSpPr>
          <p:cNvPr id="8208" name="Text Box 17"/>
          <p:cNvSpPr txBox="1">
            <a:spLocks noChangeArrowheads="1"/>
          </p:cNvSpPr>
          <p:nvPr/>
        </p:nvSpPr>
        <p:spPr bwMode="auto">
          <a:xfrm>
            <a:off x="6783973" y="2311535"/>
            <a:ext cx="3418674" cy="304375"/>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Ethernet</a:t>
            </a:r>
          </a:p>
        </p:txBody>
      </p:sp>
      <p:sp>
        <p:nvSpPr>
          <p:cNvPr id="8219" name="Text Box 17"/>
          <p:cNvSpPr txBox="1">
            <a:spLocks noChangeArrowheads="1"/>
          </p:cNvSpPr>
          <p:nvPr/>
        </p:nvSpPr>
        <p:spPr bwMode="auto">
          <a:xfrm>
            <a:off x="6783972" y="1383923"/>
            <a:ext cx="3426718" cy="281203"/>
          </a:xfrm>
          <a:prstGeom prst="rect">
            <a:avLst/>
          </a:prstGeom>
          <a:solidFill>
            <a:srgbClr val="C00000"/>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CCSDS Bundle Protocol (BP)</a:t>
            </a:r>
          </a:p>
        </p:txBody>
      </p:sp>
      <p:sp>
        <p:nvSpPr>
          <p:cNvPr id="8220" name="Text Box 17"/>
          <p:cNvSpPr txBox="1">
            <a:spLocks noChangeArrowheads="1"/>
          </p:cNvSpPr>
          <p:nvPr/>
        </p:nvSpPr>
        <p:spPr bwMode="auto">
          <a:xfrm>
            <a:off x="6783972" y="1655093"/>
            <a:ext cx="3418674" cy="376561"/>
          </a:xfrm>
          <a:prstGeom prst="rect">
            <a:avLst/>
          </a:prstGeom>
          <a:solidFill>
            <a:srgbClr val="FF79D5"/>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Transmission Control Protocol (TCP)</a:t>
            </a:r>
          </a:p>
        </p:txBody>
      </p:sp>
      <p:sp>
        <p:nvSpPr>
          <p:cNvPr id="8254" name="Text Box 18"/>
          <p:cNvSpPr txBox="1">
            <a:spLocks noChangeArrowheads="1"/>
          </p:cNvSpPr>
          <p:nvPr/>
        </p:nvSpPr>
        <p:spPr bwMode="auto">
          <a:xfrm>
            <a:off x="6783973" y="2622233"/>
            <a:ext cx="3418674" cy="363665"/>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Cat-5/Cat-6</a:t>
            </a:r>
          </a:p>
        </p:txBody>
      </p:sp>
      <p:sp>
        <p:nvSpPr>
          <p:cNvPr id="237" name="Text Box 17">
            <a:extLst>
              <a:ext uri="{FF2B5EF4-FFF2-40B4-BE49-F238E27FC236}">
                <a16:creationId xmlns:a16="http://schemas.microsoft.com/office/drawing/2014/main" id="{3F79C0E6-D8ED-2F44-9E1B-A90E33B0C116}"/>
              </a:ext>
            </a:extLst>
          </p:cNvPr>
          <p:cNvSpPr txBox="1">
            <a:spLocks noChangeArrowheads="1"/>
          </p:cNvSpPr>
          <p:nvPr/>
        </p:nvSpPr>
        <p:spPr bwMode="auto">
          <a:xfrm>
            <a:off x="6783972" y="2043534"/>
            <a:ext cx="3418674" cy="257957"/>
          </a:xfrm>
          <a:prstGeom prst="rect">
            <a:avLst/>
          </a:prstGeom>
          <a:solidFill>
            <a:schemeClr val="accent4">
              <a:lumMod val="75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Internet Protocol (IP)</a:t>
            </a:r>
          </a:p>
        </p:txBody>
      </p:sp>
      <p:sp>
        <p:nvSpPr>
          <p:cNvPr id="241" name="Rectangle 5">
            <a:extLst>
              <a:ext uri="{FF2B5EF4-FFF2-40B4-BE49-F238E27FC236}">
                <a16:creationId xmlns:a16="http://schemas.microsoft.com/office/drawing/2014/main" id="{FF12F664-A8E3-574B-9D1A-03EE898EFC0E}"/>
              </a:ext>
            </a:extLst>
          </p:cNvPr>
          <p:cNvSpPr>
            <a:spLocks noChangeArrowheads="1"/>
          </p:cNvSpPr>
          <p:nvPr/>
        </p:nvSpPr>
        <p:spPr bwMode="auto">
          <a:xfrm>
            <a:off x="1693644" y="594906"/>
            <a:ext cx="3423275" cy="62160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44" name="Text Box 34">
            <a:extLst>
              <a:ext uri="{FF2B5EF4-FFF2-40B4-BE49-F238E27FC236}">
                <a16:creationId xmlns:a16="http://schemas.microsoft.com/office/drawing/2014/main" id="{F5BA90FB-FD6C-7249-B4D9-186037134A79}"/>
              </a:ext>
            </a:extLst>
          </p:cNvPr>
          <p:cNvSpPr txBox="1">
            <a:spLocks noChangeArrowheads="1"/>
          </p:cNvSpPr>
          <p:nvPr/>
        </p:nvSpPr>
        <p:spPr bwMode="auto">
          <a:xfrm>
            <a:off x="2777469" y="582306"/>
            <a:ext cx="14670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dirty="0">
                <a:solidFill>
                  <a:schemeClr val="bg1"/>
                </a:solidFill>
              </a:rPr>
              <a:t>User</a:t>
            </a:r>
            <a:r>
              <a:rPr lang="en-US" altLang="en-US" sz="1200" b="1" dirty="0"/>
              <a:t> </a:t>
            </a:r>
            <a:r>
              <a:rPr lang="en-US" altLang="en-US" sz="1200" b="1" dirty="0">
                <a:solidFill>
                  <a:schemeClr val="bg1"/>
                </a:solidFill>
              </a:rPr>
              <a:t>applications</a:t>
            </a:r>
          </a:p>
        </p:txBody>
      </p:sp>
      <p:sp>
        <p:nvSpPr>
          <p:cNvPr id="242" name="Rectangle 31">
            <a:extLst>
              <a:ext uri="{FF2B5EF4-FFF2-40B4-BE49-F238E27FC236}">
                <a16:creationId xmlns:a16="http://schemas.microsoft.com/office/drawing/2014/main" id="{1206F79E-0647-5840-9093-60283B3FAFC8}"/>
              </a:ext>
            </a:extLst>
          </p:cNvPr>
          <p:cNvSpPr>
            <a:spLocks noChangeArrowheads="1"/>
          </p:cNvSpPr>
          <p:nvPr/>
        </p:nvSpPr>
        <p:spPr bwMode="auto">
          <a:xfrm flipH="1">
            <a:off x="4096642" y="892997"/>
            <a:ext cx="1020276" cy="49759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50" b="1" dirty="0">
                <a:solidFill>
                  <a:schemeClr val="bg1"/>
                </a:solidFill>
              </a:rPr>
              <a:t>CCSDS File</a:t>
            </a:r>
          </a:p>
          <a:p>
            <a:pPr algn="ctr"/>
            <a:r>
              <a:rPr lang="en-US" altLang="en-US" sz="1050" b="1" dirty="0">
                <a:solidFill>
                  <a:schemeClr val="bg1"/>
                </a:solidFill>
              </a:rPr>
              <a:t>Delivery</a:t>
            </a:r>
          </a:p>
          <a:p>
            <a:pPr algn="ctr"/>
            <a:r>
              <a:rPr lang="en-US" altLang="en-US" sz="1050" b="1" dirty="0">
                <a:solidFill>
                  <a:schemeClr val="bg1"/>
                </a:solidFill>
              </a:rPr>
              <a:t>Protocol (CFDP)</a:t>
            </a:r>
          </a:p>
        </p:txBody>
      </p:sp>
      <p:sp>
        <p:nvSpPr>
          <p:cNvPr id="243" name="Rectangle 32">
            <a:extLst>
              <a:ext uri="{FF2B5EF4-FFF2-40B4-BE49-F238E27FC236}">
                <a16:creationId xmlns:a16="http://schemas.microsoft.com/office/drawing/2014/main" id="{56750CE4-921E-8942-917B-D4F62606157C}"/>
              </a:ext>
            </a:extLst>
          </p:cNvPr>
          <p:cNvSpPr>
            <a:spLocks noChangeArrowheads="1"/>
          </p:cNvSpPr>
          <p:nvPr/>
        </p:nvSpPr>
        <p:spPr bwMode="auto">
          <a:xfrm flipH="1">
            <a:off x="2744259" y="893081"/>
            <a:ext cx="1360562" cy="499171"/>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50" b="1" dirty="0">
                <a:solidFill>
                  <a:schemeClr val="bg1"/>
                </a:solidFill>
              </a:rPr>
              <a:t>Asynchronous</a:t>
            </a:r>
          </a:p>
          <a:p>
            <a:pPr algn="ctr"/>
            <a:r>
              <a:rPr lang="en-US" altLang="en-US" sz="1050" b="1" dirty="0">
                <a:solidFill>
                  <a:schemeClr val="bg1"/>
                </a:solidFill>
              </a:rPr>
              <a:t>Messaging</a:t>
            </a:r>
          </a:p>
          <a:p>
            <a:pPr algn="ctr"/>
            <a:r>
              <a:rPr lang="en-US" altLang="en-US" sz="1050" b="1" dirty="0">
                <a:solidFill>
                  <a:schemeClr val="bg1"/>
                </a:solidFill>
              </a:rPr>
              <a:t>Service (AMS)</a:t>
            </a:r>
          </a:p>
        </p:txBody>
      </p:sp>
      <p:sp>
        <p:nvSpPr>
          <p:cNvPr id="245" name="Rectangle 32">
            <a:extLst>
              <a:ext uri="{FF2B5EF4-FFF2-40B4-BE49-F238E27FC236}">
                <a16:creationId xmlns:a16="http://schemas.microsoft.com/office/drawing/2014/main" id="{E882DE97-82CA-7B4A-8960-1198A3D5D826}"/>
              </a:ext>
            </a:extLst>
          </p:cNvPr>
          <p:cNvSpPr>
            <a:spLocks noChangeArrowheads="1"/>
          </p:cNvSpPr>
          <p:nvPr/>
        </p:nvSpPr>
        <p:spPr bwMode="auto">
          <a:xfrm flipH="1">
            <a:off x="1693643" y="888712"/>
            <a:ext cx="1060266" cy="501879"/>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50" b="1" dirty="0">
                <a:solidFill>
                  <a:schemeClr val="bg1"/>
                </a:solidFill>
              </a:rPr>
              <a:t>CCSDS Space</a:t>
            </a:r>
          </a:p>
          <a:p>
            <a:pPr algn="ctr"/>
            <a:r>
              <a:rPr lang="en-US" altLang="en-US" sz="1050" b="1" dirty="0">
                <a:solidFill>
                  <a:schemeClr val="bg1"/>
                </a:solidFill>
              </a:rPr>
              <a:t>Packet</a:t>
            </a:r>
          </a:p>
        </p:txBody>
      </p:sp>
      <p:sp>
        <p:nvSpPr>
          <p:cNvPr id="249" name="Text Box 17">
            <a:extLst>
              <a:ext uri="{FF2B5EF4-FFF2-40B4-BE49-F238E27FC236}">
                <a16:creationId xmlns:a16="http://schemas.microsoft.com/office/drawing/2014/main" id="{4F73181B-D003-764A-AA67-8402125BAAB9}"/>
              </a:ext>
            </a:extLst>
          </p:cNvPr>
          <p:cNvSpPr txBox="1">
            <a:spLocks noChangeArrowheads="1"/>
          </p:cNvSpPr>
          <p:nvPr/>
        </p:nvSpPr>
        <p:spPr bwMode="auto">
          <a:xfrm>
            <a:off x="1688799" y="2299315"/>
            <a:ext cx="3412789" cy="303840"/>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50" b="1" dirty="0">
                <a:solidFill>
                  <a:schemeClr val="bg1"/>
                </a:solidFill>
                <a:latin typeface="+mn-lt"/>
              </a:rPr>
              <a:t>CCSDS Unified Space Link Protocol (USLP)</a:t>
            </a:r>
            <a:endParaRPr lang="en-US" sz="1050" b="1" dirty="0">
              <a:solidFill>
                <a:schemeClr val="bg1"/>
              </a:solidFill>
              <a:latin typeface="+mn-lt"/>
              <a:ea typeface="ÇlÇr ñæí©"/>
              <a:cs typeface="Arial" pitchFamily="34" charset="0"/>
            </a:endParaRPr>
          </a:p>
        </p:txBody>
      </p:sp>
      <p:sp>
        <p:nvSpPr>
          <p:cNvPr id="250" name="Text Box 17">
            <a:extLst>
              <a:ext uri="{FF2B5EF4-FFF2-40B4-BE49-F238E27FC236}">
                <a16:creationId xmlns:a16="http://schemas.microsoft.com/office/drawing/2014/main" id="{E0BAE6B9-764C-8A4C-8DF5-0F9B19F625DB}"/>
              </a:ext>
            </a:extLst>
          </p:cNvPr>
          <p:cNvSpPr txBox="1">
            <a:spLocks noChangeArrowheads="1"/>
          </p:cNvSpPr>
          <p:nvPr/>
        </p:nvSpPr>
        <p:spPr bwMode="auto">
          <a:xfrm>
            <a:off x="1688799" y="1412711"/>
            <a:ext cx="3420819" cy="252414"/>
          </a:xfrm>
          <a:prstGeom prst="rect">
            <a:avLst/>
          </a:prstGeom>
          <a:solidFill>
            <a:srgbClr val="C00000"/>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CCSDS Bundle Protocol (BP)</a:t>
            </a:r>
          </a:p>
        </p:txBody>
      </p:sp>
      <p:sp>
        <p:nvSpPr>
          <p:cNvPr id="251" name="Text Box 17">
            <a:extLst>
              <a:ext uri="{FF2B5EF4-FFF2-40B4-BE49-F238E27FC236}">
                <a16:creationId xmlns:a16="http://schemas.microsoft.com/office/drawing/2014/main" id="{570E3511-2352-D94D-A9C8-B93889A06E7E}"/>
              </a:ext>
            </a:extLst>
          </p:cNvPr>
          <p:cNvSpPr txBox="1">
            <a:spLocks noChangeArrowheads="1"/>
          </p:cNvSpPr>
          <p:nvPr/>
        </p:nvSpPr>
        <p:spPr bwMode="auto">
          <a:xfrm>
            <a:off x="1688799" y="1669495"/>
            <a:ext cx="3412789" cy="376561"/>
          </a:xfrm>
          <a:prstGeom prst="rect">
            <a:avLst/>
          </a:prstGeom>
          <a:solidFill>
            <a:srgbClr val="FF79D5"/>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1050" b="1" dirty="0" err="1">
                <a:solidFill>
                  <a:schemeClr val="bg1"/>
                </a:solidFill>
                <a:latin typeface="+mn-lt"/>
              </a:rPr>
              <a:t>Licklider</a:t>
            </a:r>
            <a:r>
              <a:rPr lang="en-US" altLang="en-US" sz="1050" b="1" dirty="0">
                <a:solidFill>
                  <a:schemeClr val="bg1"/>
                </a:solidFill>
                <a:latin typeface="+mn-lt"/>
              </a:rPr>
              <a:t> Transmission Protocol (LTP)</a:t>
            </a:r>
          </a:p>
        </p:txBody>
      </p:sp>
      <p:sp>
        <p:nvSpPr>
          <p:cNvPr id="252" name="Text Box 18">
            <a:extLst>
              <a:ext uri="{FF2B5EF4-FFF2-40B4-BE49-F238E27FC236}">
                <a16:creationId xmlns:a16="http://schemas.microsoft.com/office/drawing/2014/main" id="{34C823D8-4759-B84C-85CF-ACF83EF6D2DF}"/>
              </a:ext>
            </a:extLst>
          </p:cNvPr>
          <p:cNvSpPr txBox="1">
            <a:spLocks noChangeArrowheads="1"/>
          </p:cNvSpPr>
          <p:nvPr/>
        </p:nvSpPr>
        <p:spPr bwMode="auto">
          <a:xfrm>
            <a:off x="1688799" y="2622803"/>
            <a:ext cx="3412789" cy="363435"/>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1050" b="1" dirty="0">
                <a:solidFill>
                  <a:schemeClr val="bg1"/>
                </a:solidFill>
                <a:latin typeface="+mn-lt"/>
              </a:rPr>
              <a:t>Radio Frequency Links – Near Earth Ka-, S-Bands; </a:t>
            </a:r>
          </a:p>
          <a:p>
            <a:pPr algn="ctr"/>
            <a:r>
              <a:rPr lang="en-US" altLang="en-US" sz="1050" b="1" dirty="0">
                <a:solidFill>
                  <a:schemeClr val="bg1"/>
                </a:solidFill>
                <a:latin typeface="+mn-lt"/>
              </a:rPr>
              <a:t>Optical Link - CCSDS High Photon Efficiency (HPE)</a:t>
            </a:r>
          </a:p>
        </p:txBody>
      </p:sp>
      <p:sp>
        <p:nvSpPr>
          <p:cNvPr id="254" name="Text Box 17">
            <a:extLst>
              <a:ext uri="{FF2B5EF4-FFF2-40B4-BE49-F238E27FC236}">
                <a16:creationId xmlns:a16="http://schemas.microsoft.com/office/drawing/2014/main" id="{2B815EC9-4D72-E544-8701-7726774A9DEB}"/>
              </a:ext>
            </a:extLst>
          </p:cNvPr>
          <p:cNvSpPr txBox="1">
            <a:spLocks noChangeArrowheads="1"/>
          </p:cNvSpPr>
          <p:nvPr/>
        </p:nvSpPr>
        <p:spPr bwMode="auto">
          <a:xfrm>
            <a:off x="1688799" y="2057936"/>
            <a:ext cx="3412789" cy="241380"/>
          </a:xfrm>
          <a:prstGeom prst="rect">
            <a:avLst/>
          </a:prstGeom>
          <a:solidFill>
            <a:schemeClr val="accent4">
              <a:lumMod val="75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CCSDS Encapsulation Packet (ENCAP)</a:t>
            </a:r>
          </a:p>
        </p:txBody>
      </p:sp>
      <p:sp>
        <p:nvSpPr>
          <p:cNvPr id="261" name="Text Box 17">
            <a:extLst>
              <a:ext uri="{FF2B5EF4-FFF2-40B4-BE49-F238E27FC236}">
                <a16:creationId xmlns:a16="http://schemas.microsoft.com/office/drawing/2014/main" id="{DDF3CC23-14A9-9444-92DD-226F40129270}"/>
              </a:ext>
            </a:extLst>
          </p:cNvPr>
          <p:cNvSpPr txBox="1">
            <a:spLocks noChangeArrowheads="1"/>
          </p:cNvSpPr>
          <p:nvPr/>
        </p:nvSpPr>
        <p:spPr bwMode="auto">
          <a:xfrm>
            <a:off x="6175534" y="4056973"/>
            <a:ext cx="3588354" cy="320588"/>
          </a:xfrm>
          <a:prstGeom prst="rect">
            <a:avLst/>
          </a:prstGeom>
          <a:solidFill>
            <a:srgbClr val="C00000"/>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CCSDS Bundle Protocol (BP)</a:t>
            </a:r>
          </a:p>
        </p:txBody>
      </p:sp>
      <p:sp>
        <p:nvSpPr>
          <p:cNvPr id="263" name="Text Box 18">
            <a:extLst>
              <a:ext uri="{FF2B5EF4-FFF2-40B4-BE49-F238E27FC236}">
                <a16:creationId xmlns:a16="http://schemas.microsoft.com/office/drawing/2014/main" id="{11CDBAF7-1640-D149-9975-CA93707D23FF}"/>
              </a:ext>
            </a:extLst>
          </p:cNvPr>
          <p:cNvSpPr txBox="1">
            <a:spLocks noChangeArrowheads="1"/>
          </p:cNvSpPr>
          <p:nvPr/>
        </p:nvSpPr>
        <p:spPr bwMode="auto">
          <a:xfrm>
            <a:off x="8479267" y="5314381"/>
            <a:ext cx="1284622" cy="380688"/>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Cat-5/Cat-6</a:t>
            </a:r>
          </a:p>
        </p:txBody>
      </p:sp>
      <p:sp>
        <p:nvSpPr>
          <p:cNvPr id="264" name="Text Box 17">
            <a:extLst>
              <a:ext uri="{FF2B5EF4-FFF2-40B4-BE49-F238E27FC236}">
                <a16:creationId xmlns:a16="http://schemas.microsoft.com/office/drawing/2014/main" id="{F256BB20-1790-1F44-AD80-E644553188F9}"/>
              </a:ext>
            </a:extLst>
          </p:cNvPr>
          <p:cNvSpPr txBox="1">
            <a:spLocks noChangeArrowheads="1"/>
          </p:cNvSpPr>
          <p:nvPr/>
        </p:nvSpPr>
        <p:spPr bwMode="auto">
          <a:xfrm>
            <a:off x="8479266" y="4398337"/>
            <a:ext cx="1284622" cy="254697"/>
          </a:xfrm>
          <a:prstGeom prst="rect">
            <a:avLst/>
          </a:prstGeom>
          <a:solidFill>
            <a:srgbClr val="FF79D5"/>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TCP</a:t>
            </a:r>
          </a:p>
        </p:txBody>
      </p:sp>
      <p:sp>
        <p:nvSpPr>
          <p:cNvPr id="265" name="Text Box 17">
            <a:extLst>
              <a:ext uri="{FF2B5EF4-FFF2-40B4-BE49-F238E27FC236}">
                <a16:creationId xmlns:a16="http://schemas.microsoft.com/office/drawing/2014/main" id="{B4C3DE1F-1BD3-9B44-8F03-73309E32C2B9}"/>
              </a:ext>
            </a:extLst>
          </p:cNvPr>
          <p:cNvSpPr txBox="1">
            <a:spLocks noChangeArrowheads="1"/>
          </p:cNvSpPr>
          <p:nvPr/>
        </p:nvSpPr>
        <p:spPr bwMode="auto">
          <a:xfrm>
            <a:off x="8481343" y="4645611"/>
            <a:ext cx="1282547" cy="280592"/>
          </a:xfrm>
          <a:prstGeom prst="rect">
            <a:avLst/>
          </a:prstGeom>
          <a:solidFill>
            <a:schemeClr val="accent4">
              <a:lumMod val="75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dirty="0">
                <a:solidFill>
                  <a:schemeClr val="bg1"/>
                </a:solidFill>
                <a:latin typeface="+mn-lt"/>
                <a:ea typeface="ÇlÇr ñæí©"/>
                <a:cs typeface="Arial" pitchFamily="34" charset="0"/>
              </a:rPr>
              <a:t>Internet Protocol (IP)</a:t>
            </a:r>
          </a:p>
        </p:txBody>
      </p:sp>
      <p:sp>
        <p:nvSpPr>
          <p:cNvPr id="262" name="Text Box 18">
            <a:extLst>
              <a:ext uri="{FF2B5EF4-FFF2-40B4-BE49-F238E27FC236}">
                <a16:creationId xmlns:a16="http://schemas.microsoft.com/office/drawing/2014/main" id="{D2C021C5-2961-1A43-ADBC-E1F7DF2E260C}"/>
              </a:ext>
            </a:extLst>
          </p:cNvPr>
          <p:cNvSpPr txBox="1">
            <a:spLocks noChangeArrowheads="1"/>
          </p:cNvSpPr>
          <p:nvPr/>
        </p:nvSpPr>
        <p:spPr bwMode="auto">
          <a:xfrm>
            <a:off x="6175534" y="5339597"/>
            <a:ext cx="2200734" cy="355473"/>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1050" b="1" dirty="0">
                <a:solidFill>
                  <a:schemeClr val="bg1"/>
                </a:solidFill>
                <a:latin typeface="+mn-lt"/>
              </a:rPr>
              <a:t>RF - Near Earth Ka-,  X-Bands</a:t>
            </a:r>
          </a:p>
          <a:p>
            <a:pPr algn="ctr"/>
            <a:r>
              <a:rPr lang="en-US" altLang="en-US" sz="1050" b="1" dirty="0">
                <a:solidFill>
                  <a:schemeClr val="bg1"/>
                </a:solidFill>
                <a:latin typeface="+mn-lt"/>
              </a:rPr>
              <a:t>Optical - CCSDS HPE</a:t>
            </a:r>
          </a:p>
        </p:txBody>
      </p:sp>
      <p:sp>
        <p:nvSpPr>
          <p:cNvPr id="266" name="Text Box 17">
            <a:extLst>
              <a:ext uri="{FF2B5EF4-FFF2-40B4-BE49-F238E27FC236}">
                <a16:creationId xmlns:a16="http://schemas.microsoft.com/office/drawing/2014/main" id="{ED23BB04-31EE-3F43-A651-B89175F7080A}"/>
              </a:ext>
            </a:extLst>
          </p:cNvPr>
          <p:cNvSpPr txBox="1">
            <a:spLocks noChangeArrowheads="1"/>
          </p:cNvSpPr>
          <p:nvPr/>
        </p:nvSpPr>
        <p:spPr bwMode="auto">
          <a:xfrm>
            <a:off x="6179110" y="4647159"/>
            <a:ext cx="2197159" cy="254130"/>
          </a:xfrm>
          <a:prstGeom prst="rect">
            <a:avLst/>
          </a:prstGeom>
          <a:solidFill>
            <a:schemeClr val="accent4">
              <a:lumMod val="75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Encapsulation Packet (ENCAP)</a:t>
            </a:r>
          </a:p>
        </p:txBody>
      </p:sp>
      <p:sp>
        <p:nvSpPr>
          <p:cNvPr id="267" name="Text Box 17">
            <a:extLst>
              <a:ext uri="{FF2B5EF4-FFF2-40B4-BE49-F238E27FC236}">
                <a16:creationId xmlns:a16="http://schemas.microsoft.com/office/drawing/2014/main" id="{D8F6F297-8927-0C43-B34D-A819173E934A}"/>
              </a:ext>
            </a:extLst>
          </p:cNvPr>
          <p:cNvSpPr txBox="1">
            <a:spLocks noChangeArrowheads="1"/>
          </p:cNvSpPr>
          <p:nvPr/>
        </p:nvSpPr>
        <p:spPr bwMode="auto">
          <a:xfrm>
            <a:off x="6179111" y="4377561"/>
            <a:ext cx="2197159" cy="261826"/>
          </a:xfrm>
          <a:prstGeom prst="rect">
            <a:avLst/>
          </a:prstGeom>
          <a:solidFill>
            <a:srgbClr val="FF79D5"/>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1050" b="1" dirty="0" err="1">
                <a:solidFill>
                  <a:schemeClr val="bg1"/>
                </a:solidFill>
                <a:latin typeface="+mn-lt"/>
              </a:rPr>
              <a:t>Licklider</a:t>
            </a:r>
            <a:r>
              <a:rPr lang="en-US" altLang="en-US" sz="1050" b="1" dirty="0">
                <a:solidFill>
                  <a:schemeClr val="bg1"/>
                </a:solidFill>
                <a:latin typeface="+mn-lt"/>
              </a:rPr>
              <a:t> Transmission Protocol (LTP)</a:t>
            </a:r>
          </a:p>
        </p:txBody>
      </p:sp>
      <p:sp>
        <p:nvSpPr>
          <p:cNvPr id="268" name="Text Box 17">
            <a:extLst>
              <a:ext uri="{FF2B5EF4-FFF2-40B4-BE49-F238E27FC236}">
                <a16:creationId xmlns:a16="http://schemas.microsoft.com/office/drawing/2014/main" id="{CC4ABECE-CC41-C94D-9223-C050DFD844B6}"/>
              </a:ext>
            </a:extLst>
          </p:cNvPr>
          <p:cNvSpPr txBox="1">
            <a:spLocks noChangeArrowheads="1"/>
          </p:cNvSpPr>
          <p:nvPr/>
        </p:nvSpPr>
        <p:spPr bwMode="auto">
          <a:xfrm>
            <a:off x="6175534" y="4916463"/>
            <a:ext cx="2200735" cy="400477"/>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50" b="1" dirty="0">
                <a:solidFill>
                  <a:schemeClr val="bg1"/>
                </a:solidFill>
                <a:latin typeface="+mn-lt"/>
              </a:rPr>
              <a:t>CCSDS Unified Space Link Protocol (USLP)</a:t>
            </a:r>
            <a:endParaRPr lang="en-US" sz="1050" dirty="0">
              <a:solidFill>
                <a:schemeClr val="bg1"/>
              </a:solidFill>
              <a:latin typeface="+mn-lt"/>
              <a:ea typeface="ÇlÇr ñæí©"/>
              <a:cs typeface="Arial" pitchFamily="34" charset="0"/>
            </a:endParaRPr>
          </a:p>
        </p:txBody>
      </p:sp>
      <p:sp>
        <p:nvSpPr>
          <p:cNvPr id="269" name="Text Box 17">
            <a:extLst>
              <a:ext uri="{FF2B5EF4-FFF2-40B4-BE49-F238E27FC236}">
                <a16:creationId xmlns:a16="http://schemas.microsoft.com/office/drawing/2014/main" id="{B8923B47-B23D-1841-9E71-84A8B98F44D6}"/>
              </a:ext>
            </a:extLst>
          </p:cNvPr>
          <p:cNvSpPr txBox="1">
            <a:spLocks noChangeArrowheads="1"/>
          </p:cNvSpPr>
          <p:nvPr/>
        </p:nvSpPr>
        <p:spPr bwMode="auto">
          <a:xfrm>
            <a:off x="8479267" y="4915152"/>
            <a:ext cx="1284623" cy="392298"/>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Ethernet</a:t>
            </a:r>
          </a:p>
        </p:txBody>
      </p:sp>
      <p:cxnSp>
        <p:nvCxnSpPr>
          <p:cNvPr id="8235" name="Straight Connector 345"/>
          <p:cNvCxnSpPr>
            <a:cxnSpLocks noChangeShapeType="1"/>
          </p:cNvCxnSpPr>
          <p:nvPr/>
        </p:nvCxnSpPr>
        <p:spPr bwMode="auto">
          <a:xfrm flipH="1">
            <a:off x="9768645" y="5502770"/>
            <a:ext cx="825475" cy="0"/>
          </a:xfrm>
          <a:prstGeom prst="line">
            <a:avLst/>
          </a:prstGeom>
          <a:noFill/>
          <a:ln w="25400">
            <a:solidFill>
              <a:schemeClr val="tx1"/>
            </a:solidFill>
            <a:prstDash val="solid"/>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3" name="Straight Connector 345">
            <a:extLst>
              <a:ext uri="{FF2B5EF4-FFF2-40B4-BE49-F238E27FC236}">
                <a16:creationId xmlns:a16="http://schemas.microsoft.com/office/drawing/2014/main" id="{D68DDFD2-7054-9A46-9E8C-FEDCD221E22B}"/>
              </a:ext>
            </a:extLst>
          </p:cNvPr>
          <p:cNvCxnSpPr>
            <a:cxnSpLocks noChangeShapeType="1"/>
          </p:cNvCxnSpPr>
          <p:nvPr/>
        </p:nvCxnSpPr>
        <p:spPr bwMode="auto">
          <a:xfrm flipH="1">
            <a:off x="10210157" y="2837705"/>
            <a:ext cx="376452" cy="0"/>
          </a:xfrm>
          <a:prstGeom prst="line">
            <a:avLst/>
          </a:prstGeom>
          <a:noFill/>
          <a:ln w="25400">
            <a:solidFill>
              <a:schemeClr val="tx1"/>
            </a:solidFill>
            <a:prstDash val="solid"/>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a:extLst>
              <a:ext uri="{FF2B5EF4-FFF2-40B4-BE49-F238E27FC236}">
                <a16:creationId xmlns:a16="http://schemas.microsoft.com/office/drawing/2014/main" id="{B6CA5120-3B23-6647-8BA7-075B1A12800F}"/>
              </a:ext>
            </a:extLst>
          </p:cNvPr>
          <p:cNvCxnSpPr>
            <a:cxnSpLocks/>
          </p:cNvCxnSpPr>
          <p:nvPr/>
        </p:nvCxnSpPr>
        <p:spPr>
          <a:xfrm>
            <a:off x="10586611" y="2837705"/>
            <a:ext cx="7509" cy="26764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 Box 18">
            <a:extLst>
              <a:ext uri="{FF2B5EF4-FFF2-40B4-BE49-F238E27FC236}">
                <a16:creationId xmlns:a16="http://schemas.microsoft.com/office/drawing/2014/main" id="{1AFAFCD7-90B1-1842-A087-606A087727A4}"/>
              </a:ext>
            </a:extLst>
          </p:cNvPr>
          <p:cNvSpPr txBox="1">
            <a:spLocks noChangeArrowheads="1"/>
          </p:cNvSpPr>
          <p:nvPr/>
        </p:nvSpPr>
        <p:spPr bwMode="auto">
          <a:xfrm>
            <a:off x="2991308" y="5306761"/>
            <a:ext cx="2200734" cy="355473"/>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1050" b="1" dirty="0">
                <a:solidFill>
                  <a:schemeClr val="bg1"/>
                </a:solidFill>
                <a:latin typeface="+mn-lt"/>
              </a:rPr>
              <a:t>RF - Near Earth Ka-,  S-, X-Bands</a:t>
            </a:r>
          </a:p>
          <a:p>
            <a:pPr algn="ctr"/>
            <a:r>
              <a:rPr lang="en-US" altLang="en-US" sz="1050" b="1" dirty="0">
                <a:solidFill>
                  <a:schemeClr val="bg1"/>
                </a:solidFill>
                <a:latin typeface="+mn-lt"/>
              </a:rPr>
              <a:t>Optical - CCSDS HPE</a:t>
            </a:r>
          </a:p>
        </p:txBody>
      </p:sp>
      <p:sp>
        <p:nvSpPr>
          <p:cNvPr id="285" name="Text Box 17">
            <a:extLst>
              <a:ext uri="{FF2B5EF4-FFF2-40B4-BE49-F238E27FC236}">
                <a16:creationId xmlns:a16="http://schemas.microsoft.com/office/drawing/2014/main" id="{4E1CCB3E-FB60-E645-8DA7-2DDBE0B6B7B0}"/>
              </a:ext>
            </a:extLst>
          </p:cNvPr>
          <p:cNvSpPr txBox="1">
            <a:spLocks noChangeArrowheads="1"/>
          </p:cNvSpPr>
          <p:nvPr/>
        </p:nvSpPr>
        <p:spPr bwMode="auto">
          <a:xfrm>
            <a:off x="2994884" y="4614323"/>
            <a:ext cx="2197159" cy="254130"/>
          </a:xfrm>
          <a:prstGeom prst="rect">
            <a:avLst/>
          </a:prstGeom>
          <a:solidFill>
            <a:schemeClr val="accent4">
              <a:lumMod val="75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Encapsulation Packet (ENCAP)</a:t>
            </a:r>
          </a:p>
        </p:txBody>
      </p:sp>
      <p:sp>
        <p:nvSpPr>
          <p:cNvPr id="286" name="Text Box 17">
            <a:extLst>
              <a:ext uri="{FF2B5EF4-FFF2-40B4-BE49-F238E27FC236}">
                <a16:creationId xmlns:a16="http://schemas.microsoft.com/office/drawing/2014/main" id="{07A6C7DA-A285-054D-970B-D042E9780326}"/>
              </a:ext>
            </a:extLst>
          </p:cNvPr>
          <p:cNvSpPr txBox="1">
            <a:spLocks noChangeArrowheads="1"/>
          </p:cNvSpPr>
          <p:nvPr/>
        </p:nvSpPr>
        <p:spPr bwMode="auto">
          <a:xfrm>
            <a:off x="2994885" y="4344725"/>
            <a:ext cx="2197159" cy="261826"/>
          </a:xfrm>
          <a:prstGeom prst="rect">
            <a:avLst/>
          </a:prstGeom>
          <a:solidFill>
            <a:srgbClr val="FF79D5"/>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1050" b="1" dirty="0" err="1">
                <a:solidFill>
                  <a:schemeClr val="bg1"/>
                </a:solidFill>
                <a:latin typeface="+mn-lt"/>
              </a:rPr>
              <a:t>Licklider</a:t>
            </a:r>
            <a:r>
              <a:rPr lang="en-US" altLang="en-US" sz="1050" b="1" dirty="0">
                <a:solidFill>
                  <a:schemeClr val="bg1"/>
                </a:solidFill>
                <a:latin typeface="+mn-lt"/>
              </a:rPr>
              <a:t> Transmission Protocol (LTP)</a:t>
            </a:r>
          </a:p>
        </p:txBody>
      </p:sp>
      <p:sp>
        <p:nvSpPr>
          <p:cNvPr id="287" name="Text Box 17">
            <a:extLst>
              <a:ext uri="{FF2B5EF4-FFF2-40B4-BE49-F238E27FC236}">
                <a16:creationId xmlns:a16="http://schemas.microsoft.com/office/drawing/2014/main" id="{93BD4EFB-504F-E743-9337-388006E8034D}"/>
              </a:ext>
            </a:extLst>
          </p:cNvPr>
          <p:cNvSpPr txBox="1">
            <a:spLocks noChangeArrowheads="1"/>
          </p:cNvSpPr>
          <p:nvPr/>
        </p:nvSpPr>
        <p:spPr bwMode="auto">
          <a:xfrm>
            <a:off x="2991308" y="4883627"/>
            <a:ext cx="2200735" cy="400477"/>
          </a:xfrm>
          <a:prstGeom prst="rect">
            <a:avLst/>
          </a:prstGeom>
          <a:solidFill>
            <a:schemeClr val="tx1">
              <a:lumMod val="50000"/>
              <a:lumOff val="50000"/>
            </a:schemeClr>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50" b="1" dirty="0">
                <a:solidFill>
                  <a:schemeClr val="bg1"/>
                </a:solidFill>
                <a:latin typeface="+mn-lt"/>
              </a:rPr>
              <a:t>CCSDS Unified Space Link Protocol (USLP)</a:t>
            </a:r>
            <a:endParaRPr lang="en-US" sz="1050" b="1" dirty="0">
              <a:solidFill>
                <a:schemeClr val="bg1"/>
              </a:solidFill>
              <a:latin typeface="+mn-lt"/>
              <a:ea typeface="ÇlÇr ñæí©"/>
              <a:cs typeface="Arial" pitchFamily="34" charset="0"/>
            </a:endParaRPr>
          </a:p>
        </p:txBody>
      </p:sp>
      <p:sp>
        <p:nvSpPr>
          <p:cNvPr id="288" name="Text Box 17">
            <a:extLst>
              <a:ext uri="{FF2B5EF4-FFF2-40B4-BE49-F238E27FC236}">
                <a16:creationId xmlns:a16="http://schemas.microsoft.com/office/drawing/2014/main" id="{BD976CE3-AE18-1D47-B36C-C7E6728C1D43}"/>
              </a:ext>
            </a:extLst>
          </p:cNvPr>
          <p:cNvSpPr txBox="1">
            <a:spLocks noChangeArrowheads="1"/>
          </p:cNvSpPr>
          <p:nvPr/>
        </p:nvSpPr>
        <p:spPr bwMode="auto">
          <a:xfrm>
            <a:off x="3006350" y="4056973"/>
            <a:ext cx="2185693" cy="320588"/>
          </a:xfrm>
          <a:prstGeom prst="rect">
            <a:avLst/>
          </a:prstGeom>
          <a:solidFill>
            <a:srgbClr val="C00000"/>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schemeClr val="bg1"/>
                </a:solidFill>
                <a:latin typeface="+mn-lt"/>
                <a:ea typeface="ÇlÇr ñæí©"/>
                <a:cs typeface="Arial" pitchFamily="34" charset="0"/>
              </a:rPr>
              <a:t>CCSDS Bundle Protocol (BP)</a:t>
            </a:r>
          </a:p>
        </p:txBody>
      </p:sp>
      <p:cxnSp>
        <p:nvCxnSpPr>
          <p:cNvPr id="8237" name="Straight Connector 347"/>
          <p:cNvCxnSpPr>
            <a:cxnSpLocks noChangeShapeType="1"/>
          </p:cNvCxnSpPr>
          <p:nvPr/>
        </p:nvCxnSpPr>
        <p:spPr bwMode="auto">
          <a:xfrm flipH="1">
            <a:off x="5192042" y="4344725"/>
            <a:ext cx="1016506" cy="0"/>
          </a:xfrm>
          <a:prstGeom prst="line">
            <a:avLst/>
          </a:prstGeom>
          <a:noFill/>
          <a:ln w="25400">
            <a:solidFill>
              <a:srgbClr val="C00000"/>
            </a:solidFill>
            <a:prstDash val="dash"/>
            <a:round/>
            <a:headEnd type="stealth" w="lg" len="lg"/>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47" name="Group 46">
            <a:extLst>
              <a:ext uri="{FF2B5EF4-FFF2-40B4-BE49-F238E27FC236}">
                <a16:creationId xmlns:a16="http://schemas.microsoft.com/office/drawing/2014/main" id="{B556D00C-8DC7-B241-9C7D-5721103EBCE9}"/>
              </a:ext>
            </a:extLst>
          </p:cNvPr>
          <p:cNvGrpSpPr/>
          <p:nvPr/>
        </p:nvGrpSpPr>
        <p:grpSpPr>
          <a:xfrm>
            <a:off x="4636519" y="5661492"/>
            <a:ext cx="2742279" cy="389585"/>
            <a:chOff x="2572429" y="5979786"/>
            <a:chExt cx="3287123" cy="452186"/>
          </a:xfrm>
        </p:grpSpPr>
        <p:cxnSp>
          <p:nvCxnSpPr>
            <p:cNvPr id="296" name="Straight Connector 345">
              <a:extLst>
                <a:ext uri="{FF2B5EF4-FFF2-40B4-BE49-F238E27FC236}">
                  <a16:creationId xmlns:a16="http://schemas.microsoft.com/office/drawing/2014/main" id="{FECEF28D-4532-964B-B5C0-B89D2722547B}"/>
                </a:ext>
              </a:extLst>
            </p:cNvPr>
            <p:cNvCxnSpPr>
              <a:cxnSpLocks noChangeShapeType="1"/>
            </p:cNvCxnSpPr>
            <p:nvPr/>
          </p:nvCxnSpPr>
          <p:spPr bwMode="auto">
            <a:xfrm flipV="1">
              <a:off x="2572429" y="5979786"/>
              <a:ext cx="3595" cy="434776"/>
            </a:xfrm>
            <a:prstGeom prst="line">
              <a:avLst/>
            </a:prstGeom>
            <a:noFill/>
            <a:ln w="25400">
              <a:solidFill>
                <a:schemeClr val="tx1"/>
              </a:solidFill>
              <a:prstDash val="solid"/>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7" name="Straight Connector 345">
              <a:extLst>
                <a:ext uri="{FF2B5EF4-FFF2-40B4-BE49-F238E27FC236}">
                  <a16:creationId xmlns:a16="http://schemas.microsoft.com/office/drawing/2014/main" id="{89CF89EB-C293-AF4F-AC49-7E86BC2CC514}"/>
                </a:ext>
              </a:extLst>
            </p:cNvPr>
            <p:cNvCxnSpPr>
              <a:cxnSpLocks noChangeShapeType="1"/>
            </p:cNvCxnSpPr>
            <p:nvPr/>
          </p:nvCxnSpPr>
          <p:spPr bwMode="auto">
            <a:xfrm flipV="1">
              <a:off x="5859552" y="6022644"/>
              <a:ext cx="0" cy="409328"/>
            </a:xfrm>
            <a:prstGeom prst="line">
              <a:avLst/>
            </a:prstGeom>
            <a:noFill/>
            <a:ln w="25400">
              <a:solidFill>
                <a:schemeClr val="tx1"/>
              </a:solidFill>
              <a:prstDash val="solid"/>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8" name="Straight Connector 297">
              <a:extLst>
                <a:ext uri="{FF2B5EF4-FFF2-40B4-BE49-F238E27FC236}">
                  <a16:creationId xmlns:a16="http://schemas.microsoft.com/office/drawing/2014/main" id="{000A176A-57FF-F048-983E-9F958A1AB6D7}"/>
                </a:ext>
              </a:extLst>
            </p:cNvPr>
            <p:cNvCxnSpPr>
              <a:cxnSpLocks/>
            </p:cNvCxnSpPr>
            <p:nvPr/>
          </p:nvCxnSpPr>
          <p:spPr>
            <a:xfrm flipH="1">
              <a:off x="2572430" y="6425560"/>
              <a:ext cx="3287122" cy="64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7A5ABC8A-429C-5140-856F-BDD3C3E57317}"/>
              </a:ext>
            </a:extLst>
          </p:cNvPr>
          <p:cNvGrpSpPr/>
          <p:nvPr/>
        </p:nvGrpSpPr>
        <p:grpSpPr>
          <a:xfrm>
            <a:off x="2421016" y="3015029"/>
            <a:ext cx="1359998" cy="3046052"/>
            <a:chOff x="897016" y="3015028"/>
            <a:chExt cx="1359998" cy="3399534"/>
          </a:xfrm>
        </p:grpSpPr>
        <p:cxnSp>
          <p:nvCxnSpPr>
            <p:cNvPr id="309" name="Straight Connector 345">
              <a:extLst>
                <a:ext uri="{FF2B5EF4-FFF2-40B4-BE49-F238E27FC236}">
                  <a16:creationId xmlns:a16="http://schemas.microsoft.com/office/drawing/2014/main" id="{28182042-DEAA-9944-B4C7-D5334E069535}"/>
                </a:ext>
              </a:extLst>
            </p:cNvPr>
            <p:cNvCxnSpPr>
              <a:cxnSpLocks noChangeShapeType="1"/>
            </p:cNvCxnSpPr>
            <p:nvPr/>
          </p:nvCxnSpPr>
          <p:spPr bwMode="auto">
            <a:xfrm flipV="1">
              <a:off x="900015" y="3015028"/>
              <a:ext cx="0" cy="3399534"/>
            </a:xfrm>
            <a:prstGeom prst="line">
              <a:avLst/>
            </a:prstGeom>
            <a:noFill/>
            <a:ln w="25400">
              <a:solidFill>
                <a:schemeClr val="tx1"/>
              </a:solidFill>
              <a:prstDash val="solid"/>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0" name="Straight Connector 345">
              <a:extLst>
                <a:ext uri="{FF2B5EF4-FFF2-40B4-BE49-F238E27FC236}">
                  <a16:creationId xmlns:a16="http://schemas.microsoft.com/office/drawing/2014/main" id="{DCE992FE-A6C2-AA49-BBA8-CB90433F682C}"/>
                </a:ext>
              </a:extLst>
            </p:cNvPr>
            <p:cNvCxnSpPr>
              <a:cxnSpLocks noChangeShapeType="1"/>
            </p:cNvCxnSpPr>
            <p:nvPr/>
          </p:nvCxnSpPr>
          <p:spPr bwMode="auto">
            <a:xfrm flipV="1">
              <a:off x="2257014" y="5994068"/>
              <a:ext cx="0" cy="409328"/>
            </a:xfrm>
            <a:prstGeom prst="line">
              <a:avLst/>
            </a:prstGeom>
            <a:noFill/>
            <a:ln w="25400">
              <a:solidFill>
                <a:schemeClr val="tx1"/>
              </a:solidFill>
              <a:prstDash val="solid"/>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1" name="Straight Connector 310">
              <a:extLst>
                <a:ext uri="{FF2B5EF4-FFF2-40B4-BE49-F238E27FC236}">
                  <a16:creationId xmlns:a16="http://schemas.microsoft.com/office/drawing/2014/main" id="{7C705776-4CFD-F24A-83DA-2D132EEF6431}"/>
                </a:ext>
              </a:extLst>
            </p:cNvPr>
            <p:cNvCxnSpPr>
              <a:cxnSpLocks/>
            </p:cNvCxnSpPr>
            <p:nvPr/>
          </p:nvCxnSpPr>
          <p:spPr>
            <a:xfrm flipH="1">
              <a:off x="897016" y="6396984"/>
              <a:ext cx="1359998" cy="64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7" name="Straight Connector 345">
            <a:extLst>
              <a:ext uri="{FF2B5EF4-FFF2-40B4-BE49-F238E27FC236}">
                <a16:creationId xmlns:a16="http://schemas.microsoft.com/office/drawing/2014/main" id="{DF9CA066-F8E4-1545-A44C-5AD2018C4521}"/>
              </a:ext>
            </a:extLst>
          </p:cNvPr>
          <p:cNvCxnSpPr>
            <a:cxnSpLocks noChangeShapeType="1"/>
          </p:cNvCxnSpPr>
          <p:nvPr/>
        </p:nvCxnSpPr>
        <p:spPr bwMode="auto">
          <a:xfrm>
            <a:off x="6418574" y="1533333"/>
            <a:ext cx="365409" cy="0"/>
          </a:xfrm>
          <a:prstGeom prst="line">
            <a:avLst/>
          </a:prstGeom>
          <a:noFill/>
          <a:ln w="25400">
            <a:solidFill>
              <a:srgbClr val="C00000"/>
            </a:solidFill>
            <a:prstDash val="dash"/>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9" name="Straight Connector 318">
            <a:extLst>
              <a:ext uri="{FF2B5EF4-FFF2-40B4-BE49-F238E27FC236}">
                <a16:creationId xmlns:a16="http://schemas.microsoft.com/office/drawing/2014/main" id="{345DD7EC-7588-354C-B1D5-7FE261134521}"/>
              </a:ext>
            </a:extLst>
          </p:cNvPr>
          <p:cNvCxnSpPr>
            <a:cxnSpLocks/>
          </p:cNvCxnSpPr>
          <p:nvPr/>
        </p:nvCxnSpPr>
        <p:spPr>
          <a:xfrm flipH="1">
            <a:off x="6418574" y="1533333"/>
            <a:ext cx="3755" cy="2574778"/>
          </a:xfrm>
          <a:prstGeom prst="line">
            <a:avLst/>
          </a:prstGeom>
          <a:ln w="22225">
            <a:solidFill>
              <a:srgbClr val="C0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26" name="Straight Connector 345">
            <a:extLst>
              <a:ext uri="{FF2B5EF4-FFF2-40B4-BE49-F238E27FC236}">
                <a16:creationId xmlns:a16="http://schemas.microsoft.com/office/drawing/2014/main" id="{9E664C1F-5AB9-1648-8D75-62DF06D03949}"/>
              </a:ext>
            </a:extLst>
          </p:cNvPr>
          <p:cNvCxnSpPr>
            <a:cxnSpLocks noChangeShapeType="1"/>
            <a:endCxn id="288" idx="3"/>
          </p:cNvCxnSpPr>
          <p:nvPr/>
        </p:nvCxnSpPr>
        <p:spPr bwMode="auto">
          <a:xfrm flipH="1">
            <a:off x="5192042" y="4201227"/>
            <a:ext cx="614970" cy="16040"/>
          </a:xfrm>
          <a:prstGeom prst="line">
            <a:avLst/>
          </a:prstGeom>
          <a:noFill/>
          <a:ln w="25400">
            <a:solidFill>
              <a:srgbClr val="C00000"/>
            </a:solidFill>
            <a:prstDash val="dash"/>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7" name="Straight Connector 345">
            <a:extLst>
              <a:ext uri="{FF2B5EF4-FFF2-40B4-BE49-F238E27FC236}">
                <a16:creationId xmlns:a16="http://schemas.microsoft.com/office/drawing/2014/main" id="{5E21807E-F9C8-AC41-880D-0FABD5F69881}"/>
              </a:ext>
            </a:extLst>
          </p:cNvPr>
          <p:cNvCxnSpPr>
            <a:cxnSpLocks noChangeShapeType="1"/>
            <a:endCxn id="250" idx="3"/>
          </p:cNvCxnSpPr>
          <p:nvPr/>
        </p:nvCxnSpPr>
        <p:spPr bwMode="auto">
          <a:xfrm flipH="1">
            <a:off x="5109617" y="1536162"/>
            <a:ext cx="687062" cy="2756"/>
          </a:xfrm>
          <a:prstGeom prst="line">
            <a:avLst/>
          </a:prstGeom>
          <a:noFill/>
          <a:ln w="25400">
            <a:solidFill>
              <a:srgbClr val="C00000"/>
            </a:solidFill>
            <a:prstDash val="dash"/>
            <a:round/>
            <a:headEnd type="none"/>
            <a:tailEnd type="stealth"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8" name="Straight Connector 327">
            <a:extLst>
              <a:ext uri="{FF2B5EF4-FFF2-40B4-BE49-F238E27FC236}">
                <a16:creationId xmlns:a16="http://schemas.microsoft.com/office/drawing/2014/main" id="{CF550491-AEF0-CF4B-BC53-008730871D2C}"/>
              </a:ext>
            </a:extLst>
          </p:cNvPr>
          <p:cNvCxnSpPr>
            <a:cxnSpLocks/>
          </p:cNvCxnSpPr>
          <p:nvPr/>
        </p:nvCxnSpPr>
        <p:spPr>
          <a:xfrm>
            <a:off x="5796679" y="1536162"/>
            <a:ext cx="10332" cy="2676404"/>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590F3BD8-205C-EE4C-8734-09D84E90A217}"/>
              </a:ext>
            </a:extLst>
          </p:cNvPr>
          <p:cNvGrpSpPr>
            <a:grpSpLocks noChangeAspect="1"/>
          </p:cNvGrpSpPr>
          <p:nvPr/>
        </p:nvGrpSpPr>
        <p:grpSpPr>
          <a:xfrm>
            <a:off x="2838735" y="6095730"/>
            <a:ext cx="1097280" cy="457622"/>
            <a:chOff x="-1596354" y="1960252"/>
            <a:chExt cx="1596354" cy="665761"/>
          </a:xfrm>
        </p:grpSpPr>
        <p:pic>
          <p:nvPicPr>
            <p:cNvPr id="332" name="Picture 6" descr="image012">
              <a:extLst>
                <a:ext uri="{FF2B5EF4-FFF2-40B4-BE49-F238E27FC236}">
                  <a16:creationId xmlns:a16="http://schemas.microsoft.com/office/drawing/2014/main" id="{A751F051-8378-1F43-899E-8F7DFCE3648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62" b="100000" l="0" r="97727"/>
                      </a14:imgEffect>
                    </a14:imgLayer>
                  </a14:imgProps>
                </a:ext>
                <a:ext uri="{28A0092B-C50C-407E-A947-70E740481C1C}">
                  <a14:useLocalDpi xmlns:a14="http://schemas.microsoft.com/office/drawing/2010/main" val="0"/>
                </a:ext>
              </a:extLst>
            </a:blip>
            <a:srcRect/>
            <a:stretch>
              <a:fillRect/>
            </a:stretch>
          </p:blipFill>
          <p:spPr bwMode="auto">
            <a:xfrm rot="5400000">
              <a:off x="-1140549" y="1985933"/>
              <a:ext cx="541604" cy="64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3" name="Picture 2" descr="Z:\Mars CH4 Architecture\04 - Configurations\pictures\stack1.png">
              <a:extLst>
                <a:ext uri="{FF2B5EF4-FFF2-40B4-BE49-F238E27FC236}">
                  <a16:creationId xmlns:a16="http://schemas.microsoft.com/office/drawing/2014/main" id="{13E8259F-E7AA-A846-83A1-0D92C770785A}"/>
                </a:ext>
              </a:extLst>
            </p:cNvPr>
            <p:cNvPicPr>
              <a:picLocks noChangeAspect="1" noChangeArrowheads="1"/>
            </p:cNvPicPr>
            <p:nvPr/>
          </p:nvPicPr>
          <p:blipFill rotWithShape="1">
            <a:blip r:embed="rId7">
              <a:clrChange>
                <a:clrFrom>
                  <a:srgbClr val="FFFFFF"/>
                </a:clrFrom>
                <a:clrTo>
                  <a:srgbClr val="FFFFFF">
                    <a:alpha val="0"/>
                  </a:srgbClr>
                </a:clrTo>
              </a:clrChange>
            </a:blip>
            <a:srcRect l="82358"/>
            <a:stretch/>
          </p:blipFill>
          <p:spPr bwMode="auto">
            <a:xfrm>
              <a:off x="-1596354" y="1985933"/>
              <a:ext cx="424927" cy="640080"/>
            </a:xfrm>
            <a:prstGeom prst="rect">
              <a:avLst/>
            </a:prstGeom>
            <a:noFill/>
          </p:spPr>
        </p:pic>
        <p:pic>
          <p:nvPicPr>
            <p:cNvPr id="334" name="Picture 333">
              <a:extLst>
                <a:ext uri="{FF2B5EF4-FFF2-40B4-BE49-F238E27FC236}">
                  <a16:creationId xmlns:a16="http://schemas.microsoft.com/office/drawing/2014/main" id="{5BA47A9C-9B23-4E42-A349-D25EE6BBE3E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637850" y="1958022"/>
              <a:ext cx="635620" cy="640080"/>
            </a:xfrm>
            <a:prstGeom prst="rect">
              <a:avLst/>
            </a:prstGeom>
            <a:ln>
              <a:noFill/>
            </a:ln>
          </p:spPr>
        </p:pic>
      </p:grpSp>
      <p:pic>
        <p:nvPicPr>
          <p:cNvPr id="335" name="Picture 334" descr="SEP-SciOrb#1.png">
            <a:extLst>
              <a:ext uri="{FF2B5EF4-FFF2-40B4-BE49-F238E27FC236}">
                <a16:creationId xmlns:a16="http://schemas.microsoft.com/office/drawing/2014/main" id="{C8CFA549-510F-D64B-A255-D508D9C65781}"/>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0948418">
            <a:off x="2750695" y="3032560"/>
            <a:ext cx="569766" cy="581161"/>
          </a:xfrm>
          <a:prstGeom prst="rect">
            <a:avLst/>
          </a:prstGeom>
        </p:spPr>
      </p:pic>
      <p:sp>
        <p:nvSpPr>
          <p:cNvPr id="336" name="Text Box 6">
            <a:extLst>
              <a:ext uri="{FF2B5EF4-FFF2-40B4-BE49-F238E27FC236}">
                <a16:creationId xmlns:a16="http://schemas.microsoft.com/office/drawing/2014/main" id="{8B3FE582-AE01-CC41-B18F-4700D9EED8FB}"/>
              </a:ext>
            </a:extLst>
          </p:cNvPr>
          <p:cNvSpPr txBox="1">
            <a:spLocks noChangeArrowheads="1"/>
          </p:cNvSpPr>
          <p:nvPr/>
        </p:nvSpPr>
        <p:spPr bwMode="auto">
          <a:xfrm>
            <a:off x="2906902" y="3273989"/>
            <a:ext cx="1231900" cy="444500"/>
          </a:xfrm>
          <a:prstGeom prst="rect">
            <a:avLst/>
          </a:prstGeom>
          <a:noFill/>
          <a:ln>
            <a:noFill/>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prstClr val="black"/>
                </a:solidFill>
                <a:ea typeface="ÇlÇr ñæí©"/>
                <a:cs typeface="Arial" pitchFamily="34" charset="0"/>
              </a:rPr>
              <a:t>Lunar orbiter</a:t>
            </a:r>
            <a:endParaRPr lang="en-US" sz="1400" b="1" dirty="0">
              <a:solidFill>
                <a:prstClr val="black"/>
              </a:solidFill>
              <a:ea typeface="ÇlÇr ñæí©"/>
              <a:cs typeface="Arial" pitchFamily="34" charset="0"/>
            </a:endParaRPr>
          </a:p>
        </p:txBody>
      </p:sp>
      <p:sp>
        <p:nvSpPr>
          <p:cNvPr id="337" name="Text Box 6">
            <a:extLst>
              <a:ext uri="{FF2B5EF4-FFF2-40B4-BE49-F238E27FC236}">
                <a16:creationId xmlns:a16="http://schemas.microsoft.com/office/drawing/2014/main" id="{4D1D7587-0683-A348-9E35-6DE2A8E53FAE}"/>
              </a:ext>
            </a:extLst>
          </p:cNvPr>
          <p:cNvSpPr txBox="1">
            <a:spLocks noChangeArrowheads="1"/>
          </p:cNvSpPr>
          <p:nvPr/>
        </p:nvSpPr>
        <p:spPr bwMode="auto">
          <a:xfrm>
            <a:off x="2820501" y="6414661"/>
            <a:ext cx="1231900" cy="403653"/>
          </a:xfrm>
          <a:prstGeom prst="rect">
            <a:avLst/>
          </a:prstGeom>
          <a:noFill/>
          <a:ln>
            <a:noFill/>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b="1" dirty="0">
                <a:solidFill>
                  <a:prstClr val="black"/>
                </a:solidFill>
                <a:ea typeface="ÇlÇr ñæí©"/>
                <a:cs typeface="Arial" pitchFamily="34" charset="0"/>
              </a:rPr>
              <a:t>Lunar Gateway</a:t>
            </a:r>
            <a:endParaRPr lang="en-US" sz="1400" b="1" dirty="0">
              <a:solidFill>
                <a:prstClr val="black"/>
              </a:solidFill>
              <a:ea typeface="ÇlÇr ñæí©"/>
              <a:cs typeface="Arial" pitchFamily="34" charset="0"/>
            </a:endParaRPr>
          </a:p>
        </p:txBody>
      </p:sp>
      <p:sp>
        <p:nvSpPr>
          <p:cNvPr id="229" name="TextBox 228">
            <a:extLst>
              <a:ext uri="{FF2B5EF4-FFF2-40B4-BE49-F238E27FC236}">
                <a16:creationId xmlns:a16="http://schemas.microsoft.com/office/drawing/2014/main" id="{CC5DE3F6-B4D8-8442-B9BD-CD53C810BB8B}"/>
              </a:ext>
            </a:extLst>
          </p:cNvPr>
          <p:cNvSpPr txBox="1"/>
          <p:nvPr/>
        </p:nvSpPr>
        <p:spPr>
          <a:xfrm rot="5400000">
            <a:off x="1619914" y="4246756"/>
            <a:ext cx="1415772" cy="261610"/>
          </a:xfrm>
          <a:prstGeom prst="rect">
            <a:avLst/>
          </a:prstGeom>
          <a:noFill/>
        </p:spPr>
        <p:txBody>
          <a:bodyPr wrap="none" rtlCol="0">
            <a:spAutoFit/>
          </a:bodyPr>
          <a:lstStyle/>
          <a:p>
            <a:r>
              <a:rPr lang="en-US" sz="1100" dirty="0"/>
              <a:t>Lunar Proximity link</a:t>
            </a:r>
          </a:p>
        </p:txBody>
      </p:sp>
      <p:sp>
        <p:nvSpPr>
          <p:cNvPr id="230" name="TextBox 229">
            <a:extLst>
              <a:ext uri="{FF2B5EF4-FFF2-40B4-BE49-F238E27FC236}">
                <a16:creationId xmlns:a16="http://schemas.microsoft.com/office/drawing/2014/main" id="{718913BA-365E-8245-97B5-ECFFC15AFF70}"/>
              </a:ext>
            </a:extLst>
          </p:cNvPr>
          <p:cNvSpPr txBox="1"/>
          <p:nvPr/>
        </p:nvSpPr>
        <p:spPr>
          <a:xfrm rot="5400000">
            <a:off x="9822157" y="4282638"/>
            <a:ext cx="1287573" cy="261610"/>
          </a:xfrm>
          <a:prstGeom prst="rect">
            <a:avLst/>
          </a:prstGeom>
          <a:noFill/>
        </p:spPr>
        <p:txBody>
          <a:bodyPr wrap="square" rtlCol="0">
            <a:spAutoFit/>
          </a:bodyPr>
          <a:lstStyle/>
          <a:p>
            <a:r>
              <a:rPr lang="en-US" sz="1100" dirty="0"/>
              <a:t>Terrestrial link</a:t>
            </a:r>
          </a:p>
        </p:txBody>
      </p:sp>
      <p:sp>
        <p:nvSpPr>
          <p:cNvPr id="236" name="TextBox 235">
            <a:extLst>
              <a:ext uri="{FF2B5EF4-FFF2-40B4-BE49-F238E27FC236}">
                <a16:creationId xmlns:a16="http://schemas.microsoft.com/office/drawing/2014/main" id="{38C6F1E9-E794-3641-9A74-8370A9EF99D8}"/>
              </a:ext>
            </a:extLst>
          </p:cNvPr>
          <p:cNvSpPr txBox="1"/>
          <p:nvPr/>
        </p:nvSpPr>
        <p:spPr>
          <a:xfrm>
            <a:off x="5252536" y="5832393"/>
            <a:ext cx="1172116" cy="261610"/>
          </a:xfrm>
          <a:prstGeom prst="rect">
            <a:avLst/>
          </a:prstGeom>
          <a:noFill/>
        </p:spPr>
        <p:txBody>
          <a:bodyPr wrap="none" rtlCol="0">
            <a:spAutoFit/>
          </a:bodyPr>
          <a:lstStyle/>
          <a:p>
            <a:r>
              <a:rPr lang="en-US" sz="1100" dirty="0"/>
              <a:t>Earth-Moon link</a:t>
            </a:r>
          </a:p>
        </p:txBody>
      </p:sp>
      <p:sp>
        <p:nvSpPr>
          <p:cNvPr id="2" name="TextBox 1">
            <a:extLst>
              <a:ext uri="{FF2B5EF4-FFF2-40B4-BE49-F238E27FC236}">
                <a16:creationId xmlns:a16="http://schemas.microsoft.com/office/drawing/2014/main" id="{B3DA469F-7F8F-5D4D-8739-B19B879A89AB}"/>
              </a:ext>
            </a:extLst>
          </p:cNvPr>
          <p:cNvSpPr txBox="1"/>
          <p:nvPr/>
        </p:nvSpPr>
        <p:spPr>
          <a:xfrm>
            <a:off x="4219571" y="-70134"/>
            <a:ext cx="4280339" cy="338554"/>
          </a:xfrm>
          <a:prstGeom prst="rect">
            <a:avLst/>
          </a:prstGeom>
          <a:noFill/>
        </p:spPr>
        <p:txBody>
          <a:bodyPr wrap="none" rtlCol="0">
            <a:spAutoFit/>
          </a:bodyPr>
          <a:lstStyle/>
          <a:p>
            <a:r>
              <a:rPr lang="en-US" sz="1600" dirty="0"/>
              <a:t>Lunar Space Internet – End-to-End Protocols</a:t>
            </a:r>
          </a:p>
        </p:txBody>
      </p:sp>
      <p:sp>
        <p:nvSpPr>
          <p:cNvPr id="3" name="Rounded Rectangle 2">
            <a:extLst>
              <a:ext uri="{FF2B5EF4-FFF2-40B4-BE49-F238E27FC236}">
                <a16:creationId xmlns:a16="http://schemas.microsoft.com/office/drawing/2014/main" id="{45AB6E20-513B-5643-1D3B-29E654AF36F2}"/>
              </a:ext>
            </a:extLst>
          </p:cNvPr>
          <p:cNvSpPr/>
          <p:nvPr/>
        </p:nvSpPr>
        <p:spPr bwMode="auto">
          <a:xfrm>
            <a:off x="5950131" y="3693688"/>
            <a:ext cx="4252515" cy="2288169"/>
          </a:xfrm>
          <a:prstGeom prst="round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310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822-0516-1877-C7AC-2547FF02E8C6}"/>
              </a:ext>
            </a:extLst>
          </p:cNvPr>
          <p:cNvSpPr>
            <a:spLocks noGrp="1"/>
          </p:cNvSpPr>
          <p:nvPr>
            <p:ph type="title"/>
          </p:nvPr>
        </p:nvSpPr>
        <p:spPr/>
        <p:txBody>
          <a:bodyPr/>
          <a:lstStyle/>
          <a:p>
            <a:r>
              <a:rPr lang="en-US" dirty="0"/>
              <a:t>Final Thoughts about “Open-ISL”</a:t>
            </a:r>
          </a:p>
        </p:txBody>
      </p:sp>
      <p:sp>
        <p:nvSpPr>
          <p:cNvPr id="3" name="Content Placeholder 2">
            <a:extLst>
              <a:ext uri="{FF2B5EF4-FFF2-40B4-BE49-F238E27FC236}">
                <a16:creationId xmlns:a16="http://schemas.microsoft.com/office/drawing/2014/main" id="{0F2C37D7-91A3-D354-29A7-F770C048E272}"/>
              </a:ext>
            </a:extLst>
          </p:cNvPr>
          <p:cNvSpPr>
            <a:spLocks noGrp="1"/>
          </p:cNvSpPr>
          <p:nvPr>
            <p:ph idx="1"/>
          </p:nvPr>
        </p:nvSpPr>
        <p:spPr>
          <a:xfrm>
            <a:off x="609600" y="782410"/>
            <a:ext cx="10863100" cy="4973253"/>
          </a:xfrm>
        </p:spPr>
        <p:txBody>
          <a:bodyPr/>
          <a:lstStyle/>
          <a:p>
            <a:r>
              <a:rPr lang="en-US" sz="1400" dirty="0" err="1"/>
              <a:t>OpenISL</a:t>
            </a:r>
            <a:r>
              <a:rPr lang="en-US" sz="1400" dirty="0"/>
              <a:t> concept is good as far as it goes, but it is missing the end-to-end context that justifies some of the features.</a:t>
            </a:r>
          </a:p>
          <a:p>
            <a:r>
              <a:rPr lang="en-US" sz="1400" dirty="0"/>
              <a:t>Configurations for cross supported satellite links would benefit from being documented, but ideally this would be in an end-to-end context where full value of DTN would be realized.</a:t>
            </a:r>
          </a:p>
          <a:p>
            <a:endParaRPr lang="en-US" sz="1400" dirty="0"/>
          </a:p>
          <a:p>
            <a:r>
              <a:rPr lang="en-US" sz="1400" dirty="0"/>
              <a:t>Configurations for the ESLT’s must be accurately described since the two defined for Stage 1 and Stage 2 differ significantly in functionality and the burden placed on the relay MOC.</a:t>
            </a:r>
          </a:p>
          <a:p>
            <a:pPr lvl="1"/>
            <a:r>
              <a:rPr lang="en-US" sz="1200" dirty="0"/>
              <a:t>Stage 1, “mission functionality” can be deployed now using ABA ESLTs, but this only supports TC forward links, places a burden on the Earth Relay Node, and does not align with the IOAG defined Earth Station functionality.</a:t>
            </a:r>
          </a:p>
          <a:p>
            <a:pPr lvl="1"/>
            <a:r>
              <a:rPr lang="en-US" sz="1200" dirty="0"/>
              <a:t>Stage 2, “internetwork functionality”, and AOS or ULSP forward links, cannot be deployed until we have ESLTs that implement full FF-CSTS services, DTN bundle agents, and frame creation, encoding, and merging.</a:t>
            </a:r>
          </a:p>
          <a:p>
            <a:pPr lvl="1"/>
            <a:r>
              <a:rPr lang="en-US" sz="1200" dirty="0"/>
              <a:t>This is an essential set of features that are required to achieve the IOAG vision, and cannot be overlooked since it has not yet been deployed in current ESLTs.</a:t>
            </a:r>
          </a:p>
          <a:p>
            <a:endParaRPr lang="en-US" sz="1400" dirty="0"/>
          </a:p>
          <a:p>
            <a:r>
              <a:rPr lang="en-US" sz="1400" dirty="0"/>
              <a:t>Deployment of USLP in all the situations where it can be applied is excellent, but some (orbiting or landed) relay to surface element tail circuits might be better handled by 3GPP or </a:t>
            </a:r>
            <a:r>
              <a:rPr lang="en-US" sz="1400" dirty="0" err="1"/>
              <a:t>WiFi</a:t>
            </a:r>
            <a:r>
              <a:rPr lang="en-US" sz="1400" dirty="0"/>
              <a:t>, and the architecture ought to accommodate that.</a:t>
            </a:r>
          </a:p>
          <a:p>
            <a:pPr lvl="1"/>
            <a:r>
              <a:rPr lang="en-US" sz="1200" dirty="0"/>
              <a:t>Extensions to Prox-1 coding, modulation, and frequency sets that would support other frequencies, modulations, and codes are already underway</a:t>
            </a:r>
          </a:p>
          <a:p>
            <a:pPr lvl="1"/>
            <a:r>
              <a:rPr lang="en-US" sz="1200" dirty="0"/>
              <a:t>CCSDS has published standards for these </a:t>
            </a:r>
            <a:r>
              <a:rPr lang="en-US" sz="1200" dirty="0" err="1"/>
              <a:t>WiFi</a:t>
            </a:r>
            <a:r>
              <a:rPr lang="en-US" sz="1200" dirty="0"/>
              <a:t> and 3GPP tail circuits.  They should be adopted where they will be useful.</a:t>
            </a:r>
          </a:p>
          <a:p>
            <a:r>
              <a:rPr lang="en-US" sz="1400" dirty="0"/>
              <a:t>A more complete description of a “DTN ecosystem” will need to address monitor, control, routing, coordination, security, multi-agency identities, and domain interoperability.</a:t>
            </a:r>
          </a:p>
          <a:p>
            <a:pPr lvl="1"/>
            <a:r>
              <a:rPr lang="en-US" sz="1200" dirty="0"/>
              <a:t>In a multi-agency context some agreed methods of security, identity, network, and key management will surely be required </a:t>
            </a:r>
          </a:p>
          <a:p>
            <a:pPr lvl="1"/>
            <a:r>
              <a:rPr lang="en-US" sz="1200" dirty="0"/>
              <a:t>Other considerations like governance, policies, integration with non-DTN missions, and last hop / first hop features also need to be addressed</a:t>
            </a:r>
          </a:p>
          <a:p>
            <a:pPr lvl="1"/>
            <a:r>
              <a:rPr lang="en-US" sz="1200" dirty="0"/>
              <a:t>Frequency assignment and and use policies for Service User to Service Provider must be formulated and managed</a:t>
            </a:r>
          </a:p>
          <a:p>
            <a:endParaRPr lang="en-US" sz="1400" dirty="0"/>
          </a:p>
          <a:p>
            <a:r>
              <a:rPr lang="en-US" sz="1400" dirty="0"/>
              <a:t>In alignment with CCSDS document types this sort of interoperable architecture, which is intended to be directly implementable, would normally be documented as a Utilization Profile, which is a Blue Book.</a:t>
            </a:r>
          </a:p>
          <a:p>
            <a:r>
              <a:rPr lang="en-US" sz="1400" dirty="0"/>
              <a:t>An Orange Book, or Experimental Specification, could provide a rapid way forward to get the core concepts published in the short term, while the more complicated DTN ecosystem aspects are worked out.</a:t>
            </a:r>
          </a:p>
          <a:p>
            <a:endParaRPr lang="en-US" sz="1400" dirty="0"/>
          </a:p>
        </p:txBody>
      </p:sp>
    </p:spTree>
    <p:extLst>
      <p:ext uri="{BB962C8B-B14F-4D97-AF65-F5344CB8AC3E}">
        <p14:creationId xmlns:p14="http://schemas.microsoft.com/office/powerpoint/2010/main" val="232462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F447-A8FC-0BEB-CF8D-E43BAAAC9A35}"/>
              </a:ext>
            </a:extLst>
          </p:cNvPr>
          <p:cNvSpPr>
            <a:spLocks noGrp="1"/>
          </p:cNvSpPr>
          <p:nvPr>
            <p:ph type="title"/>
          </p:nvPr>
        </p:nvSpPr>
        <p:spPr>
          <a:xfrm>
            <a:off x="609600" y="2758845"/>
            <a:ext cx="10972800" cy="1143000"/>
          </a:xfrm>
        </p:spPr>
        <p:txBody>
          <a:bodyPr/>
          <a:lstStyle/>
          <a:p>
            <a:r>
              <a:rPr lang="en-US" sz="8000" dirty="0">
                <a:solidFill>
                  <a:srgbClr val="FF0000"/>
                </a:solidFill>
              </a:rPr>
              <a:t>BACKUP</a:t>
            </a:r>
          </a:p>
        </p:txBody>
      </p:sp>
    </p:spTree>
    <p:extLst>
      <p:ext uri="{BB962C8B-B14F-4D97-AF65-F5344CB8AC3E}">
        <p14:creationId xmlns:p14="http://schemas.microsoft.com/office/powerpoint/2010/main" val="3119527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438" y="409600"/>
            <a:ext cx="7772400" cy="762000"/>
          </a:xfrm>
        </p:spPr>
        <p:txBody>
          <a:bodyPr vert="horz" lIns="91440" tIns="45720" rIns="91440" bIns="45720" rtlCol="0" anchor="ctr">
            <a:noAutofit/>
          </a:bodyPr>
          <a:lstStyle/>
          <a:p>
            <a:r>
              <a:rPr lang="en-US" sz="2000" dirty="0"/>
              <a:t>Figure 7-11: SSI End-to-End Forward: DTN Agency Supporting ABA Agency, Including Last-Hop Service and CSTS Forward File</a:t>
            </a:r>
          </a:p>
        </p:txBody>
      </p:sp>
      <p:grpSp>
        <p:nvGrpSpPr>
          <p:cNvPr id="4" name="Group 3"/>
          <p:cNvGrpSpPr/>
          <p:nvPr/>
        </p:nvGrpSpPr>
        <p:grpSpPr>
          <a:xfrm>
            <a:off x="1687513" y="1627824"/>
            <a:ext cx="8744686" cy="4668837"/>
            <a:chOff x="163513" y="2119313"/>
            <a:chExt cx="8744686" cy="4668837"/>
          </a:xfrm>
        </p:grpSpPr>
        <p:sp>
          <p:nvSpPr>
            <p:cNvPr id="196" name="Rectangle 97"/>
            <p:cNvSpPr>
              <a:spLocks noChangeArrowheads="1"/>
            </p:cNvSpPr>
            <p:nvPr/>
          </p:nvSpPr>
          <p:spPr bwMode="auto">
            <a:xfrm>
              <a:off x="1455738" y="2474913"/>
              <a:ext cx="2260600" cy="3662362"/>
            </a:xfrm>
            <a:prstGeom prst="cube">
              <a:avLst>
                <a:gd name="adj" fmla="val 2597"/>
              </a:avLst>
            </a:prstGeom>
            <a:solidFill>
              <a:schemeClr val="accent5">
                <a:lumMod val="50000"/>
                <a:alpha val="49000"/>
              </a:schemeClr>
            </a:solidFill>
            <a:ln w="9525">
              <a:noFill/>
              <a:round/>
              <a:headEnd/>
              <a:tailEnd/>
            </a:ln>
          </p:spPr>
          <p:txBody>
            <a:bodyPr/>
            <a:lstStyle/>
            <a:p>
              <a:pPr algn="ctr">
                <a:defRPr/>
              </a:pPr>
              <a:endParaRPr kumimoji="1" lang="en-GB" sz="2400">
                <a:latin typeface="Arial" charset="0"/>
                <a:ea typeface="ＭＳ Ｐゴシック" charset="0"/>
                <a:cs typeface="ＭＳ Ｐゴシック" charset="0"/>
              </a:endParaRPr>
            </a:p>
          </p:txBody>
        </p:sp>
        <p:sp>
          <p:nvSpPr>
            <p:cNvPr id="124" name="Rectangle 97"/>
            <p:cNvSpPr>
              <a:spLocks noChangeArrowheads="1"/>
            </p:cNvSpPr>
            <p:nvPr/>
          </p:nvSpPr>
          <p:spPr bwMode="auto">
            <a:xfrm>
              <a:off x="7608887" y="2474913"/>
              <a:ext cx="1296988" cy="3662363"/>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p>
          </p:txBody>
        </p:sp>
        <p:sp>
          <p:nvSpPr>
            <p:cNvPr id="125" name="Rectangle 97"/>
            <p:cNvSpPr>
              <a:spLocks noChangeArrowheads="1"/>
            </p:cNvSpPr>
            <p:nvPr/>
          </p:nvSpPr>
          <p:spPr bwMode="auto">
            <a:xfrm>
              <a:off x="3968750" y="2474913"/>
              <a:ext cx="2200275" cy="372110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p>
          </p:txBody>
        </p:sp>
        <p:sp>
          <p:nvSpPr>
            <p:cNvPr id="126" name="Rectangle 97"/>
            <p:cNvSpPr>
              <a:spLocks noChangeArrowheads="1"/>
            </p:cNvSpPr>
            <p:nvPr/>
          </p:nvSpPr>
          <p:spPr bwMode="auto">
            <a:xfrm>
              <a:off x="213519" y="2474913"/>
              <a:ext cx="985838" cy="365601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p>
          </p:txBody>
        </p:sp>
        <p:cxnSp>
          <p:nvCxnSpPr>
            <p:cNvPr id="127" name="Straight Connector 151"/>
            <p:cNvCxnSpPr>
              <a:cxnSpLocks noChangeShapeType="1"/>
            </p:cNvCxnSpPr>
            <p:nvPr/>
          </p:nvCxnSpPr>
          <p:spPr bwMode="auto">
            <a:xfrm flipV="1">
              <a:off x="4800600" y="6388100"/>
              <a:ext cx="4051300" cy="12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8" name="Straight Connector 157"/>
            <p:cNvCxnSpPr>
              <a:cxnSpLocks noChangeShapeType="1"/>
            </p:cNvCxnSpPr>
            <p:nvPr/>
          </p:nvCxnSpPr>
          <p:spPr bwMode="auto">
            <a:xfrm rot="5400000">
              <a:off x="4964113" y="617220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29" name="Elbow Connector 178"/>
            <p:cNvCxnSpPr>
              <a:cxnSpLocks noChangeShapeType="1"/>
              <a:stCxn id="208" idx="3"/>
              <a:endCxn id="156" idx="1"/>
            </p:cNvCxnSpPr>
            <p:nvPr/>
          </p:nvCxnSpPr>
          <p:spPr bwMode="auto">
            <a:xfrm>
              <a:off x="3535362" y="5852319"/>
              <a:ext cx="476251" cy="1588"/>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39" name="Straight Connector 264"/>
            <p:cNvCxnSpPr>
              <a:cxnSpLocks noChangeShapeType="1"/>
            </p:cNvCxnSpPr>
            <p:nvPr/>
          </p:nvCxnSpPr>
          <p:spPr bwMode="auto">
            <a:xfrm rot="5400000">
              <a:off x="8029573" y="6145213"/>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42" name="Rectangle 669"/>
            <p:cNvSpPr>
              <a:spLocks noChangeArrowheads="1"/>
            </p:cNvSpPr>
            <p:nvPr/>
          </p:nvSpPr>
          <p:spPr bwMode="auto">
            <a:xfrm>
              <a:off x="4409281" y="2597150"/>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145" name="Rectangle 671"/>
            <p:cNvSpPr>
              <a:spLocks noChangeArrowheads="1"/>
            </p:cNvSpPr>
            <p:nvPr/>
          </p:nvSpPr>
          <p:spPr bwMode="auto">
            <a:xfrm>
              <a:off x="7664450" y="2597150"/>
              <a:ext cx="1185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a:t>ABA Earth </a:t>
              </a:r>
            </a:p>
            <a:p>
              <a:pPr algn="ctr"/>
              <a:r>
                <a:rPr lang="en-US" sz="1000" b="1"/>
                <a:t>User Node</a:t>
              </a:r>
              <a:endParaRPr lang="en-US" sz="1000"/>
            </a:p>
          </p:txBody>
        </p:sp>
        <p:sp>
          <p:nvSpPr>
            <p:cNvPr id="146" name="Rectangle 672"/>
            <p:cNvSpPr>
              <a:spLocks noChangeArrowheads="1"/>
            </p:cNvSpPr>
            <p:nvPr/>
          </p:nvSpPr>
          <p:spPr bwMode="auto">
            <a:xfrm>
              <a:off x="163513" y="2597150"/>
              <a:ext cx="1085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148" name="Text Box 57"/>
            <p:cNvSpPr txBox="1">
              <a:spLocks noChangeArrowheads="1"/>
            </p:cNvSpPr>
            <p:nvPr/>
          </p:nvSpPr>
          <p:spPr bwMode="auto">
            <a:xfrm>
              <a:off x="3179763" y="620236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149" name="Text Box 57"/>
            <p:cNvSpPr txBox="1">
              <a:spLocks noChangeArrowheads="1"/>
            </p:cNvSpPr>
            <p:nvPr/>
          </p:nvSpPr>
          <p:spPr bwMode="auto">
            <a:xfrm>
              <a:off x="6602413" y="638810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150" name="Rectangle 591"/>
            <p:cNvSpPr>
              <a:spLocks noChangeArrowheads="1"/>
            </p:cNvSpPr>
            <p:nvPr/>
          </p:nvSpPr>
          <p:spPr bwMode="auto">
            <a:xfrm>
              <a:off x="4528344" y="2119313"/>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51" name="TextBox 76"/>
            <p:cNvSpPr txBox="1">
              <a:spLocks noChangeArrowheads="1"/>
            </p:cNvSpPr>
            <p:nvPr/>
          </p:nvSpPr>
          <p:spPr bwMode="auto">
            <a:xfrm>
              <a:off x="3295650" y="3813175"/>
              <a:ext cx="4175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Z</a:t>
              </a:r>
            </a:p>
          </p:txBody>
        </p:sp>
        <p:sp>
          <p:nvSpPr>
            <p:cNvPr id="152" name="TextBox 77"/>
            <p:cNvSpPr txBox="1">
              <a:spLocks noChangeArrowheads="1"/>
            </p:cNvSpPr>
            <p:nvPr/>
          </p:nvSpPr>
          <p:spPr bwMode="auto">
            <a:xfrm>
              <a:off x="3773488" y="5147846"/>
              <a:ext cx="631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br>
                <a:rPr lang="en-US" sz="800" b="1" dirty="0">
                  <a:solidFill>
                    <a:srgbClr val="0079A4"/>
                  </a:solidFill>
                </a:rPr>
              </a:br>
              <a:r>
                <a:rPr lang="en-US" sz="800" b="1" dirty="0">
                  <a:solidFill>
                    <a:srgbClr val="0079A4"/>
                  </a:solidFill>
                </a:rPr>
                <a:t>Y, &amp; Z</a:t>
              </a:r>
            </a:p>
          </p:txBody>
        </p:sp>
        <p:sp>
          <p:nvSpPr>
            <p:cNvPr id="154" name="Text Box 12"/>
            <p:cNvSpPr txBox="1">
              <a:spLocks noChangeArrowheads="1"/>
            </p:cNvSpPr>
            <p:nvPr/>
          </p:nvSpPr>
          <p:spPr bwMode="auto">
            <a:xfrm>
              <a:off x="397669" y="5761038"/>
              <a:ext cx="5699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UHF RF </a:t>
              </a:r>
              <a:endParaRPr lang="en-US" sz="900">
                <a:solidFill>
                  <a:schemeClr val="tx1"/>
                </a:solidFill>
                <a:latin typeface="Calibri" pitchFamily="34" charset="0"/>
              </a:endParaRPr>
            </a:p>
          </p:txBody>
        </p:sp>
        <p:sp>
          <p:nvSpPr>
            <p:cNvPr id="155" name="Oval 7"/>
            <p:cNvSpPr>
              <a:spLocks noChangeArrowheads="1"/>
            </p:cNvSpPr>
            <p:nvPr/>
          </p:nvSpPr>
          <p:spPr bwMode="auto">
            <a:xfrm>
              <a:off x="301625" y="4029075"/>
              <a:ext cx="762000" cy="4476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Reboot</a:t>
              </a:r>
            </a:p>
            <a:p>
              <a:pPr algn="ctr">
                <a:lnSpc>
                  <a:spcPct val="80000"/>
                </a:lnSpc>
              </a:pPr>
              <a:r>
                <a:rPr lang="en-US" sz="900" dirty="0">
                  <a:latin typeface="Calibri" pitchFamily="34" charset="0"/>
                  <a:ea typeface="ÇlÇr ñæí©" charset="-128"/>
                </a:rPr>
                <a:t>Processing</a:t>
              </a:r>
              <a:endParaRPr lang="en-US" sz="900" dirty="0">
                <a:latin typeface="Calibri" pitchFamily="34" charset="0"/>
              </a:endParaRPr>
            </a:p>
          </p:txBody>
        </p:sp>
        <p:sp>
          <p:nvSpPr>
            <p:cNvPr id="156" name="Text Box 12"/>
            <p:cNvSpPr txBox="1">
              <a:spLocks noChangeArrowheads="1"/>
            </p:cNvSpPr>
            <p:nvPr/>
          </p:nvSpPr>
          <p:spPr bwMode="auto">
            <a:xfrm>
              <a:off x="4011613" y="576262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61" name="Text Box 16"/>
            <p:cNvSpPr txBox="1">
              <a:spLocks noChangeArrowheads="1"/>
            </p:cNvSpPr>
            <p:nvPr/>
          </p:nvSpPr>
          <p:spPr bwMode="auto">
            <a:xfrm>
              <a:off x="4738688" y="5764213"/>
              <a:ext cx="1292225" cy="1762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62" name="Straight Connector 161"/>
            <p:cNvCxnSpPr>
              <a:cxnSpLocks noChangeShapeType="1"/>
              <a:stCxn id="167" idx="3"/>
              <a:endCxn id="156" idx="0"/>
            </p:cNvCxnSpPr>
            <p:nvPr/>
          </p:nvCxnSpPr>
          <p:spPr bwMode="auto">
            <a:xfrm>
              <a:off x="4284805" y="3964538"/>
              <a:ext cx="11765" cy="17980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63" name="Straight Connector 162"/>
            <p:cNvCxnSpPr>
              <a:cxnSpLocks noChangeShapeType="1"/>
              <a:stCxn id="166" idx="5"/>
            </p:cNvCxnSpPr>
            <p:nvPr/>
          </p:nvCxnSpPr>
          <p:spPr bwMode="auto">
            <a:xfrm>
              <a:off x="5013325" y="5208588"/>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64" name="Text Box 12"/>
            <p:cNvSpPr txBox="1">
              <a:spLocks noChangeArrowheads="1"/>
            </p:cNvSpPr>
            <p:nvPr/>
          </p:nvSpPr>
          <p:spPr bwMode="auto">
            <a:xfrm>
              <a:off x="4011613" y="5548313"/>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65" name="Text Box 15"/>
            <p:cNvSpPr txBox="1">
              <a:spLocks noChangeArrowheads="1"/>
            </p:cNvSpPr>
            <p:nvPr/>
          </p:nvSpPr>
          <p:spPr bwMode="auto">
            <a:xfrm>
              <a:off x="4737100" y="5329238"/>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166" name="Oval 7"/>
            <p:cNvSpPr>
              <a:spLocks noChangeArrowheads="1"/>
            </p:cNvSpPr>
            <p:nvPr/>
          </p:nvSpPr>
          <p:spPr bwMode="auto">
            <a:xfrm>
              <a:off x="4170363" y="4956175"/>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167" name="Oval 7"/>
            <p:cNvSpPr>
              <a:spLocks noChangeArrowheads="1"/>
            </p:cNvSpPr>
            <p:nvPr/>
          </p:nvSpPr>
          <p:spPr bwMode="auto">
            <a:xfrm>
              <a:off x="4140200" y="371792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68" name="Magnetic Disk 18"/>
            <p:cNvSpPr/>
            <p:nvPr/>
          </p:nvSpPr>
          <p:spPr>
            <a:xfrm>
              <a:off x="4435475" y="3271838"/>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169" name="Elbow Connector 274"/>
            <p:cNvCxnSpPr>
              <a:cxnSpLocks noChangeShapeType="1"/>
              <a:stCxn id="168" idx="4"/>
              <a:endCxn id="167" idx="7"/>
            </p:cNvCxnSpPr>
            <p:nvPr/>
          </p:nvCxnSpPr>
          <p:spPr bwMode="auto">
            <a:xfrm>
              <a:off x="4702175" y="345122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170" name="Elbow Connector 15"/>
            <p:cNvCxnSpPr>
              <a:cxnSpLocks noChangeShapeType="1"/>
              <a:stCxn id="168" idx="2"/>
              <a:endCxn id="167" idx="1"/>
            </p:cNvCxnSpPr>
            <p:nvPr/>
          </p:nvCxnSpPr>
          <p:spPr bwMode="auto">
            <a:xfrm rot="10800000" flipV="1">
              <a:off x="4284663" y="345122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71" name="Text Box 15"/>
            <p:cNvSpPr txBox="1">
              <a:spLocks noChangeArrowheads="1"/>
            </p:cNvSpPr>
            <p:nvPr/>
          </p:nvSpPr>
          <p:spPr bwMode="auto">
            <a:xfrm>
              <a:off x="4011613" y="4510088"/>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72" name="Text Box 15"/>
            <p:cNvSpPr txBox="1">
              <a:spLocks noChangeArrowheads="1"/>
            </p:cNvSpPr>
            <p:nvPr/>
          </p:nvSpPr>
          <p:spPr bwMode="auto">
            <a:xfrm>
              <a:off x="4011613" y="407670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73" name="Text Box 15"/>
            <p:cNvSpPr txBox="1">
              <a:spLocks noChangeArrowheads="1"/>
            </p:cNvSpPr>
            <p:nvPr/>
          </p:nvSpPr>
          <p:spPr bwMode="auto">
            <a:xfrm>
              <a:off x="4011613" y="42926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74" name="Text Box 15"/>
            <p:cNvSpPr txBox="1">
              <a:spLocks noChangeArrowheads="1"/>
            </p:cNvSpPr>
            <p:nvPr/>
          </p:nvSpPr>
          <p:spPr bwMode="auto">
            <a:xfrm>
              <a:off x="4011613" y="4725988"/>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75" name="Straight Connector 174"/>
            <p:cNvCxnSpPr>
              <a:cxnSpLocks noChangeShapeType="1"/>
              <a:stCxn id="167" idx="5"/>
            </p:cNvCxnSpPr>
            <p:nvPr/>
          </p:nvCxnSpPr>
          <p:spPr bwMode="auto">
            <a:xfrm>
              <a:off x="4983163" y="396398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76" name="Text Box 15"/>
            <p:cNvSpPr txBox="1">
              <a:spLocks noChangeArrowheads="1"/>
            </p:cNvSpPr>
            <p:nvPr/>
          </p:nvSpPr>
          <p:spPr bwMode="auto">
            <a:xfrm>
              <a:off x="4748213" y="4076700"/>
              <a:ext cx="7477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77" name="TextBox 77"/>
            <p:cNvSpPr txBox="1">
              <a:spLocks noChangeArrowheads="1"/>
            </p:cNvSpPr>
            <p:nvPr/>
          </p:nvSpPr>
          <p:spPr bwMode="auto">
            <a:xfrm>
              <a:off x="8460640" y="4719638"/>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a:t>
              </a:r>
            </a:p>
            <a:p>
              <a:r>
                <a:rPr lang="en-US" dirty="0"/>
                <a:t>VC Z </a:t>
              </a:r>
            </a:p>
          </p:txBody>
        </p:sp>
        <p:sp>
          <p:nvSpPr>
            <p:cNvPr id="178" name="Text Box 16"/>
            <p:cNvSpPr txBox="1">
              <a:spLocks noChangeArrowheads="1"/>
            </p:cNvSpPr>
            <p:nvPr/>
          </p:nvSpPr>
          <p:spPr bwMode="auto">
            <a:xfrm>
              <a:off x="7988300" y="5729288"/>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79" name="Straight Connector 178"/>
            <p:cNvCxnSpPr>
              <a:cxnSpLocks noChangeShapeType="1"/>
              <a:stCxn id="221" idx="4"/>
              <a:endCxn id="178" idx="0"/>
            </p:cNvCxnSpPr>
            <p:nvPr/>
          </p:nvCxnSpPr>
          <p:spPr bwMode="auto">
            <a:xfrm>
              <a:off x="8253413" y="4535488"/>
              <a:ext cx="3175"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0" name="Text Box 15"/>
            <p:cNvSpPr txBox="1">
              <a:spLocks noChangeArrowheads="1"/>
            </p:cNvSpPr>
            <p:nvPr/>
          </p:nvSpPr>
          <p:spPr bwMode="auto">
            <a:xfrm>
              <a:off x="7988300" y="5510213"/>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cxnSp>
          <p:nvCxnSpPr>
            <p:cNvPr id="181" name="Elbow Connector 135"/>
            <p:cNvCxnSpPr>
              <a:cxnSpLocks noChangeShapeType="1"/>
              <a:stCxn id="216" idx="0"/>
              <a:endCxn id="247" idx="3"/>
            </p:cNvCxnSpPr>
            <p:nvPr/>
          </p:nvCxnSpPr>
          <p:spPr bwMode="auto">
            <a:xfrm flipH="1" flipV="1">
              <a:off x="3234532" y="3295650"/>
              <a:ext cx="4762" cy="1920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82" name="Rectangle 97"/>
            <p:cNvSpPr>
              <a:spLocks noChangeArrowheads="1"/>
            </p:cNvSpPr>
            <p:nvPr/>
          </p:nvSpPr>
          <p:spPr bwMode="auto">
            <a:xfrm>
              <a:off x="6419057" y="2474913"/>
              <a:ext cx="962025" cy="3692525"/>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lstStyle/>
            <a:p>
              <a:pPr algn="ctr">
                <a:defRPr/>
              </a:pPr>
              <a:endParaRPr kumimoji="1" lang="en-GB" sz="2400">
                <a:latin typeface="Arial" charset="0"/>
                <a:ea typeface="ＭＳ Ｐゴシック" charset="0"/>
                <a:cs typeface="ＭＳ Ｐゴシック" charset="0"/>
              </a:endParaRPr>
            </a:p>
          </p:txBody>
        </p:sp>
        <p:cxnSp>
          <p:nvCxnSpPr>
            <p:cNvPr id="183" name="Straight Connector 264"/>
            <p:cNvCxnSpPr>
              <a:cxnSpLocks noChangeShapeType="1"/>
            </p:cNvCxnSpPr>
            <p:nvPr/>
          </p:nvCxnSpPr>
          <p:spPr bwMode="auto">
            <a:xfrm rot="5400000">
              <a:off x="6653209" y="6165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4" name="Rectangle 673"/>
            <p:cNvSpPr>
              <a:spLocks noChangeArrowheads="1"/>
            </p:cNvSpPr>
            <p:nvPr/>
          </p:nvSpPr>
          <p:spPr bwMode="auto">
            <a:xfrm>
              <a:off x="6240463" y="2597150"/>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Routing Node MOC</a:t>
              </a:r>
              <a:endParaRPr lang="en-US" sz="1000" dirty="0"/>
            </a:p>
          </p:txBody>
        </p:sp>
        <p:sp>
          <p:nvSpPr>
            <p:cNvPr id="185" name="Rectangle 591"/>
            <p:cNvSpPr>
              <a:spLocks noChangeArrowheads="1"/>
            </p:cNvSpPr>
            <p:nvPr/>
          </p:nvSpPr>
          <p:spPr bwMode="auto">
            <a:xfrm>
              <a:off x="6359526" y="2119313"/>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86" name="TextBox 77"/>
            <p:cNvSpPr txBox="1">
              <a:spLocks noChangeArrowheads="1"/>
            </p:cNvSpPr>
            <p:nvPr/>
          </p:nvSpPr>
          <p:spPr bwMode="auto">
            <a:xfrm>
              <a:off x="6882773" y="4365625"/>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a:t>
              </a:r>
            </a:p>
            <a:p>
              <a:r>
                <a:rPr lang="en-US" dirty="0"/>
                <a:t>VC X</a:t>
              </a:r>
            </a:p>
          </p:txBody>
        </p:sp>
        <p:sp>
          <p:nvSpPr>
            <p:cNvPr id="187" name="Oval 7"/>
            <p:cNvSpPr>
              <a:spLocks noChangeArrowheads="1"/>
            </p:cNvSpPr>
            <p:nvPr/>
          </p:nvSpPr>
          <p:spPr bwMode="auto">
            <a:xfrm>
              <a:off x="6499225" y="4710113"/>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88" name="Magnetic Disk 18"/>
            <p:cNvSpPr/>
            <p:nvPr/>
          </p:nvSpPr>
          <p:spPr>
            <a:xfrm>
              <a:off x="6674644" y="4170363"/>
              <a:ext cx="411162"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sp>
          <p:nvSpPr>
            <p:cNvPr id="189" name="Text Box 16"/>
            <p:cNvSpPr txBox="1">
              <a:spLocks noChangeArrowheads="1"/>
            </p:cNvSpPr>
            <p:nvPr/>
          </p:nvSpPr>
          <p:spPr bwMode="auto">
            <a:xfrm>
              <a:off x="6610350" y="5757863"/>
              <a:ext cx="534988"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IP</a:t>
              </a:r>
              <a:endParaRPr lang="en-US" sz="900" dirty="0">
                <a:solidFill>
                  <a:schemeClr val="tx1"/>
                </a:solidFill>
                <a:latin typeface="Calibri" pitchFamily="34" charset="0"/>
              </a:endParaRPr>
            </a:p>
          </p:txBody>
        </p:sp>
        <p:cxnSp>
          <p:nvCxnSpPr>
            <p:cNvPr id="190" name="Straight Connector 189"/>
            <p:cNvCxnSpPr>
              <a:cxnSpLocks noChangeShapeType="1"/>
            </p:cNvCxnSpPr>
            <p:nvPr/>
          </p:nvCxnSpPr>
          <p:spPr bwMode="auto">
            <a:xfrm>
              <a:off x="6880225" y="5003800"/>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91" name="Text Box 15"/>
            <p:cNvSpPr txBox="1">
              <a:spLocks noChangeArrowheads="1"/>
            </p:cNvSpPr>
            <p:nvPr/>
          </p:nvSpPr>
          <p:spPr bwMode="auto">
            <a:xfrm>
              <a:off x="6612731" y="5312834"/>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92" name="Elbow Connector 151"/>
            <p:cNvCxnSpPr>
              <a:cxnSpLocks noChangeShapeType="1"/>
              <a:stCxn id="188" idx="3"/>
              <a:endCxn id="187" idx="0"/>
            </p:cNvCxnSpPr>
            <p:nvPr/>
          </p:nvCxnSpPr>
          <p:spPr bwMode="auto">
            <a:xfrm>
              <a:off x="6880225" y="4373563"/>
              <a:ext cx="0" cy="3365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94" name="Text Box 15"/>
            <p:cNvSpPr txBox="1">
              <a:spLocks noChangeArrowheads="1"/>
            </p:cNvSpPr>
            <p:nvPr/>
          </p:nvSpPr>
          <p:spPr bwMode="auto">
            <a:xfrm>
              <a:off x="6612732" y="5094288"/>
              <a:ext cx="534987"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195" name="Text Box 15"/>
            <p:cNvSpPr txBox="1">
              <a:spLocks noChangeArrowheads="1"/>
            </p:cNvSpPr>
            <p:nvPr/>
          </p:nvSpPr>
          <p:spPr bwMode="auto">
            <a:xfrm>
              <a:off x="6612731" y="5532968"/>
              <a:ext cx="534988"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197" name="Rectangle 668"/>
            <p:cNvSpPr>
              <a:spLocks noChangeArrowheads="1"/>
            </p:cNvSpPr>
            <p:nvPr/>
          </p:nvSpPr>
          <p:spPr bwMode="auto">
            <a:xfrm>
              <a:off x="1926432" y="2597150"/>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Routing Node</a:t>
              </a:r>
              <a:endParaRPr lang="en-US" sz="1000" dirty="0"/>
            </a:p>
          </p:txBody>
        </p:sp>
        <p:sp>
          <p:nvSpPr>
            <p:cNvPr id="198" name="Rectangle 591"/>
            <p:cNvSpPr>
              <a:spLocks noChangeArrowheads="1"/>
            </p:cNvSpPr>
            <p:nvPr/>
          </p:nvSpPr>
          <p:spPr bwMode="auto">
            <a:xfrm>
              <a:off x="2045494" y="2119313"/>
              <a:ext cx="1081088"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99" name="Text Box 12"/>
            <p:cNvSpPr txBox="1">
              <a:spLocks noChangeArrowheads="1"/>
            </p:cNvSpPr>
            <p:nvPr/>
          </p:nvSpPr>
          <p:spPr bwMode="auto">
            <a:xfrm>
              <a:off x="1636713" y="5757863"/>
              <a:ext cx="11922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UHF RF &amp; Mod</a:t>
              </a:r>
              <a:endParaRPr lang="en-US" sz="900">
                <a:solidFill>
                  <a:schemeClr val="tx1"/>
                </a:solidFill>
                <a:latin typeface="Calibri" pitchFamily="34" charset="0"/>
              </a:endParaRPr>
            </a:p>
          </p:txBody>
        </p:sp>
        <p:cxnSp>
          <p:nvCxnSpPr>
            <p:cNvPr id="200" name="Straight Connector 199"/>
            <p:cNvCxnSpPr>
              <a:cxnSpLocks noChangeShapeType="1"/>
              <a:stCxn id="201" idx="3"/>
            </p:cNvCxnSpPr>
            <p:nvPr/>
          </p:nvCxnSpPr>
          <p:spPr bwMode="auto">
            <a:xfrm>
              <a:off x="2536825" y="4560888"/>
              <a:ext cx="1588"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1" name="Oval 7"/>
            <p:cNvSpPr>
              <a:spLocks noChangeArrowheads="1"/>
            </p:cNvSpPr>
            <p:nvPr/>
          </p:nvSpPr>
          <p:spPr bwMode="auto">
            <a:xfrm>
              <a:off x="2392363" y="4313238"/>
              <a:ext cx="987425" cy="29051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02" name="Magnetic Disk 18"/>
            <p:cNvSpPr/>
            <p:nvPr/>
          </p:nvSpPr>
          <p:spPr>
            <a:xfrm>
              <a:off x="2687638" y="3867150"/>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203" name="Elbow Connector 274"/>
            <p:cNvCxnSpPr>
              <a:cxnSpLocks noChangeShapeType="1"/>
              <a:stCxn id="202" idx="4"/>
              <a:endCxn id="201" idx="7"/>
            </p:cNvCxnSpPr>
            <p:nvPr/>
          </p:nvCxnSpPr>
          <p:spPr bwMode="auto">
            <a:xfrm>
              <a:off x="2954338" y="4046538"/>
              <a:ext cx="280987" cy="309562"/>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204" name="Elbow Connector 15"/>
            <p:cNvCxnSpPr>
              <a:cxnSpLocks noChangeShapeType="1"/>
              <a:stCxn id="202" idx="2"/>
              <a:endCxn id="201" idx="1"/>
            </p:cNvCxnSpPr>
            <p:nvPr/>
          </p:nvCxnSpPr>
          <p:spPr bwMode="auto">
            <a:xfrm rot="10800000" flipV="1">
              <a:off x="2536825" y="4046538"/>
              <a:ext cx="150813" cy="30956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5" name="Text Box 15"/>
            <p:cNvSpPr txBox="1">
              <a:spLocks noChangeArrowheads="1"/>
            </p:cNvSpPr>
            <p:nvPr/>
          </p:nvSpPr>
          <p:spPr bwMode="auto">
            <a:xfrm>
              <a:off x="2263775" y="510540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06" name="Text Box 15"/>
            <p:cNvSpPr txBox="1">
              <a:spLocks noChangeArrowheads="1"/>
            </p:cNvSpPr>
            <p:nvPr/>
          </p:nvSpPr>
          <p:spPr bwMode="auto">
            <a:xfrm>
              <a:off x="2263775" y="4673600"/>
              <a:ext cx="56673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207" name="Text Box 15"/>
            <p:cNvSpPr txBox="1">
              <a:spLocks noChangeArrowheads="1"/>
            </p:cNvSpPr>
            <p:nvPr/>
          </p:nvSpPr>
          <p:spPr bwMode="auto">
            <a:xfrm>
              <a:off x="2263775" y="5324159"/>
              <a:ext cx="569912" cy="182562"/>
            </a:xfrm>
            <a:prstGeom prst="rect">
              <a:avLst/>
            </a:prstGeom>
            <a:solidFill>
              <a:srgbClr val="99CCFF"/>
            </a:solidFill>
            <a:ln w="9525">
              <a:solidFill>
                <a:srgbClr val="000000"/>
              </a:solidFill>
              <a:miter lim="800000"/>
              <a:headEnd/>
              <a:tailEnd/>
            </a:ln>
          </p:spPr>
          <p:txBody>
            <a:bodyPr lIns="0" tIns="31320" rIns="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Prox-1 Link</a:t>
              </a:r>
              <a:endParaRPr lang="en-US" sz="900" dirty="0">
                <a:solidFill>
                  <a:schemeClr val="tx1"/>
                </a:solidFill>
                <a:latin typeface="Calibri" pitchFamily="34" charset="0"/>
              </a:endParaRPr>
            </a:p>
          </p:txBody>
        </p:sp>
        <p:sp>
          <p:nvSpPr>
            <p:cNvPr id="208" name="Text Box 12"/>
            <p:cNvSpPr txBox="1">
              <a:spLocks noChangeArrowheads="1"/>
            </p:cNvSpPr>
            <p:nvPr/>
          </p:nvSpPr>
          <p:spPr bwMode="auto">
            <a:xfrm>
              <a:off x="2959100" y="5757863"/>
              <a:ext cx="576262"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09" name="Straight Connector 208"/>
            <p:cNvCxnSpPr>
              <a:cxnSpLocks noChangeShapeType="1"/>
            </p:cNvCxnSpPr>
            <p:nvPr/>
          </p:nvCxnSpPr>
          <p:spPr bwMode="auto">
            <a:xfrm>
              <a:off x="3236913" y="4560888"/>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0" name="Text Box 15"/>
            <p:cNvSpPr txBox="1">
              <a:spLocks noChangeArrowheads="1"/>
            </p:cNvSpPr>
            <p:nvPr/>
          </p:nvSpPr>
          <p:spPr bwMode="auto">
            <a:xfrm>
              <a:off x="2959100" y="5100956"/>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1" name="Text Box 15"/>
            <p:cNvSpPr txBox="1">
              <a:spLocks noChangeArrowheads="1"/>
            </p:cNvSpPr>
            <p:nvPr/>
          </p:nvSpPr>
          <p:spPr bwMode="auto">
            <a:xfrm>
              <a:off x="2959100" y="4673600"/>
              <a:ext cx="566737"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212" name="Text Box 15"/>
            <p:cNvSpPr txBox="1">
              <a:spLocks noChangeArrowheads="1"/>
            </p:cNvSpPr>
            <p:nvPr/>
          </p:nvSpPr>
          <p:spPr bwMode="auto">
            <a:xfrm>
              <a:off x="2959100" y="4887278"/>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13" name="Text Box 12"/>
            <p:cNvSpPr txBox="1">
              <a:spLocks noChangeArrowheads="1"/>
            </p:cNvSpPr>
            <p:nvPr/>
          </p:nvSpPr>
          <p:spPr bwMode="auto">
            <a:xfrm>
              <a:off x="2959100" y="5537836"/>
              <a:ext cx="576262" cy="18891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4" name="Text Box 15"/>
            <p:cNvSpPr txBox="1">
              <a:spLocks noChangeArrowheads="1"/>
            </p:cNvSpPr>
            <p:nvPr/>
          </p:nvSpPr>
          <p:spPr bwMode="auto">
            <a:xfrm>
              <a:off x="2959100" y="5316221"/>
              <a:ext cx="576263" cy="19050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215" name="Straight Connector 214"/>
            <p:cNvCxnSpPr>
              <a:cxnSpLocks noChangeShapeType="1"/>
              <a:stCxn id="216" idx="2"/>
              <a:endCxn id="201" idx="7"/>
            </p:cNvCxnSpPr>
            <p:nvPr/>
          </p:nvCxnSpPr>
          <p:spPr bwMode="auto">
            <a:xfrm flipH="1">
              <a:off x="3235325" y="3671888"/>
              <a:ext cx="3175" cy="684212"/>
            </a:xfrm>
            <a:prstGeom prst="line">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6" name="Text Box 15"/>
            <p:cNvSpPr txBox="1">
              <a:spLocks noChangeArrowheads="1"/>
            </p:cNvSpPr>
            <p:nvPr/>
          </p:nvSpPr>
          <p:spPr bwMode="auto">
            <a:xfrm>
              <a:off x="2955925" y="348773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cxnSp>
          <p:nvCxnSpPr>
            <p:cNvPr id="217" name="Elbow Connector 178"/>
            <p:cNvCxnSpPr>
              <a:cxnSpLocks noChangeShapeType="1"/>
              <a:stCxn id="154" idx="3"/>
              <a:endCxn id="199" idx="1"/>
            </p:cNvCxnSpPr>
            <p:nvPr/>
          </p:nvCxnSpPr>
          <p:spPr bwMode="auto">
            <a:xfrm flipV="1">
              <a:off x="967582" y="5849144"/>
              <a:ext cx="669131" cy="238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18" name="Text Box 57"/>
            <p:cNvSpPr txBox="1">
              <a:spLocks noChangeArrowheads="1"/>
            </p:cNvSpPr>
            <p:nvPr/>
          </p:nvSpPr>
          <p:spPr bwMode="auto">
            <a:xfrm>
              <a:off x="809625" y="6186488"/>
              <a:ext cx="118745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Proximity Space</a:t>
              </a:r>
            </a:p>
            <a:p>
              <a:pPr algn="ctr" eaLnBrk="1" hangingPunct="1"/>
              <a:r>
                <a:rPr lang="en-GB" sz="1000" b="1">
                  <a:solidFill>
                    <a:srgbClr val="000099"/>
                  </a:solidFill>
                  <a:latin typeface="Calibri" pitchFamily="34" charset="0"/>
                </a:rPr>
                <a:t>CCSDS Protocols</a:t>
              </a:r>
            </a:p>
            <a:p>
              <a:pPr algn="ctr" eaLnBrk="1" hangingPunct="1"/>
              <a:r>
                <a:rPr lang="en-GB" sz="1000" b="1">
                  <a:solidFill>
                    <a:srgbClr val="000099"/>
                  </a:solidFill>
                  <a:latin typeface="Calibri" pitchFamily="34" charset="0"/>
                </a:rPr>
                <a:t>(UDD SAP)</a:t>
              </a:r>
            </a:p>
          </p:txBody>
        </p:sp>
        <p:sp>
          <p:nvSpPr>
            <p:cNvPr id="219" name="Rectangle 592"/>
            <p:cNvSpPr>
              <a:spLocks noChangeArrowheads="1"/>
            </p:cNvSpPr>
            <p:nvPr/>
          </p:nvSpPr>
          <p:spPr bwMode="auto">
            <a:xfrm>
              <a:off x="221457" y="2119313"/>
              <a:ext cx="969963" cy="21590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220" name="Rectangle 592"/>
            <p:cNvSpPr>
              <a:spLocks noChangeArrowheads="1"/>
            </p:cNvSpPr>
            <p:nvPr/>
          </p:nvSpPr>
          <p:spPr bwMode="auto">
            <a:xfrm>
              <a:off x="7772400" y="2119313"/>
              <a:ext cx="969963" cy="21590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ABA</a:t>
              </a:r>
            </a:p>
          </p:txBody>
        </p:sp>
        <p:sp>
          <p:nvSpPr>
            <p:cNvPr id="221" name="Oval 7"/>
            <p:cNvSpPr>
              <a:spLocks noChangeArrowheads="1"/>
            </p:cNvSpPr>
            <p:nvPr/>
          </p:nvSpPr>
          <p:spPr bwMode="auto">
            <a:xfrm>
              <a:off x="7686675" y="4143375"/>
              <a:ext cx="1133475" cy="392113"/>
            </a:xfrm>
            <a:prstGeom prst="ellipse">
              <a:avLst/>
            </a:prstGeom>
            <a:solidFill>
              <a:srgbClr val="FFC000"/>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Forward</a:t>
              </a:r>
            </a:p>
            <a:p>
              <a:pPr algn="ctr">
                <a:lnSpc>
                  <a:spcPct val="80000"/>
                </a:lnSpc>
              </a:pPr>
              <a:r>
                <a:rPr lang="en-US" sz="900">
                  <a:latin typeface="Calibri" pitchFamily="34" charset="0"/>
                  <a:ea typeface="ÇlÇr ñæí©" charset="-128"/>
                </a:rPr>
                <a:t>Delivery Package Application</a:t>
              </a:r>
            </a:p>
          </p:txBody>
        </p:sp>
        <p:grpSp>
          <p:nvGrpSpPr>
            <p:cNvPr id="224" name="Group 76"/>
            <p:cNvGrpSpPr>
              <a:grpSpLocks/>
            </p:cNvGrpSpPr>
            <p:nvPr/>
          </p:nvGrpSpPr>
          <p:grpSpPr bwMode="auto">
            <a:xfrm>
              <a:off x="8077200" y="4757738"/>
              <a:ext cx="361950" cy="280987"/>
              <a:chOff x="4267200" y="4432751"/>
              <a:chExt cx="557840" cy="441146"/>
            </a:xfrm>
          </p:grpSpPr>
          <p:sp>
            <p:nvSpPr>
              <p:cNvPr id="225" name="Can 224"/>
              <p:cNvSpPr>
                <a:spLocks noChangeArrowheads="1"/>
              </p:cNvSpPr>
              <p:nvPr/>
            </p:nvSpPr>
            <p:spPr bwMode="auto">
              <a:xfrm>
                <a:off x="4267200" y="4574814"/>
                <a:ext cx="557840" cy="299083"/>
              </a:xfrm>
              <a:prstGeom prst="can">
                <a:avLst>
                  <a:gd name="adj" fmla="val 25000"/>
                </a:avLst>
              </a:prstGeom>
              <a:solidFill>
                <a:srgbClr val="3F80CD"/>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chemeClr val="lt1"/>
                  </a:solidFill>
                </a:endParaRPr>
              </a:p>
            </p:txBody>
          </p:sp>
          <p:grpSp>
            <p:nvGrpSpPr>
              <p:cNvPr id="226" name="Group 16"/>
              <p:cNvGrpSpPr>
                <a:grpSpLocks/>
              </p:cNvGrpSpPr>
              <p:nvPr/>
            </p:nvGrpSpPr>
            <p:grpSpPr bwMode="auto">
              <a:xfrm>
                <a:off x="4267200" y="4432751"/>
                <a:ext cx="557840" cy="217765"/>
                <a:chOff x="5156200" y="4652963"/>
                <a:chExt cx="2627921" cy="1908870"/>
              </a:xfrm>
            </p:grpSpPr>
            <p:sp>
              <p:nvSpPr>
                <p:cNvPr id="227" name="Can 226"/>
                <p:cNvSpPr>
                  <a:spLocks noChangeArrowheads="1"/>
                </p:cNvSpPr>
                <p:nvPr/>
              </p:nvSpPr>
              <p:spPr bwMode="auto">
                <a:xfrm>
                  <a:off x="5156200" y="5199139"/>
                  <a:ext cx="2627921" cy="1354533"/>
                </a:xfrm>
                <a:prstGeom prst="can">
                  <a:avLst>
                    <a:gd name="adj" fmla="val 47301"/>
                  </a:avLst>
                </a:prstGeom>
                <a:solidFill>
                  <a:srgbClr val="FFFF00"/>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sp>
              <p:nvSpPr>
                <p:cNvPr id="228" name="Can 227"/>
                <p:cNvSpPr>
                  <a:spLocks noChangeArrowheads="1"/>
                </p:cNvSpPr>
                <p:nvPr/>
              </p:nvSpPr>
              <p:spPr bwMode="auto">
                <a:xfrm>
                  <a:off x="5156200" y="4652963"/>
                  <a:ext cx="2627921" cy="1201595"/>
                </a:xfrm>
                <a:prstGeom prst="can">
                  <a:avLst>
                    <a:gd name="adj" fmla="val 50000"/>
                  </a:avLst>
                </a:prstGeom>
                <a:solidFill>
                  <a:srgbClr val="FF9A4A"/>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grpSp>
        </p:grpSp>
        <p:sp>
          <p:nvSpPr>
            <p:cNvPr id="229" name="AutoShape 27"/>
            <p:cNvSpPr>
              <a:spLocks noChangeArrowheads="1"/>
            </p:cNvSpPr>
            <p:nvPr/>
          </p:nvSpPr>
          <p:spPr bwMode="auto">
            <a:xfrm>
              <a:off x="8045450" y="3597275"/>
              <a:ext cx="412750" cy="293688"/>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a:r>
                <a:rPr lang="en-GB" sz="900" b="1">
                  <a:solidFill>
                    <a:schemeClr val="bg1"/>
                  </a:solidFill>
                  <a:latin typeface="Calibri" pitchFamily="34" charset="0"/>
                </a:rPr>
                <a:t>TC</a:t>
              </a:r>
            </a:p>
            <a:p>
              <a:pPr algn="ctr"/>
              <a:r>
                <a:rPr lang="en-GB" sz="900" b="1">
                  <a:solidFill>
                    <a:schemeClr val="bg1"/>
                  </a:solidFill>
                  <a:latin typeface="Calibri" pitchFamily="34" charset="0"/>
                </a:rPr>
                <a:t>Blocks</a:t>
              </a:r>
            </a:p>
          </p:txBody>
        </p:sp>
        <p:cxnSp>
          <p:nvCxnSpPr>
            <p:cNvPr id="230" name="Straight Arrow Connector 63"/>
            <p:cNvCxnSpPr>
              <a:cxnSpLocks noChangeShapeType="1"/>
              <a:stCxn id="232" idx="2"/>
            </p:cNvCxnSpPr>
            <p:nvPr/>
          </p:nvCxnSpPr>
          <p:spPr bwMode="auto">
            <a:xfrm flipH="1">
              <a:off x="8593138" y="3487738"/>
              <a:ext cx="7144" cy="706437"/>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231" name="Straight Arrow Connector 230"/>
            <p:cNvCxnSpPr>
              <a:cxnSpLocks noChangeShapeType="1"/>
              <a:stCxn id="229" idx="2"/>
              <a:endCxn id="221" idx="0"/>
            </p:cNvCxnSpPr>
            <p:nvPr/>
          </p:nvCxnSpPr>
          <p:spPr bwMode="auto">
            <a:xfrm>
              <a:off x="8251825" y="3890963"/>
              <a:ext cx="1588" cy="252412"/>
            </a:xfrm>
            <a:prstGeom prst="straightConnector1">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2" name="AutoShape 27"/>
            <p:cNvSpPr>
              <a:spLocks noChangeArrowheads="1"/>
            </p:cNvSpPr>
            <p:nvPr/>
          </p:nvSpPr>
          <p:spPr bwMode="auto">
            <a:xfrm>
              <a:off x="8396288" y="3201988"/>
              <a:ext cx="407987" cy="285750"/>
            </a:xfrm>
            <a:prstGeom prst="roundRect">
              <a:avLst>
                <a:gd name="adj" fmla="val 16667"/>
              </a:avLst>
            </a:prstGeom>
            <a:solidFill>
              <a:srgbClr val="FF9A4A"/>
            </a:solidFill>
            <a:ln w="9525">
              <a:solidFill>
                <a:schemeClr val="tx1"/>
              </a:solidFill>
              <a:round/>
              <a:headEnd type="none" w="sm" len="sm"/>
              <a:tailEnd type="none" w="sm" len="sm"/>
            </a:ln>
          </p:spPr>
          <p:txBody>
            <a:bodyPr wrap="none" anchor="ctr"/>
            <a:lstStyle/>
            <a:p>
              <a:pPr algn="ctr"/>
              <a:r>
                <a:rPr lang="en-GB" sz="900" b="1" dirty="0" err="1">
                  <a:solidFill>
                    <a:srgbClr val="5F5F5F"/>
                  </a:solidFill>
                  <a:latin typeface="Calibri" pitchFamily="34" charset="0"/>
                </a:rPr>
                <a:t>Deliv</a:t>
              </a:r>
              <a:r>
                <a:rPr lang="en-GB" sz="900" b="1" dirty="0">
                  <a:solidFill>
                    <a:srgbClr val="5F5F5F"/>
                  </a:solidFill>
                  <a:latin typeface="Calibri" pitchFamily="34" charset="0"/>
                </a:rPr>
                <a:t>.</a:t>
              </a:r>
            </a:p>
            <a:p>
              <a:pPr algn="ctr"/>
              <a:r>
                <a:rPr lang="en-GB" sz="900" b="1" dirty="0">
                  <a:solidFill>
                    <a:srgbClr val="5F5F5F"/>
                  </a:solidFill>
                  <a:latin typeface="Calibri" pitchFamily="34" charset="0"/>
                </a:rPr>
                <a:t>Instr.</a:t>
              </a:r>
            </a:p>
          </p:txBody>
        </p:sp>
        <p:sp>
          <p:nvSpPr>
            <p:cNvPr id="233" name="AutoShape 27"/>
            <p:cNvSpPr>
              <a:spLocks noChangeArrowheads="1"/>
            </p:cNvSpPr>
            <p:nvPr/>
          </p:nvSpPr>
          <p:spPr bwMode="auto">
            <a:xfrm>
              <a:off x="7713663" y="3197225"/>
              <a:ext cx="390525" cy="263525"/>
            </a:xfrm>
            <a:prstGeom prst="roundRect">
              <a:avLst>
                <a:gd name="adj" fmla="val 16667"/>
              </a:avLst>
            </a:prstGeom>
            <a:solidFill>
              <a:srgbClr val="FFFF00"/>
            </a:solidFill>
            <a:ln w="9525">
              <a:solidFill>
                <a:schemeClr val="tx1"/>
              </a:solidFill>
              <a:round/>
              <a:headEnd type="none" w="sm" len="sm"/>
              <a:tailEnd type="none" w="sm" len="sm"/>
            </a:ln>
          </p:spPr>
          <p:txBody>
            <a:bodyPr wrap="none" anchor="ctr"/>
            <a:lstStyle/>
            <a:p>
              <a:pPr algn="ctr"/>
              <a:r>
                <a:rPr lang="en-GB" sz="900" b="1" dirty="0">
                  <a:solidFill>
                    <a:srgbClr val="5F5F5F"/>
                  </a:solidFill>
                  <a:latin typeface="Calibri" pitchFamily="34" charset="0"/>
                </a:rPr>
                <a:t>Link</a:t>
              </a:r>
            </a:p>
            <a:p>
              <a:pPr algn="ctr"/>
              <a:r>
                <a:rPr lang="en-GB" sz="900" b="1" dirty="0" err="1">
                  <a:solidFill>
                    <a:srgbClr val="5F5F5F"/>
                  </a:solidFill>
                  <a:latin typeface="Calibri" pitchFamily="34" charset="0"/>
                </a:rPr>
                <a:t>Config</a:t>
              </a:r>
              <a:r>
                <a:rPr lang="en-GB" sz="900" b="1" dirty="0">
                  <a:solidFill>
                    <a:srgbClr val="5F5F5F"/>
                  </a:solidFill>
                  <a:latin typeface="Calibri" pitchFamily="34" charset="0"/>
                </a:rPr>
                <a:t>.</a:t>
              </a:r>
            </a:p>
          </p:txBody>
        </p:sp>
        <p:cxnSp>
          <p:nvCxnSpPr>
            <p:cNvPr id="234" name="Straight Arrow Connector 63"/>
            <p:cNvCxnSpPr>
              <a:cxnSpLocks noChangeShapeType="1"/>
              <a:stCxn id="233" idx="2"/>
            </p:cNvCxnSpPr>
            <p:nvPr/>
          </p:nvCxnSpPr>
          <p:spPr bwMode="auto">
            <a:xfrm>
              <a:off x="7908926" y="3460750"/>
              <a:ext cx="6349" cy="73342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235" name="Text Box 15"/>
            <p:cNvSpPr txBox="1">
              <a:spLocks noChangeArrowheads="1"/>
            </p:cNvSpPr>
            <p:nvPr/>
          </p:nvSpPr>
          <p:spPr bwMode="auto">
            <a:xfrm>
              <a:off x="7980363" y="5297488"/>
              <a:ext cx="542925" cy="1698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F-File</a:t>
              </a:r>
              <a:endParaRPr lang="en-US" sz="900">
                <a:solidFill>
                  <a:schemeClr val="tx1"/>
                </a:solidFill>
                <a:latin typeface="Calibri" pitchFamily="34" charset="0"/>
              </a:endParaRPr>
            </a:p>
          </p:txBody>
        </p:sp>
        <p:cxnSp>
          <p:nvCxnSpPr>
            <p:cNvPr id="236" name="Straight Connector 235"/>
            <p:cNvCxnSpPr>
              <a:cxnSpLocks noChangeShapeType="1"/>
              <a:stCxn id="237" idx="2"/>
            </p:cNvCxnSpPr>
            <p:nvPr/>
          </p:nvCxnSpPr>
          <p:spPr bwMode="auto">
            <a:xfrm flipH="1">
              <a:off x="5759451" y="4694238"/>
              <a:ext cx="4762" cy="1069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7" name="Text Box 15"/>
            <p:cNvSpPr txBox="1">
              <a:spLocks noChangeArrowheads="1"/>
            </p:cNvSpPr>
            <p:nvPr/>
          </p:nvSpPr>
          <p:spPr bwMode="auto">
            <a:xfrm>
              <a:off x="5480050" y="45116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238" name="Text Box 15"/>
            <p:cNvSpPr txBox="1">
              <a:spLocks noChangeArrowheads="1"/>
            </p:cNvSpPr>
            <p:nvPr/>
          </p:nvSpPr>
          <p:spPr bwMode="auto">
            <a:xfrm>
              <a:off x="5503862" y="5335588"/>
              <a:ext cx="544513" cy="1698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F-File</a:t>
              </a:r>
              <a:endParaRPr lang="en-US" sz="900">
                <a:solidFill>
                  <a:schemeClr val="tx1"/>
                </a:solidFill>
                <a:latin typeface="Calibri" pitchFamily="34" charset="0"/>
              </a:endParaRPr>
            </a:p>
          </p:txBody>
        </p:sp>
        <p:grpSp>
          <p:nvGrpSpPr>
            <p:cNvPr id="239" name="Group 76"/>
            <p:cNvGrpSpPr>
              <a:grpSpLocks/>
            </p:cNvGrpSpPr>
            <p:nvPr/>
          </p:nvGrpSpPr>
          <p:grpSpPr bwMode="auto">
            <a:xfrm>
              <a:off x="5572125" y="4854575"/>
              <a:ext cx="360363" cy="280988"/>
              <a:chOff x="4267200" y="4432751"/>
              <a:chExt cx="557840" cy="441146"/>
            </a:xfrm>
          </p:grpSpPr>
          <p:sp>
            <p:nvSpPr>
              <p:cNvPr id="240" name="Can 239"/>
              <p:cNvSpPr>
                <a:spLocks noChangeArrowheads="1"/>
              </p:cNvSpPr>
              <p:nvPr/>
            </p:nvSpPr>
            <p:spPr bwMode="auto">
              <a:xfrm>
                <a:off x="4267200" y="4574815"/>
                <a:ext cx="557840" cy="299082"/>
              </a:xfrm>
              <a:prstGeom prst="can">
                <a:avLst>
                  <a:gd name="adj" fmla="val 25000"/>
                </a:avLst>
              </a:prstGeom>
              <a:solidFill>
                <a:srgbClr val="3F80CD"/>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chemeClr val="lt1"/>
                  </a:solidFill>
                </a:endParaRPr>
              </a:p>
            </p:txBody>
          </p:sp>
          <p:grpSp>
            <p:nvGrpSpPr>
              <p:cNvPr id="241" name="Group 16"/>
              <p:cNvGrpSpPr>
                <a:grpSpLocks/>
              </p:cNvGrpSpPr>
              <p:nvPr/>
            </p:nvGrpSpPr>
            <p:grpSpPr bwMode="auto">
              <a:xfrm>
                <a:off x="4267200" y="4432751"/>
                <a:ext cx="557840" cy="217765"/>
                <a:chOff x="5156200" y="4652963"/>
                <a:chExt cx="2627921" cy="1908870"/>
              </a:xfrm>
            </p:grpSpPr>
            <p:sp>
              <p:nvSpPr>
                <p:cNvPr id="242" name="Can 241"/>
                <p:cNvSpPr>
                  <a:spLocks noChangeArrowheads="1"/>
                </p:cNvSpPr>
                <p:nvPr/>
              </p:nvSpPr>
              <p:spPr bwMode="auto">
                <a:xfrm>
                  <a:off x="5156200" y="5199153"/>
                  <a:ext cx="2627921" cy="1354533"/>
                </a:xfrm>
                <a:prstGeom prst="can">
                  <a:avLst>
                    <a:gd name="adj" fmla="val 47301"/>
                  </a:avLst>
                </a:prstGeom>
                <a:solidFill>
                  <a:srgbClr val="FFFF00"/>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sp>
              <p:nvSpPr>
                <p:cNvPr id="243" name="Can 242"/>
                <p:cNvSpPr>
                  <a:spLocks noChangeArrowheads="1"/>
                </p:cNvSpPr>
                <p:nvPr/>
              </p:nvSpPr>
              <p:spPr bwMode="auto">
                <a:xfrm>
                  <a:off x="5156200" y="4652963"/>
                  <a:ext cx="2627921" cy="1201609"/>
                </a:xfrm>
                <a:prstGeom prst="can">
                  <a:avLst>
                    <a:gd name="adj" fmla="val 50000"/>
                  </a:avLst>
                </a:prstGeom>
                <a:solidFill>
                  <a:srgbClr val="FF9A4A"/>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grpSp>
        </p:grpSp>
        <p:cxnSp>
          <p:nvCxnSpPr>
            <p:cNvPr id="244" name="Elbow Connector 163"/>
            <p:cNvCxnSpPr>
              <a:cxnSpLocks noChangeShapeType="1"/>
              <a:stCxn id="237" idx="0"/>
              <a:endCxn id="176" idx="3"/>
            </p:cNvCxnSpPr>
            <p:nvPr/>
          </p:nvCxnSpPr>
          <p:spPr bwMode="auto">
            <a:xfrm rot="16200000" flipV="1">
              <a:off x="5458619" y="4206081"/>
              <a:ext cx="342900" cy="268288"/>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45" name="Oval 7"/>
            <p:cNvSpPr>
              <a:spLocks noChangeArrowheads="1"/>
            </p:cNvSpPr>
            <p:nvPr/>
          </p:nvSpPr>
          <p:spPr bwMode="auto">
            <a:xfrm>
              <a:off x="1752600" y="3013075"/>
              <a:ext cx="987425" cy="392113"/>
            </a:xfrm>
            <a:prstGeom prst="ellipse">
              <a:avLst/>
            </a:prstGeom>
            <a:solidFill>
              <a:srgbClr val="FFC000"/>
            </a:solidFill>
            <a:ln w="9525">
              <a:solidFill>
                <a:srgbClr val="000000"/>
              </a:solidFill>
              <a:round/>
              <a:headEnd/>
              <a:tailEnd/>
            </a:ln>
          </p:spPr>
          <p:txBody>
            <a:bodyPr lIns="0" tIns="0" rIns="0" bIns="0"/>
            <a:lstStyle/>
            <a:p>
              <a:pPr algn="ctr">
                <a:lnSpc>
                  <a:spcPct val="80000"/>
                </a:lnSpc>
              </a:pPr>
              <a:r>
                <a:rPr lang="en-US" altLang="en-US" sz="900" dirty="0">
                  <a:latin typeface="Calibri" pitchFamily="34" charset="0"/>
                  <a:ea typeface="ÇlÇr ñæí©" charset="-128"/>
                </a:rPr>
                <a:t>'</a:t>
              </a:r>
              <a:r>
                <a:rPr lang="en-US" sz="900" dirty="0">
                  <a:latin typeface="Calibri" pitchFamily="34" charset="0"/>
                  <a:ea typeface="ÇlÇr ñæí©" charset="-128"/>
                </a:rPr>
                <a:t>Last-Hop</a:t>
              </a:r>
              <a:r>
                <a:rPr lang="en-US" altLang="en-US" sz="900" dirty="0">
                  <a:latin typeface="Calibri" pitchFamily="34" charset="0"/>
                  <a:ea typeface="ÇlÇr ñæí©" charset="-128"/>
                </a:rPr>
                <a:t>'</a:t>
              </a:r>
              <a:endParaRPr lang="en-US" sz="900" dirty="0">
                <a:latin typeface="Calibri" pitchFamily="34" charset="0"/>
                <a:ea typeface="ÇlÇr ñæí©" charset="-128"/>
              </a:endParaRPr>
            </a:p>
            <a:p>
              <a:pPr algn="ctr">
                <a:lnSpc>
                  <a:spcPct val="80000"/>
                </a:lnSpc>
              </a:pPr>
              <a:r>
                <a:rPr lang="en-US" sz="900" dirty="0">
                  <a:latin typeface="Calibri" pitchFamily="34" charset="0"/>
                  <a:ea typeface="ÇlÇr ñæí©" charset="-128"/>
                </a:rPr>
                <a:t>Delivery Agent Application</a:t>
              </a:r>
            </a:p>
          </p:txBody>
        </p:sp>
        <p:grpSp>
          <p:nvGrpSpPr>
            <p:cNvPr id="246" name="Group 76"/>
            <p:cNvGrpSpPr>
              <a:grpSpLocks/>
            </p:cNvGrpSpPr>
            <p:nvPr/>
          </p:nvGrpSpPr>
          <p:grpSpPr bwMode="auto">
            <a:xfrm>
              <a:off x="3054350" y="3014663"/>
              <a:ext cx="360363" cy="280987"/>
              <a:chOff x="4267200" y="4432751"/>
              <a:chExt cx="557840" cy="441146"/>
            </a:xfrm>
          </p:grpSpPr>
          <p:sp>
            <p:nvSpPr>
              <p:cNvPr id="247" name="Can 246"/>
              <p:cNvSpPr>
                <a:spLocks noChangeArrowheads="1"/>
              </p:cNvSpPr>
              <p:nvPr/>
            </p:nvSpPr>
            <p:spPr bwMode="auto">
              <a:xfrm>
                <a:off x="4267200" y="4574814"/>
                <a:ext cx="557840" cy="299083"/>
              </a:xfrm>
              <a:prstGeom prst="can">
                <a:avLst>
                  <a:gd name="adj" fmla="val 25000"/>
                </a:avLst>
              </a:prstGeom>
              <a:solidFill>
                <a:srgbClr val="3F80CD"/>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chemeClr val="lt1"/>
                  </a:solidFill>
                </a:endParaRPr>
              </a:p>
            </p:txBody>
          </p:sp>
          <p:grpSp>
            <p:nvGrpSpPr>
              <p:cNvPr id="248" name="Group 16"/>
              <p:cNvGrpSpPr>
                <a:grpSpLocks/>
              </p:cNvGrpSpPr>
              <p:nvPr/>
            </p:nvGrpSpPr>
            <p:grpSpPr bwMode="auto">
              <a:xfrm>
                <a:off x="4267200" y="4432751"/>
                <a:ext cx="557840" cy="217765"/>
                <a:chOff x="5156200" y="4652963"/>
                <a:chExt cx="2627921" cy="1908870"/>
              </a:xfrm>
            </p:grpSpPr>
            <p:sp>
              <p:nvSpPr>
                <p:cNvPr id="249" name="Can 248"/>
                <p:cNvSpPr>
                  <a:spLocks noChangeArrowheads="1"/>
                </p:cNvSpPr>
                <p:nvPr/>
              </p:nvSpPr>
              <p:spPr bwMode="auto">
                <a:xfrm>
                  <a:off x="5156200" y="5199139"/>
                  <a:ext cx="2627921" cy="1354533"/>
                </a:xfrm>
                <a:prstGeom prst="can">
                  <a:avLst>
                    <a:gd name="adj" fmla="val 47301"/>
                  </a:avLst>
                </a:prstGeom>
                <a:solidFill>
                  <a:srgbClr val="FFFF00"/>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sp>
              <p:nvSpPr>
                <p:cNvPr id="250" name="Can 249"/>
                <p:cNvSpPr>
                  <a:spLocks noChangeArrowheads="1"/>
                </p:cNvSpPr>
                <p:nvPr/>
              </p:nvSpPr>
              <p:spPr bwMode="auto">
                <a:xfrm>
                  <a:off x="5156200" y="4652963"/>
                  <a:ext cx="2627921" cy="1201595"/>
                </a:xfrm>
                <a:prstGeom prst="can">
                  <a:avLst>
                    <a:gd name="adj" fmla="val 50000"/>
                  </a:avLst>
                </a:prstGeom>
                <a:solidFill>
                  <a:srgbClr val="FF9A4A"/>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grpSp>
        </p:grpSp>
        <p:sp>
          <p:nvSpPr>
            <p:cNvPr id="251" name="AutoShape 27"/>
            <p:cNvSpPr>
              <a:spLocks noChangeArrowheads="1"/>
            </p:cNvSpPr>
            <p:nvPr/>
          </p:nvSpPr>
          <p:spPr bwMode="auto">
            <a:xfrm>
              <a:off x="1698625" y="4818063"/>
              <a:ext cx="411163" cy="293687"/>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a:r>
                <a:rPr lang="en-GB" sz="900" b="1" dirty="0">
                  <a:solidFill>
                    <a:schemeClr val="bg1"/>
                  </a:solidFill>
                  <a:latin typeface="Calibri" pitchFamily="34" charset="0"/>
                </a:rPr>
                <a:t>TC</a:t>
              </a:r>
            </a:p>
            <a:p>
              <a:pPr algn="ctr"/>
              <a:r>
                <a:rPr lang="en-GB" sz="900" b="1" dirty="0">
                  <a:solidFill>
                    <a:schemeClr val="bg1"/>
                  </a:solidFill>
                  <a:latin typeface="Calibri" pitchFamily="34" charset="0"/>
                </a:rPr>
                <a:t>Blocks</a:t>
              </a:r>
            </a:p>
          </p:txBody>
        </p:sp>
        <p:cxnSp>
          <p:nvCxnSpPr>
            <p:cNvPr id="252" name="Straight Connector 251"/>
            <p:cNvCxnSpPr>
              <a:cxnSpLocks noChangeShapeType="1"/>
              <a:stCxn id="251" idx="2"/>
            </p:cNvCxnSpPr>
            <p:nvPr/>
          </p:nvCxnSpPr>
          <p:spPr bwMode="auto">
            <a:xfrm>
              <a:off x="1905000" y="5111750"/>
              <a:ext cx="1588" cy="6477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53" name="Text Box 15"/>
            <p:cNvSpPr txBox="1">
              <a:spLocks noChangeArrowheads="1"/>
            </p:cNvSpPr>
            <p:nvPr/>
          </p:nvSpPr>
          <p:spPr bwMode="auto">
            <a:xfrm>
              <a:off x="1636713" y="5324158"/>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solidFill>
                    <a:schemeClr val="tx1"/>
                  </a:solidFill>
                  <a:latin typeface="Calibri" pitchFamily="34" charset="0"/>
                  <a:ea typeface="ÇlÇr ñæí©" charset="-128"/>
                </a:rPr>
                <a:t>Prox</a:t>
              </a:r>
              <a:r>
                <a:rPr lang="en-US" sz="900" dirty="0">
                  <a:solidFill>
                    <a:schemeClr val="tx1"/>
                  </a:solidFill>
                  <a:latin typeface="Calibri" pitchFamily="34" charset="0"/>
                  <a:ea typeface="ÇlÇr ñæí©" charset="-128"/>
                </a:rPr>
                <a:t> UDD</a:t>
              </a:r>
              <a:endParaRPr lang="en-US" sz="900" dirty="0">
                <a:solidFill>
                  <a:schemeClr val="tx1"/>
                </a:solidFill>
                <a:latin typeface="Calibri" pitchFamily="34" charset="0"/>
              </a:endParaRPr>
            </a:p>
          </p:txBody>
        </p:sp>
        <p:cxnSp>
          <p:nvCxnSpPr>
            <p:cNvPr id="254" name="Straight Connector 253"/>
            <p:cNvCxnSpPr>
              <a:cxnSpLocks noChangeShapeType="1"/>
              <a:stCxn id="245" idx="6"/>
              <a:endCxn id="247" idx="2"/>
            </p:cNvCxnSpPr>
            <p:nvPr/>
          </p:nvCxnSpPr>
          <p:spPr bwMode="auto">
            <a:xfrm flipV="1">
              <a:off x="2740025" y="3200400"/>
              <a:ext cx="314325" cy="9525"/>
            </a:xfrm>
            <a:prstGeom prst="line">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55" name="Straight Connector 254"/>
            <p:cNvCxnSpPr>
              <a:cxnSpLocks noChangeShapeType="1"/>
              <a:stCxn id="251" idx="0"/>
              <a:endCxn id="245" idx="3"/>
            </p:cNvCxnSpPr>
            <p:nvPr/>
          </p:nvCxnSpPr>
          <p:spPr bwMode="auto">
            <a:xfrm flipH="1" flipV="1">
              <a:off x="1897063" y="3348038"/>
              <a:ext cx="7937" cy="1470025"/>
            </a:xfrm>
            <a:prstGeom prst="line">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56" name="Text Box 12"/>
            <p:cNvSpPr txBox="1">
              <a:spLocks noChangeArrowheads="1"/>
            </p:cNvSpPr>
            <p:nvPr/>
          </p:nvSpPr>
          <p:spPr bwMode="auto">
            <a:xfrm>
              <a:off x="1636713" y="5543550"/>
              <a:ext cx="11922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cxnSp>
          <p:nvCxnSpPr>
            <p:cNvPr id="257" name="Elbow Connector 6"/>
            <p:cNvCxnSpPr>
              <a:cxnSpLocks noChangeShapeType="1"/>
              <a:stCxn id="161" idx="0"/>
              <a:endCxn id="176" idx="2"/>
            </p:cNvCxnSpPr>
            <p:nvPr/>
          </p:nvCxnSpPr>
          <p:spPr bwMode="auto">
            <a:xfrm rot="16200000" flipV="1">
              <a:off x="4502150" y="4881563"/>
              <a:ext cx="1503363" cy="261937"/>
            </a:xfrm>
            <a:prstGeom prst="bentConnector3">
              <a:avLst>
                <a:gd name="adj1" fmla="val 64176"/>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58" name="Text Box 15"/>
            <p:cNvSpPr txBox="1">
              <a:spLocks noChangeArrowheads="1"/>
            </p:cNvSpPr>
            <p:nvPr/>
          </p:nvSpPr>
          <p:spPr bwMode="auto">
            <a:xfrm>
              <a:off x="4738688" y="5548313"/>
              <a:ext cx="1292225" cy="1762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cxnSp>
          <p:nvCxnSpPr>
            <p:cNvPr id="259" name="Straight Connector 258"/>
            <p:cNvCxnSpPr>
              <a:cxnSpLocks noChangeShapeType="1"/>
            </p:cNvCxnSpPr>
            <p:nvPr/>
          </p:nvCxnSpPr>
          <p:spPr bwMode="auto">
            <a:xfrm>
              <a:off x="682625" y="4476750"/>
              <a:ext cx="1" cy="1284288"/>
            </a:xfrm>
            <a:prstGeom prst="line">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60" name="Text Box 15"/>
            <p:cNvSpPr txBox="1">
              <a:spLocks noChangeArrowheads="1"/>
            </p:cNvSpPr>
            <p:nvPr/>
          </p:nvSpPr>
          <p:spPr bwMode="auto">
            <a:xfrm>
              <a:off x="397669" y="5326063"/>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Prox UDD</a:t>
              </a:r>
              <a:endParaRPr lang="en-US" sz="900">
                <a:solidFill>
                  <a:schemeClr val="tx1"/>
                </a:solidFill>
                <a:latin typeface="Calibri" pitchFamily="34" charset="0"/>
              </a:endParaRPr>
            </a:p>
          </p:txBody>
        </p:sp>
        <p:sp>
          <p:nvSpPr>
            <p:cNvPr id="261" name="Text Box 12"/>
            <p:cNvSpPr txBox="1">
              <a:spLocks noChangeArrowheads="1"/>
            </p:cNvSpPr>
            <p:nvPr/>
          </p:nvSpPr>
          <p:spPr bwMode="auto">
            <a:xfrm>
              <a:off x="397669" y="5545138"/>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262" name="AutoShape 27"/>
            <p:cNvSpPr>
              <a:spLocks noChangeArrowheads="1"/>
            </p:cNvSpPr>
            <p:nvPr/>
          </p:nvSpPr>
          <p:spPr bwMode="auto">
            <a:xfrm>
              <a:off x="476250" y="4800600"/>
              <a:ext cx="412750" cy="293688"/>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a:r>
                <a:rPr lang="en-GB" sz="900" b="1">
                  <a:solidFill>
                    <a:schemeClr val="bg1"/>
                  </a:solidFill>
                  <a:latin typeface="Calibri" pitchFamily="34" charset="0"/>
                </a:rPr>
                <a:t>TC</a:t>
              </a:r>
            </a:p>
            <a:p>
              <a:pPr algn="ctr"/>
              <a:r>
                <a:rPr lang="en-GB" sz="900" b="1">
                  <a:solidFill>
                    <a:schemeClr val="bg1"/>
                  </a:solidFill>
                  <a:latin typeface="Calibri" pitchFamily="34" charset="0"/>
                </a:rPr>
                <a:t>Blocks</a:t>
              </a:r>
            </a:p>
          </p:txBody>
        </p:sp>
        <p:sp>
          <p:nvSpPr>
            <p:cNvPr id="263" name="TextBox 77"/>
            <p:cNvSpPr txBox="1">
              <a:spLocks noChangeArrowheads="1"/>
            </p:cNvSpPr>
            <p:nvPr/>
          </p:nvSpPr>
          <p:spPr bwMode="auto">
            <a:xfrm>
              <a:off x="5088898" y="4330700"/>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264" name="TextBox 77"/>
            <p:cNvSpPr txBox="1">
              <a:spLocks noChangeArrowheads="1"/>
            </p:cNvSpPr>
            <p:nvPr/>
          </p:nvSpPr>
          <p:spPr bwMode="auto">
            <a:xfrm>
              <a:off x="5763617" y="4108450"/>
              <a:ext cx="41870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Z</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000" dirty="0"/>
              <a:t>Figure 7-12: SSI End-to-End Return: DTN Agency Supporting ABA Agency, Including First-Hop Service and CSTS Return File</a:t>
            </a:r>
          </a:p>
        </p:txBody>
      </p:sp>
      <p:grpSp>
        <p:nvGrpSpPr>
          <p:cNvPr id="9" name="Group 8"/>
          <p:cNvGrpSpPr/>
          <p:nvPr/>
        </p:nvGrpSpPr>
        <p:grpSpPr>
          <a:xfrm>
            <a:off x="1687513" y="1604964"/>
            <a:ext cx="8756592" cy="4668837"/>
            <a:chOff x="163513" y="2119313"/>
            <a:chExt cx="8756592" cy="4668837"/>
          </a:xfrm>
        </p:grpSpPr>
        <p:sp>
          <p:nvSpPr>
            <p:cNvPr id="128" name="Rectangle 97"/>
            <p:cNvSpPr>
              <a:spLocks noChangeArrowheads="1"/>
            </p:cNvSpPr>
            <p:nvPr/>
          </p:nvSpPr>
          <p:spPr bwMode="auto">
            <a:xfrm>
              <a:off x="7608887" y="2474912"/>
              <a:ext cx="1296988" cy="372160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p>
          </p:txBody>
        </p:sp>
        <p:sp>
          <p:nvSpPr>
            <p:cNvPr id="139" name="Rectangle 97"/>
            <p:cNvSpPr>
              <a:spLocks noChangeArrowheads="1"/>
            </p:cNvSpPr>
            <p:nvPr/>
          </p:nvSpPr>
          <p:spPr bwMode="auto">
            <a:xfrm>
              <a:off x="3968750" y="2474913"/>
              <a:ext cx="2200275" cy="3721100"/>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p>
          </p:txBody>
        </p:sp>
        <p:sp>
          <p:nvSpPr>
            <p:cNvPr id="142" name="Rectangle 97"/>
            <p:cNvSpPr>
              <a:spLocks noChangeArrowheads="1"/>
            </p:cNvSpPr>
            <p:nvPr/>
          </p:nvSpPr>
          <p:spPr bwMode="auto">
            <a:xfrm>
              <a:off x="213519" y="2474913"/>
              <a:ext cx="985838" cy="3721608"/>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p>
          </p:txBody>
        </p:sp>
        <p:cxnSp>
          <p:nvCxnSpPr>
            <p:cNvPr id="145" name="Straight Connector 151"/>
            <p:cNvCxnSpPr>
              <a:cxnSpLocks noChangeShapeType="1"/>
            </p:cNvCxnSpPr>
            <p:nvPr/>
          </p:nvCxnSpPr>
          <p:spPr bwMode="auto">
            <a:xfrm flipV="1">
              <a:off x="4800600" y="6388100"/>
              <a:ext cx="4051300" cy="12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46" name="Straight Connector 157"/>
            <p:cNvCxnSpPr>
              <a:cxnSpLocks noChangeShapeType="1"/>
            </p:cNvCxnSpPr>
            <p:nvPr/>
          </p:nvCxnSpPr>
          <p:spPr bwMode="auto">
            <a:xfrm rot="5400000">
              <a:off x="4964113" y="617220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148" name="Elbow Connector 178"/>
            <p:cNvCxnSpPr>
              <a:cxnSpLocks noChangeShapeType="1"/>
              <a:stCxn id="212" idx="3"/>
              <a:endCxn id="163" idx="1"/>
            </p:cNvCxnSpPr>
            <p:nvPr/>
          </p:nvCxnSpPr>
          <p:spPr bwMode="auto">
            <a:xfrm>
              <a:off x="3535362" y="5852319"/>
              <a:ext cx="496888" cy="1588"/>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149" name="Straight Connector 264"/>
            <p:cNvCxnSpPr>
              <a:cxnSpLocks noChangeShapeType="1"/>
              <a:stCxn id="182" idx="2"/>
            </p:cNvCxnSpPr>
            <p:nvPr/>
          </p:nvCxnSpPr>
          <p:spPr bwMode="auto">
            <a:xfrm flipH="1">
              <a:off x="8246269" y="5913438"/>
              <a:ext cx="1588" cy="47307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50" name="Rectangle 669"/>
            <p:cNvSpPr>
              <a:spLocks noChangeArrowheads="1"/>
            </p:cNvSpPr>
            <p:nvPr/>
          </p:nvSpPr>
          <p:spPr bwMode="auto">
            <a:xfrm>
              <a:off x="4409281" y="2555875"/>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151" name="Rectangle 671"/>
            <p:cNvSpPr>
              <a:spLocks noChangeArrowheads="1"/>
            </p:cNvSpPr>
            <p:nvPr/>
          </p:nvSpPr>
          <p:spPr bwMode="auto">
            <a:xfrm>
              <a:off x="7664450" y="2555875"/>
              <a:ext cx="11858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153" name="Rectangle 672"/>
            <p:cNvSpPr>
              <a:spLocks noChangeArrowheads="1"/>
            </p:cNvSpPr>
            <p:nvPr/>
          </p:nvSpPr>
          <p:spPr bwMode="auto">
            <a:xfrm>
              <a:off x="163513" y="2557463"/>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a:t>
              </a:r>
              <a:br>
                <a:rPr lang="en-US" sz="1000" b="1" dirty="0"/>
              </a:br>
              <a:r>
                <a:rPr lang="en-US" sz="1000" b="1" dirty="0"/>
                <a:t> User Node</a:t>
              </a:r>
              <a:endParaRPr lang="en-US" sz="1000" dirty="0"/>
            </a:p>
          </p:txBody>
        </p:sp>
        <p:sp>
          <p:nvSpPr>
            <p:cNvPr id="154" name="Text Box 57"/>
            <p:cNvSpPr txBox="1">
              <a:spLocks noChangeArrowheads="1"/>
            </p:cNvSpPr>
            <p:nvPr/>
          </p:nvSpPr>
          <p:spPr bwMode="auto">
            <a:xfrm>
              <a:off x="3179763" y="620236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155" name="Text Box 57"/>
            <p:cNvSpPr txBox="1">
              <a:spLocks noChangeArrowheads="1"/>
            </p:cNvSpPr>
            <p:nvPr/>
          </p:nvSpPr>
          <p:spPr bwMode="auto">
            <a:xfrm>
              <a:off x="6602413" y="638810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156" name="Rectangle 591"/>
            <p:cNvSpPr>
              <a:spLocks noChangeArrowheads="1"/>
            </p:cNvSpPr>
            <p:nvPr/>
          </p:nvSpPr>
          <p:spPr bwMode="auto">
            <a:xfrm>
              <a:off x="4528344" y="2119313"/>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57" name="TextBox 76"/>
            <p:cNvSpPr txBox="1">
              <a:spLocks noChangeArrowheads="1"/>
            </p:cNvSpPr>
            <p:nvPr/>
          </p:nvSpPr>
          <p:spPr bwMode="auto">
            <a:xfrm>
              <a:off x="3295650" y="3813175"/>
              <a:ext cx="4175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Z</a:t>
              </a:r>
            </a:p>
          </p:txBody>
        </p:sp>
        <p:sp>
          <p:nvSpPr>
            <p:cNvPr id="159" name="TextBox 77"/>
            <p:cNvSpPr txBox="1">
              <a:spLocks noChangeArrowheads="1"/>
            </p:cNvSpPr>
            <p:nvPr/>
          </p:nvSpPr>
          <p:spPr bwMode="auto">
            <a:xfrm>
              <a:off x="3882944" y="5173246"/>
              <a:ext cx="4764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br>
                <a:rPr lang="en-US" sz="800" b="1" dirty="0">
                  <a:solidFill>
                    <a:srgbClr val="0079A4"/>
                  </a:solidFill>
                </a:rPr>
              </a:br>
              <a:r>
                <a:rPr lang="en-US" sz="800" b="1" dirty="0">
                  <a:solidFill>
                    <a:srgbClr val="0079A4"/>
                  </a:solidFill>
                </a:rPr>
                <a:t>Y, &amp; Z</a:t>
              </a:r>
            </a:p>
          </p:txBody>
        </p:sp>
        <p:sp>
          <p:nvSpPr>
            <p:cNvPr id="161" name="Text Box 12"/>
            <p:cNvSpPr txBox="1">
              <a:spLocks noChangeArrowheads="1"/>
            </p:cNvSpPr>
            <p:nvPr/>
          </p:nvSpPr>
          <p:spPr bwMode="auto">
            <a:xfrm>
              <a:off x="401638" y="5751513"/>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62" name="Oval 7"/>
            <p:cNvSpPr>
              <a:spLocks noChangeArrowheads="1"/>
            </p:cNvSpPr>
            <p:nvPr/>
          </p:nvSpPr>
          <p:spPr bwMode="auto">
            <a:xfrm>
              <a:off x="311150" y="3059113"/>
              <a:ext cx="760413" cy="3444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Safe Mode</a:t>
              </a:r>
            </a:p>
            <a:p>
              <a:pPr algn="ctr">
                <a:lnSpc>
                  <a:spcPct val="80000"/>
                </a:lnSpc>
              </a:pPr>
              <a:r>
                <a:rPr lang="en-US" sz="900">
                  <a:latin typeface="Calibri" pitchFamily="34" charset="0"/>
                  <a:ea typeface="ÇlÇr ñæí©" charset="-128"/>
                </a:rPr>
                <a:t>Processing</a:t>
              </a:r>
              <a:endParaRPr lang="en-US" sz="900">
                <a:latin typeface="Calibri" pitchFamily="34" charset="0"/>
              </a:endParaRPr>
            </a:p>
          </p:txBody>
        </p:sp>
        <p:sp>
          <p:nvSpPr>
            <p:cNvPr id="163" name="Text Box 12"/>
            <p:cNvSpPr txBox="1">
              <a:spLocks noChangeArrowheads="1"/>
            </p:cNvSpPr>
            <p:nvPr/>
          </p:nvSpPr>
          <p:spPr bwMode="auto">
            <a:xfrm>
              <a:off x="4032250" y="576262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64" name="Text Box 16"/>
            <p:cNvSpPr txBox="1">
              <a:spLocks noChangeArrowheads="1"/>
            </p:cNvSpPr>
            <p:nvPr/>
          </p:nvSpPr>
          <p:spPr bwMode="auto">
            <a:xfrm>
              <a:off x="4738688" y="5764213"/>
              <a:ext cx="1292225" cy="1762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65" name="Straight Connector 164"/>
            <p:cNvCxnSpPr>
              <a:cxnSpLocks noChangeShapeType="1"/>
              <a:stCxn id="170" idx="3"/>
              <a:endCxn id="163" idx="0"/>
            </p:cNvCxnSpPr>
            <p:nvPr/>
          </p:nvCxnSpPr>
          <p:spPr bwMode="auto">
            <a:xfrm>
              <a:off x="4284805" y="3964538"/>
              <a:ext cx="32402" cy="17980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66" name="Straight Connector 165"/>
            <p:cNvCxnSpPr>
              <a:cxnSpLocks noChangeShapeType="1"/>
              <a:stCxn id="169" idx="5"/>
            </p:cNvCxnSpPr>
            <p:nvPr/>
          </p:nvCxnSpPr>
          <p:spPr bwMode="auto">
            <a:xfrm>
              <a:off x="5013325" y="5208588"/>
              <a:ext cx="0"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67" name="Text Box 12"/>
            <p:cNvSpPr txBox="1">
              <a:spLocks noChangeArrowheads="1"/>
            </p:cNvSpPr>
            <p:nvPr/>
          </p:nvSpPr>
          <p:spPr bwMode="auto">
            <a:xfrm>
              <a:off x="4032250" y="5548313"/>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168" name="Text Box 15"/>
            <p:cNvSpPr txBox="1">
              <a:spLocks noChangeArrowheads="1"/>
            </p:cNvSpPr>
            <p:nvPr/>
          </p:nvSpPr>
          <p:spPr bwMode="auto">
            <a:xfrm>
              <a:off x="4737100" y="5329238"/>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R-CF</a:t>
              </a:r>
              <a:endParaRPr lang="en-US" sz="900" dirty="0">
                <a:solidFill>
                  <a:schemeClr val="tx1"/>
                </a:solidFill>
                <a:latin typeface="Calibri" pitchFamily="34" charset="0"/>
              </a:endParaRPr>
            </a:p>
          </p:txBody>
        </p:sp>
        <p:sp>
          <p:nvSpPr>
            <p:cNvPr id="169" name="Oval 7"/>
            <p:cNvSpPr>
              <a:spLocks noChangeArrowheads="1"/>
            </p:cNvSpPr>
            <p:nvPr/>
          </p:nvSpPr>
          <p:spPr bwMode="auto">
            <a:xfrm>
              <a:off x="4170363" y="4956175"/>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170" name="Oval 7"/>
            <p:cNvSpPr>
              <a:spLocks noChangeArrowheads="1"/>
            </p:cNvSpPr>
            <p:nvPr/>
          </p:nvSpPr>
          <p:spPr bwMode="auto">
            <a:xfrm>
              <a:off x="4140200" y="371792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171" name="Magnetic Disk 18"/>
            <p:cNvSpPr/>
            <p:nvPr/>
          </p:nvSpPr>
          <p:spPr>
            <a:xfrm>
              <a:off x="4497388" y="3271838"/>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172" name="Elbow Connector 274"/>
            <p:cNvCxnSpPr>
              <a:cxnSpLocks noChangeShapeType="1"/>
              <a:stCxn id="171" idx="4"/>
              <a:endCxn id="170" idx="7"/>
            </p:cNvCxnSpPr>
            <p:nvPr/>
          </p:nvCxnSpPr>
          <p:spPr bwMode="auto">
            <a:xfrm>
              <a:off x="4764088" y="3451225"/>
              <a:ext cx="219075"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73" name="Elbow Connector 15"/>
            <p:cNvCxnSpPr>
              <a:cxnSpLocks noChangeShapeType="1"/>
              <a:stCxn id="171" idx="2"/>
              <a:endCxn id="170" idx="1"/>
            </p:cNvCxnSpPr>
            <p:nvPr/>
          </p:nvCxnSpPr>
          <p:spPr bwMode="auto">
            <a:xfrm rot="10800000" flipV="1">
              <a:off x="4284663" y="3451225"/>
              <a:ext cx="212725"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175" name="Text Box 15"/>
            <p:cNvSpPr txBox="1">
              <a:spLocks noChangeArrowheads="1"/>
            </p:cNvSpPr>
            <p:nvPr/>
          </p:nvSpPr>
          <p:spPr bwMode="auto">
            <a:xfrm>
              <a:off x="4011613" y="4510618"/>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176" name="Text Box 15"/>
            <p:cNvSpPr txBox="1">
              <a:spLocks noChangeArrowheads="1"/>
            </p:cNvSpPr>
            <p:nvPr/>
          </p:nvSpPr>
          <p:spPr bwMode="auto">
            <a:xfrm>
              <a:off x="4011613" y="407670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177" name="Text Box 15"/>
            <p:cNvSpPr txBox="1">
              <a:spLocks noChangeArrowheads="1"/>
            </p:cNvSpPr>
            <p:nvPr/>
          </p:nvSpPr>
          <p:spPr bwMode="auto">
            <a:xfrm>
              <a:off x="4011613" y="4293659"/>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178" name="Text Box 15"/>
            <p:cNvSpPr txBox="1">
              <a:spLocks noChangeArrowheads="1"/>
            </p:cNvSpPr>
            <p:nvPr/>
          </p:nvSpPr>
          <p:spPr bwMode="auto">
            <a:xfrm>
              <a:off x="4011613" y="4725988"/>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AOS/TM</a:t>
              </a:r>
              <a:endParaRPr lang="en-US" sz="900" dirty="0">
                <a:solidFill>
                  <a:schemeClr val="tx1"/>
                </a:solidFill>
                <a:latin typeface="Calibri" pitchFamily="34" charset="0"/>
              </a:endParaRPr>
            </a:p>
          </p:txBody>
        </p:sp>
        <p:cxnSp>
          <p:nvCxnSpPr>
            <p:cNvPr id="179" name="Straight Connector 178"/>
            <p:cNvCxnSpPr>
              <a:cxnSpLocks noChangeShapeType="1"/>
              <a:stCxn id="170" idx="5"/>
            </p:cNvCxnSpPr>
            <p:nvPr/>
          </p:nvCxnSpPr>
          <p:spPr bwMode="auto">
            <a:xfrm>
              <a:off x="4983163" y="396398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0" name="Text Box 15"/>
            <p:cNvSpPr txBox="1">
              <a:spLocks noChangeArrowheads="1"/>
            </p:cNvSpPr>
            <p:nvPr/>
          </p:nvSpPr>
          <p:spPr bwMode="auto">
            <a:xfrm>
              <a:off x="4748213" y="4076700"/>
              <a:ext cx="7477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81" name="TextBox 77"/>
            <p:cNvSpPr txBox="1">
              <a:spLocks noChangeArrowheads="1"/>
            </p:cNvSpPr>
            <p:nvPr/>
          </p:nvSpPr>
          <p:spPr bwMode="auto">
            <a:xfrm>
              <a:off x="8472546" y="4719638"/>
              <a:ext cx="4475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Z </a:t>
              </a:r>
            </a:p>
          </p:txBody>
        </p:sp>
        <p:sp>
          <p:nvSpPr>
            <p:cNvPr id="182" name="Text Box 16"/>
            <p:cNvSpPr txBox="1">
              <a:spLocks noChangeArrowheads="1"/>
            </p:cNvSpPr>
            <p:nvPr/>
          </p:nvSpPr>
          <p:spPr bwMode="auto">
            <a:xfrm>
              <a:off x="7980363" y="5729288"/>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83" name="Straight Connector 182"/>
            <p:cNvCxnSpPr>
              <a:cxnSpLocks noChangeShapeType="1"/>
              <a:stCxn id="225" idx="4"/>
              <a:endCxn id="182" idx="0"/>
            </p:cNvCxnSpPr>
            <p:nvPr/>
          </p:nvCxnSpPr>
          <p:spPr bwMode="auto">
            <a:xfrm flipH="1">
              <a:off x="8247857" y="4624388"/>
              <a:ext cx="5556" cy="11049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4" name="Text Box 15"/>
            <p:cNvSpPr txBox="1">
              <a:spLocks noChangeArrowheads="1"/>
            </p:cNvSpPr>
            <p:nvPr/>
          </p:nvSpPr>
          <p:spPr bwMode="auto">
            <a:xfrm>
              <a:off x="7980363" y="5506244"/>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cxnSp>
          <p:nvCxnSpPr>
            <p:cNvPr id="185" name="Elbow Connector 135"/>
            <p:cNvCxnSpPr>
              <a:cxnSpLocks noChangeShapeType="1"/>
              <a:stCxn id="220" idx="0"/>
              <a:endCxn id="247" idx="3"/>
            </p:cNvCxnSpPr>
            <p:nvPr/>
          </p:nvCxnSpPr>
          <p:spPr bwMode="auto">
            <a:xfrm rot="16200000" flipV="1">
              <a:off x="3140075" y="3389313"/>
              <a:ext cx="192088" cy="4762"/>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186" name="Rectangle 97"/>
            <p:cNvSpPr>
              <a:spLocks noChangeArrowheads="1"/>
            </p:cNvSpPr>
            <p:nvPr/>
          </p:nvSpPr>
          <p:spPr bwMode="auto">
            <a:xfrm>
              <a:off x="6419057" y="2474912"/>
              <a:ext cx="962025" cy="3721608"/>
            </a:xfrm>
            <a:prstGeom prst="cube">
              <a:avLst>
                <a:gd name="adj" fmla="val 3986"/>
              </a:avLst>
            </a:prstGeom>
            <a:solidFill>
              <a:schemeClr val="accent5">
                <a:lumMod val="50000"/>
                <a:alpha val="49000"/>
              </a:schemeClr>
            </a:solidFill>
            <a:ln w="9525">
              <a:noFill/>
              <a:round/>
              <a:headEnd/>
              <a:tailEnd/>
            </a:ln>
            <a:extLst>
              <a:ext uri="{91240B29-F687-4f45-9708-019B960494DF}">
                <a14:hiddenLine xmlns:a14="http://schemas.microsoft.com/office/drawing/2010/main" xmlns="" w="38100">
                  <a:solidFill>
                    <a:srgbClr val="000000"/>
                  </a:solidFill>
                  <a:round/>
                  <a:headEnd/>
                  <a:tailEnd/>
                </a14:hiddenLine>
              </a:ext>
            </a:extLst>
          </p:spPr>
          <p:txBody>
            <a:bodyPr/>
            <a:lstStyle/>
            <a:p>
              <a:pPr algn="ctr">
                <a:defRPr/>
              </a:pPr>
              <a:endParaRPr kumimoji="1" lang="en-GB" sz="2400">
                <a:latin typeface="Arial" charset="0"/>
                <a:ea typeface="ＭＳ Ｐゴシック" charset="0"/>
                <a:cs typeface="ＭＳ Ｐゴシック" charset="0"/>
              </a:endParaRPr>
            </a:p>
          </p:txBody>
        </p:sp>
        <p:cxnSp>
          <p:nvCxnSpPr>
            <p:cNvPr id="187" name="Straight Connector 264"/>
            <p:cNvCxnSpPr>
              <a:cxnSpLocks noChangeShapeType="1"/>
            </p:cNvCxnSpPr>
            <p:nvPr/>
          </p:nvCxnSpPr>
          <p:spPr bwMode="auto">
            <a:xfrm rot="5400000">
              <a:off x="6650835" y="6165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188" name="Rectangle 673"/>
            <p:cNvSpPr>
              <a:spLocks noChangeArrowheads="1"/>
            </p:cNvSpPr>
            <p:nvPr/>
          </p:nvSpPr>
          <p:spPr bwMode="auto">
            <a:xfrm>
              <a:off x="6240463" y="2549525"/>
              <a:ext cx="13192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a:t>Space Routing Node MOC</a:t>
              </a:r>
              <a:endParaRPr lang="en-US" sz="1000"/>
            </a:p>
          </p:txBody>
        </p:sp>
        <p:sp>
          <p:nvSpPr>
            <p:cNvPr id="189" name="Rectangle 591"/>
            <p:cNvSpPr>
              <a:spLocks noChangeArrowheads="1"/>
            </p:cNvSpPr>
            <p:nvPr/>
          </p:nvSpPr>
          <p:spPr bwMode="auto">
            <a:xfrm>
              <a:off x="6359526" y="2119313"/>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190" name="TextBox 77"/>
            <p:cNvSpPr txBox="1">
              <a:spLocks noChangeArrowheads="1"/>
            </p:cNvSpPr>
            <p:nvPr/>
          </p:nvSpPr>
          <p:spPr bwMode="auto">
            <a:xfrm>
              <a:off x="6883489" y="4365625"/>
              <a:ext cx="4411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a:t>
              </a:r>
            </a:p>
            <a:p>
              <a:r>
                <a:rPr lang="en-US" dirty="0"/>
                <a:t>VC X</a:t>
              </a:r>
            </a:p>
          </p:txBody>
        </p:sp>
        <p:sp>
          <p:nvSpPr>
            <p:cNvPr id="191" name="Oval 7"/>
            <p:cNvSpPr>
              <a:spLocks noChangeArrowheads="1"/>
            </p:cNvSpPr>
            <p:nvPr/>
          </p:nvSpPr>
          <p:spPr bwMode="auto">
            <a:xfrm>
              <a:off x="6499225" y="4710113"/>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92" name="Magnetic Disk 18"/>
            <p:cNvSpPr/>
            <p:nvPr/>
          </p:nvSpPr>
          <p:spPr>
            <a:xfrm>
              <a:off x="6672263" y="4170363"/>
              <a:ext cx="411162"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sp>
          <p:nvSpPr>
            <p:cNvPr id="194" name="Text Box 16"/>
            <p:cNvSpPr txBox="1">
              <a:spLocks noChangeArrowheads="1"/>
            </p:cNvSpPr>
            <p:nvPr/>
          </p:nvSpPr>
          <p:spPr bwMode="auto">
            <a:xfrm>
              <a:off x="6610350" y="5757863"/>
              <a:ext cx="534988"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95" name="Straight Connector 194"/>
            <p:cNvCxnSpPr>
              <a:cxnSpLocks noChangeShapeType="1"/>
              <a:stCxn id="191" idx="4"/>
            </p:cNvCxnSpPr>
            <p:nvPr/>
          </p:nvCxnSpPr>
          <p:spPr bwMode="auto">
            <a:xfrm>
              <a:off x="6880225" y="5003800"/>
              <a:ext cx="0" cy="7540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96" name="Text Box 15"/>
            <p:cNvSpPr txBox="1">
              <a:spLocks noChangeArrowheads="1"/>
            </p:cNvSpPr>
            <p:nvPr/>
          </p:nvSpPr>
          <p:spPr bwMode="auto">
            <a:xfrm>
              <a:off x="6610350" y="5312834"/>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cxnSp>
          <p:nvCxnSpPr>
            <p:cNvPr id="197" name="Elbow Connector 151"/>
            <p:cNvCxnSpPr>
              <a:cxnSpLocks noChangeShapeType="1"/>
              <a:stCxn id="192" idx="3"/>
              <a:endCxn id="191" idx="0"/>
            </p:cNvCxnSpPr>
            <p:nvPr/>
          </p:nvCxnSpPr>
          <p:spPr bwMode="auto">
            <a:xfrm>
              <a:off x="6877844" y="4373563"/>
              <a:ext cx="2381" cy="336550"/>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198" name="Text Box 15"/>
            <p:cNvSpPr txBox="1">
              <a:spLocks noChangeArrowheads="1"/>
            </p:cNvSpPr>
            <p:nvPr/>
          </p:nvSpPr>
          <p:spPr bwMode="auto">
            <a:xfrm>
              <a:off x="6610350" y="5094288"/>
              <a:ext cx="534987"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199" name="Text Box 15"/>
            <p:cNvSpPr txBox="1">
              <a:spLocks noChangeArrowheads="1"/>
            </p:cNvSpPr>
            <p:nvPr/>
          </p:nvSpPr>
          <p:spPr bwMode="auto">
            <a:xfrm>
              <a:off x="6610350" y="5532968"/>
              <a:ext cx="534988"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00" name="Rectangle 97"/>
            <p:cNvSpPr>
              <a:spLocks noChangeArrowheads="1"/>
            </p:cNvSpPr>
            <p:nvPr/>
          </p:nvSpPr>
          <p:spPr bwMode="auto">
            <a:xfrm>
              <a:off x="1455738" y="2474913"/>
              <a:ext cx="2260600" cy="3721608"/>
            </a:xfrm>
            <a:prstGeom prst="cube">
              <a:avLst>
                <a:gd name="adj" fmla="val 2597"/>
              </a:avLst>
            </a:prstGeom>
            <a:solidFill>
              <a:schemeClr val="accent5">
                <a:lumMod val="50000"/>
                <a:alpha val="49000"/>
              </a:schemeClr>
            </a:solidFill>
            <a:ln w="9525">
              <a:noFill/>
              <a:round/>
              <a:headEnd/>
              <a:tailEnd/>
            </a:ln>
          </p:spPr>
          <p:txBody>
            <a:bodyPr/>
            <a:lstStyle/>
            <a:p>
              <a:pPr algn="ctr">
                <a:defRPr/>
              </a:pPr>
              <a:endParaRPr kumimoji="1" lang="en-GB" sz="2400">
                <a:latin typeface="Arial" charset="0"/>
                <a:ea typeface="ＭＳ Ｐゴシック" charset="0"/>
                <a:cs typeface="ＭＳ Ｐゴシック" charset="0"/>
              </a:endParaRPr>
            </a:p>
          </p:txBody>
        </p:sp>
        <p:sp>
          <p:nvSpPr>
            <p:cNvPr id="201" name="Rectangle 668"/>
            <p:cNvSpPr>
              <a:spLocks noChangeArrowheads="1"/>
            </p:cNvSpPr>
            <p:nvPr/>
          </p:nvSpPr>
          <p:spPr bwMode="auto">
            <a:xfrm>
              <a:off x="1926432" y="2555875"/>
              <a:ext cx="1319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Routing Node</a:t>
              </a:r>
              <a:endParaRPr lang="en-US" sz="1000" dirty="0"/>
            </a:p>
          </p:txBody>
        </p:sp>
        <p:sp>
          <p:nvSpPr>
            <p:cNvPr id="202" name="Rectangle 591"/>
            <p:cNvSpPr>
              <a:spLocks noChangeArrowheads="1"/>
            </p:cNvSpPr>
            <p:nvPr/>
          </p:nvSpPr>
          <p:spPr bwMode="auto">
            <a:xfrm>
              <a:off x="2045494" y="2119313"/>
              <a:ext cx="1081088"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203" name="Text Box 12"/>
            <p:cNvSpPr txBox="1">
              <a:spLocks noChangeArrowheads="1"/>
            </p:cNvSpPr>
            <p:nvPr/>
          </p:nvSpPr>
          <p:spPr bwMode="auto">
            <a:xfrm>
              <a:off x="2263775" y="5757863"/>
              <a:ext cx="566738"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UHF</a:t>
              </a:r>
              <a:endParaRPr lang="en-US" sz="900">
                <a:solidFill>
                  <a:schemeClr val="tx1"/>
                </a:solidFill>
                <a:latin typeface="Calibri" pitchFamily="34" charset="0"/>
              </a:endParaRPr>
            </a:p>
          </p:txBody>
        </p:sp>
        <p:cxnSp>
          <p:nvCxnSpPr>
            <p:cNvPr id="204" name="Straight Connector 203"/>
            <p:cNvCxnSpPr>
              <a:cxnSpLocks noChangeShapeType="1"/>
              <a:stCxn id="205" idx="3"/>
            </p:cNvCxnSpPr>
            <p:nvPr/>
          </p:nvCxnSpPr>
          <p:spPr bwMode="auto">
            <a:xfrm>
              <a:off x="2536825" y="4560888"/>
              <a:ext cx="1588"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5" name="Oval 7"/>
            <p:cNvSpPr>
              <a:spLocks noChangeArrowheads="1"/>
            </p:cNvSpPr>
            <p:nvPr/>
          </p:nvSpPr>
          <p:spPr bwMode="auto">
            <a:xfrm>
              <a:off x="2392363" y="4313238"/>
              <a:ext cx="987425" cy="29051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206" name="Magnetic Disk 18"/>
            <p:cNvSpPr/>
            <p:nvPr/>
          </p:nvSpPr>
          <p:spPr>
            <a:xfrm>
              <a:off x="2749550" y="3867150"/>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207" name="Elbow Connector 274"/>
            <p:cNvCxnSpPr>
              <a:cxnSpLocks noChangeShapeType="1"/>
              <a:stCxn id="206" idx="4"/>
              <a:endCxn id="205" idx="7"/>
            </p:cNvCxnSpPr>
            <p:nvPr/>
          </p:nvCxnSpPr>
          <p:spPr bwMode="auto">
            <a:xfrm>
              <a:off x="3016250" y="4046538"/>
              <a:ext cx="219075" cy="30956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8" name="Elbow Connector 15"/>
            <p:cNvCxnSpPr>
              <a:cxnSpLocks noChangeShapeType="1"/>
              <a:stCxn id="206" idx="2"/>
              <a:endCxn id="205" idx="1"/>
            </p:cNvCxnSpPr>
            <p:nvPr/>
          </p:nvCxnSpPr>
          <p:spPr bwMode="auto">
            <a:xfrm rot="10800000" flipV="1">
              <a:off x="2536825" y="4046538"/>
              <a:ext cx="212725" cy="309562"/>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209" name="Text Box 15"/>
            <p:cNvSpPr txBox="1">
              <a:spLocks noChangeArrowheads="1"/>
            </p:cNvSpPr>
            <p:nvPr/>
          </p:nvSpPr>
          <p:spPr bwMode="auto">
            <a:xfrm>
              <a:off x="2263775" y="5105400"/>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210" name="Text Box 15"/>
            <p:cNvSpPr txBox="1">
              <a:spLocks noChangeArrowheads="1"/>
            </p:cNvSpPr>
            <p:nvPr/>
          </p:nvSpPr>
          <p:spPr bwMode="auto">
            <a:xfrm>
              <a:off x="2263775" y="4673600"/>
              <a:ext cx="56673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211" name="Text Box 15"/>
            <p:cNvSpPr txBox="1">
              <a:spLocks noChangeArrowheads="1"/>
            </p:cNvSpPr>
            <p:nvPr/>
          </p:nvSpPr>
          <p:spPr bwMode="auto">
            <a:xfrm>
              <a:off x="2263775" y="5321829"/>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Prox-1 Link</a:t>
              </a:r>
              <a:endParaRPr lang="en-US" sz="900">
                <a:solidFill>
                  <a:schemeClr val="tx1"/>
                </a:solidFill>
                <a:latin typeface="Calibri" pitchFamily="34" charset="0"/>
              </a:endParaRPr>
            </a:p>
          </p:txBody>
        </p:sp>
        <p:sp>
          <p:nvSpPr>
            <p:cNvPr id="212" name="Text Box 12"/>
            <p:cNvSpPr txBox="1">
              <a:spLocks noChangeArrowheads="1"/>
            </p:cNvSpPr>
            <p:nvPr/>
          </p:nvSpPr>
          <p:spPr bwMode="auto">
            <a:xfrm>
              <a:off x="2959100" y="5757863"/>
              <a:ext cx="576262"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cxnSp>
          <p:nvCxnSpPr>
            <p:cNvPr id="213" name="Straight Connector 212"/>
            <p:cNvCxnSpPr>
              <a:cxnSpLocks noChangeShapeType="1"/>
            </p:cNvCxnSpPr>
            <p:nvPr/>
          </p:nvCxnSpPr>
          <p:spPr bwMode="auto">
            <a:xfrm>
              <a:off x="3236913" y="4560888"/>
              <a:ext cx="0" cy="12033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4" name="Text Box 15"/>
            <p:cNvSpPr txBox="1">
              <a:spLocks noChangeArrowheads="1"/>
            </p:cNvSpPr>
            <p:nvPr/>
          </p:nvSpPr>
          <p:spPr bwMode="auto">
            <a:xfrm>
              <a:off x="2959100" y="5100956"/>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ENCAP</a:t>
              </a:r>
              <a:endParaRPr lang="en-US" sz="900">
                <a:solidFill>
                  <a:schemeClr val="tx1"/>
                </a:solidFill>
                <a:latin typeface="Calibri" pitchFamily="34" charset="0"/>
              </a:endParaRPr>
            </a:p>
          </p:txBody>
        </p:sp>
        <p:sp>
          <p:nvSpPr>
            <p:cNvPr id="215" name="Text Box 15"/>
            <p:cNvSpPr txBox="1">
              <a:spLocks noChangeArrowheads="1"/>
            </p:cNvSpPr>
            <p:nvPr/>
          </p:nvSpPr>
          <p:spPr bwMode="auto">
            <a:xfrm>
              <a:off x="2959100" y="4673600"/>
              <a:ext cx="566737"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216" name="Text Box 15"/>
            <p:cNvSpPr txBox="1">
              <a:spLocks noChangeArrowheads="1"/>
            </p:cNvSpPr>
            <p:nvPr/>
          </p:nvSpPr>
          <p:spPr bwMode="auto">
            <a:xfrm>
              <a:off x="2959100" y="4887278"/>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217" name="Text Box 12"/>
            <p:cNvSpPr txBox="1">
              <a:spLocks noChangeArrowheads="1"/>
            </p:cNvSpPr>
            <p:nvPr/>
          </p:nvSpPr>
          <p:spPr bwMode="auto">
            <a:xfrm>
              <a:off x="2959100" y="5537836"/>
              <a:ext cx="576262" cy="18891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18" name="Text Box 15"/>
            <p:cNvSpPr txBox="1">
              <a:spLocks noChangeArrowheads="1"/>
            </p:cNvSpPr>
            <p:nvPr/>
          </p:nvSpPr>
          <p:spPr bwMode="auto">
            <a:xfrm>
              <a:off x="2959100" y="5316221"/>
              <a:ext cx="576263" cy="19050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AOS/TM</a:t>
              </a:r>
              <a:endParaRPr lang="en-US" sz="900" dirty="0">
                <a:solidFill>
                  <a:schemeClr val="tx1"/>
                </a:solidFill>
                <a:latin typeface="Calibri" pitchFamily="34" charset="0"/>
              </a:endParaRPr>
            </a:p>
          </p:txBody>
        </p:sp>
        <p:cxnSp>
          <p:nvCxnSpPr>
            <p:cNvPr id="219" name="Straight Connector 218"/>
            <p:cNvCxnSpPr>
              <a:cxnSpLocks noChangeShapeType="1"/>
              <a:stCxn id="220" idx="2"/>
              <a:endCxn id="205" idx="7"/>
            </p:cNvCxnSpPr>
            <p:nvPr/>
          </p:nvCxnSpPr>
          <p:spPr bwMode="auto">
            <a:xfrm flipH="1">
              <a:off x="3235325" y="3671888"/>
              <a:ext cx="3175" cy="684212"/>
            </a:xfrm>
            <a:prstGeom prst="line">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0" name="Text Box 15"/>
            <p:cNvSpPr txBox="1">
              <a:spLocks noChangeArrowheads="1"/>
            </p:cNvSpPr>
            <p:nvPr/>
          </p:nvSpPr>
          <p:spPr bwMode="auto">
            <a:xfrm>
              <a:off x="2955925" y="348773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cxnSp>
          <p:nvCxnSpPr>
            <p:cNvPr id="221" name="Elbow Connector 178"/>
            <p:cNvCxnSpPr>
              <a:cxnSpLocks noChangeShapeType="1"/>
              <a:stCxn id="161" idx="3"/>
              <a:endCxn id="263" idx="1"/>
            </p:cNvCxnSpPr>
            <p:nvPr/>
          </p:nvCxnSpPr>
          <p:spPr bwMode="auto">
            <a:xfrm>
              <a:off x="971551" y="5842794"/>
              <a:ext cx="601662" cy="0"/>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22" name="Text Box 57"/>
            <p:cNvSpPr txBox="1">
              <a:spLocks noChangeArrowheads="1"/>
            </p:cNvSpPr>
            <p:nvPr/>
          </p:nvSpPr>
          <p:spPr bwMode="auto">
            <a:xfrm>
              <a:off x="738188" y="6186488"/>
              <a:ext cx="118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Space Link</a:t>
              </a:r>
            </a:p>
            <a:p>
              <a:pPr algn="ctr" eaLnBrk="1" hangingPunct="1"/>
              <a:r>
                <a:rPr lang="en-GB" sz="1000" b="1">
                  <a:solidFill>
                    <a:srgbClr val="000099"/>
                  </a:solidFill>
                  <a:latin typeface="Calibri" pitchFamily="34" charset="0"/>
                </a:rPr>
                <a:t>CCSDS Protocols</a:t>
              </a:r>
            </a:p>
          </p:txBody>
        </p:sp>
        <p:sp>
          <p:nvSpPr>
            <p:cNvPr id="223" name="Rectangle 592"/>
            <p:cNvSpPr>
              <a:spLocks noChangeArrowheads="1"/>
            </p:cNvSpPr>
            <p:nvPr/>
          </p:nvSpPr>
          <p:spPr bwMode="auto">
            <a:xfrm>
              <a:off x="221457" y="2119313"/>
              <a:ext cx="969963" cy="21590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ABA</a:t>
              </a:r>
            </a:p>
          </p:txBody>
        </p:sp>
        <p:sp>
          <p:nvSpPr>
            <p:cNvPr id="224" name="Rectangle 592"/>
            <p:cNvSpPr>
              <a:spLocks noChangeArrowheads="1"/>
            </p:cNvSpPr>
            <p:nvPr/>
          </p:nvSpPr>
          <p:spPr bwMode="auto">
            <a:xfrm>
              <a:off x="7772400" y="2119313"/>
              <a:ext cx="969963" cy="215900"/>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225" name="Oval 7"/>
            <p:cNvSpPr>
              <a:spLocks noChangeArrowheads="1"/>
            </p:cNvSpPr>
            <p:nvPr/>
          </p:nvSpPr>
          <p:spPr bwMode="auto">
            <a:xfrm>
              <a:off x="7686675" y="4232275"/>
              <a:ext cx="1133475" cy="392113"/>
            </a:xfrm>
            <a:prstGeom prst="ellipse">
              <a:avLst/>
            </a:prstGeom>
            <a:solidFill>
              <a:srgbClr val="FFC000"/>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Return</a:t>
              </a:r>
            </a:p>
            <a:p>
              <a:pPr algn="ctr">
                <a:lnSpc>
                  <a:spcPct val="80000"/>
                </a:lnSpc>
              </a:pPr>
              <a:r>
                <a:rPr lang="en-US" sz="900">
                  <a:latin typeface="Calibri" pitchFamily="34" charset="0"/>
                  <a:ea typeface="ÇlÇr ñæí©" charset="-128"/>
                </a:rPr>
                <a:t>Delivery Package Application</a:t>
              </a:r>
            </a:p>
          </p:txBody>
        </p:sp>
        <p:grpSp>
          <p:nvGrpSpPr>
            <p:cNvPr id="226" name="Group 76"/>
            <p:cNvGrpSpPr>
              <a:grpSpLocks/>
            </p:cNvGrpSpPr>
            <p:nvPr/>
          </p:nvGrpSpPr>
          <p:grpSpPr bwMode="auto">
            <a:xfrm>
              <a:off x="8077200" y="4819650"/>
              <a:ext cx="361950" cy="280988"/>
              <a:chOff x="4267200" y="4432751"/>
              <a:chExt cx="557840" cy="441146"/>
            </a:xfrm>
          </p:grpSpPr>
          <p:sp>
            <p:nvSpPr>
              <p:cNvPr id="227" name="Can 226"/>
              <p:cNvSpPr>
                <a:spLocks noChangeArrowheads="1"/>
              </p:cNvSpPr>
              <p:nvPr/>
            </p:nvSpPr>
            <p:spPr bwMode="auto">
              <a:xfrm>
                <a:off x="4267200" y="4574815"/>
                <a:ext cx="557840" cy="299082"/>
              </a:xfrm>
              <a:prstGeom prst="can">
                <a:avLst>
                  <a:gd name="adj" fmla="val 25000"/>
                </a:avLst>
              </a:prstGeom>
              <a:solidFill>
                <a:srgbClr val="3F80CD"/>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chemeClr val="lt1"/>
                  </a:solidFill>
                </a:endParaRPr>
              </a:p>
            </p:txBody>
          </p:sp>
          <p:grpSp>
            <p:nvGrpSpPr>
              <p:cNvPr id="228" name="Group 16"/>
              <p:cNvGrpSpPr>
                <a:grpSpLocks/>
              </p:cNvGrpSpPr>
              <p:nvPr/>
            </p:nvGrpSpPr>
            <p:grpSpPr bwMode="auto">
              <a:xfrm>
                <a:off x="4267200" y="4432751"/>
                <a:ext cx="557840" cy="217765"/>
                <a:chOff x="5156200" y="4652963"/>
                <a:chExt cx="2627921" cy="1908870"/>
              </a:xfrm>
            </p:grpSpPr>
            <p:sp>
              <p:nvSpPr>
                <p:cNvPr id="229" name="Can 228"/>
                <p:cNvSpPr>
                  <a:spLocks noChangeArrowheads="1"/>
                </p:cNvSpPr>
                <p:nvPr/>
              </p:nvSpPr>
              <p:spPr bwMode="auto">
                <a:xfrm>
                  <a:off x="5156200" y="5199153"/>
                  <a:ext cx="2627921" cy="1354533"/>
                </a:xfrm>
                <a:prstGeom prst="can">
                  <a:avLst>
                    <a:gd name="adj" fmla="val 47301"/>
                  </a:avLst>
                </a:prstGeom>
                <a:solidFill>
                  <a:srgbClr val="FFFF00"/>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sp>
              <p:nvSpPr>
                <p:cNvPr id="230" name="Can 229"/>
                <p:cNvSpPr>
                  <a:spLocks noChangeArrowheads="1"/>
                </p:cNvSpPr>
                <p:nvPr/>
              </p:nvSpPr>
              <p:spPr bwMode="auto">
                <a:xfrm>
                  <a:off x="5156200" y="4652963"/>
                  <a:ext cx="2627921" cy="1201609"/>
                </a:xfrm>
                <a:prstGeom prst="can">
                  <a:avLst>
                    <a:gd name="adj" fmla="val 50000"/>
                  </a:avLst>
                </a:prstGeom>
                <a:solidFill>
                  <a:srgbClr val="FF9A4A"/>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grpSp>
        </p:grpSp>
        <p:sp>
          <p:nvSpPr>
            <p:cNvPr id="231" name="AutoShape 27"/>
            <p:cNvSpPr>
              <a:spLocks noChangeArrowheads="1"/>
            </p:cNvSpPr>
            <p:nvPr/>
          </p:nvSpPr>
          <p:spPr bwMode="auto">
            <a:xfrm>
              <a:off x="8045450" y="3749675"/>
              <a:ext cx="412750" cy="293688"/>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a:r>
                <a:rPr lang="en-GB" sz="900" b="1">
                  <a:solidFill>
                    <a:schemeClr val="bg1"/>
                  </a:solidFill>
                  <a:latin typeface="Calibri" pitchFamily="34" charset="0"/>
                </a:rPr>
                <a:t>TM </a:t>
              </a:r>
            </a:p>
            <a:p>
              <a:pPr algn="ctr"/>
              <a:r>
                <a:rPr lang="en-GB" sz="900" b="1">
                  <a:solidFill>
                    <a:schemeClr val="bg1"/>
                  </a:solidFill>
                  <a:latin typeface="Calibri" pitchFamily="34" charset="0"/>
                </a:rPr>
                <a:t>Frames</a:t>
              </a:r>
            </a:p>
          </p:txBody>
        </p:sp>
        <p:cxnSp>
          <p:nvCxnSpPr>
            <p:cNvPr id="232" name="Straight Arrow Connector 231"/>
            <p:cNvCxnSpPr>
              <a:cxnSpLocks noChangeShapeType="1"/>
              <a:stCxn id="231" idx="2"/>
              <a:endCxn id="225" idx="0"/>
            </p:cNvCxnSpPr>
            <p:nvPr/>
          </p:nvCxnSpPr>
          <p:spPr bwMode="auto">
            <a:xfrm>
              <a:off x="8251825" y="4043363"/>
              <a:ext cx="1588" cy="188912"/>
            </a:xfrm>
            <a:prstGeom prst="straightConnector1">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3" name="AutoShape 27"/>
            <p:cNvSpPr>
              <a:spLocks noChangeArrowheads="1"/>
            </p:cNvSpPr>
            <p:nvPr/>
          </p:nvSpPr>
          <p:spPr bwMode="auto">
            <a:xfrm>
              <a:off x="8396288" y="3414713"/>
              <a:ext cx="407987" cy="287337"/>
            </a:xfrm>
            <a:prstGeom prst="roundRect">
              <a:avLst>
                <a:gd name="adj" fmla="val 16667"/>
              </a:avLst>
            </a:prstGeom>
            <a:solidFill>
              <a:srgbClr val="FF9A4A"/>
            </a:solidFill>
            <a:ln w="9525">
              <a:solidFill>
                <a:schemeClr val="tx1"/>
              </a:solidFill>
              <a:round/>
              <a:headEnd type="none" w="sm" len="sm"/>
              <a:tailEnd type="none" w="sm" len="sm"/>
            </a:ln>
          </p:spPr>
          <p:txBody>
            <a:bodyPr wrap="none" anchor="ctr"/>
            <a:lstStyle/>
            <a:p>
              <a:pPr algn="ctr"/>
              <a:r>
                <a:rPr lang="en-GB" sz="900" b="1" dirty="0" err="1">
                  <a:solidFill>
                    <a:srgbClr val="5F5F5F"/>
                  </a:solidFill>
                  <a:latin typeface="Calibri" pitchFamily="34" charset="0"/>
                </a:rPr>
                <a:t>Deliv</a:t>
              </a:r>
              <a:r>
                <a:rPr lang="en-GB" sz="900" b="1" dirty="0">
                  <a:solidFill>
                    <a:srgbClr val="5F5F5F"/>
                  </a:solidFill>
                  <a:latin typeface="Calibri" pitchFamily="34" charset="0"/>
                </a:rPr>
                <a:t>.</a:t>
              </a:r>
            </a:p>
            <a:p>
              <a:pPr algn="ctr"/>
              <a:r>
                <a:rPr lang="en-GB" sz="900" b="1" dirty="0">
                  <a:solidFill>
                    <a:srgbClr val="5F5F5F"/>
                  </a:solidFill>
                  <a:latin typeface="Calibri" pitchFamily="34" charset="0"/>
                </a:rPr>
                <a:t>Instr.</a:t>
              </a:r>
            </a:p>
          </p:txBody>
        </p:sp>
        <p:sp>
          <p:nvSpPr>
            <p:cNvPr id="234" name="AutoShape 27"/>
            <p:cNvSpPr>
              <a:spLocks noChangeArrowheads="1"/>
            </p:cNvSpPr>
            <p:nvPr/>
          </p:nvSpPr>
          <p:spPr bwMode="auto">
            <a:xfrm>
              <a:off x="7704138" y="3409950"/>
              <a:ext cx="390525" cy="263525"/>
            </a:xfrm>
            <a:prstGeom prst="roundRect">
              <a:avLst>
                <a:gd name="adj" fmla="val 16667"/>
              </a:avLst>
            </a:prstGeom>
            <a:solidFill>
              <a:srgbClr val="FFFF00"/>
            </a:solidFill>
            <a:ln w="9525">
              <a:solidFill>
                <a:schemeClr val="tx1"/>
              </a:solidFill>
              <a:round/>
              <a:headEnd type="none" w="sm" len="sm"/>
              <a:tailEnd type="none" w="sm" len="sm"/>
            </a:ln>
          </p:spPr>
          <p:txBody>
            <a:bodyPr wrap="none" anchor="ctr"/>
            <a:lstStyle/>
            <a:p>
              <a:pPr algn="ctr"/>
              <a:r>
                <a:rPr lang="en-GB" sz="900" b="1" dirty="0">
                  <a:solidFill>
                    <a:srgbClr val="5F5F5F"/>
                  </a:solidFill>
                  <a:latin typeface="Calibri" pitchFamily="34" charset="0"/>
                </a:rPr>
                <a:t>Link</a:t>
              </a:r>
            </a:p>
            <a:p>
              <a:pPr algn="ctr"/>
              <a:r>
                <a:rPr lang="en-GB" sz="900" b="1" dirty="0" err="1">
                  <a:solidFill>
                    <a:srgbClr val="5F5F5F"/>
                  </a:solidFill>
                  <a:latin typeface="Calibri" pitchFamily="34" charset="0"/>
                </a:rPr>
                <a:t>Config</a:t>
              </a:r>
              <a:r>
                <a:rPr lang="en-GB" sz="900" b="1" dirty="0">
                  <a:solidFill>
                    <a:srgbClr val="5F5F5F"/>
                  </a:solidFill>
                  <a:latin typeface="Calibri" pitchFamily="34" charset="0"/>
                </a:rPr>
                <a:t>.</a:t>
              </a:r>
            </a:p>
          </p:txBody>
        </p:sp>
        <p:sp>
          <p:nvSpPr>
            <p:cNvPr id="235" name="Text Box 15"/>
            <p:cNvSpPr txBox="1">
              <a:spLocks noChangeArrowheads="1"/>
            </p:cNvSpPr>
            <p:nvPr/>
          </p:nvSpPr>
          <p:spPr bwMode="auto">
            <a:xfrm>
              <a:off x="7980363" y="5297488"/>
              <a:ext cx="542925" cy="1698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R-File</a:t>
              </a:r>
              <a:endParaRPr lang="en-US" sz="900" dirty="0">
                <a:solidFill>
                  <a:schemeClr val="tx1"/>
                </a:solidFill>
                <a:latin typeface="Calibri" pitchFamily="34" charset="0"/>
              </a:endParaRPr>
            </a:p>
          </p:txBody>
        </p:sp>
        <p:cxnSp>
          <p:nvCxnSpPr>
            <p:cNvPr id="236" name="Straight Connector 235"/>
            <p:cNvCxnSpPr>
              <a:cxnSpLocks noChangeShapeType="1"/>
              <a:stCxn id="237" idx="2"/>
            </p:cNvCxnSpPr>
            <p:nvPr/>
          </p:nvCxnSpPr>
          <p:spPr bwMode="auto">
            <a:xfrm flipH="1">
              <a:off x="5759451" y="4694238"/>
              <a:ext cx="4762" cy="106997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37" name="Text Box 15"/>
            <p:cNvSpPr txBox="1">
              <a:spLocks noChangeArrowheads="1"/>
            </p:cNvSpPr>
            <p:nvPr/>
          </p:nvSpPr>
          <p:spPr bwMode="auto">
            <a:xfrm>
              <a:off x="5480050" y="45116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CFDP</a:t>
              </a:r>
              <a:endParaRPr lang="en-US" sz="900">
                <a:solidFill>
                  <a:schemeClr val="tx1"/>
                </a:solidFill>
                <a:latin typeface="Calibri" pitchFamily="34" charset="0"/>
              </a:endParaRPr>
            </a:p>
          </p:txBody>
        </p:sp>
        <p:sp>
          <p:nvSpPr>
            <p:cNvPr id="238" name="Text Box 15"/>
            <p:cNvSpPr txBox="1">
              <a:spLocks noChangeArrowheads="1"/>
            </p:cNvSpPr>
            <p:nvPr/>
          </p:nvSpPr>
          <p:spPr bwMode="auto">
            <a:xfrm>
              <a:off x="5491956" y="5335588"/>
              <a:ext cx="544513" cy="1698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R-File</a:t>
              </a:r>
              <a:endParaRPr lang="en-US" sz="900" dirty="0">
                <a:solidFill>
                  <a:schemeClr val="tx1"/>
                </a:solidFill>
                <a:latin typeface="Calibri" pitchFamily="34" charset="0"/>
              </a:endParaRPr>
            </a:p>
          </p:txBody>
        </p:sp>
        <p:grpSp>
          <p:nvGrpSpPr>
            <p:cNvPr id="239" name="Group 76"/>
            <p:cNvGrpSpPr>
              <a:grpSpLocks/>
            </p:cNvGrpSpPr>
            <p:nvPr/>
          </p:nvGrpSpPr>
          <p:grpSpPr bwMode="auto">
            <a:xfrm>
              <a:off x="5584031" y="4854575"/>
              <a:ext cx="360363" cy="280988"/>
              <a:chOff x="4267200" y="4432751"/>
              <a:chExt cx="557840" cy="441146"/>
            </a:xfrm>
          </p:grpSpPr>
          <p:sp>
            <p:nvSpPr>
              <p:cNvPr id="240" name="Can 239"/>
              <p:cNvSpPr>
                <a:spLocks noChangeArrowheads="1"/>
              </p:cNvSpPr>
              <p:nvPr/>
            </p:nvSpPr>
            <p:spPr bwMode="auto">
              <a:xfrm>
                <a:off x="4267200" y="4574815"/>
                <a:ext cx="557840" cy="299082"/>
              </a:xfrm>
              <a:prstGeom prst="can">
                <a:avLst>
                  <a:gd name="adj" fmla="val 25000"/>
                </a:avLst>
              </a:prstGeom>
              <a:solidFill>
                <a:srgbClr val="3F80CD"/>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chemeClr val="lt1"/>
                  </a:solidFill>
                </a:endParaRPr>
              </a:p>
            </p:txBody>
          </p:sp>
          <p:grpSp>
            <p:nvGrpSpPr>
              <p:cNvPr id="241" name="Group 16"/>
              <p:cNvGrpSpPr>
                <a:grpSpLocks/>
              </p:cNvGrpSpPr>
              <p:nvPr/>
            </p:nvGrpSpPr>
            <p:grpSpPr bwMode="auto">
              <a:xfrm>
                <a:off x="4267200" y="4432751"/>
                <a:ext cx="557840" cy="217765"/>
                <a:chOff x="5156200" y="4652963"/>
                <a:chExt cx="2627921" cy="1908870"/>
              </a:xfrm>
            </p:grpSpPr>
            <p:sp>
              <p:nvSpPr>
                <p:cNvPr id="242" name="Can 241"/>
                <p:cNvSpPr>
                  <a:spLocks noChangeArrowheads="1"/>
                </p:cNvSpPr>
                <p:nvPr/>
              </p:nvSpPr>
              <p:spPr bwMode="auto">
                <a:xfrm>
                  <a:off x="5156200" y="5199153"/>
                  <a:ext cx="2627921" cy="1354533"/>
                </a:xfrm>
                <a:prstGeom prst="can">
                  <a:avLst>
                    <a:gd name="adj" fmla="val 47301"/>
                  </a:avLst>
                </a:prstGeom>
                <a:solidFill>
                  <a:srgbClr val="FFFF00"/>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sp>
              <p:nvSpPr>
                <p:cNvPr id="243" name="Can 242"/>
                <p:cNvSpPr>
                  <a:spLocks noChangeArrowheads="1"/>
                </p:cNvSpPr>
                <p:nvPr/>
              </p:nvSpPr>
              <p:spPr bwMode="auto">
                <a:xfrm>
                  <a:off x="5156200" y="4652963"/>
                  <a:ext cx="2627921" cy="1201609"/>
                </a:xfrm>
                <a:prstGeom prst="can">
                  <a:avLst>
                    <a:gd name="adj" fmla="val 50000"/>
                  </a:avLst>
                </a:prstGeom>
                <a:solidFill>
                  <a:srgbClr val="FF9A4A"/>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grpSp>
        </p:grpSp>
        <p:cxnSp>
          <p:nvCxnSpPr>
            <p:cNvPr id="244" name="Elbow Connector 163"/>
            <p:cNvCxnSpPr>
              <a:cxnSpLocks noChangeShapeType="1"/>
              <a:stCxn id="237" idx="0"/>
              <a:endCxn id="180" idx="3"/>
            </p:cNvCxnSpPr>
            <p:nvPr/>
          </p:nvCxnSpPr>
          <p:spPr bwMode="auto">
            <a:xfrm rot="16200000" flipV="1">
              <a:off x="5458619" y="4206081"/>
              <a:ext cx="342900" cy="268288"/>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245" name="Oval 7"/>
            <p:cNvSpPr>
              <a:spLocks noChangeArrowheads="1"/>
            </p:cNvSpPr>
            <p:nvPr/>
          </p:nvSpPr>
          <p:spPr bwMode="auto">
            <a:xfrm>
              <a:off x="1716088" y="3013075"/>
              <a:ext cx="989012" cy="392113"/>
            </a:xfrm>
            <a:prstGeom prst="ellipse">
              <a:avLst/>
            </a:prstGeom>
            <a:solidFill>
              <a:srgbClr val="FFC000"/>
            </a:solidFill>
            <a:ln w="9525">
              <a:solidFill>
                <a:srgbClr val="000000"/>
              </a:solidFill>
              <a:round/>
              <a:headEnd/>
              <a:tailEnd/>
            </a:ln>
          </p:spPr>
          <p:txBody>
            <a:bodyPr lIns="0" tIns="0" rIns="0" bIns="0"/>
            <a:lstStyle/>
            <a:p>
              <a:pPr algn="ctr">
                <a:lnSpc>
                  <a:spcPct val="80000"/>
                </a:lnSpc>
              </a:pPr>
              <a:r>
                <a:rPr lang="en-US" altLang="en-US" sz="900" dirty="0">
                  <a:latin typeface="Calibri" pitchFamily="34" charset="0"/>
                  <a:ea typeface="ÇlÇr ñæí©" charset="-128"/>
                </a:rPr>
                <a:t>'</a:t>
              </a:r>
              <a:r>
                <a:rPr lang="en-US" sz="900" dirty="0">
                  <a:latin typeface="Calibri" pitchFamily="34" charset="0"/>
                  <a:ea typeface="ÇlÇr ñæí©" charset="-128"/>
                </a:rPr>
                <a:t>First Hop</a:t>
              </a:r>
              <a:r>
                <a:rPr lang="en-US" altLang="en-US" sz="900" dirty="0">
                  <a:latin typeface="Calibri" pitchFamily="34" charset="0"/>
                  <a:ea typeface="ÇlÇr ñæí©" charset="-128"/>
                </a:rPr>
                <a:t>'</a:t>
              </a:r>
              <a:endParaRPr lang="en-US" sz="900" dirty="0">
                <a:latin typeface="Calibri" pitchFamily="34" charset="0"/>
                <a:ea typeface="ÇlÇr ñæí©" charset="-128"/>
              </a:endParaRPr>
            </a:p>
            <a:p>
              <a:pPr algn="ctr">
                <a:lnSpc>
                  <a:spcPct val="80000"/>
                </a:lnSpc>
              </a:pPr>
              <a:r>
                <a:rPr lang="en-US" sz="900" dirty="0">
                  <a:latin typeface="Calibri" pitchFamily="34" charset="0"/>
                  <a:ea typeface="ÇlÇr ñæí©" charset="-128"/>
                </a:rPr>
                <a:t>Delivery Agent Application</a:t>
              </a:r>
            </a:p>
          </p:txBody>
        </p:sp>
        <p:grpSp>
          <p:nvGrpSpPr>
            <p:cNvPr id="246" name="Group 76"/>
            <p:cNvGrpSpPr>
              <a:grpSpLocks/>
            </p:cNvGrpSpPr>
            <p:nvPr/>
          </p:nvGrpSpPr>
          <p:grpSpPr bwMode="auto">
            <a:xfrm>
              <a:off x="3054350" y="3014663"/>
              <a:ext cx="360363" cy="280987"/>
              <a:chOff x="4267200" y="4432751"/>
              <a:chExt cx="557840" cy="441146"/>
            </a:xfrm>
          </p:grpSpPr>
          <p:sp>
            <p:nvSpPr>
              <p:cNvPr id="247" name="Can 246"/>
              <p:cNvSpPr>
                <a:spLocks noChangeArrowheads="1"/>
              </p:cNvSpPr>
              <p:nvPr/>
            </p:nvSpPr>
            <p:spPr bwMode="auto">
              <a:xfrm>
                <a:off x="4267200" y="4574814"/>
                <a:ext cx="557840" cy="299083"/>
              </a:xfrm>
              <a:prstGeom prst="can">
                <a:avLst>
                  <a:gd name="adj" fmla="val 25000"/>
                </a:avLst>
              </a:prstGeom>
              <a:solidFill>
                <a:srgbClr val="3F80CD"/>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chemeClr val="lt1"/>
                  </a:solidFill>
                </a:endParaRPr>
              </a:p>
            </p:txBody>
          </p:sp>
          <p:grpSp>
            <p:nvGrpSpPr>
              <p:cNvPr id="248" name="Group 16"/>
              <p:cNvGrpSpPr>
                <a:grpSpLocks/>
              </p:cNvGrpSpPr>
              <p:nvPr/>
            </p:nvGrpSpPr>
            <p:grpSpPr bwMode="auto">
              <a:xfrm>
                <a:off x="4267200" y="4432751"/>
                <a:ext cx="557840" cy="217765"/>
                <a:chOff x="5156200" y="4652963"/>
                <a:chExt cx="2627921" cy="1908870"/>
              </a:xfrm>
            </p:grpSpPr>
            <p:sp>
              <p:nvSpPr>
                <p:cNvPr id="249" name="Can 248"/>
                <p:cNvSpPr>
                  <a:spLocks noChangeArrowheads="1"/>
                </p:cNvSpPr>
                <p:nvPr/>
              </p:nvSpPr>
              <p:spPr bwMode="auto">
                <a:xfrm>
                  <a:off x="5156200" y="5199139"/>
                  <a:ext cx="2627921" cy="1354533"/>
                </a:xfrm>
                <a:prstGeom prst="can">
                  <a:avLst>
                    <a:gd name="adj" fmla="val 47301"/>
                  </a:avLst>
                </a:prstGeom>
                <a:solidFill>
                  <a:srgbClr val="FFFF00"/>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sp>
              <p:nvSpPr>
                <p:cNvPr id="250" name="Can 249"/>
                <p:cNvSpPr>
                  <a:spLocks noChangeArrowheads="1"/>
                </p:cNvSpPr>
                <p:nvPr/>
              </p:nvSpPr>
              <p:spPr bwMode="auto">
                <a:xfrm>
                  <a:off x="5156200" y="4652963"/>
                  <a:ext cx="2627921" cy="1201595"/>
                </a:xfrm>
                <a:prstGeom prst="can">
                  <a:avLst>
                    <a:gd name="adj" fmla="val 50000"/>
                  </a:avLst>
                </a:prstGeom>
                <a:solidFill>
                  <a:srgbClr val="FF9A4A"/>
                </a:solidFill>
                <a:ln w="9525">
                  <a:solidFill>
                    <a:srgbClr val="00CC98"/>
                  </a:solidFill>
                  <a:round/>
                  <a:headEnd/>
                  <a:tailEnd/>
                </a:ln>
                <a:effectLst>
                  <a:outerShdw blurRad="40000" dist="23000" dir="5400000" rotWithShape="0">
                    <a:srgbClr val="808080">
                      <a:alpha val="34999"/>
                    </a:srgbClr>
                  </a:outerShdw>
                </a:effectLst>
              </p:spPr>
              <p:txBody>
                <a:bodyPr anchor="ctr"/>
                <a:lstStyle/>
                <a:p>
                  <a:pPr algn="ctr">
                    <a:defRPr/>
                  </a:pPr>
                  <a:endParaRPr lang="en-US" sz="900">
                    <a:solidFill>
                      <a:srgbClr val="000000"/>
                    </a:solidFill>
                  </a:endParaRPr>
                </a:p>
              </p:txBody>
            </p:sp>
          </p:grpSp>
        </p:grpSp>
        <p:sp>
          <p:nvSpPr>
            <p:cNvPr id="251" name="AutoShape 27"/>
            <p:cNvSpPr>
              <a:spLocks noChangeArrowheads="1"/>
            </p:cNvSpPr>
            <p:nvPr/>
          </p:nvSpPr>
          <p:spPr bwMode="auto">
            <a:xfrm>
              <a:off x="1663700" y="4818063"/>
              <a:ext cx="411163" cy="293687"/>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a:r>
                <a:rPr lang="en-GB" sz="900" b="1">
                  <a:solidFill>
                    <a:schemeClr val="bg1"/>
                  </a:solidFill>
                  <a:latin typeface="Calibri" pitchFamily="34" charset="0"/>
                </a:rPr>
                <a:t>TM </a:t>
              </a:r>
            </a:p>
            <a:p>
              <a:pPr algn="ctr"/>
              <a:r>
                <a:rPr lang="en-GB" sz="900" b="1">
                  <a:solidFill>
                    <a:schemeClr val="bg1"/>
                  </a:solidFill>
                  <a:latin typeface="Calibri" pitchFamily="34" charset="0"/>
                </a:rPr>
                <a:t>Frames</a:t>
              </a:r>
            </a:p>
          </p:txBody>
        </p:sp>
        <p:cxnSp>
          <p:nvCxnSpPr>
            <p:cNvPr id="252" name="Straight Connector 251"/>
            <p:cNvCxnSpPr>
              <a:cxnSpLocks noChangeShapeType="1"/>
              <a:stCxn id="251" idx="2"/>
            </p:cNvCxnSpPr>
            <p:nvPr/>
          </p:nvCxnSpPr>
          <p:spPr bwMode="auto">
            <a:xfrm>
              <a:off x="1868488" y="5111750"/>
              <a:ext cx="1587" cy="6477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53" name="Straight Connector 252"/>
            <p:cNvCxnSpPr>
              <a:cxnSpLocks noChangeShapeType="1"/>
              <a:stCxn id="245" idx="6"/>
              <a:endCxn id="247" idx="2"/>
            </p:cNvCxnSpPr>
            <p:nvPr/>
          </p:nvCxnSpPr>
          <p:spPr bwMode="auto">
            <a:xfrm flipV="1">
              <a:off x="2705100" y="3200400"/>
              <a:ext cx="349250" cy="9525"/>
            </a:xfrm>
            <a:prstGeom prst="line">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54" name="Straight Connector 253"/>
            <p:cNvCxnSpPr>
              <a:cxnSpLocks noChangeShapeType="1"/>
              <a:stCxn id="251" idx="0"/>
              <a:endCxn id="245" idx="3"/>
            </p:cNvCxnSpPr>
            <p:nvPr/>
          </p:nvCxnSpPr>
          <p:spPr bwMode="auto">
            <a:xfrm flipH="1" flipV="1">
              <a:off x="1862138" y="3348038"/>
              <a:ext cx="6350" cy="1470025"/>
            </a:xfrm>
            <a:prstGeom prst="line">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55" name="Text Box 12"/>
            <p:cNvSpPr txBox="1">
              <a:spLocks noChangeArrowheads="1"/>
            </p:cNvSpPr>
            <p:nvPr/>
          </p:nvSpPr>
          <p:spPr bwMode="auto">
            <a:xfrm>
              <a:off x="2263775" y="5536670"/>
              <a:ext cx="566738" cy="18891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cxnSp>
          <p:nvCxnSpPr>
            <p:cNvPr id="256" name="Elbow Connector 6"/>
            <p:cNvCxnSpPr>
              <a:cxnSpLocks noChangeShapeType="1"/>
              <a:stCxn id="257" idx="0"/>
              <a:endCxn id="180" idx="2"/>
            </p:cNvCxnSpPr>
            <p:nvPr/>
          </p:nvCxnSpPr>
          <p:spPr bwMode="auto">
            <a:xfrm rot="16200000" flipV="1">
              <a:off x="4610100" y="4773613"/>
              <a:ext cx="1287463" cy="261937"/>
            </a:xfrm>
            <a:prstGeom prst="bentConnector3">
              <a:avLst>
                <a:gd name="adj1" fmla="val 56204"/>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257" name="Text Box 15"/>
            <p:cNvSpPr txBox="1">
              <a:spLocks noChangeArrowheads="1"/>
            </p:cNvSpPr>
            <p:nvPr/>
          </p:nvSpPr>
          <p:spPr bwMode="auto">
            <a:xfrm>
              <a:off x="4738688" y="5548313"/>
              <a:ext cx="1292225" cy="1762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cxnSp>
          <p:nvCxnSpPr>
            <p:cNvPr id="258" name="Straight Connector 257"/>
            <p:cNvCxnSpPr>
              <a:cxnSpLocks noChangeShapeType="1"/>
              <a:stCxn id="162" idx="4"/>
              <a:endCxn id="267" idx="0"/>
            </p:cNvCxnSpPr>
            <p:nvPr/>
          </p:nvCxnSpPr>
          <p:spPr bwMode="auto">
            <a:xfrm flipH="1">
              <a:off x="686594" y="3403600"/>
              <a:ext cx="4763" cy="1681163"/>
            </a:xfrm>
            <a:prstGeom prst="line">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59" name="Rounded Rectangle 258"/>
            <p:cNvSpPr/>
            <p:nvPr/>
          </p:nvSpPr>
          <p:spPr bwMode="auto">
            <a:xfrm>
              <a:off x="431800" y="3700463"/>
              <a:ext cx="517525" cy="230187"/>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err="1">
                  <a:solidFill>
                    <a:srgbClr val="000000"/>
                  </a:solidFill>
                </a:rPr>
                <a:t>Eng</a:t>
              </a:r>
              <a:endParaRPr lang="en-US" sz="900" dirty="0">
                <a:solidFill>
                  <a:srgbClr val="000000"/>
                </a:solidFill>
              </a:endParaRPr>
            </a:p>
          </p:txBody>
        </p:sp>
        <p:sp>
          <p:nvSpPr>
            <p:cNvPr id="260" name="Rounded Rectangle 259"/>
            <p:cNvSpPr/>
            <p:nvPr/>
          </p:nvSpPr>
          <p:spPr bwMode="auto">
            <a:xfrm>
              <a:off x="7981950" y="3057525"/>
              <a:ext cx="517525" cy="230188"/>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err="1">
                  <a:solidFill>
                    <a:srgbClr val="000000"/>
                  </a:solidFill>
                </a:rPr>
                <a:t>Eng</a:t>
              </a:r>
              <a:endParaRPr lang="en-US" sz="900" dirty="0">
                <a:solidFill>
                  <a:srgbClr val="000000"/>
                </a:solidFill>
              </a:endParaRPr>
            </a:p>
          </p:txBody>
        </p:sp>
        <p:cxnSp>
          <p:nvCxnSpPr>
            <p:cNvPr id="261" name="Straight Connector 260"/>
            <p:cNvCxnSpPr>
              <a:cxnSpLocks noChangeShapeType="1"/>
              <a:endCxn id="161" idx="0"/>
            </p:cNvCxnSpPr>
            <p:nvPr/>
          </p:nvCxnSpPr>
          <p:spPr bwMode="auto">
            <a:xfrm>
              <a:off x="682625" y="5103813"/>
              <a:ext cx="3970" cy="6477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62" name="Text Box 12"/>
            <p:cNvSpPr txBox="1">
              <a:spLocks noChangeArrowheads="1"/>
            </p:cNvSpPr>
            <p:nvPr/>
          </p:nvSpPr>
          <p:spPr bwMode="auto">
            <a:xfrm>
              <a:off x="401638" y="5533497"/>
              <a:ext cx="5699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63" name="Text Box 12"/>
            <p:cNvSpPr txBox="1">
              <a:spLocks noChangeArrowheads="1"/>
            </p:cNvSpPr>
            <p:nvPr/>
          </p:nvSpPr>
          <p:spPr bwMode="auto">
            <a:xfrm>
              <a:off x="1573213" y="5748338"/>
              <a:ext cx="576262" cy="18891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264" name="Text Box 12"/>
            <p:cNvSpPr txBox="1">
              <a:spLocks noChangeArrowheads="1"/>
            </p:cNvSpPr>
            <p:nvPr/>
          </p:nvSpPr>
          <p:spPr bwMode="auto">
            <a:xfrm>
              <a:off x="1573213" y="5531644"/>
              <a:ext cx="576262" cy="18891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265" name="Text Box 15"/>
            <p:cNvSpPr txBox="1">
              <a:spLocks noChangeArrowheads="1"/>
            </p:cNvSpPr>
            <p:nvPr/>
          </p:nvSpPr>
          <p:spPr bwMode="auto">
            <a:xfrm>
              <a:off x="1573213" y="5313363"/>
              <a:ext cx="574675" cy="19050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AOS/TM</a:t>
              </a:r>
              <a:endParaRPr lang="en-US" sz="900" dirty="0">
                <a:solidFill>
                  <a:schemeClr val="tx1"/>
                </a:solidFill>
                <a:latin typeface="Calibri" pitchFamily="34" charset="0"/>
              </a:endParaRPr>
            </a:p>
          </p:txBody>
        </p:sp>
        <p:sp>
          <p:nvSpPr>
            <p:cNvPr id="266" name="Text Box 15"/>
            <p:cNvSpPr txBox="1">
              <a:spLocks noChangeArrowheads="1"/>
            </p:cNvSpPr>
            <p:nvPr/>
          </p:nvSpPr>
          <p:spPr bwMode="auto">
            <a:xfrm>
              <a:off x="398463" y="5304367"/>
              <a:ext cx="576263" cy="192088"/>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AOS/TM</a:t>
              </a:r>
              <a:endParaRPr lang="en-US" sz="900" dirty="0">
                <a:solidFill>
                  <a:schemeClr val="tx1"/>
                </a:solidFill>
                <a:latin typeface="Calibri" pitchFamily="34" charset="0"/>
              </a:endParaRPr>
            </a:p>
          </p:txBody>
        </p:sp>
        <p:sp>
          <p:nvSpPr>
            <p:cNvPr id="267" name="Text Box 15"/>
            <p:cNvSpPr txBox="1">
              <a:spLocks noChangeArrowheads="1"/>
            </p:cNvSpPr>
            <p:nvPr/>
          </p:nvSpPr>
          <p:spPr bwMode="auto">
            <a:xfrm>
              <a:off x="396875" y="5084763"/>
              <a:ext cx="579438"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EP or SP</a:t>
              </a:r>
              <a:endParaRPr lang="en-US" sz="900" dirty="0">
                <a:solidFill>
                  <a:schemeClr val="tx1"/>
                </a:solidFill>
                <a:latin typeface="Calibri" pitchFamily="34" charset="0"/>
              </a:endParaRPr>
            </a:p>
          </p:txBody>
        </p:sp>
        <p:cxnSp>
          <p:nvCxnSpPr>
            <p:cNvPr id="268" name="Straight Connector 267"/>
            <p:cNvCxnSpPr>
              <a:cxnSpLocks noChangeShapeType="1"/>
              <a:stCxn id="234" idx="2"/>
            </p:cNvCxnSpPr>
            <p:nvPr/>
          </p:nvCxnSpPr>
          <p:spPr bwMode="auto">
            <a:xfrm>
              <a:off x="7899400" y="3673475"/>
              <a:ext cx="53975" cy="585788"/>
            </a:xfrm>
            <a:prstGeom prst="line">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69" name="Straight Connector 268"/>
            <p:cNvCxnSpPr>
              <a:cxnSpLocks noChangeShapeType="1"/>
              <a:stCxn id="233" idx="2"/>
            </p:cNvCxnSpPr>
            <p:nvPr/>
          </p:nvCxnSpPr>
          <p:spPr bwMode="auto">
            <a:xfrm flipH="1">
              <a:off x="8523288" y="3702050"/>
              <a:ext cx="76200" cy="557213"/>
            </a:xfrm>
            <a:prstGeom prst="line">
              <a:avLst/>
            </a:prstGeom>
            <a:noFill/>
            <a:ln w="1905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70" name="Straight Arrow Connector 269"/>
            <p:cNvCxnSpPr>
              <a:cxnSpLocks noChangeShapeType="1"/>
              <a:endCxn id="231" idx="0"/>
            </p:cNvCxnSpPr>
            <p:nvPr/>
          </p:nvCxnSpPr>
          <p:spPr bwMode="auto">
            <a:xfrm>
              <a:off x="8247857" y="3295650"/>
              <a:ext cx="3968" cy="454025"/>
            </a:xfrm>
            <a:prstGeom prst="straightConnector1">
              <a:avLst/>
            </a:prstGeom>
            <a:noFill/>
            <a:ln w="1905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71" name="TextBox 77"/>
            <p:cNvSpPr txBox="1">
              <a:spLocks noChangeArrowheads="1"/>
            </p:cNvSpPr>
            <p:nvPr/>
          </p:nvSpPr>
          <p:spPr bwMode="auto">
            <a:xfrm>
              <a:off x="5731727" y="4119563"/>
              <a:ext cx="4475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Z </a:t>
              </a:r>
            </a:p>
          </p:txBody>
        </p:sp>
        <p:sp>
          <p:nvSpPr>
            <p:cNvPr id="272" name="TextBox 77"/>
            <p:cNvSpPr txBox="1">
              <a:spLocks noChangeArrowheads="1"/>
            </p:cNvSpPr>
            <p:nvPr/>
          </p:nvSpPr>
          <p:spPr bwMode="auto">
            <a:xfrm>
              <a:off x="5119061" y="4287838"/>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vert="horz" lIns="91440" tIns="45720" rIns="91440" bIns="45720" rtlCol="0" anchor="ctr">
            <a:noAutofit/>
          </a:bodyPr>
          <a:lstStyle/>
          <a:p>
            <a:r>
              <a:rPr lang="en-US" dirty="0"/>
              <a:t>Figure 6-15: </a:t>
            </a:r>
            <a:r>
              <a:rPr lang="en-US" altLang="en-US" dirty="0"/>
              <a:t>Last-Hop</a:t>
            </a:r>
            <a:r>
              <a:rPr lang="en-US" dirty="0"/>
              <a:t> Delivery Package Structure</a:t>
            </a:r>
            <a:br>
              <a:rPr lang="en-US" dirty="0"/>
            </a:br>
            <a:endParaRPr lang="en-US" dirty="0"/>
          </a:p>
        </p:txBody>
      </p:sp>
      <p:grpSp>
        <p:nvGrpSpPr>
          <p:cNvPr id="22534" name="Group 3"/>
          <p:cNvGrpSpPr>
            <a:grpSpLocks/>
          </p:cNvGrpSpPr>
          <p:nvPr/>
        </p:nvGrpSpPr>
        <p:grpSpPr bwMode="auto">
          <a:xfrm>
            <a:off x="2038350" y="1633538"/>
            <a:ext cx="7912100" cy="4405312"/>
            <a:chOff x="514350" y="1633538"/>
            <a:chExt cx="7912100" cy="4405401"/>
          </a:xfrm>
        </p:grpSpPr>
        <p:grpSp>
          <p:nvGrpSpPr>
            <p:cNvPr id="22535" name="Group 22"/>
            <p:cNvGrpSpPr>
              <a:grpSpLocks/>
            </p:cNvGrpSpPr>
            <p:nvPr/>
          </p:nvGrpSpPr>
          <p:grpSpPr bwMode="auto">
            <a:xfrm>
              <a:off x="4209839" y="2558166"/>
              <a:ext cx="1281255" cy="2038530"/>
              <a:chOff x="4246563" y="2606675"/>
              <a:chExt cx="1281112" cy="2038350"/>
            </a:xfrm>
          </p:grpSpPr>
          <p:sp>
            <p:nvSpPr>
              <p:cNvPr id="6" name="Striped Right Arrow 5"/>
              <p:cNvSpPr>
                <a:spLocks/>
              </p:cNvSpPr>
              <p:nvPr/>
            </p:nvSpPr>
            <p:spPr bwMode="auto">
              <a:xfrm>
                <a:off x="4246774" y="4207669"/>
                <a:ext cx="1280970" cy="438120"/>
              </a:xfrm>
              <a:custGeom>
                <a:avLst/>
                <a:gdLst>
                  <a:gd name="T0" fmla="*/ 0 w 1281112"/>
                  <a:gd name="T1" fmla="*/ 109538 h 438150"/>
                  <a:gd name="T2" fmla="*/ 13692 w 1281112"/>
                  <a:gd name="T3" fmla="*/ 109538 h 438150"/>
                  <a:gd name="T4" fmla="*/ 13692 w 1281112"/>
                  <a:gd name="T5" fmla="*/ 328613 h 438150"/>
                  <a:gd name="T6" fmla="*/ 0 w 1281112"/>
                  <a:gd name="T7" fmla="*/ 328613 h 438150"/>
                  <a:gd name="T8" fmla="*/ 0 w 1281112"/>
                  <a:gd name="T9" fmla="*/ 109538 h 438150"/>
                  <a:gd name="T10" fmla="*/ 27384 w 1281112"/>
                  <a:gd name="T11" fmla="*/ 109538 h 438150"/>
                  <a:gd name="T12" fmla="*/ 54769 w 1281112"/>
                  <a:gd name="T13" fmla="*/ 109538 h 438150"/>
                  <a:gd name="T14" fmla="*/ 54769 w 1281112"/>
                  <a:gd name="T15" fmla="*/ 328613 h 438150"/>
                  <a:gd name="T16" fmla="*/ 27384 w 1281112"/>
                  <a:gd name="T17" fmla="*/ 328613 h 438150"/>
                  <a:gd name="T18" fmla="*/ 27384 w 1281112"/>
                  <a:gd name="T19" fmla="*/ 109538 h 438150"/>
                  <a:gd name="T20" fmla="*/ 68461 w 1281112"/>
                  <a:gd name="T21" fmla="*/ 109538 h 438150"/>
                  <a:gd name="T22" fmla="*/ 1062037 w 1281112"/>
                  <a:gd name="T23" fmla="*/ 109538 h 438150"/>
                  <a:gd name="T24" fmla="*/ 1062037 w 1281112"/>
                  <a:gd name="T25" fmla="*/ 0 h 438150"/>
                  <a:gd name="T26" fmla="*/ 1281112 w 1281112"/>
                  <a:gd name="T27" fmla="*/ 219075 h 438150"/>
                  <a:gd name="T28" fmla="*/ 1062037 w 1281112"/>
                  <a:gd name="T29" fmla="*/ 438150 h 438150"/>
                  <a:gd name="T30" fmla="*/ 1062037 w 1281112"/>
                  <a:gd name="T31" fmla="*/ 328613 h 438150"/>
                  <a:gd name="T32" fmla="*/ 68461 w 1281112"/>
                  <a:gd name="T33" fmla="*/ 328613 h 438150"/>
                  <a:gd name="T34" fmla="*/ 68461 w 1281112"/>
                  <a:gd name="T35" fmla="*/ 109538 h 438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1112" h="438150">
                    <a:moveTo>
                      <a:pt x="0" y="109538"/>
                    </a:moveTo>
                    <a:lnTo>
                      <a:pt x="13692" y="109538"/>
                    </a:lnTo>
                    <a:lnTo>
                      <a:pt x="13692" y="328613"/>
                    </a:lnTo>
                    <a:lnTo>
                      <a:pt x="0" y="328613"/>
                    </a:lnTo>
                    <a:lnTo>
                      <a:pt x="0" y="109538"/>
                    </a:lnTo>
                    <a:close/>
                    <a:moveTo>
                      <a:pt x="27384" y="109538"/>
                    </a:moveTo>
                    <a:lnTo>
                      <a:pt x="54769" y="109538"/>
                    </a:lnTo>
                    <a:lnTo>
                      <a:pt x="54769" y="328613"/>
                    </a:lnTo>
                    <a:lnTo>
                      <a:pt x="27384" y="328613"/>
                    </a:lnTo>
                    <a:lnTo>
                      <a:pt x="27384" y="109538"/>
                    </a:lnTo>
                    <a:close/>
                    <a:moveTo>
                      <a:pt x="68461" y="109538"/>
                    </a:moveTo>
                    <a:lnTo>
                      <a:pt x="1062037" y="109538"/>
                    </a:lnTo>
                    <a:lnTo>
                      <a:pt x="1062037" y="0"/>
                    </a:lnTo>
                    <a:lnTo>
                      <a:pt x="1281112" y="219075"/>
                    </a:lnTo>
                    <a:lnTo>
                      <a:pt x="1062037" y="438150"/>
                    </a:lnTo>
                    <a:lnTo>
                      <a:pt x="1062037" y="328613"/>
                    </a:lnTo>
                    <a:lnTo>
                      <a:pt x="68461" y="328613"/>
                    </a:lnTo>
                    <a:lnTo>
                      <a:pt x="68461" y="109538"/>
                    </a:lnTo>
                    <a:close/>
                  </a:path>
                </a:pathLst>
              </a:custGeom>
              <a:solidFill>
                <a:srgbClr val="3170DC"/>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defTabSz="457200" fontAlgn="base">
                  <a:spcBef>
                    <a:spcPct val="0"/>
                  </a:spcBef>
                  <a:spcAft>
                    <a:spcPct val="0"/>
                  </a:spcAft>
                  <a:defRPr/>
                </a:pPr>
                <a:endParaRPr lang="en-US" dirty="0">
                  <a:solidFill>
                    <a:prstClr val="black"/>
                  </a:solidFill>
                  <a:latin typeface="Arial" pitchFamily="34" charset="0"/>
                  <a:ea typeface="ＭＳ Ｐゴシック" pitchFamily="34" charset="-128"/>
                  <a:cs typeface="Arial" pitchFamily="34" charset="0"/>
                </a:endParaRPr>
              </a:p>
            </p:txBody>
          </p:sp>
          <p:sp>
            <p:nvSpPr>
              <p:cNvPr id="7" name="Striped Right Arrow 6"/>
              <p:cNvSpPr>
                <a:spLocks/>
              </p:cNvSpPr>
              <p:nvPr/>
            </p:nvSpPr>
            <p:spPr bwMode="auto">
              <a:xfrm>
                <a:off x="4246774" y="2605991"/>
                <a:ext cx="1280970" cy="438120"/>
              </a:xfrm>
              <a:custGeom>
                <a:avLst/>
                <a:gdLst>
                  <a:gd name="T0" fmla="*/ 0 w 1281112"/>
                  <a:gd name="T1" fmla="*/ 109538 h 438150"/>
                  <a:gd name="T2" fmla="*/ 13692 w 1281112"/>
                  <a:gd name="T3" fmla="*/ 109538 h 438150"/>
                  <a:gd name="T4" fmla="*/ 13692 w 1281112"/>
                  <a:gd name="T5" fmla="*/ 328613 h 438150"/>
                  <a:gd name="T6" fmla="*/ 0 w 1281112"/>
                  <a:gd name="T7" fmla="*/ 328613 h 438150"/>
                  <a:gd name="T8" fmla="*/ 0 w 1281112"/>
                  <a:gd name="T9" fmla="*/ 109538 h 438150"/>
                  <a:gd name="T10" fmla="*/ 27384 w 1281112"/>
                  <a:gd name="T11" fmla="*/ 109538 h 438150"/>
                  <a:gd name="T12" fmla="*/ 54769 w 1281112"/>
                  <a:gd name="T13" fmla="*/ 109538 h 438150"/>
                  <a:gd name="T14" fmla="*/ 54769 w 1281112"/>
                  <a:gd name="T15" fmla="*/ 328613 h 438150"/>
                  <a:gd name="T16" fmla="*/ 27384 w 1281112"/>
                  <a:gd name="T17" fmla="*/ 328613 h 438150"/>
                  <a:gd name="T18" fmla="*/ 27384 w 1281112"/>
                  <a:gd name="T19" fmla="*/ 109538 h 438150"/>
                  <a:gd name="T20" fmla="*/ 68461 w 1281112"/>
                  <a:gd name="T21" fmla="*/ 109538 h 438150"/>
                  <a:gd name="T22" fmla="*/ 1062037 w 1281112"/>
                  <a:gd name="T23" fmla="*/ 109538 h 438150"/>
                  <a:gd name="T24" fmla="*/ 1062037 w 1281112"/>
                  <a:gd name="T25" fmla="*/ 0 h 438150"/>
                  <a:gd name="T26" fmla="*/ 1281112 w 1281112"/>
                  <a:gd name="T27" fmla="*/ 219075 h 438150"/>
                  <a:gd name="T28" fmla="*/ 1062037 w 1281112"/>
                  <a:gd name="T29" fmla="*/ 438150 h 438150"/>
                  <a:gd name="T30" fmla="*/ 1062037 w 1281112"/>
                  <a:gd name="T31" fmla="*/ 328613 h 438150"/>
                  <a:gd name="T32" fmla="*/ 68461 w 1281112"/>
                  <a:gd name="T33" fmla="*/ 328613 h 438150"/>
                  <a:gd name="T34" fmla="*/ 68461 w 1281112"/>
                  <a:gd name="T35" fmla="*/ 109538 h 438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1112" h="438150">
                    <a:moveTo>
                      <a:pt x="0" y="109538"/>
                    </a:moveTo>
                    <a:lnTo>
                      <a:pt x="13692" y="109538"/>
                    </a:lnTo>
                    <a:lnTo>
                      <a:pt x="13692" y="328613"/>
                    </a:lnTo>
                    <a:lnTo>
                      <a:pt x="0" y="328613"/>
                    </a:lnTo>
                    <a:lnTo>
                      <a:pt x="0" y="109538"/>
                    </a:lnTo>
                    <a:close/>
                    <a:moveTo>
                      <a:pt x="27384" y="109538"/>
                    </a:moveTo>
                    <a:lnTo>
                      <a:pt x="54769" y="109538"/>
                    </a:lnTo>
                    <a:lnTo>
                      <a:pt x="54769" y="328613"/>
                    </a:lnTo>
                    <a:lnTo>
                      <a:pt x="27384" y="328613"/>
                    </a:lnTo>
                    <a:lnTo>
                      <a:pt x="27384" y="109538"/>
                    </a:lnTo>
                    <a:close/>
                    <a:moveTo>
                      <a:pt x="68461" y="109538"/>
                    </a:moveTo>
                    <a:lnTo>
                      <a:pt x="1062037" y="109538"/>
                    </a:lnTo>
                    <a:lnTo>
                      <a:pt x="1062037" y="0"/>
                    </a:lnTo>
                    <a:lnTo>
                      <a:pt x="1281112" y="219075"/>
                    </a:lnTo>
                    <a:lnTo>
                      <a:pt x="1062037" y="438150"/>
                    </a:lnTo>
                    <a:lnTo>
                      <a:pt x="1062037" y="328613"/>
                    </a:lnTo>
                    <a:lnTo>
                      <a:pt x="68461" y="328613"/>
                    </a:lnTo>
                    <a:lnTo>
                      <a:pt x="68461" y="109538"/>
                    </a:lnTo>
                    <a:close/>
                  </a:path>
                </a:pathLst>
              </a:custGeom>
              <a:solidFill>
                <a:srgbClr val="FFFF00"/>
              </a:soli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defTabSz="457200" fontAlgn="base">
                  <a:spcBef>
                    <a:spcPct val="0"/>
                  </a:spcBef>
                  <a:spcAft>
                    <a:spcPct val="0"/>
                  </a:spcAft>
                  <a:defRPr/>
                </a:pPr>
                <a:endParaRPr lang="en-US" dirty="0">
                  <a:solidFill>
                    <a:prstClr val="black"/>
                  </a:solidFill>
                  <a:latin typeface="Arial" pitchFamily="34" charset="0"/>
                  <a:ea typeface="ＭＳ Ｐゴシック" pitchFamily="34" charset="-128"/>
                  <a:cs typeface="Arial" pitchFamily="34" charset="0"/>
                </a:endParaRPr>
              </a:p>
            </p:txBody>
          </p:sp>
        </p:grpSp>
        <p:grpSp>
          <p:nvGrpSpPr>
            <p:cNvPr id="22536" name="Group 21"/>
            <p:cNvGrpSpPr>
              <a:grpSpLocks/>
            </p:cNvGrpSpPr>
            <p:nvPr/>
          </p:nvGrpSpPr>
          <p:grpSpPr bwMode="auto">
            <a:xfrm>
              <a:off x="5692775" y="1633538"/>
              <a:ext cx="2733675" cy="3887866"/>
              <a:chOff x="5692195" y="1925981"/>
              <a:chExt cx="2733369" cy="3887523"/>
            </a:xfrm>
          </p:grpSpPr>
          <p:sp>
            <p:nvSpPr>
              <p:cNvPr id="17" name="Can 16"/>
              <p:cNvSpPr>
                <a:spLocks noChangeArrowheads="1"/>
              </p:cNvSpPr>
              <p:nvPr/>
            </p:nvSpPr>
            <p:spPr bwMode="auto">
              <a:xfrm>
                <a:off x="5708068" y="3197482"/>
                <a:ext cx="2627019" cy="2616022"/>
              </a:xfrm>
              <a:prstGeom prst="can">
                <a:avLst>
                  <a:gd name="adj" fmla="val 25000"/>
                </a:avLst>
              </a:prstGeom>
              <a:solidFill>
                <a:srgbClr val="3170DC"/>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8" name="Rectangle 7"/>
              <p:cNvSpPr>
                <a:spLocks noChangeArrowheads="1"/>
              </p:cNvSpPr>
              <p:nvPr/>
            </p:nvSpPr>
            <p:spPr bwMode="auto">
              <a:xfrm>
                <a:off x="6114423" y="3992766"/>
                <a:ext cx="1704784" cy="252395"/>
              </a:xfrm>
              <a:prstGeom prst="rect">
                <a:avLst/>
              </a:prstGeom>
              <a:solidFill>
                <a:srgbClr val="FF9A4A"/>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defTabSz="457200">
                  <a:defRPr/>
                </a:pPr>
                <a:r>
                  <a:rPr lang="en-US" sz="1600" dirty="0">
                    <a:solidFill>
                      <a:prstClr val="black"/>
                    </a:solidFill>
                    <a:latin typeface="Arial" pitchFamily="34" charset="0"/>
                    <a:ea typeface="ＭＳ Ｐゴシック" pitchFamily="34" charset="-128"/>
                    <a:cs typeface="Arial" pitchFamily="34" charset="0"/>
                  </a:rPr>
                  <a:t>BCH Code Block</a:t>
                </a:r>
              </a:p>
            </p:txBody>
          </p:sp>
          <p:sp>
            <p:nvSpPr>
              <p:cNvPr id="9" name="Rectangle 8"/>
              <p:cNvSpPr>
                <a:spLocks noChangeArrowheads="1"/>
              </p:cNvSpPr>
              <p:nvPr/>
            </p:nvSpPr>
            <p:spPr bwMode="auto">
              <a:xfrm>
                <a:off x="6114423" y="4284846"/>
                <a:ext cx="1704784" cy="250808"/>
              </a:xfrm>
              <a:prstGeom prst="rect">
                <a:avLst/>
              </a:prstGeom>
              <a:solidFill>
                <a:srgbClr val="FF9A4A"/>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defTabSz="457200">
                  <a:defRPr/>
                </a:pPr>
                <a:r>
                  <a:rPr lang="en-US" sz="1600" dirty="0">
                    <a:solidFill>
                      <a:prstClr val="black"/>
                    </a:solidFill>
                    <a:latin typeface="Arial" pitchFamily="34" charset="0"/>
                    <a:ea typeface="ＭＳ Ｐゴシック" pitchFamily="34" charset="-128"/>
                    <a:cs typeface="Arial" pitchFamily="34" charset="0"/>
                  </a:rPr>
                  <a:t>BCH Code Block</a:t>
                </a:r>
              </a:p>
            </p:txBody>
          </p:sp>
          <p:sp>
            <p:nvSpPr>
              <p:cNvPr id="10" name="Rectangle 9"/>
              <p:cNvSpPr>
                <a:spLocks noChangeArrowheads="1"/>
              </p:cNvSpPr>
              <p:nvPr/>
            </p:nvSpPr>
            <p:spPr bwMode="auto">
              <a:xfrm>
                <a:off x="6114423" y="4576926"/>
                <a:ext cx="1704784" cy="252395"/>
              </a:xfrm>
              <a:prstGeom prst="rect">
                <a:avLst/>
              </a:prstGeom>
              <a:solidFill>
                <a:srgbClr val="FF9A4A"/>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defTabSz="457200">
                  <a:defRPr/>
                </a:pPr>
                <a:r>
                  <a:rPr lang="en-US" sz="1600" dirty="0">
                    <a:solidFill>
                      <a:prstClr val="black"/>
                    </a:solidFill>
                    <a:latin typeface="Arial" pitchFamily="34" charset="0"/>
                    <a:ea typeface="ＭＳ Ｐゴシック" pitchFamily="34" charset="-128"/>
                    <a:cs typeface="Arial" pitchFamily="34" charset="0"/>
                  </a:rPr>
                  <a:t>BCH Code Block</a:t>
                </a:r>
              </a:p>
            </p:txBody>
          </p:sp>
          <p:grpSp>
            <p:nvGrpSpPr>
              <p:cNvPr id="22543" name="Group 20"/>
              <p:cNvGrpSpPr>
                <a:grpSpLocks/>
              </p:cNvGrpSpPr>
              <p:nvPr/>
            </p:nvGrpSpPr>
            <p:grpSpPr bwMode="auto">
              <a:xfrm>
                <a:off x="5692195" y="1925981"/>
                <a:ext cx="2733369" cy="1908045"/>
                <a:chOff x="5692195" y="1925981"/>
                <a:chExt cx="2733369" cy="1908045"/>
              </a:xfrm>
            </p:grpSpPr>
            <p:sp>
              <p:nvSpPr>
                <p:cNvPr id="18" name="Can 17"/>
                <p:cNvSpPr>
                  <a:spLocks noChangeArrowheads="1"/>
                </p:cNvSpPr>
                <p:nvPr/>
              </p:nvSpPr>
              <p:spPr bwMode="auto">
                <a:xfrm>
                  <a:off x="5692195" y="2489505"/>
                  <a:ext cx="2627019" cy="1344521"/>
                </a:xfrm>
                <a:prstGeom prst="can">
                  <a:avLst>
                    <a:gd name="adj" fmla="val 47301"/>
                  </a:avLst>
                </a:prstGeom>
                <a:solidFill>
                  <a:srgbClr val="FFFF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srgbClr val="000000"/>
                    </a:solidFill>
                    <a:latin typeface="Arial" pitchFamily="34" charset="0"/>
                    <a:ea typeface="ＭＳ Ｐゴシック" pitchFamily="34" charset="-128"/>
                    <a:cs typeface="Arial" pitchFamily="34" charset="0"/>
                  </a:endParaRPr>
                </a:p>
              </p:txBody>
            </p:sp>
            <p:sp>
              <p:nvSpPr>
                <p:cNvPr id="19" name="Can 18"/>
                <p:cNvSpPr>
                  <a:spLocks noChangeArrowheads="1"/>
                </p:cNvSpPr>
                <p:nvPr/>
              </p:nvSpPr>
              <p:spPr bwMode="auto">
                <a:xfrm>
                  <a:off x="5692195" y="1925981"/>
                  <a:ext cx="2627019" cy="1192131"/>
                </a:xfrm>
                <a:prstGeom prst="can">
                  <a:avLst>
                    <a:gd name="adj" fmla="val 50000"/>
                  </a:avLst>
                </a:prstGeom>
                <a:solidFill>
                  <a:srgbClr val="FF9A4A"/>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srgbClr val="000000"/>
                    </a:solidFill>
                    <a:latin typeface="Arial" pitchFamily="34" charset="0"/>
                    <a:ea typeface="ＭＳ Ｐゴシック" pitchFamily="34" charset="-128"/>
                    <a:cs typeface="Arial" pitchFamily="34" charset="0"/>
                  </a:endParaRPr>
                </a:p>
              </p:txBody>
            </p:sp>
            <p:sp>
              <p:nvSpPr>
                <p:cNvPr id="22546" name="Rectangle 10"/>
                <p:cNvSpPr>
                  <a:spLocks noChangeArrowheads="1"/>
                </p:cNvSpPr>
                <p:nvPr/>
              </p:nvSpPr>
              <p:spPr bwMode="auto">
                <a:xfrm>
                  <a:off x="5754365" y="2520950"/>
                  <a:ext cx="267119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fontAlgn="base">
                    <a:spcBef>
                      <a:spcPct val="0"/>
                    </a:spcBef>
                    <a:spcAft>
                      <a:spcPct val="0"/>
                    </a:spcAft>
                    <a:buFont typeface="Arial" pitchFamily="34" charset="0"/>
                    <a:buChar char="•"/>
                  </a:pPr>
                  <a:r>
                    <a:rPr lang="en-US" sz="1300" dirty="0">
                      <a:solidFill>
                        <a:srgbClr val="000000"/>
                      </a:solidFill>
                      <a:latin typeface="Arial" pitchFamily="34" charset="0"/>
                      <a:ea typeface="ＭＳ Ｐゴシック" pitchFamily="34" charset="-128"/>
                      <a:cs typeface="Arial" pitchFamily="34" charset="0"/>
                    </a:rPr>
                    <a:t> Use Proximity-1 UDD SAP</a:t>
                  </a:r>
                </a:p>
                <a:p>
                  <a:pPr defTabSz="457200" fontAlgn="base">
                    <a:spcBef>
                      <a:spcPct val="0"/>
                    </a:spcBef>
                    <a:spcAft>
                      <a:spcPct val="0"/>
                    </a:spcAft>
                    <a:buFont typeface="Arial" pitchFamily="34" charset="0"/>
                    <a:buChar char="•"/>
                  </a:pPr>
                  <a:r>
                    <a:rPr lang="en-US" sz="1300" dirty="0">
                      <a:solidFill>
                        <a:srgbClr val="000000"/>
                      </a:solidFill>
                      <a:latin typeface="Arial" pitchFamily="34" charset="0"/>
                      <a:ea typeface="ＭＳ Ｐゴシック" pitchFamily="34" charset="-128"/>
                      <a:cs typeface="Arial" pitchFamily="34" charset="0"/>
                    </a:rPr>
                    <a:t> Configure Proximity Link</a:t>
                  </a:r>
                </a:p>
              </p:txBody>
            </p:sp>
            <p:sp>
              <p:nvSpPr>
                <p:cNvPr id="22547" name="Rectangle 10"/>
                <p:cNvSpPr>
                  <a:spLocks noChangeArrowheads="1"/>
                </p:cNvSpPr>
                <p:nvPr/>
              </p:nvSpPr>
              <p:spPr bwMode="auto">
                <a:xfrm>
                  <a:off x="5746746" y="3079750"/>
                  <a:ext cx="2671198"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fontAlgn="base">
                    <a:spcBef>
                      <a:spcPct val="0"/>
                    </a:spcBef>
                    <a:spcAft>
                      <a:spcPct val="0"/>
                    </a:spcAft>
                    <a:buFont typeface="Arial" pitchFamily="34" charset="0"/>
                    <a:buChar char="•"/>
                  </a:pPr>
                  <a:r>
                    <a:rPr lang="en-US" sz="1300" dirty="0">
                      <a:solidFill>
                        <a:srgbClr val="000000"/>
                      </a:solidFill>
                      <a:latin typeface="Arial" pitchFamily="34" charset="0"/>
                      <a:ea typeface="ＭＳ Ｐゴシック" pitchFamily="34" charset="-128"/>
                      <a:cs typeface="Arial" pitchFamily="34" charset="0"/>
                    </a:rPr>
                    <a:t> On Next Possible Pass</a:t>
                  </a:r>
                </a:p>
                <a:p>
                  <a:pPr defTabSz="457200" fontAlgn="base">
                    <a:spcBef>
                      <a:spcPct val="0"/>
                    </a:spcBef>
                    <a:spcAft>
                      <a:spcPct val="0"/>
                    </a:spcAft>
                    <a:buFont typeface="Arial" pitchFamily="34" charset="0"/>
                    <a:buChar char="•"/>
                  </a:pPr>
                  <a:r>
                    <a:rPr lang="en-US" sz="1300" dirty="0">
                      <a:solidFill>
                        <a:srgbClr val="000000"/>
                      </a:solidFill>
                      <a:latin typeface="Arial" pitchFamily="34" charset="0"/>
                      <a:ea typeface="ＭＳ Ｐゴシック" pitchFamily="34" charset="-128"/>
                      <a:cs typeface="Arial" pitchFamily="34" charset="0"/>
                    </a:rPr>
                    <a:t> Extract BCH Code Blocks</a:t>
                  </a:r>
                </a:p>
                <a:p>
                  <a:pPr defTabSz="457200" fontAlgn="base">
                    <a:spcBef>
                      <a:spcPct val="0"/>
                    </a:spcBef>
                    <a:spcAft>
                      <a:spcPct val="0"/>
                    </a:spcAft>
                    <a:buFont typeface="Arial" pitchFamily="34" charset="0"/>
                    <a:buChar char="•"/>
                  </a:pPr>
                  <a:r>
                    <a:rPr lang="en-US" sz="1300" dirty="0">
                      <a:solidFill>
                        <a:srgbClr val="000000"/>
                      </a:solidFill>
                      <a:latin typeface="Arial" pitchFamily="34" charset="0"/>
                      <a:ea typeface="ＭＳ Ｐゴシック" pitchFamily="34" charset="-128"/>
                      <a:cs typeface="Arial" pitchFamily="34" charset="0"/>
                    </a:rPr>
                    <a:t> Transmit until ACK Received</a:t>
                  </a:r>
                </a:p>
              </p:txBody>
            </p:sp>
          </p:grpSp>
        </p:grpSp>
        <p:sp>
          <p:nvSpPr>
            <p:cNvPr id="25" name="Content Placeholder 2"/>
            <p:cNvSpPr txBox="1">
              <a:spLocks/>
            </p:cNvSpPr>
            <p:nvPr/>
          </p:nvSpPr>
          <p:spPr bwMode="auto">
            <a:xfrm>
              <a:off x="514350" y="1660526"/>
              <a:ext cx="3981450" cy="3833890"/>
            </a:xfrm>
            <a:prstGeom prst="rect">
              <a:avLst/>
            </a:prstGeom>
            <a:noFill/>
            <a:ln>
              <a:noFill/>
            </a:ln>
          </p:spPr>
          <p:txBody>
            <a:bodyPr/>
            <a:lstStyle/>
            <a:p>
              <a:pPr marL="228600" indent="-228600" fontAlgn="base">
                <a:spcBef>
                  <a:spcPts val="600"/>
                </a:spcBef>
                <a:spcAft>
                  <a:spcPct val="0"/>
                </a:spcAft>
                <a:buSzPct val="80000"/>
                <a:buFont typeface="Trebuchet MS" pitchFamily="34" charset="0"/>
                <a:buChar char="—"/>
                <a:defRPr/>
              </a:pPr>
              <a:r>
                <a:rPr lang="en-US" sz="1400" kern="0" dirty="0">
                  <a:solidFill>
                    <a:srgbClr val="000000"/>
                  </a:solidFill>
                  <a:latin typeface="Arial" pitchFamily="34" charset="0"/>
                  <a:ea typeface="ＭＳ Ｐゴシック" pitchFamily="34" charset="-128"/>
                  <a:cs typeface="Arial" pitchFamily="34" charset="0"/>
                </a:rPr>
                <a:t>Delivery metadata include:</a:t>
              </a:r>
            </a:p>
            <a:p>
              <a:pPr lvl="1" indent="-228600" fontAlgn="base">
                <a:spcBef>
                  <a:spcPts val="600"/>
                </a:spcBef>
                <a:spcAft>
                  <a:spcPct val="0"/>
                </a:spcAft>
                <a:buSzPct val="80000"/>
                <a:buFont typeface="Arial" pitchFamily="34" charset="0"/>
                <a:buChar char="•"/>
                <a:defRPr/>
              </a:pPr>
              <a:r>
                <a:rPr lang="en-US" sz="1200" kern="0" dirty="0">
                  <a:solidFill>
                    <a:srgbClr val="000000"/>
                  </a:solidFill>
                  <a:latin typeface="Arial" pitchFamily="34" charset="0"/>
                  <a:ea typeface="ＭＳ Ｐゴシック" pitchFamily="34" charset="-128"/>
                  <a:cs typeface="Arial" pitchFamily="34" charset="0"/>
                </a:rPr>
                <a:t>instructions on:</a:t>
              </a:r>
            </a:p>
            <a:p>
              <a:pPr marL="685800" lvl="2" indent="-228600" fontAlgn="base">
                <a:spcBef>
                  <a:spcPts val="600"/>
                </a:spcBef>
                <a:spcAft>
                  <a:spcPct val="0"/>
                </a:spcAft>
                <a:buSzPct val="80000"/>
                <a:buFont typeface="Courier New" pitchFamily="49" charset="0"/>
                <a:buChar char="o"/>
                <a:defRPr/>
              </a:pPr>
              <a:r>
                <a:rPr lang="en-US" sz="1200" kern="0" dirty="0">
                  <a:solidFill>
                    <a:srgbClr val="000000"/>
                  </a:solidFill>
                  <a:latin typeface="Arial" pitchFamily="34" charset="0"/>
                  <a:ea typeface="ＭＳ Ｐゴシック" pitchFamily="34" charset="-128"/>
                  <a:cs typeface="Arial" pitchFamily="34" charset="0"/>
                </a:rPr>
                <a:t>when to provide the service (if required); </a:t>
              </a:r>
            </a:p>
            <a:p>
              <a:pPr marL="685800" lvl="2" indent="-228600" fontAlgn="base">
                <a:spcBef>
                  <a:spcPts val="600"/>
                </a:spcBef>
                <a:spcAft>
                  <a:spcPct val="0"/>
                </a:spcAft>
                <a:buSzPct val="80000"/>
                <a:buFont typeface="Courier New" pitchFamily="49" charset="0"/>
                <a:buChar char="o"/>
                <a:defRPr/>
              </a:pPr>
              <a:r>
                <a:rPr lang="en-US" sz="1200" kern="0" dirty="0">
                  <a:solidFill>
                    <a:srgbClr val="000000"/>
                  </a:solidFill>
                  <a:latin typeface="Arial" pitchFamily="34" charset="0"/>
                  <a:ea typeface="ＭＳ Ｐゴシック" pitchFamily="34" charset="-128"/>
                  <a:cs typeface="Arial" pitchFamily="34" charset="0"/>
                </a:rPr>
                <a:t>how to configure the </a:t>
              </a:r>
              <a:r>
                <a:rPr lang="en-US" altLang="ja-JP" sz="1200" kern="0" dirty="0">
                  <a:solidFill>
                    <a:srgbClr val="000000"/>
                  </a:solidFill>
                  <a:latin typeface="Arial" pitchFamily="34" charset="0"/>
                  <a:cs typeface="Arial" pitchFamily="34" charset="0"/>
                </a:rPr>
                <a:t>last-hop link (UDD or packet SAP);</a:t>
              </a:r>
            </a:p>
            <a:p>
              <a:pPr marL="685800" lvl="2" indent="-228600" fontAlgn="base">
                <a:spcBef>
                  <a:spcPts val="600"/>
                </a:spcBef>
                <a:spcAft>
                  <a:spcPct val="0"/>
                </a:spcAft>
                <a:buSzPct val="80000"/>
                <a:buFont typeface="Courier New" pitchFamily="49" charset="0"/>
                <a:buChar char="o"/>
                <a:defRPr/>
              </a:pPr>
              <a:r>
                <a:rPr lang="en-US" altLang="ja-JP" sz="1200" kern="0" dirty="0">
                  <a:solidFill>
                    <a:srgbClr val="000000"/>
                  </a:solidFill>
                  <a:latin typeface="Arial" pitchFamily="34" charset="0"/>
                  <a:cs typeface="Arial" pitchFamily="34" charset="0"/>
                </a:rPr>
                <a:t>how to extract data (data structures);</a:t>
              </a:r>
            </a:p>
            <a:p>
              <a:pPr marL="685800" lvl="2" indent="-228600" fontAlgn="base">
                <a:spcBef>
                  <a:spcPts val="600"/>
                </a:spcBef>
                <a:spcAft>
                  <a:spcPct val="0"/>
                </a:spcAft>
                <a:buSzPct val="80000"/>
                <a:buFont typeface="Courier New" pitchFamily="49" charset="0"/>
                <a:buChar char="o"/>
                <a:defRPr/>
              </a:pPr>
              <a:r>
                <a:rPr lang="en-US" altLang="ja-JP" sz="1200" kern="0" dirty="0">
                  <a:solidFill>
                    <a:srgbClr val="000000"/>
                  </a:solidFill>
                  <a:latin typeface="Arial" pitchFamily="34" charset="0"/>
                  <a:cs typeface="Arial" pitchFamily="34" charset="0"/>
                </a:rPr>
                <a:t>how to deliver the data (once, continuously); </a:t>
              </a:r>
            </a:p>
            <a:p>
              <a:pPr marL="685800" lvl="2" indent="-228600" fontAlgn="base">
                <a:spcBef>
                  <a:spcPts val="600"/>
                </a:spcBef>
                <a:spcAft>
                  <a:spcPct val="0"/>
                </a:spcAft>
                <a:buSzPct val="80000"/>
                <a:buFont typeface="Courier New" pitchFamily="49" charset="0"/>
                <a:buChar char="o"/>
                <a:defRPr/>
              </a:pPr>
              <a:r>
                <a:rPr lang="en-US" altLang="ja-JP" sz="1200" kern="0" dirty="0">
                  <a:solidFill>
                    <a:srgbClr val="000000"/>
                  </a:solidFill>
                  <a:latin typeface="Arial" pitchFamily="34" charset="0"/>
                  <a:cs typeface="Arial" pitchFamily="34" charset="0"/>
                </a:rPr>
                <a:t>when to terminate (# of retries, time out, signal);</a:t>
              </a:r>
            </a:p>
            <a:p>
              <a:pPr lvl="1" indent="-228600" fontAlgn="base">
                <a:spcBef>
                  <a:spcPts val="600"/>
                </a:spcBef>
                <a:spcAft>
                  <a:spcPct val="0"/>
                </a:spcAft>
                <a:buSzPct val="80000"/>
                <a:buFont typeface="Arial" pitchFamily="34" charset="0"/>
                <a:buChar char="•"/>
                <a:defRPr/>
              </a:pPr>
              <a:r>
                <a:rPr lang="en-US" sz="1200" kern="0" dirty="0">
                  <a:solidFill>
                    <a:srgbClr val="000000"/>
                  </a:solidFill>
                  <a:latin typeface="Arial" pitchFamily="34" charset="0"/>
                  <a:ea typeface="ＭＳ Ｐゴシック" pitchFamily="34" charset="-128"/>
                  <a:cs typeface="Arial" pitchFamily="34" charset="0"/>
                </a:rPr>
                <a:t>Configuration of the last-hop link, mode, data rate, other parameters.</a:t>
              </a:r>
            </a:p>
            <a:p>
              <a:pPr marL="342900" indent="-342900" fontAlgn="base">
                <a:spcBef>
                  <a:spcPts val="600"/>
                </a:spcBef>
                <a:spcAft>
                  <a:spcPct val="0"/>
                </a:spcAft>
                <a:buSzPct val="80000"/>
                <a:buFont typeface="Trebuchet MS" pitchFamily="34" charset="0"/>
                <a:buChar char="—"/>
                <a:defRPr/>
              </a:pPr>
              <a:r>
                <a:rPr lang="en-US" sz="1400" kern="0" dirty="0">
                  <a:solidFill>
                    <a:srgbClr val="000000"/>
                  </a:solidFill>
                  <a:latin typeface="Arial" pitchFamily="34" charset="0"/>
                  <a:ea typeface="ＭＳ Ｐゴシック" pitchFamily="34" charset="-128"/>
                  <a:cs typeface="Arial" pitchFamily="34" charset="0"/>
                </a:rPr>
                <a:t>Data to be delivered:</a:t>
              </a:r>
            </a:p>
            <a:p>
              <a:pPr lvl="1" indent="-228600" fontAlgn="base">
                <a:spcBef>
                  <a:spcPts val="600"/>
                </a:spcBef>
                <a:spcAft>
                  <a:spcPct val="0"/>
                </a:spcAft>
                <a:buSzPct val="80000"/>
                <a:buFont typeface="Arial" pitchFamily="34" charset="0"/>
                <a:buChar char="•"/>
                <a:defRPr/>
              </a:pPr>
              <a:r>
                <a:rPr lang="en-US" sz="1200" kern="0" dirty="0">
                  <a:solidFill>
                    <a:srgbClr val="000000"/>
                  </a:solidFill>
                  <a:latin typeface="Arial" pitchFamily="34" charset="0"/>
                  <a:ea typeface="ＭＳ Ｐゴシック" pitchFamily="34" charset="-128"/>
                  <a:cs typeface="Arial" pitchFamily="34" charset="0"/>
                </a:rPr>
                <a:t>could be telecommand frames, BCH code blocks, space packets, AOS frames, or other well-defined link artifacts.</a:t>
              </a:r>
            </a:p>
            <a:p>
              <a:pPr lvl="1" indent="-228600" fontAlgn="base">
                <a:spcBef>
                  <a:spcPts val="600"/>
                </a:spcBef>
                <a:spcAft>
                  <a:spcPct val="0"/>
                </a:spcAft>
                <a:buSzPct val="80000"/>
                <a:buFont typeface="Arial" pitchFamily="34" charset="0"/>
                <a:buChar char="•"/>
                <a:defRPr/>
              </a:pPr>
              <a:endParaRPr lang="en-US" sz="1200" kern="0" dirty="0">
                <a:solidFill>
                  <a:srgbClr val="000000"/>
                </a:solidFill>
                <a:latin typeface="Arial" pitchFamily="34" charset="0"/>
                <a:ea typeface="ＭＳ Ｐゴシック" pitchFamily="34" charset="-128"/>
                <a:cs typeface="Arial" pitchFamily="34" charset="0"/>
              </a:endParaRPr>
            </a:p>
          </p:txBody>
        </p:sp>
        <p:sp>
          <p:nvSpPr>
            <p:cNvPr id="3" name="TextBox 2"/>
            <p:cNvSpPr txBox="1"/>
            <p:nvPr/>
          </p:nvSpPr>
          <p:spPr>
            <a:xfrm>
              <a:off x="3486150" y="5438852"/>
              <a:ext cx="2728913" cy="600087"/>
            </a:xfrm>
            <a:prstGeom prst="rect">
              <a:avLst/>
            </a:prstGeom>
            <a:noFill/>
          </p:spPr>
          <p:txBody>
            <a:bodyPr wrap="none">
              <a:spAutoFit/>
            </a:bodyPr>
            <a:lstStyle/>
            <a:p>
              <a:pPr marL="0" lvl="1" fontAlgn="base">
                <a:spcAft>
                  <a:spcPct val="0"/>
                </a:spcAft>
                <a:buSzPct val="80000"/>
                <a:defRPr/>
              </a:pPr>
              <a:r>
                <a:rPr lang="en-US" sz="1100" kern="0" dirty="0">
                  <a:solidFill>
                    <a:srgbClr val="000000"/>
                  </a:solidFill>
                  <a:latin typeface="Arial" pitchFamily="34" charset="0"/>
                  <a:ea typeface="ＭＳ Ｐゴシック" pitchFamily="34" charset="-128"/>
                  <a:cs typeface="Arial" pitchFamily="34" charset="0"/>
                </a:rPr>
                <a:t>UDD = U</a:t>
              </a:r>
              <a:r>
                <a:rPr lang="en-US" altLang="ja-JP" sz="1100" kern="0" dirty="0">
                  <a:solidFill>
                    <a:srgbClr val="000000"/>
                  </a:solidFill>
                  <a:latin typeface="Arial" pitchFamily="34" charset="0"/>
                  <a:cs typeface="Arial" pitchFamily="34" charset="0"/>
                </a:rPr>
                <a:t>ser-Defined Data</a:t>
              </a:r>
              <a:endParaRPr lang="en-US" sz="1100" kern="0" dirty="0">
                <a:solidFill>
                  <a:srgbClr val="000000"/>
                </a:solidFill>
                <a:latin typeface="Arial" pitchFamily="34" charset="0"/>
                <a:ea typeface="ＭＳ Ｐゴシック" pitchFamily="34" charset="-128"/>
                <a:cs typeface="Arial" pitchFamily="34" charset="0"/>
              </a:endParaRPr>
            </a:p>
            <a:p>
              <a:pPr marL="0" lvl="1" fontAlgn="base">
                <a:spcAft>
                  <a:spcPct val="0"/>
                </a:spcAft>
                <a:buSzPct val="80000"/>
                <a:defRPr/>
              </a:pPr>
              <a:r>
                <a:rPr lang="en-US" sz="1100" kern="0" dirty="0">
                  <a:solidFill>
                    <a:srgbClr val="000000"/>
                  </a:solidFill>
                  <a:latin typeface="Arial" pitchFamily="34" charset="0"/>
                  <a:ea typeface="ＭＳ Ｐゴシック" pitchFamily="34" charset="-128"/>
                  <a:cs typeface="Arial" pitchFamily="34" charset="0"/>
                </a:rPr>
                <a:t>SAP = </a:t>
              </a:r>
              <a:r>
                <a:rPr lang="en-US" sz="1100" dirty="0">
                  <a:solidFill>
                    <a:prstClr val="black"/>
                  </a:solidFill>
                  <a:latin typeface="Arial" pitchFamily="34" charset="0"/>
                  <a:ea typeface="ＭＳ Ｐゴシック" pitchFamily="34" charset="-128"/>
                </a:rPr>
                <a:t>Service Access Point</a:t>
              </a:r>
              <a:endParaRPr lang="en-US" sz="1100" kern="0" dirty="0">
                <a:solidFill>
                  <a:srgbClr val="000000"/>
                </a:solidFill>
                <a:latin typeface="Arial" pitchFamily="34" charset="0"/>
                <a:ea typeface="ＭＳ Ｐゴシック" pitchFamily="34" charset="-128"/>
                <a:cs typeface="Arial" pitchFamily="34" charset="0"/>
              </a:endParaRPr>
            </a:p>
            <a:p>
              <a:pPr marL="0" lvl="1" fontAlgn="base">
                <a:spcAft>
                  <a:spcPct val="0"/>
                </a:spcAft>
                <a:buSzPct val="80000"/>
                <a:defRPr/>
              </a:pPr>
              <a:r>
                <a:rPr lang="en-US" sz="1100" kern="0" dirty="0">
                  <a:solidFill>
                    <a:srgbClr val="000000"/>
                  </a:solidFill>
                  <a:latin typeface="Arial" pitchFamily="34" charset="0"/>
                  <a:ea typeface="ＭＳ Ｐゴシック" pitchFamily="34" charset="-128"/>
                  <a:cs typeface="Arial" pitchFamily="34" charset="0"/>
                </a:rPr>
                <a:t>BCH = Bose, </a:t>
              </a:r>
              <a:r>
                <a:rPr lang="en-US" sz="1100" kern="0" dirty="0" err="1">
                  <a:solidFill>
                    <a:srgbClr val="000000"/>
                  </a:solidFill>
                  <a:latin typeface="Arial" pitchFamily="34" charset="0"/>
                  <a:ea typeface="ＭＳ Ｐゴシック" pitchFamily="34" charset="-128"/>
                  <a:cs typeface="Arial" pitchFamily="34" charset="0"/>
                </a:rPr>
                <a:t>Chaudhuri</a:t>
              </a:r>
              <a:r>
                <a:rPr lang="en-US" sz="1100" kern="0" dirty="0">
                  <a:solidFill>
                    <a:srgbClr val="000000"/>
                  </a:solidFill>
                  <a:latin typeface="Arial" pitchFamily="34" charset="0"/>
                  <a:ea typeface="ＭＳ Ｐゴシック" pitchFamily="34" charset="-128"/>
                  <a:cs typeface="Arial" pitchFamily="34" charset="0"/>
                </a:rPr>
                <a:t>, </a:t>
              </a:r>
              <a:r>
                <a:rPr lang="en-US" sz="1100" kern="0" dirty="0" err="1">
                  <a:solidFill>
                    <a:srgbClr val="000000"/>
                  </a:solidFill>
                  <a:latin typeface="Arial" pitchFamily="34" charset="0"/>
                  <a:ea typeface="ＭＳ Ｐゴシック" pitchFamily="34" charset="-128"/>
                  <a:cs typeface="Arial" pitchFamily="34" charset="0"/>
                </a:rPr>
                <a:t>Hocquenghem</a:t>
              </a:r>
              <a:endParaRPr lang="en-US" sz="1100" dirty="0">
                <a:solidFill>
                  <a:prstClr val="black"/>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4196893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1"/>
          <p:cNvSpPr>
            <a:spLocks noGrp="1"/>
          </p:cNvSpPr>
          <p:nvPr>
            <p:ph type="title"/>
          </p:nvPr>
        </p:nvSpPr>
        <p:spPr/>
        <p:txBody>
          <a:bodyPr vert="horz" lIns="91440" tIns="45720" rIns="91440" bIns="45720" rtlCol="0" anchor="ctr">
            <a:noAutofit/>
          </a:bodyPr>
          <a:lstStyle/>
          <a:p>
            <a:r>
              <a:rPr lang="en-US" dirty="0"/>
              <a:t>Figure 6-16: Data Exchanges for Forward Last-Hop and Return First-Hop Service</a:t>
            </a:r>
          </a:p>
        </p:txBody>
      </p:sp>
      <p:grpSp>
        <p:nvGrpSpPr>
          <p:cNvPr id="23558" name="Group 26"/>
          <p:cNvGrpSpPr>
            <a:grpSpLocks/>
          </p:cNvGrpSpPr>
          <p:nvPr/>
        </p:nvGrpSpPr>
        <p:grpSpPr bwMode="auto">
          <a:xfrm>
            <a:off x="1611314" y="1358584"/>
            <a:ext cx="8302625" cy="4429125"/>
            <a:chOff x="87313" y="1884363"/>
            <a:chExt cx="8302625" cy="4429125"/>
          </a:xfrm>
        </p:grpSpPr>
        <p:sp>
          <p:nvSpPr>
            <p:cNvPr id="7" name="Rectangle 6"/>
            <p:cNvSpPr>
              <a:spLocks noChangeArrowheads="1"/>
            </p:cNvSpPr>
            <p:nvPr/>
          </p:nvSpPr>
          <p:spPr bwMode="auto">
            <a:xfrm>
              <a:off x="641350" y="2841625"/>
              <a:ext cx="120650" cy="1112838"/>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8" name="Rectangle 7"/>
            <p:cNvSpPr>
              <a:spLocks noChangeArrowheads="1"/>
            </p:cNvSpPr>
            <p:nvPr/>
          </p:nvSpPr>
          <p:spPr bwMode="auto">
            <a:xfrm>
              <a:off x="3003550" y="2841625"/>
              <a:ext cx="120650" cy="1112838"/>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10" name="Rectangle 9"/>
            <p:cNvSpPr>
              <a:spLocks noChangeArrowheads="1"/>
            </p:cNvSpPr>
            <p:nvPr/>
          </p:nvSpPr>
          <p:spPr bwMode="auto">
            <a:xfrm>
              <a:off x="7740650" y="2841625"/>
              <a:ext cx="120650" cy="1112838"/>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23563" name="Rectangle 10"/>
            <p:cNvSpPr>
              <a:spLocks noChangeArrowheads="1"/>
            </p:cNvSpPr>
            <p:nvPr/>
          </p:nvSpPr>
          <p:spPr bwMode="auto">
            <a:xfrm>
              <a:off x="135406" y="1884363"/>
              <a:ext cx="11593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b="1" dirty="0">
                  <a:solidFill>
                    <a:prstClr val="black"/>
                  </a:solidFill>
                  <a:latin typeface="Arial" pitchFamily="34" charset="0"/>
                  <a:ea typeface="ＭＳ Ｐゴシック" pitchFamily="34" charset="-128"/>
                  <a:cs typeface="Arial" pitchFamily="34" charset="0"/>
                </a:rPr>
                <a:t>Forward </a:t>
              </a:r>
            </a:p>
          </p:txBody>
        </p:sp>
        <p:sp>
          <p:nvSpPr>
            <p:cNvPr id="23564" name="Rectangle 11"/>
            <p:cNvSpPr>
              <a:spLocks noChangeArrowheads="1"/>
            </p:cNvSpPr>
            <p:nvPr/>
          </p:nvSpPr>
          <p:spPr bwMode="auto">
            <a:xfrm>
              <a:off x="250716" y="4251325"/>
              <a:ext cx="928749"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b="1" dirty="0">
                  <a:solidFill>
                    <a:prstClr val="black"/>
                  </a:solidFill>
                  <a:latin typeface="Arial" pitchFamily="34" charset="0"/>
                  <a:ea typeface="ＭＳ Ｐゴシック" pitchFamily="34" charset="-128"/>
                  <a:cs typeface="Arial" pitchFamily="34" charset="0"/>
                </a:rPr>
                <a:t>Return</a:t>
              </a:r>
            </a:p>
          </p:txBody>
        </p:sp>
        <p:sp>
          <p:nvSpPr>
            <p:cNvPr id="23565" name="Rectangle 16"/>
            <p:cNvSpPr>
              <a:spLocks noChangeArrowheads="1"/>
            </p:cNvSpPr>
            <p:nvPr/>
          </p:nvSpPr>
          <p:spPr bwMode="auto">
            <a:xfrm>
              <a:off x="87313" y="2175669"/>
              <a:ext cx="12555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Space User</a:t>
              </a:r>
            </a:p>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Node</a:t>
              </a:r>
            </a:p>
          </p:txBody>
        </p:sp>
        <p:sp>
          <p:nvSpPr>
            <p:cNvPr id="23566" name="Rectangle 17"/>
            <p:cNvSpPr>
              <a:spLocks noChangeArrowheads="1"/>
            </p:cNvSpPr>
            <p:nvPr/>
          </p:nvSpPr>
          <p:spPr bwMode="auto">
            <a:xfrm>
              <a:off x="2034646" y="2175669"/>
              <a:ext cx="207474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Space Routing Node</a:t>
              </a:r>
            </a:p>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with Delivery Agent</a:t>
              </a:r>
            </a:p>
          </p:txBody>
        </p:sp>
        <p:sp>
          <p:nvSpPr>
            <p:cNvPr id="23567" name="Rectangle 19"/>
            <p:cNvSpPr>
              <a:spLocks noChangeArrowheads="1"/>
            </p:cNvSpPr>
            <p:nvPr/>
          </p:nvSpPr>
          <p:spPr bwMode="auto">
            <a:xfrm>
              <a:off x="7224156" y="2175669"/>
              <a:ext cx="11657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Earth User</a:t>
              </a:r>
            </a:p>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Node</a:t>
              </a:r>
            </a:p>
          </p:txBody>
        </p:sp>
        <p:cxnSp>
          <p:nvCxnSpPr>
            <p:cNvPr id="33" name="Straight Connector 32"/>
            <p:cNvCxnSpPr>
              <a:cxnSpLocks noChangeShapeType="1"/>
            </p:cNvCxnSpPr>
            <p:nvPr/>
          </p:nvCxnSpPr>
          <p:spPr bwMode="auto">
            <a:xfrm rot="10800000">
              <a:off x="762000" y="3760788"/>
              <a:ext cx="2241550" cy="1587"/>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sp>
          <p:nvSpPr>
            <p:cNvPr id="23569" name="Rectangle 41"/>
            <p:cNvSpPr>
              <a:spLocks noChangeArrowheads="1"/>
            </p:cNvSpPr>
            <p:nvPr/>
          </p:nvSpPr>
          <p:spPr bwMode="auto">
            <a:xfrm>
              <a:off x="947803" y="3452813"/>
              <a:ext cx="18166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altLang="ja-JP" sz="1400" dirty="0">
                  <a:solidFill>
                    <a:srgbClr val="B0373E"/>
                  </a:solidFill>
                  <a:latin typeface="Arial" pitchFamily="34" charset="0"/>
                  <a:cs typeface="Arial" pitchFamily="34" charset="0"/>
                </a:rPr>
                <a:t>Last-Hop Data Items</a:t>
              </a:r>
              <a:endParaRPr lang="en-US" sz="1400" dirty="0">
                <a:solidFill>
                  <a:prstClr val="black"/>
                </a:solidFill>
                <a:latin typeface="Arial" pitchFamily="34" charset="0"/>
                <a:ea typeface="ＭＳ Ｐゴシック" pitchFamily="34" charset="-128"/>
                <a:cs typeface="Arial" pitchFamily="34" charset="0"/>
              </a:endParaRPr>
            </a:p>
          </p:txBody>
        </p:sp>
        <p:sp>
          <p:nvSpPr>
            <p:cNvPr id="23570" name="Rectangle 43"/>
            <p:cNvSpPr>
              <a:spLocks noChangeArrowheads="1"/>
            </p:cNvSpPr>
            <p:nvPr/>
          </p:nvSpPr>
          <p:spPr bwMode="auto">
            <a:xfrm>
              <a:off x="3667369" y="3548063"/>
              <a:ext cx="13693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srgbClr val="B0373E"/>
                  </a:solidFill>
                  <a:latin typeface="Arial" pitchFamily="34" charset="0"/>
                  <a:ea typeface="ＭＳ Ｐゴシック" pitchFamily="34" charset="-128"/>
                  <a:cs typeface="Arial" pitchFamily="34" charset="0"/>
                </a:rPr>
                <a:t>Service Report</a:t>
              </a:r>
              <a:endParaRPr lang="en-US" sz="1400" dirty="0">
                <a:solidFill>
                  <a:prstClr val="black"/>
                </a:solidFill>
                <a:latin typeface="Arial" pitchFamily="34" charset="0"/>
                <a:ea typeface="ＭＳ Ｐゴシック" pitchFamily="34" charset="-128"/>
                <a:cs typeface="Arial" pitchFamily="34" charset="0"/>
              </a:endParaRPr>
            </a:p>
          </p:txBody>
        </p:sp>
        <p:sp>
          <p:nvSpPr>
            <p:cNvPr id="23571" name="Rectangle 44"/>
            <p:cNvSpPr>
              <a:spLocks noChangeArrowheads="1"/>
            </p:cNvSpPr>
            <p:nvPr/>
          </p:nvSpPr>
          <p:spPr bwMode="auto">
            <a:xfrm>
              <a:off x="5912241" y="3533775"/>
              <a:ext cx="13693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srgbClr val="B0373E"/>
                  </a:solidFill>
                  <a:latin typeface="Arial" pitchFamily="34" charset="0"/>
                  <a:ea typeface="ＭＳ Ｐゴシック" pitchFamily="34" charset="-128"/>
                  <a:cs typeface="Arial" pitchFamily="34" charset="0"/>
                </a:rPr>
                <a:t>Service Report</a:t>
              </a:r>
              <a:endParaRPr lang="en-US" sz="1400" dirty="0">
                <a:solidFill>
                  <a:prstClr val="black"/>
                </a:solidFill>
                <a:latin typeface="Arial" pitchFamily="34" charset="0"/>
                <a:ea typeface="ＭＳ Ｐゴシック" pitchFamily="34" charset="-128"/>
                <a:cs typeface="Arial" pitchFamily="34" charset="0"/>
              </a:endParaRPr>
            </a:p>
          </p:txBody>
        </p:sp>
        <p:sp>
          <p:nvSpPr>
            <p:cNvPr id="46" name="Rectangle 45"/>
            <p:cNvSpPr>
              <a:spLocks noChangeArrowheads="1"/>
            </p:cNvSpPr>
            <p:nvPr/>
          </p:nvSpPr>
          <p:spPr bwMode="auto">
            <a:xfrm>
              <a:off x="641350" y="5200650"/>
              <a:ext cx="120650" cy="1112838"/>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47" name="Rectangle 46"/>
            <p:cNvSpPr>
              <a:spLocks noChangeArrowheads="1"/>
            </p:cNvSpPr>
            <p:nvPr/>
          </p:nvSpPr>
          <p:spPr bwMode="auto">
            <a:xfrm>
              <a:off x="3003550" y="5200650"/>
              <a:ext cx="120650" cy="1112838"/>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49" name="Rectangle 48"/>
            <p:cNvSpPr>
              <a:spLocks noChangeArrowheads="1"/>
            </p:cNvSpPr>
            <p:nvPr/>
          </p:nvSpPr>
          <p:spPr bwMode="auto">
            <a:xfrm>
              <a:off x="7740650" y="5200650"/>
              <a:ext cx="120650" cy="1112838"/>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cxnSp>
          <p:nvCxnSpPr>
            <p:cNvPr id="56" name="Straight Connector 55"/>
            <p:cNvCxnSpPr>
              <a:cxnSpLocks noChangeShapeType="1"/>
            </p:cNvCxnSpPr>
            <p:nvPr/>
          </p:nvCxnSpPr>
          <p:spPr bwMode="auto">
            <a:xfrm rot="10800000" flipH="1">
              <a:off x="762000" y="5805488"/>
              <a:ext cx="2241550" cy="1587"/>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sp>
          <p:nvSpPr>
            <p:cNvPr id="23576" name="Rectangle 64"/>
            <p:cNvSpPr>
              <a:spLocks noChangeArrowheads="1"/>
            </p:cNvSpPr>
            <p:nvPr/>
          </p:nvSpPr>
          <p:spPr bwMode="auto">
            <a:xfrm>
              <a:off x="947803" y="5497513"/>
              <a:ext cx="18262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altLang="ja-JP" sz="1400" dirty="0">
                  <a:solidFill>
                    <a:srgbClr val="B0373E"/>
                  </a:solidFill>
                  <a:latin typeface="Arial" pitchFamily="34" charset="0"/>
                  <a:cs typeface="Arial" pitchFamily="34" charset="0"/>
                </a:rPr>
                <a:t>Last-Hop Data Items</a:t>
              </a:r>
              <a:endParaRPr lang="en-US" sz="1400" dirty="0">
                <a:solidFill>
                  <a:prstClr val="black"/>
                </a:solidFill>
                <a:latin typeface="Arial" pitchFamily="34" charset="0"/>
                <a:ea typeface="ＭＳ Ｐゴシック" pitchFamily="34" charset="-128"/>
                <a:cs typeface="Arial" pitchFamily="34" charset="0"/>
              </a:endParaRPr>
            </a:p>
          </p:txBody>
        </p:sp>
        <p:sp>
          <p:nvSpPr>
            <p:cNvPr id="23577" name="Rectangle 65"/>
            <p:cNvSpPr>
              <a:spLocks noChangeArrowheads="1"/>
            </p:cNvSpPr>
            <p:nvPr/>
          </p:nvSpPr>
          <p:spPr bwMode="auto">
            <a:xfrm>
              <a:off x="3667414" y="5951538"/>
              <a:ext cx="13692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srgbClr val="B0373E"/>
                  </a:solidFill>
                  <a:latin typeface="Arial" pitchFamily="34" charset="0"/>
                  <a:ea typeface="ＭＳ Ｐゴシック" pitchFamily="34" charset="-128"/>
                  <a:cs typeface="Arial" pitchFamily="34" charset="0"/>
                </a:rPr>
                <a:t>Service Report</a:t>
              </a:r>
              <a:endParaRPr lang="en-US" sz="1400" dirty="0">
                <a:solidFill>
                  <a:prstClr val="black"/>
                </a:solidFill>
                <a:latin typeface="Arial" pitchFamily="34" charset="0"/>
                <a:ea typeface="ＭＳ Ｐゴシック" pitchFamily="34" charset="-128"/>
                <a:cs typeface="Arial" pitchFamily="34" charset="0"/>
              </a:endParaRPr>
            </a:p>
          </p:txBody>
        </p:sp>
        <p:sp>
          <p:nvSpPr>
            <p:cNvPr id="23578" name="Rectangle 66"/>
            <p:cNvSpPr>
              <a:spLocks noChangeArrowheads="1"/>
            </p:cNvSpPr>
            <p:nvPr/>
          </p:nvSpPr>
          <p:spPr bwMode="auto">
            <a:xfrm>
              <a:off x="5912241" y="5951538"/>
              <a:ext cx="13693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srgbClr val="B0373E"/>
                  </a:solidFill>
                  <a:latin typeface="Arial" pitchFamily="34" charset="0"/>
                  <a:ea typeface="ＭＳ Ｐゴシック" pitchFamily="34" charset="-128"/>
                  <a:cs typeface="Arial" pitchFamily="34" charset="0"/>
                </a:rPr>
                <a:t>Service Report</a:t>
              </a:r>
              <a:endParaRPr lang="en-US" sz="1400" dirty="0">
                <a:solidFill>
                  <a:prstClr val="black"/>
                </a:solidFill>
                <a:latin typeface="Arial" pitchFamily="34" charset="0"/>
                <a:ea typeface="ＭＳ Ｐゴシック" pitchFamily="34" charset="-128"/>
                <a:cs typeface="Arial" pitchFamily="34" charset="0"/>
              </a:endParaRPr>
            </a:p>
          </p:txBody>
        </p:sp>
        <p:sp>
          <p:nvSpPr>
            <p:cNvPr id="23579" name="Rectangle 16"/>
            <p:cNvSpPr>
              <a:spLocks noChangeArrowheads="1"/>
            </p:cNvSpPr>
            <p:nvPr/>
          </p:nvSpPr>
          <p:spPr bwMode="auto">
            <a:xfrm>
              <a:off x="87313" y="4562475"/>
              <a:ext cx="12555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Space User</a:t>
              </a:r>
            </a:p>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Node</a:t>
              </a:r>
            </a:p>
          </p:txBody>
        </p:sp>
        <p:sp>
          <p:nvSpPr>
            <p:cNvPr id="23580" name="Rectangle 17"/>
            <p:cNvSpPr>
              <a:spLocks noChangeArrowheads="1"/>
            </p:cNvSpPr>
            <p:nvPr/>
          </p:nvSpPr>
          <p:spPr bwMode="auto">
            <a:xfrm>
              <a:off x="2034646" y="4562475"/>
              <a:ext cx="207474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Space Routing Node</a:t>
              </a:r>
            </a:p>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with Delivery Agent</a:t>
              </a:r>
            </a:p>
          </p:txBody>
        </p:sp>
        <p:sp>
          <p:nvSpPr>
            <p:cNvPr id="23581" name="Rectangle 19"/>
            <p:cNvSpPr>
              <a:spLocks noChangeArrowheads="1"/>
            </p:cNvSpPr>
            <p:nvPr/>
          </p:nvSpPr>
          <p:spPr bwMode="auto">
            <a:xfrm>
              <a:off x="7224156" y="4562475"/>
              <a:ext cx="11657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Earth User</a:t>
              </a:r>
            </a:p>
            <a:p>
              <a:pPr algn="ctr" defTabSz="457200" fontAlgn="base">
                <a:spcBef>
                  <a:spcPct val="0"/>
                </a:spcBef>
                <a:spcAft>
                  <a:spcPct val="0"/>
                </a:spcAft>
              </a:pPr>
              <a:r>
                <a:rPr lang="en-US" sz="1600" i="1" dirty="0">
                  <a:solidFill>
                    <a:prstClr val="black"/>
                  </a:solidFill>
                  <a:latin typeface="Arial" pitchFamily="34" charset="0"/>
                  <a:ea typeface="ＭＳ Ｐゴシック" pitchFamily="34" charset="-128"/>
                  <a:cs typeface="Arial" pitchFamily="34" charset="0"/>
                </a:rPr>
                <a:t>Node</a:t>
              </a:r>
            </a:p>
          </p:txBody>
        </p:sp>
        <p:cxnSp>
          <p:nvCxnSpPr>
            <p:cNvPr id="80" name="Straight Connector 79"/>
            <p:cNvCxnSpPr>
              <a:cxnSpLocks noChangeShapeType="1"/>
            </p:cNvCxnSpPr>
            <p:nvPr/>
          </p:nvCxnSpPr>
          <p:spPr bwMode="auto">
            <a:xfrm rot="10800000">
              <a:off x="3128963" y="3806825"/>
              <a:ext cx="2241550" cy="1588"/>
            </a:xfrm>
            <a:prstGeom prst="line">
              <a:avLst/>
            </a:prstGeom>
            <a:noFill/>
            <a:ln w="25400">
              <a:solidFill>
                <a:srgbClr val="B0373E"/>
              </a:solidFill>
              <a:round/>
              <a:headEnd type="arrow"/>
              <a:tailEnd type="none" w="med" len="med"/>
            </a:ln>
            <a:effectLst>
              <a:outerShdw blurRad="40000" dist="20000" dir="5400000" rotWithShape="0">
                <a:srgbClr val="808080">
                  <a:alpha val="37999"/>
                </a:srgbClr>
              </a:outerShdw>
            </a:effectLst>
          </p:spPr>
        </p:cxnSp>
        <p:cxnSp>
          <p:nvCxnSpPr>
            <p:cNvPr id="81" name="Straight Connector 80"/>
            <p:cNvCxnSpPr>
              <a:cxnSpLocks noChangeShapeType="1"/>
            </p:cNvCxnSpPr>
            <p:nvPr/>
          </p:nvCxnSpPr>
          <p:spPr bwMode="auto">
            <a:xfrm rot="10800000">
              <a:off x="5507038" y="3813175"/>
              <a:ext cx="2241550" cy="1588"/>
            </a:xfrm>
            <a:prstGeom prst="line">
              <a:avLst/>
            </a:prstGeom>
            <a:noFill/>
            <a:ln w="25400">
              <a:solidFill>
                <a:srgbClr val="B0373E"/>
              </a:solidFill>
              <a:round/>
              <a:headEnd type="arrow"/>
              <a:tailEnd type="none" w="med" len="med"/>
            </a:ln>
            <a:effectLst>
              <a:outerShdw blurRad="40000" dist="20000" dir="5400000" rotWithShape="0">
                <a:srgbClr val="808080">
                  <a:alpha val="37999"/>
                </a:srgbClr>
              </a:outerShdw>
            </a:effectLst>
          </p:spPr>
        </p:cxnSp>
        <p:cxnSp>
          <p:nvCxnSpPr>
            <p:cNvPr id="88" name="Straight Connector 87"/>
            <p:cNvCxnSpPr>
              <a:cxnSpLocks noChangeShapeType="1"/>
            </p:cNvCxnSpPr>
            <p:nvPr/>
          </p:nvCxnSpPr>
          <p:spPr bwMode="auto">
            <a:xfrm rot="10800000">
              <a:off x="3141663" y="6262688"/>
              <a:ext cx="2241550" cy="1587"/>
            </a:xfrm>
            <a:prstGeom prst="line">
              <a:avLst/>
            </a:prstGeom>
            <a:noFill/>
            <a:ln w="25400">
              <a:solidFill>
                <a:srgbClr val="B0373E"/>
              </a:solidFill>
              <a:round/>
              <a:headEnd type="arrow"/>
              <a:tailEnd type="none" w="med" len="med"/>
            </a:ln>
            <a:effectLst>
              <a:outerShdw blurRad="40000" dist="20000" dir="5400000" rotWithShape="0">
                <a:srgbClr val="808080">
                  <a:alpha val="37999"/>
                </a:srgbClr>
              </a:outerShdw>
            </a:effectLst>
          </p:spPr>
        </p:cxnSp>
        <p:cxnSp>
          <p:nvCxnSpPr>
            <p:cNvPr id="89" name="Straight Connector 88"/>
            <p:cNvCxnSpPr>
              <a:cxnSpLocks noChangeShapeType="1"/>
            </p:cNvCxnSpPr>
            <p:nvPr/>
          </p:nvCxnSpPr>
          <p:spPr bwMode="auto">
            <a:xfrm rot="10800000">
              <a:off x="5507038" y="6269038"/>
              <a:ext cx="2241550" cy="1587"/>
            </a:xfrm>
            <a:prstGeom prst="line">
              <a:avLst/>
            </a:prstGeom>
            <a:noFill/>
            <a:ln w="25400">
              <a:solidFill>
                <a:srgbClr val="B0373E"/>
              </a:solidFill>
              <a:round/>
              <a:headEnd type="arrow"/>
              <a:tailEnd type="none" w="med" len="med"/>
            </a:ln>
            <a:effectLst>
              <a:outerShdw blurRad="40000" dist="20000" dir="5400000" rotWithShape="0">
                <a:srgbClr val="808080">
                  <a:alpha val="37999"/>
                </a:srgbClr>
              </a:outerShdw>
            </a:effectLst>
          </p:spPr>
        </p:cxnSp>
        <p:grpSp>
          <p:nvGrpSpPr>
            <p:cNvPr id="23586" name="Group 22"/>
            <p:cNvGrpSpPr>
              <a:grpSpLocks/>
            </p:cNvGrpSpPr>
            <p:nvPr/>
          </p:nvGrpSpPr>
          <p:grpSpPr bwMode="auto">
            <a:xfrm>
              <a:off x="3121639" y="2722563"/>
              <a:ext cx="4610956" cy="847527"/>
              <a:chOff x="3121639" y="2722563"/>
              <a:chExt cx="4610956" cy="847527"/>
            </a:xfrm>
          </p:grpSpPr>
          <p:grpSp>
            <p:nvGrpSpPr>
              <p:cNvPr id="23607" name="Group 99"/>
              <p:cNvGrpSpPr>
                <a:grpSpLocks/>
              </p:cNvGrpSpPr>
              <p:nvPr/>
            </p:nvGrpSpPr>
            <p:grpSpPr bwMode="auto">
              <a:xfrm>
                <a:off x="5491045" y="3025777"/>
                <a:ext cx="2241550" cy="525461"/>
                <a:chOff x="3121639" y="3000376"/>
                <a:chExt cx="2241550" cy="525461"/>
              </a:xfrm>
            </p:grpSpPr>
            <p:cxnSp>
              <p:nvCxnSpPr>
                <p:cNvPr id="101" name="Straight Connector 100"/>
                <p:cNvCxnSpPr>
                  <a:cxnSpLocks noChangeShapeType="1"/>
                </p:cNvCxnSpPr>
                <p:nvPr/>
              </p:nvCxnSpPr>
              <p:spPr bwMode="auto">
                <a:xfrm rot="10800000">
                  <a:off x="3121757" y="3524249"/>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cxnSp>
              <p:nvCxnSpPr>
                <p:cNvPr id="102" name="Straight Connector 101"/>
                <p:cNvCxnSpPr>
                  <a:cxnSpLocks noChangeShapeType="1"/>
                </p:cNvCxnSpPr>
                <p:nvPr/>
              </p:nvCxnSpPr>
              <p:spPr bwMode="auto">
                <a:xfrm rot="10800000">
                  <a:off x="3121757" y="3260724"/>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cxnSp>
              <p:nvCxnSpPr>
                <p:cNvPr id="103" name="Straight Connector 102"/>
                <p:cNvCxnSpPr>
                  <a:cxnSpLocks noChangeShapeType="1"/>
                </p:cNvCxnSpPr>
                <p:nvPr/>
              </p:nvCxnSpPr>
              <p:spPr bwMode="auto">
                <a:xfrm rot="10800000">
                  <a:off x="3121757" y="3000374"/>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grpSp>
          <p:grpSp>
            <p:nvGrpSpPr>
              <p:cNvPr id="23608" name="Group 21"/>
              <p:cNvGrpSpPr>
                <a:grpSpLocks/>
              </p:cNvGrpSpPr>
              <p:nvPr/>
            </p:nvGrpSpPr>
            <p:grpSpPr bwMode="auto">
              <a:xfrm>
                <a:off x="3121639" y="3025777"/>
                <a:ext cx="2241550" cy="525461"/>
                <a:chOff x="3121639" y="3000376"/>
                <a:chExt cx="2241550" cy="525461"/>
              </a:xfrm>
            </p:grpSpPr>
            <p:cxnSp>
              <p:nvCxnSpPr>
                <p:cNvPr id="74" name="Straight Connector 73"/>
                <p:cNvCxnSpPr>
                  <a:cxnSpLocks noChangeShapeType="1"/>
                </p:cNvCxnSpPr>
                <p:nvPr/>
              </p:nvCxnSpPr>
              <p:spPr bwMode="auto">
                <a:xfrm rot="10800000">
                  <a:off x="3121025" y="3524249"/>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cxnSp>
              <p:nvCxnSpPr>
                <p:cNvPr id="76" name="Straight Connector 75"/>
                <p:cNvCxnSpPr>
                  <a:cxnSpLocks noChangeShapeType="1"/>
                </p:cNvCxnSpPr>
                <p:nvPr/>
              </p:nvCxnSpPr>
              <p:spPr bwMode="auto">
                <a:xfrm rot="10800000">
                  <a:off x="3121025" y="3260724"/>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cxnSp>
              <p:nvCxnSpPr>
                <p:cNvPr id="78" name="Straight Connector 77"/>
                <p:cNvCxnSpPr>
                  <a:cxnSpLocks noChangeShapeType="1"/>
                </p:cNvCxnSpPr>
                <p:nvPr/>
              </p:nvCxnSpPr>
              <p:spPr bwMode="auto">
                <a:xfrm rot="10800000">
                  <a:off x="3121025" y="3000374"/>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grpSp>
          <p:grpSp>
            <p:nvGrpSpPr>
              <p:cNvPr id="23609" name="Group 20"/>
              <p:cNvGrpSpPr>
                <a:grpSpLocks/>
              </p:cNvGrpSpPr>
              <p:nvPr/>
            </p:nvGrpSpPr>
            <p:grpSpPr bwMode="auto">
              <a:xfrm>
                <a:off x="3415459" y="2722563"/>
                <a:ext cx="4256181" cy="847527"/>
                <a:chOff x="3429228" y="2690813"/>
                <a:chExt cx="4256181" cy="847527"/>
              </a:xfrm>
            </p:grpSpPr>
            <p:sp>
              <p:nvSpPr>
                <p:cNvPr id="23610" name="Rectangle 35"/>
                <p:cNvSpPr>
                  <a:spLocks noChangeArrowheads="1"/>
                </p:cNvSpPr>
                <p:nvPr/>
              </p:nvSpPr>
              <p:spPr bwMode="auto">
                <a:xfrm>
                  <a:off x="5767770" y="2690813"/>
                  <a:ext cx="1548924" cy="30777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Service Request </a:t>
                  </a:r>
                </a:p>
              </p:txBody>
            </p:sp>
            <p:sp>
              <p:nvSpPr>
                <p:cNvPr id="23611" name="Rectangle 36"/>
                <p:cNvSpPr>
                  <a:spLocks noChangeArrowheads="1"/>
                </p:cNvSpPr>
                <p:nvPr/>
              </p:nvSpPr>
              <p:spPr bwMode="auto">
                <a:xfrm>
                  <a:off x="3429228" y="2690813"/>
                  <a:ext cx="1548924" cy="30777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Service Request </a:t>
                  </a:r>
                </a:p>
              </p:txBody>
            </p:sp>
            <p:sp>
              <p:nvSpPr>
                <p:cNvPr id="23612" name="Rectangle 37"/>
                <p:cNvSpPr>
                  <a:spLocks noChangeArrowheads="1"/>
                </p:cNvSpPr>
                <p:nvPr/>
              </p:nvSpPr>
              <p:spPr bwMode="auto">
                <a:xfrm>
                  <a:off x="3429228" y="2960688"/>
                  <a:ext cx="1917639" cy="307777"/>
                </a:xfrm>
                <a:prstGeom prst="rect">
                  <a:avLst/>
                </a:prstGeom>
                <a:solidFill>
                  <a:srgbClr val="FF9A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Proximity Link Config.</a:t>
                  </a:r>
                </a:p>
              </p:txBody>
            </p:sp>
            <p:sp>
              <p:nvSpPr>
                <p:cNvPr id="23613" name="Rectangle 38"/>
                <p:cNvSpPr>
                  <a:spLocks noChangeArrowheads="1"/>
                </p:cNvSpPr>
                <p:nvPr/>
              </p:nvSpPr>
              <p:spPr bwMode="auto">
                <a:xfrm>
                  <a:off x="5767770" y="2960688"/>
                  <a:ext cx="1917639" cy="307777"/>
                </a:xfrm>
                <a:prstGeom prst="rect">
                  <a:avLst/>
                </a:prstGeom>
                <a:solidFill>
                  <a:srgbClr val="FF9A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Proximity Link Config.</a:t>
                  </a:r>
                </a:p>
              </p:txBody>
            </p:sp>
            <p:sp>
              <p:nvSpPr>
                <p:cNvPr id="23614" name="Rectangle 39"/>
                <p:cNvSpPr>
                  <a:spLocks noChangeArrowheads="1"/>
                </p:cNvSpPr>
                <p:nvPr/>
              </p:nvSpPr>
              <p:spPr bwMode="auto">
                <a:xfrm>
                  <a:off x="5767770" y="3230563"/>
                  <a:ext cx="1677172" cy="307777"/>
                </a:xfrm>
                <a:prstGeom prst="rect">
                  <a:avLst/>
                </a:prstGeom>
                <a:solidFill>
                  <a:srgbClr val="317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altLang="ja-JP" sz="1400" dirty="0">
                      <a:solidFill>
                        <a:prstClr val="black"/>
                      </a:solidFill>
                      <a:latin typeface="Arial" pitchFamily="34" charset="0"/>
                      <a:cs typeface="Arial" pitchFamily="34" charset="0"/>
                    </a:rPr>
                    <a:t>Last-Hop Data File</a:t>
                  </a:r>
                  <a:endParaRPr lang="en-US" sz="1400" dirty="0">
                    <a:solidFill>
                      <a:prstClr val="black"/>
                    </a:solidFill>
                    <a:latin typeface="Arial" pitchFamily="34" charset="0"/>
                    <a:ea typeface="ＭＳ Ｐゴシック" pitchFamily="34" charset="-128"/>
                    <a:cs typeface="Arial" pitchFamily="34" charset="0"/>
                  </a:endParaRPr>
                </a:p>
              </p:txBody>
            </p:sp>
            <p:sp>
              <p:nvSpPr>
                <p:cNvPr id="23615" name="Rectangle 40"/>
                <p:cNvSpPr>
                  <a:spLocks noChangeArrowheads="1"/>
                </p:cNvSpPr>
                <p:nvPr/>
              </p:nvSpPr>
              <p:spPr bwMode="auto">
                <a:xfrm>
                  <a:off x="3429228" y="3230563"/>
                  <a:ext cx="1677172" cy="307777"/>
                </a:xfrm>
                <a:prstGeom prst="rect">
                  <a:avLst/>
                </a:prstGeom>
                <a:solidFill>
                  <a:srgbClr val="317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altLang="ja-JP" sz="1400" dirty="0">
                      <a:solidFill>
                        <a:prstClr val="black"/>
                      </a:solidFill>
                      <a:latin typeface="Arial" pitchFamily="34" charset="0"/>
                      <a:cs typeface="Arial" pitchFamily="34" charset="0"/>
                    </a:rPr>
                    <a:t>Last-Hop Data File</a:t>
                  </a:r>
                  <a:endParaRPr lang="en-US" sz="1400" dirty="0">
                    <a:solidFill>
                      <a:prstClr val="black"/>
                    </a:solidFill>
                    <a:latin typeface="Arial" pitchFamily="34" charset="0"/>
                    <a:ea typeface="ＭＳ Ｐゴシック" pitchFamily="34" charset="-128"/>
                    <a:cs typeface="Arial" pitchFamily="34" charset="0"/>
                  </a:endParaRPr>
                </a:p>
              </p:txBody>
            </p:sp>
          </p:grpSp>
        </p:grpSp>
        <p:grpSp>
          <p:nvGrpSpPr>
            <p:cNvPr id="23587" name="Group 104"/>
            <p:cNvGrpSpPr>
              <a:grpSpLocks/>
            </p:cNvGrpSpPr>
            <p:nvPr/>
          </p:nvGrpSpPr>
          <p:grpSpPr bwMode="auto">
            <a:xfrm>
              <a:off x="3120597" y="5107186"/>
              <a:ext cx="4610956" cy="847527"/>
              <a:chOff x="3121639" y="2722563"/>
              <a:chExt cx="4610956" cy="847527"/>
            </a:xfrm>
          </p:grpSpPr>
          <p:grpSp>
            <p:nvGrpSpPr>
              <p:cNvPr id="23592" name="Group 105"/>
              <p:cNvGrpSpPr>
                <a:grpSpLocks/>
              </p:cNvGrpSpPr>
              <p:nvPr/>
            </p:nvGrpSpPr>
            <p:grpSpPr bwMode="auto">
              <a:xfrm>
                <a:off x="5491045" y="3025777"/>
                <a:ext cx="2241550" cy="525461"/>
                <a:chOff x="3121639" y="3000376"/>
                <a:chExt cx="2241550" cy="525461"/>
              </a:xfrm>
            </p:grpSpPr>
            <p:cxnSp>
              <p:nvCxnSpPr>
                <p:cNvPr id="118" name="Straight Connector 117"/>
                <p:cNvCxnSpPr>
                  <a:cxnSpLocks noChangeShapeType="1"/>
                </p:cNvCxnSpPr>
                <p:nvPr/>
              </p:nvCxnSpPr>
              <p:spPr bwMode="auto">
                <a:xfrm rot="10800000">
                  <a:off x="3121211" y="3524051"/>
                  <a:ext cx="2241550" cy="1588"/>
                </a:xfrm>
                <a:prstGeom prst="line">
                  <a:avLst/>
                </a:prstGeom>
                <a:noFill/>
                <a:ln w="25400">
                  <a:solidFill>
                    <a:srgbClr val="B0373E"/>
                  </a:solidFill>
                  <a:round/>
                  <a:headEnd type="arrow"/>
                  <a:tailEnd type="none" w="med" len="med"/>
                </a:ln>
                <a:effectLst>
                  <a:outerShdw blurRad="40000" dist="20000" dir="5400000" rotWithShape="0">
                    <a:srgbClr val="808080">
                      <a:alpha val="37999"/>
                    </a:srgbClr>
                  </a:outerShdw>
                </a:effectLst>
              </p:spPr>
            </p:cxnSp>
            <p:cxnSp>
              <p:nvCxnSpPr>
                <p:cNvPr id="119" name="Straight Connector 118"/>
                <p:cNvCxnSpPr>
                  <a:cxnSpLocks noChangeShapeType="1"/>
                </p:cNvCxnSpPr>
                <p:nvPr/>
              </p:nvCxnSpPr>
              <p:spPr bwMode="auto">
                <a:xfrm rot="10800000">
                  <a:off x="3121211" y="3260526"/>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cxnSp>
              <p:nvCxnSpPr>
                <p:cNvPr id="120" name="Straight Connector 119"/>
                <p:cNvCxnSpPr>
                  <a:cxnSpLocks noChangeShapeType="1"/>
                </p:cNvCxnSpPr>
                <p:nvPr/>
              </p:nvCxnSpPr>
              <p:spPr bwMode="auto">
                <a:xfrm rot="10800000">
                  <a:off x="3121211" y="3000176"/>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grpSp>
          <p:grpSp>
            <p:nvGrpSpPr>
              <p:cNvPr id="23593" name="Group 106"/>
              <p:cNvGrpSpPr>
                <a:grpSpLocks/>
              </p:cNvGrpSpPr>
              <p:nvPr/>
            </p:nvGrpSpPr>
            <p:grpSpPr bwMode="auto">
              <a:xfrm>
                <a:off x="3121639" y="3025777"/>
                <a:ext cx="2241550" cy="525461"/>
                <a:chOff x="3121639" y="3000376"/>
                <a:chExt cx="2241550" cy="525461"/>
              </a:xfrm>
            </p:grpSpPr>
            <p:cxnSp>
              <p:nvCxnSpPr>
                <p:cNvPr id="115" name="Straight Connector 114"/>
                <p:cNvCxnSpPr>
                  <a:cxnSpLocks noChangeShapeType="1"/>
                </p:cNvCxnSpPr>
                <p:nvPr/>
              </p:nvCxnSpPr>
              <p:spPr bwMode="auto">
                <a:xfrm rot="10800000">
                  <a:off x="3122067" y="3524051"/>
                  <a:ext cx="2241550" cy="1588"/>
                </a:xfrm>
                <a:prstGeom prst="line">
                  <a:avLst/>
                </a:prstGeom>
                <a:noFill/>
                <a:ln w="25400">
                  <a:solidFill>
                    <a:srgbClr val="B0373E"/>
                  </a:solidFill>
                  <a:round/>
                  <a:headEnd type="arrow"/>
                  <a:tailEnd type="none" w="med" len="med"/>
                </a:ln>
                <a:effectLst>
                  <a:outerShdw blurRad="40000" dist="20000" dir="5400000" rotWithShape="0">
                    <a:srgbClr val="808080">
                      <a:alpha val="37999"/>
                    </a:srgbClr>
                  </a:outerShdw>
                </a:effectLst>
              </p:spPr>
            </p:cxnSp>
            <p:cxnSp>
              <p:nvCxnSpPr>
                <p:cNvPr id="116" name="Straight Connector 115"/>
                <p:cNvCxnSpPr>
                  <a:cxnSpLocks noChangeShapeType="1"/>
                </p:cNvCxnSpPr>
                <p:nvPr/>
              </p:nvCxnSpPr>
              <p:spPr bwMode="auto">
                <a:xfrm rot="10800000">
                  <a:off x="3122067" y="3262114"/>
                  <a:ext cx="2241550" cy="1587"/>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cxnSp>
              <p:nvCxnSpPr>
                <p:cNvPr id="117" name="Straight Connector 116"/>
                <p:cNvCxnSpPr>
                  <a:cxnSpLocks noChangeShapeType="1"/>
                </p:cNvCxnSpPr>
                <p:nvPr/>
              </p:nvCxnSpPr>
              <p:spPr bwMode="auto">
                <a:xfrm rot="10800000">
                  <a:off x="3122067" y="3000176"/>
                  <a:ext cx="2241550" cy="1588"/>
                </a:xfrm>
                <a:prstGeom prst="line">
                  <a:avLst/>
                </a:prstGeom>
                <a:noFill/>
                <a:ln w="25400">
                  <a:solidFill>
                    <a:srgbClr val="B0373E"/>
                  </a:solidFill>
                  <a:round/>
                  <a:headEnd/>
                  <a:tailEnd type="arrow" w="med" len="med"/>
                </a:ln>
                <a:effectLst>
                  <a:outerShdw blurRad="40000" dist="20000" dir="5400000" rotWithShape="0">
                    <a:srgbClr val="808080">
                      <a:alpha val="37999"/>
                    </a:srgbClr>
                  </a:outerShdw>
                </a:effectLst>
              </p:spPr>
            </p:cxnSp>
          </p:grpSp>
          <p:grpSp>
            <p:nvGrpSpPr>
              <p:cNvPr id="23594" name="Group 107"/>
              <p:cNvGrpSpPr>
                <a:grpSpLocks/>
              </p:cNvGrpSpPr>
              <p:nvPr/>
            </p:nvGrpSpPr>
            <p:grpSpPr bwMode="auto">
              <a:xfrm>
                <a:off x="3415459" y="2722563"/>
                <a:ext cx="4256181" cy="847527"/>
                <a:chOff x="3429228" y="2690813"/>
                <a:chExt cx="4256181" cy="847527"/>
              </a:xfrm>
            </p:grpSpPr>
            <p:sp>
              <p:nvSpPr>
                <p:cNvPr id="23595" name="Rectangle 35"/>
                <p:cNvSpPr>
                  <a:spLocks noChangeArrowheads="1"/>
                </p:cNvSpPr>
                <p:nvPr/>
              </p:nvSpPr>
              <p:spPr bwMode="auto">
                <a:xfrm>
                  <a:off x="5767770" y="2690813"/>
                  <a:ext cx="1548924" cy="30777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Service Request </a:t>
                  </a:r>
                </a:p>
              </p:txBody>
            </p:sp>
            <p:sp>
              <p:nvSpPr>
                <p:cNvPr id="23596" name="Rectangle 36"/>
                <p:cNvSpPr>
                  <a:spLocks noChangeArrowheads="1"/>
                </p:cNvSpPr>
                <p:nvPr/>
              </p:nvSpPr>
              <p:spPr bwMode="auto">
                <a:xfrm>
                  <a:off x="3429228" y="2690813"/>
                  <a:ext cx="1548924" cy="30777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Service Request </a:t>
                  </a:r>
                </a:p>
              </p:txBody>
            </p:sp>
            <p:sp>
              <p:nvSpPr>
                <p:cNvPr id="23597" name="Rectangle 37"/>
                <p:cNvSpPr>
                  <a:spLocks noChangeArrowheads="1"/>
                </p:cNvSpPr>
                <p:nvPr/>
              </p:nvSpPr>
              <p:spPr bwMode="auto">
                <a:xfrm>
                  <a:off x="3429228" y="2960688"/>
                  <a:ext cx="1917639" cy="307777"/>
                </a:xfrm>
                <a:prstGeom prst="rect">
                  <a:avLst/>
                </a:prstGeom>
                <a:solidFill>
                  <a:srgbClr val="FF9A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Proximity Link Config.</a:t>
                  </a:r>
                </a:p>
              </p:txBody>
            </p:sp>
            <p:sp>
              <p:nvSpPr>
                <p:cNvPr id="23598" name="Rectangle 38"/>
                <p:cNvSpPr>
                  <a:spLocks noChangeArrowheads="1"/>
                </p:cNvSpPr>
                <p:nvPr/>
              </p:nvSpPr>
              <p:spPr bwMode="auto">
                <a:xfrm>
                  <a:off x="5767770" y="2960688"/>
                  <a:ext cx="1917639" cy="307777"/>
                </a:xfrm>
                <a:prstGeom prst="rect">
                  <a:avLst/>
                </a:prstGeom>
                <a:solidFill>
                  <a:srgbClr val="FF9A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sz="1400" dirty="0">
                      <a:solidFill>
                        <a:prstClr val="black"/>
                      </a:solidFill>
                      <a:latin typeface="Arial" pitchFamily="34" charset="0"/>
                      <a:ea typeface="ＭＳ Ｐゴシック" pitchFamily="34" charset="-128"/>
                      <a:cs typeface="Arial" pitchFamily="34" charset="0"/>
                    </a:rPr>
                    <a:t>Proximity Link Config.</a:t>
                  </a:r>
                </a:p>
              </p:txBody>
            </p:sp>
            <p:sp>
              <p:nvSpPr>
                <p:cNvPr id="23599" name="Rectangle 39"/>
                <p:cNvSpPr>
                  <a:spLocks noChangeArrowheads="1"/>
                </p:cNvSpPr>
                <p:nvPr/>
              </p:nvSpPr>
              <p:spPr bwMode="auto">
                <a:xfrm>
                  <a:off x="5767770" y="3230563"/>
                  <a:ext cx="1677172" cy="307777"/>
                </a:xfrm>
                <a:prstGeom prst="rect">
                  <a:avLst/>
                </a:prstGeom>
                <a:solidFill>
                  <a:srgbClr val="317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altLang="ja-JP" sz="1400" dirty="0">
                      <a:solidFill>
                        <a:prstClr val="black"/>
                      </a:solidFill>
                      <a:latin typeface="Arial" pitchFamily="34" charset="0"/>
                      <a:cs typeface="Arial" pitchFamily="34" charset="0"/>
                    </a:rPr>
                    <a:t>Last-Hop Data File</a:t>
                  </a:r>
                  <a:endParaRPr lang="en-US" sz="1400" dirty="0">
                    <a:solidFill>
                      <a:prstClr val="black"/>
                    </a:solidFill>
                    <a:latin typeface="Arial" pitchFamily="34" charset="0"/>
                    <a:ea typeface="ＭＳ Ｐゴシック" pitchFamily="34" charset="-128"/>
                    <a:cs typeface="Arial" pitchFamily="34" charset="0"/>
                  </a:endParaRPr>
                </a:p>
              </p:txBody>
            </p:sp>
            <p:sp>
              <p:nvSpPr>
                <p:cNvPr id="23600" name="Rectangle 40"/>
                <p:cNvSpPr>
                  <a:spLocks noChangeArrowheads="1"/>
                </p:cNvSpPr>
                <p:nvPr/>
              </p:nvSpPr>
              <p:spPr bwMode="auto">
                <a:xfrm>
                  <a:off x="3429228" y="3230563"/>
                  <a:ext cx="1677172" cy="307777"/>
                </a:xfrm>
                <a:prstGeom prst="rect">
                  <a:avLst/>
                </a:prstGeom>
                <a:solidFill>
                  <a:srgbClr val="317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base">
                    <a:spcBef>
                      <a:spcPct val="0"/>
                    </a:spcBef>
                    <a:spcAft>
                      <a:spcPct val="0"/>
                    </a:spcAft>
                  </a:pPr>
                  <a:r>
                    <a:rPr lang="en-US" altLang="ja-JP" sz="1400" dirty="0">
                      <a:solidFill>
                        <a:prstClr val="black"/>
                      </a:solidFill>
                      <a:latin typeface="Arial" pitchFamily="34" charset="0"/>
                      <a:cs typeface="Arial" pitchFamily="34" charset="0"/>
                    </a:rPr>
                    <a:t>Last-Hop Data File</a:t>
                  </a:r>
                  <a:endParaRPr lang="en-US" sz="1400" dirty="0">
                    <a:solidFill>
                      <a:prstClr val="black"/>
                    </a:solidFill>
                    <a:latin typeface="Arial" pitchFamily="34" charset="0"/>
                    <a:ea typeface="ＭＳ Ｐゴシック" pitchFamily="34" charset="-128"/>
                    <a:cs typeface="Arial" pitchFamily="34" charset="0"/>
                  </a:endParaRPr>
                </a:p>
              </p:txBody>
            </p:sp>
          </p:grpSp>
        </p:grpSp>
        <p:sp>
          <p:nvSpPr>
            <p:cNvPr id="9" name="Rectangle 8"/>
            <p:cNvSpPr>
              <a:spLocks noChangeArrowheads="1"/>
            </p:cNvSpPr>
            <p:nvPr/>
          </p:nvSpPr>
          <p:spPr bwMode="auto">
            <a:xfrm>
              <a:off x="5373688" y="2841625"/>
              <a:ext cx="120650" cy="1112838"/>
            </a:xfrm>
            <a:prstGeom prst="rect">
              <a:avLst/>
            </a:prstGeom>
            <a:solidFill>
              <a:srgbClr val="BFBFB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19" name="Rectangle 18"/>
            <p:cNvSpPr/>
            <p:nvPr/>
          </p:nvSpPr>
          <p:spPr bwMode="auto">
            <a:xfrm>
              <a:off x="5094288" y="2298700"/>
              <a:ext cx="681037" cy="338138"/>
            </a:xfrm>
            <a:prstGeom prst="rect">
              <a:avLst/>
            </a:prstGeom>
            <a:solidFill>
              <a:schemeClr val="bg1">
                <a:lumMod val="75000"/>
              </a:schemeClr>
            </a:solidFill>
          </p:spPr>
          <p:txBody>
            <a:bodyPr wrap="none">
              <a:spAutoFit/>
            </a:bodyPr>
            <a:lstStyle/>
            <a:p>
              <a:pPr defTabSz="457200">
                <a:defRPr/>
              </a:pPr>
              <a:r>
                <a:rPr lang="en-US" sz="1600" i="1" dirty="0">
                  <a:solidFill>
                    <a:prstClr val="black"/>
                  </a:solidFill>
                  <a:latin typeface="Arial" pitchFamily="34" charset="0"/>
                  <a:ea typeface="ＭＳ Ｐゴシック" pitchFamily="34" charset="-128"/>
                  <a:cs typeface="Arial" pitchFamily="34" charset="0"/>
                </a:rPr>
                <a:t>ESLT</a:t>
              </a:r>
            </a:p>
          </p:txBody>
        </p:sp>
        <p:sp>
          <p:nvSpPr>
            <p:cNvPr id="48" name="Rectangle 47"/>
            <p:cNvSpPr>
              <a:spLocks noChangeArrowheads="1"/>
            </p:cNvSpPr>
            <p:nvPr/>
          </p:nvSpPr>
          <p:spPr bwMode="auto">
            <a:xfrm>
              <a:off x="5373688" y="5200650"/>
              <a:ext cx="120650" cy="1112838"/>
            </a:xfrm>
            <a:prstGeom prst="rect">
              <a:avLst/>
            </a:prstGeom>
            <a:solidFill>
              <a:srgbClr val="BFBFB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dirty="0">
                <a:solidFill>
                  <a:prstClr val="white"/>
                </a:solidFill>
                <a:latin typeface="Arial" pitchFamily="34" charset="0"/>
                <a:ea typeface="ＭＳ Ｐゴシック" pitchFamily="34" charset="-128"/>
                <a:cs typeface="Arial" pitchFamily="34" charset="0"/>
              </a:endParaRPr>
            </a:p>
          </p:txBody>
        </p:sp>
        <p:sp>
          <p:nvSpPr>
            <p:cNvPr id="62" name="Rectangle 61"/>
            <p:cNvSpPr/>
            <p:nvPr/>
          </p:nvSpPr>
          <p:spPr bwMode="auto">
            <a:xfrm>
              <a:off x="5094288" y="4686300"/>
              <a:ext cx="681037" cy="338138"/>
            </a:xfrm>
            <a:prstGeom prst="rect">
              <a:avLst/>
            </a:prstGeom>
            <a:solidFill>
              <a:schemeClr val="bg1">
                <a:lumMod val="75000"/>
              </a:schemeClr>
            </a:solidFill>
          </p:spPr>
          <p:txBody>
            <a:bodyPr wrap="none">
              <a:spAutoFit/>
            </a:bodyPr>
            <a:lstStyle/>
            <a:p>
              <a:pPr defTabSz="457200">
                <a:defRPr/>
              </a:pPr>
              <a:r>
                <a:rPr lang="en-US" sz="1600" i="1" dirty="0">
                  <a:solidFill>
                    <a:prstClr val="black"/>
                  </a:solidFill>
                  <a:latin typeface="Arial" pitchFamily="34" charset="0"/>
                  <a:ea typeface="ＭＳ Ｐゴシック" pitchFamily="34" charset="-128"/>
                  <a:cs typeface="Arial" pitchFamily="34" charset="0"/>
                </a:rPr>
                <a:t>ESLT</a:t>
              </a:r>
            </a:p>
          </p:txBody>
        </p:sp>
      </p:grpSp>
    </p:spTree>
    <p:extLst>
      <p:ext uri="{BB962C8B-B14F-4D97-AF65-F5344CB8AC3E}">
        <p14:creationId xmlns:p14="http://schemas.microsoft.com/office/powerpoint/2010/main" val="1288043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3"/>
          <p:cNvSpPr>
            <a:spLocks noChangeArrowheads="1"/>
          </p:cNvSpPr>
          <p:nvPr/>
        </p:nvSpPr>
        <p:spPr bwMode="auto">
          <a:xfrm>
            <a:off x="1847852" y="1043105"/>
            <a:ext cx="77168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fontAlgn="base">
              <a:spcBef>
                <a:spcPct val="0"/>
              </a:spcBef>
              <a:spcAft>
                <a:spcPct val="0"/>
              </a:spcAft>
              <a:buFont typeface="Arial" pitchFamily="34" charset="0"/>
              <a:buChar char="•"/>
            </a:pPr>
            <a:r>
              <a:rPr lang="en-US" sz="1400" b="1" dirty="0">
                <a:solidFill>
                  <a:srgbClr val="000000"/>
                </a:solidFill>
                <a:ea typeface="ＭＳ Ｐゴシック" pitchFamily="34" charset="-128"/>
              </a:rPr>
              <a:t> </a:t>
            </a:r>
            <a:r>
              <a:rPr lang="en-US" sz="1200" b="1" dirty="0">
                <a:solidFill>
                  <a:srgbClr val="000000"/>
                </a:solidFill>
                <a:ea typeface="ＭＳ Ｐゴシック" pitchFamily="34" charset="-128"/>
              </a:rPr>
              <a:t>Uses standardized SSI relay processes &amp; file handling</a:t>
            </a:r>
          </a:p>
          <a:p>
            <a:pPr defTabSz="457200" fontAlgn="base">
              <a:spcBef>
                <a:spcPct val="0"/>
              </a:spcBef>
              <a:spcAft>
                <a:spcPct val="0"/>
              </a:spcAft>
              <a:buFont typeface="Arial" pitchFamily="34" charset="0"/>
              <a:buChar char="•"/>
            </a:pPr>
            <a:r>
              <a:rPr lang="en-US" sz="1200" b="1" dirty="0">
                <a:solidFill>
                  <a:srgbClr val="000000"/>
                </a:solidFill>
                <a:ea typeface="ＭＳ Ｐゴシック" pitchFamily="34" charset="-128"/>
              </a:rPr>
              <a:t> Uses Space Internetworking between Lander MOC and the </a:t>
            </a:r>
            <a:r>
              <a:rPr lang="en-US" altLang="ja-JP" sz="1200" b="1" dirty="0">
                <a:solidFill>
                  <a:srgbClr val="000000"/>
                </a:solidFill>
              </a:rPr>
              <a:t>Last-Hop delivery agent</a:t>
            </a:r>
          </a:p>
          <a:p>
            <a:pPr defTabSz="457200" fontAlgn="base">
              <a:spcBef>
                <a:spcPct val="0"/>
              </a:spcBef>
              <a:spcAft>
                <a:spcPct val="0"/>
              </a:spcAft>
              <a:buFont typeface="Arial" pitchFamily="34" charset="0"/>
              <a:buChar char="•"/>
            </a:pPr>
            <a:r>
              <a:rPr lang="en-US" sz="1200" b="1" dirty="0">
                <a:solidFill>
                  <a:srgbClr val="000000"/>
                </a:solidFill>
                <a:ea typeface="ＭＳ Ｐゴシック" pitchFamily="34" charset="-128"/>
              </a:rPr>
              <a:t> Adopts standardized </a:t>
            </a:r>
            <a:r>
              <a:rPr lang="en-US" altLang="ja-JP" sz="1200" b="1" dirty="0">
                <a:solidFill>
                  <a:srgbClr val="000000"/>
                </a:solidFill>
              </a:rPr>
              <a:t>Last-Hop Delivery Agent on orbiter</a:t>
            </a:r>
          </a:p>
          <a:p>
            <a:pPr defTabSz="457200" fontAlgn="base">
              <a:spcBef>
                <a:spcPct val="0"/>
              </a:spcBef>
              <a:spcAft>
                <a:spcPct val="0"/>
              </a:spcAft>
              <a:buFont typeface="Arial" pitchFamily="34" charset="0"/>
              <a:buChar char="•"/>
            </a:pPr>
            <a:r>
              <a:rPr lang="en-US" sz="1200" b="1" dirty="0">
                <a:solidFill>
                  <a:srgbClr val="000000"/>
                </a:solidFill>
                <a:ea typeface="ＭＳ Ｐゴシック" pitchFamily="34" charset="-128"/>
              </a:rPr>
              <a:t> SLE is still used </a:t>
            </a:r>
            <a:r>
              <a:rPr lang="ja-JP" altLang="en-US" sz="1200" b="1" dirty="0">
                <a:solidFill>
                  <a:srgbClr val="000000"/>
                </a:solidFill>
              </a:rPr>
              <a:t>“</a:t>
            </a:r>
            <a:r>
              <a:rPr lang="en-US" altLang="ja-JP" sz="1200" b="1" dirty="0">
                <a:solidFill>
                  <a:srgbClr val="000000"/>
                </a:solidFill>
              </a:rPr>
              <a:t>under</a:t>
            </a:r>
            <a:r>
              <a:rPr lang="ja-JP" altLang="en-US" sz="1200" b="1" dirty="0">
                <a:solidFill>
                  <a:srgbClr val="000000"/>
                </a:solidFill>
              </a:rPr>
              <a:t>”</a:t>
            </a:r>
            <a:r>
              <a:rPr lang="en-US" altLang="ja-JP" sz="1200" b="1" dirty="0">
                <a:solidFill>
                  <a:srgbClr val="000000"/>
                </a:solidFill>
              </a:rPr>
              <a:t> SI protocols on the Orbiter MOC to ground station path to establish the Ground Station to Orbiter link</a:t>
            </a:r>
          </a:p>
          <a:p>
            <a:pPr defTabSz="457200" fontAlgn="base">
              <a:spcBef>
                <a:spcPct val="0"/>
              </a:spcBef>
              <a:spcAft>
                <a:spcPct val="0"/>
              </a:spcAft>
              <a:buFont typeface="Arial" pitchFamily="34" charset="0"/>
              <a:buChar char="•"/>
            </a:pPr>
            <a:r>
              <a:rPr lang="en-US" sz="1200" b="1" dirty="0">
                <a:solidFill>
                  <a:srgbClr val="000000"/>
                </a:solidFill>
                <a:ea typeface="ＭＳ Ｐゴシック" pitchFamily="34" charset="-128"/>
              </a:rPr>
              <a:t> NOTE: Orbiter MOC may be an SSI node, but it may not handle or route all of the data, see Ground Support study for details</a:t>
            </a:r>
          </a:p>
          <a:p>
            <a:pPr defTabSz="457200" fontAlgn="base">
              <a:spcBef>
                <a:spcPct val="0"/>
              </a:spcBef>
              <a:spcAft>
                <a:spcPct val="0"/>
              </a:spcAft>
              <a:buFont typeface="Arial" pitchFamily="34" charset="0"/>
              <a:buChar char="•"/>
            </a:pPr>
            <a:r>
              <a:rPr lang="en-US" sz="1200" b="1" dirty="0">
                <a:solidFill>
                  <a:srgbClr val="000000"/>
                </a:solidFill>
                <a:ea typeface="ＭＳ Ｐゴシック" pitchFamily="34" charset="-128"/>
              </a:rPr>
              <a:t> Last hop delivery agent may also support legacy missions, not just emergency </a:t>
            </a:r>
            <a:endParaRPr lang="en-US" sz="1200" dirty="0">
              <a:solidFill>
                <a:srgbClr val="000000"/>
              </a:solidFill>
              <a:ea typeface="ＭＳ Ｐゴシック" pitchFamily="34" charset="-128"/>
            </a:endParaRPr>
          </a:p>
        </p:txBody>
      </p:sp>
      <p:grpSp>
        <p:nvGrpSpPr>
          <p:cNvPr id="24580" name="Group 58"/>
          <p:cNvGrpSpPr>
            <a:grpSpLocks/>
          </p:cNvGrpSpPr>
          <p:nvPr/>
        </p:nvGrpSpPr>
        <p:grpSpPr bwMode="auto">
          <a:xfrm>
            <a:off x="1598614" y="2646364"/>
            <a:ext cx="8974137" cy="3773487"/>
            <a:chOff x="74613" y="2646363"/>
            <a:chExt cx="8974137" cy="3773487"/>
          </a:xfrm>
        </p:grpSpPr>
        <p:cxnSp>
          <p:nvCxnSpPr>
            <p:cNvPr id="52" name="Straight Connector 51"/>
            <p:cNvCxnSpPr>
              <a:stCxn id="67" idx="3"/>
              <a:endCxn id="70" idx="1"/>
            </p:cNvCxnSpPr>
            <p:nvPr/>
          </p:nvCxnSpPr>
          <p:spPr>
            <a:xfrm flipV="1">
              <a:off x="2138363" y="3971925"/>
              <a:ext cx="1938337" cy="79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68" idx="1"/>
            </p:cNvCxnSpPr>
            <p:nvPr/>
          </p:nvCxnSpPr>
          <p:spPr>
            <a:xfrm flipV="1">
              <a:off x="615950" y="3979863"/>
              <a:ext cx="671513" cy="476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287463" y="3013075"/>
              <a:ext cx="850900" cy="9001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a:lstStyle/>
            <a:p>
              <a:pPr defTabSz="457200">
                <a:defRPr/>
              </a:pPr>
              <a:r>
                <a:rPr lang="en-US" sz="1000" b="1" dirty="0">
                  <a:solidFill>
                    <a:prstClr val="black"/>
                  </a:solidFill>
                  <a:latin typeface="Arial" pitchFamily="34" charset="0"/>
                  <a:ea typeface="ＭＳ Ｐゴシック" pitchFamily="-109" charset="-128"/>
                  <a:cs typeface="Arial" pitchFamily="34" charset="0"/>
                </a:rPr>
                <a:t>Last-Hop </a:t>
              </a:r>
              <a:br>
                <a:rPr lang="en-US" sz="1000" b="1" dirty="0">
                  <a:solidFill>
                    <a:prstClr val="black"/>
                  </a:solidFill>
                  <a:latin typeface="Arial" pitchFamily="34" charset="0"/>
                  <a:ea typeface="ＭＳ Ｐゴシック" pitchFamily="-109" charset="-128"/>
                  <a:cs typeface="Arial" pitchFamily="34" charset="0"/>
                </a:rPr>
              </a:br>
              <a:r>
                <a:rPr lang="en-US" sz="1000" b="1" dirty="0">
                  <a:solidFill>
                    <a:prstClr val="black"/>
                  </a:solidFill>
                  <a:latin typeface="Arial" pitchFamily="34" charset="0"/>
                  <a:ea typeface="ＭＳ Ｐゴシック" pitchFamily="-109" charset="-128"/>
                  <a:cs typeface="Arial" pitchFamily="34" charset="0"/>
                </a:rPr>
                <a:t>Delivery</a:t>
              </a:r>
            </a:p>
            <a:p>
              <a:pPr defTabSz="457200">
                <a:defRPr/>
              </a:pPr>
              <a:r>
                <a:rPr lang="en-US" sz="1000" b="1" dirty="0">
                  <a:solidFill>
                    <a:prstClr val="black"/>
                  </a:solidFill>
                  <a:latin typeface="Arial" pitchFamily="34" charset="0"/>
                  <a:ea typeface="ＭＳ Ｐゴシック" pitchFamily="-109" charset="-128"/>
                  <a:cs typeface="Arial" pitchFamily="34" charset="0"/>
                </a:rPr>
                <a:t>Agent</a:t>
              </a:r>
            </a:p>
          </p:txBody>
        </p:sp>
        <p:sp>
          <p:nvSpPr>
            <p:cNvPr id="36" name="Rectangle 35"/>
            <p:cNvSpPr/>
            <p:nvPr/>
          </p:nvSpPr>
          <p:spPr>
            <a:xfrm>
              <a:off x="295275" y="5886450"/>
              <a:ext cx="3648075"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61963" indent="-461963" defTabSz="457200">
                <a:defRPr/>
              </a:pPr>
              <a:r>
                <a:rPr lang="en-US" sz="1200" b="1" dirty="0">
                  <a:solidFill>
                    <a:prstClr val="black"/>
                  </a:solidFill>
                  <a:latin typeface="Arial" pitchFamily="34" charset="0"/>
                  <a:cs typeface="Arial" pitchFamily="34" charset="0"/>
                </a:rPr>
                <a:t>LH App = Last-Hop Application</a:t>
              </a:r>
            </a:p>
            <a:p>
              <a:pPr marL="461963" indent="-461963" defTabSz="457200">
                <a:defRPr/>
              </a:pPr>
              <a:r>
                <a:rPr lang="en-US" sz="1200" b="1" dirty="0">
                  <a:solidFill>
                    <a:prstClr val="black"/>
                  </a:solidFill>
                  <a:latin typeface="Arial" pitchFamily="34" charset="0"/>
                  <a:cs typeface="Arial" pitchFamily="34" charset="0"/>
                </a:rPr>
                <a:t>SI = Space Internetwork</a:t>
              </a:r>
            </a:p>
          </p:txBody>
        </p:sp>
        <p:cxnSp>
          <p:nvCxnSpPr>
            <p:cNvPr id="37" name="Straight Connector 36"/>
            <p:cNvCxnSpPr>
              <a:stCxn id="48" idx="3"/>
              <a:endCxn id="51" idx="3"/>
            </p:cNvCxnSpPr>
            <p:nvPr/>
          </p:nvCxnSpPr>
          <p:spPr>
            <a:xfrm flipH="1">
              <a:off x="4646613" y="3711576"/>
              <a:ext cx="4249737" cy="1269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524625" y="3586163"/>
              <a:ext cx="515938" cy="228600"/>
            </a:xfrm>
            <a:prstGeom prst="rect">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SI</a:t>
              </a:r>
            </a:p>
          </p:txBody>
        </p:sp>
        <p:sp>
          <p:nvSpPr>
            <p:cNvPr id="48" name="Rectangle 47"/>
            <p:cNvSpPr/>
            <p:nvPr/>
          </p:nvSpPr>
          <p:spPr>
            <a:xfrm>
              <a:off x="8286750" y="3608388"/>
              <a:ext cx="609600" cy="206375"/>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SI</a:t>
              </a:r>
            </a:p>
          </p:txBody>
        </p:sp>
        <p:sp>
          <p:nvSpPr>
            <p:cNvPr id="24588" name="TextBox 48"/>
            <p:cNvSpPr txBox="1">
              <a:spLocks noChangeArrowheads="1"/>
            </p:cNvSpPr>
            <p:nvPr/>
          </p:nvSpPr>
          <p:spPr bwMode="auto">
            <a:xfrm>
              <a:off x="6250159" y="3913188"/>
              <a:ext cx="108074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Space Routing</a:t>
              </a:r>
            </a:p>
            <a:p>
              <a:pPr algn="ctr" defTabSz="457200" eaLnBrk="1" fontAlgn="base" hangingPunct="1">
                <a:spcBef>
                  <a:spcPct val="0"/>
                </a:spcBef>
                <a:spcAft>
                  <a:spcPct val="0"/>
                </a:spcAft>
              </a:pPr>
              <a:r>
                <a:rPr lang="en-US" sz="1000" b="1" dirty="0">
                  <a:solidFill>
                    <a:prstClr val="black"/>
                  </a:solidFill>
                  <a:cs typeface="Arial" pitchFamily="34" charset="0"/>
                </a:rPr>
                <a:t>Node</a:t>
              </a:r>
            </a:p>
          </p:txBody>
        </p:sp>
        <p:sp>
          <p:nvSpPr>
            <p:cNvPr id="24589" name="TextBox 51"/>
            <p:cNvSpPr txBox="1">
              <a:spLocks noChangeArrowheads="1"/>
            </p:cNvSpPr>
            <p:nvPr/>
          </p:nvSpPr>
          <p:spPr bwMode="auto">
            <a:xfrm>
              <a:off x="1216991" y="4108450"/>
              <a:ext cx="108074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Space Routing</a:t>
              </a:r>
            </a:p>
            <a:p>
              <a:pPr algn="ctr" defTabSz="457200" eaLnBrk="1" fontAlgn="base" hangingPunct="1">
                <a:spcBef>
                  <a:spcPct val="0"/>
                </a:spcBef>
                <a:spcAft>
                  <a:spcPct val="0"/>
                </a:spcAft>
              </a:pPr>
              <a:r>
                <a:rPr lang="en-US" sz="1000" b="1" dirty="0">
                  <a:solidFill>
                    <a:prstClr val="black"/>
                  </a:solidFill>
                  <a:cs typeface="Arial" pitchFamily="34" charset="0"/>
                </a:rPr>
                <a:t>Node</a:t>
              </a:r>
            </a:p>
          </p:txBody>
        </p:sp>
        <p:sp>
          <p:nvSpPr>
            <p:cNvPr id="24590" name="TextBox 53"/>
            <p:cNvSpPr txBox="1">
              <a:spLocks noChangeArrowheads="1"/>
            </p:cNvSpPr>
            <p:nvPr/>
          </p:nvSpPr>
          <p:spPr bwMode="auto">
            <a:xfrm>
              <a:off x="4116136" y="4132263"/>
              <a:ext cx="51168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ESLT</a:t>
              </a:r>
            </a:p>
          </p:txBody>
        </p:sp>
        <p:sp>
          <p:nvSpPr>
            <p:cNvPr id="56" name="Rectangle 55"/>
            <p:cNvSpPr/>
            <p:nvPr/>
          </p:nvSpPr>
          <p:spPr>
            <a:xfrm>
              <a:off x="309563" y="3857625"/>
              <a:ext cx="609600" cy="228600"/>
            </a:xfrm>
            <a:prstGeom prst="rect">
              <a:avLst/>
            </a:prstGeom>
            <a:solidFill>
              <a:srgbClr val="8EBDE8"/>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black"/>
                  </a:solidFill>
                  <a:latin typeface="Arial" pitchFamily="34" charset="0"/>
                  <a:cs typeface="Arial" pitchFamily="34" charset="0"/>
                </a:rPr>
                <a:t>Link</a:t>
              </a:r>
            </a:p>
          </p:txBody>
        </p:sp>
        <p:sp>
          <p:nvSpPr>
            <p:cNvPr id="57" name="Left Arrow 56"/>
            <p:cNvSpPr/>
            <p:nvPr/>
          </p:nvSpPr>
          <p:spPr>
            <a:xfrm>
              <a:off x="768350" y="5056188"/>
              <a:ext cx="62865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Arial" pitchFamily="34" charset="0"/>
                <a:cs typeface="Arial" pitchFamily="34" charset="0"/>
              </a:endParaRPr>
            </a:p>
          </p:txBody>
        </p:sp>
        <p:sp>
          <p:nvSpPr>
            <p:cNvPr id="24593" name="TextBox 58"/>
            <p:cNvSpPr txBox="1">
              <a:spLocks noChangeArrowheads="1"/>
            </p:cNvSpPr>
            <p:nvPr/>
          </p:nvSpPr>
          <p:spPr bwMode="auto">
            <a:xfrm>
              <a:off x="615950" y="5284788"/>
              <a:ext cx="9525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Application Data Transfer #2</a:t>
              </a:r>
            </a:p>
          </p:txBody>
        </p:sp>
        <p:sp>
          <p:nvSpPr>
            <p:cNvPr id="63" name="Right Brace 62"/>
            <p:cNvSpPr/>
            <p:nvPr/>
          </p:nvSpPr>
          <p:spPr>
            <a:xfrm rot="5400000">
              <a:off x="7708107" y="3901281"/>
              <a:ext cx="304800" cy="1360487"/>
            </a:xfrm>
            <a:prstGeom prst="rightBrace">
              <a:avLst>
                <a:gd name="adj1" fmla="val 3119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dirty="0">
                <a:solidFill>
                  <a:prstClr val="black"/>
                </a:solidFill>
                <a:latin typeface="Arial" pitchFamily="34" charset="0"/>
                <a:cs typeface="Arial" pitchFamily="34" charset="0"/>
              </a:endParaRPr>
            </a:p>
          </p:txBody>
        </p:sp>
        <p:sp>
          <p:nvSpPr>
            <p:cNvPr id="24595" name="TextBox 63"/>
            <p:cNvSpPr txBox="1">
              <a:spLocks noChangeArrowheads="1"/>
            </p:cNvSpPr>
            <p:nvPr/>
          </p:nvSpPr>
          <p:spPr bwMode="auto">
            <a:xfrm>
              <a:off x="7000862" y="4686300"/>
              <a:ext cx="161133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Terrestrial Internetwork</a:t>
              </a:r>
            </a:p>
          </p:txBody>
        </p:sp>
        <p:sp>
          <p:nvSpPr>
            <p:cNvPr id="65" name="Rectangle 64"/>
            <p:cNvSpPr/>
            <p:nvPr/>
          </p:nvSpPr>
          <p:spPr>
            <a:xfrm>
              <a:off x="8286750" y="2646363"/>
              <a:ext cx="609600" cy="41116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black"/>
                  </a:solidFill>
                  <a:latin typeface="Arial" pitchFamily="34" charset="0"/>
                  <a:cs typeface="Arial" pitchFamily="34" charset="0"/>
                </a:rPr>
                <a:t>User LH</a:t>
              </a:r>
            </a:p>
            <a:p>
              <a:pPr algn="ctr" defTabSz="457200">
                <a:defRPr/>
              </a:pPr>
              <a:r>
                <a:rPr lang="en-US" sz="1000" b="1" dirty="0">
                  <a:solidFill>
                    <a:prstClr val="black"/>
                  </a:solidFill>
                  <a:latin typeface="Arial" pitchFamily="34" charset="0"/>
                  <a:cs typeface="Arial" pitchFamily="34" charset="0"/>
                </a:rPr>
                <a:t>App</a:t>
              </a:r>
            </a:p>
          </p:txBody>
        </p:sp>
        <p:sp>
          <p:nvSpPr>
            <p:cNvPr id="66" name="Rectangle 65"/>
            <p:cNvSpPr/>
            <p:nvPr/>
          </p:nvSpPr>
          <p:spPr>
            <a:xfrm>
              <a:off x="295275" y="3079750"/>
              <a:ext cx="708025" cy="52863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457200">
                <a:defRPr/>
              </a:pPr>
              <a:r>
                <a:rPr lang="en-US" sz="1000" b="1" dirty="0">
                  <a:solidFill>
                    <a:srgbClr val="000000"/>
                  </a:solidFill>
                  <a:latin typeface="Arial" pitchFamily="34" charset="0"/>
                  <a:ea typeface="ＭＳ Ｐゴシック" charset="-128"/>
                  <a:cs typeface="Arial" pitchFamily="34" charset="0"/>
                </a:rPr>
                <a:t>Link-Layer </a:t>
              </a:r>
            </a:p>
            <a:p>
              <a:pPr algn="ctr" defTabSz="457200">
                <a:defRPr/>
              </a:pPr>
              <a:r>
                <a:rPr lang="en-US" sz="1000" b="1" dirty="0">
                  <a:solidFill>
                    <a:srgbClr val="000000"/>
                  </a:solidFill>
                  <a:latin typeface="Arial" pitchFamily="34" charset="0"/>
                  <a:ea typeface="ＭＳ Ｐゴシック" charset="-128"/>
                  <a:cs typeface="Arial" pitchFamily="34" charset="0"/>
                </a:rPr>
                <a:t>App</a:t>
              </a:r>
            </a:p>
          </p:txBody>
        </p:sp>
        <p:sp>
          <p:nvSpPr>
            <p:cNvPr id="67" name="Rectangle 66"/>
            <p:cNvSpPr/>
            <p:nvPr/>
          </p:nvSpPr>
          <p:spPr>
            <a:xfrm>
              <a:off x="1746250" y="3857625"/>
              <a:ext cx="392113" cy="244475"/>
            </a:xfrm>
            <a:prstGeom prst="rect">
              <a:avLst/>
            </a:prstGeom>
            <a:solidFill>
              <a:srgbClr val="0D558A"/>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Link</a:t>
              </a:r>
            </a:p>
          </p:txBody>
        </p:sp>
        <p:sp>
          <p:nvSpPr>
            <p:cNvPr id="68" name="Rectangle 67"/>
            <p:cNvSpPr/>
            <p:nvPr/>
          </p:nvSpPr>
          <p:spPr>
            <a:xfrm>
              <a:off x="1287463" y="3857625"/>
              <a:ext cx="454025" cy="244475"/>
            </a:xfrm>
            <a:prstGeom prst="rect">
              <a:avLst/>
            </a:prstGeom>
            <a:solidFill>
              <a:srgbClr val="8EBDE8"/>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black"/>
                  </a:solidFill>
                  <a:latin typeface="Arial" pitchFamily="34" charset="0"/>
                  <a:cs typeface="Arial" pitchFamily="34" charset="0"/>
                </a:rPr>
                <a:t>Link</a:t>
              </a:r>
            </a:p>
          </p:txBody>
        </p:sp>
        <p:sp>
          <p:nvSpPr>
            <p:cNvPr id="70" name="Rectangle 69"/>
            <p:cNvSpPr/>
            <p:nvPr/>
          </p:nvSpPr>
          <p:spPr>
            <a:xfrm>
              <a:off x="4076700" y="3857625"/>
              <a:ext cx="566737" cy="228600"/>
            </a:xfrm>
            <a:prstGeom prst="rect">
              <a:avLst/>
            </a:prstGeom>
            <a:solidFill>
              <a:srgbClr val="0D558A"/>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Link</a:t>
              </a:r>
            </a:p>
          </p:txBody>
        </p:sp>
        <p:sp>
          <p:nvSpPr>
            <p:cNvPr id="80" name="Rectangle 79"/>
            <p:cNvSpPr/>
            <p:nvPr/>
          </p:nvSpPr>
          <p:spPr>
            <a:xfrm>
              <a:off x="1743075" y="3402013"/>
              <a:ext cx="393700" cy="211137"/>
            </a:xfrm>
            <a:prstGeom prst="rect">
              <a:avLst/>
            </a:prstGeom>
            <a:solidFill>
              <a:srgbClr val="B0373E"/>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CFDP</a:t>
              </a:r>
            </a:p>
          </p:txBody>
        </p:sp>
        <p:sp>
          <p:nvSpPr>
            <p:cNvPr id="24602" name="TextBox 81"/>
            <p:cNvSpPr txBox="1">
              <a:spLocks noChangeArrowheads="1"/>
            </p:cNvSpPr>
            <p:nvPr/>
          </p:nvSpPr>
          <p:spPr bwMode="auto">
            <a:xfrm>
              <a:off x="8134350" y="3836988"/>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Earth User</a:t>
              </a:r>
            </a:p>
            <a:p>
              <a:pPr algn="ctr" defTabSz="457200" eaLnBrk="1" fontAlgn="base" hangingPunct="1">
                <a:spcBef>
                  <a:spcPct val="0"/>
                </a:spcBef>
                <a:spcAft>
                  <a:spcPct val="0"/>
                </a:spcAft>
              </a:pPr>
              <a:r>
                <a:rPr lang="en-US" sz="1000" b="1" dirty="0">
                  <a:solidFill>
                    <a:prstClr val="black"/>
                  </a:solidFill>
                  <a:cs typeface="Arial" pitchFamily="34" charset="0"/>
                </a:rPr>
                <a:t>Node</a:t>
              </a:r>
            </a:p>
          </p:txBody>
        </p:sp>
        <p:sp>
          <p:nvSpPr>
            <p:cNvPr id="24603" name="TextBox 82"/>
            <p:cNvSpPr txBox="1">
              <a:spLocks noChangeArrowheads="1"/>
            </p:cNvSpPr>
            <p:nvPr/>
          </p:nvSpPr>
          <p:spPr bwMode="auto">
            <a:xfrm>
              <a:off x="74613" y="4086225"/>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Space User Node</a:t>
              </a:r>
            </a:p>
          </p:txBody>
        </p:sp>
        <p:sp>
          <p:nvSpPr>
            <p:cNvPr id="92" name="Rectangle 91"/>
            <p:cNvSpPr/>
            <p:nvPr/>
          </p:nvSpPr>
          <p:spPr>
            <a:xfrm>
              <a:off x="7526338" y="3586163"/>
              <a:ext cx="514350" cy="2286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SI</a:t>
              </a:r>
            </a:p>
          </p:txBody>
        </p:sp>
        <p:sp>
          <p:nvSpPr>
            <p:cNvPr id="96" name="Right Brace 95"/>
            <p:cNvSpPr/>
            <p:nvPr/>
          </p:nvSpPr>
          <p:spPr>
            <a:xfrm rot="5400000">
              <a:off x="5558632" y="3901281"/>
              <a:ext cx="304800" cy="1360487"/>
            </a:xfrm>
            <a:prstGeom prst="rightBrace">
              <a:avLst>
                <a:gd name="adj1" fmla="val 3119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dirty="0">
                <a:solidFill>
                  <a:prstClr val="black"/>
                </a:solidFill>
                <a:latin typeface="Arial" pitchFamily="34" charset="0"/>
                <a:cs typeface="Arial" pitchFamily="34" charset="0"/>
              </a:endParaRPr>
            </a:p>
          </p:txBody>
        </p:sp>
        <p:sp>
          <p:nvSpPr>
            <p:cNvPr id="24606" name="TextBox 96"/>
            <p:cNvSpPr txBox="1">
              <a:spLocks noChangeArrowheads="1"/>
            </p:cNvSpPr>
            <p:nvPr/>
          </p:nvSpPr>
          <p:spPr bwMode="auto">
            <a:xfrm>
              <a:off x="4905088" y="4686300"/>
              <a:ext cx="150393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Space Link Extension</a:t>
              </a:r>
            </a:p>
          </p:txBody>
        </p:sp>
        <p:sp>
          <p:nvSpPr>
            <p:cNvPr id="98" name="Right Brace 97"/>
            <p:cNvSpPr/>
            <p:nvPr/>
          </p:nvSpPr>
          <p:spPr>
            <a:xfrm rot="5400000">
              <a:off x="2945606" y="3593305"/>
              <a:ext cx="304800" cy="1957389"/>
            </a:xfrm>
            <a:prstGeom prst="rightBrace">
              <a:avLst>
                <a:gd name="adj1" fmla="val 3119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dirty="0">
                <a:solidFill>
                  <a:prstClr val="black"/>
                </a:solidFill>
                <a:latin typeface="Arial" pitchFamily="34" charset="0"/>
                <a:cs typeface="Arial" pitchFamily="34" charset="0"/>
              </a:endParaRPr>
            </a:p>
          </p:txBody>
        </p:sp>
        <p:sp>
          <p:nvSpPr>
            <p:cNvPr id="24608" name="TextBox 98"/>
            <p:cNvSpPr txBox="1">
              <a:spLocks noChangeArrowheads="1"/>
            </p:cNvSpPr>
            <p:nvPr/>
          </p:nvSpPr>
          <p:spPr bwMode="auto">
            <a:xfrm>
              <a:off x="2644719" y="4686300"/>
              <a:ext cx="96372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Space Link 1</a:t>
              </a:r>
            </a:p>
          </p:txBody>
        </p:sp>
        <p:sp>
          <p:nvSpPr>
            <p:cNvPr id="100" name="Right Brace 99"/>
            <p:cNvSpPr/>
            <p:nvPr/>
          </p:nvSpPr>
          <p:spPr>
            <a:xfrm rot="5400000">
              <a:off x="998538" y="4335462"/>
              <a:ext cx="304800" cy="492125"/>
            </a:xfrm>
            <a:prstGeom prst="rightBrace">
              <a:avLst>
                <a:gd name="adj1" fmla="val 3119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dirty="0">
                <a:solidFill>
                  <a:prstClr val="black"/>
                </a:solidFill>
                <a:latin typeface="Arial" pitchFamily="34" charset="0"/>
                <a:cs typeface="Arial" pitchFamily="34" charset="0"/>
              </a:endParaRPr>
            </a:p>
          </p:txBody>
        </p:sp>
        <p:sp>
          <p:nvSpPr>
            <p:cNvPr id="24610" name="TextBox 100"/>
            <p:cNvSpPr txBox="1">
              <a:spLocks noChangeArrowheads="1"/>
            </p:cNvSpPr>
            <p:nvPr/>
          </p:nvSpPr>
          <p:spPr bwMode="auto">
            <a:xfrm>
              <a:off x="704000" y="4686300"/>
              <a:ext cx="96372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Space Link 2</a:t>
              </a:r>
            </a:p>
          </p:txBody>
        </p:sp>
        <p:sp>
          <p:nvSpPr>
            <p:cNvPr id="102" name="Left Arrow 101"/>
            <p:cNvSpPr/>
            <p:nvPr/>
          </p:nvSpPr>
          <p:spPr>
            <a:xfrm>
              <a:off x="2011363" y="5038725"/>
              <a:ext cx="6835775" cy="246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Arial" pitchFamily="34" charset="0"/>
                <a:cs typeface="Arial" pitchFamily="34" charset="0"/>
              </a:endParaRPr>
            </a:p>
          </p:txBody>
        </p:sp>
        <p:sp>
          <p:nvSpPr>
            <p:cNvPr id="24612" name="TextBox 102"/>
            <p:cNvSpPr txBox="1">
              <a:spLocks noChangeArrowheads="1"/>
            </p:cNvSpPr>
            <p:nvPr/>
          </p:nvSpPr>
          <p:spPr bwMode="auto">
            <a:xfrm>
              <a:off x="4101400" y="5284788"/>
              <a:ext cx="191751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000" b="1" dirty="0">
                  <a:solidFill>
                    <a:prstClr val="black"/>
                  </a:solidFill>
                  <a:cs typeface="Arial" pitchFamily="34" charset="0"/>
                </a:rPr>
                <a:t>Application Data Transfer #1</a:t>
              </a:r>
            </a:p>
          </p:txBody>
        </p:sp>
        <p:sp>
          <p:nvSpPr>
            <p:cNvPr id="76" name="Rectangle 75"/>
            <p:cNvSpPr/>
            <p:nvPr/>
          </p:nvSpPr>
          <p:spPr>
            <a:xfrm>
              <a:off x="8286750" y="3263900"/>
              <a:ext cx="609600" cy="346075"/>
            </a:xfrm>
            <a:prstGeom prst="rect">
              <a:avLst/>
            </a:prstGeom>
            <a:solidFill>
              <a:srgbClr val="B0373E"/>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CFDP</a:t>
              </a:r>
            </a:p>
          </p:txBody>
        </p:sp>
        <p:sp>
          <p:nvSpPr>
            <p:cNvPr id="50" name="Rectangle 49"/>
            <p:cNvSpPr/>
            <p:nvPr/>
          </p:nvSpPr>
          <p:spPr>
            <a:xfrm>
              <a:off x="1741488" y="3629025"/>
              <a:ext cx="395287" cy="2286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SI</a:t>
              </a:r>
            </a:p>
          </p:txBody>
        </p:sp>
        <p:sp>
          <p:nvSpPr>
            <p:cNvPr id="51" name="Rectangle 50"/>
            <p:cNvSpPr/>
            <p:nvPr/>
          </p:nvSpPr>
          <p:spPr>
            <a:xfrm>
              <a:off x="4076700" y="3609975"/>
              <a:ext cx="569913" cy="2286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457200">
                <a:defRPr/>
              </a:pPr>
              <a:r>
                <a:rPr lang="en-US" sz="1000" b="1" dirty="0">
                  <a:solidFill>
                    <a:prstClr val="white"/>
                  </a:solidFill>
                  <a:latin typeface="Arial" pitchFamily="34" charset="0"/>
                  <a:cs typeface="Arial" pitchFamily="34" charset="0"/>
                </a:rPr>
                <a:t>SI</a:t>
              </a:r>
            </a:p>
          </p:txBody>
        </p:sp>
      </p:grpSp>
      <p:sp>
        <p:nvSpPr>
          <p:cNvPr id="2" name="Title 1"/>
          <p:cNvSpPr>
            <a:spLocks noGrp="1"/>
          </p:cNvSpPr>
          <p:nvPr>
            <p:ph type="title"/>
          </p:nvPr>
        </p:nvSpPr>
        <p:spPr>
          <a:xfrm>
            <a:off x="2209800" y="304800"/>
            <a:ext cx="7772400" cy="762000"/>
          </a:xfrm>
        </p:spPr>
        <p:txBody>
          <a:bodyPr vert="horz" lIns="91440" tIns="45720" rIns="91440" bIns="45720" rtlCol="0" anchor="ctr">
            <a:normAutofit fontScale="90000"/>
          </a:bodyPr>
          <a:lstStyle/>
          <a:p>
            <a:r>
              <a:rPr lang="en-US" sz="3200" dirty="0"/>
              <a:t>Figure 6-17: End-to-End Generic Protocol for Forward Last-Hop Service</a:t>
            </a:r>
            <a:br>
              <a:rPr lang="en-US" sz="3200" dirty="0"/>
            </a:br>
            <a:endParaRPr lang="en-US" sz="32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32172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vert="horz" lIns="91440" tIns="45720" rIns="91440" bIns="45720" rtlCol="0" anchor="ctr">
            <a:normAutofit/>
          </a:bodyPr>
          <a:lstStyle/>
          <a:p>
            <a:r>
              <a:rPr lang="en-US" dirty="0"/>
              <a:t>Figure 6-32: Last-Hop Delivery Package Assembly</a:t>
            </a:r>
          </a:p>
        </p:txBody>
      </p:sp>
      <p:grpSp>
        <p:nvGrpSpPr>
          <p:cNvPr id="2" name="Group 1"/>
          <p:cNvGrpSpPr/>
          <p:nvPr/>
        </p:nvGrpSpPr>
        <p:grpSpPr>
          <a:xfrm>
            <a:off x="3517106" y="1765935"/>
            <a:ext cx="5157788" cy="4062764"/>
            <a:chOff x="1949450" y="2400300"/>
            <a:chExt cx="5157788" cy="4062764"/>
          </a:xfrm>
        </p:grpSpPr>
        <p:sp>
          <p:nvSpPr>
            <p:cNvPr id="16394" name="Oval 7"/>
            <p:cNvSpPr>
              <a:spLocks noChangeArrowheads="1"/>
            </p:cNvSpPr>
            <p:nvPr/>
          </p:nvSpPr>
          <p:spPr bwMode="auto">
            <a:xfrm>
              <a:off x="3322638" y="3252846"/>
              <a:ext cx="2452687" cy="606466"/>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a:solidFill>
                    <a:prstClr val="black"/>
                  </a:solidFill>
                  <a:latin typeface="Helvetica" pitchFamily="34" charset="0"/>
                  <a:ea typeface="ÇlÇr ñæí©"/>
                  <a:cs typeface="Helvetica" pitchFamily="34" charset="0"/>
                </a:rPr>
                <a:t>User Forward</a:t>
              </a:r>
            </a:p>
            <a:p>
              <a:pPr algn="ctr" fontAlgn="base">
                <a:lnSpc>
                  <a:spcPct val="80000"/>
                </a:lnSpc>
                <a:spcBef>
                  <a:spcPct val="0"/>
                </a:spcBef>
                <a:spcAft>
                  <a:spcPct val="0"/>
                </a:spcAft>
              </a:pPr>
              <a:r>
                <a:rPr lang="en-US" sz="1200">
                  <a:solidFill>
                    <a:prstClr val="black"/>
                  </a:solidFill>
                  <a:latin typeface="Helvetica" pitchFamily="34" charset="0"/>
                  <a:ea typeface="ÇlÇr ñæí©"/>
                  <a:cs typeface="Helvetica" pitchFamily="34" charset="0"/>
                </a:rPr>
                <a:t>Delivery Package Application</a:t>
              </a:r>
            </a:p>
          </p:txBody>
        </p:sp>
        <p:sp>
          <p:nvSpPr>
            <p:cNvPr id="16395" name="Text Box 16"/>
            <p:cNvSpPr txBox="1">
              <a:spLocks noChangeArrowheads="1"/>
            </p:cNvSpPr>
            <p:nvPr/>
          </p:nvSpPr>
          <p:spPr bwMode="auto">
            <a:xfrm>
              <a:off x="3807619" y="5604093"/>
              <a:ext cx="1482725" cy="274657"/>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IP</a:t>
              </a:r>
            </a:p>
          </p:txBody>
        </p:sp>
        <p:cxnSp>
          <p:nvCxnSpPr>
            <p:cNvPr id="16396" name="Straight Connector 35"/>
            <p:cNvCxnSpPr>
              <a:cxnSpLocks noChangeShapeType="1"/>
              <a:stCxn id="16394" idx="4"/>
              <a:endCxn id="16395" idx="0"/>
            </p:cNvCxnSpPr>
            <p:nvPr/>
          </p:nvCxnSpPr>
          <p:spPr bwMode="auto">
            <a:xfrm>
              <a:off x="4549775" y="3859213"/>
              <a:ext cx="0" cy="1744662"/>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6397" name="Text Box 15"/>
            <p:cNvSpPr txBox="1">
              <a:spLocks noChangeArrowheads="1"/>
            </p:cNvSpPr>
            <p:nvPr/>
          </p:nvSpPr>
          <p:spPr bwMode="auto">
            <a:xfrm>
              <a:off x="3807619" y="5160356"/>
              <a:ext cx="1482725" cy="274657"/>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a:solidFill>
                    <a:prstClr val="black"/>
                  </a:solidFill>
                  <a:latin typeface="Helvetica" pitchFamily="34" charset="0"/>
                  <a:ea typeface="ÇlÇr ñæí©"/>
                  <a:cs typeface="Helvetica" pitchFamily="34" charset="0"/>
                </a:rPr>
                <a:t>TCP</a:t>
              </a:r>
            </a:p>
          </p:txBody>
        </p:sp>
        <p:sp>
          <p:nvSpPr>
            <p:cNvPr id="16398" name="Text Box 15"/>
            <p:cNvSpPr txBox="1">
              <a:spLocks noChangeArrowheads="1"/>
            </p:cNvSpPr>
            <p:nvPr/>
          </p:nvSpPr>
          <p:spPr bwMode="auto">
            <a:xfrm>
              <a:off x="3807619" y="4716621"/>
              <a:ext cx="1482725" cy="274656"/>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200" dirty="0">
                  <a:solidFill>
                    <a:prstClr val="black"/>
                  </a:solidFill>
                  <a:latin typeface="Helvetica" pitchFamily="34" charset="0"/>
                  <a:ea typeface="ÇlÇr ñæí©"/>
                  <a:cs typeface="Helvetica" pitchFamily="34" charset="0"/>
                </a:rPr>
                <a:t>CSTS Transfer File </a:t>
              </a:r>
            </a:p>
          </p:txBody>
        </p:sp>
        <p:grpSp>
          <p:nvGrpSpPr>
            <p:cNvPr id="16399" name="Group 76"/>
            <p:cNvGrpSpPr>
              <a:grpSpLocks/>
            </p:cNvGrpSpPr>
            <p:nvPr/>
          </p:nvGrpSpPr>
          <p:grpSpPr bwMode="auto">
            <a:xfrm>
              <a:off x="4270375" y="4065701"/>
              <a:ext cx="557213" cy="441355"/>
              <a:chOff x="4267200" y="4432751"/>
              <a:chExt cx="557840" cy="441146"/>
            </a:xfrm>
          </p:grpSpPr>
          <p:sp>
            <p:nvSpPr>
              <p:cNvPr id="41" name="Can 40"/>
              <p:cNvSpPr>
                <a:spLocks noChangeArrowheads="1"/>
              </p:cNvSpPr>
              <p:nvPr/>
            </p:nvSpPr>
            <p:spPr bwMode="auto">
              <a:xfrm>
                <a:off x="4267200" y="4575445"/>
                <a:ext cx="557840" cy="298309"/>
              </a:xfrm>
              <a:prstGeom prst="can">
                <a:avLst>
                  <a:gd name="adj" fmla="val 25000"/>
                </a:avLst>
              </a:prstGeom>
              <a:solidFill>
                <a:srgbClr val="3170DC"/>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latin typeface="Helvetica" pitchFamily="34" charset="0"/>
                  <a:ea typeface="ＭＳ Ｐゴシック" pitchFamily="34" charset="-128"/>
                  <a:cs typeface="Helvetica" pitchFamily="34" charset="0"/>
                </a:endParaRPr>
              </a:p>
            </p:txBody>
          </p:sp>
          <p:grpSp>
            <p:nvGrpSpPr>
              <p:cNvPr id="16412" name="Group 16"/>
              <p:cNvGrpSpPr>
                <a:grpSpLocks/>
              </p:cNvGrpSpPr>
              <p:nvPr/>
            </p:nvGrpSpPr>
            <p:grpSpPr bwMode="auto">
              <a:xfrm>
                <a:off x="4267200" y="4432751"/>
                <a:ext cx="557840" cy="217765"/>
                <a:chOff x="5156200" y="4652963"/>
                <a:chExt cx="2627921" cy="1908870"/>
              </a:xfrm>
            </p:grpSpPr>
            <p:sp>
              <p:nvSpPr>
                <p:cNvPr id="46" name="Can 45"/>
                <p:cNvSpPr>
                  <a:spLocks noChangeArrowheads="1"/>
                </p:cNvSpPr>
                <p:nvPr/>
              </p:nvSpPr>
              <p:spPr bwMode="auto">
                <a:xfrm>
                  <a:off x="5156200" y="5208334"/>
                  <a:ext cx="2627921" cy="1349171"/>
                </a:xfrm>
                <a:prstGeom prst="can">
                  <a:avLst>
                    <a:gd name="adj" fmla="val 47301"/>
                  </a:avLst>
                </a:prstGeom>
                <a:solidFill>
                  <a:srgbClr val="FFFF00"/>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000000"/>
                    </a:solidFill>
                    <a:latin typeface="Helvetica" pitchFamily="34" charset="0"/>
                    <a:ea typeface="ＭＳ Ｐゴシック" pitchFamily="34" charset="-128"/>
                    <a:cs typeface="Helvetica" pitchFamily="34" charset="0"/>
                  </a:endParaRPr>
                </a:p>
              </p:txBody>
            </p:sp>
            <p:sp>
              <p:nvSpPr>
                <p:cNvPr id="47" name="Can 46"/>
                <p:cNvSpPr>
                  <a:spLocks noChangeArrowheads="1"/>
                </p:cNvSpPr>
                <p:nvPr/>
              </p:nvSpPr>
              <p:spPr bwMode="auto">
                <a:xfrm>
                  <a:off x="5156200" y="4651973"/>
                  <a:ext cx="2627921" cy="1196176"/>
                </a:xfrm>
                <a:prstGeom prst="can">
                  <a:avLst>
                    <a:gd name="adj" fmla="val 50000"/>
                  </a:avLst>
                </a:prstGeom>
                <a:solidFill>
                  <a:srgbClr val="FF9A4A"/>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000000"/>
                    </a:solidFill>
                    <a:latin typeface="Helvetica" pitchFamily="34" charset="0"/>
                    <a:ea typeface="ＭＳ Ｐゴシック" pitchFamily="34" charset="-128"/>
                    <a:cs typeface="Helvetica" pitchFamily="34" charset="0"/>
                  </a:endParaRPr>
                </a:p>
              </p:txBody>
            </p:sp>
          </p:grpSp>
        </p:grpSp>
        <p:sp>
          <p:nvSpPr>
            <p:cNvPr id="16400" name="AutoShape 27"/>
            <p:cNvSpPr>
              <a:spLocks noChangeArrowheads="1"/>
            </p:cNvSpPr>
            <p:nvPr/>
          </p:nvSpPr>
          <p:spPr bwMode="auto">
            <a:xfrm>
              <a:off x="5364163" y="2409032"/>
              <a:ext cx="731520" cy="361975"/>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defTabSz="457200" fontAlgn="base">
                <a:spcBef>
                  <a:spcPct val="0"/>
                </a:spcBef>
                <a:spcAft>
                  <a:spcPct val="0"/>
                </a:spcAft>
              </a:pPr>
              <a:r>
                <a:rPr lang="en-GB" sz="1000" b="1">
                  <a:solidFill>
                    <a:prstClr val="white"/>
                  </a:solidFill>
                  <a:latin typeface="Helvetica" pitchFamily="34" charset="0"/>
                  <a:ea typeface="ＭＳ Ｐゴシック" pitchFamily="34" charset="-128"/>
                  <a:cs typeface="Helvetica" pitchFamily="34" charset="0"/>
                </a:rPr>
                <a:t>Files</a:t>
              </a:r>
            </a:p>
          </p:txBody>
        </p:sp>
        <p:sp>
          <p:nvSpPr>
            <p:cNvPr id="16401" name="AutoShape 27"/>
            <p:cNvSpPr>
              <a:spLocks noChangeArrowheads="1"/>
            </p:cNvSpPr>
            <p:nvPr/>
          </p:nvSpPr>
          <p:spPr bwMode="auto">
            <a:xfrm>
              <a:off x="4221163" y="2409032"/>
              <a:ext cx="731520" cy="361975"/>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defTabSz="457200" fontAlgn="base">
                <a:spcBef>
                  <a:spcPct val="0"/>
                </a:spcBef>
                <a:spcAft>
                  <a:spcPct val="0"/>
                </a:spcAft>
              </a:pPr>
              <a:r>
                <a:rPr lang="en-GB" sz="1000" b="1" dirty="0">
                  <a:solidFill>
                    <a:prstClr val="white"/>
                  </a:solidFill>
                  <a:latin typeface="Helvetica" pitchFamily="34" charset="0"/>
                  <a:ea typeface="ＭＳ Ｐゴシック" pitchFamily="34" charset="-128"/>
                  <a:cs typeface="Helvetica" pitchFamily="34" charset="0"/>
                </a:rPr>
                <a:t>Space </a:t>
              </a:r>
            </a:p>
            <a:p>
              <a:pPr algn="ctr" defTabSz="457200" fontAlgn="base">
                <a:spcBef>
                  <a:spcPct val="0"/>
                </a:spcBef>
                <a:spcAft>
                  <a:spcPct val="0"/>
                </a:spcAft>
              </a:pPr>
              <a:r>
                <a:rPr lang="en-GB" sz="1000" b="1" dirty="0">
                  <a:solidFill>
                    <a:prstClr val="white"/>
                  </a:solidFill>
                  <a:latin typeface="Helvetica" pitchFamily="34" charset="0"/>
                  <a:ea typeface="ＭＳ Ｐゴシック" pitchFamily="34" charset="-128"/>
                  <a:cs typeface="Helvetica" pitchFamily="34" charset="0"/>
                </a:rPr>
                <a:t>Packets</a:t>
              </a:r>
            </a:p>
          </p:txBody>
        </p:sp>
        <p:sp>
          <p:nvSpPr>
            <p:cNvPr id="16402" name="AutoShape 50"/>
            <p:cNvSpPr>
              <a:spLocks noChangeArrowheads="1"/>
            </p:cNvSpPr>
            <p:nvPr/>
          </p:nvSpPr>
          <p:spPr bwMode="auto">
            <a:xfrm>
              <a:off x="3167063" y="2400300"/>
              <a:ext cx="731520" cy="379439"/>
            </a:xfrm>
            <a:prstGeom prst="roundRect">
              <a:avLst>
                <a:gd name="adj" fmla="val 16667"/>
              </a:avLst>
            </a:prstGeom>
            <a:solidFill>
              <a:srgbClr val="3F80CD"/>
            </a:solidFill>
            <a:ln w="9525">
              <a:solidFill>
                <a:schemeClr val="tx1"/>
              </a:solidFill>
              <a:round/>
              <a:headEnd type="none" w="sm" len="sm"/>
              <a:tailEnd type="none" w="sm" len="sm"/>
            </a:ln>
          </p:spPr>
          <p:txBody>
            <a:bodyPr wrap="none" anchor="ctr"/>
            <a:lstStyle/>
            <a:p>
              <a:pPr algn="ctr" defTabSz="457200" fontAlgn="base">
                <a:spcBef>
                  <a:spcPct val="0"/>
                </a:spcBef>
                <a:spcAft>
                  <a:spcPct val="0"/>
                </a:spcAft>
              </a:pPr>
              <a:r>
                <a:rPr lang="en-GB" sz="1000" b="1" dirty="0">
                  <a:solidFill>
                    <a:prstClr val="white"/>
                  </a:solidFill>
                  <a:latin typeface="Helvetica" pitchFamily="34" charset="0"/>
                  <a:ea typeface="ＭＳ Ｐゴシック" pitchFamily="34" charset="-128"/>
                  <a:cs typeface="Helvetica" pitchFamily="34" charset="0"/>
                </a:rPr>
                <a:t>Direct</a:t>
              </a:r>
            </a:p>
            <a:p>
              <a:pPr algn="ctr" defTabSz="457200" fontAlgn="base">
                <a:spcBef>
                  <a:spcPct val="0"/>
                </a:spcBef>
                <a:spcAft>
                  <a:spcPct val="0"/>
                </a:spcAft>
              </a:pPr>
              <a:r>
                <a:rPr lang="en-GB" sz="1000" b="1" dirty="0">
                  <a:solidFill>
                    <a:prstClr val="white"/>
                  </a:solidFill>
                  <a:latin typeface="Helvetica" pitchFamily="34" charset="0"/>
                  <a:ea typeface="ＭＳ Ｐゴシック" pitchFamily="34" charset="-128"/>
                  <a:cs typeface="Helvetica" pitchFamily="34" charset="0"/>
                </a:rPr>
                <a:t>TC Frames</a:t>
              </a:r>
            </a:p>
          </p:txBody>
        </p:sp>
        <p:cxnSp>
          <p:nvCxnSpPr>
            <p:cNvPr id="16403" name="Straight Arrow Connector 63"/>
            <p:cNvCxnSpPr>
              <a:cxnSpLocks noChangeShapeType="1"/>
              <a:stCxn id="16405" idx="2"/>
              <a:endCxn id="16394" idx="6"/>
            </p:cNvCxnSpPr>
            <p:nvPr/>
          </p:nvCxnSpPr>
          <p:spPr bwMode="auto">
            <a:xfrm rot="5400000">
              <a:off x="6011849" y="2917891"/>
              <a:ext cx="401665" cy="874713"/>
            </a:xfrm>
            <a:prstGeom prst="bentConnector2">
              <a:avLst/>
            </a:prstGeom>
            <a:noFill/>
            <a:ln w="1905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16404" name="Straight Arrow Connector 66"/>
            <p:cNvCxnSpPr>
              <a:cxnSpLocks noChangeShapeType="1"/>
            </p:cNvCxnSpPr>
            <p:nvPr/>
          </p:nvCxnSpPr>
          <p:spPr bwMode="auto">
            <a:xfrm flipH="1">
              <a:off x="4567954" y="2792440"/>
              <a:ext cx="4046" cy="460406"/>
            </a:xfrm>
            <a:prstGeom prst="straightConnector1">
              <a:avLst/>
            </a:prstGeom>
            <a:noFill/>
            <a:ln w="1905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6405" name="AutoShape 27"/>
            <p:cNvSpPr>
              <a:spLocks noChangeArrowheads="1"/>
            </p:cNvSpPr>
            <p:nvPr/>
          </p:nvSpPr>
          <p:spPr bwMode="auto">
            <a:xfrm>
              <a:off x="6192838" y="2792440"/>
              <a:ext cx="914400" cy="361975"/>
            </a:xfrm>
            <a:prstGeom prst="roundRect">
              <a:avLst>
                <a:gd name="adj" fmla="val 16667"/>
              </a:avLst>
            </a:prstGeom>
            <a:solidFill>
              <a:srgbClr val="FF9A4A"/>
            </a:solidFill>
            <a:ln w="9525">
              <a:solidFill>
                <a:schemeClr val="tx1"/>
              </a:solidFill>
              <a:round/>
              <a:headEnd type="none" w="sm" len="sm"/>
              <a:tailEnd type="none" w="sm" len="sm"/>
            </a:ln>
          </p:spPr>
          <p:txBody>
            <a:bodyPr wrap="none" anchor="ctr"/>
            <a:lstStyle/>
            <a:p>
              <a:pPr algn="ctr" defTabSz="457200" fontAlgn="base">
                <a:spcBef>
                  <a:spcPct val="0"/>
                </a:spcBef>
                <a:spcAft>
                  <a:spcPct val="0"/>
                </a:spcAft>
              </a:pPr>
              <a:r>
                <a:rPr lang="en-GB" sz="1000" b="1">
                  <a:solidFill>
                    <a:srgbClr val="5F5F5F"/>
                  </a:solidFill>
                  <a:latin typeface="Helvetica" pitchFamily="34" charset="0"/>
                  <a:ea typeface="ＭＳ Ｐゴシック" pitchFamily="34" charset="-128"/>
                  <a:cs typeface="Helvetica" pitchFamily="34" charset="0"/>
                </a:rPr>
                <a:t>Delivery</a:t>
              </a:r>
            </a:p>
            <a:p>
              <a:pPr algn="ctr" defTabSz="457200" fontAlgn="base">
                <a:spcBef>
                  <a:spcPct val="0"/>
                </a:spcBef>
                <a:spcAft>
                  <a:spcPct val="0"/>
                </a:spcAft>
              </a:pPr>
              <a:r>
                <a:rPr lang="en-GB" sz="1000" b="1">
                  <a:solidFill>
                    <a:srgbClr val="5F5F5F"/>
                  </a:solidFill>
                  <a:latin typeface="Helvetica" pitchFamily="34" charset="0"/>
                  <a:ea typeface="ＭＳ Ｐゴシック" pitchFamily="34" charset="-128"/>
                  <a:cs typeface="Helvetica" pitchFamily="34" charset="0"/>
                </a:rPr>
                <a:t>Instructions</a:t>
              </a:r>
            </a:p>
          </p:txBody>
        </p:sp>
        <p:sp>
          <p:nvSpPr>
            <p:cNvPr id="16406" name="AutoShape 27"/>
            <p:cNvSpPr>
              <a:spLocks noChangeArrowheads="1"/>
            </p:cNvSpPr>
            <p:nvPr/>
          </p:nvSpPr>
          <p:spPr bwMode="auto">
            <a:xfrm>
              <a:off x="1949450" y="2792440"/>
              <a:ext cx="914400" cy="361975"/>
            </a:xfrm>
            <a:prstGeom prst="roundRect">
              <a:avLst>
                <a:gd name="adj" fmla="val 16667"/>
              </a:avLst>
            </a:prstGeom>
            <a:solidFill>
              <a:srgbClr val="FFFF00"/>
            </a:solidFill>
            <a:ln w="9525">
              <a:solidFill>
                <a:schemeClr val="tx1"/>
              </a:solidFill>
              <a:round/>
              <a:headEnd type="none" w="sm" len="sm"/>
              <a:tailEnd type="none" w="sm" len="sm"/>
            </a:ln>
          </p:spPr>
          <p:txBody>
            <a:bodyPr wrap="none" anchor="ctr"/>
            <a:lstStyle/>
            <a:p>
              <a:pPr algn="ctr" defTabSz="457200" fontAlgn="base">
                <a:spcBef>
                  <a:spcPct val="0"/>
                </a:spcBef>
                <a:spcAft>
                  <a:spcPct val="0"/>
                </a:spcAft>
              </a:pPr>
              <a:r>
                <a:rPr lang="en-GB" sz="1000" b="1">
                  <a:solidFill>
                    <a:srgbClr val="5F5F5F"/>
                  </a:solidFill>
                  <a:latin typeface="Helvetica" pitchFamily="34" charset="0"/>
                  <a:ea typeface="ＭＳ Ｐゴシック" pitchFamily="34" charset="-128"/>
                  <a:cs typeface="Helvetica" pitchFamily="34" charset="0"/>
                </a:rPr>
                <a:t>Link</a:t>
              </a:r>
            </a:p>
            <a:p>
              <a:pPr algn="ctr" defTabSz="457200" fontAlgn="base">
                <a:spcBef>
                  <a:spcPct val="0"/>
                </a:spcBef>
                <a:spcAft>
                  <a:spcPct val="0"/>
                </a:spcAft>
              </a:pPr>
              <a:r>
                <a:rPr lang="en-GB" sz="1000" b="1">
                  <a:solidFill>
                    <a:srgbClr val="5F5F5F"/>
                  </a:solidFill>
                  <a:latin typeface="Helvetica" pitchFamily="34" charset="0"/>
                  <a:ea typeface="ＭＳ Ｐゴシック" pitchFamily="34" charset="-128"/>
                  <a:cs typeface="Helvetica" pitchFamily="34" charset="0"/>
                </a:rPr>
                <a:t>Configuration</a:t>
              </a:r>
            </a:p>
          </p:txBody>
        </p:sp>
        <p:cxnSp>
          <p:nvCxnSpPr>
            <p:cNvPr id="16407" name="Straight Arrow Connector 78"/>
            <p:cNvCxnSpPr>
              <a:cxnSpLocks noChangeShapeType="1"/>
              <a:stCxn id="16400" idx="2"/>
              <a:endCxn id="16394" idx="7"/>
            </p:cNvCxnSpPr>
            <p:nvPr/>
          </p:nvCxnSpPr>
          <p:spPr bwMode="auto">
            <a:xfrm flipH="1">
              <a:off x="5416137" y="2771007"/>
              <a:ext cx="313786" cy="570654"/>
            </a:xfrm>
            <a:prstGeom prst="straightConnector1">
              <a:avLst/>
            </a:prstGeom>
            <a:noFill/>
            <a:ln w="1905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6408" name="Straight Arrow Connector 79"/>
            <p:cNvCxnSpPr>
              <a:cxnSpLocks noChangeShapeType="1"/>
              <a:stCxn id="16402" idx="2"/>
              <a:endCxn id="16394" idx="1"/>
            </p:cNvCxnSpPr>
            <p:nvPr/>
          </p:nvCxnSpPr>
          <p:spPr bwMode="auto">
            <a:xfrm>
              <a:off x="3532823" y="2779739"/>
              <a:ext cx="149003" cy="561922"/>
            </a:xfrm>
            <a:prstGeom prst="straightConnector1">
              <a:avLst/>
            </a:prstGeom>
            <a:noFill/>
            <a:ln w="1905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6409" name="Straight Arrow Connector 63"/>
            <p:cNvCxnSpPr>
              <a:cxnSpLocks noChangeShapeType="1"/>
              <a:stCxn id="16406" idx="2"/>
              <a:endCxn id="16394" idx="2"/>
            </p:cNvCxnSpPr>
            <p:nvPr/>
          </p:nvCxnSpPr>
          <p:spPr bwMode="auto">
            <a:xfrm rot="16200000" flipH="1">
              <a:off x="2663811" y="2897253"/>
              <a:ext cx="401665" cy="915988"/>
            </a:xfrm>
            <a:prstGeom prst="bentConnector2">
              <a:avLst/>
            </a:prstGeom>
            <a:noFill/>
            <a:ln w="1905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6410" name="Rectangle 85"/>
            <p:cNvSpPr>
              <a:spLocks noChangeArrowheads="1"/>
            </p:cNvSpPr>
            <p:nvPr/>
          </p:nvSpPr>
          <p:spPr bwMode="auto">
            <a:xfrm>
              <a:off x="2898530" y="6001399"/>
              <a:ext cx="330090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fontAlgn="base">
                <a:lnSpc>
                  <a:spcPts val="1400"/>
                </a:lnSpc>
                <a:spcBef>
                  <a:spcPct val="0"/>
                </a:spcBef>
                <a:spcAft>
                  <a:spcPct val="0"/>
                </a:spcAft>
              </a:pPr>
              <a:r>
                <a:rPr lang="en-US" sz="1200" b="1" dirty="0">
                  <a:solidFill>
                    <a:prstClr val="black"/>
                  </a:solidFill>
                  <a:latin typeface="Helvetica" pitchFamily="34" charset="0"/>
                  <a:ea typeface="ÇlÇr ñæí©"/>
                  <a:cs typeface="Helvetica" pitchFamily="34" charset="0"/>
                </a:rPr>
                <a:t>ABA Last-Hop Delivery Package Assembly </a:t>
              </a:r>
              <a:br>
                <a:rPr lang="en-US" sz="1200" b="1" dirty="0">
                  <a:solidFill>
                    <a:prstClr val="black"/>
                  </a:solidFill>
                  <a:latin typeface="Helvetica" pitchFamily="34" charset="0"/>
                  <a:ea typeface="ÇlÇr ñæí©"/>
                  <a:cs typeface="Helvetica" pitchFamily="34" charset="0"/>
                </a:rPr>
              </a:br>
              <a:r>
                <a:rPr lang="en-US" sz="1200" b="1" dirty="0">
                  <a:solidFill>
                    <a:prstClr val="black"/>
                  </a:solidFill>
                  <a:latin typeface="Helvetica" pitchFamily="34" charset="0"/>
                  <a:ea typeface="ÇlÇr ñæí©"/>
                  <a:cs typeface="Helvetica" pitchFamily="34" charset="0"/>
                </a:rPr>
                <a:t>and CSTS Transfer-File Delivery</a:t>
              </a:r>
            </a:p>
          </p:txBody>
        </p:sp>
      </p:grpSp>
    </p:spTree>
    <p:extLst>
      <p:ext uri="{BB962C8B-B14F-4D97-AF65-F5344CB8AC3E}">
        <p14:creationId xmlns:p14="http://schemas.microsoft.com/office/powerpoint/2010/main" val="312241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8BF4-0E68-8963-199B-F89A17ACAE9E}"/>
              </a:ext>
            </a:extLst>
          </p:cNvPr>
          <p:cNvSpPr>
            <a:spLocks noGrp="1"/>
          </p:cNvSpPr>
          <p:nvPr>
            <p:ph type="title"/>
          </p:nvPr>
        </p:nvSpPr>
        <p:spPr/>
        <p:txBody>
          <a:bodyPr/>
          <a:lstStyle/>
          <a:p>
            <a:r>
              <a:rPr lang="en-US" dirty="0">
                <a:solidFill>
                  <a:srgbClr val="000099"/>
                </a:solidFill>
                <a:effectLst>
                  <a:outerShdw blurRad="38100" dist="38100" dir="2700000" algn="tl">
                    <a:srgbClr val="000000">
                      <a:alpha val="43137"/>
                    </a:srgbClr>
                  </a:outerShdw>
                </a:effectLst>
              </a:rPr>
              <a:t>SEA: Comments on IOAG LCAWG Protocol Diagram</a:t>
            </a:r>
          </a:p>
        </p:txBody>
      </p:sp>
      <p:sp>
        <p:nvSpPr>
          <p:cNvPr id="3" name="Content Placeholder 2">
            <a:extLst>
              <a:ext uri="{FF2B5EF4-FFF2-40B4-BE49-F238E27FC236}">
                <a16:creationId xmlns:a16="http://schemas.microsoft.com/office/drawing/2014/main" id="{70270F4C-26E8-19F3-4494-D71C8ABBF9D5}"/>
              </a:ext>
            </a:extLst>
          </p:cNvPr>
          <p:cNvSpPr>
            <a:spLocks noGrp="1"/>
          </p:cNvSpPr>
          <p:nvPr>
            <p:ph idx="1"/>
          </p:nvPr>
        </p:nvSpPr>
        <p:spPr>
          <a:xfrm>
            <a:off x="609600" y="770708"/>
            <a:ext cx="10863100" cy="5107578"/>
          </a:xfrm>
        </p:spPr>
        <p:txBody>
          <a:bodyPr/>
          <a:lstStyle/>
          <a:p>
            <a:r>
              <a:rPr lang="en-US" sz="2000" dirty="0"/>
              <a:t>There is a large set of these protocols stack diagrams, all of which focus on the end-to-end concerns of DTN data flow from the  User Applications in the MOC to the User Application in the Lunar Orbiter or Lunar Surface Vehicle, using the services of an Earth Station and one or more Lunar Relays.</a:t>
            </a:r>
          </a:p>
          <a:p>
            <a:r>
              <a:rPr lang="en-US" sz="2000" dirty="0"/>
              <a:t>Different configurations of node types and protocols are shown.</a:t>
            </a:r>
          </a:p>
          <a:p>
            <a:r>
              <a:rPr lang="en-US" sz="2000" u="sng" dirty="0"/>
              <a:t>All contain the same, simplified but inaccurate diagram, including undocumented and non-standard protocol stacks, in the Earth Station (dashed lines on </a:t>
            </a:r>
            <a:r>
              <a:rPr lang="en-US" sz="2000" u="sng" dirty="0" err="1"/>
              <a:t>pg</a:t>
            </a:r>
            <a:r>
              <a:rPr lang="en-US" sz="2000" u="sng" dirty="0"/>
              <a:t> 4).</a:t>
            </a:r>
          </a:p>
          <a:p>
            <a:r>
              <a:rPr lang="en-US" sz="2000" dirty="0"/>
              <a:t>The issues:</a:t>
            </a:r>
          </a:p>
          <a:p>
            <a:pPr lvl="1"/>
            <a:r>
              <a:rPr lang="en-US" sz="1600" dirty="0"/>
              <a:t>There are no CCSDS standards documents that describe this Earth Station configuration and the typical Earth Station service production does not support what is shown</a:t>
            </a:r>
          </a:p>
          <a:p>
            <a:pPr lvl="1"/>
            <a:r>
              <a:rPr lang="en-US" sz="1600" dirty="0"/>
              <a:t>This configuration does not include the required SLE/CSTS service elements to support the “normal” TT&amp;C services that all CCSDS Earth Stations include, as well as DTN</a:t>
            </a:r>
          </a:p>
          <a:p>
            <a:pPr lvl="1"/>
            <a:r>
              <a:rPr lang="en-US" sz="1600" dirty="0"/>
              <a:t>Without these SLE/CSTS services there is no standard DTE/DFE link layer comms to/from the S/C</a:t>
            </a:r>
          </a:p>
          <a:p>
            <a:pPr lvl="1"/>
            <a:r>
              <a:rPr lang="en-US" sz="1600" dirty="0"/>
              <a:t>There are two standardized CCSDS Earth Station configurations that be used: one that uses standard SLE F-CLTU &amp; R-CF (SSI Stage 1, limited to TC) and one that uses FF-CSTS &amp; R-CF (SSI Stage 2)</a:t>
            </a:r>
          </a:p>
          <a:p>
            <a:pPr lvl="1"/>
            <a:r>
              <a:rPr lang="en-US" sz="1600" dirty="0"/>
              <a:t>Only the documented SSI Stage 2 configuration provides the kinds of services shown in these diagrams and provides support for forward USLP (or AOS) as well as normal TT&amp;C, the Stage 1 F-CLTU does not</a:t>
            </a:r>
          </a:p>
          <a:p>
            <a:pPr lvl="1"/>
            <a:r>
              <a:rPr lang="en-US" sz="1600" dirty="0"/>
              <a:t>The documented SSI Stage 1 configuration only supports forward TC (not USLP nor AOS), cannot support DTN deployment in the Earth Station, and requires the User MOC for the Relay Nodes to handle all DTN traffic flows and data stream merging</a:t>
            </a:r>
          </a:p>
          <a:p>
            <a:pPr lvl="2"/>
            <a:r>
              <a:rPr lang="en-US" sz="1400" dirty="0">
                <a:solidFill>
                  <a:srgbClr val="FF0000"/>
                </a:solidFill>
              </a:rPr>
              <a:t>Failure to include the required features and standards means that what is presented is an unsupported, and undocumented Earth Station configuration</a:t>
            </a:r>
          </a:p>
          <a:p>
            <a:pPr lvl="1"/>
            <a:r>
              <a:rPr lang="en-US" sz="1600" dirty="0"/>
              <a:t>There is no MOC shown to operate the Lunar Relay Orbiter nor Lunar Gateway</a:t>
            </a:r>
          </a:p>
        </p:txBody>
      </p:sp>
    </p:spTree>
    <p:extLst>
      <p:ext uri="{BB962C8B-B14F-4D97-AF65-F5344CB8AC3E}">
        <p14:creationId xmlns:p14="http://schemas.microsoft.com/office/powerpoint/2010/main" val="400647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656" y="2807761"/>
            <a:ext cx="11880914" cy="13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61" tIns="43981" rIns="87961" bIns="43981" numCol="1" anchor="b" anchorCtr="0" compatLnSpc="1">
            <a:prstTxWarp prst="textNoShape">
              <a:avLst/>
            </a:prstTxWarp>
            <a:spAutoFit/>
          </a:bodyPr>
          <a:lstStyle/>
          <a:p>
            <a:pPr defTabSz="879649">
              <a:defRPr/>
            </a:pPr>
            <a:r>
              <a:rPr lang="en-US" sz="3989" b="1" dirty="0">
                <a:solidFill>
                  <a:schemeClr val="bg1"/>
                </a:solidFill>
                <a:latin typeface="Arial" panose="020B0604020202020204" pitchFamily="34" charset="0"/>
                <a:ea typeface="+mj-ea"/>
                <a:cs typeface="Arial" panose="020B0604020202020204" pitchFamily="34" charset="0"/>
              </a:rPr>
              <a:t>Activity for the implementation of a Open ISL standard</a:t>
            </a:r>
            <a:endParaRPr lang="en-GB" sz="3989" b="1" dirty="0">
              <a:solidFill>
                <a:schemeClr val="bg1"/>
              </a:solidFill>
              <a:latin typeface="Arial" panose="020B0604020202020204" pitchFamily="34" charset="0"/>
              <a:ea typeface="+mj-ea"/>
              <a:cs typeface="Arial" panose="020B0604020202020204" pitchFamily="34" charset="0"/>
            </a:endParaRPr>
          </a:p>
        </p:txBody>
      </p:sp>
      <p:sp>
        <p:nvSpPr>
          <p:cNvPr id="7" name="Text Box 24"/>
          <p:cNvSpPr txBox="1">
            <a:spLocks noChangeArrowheads="1"/>
          </p:cNvSpPr>
          <p:nvPr/>
        </p:nvSpPr>
        <p:spPr bwMode="auto">
          <a:xfrm>
            <a:off x="5965388" y="5219249"/>
            <a:ext cx="6041183" cy="276244"/>
          </a:xfrm>
          <a:prstGeom prst="rect">
            <a:avLst/>
          </a:prstGeom>
          <a:noFill/>
          <a:ln>
            <a:noFill/>
          </a:ln>
          <a:effectLst/>
        </p:spPr>
        <p:txBody>
          <a:bodyPr wrap="square">
            <a:spAutoFit/>
          </a:bodyPr>
          <a:lstStyle/>
          <a:p>
            <a:pPr algn="r"/>
            <a:r>
              <a:rPr lang="en-GB" sz="1197" dirty="0">
                <a:solidFill>
                  <a:schemeClr val="bg1"/>
                </a:solidFill>
                <a:latin typeface="Arial" panose="020B0604020202020204" pitchFamily="34" charset="0"/>
                <a:cs typeface="Arial" panose="020B0604020202020204" pitchFamily="34" charset="0"/>
              </a:rPr>
              <a:t>Prepared by Andrea Modenini, on behalf of SLS C&amp;S, RFM, and SLP WGs</a:t>
            </a:r>
          </a:p>
        </p:txBody>
      </p:sp>
      <p:sp>
        <p:nvSpPr>
          <p:cNvPr id="8" name="Text Box 25"/>
          <p:cNvSpPr txBox="1">
            <a:spLocks noChangeArrowheads="1"/>
          </p:cNvSpPr>
          <p:nvPr/>
        </p:nvSpPr>
        <p:spPr bwMode="auto">
          <a:xfrm>
            <a:off x="6896822" y="5878769"/>
            <a:ext cx="5109748" cy="276244"/>
          </a:xfrm>
          <a:prstGeom prst="rect">
            <a:avLst/>
          </a:prstGeom>
          <a:noFill/>
          <a:ln>
            <a:noFill/>
          </a:ln>
          <a:effectLst/>
        </p:spPr>
        <p:txBody>
          <a:bodyPr wrap="square">
            <a:spAutoFit/>
          </a:bodyPr>
          <a:lstStyle/>
          <a:p>
            <a:pPr algn="r"/>
            <a:r>
              <a:rPr lang="en-GB" sz="1197">
                <a:solidFill>
                  <a:schemeClr val="bg1"/>
                </a:solidFill>
                <a:latin typeface="Arial" panose="020B0604020202020204" pitchFamily="34" charset="0"/>
                <a:cs typeface="Arial" panose="020B0604020202020204" pitchFamily="34" charset="0"/>
              </a:rPr>
              <a:t>20/04/2022</a:t>
            </a:r>
            <a:endParaRPr lang="en-GB" sz="1197" dirty="0">
              <a:solidFill>
                <a:schemeClr val="bg1"/>
              </a:solidFill>
              <a:latin typeface="Arial" panose="020B0604020202020204" pitchFamily="34" charset="0"/>
              <a:cs typeface="Arial" panose="020B0604020202020204" pitchFamily="34" charset="0"/>
            </a:endParaRPr>
          </a:p>
        </p:txBody>
      </p:sp>
      <p:sp>
        <p:nvSpPr>
          <p:cNvPr id="2" name="Text Box 99">
            <a:extLst>
              <a:ext uri="{FF2B5EF4-FFF2-40B4-BE49-F238E27FC236}">
                <a16:creationId xmlns:a16="http://schemas.microsoft.com/office/drawing/2014/main" id="{B06A49EE-0921-4A0E-99D9-29F5A2AC6E1F}"/>
              </a:ext>
            </a:extLst>
          </p:cNvPr>
          <p:cNvSpPr/>
          <p:nvPr/>
        </p:nvSpPr>
        <p:spPr>
          <a:xfrm>
            <a:off x="7268691" y="5584764"/>
            <a:ext cx="4737879" cy="21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97" dirty="0">
                <a:latin typeface="Arial" panose="020B0604020202020204" pitchFamily="34" charset="0"/>
                <a:cs typeface="Arial" panose="020B0604020202020204" pitchFamily="34" charset="0"/>
              </a:rPr>
              <a:t>ESA ESTEC</a:t>
            </a:r>
          </a:p>
        </p:txBody>
      </p:sp>
    </p:spTree>
    <p:extLst>
      <p:ext uri="{BB962C8B-B14F-4D97-AF65-F5344CB8AC3E}">
        <p14:creationId xmlns:p14="http://schemas.microsoft.com/office/powerpoint/2010/main" val="32677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p:txBody>
          <a:bodyPr/>
          <a:lstStyle/>
          <a:p>
            <a:r>
              <a:rPr lang="en-GB" dirty="0"/>
              <a:t>			SLS: Introduction</a:t>
            </a:r>
          </a:p>
        </p:txBody>
      </p:sp>
      <p:sp>
        <p:nvSpPr>
          <p:cNvPr id="6" name="Content Placeholder 5">
            <a:extLst>
              <a:ext uri="{FF2B5EF4-FFF2-40B4-BE49-F238E27FC236}">
                <a16:creationId xmlns:a16="http://schemas.microsoft.com/office/drawing/2014/main" id="{8EC819FE-71DD-4432-ACCA-09AB45CF9924}"/>
              </a:ext>
            </a:extLst>
          </p:cNvPr>
          <p:cNvSpPr>
            <a:spLocks noGrp="1"/>
          </p:cNvSpPr>
          <p:nvPr>
            <p:ph idx="1"/>
          </p:nvPr>
        </p:nvSpPr>
        <p:spPr/>
        <p:txBody>
          <a:bodyPr/>
          <a:lstStyle/>
          <a:p>
            <a:pPr marL="284978" indent="-284978">
              <a:buFont typeface="Arial" panose="020B0604020202020204" pitchFamily="34" charset="0"/>
              <a:buChar char="•"/>
            </a:pPr>
            <a:r>
              <a:rPr lang="en-GB" sz="1995" dirty="0"/>
              <a:t>Today, there are no standards or recommended practices for </a:t>
            </a:r>
            <a:r>
              <a:rPr lang="en-GB" sz="1995" dirty="0">
                <a:solidFill>
                  <a:schemeClr val="tx1">
                    <a:lumMod val="90000"/>
                    <a:lumOff val="10000"/>
                  </a:schemeClr>
                </a:solidFill>
              </a:rPr>
              <a:t>inter satellites links (ISL)</a:t>
            </a:r>
          </a:p>
          <a:p>
            <a:pPr marL="623115" lvl="1" indent="-284978">
              <a:buFont typeface="Arial" panose="020B0604020202020204" pitchFamily="34" charset="0"/>
              <a:buChar char="•"/>
            </a:pPr>
            <a:r>
              <a:rPr lang="en-GB" sz="1800" dirty="0">
                <a:solidFill>
                  <a:srgbClr val="FF0000"/>
                </a:solidFill>
              </a:rPr>
              <a:t>SEA: This is not quite accurate, since the latest C&amp;S and link layer updates specifically include space to space links, and the SCCS-ARD/ADD already have relevant diagrams and text.</a:t>
            </a:r>
          </a:p>
          <a:p>
            <a:pPr marL="284978" indent="-284978">
              <a:buFont typeface="Arial" panose="020B0604020202020204" pitchFamily="34" charset="0"/>
              <a:buChar char="•"/>
            </a:pPr>
            <a:endParaRPr lang="en-GB" sz="1800" dirty="0">
              <a:solidFill>
                <a:srgbClr val="FF0000"/>
              </a:solidFill>
            </a:endParaRPr>
          </a:p>
          <a:p>
            <a:pPr marL="284978" indent="-284978">
              <a:buFont typeface="Arial" panose="020B0604020202020204" pitchFamily="34" charset="0"/>
              <a:buChar char="•"/>
            </a:pPr>
            <a:r>
              <a:rPr lang="en-GB" sz="1995" dirty="0">
                <a:solidFill>
                  <a:schemeClr val="tx1">
                    <a:lumMod val="90000"/>
                    <a:lumOff val="10000"/>
                  </a:schemeClr>
                </a:solidFill>
              </a:rPr>
              <a:t>ESA</a:t>
            </a:r>
            <a:r>
              <a:rPr lang="en-GB" sz="1995" dirty="0"/>
              <a:t> had an activity from </a:t>
            </a:r>
            <a:r>
              <a:rPr lang="en-GB" sz="1995" dirty="0">
                <a:solidFill>
                  <a:schemeClr val="tx1">
                    <a:lumMod val="90000"/>
                    <a:lumOff val="10000"/>
                  </a:schemeClr>
                </a:solidFill>
              </a:rPr>
              <a:t>QinetiQ </a:t>
            </a:r>
            <a:r>
              <a:rPr lang="en-GB" sz="1995" dirty="0"/>
              <a:t>and</a:t>
            </a:r>
            <a:r>
              <a:rPr lang="en-GB" sz="1995" dirty="0">
                <a:solidFill>
                  <a:schemeClr val="tx1">
                    <a:lumMod val="90000"/>
                    <a:lumOff val="10000"/>
                  </a:schemeClr>
                </a:solidFill>
              </a:rPr>
              <a:t> </a:t>
            </a:r>
            <a:r>
              <a:rPr lang="en-GB" sz="1995" dirty="0" err="1">
                <a:solidFill>
                  <a:schemeClr val="tx1">
                    <a:lumMod val="90000"/>
                    <a:lumOff val="10000"/>
                  </a:schemeClr>
                </a:solidFill>
              </a:rPr>
              <a:t>Goonhilly</a:t>
            </a:r>
            <a:r>
              <a:rPr lang="en-GB" sz="1995" dirty="0">
                <a:solidFill>
                  <a:schemeClr val="tx1">
                    <a:lumMod val="90000"/>
                    <a:lumOff val="10000"/>
                  </a:schemeClr>
                </a:solidFill>
              </a:rPr>
              <a:t> Earth Station </a:t>
            </a:r>
            <a:r>
              <a:rPr lang="en-GB" sz="1995" dirty="0"/>
              <a:t>for the definition of a possible ISL standard (denoted as </a:t>
            </a:r>
            <a:r>
              <a:rPr lang="en-GB" sz="1995" dirty="0" err="1">
                <a:solidFill>
                  <a:schemeClr val="tx1">
                    <a:lumMod val="90000"/>
                    <a:lumOff val="10000"/>
                  </a:schemeClr>
                </a:solidFill>
              </a:rPr>
              <a:t>OpenISL</a:t>
            </a:r>
            <a:r>
              <a:rPr lang="en-GB" sz="1995" dirty="0"/>
              <a:t>) by using CCSDS standards</a:t>
            </a:r>
          </a:p>
          <a:p>
            <a:pPr marL="284978" indent="-284978">
              <a:buFont typeface="Arial" panose="020B0604020202020204" pitchFamily="34" charset="0"/>
              <a:buChar char="•"/>
            </a:pPr>
            <a:endParaRPr lang="en-US" sz="1995" dirty="0"/>
          </a:p>
          <a:p>
            <a:pPr marL="284978" indent="-284978">
              <a:buFont typeface="Arial" panose="020B0604020202020204" pitchFamily="34" charset="0"/>
              <a:buChar char="•"/>
            </a:pPr>
            <a:r>
              <a:rPr lang="en-US" sz="1995" dirty="0"/>
              <a:t>During </a:t>
            </a:r>
            <a:r>
              <a:rPr lang="en-US" sz="1995" dirty="0">
                <a:solidFill>
                  <a:schemeClr val="tx1">
                    <a:lumMod val="90000"/>
                    <a:lumOff val="10000"/>
                  </a:schemeClr>
                </a:solidFill>
              </a:rPr>
              <a:t>CCSDS Spring 2022 meeting</a:t>
            </a:r>
            <a:r>
              <a:rPr lang="en-US" sz="1995" dirty="0"/>
              <a:t>, ESA presented the main outcomes in SLS during </a:t>
            </a:r>
            <a:r>
              <a:rPr lang="en-US" sz="1995" dirty="0">
                <a:solidFill>
                  <a:schemeClr val="tx1">
                    <a:lumMod val="90000"/>
                    <a:lumOff val="10000"/>
                  </a:schemeClr>
                </a:solidFill>
              </a:rPr>
              <a:t>the joint C&amp;S, SLP, and RFM Working Groups </a:t>
            </a:r>
            <a:r>
              <a:rPr lang="en-US" sz="1995" dirty="0"/>
              <a:t>(SLS-CS_22-07)</a:t>
            </a:r>
            <a:endParaRPr lang="en-GB" sz="1995" dirty="0"/>
          </a:p>
          <a:p>
            <a:pPr marL="284978" indent="-284978">
              <a:buFont typeface="Arial" panose="020B0604020202020204" pitchFamily="34" charset="0"/>
              <a:buChar char="•"/>
            </a:pPr>
            <a:endParaRPr lang="en-US" sz="1995" dirty="0"/>
          </a:p>
          <a:p>
            <a:pPr marL="284978" indent="-284978">
              <a:buFont typeface="Arial" panose="020B0604020202020204" pitchFamily="34" charset="0"/>
              <a:buChar char="•"/>
            </a:pPr>
            <a:r>
              <a:rPr lang="en-US" sz="1995" dirty="0"/>
              <a:t>The </a:t>
            </a:r>
            <a:r>
              <a:rPr lang="en-US" sz="1995" dirty="0">
                <a:solidFill>
                  <a:schemeClr val="tx1">
                    <a:lumMod val="90000"/>
                    <a:lumOff val="10000"/>
                  </a:schemeClr>
                </a:solidFill>
              </a:rPr>
              <a:t>WGs expressed interest in defining an ISL standard architecture</a:t>
            </a:r>
            <a:r>
              <a:rPr lang="en-US" sz="1995" dirty="0"/>
              <a:t>, since it would support the definition of the future lunar architectures, especially those on-going in IOAG</a:t>
            </a:r>
          </a:p>
          <a:p>
            <a:pPr marL="284978" indent="-284978">
              <a:buFont typeface="Arial" panose="020B0604020202020204" pitchFamily="34" charset="0"/>
              <a:buChar char="•"/>
            </a:pPr>
            <a:endParaRPr lang="en-US" sz="1995" dirty="0"/>
          </a:p>
          <a:p>
            <a:pPr marL="284978" indent="-284978">
              <a:buFont typeface="Arial" panose="020B0604020202020204" pitchFamily="34" charset="0"/>
              <a:buChar char="•"/>
            </a:pPr>
            <a:r>
              <a:rPr lang="en-US" sz="1995" dirty="0"/>
              <a:t>However, it would be a </a:t>
            </a:r>
            <a:r>
              <a:rPr lang="en-US" sz="1995" dirty="0">
                <a:solidFill>
                  <a:srgbClr val="003249"/>
                </a:solidFill>
              </a:rPr>
              <a:t>CCSDS across area project</a:t>
            </a:r>
            <a:r>
              <a:rPr lang="en-US" sz="1995" dirty="0"/>
              <a:t>, hence it requires coordination at CESG level</a:t>
            </a:r>
          </a:p>
          <a:p>
            <a:pPr marL="284978" indent="-284978">
              <a:buFont typeface="Arial" panose="020B0604020202020204" pitchFamily="34" charset="0"/>
              <a:buChar char="•"/>
            </a:pPr>
            <a:endParaRPr lang="en-US" sz="1995" dirty="0"/>
          </a:p>
          <a:p>
            <a:pPr marL="284978" indent="-284978">
              <a:buFont typeface="Arial" panose="020B0604020202020204" pitchFamily="34" charset="0"/>
              <a:buChar char="•"/>
            </a:pPr>
            <a:r>
              <a:rPr lang="en-US" sz="1995" dirty="0">
                <a:solidFill>
                  <a:srgbClr val="FF0000"/>
                </a:solidFill>
              </a:rPr>
              <a:t>SEA: This extended version of the SLS ISL proposal provides SEA views across end-to-end (and local) interfaces</a:t>
            </a:r>
            <a:endParaRPr lang="en-GB" sz="1995" dirty="0">
              <a:solidFill>
                <a:srgbClr val="FF0000"/>
              </a:solidFill>
            </a:endParaRPr>
          </a:p>
          <a:p>
            <a:pPr marL="1064195" lvl="1" indent="-284978">
              <a:buFont typeface="Arial" panose="020B0604020202020204" pitchFamily="34" charset="0"/>
              <a:buChar char="•"/>
            </a:pPr>
            <a:endParaRPr lang="en-GB" dirty="0"/>
          </a:p>
          <a:p>
            <a:pPr marL="284978" indent="-284978">
              <a:buFont typeface="Arial" panose="020B0604020202020204" pitchFamily="34" charset="0"/>
              <a:buChar char="•"/>
            </a:pPr>
            <a:endParaRPr lang="en-GB" dirty="0"/>
          </a:p>
        </p:txBody>
      </p:sp>
    </p:spTree>
    <p:extLst>
      <p:ext uri="{BB962C8B-B14F-4D97-AF65-F5344CB8AC3E}">
        <p14:creationId xmlns:p14="http://schemas.microsoft.com/office/powerpoint/2010/main" val="180750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SLS: Brief Summary of the ESA Study</a:t>
            </a:r>
            <a:endParaRPr lang="en-GB" dirty="0"/>
          </a:p>
        </p:txBody>
      </p:sp>
      <p:sp>
        <p:nvSpPr>
          <p:cNvPr id="3" name="Content Placeholder 2"/>
          <p:cNvSpPr>
            <a:spLocks noGrp="1"/>
          </p:cNvSpPr>
          <p:nvPr>
            <p:ph idx="1"/>
          </p:nvPr>
        </p:nvSpPr>
        <p:spPr/>
        <p:txBody>
          <a:bodyPr/>
          <a:lstStyle/>
          <a:p>
            <a:pPr marL="284978" indent="-284978">
              <a:buFont typeface="Arial" panose="020B0604020202020204" pitchFamily="34" charset="0"/>
              <a:buChar char="•"/>
            </a:pPr>
            <a:r>
              <a:rPr lang="en-US" b="1" dirty="0">
                <a:solidFill>
                  <a:schemeClr val="tx1">
                    <a:lumMod val="90000"/>
                    <a:lumOff val="10000"/>
                  </a:schemeClr>
                </a:solidFill>
              </a:rPr>
              <a:t>Definition of Scenarios</a:t>
            </a:r>
          </a:p>
          <a:p>
            <a:pPr marL="1064195" lvl="1" indent="-284978">
              <a:buFont typeface="Arial" panose="020B0604020202020204" pitchFamily="34" charset="0"/>
              <a:buChar char="•"/>
            </a:pPr>
            <a:r>
              <a:rPr lang="en-US" b="1" dirty="0">
                <a:solidFill>
                  <a:schemeClr val="tx1">
                    <a:lumMod val="50000"/>
                    <a:lumOff val="50000"/>
                  </a:schemeClr>
                </a:solidFill>
              </a:rPr>
              <a:t>LEO</a:t>
            </a:r>
            <a:r>
              <a:rPr lang="en-US" dirty="0"/>
              <a:t>: the Proba-3 mission adopted as reference</a:t>
            </a:r>
          </a:p>
          <a:p>
            <a:pPr marL="1639083" lvl="2" indent="-284978">
              <a:buFont typeface="Arial" panose="020B0604020202020204" pitchFamily="34" charset="0"/>
              <a:buChar char="•"/>
            </a:pPr>
            <a:r>
              <a:rPr lang="en-US" dirty="0"/>
              <a:t>Exchange of the formation flying status vector</a:t>
            </a:r>
          </a:p>
          <a:p>
            <a:pPr marL="1639083" lvl="2" indent="-284978">
              <a:buFont typeface="Arial" panose="020B0604020202020204" pitchFamily="34" charset="0"/>
              <a:buChar char="•"/>
            </a:pPr>
            <a:r>
              <a:rPr lang="en-US" dirty="0"/>
              <a:t>Autonomy demonstration</a:t>
            </a:r>
          </a:p>
          <a:p>
            <a:pPr marL="1639083" lvl="2" indent="-284978">
              <a:buFont typeface="Arial" panose="020B0604020202020204" pitchFamily="34" charset="0"/>
              <a:buChar char="•"/>
            </a:pPr>
            <a:r>
              <a:rPr lang="en-US" dirty="0"/>
              <a:t>Additional distance and collision avoidance mode, </a:t>
            </a:r>
            <a:br>
              <a:rPr lang="en-US" dirty="0"/>
            </a:br>
            <a:r>
              <a:rPr lang="en-US" dirty="0"/>
              <a:t>via ranging</a:t>
            </a:r>
          </a:p>
          <a:p>
            <a:pPr marL="1064195" lvl="1" indent="-284978">
              <a:buFont typeface="Arial" panose="020B0604020202020204" pitchFamily="34" charset="0"/>
              <a:buChar char="•"/>
            </a:pPr>
            <a:r>
              <a:rPr lang="en-US" b="1" dirty="0">
                <a:solidFill>
                  <a:schemeClr val="tx1">
                    <a:lumMod val="50000"/>
                    <a:lumOff val="50000"/>
                  </a:schemeClr>
                </a:solidFill>
              </a:rPr>
              <a:t>Mars Missions</a:t>
            </a:r>
          </a:p>
          <a:p>
            <a:pPr marL="1639083" lvl="2" indent="-284978">
              <a:buFont typeface="Arial" panose="020B0604020202020204" pitchFamily="34" charset="0"/>
              <a:buChar char="•"/>
            </a:pPr>
            <a:r>
              <a:rPr lang="en-US" dirty="0"/>
              <a:t>Taking into account NASA’s Human Exploration</a:t>
            </a:r>
            <a:br>
              <a:rPr lang="en-US" dirty="0"/>
            </a:br>
            <a:r>
              <a:rPr lang="en-US" dirty="0"/>
              <a:t>of Mars Design Reference Architecture 5.0</a:t>
            </a:r>
          </a:p>
          <a:p>
            <a:pPr marL="1064195" lvl="1" indent="-284978">
              <a:buFont typeface="Arial" panose="020B0604020202020204" pitchFamily="34" charset="0"/>
              <a:buChar char="•"/>
            </a:pPr>
            <a:r>
              <a:rPr lang="en-US" altLang="en-US" b="1" dirty="0">
                <a:solidFill>
                  <a:schemeClr val="tx1">
                    <a:lumMod val="50000"/>
                    <a:lumOff val="50000"/>
                  </a:schemeClr>
                </a:solidFill>
              </a:rPr>
              <a:t>Lunar Missions</a:t>
            </a:r>
          </a:p>
          <a:p>
            <a:pPr marL="1639083" lvl="2" indent="-284978">
              <a:buFont typeface="Arial" panose="020B0604020202020204" pitchFamily="34" charset="0"/>
              <a:buChar char="•"/>
            </a:pPr>
            <a:r>
              <a:rPr lang="en-US" dirty="0"/>
              <a:t>IOAG interested in </a:t>
            </a:r>
            <a:r>
              <a:rPr lang="en-US" dirty="0" err="1"/>
              <a:t>inte</a:t>
            </a:r>
            <a:r>
              <a:rPr lang="en-US" dirty="0"/>
              <a:t>-operability</a:t>
            </a:r>
          </a:p>
          <a:p>
            <a:pPr marL="1639083" lvl="2" indent="-284978">
              <a:buFont typeface="Arial" panose="020B0604020202020204" pitchFamily="34" charset="0"/>
              <a:buChar char="•"/>
            </a:pPr>
            <a:r>
              <a:rPr lang="en-US" dirty="0"/>
              <a:t>Meet SFCG and ITU constraints</a:t>
            </a:r>
          </a:p>
          <a:p>
            <a:pPr marL="1639083" lvl="2" indent="-284978">
              <a:buFont typeface="Arial" panose="020B0604020202020204" pitchFamily="34" charset="0"/>
              <a:buChar char="•"/>
            </a:pPr>
            <a:r>
              <a:rPr lang="en-US" dirty="0"/>
              <a:t>Need of Proximity (relay to vehicle) and cross links (between </a:t>
            </a:r>
            <a:r>
              <a:rPr lang="en-US" dirty="0" err="1"/>
              <a:t>spacecrafts</a:t>
            </a:r>
            <a:r>
              <a:rPr lang="en-US" dirty="0"/>
              <a:t>)</a:t>
            </a:r>
            <a:endParaRPr lang="en-GB" dirty="0"/>
          </a:p>
        </p:txBody>
      </p:sp>
      <p:pic>
        <p:nvPicPr>
          <p:cNvPr id="4" name="Picture 3"/>
          <p:cNvPicPr>
            <a:picLocks noChangeAspect="1"/>
          </p:cNvPicPr>
          <p:nvPr/>
        </p:nvPicPr>
        <p:blipFill>
          <a:blip r:embed="rId2"/>
          <a:stretch>
            <a:fillRect/>
          </a:stretch>
        </p:blipFill>
        <p:spPr>
          <a:xfrm>
            <a:off x="7675553" y="1079119"/>
            <a:ext cx="4380780" cy="3190627"/>
          </a:xfrm>
          <a:prstGeom prst="rect">
            <a:avLst/>
          </a:prstGeom>
        </p:spPr>
      </p:pic>
      <p:pic>
        <p:nvPicPr>
          <p:cNvPr id="5" name="Picture 4"/>
          <p:cNvPicPr>
            <a:picLocks noChangeAspect="1"/>
          </p:cNvPicPr>
          <p:nvPr/>
        </p:nvPicPr>
        <p:blipFill>
          <a:blip r:embed="rId3"/>
          <a:stretch>
            <a:fillRect/>
          </a:stretch>
        </p:blipFill>
        <p:spPr>
          <a:xfrm>
            <a:off x="7475530" y="1079119"/>
            <a:ext cx="4580803" cy="3210423"/>
          </a:xfrm>
          <a:prstGeom prst="rect">
            <a:avLst/>
          </a:prstGeom>
        </p:spPr>
      </p:pic>
    </p:spTree>
    <p:extLst>
      <p:ext uri="{BB962C8B-B14F-4D97-AF65-F5344CB8AC3E}">
        <p14:creationId xmlns:p14="http://schemas.microsoft.com/office/powerpoint/2010/main" val="3318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SLS: Brief Summary of the ESA Study</a:t>
            </a:r>
            <a:endParaRPr lang="en-GB" dirty="0"/>
          </a:p>
        </p:txBody>
      </p:sp>
      <p:sp>
        <p:nvSpPr>
          <p:cNvPr id="3" name="Content Placeholder 2"/>
          <p:cNvSpPr>
            <a:spLocks noGrp="1"/>
          </p:cNvSpPr>
          <p:nvPr>
            <p:ph idx="1"/>
          </p:nvPr>
        </p:nvSpPr>
        <p:spPr/>
        <p:txBody>
          <a:bodyPr/>
          <a:lstStyle/>
          <a:p>
            <a:pPr marL="284978" indent="-284978">
              <a:buFont typeface="Arial" panose="020B0604020202020204" pitchFamily="34" charset="0"/>
              <a:buChar char="•"/>
            </a:pPr>
            <a:r>
              <a:rPr lang="en-US" sz="1995" dirty="0"/>
              <a:t>Following a detailed analysis of CCSDS (and also non-CCSDS) standards</a:t>
            </a:r>
            <a:r>
              <a:rPr lang="en-GB" sz="1995" dirty="0"/>
              <a:t>, the ESA activity came out with the following </a:t>
            </a:r>
            <a:r>
              <a:rPr lang="en-GB" sz="1995" dirty="0">
                <a:solidFill>
                  <a:srgbClr val="003249"/>
                </a:solidFill>
              </a:rPr>
              <a:t>proposal for an </a:t>
            </a:r>
            <a:r>
              <a:rPr lang="en-GB" sz="1995" dirty="0" err="1">
                <a:solidFill>
                  <a:srgbClr val="003249"/>
                </a:solidFill>
              </a:rPr>
              <a:t>OpenISL</a:t>
            </a:r>
            <a:r>
              <a:rPr lang="en-GB" sz="1995" dirty="0"/>
              <a:t>:</a:t>
            </a:r>
          </a:p>
          <a:p>
            <a:pPr marL="1064195" lvl="1" indent="-284978">
              <a:buFont typeface="Arial" panose="020B0604020202020204" pitchFamily="34" charset="0"/>
              <a:buChar char="•"/>
            </a:pPr>
            <a:r>
              <a:rPr lang="en-GB" sz="1995" dirty="0">
                <a:solidFill>
                  <a:srgbClr val="6DCFF6"/>
                </a:solidFill>
              </a:rPr>
              <a:t>Bundle Protocol</a:t>
            </a:r>
            <a:r>
              <a:rPr lang="en-GB" sz="1995" dirty="0"/>
              <a:t>– CCSDS 734.2-B</a:t>
            </a:r>
          </a:p>
          <a:p>
            <a:pPr marL="1410270" lvl="2" indent="-284978">
              <a:buFont typeface="Arial" panose="020B0604020202020204" pitchFamily="34" charset="0"/>
              <a:buChar char="•"/>
            </a:pPr>
            <a:r>
              <a:rPr lang="en-GB" sz="1995" dirty="0">
                <a:solidFill>
                  <a:srgbClr val="FF0000"/>
                </a:solidFill>
              </a:rPr>
              <a:t>BP requires Convergence Layer Adapter (CLA) to connect BP and LTP</a:t>
            </a:r>
          </a:p>
          <a:p>
            <a:pPr marL="1064195" lvl="1" indent="-284978">
              <a:buFont typeface="Arial" panose="020B0604020202020204" pitchFamily="34" charset="0"/>
              <a:buChar char="•"/>
            </a:pPr>
            <a:r>
              <a:rPr lang="en-GB" altLang="en-US" sz="1995" dirty="0">
                <a:solidFill>
                  <a:srgbClr val="6DCFF6"/>
                </a:solidFill>
              </a:rPr>
              <a:t>LTP</a:t>
            </a:r>
            <a:r>
              <a:rPr lang="en-GB" sz="1995" dirty="0"/>
              <a:t> – CCSDS 734.1-B</a:t>
            </a:r>
          </a:p>
          <a:p>
            <a:pPr marL="1064195" lvl="1" indent="-284978">
              <a:buFont typeface="Arial" panose="020B0604020202020204" pitchFamily="34" charset="0"/>
              <a:buChar char="•"/>
            </a:pPr>
            <a:r>
              <a:rPr lang="en-US" altLang="en-US" sz="1995" dirty="0" err="1">
                <a:solidFill>
                  <a:srgbClr val="FF0000"/>
                </a:solidFill>
              </a:rPr>
              <a:t>Encap</a:t>
            </a:r>
            <a:r>
              <a:rPr lang="en-US" altLang="en-US" sz="1995" dirty="0">
                <a:solidFill>
                  <a:srgbClr val="FF0000"/>
                </a:solidFill>
              </a:rPr>
              <a:t> – CCSDS 133.1-B-3, integrates LTP data frames into USLP data link</a:t>
            </a:r>
          </a:p>
          <a:p>
            <a:pPr marL="1064195" lvl="1" indent="-284978">
              <a:buFont typeface="Arial" panose="020B0604020202020204" pitchFamily="34" charset="0"/>
              <a:buChar char="•"/>
            </a:pPr>
            <a:r>
              <a:rPr lang="en-US" altLang="en-US" sz="1995" dirty="0">
                <a:solidFill>
                  <a:srgbClr val="6DCFF6"/>
                </a:solidFill>
              </a:rPr>
              <a:t>USLP</a:t>
            </a:r>
            <a:r>
              <a:rPr lang="en-US" sz="1995" dirty="0"/>
              <a:t> – CCSDS 732.1-B, as allowed by Proximity-1 data link CCSDS 211.0-B)</a:t>
            </a:r>
            <a:endParaRPr lang="en-GB" sz="1995" dirty="0"/>
          </a:p>
          <a:p>
            <a:pPr marL="1064195" lvl="1" indent="-284978">
              <a:buFont typeface="Arial" panose="020B0604020202020204" pitchFamily="34" charset="0"/>
              <a:buChar char="•"/>
            </a:pPr>
            <a:r>
              <a:rPr lang="en-US" altLang="en-US" sz="1995" dirty="0">
                <a:solidFill>
                  <a:srgbClr val="6DCFF6"/>
                </a:solidFill>
              </a:rPr>
              <a:t>Proximity-1 Coding and Synch layer</a:t>
            </a:r>
            <a:r>
              <a:rPr lang="en-US" sz="1995" dirty="0"/>
              <a:t>, CCSDS 221.3-B (*)</a:t>
            </a:r>
            <a:endParaRPr lang="en-GB" sz="1995" dirty="0"/>
          </a:p>
          <a:p>
            <a:pPr marL="1064195" lvl="1" indent="-284978">
              <a:buFont typeface="Arial" panose="020B0604020202020204" pitchFamily="34" charset="0"/>
              <a:buChar char="•"/>
            </a:pPr>
            <a:r>
              <a:rPr lang="en-GB" altLang="en-US" sz="1995" dirty="0">
                <a:solidFill>
                  <a:srgbClr val="6DCFF6"/>
                </a:solidFill>
              </a:rPr>
              <a:t>Proximity 1 Physical Layer</a:t>
            </a:r>
            <a:r>
              <a:rPr lang="en-US" sz="1995" dirty="0"/>
              <a:t>, CCSDS 221.4-B (*)</a:t>
            </a:r>
            <a:endParaRPr lang="en-GB" sz="1995" dirty="0"/>
          </a:p>
          <a:p>
            <a:pPr marL="1064195" lvl="1" indent="-284978">
              <a:buFont typeface="Arial" panose="020B0604020202020204" pitchFamily="34" charset="0"/>
              <a:buChar char="•"/>
            </a:pPr>
            <a:endParaRPr lang="en-US" dirty="0"/>
          </a:p>
          <a:p>
            <a:r>
              <a:rPr lang="en-US" dirty="0"/>
              <a:t>(*) with possible extension of blue books, in particular use of LDPC, and S-Band (with interest also in X- and K-Band). These possible changes will be discussed in SLS by means of a dedicated and separated project.</a:t>
            </a:r>
            <a:endParaRPr lang="en-GB" dirty="0"/>
          </a:p>
          <a:p>
            <a:pPr marL="284978" indent="-284978">
              <a:buFont typeface="Arial" panose="020B0604020202020204" pitchFamily="34" charset="0"/>
              <a:buChar char="•"/>
            </a:pPr>
            <a:endParaRPr lang="en-US" dirty="0"/>
          </a:p>
        </p:txBody>
      </p:sp>
    </p:spTree>
    <p:extLst>
      <p:ext uri="{BB962C8B-B14F-4D97-AF65-F5344CB8AC3E}">
        <p14:creationId xmlns:p14="http://schemas.microsoft.com/office/powerpoint/2010/main" val="2809949076"/>
      </p:ext>
    </p:extLst>
  </p:cSld>
  <p:clrMapOvr>
    <a:masterClrMapping/>
  </p:clrMapOvr>
</p:sld>
</file>

<file path=ppt/theme/theme1.xml><?xml version="1.0" encoding="utf-8"?>
<a:theme xmlns:a="http://schemas.openxmlformats.org/drawingml/2006/main" name="2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1" ma:contentTypeDescription="Create a new document." ma:contentTypeScope="" ma:versionID="344780538788363053bfb859863f1a1f">
  <xsd:schema xmlns:xsd="http://www.w3.org/2001/XMLSchema" xmlns:xs="http://www.w3.org/2001/XMLSchema" xmlns:p="http://schemas.microsoft.com/office/2006/metadata/properties" xmlns:ns2="4e3bd50f-3507-4533-b45b-3abdb7f5f7f2" targetNamespace="http://schemas.microsoft.com/office/2006/metadata/properties" ma:root="true" ma:fieldsID="dd747ad4e6d4824915f36d99546f48f9" ns2:_="">
    <xsd:import namespace="4e3bd50f-3507-4533-b45b-3abdb7f5f7f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bd50f-3507-4533-b45b-3abdb7f5f7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9D114-E191-4A37-A370-E2CCB35C0998}">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337F9210-BD9A-45D6-BCAE-D20C88B20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bd50f-3507-4533-b45b-3abdb7f5f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5EFA5-E5FF-45FB-9DEC-4176649552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39954</TotalTime>
  <Words>12988</Words>
  <Application>Microsoft Macintosh PowerPoint</Application>
  <PresentationFormat>Widescreen</PresentationFormat>
  <Paragraphs>1988</Paragraphs>
  <Slides>47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Courier New</vt:lpstr>
      <vt:lpstr>Helvetica</vt:lpstr>
      <vt:lpstr>Times New Roman</vt:lpstr>
      <vt:lpstr>Trebuchet MS</vt:lpstr>
      <vt:lpstr>Verdana</vt:lpstr>
      <vt:lpstr>2_TMOD Presentations</vt:lpstr>
      <vt:lpstr>PowerPoint Presentation</vt:lpstr>
      <vt:lpstr>IOAG Lunar Comm Architecture WG Background</vt:lpstr>
      <vt:lpstr>PowerPoint Presentation</vt:lpstr>
      <vt:lpstr>PowerPoint Presentation</vt:lpstr>
      <vt:lpstr>SEA: Comments on IOAG LCAWG Protocol Diagram</vt:lpstr>
      <vt:lpstr>PowerPoint Presentation</vt:lpstr>
      <vt:lpstr>   SLS: Introduction</vt:lpstr>
      <vt:lpstr>   SLS: Brief Summary of the ESA Study</vt:lpstr>
      <vt:lpstr>   SLS: Brief Summary of the ESA Study</vt:lpstr>
      <vt:lpstr>   SLS: Proposed way forward to CESG</vt:lpstr>
      <vt:lpstr>SEA: SCCS-ARD Context for OpenISL</vt:lpstr>
      <vt:lpstr>SEA: Stated Assumptions</vt:lpstr>
      <vt:lpstr>IOP/IOAG: Solar System Internet (SSI) Concepts</vt:lpstr>
      <vt:lpstr>SISG Study Results =&gt; CCSDS Standards</vt:lpstr>
      <vt:lpstr>SSI Architecture Stages Quoted from CCSDS 730.1-G-1</vt:lpstr>
      <vt:lpstr>Comments on Core “OpenISL” Sat to Sat relay </vt:lpstr>
      <vt:lpstr>Core “OpenISL” Sat to Sat relay – Forward (no security shown)</vt:lpstr>
      <vt:lpstr>Core “OpenISL” Sat to Sat relay – Return (no security shown)</vt:lpstr>
      <vt:lpstr>Comments on SSI Stage 1 Deployment w/ Sat to Sat relay </vt:lpstr>
      <vt:lpstr>“OpenISL” Sat to Sat relay with SSI Stage 1 ESLT – Forward (no security shown)</vt:lpstr>
      <vt:lpstr>“OpenISL” Sat to Sat relay with SSI Stage 1 ESLT – Return (no security shown)</vt:lpstr>
      <vt:lpstr>Comments on SSI Stage 2 Deployment w/ Sat to Sat relay </vt:lpstr>
      <vt:lpstr>“OpenISL” Sat to Sat relay with SSI Stage 2 ESLT – Forward (no security shown)</vt:lpstr>
      <vt:lpstr>“OpenISL” Sat to Sat relay with SSI Stage 2 ESLT – Return (no security shown)</vt:lpstr>
      <vt:lpstr>Comments on Bespoke ESLT Deployment w/ Sat to Sat relay </vt:lpstr>
      <vt:lpstr>“OpenISL” Sat to Sat relay with Bespoke ESLT &amp; SRN-A – Forward (no security shown)</vt:lpstr>
      <vt:lpstr>“OpenISL” Sat to Sat relay with Bespoke ESLT &amp; SRN-A – Return (no security shown)</vt:lpstr>
      <vt:lpstr>Comments on End-to-End ESLT Deployment Figures</vt:lpstr>
      <vt:lpstr>Bespoke Forward, SSI Stage 2 ESLT (no security shown)</vt:lpstr>
      <vt:lpstr>CCSDS Forward, SSI Stage 2 ESLT (no security shown)</vt:lpstr>
      <vt:lpstr>Bespoke – Return, SSI Stage 2 ESLT (no security shown)</vt:lpstr>
      <vt:lpstr>CCSDS – Return, SSI Stage 2 ESLT (no security shown)</vt:lpstr>
      <vt:lpstr>Bundle Protocol Security Considerations</vt:lpstr>
      <vt:lpstr>“OpenISL” Sat to Sat relay with SSI Stage 1 ESLT – Forward With “private”, mission specific, security &amp; management </vt:lpstr>
      <vt:lpstr>Notes: SSI Stage 1 ESLT With “private”, mission specific, security &amp; management</vt:lpstr>
      <vt:lpstr>“OpenISL” Sat to Sat relay with SSI Stage 2 ESLT – Forward With “private”, deployment specific, security &amp; management </vt:lpstr>
      <vt:lpstr>Notes: SSI Stage 2 ESLT With “private”, deployment specific, security &amp; management</vt:lpstr>
      <vt:lpstr>“OpenISL” Sat to Sat relay with SSI Stage 3 ESLT – Forward With Standard security &amp; management </vt:lpstr>
      <vt:lpstr>Notes: SSI Stage 2 ESLT With Standard security &amp; management</vt:lpstr>
      <vt:lpstr>Final Thoughts about “Open-ISL”</vt:lpstr>
      <vt:lpstr>BACKUP</vt:lpstr>
      <vt:lpstr>Figure 7-11: SSI End-to-End Forward: DTN Agency Supporting ABA Agency, Including Last-Hop Service and CSTS Forward File</vt:lpstr>
      <vt:lpstr>Figure 7-12: SSI End-to-End Return: DTN Agency Supporting ABA Agency, Including First-Hop Service and CSTS Return File</vt:lpstr>
      <vt:lpstr>Figure 6-15: Last-Hop Delivery Package Structure </vt:lpstr>
      <vt:lpstr>Figure 6-16: Data Exchanges for Forward Last-Hop and Return First-Hop Service</vt:lpstr>
      <vt:lpstr>Figure 6-17: End-to-End Generic Protocol for Forward Last-Hop Service </vt:lpstr>
      <vt:lpstr>Figure 6-32: Last-Hop Delivery Package Assembly</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di Giulio</dc:creator>
  <cp:lastModifiedBy>Shames, Peter M (US 312B)</cp:lastModifiedBy>
  <cp:revision>585</cp:revision>
  <cp:lastPrinted>2019-05-08T21:30:17Z</cp:lastPrinted>
  <dcterms:created xsi:type="dcterms:W3CDTF">2018-04-25T14:13:46Z</dcterms:created>
  <dcterms:modified xsi:type="dcterms:W3CDTF">2022-09-01T18:05:33Z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y fmtid="{D5CDD505-2E9C-101B-9397-08002B2CF9AE}" pid="3" name="Issue Date">
    <vt:filetime>2021-11-09T23:00:00Z</vt:filetime>
  </property>
  <property fmtid="{D5CDD505-2E9C-101B-9397-08002B2CF9AE}" pid="4" name="Document Type">
    <vt:lpwstr>HO - Handout / Presentation</vt:lpwstr>
  </property>
</Properties>
</file>