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82" r:id="rId6"/>
    <p:sldMasterId id="2147483662" r:id="rId7"/>
  </p:sldMasterIdLst>
  <p:notesMasterIdLst>
    <p:notesMasterId r:id="rId20"/>
  </p:notesMasterIdLst>
  <p:handoutMasterIdLst>
    <p:handoutMasterId r:id="rId21"/>
  </p:handoutMasterIdLst>
  <p:sldIdLst>
    <p:sldId id="256" r:id="rId8"/>
    <p:sldId id="260" r:id="rId9"/>
    <p:sldId id="265" r:id="rId10"/>
    <p:sldId id="264" r:id="rId11"/>
    <p:sldId id="266" r:id="rId12"/>
    <p:sldId id="268" r:id="rId13"/>
    <p:sldId id="258" r:id="rId14"/>
    <p:sldId id="262" r:id="rId15"/>
    <p:sldId id="263" r:id="rId16"/>
    <p:sldId id="267" r:id="rId17"/>
    <p:sldId id="269" r:id="rId18"/>
    <p:sldId id="27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9B"/>
    <a:srgbClr val="00608E"/>
    <a:srgbClr val="17467A"/>
    <a:srgbClr val="005191"/>
    <a:srgbClr val="055992"/>
    <a:srgbClr val="017394"/>
    <a:srgbClr val="44C39D"/>
    <a:srgbClr val="020251"/>
    <a:srgbClr val="00B99A"/>
    <a:srgbClr val="0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46F89-3C8B-A74E-BE19-BACA2AE1C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94FE-5F46-2648-BCB3-488879180D4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E62194E-DFCA-4BBD-A85C-BE14FE4AC49E}" type="datetimeFigureOut">
              <a:rPr lang="fr-FR" smtClean="0"/>
              <a:pPr/>
              <a:t>07/07/2021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24C0918-2127-494D-BCD3-BC383FA1C4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7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614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EC714140-CB00-4327-8652-2CA76C0D3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000" y="710857"/>
            <a:ext cx="7222050" cy="29084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CA4E216-1134-467D-ADE8-4AC3039CDE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08000" y="1885949"/>
            <a:ext cx="7222050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3624D890-2D50-4DB4-87A1-F6A2F0C5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+ fond dégrad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2067832-BFDC-48EB-99EE-6F76E68FED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9C6F09A8-1E7A-4227-AC62-BB5DFF5A1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9E0E8E1-8776-4E1E-9E25-D90821B48FC1}"/>
              </a:ext>
            </a:extLst>
          </p:cNvPr>
          <p:cNvCxnSpPr>
            <a:cxnSpLocks/>
          </p:cNvCxnSpPr>
          <p:nvPr userDrawn="1"/>
        </p:nvCxnSpPr>
        <p:spPr>
          <a:xfrm>
            <a:off x="359999" y="592670"/>
            <a:ext cx="114720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F54370C-3C83-44EF-AED9-26116E41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D1C218D-472B-480C-843F-CCCEE3CDABE5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droite + fo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F706EE2-CE13-4715-B6F8-83FF7D0471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01693A4-7E39-4586-AE6C-D7EDEDA70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>
                  <a:alpha val="80000"/>
                </a:schemeClr>
              </a:gs>
              <a:gs pos="35000">
                <a:srgbClr val="005191">
                  <a:alpha val="80000"/>
                </a:srgbClr>
              </a:gs>
              <a:gs pos="0">
                <a:srgbClr val="020251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B75A0A25-8756-4511-A62F-A1E0AC3F20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FCEFED8-BA22-4820-926E-0E5AC163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9A34B22-BAAD-4596-A0C2-B643045A4A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0BDDA6F-6D73-4F96-81E5-423C8B139C67}"/>
              </a:ext>
            </a:extLst>
          </p:cNvPr>
          <p:cNvCxnSpPr>
            <a:cxnSpLocks/>
          </p:cNvCxnSpPr>
          <p:nvPr userDrawn="1"/>
        </p:nvCxnSpPr>
        <p:spPr>
          <a:xfrm>
            <a:off x="4105275" y="592670"/>
            <a:ext cx="76009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225033C-1F46-4D5B-AF8F-00550E3D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20411A2-D4E9-43AD-BEE7-25B13909D3BD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4B1AF-3C2B-471A-B0CB-68D5A7E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6D91DB-5D9A-4CC3-8095-F75DEEC3D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20A064-31D4-42AE-907A-264DBC2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F725E42-E135-4BB9-A7E6-8DD140B24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1049" y="1514475"/>
            <a:ext cx="238088" cy="4068000"/>
          </a:xfrm>
          <a:prstGeom prst="rect">
            <a:avLst/>
          </a:prstGeom>
        </p:spPr>
      </p:pic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BC50BAE0-AE32-4D4E-A6B6-B0375453F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BE74D151-8A07-43F8-855E-4AEDCEFB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EC714140-CB00-4327-8652-2CA76C0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DF29D38-7158-4649-AD5B-919F941E18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3AAF6A6-744D-4077-9457-8076575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0BAE0C10-DBBF-418C-B4FB-037453E9F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F10CCD7-E80C-45A6-9244-EEE6992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D4AE20AA-BB0A-4E74-94B5-C36D025FF4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7901D-18B9-408F-9D22-17BCDFE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396657"/>
            <a:ext cx="9688875" cy="304699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569048E8-B1C0-47BD-A569-E529BAC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4">
            <a:extLst>
              <a:ext uri="{FF2B5EF4-FFF2-40B4-BE49-F238E27FC236}">
                <a16:creationId xmlns:a16="http://schemas.microsoft.com/office/drawing/2014/main" id="{7B051257-98FB-47D1-AD92-00FFD5508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047A7C21-80BF-4B88-9BBD-7BF2004817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757F82D7-D55E-4D03-8981-8D57F63ADB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4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480" y="1396800"/>
            <a:ext cx="9689040" cy="304560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02FCA550-E61C-4836-85F0-F564BE71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075" y="4706938"/>
            <a:ext cx="3335850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737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4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0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974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9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1 logo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id="{F20B399D-A684-4EF1-BFD5-9C2A62FCEB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58100" y="418536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id="{BCAE0AC3-3AD1-45CC-B8DE-CEFD7DC63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84333F62-BE85-4EFD-B930-BDC53170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5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2F017C8B-246A-402C-915F-A0ECF3745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99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499" y="3565689"/>
            <a:ext cx="3714158" cy="338554"/>
          </a:xfrm>
        </p:spPr>
        <p:txBody>
          <a:bodyPr anchor="t" anchorCtr="0"/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du chapitre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8E4FC56-8F82-4C91-95CD-8C28C6BD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2455939"/>
            <a:ext cx="7115175" cy="11079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7AF8B26-ABF4-4C6D-AA25-D7ECE43838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39964" y="-649367"/>
            <a:ext cx="3651642" cy="763285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1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D6202B63-E625-4774-AFF8-E26F52A8CE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29C28CA-FCF4-455C-AB4E-BD49AF7A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10857"/>
            <a:ext cx="1147957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08000" y="1885949"/>
            <a:ext cx="7231575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05B55D58-252C-4A26-97F9-98D78228AE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F7DD7EC-824B-4239-B9F9-268D654BD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221388"/>
            <a:ext cx="9688875" cy="18281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882" y="3910282"/>
            <a:ext cx="338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5728B4-381A-4324-BDC3-7C5EC61935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66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15886"/>
            <a:ext cx="6096000" cy="290849"/>
          </a:xfrm>
          <a:prstGeom prst="rect">
            <a:avLst/>
          </a:prstGeom>
        </p:spPr>
        <p:txBody>
          <a:bodyPr vert="horz" wrap="square" lIns="360000" tIns="0" rIns="360000" bIns="0" rtlCol="0" anchor="b" anchorCtr="0">
            <a:spAutoFit/>
          </a:bodyPr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3631673"/>
            <a:ext cx="6096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Texte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357CBFF-1346-4243-BCAA-9A7DE08819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14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1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200" kern="1200" cap="all" baseline="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BB7EDC-2534-4611-95D5-5BE520312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3009937"/>
            <a:ext cx="7115175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35191" y="-663654"/>
            <a:ext cx="4243149" cy="763285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49600" b="1" i="0" kern="1200" cap="all" baseline="0">
          <a:solidFill>
            <a:schemeClr val="bg1">
              <a:alpha val="30000"/>
            </a:schemeClr>
          </a:solidFill>
          <a:latin typeface="Arial Black" panose="020B0604020202020204" pitchFamily="34" charset="0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189B0E-4232-4851-A5E1-1A78B7400FE9}"/>
              </a:ext>
            </a:extLst>
          </p:cNvPr>
          <p:cNvSpPr/>
          <p:nvPr userDrawn="1"/>
        </p:nvSpPr>
        <p:spPr>
          <a:xfrm>
            <a:off x="0" y="6572250"/>
            <a:ext cx="12192000" cy="285750"/>
          </a:xfrm>
          <a:prstGeom prst="rect">
            <a:avLst/>
          </a:prstGeom>
          <a:gradFill flip="none" rotWithShape="1">
            <a:gsLst>
              <a:gs pos="100000">
                <a:srgbClr val="44C39D"/>
              </a:gs>
              <a:gs pos="48000">
                <a:srgbClr val="005191"/>
              </a:gs>
              <a:gs pos="0">
                <a:srgbClr val="02025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6A2C4F3-B1B4-4B67-9AFC-BE865E1658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7011" y="291600"/>
            <a:ext cx="1458929" cy="360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374775"/>
            <a:ext cx="11472001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F15A00-D01B-4BCF-ABFD-235FCA9AC8A4}"/>
              </a:ext>
            </a:extLst>
          </p:cNvPr>
          <p:cNvCxnSpPr/>
          <p:nvPr userDrawn="1"/>
        </p:nvCxnSpPr>
        <p:spPr>
          <a:xfrm>
            <a:off x="359999" y="592670"/>
            <a:ext cx="968887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AF5E90D5-963E-4737-97EC-DBB9CEB6E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577CE9-D949-47EC-853B-FEF4C9581CBB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fr-FR" sz="900" b="1" dirty="0" err="1">
                <a:solidFill>
                  <a:schemeClr val="bg1"/>
                </a:solidFill>
                <a:latin typeface="+mn-lt"/>
              </a:rPr>
              <a:t>cnes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3" r:id="rId7"/>
    <p:sldLayoutId id="2147483671" r:id="rId8"/>
    <p:sldLayoutId id="2147483672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6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C4411A78-3E90-1747-B96F-B262C88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830786"/>
            <a:ext cx="9688875" cy="1218795"/>
          </a:xfrm>
        </p:spPr>
        <p:txBody>
          <a:bodyPr/>
          <a:lstStyle/>
          <a:p>
            <a:r>
              <a:rPr lang="fr-FR" dirty="0" err="1"/>
              <a:t>RIDs</a:t>
            </a:r>
            <a:r>
              <a:rPr lang="fr-FR" dirty="0"/>
              <a:t> </a:t>
            </a:r>
            <a:r>
              <a:rPr lang="fr-FR" dirty="0" err="1"/>
              <a:t>responses</a:t>
            </a:r>
            <a:r>
              <a:rPr lang="fr-FR" dirty="0"/>
              <a:t> for DVB-S2 Blue </a:t>
            </a:r>
            <a:r>
              <a:rPr lang="fr-FR" dirty="0" smtClean="0"/>
              <a:t>BOOK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29C6B4F-3F09-EE4B-B7E7-E8DA092E81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63671" y="4270969"/>
            <a:ext cx="2064669" cy="215444"/>
          </a:xfrm>
        </p:spPr>
        <p:txBody>
          <a:bodyPr/>
          <a:lstStyle/>
          <a:p>
            <a:r>
              <a:rPr lang="fr-FR" dirty="0" smtClean="0"/>
              <a:t>Marie </a:t>
            </a:r>
            <a:r>
              <a:rPr lang="fr-FR" dirty="0" smtClean="0"/>
              <a:t>VIALARD      </a:t>
            </a:r>
            <a:r>
              <a:rPr lang="fr-FR" b="1" dirty="0" smtClean="0"/>
              <a:t>CNES</a:t>
            </a:r>
            <a:endParaRPr lang="fr-FR" b="1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FC8514-297D-1241-A1F2-74F828B2A6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48764" y="3687428"/>
            <a:ext cx="894477" cy="215444"/>
          </a:xfrm>
        </p:spPr>
        <p:txBody>
          <a:bodyPr/>
          <a:lstStyle/>
          <a:p>
            <a:r>
              <a:rPr lang="fr-FR" dirty="0" smtClean="0"/>
              <a:t>07/07/2021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1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581698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fr-FR" dirty="0"/>
              <a:t>ESA-AM-01</a:t>
            </a:r>
            <a:br>
              <a:rPr lang="fr-FR" dirty="0"/>
            </a:b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887" y="1239182"/>
            <a:ext cx="4339017" cy="5211313"/>
          </a:xfrm>
        </p:spPr>
        <p:txBody>
          <a:bodyPr>
            <a:normAutofit/>
          </a:bodyPr>
          <a:lstStyle/>
          <a:p>
            <a:r>
              <a:rPr lang="fr-FR" dirty="0"/>
              <a:t>PARAGRAPH NUMBER:  </a:t>
            </a:r>
            <a:r>
              <a:rPr lang="fr-FR" dirty="0" err="1"/>
              <a:t>Annex</a:t>
            </a:r>
            <a:r>
              <a:rPr lang="fr-FR" dirty="0"/>
              <a:t> D</a:t>
            </a:r>
            <a:r>
              <a:rPr lang="en-GB" dirty="0"/>
              <a:t> </a:t>
            </a:r>
            <a:endParaRPr lang="fr-FR" dirty="0"/>
          </a:p>
          <a:p>
            <a:r>
              <a:rPr lang="fr-FR" dirty="0" err="1"/>
              <a:t>Remove</a:t>
            </a:r>
            <a:r>
              <a:rPr lang="fr-FR" dirty="0"/>
              <a:t> the entry "</a:t>
            </a:r>
            <a:r>
              <a:rPr lang="fr-FR" dirty="0" err="1"/>
              <a:t>Unmodulated</a:t>
            </a:r>
            <a:r>
              <a:rPr lang="fr-FR" dirty="0"/>
              <a:t>"</a:t>
            </a:r>
          </a:p>
          <a:p>
            <a:r>
              <a:rPr lang="fr-FR" dirty="0"/>
              <a:t> </a:t>
            </a:r>
          </a:p>
          <a:p>
            <a:r>
              <a:rPr lang="en-GB" dirty="0"/>
              <a:t> </a:t>
            </a:r>
            <a:endParaRPr lang="en-GB" b="1" dirty="0" smtClean="0"/>
          </a:p>
          <a:p>
            <a:r>
              <a:rPr lang="en-GB" b="1" dirty="0"/>
              <a:t>A. </a:t>
            </a:r>
            <a:r>
              <a:rPr lang="en-GB" b="1" dirty="0" err="1"/>
              <a:t>Modenini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571" y="1456184"/>
            <a:ext cx="8085103" cy="434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applications such as EESS and SRS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887" y="1239182"/>
            <a:ext cx="4339017" cy="521131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PAGE NUMBER:       1-2            PARAGRAPH NUMBER:  </a:t>
            </a:r>
            <a:r>
              <a:rPr lang="fr-FR" dirty="0" smtClean="0"/>
              <a:t>1-4</a:t>
            </a:r>
          </a:p>
          <a:p>
            <a:endParaRPr lang="fr-FR" dirty="0"/>
          </a:p>
          <a:p>
            <a:r>
              <a:rPr lang="en-US" dirty="0"/>
              <a:t>From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"This Recommended Standard applies to the creation of Agency standards and to data communications over space links between CCSDS Agencies in cross-support situations for </a:t>
            </a:r>
            <a:r>
              <a:rPr lang="en-US" dirty="0">
                <a:solidFill>
                  <a:srgbClr val="FF0000"/>
                </a:solidFill>
              </a:rPr>
              <a:t>near EESS and SRS</a:t>
            </a:r>
            <a:r>
              <a:rPr lang="en-US" dirty="0"/>
              <a:t>."</a:t>
            </a:r>
          </a:p>
          <a:p>
            <a:endParaRPr lang="en-US" dirty="0"/>
          </a:p>
          <a:p>
            <a:r>
              <a:rPr lang="en-US" dirty="0"/>
              <a:t>To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"This Recommended Standard applies to the creation of Agency standards and to data communications over space links between CCSDS Agencies in cross-support situations for </a:t>
            </a:r>
            <a:r>
              <a:rPr lang="en-US" dirty="0">
                <a:solidFill>
                  <a:srgbClr val="FF0000"/>
                </a:solidFill>
              </a:rPr>
              <a:t>applications such as EESS and SRS</a:t>
            </a:r>
            <a:r>
              <a:rPr lang="en-US" dirty="0"/>
              <a:t>."</a:t>
            </a:r>
            <a:r>
              <a:rPr lang="fr-FR" dirty="0"/>
              <a:t> </a:t>
            </a:r>
          </a:p>
          <a:p>
            <a:r>
              <a:rPr lang="en-GB" dirty="0"/>
              <a:t> </a:t>
            </a:r>
            <a:endParaRPr lang="en-GB" b="1" dirty="0" smtClean="0"/>
          </a:p>
          <a:p>
            <a:r>
              <a:rPr lang="en-GB" b="1" dirty="0"/>
              <a:t>David Ni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968" y="2656573"/>
            <a:ext cx="7104940" cy="17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applications such as EESS and SRS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411" y="1189613"/>
            <a:ext cx="4339017" cy="5211313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PAGE NUMBER:       5-1,5-2            PARAGRAPH NUMBER:  5.2.1.2, </a:t>
            </a:r>
            <a:r>
              <a:rPr lang="fr-FR" dirty="0" smtClean="0"/>
              <a:t>5.2.2</a:t>
            </a:r>
          </a:p>
          <a:p>
            <a:endParaRPr lang="en-US" dirty="0"/>
          </a:p>
          <a:p>
            <a:r>
              <a:rPr lang="en-US" dirty="0"/>
              <a:t>​In §5.2.1.2, delete NOTE 2.</a:t>
            </a:r>
          </a:p>
          <a:p>
            <a:endParaRPr lang="en-US" dirty="0"/>
          </a:p>
          <a:p>
            <a:r>
              <a:rPr lang="en-US" dirty="0"/>
              <a:t>​In §5.2.2 Table 5-1, delete the words "or CRC-32".</a:t>
            </a:r>
            <a:endParaRPr lang="fr-FR" dirty="0"/>
          </a:p>
          <a:p>
            <a:endParaRPr lang="fr-FR" dirty="0"/>
          </a:p>
          <a:p>
            <a:r>
              <a:rPr lang="en-GB" b="1" dirty="0" smtClean="0"/>
              <a:t>Craig </a:t>
            </a:r>
            <a:r>
              <a:rPr lang="en-GB" b="1" dirty="0" err="1"/>
              <a:t>Biggerstaff</a:t>
            </a:r>
            <a:endParaRPr lang="en-GB" b="1" dirty="0"/>
          </a:p>
          <a:p>
            <a:endParaRPr lang="en-GB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096" y="4610236"/>
            <a:ext cx="6874678" cy="19191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400" y="1145694"/>
            <a:ext cx="6786601" cy="336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4673EC87-FDC1-5A4B-BA50-4AFFB687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version </a:t>
            </a:r>
            <a:r>
              <a:rPr lang="fr-FR" dirty="0" err="1" smtClean="0"/>
              <a:t>fo</a:t>
            </a:r>
            <a:r>
              <a:rPr lang="fr-FR" dirty="0" smtClean="0"/>
              <a:t> DVB-S2 Blue book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RIDs</a:t>
            </a:r>
            <a:r>
              <a:rPr lang="fr-FR" dirty="0" smtClean="0"/>
              <a:t> </a:t>
            </a:r>
            <a:r>
              <a:rPr lang="fr-FR" dirty="0" err="1" smtClean="0"/>
              <a:t>responses</a:t>
            </a:r>
            <a:r>
              <a:rPr lang="fr-FR" dirty="0" smtClean="0"/>
              <a:t> for DVB-S2 Blue BOOK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90793" y="1434784"/>
            <a:ext cx="70839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Last version of blue Book taking into account most of the RIDs</a:t>
            </a:r>
          </a:p>
          <a:p>
            <a:endParaRPr lang="en-US" dirty="0"/>
          </a:p>
          <a:p>
            <a:r>
              <a:rPr lang="en-US" dirty="0" smtClean="0"/>
              <a:t>131x3-update_v5.doc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34069"/>
            <a:ext cx="11472001" cy="581698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reference</a:t>
            </a:r>
            <a:r>
              <a:rPr lang="fr-FR" dirty="0"/>
              <a:t> to 401.0-B</a:t>
            </a:r>
            <a:br>
              <a:rPr lang="fr-FR" dirty="0"/>
            </a:br>
            <a:r>
              <a:rPr lang="fr-FR" dirty="0" smtClean="0"/>
              <a:t>ESA-EV-01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284604"/>
            <a:ext cx="3893948" cy="5414370"/>
          </a:xfrm>
        </p:spPr>
        <p:txBody>
          <a:bodyPr>
            <a:noAutofit/>
          </a:bodyPr>
          <a:lstStyle/>
          <a:p>
            <a:r>
              <a:rPr lang="fr-FR" sz="1400" dirty="0"/>
              <a:t>PAGE NUMBER:       1-1         PARAGRAPH NUMBER:  1.2 PURPOSE</a:t>
            </a:r>
          </a:p>
          <a:p>
            <a:r>
              <a:rPr lang="fr-FR" sz="1400" dirty="0" smtClean="0"/>
              <a:t>FROM: The </a:t>
            </a:r>
            <a:r>
              <a:rPr lang="fr-FR" sz="1400" dirty="0" err="1"/>
              <a:t>purpose</a:t>
            </a:r>
            <a:r>
              <a:rPr lang="fr-FR" sz="1400" dirty="0"/>
              <a:t> of </a:t>
            </a:r>
            <a:r>
              <a:rPr lang="fr-FR" sz="1400" dirty="0" err="1"/>
              <a:t>this</a:t>
            </a:r>
            <a:r>
              <a:rPr lang="fr-FR" sz="1400" dirty="0"/>
              <a:t> document </a:t>
            </a:r>
            <a:r>
              <a:rPr lang="fr-FR" sz="1400" dirty="0" err="1"/>
              <a:t>is</a:t>
            </a:r>
            <a:r>
              <a:rPr lang="fr-FR" sz="1400" dirty="0"/>
              <a:t> to </a:t>
            </a:r>
            <a:r>
              <a:rPr lang="fr-FR" sz="1400" dirty="0" err="1"/>
              <a:t>define</a:t>
            </a:r>
            <a:r>
              <a:rPr lang="fr-FR" sz="1400" dirty="0"/>
              <a:t> a </a:t>
            </a:r>
            <a:r>
              <a:rPr lang="fr-FR" sz="1400" dirty="0" err="1"/>
              <a:t>recommended</a:t>
            </a:r>
            <a:r>
              <a:rPr lang="fr-FR" sz="1400" dirty="0"/>
              <a:t> interface </a:t>
            </a:r>
            <a:r>
              <a:rPr lang="fr-FR" sz="1400" dirty="0" err="1"/>
              <a:t>between</a:t>
            </a:r>
            <a:r>
              <a:rPr lang="fr-FR" sz="1400" dirty="0"/>
              <a:t> CCSDS </a:t>
            </a:r>
            <a:r>
              <a:rPr lang="fr-FR" sz="1400" dirty="0" err="1"/>
              <a:t>Space</a:t>
            </a:r>
            <a:r>
              <a:rPr lang="fr-FR" sz="1400" dirty="0"/>
              <a:t> Link </a:t>
            </a:r>
            <a:r>
              <a:rPr lang="fr-FR" sz="1400" dirty="0" err="1"/>
              <a:t>Protocols</a:t>
            </a:r>
            <a:r>
              <a:rPr lang="fr-FR" sz="1400" dirty="0"/>
              <a:t> (</a:t>
            </a:r>
            <a:r>
              <a:rPr lang="fr-FR" sz="1400" dirty="0" err="1"/>
              <a:t>references</a:t>
            </a:r>
            <a:r>
              <a:rPr lang="fr-FR" sz="1400" dirty="0"/>
              <a:t> [3], [4], and [7]) and the DVB-S2 </a:t>
            </a:r>
            <a:r>
              <a:rPr lang="fr-FR" sz="1400" dirty="0" err="1"/>
              <a:t>telecom</a:t>
            </a:r>
            <a:r>
              <a:rPr lang="fr-FR" sz="1400" dirty="0"/>
              <a:t> standard (</a:t>
            </a:r>
            <a:r>
              <a:rPr lang="fr-FR" sz="1400" dirty="0" err="1"/>
              <a:t>reference</a:t>
            </a:r>
            <a:r>
              <a:rPr lang="fr-FR" sz="1400" dirty="0"/>
              <a:t> [1]), and to </a:t>
            </a:r>
            <a:r>
              <a:rPr lang="fr-FR" sz="1400" dirty="0" err="1"/>
              <a:t>recommend</a:t>
            </a:r>
            <a:r>
              <a:rPr lang="fr-FR" sz="1400" dirty="0"/>
              <a:t> options of the DVB-S2 standard </a:t>
            </a:r>
            <a:r>
              <a:rPr lang="fr-FR" sz="1400" dirty="0" err="1"/>
              <a:t>suited</a:t>
            </a:r>
            <a:r>
              <a:rPr lang="fr-FR" sz="1400" dirty="0"/>
              <a:t> to high data rate transmission applications, </a:t>
            </a:r>
            <a:r>
              <a:rPr lang="fr-FR" sz="1400" dirty="0" err="1"/>
              <a:t>such</a:t>
            </a:r>
            <a:r>
              <a:rPr lang="fr-FR" sz="1400" dirty="0"/>
              <a:t> as </a:t>
            </a:r>
            <a:r>
              <a:rPr lang="fr-FR" sz="1400" dirty="0" err="1"/>
              <a:t>Earth</a:t>
            </a:r>
            <a:r>
              <a:rPr lang="fr-FR" sz="1400" dirty="0"/>
              <a:t> Exploration Satellite Services (EESS) </a:t>
            </a:r>
            <a:r>
              <a:rPr lang="fr-FR" sz="1400" dirty="0" err="1"/>
              <a:t>payload</a:t>
            </a:r>
            <a:r>
              <a:rPr lang="fr-FR" sz="1400" dirty="0"/>
              <a:t> </a:t>
            </a:r>
            <a:r>
              <a:rPr lang="fr-FR" sz="1400" dirty="0" err="1"/>
              <a:t>telemetry</a:t>
            </a:r>
            <a:r>
              <a:rPr lang="fr-FR" sz="1400" dirty="0"/>
              <a:t> and </a:t>
            </a:r>
            <a:r>
              <a:rPr lang="fr-FR" sz="1400" dirty="0" err="1"/>
              <a:t>ground</a:t>
            </a:r>
            <a:r>
              <a:rPr lang="fr-FR" sz="1400" dirty="0"/>
              <a:t>-to-</a:t>
            </a:r>
            <a:r>
              <a:rPr lang="fr-FR" sz="1400" dirty="0" err="1"/>
              <a:t>space</a:t>
            </a:r>
            <a:r>
              <a:rPr lang="fr-FR" sz="1400" dirty="0"/>
              <a:t> and </a:t>
            </a:r>
            <a:r>
              <a:rPr lang="fr-FR" sz="1400" dirty="0" err="1"/>
              <a:t>space</a:t>
            </a:r>
            <a:r>
              <a:rPr lang="fr-FR" sz="1400" dirty="0"/>
              <a:t>-to-</a:t>
            </a:r>
            <a:r>
              <a:rPr lang="fr-FR" sz="1400" dirty="0" err="1"/>
              <a:t>space</a:t>
            </a:r>
            <a:r>
              <a:rPr lang="fr-FR" sz="1400" dirty="0"/>
              <a:t> applications (</a:t>
            </a:r>
            <a:r>
              <a:rPr lang="fr-FR" sz="1400" dirty="0" err="1"/>
              <a:t>Space</a:t>
            </a:r>
            <a:r>
              <a:rPr lang="fr-FR" sz="1400" dirty="0"/>
              <a:t> </a:t>
            </a:r>
            <a:r>
              <a:rPr lang="fr-FR" sz="1400" dirty="0" err="1"/>
              <a:t>Research</a:t>
            </a:r>
            <a:r>
              <a:rPr lang="fr-FR" sz="1400" dirty="0"/>
              <a:t> Services [SRS], inter-satellite links</a:t>
            </a:r>
            <a:r>
              <a:rPr lang="fr-FR" sz="1400" dirty="0" smtClean="0"/>
              <a:t>).</a:t>
            </a:r>
            <a:endParaRPr lang="fr-FR" sz="1400" dirty="0"/>
          </a:p>
          <a:p>
            <a:r>
              <a:rPr lang="fr-FR" sz="1400" dirty="0"/>
              <a:t>TO</a:t>
            </a:r>
            <a:r>
              <a:rPr lang="fr-FR" sz="1400" dirty="0" smtClean="0"/>
              <a:t>: … </a:t>
            </a:r>
            <a:r>
              <a:rPr lang="fr-FR" sz="1400" dirty="0"/>
              <a:t>Services (EESS) </a:t>
            </a:r>
            <a:r>
              <a:rPr lang="fr-FR" sz="1400" dirty="0" err="1"/>
              <a:t>payload</a:t>
            </a:r>
            <a:r>
              <a:rPr lang="fr-FR" sz="1400" dirty="0"/>
              <a:t> </a:t>
            </a:r>
            <a:r>
              <a:rPr lang="fr-FR" sz="1400" dirty="0" err="1"/>
              <a:t>telemetry</a:t>
            </a:r>
            <a:r>
              <a:rPr lang="fr-FR" sz="1400" dirty="0"/>
              <a:t> and </a:t>
            </a:r>
            <a:r>
              <a:rPr lang="fr-FR" sz="1400" dirty="0" err="1"/>
              <a:t>ground</a:t>
            </a:r>
            <a:r>
              <a:rPr lang="fr-FR" sz="1400" dirty="0"/>
              <a:t>-to-</a:t>
            </a:r>
            <a:r>
              <a:rPr lang="fr-FR" sz="1400" dirty="0" err="1"/>
              <a:t>space</a:t>
            </a:r>
            <a:r>
              <a:rPr lang="fr-FR" sz="1400" dirty="0"/>
              <a:t> and </a:t>
            </a:r>
            <a:r>
              <a:rPr lang="fr-FR" sz="1400" dirty="0" err="1"/>
              <a:t>space</a:t>
            </a:r>
            <a:r>
              <a:rPr lang="fr-FR" sz="1400" dirty="0"/>
              <a:t>-to-</a:t>
            </a:r>
            <a:r>
              <a:rPr lang="fr-FR" sz="1400" dirty="0" err="1"/>
              <a:t>space</a:t>
            </a:r>
            <a:r>
              <a:rPr lang="fr-FR" sz="1400" dirty="0"/>
              <a:t> applications (</a:t>
            </a:r>
            <a:r>
              <a:rPr lang="fr-FR" sz="1400" dirty="0" err="1"/>
              <a:t>Space</a:t>
            </a:r>
            <a:r>
              <a:rPr lang="fr-FR" sz="1400" dirty="0"/>
              <a:t> </a:t>
            </a:r>
            <a:r>
              <a:rPr lang="fr-FR" sz="1400" dirty="0" err="1"/>
              <a:t>Research</a:t>
            </a:r>
            <a:r>
              <a:rPr lang="fr-FR" sz="1400" dirty="0"/>
              <a:t> Services [SRS], inter-satellite links</a:t>
            </a:r>
            <a:r>
              <a:rPr lang="fr-FR" sz="1400" dirty="0">
                <a:solidFill>
                  <a:srgbClr val="FF0000"/>
                </a:solidFill>
              </a:rPr>
              <a:t>), as long as compliance to CCSDS </a:t>
            </a:r>
            <a:r>
              <a:rPr lang="fr-FR" sz="1400" dirty="0" err="1">
                <a:solidFill>
                  <a:srgbClr val="FF0000"/>
                </a:solidFill>
              </a:rPr>
              <a:t>recommendations</a:t>
            </a:r>
            <a:r>
              <a:rPr lang="fr-FR" sz="1400" dirty="0">
                <a:solidFill>
                  <a:srgbClr val="FF0000"/>
                </a:solidFill>
              </a:rPr>
              <a:t> for Radio </a:t>
            </a:r>
            <a:r>
              <a:rPr lang="fr-FR" sz="1400" dirty="0" err="1">
                <a:solidFill>
                  <a:srgbClr val="FF0000"/>
                </a:solidFill>
              </a:rPr>
              <a:t>Frequency</a:t>
            </a:r>
            <a:r>
              <a:rPr lang="fr-FR" sz="1400" dirty="0">
                <a:solidFill>
                  <a:srgbClr val="FF0000"/>
                </a:solidFill>
              </a:rPr>
              <a:t> modulations in [401.0-B] </a:t>
            </a:r>
            <a:r>
              <a:rPr lang="fr-FR" sz="1400" dirty="0" err="1">
                <a:solidFill>
                  <a:srgbClr val="FF0000"/>
                </a:solidFill>
              </a:rPr>
              <a:t>is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dirty="0" err="1">
                <a:solidFill>
                  <a:srgbClr val="FF0000"/>
                </a:solidFill>
              </a:rPr>
              <a:t>ensured</a:t>
            </a:r>
            <a:r>
              <a:rPr lang="fr-FR" sz="1400" dirty="0">
                <a:solidFill>
                  <a:srgbClr val="FF0000"/>
                </a:solidFill>
              </a:rPr>
              <a:t>.</a:t>
            </a:r>
          </a:p>
          <a:p>
            <a:r>
              <a:rPr lang="en-GB" sz="1400" b="1" dirty="0" smtClean="0"/>
              <a:t>Enrico </a:t>
            </a:r>
            <a:r>
              <a:rPr lang="en-GB" sz="1400" b="1" dirty="0" err="1"/>
              <a:t>Vassallo</a:t>
            </a:r>
            <a:endParaRPr lang="en-US" sz="1400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608" y="4793924"/>
            <a:ext cx="7788965" cy="81924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39" y="1899583"/>
            <a:ext cx="7902262" cy="24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fr-FR" dirty="0"/>
              <a:t>ESA-FF-01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284604"/>
            <a:ext cx="11187078" cy="521131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1200" dirty="0"/>
              <a:t>PAGE NUMBER:       1-1            PARAGRAPH NUMBER:  </a:t>
            </a:r>
            <a:r>
              <a:rPr lang="fr-FR" sz="1200" dirty="0" smtClean="0"/>
              <a:t>1.3</a:t>
            </a:r>
            <a:endParaRPr lang="fr-FR" sz="1200" dirty="0"/>
          </a:p>
          <a:p>
            <a:r>
              <a:rPr lang="fr-FR" sz="1200" dirty="0" err="1"/>
              <a:t>Delete</a:t>
            </a:r>
            <a:r>
              <a:rPr lang="fr-FR" sz="1200" dirty="0"/>
              <a:t> 2nd and 3rd </a:t>
            </a:r>
            <a:r>
              <a:rPr lang="fr-FR" sz="1200" dirty="0" err="1"/>
              <a:t>paragraph</a:t>
            </a:r>
            <a:r>
              <a:rPr lang="fr-FR" sz="1200" dirty="0"/>
              <a:t> in Section 1.3 (</a:t>
            </a:r>
            <a:r>
              <a:rPr lang="fr-FR" sz="1200" dirty="0" err="1"/>
              <a:t>text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"</a:t>
            </a:r>
            <a:r>
              <a:rPr lang="fr-FR" sz="1200" dirty="0" err="1"/>
              <a:t>Moreover</a:t>
            </a:r>
            <a:r>
              <a:rPr lang="fr-FR" sz="1200" dirty="0"/>
              <a:t>, to </a:t>
            </a:r>
            <a:r>
              <a:rPr lang="fr-FR" sz="1200" dirty="0" err="1"/>
              <a:t>maximize</a:t>
            </a:r>
            <a:r>
              <a:rPr lang="fr-FR" sz="1200" dirty="0"/>
              <a:t> …" to "… </a:t>
            </a:r>
            <a:r>
              <a:rPr lang="fr-FR" sz="1200" dirty="0" err="1"/>
              <a:t>could</a:t>
            </a:r>
            <a:r>
              <a:rPr lang="fr-FR" sz="1200" dirty="0"/>
              <a:t>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reused</a:t>
            </a:r>
            <a:r>
              <a:rPr lang="fr-FR" sz="1200" dirty="0"/>
              <a:t>. </a:t>
            </a:r>
            <a:r>
              <a:rPr lang="fr-FR" sz="1200" dirty="0" smtClean="0"/>
              <a:t>").</a:t>
            </a:r>
            <a:r>
              <a:rPr lang="fr-FR" sz="1200" dirty="0"/>
              <a:t> </a:t>
            </a:r>
          </a:p>
          <a:p>
            <a:r>
              <a:rPr lang="fr-FR" sz="1200" dirty="0"/>
              <a:t>OR (if not </a:t>
            </a:r>
            <a:r>
              <a:rPr lang="fr-FR" sz="1200" dirty="0" err="1"/>
              <a:t>deleted</a:t>
            </a:r>
            <a:r>
              <a:rPr lang="fr-FR" sz="1200" dirty="0"/>
              <a:t> </a:t>
            </a:r>
            <a:r>
              <a:rPr lang="fr-FR" sz="1200" dirty="0" err="1"/>
              <a:t>which</a:t>
            </a:r>
            <a:r>
              <a:rPr lang="fr-FR" sz="1200" dirty="0"/>
              <a:t> </a:t>
            </a:r>
            <a:r>
              <a:rPr lang="fr-FR" sz="1200" dirty="0" err="1"/>
              <a:t>is</a:t>
            </a:r>
            <a:r>
              <a:rPr lang="fr-FR" sz="1200" dirty="0"/>
              <a:t> </a:t>
            </a:r>
            <a:r>
              <a:rPr lang="fr-FR" sz="1200" dirty="0" err="1"/>
              <a:t>my</a:t>
            </a:r>
            <a:r>
              <a:rPr lang="fr-FR" sz="1200" dirty="0"/>
              <a:t> </a:t>
            </a:r>
            <a:r>
              <a:rPr lang="fr-FR" sz="1200" dirty="0" err="1"/>
              <a:t>preferred</a:t>
            </a:r>
            <a:r>
              <a:rPr lang="fr-FR" sz="1200" dirty="0"/>
              <a:t> option) </a:t>
            </a:r>
            <a:r>
              <a:rPr lang="fr-FR" sz="1200" dirty="0" smtClean="0"/>
              <a:t>:</a:t>
            </a:r>
            <a:endParaRPr lang="fr-FR" sz="1200" dirty="0"/>
          </a:p>
          <a:p>
            <a:r>
              <a:rPr lang="fr-FR" sz="1200" dirty="0"/>
              <a:t>Move </a:t>
            </a:r>
            <a:r>
              <a:rPr lang="fr-FR" sz="1200" dirty="0" err="1"/>
              <a:t>these</a:t>
            </a:r>
            <a:r>
              <a:rPr lang="fr-FR" sz="1200" dirty="0"/>
              <a:t> </a:t>
            </a:r>
            <a:r>
              <a:rPr lang="fr-FR" sz="1200" dirty="0" err="1"/>
              <a:t>two</a:t>
            </a:r>
            <a:r>
              <a:rPr lang="fr-FR" sz="1200" dirty="0"/>
              <a:t> </a:t>
            </a:r>
            <a:r>
              <a:rPr lang="fr-FR" sz="1200" dirty="0" err="1"/>
              <a:t>paragraphs</a:t>
            </a:r>
            <a:r>
              <a:rPr lang="fr-FR" sz="1200" dirty="0"/>
              <a:t> to the background section 1.1 and </a:t>
            </a:r>
            <a:r>
              <a:rPr lang="fr-FR" sz="1200" dirty="0" err="1"/>
              <a:t>apply</a:t>
            </a:r>
            <a:r>
              <a:rPr lang="fr-FR" sz="1200" dirty="0"/>
              <a:t> the </a:t>
            </a:r>
            <a:r>
              <a:rPr lang="fr-FR" sz="1200" dirty="0" err="1"/>
              <a:t>following</a:t>
            </a:r>
            <a:r>
              <a:rPr lang="fr-FR" sz="1200" dirty="0"/>
              <a:t> changes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 err="1"/>
              <a:t>From</a:t>
            </a:r>
            <a:r>
              <a:rPr lang="fr-FR" sz="1200" dirty="0"/>
              <a:t> </a:t>
            </a:r>
            <a:r>
              <a:rPr lang="fr-FR" sz="1200" dirty="0" smtClean="0"/>
              <a:t>: </a:t>
            </a:r>
            <a:r>
              <a:rPr lang="fr-FR" sz="1200" dirty="0" err="1" smtClean="0"/>
              <a:t>Moreover</a:t>
            </a:r>
            <a:r>
              <a:rPr lang="fr-FR" sz="1200" dirty="0"/>
              <a:t>, to </a:t>
            </a:r>
            <a:r>
              <a:rPr lang="fr-FR" sz="1200" dirty="0" err="1"/>
              <a:t>maximize</a:t>
            </a:r>
            <a:r>
              <a:rPr lang="fr-FR" sz="1200" dirty="0"/>
              <a:t> the </a:t>
            </a:r>
            <a:r>
              <a:rPr lang="fr-FR" sz="1200" dirty="0" err="1"/>
              <a:t>telemetry</a:t>
            </a:r>
            <a:r>
              <a:rPr lang="fr-FR" sz="1200" dirty="0"/>
              <a:t> system </a:t>
            </a:r>
            <a:r>
              <a:rPr lang="fr-FR" sz="1200" dirty="0" err="1"/>
              <a:t>throughput</a:t>
            </a:r>
            <a:r>
              <a:rPr lang="fr-FR" sz="1200" dirty="0">
                <a:solidFill>
                  <a:srgbClr val="FF0000"/>
                </a:solidFill>
              </a:rPr>
              <a:t>, </a:t>
            </a:r>
            <a:r>
              <a:rPr lang="fr-FR" sz="1200" dirty="0" err="1">
                <a:solidFill>
                  <a:srgbClr val="FF0000"/>
                </a:solidFill>
              </a:rPr>
              <a:t>it</a:t>
            </a:r>
            <a:r>
              <a:rPr lang="fr-FR" sz="1200" dirty="0">
                <a:solidFill>
                  <a:srgbClr val="FF0000"/>
                </a:solidFill>
              </a:rPr>
              <a:t> </a:t>
            </a:r>
            <a:r>
              <a:rPr lang="fr-FR" sz="1200" dirty="0" err="1">
                <a:solidFill>
                  <a:srgbClr val="FF0000"/>
                </a:solidFill>
              </a:rPr>
              <a:t>appears</a:t>
            </a:r>
            <a:r>
              <a:rPr lang="fr-FR" sz="1200" dirty="0">
                <a:solidFill>
                  <a:srgbClr val="FF0000"/>
                </a:solidFill>
              </a:rPr>
              <a:t> </a:t>
            </a:r>
            <a:r>
              <a:rPr lang="fr-FR" sz="1200" dirty="0"/>
              <a:t>possible to </a:t>
            </a:r>
            <a:r>
              <a:rPr lang="fr-FR" sz="1200" dirty="0" err="1"/>
              <a:t>adapt</a:t>
            </a:r>
            <a:r>
              <a:rPr lang="fr-FR" sz="1200" dirty="0"/>
              <a:t> the </a:t>
            </a:r>
            <a:r>
              <a:rPr lang="fr-FR" sz="1200" dirty="0" err="1"/>
              <a:t>transmitted</a:t>
            </a:r>
            <a:r>
              <a:rPr lang="fr-FR" sz="1200" dirty="0"/>
              <a:t> </a:t>
            </a:r>
            <a:r>
              <a:rPr lang="fr-FR" sz="1200" dirty="0" err="1"/>
              <a:t>waveform</a:t>
            </a:r>
            <a:r>
              <a:rPr lang="fr-FR" sz="1200" dirty="0"/>
              <a:t> (and the </a:t>
            </a:r>
            <a:r>
              <a:rPr lang="fr-FR" sz="1200" dirty="0" err="1"/>
              <a:t>useful</a:t>
            </a:r>
            <a:r>
              <a:rPr lang="fr-FR" sz="1200" dirty="0"/>
              <a:t> data rate) to the variable conditions of the </a:t>
            </a:r>
            <a:r>
              <a:rPr lang="fr-FR" sz="1200" dirty="0" err="1"/>
              <a:t>link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/>
              <a:t>To </a:t>
            </a:r>
            <a:r>
              <a:rPr lang="fr-FR" sz="1200" dirty="0" smtClean="0"/>
              <a:t>:</a:t>
            </a:r>
            <a:r>
              <a:rPr lang="fr-FR" sz="1200" dirty="0" err="1" smtClean="0"/>
              <a:t>Moreover</a:t>
            </a:r>
            <a:r>
              <a:rPr lang="fr-FR" sz="1200" dirty="0"/>
              <a:t>, to </a:t>
            </a:r>
            <a:r>
              <a:rPr lang="fr-FR" sz="1200" dirty="0" err="1"/>
              <a:t>maximize</a:t>
            </a:r>
            <a:r>
              <a:rPr lang="fr-FR" sz="1200" dirty="0"/>
              <a:t> the </a:t>
            </a:r>
            <a:r>
              <a:rPr lang="fr-FR" sz="1200" dirty="0" err="1"/>
              <a:t>telemetry</a:t>
            </a:r>
            <a:r>
              <a:rPr lang="fr-FR" sz="1200" dirty="0"/>
              <a:t> system </a:t>
            </a:r>
            <a:r>
              <a:rPr lang="fr-FR" sz="1200" dirty="0" err="1"/>
              <a:t>throughput</a:t>
            </a:r>
            <a:r>
              <a:rPr lang="fr-FR" sz="1200" dirty="0"/>
              <a:t>, </a:t>
            </a:r>
            <a:r>
              <a:rPr lang="fr-FR" sz="1200" dirty="0" err="1">
                <a:solidFill>
                  <a:srgbClr val="FF0000"/>
                </a:solidFill>
              </a:rPr>
              <a:t>it</a:t>
            </a:r>
            <a:r>
              <a:rPr lang="fr-FR" sz="1200" dirty="0">
                <a:solidFill>
                  <a:srgbClr val="FF0000"/>
                </a:solidFill>
              </a:rPr>
              <a:t> </a:t>
            </a:r>
            <a:r>
              <a:rPr lang="fr-FR" sz="1200" dirty="0" err="1">
                <a:solidFill>
                  <a:srgbClr val="FF0000"/>
                </a:solidFill>
              </a:rPr>
              <a:t>is</a:t>
            </a:r>
            <a:r>
              <a:rPr lang="fr-FR" sz="1200" dirty="0">
                <a:solidFill>
                  <a:srgbClr val="FF0000"/>
                </a:solidFill>
              </a:rPr>
              <a:t> possible </a:t>
            </a:r>
            <a:r>
              <a:rPr lang="fr-FR" sz="1200" dirty="0"/>
              <a:t>to </a:t>
            </a:r>
            <a:r>
              <a:rPr lang="fr-FR" sz="1200" dirty="0" err="1"/>
              <a:t>adapt</a:t>
            </a:r>
            <a:r>
              <a:rPr lang="fr-FR" sz="1200" dirty="0"/>
              <a:t> the </a:t>
            </a:r>
            <a:r>
              <a:rPr lang="fr-FR" sz="1200" dirty="0" err="1"/>
              <a:t>transmitted</a:t>
            </a:r>
            <a:r>
              <a:rPr lang="fr-FR" sz="1200" dirty="0"/>
              <a:t> </a:t>
            </a:r>
            <a:r>
              <a:rPr lang="fr-FR" sz="1200" dirty="0" err="1"/>
              <a:t>waveform</a:t>
            </a:r>
            <a:r>
              <a:rPr lang="fr-FR" sz="1200" dirty="0"/>
              <a:t> (and the </a:t>
            </a:r>
            <a:r>
              <a:rPr lang="fr-FR" sz="1200" dirty="0" err="1"/>
              <a:t>useful</a:t>
            </a:r>
            <a:r>
              <a:rPr lang="fr-FR" sz="1200" dirty="0"/>
              <a:t> data rate) to the variable conditions of the </a:t>
            </a:r>
            <a:r>
              <a:rPr lang="fr-FR" sz="1200" dirty="0" err="1"/>
              <a:t>link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 err="1"/>
              <a:t>From</a:t>
            </a:r>
            <a:r>
              <a:rPr lang="fr-FR" sz="1200" dirty="0"/>
              <a:t> </a:t>
            </a:r>
            <a:r>
              <a:rPr lang="fr-FR" sz="1200" dirty="0" smtClean="0"/>
              <a:t>:The </a:t>
            </a:r>
            <a:r>
              <a:rPr lang="fr-FR" sz="1200" dirty="0"/>
              <a:t>use of the DVB-S2 standard for </a:t>
            </a:r>
            <a:r>
              <a:rPr lang="fr-FR" sz="1200" dirty="0" err="1"/>
              <a:t>telemetry</a:t>
            </a:r>
            <a:r>
              <a:rPr lang="fr-FR" sz="1200" dirty="0"/>
              <a:t> </a:t>
            </a:r>
            <a:r>
              <a:rPr lang="fr-FR" sz="1200" dirty="0" err="1">
                <a:solidFill>
                  <a:srgbClr val="FF0000"/>
                </a:solidFill>
              </a:rPr>
              <a:t>makes</a:t>
            </a:r>
            <a:r>
              <a:rPr lang="fr-FR" sz="1200" dirty="0">
                <a:solidFill>
                  <a:srgbClr val="FF0000"/>
                </a:solidFill>
              </a:rPr>
              <a:t> possible </a:t>
            </a:r>
            <a:r>
              <a:rPr lang="fr-FR" sz="1200" dirty="0"/>
              <a:t>the use of </a:t>
            </a:r>
            <a:r>
              <a:rPr lang="fr-FR" sz="1200" dirty="0" err="1"/>
              <a:t>generic</a:t>
            </a:r>
            <a:r>
              <a:rPr lang="fr-FR" sz="1200" dirty="0"/>
              <a:t> </a:t>
            </a:r>
            <a:r>
              <a:rPr lang="fr-FR" sz="1200" dirty="0" err="1"/>
              <a:t>Very</a:t>
            </a:r>
            <a:r>
              <a:rPr lang="fr-FR" sz="1200" dirty="0"/>
              <a:t> High </a:t>
            </a:r>
            <a:r>
              <a:rPr lang="fr-FR" sz="1200" dirty="0" err="1"/>
              <a:t>Scale</a:t>
            </a:r>
            <a:r>
              <a:rPr lang="fr-FR" sz="1200" dirty="0"/>
              <a:t> Integrated Circuits (VHSIC) Hardware Description </a:t>
            </a:r>
            <a:r>
              <a:rPr lang="fr-FR" sz="1200" dirty="0" err="1"/>
              <a:t>Language</a:t>
            </a:r>
            <a:r>
              <a:rPr lang="fr-FR" sz="1200" dirty="0"/>
              <a:t> (VHDL) </a:t>
            </a:r>
            <a:r>
              <a:rPr lang="fr-FR" sz="1200" dirty="0" err="1"/>
              <a:t>Intellectual</a:t>
            </a:r>
            <a:r>
              <a:rPr lang="fr-FR" sz="1200" dirty="0"/>
              <a:t> </a:t>
            </a:r>
            <a:r>
              <a:rPr lang="fr-FR" sz="1200" dirty="0" err="1"/>
              <a:t>Property</a:t>
            </a:r>
            <a:r>
              <a:rPr lang="fr-FR" sz="1200" dirty="0"/>
              <a:t> (IP) modules for </a:t>
            </a:r>
            <a:r>
              <a:rPr lang="fr-FR" sz="1200" dirty="0" err="1"/>
              <a:t>developments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/>
              <a:t>To </a:t>
            </a:r>
            <a:r>
              <a:rPr lang="fr-FR" sz="1200" dirty="0" smtClean="0"/>
              <a:t>: The </a:t>
            </a:r>
            <a:r>
              <a:rPr lang="fr-FR" sz="1200" dirty="0"/>
              <a:t>use of the DVB-S2 standard for </a:t>
            </a:r>
            <a:r>
              <a:rPr lang="fr-FR" sz="1200" dirty="0" err="1"/>
              <a:t>telemetry</a:t>
            </a:r>
            <a:r>
              <a:rPr lang="fr-FR" sz="1200" dirty="0"/>
              <a:t> </a:t>
            </a:r>
            <a:r>
              <a:rPr lang="fr-FR" sz="1200" dirty="0" err="1">
                <a:solidFill>
                  <a:srgbClr val="FF0000"/>
                </a:solidFill>
              </a:rPr>
              <a:t>enables</a:t>
            </a:r>
            <a:r>
              <a:rPr lang="fr-FR" sz="1200" dirty="0"/>
              <a:t> the use of </a:t>
            </a:r>
            <a:r>
              <a:rPr lang="fr-FR" sz="1200" dirty="0" err="1"/>
              <a:t>generic</a:t>
            </a:r>
            <a:r>
              <a:rPr lang="fr-FR" sz="1200" dirty="0"/>
              <a:t> </a:t>
            </a:r>
            <a:r>
              <a:rPr lang="fr-FR" sz="1200" dirty="0" err="1"/>
              <a:t>Very</a:t>
            </a:r>
            <a:r>
              <a:rPr lang="fr-FR" sz="1200" dirty="0"/>
              <a:t> High </a:t>
            </a:r>
            <a:r>
              <a:rPr lang="fr-FR" sz="1200" dirty="0" err="1"/>
              <a:t>Scale</a:t>
            </a:r>
            <a:r>
              <a:rPr lang="fr-FR" sz="1200" dirty="0"/>
              <a:t> Integrated Circuits (VHSIC) Hardware Description </a:t>
            </a:r>
            <a:r>
              <a:rPr lang="fr-FR" sz="1200" dirty="0" err="1"/>
              <a:t>Language</a:t>
            </a:r>
            <a:r>
              <a:rPr lang="fr-FR" sz="1200" dirty="0"/>
              <a:t> (VHDL) </a:t>
            </a:r>
            <a:r>
              <a:rPr lang="fr-FR" sz="1200" dirty="0" err="1"/>
              <a:t>Intellectual</a:t>
            </a:r>
            <a:r>
              <a:rPr lang="fr-FR" sz="1200" dirty="0"/>
              <a:t> </a:t>
            </a:r>
            <a:r>
              <a:rPr lang="fr-FR" sz="1200" dirty="0" err="1"/>
              <a:t>Property</a:t>
            </a:r>
            <a:r>
              <a:rPr lang="fr-FR" sz="1200" dirty="0"/>
              <a:t> (IP) modules for </a:t>
            </a:r>
            <a:r>
              <a:rPr lang="fr-FR" sz="1200" dirty="0" err="1"/>
              <a:t>developments</a:t>
            </a:r>
            <a:r>
              <a:rPr lang="fr-FR" sz="1200" dirty="0" smtClean="0"/>
              <a:t>.</a:t>
            </a:r>
            <a:endParaRPr lang="en-GB" sz="1200" b="1" dirty="0" smtClean="0"/>
          </a:p>
          <a:p>
            <a:r>
              <a:rPr lang="en-GB" sz="1200" b="1" dirty="0"/>
              <a:t>FELIX FLENTGE</a:t>
            </a:r>
            <a:endParaRPr lang="en-US" sz="1200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723" y="2295961"/>
            <a:ext cx="6420703" cy="318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34069"/>
            <a:ext cx="11472001" cy="581698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smtClean="0"/>
              <a:t>[X]=401.0-B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ESA-EV-02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791" y="1675966"/>
            <a:ext cx="3893948" cy="3937205"/>
          </a:xfrm>
        </p:spPr>
        <p:txBody>
          <a:bodyPr>
            <a:noAutofit/>
          </a:bodyPr>
          <a:lstStyle/>
          <a:p>
            <a:r>
              <a:rPr lang="fr-FR" dirty="0"/>
              <a:t>PAGE NUMBER:       1-6     PARAGRAPH NUMBER:  1.9 REFERENCE </a:t>
            </a:r>
            <a:r>
              <a:rPr lang="fr-FR" dirty="0" smtClean="0"/>
              <a:t>DOCUMENTS</a:t>
            </a:r>
          </a:p>
          <a:p>
            <a:r>
              <a:rPr lang="fr-FR" dirty="0" err="1"/>
              <a:t>Add</a:t>
            </a:r>
            <a:r>
              <a:rPr lang="fr-FR" dirty="0"/>
              <a:t> Reference to 401.0-B in section 1.9 REFERENCE DOCUMENTS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  <a:endParaRPr lang="fr-FR" sz="1400" dirty="0">
              <a:solidFill>
                <a:srgbClr val="FF0000"/>
              </a:solidFill>
            </a:endParaRPr>
          </a:p>
          <a:p>
            <a:r>
              <a:rPr lang="en-GB" sz="1400" b="1" dirty="0" smtClean="0"/>
              <a:t>Enrico </a:t>
            </a:r>
            <a:r>
              <a:rPr lang="en-GB" sz="1400" b="1" dirty="0" err="1"/>
              <a:t>Vassallo</a:t>
            </a:r>
            <a:endParaRPr lang="en-US" sz="1400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036" y="2137419"/>
            <a:ext cx="7788965" cy="8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808590"/>
            <a:ext cx="11472001" cy="581698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fr-FR" dirty="0" smtClean="0"/>
              <a:t>ESA-AM-02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887" y="1239182"/>
            <a:ext cx="4110417" cy="5211313"/>
          </a:xfrm>
        </p:spPr>
        <p:txBody>
          <a:bodyPr>
            <a:normAutofit/>
          </a:bodyPr>
          <a:lstStyle/>
          <a:p>
            <a:r>
              <a:rPr lang="fr-FR" dirty="0"/>
              <a:t>PARAGRAPH </a:t>
            </a:r>
            <a:r>
              <a:rPr lang="fr-FR" dirty="0" smtClean="0"/>
              <a:t>NUMBER: Section 2</a:t>
            </a:r>
            <a:endParaRPr lang="fr-FR" dirty="0"/>
          </a:p>
          <a:p>
            <a:r>
              <a:rPr lang="fr-FR" dirty="0" err="1"/>
              <a:t>From</a:t>
            </a:r>
            <a:r>
              <a:rPr lang="fr-FR" dirty="0"/>
              <a:t> </a:t>
            </a:r>
            <a:r>
              <a:rPr lang="fr-FR" dirty="0" smtClean="0"/>
              <a:t>:This </a:t>
            </a:r>
            <a:r>
              <a:rPr lang="fr-FR" dirty="0" err="1"/>
              <a:t>Recommended</a:t>
            </a:r>
            <a:r>
              <a:rPr lang="fr-FR" dirty="0"/>
              <a:t> Standard </a:t>
            </a:r>
            <a:r>
              <a:rPr lang="fr-FR" dirty="0" err="1"/>
              <a:t>covers</a:t>
            </a:r>
            <a:r>
              <a:rPr lang="fr-FR" dirty="0"/>
              <a:t> the </a:t>
            </a:r>
            <a:r>
              <a:rPr lang="fr-FR" dirty="0" err="1"/>
              <a:t>functions</a:t>
            </a:r>
            <a:r>
              <a:rPr lang="fr-FR" dirty="0"/>
              <a:t> of </a:t>
            </a:r>
            <a:r>
              <a:rPr lang="fr-FR" dirty="0" err="1"/>
              <a:t>both</a:t>
            </a:r>
            <a:r>
              <a:rPr lang="fr-FR" dirty="0"/>
              <a:t> the </a:t>
            </a:r>
            <a:r>
              <a:rPr lang="fr-FR" dirty="0" err="1"/>
              <a:t>Synchronization</a:t>
            </a:r>
            <a:r>
              <a:rPr lang="fr-FR" dirty="0"/>
              <a:t> and Channel </a:t>
            </a:r>
            <a:r>
              <a:rPr lang="fr-FR" dirty="0" err="1"/>
              <a:t>Coding</a:t>
            </a:r>
            <a:r>
              <a:rPr lang="fr-FR" dirty="0"/>
              <a:t> </a:t>
            </a:r>
            <a:r>
              <a:rPr lang="fr-FR" dirty="0" err="1"/>
              <a:t>Sublayer</a:t>
            </a:r>
            <a:r>
              <a:rPr lang="fr-FR" dirty="0"/>
              <a:t> and the Physical Layer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To </a:t>
            </a:r>
            <a:r>
              <a:rPr lang="fr-FR" dirty="0" smtClean="0"/>
              <a:t>:This </a:t>
            </a:r>
            <a:r>
              <a:rPr lang="fr-FR" dirty="0" err="1"/>
              <a:t>Recommended</a:t>
            </a:r>
            <a:r>
              <a:rPr lang="fr-FR" dirty="0"/>
              <a:t> Standard </a:t>
            </a:r>
            <a:r>
              <a:rPr lang="fr-FR" dirty="0" err="1"/>
              <a:t>covers</a:t>
            </a:r>
            <a:r>
              <a:rPr lang="fr-FR" dirty="0"/>
              <a:t> the </a:t>
            </a:r>
            <a:r>
              <a:rPr lang="fr-FR" dirty="0" err="1"/>
              <a:t>functions</a:t>
            </a:r>
            <a:r>
              <a:rPr lang="fr-FR" dirty="0"/>
              <a:t> of </a:t>
            </a:r>
            <a:r>
              <a:rPr lang="fr-FR" dirty="0" err="1"/>
              <a:t>both</a:t>
            </a:r>
            <a:r>
              <a:rPr lang="fr-FR" dirty="0"/>
              <a:t> the </a:t>
            </a:r>
            <a:r>
              <a:rPr lang="fr-FR" dirty="0" err="1"/>
              <a:t>Synchronization</a:t>
            </a:r>
            <a:r>
              <a:rPr lang="fr-FR" dirty="0"/>
              <a:t> and Channel </a:t>
            </a:r>
            <a:r>
              <a:rPr lang="fr-FR" dirty="0" err="1"/>
              <a:t>Coding</a:t>
            </a:r>
            <a:r>
              <a:rPr lang="fr-FR" dirty="0"/>
              <a:t> </a:t>
            </a:r>
            <a:r>
              <a:rPr lang="fr-FR" dirty="0" err="1"/>
              <a:t>Sublayer</a:t>
            </a:r>
            <a:r>
              <a:rPr lang="fr-FR" dirty="0"/>
              <a:t> and the Physical Layer, </a:t>
            </a:r>
            <a:r>
              <a:rPr lang="fr-FR" dirty="0">
                <a:solidFill>
                  <a:srgbClr val="FF0000"/>
                </a:solidFill>
              </a:rPr>
              <a:t>the latter for </a:t>
            </a:r>
            <a:r>
              <a:rPr lang="fr-FR" dirty="0" err="1">
                <a:solidFill>
                  <a:srgbClr val="FF0000"/>
                </a:solidFill>
              </a:rPr>
              <a:t>what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concerns</a:t>
            </a:r>
            <a:r>
              <a:rPr lang="fr-FR" dirty="0">
                <a:solidFill>
                  <a:srgbClr val="FF0000"/>
                </a:solidFill>
              </a:rPr>
              <a:t> the modulation </a:t>
            </a:r>
            <a:r>
              <a:rPr lang="fr-FR" dirty="0" err="1">
                <a:solidFill>
                  <a:srgbClr val="FF0000"/>
                </a:solidFill>
              </a:rPr>
              <a:t>schemes</a:t>
            </a:r>
            <a:r>
              <a:rPr lang="fr-FR" dirty="0">
                <a:solidFill>
                  <a:srgbClr val="FF0000"/>
                </a:solidFill>
              </a:rPr>
              <a:t>. CCSDS 401.0-B [REF] </a:t>
            </a:r>
            <a:r>
              <a:rPr lang="fr-FR" dirty="0" err="1">
                <a:solidFill>
                  <a:srgbClr val="FF0000"/>
                </a:solidFill>
              </a:rPr>
              <a:t>covers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additional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features</a:t>
            </a:r>
            <a:r>
              <a:rPr lang="fr-FR" dirty="0">
                <a:solidFill>
                  <a:srgbClr val="FF0000"/>
                </a:solidFill>
              </a:rPr>
              <a:t> of the Physical Layer </a:t>
            </a:r>
            <a:r>
              <a:rPr lang="fr-FR" dirty="0" err="1">
                <a:solidFill>
                  <a:srgbClr val="FF0000"/>
                </a:solidFill>
              </a:rPr>
              <a:t>like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frequency</a:t>
            </a:r>
            <a:r>
              <a:rPr lang="fr-FR" dirty="0">
                <a:solidFill>
                  <a:srgbClr val="FF0000"/>
                </a:solidFill>
              </a:rPr>
              <a:t> bands, </a:t>
            </a:r>
            <a:r>
              <a:rPr lang="fr-FR" dirty="0" err="1">
                <a:solidFill>
                  <a:srgbClr val="FF0000"/>
                </a:solidFill>
              </a:rPr>
              <a:t>polarizations</a:t>
            </a:r>
            <a:r>
              <a:rPr lang="fr-FR" dirty="0">
                <a:solidFill>
                  <a:srgbClr val="FF0000"/>
                </a:solidFill>
              </a:rPr>
              <a:t>, etc. </a:t>
            </a:r>
            <a:r>
              <a:rPr lang="fr-FR" dirty="0" err="1">
                <a:solidFill>
                  <a:srgbClr val="FF0000"/>
                </a:solidFill>
              </a:rPr>
              <a:t>that</a:t>
            </a:r>
            <a:r>
              <a:rPr lang="fr-FR" dirty="0">
                <a:solidFill>
                  <a:srgbClr val="FF0000"/>
                </a:solidFill>
              </a:rPr>
              <a:t> are not </a:t>
            </a:r>
            <a:r>
              <a:rPr lang="fr-FR" dirty="0" err="1">
                <a:solidFill>
                  <a:srgbClr val="FF0000"/>
                </a:solidFill>
              </a:rPr>
              <a:t>described</a:t>
            </a:r>
            <a:r>
              <a:rPr lang="fr-FR" dirty="0">
                <a:solidFill>
                  <a:srgbClr val="FF0000"/>
                </a:solidFill>
              </a:rPr>
              <a:t> or </a:t>
            </a:r>
            <a:r>
              <a:rPr lang="fr-FR" dirty="0" err="1">
                <a:solidFill>
                  <a:srgbClr val="FF0000"/>
                </a:solidFill>
              </a:rPr>
              <a:t>referenced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here</a:t>
            </a:r>
            <a:r>
              <a:rPr lang="fr-FR" dirty="0">
                <a:solidFill>
                  <a:srgbClr val="FF0000"/>
                </a:solidFill>
              </a:rPr>
              <a:t>. </a:t>
            </a:r>
          </a:p>
          <a:p>
            <a:endParaRPr lang="en-GB" b="1" dirty="0" smtClean="0"/>
          </a:p>
          <a:p>
            <a:r>
              <a:rPr lang="en-GB" b="1" dirty="0"/>
              <a:t>A. </a:t>
            </a:r>
            <a:r>
              <a:rPr lang="en-GB" b="1" dirty="0" err="1"/>
              <a:t>Modenini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860" y="5118652"/>
            <a:ext cx="9576141" cy="133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581698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Scope of the Recommended Standard does not cover all of Physical Layer JPL-Pietras-1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3653735" cy="4320000"/>
          </a:xfrm>
        </p:spPr>
        <p:txBody>
          <a:bodyPr/>
          <a:lstStyle/>
          <a:p>
            <a:r>
              <a:rPr lang="en-US" dirty="0"/>
              <a:t>PAGE NUMBER:       2-1            PARAGRAPH NUMBER:  Figure </a:t>
            </a:r>
            <a:r>
              <a:rPr lang="en-US" dirty="0" smtClean="0"/>
              <a:t>2-1</a:t>
            </a:r>
          </a:p>
          <a:p>
            <a:r>
              <a:rPr lang="en-US" dirty="0"/>
              <a:t>Change Figure 2-1 so that the scope of the thick-bordered box (RECOMMENDED STANDARD CONTENT) extends only partially into the area corresponding to the CCSDS Physical Layer but not to the bottom of the Physical Layer, and insert a regular-thickness-lined box labelled +</a:t>
            </a:r>
            <a:r>
              <a:rPr lang="en-US" dirty="0" err="1"/>
              <a:t>IBw</a:t>
            </a:r>
            <a:r>
              <a:rPr lang="en-US" dirty="0"/>
              <a:t>-Radio Frequency and Modulation Systems+IB0- beneath it</a:t>
            </a:r>
            <a:r>
              <a:rPr lang="en-US" dirty="0" smtClean="0"/>
              <a:t>.</a:t>
            </a:r>
          </a:p>
          <a:p>
            <a:r>
              <a:rPr lang="en-US" b="1" dirty="0"/>
              <a:t>John </a:t>
            </a:r>
            <a:r>
              <a:rPr lang="en-US" b="1" dirty="0" err="1"/>
              <a:t>Pietras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832" y="1658174"/>
            <a:ext cx="7359705" cy="453390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592" y="3796748"/>
            <a:ext cx="2950946" cy="120264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5500" y="5557306"/>
            <a:ext cx="2476500" cy="6000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118277" y="5004269"/>
            <a:ext cx="2950945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Radio Frequency and Modulation Systems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286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en-GB" dirty="0"/>
              <a:t>USLP deleting CRC-32 </a:t>
            </a:r>
            <a:r>
              <a:rPr lang="en-GB" dirty="0" smtClean="0"/>
              <a:t>  </a:t>
            </a:r>
            <a:r>
              <a:rPr lang="en-GB" dirty="0"/>
              <a:t>SLS-AD-01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3653735" cy="4320000"/>
          </a:xfrm>
        </p:spPr>
        <p:txBody>
          <a:bodyPr/>
          <a:lstStyle/>
          <a:p>
            <a:r>
              <a:rPr lang="en-GB" dirty="0"/>
              <a:t>PAGE NUMBER:       5-1         PARAGRAPH NUMBER:  Note 2 to 5.2.1.2</a:t>
            </a:r>
            <a:endParaRPr lang="fr-FR" dirty="0"/>
          </a:p>
          <a:p>
            <a:r>
              <a:rPr lang="en-GB" dirty="0"/>
              <a:t>If CRC-32 removal is approved by SLP WG, delete (or reword) this NOTE</a:t>
            </a:r>
            <a:endParaRPr lang="fr-FR" dirty="0"/>
          </a:p>
          <a:p>
            <a:endParaRPr lang="en-GB" b="1" dirty="0" smtClean="0"/>
          </a:p>
          <a:p>
            <a:r>
              <a:rPr lang="en-GB" b="1" dirty="0" err="1" smtClean="0"/>
              <a:t>Gian</a:t>
            </a:r>
            <a:r>
              <a:rPr lang="en-GB" b="1" dirty="0" smtClean="0"/>
              <a:t> </a:t>
            </a:r>
            <a:r>
              <a:rPr lang="en-GB" b="1" dirty="0"/>
              <a:t>Paolo </a:t>
            </a:r>
            <a:r>
              <a:rPr lang="en-GB" b="1" dirty="0" err="1"/>
              <a:t>Calzolari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862" y="1518529"/>
            <a:ext cx="8081088" cy="400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8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9CF678E4-7582-4E44-9055-A5441DD7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en-US" dirty="0"/>
              <a:t>RID </a:t>
            </a:r>
            <a:r>
              <a:rPr lang="en-US" dirty="0" smtClean="0"/>
              <a:t>TITLE</a:t>
            </a:r>
            <a:r>
              <a:rPr lang="en-US" dirty="0"/>
              <a:t>:   </a:t>
            </a:r>
            <a:r>
              <a:rPr lang="en-GB" dirty="0"/>
              <a:t>USLP deleting CRC-32 </a:t>
            </a:r>
            <a:r>
              <a:rPr lang="en-GB" dirty="0" smtClean="0"/>
              <a:t>  SLS-AD-02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D000AF7-F103-EB43-B368-0258EB0AE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887" y="1239182"/>
            <a:ext cx="4339017" cy="521131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PAGE NUMBER:       5-2       PARAGRAPH NUMBER:  5.2.2 &amp; Table 5-1</a:t>
            </a:r>
            <a:endParaRPr lang="fr-FR" dirty="0"/>
          </a:p>
          <a:p>
            <a:r>
              <a:rPr lang="en-GB" dirty="0"/>
              <a:t> </a:t>
            </a:r>
            <a:endParaRPr lang="fr-FR" dirty="0"/>
          </a:p>
          <a:p>
            <a:r>
              <a:rPr lang="en-GB" dirty="0"/>
              <a:t>If CRC-32 removal is approved by SLP WG, </a:t>
            </a:r>
            <a:endParaRPr lang="fr-FR" dirty="0"/>
          </a:p>
          <a:p>
            <a:pPr lvl="0"/>
            <a:r>
              <a:rPr lang="en-GB" dirty="0"/>
              <a:t>Remove “and Validation” from title of section 5.2.2</a:t>
            </a:r>
            <a:endParaRPr lang="fr-FR" dirty="0"/>
          </a:p>
          <a:p>
            <a:pPr lvl="0"/>
            <a:r>
              <a:rPr lang="en-GB" dirty="0"/>
              <a:t>Remove “and Validation” from text inside section 5.2.2</a:t>
            </a:r>
            <a:endParaRPr lang="fr-FR" dirty="0"/>
          </a:p>
          <a:p>
            <a:pPr lvl="0"/>
            <a:r>
              <a:rPr lang="en-GB" dirty="0"/>
              <a:t>Remove “and Validation” from title of Table 5-1</a:t>
            </a:r>
            <a:endParaRPr lang="fr-FR" dirty="0"/>
          </a:p>
          <a:p>
            <a:pPr lvl="0"/>
            <a:r>
              <a:rPr lang="en-GB" dirty="0"/>
              <a:t>Remove row CRC Procedure from Table 5-1</a:t>
            </a:r>
            <a:endParaRPr lang="fr-FR" dirty="0"/>
          </a:p>
          <a:p>
            <a:r>
              <a:rPr lang="en-GB" dirty="0"/>
              <a:t> </a:t>
            </a:r>
            <a:endParaRPr lang="en-GB" b="1" dirty="0" smtClean="0"/>
          </a:p>
          <a:p>
            <a:r>
              <a:rPr lang="en-GB" b="1" dirty="0" err="1" smtClean="0"/>
              <a:t>Gian</a:t>
            </a:r>
            <a:r>
              <a:rPr lang="en-GB" b="1" dirty="0" smtClean="0"/>
              <a:t> </a:t>
            </a:r>
            <a:r>
              <a:rPr lang="en-GB" b="1" dirty="0"/>
              <a:t>Paolo </a:t>
            </a:r>
            <a:r>
              <a:rPr lang="en-GB" b="1" dirty="0" err="1"/>
              <a:t>Calzolari</a:t>
            </a:r>
            <a:endParaRPr lang="en-US" b="1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7540EDB-FE65-BF47-83FA-93AF6DC5A7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547228"/>
            <a:ext cx="8601075" cy="163629"/>
          </a:xfrm>
        </p:spPr>
        <p:txBody>
          <a:bodyPr/>
          <a:lstStyle/>
          <a:p>
            <a:r>
              <a:rPr lang="en-US" dirty="0"/>
              <a:t>RIDs responses for DVB-S2 Blue BOOK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05243-10A8-8947-8DB1-9FE34AE7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832" y="2544417"/>
            <a:ext cx="7490168" cy="131962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904" y="3864043"/>
            <a:ext cx="7379168" cy="205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uvertures sans photo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0B81464-A898-124E-A245-5E6FE45E78B0}"/>
    </a:ext>
  </a:extLst>
</a:theme>
</file>

<file path=ppt/theme/theme2.xml><?xml version="1.0" encoding="utf-8"?>
<a:theme xmlns:a="http://schemas.openxmlformats.org/drawingml/2006/main" name="Couvertures avec photo gauche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CE9797B-6BE5-1049-929D-42F8490DA462}"/>
    </a:ext>
  </a:extLst>
</a:theme>
</file>

<file path=ppt/theme/theme3.xml><?xml version="1.0" encoding="utf-8"?>
<a:theme xmlns:a="http://schemas.openxmlformats.org/drawingml/2006/main" name="Intercalair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D0405DB-C7B7-EB46-BD58-D7DB66AA9826}"/>
    </a:ext>
  </a:extLst>
</a:theme>
</file>

<file path=ppt/theme/theme4.xml><?xml version="1.0" encoding="utf-8"?>
<a:theme xmlns:a="http://schemas.openxmlformats.org/drawingml/2006/main" name="Contenu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21AF1618-B8C5-D24B-8EBE-8CFCC0759F93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ème_x0020_LL xmlns="d98edb7b-4b69-42c3-ba31-f9a07c1e3c46">Bureautique</Thème_x0020_LL>
    <TaxCatchAll xmlns="1480e229-d1f0-4dea-859f-b8c45efabb7a">
      <Value>34</Value>
      <Value>26</Value>
      <Value>115</Value>
      <Value>2</Value>
      <Value>76</Value>
    </TaxCatchAll>
    <RespForm xmlns="d98edb7b-4b69-42c3-ba31-f9a07c1e3c46">
      <UserInfo>
        <DisplayName>i:0#.w|cnesnet\medaillee</DisplayName>
        <AccountId>1243</AccountId>
        <AccountType/>
      </UserInfo>
    </RespForm>
    <RespTheme xmlns="d98edb7b-4b69-42c3-ba31-f9a07c1e3c46">
      <UserInfo>
        <DisplayName/>
        <AccountId xsi:nil="true"/>
        <AccountType/>
      </UserInfo>
    </RespTheme>
    <IconOverlay xmlns="http://schemas.microsoft.com/sharepoint/v4" xsi:nil="true"/>
    <Nature xmlns="c04198d5-9d41-4f87-9c9b-25c9d99d68b2">Modèle</Nature>
    <DocumentSetDescription xmlns="http://schemas.microsoft.com/sharepoint/v3" xsi:nil="true"/>
    <Services_x0020_Pratiques xmlns="d98edb7b-4b69-42c3-ba31-f9a07c1e3c46"/>
    <Cible xmlns="d98edb7b-4b69-42c3-ba31-f9a07c1e3c46">Salariés CNES</Cible>
    <Sous_x002d_Themes xmlns="c04198d5-9d41-4f87-9c9b-25c9d99d68b2" xsi:nil="true"/>
    <cfCentres0 xmlns="d98edb7b-4b69-42c3-ba31-f9a07c1e3c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Kourou</TermName>
          <TermId xmlns="http://schemas.microsoft.com/office/infopath/2007/PartnerControls">10e6e4f8-5444-4c46-91d9-1d88f2248fca</TermId>
        </TermInfo>
        <TermInfo xmlns="http://schemas.microsoft.com/office/infopath/2007/PartnerControls">
          <TermName xmlns="http://schemas.microsoft.com/office/infopath/2007/PartnerControls">Toulouse</TermName>
          <TermId xmlns="http://schemas.microsoft.com/office/infopath/2007/PartnerControls">4631c293-d816-4767-8a32-a2fe4467ee72</TermId>
        </TermInfo>
        <TermInfo xmlns="http://schemas.microsoft.com/office/infopath/2007/PartnerControls">
          <TermName xmlns="http://schemas.microsoft.com/office/infopath/2007/PartnerControls">Aire sur Adour</TermName>
          <TermId xmlns="http://schemas.microsoft.com/office/infopath/2007/PartnerControls">bb0d4b2a-cf9c-4ecf-a138-975cb305a5a3</TermId>
        </TermInfo>
        <TermInfo xmlns="http://schemas.microsoft.com/office/infopath/2007/PartnerControls">
          <TermName xmlns="http://schemas.microsoft.com/office/infopath/2007/PartnerControls">CST</TermName>
          <TermId xmlns="http://schemas.microsoft.com/office/infopath/2007/PartnerControls">dcfdef51-9dac-43a6-8a2b-f174591fada0</TermId>
        </TermInfo>
        <TermInfo xmlns="http://schemas.microsoft.com/office/infopath/2007/PartnerControls">
          <TermName xmlns="http://schemas.microsoft.com/office/infopath/2007/PartnerControls">Externe</TermName>
          <TermId xmlns="http://schemas.microsoft.com/office/infopath/2007/PartnerControls">433a1d26-7970-4033-a889-663dbc8acbde</TermId>
        </TermInfo>
      </Terms>
    </cfCentres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aires CNES" ma:contentTypeID="0x01010000DC6006A7BDDE4C8FF96CE1CE05F6EF002240421B177A4145A68A1D0509C7E11F" ma:contentTypeVersion="40" ma:contentTypeDescription="" ma:contentTypeScope="" ma:versionID="6eceec1c8eddc0db20fd5b8cd12d964a">
  <xsd:schema xmlns:xsd="http://www.w3.org/2001/XMLSchema" xmlns:xs="http://www.w3.org/2001/XMLSchema" xmlns:p="http://schemas.microsoft.com/office/2006/metadata/properties" xmlns:ns1="http://schemas.microsoft.com/sharepoint/v3" xmlns:ns2="d98edb7b-4b69-42c3-ba31-f9a07c1e3c46" xmlns:ns3="c04198d5-9d41-4f87-9c9b-25c9d99d68b2" xmlns:ns4="1480e229-d1f0-4dea-859f-b8c45efabb7a" xmlns:ns5="http://schemas.microsoft.com/sharepoint/v4" targetNamespace="http://schemas.microsoft.com/office/2006/metadata/properties" ma:root="true" ma:fieldsID="0599521577510ed8fcf89c93a219957e" ns1:_="" ns2:_="" ns3:_="" ns4:_="" ns5:_="">
    <xsd:import namespace="http://schemas.microsoft.com/sharepoint/v3"/>
    <xsd:import namespace="d98edb7b-4b69-42c3-ba31-f9a07c1e3c46"/>
    <xsd:import namespace="c04198d5-9d41-4f87-9c9b-25c9d99d68b2"/>
    <xsd:import namespace="1480e229-d1f0-4dea-859f-b8c45efabb7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hème_x0020_LL"/>
                <xsd:element ref="ns2:Services_x0020_Pratiques" minOccurs="0"/>
                <xsd:element ref="ns2:RespForm"/>
                <xsd:element ref="ns2:RespTheme" minOccurs="0"/>
                <xsd:element ref="ns3:Nature" minOccurs="0"/>
                <xsd:element ref="ns2:Cible"/>
                <xsd:element ref="ns3:Sous_x002d_Themes" minOccurs="0"/>
                <xsd:element ref="ns4:TaxCatchAllLabel" minOccurs="0"/>
                <xsd:element ref="ns2:cfCentres0" minOccurs="0"/>
                <xsd:element ref="ns1:DocumentSetDescription" minOccurs="0"/>
                <xsd:element ref="ns5:IconOverlay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6" nillable="true" ma:displayName="Description" ma:description="Description de l’ensemble de documents" ma:hidden="true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edb7b-4b69-42c3-ba31-f9a07c1e3c46" elementFormDefault="qualified">
    <xsd:import namespace="http://schemas.microsoft.com/office/2006/documentManagement/types"/>
    <xsd:import namespace="http://schemas.microsoft.com/office/infopath/2007/PartnerControls"/>
    <xsd:element name="Thème_x0020_LL" ma:index="2" ma:displayName="Thème" ma:format="Dropdown" ma:internalName="Th_x00e8_me_x0020_LL">
      <xsd:simpleType>
        <xsd:restriction base="dms:Choice">
          <xsd:enumeration value="Z-archives"/>
          <xsd:enumeration value="Achats/recettes"/>
          <xsd:enumeration value="Actions R&amp;T"/>
          <xsd:enumeration value="ADHS"/>
          <xsd:enumeration value="Bureautique"/>
          <xsd:enumeration value="Conseil Administration"/>
          <xsd:enumeration value="Documentation Archives"/>
          <xsd:enumeration value="Gestion Finance"/>
          <xsd:enumeration value="Logistique, moyens généraux - Toulouse"/>
          <xsd:enumeration value="Logistique, moyens généraux - Kourou"/>
          <xsd:enumeration value="Logistique, moyens généraux, sécurité d'accès - Paris Daumesnil"/>
          <xsd:enumeration value="Logistique, moyens généraux, sécurité d'accès - Paris Les Halles"/>
          <xsd:enumeration value="Management des affaires et des projets"/>
          <xsd:enumeration value="Opérations"/>
          <xsd:enumeration value="Projets CSG"/>
          <xsd:enumeration value="Qualité"/>
          <xsd:enumeration value="Reach"/>
          <xsd:enumeration value="Représentation"/>
          <xsd:enumeration value="Ressources Humaines"/>
          <xsd:enumeration value="Sécurité du travail Ergonomie Environnement"/>
          <xsd:enumeration value="SSI"/>
          <xsd:enumeration value="Sûreté Accès - Toulouse"/>
          <xsd:enumeration value="Sûreté Accès - Kourou"/>
          <xsd:enumeration value="Système d'information"/>
          <xsd:enumeration value="Veille et Rayonnement"/>
        </xsd:restriction>
      </xsd:simpleType>
    </xsd:element>
    <xsd:element name="Services_x0020_Pratiques" ma:index="3" nillable="true" ma:displayName="Thématique" ma:internalName="Services_x0020_Pratiqu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urrier&amp;Colis"/>
                    <xsd:enumeration value="Dépannage, réparation, installation"/>
                    <xsd:enumeration value="Déplacement&amp;missions"/>
                    <xsd:enumeration value="Espace de travail"/>
                    <xsd:enumeration value="Informatique"/>
                    <xsd:enumeration value="Imprimerie&amp;média"/>
                    <xsd:enumeration value="Prestations de services"/>
                    <xsd:enumeration value="Prêt"/>
                    <xsd:enumeration value="Prévention&amp;santé"/>
                    <xsd:enumeration value="Protection&amp;sécurité"/>
                    <xsd:enumeration value="Réunions, rencontres&amp;événements"/>
                    <xsd:enumeration value="Téléphonie"/>
                    <xsd:enumeration value="----"/>
                    <xsd:enumeration value="RH Carrière"/>
                    <xsd:enumeration value="RH Temps de travail"/>
                    <xsd:enumeration value="RH Rémunération"/>
                    <xsd:enumeration value="RH Protection sociale"/>
                    <xsd:enumeration value="RH Santé au travail"/>
                    <xsd:enumeration value="RH Missions&amp;remboursement de frais"/>
                    <xsd:enumeration value="RH Accord&amp;réglementation"/>
                    <xsd:enumeration value="Management"/>
                    <xsd:enumeration value="Projet"/>
                  </xsd:restriction>
                </xsd:simpleType>
              </xsd:element>
            </xsd:sequence>
          </xsd:extension>
        </xsd:complexContent>
      </xsd:complexType>
    </xsd:element>
    <xsd:element name="RespForm" ma:index="4" ma:displayName="Responsable du formulaire" ma:description="Responsable du formulaire" ma:list="UserInfo" ma:SharePointGroup="0" ma:internalName="RespForm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spTheme" ma:index="5" nillable="true" ma:displayName="Correspondant de thème" ma:description="Correspondant de thème" ma:list="UserInfo" ma:SharePointGroup="41" ma:internalName="Responsable_x0020_de_x0020_th_x00e8_m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ible" ma:index="8" ma:displayName="Cible" ma:format="Dropdown" ma:internalName="Cible" ma:readOnly="false">
      <xsd:simpleType>
        <xsd:restriction base="dms:Choice">
          <xsd:enumeration value="Manager-C/Projet"/>
          <xsd:enumeration value="Secrétaire"/>
          <xsd:enumeration value="Salariés CNES"/>
          <xsd:enumeration value="Tout public"/>
        </xsd:restriction>
      </xsd:simpleType>
    </xsd:element>
    <xsd:element name="cfCentres0" ma:index="12" ma:taxonomy="true" ma:internalName="cfCentres0" ma:taxonomyFieldName="cfCentres" ma:displayName="Centres - Etablissements" ma:readOnly="false" ma:fieldId="{cfae7dbf-fc1c-4884-b2c3-5ccd83607b77}" ma:taxonomyMulti="true" ma:sspId="43899476-92d5-47bd-aa4b-8ef5a50c3054" ma:termSetId="28451ea1-9d87-422f-b714-f82e1d7878b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198d5-9d41-4f87-9c9b-25c9d99d68b2" elementFormDefault="qualified">
    <xsd:import namespace="http://schemas.microsoft.com/office/2006/documentManagement/types"/>
    <xsd:import namespace="http://schemas.microsoft.com/office/infopath/2007/PartnerControls"/>
    <xsd:element name="Nature" ma:index="6" nillable="true" ma:displayName="Nature" ma:default="Formulaire" ma:format="RadioButtons" ma:internalName="Nature">
      <xsd:simpleType>
        <xsd:restriction base="dms:Choice">
          <xsd:enumeration value="Formulaire"/>
          <xsd:enumeration value="Modèle"/>
        </xsd:restriction>
      </xsd:simpleType>
    </xsd:element>
    <xsd:element name="Sous_x002d_Themes" ma:index="9" nillable="true" ma:displayName="Sous-Themes-RH" ma:format="Dropdown" ma:internalName="Sous_x002d_Themes">
      <xsd:simpleType>
        <xsd:restriction base="dms:Choice">
          <xsd:enumeration value="RH - Accords et réglementation"/>
          <xsd:enumeration value="RH - Carrière"/>
          <xsd:enumeration value="RH - Missions et remboursements de frais"/>
          <xsd:enumeration value="RH - Protection sociale"/>
          <xsd:enumeration value="RH - Rémunération"/>
          <xsd:enumeration value="RH - Temps de travail"/>
          <xsd:enumeration value="RH - Santé au travai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TaxCatchAllLabel" ma:index="10" nillable="true" ma:displayName="Taxonomy Catch All Column1" ma:hidden="true" ma:list="{5bfb6061-b2cf-40ef-b5f8-aa9297de9445}" ma:internalName="TaxCatchAllLabel" ma:readOnly="true" ma:showField="CatchAllDataLabel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9" nillable="true" ma:displayName="Taxonomy Catch All Column" ma:hidden="true" ma:list="{5bfb6061-b2cf-40ef-b5f8-aa9297de9445}" ma:internalName="TaxCatchAll" ma:showField="CatchAllData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787F54-8D9D-4530-9CCD-E7E1651F5B8A}">
  <ds:schemaRefs>
    <ds:schemaRef ds:uri="1480e229-d1f0-4dea-859f-b8c45efabb7a"/>
    <ds:schemaRef ds:uri="http://purl.org/dc/elements/1.1/"/>
    <ds:schemaRef ds:uri="http://schemas.microsoft.com/office/2006/metadata/properties"/>
    <ds:schemaRef ds:uri="http://schemas.microsoft.com/sharepoint/v3"/>
    <ds:schemaRef ds:uri="c04198d5-9d41-4f87-9c9b-25c9d99d68b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sharepoint/v4"/>
    <ds:schemaRef ds:uri="d98edb7b-4b69-42c3-ba31-f9a07c1e3c4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55DC6F-A0B3-4F44-B95F-5053F5956F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BBB7-F089-4223-880A-1EB154184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8edb7b-4b69-42c3-ba31-f9a07c1e3c46"/>
    <ds:schemaRef ds:uri="c04198d5-9d41-4f87-9c9b-25c9d99d68b2"/>
    <ds:schemaRef ds:uri="1480e229-d1f0-4dea-859f-b8c45efabb7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BB_RIDS_CNES_2021</Template>
  <TotalTime>105</TotalTime>
  <Words>938</Words>
  <Application>Microsoft Office PowerPoint</Application>
  <PresentationFormat>Grand écran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Courier New</vt:lpstr>
      <vt:lpstr>Wingdings</vt:lpstr>
      <vt:lpstr>Couvertures sans photo</vt:lpstr>
      <vt:lpstr>Couvertures avec photo gauche</vt:lpstr>
      <vt:lpstr>Intercalaires</vt:lpstr>
      <vt:lpstr>Contenu</vt:lpstr>
      <vt:lpstr>RIDs responses for DVB-S2 Blue BOOK</vt:lpstr>
      <vt:lpstr>New version fo DVB-S2 Blue book</vt:lpstr>
      <vt:lpstr>RID TITLE:   Add reference to 401.0-B ESA-EV-01</vt:lpstr>
      <vt:lpstr>RID TITLE:   ESA-FF-01</vt:lpstr>
      <vt:lpstr>RID TITLE:   Add reference [X]=401.0-B ESA-EV-02</vt:lpstr>
      <vt:lpstr>RID TITLE:   ESA-AM-02 </vt:lpstr>
      <vt:lpstr>RID TITLE:   Scope of the Recommended Standard does not cover all of Physical Layer JPL-Pietras-1</vt:lpstr>
      <vt:lpstr>RID TITLE:   USLP deleting CRC-32   SLS-AD-01</vt:lpstr>
      <vt:lpstr>RID TITLE:   USLP deleting CRC-32   SLS-AD-02</vt:lpstr>
      <vt:lpstr>RID TITLE:   ESA-AM-01 </vt:lpstr>
      <vt:lpstr>RID TITLE: applications such as EESS and SRS</vt:lpstr>
      <vt:lpstr>RID TITLE: applications such as EESS and SRS</vt:lpstr>
    </vt:vector>
  </TitlesOfParts>
  <Company>CNES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RIDs responses for DVB-S2 Blue BOOK</dc:title>
  <dc:creator>Vialard Marie</dc:creator>
  <cp:lastModifiedBy>Vialard Marie</cp:lastModifiedBy>
  <cp:revision>18</cp:revision>
  <dcterms:created xsi:type="dcterms:W3CDTF">2021-07-06T08:40:57Z</dcterms:created>
  <dcterms:modified xsi:type="dcterms:W3CDTF">2021-07-07T08:51:07Z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0x01010000DC6006A7BDDE4C8FF96CE1CE05F6EF002240421B177A4145A68A1D0509C7E11F</vt:lpwstr>
  </property>
  <property fmtid="{D5CDD505-2E9C-101B-9397-08002B2CF9AE}" pid="3" name="cfCentres">
    <vt:lpwstr>26;#Kourou|10e6e4f8-5444-4c46-91d9-1d88f2248fca;#2;#Toulouse|4631c293-d816-4767-8a32-a2fe4467ee72;#34;#Aire sur Adour|bb0d4b2a-cf9c-4ecf-a138-975cb305a5a3;#76;#CST|dcfdef51-9dac-43a6-8a2b-f174591fada0;#115;#Externe|433a1d26-7970-4033-a889-663dbc8acbde</vt:lpwstr>
  </property>
</Properties>
</file>