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99" r:id="rId1"/>
    <p:sldMasterId id="2147483707" r:id="rId2"/>
    <p:sldMasterId id="2147483721" r:id="rId3"/>
    <p:sldMasterId id="2147483724" r:id="rId4"/>
    <p:sldMasterId id="2147483750" r:id="rId5"/>
    <p:sldMasterId id="2147483762" r:id="rId6"/>
    <p:sldMasterId id="2147483765" r:id="rId7"/>
  </p:sldMasterIdLst>
  <p:notesMasterIdLst>
    <p:notesMasterId r:id="rId39"/>
  </p:notesMasterIdLst>
  <p:sldIdLst>
    <p:sldId id="271" r:id="rId8"/>
    <p:sldId id="295" r:id="rId9"/>
    <p:sldId id="284" r:id="rId10"/>
    <p:sldId id="357" r:id="rId11"/>
    <p:sldId id="305" r:id="rId12"/>
    <p:sldId id="365" r:id="rId13"/>
    <p:sldId id="359" r:id="rId14"/>
    <p:sldId id="315" r:id="rId15"/>
    <p:sldId id="360" r:id="rId16"/>
    <p:sldId id="307" r:id="rId17"/>
    <p:sldId id="314" r:id="rId18"/>
    <p:sldId id="362" r:id="rId19"/>
    <p:sldId id="361" r:id="rId20"/>
    <p:sldId id="366" r:id="rId21"/>
    <p:sldId id="367" r:id="rId22"/>
    <p:sldId id="363" r:id="rId23"/>
    <p:sldId id="364" r:id="rId24"/>
    <p:sldId id="308" r:id="rId25"/>
    <p:sldId id="316" r:id="rId26"/>
    <p:sldId id="358" r:id="rId27"/>
    <p:sldId id="356" r:id="rId28"/>
    <p:sldId id="306" r:id="rId29"/>
    <p:sldId id="309" r:id="rId30"/>
    <p:sldId id="310" r:id="rId31"/>
    <p:sldId id="311" r:id="rId32"/>
    <p:sldId id="272" r:id="rId33"/>
    <p:sldId id="297" r:id="rId34"/>
    <p:sldId id="304" r:id="rId35"/>
    <p:sldId id="296" r:id="rId36"/>
    <p:sldId id="285" r:id="rId37"/>
    <p:sldId id="293" r:id="rId3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EFE055B3-0386-4C72-A01E-49B04280439F}">
          <p14:sldIdLst>
            <p14:sldId id="271"/>
            <p14:sldId id="295"/>
            <p14:sldId id="284"/>
          </p14:sldIdLst>
        </p14:section>
        <p14:section name="Optical standards" id="{994FDED5-3C6F-4DC7-957E-F999001AD288}">
          <p14:sldIdLst>
            <p14:sldId id="357"/>
            <p14:sldId id="305"/>
          </p14:sldIdLst>
        </p14:section>
        <p14:section name="Description of GFP" id="{9E38522F-CBBD-4767-BD91-CCA932623504}">
          <p14:sldIdLst>
            <p14:sldId id="365"/>
            <p14:sldId id="359"/>
            <p14:sldId id="315"/>
            <p14:sldId id="360"/>
            <p14:sldId id="307"/>
            <p14:sldId id="314"/>
            <p14:sldId id="362"/>
            <p14:sldId id="361"/>
            <p14:sldId id="366"/>
            <p14:sldId id="367"/>
            <p14:sldId id="363"/>
            <p14:sldId id="364"/>
            <p14:sldId id="308"/>
            <p14:sldId id="316"/>
          </p14:sldIdLst>
        </p14:section>
        <p14:section name="GFP proposal for optical standard" id="{D62F25AD-A3EB-45DB-8689-8E22CBA5AFAE}">
          <p14:sldIdLst>
            <p14:sldId id="358"/>
            <p14:sldId id="356"/>
            <p14:sldId id="306"/>
            <p14:sldId id="309"/>
            <p14:sldId id="310"/>
            <p14:sldId id="311"/>
          </p14:sldIdLst>
        </p14:section>
        <p14:section name="End" id="{FA55A75E-539F-4EEE-95F5-7B6678BEECE3}">
          <p14:sldIdLst>
            <p14:sldId id="272"/>
          </p14:sldIdLst>
        </p14:section>
        <p14:section name="Backup" id="{32CFD08A-ADF1-4479-93B6-324C8C853B47}">
          <p14:sldIdLst>
            <p14:sldId id="297"/>
            <p14:sldId id="304"/>
            <p14:sldId id="296"/>
            <p14:sldId id="285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1" d="100"/>
          <a:sy n="171" d="100"/>
        </p:scale>
        <p:origin x="69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10C5D3F-F9C4-4096-8773-AFE841A8A711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11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1224" y="2914151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12341" y="3493463"/>
            <a:ext cx="7498993" cy="1235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Name(s) of Presenter(s), Directorate/Division and Date</a:t>
            </a:r>
          </a:p>
        </p:txBody>
      </p:sp>
      <p:pic>
        <p:nvPicPr>
          <p:cNvPr id="8" name="Picture 7" descr="Tribrand_ColorBlackText_RGB_small_0406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9" y="2058235"/>
            <a:ext cx="3196454" cy="6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0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9FEA-054A-40A0-A1FA-6B70C5899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0E6FB-A02A-498F-9EB2-7A1D6A47D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ED1EC-C9CA-4482-B83B-9F054591E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F615C-4572-42AD-99A2-19356FBFE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AD2F-1343-4ADF-8E19-4D26E498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E5BA3-C0BB-4BE2-846A-61D0A521B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906F9-9A25-42FE-9A59-8121F41FF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2B554-6DF4-47D1-B69D-2910DBA96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C7F06-C08D-4546-B0AD-32E28C7FE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E9982-303B-412A-AC94-58DA4FD3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8365B-A637-48C3-B719-D323C9D0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0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03D6-EA35-41A1-80FA-17B48274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13E64-2182-4A06-B62D-1999887D0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00B11-0EF0-4214-B23A-DA47E713D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9F228-411C-4C6A-8F43-A3D178DD9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7C177-A042-4BC7-A76C-4D36F99E3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90282D-7816-434D-9615-C9158A3C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DAA5B-6516-44A7-ACEA-39906B5C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842A7-251D-4A3D-810D-46A06ECE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16FB-C392-4467-800B-14448EC1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27E81-C712-4650-BC73-283AF145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980F1-B5A9-42F4-8E20-0CD3BF55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71CC8-0682-4A9F-AAF2-D3B81033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57C14-3A33-4C31-92E1-17876F60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43A6D-5759-490A-B992-0E178884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60F40-50EB-42C9-9130-0335ADCE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87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0220A-45DA-4887-8B21-7E243CC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2D5CF-AA97-4239-900F-8129E303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B2829-673A-4BBD-8A5B-2828262DE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A66AA-C62B-4414-869A-DAA89451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468FE-B5B6-407A-8A56-121481B0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A6A6E-CABC-4A22-8BD3-38429E0B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30F4-8DC1-4163-8DE8-CDAD795E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B9F8A7-9CDB-4E0A-A701-D37325E47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A1AFC-854B-4D4C-B4CD-B91DD1752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F270F-196E-4BD6-A6A4-48DB6E43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3D39D-0C94-4834-80C1-A3BB75D0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A0B0E-33BB-4303-81C1-A700DF57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4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4F6CD-8E52-4E1B-A060-C33EDA5F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3136D-1D52-40DC-8027-F54670B24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594A-6651-410E-B736-81A5BA3A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1642E-766E-4327-86A4-54574261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0C86-6DF4-4B7F-B2F9-BF01638F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0B2CC6-FD4A-4147-8851-D0CEBDC45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A6DBA-8A14-4D00-8A80-8FBCD760B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F3600-3E0E-4B3E-923D-4A8EE6C7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90B3A-F294-4F02-A883-76F6E4FB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1A0C7-CF2A-4257-A0E4-6A0F0B7B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90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0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 Subhead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brand_ColorBlackText_RGB_small_0406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9" y="2058235"/>
            <a:ext cx="3196454" cy="68495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15335" y="2914151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926452" y="3377321"/>
            <a:ext cx="7498993" cy="312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926452" y="3829980"/>
            <a:ext cx="7498993" cy="12357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Name(s) of Presenter(s), Directorate/Division and Date</a:t>
            </a:r>
          </a:p>
        </p:txBody>
      </p:sp>
    </p:spTree>
    <p:extLst>
      <p:ext uri="{BB962C8B-B14F-4D97-AF65-F5344CB8AC3E}">
        <p14:creationId xmlns:p14="http://schemas.microsoft.com/office/powerpoint/2010/main" val="3989214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9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81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32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3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49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83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22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8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89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31C-9C7E-CC4C-801C-EE5D7DD3FCCA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8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5990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pic>
        <p:nvPicPr>
          <p:cNvPr id="12" name="Picture 11" descr="Tribrand_ColorBlackText_RGB_small_0406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65" y="6033980"/>
            <a:ext cx="3196454" cy="684955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9198" y="5141017"/>
            <a:ext cx="7524221" cy="430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80315" y="5619689"/>
            <a:ext cx="7498993" cy="8044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Name(s) of Presenter(s), Directorate/Division and Date</a:t>
            </a:r>
          </a:p>
        </p:txBody>
      </p:sp>
    </p:spTree>
    <p:extLst>
      <p:ext uri="{BB962C8B-B14F-4D97-AF65-F5344CB8AC3E}">
        <p14:creationId xmlns:p14="http://schemas.microsoft.com/office/powerpoint/2010/main" val="3813498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2541307"/>
            <a:ext cx="9144000" cy="1671874"/>
            <a:chOff x="1" y="2541307"/>
            <a:chExt cx="9144000" cy="1671874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1" y="3843849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kern="500" spc="200" dirty="0" smtClean="0">
                  <a:solidFill>
                    <a:srgbClr val="BA0C2F"/>
                  </a:solidFill>
                </a:rPr>
                <a:t>jpl.nasa.gov</a:t>
              </a:r>
              <a:endParaRPr lang="en-US" kern="500" spc="200" dirty="0">
                <a:solidFill>
                  <a:srgbClr val="BA0C2F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>
            <a:xfrm>
              <a:off x="2564190" y="3654169"/>
              <a:ext cx="4042530" cy="0"/>
            </a:xfrm>
            <a:prstGeom prst="line">
              <a:avLst/>
            </a:prstGeom>
            <a:ln w="1270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Tribrand_ColorBlackText_RGB_small_040615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943" y="2541307"/>
              <a:ext cx="4378114" cy="938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1162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 txBox="1">
            <a:spLocks/>
          </p:cNvSpPr>
          <p:nvPr userDrawn="1"/>
        </p:nvSpPr>
        <p:spPr>
          <a:xfrm>
            <a:off x="7747001" y="6504210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fld id="{F1E51A9F-9D40-144B-9666-6B30B75E8C1B}" type="slidenum">
              <a:rPr lang="en-US" sz="1000" smtClean="0"/>
              <a:pPr algn="r" fontAlgn="auto">
                <a:spcAft>
                  <a:spcPts val="0"/>
                </a:spcAft>
                <a:defRPr/>
              </a:pPr>
              <a:t>‹#›</a:t>
            </a:fld>
            <a:endParaRPr lang="en-US" sz="10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99" y="6448710"/>
            <a:ext cx="1551709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32482" y="6448710"/>
            <a:ext cx="4879036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146636" y="6448710"/>
            <a:ext cx="600365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1E51A9F-9D40-144B-9666-6B30B75E8C1B}" type="slidenum">
              <a:rPr lang="en-US" sz="1800" smtClean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490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48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21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90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3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8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2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76455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pic>
        <p:nvPicPr>
          <p:cNvPr id="12" name="Picture 11" descr="Tribrand_ColorBlackText_RGB_small_0406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65" y="6033980"/>
            <a:ext cx="3196454" cy="684955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76456" y="1581728"/>
            <a:ext cx="3567543" cy="64654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576455" y="2228082"/>
            <a:ext cx="3567543" cy="10001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Name(s) of Presenter(s), Directorate/Division and Date</a:t>
            </a:r>
          </a:p>
        </p:txBody>
      </p:sp>
    </p:spTree>
    <p:extLst>
      <p:ext uri="{BB962C8B-B14F-4D97-AF65-F5344CB8AC3E}">
        <p14:creationId xmlns:p14="http://schemas.microsoft.com/office/powerpoint/2010/main" val="2167853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64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3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5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2541307"/>
            <a:ext cx="9144000" cy="1671874"/>
            <a:chOff x="1" y="2541307"/>
            <a:chExt cx="9144000" cy="1671874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1" y="3843849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kern="500" spc="200" dirty="0" smtClean="0">
                  <a:solidFill>
                    <a:srgbClr val="BA0C2F"/>
                  </a:solidFill>
                </a:rPr>
                <a:t>jpl.nasa.gov</a:t>
              </a:r>
              <a:endParaRPr lang="en-US" kern="500" spc="200" dirty="0">
                <a:solidFill>
                  <a:srgbClr val="BA0C2F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>
            <a:xfrm>
              <a:off x="2564190" y="3654169"/>
              <a:ext cx="4042530" cy="0"/>
            </a:xfrm>
            <a:prstGeom prst="line">
              <a:avLst/>
            </a:prstGeom>
            <a:ln w="1270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Tribrand_ColorBlackText_RGB_small_040615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943" y="2541307"/>
              <a:ext cx="4378114" cy="938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15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2541307"/>
            <a:ext cx="9144000" cy="1671874"/>
            <a:chOff x="1" y="2541307"/>
            <a:chExt cx="9144000" cy="1671874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1" y="3843849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kern="500" spc="200" dirty="0" smtClean="0">
                  <a:solidFill>
                    <a:srgbClr val="BA0C2F"/>
                  </a:solidFill>
                </a:rPr>
                <a:t>jpl.nasa.gov</a:t>
              </a:r>
              <a:endParaRPr lang="en-US" kern="500" spc="200" dirty="0">
                <a:solidFill>
                  <a:srgbClr val="BA0C2F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>
            <a:xfrm>
              <a:off x="2564190" y="3654169"/>
              <a:ext cx="4042530" cy="0"/>
            </a:xfrm>
            <a:prstGeom prst="line">
              <a:avLst/>
            </a:prstGeom>
            <a:ln w="1270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Tribrand_ColorBlackText_RGB_small_040615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943" y="2541307"/>
              <a:ext cx="4378114" cy="938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26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99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6690-A866-4043-9E90-991A52B67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4F63A-E674-4A3C-9CA0-7AB68F557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58586-CF70-48BE-B88E-8A0F43E9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8911-35C9-47BE-B1AF-A7B279C0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E1ACE-60BE-4EC4-9D8B-D9DFBFC6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1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F4C6-CB2E-4DA5-A0A9-64CB608D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2EAB2-C789-4277-A0E0-F2246A01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8C4F4-045C-4C9F-8703-25AA8CA14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57DEF-79C2-46DF-B06D-617D6697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185C9-DC7E-4F2A-A73A-A0099CA1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9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1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63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59C21-DB05-41BF-B58A-9B67A18F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4EF5-3BE0-47C6-81A7-FEB65FA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FAAAA-4383-4391-91D5-1EA137853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65EB0-0A56-4EAF-9099-B0536DE6ACC6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0AAC-7C69-4245-BD6E-C3CBBE0EB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F9788-DB2E-4F4D-8FB2-98DDB9C4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3095-7855-4CC0-8FD3-F4082424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10/19/2016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1F5D-4FB0-E245-98A1-40FFF931F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4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03/05/2019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37CB2-E9F3-4DC8-808D-A4B72B9A0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csds.org/Pubs/142x0b1.pdf" TargetMode="External"/><Relationship Id="rId2" Type="http://schemas.openxmlformats.org/officeDocument/2006/relationships/hyperlink" Target="https://public.ccsds.org/Pubs/141x0b1.pdf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itu.int/rec/dologin_pub.asp?lang=e&amp;id=T-REC-G.7041-201908-I!Amd1!PDF-E&amp;type=items" TargetMode="Externa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915334" y="2914151"/>
            <a:ext cx="7963490" cy="1081652"/>
          </a:xfrm>
        </p:spPr>
        <p:txBody>
          <a:bodyPr/>
          <a:lstStyle/>
          <a:p>
            <a:r>
              <a:rPr lang="en-US" dirty="0" smtClean="0"/>
              <a:t>Generic Frame Procedure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926452" y="3829979"/>
            <a:ext cx="7498993" cy="287062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Jon Hamkins</a:t>
            </a:r>
          </a:p>
          <a:p>
            <a:r>
              <a:rPr lang="en-US" dirty="0" smtClean="0"/>
              <a:t>February </a:t>
            </a:r>
            <a:r>
              <a:rPr lang="en-US" dirty="0" smtClean="0"/>
              <a:t>26, </a:t>
            </a:r>
            <a:r>
              <a:rPr lang="en-US" dirty="0" smtClean="0"/>
              <a:t>2020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200" dirty="0"/>
          </a:p>
          <a:p>
            <a:r>
              <a:rPr lang="en-US" sz="1200" dirty="0" smtClean="0"/>
              <a:t>This </a:t>
            </a:r>
            <a:r>
              <a:rPr lang="en-US" sz="1200" dirty="0"/>
              <a:t>research </a:t>
            </a:r>
            <a:r>
              <a:rPr lang="en-US" sz="1200" dirty="0" smtClean="0"/>
              <a:t>was </a:t>
            </a:r>
            <a:r>
              <a:rPr lang="en-US" sz="1200" dirty="0"/>
              <a:t>carried out by the Jet Propulsion Laboratory, </a:t>
            </a:r>
            <a:r>
              <a:rPr lang="en-US" sz="1200" dirty="0" smtClean="0"/>
              <a:t>California </a:t>
            </a:r>
            <a:r>
              <a:rPr lang="en-US" sz="1200" dirty="0"/>
              <a:t>Institute </a:t>
            </a:r>
            <a:r>
              <a:rPr lang="en-US" sz="1200" dirty="0" smtClean="0"/>
              <a:t>of Technology</a:t>
            </a:r>
            <a:r>
              <a:rPr lang="en-US" sz="1200" dirty="0"/>
              <a:t>, under a contract with the National Aeronautics and </a:t>
            </a:r>
            <a:r>
              <a:rPr lang="en-US" sz="1200" dirty="0" smtClean="0"/>
              <a:t>Space Administration.</a:t>
            </a:r>
          </a:p>
          <a:p>
            <a:r>
              <a:rPr lang="en-US" sz="1200" dirty="0" smtClean="0"/>
              <a:t>© 2020 </a:t>
            </a:r>
            <a:r>
              <a:rPr lang="en-US" sz="1200" dirty="0"/>
              <a:t>California </a:t>
            </a:r>
            <a:r>
              <a:rPr lang="en-US" sz="1200" dirty="0" smtClean="0"/>
              <a:t>Institute of </a:t>
            </a:r>
            <a:r>
              <a:rPr lang="en-US" sz="1200" dirty="0"/>
              <a:t>Technology. U.S. Government </a:t>
            </a:r>
            <a:r>
              <a:rPr lang="en-US" sz="1200" dirty="0" smtClean="0"/>
              <a:t>sponsorship acknowledged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228600" y="76320"/>
            <a:ext cx="8659906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GFP Frame Structure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69685" y="1457993"/>
            <a:ext cx="6702697" cy="4036956"/>
            <a:chOff x="1317285" y="1305593"/>
            <a:chExt cx="6702697" cy="40369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7285" y="2464597"/>
              <a:ext cx="2760927" cy="2427443"/>
            </a:xfrm>
            <a:prstGeom prst="rect">
              <a:avLst/>
            </a:prstGeom>
          </p:spPr>
        </p:pic>
        <p:sp>
          <p:nvSpPr>
            <p:cNvPr id="11" name="Trapezoid 2"/>
            <p:cNvSpPr/>
            <p:nvPr/>
          </p:nvSpPr>
          <p:spPr>
            <a:xfrm rot="14208427">
              <a:off x="4059736" y="1777478"/>
              <a:ext cx="744329" cy="1544715"/>
            </a:xfrm>
            <a:custGeom>
              <a:avLst/>
              <a:gdLst>
                <a:gd name="connsiteX0" fmla="*/ 0 w 775252"/>
                <a:gd name="connsiteY0" fmla="*/ 1192695 h 1192695"/>
                <a:gd name="connsiteX1" fmla="*/ 193813 w 775252"/>
                <a:gd name="connsiteY1" fmla="*/ 0 h 1192695"/>
                <a:gd name="connsiteX2" fmla="*/ 581439 w 775252"/>
                <a:gd name="connsiteY2" fmla="*/ 0 h 1192695"/>
                <a:gd name="connsiteX3" fmla="*/ 775252 w 775252"/>
                <a:gd name="connsiteY3" fmla="*/ 1192695 h 1192695"/>
                <a:gd name="connsiteX4" fmla="*/ 0 w 775252"/>
                <a:gd name="connsiteY4" fmla="*/ 1192695 h 1192695"/>
                <a:gd name="connsiteX0" fmla="*/ 166970 w 942222"/>
                <a:gd name="connsiteY0" fmla="*/ 1682100 h 1682100"/>
                <a:gd name="connsiteX1" fmla="*/ 0 w 942222"/>
                <a:gd name="connsiteY1" fmla="*/ 0 h 1682100"/>
                <a:gd name="connsiteX2" fmla="*/ 748409 w 942222"/>
                <a:gd name="connsiteY2" fmla="*/ 489405 h 1682100"/>
                <a:gd name="connsiteX3" fmla="*/ 942222 w 942222"/>
                <a:gd name="connsiteY3" fmla="*/ 1682100 h 1682100"/>
                <a:gd name="connsiteX4" fmla="*/ 166970 w 942222"/>
                <a:gd name="connsiteY4" fmla="*/ 1682100 h 1682100"/>
                <a:gd name="connsiteX0" fmla="*/ 0 w 1081052"/>
                <a:gd name="connsiteY0" fmla="*/ 1387028 h 1682100"/>
                <a:gd name="connsiteX1" fmla="*/ 138830 w 1081052"/>
                <a:gd name="connsiteY1" fmla="*/ 0 h 1682100"/>
                <a:gd name="connsiteX2" fmla="*/ 887239 w 1081052"/>
                <a:gd name="connsiteY2" fmla="*/ 489405 h 1682100"/>
                <a:gd name="connsiteX3" fmla="*/ 1081052 w 1081052"/>
                <a:gd name="connsiteY3" fmla="*/ 1682100 h 1682100"/>
                <a:gd name="connsiteX4" fmla="*/ 0 w 1081052"/>
                <a:gd name="connsiteY4" fmla="*/ 1387028 h 1682100"/>
                <a:gd name="connsiteX0" fmla="*/ 0 w 992438"/>
                <a:gd name="connsiteY0" fmla="*/ 1387028 h 2059620"/>
                <a:gd name="connsiteX1" fmla="*/ 138830 w 992438"/>
                <a:gd name="connsiteY1" fmla="*/ 0 h 2059620"/>
                <a:gd name="connsiteX2" fmla="*/ 887239 w 992438"/>
                <a:gd name="connsiteY2" fmla="*/ 489405 h 2059620"/>
                <a:gd name="connsiteX3" fmla="*/ 992438 w 992438"/>
                <a:gd name="connsiteY3" fmla="*/ 2059620 h 2059620"/>
                <a:gd name="connsiteX4" fmla="*/ 0 w 992438"/>
                <a:gd name="connsiteY4" fmla="*/ 1387028 h 20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438" h="2059620">
                  <a:moveTo>
                    <a:pt x="0" y="1387028"/>
                  </a:moveTo>
                  <a:lnTo>
                    <a:pt x="138830" y="0"/>
                  </a:lnTo>
                  <a:lnTo>
                    <a:pt x="887239" y="489405"/>
                  </a:lnTo>
                  <a:lnTo>
                    <a:pt x="992438" y="2059620"/>
                  </a:lnTo>
                  <a:lnTo>
                    <a:pt x="0" y="13870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rapezoid 2"/>
            <p:cNvSpPr/>
            <p:nvPr/>
          </p:nvSpPr>
          <p:spPr>
            <a:xfrm rot="14208427">
              <a:off x="3764869" y="3483130"/>
              <a:ext cx="1705103" cy="1016912"/>
            </a:xfrm>
            <a:custGeom>
              <a:avLst/>
              <a:gdLst>
                <a:gd name="connsiteX0" fmla="*/ 0 w 775252"/>
                <a:gd name="connsiteY0" fmla="*/ 1192695 h 1192695"/>
                <a:gd name="connsiteX1" fmla="*/ 193813 w 775252"/>
                <a:gd name="connsiteY1" fmla="*/ 0 h 1192695"/>
                <a:gd name="connsiteX2" fmla="*/ 581439 w 775252"/>
                <a:gd name="connsiteY2" fmla="*/ 0 h 1192695"/>
                <a:gd name="connsiteX3" fmla="*/ 775252 w 775252"/>
                <a:gd name="connsiteY3" fmla="*/ 1192695 h 1192695"/>
                <a:gd name="connsiteX4" fmla="*/ 0 w 775252"/>
                <a:gd name="connsiteY4" fmla="*/ 1192695 h 1192695"/>
                <a:gd name="connsiteX0" fmla="*/ 166970 w 942222"/>
                <a:gd name="connsiteY0" fmla="*/ 1682100 h 1682100"/>
                <a:gd name="connsiteX1" fmla="*/ 0 w 942222"/>
                <a:gd name="connsiteY1" fmla="*/ 0 h 1682100"/>
                <a:gd name="connsiteX2" fmla="*/ 748409 w 942222"/>
                <a:gd name="connsiteY2" fmla="*/ 489405 h 1682100"/>
                <a:gd name="connsiteX3" fmla="*/ 942222 w 942222"/>
                <a:gd name="connsiteY3" fmla="*/ 1682100 h 1682100"/>
                <a:gd name="connsiteX4" fmla="*/ 166970 w 942222"/>
                <a:gd name="connsiteY4" fmla="*/ 1682100 h 1682100"/>
                <a:gd name="connsiteX0" fmla="*/ 0 w 1081052"/>
                <a:gd name="connsiteY0" fmla="*/ 1387028 h 1682100"/>
                <a:gd name="connsiteX1" fmla="*/ 138830 w 1081052"/>
                <a:gd name="connsiteY1" fmla="*/ 0 h 1682100"/>
                <a:gd name="connsiteX2" fmla="*/ 887239 w 1081052"/>
                <a:gd name="connsiteY2" fmla="*/ 489405 h 1682100"/>
                <a:gd name="connsiteX3" fmla="*/ 1081052 w 1081052"/>
                <a:gd name="connsiteY3" fmla="*/ 1682100 h 1682100"/>
                <a:gd name="connsiteX4" fmla="*/ 0 w 1081052"/>
                <a:gd name="connsiteY4" fmla="*/ 1387028 h 1682100"/>
                <a:gd name="connsiteX0" fmla="*/ 0 w 992438"/>
                <a:gd name="connsiteY0" fmla="*/ 1387028 h 2059620"/>
                <a:gd name="connsiteX1" fmla="*/ 138830 w 992438"/>
                <a:gd name="connsiteY1" fmla="*/ 0 h 2059620"/>
                <a:gd name="connsiteX2" fmla="*/ 887239 w 992438"/>
                <a:gd name="connsiteY2" fmla="*/ 489405 h 2059620"/>
                <a:gd name="connsiteX3" fmla="*/ 992438 w 992438"/>
                <a:gd name="connsiteY3" fmla="*/ 2059620 h 2059620"/>
                <a:gd name="connsiteX4" fmla="*/ 0 w 992438"/>
                <a:gd name="connsiteY4" fmla="*/ 1387028 h 2059620"/>
                <a:gd name="connsiteX0" fmla="*/ 0 w 992438"/>
                <a:gd name="connsiteY0" fmla="*/ 1216535 h 1889127"/>
                <a:gd name="connsiteX1" fmla="*/ 399441 w 992438"/>
                <a:gd name="connsiteY1" fmla="*/ 0 h 1889127"/>
                <a:gd name="connsiteX2" fmla="*/ 887239 w 992438"/>
                <a:gd name="connsiteY2" fmla="*/ 318912 h 1889127"/>
                <a:gd name="connsiteX3" fmla="*/ 992438 w 992438"/>
                <a:gd name="connsiteY3" fmla="*/ 1889127 h 1889127"/>
                <a:gd name="connsiteX4" fmla="*/ 0 w 992438"/>
                <a:gd name="connsiteY4" fmla="*/ 1216535 h 1889127"/>
                <a:gd name="connsiteX0" fmla="*/ 0 w 992438"/>
                <a:gd name="connsiteY0" fmla="*/ 1227418 h 1900010"/>
                <a:gd name="connsiteX1" fmla="*/ 382805 w 992438"/>
                <a:gd name="connsiteY1" fmla="*/ 0 h 1900010"/>
                <a:gd name="connsiteX2" fmla="*/ 887239 w 992438"/>
                <a:gd name="connsiteY2" fmla="*/ 329795 h 1900010"/>
                <a:gd name="connsiteX3" fmla="*/ 992438 w 992438"/>
                <a:gd name="connsiteY3" fmla="*/ 1900010 h 1900010"/>
                <a:gd name="connsiteX4" fmla="*/ 0 w 992438"/>
                <a:gd name="connsiteY4" fmla="*/ 1227418 h 1900010"/>
                <a:gd name="connsiteX0" fmla="*/ 0 w 2378669"/>
                <a:gd name="connsiteY0" fmla="*/ 320540 h 1900010"/>
                <a:gd name="connsiteX1" fmla="*/ 1769036 w 2378669"/>
                <a:gd name="connsiteY1" fmla="*/ 0 h 1900010"/>
                <a:gd name="connsiteX2" fmla="*/ 2273470 w 2378669"/>
                <a:gd name="connsiteY2" fmla="*/ 329795 h 1900010"/>
                <a:gd name="connsiteX3" fmla="*/ 2378669 w 2378669"/>
                <a:gd name="connsiteY3" fmla="*/ 1900010 h 1900010"/>
                <a:gd name="connsiteX4" fmla="*/ 0 w 2378669"/>
                <a:gd name="connsiteY4" fmla="*/ 320540 h 1900010"/>
                <a:gd name="connsiteX0" fmla="*/ 0 w 2273470"/>
                <a:gd name="connsiteY0" fmla="*/ 320540 h 1355883"/>
                <a:gd name="connsiteX1" fmla="*/ 1769036 w 2273470"/>
                <a:gd name="connsiteY1" fmla="*/ 0 h 1355883"/>
                <a:gd name="connsiteX2" fmla="*/ 2273470 w 2273470"/>
                <a:gd name="connsiteY2" fmla="*/ 329795 h 1355883"/>
                <a:gd name="connsiteX3" fmla="*/ 1546930 w 2273470"/>
                <a:gd name="connsiteY3" fmla="*/ 1355883 h 1355883"/>
                <a:gd name="connsiteX4" fmla="*/ 0 w 2273470"/>
                <a:gd name="connsiteY4" fmla="*/ 320540 h 135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470" h="1355883">
                  <a:moveTo>
                    <a:pt x="0" y="320540"/>
                  </a:moveTo>
                  <a:lnTo>
                    <a:pt x="1769036" y="0"/>
                  </a:lnTo>
                  <a:lnTo>
                    <a:pt x="2273470" y="329795"/>
                  </a:lnTo>
                  <a:lnTo>
                    <a:pt x="1546930" y="1355883"/>
                  </a:lnTo>
                  <a:lnTo>
                    <a:pt x="0" y="3205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14204" y="1305593"/>
              <a:ext cx="3949156" cy="19082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90671" y="2983874"/>
              <a:ext cx="3929311" cy="235867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49504" y="4085546"/>
            <a:ext cx="384717" cy="146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98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E853-1EB1-E243-9EC6-5714ADBD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04" y="958745"/>
            <a:ext cx="7900196" cy="5954119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GFP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Core Header (CH) 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32 bit field.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is composed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of: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 bit Payload length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 (PLI)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 bit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CRC, the core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header error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CH is scrambled by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B6AB31E0.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Function of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to provide: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length of the frame 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sync marker for the frame (so start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a frame data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block can be found)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octet Fill Units for matching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production to output data rate as necessary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that the use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designed to guard against random bit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errors (not a feature useful for a decoded bit stream)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B54E52-F860-3945-8E2A-8546BBD881CD}"/>
              </a:ext>
            </a:extLst>
          </p:cNvPr>
          <p:cNvSpPr/>
          <p:nvPr/>
        </p:nvSpPr>
        <p:spPr>
          <a:xfrm>
            <a:off x="4266245" y="3257859"/>
            <a:ext cx="1603058" cy="4941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6A89A-1062-3C4D-9313-73A55C555BE5}"/>
              </a:ext>
            </a:extLst>
          </p:cNvPr>
          <p:cNvSpPr/>
          <p:nvPr/>
        </p:nvSpPr>
        <p:spPr>
          <a:xfrm>
            <a:off x="2699758" y="3256814"/>
            <a:ext cx="1560195" cy="495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F0582-1164-A948-9064-E5E238682D39}"/>
              </a:ext>
            </a:extLst>
          </p:cNvPr>
          <p:cNvSpPr txBox="1"/>
          <p:nvPr/>
        </p:nvSpPr>
        <p:spPr>
          <a:xfrm>
            <a:off x="2699758" y="3262037"/>
            <a:ext cx="125233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Payload Length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Indicator (PLI)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16 bits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C9683-5385-E842-8668-0DA5CB80EF6B}"/>
              </a:ext>
            </a:extLst>
          </p:cNvPr>
          <p:cNvSpPr txBox="1"/>
          <p:nvPr/>
        </p:nvSpPr>
        <p:spPr>
          <a:xfrm>
            <a:off x="4720417" y="3267261"/>
            <a:ext cx="65594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</a:t>
            </a:r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7584F8E5-9688-5D48-9657-FE656B5D47FF}"/>
              </a:ext>
            </a:extLst>
          </p:cNvPr>
          <p:cNvSpPr/>
          <p:nvPr/>
        </p:nvSpPr>
        <p:spPr>
          <a:xfrm rot="5400000">
            <a:off x="3787882" y="1896222"/>
            <a:ext cx="993295" cy="316954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370022-3425-A84A-8B5E-98236334D023}"/>
              </a:ext>
            </a:extLst>
          </p:cNvPr>
          <p:cNvSpPr txBox="1"/>
          <p:nvPr/>
        </p:nvSpPr>
        <p:spPr>
          <a:xfrm>
            <a:off x="3404761" y="2690093"/>
            <a:ext cx="17308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GFP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Header (CH)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04071-4EAE-6541-973E-D29C5BFDAA38}"/>
              </a:ext>
            </a:extLst>
          </p:cNvPr>
          <p:cNvSpPr txBox="1"/>
          <p:nvPr/>
        </p:nvSpPr>
        <p:spPr>
          <a:xfrm>
            <a:off x="3404937" y="4097629"/>
            <a:ext cx="17545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Entire CH is scrambled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Core Header (CH) and its Role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37" y="737821"/>
            <a:ext cx="2866735" cy="172682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42100" y="1143572"/>
            <a:ext cx="768350" cy="484749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78865" y="1848827"/>
            <a:ext cx="319247" cy="85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Payload Area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17" y="1426464"/>
            <a:ext cx="6643647" cy="4521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37" y="737821"/>
            <a:ext cx="2866735" cy="17268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48450" y="1601232"/>
            <a:ext cx="768350" cy="773668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8865" y="1848827"/>
            <a:ext cx="319247" cy="85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3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094" y="3718554"/>
            <a:ext cx="4737956" cy="27835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E853-1EB1-E243-9EC6-5714ADBD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958745"/>
            <a:ext cx="4288536" cy="5954119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octets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Indicates the content and format of the GFP payload information field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Distinguishes GFP frame types between different services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Type header error control field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tHEC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octets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CRC-16 that protects GFP Type field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headers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 to 60 octets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technology-specific data link headers such as virtual link identifiers, source/destination address, port numbers, etc.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header error check field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octets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CRC-16 that protects extension headers.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Payload Header (PH)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37" y="737821"/>
            <a:ext cx="2866735" cy="17268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8865" y="1848827"/>
            <a:ext cx="319247" cy="85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48450" y="1601232"/>
            <a:ext cx="768350" cy="246618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11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E853-1EB1-E243-9EC6-5714ADBD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76" y="958745"/>
            <a:ext cx="5475224" cy="5954119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Payload type identifier (PTI)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3-bit subfield</a:t>
            </a: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Identifites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type of GFP client frame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Payload frame check sequence indicator (PFI)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1-bit subfield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Indicates the presence or absence of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pFCS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header identifier (EXI)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4-bit subfield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Identifies the type of extension header GFP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User payload identifier (UPI)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8-bit subfield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Identifies the type of payload conveyed in the GFP payload information field.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Payload Header (PH) Type Field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37" y="737821"/>
            <a:ext cx="2866735" cy="172682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07300" y="1638300"/>
            <a:ext cx="768350" cy="15875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1841500"/>
            <a:ext cx="4275658" cy="1161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8865" y="1848827"/>
            <a:ext cx="319247" cy="85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66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User Payload Identifier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1" y="1517650"/>
            <a:ext cx="3912422" cy="3578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189" y="1517650"/>
            <a:ext cx="4613371" cy="2700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3364" y="5247839"/>
            <a:ext cx="6851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NewRoman"/>
              </a:rPr>
              <a:t>*</a:t>
            </a:r>
            <a:r>
              <a:rPr lang="en-US" sz="1600" dirty="0" smtClean="0">
                <a:latin typeface="TimesNewRoman"/>
              </a:rPr>
              <a:t> “The </a:t>
            </a:r>
            <a:r>
              <a:rPr lang="en-US" sz="1600" dirty="0">
                <a:latin typeface="TimesNewRoman"/>
              </a:rPr>
              <a:t>proprietary codes allow </a:t>
            </a:r>
            <a:r>
              <a:rPr lang="en-US" sz="1600" dirty="0" smtClean="0">
                <a:latin typeface="TimesNewRoman"/>
              </a:rPr>
              <a:t>non-standard payload </a:t>
            </a:r>
            <a:r>
              <a:rPr lang="en-US" sz="1600" dirty="0">
                <a:latin typeface="TimesNewRoman"/>
              </a:rPr>
              <a:t>mappings to be supported. These </a:t>
            </a:r>
            <a:r>
              <a:rPr lang="en-US" sz="1600" dirty="0" smtClean="0">
                <a:latin typeface="TimesNewRoman"/>
              </a:rPr>
              <a:t>proprietary codes </a:t>
            </a:r>
            <a:r>
              <a:rPr lang="en-US" sz="1600" dirty="0">
                <a:latin typeface="TimesNewRoman"/>
              </a:rPr>
              <a:t>are not subject to international standardization and can be used by any vendor and/or </a:t>
            </a:r>
            <a:r>
              <a:rPr lang="en-US" sz="1600" dirty="0" smtClean="0">
                <a:latin typeface="TimesNewRoman"/>
              </a:rPr>
              <a:t>operator as </a:t>
            </a:r>
            <a:r>
              <a:rPr lang="en-US" sz="1600" dirty="0">
                <a:latin typeface="TimesNewRoman"/>
              </a:rPr>
              <a:t>needed. The selection of a code from any of the reserved proprietary codes is left for the user</a:t>
            </a:r>
            <a:r>
              <a:rPr lang="en-US" sz="1600" dirty="0" smtClean="0">
                <a:latin typeface="TimesNewRoman"/>
              </a:rPr>
              <a:t>.”  [ITU-T G.806, Annex A]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4616450" y="2590800"/>
            <a:ext cx="2806700" cy="2413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94200" y="2908300"/>
            <a:ext cx="3797300" cy="31687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346" y="27998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NewRoman"/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0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E853-1EB1-E243-9EC6-5714ADBD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92601"/>
            <a:ext cx="5435600" cy="3165199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the framed PDU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 variable-length field, from 0 to 65 535 – X octets, where X is the size of the payload header.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Octet-aligned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May include an optional payload frame check sequence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pFCS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field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Payload Information Field and Check Sum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837" y="737821"/>
            <a:ext cx="2866735" cy="17268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61150" y="1809750"/>
            <a:ext cx="768350" cy="501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8865" y="1848827"/>
            <a:ext cx="319247" cy="85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DE853-1EB1-E243-9EC6-5714ADBD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626257"/>
            <a:ext cx="8668512" cy="833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octets of the payload area are scrambled with 1 + x^43 self-synchronous scrambler: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Payload Area Scrambling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71" y="2743971"/>
            <a:ext cx="7905858" cy="13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657" y="2400617"/>
            <a:ext cx="4117838" cy="1838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532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151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</a:p>
        </p:txBody>
      </p:sp>
      <p:sp>
        <p:nvSpPr>
          <p:cNvPr id="5" name="Rectangle 4"/>
          <p:cNvSpPr/>
          <p:nvPr/>
        </p:nvSpPr>
        <p:spPr>
          <a:xfrm>
            <a:off x="946770" y="1223010"/>
            <a:ext cx="694975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Payload</a:t>
            </a:r>
          </a:p>
        </p:txBody>
      </p:sp>
      <p:sp>
        <p:nvSpPr>
          <p:cNvPr id="6" name="Rectangle 5"/>
          <p:cNvSpPr/>
          <p:nvPr/>
        </p:nvSpPr>
        <p:spPr>
          <a:xfrm>
            <a:off x="1641745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7" name="Rectangle 6"/>
          <p:cNvSpPr/>
          <p:nvPr/>
        </p:nvSpPr>
        <p:spPr>
          <a:xfrm>
            <a:off x="1848364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4983" y="1223010"/>
            <a:ext cx="1437543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Payload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532" y="1223010"/>
            <a:ext cx="1108213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1745" y="1223010"/>
            <a:ext cx="1850781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2526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92526" y="1223010"/>
            <a:ext cx="206619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9145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99145" y="1223010"/>
            <a:ext cx="206619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05764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05764" y="1223010"/>
            <a:ext cx="206619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12383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2383" y="1223010"/>
            <a:ext cx="206619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19002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19002" y="1223010"/>
            <a:ext cx="206619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5621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25621" y="1223010"/>
            <a:ext cx="206619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32240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38859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45478" y="1223010"/>
            <a:ext cx="1437543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Payload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32240" y="1223010"/>
            <a:ext cx="1850781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83021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83021" y="1223010"/>
            <a:ext cx="206619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9640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96259" y="1223010"/>
            <a:ext cx="206619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02878" y="1223010"/>
            <a:ext cx="1437543" cy="284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Payload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789640" y="1223010"/>
            <a:ext cx="1850781" cy="28421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Left Brace 32"/>
          <p:cNvSpPr/>
          <p:nvPr/>
        </p:nvSpPr>
        <p:spPr>
          <a:xfrm rot="16200000">
            <a:off x="984903" y="1082755"/>
            <a:ext cx="203753" cy="1109935"/>
          </a:xfrm>
          <a:prstGeom prst="leftBrace">
            <a:avLst>
              <a:gd name="adj1" fmla="val 2296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6842" y="1773050"/>
            <a:ext cx="9473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GFP Frame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32667" y="1773050"/>
            <a:ext cx="9970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Idle Frames</a:t>
            </a:r>
          </a:p>
        </p:txBody>
      </p:sp>
      <p:cxnSp>
        <p:nvCxnSpPr>
          <p:cNvPr id="36" name="Straight Arrow Connector 35"/>
          <p:cNvCxnSpPr>
            <a:stCxn id="35" idx="0"/>
            <a:endCxn id="12" idx="2"/>
          </p:cNvCxnSpPr>
          <p:nvPr/>
        </p:nvCxnSpPr>
        <p:spPr>
          <a:xfrm flipH="1" flipV="1">
            <a:off x="3595835" y="1507222"/>
            <a:ext cx="711866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0"/>
            <a:endCxn id="14" idx="2"/>
          </p:cNvCxnSpPr>
          <p:nvPr/>
        </p:nvCxnSpPr>
        <p:spPr>
          <a:xfrm flipH="1" flipV="1">
            <a:off x="3802454" y="1507222"/>
            <a:ext cx="505247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0"/>
            <a:endCxn id="16" idx="2"/>
          </p:cNvCxnSpPr>
          <p:nvPr/>
        </p:nvCxnSpPr>
        <p:spPr>
          <a:xfrm flipH="1" flipV="1">
            <a:off x="4009073" y="1507222"/>
            <a:ext cx="298628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0"/>
            <a:endCxn id="18" idx="2"/>
          </p:cNvCxnSpPr>
          <p:nvPr/>
        </p:nvCxnSpPr>
        <p:spPr>
          <a:xfrm flipH="1" flipV="1">
            <a:off x="4215692" y="1507222"/>
            <a:ext cx="92009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0"/>
            <a:endCxn id="20" idx="2"/>
          </p:cNvCxnSpPr>
          <p:nvPr/>
        </p:nvCxnSpPr>
        <p:spPr>
          <a:xfrm flipV="1">
            <a:off x="4307701" y="1507222"/>
            <a:ext cx="114611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0"/>
            <a:endCxn id="22" idx="2"/>
          </p:cNvCxnSpPr>
          <p:nvPr/>
        </p:nvCxnSpPr>
        <p:spPr>
          <a:xfrm flipV="1">
            <a:off x="4307701" y="1507222"/>
            <a:ext cx="321230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0"/>
            <a:endCxn id="28" idx="2"/>
          </p:cNvCxnSpPr>
          <p:nvPr/>
        </p:nvCxnSpPr>
        <p:spPr>
          <a:xfrm flipV="1">
            <a:off x="4307701" y="1507222"/>
            <a:ext cx="2378630" cy="265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stomShape 1"/>
          <p:cNvSpPr/>
          <p:nvPr/>
        </p:nvSpPr>
        <p:spPr>
          <a:xfrm>
            <a:off x="228600" y="76320"/>
            <a:ext cx="8659906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GFP Rate Matching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 bwMode="auto">
          <a:xfrm>
            <a:off x="447397" y="4358414"/>
            <a:ext cx="8156448" cy="17890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Client supplies frames (payload)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Calibri"/>
              </a:rPr>
              <a:t>When frame is available, GFP prepends a Core Header and Payload Header to it</a:t>
            </a:r>
          </a:p>
          <a:p>
            <a:r>
              <a:rPr lang="en-US" b="0" dirty="0" smtClean="0">
                <a:solidFill>
                  <a:srgbClr val="000000"/>
                </a:solidFill>
                <a:latin typeface="Calibri"/>
              </a:rPr>
              <a:t> When no frame is available, GFP generates a Core Header for 0-length Payload.  This is an idle frame, and enables an octet-synchronous service on the physical channel.</a:t>
            </a:r>
          </a:p>
        </p:txBody>
      </p:sp>
    </p:spTree>
    <p:extLst>
      <p:ext uri="{BB962C8B-B14F-4D97-AF65-F5344CB8AC3E}">
        <p14:creationId xmlns:p14="http://schemas.microsoft.com/office/powerpoint/2010/main" val="2412893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51" y="1463040"/>
            <a:ext cx="5235973" cy="4239755"/>
          </a:xfrm>
          <a:prstGeom prst="rect">
            <a:avLst/>
          </a:prstGeom>
        </p:spPr>
      </p:pic>
      <p:sp>
        <p:nvSpPr>
          <p:cNvPr id="7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Multiplexing of Multiple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 Sources and Idle Frames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9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Previous Discussion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86603" y="956704"/>
            <a:ext cx="8730397" cy="50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noProof="0" dirty="0" smtClean="0">
                <a:solidFill>
                  <a:srgbClr val="000000"/>
                </a:solidFill>
              </a:rPr>
              <a:t>May 7, 2019 meeting in Mountain 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noProof="0" dirty="0" smtClean="0">
                <a:solidFill>
                  <a:srgbClr val="000000"/>
                </a:solidFill>
              </a:rPr>
              <a:t>“Flexible </a:t>
            </a:r>
            <a:r>
              <a:rPr lang="en-US" sz="1600" dirty="0" smtClean="0">
                <a:solidFill>
                  <a:srgbClr val="000000"/>
                </a:solidFill>
              </a:rPr>
              <a:t>Frame Interfaces for Optical Communications,” 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resented (available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 CWE)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Proposed use of Generic </a:t>
            </a:r>
            <a:r>
              <a:rPr lang="en-US" sz="1600" dirty="0">
                <a:solidFill>
                  <a:srgbClr val="000000"/>
                </a:solidFill>
              </a:rPr>
              <a:t>Frame Procedure (GFP, ITU T G.7041/Y.1303) to adapt </a:t>
            </a:r>
            <a:r>
              <a:rPr lang="en-US" sz="1600" dirty="0" smtClean="0">
                <a:solidFill>
                  <a:srgbClr val="000000"/>
                </a:solidFill>
              </a:rPr>
              <a:t>higher layer </a:t>
            </a:r>
            <a:r>
              <a:rPr lang="en-US" sz="1600" dirty="0">
                <a:solidFill>
                  <a:srgbClr val="000000"/>
                </a:solidFill>
              </a:rPr>
              <a:t>frame formats to fixed rate octet transport </a:t>
            </a:r>
            <a:r>
              <a:rPr lang="en-US" sz="1600" dirty="0" smtClean="0">
                <a:solidFill>
                  <a:srgbClr val="000000"/>
                </a:solidFill>
              </a:rPr>
              <a:t>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solidFill>
                  <a:srgbClr val="000000"/>
                </a:solidFill>
              </a:rPr>
              <a:t>The</a:t>
            </a:r>
            <a:r>
              <a:rPr lang="en-US" sz="1600" dirty="0" smtClean="0">
                <a:solidFill>
                  <a:srgbClr val="000000"/>
                </a:solidFill>
              </a:rPr>
              <a:t>re was general agreement in the Optical Working </a:t>
            </a:r>
            <a:r>
              <a:rPr lang="en-US" sz="1600" dirty="0">
                <a:solidFill>
                  <a:srgbClr val="000000"/>
                </a:solidFill>
              </a:rPr>
              <a:t>G</a:t>
            </a:r>
            <a:r>
              <a:rPr lang="en-US" sz="1600" dirty="0" smtClean="0">
                <a:solidFill>
                  <a:srgbClr val="000000"/>
                </a:solidFill>
              </a:rPr>
              <a:t>roup that this was a good approach to support these desired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October 21, 2019 meeting in Darmstadt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“Pink Sheets for Generic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Frame Procedure” and </a:t>
            </a:r>
            <a:r>
              <a:rPr lang="en-US" sz="1600" dirty="0">
                <a:solidFill>
                  <a:srgbClr val="000000"/>
                </a:solidFill>
              </a:rPr>
              <a:t>“Summary of CNES/JAXA/NASA</a:t>
            </a:r>
            <a:r>
              <a:rPr lang="en-US" sz="1600" dirty="0" smtClean="0">
                <a:solidFill>
                  <a:srgbClr val="000000"/>
                </a:solidFill>
              </a:rPr>
              <a:t>/ NICT </a:t>
            </a:r>
            <a:r>
              <a:rPr lang="en-US" sz="1600" dirty="0">
                <a:solidFill>
                  <a:srgbClr val="000000"/>
                </a:solidFill>
              </a:rPr>
              <a:t>High Data Rate (1550 nm) Orange Book Updates” </a:t>
            </a:r>
            <a:r>
              <a:rPr lang="en-US" sz="1600" dirty="0" smtClean="0">
                <a:solidFill>
                  <a:srgbClr val="000000"/>
                </a:solidFill>
              </a:rPr>
              <a:t>presented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(available in CWE)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aseline="0" dirty="0" smtClean="0">
                <a:solidFill>
                  <a:srgbClr val="000000"/>
                </a:solidFill>
              </a:rPr>
              <a:t>Description</a:t>
            </a:r>
            <a:r>
              <a:rPr lang="en-US" sz="1600" dirty="0" smtClean="0">
                <a:solidFill>
                  <a:srgbClr val="000000"/>
                </a:solidFill>
              </a:rPr>
              <a:t> of how GFP would interface to the existing optical standard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Supplied and discussed proposed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Pink Sheets to 142.0.  </a:t>
            </a:r>
            <a:r>
              <a:rPr lang="en-US" sz="1600" baseline="0" dirty="0" smtClean="0">
                <a:solidFill>
                  <a:srgbClr val="000000"/>
                </a:solidFill>
              </a:rPr>
              <a:t>Optical Working Group reached consensus.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Work was identified in SLS plenary as requiring broader CCSDS discussion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270480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Outline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06059" y="1642504"/>
            <a:ext cx="8637941" cy="21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CCSDS Optical Standards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Description of the Generic Frame Procedure (GFP)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Proposed use of GFP for Optical Standards</a:t>
            </a:r>
          </a:p>
        </p:txBody>
      </p:sp>
    </p:spTree>
    <p:extLst>
      <p:ext uri="{BB962C8B-B14F-4D97-AF65-F5344CB8AC3E}">
        <p14:creationId xmlns:p14="http://schemas.microsoft.com/office/powerpoint/2010/main" val="29183938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9" y="1243584"/>
            <a:ext cx="7989326" cy="2661972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Current Optical Standard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Frame Interface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94944" y="4166184"/>
            <a:ext cx="8147304" cy="14711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Current optical standard requires: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CCSDS transfer frames (TM, AOS, or USLP)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Fixed length transfer frames (variable length USLP not handled)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Fixed rate transfer frames (no rate matching in standard)</a:t>
            </a:r>
          </a:p>
        </p:txBody>
      </p:sp>
    </p:spTree>
    <p:extLst>
      <p:ext uri="{BB962C8B-B14F-4D97-AF65-F5344CB8AC3E}">
        <p14:creationId xmlns:p14="http://schemas.microsoft.com/office/powerpoint/2010/main" val="98700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97" y="1034037"/>
            <a:ext cx="4913503" cy="553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stomShape 1"/>
          <p:cNvSpPr/>
          <p:nvPr/>
        </p:nvSpPr>
        <p:spPr>
          <a:xfrm>
            <a:off x="228600" y="85464"/>
            <a:ext cx="8659906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The Proposed Use of Generic Frame Procedures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2232" y="1034037"/>
            <a:ext cx="1417320" cy="103250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16992" y="1034037"/>
            <a:ext cx="3825240" cy="11605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Normally, SMTFs are created by attaching sync markers to transfer frames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7327360" y="666568"/>
            <a:ext cx="1280224" cy="367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content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559552" y="792000"/>
            <a:ext cx="1636776" cy="242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16992" y="1936245"/>
            <a:ext cx="4465320" cy="5648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Normally, SMTFs are created by attaching sync markers to transfer frames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an alternative </a:t>
            </a: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option,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instead we may generate SMTFs by using GFP.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GFP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ariable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length frames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Variable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rate frames</a:t>
            </a:r>
          </a:p>
          <a:p>
            <a:pPr marL="742950" marR="0" lvl="1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Arbitrary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frame types (not just CCSDS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are two proposed GFP modes: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Short GFP mode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Full GFP mode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SMTF: sync-marked transfer frame.</a:t>
            </a:r>
          </a:p>
        </p:txBody>
      </p:sp>
    </p:spTree>
    <p:extLst>
      <p:ext uri="{BB962C8B-B14F-4D97-AF65-F5344CB8AC3E}">
        <p14:creationId xmlns:p14="http://schemas.microsoft.com/office/powerpoint/2010/main" val="126310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255494" y="90469"/>
            <a:ext cx="8659906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Proposed “Short GFP mode”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81000" y="1295400"/>
            <a:ext cx="5181229" cy="4727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 the attached sync marker (ASM) with an alternate marker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alternate marker is the GFP Core Header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idle frames may be used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Incorporate no other features of GFP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Benefits: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overhead is the same as the ASM 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Variable length and rate frames can be handled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Rate matching (between frame generation and channel transmission rates)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CCSDS and non-CCSDS frame types can be handled</a:t>
            </a:r>
          </a:p>
          <a:p>
            <a:pPr marL="285750" marR="0" lvl="0" indent="-285750" algn="l" defTabSz="914400" rtl="0" eaLnBrk="1" fontAlgn="base" latinLnBrk="0" hangingPunct="1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36" y="1676400"/>
            <a:ext cx="3416364" cy="94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B54E52-F860-3945-8E2A-8546BBD881CD}"/>
              </a:ext>
            </a:extLst>
          </p:cNvPr>
          <p:cNvSpPr/>
          <p:nvPr/>
        </p:nvSpPr>
        <p:spPr>
          <a:xfrm>
            <a:off x="7113829" y="3763944"/>
            <a:ext cx="1603058" cy="504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96A89A-1062-3C4D-9313-73A55C555BE5}"/>
              </a:ext>
            </a:extLst>
          </p:cNvPr>
          <p:cNvSpPr/>
          <p:nvPr/>
        </p:nvSpPr>
        <p:spPr>
          <a:xfrm>
            <a:off x="5543397" y="3773588"/>
            <a:ext cx="1560195" cy="495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F0582-1164-A948-9064-E5E238682D39}"/>
              </a:ext>
            </a:extLst>
          </p:cNvPr>
          <p:cNvSpPr txBox="1"/>
          <p:nvPr/>
        </p:nvSpPr>
        <p:spPr>
          <a:xfrm>
            <a:off x="5543397" y="3778811"/>
            <a:ext cx="125233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Payload Length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Indicator (PLI)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16 bits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C9683-5385-E842-8668-0DA5CB80EF6B}"/>
              </a:ext>
            </a:extLst>
          </p:cNvPr>
          <p:cNvSpPr txBox="1"/>
          <p:nvPr/>
        </p:nvSpPr>
        <p:spPr>
          <a:xfrm>
            <a:off x="7564056" y="3784035"/>
            <a:ext cx="65594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</a:t>
            </a:r>
          </a:p>
        </p:txBody>
      </p:sp>
      <p:sp>
        <p:nvSpPr>
          <p:cNvPr id="10" name="Double Brace 9">
            <a:extLst>
              <a:ext uri="{FF2B5EF4-FFF2-40B4-BE49-F238E27FC236}">
                <a16:creationId xmlns:a16="http://schemas.microsoft.com/office/drawing/2014/main" id="{7584F8E5-9688-5D48-9657-FE656B5D47FF}"/>
              </a:ext>
            </a:extLst>
          </p:cNvPr>
          <p:cNvSpPr/>
          <p:nvPr/>
        </p:nvSpPr>
        <p:spPr>
          <a:xfrm rot="5400000">
            <a:off x="6631521" y="2412996"/>
            <a:ext cx="993295" cy="316954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70022-3425-A84A-8B5E-98236334D023}"/>
              </a:ext>
            </a:extLst>
          </p:cNvPr>
          <p:cNvSpPr txBox="1"/>
          <p:nvPr/>
        </p:nvSpPr>
        <p:spPr>
          <a:xfrm>
            <a:off x="6248400" y="3206867"/>
            <a:ext cx="17308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GFP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Header (CH)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04071-4EAE-6541-973E-D29C5BFDAA38}"/>
              </a:ext>
            </a:extLst>
          </p:cNvPr>
          <p:cNvSpPr txBox="1"/>
          <p:nvPr/>
        </p:nvSpPr>
        <p:spPr>
          <a:xfrm>
            <a:off x="6248576" y="4614403"/>
            <a:ext cx="17545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Entire CH is scrambled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2438400"/>
            <a:ext cx="533400" cy="1295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2438400"/>
            <a:ext cx="2540370" cy="1276603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8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255494" y="90469"/>
            <a:ext cx="8659906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Proposed “Full GFP mode”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81000" y="1295400"/>
            <a:ext cx="5181229" cy="4727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 the attached sync marker (ASM) with the full GFP standard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 header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Payload header 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idle frames may be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used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 smtClean="0">
                <a:solidFill>
                  <a:srgbClr val="000000"/>
                </a:solidFill>
                <a:latin typeface="Arial"/>
              </a:rPr>
              <a:t>Set payload type identifier (PTI) to 000, to indicate user data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Denote the CCSDS frame type using the user payload identifier (UPI)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1111 0000.  CCSDS frame types may be distinguished using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transfer frame fields.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Benefits: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Enables multiplexing of different frame types, as might be needed for a trunk link application.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Variable length and rate frames can be handled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Rate matching (between frame generation and channel transmission rates)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CCSDS and non-CCSDS frame types can be handled</a:t>
            </a:r>
          </a:p>
          <a:p>
            <a:pPr marL="285750" marR="0" lvl="0" indent="-285750" algn="l" defTabSz="914400" rtl="0" eaLnBrk="1" fontAlgn="base" latinLnBrk="0" hangingPunct="1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36" y="1676400"/>
            <a:ext cx="3416364" cy="94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B54E52-F860-3945-8E2A-8546BBD881CD}"/>
              </a:ext>
            </a:extLst>
          </p:cNvPr>
          <p:cNvSpPr/>
          <p:nvPr/>
        </p:nvSpPr>
        <p:spPr>
          <a:xfrm>
            <a:off x="7113829" y="3763944"/>
            <a:ext cx="1603058" cy="5048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96A89A-1062-3C4D-9313-73A55C555BE5}"/>
              </a:ext>
            </a:extLst>
          </p:cNvPr>
          <p:cNvSpPr/>
          <p:nvPr/>
        </p:nvSpPr>
        <p:spPr>
          <a:xfrm>
            <a:off x="5543397" y="3773588"/>
            <a:ext cx="1560195" cy="4951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1F0582-1164-A948-9064-E5E238682D39}"/>
              </a:ext>
            </a:extLst>
          </p:cNvPr>
          <p:cNvSpPr txBox="1"/>
          <p:nvPr/>
        </p:nvSpPr>
        <p:spPr>
          <a:xfrm>
            <a:off x="5543397" y="3778811"/>
            <a:ext cx="125233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Payload Length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Indicator (PLI)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16 bits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2C9683-5385-E842-8668-0DA5CB80EF6B}"/>
              </a:ext>
            </a:extLst>
          </p:cNvPr>
          <p:cNvSpPr txBox="1"/>
          <p:nvPr/>
        </p:nvSpPr>
        <p:spPr>
          <a:xfrm>
            <a:off x="7564056" y="3784035"/>
            <a:ext cx="65594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bits</a:t>
            </a:r>
          </a:p>
        </p:txBody>
      </p:sp>
      <p:sp>
        <p:nvSpPr>
          <p:cNvPr id="10" name="Double Brace 9">
            <a:extLst>
              <a:ext uri="{FF2B5EF4-FFF2-40B4-BE49-F238E27FC236}">
                <a16:creationId xmlns:a16="http://schemas.microsoft.com/office/drawing/2014/main" id="{7584F8E5-9688-5D48-9657-FE656B5D47FF}"/>
              </a:ext>
            </a:extLst>
          </p:cNvPr>
          <p:cNvSpPr/>
          <p:nvPr/>
        </p:nvSpPr>
        <p:spPr>
          <a:xfrm rot="5400000">
            <a:off x="6631521" y="2412996"/>
            <a:ext cx="993295" cy="316954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370022-3425-A84A-8B5E-98236334D023}"/>
              </a:ext>
            </a:extLst>
          </p:cNvPr>
          <p:cNvSpPr txBox="1"/>
          <p:nvPr/>
        </p:nvSpPr>
        <p:spPr>
          <a:xfrm>
            <a:off x="6248400" y="3206867"/>
            <a:ext cx="17308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GFP </a:t>
            </a: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Core Header (CH)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704071-4EAE-6541-973E-D29C5BFDAA38}"/>
              </a:ext>
            </a:extLst>
          </p:cNvPr>
          <p:cNvSpPr txBox="1"/>
          <p:nvPr/>
        </p:nvSpPr>
        <p:spPr>
          <a:xfrm>
            <a:off x="6248576" y="4614403"/>
            <a:ext cx="17545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Entire CH is scrambled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2438400"/>
            <a:ext cx="533400" cy="1295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2438400"/>
            <a:ext cx="2540370" cy="1276603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255494" y="90469"/>
            <a:ext cx="8659906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Proposed “Pink Sheets” for GFP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381000" y="1295400"/>
            <a:ext cx="8305800" cy="4727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3.3.2.1	Short GFP mode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the short GFP mode is used, SMTFs shall be formed by preceding each transfer frame with the core header as defined in section 6.1.1 of reference [9], where the term “payload area” in reference [9] is to be understood as referring to the transfer frame.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NOTE – The short GFP mode has the same overhead as the ASM approach in subsection 3.3.1.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3.3.2.2	Full GFP mode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the full GFP mode is used, each STMF shall be the GFP client data frame that results from designating a transfer frame as the GFP payload information field and applying the frame-mapped GFP encapsulation methods defined in sections 6 and 7 of reference [9].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full GFP mode may be useful for multiplexed trunk lines with fixed or variable length transfer frames, with the added overhead present in the payload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headers.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[9] describes two modes of GFP: frame-mapped (GFP-F) and transparent-mapped (GFP-T).  This Recommended Standard utilizes only the GFP-F mode.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3.3.2.2.1	Payload frame check sequence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pFCS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The payload frame check sequence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pFCS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field of GFP shall not be used.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3.3.2.2.2	User payload identifier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CCSDS frames are used, the user payload identifier within the payload header shall be set to 1111 0000.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 – as provided for by the GFP standard, this setting can be used to indicate data types not enumerated in the GFP standard, such as the CCSDS client data type.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3.3.2.3	GFP idle frame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either the short or long GFP modes, when a transfer frame is not available an SMTF may be formed using a GFP idle frame, i.e., a core header only with no payload area, as defined in section 6.2.1 of reference [9].</a:t>
            </a:r>
          </a:p>
          <a:p>
            <a:pPr marL="0" marR="0" lvl="0" indent="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A0C2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 – The use of GFP idle frames will cause there to be more than A SMTFs.  For simplicity in the description below, the notation A is still used to refer to the number of SMTFs.</a:t>
            </a:r>
          </a:p>
          <a:p>
            <a:pPr marL="285750" marR="0" lvl="0" indent="-285750" algn="l" defTabSz="914400" rtl="0" eaLnBrk="1" fontAlgn="base" latinLnBrk="0" hangingPunct="1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BA0C2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BA0C2F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5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0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94360" y="2938392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Backup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608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/>
          <p:nvPr/>
        </p:nvSpPr>
        <p:spPr>
          <a:xfrm>
            <a:off x="484094" y="76320"/>
            <a:ext cx="8659906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CCSDS Optical Recommended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Standards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75787B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00456" y="2054352"/>
            <a:ext cx="5710237" cy="29108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first CCSDS Recommended Standards for optical communications have been published.  One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relates to the physical layer signaling characteristics, and the other to the coding and modulation.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https://public.ccsds.org/Pubs/141x0b1.pdf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https://public.ccsds.org/Pubs/142x0b1.pdf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the culmination of a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multiyear effort.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standard is designed for photon-starved free space optical communications, as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occur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missions to deep space, the Moon, and low-power Earth orbiting missions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2113915" cy="2734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42" y="3810000"/>
            <a:ext cx="2119630" cy="2741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6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DFB657-D387-D446-93E2-EC907327E3EB}"/>
              </a:ext>
            </a:extLst>
          </p:cNvPr>
          <p:cNvSpPr/>
          <p:nvPr/>
        </p:nvSpPr>
        <p:spPr>
          <a:xfrm>
            <a:off x="949099" y="1718174"/>
            <a:ext cx="3377033" cy="76417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A581A-8E03-FD4A-9DDF-A6343D4A5DAB}"/>
              </a:ext>
            </a:extLst>
          </p:cNvPr>
          <p:cNvSpPr txBox="1"/>
          <p:nvPr/>
        </p:nvSpPr>
        <p:spPr>
          <a:xfrm>
            <a:off x="2775626" y="1961763"/>
            <a:ext cx="10823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59534-E0A7-0F43-9B24-2A58C72E269B}"/>
              </a:ext>
            </a:extLst>
          </p:cNvPr>
          <p:cNvSpPr txBox="1"/>
          <p:nvPr/>
        </p:nvSpPr>
        <p:spPr>
          <a:xfrm>
            <a:off x="968693" y="1754014"/>
            <a:ext cx="1118418" cy="715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Sync Marker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(CSM)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4D069D-BBAD-CF41-B4EC-4F599C5270D7}"/>
              </a:ext>
            </a:extLst>
          </p:cNvPr>
          <p:cNvCxnSpPr/>
          <p:nvPr/>
        </p:nvCxnSpPr>
        <p:spPr>
          <a:xfrm>
            <a:off x="2104735" y="1718174"/>
            <a:ext cx="0" cy="7641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C273EA-08F0-DC4C-BDD9-4A364E9C1FA5}"/>
              </a:ext>
            </a:extLst>
          </p:cNvPr>
          <p:cNvSpPr/>
          <p:nvPr/>
        </p:nvSpPr>
        <p:spPr>
          <a:xfrm>
            <a:off x="1705555" y="3034498"/>
            <a:ext cx="6419471" cy="559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4C1618-D7A6-6748-909E-31A87A4DD7CB}"/>
              </a:ext>
            </a:extLst>
          </p:cNvPr>
          <p:cNvSpPr/>
          <p:nvPr/>
        </p:nvSpPr>
        <p:spPr>
          <a:xfrm>
            <a:off x="5944396" y="1738550"/>
            <a:ext cx="2042492" cy="75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B7AEE-268B-2E49-8C75-50CEC299448D}"/>
              </a:ext>
            </a:extLst>
          </p:cNvPr>
          <p:cNvSpPr txBox="1"/>
          <p:nvPr/>
        </p:nvSpPr>
        <p:spPr>
          <a:xfrm>
            <a:off x="6570561" y="1947666"/>
            <a:ext cx="6299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Frame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44A73-D104-8A45-971D-11E8A751DE8F}"/>
              </a:ext>
            </a:extLst>
          </p:cNvPr>
          <p:cNvSpPr txBox="1"/>
          <p:nvPr/>
        </p:nvSpPr>
        <p:spPr>
          <a:xfrm>
            <a:off x="176312" y="3052631"/>
            <a:ext cx="133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Frame and</a:t>
            </a:r>
          </a:p>
          <a:p>
            <a:pPr algn="ctr" defTabSz="685800"/>
            <a:r>
              <a:rPr lang="en-US" sz="1200" dirty="0" err="1">
                <a:solidFill>
                  <a:prstClr val="black"/>
                </a:solidFill>
                <a:latin typeface="Calibri" panose="020F0502020204030204"/>
              </a:rPr>
              <a:t>Codeword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Aligned</a:t>
            </a:r>
          </a:p>
          <a:p>
            <a:pPr algn="ctr" defTabSz="685800"/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(CCSDS 131.0)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638A987-B211-8646-900A-7849900CAA0F}"/>
              </a:ext>
            </a:extLst>
          </p:cNvPr>
          <p:cNvGrpSpPr/>
          <p:nvPr/>
        </p:nvGrpSpPr>
        <p:grpSpPr>
          <a:xfrm>
            <a:off x="1705555" y="3034497"/>
            <a:ext cx="2139824" cy="611809"/>
            <a:chOff x="2136913" y="3383056"/>
            <a:chExt cx="2853099" cy="815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8C26CA-CD4B-1748-87FF-8131B8208271}"/>
                </a:ext>
              </a:extLst>
            </p:cNvPr>
            <p:cNvSpPr/>
            <p:nvPr/>
          </p:nvSpPr>
          <p:spPr>
            <a:xfrm>
              <a:off x="2136913" y="3383056"/>
              <a:ext cx="367748" cy="7454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816174-8AD7-4848-ABDB-10B9E1CCE33E}"/>
                </a:ext>
              </a:extLst>
            </p:cNvPr>
            <p:cNvSpPr txBox="1"/>
            <p:nvPr/>
          </p:nvSpPr>
          <p:spPr>
            <a:xfrm>
              <a:off x="2230341" y="3397021"/>
              <a:ext cx="274320" cy="7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ts val="1170"/>
                </a:lnSpc>
              </a:pPr>
              <a:r>
                <a:rPr lang="en-US" sz="1350" dirty="0" smtClean="0">
                  <a:solidFill>
                    <a:prstClr val="black"/>
                  </a:solidFill>
                  <a:latin typeface="Calibri" panose="020F0502020204030204"/>
                </a:rPr>
                <a:t>ASM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D17B43-CF59-B742-A3A5-8EFBD823CADB}"/>
                </a:ext>
              </a:extLst>
            </p:cNvPr>
            <p:cNvSpPr/>
            <p:nvPr/>
          </p:nvSpPr>
          <p:spPr>
            <a:xfrm>
              <a:off x="2504661" y="3391090"/>
              <a:ext cx="2485350" cy="4817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17D559C-8544-9D4E-AAC9-EA68B95A6C08}"/>
                </a:ext>
              </a:extLst>
            </p:cNvPr>
            <p:cNvSpPr/>
            <p:nvPr/>
          </p:nvSpPr>
          <p:spPr>
            <a:xfrm>
              <a:off x="2504662" y="3872853"/>
              <a:ext cx="2485350" cy="26367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D8A392-880C-114C-A9E2-033FAA266901}"/>
                </a:ext>
              </a:extLst>
            </p:cNvPr>
            <p:cNvSpPr txBox="1"/>
            <p:nvPr/>
          </p:nvSpPr>
          <p:spPr>
            <a:xfrm>
              <a:off x="3359217" y="3424456"/>
              <a:ext cx="8399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Frame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052FEB-FC4F-984B-8FE3-94CF138C4107}"/>
                </a:ext>
              </a:extLst>
            </p:cNvPr>
            <p:cNvSpPr txBox="1"/>
            <p:nvPr/>
          </p:nvSpPr>
          <p:spPr>
            <a:xfrm>
              <a:off x="3241456" y="3798692"/>
              <a:ext cx="11847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codeword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421569-9F8D-8C44-B6AF-C9CBFCBDEDB8}"/>
              </a:ext>
            </a:extLst>
          </p:cNvPr>
          <p:cNvGrpSpPr/>
          <p:nvPr/>
        </p:nvGrpSpPr>
        <p:grpSpPr>
          <a:xfrm>
            <a:off x="3845379" y="3031075"/>
            <a:ext cx="2139824" cy="611809"/>
            <a:chOff x="2136913" y="3383056"/>
            <a:chExt cx="2853099" cy="8157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6CADE3-E0EA-3C44-81CF-B8D1938683C1}"/>
                </a:ext>
              </a:extLst>
            </p:cNvPr>
            <p:cNvSpPr/>
            <p:nvPr/>
          </p:nvSpPr>
          <p:spPr>
            <a:xfrm>
              <a:off x="2136913" y="3383056"/>
              <a:ext cx="367748" cy="7454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40C51A-4006-674A-B986-8EF359836555}"/>
                </a:ext>
              </a:extLst>
            </p:cNvPr>
            <p:cNvSpPr txBox="1"/>
            <p:nvPr/>
          </p:nvSpPr>
          <p:spPr>
            <a:xfrm>
              <a:off x="2230341" y="3397021"/>
              <a:ext cx="274320" cy="7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ts val="1170"/>
                </a:lnSpc>
              </a:pPr>
              <a:r>
                <a:rPr lang="en-US" sz="1350" dirty="0" smtClean="0">
                  <a:solidFill>
                    <a:prstClr val="black"/>
                  </a:solidFill>
                  <a:latin typeface="Calibri" panose="020F0502020204030204"/>
                </a:rPr>
                <a:t>ASM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12DE445-C385-ED47-B3AE-24F87BEFE674}"/>
                </a:ext>
              </a:extLst>
            </p:cNvPr>
            <p:cNvSpPr/>
            <p:nvPr/>
          </p:nvSpPr>
          <p:spPr>
            <a:xfrm>
              <a:off x="2504661" y="3391090"/>
              <a:ext cx="2485350" cy="4817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4930BE2-E932-D045-AF95-FF80D70B2B81}"/>
                </a:ext>
              </a:extLst>
            </p:cNvPr>
            <p:cNvSpPr/>
            <p:nvPr/>
          </p:nvSpPr>
          <p:spPr>
            <a:xfrm>
              <a:off x="2504662" y="3872853"/>
              <a:ext cx="2485350" cy="26367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2DBCC5-2C40-C541-9497-E6C8CD049D3A}"/>
                </a:ext>
              </a:extLst>
            </p:cNvPr>
            <p:cNvSpPr txBox="1"/>
            <p:nvPr/>
          </p:nvSpPr>
          <p:spPr>
            <a:xfrm>
              <a:off x="3359217" y="3424456"/>
              <a:ext cx="8399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Frame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685774-A659-6D45-A3C5-CE08F20DBE2C}"/>
                </a:ext>
              </a:extLst>
            </p:cNvPr>
            <p:cNvSpPr txBox="1"/>
            <p:nvPr/>
          </p:nvSpPr>
          <p:spPr>
            <a:xfrm>
              <a:off x="3241456" y="3798692"/>
              <a:ext cx="11847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codeword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57966F-21F6-4143-8B2C-3CA06D8A392F}"/>
              </a:ext>
            </a:extLst>
          </p:cNvPr>
          <p:cNvGrpSpPr/>
          <p:nvPr/>
        </p:nvGrpSpPr>
        <p:grpSpPr>
          <a:xfrm>
            <a:off x="5985202" y="3027653"/>
            <a:ext cx="2139824" cy="611809"/>
            <a:chOff x="2136913" y="3383056"/>
            <a:chExt cx="2853099" cy="81574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072B61-BA34-F14F-900D-6F11B3A8E1BE}"/>
                </a:ext>
              </a:extLst>
            </p:cNvPr>
            <p:cNvSpPr/>
            <p:nvPr/>
          </p:nvSpPr>
          <p:spPr>
            <a:xfrm>
              <a:off x="2136913" y="3383056"/>
              <a:ext cx="367748" cy="74543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F3325B-2385-3047-B772-458CB916857C}"/>
                </a:ext>
              </a:extLst>
            </p:cNvPr>
            <p:cNvSpPr txBox="1"/>
            <p:nvPr/>
          </p:nvSpPr>
          <p:spPr>
            <a:xfrm>
              <a:off x="2230341" y="3397021"/>
              <a:ext cx="274320" cy="74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lnSpc>
                  <a:spcPts val="1170"/>
                </a:lnSpc>
              </a:pPr>
              <a:r>
                <a:rPr lang="en-US" sz="1350" dirty="0" smtClean="0">
                  <a:solidFill>
                    <a:prstClr val="black"/>
                  </a:solidFill>
                  <a:latin typeface="Calibri" panose="020F0502020204030204"/>
                </a:rPr>
                <a:t>ASM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F6D93FC-ECA9-E942-9A93-5A7DE5A71C77}"/>
                </a:ext>
              </a:extLst>
            </p:cNvPr>
            <p:cNvSpPr/>
            <p:nvPr/>
          </p:nvSpPr>
          <p:spPr>
            <a:xfrm>
              <a:off x="2504661" y="3391090"/>
              <a:ext cx="2485350" cy="4817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95CCA8DA-4407-874C-A698-34691E37D132}"/>
                </a:ext>
              </a:extLst>
            </p:cNvPr>
            <p:cNvSpPr/>
            <p:nvPr/>
          </p:nvSpPr>
          <p:spPr>
            <a:xfrm>
              <a:off x="2504662" y="3872853"/>
              <a:ext cx="2485350" cy="26367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DC8600-F959-E842-B808-164AD0F8DA1D}"/>
                </a:ext>
              </a:extLst>
            </p:cNvPr>
            <p:cNvSpPr txBox="1"/>
            <p:nvPr/>
          </p:nvSpPr>
          <p:spPr>
            <a:xfrm>
              <a:off x="3359217" y="3424456"/>
              <a:ext cx="83997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Frame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18834F-969D-7F4E-9505-FCEDB74FC346}"/>
                </a:ext>
              </a:extLst>
            </p:cNvPr>
            <p:cNvSpPr txBox="1"/>
            <p:nvPr/>
          </p:nvSpPr>
          <p:spPr>
            <a:xfrm>
              <a:off x="3241456" y="3798692"/>
              <a:ext cx="118476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350" dirty="0">
                  <a:solidFill>
                    <a:prstClr val="black"/>
                  </a:solidFill>
                  <a:latin typeface="Calibri" panose="020F0502020204030204"/>
                </a:rPr>
                <a:t>codeword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5697E46D-FE7F-0346-842E-6E68C556AF72}"/>
              </a:ext>
            </a:extLst>
          </p:cNvPr>
          <p:cNvSpPr/>
          <p:nvPr/>
        </p:nvSpPr>
        <p:spPr>
          <a:xfrm>
            <a:off x="5231316" y="1747314"/>
            <a:ext cx="693254" cy="75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65ADD6-29E6-BA4C-ACB6-1AF5A568174C}"/>
              </a:ext>
            </a:extLst>
          </p:cNvPr>
          <p:cNvSpPr txBox="1"/>
          <p:nvPr/>
        </p:nvSpPr>
        <p:spPr>
          <a:xfrm>
            <a:off x="5184447" y="1748390"/>
            <a:ext cx="816890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ts val="1320"/>
              </a:lnSpc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Attached</a:t>
            </a:r>
          </a:p>
          <a:p>
            <a:pPr defTabSz="685800">
              <a:lnSpc>
                <a:spcPts val="1320"/>
              </a:lnSpc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Sync</a:t>
            </a:r>
          </a:p>
          <a:p>
            <a:pPr defTabSz="685800">
              <a:lnSpc>
                <a:spcPts val="1320"/>
              </a:lnSpc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Marker</a:t>
            </a:r>
          </a:p>
          <a:p>
            <a:pPr defTabSz="685800">
              <a:lnSpc>
                <a:spcPts val="1320"/>
              </a:lnSpc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(ASM)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6AE5058-27A1-C241-9BAF-25B6734BDCDF}"/>
              </a:ext>
            </a:extLst>
          </p:cNvPr>
          <p:cNvCxnSpPr/>
          <p:nvPr/>
        </p:nvCxnSpPr>
        <p:spPr>
          <a:xfrm>
            <a:off x="2122359" y="2482351"/>
            <a:ext cx="0" cy="21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89A7ADC-5192-594A-8641-7BFC8D1D5D8C}"/>
              </a:ext>
            </a:extLst>
          </p:cNvPr>
          <p:cNvCxnSpPr/>
          <p:nvPr/>
        </p:nvCxnSpPr>
        <p:spPr>
          <a:xfrm>
            <a:off x="4326131" y="2489250"/>
            <a:ext cx="0" cy="21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6269DAB-EFBC-3543-8167-A7DC8482C40D}"/>
              </a:ext>
            </a:extLst>
          </p:cNvPr>
          <p:cNvCxnSpPr/>
          <p:nvPr/>
        </p:nvCxnSpPr>
        <p:spPr>
          <a:xfrm flipH="1">
            <a:off x="2122360" y="2590308"/>
            <a:ext cx="5802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9720343-5460-514D-B895-B516AFFD2D19}"/>
              </a:ext>
            </a:extLst>
          </p:cNvPr>
          <p:cNvCxnSpPr/>
          <p:nvPr/>
        </p:nvCxnSpPr>
        <p:spPr>
          <a:xfrm>
            <a:off x="3717943" y="2597207"/>
            <a:ext cx="587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6F288D6-3B8E-C24E-9854-F26167C3BAF5}"/>
              </a:ext>
            </a:extLst>
          </p:cNvPr>
          <p:cNvSpPr txBox="1"/>
          <p:nvPr/>
        </p:nvSpPr>
        <p:spPr>
          <a:xfrm>
            <a:off x="2764800" y="2490516"/>
            <a:ext cx="1005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Randomization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2F51E41-4F7B-1040-85CD-66BB59B4DB05}"/>
              </a:ext>
            </a:extLst>
          </p:cNvPr>
          <p:cNvCxnSpPr/>
          <p:nvPr/>
        </p:nvCxnSpPr>
        <p:spPr>
          <a:xfrm>
            <a:off x="5210766" y="1495371"/>
            <a:ext cx="0" cy="21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4566B99-BC95-1048-ACAE-A22EF61D7344}"/>
              </a:ext>
            </a:extLst>
          </p:cNvPr>
          <p:cNvCxnSpPr/>
          <p:nvPr/>
        </p:nvCxnSpPr>
        <p:spPr>
          <a:xfrm>
            <a:off x="7979014" y="1495371"/>
            <a:ext cx="0" cy="21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64E0E97-4321-8E47-BBB7-813D887A012C}"/>
              </a:ext>
            </a:extLst>
          </p:cNvPr>
          <p:cNvCxnSpPr>
            <a:cxnSpLocks/>
          </p:cNvCxnSpPr>
          <p:nvPr/>
        </p:nvCxnSpPr>
        <p:spPr>
          <a:xfrm flipH="1">
            <a:off x="5210768" y="1603328"/>
            <a:ext cx="1179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F195A7F-3741-DB48-A85D-C75F6895EE59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6927012" y="1603328"/>
            <a:ext cx="1031039" cy="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7E2E637-529A-8F4E-9DD0-780BECC0F646}"/>
              </a:ext>
            </a:extLst>
          </p:cNvPr>
          <p:cNvSpPr txBox="1"/>
          <p:nvPr/>
        </p:nvSpPr>
        <p:spPr>
          <a:xfrm>
            <a:off x="6484343" y="1488031"/>
            <a:ext cx="4908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366787E-D7A1-CE4A-9969-F3D849609F8D}"/>
              </a:ext>
            </a:extLst>
          </p:cNvPr>
          <p:cNvSpPr/>
          <p:nvPr/>
        </p:nvSpPr>
        <p:spPr>
          <a:xfrm>
            <a:off x="1705741" y="4122488"/>
            <a:ext cx="6419471" cy="559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7CF469B-D8EB-0540-94C6-D8C2497FB79D}"/>
              </a:ext>
            </a:extLst>
          </p:cNvPr>
          <p:cNvSpPr txBox="1"/>
          <p:nvPr/>
        </p:nvSpPr>
        <p:spPr>
          <a:xfrm>
            <a:off x="8378" y="4030893"/>
            <a:ext cx="1667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Fixed Length Frame and</a:t>
            </a:r>
          </a:p>
          <a:p>
            <a:pPr algn="ctr" defTabSz="685800"/>
            <a:r>
              <a:rPr lang="en-US" sz="1200" dirty="0" err="1">
                <a:solidFill>
                  <a:prstClr val="black"/>
                </a:solidFill>
                <a:latin typeface="Calibri" panose="020F0502020204030204"/>
              </a:rPr>
              <a:t>Codeword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Unaligned</a:t>
            </a:r>
          </a:p>
          <a:p>
            <a:pPr algn="ctr" defTabSz="685800"/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(CCSDS 131.2, 131.3,</a:t>
            </a:r>
          </a:p>
          <a:p>
            <a:pPr algn="ctr" defTabSz="685800"/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and </a:t>
            </a:r>
          </a:p>
          <a:p>
            <a:pPr algn="ctr" defTabSz="685800"/>
            <a:r>
              <a:rPr lang="en-US" sz="1200" dirty="0" smtClean="0">
                <a:solidFill>
                  <a:prstClr val="black"/>
                </a:solidFill>
                <a:latin typeface="Calibri" panose="020F0502020204030204"/>
              </a:rPr>
              <a:t>Sec. 8 of 131.0)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DF1230D-1264-764B-881D-D116427044F9}"/>
              </a:ext>
            </a:extLst>
          </p:cNvPr>
          <p:cNvSpPr/>
          <p:nvPr/>
        </p:nvSpPr>
        <p:spPr>
          <a:xfrm>
            <a:off x="1705741" y="4122488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A285C67-57AD-8840-ACE5-62695A57F531}"/>
              </a:ext>
            </a:extLst>
          </p:cNvPr>
          <p:cNvSpPr txBox="1"/>
          <p:nvPr/>
        </p:nvSpPr>
        <p:spPr>
          <a:xfrm>
            <a:off x="1775812" y="4132961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CFD46FB-E132-7E43-B827-D2E23A77BD3A}"/>
              </a:ext>
            </a:extLst>
          </p:cNvPr>
          <p:cNvSpPr/>
          <p:nvPr/>
        </p:nvSpPr>
        <p:spPr>
          <a:xfrm>
            <a:off x="2639899" y="4136912"/>
            <a:ext cx="1864013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15275543-F91B-DA41-9955-17710E33C4EE}"/>
              </a:ext>
            </a:extLst>
          </p:cNvPr>
          <p:cNvSpPr/>
          <p:nvPr/>
        </p:nvSpPr>
        <p:spPr>
          <a:xfrm>
            <a:off x="1981552" y="4489835"/>
            <a:ext cx="1864013" cy="1977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CA141CD-21B3-B645-BE2A-B43C805A71F5}"/>
              </a:ext>
            </a:extLst>
          </p:cNvPr>
          <p:cNvSpPr txBox="1"/>
          <p:nvPr/>
        </p:nvSpPr>
        <p:spPr>
          <a:xfrm>
            <a:off x="2622469" y="415353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F3D471E-3C0F-1846-910D-EA03AD78F31E}"/>
              </a:ext>
            </a:extLst>
          </p:cNvPr>
          <p:cNvSpPr txBox="1"/>
          <p:nvPr/>
        </p:nvSpPr>
        <p:spPr>
          <a:xfrm>
            <a:off x="2534148" y="4434214"/>
            <a:ext cx="888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7719801-B08E-8A4F-86F5-14A157381986}"/>
              </a:ext>
            </a:extLst>
          </p:cNvPr>
          <p:cNvSpPr/>
          <p:nvPr/>
        </p:nvSpPr>
        <p:spPr>
          <a:xfrm>
            <a:off x="3836805" y="4127569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D23AE59-BB2C-B14A-B94E-5086625E6D42}"/>
              </a:ext>
            </a:extLst>
          </p:cNvPr>
          <p:cNvSpPr txBox="1"/>
          <p:nvPr/>
        </p:nvSpPr>
        <p:spPr>
          <a:xfrm>
            <a:off x="3906876" y="4138042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0479FD-EB88-BC42-8754-DC16C0DE67EC}"/>
              </a:ext>
            </a:extLst>
          </p:cNvPr>
          <p:cNvSpPr/>
          <p:nvPr/>
        </p:nvSpPr>
        <p:spPr>
          <a:xfrm>
            <a:off x="4520920" y="4133548"/>
            <a:ext cx="1864013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DB14F0AE-11E7-3849-897C-21ECCCA925B6}"/>
              </a:ext>
            </a:extLst>
          </p:cNvPr>
          <p:cNvSpPr/>
          <p:nvPr/>
        </p:nvSpPr>
        <p:spPr>
          <a:xfrm>
            <a:off x="4112617" y="4494917"/>
            <a:ext cx="1864013" cy="1977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A8AE63F-44AC-8E49-B2DA-854E0297709F}"/>
              </a:ext>
            </a:extLst>
          </p:cNvPr>
          <p:cNvSpPr txBox="1"/>
          <p:nvPr/>
        </p:nvSpPr>
        <p:spPr>
          <a:xfrm>
            <a:off x="4753534" y="415861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F528A78-31E1-C647-849E-4BC84FD44F3E}"/>
              </a:ext>
            </a:extLst>
          </p:cNvPr>
          <p:cNvSpPr txBox="1"/>
          <p:nvPr/>
        </p:nvSpPr>
        <p:spPr>
          <a:xfrm>
            <a:off x="4665213" y="4439296"/>
            <a:ext cx="888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ABB5CFD-58E0-6844-A01E-C0BDE88D6706}"/>
              </a:ext>
            </a:extLst>
          </p:cNvPr>
          <p:cNvSpPr/>
          <p:nvPr/>
        </p:nvSpPr>
        <p:spPr>
          <a:xfrm>
            <a:off x="5985388" y="4115644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AAAA262-F87F-8144-8100-482C68A2F03E}"/>
              </a:ext>
            </a:extLst>
          </p:cNvPr>
          <p:cNvSpPr txBox="1"/>
          <p:nvPr/>
        </p:nvSpPr>
        <p:spPr>
          <a:xfrm>
            <a:off x="6055459" y="4126117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0C48ABA-D478-6B49-AD18-C969E1AC355B}"/>
              </a:ext>
            </a:extLst>
          </p:cNvPr>
          <p:cNvSpPr/>
          <p:nvPr/>
        </p:nvSpPr>
        <p:spPr>
          <a:xfrm>
            <a:off x="6384933" y="4120849"/>
            <a:ext cx="1731519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F69908B-19F8-C64B-AF81-30B33B6FA2DF}"/>
              </a:ext>
            </a:extLst>
          </p:cNvPr>
          <p:cNvSpPr/>
          <p:nvPr/>
        </p:nvSpPr>
        <p:spPr>
          <a:xfrm>
            <a:off x="6261199" y="4482991"/>
            <a:ext cx="1864013" cy="1977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AB64FDD-B8D1-8948-B0D1-3E71130B849D}"/>
              </a:ext>
            </a:extLst>
          </p:cNvPr>
          <p:cNvSpPr txBox="1"/>
          <p:nvPr/>
        </p:nvSpPr>
        <p:spPr>
          <a:xfrm>
            <a:off x="6902116" y="414669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2297FA1-40C3-4F41-8464-985FC3EA73D9}"/>
              </a:ext>
            </a:extLst>
          </p:cNvPr>
          <p:cNvSpPr txBox="1"/>
          <p:nvPr/>
        </p:nvSpPr>
        <p:spPr>
          <a:xfrm>
            <a:off x="6813795" y="4427370"/>
            <a:ext cx="888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86153AF-A31C-644B-B505-8AA430A8760B}"/>
              </a:ext>
            </a:extLst>
          </p:cNvPr>
          <p:cNvSpPr txBox="1"/>
          <p:nvPr/>
        </p:nvSpPr>
        <p:spPr>
          <a:xfrm>
            <a:off x="3172801" y="4197356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1D6199D-36D7-7644-A260-8070566D4C09}"/>
              </a:ext>
            </a:extLst>
          </p:cNvPr>
          <p:cNvSpPr txBox="1"/>
          <p:nvPr/>
        </p:nvSpPr>
        <p:spPr>
          <a:xfrm>
            <a:off x="4980402" y="4181702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50AAFD-88D5-A640-B88D-73A5EED18DBA}"/>
              </a:ext>
            </a:extLst>
          </p:cNvPr>
          <p:cNvSpPr txBox="1"/>
          <p:nvPr/>
        </p:nvSpPr>
        <p:spPr>
          <a:xfrm>
            <a:off x="7380311" y="4190453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38" name="Donut 137">
            <a:extLst>
              <a:ext uri="{FF2B5EF4-FFF2-40B4-BE49-F238E27FC236}">
                <a16:creationId xmlns:a16="http://schemas.microsoft.com/office/drawing/2014/main" id="{0F2A7CB9-C495-AE46-B3E3-9854E35D227A}"/>
              </a:ext>
            </a:extLst>
          </p:cNvPr>
          <p:cNvSpPr/>
          <p:nvPr/>
        </p:nvSpPr>
        <p:spPr>
          <a:xfrm>
            <a:off x="8443627" y="4372212"/>
            <a:ext cx="126724" cy="9814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Donut 138">
            <a:extLst>
              <a:ext uri="{FF2B5EF4-FFF2-40B4-BE49-F238E27FC236}">
                <a16:creationId xmlns:a16="http://schemas.microsoft.com/office/drawing/2014/main" id="{13D6A149-1ECB-E84A-8586-A9A2770E1CFE}"/>
              </a:ext>
            </a:extLst>
          </p:cNvPr>
          <p:cNvSpPr/>
          <p:nvPr/>
        </p:nvSpPr>
        <p:spPr>
          <a:xfrm>
            <a:off x="8616825" y="4372212"/>
            <a:ext cx="126724" cy="9814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Donut 139">
            <a:extLst>
              <a:ext uri="{FF2B5EF4-FFF2-40B4-BE49-F238E27FC236}">
                <a16:creationId xmlns:a16="http://schemas.microsoft.com/office/drawing/2014/main" id="{7ED1693A-CBAE-6E4B-9311-87A778599B0D}"/>
              </a:ext>
            </a:extLst>
          </p:cNvPr>
          <p:cNvSpPr/>
          <p:nvPr/>
        </p:nvSpPr>
        <p:spPr>
          <a:xfrm>
            <a:off x="8790022" y="4372212"/>
            <a:ext cx="126724" cy="9814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B963E75-6775-0443-8F01-7B72A5FB7B3C}"/>
              </a:ext>
            </a:extLst>
          </p:cNvPr>
          <p:cNvSpPr/>
          <p:nvPr/>
        </p:nvSpPr>
        <p:spPr>
          <a:xfrm>
            <a:off x="8122553" y="4122488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577B39E-8B40-3342-9BFA-CE0E779C0414}"/>
              </a:ext>
            </a:extLst>
          </p:cNvPr>
          <p:cNvSpPr txBox="1"/>
          <p:nvPr/>
        </p:nvSpPr>
        <p:spPr>
          <a:xfrm>
            <a:off x="8192624" y="4132961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117" name="CustomShape 1"/>
          <p:cNvSpPr/>
          <p:nvPr/>
        </p:nvSpPr>
        <p:spPr>
          <a:xfrm>
            <a:off x="288099" y="76320"/>
            <a:ext cx="8578615" cy="8030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Existing RF Frame 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Codeword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Relationships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B7B0169-0D35-D441-A9E3-6E15099E155F}"/>
              </a:ext>
            </a:extLst>
          </p:cNvPr>
          <p:cNvSpPr txBox="1"/>
          <p:nvPr/>
        </p:nvSpPr>
        <p:spPr>
          <a:xfrm>
            <a:off x="2637615" y="5367677"/>
            <a:ext cx="3104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Not supported by 131.x CCSDS standards:</a:t>
            </a:r>
          </a:p>
          <a:p>
            <a:pPr defTabSz="685800"/>
            <a:endParaRPr lang="en-US" sz="135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Variable length frames</a:t>
            </a:r>
          </a:p>
          <a:p>
            <a:pPr marL="285750" indent="-285750" defTabSz="685800">
              <a:buFont typeface="Arial" panose="020B0604020202020204" pitchFamily="34" charset="0"/>
              <a:buChar char="•"/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Fill/Idle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024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Outline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06059" y="1642504"/>
            <a:ext cx="8637941" cy="21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CCSDS Optical Standards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Description of the Generic Frame Procedure (GFP)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Proposed use of GFP for Optical Standards</a:t>
            </a:r>
          </a:p>
        </p:txBody>
      </p:sp>
    </p:spTree>
    <p:extLst>
      <p:ext uri="{BB962C8B-B14F-4D97-AF65-F5344CB8AC3E}">
        <p14:creationId xmlns:p14="http://schemas.microsoft.com/office/powerpoint/2010/main" val="1983030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DFB657-D387-D446-93E2-EC907327E3EB}"/>
              </a:ext>
            </a:extLst>
          </p:cNvPr>
          <p:cNvSpPr/>
          <p:nvPr/>
        </p:nvSpPr>
        <p:spPr>
          <a:xfrm>
            <a:off x="949099" y="1718174"/>
            <a:ext cx="3377033" cy="76417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A581A-8E03-FD4A-9DDF-A6343D4A5DAB}"/>
              </a:ext>
            </a:extLst>
          </p:cNvPr>
          <p:cNvSpPr txBox="1"/>
          <p:nvPr/>
        </p:nvSpPr>
        <p:spPr>
          <a:xfrm>
            <a:off x="2775626" y="1961763"/>
            <a:ext cx="10823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Codeword(s)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59534-E0A7-0F43-9B24-2A58C72E269B}"/>
              </a:ext>
            </a:extLst>
          </p:cNvPr>
          <p:cNvSpPr txBox="1"/>
          <p:nvPr/>
        </p:nvSpPr>
        <p:spPr>
          <a:xfrm>
            <a:off x="968693" y="1754014"/>
            <a:ext cx="1118418" cy="715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Sync Marker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(CSM)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4D069D-BBAD-CF41-B4EC-4F599C5270D7}"/>
              </a:ext>
            </a:extLst>
          </p:cNvPr>
          <p:cNvCxnSpPr/>
          <p:nvPr/>
        </p:nvCxnSpPr>
        <p:spPr>
          <a:xfrm>
            <a:off x="2104735" y="1718174"/>
            <a:ext cx="0" cy="7641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4C1618-D7A6-6748-909E-31A87A4DD7CB}"/>
              </a:ext>
            </a:extLst>
          </p:cNvPr>
          <p:cNvSpPr/>
          <p:nvPr/>
        </p:nvSpPr>
        <p:spPr>
          <a:xfrm>
            <a:off x="5944396" y="1738550"/>
            <a:ext cx="2042492" cy="7507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BB7AEE-268B-2E49-8C75-50CEC299448D}"/>
              </a:ext>
            </a:extLst>
          </p:cNvPr>
          <p:cNvSpPr txBox="1"/>
          <p:nvPr/>
        </p:nvSpPr>
        <p:spPr>
          <a:xfrm>
            <a:off x="6570561" y="1947666"/>
            <a:ext cx="6299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Frame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BA082D-0D72-0944-92AB-E909F0F8898B}"/>
              </a:ext>
            </a:extLst>
          </p:cNvPr>
          <p:cNvSpPr/>
          <p:nvPr/>
        </p:nvSpPr>
        <p:spPr>
          <a:xfrm>
            <a:off x="1696982" y="5209852"/>
            <a:ext cx="6419471" cy="559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FF24EF-DF4B-9C45-BAAD-0987C3C419B5}"/>
              </a:ext>
            </a:extLst>
          </p:cNvPr>
          <p:cNvSpPr txBox="1"/>
          <p:nvPr/>
        </p:nvSpPr>
        <p:spPr>
          <a:xfrm>
            <a:off x="-64388" y="5247387"/>
            <a:ext cx="179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Variable length Frame</a:t>
            </a:r>
          </a:p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 and Codeword Unaligned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6BBE07-527B-4B4C-9F27-64085818FE05}"/>
              </a:ext>
            </a:extLst>
          </p:cNvPr>
          <p:cNvSpPr/>
          <p:nvPr/>
        </p:nvSpPr>
        <p:spPr>
          <a:xfrm>
            <a:off x="1696982" y="5209852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AF80D6-5D07-934F-AA71-0CE365BEC0C8}"/>
              </a:ext>
            </a:extLst>
          </p:cNvPr>
          <p:cNvSpPr txBox="1"/>
          <p:nvPr/>
        </p:nvSpPr>
        <p:spPr>
          <a:xfrm>
            <a:off x="1767053" y="5220325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1C8107C-8B47-E444-A0D6-6C258A0C016E}"/>
              </a:ext>
            </a:extLst>
          </p:cNvPr>
          <p:cNvSpPr/>
          <p:nvPr/>
        </p:nvSpPr>
        <p:spPr>
          <a:xfrm>
            <a:off x="2312852" y="5212190"/>
            <a:ext cx="1293470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5FFCE47-F61E-6641-A2FB-974A41FE6997}"/>
              </a:ext>
            </a:extLst>
          </p:cNvPr>
          <p:cNvSpPr/>
          <p:nvPr/>
        </p:nvSpPr>
        <p:spPr>
          <a:xfrm>
            <a:off x="1972793" y="5577200"/>
            <a:ext cx="1864013" cy="1977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C6C0AE-63C7-AF45-80BC-A1D80468B13D}"/>
              </a:ext>
            </a:extLst>
          </p:cNvPr>
          <p:cNvSpPr txBox="1"/>
          <p:nvPr/>
        </p:nvSpPr>
        <p:spPr>
          <a:xfrm>
            <a:off x="2774868" y="5280876"/>
            <a:ext cx="7999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DC50D0-9B88-6F4B-8451-AF8371224A29}"/>
              </a:ext>
            </a:extLst>
          </p:cNvPr>
          <p:cNvSpPr txBox="1"/>
          <p:nvPr/>
        </p:nvSpPr>
        <p:spPr>
          <a:xfrm>
            <a:off x="2525389" y="5521579"/>
            <a:ext cx="888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958C20A-95D3-E447-BB20-9D7E340014BA}"/>
              </a:ext>
            </a:extLst>
          </p:cNvPr>
          <p:cNvSpPr/>
          <p:nvPr/>
        </p:nvSpPr>
        <p:spPr>
          <a:xfrm>
            <a:off x="3836805" y="5206430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F8BACBD-B3C8-C044-868E-35AA8637EA61}"/>
              </a:ext>
            </a:extLst>
          </p:cNvPr>
          <p:cNvSpPr txBox="1"/>
          <p:nvPr/>
        </p:nvSpPr>
        <p:spPr>
          <a:xfrm>
            <a:off x="3906876" y="5216903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DD3D17E-22E8-314E-BB9F-25FE3D80B0AF}"/>
              </a:ext>
            </a:extLst>
          </p:cNvPr>
          <p:cNvSpPr/>
          <p:nvPr/>
        </p:nvSpPr>
        <p:spPr>
          <a:xfrm>
            <a:off x="4112617" y="5573777"/>
            <a:ext cx="1864013" cy="1977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027474-8F16-774A-AAC4-ECCA34338A7D}"/>
              </a:ext>
            </a:extLst>
          </p:cNvPr>
          <p:cNvSpPr txBox="1"/>
          <p:nvPr/>
        </p:nvSpPr>
        <p:spPr>
          <a:xfrm>
            <a:off x="4665213" y="5518156"/>
            <a:ext cx="888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272432-5CD7-FE44-B47B-6D3C62890DE2}"/>
              </a:ext>
            </a:extLst>
          </p:cNvPr>
          <p:cNvSpPr/>
          <p:nvPr/>
        </p:nvSpPr>
        <p:spPr>
          <a:xfrm>
            <a:off x="5976629" y="5203008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80CE99-BC13-1D42-AC49-AECC4E24C376}"/>
              </a:ext>
            </a:extLst>
          </p:cNvPr>
          <p:cNvSpPr txBox="1"/>
          <p:nvPr/>
        </p:nvSpPr>
        <p:spPr>
          <a:xfrm>
            <a:off x="6046700" y="5213481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F7331087-BC00-4B49-8B33-648818107929}"/>
              </a:ext>
            </a:extLst>
          </p:cNvPr>
          <p:cNvSpPr/>
          <p:nvPr/>
        </p:nvSpPr>
        <p:spPr>
          <a:xfrm>
            <a:off x="6252440" y="5570355"/>
            <a:ext cx="1864013" cy="1977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9AE8AA-7CD6-1148-B7A7-877C921104D2}"/>
              </a:ext>
            </a:extLst>
          </p:cNvPr>
          <p:cNvSpPr txBox="1"/>
          <p:nvPr/>
        </p:nvSpPr>
        <p:spPr>
          <a:xfrm>
            <a:off x="6805036" y="5514734"/>
            <a:ext cx="888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697E46D-FE7F-0346-842E-6E68C556AF72}"/>
              </a:ext>
            </a:extLst>
          </p:cNvPr>
          <p:cNvSpPr/>
          <p:nvPr/>
        </p:nvSpPr>
        <p:spPr>
          <a:xfrm>
            <a:off x="5231316" y="1747314"/>
            <a:ext cx="693254" cy="75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65ADD6-29E6-BA4C-ACB6-1AF5A568174C}"/>
              </a:ext>
            </a:extLst>
          </p:cNvPr>
          <p:cNvSpPr txBox="1"/>
          <p:nvPr/>
        </p:nvSpPr>
        <p:spPr>
          <a:xfrm>
            <a:off x="5184447" y="1748390"/>
            <a:ext cx="700833" cy="759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lnSpc>
                <a:spcPts val="1320"/>
              </a:lnSpc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GFP</a:t>
            </a:r>
          </a:p>
          <a:p>
            <a:pPr defTabSz="685800">
              <a:lnSpc>
                <a:spcPts val="1320"/>
              </a:lnSpc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Core</a:t>
            </a:r>
          </a:p>
          <a:p>
            <a:pPr defTabSz="685800">
              <a:lnSpc>
                <a:spcPts val="1320"/>
              </a:lnSpc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Header</a:t>
            </a:r>
          </a:p>
          <a:p>
            <a:pPr defTabSz="685800">
              <a:lnSpc>
                <a:spcPts val="1320"/>
              </a:lnSpc>
            </a:pPr>
            <a:r>
              <a:rPr lang="en-US" sz="1350" dirty="0" smtClean="0">
                <a:solidFill>
                  <a:prstClr val="black"/>
                </a:solidFill>
                <a:latin typeface="Calibri" panose="020F0502020204030204"/>
              </a:rPr>
              <a:t>(CH)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D955B63-4DC9-4D42-A45F-B6C380ED0C6E}"/>
              </a:ext>
            </a:extLst>
          </p:cNvPr>
          <p:cNvSpPr/>
          <p:nvPr/>
        </p:nvSpPr>
        <p:spPr>
          <a:xfrm>
            <a:off x="3629058" y="5215877"/>
            <a:ext cx="207746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24C84E9-1A59-074C-9C01-6EA5F1336F41}"/>
              </a:ext>
            </a:extLst>
          </p:cNvPr>
          <p:cNvSpPr/>
          <p:nvPr/>
        </p:nvSpPr>
        <p:spPr>
          <a:xfrm>
            <a:off x="4113269" y="5214389"/>
            <a:ext cx="905259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1DB0580-BC56-AE42-97C5-137EECA09CD9}"/>
              </a:ext>
            </a:extLst>
          </p:cNvPr>
          <p:cNvSpPr/>
          <p:nvPr/>
        </p:nvSpPr>
        <p:spPr>
          <a:xfrm>
            <a:off x="5036928" y="5219177"/>
            <a:ext cx="756545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067B8F-4601-8C44-B3C5-80870A08E160}"/>
              </a:ext>
            </a:extLst>
          </p:cNvPr>
          <p:cNvSpPr/>
          <p:nvPr/>
        </p:nvSpPr>
        <p:spPr>
          <a:xfrm>
            <a:off x="5811872" y="5226632"/>
            <a:ext cx="164756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369D6A4-4806-9147-9E9D-AD70D588C204}"/>
              </a:ext>
            </a:extLst>
          </p:cNvPr>
          <p:cNvSpPr/>
          <p:nvPr/>
        </p:nvSpPr>
        <p:spPr>
          <a:xfrm>
            <a:off x="6255139" y="5228420"/>
            <a:ext cx="1122056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199CD57-9E56-0F4E-93BB-E5291F1212E3}"/>
              </a:ext>
            </a:extLst>
          </p:cNvPr>
          <p:cNvSpPr/>
          <p:nvPr/>
        </p:nvSpPr>
        <p:spPr>
          <a:xfrm>
            <a:off x="7374306" y="5213121"/>
            <a:ext cx="223630" cy="361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D8A6A87-2B05-7849-A2E9-708A6306D749}"/>
              </a:ext>
            </a:extLst>
          </p:cNvPr>
          <p:cNvSpPr/>
          <p:nvPr/>
        </p:nvSpPr>
        <p:spPr>
          <a:xfrm>
            <a:off x="7608189" y="5213121"/>
            <a:ext cx="223630" cy="361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DDDEEFC-507E-5C45-A428-FF3D807C8353}"/>
              </a:ext>
            </a:extLst>
          </p:cNvPr>
          <p:cNvSpPr/>
          <p:nvPr/>
        </p:nvSpPr>
        <p:spPr>
          <a:xfrm>
            <a:off x="7854456" y="5209033"/>
            <a:ext cx="279765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2639B6C-6B6C-B747-BF33-3CDB000C9E01}"/>
              </a:ext>
            </a:extLst>
          </p:cNvPr>
          <p:cNvSpPr/>
          <p:nvPr/>
        </p:nvSpPr>
        <p:spPr>
          <a:xfrm>
            <a:off x="8124458" y="5203916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08EEC2-3D13-344E-968E-64A0113BE944}"/>
              </a:ext>
            </a:extLst>
          </p:cNvPr>
          <p:cNvSpPr txBox="1"/>
          <p:nvPr/>
        </p:nvSpPr>
        <p:spPr>
          <a:xfrm>
            <a:off x="8194529" y="5214389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82" name="Donut 81">
            <a:extLst>
              <a:ext uri="{FF2B5EF4-FFF2-40B4-BE49-F238E27FC236}">
                <a16:creationId xmlns:a16="http://schemas.microsoft.com/office/drawing/2014/main" id="{DA92F55F-37A2-6749-879E-D0520E82D24B}"/>
              </a:ext>
            </a:extLst>
          </p:cNvPr>
          <p:cNvSpPr/>
          <p:nvPr/>
        </p:nvSpPr>
        <p:spPr>
          <a:xfrm>
            <a:off x="8520319" y="5660305"/>
            <a:ext cx="126724" cy="9814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Donut 82">
            <a:extLst>
              <a:ext uri="{FF2B5EF4-FFF2-40B4-BE49-F238E27FC236}">
                <a16:creationId xmlns:a16="http://schemas.microsoft.com/office/drawing/2014/main" id="{B9BB704B-4119-C544-AB84-D2BA12B91444}"/>
              </a:ext>
            </a:extLst>
          </p:cNvPr>
          <p:cNvSpPr/>
          <p:nvPr/>
        </p:nvSpPr>
        <p:spPr>
          <a:xfrm>
            <a:off x="8693517" y="5660305"/>
            <a:ext cx="126724" cy="9814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Donut 83">
            <a:extLst>
              <a:ext uri="{FF2B5EF4-FFF2-40B4-BE49-F238E27FC236}">
                <a16:creationId xmlns:a16="http://schemas.microsoft.com/office/drawing/2014/main" id="{A315B592-BA06-064F-9F29-050ADDE61814}"/>
              </a:ext>
            </a:extLst>
          </p:cNvPr>
          <p:cNvSpPr/>
          <p:nvPr/>
        </p:nvSpPr>
        <p:spPr>
          <a:xfrm>
            <a:off x="8866714" y="5660305"/>
            <a:ext cx="126724" cy="9814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Left Brace 87">
            <a:extLst>
              <a:ext uri="{FF2B5EF4-FFF2-40B4-BE49-F238E27FC236}">
                <a16:creationId xmlns:a16="http://schemas.microsoft.com/office/drawing/2014/main" id="{5E1D71B7-6E8F-344C-B3A9-4E90BAEE36FB}"/>
              </a:ext>
            </a:extLst>
          </p:cNvPr>
          <p:cNvSpPr/>
          <p:nvPr/>
        </p:nvSpPr>
        <p:spPr>
          <a:xfrm rot="5400000">
            <a:off x="7532210" y="4882797"/>
            <a:ext cx="138873" cy="4510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B7B0169-0D35-D441-A9E3-6E15099E155F}"/>
              </a:ext>
            </a:extLst>
          </p:cNvPr>
          <p:cNvSpPr txBox="1"/>
          <p:nvPr/>
        </p:nvSpPr>
        <p:spPr>
          <a:xfrm>
            <a:off x="7269103" y="4788942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Fill/Idle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6AE5058-27A1-C241-9BAF-25B6734BDCDF}"/>
              </a:ext>
            </a:extLst>
          </p:cNvPr>
          <p:cNvCxnSpPr/>
          <p:nvPr/>
        </p:nvCxnSpPr>
        <p:spPr>
          <a:xfrm>
            <a:off x="2122359" y="2482351"/>
            <a:ext cx="0" cy="21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89A7ADC-5192-594A-8641-7BFC8D1D5D8C}"/>
              </a:ext>
            </a:extLst>
          </p:cNvPr>
          <p:cNvCxnSpPr/>
          <p:nvPr/>
        </p:nvCxnSpPr>
        <p:spPr>
          <a:xfrm>
            <a:off x="4326131" y="2489250"/>
            <a:ext cx="0" cy="21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6269DAB-EFBC-3543-8167-A7DC8482C40D}"/>
              </a:ext>
            </a:extLst>
          </p:cNvPr>
          <p:cNvCxnSpPr/>
          <p:nvPr/>
        </p:nvCxnSpPr>
        <p:spPr>
          <a:xfrm flipH="1">
            <a:off x="2122360" y="2590308"/>
            <a:ext cx="5802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9720343-5460-514D-B895-B516AFFD2D19}"/>
              </a:ext>
            </a:extLst>
          </p:cNvPr>
          <p:cNvCxnSpPr/>
          <p:nvPr/>
        </p:nvCxnSpPr>
        <p:spPr>
          <a:xfrm>
            <a:off x="3717943" y="2597207"/>
            <a:ext cx="587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6F288D6-3B8E-C24E-9854-F26167C3BAF5}"/>
              </a:ext>
            </a:extLst>
          </p:cNvPr>
          <p:cNvSpPr txBox="1"/>
          <p:nvPr/>
        </p:nvSpPr>
        <p:spPr>
          <a:xfrm>
            <a:off x="2764800" y="2490516"/>
            <a:ext cx="10054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Randomization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2F51E41-4F7B-1040-85CD-66BB59B4DB05}"/>
              </a:ext>
            </a:extLst>
          </p:cNvPr>
          <p:cNvCxnSpPr/>
          <p:nvPr/>
        </p:nvCxnSpPr>
        <p:spPr>
          <a:xfrm>
            <a:off x="5210766" y="1495371"/>
            <a:ext cx="0" cy="21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64566B99-BC95-1048-ACAE-A22EF61D7344}"/>
              </a:ext>
            </a:extLst>
          </p:cNvPr>
          <p:cNvCxnSpPr/>
          <p:nvPr/>
        </p:nvCxnSpPr>
        <p:spPr>
          <a:xfrm>
            <a:off x="7979014" y="1495371"/>
            <a:ext cx="0" cy="21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964E0E97-4321-8E47-BBB7-813D887A012C}"/>
              </a:ext>
            </a:extLst>
          </p:cNvPr>
          <p:cNvCxnSpPr>
            <a:cxnSpLocks/>
          </p:cNvCxnSpPr>
          <p:nvPr/>
        </p:nvCxnSpPr>
        <p:spPr>
          <a:xfrm flipH="1">
            <a:off x="5210768" y="1603328"/>
            <a:ext cx="1179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F195A7F-3741-DB48-A85D-C75F6895EE59}"/>
              </a:ext>
            </a:extLst>
          </p:cNvPr>
          <p:cNvCxnSpPr>
            <a:cxnSpLocks/>
            <a:stCxn id="100" idx="3"/>
          </p:cNvCxnSpPr>
          <p:nvPr/>
        </p:nvCxnSpPr>
        <p:spPr>
          <a:xfrm flipV="1">
            <a:off x="6927012" y="1603328"/>
            <a:ext cx="1031039" cy="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37E2E637-529A-8F4E-9DD0-780BECC0F646}"/>
              </a:ext>
            </a:extLst>
          </p:cNvPr>
          <p:cNvSpPr txBox="1"/>
          <p:nvPr/>
        </p:nvSpPr>
        <p:spPr>
          <a:xfrm>
            <a:off x="6484343" y="1488031"/>
            <a:ext cx="4908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366787E-D7A1-CE4A-9969-F3D849609F8D}"/>
              </a:ext>
            </a:extLst>
          </p:cNvPr>
          <p:cNvSpPr/>
          <p:nvPr/>
        </p:nvSpPr>
        <p:spPr>
          <a:xfrm>
            <a:off x="1705741" y="4122488"/>
            <a:ext cx="6419471" cy="559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7CF469B-D8EB-0540-94C6-D8C2497FB79D}"/>
              </a:ext>
            </a:extLst>
          </p:cNvPr>
          <p:cNvSpPr txBox="1"/>
          <p:nvPr/>
        </p:nvSpPr>
        <p:spPr>
          <a:xfrm>
            <a:off x="8376" y="4186341"/>
            <a:ext cx="1667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Fixed Length Frame and</a:t>
            </a:r>
          </a:p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Codeword Unaligned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DF1230D-1264-764B-881D-D116427044F9}"/>
              </a:ext>
            </a:extLst>
          </p:cNvPr>
          <p:cNvSpPr/>
          <p:nvPr/>
        </p:nvSpPr>
        <p:spPr>
          <a:xfrm>
            <a:off x="1705741" y="4122488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A285C67-57AD-8840-ACE5-62695A57F531}"/>
              </a:ext>
            </a:extLst>
          </p:cNvPr>
          <p:cNvSpPr txBox="1"/>
          <p:nvPr/>
        </p:nvSpPr>
        <p:spPr>
          <a:xfrm>
            <a:off x="1775812" y="4132961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CFD46FB-E132-7E43-B827-D2E23A77BD3A}"/>
              </a:ext>
            </a:extLst>
          </p:cNvPr>
          <p:cNvSpPr/>
          <p:nvPr/>
        </p:nvSpPr>
        <p:spPr>
          <a:xfrm>
            <a:off x="2639899" y="4136912"/>
            <a:ext cx="1864013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15275543-F91B-DA41-9955-17710E33C4EE}"/>
              </a:ext>
            </a:extLst>
          </p:cNvPr>
          <p:cNvSpPr/>
          <p:nvPr/>
        </p:nvSpPr>
        <p:spPr>
          <a:xfrm>
            <a:off x="1981552" y="4489835"/>
            <a:ext cx="1864013" cy="1977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CA141CD-21B3-B645-BE2A-B43C805A71F5}"/>
              </a:ext>
            </a:extLst>
          </p:cNvPr>
          <p:cNvSpPr txBox="1"/>
          <p:nvPr/>
        </p:nvSpPr>
        <p:spPr>
          <a:xfrm>
            <a:off x="2622469" y="415353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F3D471E-3C0F-1846-910D-EA03AD78F31E}"/>
              </a:ext>
            </a:extLst>
          </p:cNvPr>
          <p:cNvSpPr txBox="1"/>
          <p:nvPr/>
        </p:nvSpPr>
        <p:spPr>
          <a:xfrm>
            <a:off x="2534148" y="4434214"/>
            <a:ext cx="888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7719801-B08E-8A4F-86F5-14A157381986}"/>
              </a:ext>
            </a:extLst>
          </p:cNvPr>
          <p:cNvSpPr/>
          <p:nvPr/>
        </p:nvSpPr>
        <p:spPr>
          <a:xfrm>
            <a:off x="3836805" y="4127569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D23AE59-BB2C-B14A-B94E-5086625E6D42}"/>
              </a:ext>
            </a:extLst>
          </p:cNvPr>
          <p:cNvSpPr txBox="1"/>
          <p:nvPr/>
        </p:nvSpPr>
        <p:spPr>
          <a:xfrm>
            <a:off x="3906876" y="4138042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80479FD-EB88-BC42-8754-DC16C0DE67EC}"/>
              </a:ext>
            </a:extLst>
          </p:cNvPr>
          <p:cNvSpPr/>
          <p:nvPr/>
        </p:nvSpPr>
        <p:spPr>
          <a:xfrm>
            <a:off x="4520920" y="4133548"/>
            <a:ext cx="1864013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DB14F0AE-11E7-3849-897C-21ECCCA925B6}"/>
              </a:ext>
            </a:extLst>
          </p:cNvPr>
          <p:cNvSpPr/>
          <p:nvPr/>
        </p:nvSpPr>
        <p:spPr>
          <a:xfrm>
            <a:off x="4112617" y="4494917"/>
            <a:ext cx="1864013" cy="1977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A8AE63F-44AC-8E49-B2DA-854E0297709F}"/>
              </a:ext>
            </a:extLst>
          </p:cNvPr>
          <p:cNvSpPr txBox="1"/>
          <p:nvPr/>
        </p:nvSpPr>
        <p:spPr>
          <a:xfrm>
            <a:off x="4753534" y="415861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F528A78-31E1-C647-849E-4BC84FD44F3E}"/>
              </a:ext>
            </a:extLst>
          </p:cNvPr>
          <p:cNvSpPr txBox="1"/>
          <p:nvPr/>
        </p:nvSpPr>
        <p:spPr>
          <a:xfrm>
            <a:off x="4665213" y="4439296"/>
            <a:ext cx="888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ABB5CFD-58E0-6844-A01E-C0BDE88D6706}"/>
              </a:ext>
            </a:extLst>
          </p:cNvPr>
          <p:cNvSpPr/>
          <p:nvPr/>
        </p:nvSpPr>
        <p:spPr>
          <a:xfrm>
            <a:off x="5985388" y="4115644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AAAA262-F87F-8144-8100-482C68A2F03E}"/>
              </a:ext>
            </a:extLst>
          </p:cNvPr>
          <p:cNvSpPr txBox="1"/>
          <p:nvPr/>
        </p:nvSpPr>
        <p:spPr>
          <a:xfrm>
            <a:off x="6055459" y="4126117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0C48ABA-D478-6B49-AD18-C969E1AC355B}"/>
              </a:ext>
            </a:extLst>
          </p:cNvPr>
          <p:cNvSpPr/>
          <p:nvPr/>
        </p:nvSpPr>
        <p:spPr>
          <a:xfrm>
            <a:off x="6813795" y="4120849"/>
            <a:ext cx="1302657" cy="361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4F69908B-19F8-C64B-AF81-30B33B6FA2DF}"/>
              </a:ext>
            </a:extLst>
          </p:cNvPr>
          <p:cNvSpPr/>
          <p:nvPr/>
        </p:nvSpPr>
        <p:spPr>
          <a:xfrm>
            <a:off x="6261199" y="4482991"/>
            <a:ext cx="1864013" cy="19775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AB64FDD-B8D1-8948-B0D1-3E71130B849D}"/>
              </a:ext>
            </a:extLst>
          </p:cNvPr>
          <p:cNvSpPr txBox="1"/>
          <p:nvPr/>
        </p:nvSpPr>
        <p:spPr>
          <a:xfrm>
            <a:off x="6902116" y="4146693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2297FA1-40C3-4F41-8464-985FC3EA73D9}"/>
              </a:ext>
            </a:extLst>
          </p:cNvPr>
          <p:cNvSpPr txBox="1"/>
          <p:nvPr/>
        </p:nvSpPr>
        <p:spPr>
          <a:xfrm>
            <a:off x="6813795" y="4427370"/>
            <a:ext cx="8885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codeword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86153AF-A31C-644B-B505-8AA430A8760B}"/>
              </a:ext>
            </a:extLst>
          </p:cNvPr>
          <p:cNvSpPr txBox="1"/>
          <p:nvPr/>
        </p:nvSpPr>
        <p:spPr>
          <a:xfrm>
            <a:off x="3172801" y="4197356"/>
            <a:ext cx="6030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1D6199D-36D7-7644-A260-8070566D4C09}"/>
              </a:ext>
            </a:extLst>
          </p:cNvPr>
          <p:cNvSpPr txBox="1"/>
          <p:nvPr/>
        </p:nvSpPr>
        <p:spPr>
          <a:xfrm>
            <a:off x="4980402" y="4181702"/>
            <a:ext cx="5966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7AA0787-9BEB-3C41-B242-ED13A4783EBC}"/>
              </a:ext>
            </a:extLst>
          </p:cNvPr>
          <p:cNvSpPr txBox="1"/>
          <p:nvPr/>
        </p:nvSpPr>
        <p:spPr>
          <a:xfrm>
            <a:off x="7596476" y="5258815"/>
            <a:ext cx="134483" cy="25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645"/>
              </a:lnSpc>
            </a:pPr>
            <a:r>
              <a:rPr lang="en-US" sz="900" dirty="0" smtClean="0">
                <a:solidFill>
                  <a:prstClr val="black"/>
                </a:solidFill>
                <a:latin typeface="Calibri" panose="020F0502020204030204"/>
              </a:rPr>
              <a:t>CH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BB486C9-14BF-2E43-818D-A7843BDAD3B7}"/>
              </a:ext>
            </a:extLst>
          </p:cNvPr>
          <p:cNvSpPr txBox="1"/>
          <p:nvPr/>
        </p:nvSpPr>
        <p:spPr>
          <a:xfrm>
            <a:off x="7395595" y="5248501"/>
            <a:ext cx="134483" cy="25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645"/>
              </a:lnSpc>
            </a:pPr>
            <a:r>
              <a:rPr lang="en-US" sz="900" dirty="0" smtClean="0">
                <a:solidFill>
                  <a:prstClr val="black"/>
                </a:solidFill>
                <a:latin typeface="Calibri" panose="020F0502020204030204"/>
              </a:rPr>
              <a:t>CH</a:t>
            </a: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F68C896-3206-4F45-8F17-AECFB324993A}"/>
              </a:ext>
            </a:extLst>
          </p:cNvPr>
          <p:cNvSpPr txBox="1"/>
          <p:nvPr/>
        </p:nvSpPr>
        <p:spPr>
          <a:xfrm>
            <a:off x="4214080" y="5270989"/>
            <a:ext cx="6522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E510E61-7B53-6F42-9183-57C67FF30868}"/>
              </a:ext>
            </a:extLst>
          </p:cNvPr>
          <p:cNvSpPr txBox="1"/>
          <p:nvPr/>
        </p:nvSpPr>
        <p:spPr>
          <a:xfrm>
            <a:off x="5182699" y="5271621"/>
            <a:ext cx="613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B607A05-6147-2A48-A120-339E32F876A7}"/>
              </a:ext>
            </a:extLst>
          </p:cNvPr>
          <p:cNvSpPr txBox="1"/>
          <p:nvPr/>
        </p:nvSpPr>
        <p:spPr>
          <a:xfrm>
            <a:off x="6425822" y="5287324"/>
            <a:ext cx="6550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4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1D06AF2-0407-FC48-8376-6A7C20BCD99D}"/>
              </a:ext>
            </a:extLst>
          </p:cNvPr>
          <p:cNvGrpSpPr/>
          <p:nvPr/>
        </p:nvGrpSpPr>
        <p:grpSpPr>
          <a:xfrm>
            <a:off x="6366001" y="3945562"/>
            <a:ext cx="457514" cy="535568"/>
            <a:chOff x="9984807" y="5727902"/>
            <a:chExt cx="610018" cy="714090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F429DAB-1EA9-6A4D-95E4-A643FBE8C639}"/>
                </a:ext>
              </a:extLst>
            </p:cNvPr>
            <p:cNvSpPr/>
            <p:nvPr/>
          </p:nvSpPr>
          <p:spPr>
            <a:xfrm>
              <a:off x="9984807" y="5960228"/>
              <a:ext cx="298173" cy="4817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CE9E65EF-049B-984A-B303-FD977A4101DB}"/>
                </a:ext>
              </a:extLst>
            </p:cNvPr>
            <p:cNvSpPr/>
            <p:nvPr/>
          </p:nvSpPr>
          <p:spPr>
            <a:xfrm>
              <a:off x="10296652" y="5960228"/>
              <a:ext cx="298173" cy="4817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3" name="Left Brace 132">
              <a:extLst>
                <a:ext uri="{FF2B5EF4-FFF2-40B4-BE49-F238E27FC236}">
                  <a16:creationId xmlns:a16="http://schemas.microsoft.com/office/drawing/2014/main" id="{B6A37CA5-0614-9641-987A-6080943337A1}"/>
                </a:ext>
              </a:extLst>
            </p:cNvPr>
            <p:cNvSpPr/>
            <p:nvPr/>
          </p:nvSpPr>
          <p:spPr>
            <a:xfrm rot="5400000">
              <a:off x="10195346" y="5519795"/>
              <a:ext cx="185164" cy="601377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020B109-687C-594B-8EEC-C045B388A6BF}"/>
                </a:ext>
              </a:extLst>
            </p:cNvPr>
            <p:cNvSpPr txBox="1"/>
            <p:nvPr/>
          </p:nvSpPr>
          <p:spPr>
            <a:xfrm>
              <a:off x="10281033" y="6021153"/>
              <a:ext cx="179310" cy="34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ts val="645"/>
                </a:lnSpc>
              </a:pPr>
              <a:r>
                <a:rPr lang="en-US" sz="900" dirty="0" smtClean="0">
                  <a:solidFill>
                    <a:prstClr val="black"/>
                  </a:solidFill>
                  <a:latin typeface="Calibri" panose="020F0502020204030204"/>
                </a:rPr>
                <a:t>CH</a:t>
              </a: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0585679-609B-DE4D-B178-A33C8A0D3ED1}"/>
                </a:ext>
              </a:extLst>
            </p:cNvPr>
            <p:cNvSpPr txBox="1"/>
            <p:nvPr/>
          </p:nvSpPr>
          <p:spPr>
            <a:xfrm>
              <a:off x="10013192" y="6007402"/>
              <a:ext cx="179310" cy="34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lnSpc>
                  <a:spcPts val="645"/>
                </a:lnSpc>
              </a:pPr>
              <a:r>
                <a:rPr lang="en-US" sz="900" dirty="0" smtClean="0">
                  <a:solidFill>
                    <a:prstClr val="black"/>
                  </a:solidFill>
                  <a:latin typeface="Calibri" panose="020F0502020204030204"/>
                </a:rPr>
                <a:t>CH</a:t>
              </a:r>
              <a:endParaRPr lang="en-US" sz="10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B2CED553-F7D0-8442-A4C6-149F8211B7C5}"/>
              </a:ext>
            </a:extLst>
          </p:cNvPr>
          <p:cNvSpPr txBox="1"/>
          <p:nvPr/>
        </p:nvSpPr>
        <p:spPr>
          <a:xfrm>
            <a:off x="6236844" y="3673945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Fill/Idle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250AAFD-88D5-A640-B88D-73A5EED18DBA}"/>
              </a:ext>
            </a:extLst>
          </p:cNvPr>
          <p:cNvSpPr txBox="1"/>
          <p:nvPr/>
        </p:nvSpPr>
        <p:spPr>
          <a:xfrm>
            <a:off x="7380311" y="4190453"/>
            <a:ext cx="5918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SMTF 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38" name="Donut 137">
            <a:extLst>
              <a:ext uri="{FF2B5EF4-FFF2-40B4-BE49-F238E27FC236}">
                <a16:creationId xmlns:a16="http://schemas.microsoft.com/office/drawing/2014/main" id="{0F2A7CB9-C495-AE46-B3E3-9854E35D227A}"/>
              </a:ext>
            </a:extLst>
          </p:cNvPr>
          <p:cNvSpPr/>
          <p:nvPr/>
        </p:nvSpPr>
        <p:spPr>
          <a:xfrm>
            <a:off x="8443627" y="4372212"/>
            <a:ext cx="126724" cy="9814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Donut 138">
            <a:extLst>
              <a:ext uri="{FF2B5EF4-FFF2-40B4-BE49-F238E27FC236}">
                <a16:creationId xmlns:a16="http://schemas.microsoft.com/office/drawing/2014/main" id="{13D6A149-1ECB-E84A-8586-A9A2770E1CFE}"/>
              </a:ext>
            </a:extLst>
          </p:cNvPr>
          <p:cNvSpPr/>
          <p:nvPr/>
        </p:nvSpPr>
        <p:spPr>
          <a:xfrm>
            <a:off x="8616825" y="4372212"/>
            <a:ext cx="126724" cy="9814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Donut 139">
            <a:extLst>
              <a:ext uri="{FF2B5EF4-FFF2-40B4-BE49-F238E27FC236}">
                <a16:creationId xmlns:a16="http://schemas.microsoft.com/office/drawing/2014/main" id="{7ED1693A-CBAE-6E4B-9311-87A778599B0D}"/>
              </a:ext>
            </a:extLst>
          </p:cNvPr>
          <p:cNvSpPr/>
          <p:nvPr/>
        </p:nvSpPr>
        <p:spPr>
          <a:xfrm>
            <a:off x="8790022" y="4372212"/>
            <a:ext cx="126724" cy="98149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B963E75-6775-0443-8F01-7B72A5FB7B3C}"/>
              </a:ext>
            </a:extLst>
          </p:cNvPr>
          <p:cNvSpPr/>
          <p:nvPr/>
        </p:nvSpPr>
        <p:spPr>
          <a:xfrm>
            <a:off x="8122553" y="4122488"/>
            <a:ext cx="275811" cy="5590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577B39E-8B40-3342-9BFA-CE0E779C0414}"/>
              </a:ext>
            </a:extLst>
          </p:cNvPr>
          <p:cNvSpPr txBox="1"/>
          <p:nvPr/>
        </p:nvSpPr>
        <p:spPr>
          <a:xfrm>
            <a:off x="8192624" y="4132961"/>
            <a:ext cx="2057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ts val="1170"/>
              </a:lnSpc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CSM</a:t>
            </a:r>
          </a:p>
        </p:txBody>
      </p:sp>
      <p:sp>
        <p:nvSpPr>
          <p:cNvPr id="117" name="CustomShape 1"/>
          <p:cNvSpPr/>
          <p:nvPr/>
        </p:nvSpPr>
        <p:spPr>
          <a:xfrm>
            <a:off x="288099" y="76320"/>
            <a:ext cx="8578615" cy="11053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Proposed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Optical Frame 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Codeword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Relationships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8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22223-35A0-4A0D-9257-BC4559092F7D}"/>
              </a:ext>
            </a:extLst>
          </p:cNvPr>
          <p:cNvSpPr/>
          <p:nvPr/>
        </p:nvSpPr>
        <p:spPr>
          <a:xfrm>
            <a:off x="158246" y="1549815"/>
            <a:ext cx="85953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Coding sublayer</a:t>
            </a:r>
          </a:p>
          <a:p>
            <a:pPr marL="714375" lvl="1" indent="-257175" defTabSz="685800">
              <a:buFont typeface="Symbol" panose="05050102010706020507" pitchFamily="18" charset="2"/>
              <a:buChar char=""/>
            </a:pP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Codewords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synchronized using the CSM, and decoded as defined in the existing CCSDS standards.</a:t>
            </a:r>
          </a:p>
          <a:p>
            <a:pPr marL="714375" lvl="1" indent="-257175" defTabSz="685800"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serial output data stream is formed from the error free data codewords.  This bitstream is error free but it can have gaps caused by those erred and discarded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codewords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14375" lvl="1" indent="-257175" defTabSz="685800"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 delineation is performed following standard GFP methods, e.g.:</a:t>
            </a:r>
          </a:p>
          <a:p>
            <a:pPr marL="1171575" lvl="2" indent="-257175" defTabSz="685800"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 search is made for a core header.  This is done by checking if a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 valid check on the preceding 16 bits.</a:t>
            </a:r>
          </a:p>
          <a:p>
            <a:pPr marL="1171575" lvl="2" indent="-257175" defTabSz="685800"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Once a match is found, the PLI is extracted.</a:t>
            </a:r>
          </a:p>
          <a:p>
            <a:pPr marL="1171575" lvl="2" indent="-257175" defTabSz="685800"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 validation against one or more subsequent CHs may be performed, if necessary, to achieve the desired false positive rate.</a:t>
            </a:r>
          </a:p>
          <a:p>
            <a:pPr marL="1171575" lvl="2" indent="-257175" defTabSz="685800">
              <a:buFont typeface="Symbol" panose="05050102010706020507" pitchFamily="18" charset="2"/>
              <a:buChar char="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PLI=0, the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 unit will be discarded. </a:t>
            </a:r>
          </a:p>
          <a:p>
            <a:pPr marL="557213" lvl="1" indent="-214313" defTabSz="6858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Frames are extracted and provided, with validation, to the protocol sublayer</a:t>
            </a:r>
          </a:p>
        </p:txBody>
      </p:sp>
      <p:sp>
        <p:nvSpPr>
          <p:cNvPr id="4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 Aspects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(Receive Side)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14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Outline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06059" y="1642504"/>
            <a:ext cx="8637941" cy="21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The CCSDS Optical Standards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Description of the Generic Frame Procedure (GFP)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Proposed use of GFP for Optical Standards</a:t>
            </a:r>
          </a:p>
        </p:txBody>
      </p:sp>
    </p:spTree>
    <p:extLst>
      <p:ext uri="{BB962C8B-B14F-4D97-AF65-F5344CB8AC3E}">
        <p14:creationId xmlns:p14="http://schemas.microsoft.com/office/powerpoint/2010/main" val="27107099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 of CCSDS Optical Standards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539136" y="4985235"/>
            <a:ext cx="8147304" cy="16167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High Photon Efficiency (HPE) – Blue Books (physical layer, coding &amp; sync)</a:t>
            </a:r>
          </a:p>
          <a:p>
            <a:r>
              <a:rPr lang="en-US" sz="1800" b="0" dirty="0" smtClean="0">
                <a:solidFill>
                  <a:srgbClr val="000000"/>
                </a:solidFill>
                <a:latin typeface="Calibri"/>
              </a:rPr>
              <a:t>Optical On-Off Keying (O3K) – Pink sheets (physical layer).  Channel coding is under study.</a:t>
            </a:r>
          </a:p>
          <a:p>
            <a:r>
              <a:rPr lang="en-US" sz="1800" b="0" dirty="0" smtClean="0">
                <a:solidFill>
                  <a:srgbClr val="000000"/>
                </a:solidFill>
                <a:latin typeface="Calibri"/>
              </a:rPr>
              <a:t>High Data Rate (HDR) – Orange Books for 1064 nm and 1550 nm (each includes both physical layer and coding &amp; sync layer)</a:t>
            </a:r>
            <a:endParaRPr lang="en-US" sz="1800" b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986"/>
          <a:stretch/>
        </p:blipFill>
        <p:spPr>
          <a:xfrm>
            <a:off x="4746948" y="1947932"/>
            <a:ext cx="1281997" cy="1669955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986"/>
          <a:stretch/>
        </p:blipFill>
        <p:spPr>
          <a:xfrm>
            <a:off x="4967966" y="2281239"/>
            <a:ext cx="1281997" cy="1669955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2458821" y="1936416"/>
            <a:ext cx="1594065" cy="2039572"/>
            <a:chOff x="1320988" y="3471106"/>
            <a:chExt cx="2125420" cy="27194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0988" y="3471106"/>
              <a:ext cx="1716631" cy="2219201"/>
            </a:xfrm>
            <a:prstGeom prst="rect">
              <a:avLst/>
            </a:prstGeom>
            <a:ln w="57150">
              <a:solidFill>
                <a:srgbClr val="00539B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7797" y="3921162"/>
              <a:ext cx="1758611" cy="2269374"/>
            </a:xfrm>
            <a:prstGeom prst="rect">
              <a:avLst/>
            </a:prstGeom>
            <a:ln w="57150">
              <a:solidFill>
                <a:srgbClr val="00539B"/>
              </a:solidFill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2829104" y="3693352"/>
            <a:ext cx="115214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 smtClean="0">
                <a:solidFill>
                  <a:srgbClr val="0000FF"/>
                </a:solidFill>
                <a:latin typeface="Calibri" panose="020F0502020204030204"/>
              </a:rPr>
              <a:t>HPE</a:t>
            </a:r>
            <a:r>
              <a:rPr lang="en-US" sz="1350" b="1" dirty="0" smtClean="0">
                <a:solidFill>
                  <a:schemeClr val="tx2"/>
                </a:solidFill>
                <a:latin typeface="Calibri" panose="020F0502020204030204"/>
              </a:rPr>
              <a:t>,</a:t>
            </a:r>
            <a:r>
              <a:rPr lang="en-US" sz="135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b="1" dirty="0" smtClean="0">
                <a:solidFill>
                  <a:srgbClr val="FF00FF"/>
                </a:solidFill>
                <a:latin typeface="Calibri" panose="020F0502020204030204"/>
              </a:rPr>
              <a:t>O3K</a:t>
            </a:r>
            <a:endParaRPr lang="en-US" sz="1350" b="1" dirty="0">
              <a:solidFill>
                <a:srgbClr val="FF00FF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0780" y="3661109"/>
            <a:ext cx="51636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350" b="1" dirty="0">
                <a:solidFill>
                  <a:schemeClr val="accent6"/>
                </a:solidFill>
                <a:latin typeface="Calibri" panose="020F0502020204030204"/>
              </a:rPr>
              <a:t>HDR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393405" y="4049473"/>
            <a:ext cx="2" cy="3271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34813" y="3993434"/>
            <a:ext cx="0" cy="340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8931" y="4332688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Free-Space Optical Channel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55854" y="693018"/>
            <a:ext cx="2360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CCSDS Transfer Frames</a:t>
            </a:r>
          </a:p>
          <a:p>
            <a:pPr algn="ctr" defTabSz="685800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(TM,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AOS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USLP)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1" name="Elbow Connector 20"/>
          <p:cNvCxnSpPr/>
          <p:nvPr/>
        </p:nvCxnSpPr>
        <p:spPr>
          <a:xfrm rot="5400000">
            <a:off x="3489113" y="963766"/>
            <a:ext cx="597067" cy="1333716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4626050" y="1158417"/>
            <a:ext cx="608583" cy="95167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454505" y="1359902"/>
            <a:ext cx="1" cy="274351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3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Outline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06059" y="1642504"/>
            <a:ext cx="8637941" cy="216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CCSDS Optical Standards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Description of the Generic Frame Procedure (GFP)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Proposed use of GFP for Optical Standards</a:t>
            </a:r>
          </a:p>
        </p:txBody>
      </p:sp>
    </p:spTree>
    <p:extLst>
      <p:ext uri="{BB962C8B-B14F-4D97-AF65-F5344CB8AC3E}">
        <p14:creationId xmlns:p14="http://schemas.microsoft.com/office/powerpoint/2010/main" val="8557620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Overview of Generic Frame Procedure (GFP)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57200" y="1757403"/>
            <a:ext cx="4297320" cy="41130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GFP is an ITU standard</a:t>
            </a:r>
          </a:p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ITU-T G.7041/Y.1303 (2016)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Amd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1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defines a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Generic Frame Procedure to delineate octet-aligned, variable-length payloads from higher-level client signals for subsequent mapping into octet-synchronous path.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This </a:t>
            </a:r>
            <a:r>
              <a:rPr lang="en-US" sz="1800" b="0" dirty="0" smtClean="0">
                <a:solidFill>
                  <a:srgbClr val="000000"/>
                </a:solidFill>
                <a:latin typeface="Calibri"/>
              </a:rPr>
              <a:t>ITU standard is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available at:</a:t>
            </a:r>
          </a:p>
          <a:p>
            <a:pPr marL="0" indent="0">
              <a:buNone/>
            </a:pP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https</a:t>
            </a:r>
            <a:r>
              <a:rPr lang="en-US" sz="1800" b="0" dirty="0">
                <a:solidFill>
                  <a:srgbClr val="000000"/>
                </a:solidFill>
                <a:hlinkClick r:id="rId2"/>
              </a:rPr>
              <a:t>://</a:t>
            </a:r>
            <a:r>
              <a:rPr lang="en-US" sz="1800" b="0" dirty="0" smtClean="0">
                <a:solidFill>
                  <a:srgbClr val="000000"/>
                </a:solidFill>
                <a:hlinkClick r:id="rId2"/>
              </a:rPr>
              <a:t>www.itu.int/rec/dologin_pub.asp?lang=e&amp;id=T-REC-G.7041-201908-I!Amd1!PDF-E&amp;type=items</a:t>
            </a:r>
            <a:r>
              <a:rPr lang="en-US" sz="1800" b="0" dirty="0" smtClean="0">
                <a:solidFill>
                  <a:srgbClr val="000000"/>
                </a:solidFill>
              </a:rPr>
              <a:t>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115" y="1106424"/>
            <a:ext cx="3294040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584" y="2086799"/>
            <a:ext cx="5459717" cy="2311283"/>
          </a:xfrm>
          <a:prstGeom prst="rect">
            <a:avLst/>
          </a:prstGeom>
        </p:spPr>
      </p:pic>
      <p:sp>
        <p:nvSpPr>
          <p:cNvPr id="9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 Relationship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Client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S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ignals</a:t>
            </a:r>
            <a:endParaRPr lang="en-US" sz="2800" b="1" dirty="0">
              <a:solidFill>
                <a:srgbClr val="000000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 Transport 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P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aths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421" y="2275070"/>
            <a:ext cx="137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client signals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32285" y="2459736"/>
            <a:ext cx="76809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24421" y="2978887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GFP functions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>
            <a:off x="5129783" y="2644402"/>
            <a:ext cx="178461" cy="9400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432285" y="3124200"/>
            <a:ext cx="76809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324421" y="3682704"/>
            <a:ext cx="243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Octet-synchronous path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432285" y="3817794"/>
            <a:ext cx="76809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80614" y="4398083"/>
            <a:ext cx="8133034" cy="20770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Client signals (frames)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may be: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  <a:latin typeface="Calibri"/>
              </a:rPr>
              <a:t>Variable length</a:t>
            </a:r>
          </a:p>
          <a:p>
            <a:pPr lvl="1"/>
            <a:r>
              <a:rPr lang="en-US" sz="1800" b="0" noProof="0" dirty="0" smtClean="0">
                <a:solidFill>
                  <a:srgbClr val="000000"/>
                </a:solidFill>
                <a:latin typeface="Calibri"/>
              </a:rPr>
              <a:t>Variable rate / sporadic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  <a:latin typeface="Calibri"/>
              </a:rPr>
              <a:t>An arbitrary frame types</a:t>
            </a:r>
            <a:endParaRPr lang="en-US" sz="1800" b="0" noProof="0" dirty="0" smtClean="0">
              <a:solidFill>
                <a:srgbClr val="000000"/>
              </a:solidFill>
              <a:latin typeface="Calibri"/>
            </a:endParaRPr>
          </a:p>
          <a:p>
            <a:pPr lvl="1"/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Potentially multiplexed</a:t>
            </a:r>
            <a:endParaRPr kumimoji="0" lang="en-US" sz="1800" b="0" i="0" u="none" strike="noStrike" kern="1200" cap="none" spc="0" normalizeH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7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457200" y="76320"/>
            <a:ext cx="8229240" cy="71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 modes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GFP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57200" y="1051561"/>
            <a:ext cx="8156448" cy="4818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fontAlgn="base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2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Frame-mapped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GFP (GFP-F)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The GFP function has access to frames of the data link layer (Protocol Data Units (PDUs))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PDUs are received and processed by the GFP function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This is specified in ITU G.7041/Y.1303 (2016) </a:t>
            </a:r>
            <a:r>
              <a:rPr lang="en-US" sz="1600" b="0" dirty="0" err="1" smtClean="0">
                <a:solidFill>
                  <a:srgbClr val="000000"/>
                </a:solidFill>
                <a:latin typeface="Calibri"/>
              </a:rPr>
              <a:t>Amd</a:t>
            </a:r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. 1 clause 7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Possible to </a:t>
            </a:r>
            <a:r>
              <a:rPr lang="en-US" sz="1600" b="0" dirty="0" err="1" smtClean="0">
                <a:solidFill>
                  <a:srgbClr val="000000"/>
                </a:solidFill>
                <a:latin typeface="Calibri"/>
              </a:rPr>
              <a:t>mulitiplex</a:t>
            </a:r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 several streams</a:t>
            </a:r>
          </a:p>
          <a:p>
            <a:pPr lvl="1"/>
            <a:r>
              <a:rPr lang="en-US" sz="1600" b="0" dirty="0" smtClean="0">
                <a:solidFill>
                  <a:srgbClr val="0000FF"/>
                </a:solidFill>
                <a:latin typeface="Calibri"/>
              </a:rPr>
              <a:t>This is the mode that is relevant to application of GFP to CCSDS</a:t>
            </a:r>
          </a:p>
          <a:p>
            <a:r>
              <a:rPr lang="en-US" sz="1800" b="0" dirty="0" smtClean="0">
                <a:solidFill>
                  <a:srgbClr val="000000"/>
                </a:solidFill>
                <a:latin typeface="Calibri"/>
              </a:rPr>
              <a:t>Transparent GFP (GFP-T)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GFP operates on the coded character stream (physical channel) rather than on PDUs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The channel clock is derived from the client clock</a:t>
            </a:r>
          </a:p>
          <a:p>
            <a:pPr lvl="1"/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This is specified in ITU G.7041/Y.1303 (2016) clause </a:t>
            </a:r>
            <a:r>
              <a:rPr lang="en-US" sz="1600" b="0" dirty="0" smtClean="0">
                <a:solidFill>
                  <a:srgbClr val="000000"/>
                </a:solidFill>
                <a:latin typeface="Calibri"/>
              </a:rPr>
              <a:t>8</a:t>
            </a:r>
          </a:p>
          <a:p>
            <a:pPr lvl="1"/>
            <a:r>
              <a:rPr lang="en-US" sz="1600" b="0" dirty="0" smtClean="0">
                <a:solidFill>
                  <a:srgbClr val="0000FF"/>
                </a:solidFill>
                <a:latin typeface="Calibri"/>
              </a:rPr>
              <a:t>This mode is not relevant to application of GFP to CCSDS</a:t>
            </a:r>
            <a:endParaRPr lang="en-US" sz="1600" b="0" dirty="0" smtClean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20900"/>
            <a:ext cx="8357378" cy="25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SA_Template_White_4-3_vA4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A-JPL_Template_White_4-3_vA4b.pptx" id="{7B8D12C4-D37B-435B-AE4D-3453E655E235}" vid="{AB969DA2-281F-4C3B-91F9-8367C2AEC668}"/>
    </a:ext>
  </a:extLst>
</a:theme>
</file>

<file path=ppt/theme/theme2.xml><?xml version="1.0" encoding="utf-8"?>
<a:theme xmlns:a="http://schemas.openxmlformats.org/drawingml/2006/main" name="Closing Slide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A-JPL_Template_White_4-3_vA4b.pptx" id="{7B8D12C4-D37B-435B-AE4D-3453E655E235}" vid="{3C78406A-DA20-43DF-906A-FB3CC84F560D}"/>
    </a:ext>
  </a:extLst>
</a:theme>
</file>

<file path=ppt/theme/theme3.xml><?xml version="1.0" encoding="utf-8"?>
<a:theme xmlns:a="http://schemas.openxmlformats.org/drawingml/2006/main" name="1_Closing Slide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A-JPL_Template_White_4-3_vA4b.pptx" id="{7B8D12C4-D37B-435B-AE4D-3453E655E235}" vid="{3C78406A-DA20-43DF-906A-FB3CC84F560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losing Slide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ASA-JPL_Template_White_4-3_vA4b.pptx" id="{7B8D12C4-D37B-435B-AE4D-3453E655E235}" vid="{3C78406A-DA20-43DF-906A-FB3CC84F560D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4456</TotalTime>
  <Words>2238</Words>
  <Application>Microsoft Office PowerPoint</Application>
  <PresentationFormat>On-screen Show (4:3)</PresentationFormat>
  <Paragraphs>354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DejaVu Sans</vt:lpstr>
      <vt:lpstr>Symbol</vt:lpstr>
      <vt:lpstr>Times New Roman</vt:lpstr>
      <vt:lpstr>TimesNewRoman</vt:lpstr>
      <vt:lpstr>NASA_Template_White_4-3_vA4</vt:lpstr>
      <vt:lpstr>Closing Slide</vt:lpstr>
      <vt:lpstr>1_Closing Slide</vt:lpstr>
      <vt:lpstr>Office Theme</vt:lpstr>
      <vt:lpstr>2_Office Theme</vt:lpstr>
      <vt:lpstr>2_Closing Slide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hamkins</dc:creator>
  <cp:lastModifiedBy>Hamkins, Jon (3320)</cp:lastModifiedBy>
  <cp:revision>179</cp:revision>
  <dcterms:modified xsi:type="dcterms:W3CDTF">2020-02-26T16:12:40Z</dcterms:modified>
</cp:coreProperties>
</file>