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73" r:id="rId5"/>
  </p:sldMasterIdLst>
  <p:notesMasterIdLst>
    <p:notesMasterId r:id="rId113"/>
  </p:notesMasterIdLst>
  <p:handoutMasterIdLst>
    <p:handoutMasterId r:id="rId114"/>
  </p:handoutMasterIdLst>
  <p:sldIdLst>
    <p:sldId id="2787" r:id="rId6"/>
    <p:sldId id="2898" r:id="rId7"/>
    <p:sldId id="2900" r:id="rId8"/>
    <p:sldId id="2907" r:id="rId9"/>
    <p:sldId id="2906" r:id="rId10"/>
    <p:sldId id="2908" r:id="rId11"/>
    <p:sldId id="2910" r:id="rId12"/>
    <p:sldId id="2911" r:id="rId13"/>
    <p:sldId id="2899" r:id="rId14"/>
    <p:sldId id="2797" r:id="rId15"/>
    <p:sldId id="2788" r:id="rId16"/>
    <p:sldId id="2802" r:id="rId17"/>
    <p:sldId id="2811" r:id="rId18"/>
    <p:sldId id="2804" r:id="rId19"/>
    <p:sldId id="2803" r:id="rId20"/>
    <p:sldId id="2805" r:id="rId21"/>
    <p:sldId id="2806" r:id="rId22"/>
    <p:sldId id="2807" r:id="rId23"/>
    <p:sldId id="2808" r:id="rId24"/>
    <p:sldId id="2809" r:id="rId25"/>
    <p:sldId id="2792" r:id="rId26"/>
    <p:sldId id="2810" r:id="rId27"/>
    <p:sldId id="2799" r:id="rId28"/>
    <p:sldId id="2800" r:id="rId29"/>
    <p:sldId id="2830" r:id="rId30"/>
    <p:sldId id="2815" r:id="rId31"/>
    <p:sldId id="2816" r:id="rId32"/>
    <p:sldId id="2817" r:id="rId33"/>
    <p:sldId id="2818" r:id="rId34"/>
    <p:sldId id="2819" r:id="rId35"/>
    <p:sldId id="2820" r:id="rId36"/>
    <p:sldId id="2821" r:id="rId37"/>
    <p:sldId id="2822" r:id="rId38"/>
    <p:sldId id="2823" r:id="rId39"/>
    <p:sldId id="2824" r:id="rId40"/>
    <p:sldId id="2825" r:id="rId41"/>
    <p:sldId id="2826" r:id="rId42"/>
    <p:sldId id="2827" r:id="rId43"/>
    <p:sldId id="2828" r:id="rId44"/>
    <p:sldId id="2829" r:id="rId45"/>
    <p:sldId id="2831" r:id="rId46"/>
    <p:sldId id="2832" r:id="rId47"/>
    <p:sldId id="2833" r:id="rId48"/>
    <p:sldId id="2834" r:id="rId49"/>
    <p:sldId id="2835" r:id="rId50"/>
    <p:sldId id="2836" r:id="rId51"/>
    <p:sldId id="2837" r:id="rId52"/>
    <p:sldId id="2838" r:id="rId53"/>
    <p:sldId id="2839" r:id="rId54"/>
    <p:sldId id="2840" r:id="rId55"/>
    <p:sldId id="2841" r:id="rId56"/>
    <p:sldId id="2842" r:id="rId57"/>
    <p:sldId id="2843" r:id="rId58"/>
    <p:sldId id="2844" r:id="rId59"/>
    <p:sldId id="2845" r:id="rId60"/>
    <p:sldId id="2846" r:id="rId61"/>
    <p:sldId id="2847" r:id="rId62"/>
    <p:sldId id="2848" r:id="rId63"/>
    <p:sldId id="2849" r:id="rId64"/>
    <p:sldId id="2850" r:id="rId65"/>
    <p:sldId id="2851" r:id="rId66"/>
    <p:sldId id="2852" r:id="rId67"/>
    <p:sldId id="2853" r:id="rId68"/>
    <p:sldId id="2854" r:id="rId69"/>
    <p:sldId id="2855" r:id="rId70"/>
    <p:sldId id="2856" r:id="rId71"/>
    <p:sldId id="2857" r:id="rId72"/>
    <p:sldId id="2858" r:id="rId73"/>
    <p:sldId id="2859" r:id="rId74"/>
    <p:sldId id="2860" r:id="rId75"/>
    <p:sldId id="2861" r:id="rId76"/>
    <p:sldId id="2862" r:id="rId77"/>
    <p:sldId id="2863" r:id="rId78"/>
    <p:sldId id="2864" r:id="rId79"/>
    <p:sldId id="2865" r:id="rId80"/>
    <p:sldId id="2866" r:id="rId81"/>
    <p:sldId id="2867" r:id="rId82"/>
    <p:sldId id="2868" r:id="rId83"/>
    <p:sldId id="2869" r:id="rId84"/>
    <p:sldId id="2870" r:id="rId85"/>
    <p:sldId id="2871" r:id="rId86"/>
    <p:sldId id="2872" r:id="rId87"/>
    <p:sldId id="2873" r:id="rId88"/>
    <p:sldId id="2874" r:id="rId89"/>
    <p:sldId id="2875" r:id="rId90"/>
    <p:sldId id="2876" r:id="rId91"/>
    <p:sldId id="2877" r:id="rId92"/>
    <p:sldId id="2878" r:id="rId93"/>
    <p:sldId id="2879" r:id="rId94"/>
    <p:sldId id="2880" r:id="rId95"/>
    <p:sldId id="2881" r:id="rId96"/>
    <p:sldId id="2882" r:id="rId97"/>
    <p:sldId id="2883" r:id="rId98"/>
    <p:sldId id="2884" r:id="rId99"/>
    <p:sldId id="2885" r:id="rId100"/>
    <p:sldId id="2886" r:id="rId101"/>
    <p:sldId id="2887" r:id="rId102"/>
    <p:sldId id="2888" r:id="rId103"/>
    <p:sldId id="2889" r:id="rId104"/>
    <p:sldId id="2890" r:id="rId105"/>
    <p:sldId id="2891" r:id="rId106"/>
    <p:sldId id="2892" r:id="rId107"/>
    <p:sldId id="2893" r:id="rId108"/>
    <p:sldId id="2894" r:id="rId109"/>
    <p:sldId id="2895" r:id="rId110"/>
    <p:sldId id="2896" r:id="rId111"/>
    <p:sldId id="2897" r:id="rId112"/>
  </p:sldIdLst>
  <p:sldSz cx="9144000" cy="6858000" type="letter"/>
  <p:notesSz cx="6797675" cy="99282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792">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000099"/>
    <a:srgbClr val="E814F5"/>
    <a:srgbClr val="FF0066"/>
    <a:srgbClr val="003399"/>
    <a:srgbClr val="FFFF00"/>
    <a:srgbClr val="D27D00"/>
    <a:srgbClr val="FFFF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59" autoAdjust="0"/>
    <p:restoredTop sz="86501" autoAdjust="0"/>
  </p:normalViewPr>
  <p:slideViewPr>
    <p:cSldViewPr>
      <p:cViewPr>
        <p:scale>
          <a:sx n="70" d="100"/>
          <a:sy n="70" d="100"/>
        </p:scale>
        <p:origin x="-1710" y="-180"/>
      </p:cViewPr>
      <p:guideLst>
        <p:guide orient="horz" pos="792"/>
        <p:guide pos="2880"/>
      </p:guideLst>
    </p:cSldViewPr>
  </p:slideViewPr>
  <p:outlineViewPr>
    <p:cViewPr>
      <p:scale>
        <a:sx n="33" d="100"/>
        <a:sy n="33" d="100"/>
      </p:scale>
      <p:origin x="0" y="70044"/>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35" d="100"/>
          <a:sy n="35" d="100"/>
        </p:scale>
        <p:origin x="-1494" y="-72"/>
      </p:cViewPr>
      <p:guideLst>
        <p:guide orient="horz" pos="3024"/>
        <p:guide orient="horz" pos="3127"/>
        <p:guide pos="2304"/>
        <p:guide pos="2141"/>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343135679468632E-2"/>
          <c:y val="6.2954058223638074E-2"/>
          <c:w val="0.77346400539796567"/>
          <c:h val="0.8280871670702179"/>
        </c:manualLayout>
      </c:layout>
      <c:areaChart>
        <c:grouping val="stacked"/>
        <c:varyColors val="0"/>
        <c:ser>
          <c:idx val="0"/>
          <c:order val="0"/>
          <c:tx>
            <c:strRef>
              <c:f>'All Publications'!$A$2</c:f>
              <c:strCache>
                <c:ptCount val="1"/>
                <c:pt idx="0">
                  <c:v>SEA</c:v>
                </c:pt>
              </c:strCache>
            </c:strRef>
          </c:tx>
          <c:spPr>
            <a:solidFill>
              <a:schemeClr val="accent2">
                <a:lumMod val="60000"/>
                <a:lumOff val="40000"/>
              </a:schemeClr>
            </a:solidFill>
            <a:ln w="127000">
              <a:solidFill>
                <a:schemeClr val="accent2">
                  <a:lumMod val="60000"/>
                  <a:lumOff val="40000"/>
                </a:schemeClr>
              </a:solidFill>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'All Publications'!$B$1:$V$1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'All Publications'!$B$2:$V$2</c:f>
              <c:numCache>
                <c:formatCode>General</c:formatCode>
                <c:ptCount val="21"/>
                <c:pt idx="0">
                  <c:v>2</c:v>
                </c:pt>
                <c:pt idx="1">
                  <c:v>2</c:v>
                </c:pt>
                <c:pt idx="2">
                  <c:v>2</c:v>
                </c:pt>
                <c:pt idx="3">
                  <c:v>2</c:v>
                </c:pt>
                <c:pt idx="4">
                  <c:v>3</c:v>
                </c:pt>
                <c:pt idx="5">
                  <c:v>3</c:v>
                </c:pt>
                <c:pt idx="6">
                  <c:v>3</c:v>
                </c:pt>
                <c:pt idx="7">
                  <c:v>3</c:v>
                </c:pt>
                <c:pt idx="8">
                  <c:v>3</c:v>
                </c:pt>
                <c:pt idx="9">
                  <c:v>3</c:v>
                </c:pt>
                <c:pt idx="10">
                  <c:v>3</c:v>
                </c:pt>
                <c:pt idx="11">
                  <c:v>4</c:v>
                </c:pt>
                <c:pt idx="12">
                  <c:v>5</c:v>
                </c:pt>
                <c:pt idx="13">
                  <c:v>8</c:v>
                </c:pt>
                <c:pt idx="14">
                  <c:v>8</c:v>
                </c:pt>
                <c:pt idx="15">
                  <c:v>8</c:v>
                </c:pt>
                <c:pt idx="16">
                  <c:v>12</c:v>
                </c:pt>
                <c:pt idx="17">
                  <c:v>15</c:v>
                </c:pt>
                <c:pt idx="18">
                  <c:v>18</c:v>
                </c:pt>
                <c:pt idx="19">
                  <c:v>18</c:v>
                </c:pt>
                <c:pt idx="20">
                  <c:v>18</c:v>
                </c:pt>
              </c:numCache>
            </c:numRef>
          </c:val>
          <c:extLst xmlns:c16r2="http://schemas.microsoft.com/office/drawing/2015/06/chart">
            <c:ext xmlns:c16="http://schemas.microsoft.com/office/drawing/2014/chart" uri="{C3380CC4-5D6E-409C-BE32-E72D297353CC}">
              <c16:uniqueId val="{00000000-02A3-49BE-9BD3-FD012974DE1B}"/>
            </c:ext>
          </c:extLst>
        </c:ser>
        <c:ser>
          <c:idx val="1"/>
          <c:order val="1"/>
          <c:tx>
            <c:strRef>
              <c:f>'All Publications'!$A$3</c:f>
              <c:strCache>
                <c:ptCount val="1"/>
                <c:pt idx="0">
                  <c:v>MOIMS</c:v>
                </c:pt>
              </c:strCache>
            </c:strRef>
          </c:tx>
          <c:spPr>
            <a:solidFill>
              <a:schemeClr val="bg2">
                <a:lumMod val="50000"/>
              </a:schemeClr>
            </a:solidFill>
            <a:ln w="127000">
              <a:solidFill>
                <a:schemeClr val="bg2">
                  <a:lumMod val="50000"/>
                </a:schemeClr>
              </a:solidFill>
              <a:miter lim="800000"/>
            </a:ln>
          </c:spPr>
          <c:dLbls>
            <c:numFmt formatCode="#,##0" sourceLinked="0"/>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'All Publications'!$B$1:$V$1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'All Publications'!$B$3:$V$3</c:f>
              <c:numCache>
                <c:formatCode>General</c:formatCode>
                <c:ptCount val="21"/>
                <c:pt idx="0">
                  <c:v>11</c:v>
                </c:pt>
                <c:pt idx="1">
                  <c:v>11</c:v>
                </c:pt>
                <c:pt idx="2">
                  <c:v>15</c:v>
                </c:pt>
                <c:pt idx="3">
                  <c:v>15</c:v>
                </c:pt>
                <c:pt idx="4">
                  <c:v>15</c:v>
                </c:pt>
                <c:pt idx="5">
                  <c:v>15</c:v>
                </c:pt>
                <c:pt idx="6">
                  <c:v>18</c:v>
                </c:pt>
                <c:pt idx="7">
                  <c:v>20</c:v>
                </c:pt>
                <c:pt idx="8">
                  <c:v>20</c:v>
                </c:pt>
                <c:pt idx="9">
                  <c:v>21</c:v>
                </c:pt>
                <c:pt idx="10">
                  <c:v>22</c:v>
                </c:pt>
                <c:pt idx="11">
                  <c:v>23</c:v>
                </c:pt>
                <c:pt idx="12">
                  <c:v>24</c:v>
                </c:pt>
                <c:pt idx="13">
                  <c:v>26</c:v>
                </c:pt>
                <c:pt idx="14">
                  <c:v>26</c:v>
                </c:pt>
                <c:pt idx="15">
                  <c:v>29</c:v>
                </c:pt>
                <c:pt idx="16">
                  <c:v>31</c:v>
                </c:pt>
                <c:pt idx="17">
                  <c:v>32</c:v>
                </c:pt>
                <c:pt idx="18">
                  <c:v>34</c:v>
                </c:pt>
                <c:pt idx="19">
                  <c:v>36</c:v>
                </c:pt>
                <c:pt idx="20">
                  <c:v>38</c:v>
                </c:pt>
              </c:numCache>
            </c:numRef>
          </c:val>
          <c:extLst xmlns:c16r2="http://schemas.microsoft.com/office/drawing/2015/06/chart">
            <c:ext xmlns:c16="http://schemas.microsoft.com/office/drawing/2014/chart" uri="{C3380CC4-5D6E-409C-BE32-E72D297353CC}">
              <c16:uniqueId val="{00000001-02A3-49BE-9BD3-FD012974DE1B}"/>
            </c:ext>
          </c:extLst>
        </c:ser>
        <c:ser>
          <c:idx val="2"/>
          <c:order val="2"/>
          <c:tx>
            <c:strRef>
              <c:f>'All Publications'!$A$4</c:f>
              <c:strCache>
                <c:ptCount val="1"/>
                <c:pt idx="0">
                  <c:v>CSS</c:v>
                </c:pt>
              </c:strCache>
            </c:strRef>
          </c:tx>
          <c:spPr>
            <a:solidFill>
              <a:schemeClr val="accent4">
                <a:lumMod val="60000"/>
                <a:lumOff val="40000"/>
              </a:schemeClr>
            </a:solidFill>
            <a:ln w="127000">
              <a:solidFill>
                <a:schemeClr val="accent4">
                  <a:lumMod val="60000"/>
                  <a:lumOff val="40000"/>
                </a:schemeClr>
              </a:solidFill>
              <a:prstDash val="solid"/>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'All Publications'!$B$1:$V$1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'All Publications'!$B$4:$V$4</c:f>
              <c:numCache>
                <c:formatCode>General</c:formatCode>
                <c:ptCount val="21"/>
                <c:pt idx="0">
                  <c:v>4</c:v>
                </c:pt>
                <c:pt idx="1">
                  <c:v>5</c:v>
                </c:pt>
                <c:pt idx="2">
                  <c:v>5</c:v>
                </c:pt>
                <c:pt idx="3">
                  <c:v>5</c:v>
                </c:pt>
                <c:pt idx="4">
                  <c:v>5</c:v>
                </c:pt>
                <c:pt idx="5">
                  <c:v>4</c:v>
                </c:pt>
                <c:pt idx="6">
                  <c:v>4</c:v>
                </c:pt>
                <c:pt idx="7">
                  <c:v>7</c:v>
                </c:pt>
                <c:pt idx="8">
                  <c:v>7</c:v>
                </c:pt>
                <c:pt idx="9">
                  <c:v>10</c:v>
                </c:pt>
                <c:pt idx="10">
                  <c:v>10</c:v>
                </c:pt>
                <c:pt idx="11">
                  <c:v>12</c:v>
                </c:pt>
                <c:pt idx="12">
                  <c:v>12</c:v>
                </c:pt>
                <c:pt idx="13">
                  <c:v>19</c:v>
                </c:pt>
                <c:pt idx="14">
                  <c:v>20</c:v>
                </c:pt>
                <c:pt idx="15">
                  <c:v>20</c:v>
                </c:pt>
                <c:pt idx="16">
                  <c:v>21</c:v>
                </c:pt>
                <c:pt idx="17">
                  <c:v>22</c:v>
                </c:pt>
                <c:pt idx="18">
                  <c:v>23</c:v>
                </c:pt>
                <c:pt idx="19">
                  <c:v>23</c:v>
                </c:pt>
                <c:pt idx="20">
                  <c:v>24</c:v>
                </c:pt>
              </c:numCache>
            </c:numRef>
          </c:val>
          <c:extLst xmlns:c16r2="http://schemas.microsoft.com/office/drawing/2015/06/chart">
            <c:ext xmlns:c16="http://schemas.microsoft.com/office/drawing/2014/chart" uri="{C3380CC4-5D6E-409C-BE32-E72D297353CC}">
              <c16:uniqueId val="{00000002-02A3-49BE-9BD3-FD012974DE1B}"/>
            </c:ext>
          </c:extLst>
        </c:ser>
        <c:ser>
          <c:idx val="3"/>
          <c:order val="3"/>
          <c:tx>
            <c:strRef>
              <c:f>'All Publications'!$A$5</c:f>
              <c:strCache>
                <c:ptCount val="1"/>
                <c:pt idx="0">
                  <c:v>SOIS</c:v>
                </c:pt>
              </c:strCache>
            </c:strRef>
          </c:tx>
          <c:spPr>
            <a:solidFill>
              <a:srgbClr val="FFC000"/>
            </a:solidFill>
            <a:ln w="127000">
              <a:solidFill>
                <a:srgbClr val="FFC000"/>
              </a:solidFill>
              <a:miter lim="800000"/>
            </a:ln>
          </c:spPr>
          <c:dLbls>
            <c:dLbl>
              <c:idx val="14"/>
              <c:layout>
                <c:manualLayout>
                  <c:x val="2.7266530334013996E-3"/>
                  <c:y val="1.848770567572564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2A3-49BE-9BD3-FD012974DE1B}"/>
                </c:ext>
              </c:extLst>
            </c:dLbl>
            <c:dLbl>
              <c:idx val="15"/>
              <c:layout>
                <c:manualLayout>
                  <c:x val="0"/>
                  <c:y val="1.10926234054354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2A3-49BE-9BD3-FD012974DE1B}"/>
                </c:ext>
              </c:extLst>
            </c:dLbl>
            <c:dLbl>
              <c:idx val="16"/>
              <c:layout>
                <c:manualLayout>
                  <c:x val="0"/>
                  <c:y val="1.479016454058051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2A3-49BE-9BD3-FD012974DE1B}"/>
                </c:ext>
              </c:extLst>
            </c:dLbl>
            <c:dLbl>
              <c:idx val="17"/>
              <c:layout>
                <c:manualLayout>
                  <c:x val="0"/>
                  <c:y val="1.10926234054353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2A3-49BE-9BD3-FD012974DE1B}"/>
                </c:ext>
              </c:extLst>
            </c:dLbl>
            <c:dLbl>
              <c:idx val="18"/>
              <c:layout>
                <c:manualLayout>
                  <c:x val="2.7266530334013996E-3"/>
                  <c:y val="1.109262340543531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2A3-49BE-9BD3-FD012974DE1B}"/>
                </c:ext>
              </c:extLst>
            </c:dLbl>
            <c:numFmt formatCode="#" sourceLinked="0"/>
            <c:spPr>
              <a:noFill/>
              <a:ln>
                <a:noFill/>
              </a:ln>
              <a:effectLst/>
            </c:spPr>
            <c:txPr>
              <a:bodyPr/>
              <a:lstStyle/>
              <a:p>
                <a:pPr>
                  <a:defRPr sz="500" b="1" i="0" baseline="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'All Publications'!$B$1:$V$1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'All Publications'!$B$5:$V$5</c:f>
              <c:numCache>
                <c:formatCode>General</c:formatCode>
                <c:ptCount val="21"/>
                <c:pt idx="12">
                  <c:v>1</c:v>
                </c:pt>
                <c:pt idx="13">
                  <c:v>1</c:v>
                </c:pt>
                <c:pt idx="14">
                  <c:v>6</c:v>
                </c:pt>
                <c:pt idx="15">
                  <c:v>7</c:v>
                </c:pt>
                <c:pt idx="16">
                  <c:v>8</c:v>
                </c:pt>
                <c:pt idx="17">
                  <c:v>12</c:v>
                </c:pt>
                <c:pt idx="18">
                  <c:v>14</c:v>
                </c:pt>
                <c:pt idx="19">
                  <c:v>16</c:v>
                </c:pt>
                <c:pt idx="20">
                  <c:v>16</c:v>
                </c:pt>
              </c:numCache>
            </c:numRef>
          </c:val>
          <c:extLst xmlns:c16r2="http://schemas.microsoft.com/office/drawing/2015/06/chart">
            <c:ext xmlns:c16="http://schemas.microsoft.com/office/drawing/2014/chart" uri="{C3380CC4-5D6E-409C-BE32-E72D297353CC}">
              <c16:uniqueId val="{00000008-02A3-49BE-9BD3-FD012974DE1B}"/>
            </c:ext>
          </c:extLst>
        </c:ser>
        <c:ser>
          <c:idx val="4"/>
          <c:order val="4"/>
          <c:tx>
            <c:strRef>
              <c:f>'All Publications'!$A$6</c:f>
              <c:strCache>
                <c:ptCount val="1"/>
                <c:pt idx="0">
                  <c:v>SLS</c:v>
                </c:pt>
              </c:strCache>
            </c:strRef>
          </c:tx>
          <c:spPr>
            <a:solidFill>
              <a:srgbClr val="92D050"/>
            </a:solidFill>
            <a:ln w="127000">
              <a:solidFill>
                <a:srgbClr val="92D050"/>
              </a:solidFill>
              <a:prstDash val="solid"/>
              <a:miter lim="800000"/>
            </a:ln>
          </c:spPr>
          <c:dLbls>
            <c:spPr>
              <a:noFill/>
              <a:ln w="25400">
                <a:noFill/>
              </a:ln>
            </c:spPr>
            <c:txPr>
              <a:bodyPr/>
              <a:lstStyle/>
              <a:p>
                <a:pPr>
                  <a:defRPr sz="5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'All Publications'!$B$1:$V$1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'All Publications'!$B$6:$V$6</c:f>
              <c:numCache>
                <c:formatCode>General</c:formatCode>
                <c:ptCount val="21"/>
                <c:pt idx="0">
                  <c:v>14</c:v>
                </c:pt>
                <c:pt idx="1">
                  <c:v>15</c:v>
                </c:pt>
                <c:pt idx="2">
                  <c:v>17</c:v>
                </c:pt>
                <c:pt idx="3">
                  <c:v>17</c:v>
                </c:pt>
                <c:pt idx="4">
                  <c:v>17</c:v>
                </c:pt>
                <c:pt idx="5">
                  <c:v>17</c:v>
                </c:pt>
                <c:pt idx="6">
                  <c:v>18</c:v>
                </c:pt>
                <c:pt idx="7">
                  <c:v>20</c:v>
                </c:pt>
                <c:pt idx="8">
                  <c:v>30</c:v>
                </c:pt>
                <c:pt idx="9">
                  <c:v>30</c:v>
                </c:pt>
                <c:pt idx="10">
                  <c:v>31</c:v>
                </c:pt>
                <c:pt idx="11">
                  <c:v>27</c:v>
                </c:pt>
                <c:pt idx="12">
                  <c:v>30</c:v>
                </c:pt>
                <c:pt idx="13">
                  <c:v>29</c:v>
                </c:pt>
                <c:pt idx="14">
                  <c:v>30</c:v>
                </c:pt>
                <c:pt idx="15">
                  <c:v>31</c:v>
                </c:pt>
                <c:pt idx="16">
                  <c:v>31</c:v>
                </c:pt>
                <c:pt idx="17">
                  <c:v>33</c:v>
                </c:pt>
                <c:pt idx="18">
                  <c:v>33</c:v>
                </c:pt>
                <c:pt idx="19">
                  <c:v>34</c:v>
                </c:pt>
                <c:pt idx="20">
                  <c:v>36</c:v>
                </c:pt>
              </c:numCache>
            </c:numRef>
          </c:val>
          <c:extLst xmlns:c16r2="http://schemas.microsoft.com/office/drawing/2015/06/chart">
            <c:ext xmlns:c16="http://schemas.microsoft.com/office/drawing/2014/chart" uri="{C3380CC4-5D6E-409C-BE32-E72D297353CC}">
              <c16:uniqueId val="{00000009-02A3-49BE-9BD3-FD012974DE1B}"/>
            </c:ext>
          </c:extLst>
        </c:ser>
        <c:ser>
          <c:idx val="5"/>
          <c:order val="5"/>
          <c:tx>
            <c:strRef>
              <c:f>'All Publications'!$A$7</c:f>
              <c:strCache>
                <c:ptCount val="1"/>
                <c:pt idx="0">
                  <c:v>SIS</c:v>
                </c:pt>
              </c:strCache>
            </c:strRef>
          </c:tx>
          <c:spPr>
            <a:solidFill>
              <a:srgbClr val="00B0F0"/>
            </a:solidFill>
            <a:ln w="127000" cap="flat" cmpd="sng">
              <a:solidFill>
                <a:srgbClr val="00B0F0"/>
              </a:solidFill>
              <a:prstDash val="solid"/>
              <a:miter lim="800000"/>
            </a:ln>
            <a:effectLst/>
          </c:spPr>
          <c:dLbls>
            <c:dLbl>
              <c:idx val="21"/>
              <c:layout>
                <c:manualLayout>
                  <c:x val="0"/>
                  <c:y val="7.395082270290223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2A3-49BE-9BD3-FD012974DE1B}"/>
                </c:ext>
              </c:extLst>
            </c:dLbl>
            <c:spPr>
              <a:noFill/>
              <a:ln w="25400">
                <a:noFill/>
              </a:ln>
            </c:spPr>
            <c:txPr>
              <a:bodyPr/>
              <a:lstStyle/>
              <a:p>
                <a:pPr>
                  <a:defRPr sz="6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'All Publications'!$B$1:$V$1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'All Publications'!$B$7:$V$7</c:f>
              <c:numCache>
                <c:formatCode>General</c:formatCode>
                <c:ptCount val="21"/>
                <c:pt idx="0">
                  <c:v>6</c:v>
                </c:pt>
                <c:pt idx="1">
                  <c:v>6</c:v>
                </c:pt>
                <c:pt idx="2">
                  <c:v>6</c:v>
                </c:pt>
                <c:pt idx="3">
                  <c:v>6</c:v>
                </c:pt>
                <c:pt idx="4">
                  <c:v>10</c:v>
                </c:pt>
                <c:pt idx="5">
                  <c:v>4</c:v>
                </c:pt>
                <c:pt idx="6">
                  <c:v>4</c:v>
                </c:pt>
                <c:pt idx="7">
                  <c:v>7</c:v>
                </c:pt>
                <c:pt idx="8">
                  <c:v>11</c:v>
                </c:pt>
                <c:pt idx="9">
                  <c:v>11</c:v>
                </c:pt>
                <c:pt idx="10">
                  <c:v>11</c:v>
                </c:pt>
                <c:pt idx="11">
                  <c:v>11</c:v>
                </c:pt>
                <c:pt idx="12">
                  <c:v>15</c:v>
                </c:pt>
                <c:pt idx="13">
                  <c:v>16</c:v>
                </c:pt>
                <c:pt idx="14">
                  <c:v>16</c:v>
                </c:pt>
                <c:pt idx="15">
                  <c:v>19</c:v>
                </c:pt>
                <c:pt idx="16">
                  <c:v>13</c:v>
                </c:pt>
                <c:pt idx="17">
                  <c:v>14</c:v>
                </c:pt>
                <c:pt idx="18">
                  <c:v>14</c:v>
                </c:pt>
                <c:pt idx="19">
                  <c:v>14</c:v>
                </c:pt>
                <c:pt idx="20">
                  <c:v>18</c:v>
                </c:pt>
              </c:numCache>
            </c:numRef>
          </c:val>
          <c:extLst xmlns:c16r2="http://schemas.microsoft.com/office/drawing/2015/06/chart">
            <c:ext xmlns:c16="http://schemas.microsoft.com/office/drawing/2014/chart" uri="{C3380CC4-5D6E-409C-BE32-E72D297353CC}">
              <c16:uniqueId val="{0000000B-02A3-49BE-9BD3-FD012974DE1B}"/>
            </c:ext>
          </c:extLst>
        </c:ser>
        <c:dLbls>
          <c:showLegendKey val="0"/>
          <c:showVal val="0"/>
          <c:showCatName val="0"/>
          <c:showSerName val="0"/>
          <c:showPercent val="0"/>
          <c:showBubbleSize val="0"/>
        </c:dLbls>
        <c:axId val="246822400"/>
        <c:axId val="246823936"/>
      </c:areaChart>
      <c:lineChart>
        <c:grouping val="standard"/>
        <c:varyColors val="0"/>
        <c:ser>
          <c:idx val="6"/>
          <c:order val="6"/>
          <c:spPr>
            <a:ln>
              <a:noFill/>
            </a:ln>
          </c:spPr>
          <c:marker>
            <c:symbol val="none"/>
          </c:marker>
          <c:dLbls>
            <c:dLbl>
              <c:idx val="20"/>
              <c:layout>
                <c:manualLayout>
                  <c:x val="-4.3783177409572369E-2"/>
                  <c:y val="-5.82362728785357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02A3-49BE-9BD3-FD012974DE1B}"/>
                </c:ext>
              </c:extLst>
            </c:dLbl>
            <c:dLbl>
              <c:idx val="21"/>
              <c:layout>
                <c:manualLayout>
                  <c:x val="-6.0143095609981267E-2"/>
                  <c:y val="-2.86559437973747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02A3-49BE-9BD3-FD012974DE1B}"/>
                </c:ext>
              </c:extLst>
            </c:dLbl>
            <c:spPr>
              <a:noFill/>
              <a:ln>
                <a:noFill/>
              </a:ln>
              <a:effectLst/>
            </c:spPr>
            <c:txPr>
              <a:bodyPr/>
              <a:lstStyle/>
              <a:p>
                <a:pPr>
                  <a:defRPr sz="1000" b="1" spc="0" baseline="500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'All Publications'!$B$8:$V$8</c:f>
              <c:numCache>
                <c:formatCode>General</c:formatCode>
                <c:ptCount val="21"/>
                <c:pt idx="0">
                  <c:v>37</c:v>
                </c:pt>
                <c:pt idx="1">
                  <c:v>39</c:v>
                </c:pt>
                <c:pt idx="2">
                  <c:v>45</c:v>
                </c:pt>
                <c:pt idx="3">
                  <c:v>45</c:v>
                </c:pt>
                <c:pt idx="4">
                  <c:v>50</c:v>
                </c:pt>
                <c:pt idx="5">
                  <c:v>43</c:v>
                </c:pt>
                <c:pt idx="6">
                  <c:v>47</c:v>
                </c:pt>
                <c:pt idx="7">
                  <c:v>57</c:v>
                </c:pt>
                <c:pt idx="8">
                  <c:v>71</c:v>
                </c:pt>
                <c:pt idx="9">
                  <c:v>75</c:v>
                </c:pt>
                <c:pt idx="10">
                  <c:v>77</c:v>
                </c:pt>
                <c:pt idx="11">
                  <c:v>77</c:v>
                </c:pt>
                <c:pt idx="12">
                  <c:v>87</c:v>
                </c:pt>
                <c:pt idx="13">
                  <c:v>99</c:v>
                </c:pt>
                <c:pt idx="14">
                  <c:v>106</c:v>
                </c:pt>
                <c:pt idx="15">
                  <c:v>114</c:v>
                </c:pt>
                <c:pt idx="16">
                  <c:v>116</c:v>
                </c:pt>
                <c:pt idx="17">
                  <c:v>128</c:v>
                </c:pt>
                <c:pt idx="18">
                  <c:v>136</c:v>
                </c:pt>
                <c:pt idx="19">
                  <c:v>141</c:v>
                </c:pt>
                <c:pt idx="20">
                  <c:v>150</c:v>
                </c:pt>
              </c:numCache>
            </c:numRef>
          </c:val>
          <c:smooth val="0"/>
          <c:extLst xmlns:c16r2="http://schemas.microsoft.com/office/drawing/2015/06/chart">
            <c:ext xmlns:c16="http://schemas.microsoft.com/office/drawing/2014/chart" uri="{C3380CC4-5D6E-409C-BE32-E72D297353CC}">
              <c16:uniqueId val="{0000000E-02A3-49BE-9BD3-FD012974DE1B}"/>
            </c:ext>
          </c:extLst>
        </c:ser>
        <c:dLbls>
          <c:showLegendKey val="0"/>
          <c:showVal val="0"/>
          <c:showCatName val="0"/>
          <c:showSerName val="0"/>
          <c:showPercent val="0"/>
          <c:showBubbleSize val="0"/>
        </c:dLbls>
        <c:marker val="1"/>
        <c:smooth val="0"/>
        <c:axId val="246822400"/>
        <c:axId val="246823936"/>
      </c:lineChart>
      <c:catAx>
        <c:axId val="2468224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500" b="0" i="0" u="none" strike="noStrike" baseline="0">
                <a:solidFill>
                  <a:srgbClr val="000000"/>
                </a:solidFill>
                <a:latin typeface="Arial"/>
                <a:ea typeface="Arial"/>
                <a:cs typeface="Arial"/>
              </a:defRPr>
            </a:pPr>
            <a:endParaRPr lang="en-US"/>
          </a:p>
        </c:txPr>
        <c:crossAx val="246823936"/>
        <c:crosses val="autoZero"/>
        <c:auto val="1"/>
        <c:lblAlgn val="ctr"/>
        <c:lblOffset val="100"/>
        <c:tickLblSkip val="1"/>
        <c:tickMarkSkip val="1"/>
        <c:noMultiLvlLbl val="0"/>
      </c:catAx>
      <c:valAx>
        <c:axId val="246823936"/>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246822400"/>
        <c:crosses val="autoZero"/>
        <c:crossBetween val="between"/>
      </c:valAx>
      <c:spPr>
        <a:noFill/>
        <a:ln w="12700">
          <a:solidFill>
            <a:srgbClr val="808080"/>
          </a:solidFill>
          <a:prstDash val="solid"/>
        </a:ln>
      </c:spPr>
    </c:plotArea>
    <c:legend>
      <c:legendPos val="r"/>
      <c:legendEntry>
        <c:idx val="6"/>
        <c:delete val="1"/>
      </c:legendEntry>
      <c:layout>
        <c:manualLayout>
          <c:xMode val="edge"/>
          <c:yMode val="edge"/>
          <c:x val="0.84632798200838399"/>
          <c:y val="9.39167948833982E-2"/>
          <c:w val="0.12733169090060059"/>
          <c:h val="0.81877545479228886"/>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Cumulative Missions</a:t>
            </a:r>
          </a:p>
        </c:rich>
      </c:tx>
      <c:layout/>
      <c:overlay val="0"/>
      <c:spPr>
        <a:noFill/>
        <a:ln>
          <a:noFill/>
        </a:ln>
        <a:effectLst/>
      </c:spPr>
    </c:title>
    <c:autoTitleDeleted val="0"/>
    <c:plotArea>
      <c:layout/>
      <c:lineChart>
        <c:grouping val="standard"/>
        <c:varyColors val="0"/>
        <c:ser>
          <c:idx val="2"/>
          <c:order val="0"/>
          <c:tx>
            <c:v> </c:v>
          </c:tx>
          <c:spPr>
            <a:ln w="31750" cap="rnd">
              <a:solidFill>
                <a:schemeClr val="accent5"/>
              </a:solidFill>
              <a:round/>
            </a:ln>
            <a:effectLst/>
          </c:spPr>
          <c:marker>
            <c:symbol val="circle"/>
            <c:size val="17"/>
            <c:spPr>
              <a:solidFill>
                <a:schemeClr val="accent5"/>
              </a:solidFill>
              <a:ln>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Sheet1!$B$2:$S$2</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Sheet1!$B$3:$S$3</c:f>
              <c:numCache>
                <c:formatCode>General</c:formatCode>
                <c:ptCount val="18"/>
                <c:pt idx="0">
                  <c:v>108</c:v>
                </c:pt>
                <c:pt idx="1">
                  <c:v>155</c:v>
                </c:pt>
                <c:pt idx="2">
                  <c:v>205</c:v>
                </c:pt>
                <c:pt idx="3">
                  <c:v>221</c:v>
                </c:pt>
                <c:pt idx="4">
                  <c:v>271</c:v>
                </c:pt>
                <c:pt idx="5">
                  <c:v>308</c:v>
                </c:pt>
                <c:pt idx="6">
                  <c:v>330</c:v>
                </c:pt>
                <c:pt idx="7">
                  <c:v>371</c:v>
                </c:pt>
                <c:pt idx="8">
                  <c:v>387</c:v>
                </c:pt>
                <c:pt idx="9">
                  <c:v>416</c:v>
                </c:pt>
                <c:pt idx="10">
                  <c:v>435</c:v>
                </c:pt>
                <c:pt idx="11">
                  <c:v>461</c:v>
                </c:pt>
                <c:pt idx="12">
                  <c:v>544</c:v>
                </c:pt>
                <c:pt idx="13">
                  <c:v>596</c:v>
                </c:pt>
                <c:pt idx="14">
                  <c:v>627</c:v>
                </c:pt>
                <c:pt idx="15">
                  <c:v>718</c:v>
                </c:pt>
                <c:pt idx="16">
                  <c:v>767</c:v>
                </c:pt>
                <c:pt idx="17">
                  <c:v>825</c:v>
                </c:pt>
              </c:numCache>
            </c:numRef>
          </c:val>
          <c:smooth val="0"/>
          <c:extLst xmlns:c16r2="http://schemas.microsoft.com/office/drawing/2015/06/chart">
            <c:ext xmlns:c16="http://schemas.microsoft.com/office/drawing/2014/chart" uri="{C3380CC4-5D6E-409C-BE32-E72D297353CC}">
              <c16:uniqueId val="{00000000-AC7B-4916-BD4D-1E8832374E8A}"/>
            </c:ext>
          </c:extLst>
        </c:ser>
        <c:dLbls>
          <c:dLblPos val="ctr"/>
          <c:showLegendKey val="0"/>
          <c:showVal val="1"/>
          <c:showCatName val="0"/>
          <c:showSerName val="0"/>
          <c:showPercent val="0"/>
          <c:showBubbleSize val="0"/>
        </c:dLbls>
        <c:marker val="1"/>
        <c:smooth val="0"/>
        <c:axId val="246698752"/>
        <c:axId val="246699904"/>
      </c:lineChart>
      <c:catAx>
        <c:axId val="24669875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46699904"/>
        <c:crosses val="autoZero"/>
        <c:auto val="1"/>
        <c:lblAlgn val="ctr"/>
        <c:lblOffset val="100"/>
        <c:noMultiLvlLbl val="0"/>
      </c:catAx>
      <c:valAx>
        <c:axId val="246699904"/>
        <c:scaling>
          <c:orientation val="minMax"/>
        </c:scaling>
        <c:delete val="1"/>
        <c:axPos val="l"/>
        <c:numFmt formatCode="General" sourceLinked="1"/>
        <c:majorTickMark val="none"/>
        <c:minorTickMark val="none"/>
        <c:tickLblPos val="nextTo"/>
        <c:crossAx val="246698752"/>
        <c:crosses val="autoZero"/>
        <c:crossBetween val="between"/>
      </c:valAx>
      <c:dTable>
        <c:showHorzBorder val="1"/>
        <c:showVertBorder val="1"/>
        <c:showOutline val="0"/>
        <c:showKeys val="0"/>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ln>
                  <a:noFill/>
                </a:ln>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919191"/>
      </a:solidFill>
      <a:round/>
    </a:ln>
    <a:effectLst>
      <a:outerShdw blurRad="50800" dist="38100" dir="5400000" algn="t" rotWithShape="0">
        <a:prstClr val="black">
          <a:alpha val="40000"/>
        </a:prstClr>
      </a:outerShdw>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08717" y="4716236"/>
            <a:ext cx="4980241" cy="4469999"/>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Grp="1" noRot="1" noChangeAspect="1" noChangeArrowheads="1" noTextEdit="1"/>
          </p:cNvSpPr>
          <p:nvPr>
            <p:ph type="sldImg" idx="2"/>
          </p:nvPr>
        </p:nvSpPr>
        <p:spPr bwMode="auto">
          <a:xfrm>
            <a:off x="930275" y="752475"/>
            <a:ext cx="4946650" cy="37099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17</a:t>
            </a:fld>
            <a:endParaRPr lang="en-US"/>
          </a:p>
        </p:txBody>
      </p:sp>
    </p:spTree>
    <p:extLst>
      <p:ext uri="{BB962C8B-B14F-4D97-AF65-F5344CB8AC3E}">
        <p14:creationId xmlns:p14="http://schemas.microsoft.com/office/powerpoint/2010/main" val="251194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22</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22</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22</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25</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25</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25</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25</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2</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2</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2</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2</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915988"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79769" y="4715907"/>
            <a:ext cx="5438139" cy="4467701"/>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22267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28</a:t>
            </a:fld>
            <a:endParaRPr lang="en-US"/>
          </a:p>
        </p:txBody>
      </p:sp>
    </p:spTree>
    <p:extLst>
      <p:ext uri="{BB962C8B-B14F-4D97-AF65-F5344CB8AC3E}">
        <p14:creationId xmlns:p14="http://schemas.microsoft.com/office/powerpoint/2010/main" val="1452324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29</a:t>
            </a:fld>
            <a:endParaRPr lang="en-US"/>
          </a:p>
        </p:txBody>
      </p:sp>
    </p:spTree>
    <p:extLst>
      <p:ext uri="{BB962C8B-B14F-4D97-AF65-F5344CB8AC3E}">
        <p14:creationId xmlns:p14="http://schemas.microsoft.com/office/powerpoint/2010/main" val="1418991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30</a:t>
            </a:fld>
            <a:endParaRPr lang="en-US"/>
          </a:p>
        </p:txBody>
      </p:sp>
    </p:spTree>
    <p:extLst>
      <p:ext uri="{BB962C8B-B14F-4D97-AF65-F5344CB8AC3E}">
        <p14:creationId xmlns:p14="http://schemas.microsoft.com/office/powerpoint/2010/main" val="318557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31</a:t>
            </a:fld>
            <a:endParaRPr lang="en-US"/>
          </a:p>
        </p:txBody>
      </p:sp>
    </p:spTree>
    <p:extLst>
      <p:ext uri="{BB962C8B-B14F-4D97-AF65-F5344CB8AC3E}">
        <p14:creationId xmlns:p14="http://schemas.microsoft.com/office/powerpoint/2010/main" val="402118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32</a:t>
            </a:fld>
            <a:endParaRPr lang="en-US"/>
          </a:p>
        </p:txBody>
      </p:sp>
    </p:spTree>
    <p:extLst>
      <p:ext uri="{BB962C8B-B14F-4D97-AF65-F5344CB8AC3E}">
        <p14:creationId xmlns:p14="http://schemas.microsoft.com/office/powerpoint/2010/main" val="1542622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33</a:t>
            </a:fld>
            <a:endParaRPr lang="en-US"/>
          </a:p>
        </p:txBody>
      </p:sp>
    </p:spTree>
    <p:extLst>
      <p:ext uri="{BB962C8B-B14F-4D97-AF65-F5344CB8AC3E}">
        <p14:creationId xmlns:p14="http://schemas.microsoft.com/office/powerpoint/2010/main" val="2107469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35</a:t>
            </a:fld>
            <a:endParaRPr lang="en-US"/>
          </a:p>
        </p:txBody>
      </p:sp>
    </p:spTree>
    <p:extLst>
      <p:ext uri="{BB962C8B-B14F-4D97-AF65-F5344CB8AC3E}">
        <p14:creationId xmlns:p14="http://schemas.microsoft.com/office/powerpoint/2010/main" val="641763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36</a:t>
            </a:fld>
            <a:endParaRPr lang="en-US"/>
          </a:p>
        </p:txBody>
      </p:sp>
    </p:spTree>
    <p:extLst>
      <p:ext uri="{BB962C8B-B14F-4D97-AF65-F5344CB8AC3E}">
        <p14:creationId xmlns:p14="http://schemas.microsoft.com/office/powerpoint/2010/main" val="1456168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40</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40</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40</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179630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3</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3</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3</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3</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41</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41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41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41</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4</a:t>
            </a:fld>
            <a:endParaRPr lang="en-US" dirty="0" smtClean="0"/>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4" tIns="0" rIns="20054" bIns="0" anchor="b"/>
          <a:lstStyle/>
          <a:p>
            <a:pPr algn="r" defTabSz="963613" eaLnBrk="0" hangingPunct="0"/>
            <a:fld id="{3956AC3E-D036-4EBA-B1C2-50630E2A55A4}" type="slidenum">
              <a:rPr lang="en-US" sz="1000" i="1"/>
              <a:pPr algn="r" defTabSz="963613" eaLnBrk="0" hangingPunct="0"/>
              <a:t>4</a:t>
            </a:fld>
            <a:endParaRPr lang="en-US" sz="1000" i="1" dirty="0"/>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8"/>
            <a:ext cx="5437550" cy="3828145"/>
          </a:xfrm>
          <a:noFill/>
          <a:ln/>
        </p:spPr>
        <p:txBody>
          <a:bodyPr/>
          <a:lstStyle/>
          <a:p>
            <a:endParaRPr lang="en-GB"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55</a:t>
            </a:fld>
            <a:endParaRPr lang="en-US"/>
          </a:p>
        </p:txBody>
      </p:sp>
    </p:spTree>
    <p:extLst>
      <p:ext uri="{BB962C8B-B14F-4D97-AF65-F5344CB8AC3E}">
        <p14:creationId xmlns:p14="http://schemas.microsoft.com/office/powerpoint/2010/main" val="4272309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62</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62</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62</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9</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9</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9</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9</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66</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66</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66</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66</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72</a:t>
            </a:fld>
            <a:endParaRPr lang="en-US"/>
          </a:p>
        </p:txBody>
      </p:sp>
    </p:spTree>
    <p:extLst>
      <p:ext uri="{BB962C8B-B14F-4D97-AF65-F5344CB8AC3E}">
        <p14:creationId xmlns:p14="http://schemas.microsoft.com/office/powerpoint/2010/main" val="20365624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73</a:t>
            </a:fld>
            <a:endParaRPr lang="en-US"/>
          </a:p>
        </p:txBody>
      </p:sp>
    </p:spTree>
    <p:extLst>
      <p:ext uri="{BB962C8B-B14F-4D97-AF65-F5344CB8AC3E}">
        <p14:creationId xmlns:p14="http://schemas.microsoft.com/office/powerpoint/2010/main" val="203656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97C465-78D7-4632-93E6-4724FE32007D}" type="slidenum">
              <a:rPr lang="en-US" smtClean="0"/>
              <a:pPr>
                <a:defRPr/>
              </a:pPr>
              <a:t>74</a:t>
            </a:fld>
            <a:endParaRPr lang="en-US"/>
          </a:p>
        </p:txBody>
      </p:sp>
    </p:spTree>
    <p:extLst>
      <p:ext uri="{BB962C8B-B14F-4D97-AF65-F5344CB8AC3E}">
        <p14:creationId xmlns:p14="http://schemas.microsoft.com/office/powerpoint/2010/main" val="41649677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76</a:t>
            </a:fld>
            <a:endParaRPr lang="en-US"/>
          </a:p>
        </p:txBody>
      </p:sp>
    </p:spTree>
    <p:extLst>
      <p:ext uri="{BB962C8B-B14F-4D97-AF65-F5344CB8AC3E}">
        <p14:creationId xmlns:p14="http://schemas.microsoft.com/office/powerpoint/2010/main" val="5592923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77</a:t>
            </a:fld>
            <a:endParaRPr lang="en-US"/>
          </a:p>
        </p:txBody>
      </p:sp>
    </p:spTree>
    <p:extLst>
      <p:ext uri="{BB962C8B-B14F-4D97-AF65-F5344CB8AC3E}">
        <p14:creationId xmlns:p14="http://schemas.microsoft.com/office/powerpoint/2010/main" val="5592923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79</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79</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79</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82</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82</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82</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82</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85</a:t>
            </a:fld>
            <a:endParaRPr lang="en-US"/>
          </a:p>
        </p:txBody>
      </p:sp>
    </p:spTree>
    <p:extLst>
      <p:ext uri="{BB962C8B-B14F-4D97-AF65-F5344CB8AC3E}">
        <p14:creationId xmlns:p14="http://schemas.microsoft.com/office/powerpoint/2010/main" val="133825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86</a:t>
            </a:fld>
            <a:endParaRPr lang="en-US"/>
          </a:p>
        </p:txBody>
      </p:sp>
    </p:spTree>
    <p:extLst>
      <p:ext uri="{BB962C8B-B14F-4D97-AF65-F5344CB8AC3E}">
        <p14:creationId xmlns:p14="http://schemas.microsoft.com/office/powerpoint/2010/main" val="13456361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87</a:t>
            </a:fld>
            <a:endParaRPr lang="en-US"/>
          </a:p>
        </p:txBody>
      </p:sp>
    </p:spTree>
    <p:extLst>
      <p:ext uri="{BB962C8B-B14F-4D97-AF65-F5344CB8AC3E}">
        <p14:creationId xmlns:p14="http://schemas.microsoft.com/office/powerpoint/2010/main" val="14979425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88</a:t>
            </a:fld>
            <a:endParaRPr lang="en-US"/>
          </a:p>
        </p:txBody>
      </p:sp>
    </p:spTree>
    <p:extLst>
      <p:ext uri="{BB962C8B-B14F-4D97-AF65-F5344CB8AC3E}">
        <p14:creationId xmlns:p14="http://schemas.microsoft.com/office/powerpoint/2010/main" val="2895780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89</a:t>
            </a:fld>
            <a:endParaRPr lang="en-US"/>
          </a:p>
        </p:txBody>
      </p:sp>
    </p:spTree>
    <p:extLst>
      <p:ext uri="{BB962C8B-B14F-4D97-AF65-F5344CB8AC3E}">
        <p14:creationId xmlns:p14="http://schemas.microsoft.com/office/powerpoint/2010/main" val="3903494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90</a:t>
            </a:fld>
            <a:endParaRPr lang="en-US"/>
          </a:p>
        </p:txBody>
      </p:sp>
    </p:spTree>
    <p:extLst>
      <p:ext uri="{BB962C8B-B14F-4D97-AF65-F5344CB8AC3E}">
        <p14:creationId xmlns:p14="http://schemas.microsoft.com/office/powerpoint/2010/main" val="2125891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92</a:t>
            </a:fld>
            <a:endParaRPr lang="en-US"/>
          </a:p>
        </p:txBody>
      </p:sp>
    </p:spTree>
    <p:extLst>
      <p:ext uri="{BB962C8B-B14F-4D97-AF65-F5344CB8AC3E}">
        <p14:creationId xmlns:p14="http://schemas.microsoft.com/office/powerpoint/2010/main" val="12312452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93</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93</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93</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16367405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94</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94</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94</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175658613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97</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97</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97</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97</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100</a:t>
            </a:fld>
            <a:endParaRPr lang="en-US"/>
          </a:p>
        </p:txBody>
      </p:sp>
    </p:spTree>
    <p:extLst>
      <p:ext uri="{BB962C8B-B14F-4D97-AF65-F5344CB8AC3E}">
        <p14:creationId xmlns:p14="http://schemas.microsoft.com/office/powerpoint/2010/main" val="9518162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101</a:t>
            </a:fld>
            <a:endParaRPr lang="en-US"/>
          </a:p>
        </p:txBody>
      </p:sp>
    </p:spTree>
    <p:extLst>
      <p:ext uri="{BB962C8B-B14F-4D97-AF65-F5344CB8AC3E}">
        <p14:creationId xmlns:p14="http://schemas.microsoft.com/office/powerpoint/2010/main" val="13985397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102</a:t>
            </a:fld>
            <a:endParaRPr lang="en-US"/>
          </a:p>
        </p:txBody>
      </p:sp>
    </p:spTree>
    <p:extLst>
      <p:ext uri="{BB962C8B-B14F-4D97-AF65-F5344CB8AC3E}">
        <p14:creationId xmlns:p14="http://schemas.microsoft.com/office/powerpoint/2010/main" val="22723010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105</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105</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105</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14</a:t>
            </a:fld>
            <a:endParaRPr lang="en-US"/>
          </a:p>
        </p:txBody>
      </p:sp>
    </p:spTree>
    <p:extLst>
      <p:ext uri="{BB962C8B-B14F-4D97-AF65-F5344CB8AC3E}">
        <p14:creationId xmlns:p14="http://schemas.microsoft.com/office/powerpoint/2010/main" val="327466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814520"/>
            <a:ext cx="8147325" cy="238111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27166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707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477000"/>
            <a:ext cx="1905000" cy="228600"/>
          </a:xfrm>
          <a:prstGeom prst="rect">
            <a:avLst/>
          </a:prstGeom>
        </p:spPr>
        <p:txBody>
          <a:bodyPr/>
          <a:lstStyle>
            <a:lvl1pPr>
              <a:defRPr/>
            </a:lvl1pPr>
          </a:lstStyle>
          <a:p>
            <a:pPr>
              <a:defRPr/>
            </a:pPr>
            <a:r>
              <a:rPr lang="en-US">
                <a:solidFill>
                  <a:srgbClr val="808080"/>
                </a:solidFill>
              </a:rPr>
              <a:t>2015-11-12</a:t>
            </a:r>
          </a:p>
          <a:p>
            <a:pPr>
              <a:defRPr/>
            </a:pPr>
            <a:endParaRPr lang="en-GB">
              <a:solidFill>
                <a:srgbClr val="808080"/>
              </a:solidFill>
            </a:endParaRPr>
          </a:p>
        </p:txBody>
      </p:sp>
      <p:sp>
        <p:nvSpPr>
          <p:cNvPr id="5" name="Rectangle 6"/>
          <p:cNvSpPr>
            <a:spLocks noGrp="1" noChangeArrowheads="1"/>
          </p:cNvSpPr>
          <p:nvPr>
            <p:ph type="sldNum" sz="quarter" idx="11"/>
          </p:nvPr>
        </p:nvSpPr>
        <p:spPr>
          <a:xfrm>
            <a:off x="6553200" y="6477000"/>
            <a:ext cx="1905000" cy="228600"/>
          </a:xfrm>
          <a:prstGeom prst="rect">
            <a:avLst/>
          </a:prstGeom>
        </p:spPr>
        <p:txBody>
          <a:bodyPr/>
          <a:lstStyle>
            <a:lvl1pPr>
              <a:defRPr/>
            </a:lvl1pPr>
          </a:lstStyle>
          <a:p>
            <a:pPr>
              <a:defRPr/>
            </a:pPr>
            <a:fld id="{700FC24B-60B6-4BDD-9202-ACAB6800D042}" type="slidenum">
              <a:rPr lang="en-GB" altLang="en-US">
                <a:solidFill>
                  <a:srgbClr val="808080"/>
                </a:solidFill>
              </a:rPr>
              <a:pPr>
                <a:defRPr/>
              </a:pPr>
              <a:t>‹#›</a:t>
            </a:fld>
            <a:endParaRPr lang="en-GB" altLang="en-US">
              <a:solidFill>
                <a:srgbClr val="808080"/>
              </a:solidFill>
            </a:endParaRPr>
          </a:p>
        </p:txBody>
      </p:sp>
    </p:spTree>
    <p:extLst>
      <p:ext uri="{BB962C8B-B14F-4D97-AF65-F5344CB8AC3E}">
        <p14:creationId xmlns:p14="http://schemas.microsoft.com/office/powerpoint/2010/main" val="1567113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4" cstate="print"/>
          <a:srcRect/>
          <a:stretch>
            <a:fillRect/>
          </a:stretch>
        </p:blipFill>
        <p:spPr bwMode="auto">
          <a:xfrm>
            <a:off x="501070" y="279790"/>
            <a:ext cx="2356931" cy="1036935"/>
          </a:xfrm>
          <a:prstGeom prst="rect">
            <a:avLst/>
          </a:prstGeom>
          <a:noFill/>
          <a:ln w="9525">
            <a:noFill/>
            <a:miter lim="800000"/>
            <a:headEnd/>
            <a:tailEnd/>
          </a:ln>
        </p:spPr>
      </p:pic>
      <p:pic>
        <p:nvPicPr>
          <p:cNvPr id="1029" name="Picture 1" descr="part1"/>
          <p:cNvPicPr>
            <a:picLocks noChangeAspect="1" noChangeArrowheads="1"/>
          </p:cNvPicPr>
          <p:nvPr userDrawn="1"/>
        </p:nvPicPr>
        <p:blipFill>
          <a:blip r:embed="rId5" cstate="print"/>
          <a:srcRect/>
          <a:stretch>
            <a:fillRect/>
          </a:stretch>
        </p:blipFill>
        <p:spPr bwMode="auto">
          <a:xfrm>
            <a:off x="1422790" y="5909865"/>
            <a:ext cx="6239275" cy="82196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7238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p9sfayo7MAhXGCw8KHWjECp4QjRwIBw&amp;url=http://www.free-power-point-templates.com/articles/traffic-light-symbols-for-powerpoint-presentations/&amp;psig=AFQjCNGReOqR1_2HnQSlvR4htf4G0yUj3Q&amp;ust=1460738884232548"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p9sfayo7MAhXGCw8KHWjECp4QjRwIBw&amp;url=http://www.free-power-point-templates.com/articles/traffic-light-symbols-for-powerpoint-presentations/&amp;psig=AFQjCNGReOqR1_2HnQSlvR4htf4G0yUj3Q&amp;ust=146073888423254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cwe.ccsds.org/fm/Lists/Projects/DispForm.aspx?ID=371&amp;ContentTypeId=0x0100B63160D64FE81342BE42A874DE7E703D"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hyperlink" Target="http://www.google.nl/url?sa=i&amp;rct=j&amp;q=&amp;esrc=s&amp;source=images&amp;cd=&amp;cad=rja&amp;uact=8&amp;ved=0ahUKEwip9sfayo7MAhXGCw8KHWjECp4QjRwIBw&amp;url=http://www.free-power-point-templates.com/articles/traffic-light-symbols-for-powerpoint-presentations/&amp;psig=AFQjCNGReOqR1_2HnQSlvR4htf4G0yUj3Q&amp;ust=1460738884232548" TargetMode="External"/><Relationship Id="rId4" Type="http://schemas.openxmlformats.org/officeDocument/2006/relationships/hyperlink" Target="http://cwe.ccsds.org/fm/Lists/Projects/DispForm.aspx?ID=370&amp;ContentTypeId=0x0100B63160D64FE81342BE42A874DE7E703D"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p9sfayo7MAhXGCw8KHWjECp4QjRwIBw&amp;url=http://www.free-power-point-templates.com/articles/traffic-light-symbols-for-powerpoint-presentations/&amp;psig=AFQjCNGReOqR1_2HnQSlvR4htf4G0yUj3Q&amp;ust=1460738884232548"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ip9sfayo7MAhXGCw8KHWjECp4QjRwIBw&amp;url=http://www.free-power-point-templates.com/articles/traffic-light-symbols-for-powerpoint-presentations/&amp;psig=AFQjCNGReOqR1_2HnQSlvR4htf4G0yUj3Q&amp;ust=1460738884232548"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hyperlink" Target="http://cwe.ccsds.org/fm/Lists/Projects/DispForm.aspx?ID=370&amp;ContentTypeId=0x0100B63160D64FE81342BE42A874DE7E703D" TargetMode="External"/><Relationship Id="rId2" Type="http://schemas.openxmlformats.org/officeDocument/2006/relationships/hyperlink" Target="http://cwe.ccsds.org/fm/Lists/Projects/DispForm.aspx?ID=371&amp;ContentTypeId=0x0100B63160D64FE81342BE42A874DE7E703D"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0ahUKEwip9sfayo7MAhXGCw8KHWjECp4QjRwIBw&amp;url=http://www.free-power-point-templates.com/articles/traffic-light-symbols-for-powerpoint-presentations/&amp;psig=AFQjCNGReOqR1_2HnQSlvR4htf4G0yUj3Q&amp;ust=1460738884232548"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ccsds.org/" TargetMode="Externa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3095" y="1662370"/>
            <a:ext cx="7873025" cy="2677656"/>
          </a:xfrm>
          <a:prstGeom prst="rect">
            <a:avLst/>
          </a:prstGeom>
          <a:noFill/>
        </p:spPr>
        <p:txBody>
          <a:bodyPr wrap="square" rtlCol="0">
            <a:spAutoFit/>
          </a:bodyPr>
          <a:lstStyle/>
          <a:p>
            <a:r>
              <a:rPr lang="en-GB" sz="2800" dirty="0"/>
              <a:t>CCSDS Engineering Steering Group (CESG):</a:t>
            </a:r>
          </a:p>
          <a:p>
            <a:r>
              <a:rPr lang="en-GB" sz="2800" dirty="0" smtClean="0"/>
              <a:t>Report </a:t>
            </a:r>
            <a:r>
              <a:rPr lang="en-GB" sz="2800" dirty="0"/>
              <a:t>to </a:t>
            </a:r>
            <a:r>
              <a:rPr lang="en-GB" sz="2800" dirty="0" smtClean="0"/>
              <a:t>the CCSDS </a:t>
            </a:r>
            <a:r>
              <a:rPr lang="en-GB" sz="2800" dirty="0"/>
              <a:t>Management Council (</a:t>
            </a:r>
            <a:r>
              <a:rPr lang="en-GB" sz="2800" dirty="0" smtClean="0"/>
              <a:t>CMC) concerning </a:t>
            </a:r>
            <a:r>
              <a:rPr lang="en-GB" sz="2800" dirty="0"/>
              <a:t>the </a:t>
            </a:r>
            <a:r>
              <a:rPr lang="en-GB" sz="2800" dirty="0" smtClean="0"/>
              <a:t>Fall </a:t>
            </a:r>
            <a:r>
              <a:rPr lang="en-GB" sz="2800" dirty="0"/>
              <a:t>2016 Technical </a:t>
            </a:r>
            <a:r>
              <a:rPr lang="en-GB" sz="2800" dirty="0" smtClean="0"/>
              <a:t>Plenary</a:t>
            </a:r>
            <a:endParaRPr lang="en-US" sz="2800" dirty="0" smtClean="0"/>
          </a:p>
          <a:p>
            <a:endParaRPr lang="en-US" sz="2800" dirty="0"/>
          </a:p>
          <a:p>
            <a:r>
              <a:rPr lang="en-US" sz="1400" b="0" dirty="0" smtClean="0"/>
              <a:t>Nestor </a:t>
            </a:r>
            <a:r>
              <a:rPr lang="en-US" sz="1400" b="0" dirty="0" err="1" smtClean="0"/>
              <a:t>Peccia</a:t>
            </a:r>
            <a:r>
              <a:rPr lang="en-US" sz="1400" b="0" dirty="0" smtClean="0"/>
              <a:t> (</a:t>
            </a:r>
            <a:r>
              <a:rPr lang="en-US" sz="1400" b="0" dirty="0" smtClean="0"/>
              <a:t>CESG</a:t>
            </a:r>
            <a:r>
              <a:rPr lang="en-US" sz="1400" b="0" dirty="0" smtClean="0"/>
              <a:t> </a:t>
            </a:r>
            <a:r>
              <a:rPr lang="en-US" sz="1400" b="0" dirty="0" smtClean="0"/>
              <a:t>Chair)</a:t>
            </a:r>
          </a:p>
          <a:p>
            <a:r>
              <a:rPr lang="en-US" sz="1400" b="0" dirty="0" smtClean="0"/>
              <a:t>Wallace Tai</a:t>
            </a:r>
            <a:r>
              <a:rPr lang="en-US" sz="1400" b="0" dirty="0" smtClean="0"/>
              <a:t> (</a:t>
            </a:r>
            <a:r>
              <a:rPr lang="en-US" sz="1400" b="0" dirty="0" smtClean="0"/>
              <a:t>CESG</a:t>
            </a:r>
            <a:r>
              <a:rPr lang="en-US" sz="1400" b="0" dirty="0" smtClean="0"/>
              <a:t> </a:t>
            </a:r>
            <a:r>
              <a:rPr lang="en-US" sz="1400" b="0" dirty="0" smtClean="0"/>
              <a:t>Deputy Chair)</a:t>
            </a:r>
            <a:endParaRPr lang="en-US" sz="1400" b="0" dirty="0"/>
          </a:p>
        </p:txBody>
      </p:sp>
      <p:sp>
        <p:nvSpPr>
          <p:cNvPr id="4" name="Text Box 12"/>
          <p:cNvSpPr txBox="1">
            <a:spLocks noChangeArrowheads="1"/>
          </p:cNvSpPr>
          <p:nvPr/>
        </p:nvSpPr>
        <p:spPr bwMode="auto">
          <a:xfrm>
            <a:off x="678527" y="4389125"/>
            <a:ext cx="2877711" cy="1477328"/>
          </a:xfrm>
          <a:prstGeom prst="rect">
            <a:avLst/>
          </a:prstGeom>
          <a:noFill/>
          <a:ln w="12700">
            <a:noFill/>
            <a:miter lim="800000"/>
            <a:headEnd type="none" w="sm" len="sm"/>
            <a:tailEnd type="none" w="sm" len="sm"/>
          </a:ln>
        </p:spPr>
        <p:txBody>
          <a:bodyPr wrap="none">
            <a:spAutoFit/>
          </a:bodyPr>
          <a:lstStyle/>
          <a:p>
            <a:pPr algn="ctr" eaLnBrk="0" hangingPunct="0"/>
            <a:endParaRPr lang="en-US" sz="1800" b="0" dirty="0">
              <a:solidFill>
                <a:srgbClr val="000099"/>
              </a:solidFill>
              <a:latin typeface="+mn-lt"/>
            </a:endParaRPr>
          </a:p>
          <a:p>
            <a:pPr algn="ctr" eaLnBrk="0" hangingPunct="0"/>
            <a:r>
              <a:rPr lang="en-US" sz="1800" b="0" dirty="0" smtClean="0">
                <a:latin typeface="+mn-lt"/>
              </a:rPr>
              <a:t>Joint CMC-CESG Meeting</a:t>
            </a:r>
          </a:p>
          <a:p>
            <a:pPr eaLnBrk="0" hangingPunct="0"/>
            <a:r>
              <a:rPr lang="en-US" sz="1800" b="0" dirty="0" smtClean="0">
                <a:latin typeface="+mn-lt"/>
              </a:rPr>
              <a:t>ASI Rome</a:t>
            </a:r>
            <a:r>
              <a:rPr lang="en-US" sz="1800" b="0" dirty="0" smtClean="0">
                <a:latin typeface="+mn-lt"/>
              </a:rPr>
              <a:t>, Italy</a:t>
            </a:r>
            <a:endParaRPr lang="en-US" sz="1800" b="0" u="sng" dirty="0">
              <a:latin typeface="+mn-lt"/>
            </a:endParaRPr>
          </a:p>
          <a:p>
            <a:pPr eaLnBrk="0" hangingPunct="0"/>
            <a:r>
              <a:rPr lang="en-US" sz="1800" b="0" dirty="0" smtClean="0">
                <a:latin typeface="+mn-lt"/>
              </a:rPr>
              <a:t>25 October </a:t>
            </a:r>
            <a:r>
              <a:rPr lang="en-US" sz="1800" b="0" dirty="0" smtClean="0">
                <a:latin typeface="+mn-lt"/>
              </a:rPr>
              <a:t>2016</a:t>
            </a:r>
            <a:endParaRPr lang="en-US" sz="1800" b="0" u="sng" dirty="0">
              <a:latin typeface="+mn-lt"/>
            </a:endParaRPr>
          </a:p>
          <a:p>
            <a:pPr algn="ctr" eaLnBrk="0" hangingPunct="0"/>
            <a:endParaRPr lang="en-US" sz="1800" b="0" u="sng" dirty="0">
              <a:solidFill>
                <a:srgbClr val="0033CC"/>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MOIMS</a:t>
            </a:r>
            <a:r>
              <a:rPr lang="en-US" sz="2800" b="1" dirty="0" smtClean="0"/>
              <a:t> Meeting Demographics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98982435"/>
              </p:ext>
            </p:extLst>
          </p:nvPr>
        </p:nvGraphicFramePr>
        <p:xfrm>
          <a:off x="457200" y="890626"/>
          <a:ext cx="8382000" cy="5341939"/>
        </p:xfrm>
        <a:graphic>
          <a:graphicData uri="http://schemas.openxmlformats.org/drawingml/2006/table">
            <a:tbl>
              <a:tblPr/>
              <a:tblGrid>
                <a:gridCol w="1524000"/>
                <a:gridCol w="990600"/>
                <a:gridCol w="1371600"/>
                <a:gridCol w="1066800"/>
                <a:gridCol w="914400"/>
                <a:gridCol w="1396610"/>
                <a:gridCol w="1117990"/>
              </a:tblGrid>
              <a:tr h="3667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Plenary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DAI WG</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MP&amp;S WG</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NAV WG</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SM&amp;C WG</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TEL WG</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ASI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4</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1</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4</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DLR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1</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4</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ESA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8</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3</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7</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INPE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JAXA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1</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1</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NASA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5</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6</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5</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RFSA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1</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UKSA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1</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3</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Other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TOTAL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10</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21</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14</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25</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439738">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Meeting Duration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4d</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2d</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4d</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4d</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0d</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439738">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Agency Diversity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6</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5</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5</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charset="0"/>
                          <a:ea typeface="Arial" charset="0"/>
                          <a:cs typeface="Arial" charset="0"/>
                        </a:rPr>
                        <a:t>9</a:t>
                      </a: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Tree>
    <p:extLst>
      <p:ext uri="{BB962C8B-B14F-4D97-AF65-F5344CB8AC3E}">
        <p14:creationId xmlns:p14="http://schemas.microsoft.com/office/powerpoint/2010/main" val="605682091"/>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Goals for this meeting cycle: </a:t>
            </a:r>
          </a:p>
          <a:p>
            <a:pPr marL="742950" lvl="1" indent="-285750">
              <a:buFontTx/>
              <a:buChar char="-"/>
              <a:defRPr/>
            </a:pPr>
            <a:r>
              <a:rPr lang="en-US" sz="1300" b="0" dirty="0" smtClean="0"/>
              <a:t>Forward </a:t>
            </a:r>
            <a:r>
              <a:rPr lang="en-US" sz="1300" b="0" dirty="0"/>
              <a:t>Frame </a:t>
            </a:r>
            <a:r>
              <a:rPr lang="en-US" sz="1300" b="0" dirty="0" smtClean="0"/>
              <a:t> CSTS (BB):  recommendation has advanced, definition of “production engine”, definition of service provision ‘boundaries’, prototype </a:t>
            </a:r>
            <a:r>
              <a:rPr lang="en-US" sz="1300" b="0" dirty="0"/>
              <a:t>plan </a:t>
            </a:r>
            <a:r>
              <a:rPr lang="en-US" sz="1300" b="0" dirty="0" smtClean="0"/>
              <a:t>and initial assessment of requires resources</a:t>
            </a:r>
          </a:p>
          <a:p>
            <a:pPr marL="742950" lvl="1" indent="-285750">
              <a:buFontTx/>
              <a:buChar char="-"/>
              <a:defRPr/>
            </a:pPr>
            <a:r>
              <a:rPr lang="en-US" sz="1300" b="0" dirty="0"/>
              <a:t>Tracking Data Service (BB</a:t>
            </a:r>
            <a:r>
              <a:rPr lang="en-US" sz="1300" b="0" dirty="0" smtClean="0"/>
              <a:t>) :  assess readiness for </a:t>
            </a:r>
            <a:r>
              <a:rPr lang="en-US" sz="1300" b="0" dirty="0"/>
              <a:t>RED1 Agency </a:t>
            </a:r>
            <a:r>
              <a:rPr lang="en-US" sz="1300" b="0" dirty="0" smtClean="0"/>
              <a:t>Review: progress on prototype has been assessed. Resources have been assigned. </a:t>
            </a:r>
          </a:p>
          <a:p>
            <a:pPr marL="742950" lvl="1" indent="-285750">
              <a:buFontTx/>
              <a:buChar char="-"/>
              <a:defRPr/>
            </a:pPr>
            <a:r>
              <a:rPr lang="en-US" sz="1300" b="0" dirty="0"/>
              <a:t>Concept + Guidelines (</a:t>
            </a:r>
            <a:r>
              <a:rPr lang="en-US" sz="1300" b="0" dirty="0" smtClean="0"/>
              <a:t>GB, MB): progress has been assed,  </a:t>
            </a:r>
            <a:r>
              <a:rPr lang="en-US" sz="1300" b="0" dirty="0" err="1" smtClean="0"/>
              <a:t>workplan</a:t>
            </a:r>
            <a:r>
              <a:rPr lang="en-US" sz="1300" b="0" dirty="0" smtClean="0"/>
              <a:t> for finalization has been established</a:t>
            </a:r>
          </a:p>
          <a:p>
            <a:pPr marL="742950" lvl="1" indent="-285750">
              <a:buFontTx/>
              <a:buChar char="-"/>
              <a:defRPr/>
            </a:pPr>
            <a:endParaRPr lang="en-US" sz="1300" b="0" dirty="0"/>
          </a:p>
          <a:p>
            <a:pPr marL="742950" lvl="1" indent="-285750">
              <a:buFontTx/>
              <a:buChar char="-"/>
              <a:defRPr/>
            </a:pPr>
            <a:r>
              <a:rPr lang="en-US" sz="1300" b="0" dirty="0" smtClean="0"/>
              <a:t>RMP +SANA </a:t>
            </a:r>
            <a:r>
              <a:rPr lang="en-US" sz="1300" b="0" dirty="0"/>
              <a:t>Registry </a:t>
            </a:r>
            <a:r>
              <a:rPr lang="en-US" sz="1300" b="0" dirty="0" smtClean="0"/>
              <a:t>: alignment to RMP has been achieved for CSTS SFW and MD CSTS . </a:t>
            </a:r>
            <a:r>
              <a:rPr lang="en-US" sz="1300" b="0" dirty="0"/>
              <a:t>P</a:t>
            </a:r>
            <a:r>
              <a:rPr lang="en-US" sz="1300" b="0" dirty="0" smtClean="0"/>
              <a:t>rogress on  </a:t>
            </a:r>
            <a:r>
              <a:rPr lang="en-US" sz="1300" b="0" dirty="0"/>
              <a:t>registries </a:t>
            </a:r>
            <a:r>
              <a:rPr lang="en-US" sz="1300" b="0" dirty="0" smtClean="0"/>
              <a:t>concepts and  registry tool for OIDs</a:t>
            </a:r>
            <a:r>
              <a:rPr lang="en-US" sz="1300" b="0" dirty="0"/>
              <a:t>						</a:t>
            </a:r>
            <a:endParaRPr lang="en-US" sz="1300" b="0" dirty="0" smtClean="0"/>
          </a:p>
          <a:p>
            <a:pPr marL="742950" lvl="1" indent="-285750">
              <a:buFontTx/>
              <a:buChar char="-"/>
              <a:defRPr/>
            </a:pPr>
            <a:r>
              <a:rPr lang="en-US" sz="1300" b="0" dirty="0" smtClean="0"/>
              <a:t>Functional Resource Model:  Presentation for CESG has been finalized.</a:t>
            </a: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smtClean="0"/>
              <a:t>WG objectives from initial charter are  approaching accomplishment. New projects, although chartered, require resources allocation. </a:t>
            </a: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300" b="0" dirty="0">
                <a:solidFill>
                  <a:srgbClr val="000000"/>
                </a:solidFill>
              </a:rPr>
              <a:t>Forward Frame  </a:t>
            </a:r>
            <a:r>
              <a:rPr lang="en-US" sz="1300" b="0" dirty="0" smtClean="0">
                <a:solidFill>
                  <a:srgbClr val="000000"/>
                </a:solidFill>
              </a:rPr>
              <a:t>CSTS: resources for Prototype development need to be urgently identified</a:t>
            </a:r>
          </a:p>
          <a:p>
            <a:pPr marL="747713" lvl="1" indent="-290513">
              <a:lnSpc>
                <a:spcPct val="120000"/>
              </a:lnSpc>
              <a:spcBef>
                <a:spcPts val="0"/>
              </a:spcBef>
              <a:buClr>
                <a:srgbClr val="000000"/>
              </a:buClr>
              <a:buSzPct val="95000"/>
              <a:buFont typeface="ArialMT" charset="0"/>
              <a:buChar char="•"/>
            </a:pPr>
            <a:r>
              <a:rPr lang="en-US" sz="1300" b="0" dirty="0" smtClean="0">
                <a:solidFill>
                  <a:srgbClr val="000000"/>
                </a:solidFill>
              </a:rPr>
              <a:t>Forward services benefit from the availability of Service Control CSTS. That project, although chartered, has no resources allocated.</a:t>
            </a:r>
          </a:p>
          <a:p>
            <a:pPr marL="747713" lvl="1" indent="-290513">
              <a:lnSpc>
                <a:spcPct val="120000"/>
              </a:lnSpc>
              <a:spcBef>
                <a:spcPts val="0"/>
              </a:spcBef>
              <a:buClr>
                <a:srgbClr val="000000"/>
              </a:buClr>
              <a:buSzPct val="95000"/>
              <a:buFont typeface="ArialMT" charset="0"/>
              <a:buChar char="•"/>
            </a:pPr>
            <a:r>
              <a:rPr lang="en-US" sz="1300" b="0" dirty="0" smtClean="0">
                <a:solidFill>
                  <a:srgbClr val="000000"/>
                </a:solidFill>
              </a:rPr>
              <a:t>Deputy WG Chair : is replacement needed?</a:t>
            </a:r>
            <a:endParaRPr lang="en-US" sz="1900" b="0" dirty="0" smtClean="0"/>
          </a:p>
          <a:p>
            <a:pPr defTabSz="914400">
              <a:lnSpc>
                <a:spcPct val="120000"/>
              </a:lnSpc>
              <a:spcBef>
                <a:spcPts val="0"/>
              </a:spcBef>
            </a:pPr>
            <a:r>
              <a:rPr lang="en-US" sz="1900" b="0" dirty="0" smtClean="0"/>
              <a:t>Planning:</a:t>
            </a:r>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lvl="1">
              <a:lnSpc>
                <a:spcPct val="120000"/>
              </a:lnSpc>
              <a:spcBef>
                <a:spcPts val="0"/>
              </a:spcBef>
              <a:buClr>
                <a:srgbClr val="000000"/>
              </a:buClr>
              <a:buSzPct val="95000"/>
            </a:pPr>
            <a:r>
              <a:rPr lang="en-US" sz="1200" b="0" dirty="0" smtClean="0"/>
              <a:t>]</a:t>
            </a: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CSS CSTS Executive Summary </a:t>
            </a:r>
            <a:endParaRPr lang="en-US" dirty="0"/>
          </a:p>
        </p:txBody>
      </p:sp>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11" y="3686880"/>
            <a:ext cx="8915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263922"/>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marL="747713" lvl="1" indent="-290513" defTabSz="914400">
              <a:lnSpc>
                <a:spcPct val="120000"/>
              </a:lnSpc>
              <a:spcBef>
                <a:spcPts val="0"/>
              </a:spcBef>
              <a:buSzPct val="95000"/>
              <a:buFont typeface="ArialMT" charset="0"/>
              <a:buChar char="•"/>
            </a:pPr>
            <a:endParaRPr lang="en-US" b="0" dirty="0" smtClean="0"/>
          </a:p>
        </p:txBody>
      </p:sp>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 CSTS</a:t>
            </a:r>
            <a:r>
              <a:rPr lang="en-US" sz="2800" b="1" dirty="0" smtClean="0"/>
              <a:t> Additional Viewgraphs</a:t>
            </a:r>
            <a:endParaRPr lang="en-US" dirty="0"/>
          </a:p>
        </p:txBody>
      </p:sp>
      <p:sp>
        <p:nvSpPr>
          <p:cNvPr id="2" name="Rectangle 1"/>
          <p:cNvSpPr/>
          <p:nvPr/>
        </p:nvSpPr>
        <p:spPr>
          <a:xfrm>
            <a:off x="501070" y="971080"/>
            <a:ext cx="8372290" cy="1384995"/>
          </a:xfrm>
          <a:prstGeom prst="rect">
            <a:avLst/>
          </a:prstGeom>
        </p:spPr>
        <p:txBody>
          <a:bodyPr wrap="square">
            <a:spAutoFit/>
          </a:bodyPr>
          <a:lstStyle/>
          <a:p>
            <a:pPr>
              <a:lnSpc>
                <a:spcPct val="120000"/>
              </a:lnSpc>
              <a:spcBef>
                <a:spcPts val="0"/>
              </a:spcBef>
              <a:buClr>
                <a:srgbClr val="000000"/>
              </a:buClr>
              <a:buSzPct val="95000"/>
            </a:pPr>
            <a:r>
              <a:rPr lang="en-US" sz="1400" b="0" dirty="0"/>
              <a:t>Interaction with other WGs</a:t>
            </a:r>
            <a:endParaRPr lang="en-US" sz="1100" b="0" dirty="0"/>
          </a:p>
          <a:p>
            <a:pPr marL="628650" lvl="1" indent="-171450">
              <a:lnSpc>
                <a:spcPct val="120000"/>
              </a:lnSpc>
              <a:spcBef>
                <a:spcPts val="0"/>
              </a:spcBef>
              <a:buClr>
                <a:srgbClr val="000000"/>
              </a:buClr>
              <a:buSzPct val="95000"/>
              <a:buFont typeface="Arial" panose="020B0604020202020204" pitchFamily="34" charset="0"/>
              <a:buChar char="•"/>
            </a:pPr>
            <a:r>
              <a:rPr lang="en-US" sz="1400" b="0" dirty="0" smtClean="0"/>
              <a:t>CSSM- CSTS : Service Control Architecture</a:t>
            </a:r>
            <a:endParaRPr lang="en-US" sz="1400" b="0" dirty="0"/>
          </a:p>
          <a:p>
            <a:pPr>
              <a:lnSpc>
                <a:spcPct val="120000"/>
              </a:lnSpc>
              <a:spcBef>
                <a:spcPts val="0"/>
              </a:spcBef>
              <a:buClr>
                <a:srgbClr val="000000"/>
              </a:buClr>
              <a:buSzPct val="95000"/>
            </a:pPr>
            <a:r>
              <a:rPr lang="en-US" sz="1400" b="0" dirty="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400" b="0" dirty="0" smtClean="0"/>
              <a:t>CSTS Specification Framework : AD resolution for Blue Book poll.</a:t>
            </a:r>
          </a:p>
          <a:p>
            <a:pPr marL="742950" lvl="1" indent="-285750">
              <a:lnSpc>
                <a:spcPct val="120000"/>
              </a:lnSpc>
              <a:spcBef>
                <a:spcPts val="0"/>
              </a:spcBef>
              <a:buClr>
                <a:srgbClr val="000000"/>
              </a:buClr>
              <a:buSzPct val="95000"/>
              <a:buFont typeface="Arial" panose="020B0604020202020204" pitchFamily="34" charset="0"/>
              <a:buChar char="•"/>
            </a:pPr>
            <a:r>
              <a:rPr lang="en-US" sz="1400" b="0" dirty="0" smtClean="0"/>
              <a:t>MD CSTS: resolution planned to be issued by 5th November 2016</a:t>
            </a:r>
            <a:endParaRPr lang="en-US" sz="1400" b="0" dirty="0"/>
          </a:p>
        </p:txBody>
      </p:sp>
    </p:spTree>
    <p:extLst>
      <p:ext uri="{BB962C8B-B14F-4D97-AF65-F5344CB8AC3E}">
        <p14:creationId xmlns:p14="http://schemas.microsoft.com/office/powerpoint/2010/main" val="3675295608"/>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10221"/>
            <a:ext cx="8872537" cy="60679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62500" lnSpcReduction="20000"/>
          </a:bodyPr>
          <a:lstStyle/>
          <a:p>
            <a:pPr defTabSz="914400">
              <a:lnSpc>
                <a:spcPct val="120000"/>
              </a:lnSpc>
              <a:spcBef>
                <a:spcPts val="0"/>
              </a:spcBef>
            </a:pPr>
            <a:r>
              <a:rPr lang="en-US" sz="1900" b="0" dirty="0" smtClean="0"/>
              <a:t>Goals for this meeting cycle:</a:t>
            </a:r>
          </a:p>
          <a:p>
            <a:pPr marL="342900" indent="-342900" defTabSz="914400">
              <a:lnSpc>
                <a:spcPct val="120000"/>
              </a:lnSpc>
              <a:spcBef>
                <a:spcPts val="0"/>
              </a:spcBef>
              <a:buFont typeface="Arial" panose="020B0604020202020204" pitchFamily="34" charset="0"/>
              <a:buChar char="•"/>
            </a:pPr>
            <a:r>
              <a:rPr lang="en-US" sz="1900" b="0" u="sng" dirty="0" smtClean="0"/>
              <a:t>General</a:t>
            </a:r>
            <a:r>
              <a:rPr lang="en-US" sz="1900" b="0" dirty="0" smtClean="0"/>
              <a:t>: </a:t>
            </a:r>
            <a:r>
              <a:rPr lang="en-US" sz="1900" b="0" dirty="0"/>
              <a:t>C</a:t>
            </a:r>
            <a:r>
              <a:rPr lang="en-US" sz="1900" b="0" dirty="0" smtClean="0"/>
              <a:t>oncurrence on re-baselining program of work (resource implosion) </a:t>
            </a:r>
          </a:p>
          <a:p>
            <a:pPr marL="342900" indent="-342900" defTabSz="914400">
              <a:lnSpc>
                <a:spcPct val="120000"/>
              </a:lnSpc>
              <a:spcBef>
                <a:spcPts val="0"/>
              </a:spcBef>
              <a:buFont typeface="Arial" panose="020B0604020202020204" pitchFamily="34" charset="0"/>
              <a:buChar char="•"/>
            </a:pPr>
            <a:r>
              <a:rPr lang="en-US" sz="1900" b="0" u="sng" dirty="0" smtClean="0">
                <a:latin typeface="Arial" pitchFamily="34" charset="0"/>
                <a:cs typeface="Arial" pitchFamily="34" charset="0"/>
                <a:sym typeface="Arial" pitchFamily="34" charset="0"/>
              </a:rPr>
              <a:t>Schedule of Services Book</a:t>
            </a:r>
            <a:r>
              <a:rPr lang="en-US" sz="1900" b="0" dirty="0" smtClean="0">
                <a:latin typeface="Arial" pitchFamily="34" charset="0"/>
                <a:cs typeface="Arial" pitchFamily="34" charset="0"/>
                <a:sym typeface="Arial" pitchFamily="34" charset="0"/>
              </a:rPr>
              <a:t>: Finalize for CESG BB Poll </a:t>
            </a:r>
          </a:p>
          <a:p>
            <a:pPr marL="342900" indent="-342900" defTabSz="914400">
              <a:lnSpc>
                <a:spcPct val="120000"/>
              </a:lnSpc>
              <a:spcBef>
                <a:spcPts val="0"/>
              </a:spcBef>
              <a:buFont typeface="Arial" panose="020B0604020202020204" pitchFamily="34" charset="0"/>
              <a:buChar char="•"/>
            </a:pPr>
            <a:r>
              <a:rPr lang="en-US" sz="1900" b="0" u="sng" dirty="0" smtClean="0">
                <a:latin typeface="Arial" pitchFamily="34" charset="0"/>
                <a:cs typeface="Arial" pitchFamily="34" charset="0"/>
                <a:sym typeface="Arial" pitchFamily="34" charset="0"/>
              </a:rPr>
              <a:t>Planning Information Format</a:t>
            </a:r>
            <a:r>
              <a:rPr lang="en-US" sz="1900" b="0" dirty="0" smtClean="0">
                <a:latin typeface="Arial" pitchFamily="34" charset="0"/>
                <a:cs typeface="Arial" pitchFamily="34" charset="0"/>
                <a:sym typeface="Arial" pitchFamily="34" charset="0"/>
              </a:rPr>
              <a:t>: Determine likely Red-1 agency review date</a:t>
            </a:r>
          </a:p>
          <a:p>
            <a:pPr marL="342900" indent="-342900" defTabSz="914400">
              <a:lnSpc>
                <a:spcPct val="120000"/>
              </a:lnSpc>
              <a:spcBef>
                <a:spcPts val="0"/>
              </a:spcBef>
              <a:buFont typeface="Arial" panose="020B0604020202020204" pitchFamily="34" charset="0"/>
              <a:buChar char="•"/>
            </a:pPr>
            <a:r>
              <a:rPr lang="en-US" sz="1900" b="0" u="sng" dirty="0" smtClean="0">
                <a:latin typeface="Arial" pitchFamily="34" charset="0"/>
                <a:cs typeface="Arial" pitchFamily="34" charset="0"/>
                <a:sym typeface="Arial" pitchFamily="34" charset="0"/>
              </a:rPr>
              <a:t>Terrestrial Generic File Transfer</a:t>
            </a:r>
            <a:r>
              <a:rPr lang="en-US" sz="1900" b="0" dirty="0" smtClean="0">
                <a:latin typeface="Arial" pitchFamily="34" charset="0"/>
                <a:cs typeface="Arial" pitchFamily="34" charset="0"/>
                <a:sym typeface="Arial" pitchFamily="34" charset="0"/>
              </a:rPr>
              <a:t>:  Plan for XFDU usage/incorporation  </a:t>
            </a:r>
          </a:p>
          <a:p>
            <a:pPr marL="342900" indent="-342900" defTabSz="914400">
              <a:lnSpc>
                <a:spcPct val="120000"/>
              </a:lnSpc>
              <a:spcBef>
                <a:spcPts val="0"/>
              </a:spcBef>
              <a:buFont typeface="Arial" panose="020B0604020202020204" pitchFamily="34" charset="0"/>
              <a:buChar char="•"/>
            </a:pPr>
            <a:r>
              <a:rPr lang="en-US" sz="1900" b="0" u="sng" dirty="0" smtClean="0">
                <a:latin typeface="Arial" pitchFamily="34" charset="0"/>
                <a:cs typeface="Arial" pitchFamily="34" charset="0"/>
                <a:sym typeface="Arial" pitchFamily="34" charset="0"/>
              </a:rPr>
              <a:t>Service Management Utilization Request Format</a:t>
            </a:r>
            <a:r>
              <a:rPr lang="en-US" sz="1900" b="0" dirty="0" smtClean="0">
                <a:latin typeface="Arial" pitchFamily="34" charset="0"/>
                <a:cs typeface="Arial" pitchFamily="34" charset="0"/>
                <a:sym typeface="Arial" pitchFamily="34" charset="0"/>
              </a:rPr>
              <a:t>: Review current draft; assess Red-1 readiness  </a:t>
            </a: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dirty="0" smtClean="0">
                <a:solidFill>
                  <a:srgbClr val="00B050"/>
                </a:solidFill>
                <a:sym typeface="Wingdings" panose="05000000000000000000" pitchFamily="2" charset="2"/>
              </a:rPr>
              <a:t></a:t>
            </a:r>
            <a:r>
              <a:rPr lang="en-US" sz="1900" b="0" dirty="0" smtClean="0">
                <a:sym typeface="Wingdings" panose="05000000000000000000" pitchFamily="2" charset="2"/>
              </a:rPr>
              <a:t> </a:t>
            </a:r>
            <a:r>
              <a:rPr lang="en-US" sz="1900" b="0" dirty="0" smtClean="0"/>
              <a:t>Okay, given re-baselined program of work</a:t>
            </a:r>
          </a:p>
          <a:p>
            <a:pPr marL="1204913" lvl="2" indent="-290513">
              <a:lnSpc>
                <a:spcPct val="120000"/>
              </a:lnSpc>
              <a:spcBef>
                <a:spcPts val="0"/>
              </a:spcBef>
              <a:buClr>
                <a:srgbClr val="000000"/>
              </a:buClr>
              <a:buSzPct val="95000"/>
              <a:buFont typeface="ArialMT" charset="0"/>
              <a:buChar char="•"/>
            </a:pPr>
            <a:r>
              <a:rPr lang="en-US" sz="1900" dirty="0">
                <a:solidFill>
                  <a:srgbClr val="00B050"/>
                </a:solidFill>
                <a:sym typeface="Wingdings" panose="05000000000000000000" pitchFamily="2" charset="2"/>
              </a:rPr>
              <a:t> </a:t>
            </a:r>
            <a:r>
              <a:rPr lang="en-US" sz="1900" b="0" dirty="0" smtClean="0"/>
              <a:t>Registry sessions with SANA  - have (finally) cleared path for Schedule of Services</a:t>
            </a:r>
          </a:p>
          <a:p>
            <a:pPr marL="1204913" lvl="2" indent="-290513">
              <a:lnSpc>
                <a:spcPct val="120000"/>
              </a:lnSpc>
              <a:spcBef>
                <a:spcPts val="0"/>
              </a:spcBef>
              <a:buClr>
                <a:srgbClr val="000000"/>
              </a:buClr>
              <a:buSzPct val="95000"/>
              <a:buFont typeface="ArialMT" charset="0"/>
              <a:buChar char="•"/>
            </a:pPr>
            <a:r>
              <a:rPr lang="en-US" sz="1900" dirty="0">
                <a:solidFill>
                  <a:srgbClr val="00B050"/>
                </a:solidFill>
                <a:sym typeface="Wingdings" panose="05000000000000000000" pitchFamily="2" charset="2"/>
              </a:rPr>
              <a:t> </a:t>
            </a:r>
            <a:r>
              <a:rPr lang="en-US" sz="1900" b="0" dirty="0" smtClean="0"/>
              <a:t>Prototype resources identified for Planning Information Format </a:t>
            </a:r>
          </a:p>
          <a:p>
            <a:pPr marL="1204913" lvl="2" indent="-290513">
              <a:lnSpc>
                <a:spcPct val="120000"/>
              </a:lnSpc>
              <a:spcBef>
                <a:spcPts val="0"/>
              </a:spcBef>
              <a:buClr>
                <a:srgbClr val="000000"/>
              </a:buClr>
              <a:buSzPct val="95000"/>
              <a:buFont typeface="ArialMT" charset="0"/>
              <a:buChar char="•"/>
            </a:pPr>
            <a:r>
              <a:rPr lang="en-US" sz="1900" dirty="0" smtClean="0">
                <a:solidFill>
                  <a:srgbClr val="00B050"/>
                </a:solidFill>
                <a:sym typeface="Wingdings" panose="05000000000000000000" pitchFamily="2" charset="2"/>
              </a:rPr>
              <a:t> </a:t>
            </a:r>
            <a:r>
              <a:rPr lang="en-US" sz="1900" b="0" dirty="0" smtClean="0">
                <a:sym typeface="Wingdings" panose="05000000000000000000" pitchFamily="2" charset="2"/>
              </a:rPr>
              <a:t>Plan for development of XFDU portion of TGFT identified </a:t>
            </a:r>
            <a:endParaRPr lang="en-US" sz="1900" b="0" dirty="0" smtClean="0"/>
          </a:p>
          <a:p>
            <a:pPr defTabSz="914400">
              <a:lnSpc>
                <a:spcPct val="120000"/>
              </a:lnSpc>
              <a:spcBef>
                <a:spcPts val="0"/>
              </a:spcBef>
            </a:pPr>
            <a:r>
              <a:rPr lang="en-US" sz="1900" b="0" dirty="0" smtClean="0"/>
              <a:t>Problems and Issues:: None </a:t>
            </a:r>
          </a:p>
          <a:p>
            <a:pPr defTabSz="914400">
              <a:lnSpc>
                <a:spcPct val="120000"/>
              </a:lnSpc>
              <a:spcBef>
                <a:spcPts val="0"/>
              </a:spcBef>
            </a:pPr>
            <a:endParaRPr lang="en-US" sz="1900" b="0" dirty="0" smtClean="0"/>
          </a:p>
          <a:p>
            <a:pPr defTabSz="914400">
              <a:lnSpc>
                <a:spcPct val="120000"/>
              </a:lnSpc>
              <a:spcBef>
                <a:spcPts val="0"/>
              </a:spcBef>
            </a:pPr>
            <a:r>
              <a:rPr lang="en-US" sz="1900" b="0" dirty="0" smtClean="0"/>
              <a:t>Planning:</a:t>
            </a:r>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b="0" dirty="0" smtClean="0"/>
              <a:t>NAVWG – definition of event  (re Planning Information Format) </a:t>
            </a:r>
          </a:p>
          <a:p>
            <a:pPr marL="628650" lvl="1" indent="-171450">
              <a:lnSpc>
                <a:spcPct val="120000"/>
              </a:lnSpc>
              <a:spcBef>
                <a:spcPts val="0"/>
              </a:spcBef>
              <a:buClr>
                <a:srgbClr val="000000"/>
              </a:buClr>
              <a:buSzPct val="95000"/>
              <a:buFont typeface="Arial" panose="020B0604020202020204" pitchFamily="34" charset="0"/>
              <a:buChar char="•"/>
            </a:pPr>
            <a:r>
              <a:rPr lang="en-US" b="0" dirty="0" smtClean="0"/>
              <a:t>DDOR WG – example of DDOR request parameters in various CSSM recommendations </a:t>
            </a:r>
          </a:p>
          <a:p>
            <a:pPr marL="628650" lvl="1" indent="-171450">
              <a:lnSpc>
                <a:spcPct val="120000"/>
              </a:lnSpc>
              <a:spcBef>
                <a:spcPts val="0"/>
              </a:spcBef>
              <a:buClr>
                <a:srgbClr val="000000"/>
              </a:buClr>
              <a:buSzPct val="95000"/>
              <a:buFont typeface="Arial" panose="020B0604020202020204" pitchFamily="34" charset="0"/>
              <a:buChar char="•"/>
            </a:pPr>
            <a:r>
              <a:rPr lang="en-US" b="0" dirty="0" smtClean="0"/>
              <a:t>CSTS – control architecture discussion </a:t>
            </a:r>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b="0" dirty="0" smtClean="0"/>
              <a:t>Project resolution for agency review re Planning Information Format by January 2017</a:t>
            </a: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CSSM WG</a:t>
            </a:r>
            <a:r>
              <a:rPr lang="en-US" sz="2800" b="1" dirty="0" smtClean="0"/>
              <a:t> Executive Summary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42590437"/>
              </p:ext>
            </p:extLst>
          </p:nvPr>
        </p:nvGraphicFramePr>
        <p:xfrm>
          <a:off x="170345" y="3147170"/>
          <a:ext cx="8664611" cy="2255460"/>
        </p:xfrm>
        <a:graphic>
          <a:graphicData uri="http://schemas.openxmlformats.org/drawingml/2006/table">
            <a:tbl>
              <a:tblPr/>
              <a:tblGrid>
                <a:gridCol w="1406065"/>
                <a:gridCol w="537670"/>
                <a:gridCol w="729695"/>
                <a:gridCol w="2120459"/>
                <a:gridCol w="1915812"/>
                <a:gridCol w="1954910"/>
              </a:tblGrid>
              <a:tr h="510689">
                <a:tc>
                  <a:txBody>
                    <a:bodyPr/>
                    <a:lstStyle/>
                    <a:p>
                      <a:pPr algn="ctr" fontAlgn="t"/>
                      <a:r>
                        <a:rPr lang="en-US" sz="1000" b="1" i="0" u="none" strike="noStrike" dirty="0">
                          <a:solidFill>
                            <a:srgbClr val="000000"/>
                          </a:solidFill>
                          <a:effectLst/>
                          <a:latin typeface="Calibri" panose="020F0502020204030204" pitchFamily="34" charset="0"/>
                        </a:rPr>
                        <a:t>Area and WG name</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CCSDS Ref </a:t>
                      </a:r>
                      <a:r>
                        <a:rPr lang="en-US" sz="1000" b="1" i="0" u="none" strike="noStrike" dirty="0" err="1">
                          <a:solidFill>
                            <a:srgbClr val="000000"/>
                          </a:solidFill>
                          <a:effectLst/>
                          <a:latin typeface="Calibri" panose="020F0502020204030204" pitchFamily="34" charset="0"/>
                        </a:rPr>
                        <a:t>Nr</a:t>
                      </a:r>
                      <a:endParaRPr lang="en-US" sz="1000" b="1"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Activity</a:t>
                      </a:r>
                      <a:br>
                        <a:rPr lang="en-US" sz="10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(RB, Pink, Draft. Update)</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Document Title</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Status</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Calibri" panose="020F0502020204030204" pitchFamily="34" charset="0"/>
                        </a:rPr>
                        <a:t>Start and / or Target Publication Date</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78882">
                <a:tc>
                  <a:txBody>
                    <a:bodyPr/>
                    <a:lstStyle/>
                    <a:p>
                      <a:pPr algn="ctr" fontAlgn="t"/>
                      <a:r>
                        <a:rPr lang="en-US" sz="1000" b="0" i="0" u="none" strike="noStrike" dirty="0">
                          <a:solidFill>
                            <a:srgbClr val="000000"/>
                          </a:solidFill>
                          <a:effectLst/>
                          <a:latin typeface="Calibri" panose="020F0502020204030204" pitchFamily="34" charset="0"/>
                        </a:rPr>
                        <a:t>CSS SM</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927.1</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BB</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Cross Support Service Management: File Transfer, Ground Segment, Recommended Profile</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In </a:t>
                      </a:r>
                      <a:r>
                        <a:rPr lang="en-US" sz="1000" b="0" i="0" u="none" strike="noStrike" dirty="0" smtClean="0">
                          <a:solidFill>
                            <a:srgbClr val="000000"/>
                          </a:solidFill>
                          <a:effectLst/>
                          <a:latin typeface="Calibri" panose="020F0502020204030204" pitchFamily="34" charset="0"/>
                        </a:rPr>
                        <a:t>progress;</a:t>
                      </a:r>
                      <a:r>
                        <a:rPr lang="en-US" sz="1000" b="0" i="0" u="none" strike="noStrike" baseline="0" dirty="0" smtClean="0">
                          <a:solidFill>
                            <a:srgbClr val="000000"/>
                          </a:solidFill>
                          <a:effectLst/>
                          <a:latin typeface="Calibri" panose="020F0502020204030204" pitchFamily="34" charset="0"/>
                        </a:rPr>
                        <a:t> okay</a:t>
                      </a:r>
                      <a:endParaRPr lang="en-US" sz="10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Start date    26/10/2015</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End date      01/11/2018</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8351">
                <a:tc>
                  <a:txBody>
                    <a:bodyPr/>
                    <a:lstStyle/>
                    <a:p>
                      <a:pPr algn="ctr" fontAlgn="t"/>
                      <a:r>
                        <a:rPr lang="en-US" sz="1000" b="0" i="0" u="none" strike="noStrike" dirty="0">
                          <a:solidFill>
                            <a:srgbClr val="000000"/>
                          </a:solidFill>
                          <a:effectLst/>
                          <a:latin typeface="Calibri" panose="020F0502020204030204" pitchFamily="34" charset="0"/>
                        </a:rPr>
                        <a:t>CSS SM</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902.2</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BB</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Cross Support Service Management: Planning Information Formats</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In progress; </a:t>
                      </a:r>
                      <a:r>
                        <a:rPr lang="en-US" sz="1000" b="0" i="0" u="none" strike="noStrike" dirty="0" smtClean="0">
                          <a:solidFill>
                            <a:srgbClr val="000000"/>
                          </a:solidFill>
                          <a:effectLst/>
                          <a:latin typeface="Calibri" panose="020F0502020204030204" pitchFamily="34" charset="0"/>
                        </a:rPr>
                        <a:t>okay</a:t>
                      </a:r>
                      <a:endParaRPr lang="en-US" sz="10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Start date    15/11/2013</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End date      30/03/2018</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48403">
                <a:tc>
                  <a:txBody>
                    <a:bodyPr/>
                    <a:lstStyle/>
                    <a:p>
                      <a:pPr algn="ctr" fontAlgn="t"/>
                      <a:r>
                        <a:rPr lang="en-US" sz="1000" b="0" i="0" u="none" strike="noStrike" dirty="0">
                          <a:solidFill>
                            <a:srgbClr val="000000"/>
                          </a:solidFill>
                          <a:effectLst/>
                          <a:latin typeface="Calibri" panose="020F0502020204030204" pitchFamily="34" charset="0"/>
                        </a:rPr>
                        <a:t>CSS SM</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902.9</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a:solidFill>
                            <a:srgbClr val="000000"/>
                          </a:solidFill>
                          <a:effectLst/>
                          <a:latin typeface="Calibri" panose="020F0502020204030204" pitchFamily="34" charset="0"/>
                        </a:rPr>
                        <a:t>BB</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Cross Support Service Management: Service Management Utilization Request Formats</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smtClean="0">
                          <a:solidFill>
                            <a:srgbClr val="000000"/>
                          </a:solidFill>
                          <a:effectLst/>
                          <a:latin typeface="Calibri" panose="020F0502020204030204" pitchFamily="34" charset="0"/>
                        </a:rPr>
                        <a:t>In progress; okay </a:t>
                      </a:r>
                      <a:endParaRPr lang="en-US" sz="10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Start date    01/02/2016</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End date      01/06/2018</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4160">
                <a:tc>
                  <a:txBody>
                    <a:bodyPr/>
                    <a:lstStyle/>
                    <a:p>
                      <a:pPr algn="ctr" fontAlgn="t"/>
                      <a:r>
                        <a:rPr lang="en-US" sz="1000" b="0" i="0" u="none" strike="noStrike" dirty="0">
                          <a:solidFill>
                            <a:srgbClr val="000000"/>
                          </a:solidFill>
                          <a:effectLst/>
                          <a:latin typeface="Calibri" panose="020F0502020204030204" pitchFamily="34" charset="0"/>
                        </a:rPr>
                        <a:t>CSS SM</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902.1</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BB</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Cross Support Service Management: Simple Schedule Format Specification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0" i="0" u="none" strike="noStrike" dirty="0" smtClean="0">
                          <a:solidFill>
                            <a:srgbClr val="000000"/>
                          </a:solidFill>
                          <a:effectLst/>
                          <a:latin typeface="Calibri" panose="020F0502020204030204" pitchFamily="34" charset="0"/>
                        </a:rPr>
                        <a:t>In progress;</a:t>
                      </a:r>
                      <a:r>
                        <a:rPr lang="en-US" sz="1000" b="0" i="0" u="none" strike="noStrike" baseline="0" dirty="0" smtClean="0">
                          <a:solidFill>
                            <a:srgbClr val="000000"/>
                          </a:solidFill>
                          <a:effectLst/>
                          <a:latin typeface="Calibri" panose="020F0502020204030204" pitchFamily="34" charset="0"/>
                        </a:rPr>
                        <a:t> okay</a:t>
                      </a:r>
                      <a:endParaRPr lang="en-US" sz="10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000" b="0" i="0" u="none" strike="noStrike" dirty="0">
                          <a:solidFill>
                            <a:srgbClr val="000000"/>
                          </a:solidFill>
                          <a:effectLst/>
                          <a:latin typeface="Calibri" panose="020F0502020204030204" pitchFamily="34" charset="0"/>
                        </a:rPr>
                        <a:t>Start date    05/11/2013</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End date      28/08/2017</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97542556"/>
      </p:ext>
    </p:extLst>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 </a:t>
            </a:r>
            <a:r>
              <a:rPr lang="en-US" sz="2800" b="1" dirty="0" smtClean="0"/>
              <a:t> Approved Project Status </a:t>
            </a:r>
            <a:endParaRPr lang="en-US" dirty="0"/>
          </a:p>
        </p:txBody>
      </p:sp>
      <p:pic>
        <p:nvPicPr>
          <p:cNvPr id="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80" y="663840"/>
            <a:ext cx="8915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12500" y="1400626"/>
            <a:ext cx="346570" cy="338554"/>
          </a:xfrm>
          <a:prstGeom prst="rect">
            <a:avLst/>
          </a:prstGeom>
        </p:spPr>
        <p:txBody>
          <a:bodyPr wrap="none">
            <a:spAutoFit/>
          </a:bodyPr>
          <a:lstStyle/>
          <a:p>
            <a:r>
              <a:rPr lang="en-US" dirty="0" smtClean="0">
                <a:solidFill>
                  <a:srgbClr val="00B050"/>
                </a:solidFill>
                <a:sym typeface="Wingdings" panose="05000000000000000000" pitchFamily="2" charset="2"/>
              </a:rPr>
              <a:t></a:t>
            </a:r>
            <a:endParaRPr lang="en-US" dirty="0"/>
          </a:p>
        </p:txBody>
      </p:sp>
      <p:sp>
        <p:nvSpPr>
          <p:cNvPr id="11" name="Rectangle 10"/>
          <p:cNvSpPr/>
          <p:nvPr/>
        </p:nvSpPr>
        <p:spPr>
          <a:xfrm>
            <a:off x="8412500" y="1746271"/>
            <a:ext cx="346570" cy="338554"/>
          </a:xfrm>
          <a:prstGeom prst="rect">
            <a:avLst/>
          </a:prstGeom>
        </p:spPr>
        <p:txBody>
          <a:bodyPr wrap="none">
            <a:spAutoFit/>
          </a:bodyPr>
          <a:lstStyle/>
          <a:p>
            <a:r>
              <a:rPr lang="en-US" dirty="0" smtClean="0">
                <a:solidFill>
                  <a:srgbClr val="00B050"/>
                </a:solidFill>
                <a:sym typeface="Wingdings" panose="05000000000000000000" pitchFamily="2" charset="2"/>
              </a:rPr>
              <a:t></a:t>
            </a:r>
            <a:endParaRPr lang="en-US" dirty="0"/>
          </a:p>
        </p:txBody>
      </p:sp>
      <p:sp>
        <p:nvSpPr>
          <p:cNvPr id="12" name="Rectangle 11"/>
          <p:cNvSpPr/>
          <p:nvPr/>
        </p:nvSpPr>
        <p:spPr>
          <a:xfrm>
            <a:off x="8412500" y="2245536"/>
            <a:ext cx="346570" cy="338554"/>
          </a:xfrm>
          <a:prstGeom prst="rect">
            <a:avLst/>
          </a:prstGeom>
        </p:spPr>
        <p:txBody>
          <a:bodyPr wrap="none">
            <a:spAutoFit/>
          </a:bodyPr>
          <a:lstStyle/>
          <a:p>
            <a:r>
              <a:rPr lang="en-US" dirty="0" smtClean="0">
                <a:solidFill>
                  <a:srgbClr val="00B050"/>
                </a:solidFill>
                <a:sym typeface="Wingdings" panose="05000000000000000000" pitchFamily="2" charset="2"/>
              </a:rPr>
              <a:t></a:t>
            </a:r>
            <a:endParaRPr lang="en-US" dirty="0"/>
          </a:p>
        </p:txBody>
      </p:sp>
      <p:sp>
        <p:nvSpPr>
          <p:cNvPr id="13" name="Rectangle 12"/>
          <p:cNvSpPr/>
          <p:nvPr/>
        </p:nvSpPr>
        <p:spPr>
          <a:xfrm>
            <a:off x="8411575" y="2699305"/>
            <a:ext cx="346570" cy="338554"/>
          </a:xfrm>
          <a:prstGeom prst="rect">
            <a:avLst/>
          </a:prstGeom>
        </p:spPr>
        <p:txBody>
          <a:bodyPr wrap="none">
            <a:spAutoFit/>
          </a:bodyPr>
          <a:lstStyle/>
          <a:p>
            <a:r>
              <a:rPr lang="en-US" dirty="0" smtClean="0">
                <a:solidFill>
                  <a:srgbClr val="00B050"/>
                </a:solidFill>
                <a:sym typeface="Wingdings" panose="05000000000000000000" pitchFamily="2" charset="2"/>
              </a:rPr>
              <a:t></a:t>
            </a:r>
            <a:endParaRPr lang="en-US" dirty="0"/>
          </a:p>
        </p:txBody>
      </p:sp>
      <p:sp>
        <p:nvSpPr>
          <p:cNvPr id="14" name="Rectangle 13"/>
          <p:cNvSpPr/>
          <p:nvPr/>
        </p:nvSpPr>
        <p:spPr>
          <a:xfrm>
            <a:off x="8412500" y="3083355"/>
            <a:ext cx="346570" cy="338554"/>
          </a:xfrm>
          <a:prstGeom prst="rect">
            <a:avLst/>
          </a:prstGeom>
        </p:spPr>
        <p:txBody>
          <a:bodyPr wrap="none">
            <a:spAutoFit/>
          </a:bodyPr>
          <a:lstStyle/>
          <a:p>
            <a:r>
              <a:rPr lang="en-US" dirty="0" smtClean="0">
                <a:solidFill>
                  <a:srgbClr val="00B050"/>
                </a:solidFill>
                <a:sym typeface="Wingdings" panose="05000000000000000000" pitchFamily="2" charset="2"/>
              </a:rPr>
              <a:t></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4067223886"/>
              </p:ext>
            </p:extLst>
          </p:nvPr>
        </p:nvGraphicFramePr>
        <p:xfrm>
          <a:off x="154443" y="3533748"/>
          <a:ext cx="8872538" cy="3006057"/>
        </p:xfrm>
        <a:graphic>
          <a:graphicData uri="http://schemas.openxmlformats.org/drawingml/2006/table">
            <a:tbl>
              <a:tblPr/>
              <a:tblGrid>
                <a:gridCol w="769082"/>
                <a:gridCol w="614480"/>
                <a:gridCol w="614480"/>
                <a:gridCol w="2496325"/>
                <a:gridCol w="2015250"/>
                <a:gridCol w="1633225"/>
                <a:gridCol w="729696"/>
              </a:tblGrid>
              <a:tr h="610033">
                <a:tc>
                  <a:txBody>
                    <a:bodyPr/>
                    <a:lstStyle/>
                    <a:p>
                      <a:pPr algn="ctr" fontAlgn="t"/>
                      <a:r>
                        <a:rPr lang="en-US" sz="1200" b="1" i="0" u="none" strike="noStrike" dirty="0">
                          <a:solidFill>
                            <a:srgbClr val="000000"/>
                          </a:solidFill>
                          <a:effectLst/>
                          <a:latin typeface="Calibri" panose="020F0502020204030204" pitchFamily="34" charset="0"/>
                        </a:rPr>
                        <a:t>Area and WG name</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CCSDS Ref </a:t>
                      </a:r>
                      <a:r>
                        <a:rPr lang="en-US" sz="1200" b="1" i="0" u="none" strike="noStrike" dirty="0" err="1">
                          <a:solidFill>
                            <a:srgbClr val="000000"/>
                          </a:solidFill>
                          <a:effectLst/>
                          <a:latin typeface="Calibri" panose="020F0502020204030204" pitchFamily="34" charset="0"/>
                        </a:rPr>
                        <a:t>Nr</a:t>
                      </a:r>
                      <a:endParaRPr lang="en-US" sz="1200" b="1"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Activity</a:t>
                      </a:r>
                      <a:br>
                        <a:rPr lang="en-US" sz="1200" b="1" i="0" u="none" strike="noStrike">
                          <a:solidFill>
                            <a:srgbClr val="000000"/>
                          </a:solidFill>
                          <a:effectLst/>
                          <a:latin typeface="Calibri" panose="020F0502020204030204" pitchFamily="34" charset="0"/>
                        </a:rPr>
                      </a:br>
                      <a:r>
                        <a:rPr lang="en-US" sz="1200" b="1" i="0" u="none" strike="noStrike">
                          <a:solidFill>
                            <a:srgbClr val="000000"/>
                          </a:solidFill>
                          <a:effectLst/>
                          <a:latin typeface="Calibri" panose="020F0502020204030204" pitchFamily="34" charset="0"/>
                        </a:rPr>
                        <a:t>(RB, Pink, Draft. Update)</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Document Title</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Status</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Start and / or Target Publication Date</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Comments</a:t>
                      </a:r>
                    </a:p>
                  </a:txBody>
                  <a:tcPr marL="6178" marR="6178" marT="61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572038">
                <a:tc>
                  <a:txBody>
                    <a:bodyPr/>
                    <a:lstStyle/>
                    <a:p>
                      <a:pPr algn="ctr" fontAlgn="t"/>
                      <a:r>
                        <a:rPr lang="en-US" sz="1200" b="0" i="0" u="none" strike="noStrike" dirty="0">
                          <a:solidFill>
                            <a:srgbClr val="000000"/>
                          </a:solidFill>
                          <a:effectLst/>
                          <a:latin typeface="Calibri" panose="020F0502020204030204" pitchFamily="34" charset="0"/>
                        </a:rPr>
                        <a:t>CSS SM</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0000"/>
                          </a:solidFill>
                          <a:effectLst/>
                          <a:latin typeface="Calibri" panose="020F0502020204030204" pitchFamily="34" charset="0"/>
                        </a:rPr>
                        <a:t>927.1</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0000"/>
                          </a:solidFill>
                          <a:effectLst/>
                          <a:latin typeface="Calibri" panose="020F0502020204030204" pitchFamily="34" charset="0"/>
                        </a:rPr>
                        <a:t>BB</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effectLst/>
                          <a:latin typeface="Calibri" panose="020F0502020204030204" pitchFamily="34" charset="0"/>
                        </a:rPr>
                        <a:t>Cross Support Service Management: File Transfer, Ground Segment, Recommended Profile</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panose="020F0502020204030204" pitchFamily="34" charset="0"/>
                        </a:rPr>
                        <a:t>In progress</a:t>
                      </a:r>
                      <a:r>
                        <a:rPr lang="en-US" sz="1200" b="0" i="0" u="none" strike="noStrike" dirty="0" smtClean="0">
                          <a:solidFill>
                            <a:srgbClr val="000000"/>
                          </a:solidFill>
                          <a:effectLst/>
                          <a:latin typeface="Calibri" panose="020F0502020204030204" pitchFamily="34" charset="0"/>
                        </a:rPr>
                        <a:t>;</a:t>
                      </a:r>
                      <a:r>
                        <a:rPr lang="en-US" sz="1200" b="0" i="0" u="none" strike="noStrike" baseline="0" dirty="0" smtClean="0">
                          <a:solidFill>
                            <a:srgbClr val="000000"/>
                          </a:solidFill>
                          <a:effectLst/>
                          <a:latin typeface="Calibri" panose="020F0502020204030204" pitchFamily="34" charset="0"/>
                        </a:rPr>
                        <a:t> XFDU usage </a:t>
                      </a:r>
                      <a:r>
                        <a:rPr lang="en-US" sz="1200" b="0" i="0" u="none" strike="noStrike" baseline="0" dirty="0" smtClean="0">
                          <a:solidFill>
                            <a:srgbClr val="000000"/>
                          </a:solidFill>
                          <a:effectLst/>
                          <a:latin typeface="Calibri" panose="020F0502020204030204" pitchFamily="34" charset="0"/>
                          <a:sym typeface="Wingdings" panose="05000000000000000000" pitchFamily="2" charset="2"/>
                        </a:rPr>
                        <a:t> </a:t>
                      </a:r>
                      <a:r>
                        <a:rPr lang="en-US" sz="1200" b="0" i="0" u="none" strike="noStrike" baseline="0" dirty="0" err="1" smtClean="0">
                          <a:solidFill>
                            <a:srgbClr val="000000"/>
                          </a:solidFill>
                          <a:effectLst/>
                          <a:latin typeface="Calibri" panose="020F0502020204030204" pitchFamily="34" charset="0"/>
                          <a:sym typeface="Wingdings" panose="05000000000000000000" pitchFamily="2" charset="2"/>
                        </a:rPr>
                        <a:t>whitebook</a:t>
                      </a:r>
                      <a:r>
                        <a:rPr lang="en-US" sz="1200" b="0" i="0" u="none" strike="noStrike" baseline="0" dirty="0" smtClean="0">
                          <a:solidFill>
                            <a:srgbClr val="000000"/>
                          </a:solidFill>
                          <a:effectLst/>
                          <a:latin typeface="Calibri" panose="020F0502020204030204" pitchFamily="34" charset="0"/>
                          <a:sym typeface="Wingdings" panose="05000000000000000000" pitchFamily="2" charset="2"/>
                        </a:rPr>
                        <a:t> by Spring ‘17</a:t>
                      </a:r>
                      <a:endParaRPr lang="en-US" sz="12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smtClean="0">
                          <a:solidFill>
                            <a:srgbClr val="000000"/>
                          </a:solidFill>
                          <a:effectLst/>
                          <a:latin typeface="Calibri" panose="020F0502020204030204" pitchFamily="34" charset="0"/>
                        </a:rPr>
                        <a:t>01/11/2018</a:t>
                      </a:r>
                      <a:endParaRPr lang="en-US" sz="12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US" sz="1200" b="1" dirty="0" smtClean="0">
                        <a:solidFill>
                          <a:srgbClr val="00B050"/>
                        </a:solidFill>
                        <a:sym typeface="Wingdings" panose="05000000000000000000" pitchFamily="2" charset="2"/>
                      </a:endParaRPr>
                    </a:p>
                    <a:p>
                      <a:pPr algn="ctr" fontAlgn="t"/>
                      <a:r>
                        <a:rPr lang="en-US" sz="1200" b="1" dirty="0" smtClean="0">
                          <a:solidFill>
                            <a:srgbClr val="00B050"/>
                          </a:solidFill>
                          <a:sym typeface="Wingdings" panose="05000000000000000000" pitchFamily="2" charset="2"/>
                        </a:rPr>
                        <a:t></a:t>
                      </a:r>
                      <a:endParaRPr lang="en-US" sz="1200" b="1"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0280">
                <a:tc>
                  <a:txBody>
                    <a:bodyPr/>
                    <a:lstStyle/>
                    <a:p>
                      <a:pPr algn="ctr" fontAlgn="t"/>
                      <a:r>
                        <a:rPr lang="en-US" sz="1200" b="0" i="0" u="none" strike="noStrike">
                          <a:solidFill>
                            <a:srgbClr val="000000"/>
                          </a:solidFill>
                          <a:effectLst/>
                          <a:latin typeface="Calibri" panose="020F0502020204030204" pitchFamily="34" charset="0"/>
                        </a:rPr>
                        <a:t>CSS SM</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0000"/>
                          </a:solidFill>
                          <a:effectLst/>
                          <a:latin typeface="Calibri" panose="020F0502020204030204" pitchFamily="34" charset="0"/>
                        </a:rPr>
                        <a:t>902.2</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0000"/>
                          </a:solidFill>
                          <a:effectLst/>
                          <a:latin typeface="Calibri" panose="020F0502020204030204" pitchFamily="34" charset="0"/>
                        </a:rPr>
                        <a:t>BB</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a:solidFill>
                            <a:srgbClr val="000000"/>
                          </a:solidFill>
                          <a:effectLst/>
                          <a:latin typeface="Calibri" panose="020F0502020204030204" pitchFamily="34" charset="0"/>
                        </a:rPr>
                        <a:t>Cross Support Service Management: Planning Information Formats</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panose="020F0502020204030204" pitchFamily="34" charset="0"/>
                        </a:rPr>
                        <a:t>In progress</a:t>
                      </a:r>
                      <a:r>
                        <a:rPr lang="en-US" sz="1200" b="0" i="0" u="none" strike="noStrike" dirty="0" smtClean="0">
                          <a:solidFill>
                            <a:srgbClr val="000000"/>
                          </a:solidFill>
                          <a:effectLst/>
                          <a:latin typeface="Calibri" panose="020F0502020204030204" pitchFamily="34" charset="0"/>
                        </a:rPr>
                        <a:t>;</a:t>
                      </a:r>
                      <a:r>
                        <a:rPr lang="en-US" sz="1200" b="0" i="0" u="none" strike="noStrike" baseline="0" dirty="0" smtClean="0">
                          <a:solidFill>
                            <a:srgbClr val="000000"/>
                          </a:solidFill>
                          <a:effectLst/>
                          <a:latin typeface="Calibri" panose="020F0502020204030204" pitchFamily="34" charset="0"/>
                        </a:rPr>
                        <a:t> Red-1 candidate by Spring 17 </a:t>
                      </a:r>
                      <a:r>
                        <a:rPr lang="en-US" sz="1200" b="0" i="0" u="none" strike="noStrike" dirty="0" smtClean="0">
                          <a:solidFill>
                            <a:srgbClr val="000000"/>
                          </a:solidFill>
                          <a:effectLst/>
                          <a:latin typeface="Calibri" panose="020F0502020204030204" pitchFamily="34" charset="0"/>
                        </a:rPr>
                        <a:t> </a:t>
                      </a:r>
                      <a:endParaRPr lang="en-US" sz="12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smtClean="0">
                          <a:solidFill>
                            <a:srgbClr val="000000"/>
                          </a:solidFill>
                          <a:effectLst/>
                          <a:latin typeface="Calibri" panose="020F0502020204030204" pitchFamily="34" charset="0"/>
                        </a:rPr>
                        <a:t>30/03/2018</a:t>
                      </a:r>
                      <a:endParaRPr lang="en-US" sz="12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US" sz="1200" b="1" dirty="0" smtClean="0">
                        <a:solidFill>
                          <a:srgbClr val="00B050"/>
                        </a:solidFill>
                        <a:sym typeface="Wingdings" panose="05000000000000000000" pitchFamily="2" charset="2"/>
                      </a:endParaRPr>
                    </a:p>
                    <a:p>
                      <a:pPr algn="ctr" fontAlgn="t"/>
                      <a:r>
                        <a:rPr lang="en-US" sz="1200" b="1" dirty="0" smtClean="0">
                          <a:solidFill>
                            <a:srgbClr val="00B050"/>
                          </a:solidFill>
                          <a:sym typeface="Wingdings" panose="05000000000000000000" pitchFamily="2" charset="2"/>
                        </a:rPr>
                        <a:t></a:t>
                      </a:r>
                      <a:endParaRPr lang="en-US" sz="1200" b="1"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35630">
                <a:tc>
                  <a:txBody>
                    <a:bodyPr/>
                    <a:lstStyle/>
                    <a:p>
                      <a:pPr algn="ctr" fontAlgn="t"/>
                      <a:r>
                        <a:rPr lang="en-US" sz="1200" b="0" i="0" u="none" strike="noStrike" dirty="0">
                          <a:solidFill>
                            <a:srgbClr val="000000"/>
                          </a:solidFill>
                          <a:effectLst/>
                          <a:latin typeface="Calibri" panose="020F0502020204030204" pitchFamily="34" charset="0"/>
                        </a:rPr>
                        <a:t>CSS SM</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0000"/>
                          </a:solidFill>
                          <a:effectLst/>
                          <a:latin typeface="Calibri" panose="020F0502020204030204" pitchFamily="34" charset="0"/>
                        </a:rPr>
                        <a:t>902.9</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0000"/>
                          </a:solidFill>
                          <a:effectLst/>
                          <a:latin typeface="Calibri" panose="020F0502020204030204" pitchFamily="34" charset="0"/>
                        </a:rPr>
                        <a:t>BB</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panose="020F0502020204030204" pitchFamily="34" charset="0"/>
                        </a:rPr>
                        <a:t>Cross Support Service Management: Service Management Utilization Request Formats</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panose="020F0502020204030204" pitchFamily="34" charset="0"/>
                        </a:rPr>
                        <a:t>In</a:t>
                      </a:r>
                      <a:r>
                        <a:rPr lang="en-US" sz="1200" b="0" i="0" u="none" strike="noStrike" baseline="0" dirty="0" smtClean="0">
                          <a:solidFill>
                            <a:srgbClr val="000000"/>
                          </a:solidFill>
                          <a:effectLst/>
                          <a:latin typeface="Calibri" panose="020F0502020204030204" pitchFamily="34" charset="0"/>
                        </a:rPr>
                        <a:t> progress; White book by Spring ‘17</a:t>
                      </a:r>
                      <a:endParaRPr lang="en-US" sz="12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dirty="0" smtClean="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01/06/2018</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en-US" sz="1200" b="1" dirty="0" smtClean="0">
                        <a:solidFill>
                          <a:srgbClr val="00B050"/>
                        </a:solidFill>
                        <a:sym typeface="Wingdings" panose="05000000000000000000" pitchFamily="2" charset="2"/>
                      </a:endParaRPr>
                    </a:p>
                    <a:p>
                      <a:pPr algn="ctr" fontAlgn="t"/>
                      <a:r>
                        <a:rPr lang="en-US" sz="1200" b="1" dirty="0" smtClean="0">
                          <a:solidFill>
                            <a:srgbClr val="00B050"/>
                          </a:solidFill>
                          <a:sym typeface="Wingdings" panose="05000000000000000000" pitchFamily="2" charset="2"/>
                        </a:rPr>
                        <a:t></a:t>
                      </a:r>
                      <a:endParaRPr lang="en-US" sz="1200" b="1"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8343">
                <a:tc>
                  <a:txBody>
                    <a:bodyPr/>
                    <a:lstStyle/>
                    <a:p>
                      <a:pPr algn="ctr" fontAlgn="t"/>
                      <a:r>
                        <a:rPr lang="en-US" sz="1200" b="0" i="0" u="none" strike="noStrike" dirty="0">
                          <a:solidFill>
                            <a:srgbClr val="000000"/>
                          </a:solidFill>
                          <a:effectLst/>
                          <a:latin typeface="Calibri" panose="020F0502020204030204" pitchFamily="34" charset="0"/>
                        </a:rPr>
                        <a:t>CSS SM</a:t>
                      </a:r>
                    </a:p>
                  </a:txBody>
                  <a:tcPr marL="6178" marR="6178" marT="61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0000"/>
                          </a:solidFill>
                          <a:effectLst/>
                          <a:latin typeface="Calibri" panose="020F0502020204030204" pitchFamily="34" charset="0"/>
                        </a:rPr>
                        <a:t>902.1</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a:solidFill>
                            <a:srgbClr val="000000"/>
                          </a:solidFill>
                          <a:effectLst/>
                          <a:latin typeface="Calibri" panose="020F0502020204030204" pitchFamily="34" charset="0"/>
                        </a:rPr>
                        <a:t>BB</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panose="020F0502020204030204" pitchFamily="34" charset="0"/>
                        </a:rPr>
                        <a:t>Cross Support Service Management: Simple Schedule Format Specification </a:t>
                      </a: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libri" panose="020F0502020204030204" pitchFamily="34" charset="0"/>
                        </a:rPr>
                        <a:t>In progress;</a:t>
                      </a:r>
                      <a:r>
                        <a:rPr lang="en-US" sz="1200" b="0" i="0" u="none" strike="noStrike" baseline="0" dirty="0" smtClean="0">
                          <a:solidFill>
                            <a:srgbClr val="000000"/>
                          </a:solidFill>
                          <a:effectLst/>
                          <a:latin typeface="Calibri" panose="020F0502020204030204" pitchFamily="34" charset="0"/>
                        </a:rPr>
                        <a:t> BB candidate by Dec ‘16</a:t>
                      </a:r>
                      <a:endParaRPr lang="en-US" sz="12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panose="020F0502020204030204" pitchFamily="34" charset="0"/>
                        </a:rPr>
                        <a:t/>
                      </a:r>
                      <a:br>
                        <a:rPr lang="en-US" sz="1200" b="0" i="0" u="none" strike="noStrike" dirty="0">
                          <a:solidFill>
                            <a:srgbClr val="000000"/>
                          </a:solidFill>
                          <a:effectLst/>
                          <a:latin typeface="Calibri" panose="020F0502020204030204" pitchFamily="34" charset="0"/>
                        </a:rPr>
                      </a:br>
                      <a:r>
                        <a:rPr lang="en-US" sz="1200" b="0" i="0" u="none" strike="noStrike" baseline="0" dirty="0" smtClean="0">
                          <a:solidFill>
                            <a:srgbClr val="000000"/>
                          </a:solidFill>
                          <a:effectLst/>
                          <a:latin typeface="Calibri" panose="020F0502020204030204" pitchFamily="34" charset="0"/>
                        </a:rPr>
                        <a:t> </a:t>
                      </a:r>
                      <a:r>
                        <a:rPr lang="en-US" sz="1200" b="0" i="0" u="none" strike="noStrike" dirty="0" smtClean="0">
                          <a:solidFill>
                            <a:srgbClr val="000000"/>
                          </a:solidFill>
                          <a:effectLst/>
                          <a:latin typeface="Calibri" panose="020F0502020204030204" pitchFamily="34" charset="0"/>
                        </a:rPr>
                        <a:t>28/08/2017</a:t>
                      </a:r>
                      <a:endParaRPr lang="en-US" sz="1200" b="0"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endParaRPr lang="en-US" sz="1200" b="1" dirty="0" smtClean="0">
                        <a:solidFill>
                          <a:srgbClr val="00B050"/>
                        </a:solidFill>
                        <a:sym typeface="Wingdings" panose="05000000000000000000" pitchFamily="2" charset="2"/>
                      </a:endParaRPr>
                    </a:p>
                    <a:p>
                      <a:pPr algn="ctr" fontAlgn="t"/>
                      <a:r>
                        <a:rPr lang="en-US" sz="1200" b="1" dirty="0" smtClean="0">
                          <a:solidFill>
                            <a:srgbClr val="00B050"/>
                          </a:solidFill>
                          <a:sym typeface="Wingdings" panose="05000000000000000000" pitchFamily="2" charset="2"/>
                        </a:rPr>
                        <a:t></a:t>
                      </a:r>
                      <a:endParaRPr lang="en-US" sz="1200" b="1" i="0" u="none" strike="noStrike" dirty="0">
                        <a:solidFill>
                          <a:srgbClr val="000000"/>
                        </a:solidFill>
                        <a:effectLst/>
                        <a:latin typeface="Calibri" panose="020F0502020204030204" pitchFamily="34" charset="0"/>
                      </a:endParaRPr>
                    </a:p>
                  </a:txBody>
                  <a:tcPr marL="6178" marR="6178" marT="61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75005" y="126170"/>
            <a:ext cx="899038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Resource Issues for Approved Projects</a:t>
            </a:r>
            <a:endParaRPr lang="en-US" dirty="0"/>
          </a:p>
        </p:txBody>
      </p:sp>
      <p:sp>
        <p:nvSpPr>
          <p:cNvPr id="2" name="TextBox 1"/>
          <p:cNvSpPr txBox="1"/>
          <p:nvPr/>
        </p:nvSpPr>
        <p:spPr>
          <a:xfrm>
            <a:off x="3227825" y="2046420"/>
            <a:ext cx="2223686" cy="523220"/>
          </a:xfrm>
          <a:prstGeom prst="rect">
            <a:avLst/>
          </a:prstGeom>
          <a:noFill/>
        </p:spPr>
        <p:txBody>
          <a:bodyPr wrap="none" rtlCol="0">
            <a:spAutoFit/>
          </a:bodyPr>
          <a:lstStyle/>
          <a:p>
            <a:r>
              <a:rPr lang="en-US" sz="2800" dirty="0" smtClean="0"/>
              <a:t>(No issues) </a:t>
            </a:r>
            <a:endParaRPr lang="en-US" sz="2800" dirty="0"/>
          </a:p>
        </p:txBody>
      </p:sp>
    </p:spTree>
    <p:extLst>
      <p:ext uri="{BB962C8B-B14F-4D97-AF65-F5344CB8AC3E}">
        <p14:creationId xmlns:p14="http://schemas.microsoft.com/office/powerpoint/2010/main" val="11697482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 </a:t>
            </a:r>
            <a:r>
              <a:rPr lang="en-US" sz="2800" b="1" dirty="0" smtClean="0"/>
              <a:t>Upcoming New Work Items</a:t>
            </a:r>
          </a:p>
        </p:txBody>
      </p:sp>
      <p:graphicFrame>
        <p:nvGraphicFramePr>
          <p:cNvPr id="4" name="Table 3"/>
          <p:cNvGraphicFramePr>
            <a:graphicFrameLocks noGrp="1"/>
          </p:cNvGraphicFramePr>
          <p:nvPr>
            <p:extLst>
              <p:ext uri="{D42A27DB-BD31-4B8C-83A1-F6EECF244321}">
                <p14:modId xmlns:p14="http://schemas.microsoft.com/office/powerpoint/2010/main" val="3022101"/>
              </p:ext>
            </p:extLst>
          </p:nvPr>
        </p:nvGraphicFramePr>
        <p:xfrm>
          <a:off x="232237" y="1239913"/>
          <a:ext cx="8564313" cy="4339765"/>
        </p:xfrm>
        <a:graphic>
          <a:graphicData uri="http://schemas.openxmlformats.org/drawingml/2006/table">
            <a:tbl>
              <a:tblPr/>
              <a:tblGrid>
                <a:gridCol w="499510"/>
                <a:gridCol w="581248"/>
                <a:gridCol w="532250"/>
                <a:gridCol w="866376"/>
                <a:gridCol w="1169089"/>
                <a:gridCol w="460860"/>
                <a:gridCol w="1267365"/>
                <a:gridCol w="883315"/>
                <a:gridCol w="960125"/>
                <a:gridCol w="1344175"/>
              </a:tblGrid>
              <a:tr h="564530">
                <a:tc>
                  <a:txBody>
                    <a:bodyPr/>
                    <a:lstStyle/>
                    <a:p>
                      <a:pPr algn="ctr" fontAlgn="ctr"/>
                      <a:r>
                        <a:rPr lang="en-US" sz="1100" b="1" i="0" u="none" strike="noStrike" dirty="0">
                          <a:solidFill>
                            <a:srgbClr val="000000"/>
                          </a:solidFill>
                          <a:effectLst/>
                          <a:latin typeface="Calibri" panose="020F0502020204030204" pitchFamily="34" charset="0"/>
                        </a:rPr>
                        <a:t>Area and WG name</a:t>
                      </a:r>
                    </a:p>
                  </a:txBody>
                  <a:tcPr marL="5694" marR="5694" marT="56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CCSDS Ref Nr</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Calibri" panose="020F0502020204030204" pitchFamily="34" charset="0"/>
                        </a:rPr>
                        <a:t>Activity</a:t>
                      </a:r>
                      <a:endParaRPr lang="en-US" sz="1100" b="1"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Calibri" panose="020F0502020204030204" pitchFamily="34" charset="0"/>
                        </a:rPr>
                        <a:t>Document Title</a:t>
                      </a:r>
                      <a:endParaRPr lang="en-US" sz="1100" b="1"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Target Start / Publication Date</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Calibri" panose="020F0502020204030204" pitchFamily="34" charset="0"/>
                        </a:rPr>
                        <a:t>Resources Needed (total, Editor, Proto 1, Proto 2)</a:t>
                      </a:r>
                      <a:br>
                        <a:rPr lang="en-US" sz="1100" b="1" i="0" u="none" strike="noStrike" dirty="0">
                          <a:solidFill>
                            <a:srgbClr val="000000"/>
                          </a:solidFill>
                          <a:effectLst/>
                          <a:latin typeface="Calibri" panose="020F0502020204030204" pitchFamily="34" charset="0"/>
                        </a:rPr>
                      </a:br>
                      <a:endParaRPr lang="en-US" sz="1100" b="1"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Comments</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Rationale</a:t>
                      </a:r>
                      <a:br>
                        <a:rPr lang="en-US" sz="1100" b="1" i="0" u="none" strike="noStrike">
                          <a:solidFill>
                            <a:srgbClr val="000000"/>
                          </a:solidFill>
                          <a:effectLst/>
                          <a:latin typeface="Calibri" panose="020F0502020204030204" pitchFamily="34" charset="0"/>
                        </a:rPr>
                      </a:br>
                      <a:r>
                        <a:rPr lang="en-US" sz="1100" b="1" i="0" u="none" strike="noStrike">
                          <a:solidFill>
                            <a:srgbClr val="000000"/>
                          </a:solidFill>
                          <a:effectLst/>
                          <a:latin typeface="Calibri" panose="020F0502020204030204" pitchFamily="34" charset="0"/>
                        </a:rPr>
                        <a:t>What if not started?</a:t>
                      </a:r>
                    </a:p>
                  </a:txBody>
                  <a:tcPr marL="5694" marR="5694" marT="56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6764">
                <a:tc rowSpan="3">
                  <a:txBody>
                    <a:bodyPr/>
                    <a:lstStyle/>
                    <a:p>
                      <a:pPr algn="ctr" fontAlgn="ctr"/>
                      <a:r>
                        <a:rPr lang="en-US" sz="1100" b="0" i="0" u="none" strike="noStrike">
                          <a:solidFill>
                            <a:srgbClr val="000000"/>
                          </a:solidFill>
                          <a:effectLst/>
                          <a:latin typeface="Calibri" panose="020F0502020204030204" pitchFamily="34" charset="0"/>
                        </a:rPr>
                        <a:t>CSS-CSTS </a:t>
                      </a:r>
                    </a:p>
                  </a:txBody>
                  <a:tcPr marL="5694" marR="5694" marT="56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CCSDS 922.4-B-1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0" i="0" u="none" strike="noStrike" dirty="0">
                          <a:solidFill>
                            <a:srgbClr val="000000"/>
                          </a:solidFill>
                          <a:effectLst/>
                          <a:latin typeface="Calibri" panose="020F0502020204030204" pitchFamily="34" charset="0"/>
                        </a:rPr>
                        <a:t>BB</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0" i="0" u="none" strike="noStrike" dirty="0">
                          <a:solidFill>
                            <a:srgbClr val="000000"/>
                          </a:solidFill>
                          <a:effectLst/>
                          <a:latin typeface="Calibri" panose="020F0502020204030204" pitchFamily="34" charset="0"/>
                        </a:rPr>
                        <a:t>Forward Frame CSTS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0" i="0" u="none" strike="noStrike" dirty="0">
                          <a:solidFill>
                            <a:srgbClr val="000000"/>
                          </a:solidFill>
                          <a:effectLst/>
                          <a:latin typeface="Calibri" panose="020F0502020204030204" pitchFamily="34" charset="0"/>
                        </a:rPr>
                        <a:t>Start    15/01/2017</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10/07/2019</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2017</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4 WMs for  RB/BB</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dirty="0">
                          <a:solidFill>
                            <a:srgbClr val="000000"/>
                          </a:solidFill>
                          <a:effectLst/>
                          <a:latin typeface="Calibri" panose="020F0502020204030204" pitchFamily="34" charset="0"/>
                        </a:rPr>
                        <a:t>1 WMs Prot 1 </a:t>
                      </a:r>
                      <a:br>
                        <a:rPr lang="fi-FI" sz="1100" b="0" i="0" u="none" strike="noStrike" dirty="0">
                          <a:solidFill>
                            <a:srgbClr val="000000"/>
                          </a:solidFill>
                          <a:effectLst/>
                          <a:latin typeface="Calibri" panose="020F0502020204030204" pitchFamily="34" charset="0"/>
                        </a:rPr>
                      </a:br>
                      <a:r>
                        <a:rPr lang="fi-FI" sz="1100" b="0" i="0" u="none" strike="noStrike" dirty="0">
                          <a:solidFill>
                            <a:srgbClr val="000000"/>
                          </a:solidFill>
                          <a:effectLst/>
                          <a:latin typeface="Calibri" panose="020F0502020204030204" pitchFamily="34" charset="0"/>
                        </a:rPr>
                        <a:t>(User)</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 WMs Prot 2</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(Provider)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0" i="0" u="none" strike="noStrike">
                          <a:solidFill>
                            <a:srgbClr val="000000"/>
                          </a:solidFill>
                          <a:effectLst/>
                          <a:latin typeface="Calibri" panose="020F0502020204030204" pitchFamily="34" charset="0"/>
                        </a:rPr>
                        <a:t>Supports transition/bridging to DTN/SSI </a:t>
                      </a:r>
                    </a:p>
                  </a:txBody>
                  <a:tcPr marL="5694" marR="5694" marT="56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3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2018</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 WMs for RB/BB</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 WM Prot 1</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 WMs Prot 2</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1923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2019</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 WMs for BB</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 WM Prot 1</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 WMs Prot 2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458410">
                <a:tc rowSpan="4">
                  <a:txBody>
                    <a:bodyPr/>
                    <a:lstStyle/>
                    <a:p>
                      <a:pPr algn="ctr" fontAlgn="ctr"/>
                      <a:r>
                        <a:rPr lang="en-US" sz="1100" b="0" i="0" u="none" strike="noStrike">
                          <a:solidFill>
                            <a:srgbClr val="000000"/>
                          </a:solidFill>
                          <a:effectLst/>
                          <a:latin typeface="Calibri" panose="020F0502020204030204" pitchFamily="34" charset="0"/>
                        </a:rPr>
                        <a:t>CSS-CSTS </a:t>
                      </a:r>
                    </a:p>
                  </a:txBody>
                  <a:tcPr marL="5694" marR="5694" marT="56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CCSDS </a:t>
                      </a:r>
                      <a:r>
                        <a:rPr lang="en-US" sz="1100" b="0" i="0" u="none" strike="noStrike" dirty="0" smtClean="0">
                          <a:solidFill>
                            <a:srgbClr val="000000"/>
                          </a:solidFill>
                          <a:effectLst/>
                          <a:latin typeface="Calibri" panose="020F0502020204030204" pitchFamily="34" charset="0"/>
                        </a:rPr>
                        <a:t>XXX.X-B-1 </a:t>
                      </a:r>
                      <a:endParaRPr lang="en-US" sz="1100" b="0"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100" b="0" i="0" u="none" strike="noStrike">
                          <a:solidFill>
                            <a:srgbClr val="000000"/>
                          </a:solidFill>
                          <a:effectLst/>
                          <a:latin typeface="Calibri" panose="020F0502020204030204" pitchFamily="34" charset="0"/>
                        </a:rPr>
                        <a:t>BB</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100" b="0" i="0" u="none" strike="noStrike">
                          <a:solidFill>
                            <a:srgbClr val="000000"/>
                          </a:solidFill>
                          <a:effectLst/>
                          <a:latin typeface="Calibri" panose="020F0502020204030204" pitchFamily="34" charset="0"/>
                        </a:rPr>
                        <a:t>Service Control CSTS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100" b="0" i="0" u="none" strike="noStrike" dirty="0">
                          <a:solidFill>
                            <a:srgbClr val="000000"/>
                          </a:solidFill>
                          <a:effectLst/>
                          <a:latin typeface="Calibri" panose="020F0502020204030204" pitchFamily="34" charset="0"/>
                        </a:rPr>
                        <a:t>Start    15/01/2017</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07/05/2020</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2017</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 WMs for RB/BB </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100" b="0" i="0" u="none" strike="noStrike">
                          <a:solidFill>
                            <a:srgbClr val="000000"/>
                          </a:solidFill>
                          <a:effectLst/>
                          <a:latin typeface="Calibri" panose="020F0502020204030204" pitchFamily="34" charset="0"/>
                        </a:rPr>
                        <a:t>Compliment to MD-CSTS; odd siutation of standardized monitoring without standardized control capaiblity --&gt; higher recurring costs for inter-agency inter-operations; </a:t>
                      </a:r>
                    </a:p>
                  </a:txBody>
                  <a:tcPr marL="5694" marR="5694" marT="56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4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2018</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 WMs for RB/BB </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N/A</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3784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2019</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 WMs for RB/BB </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100" b="0" i="0" u="none" strike="noStrike">
                          <a:solidFill>
                            <a:srgbClr val="000000"/>
                          </a:solidFill>
                          <a:effectLst/>
                          <a:latin typeface="Calibri" panose="020F0502020204030204" pitchFamily="34" charset="0"/>
                        </a:rPr>
                        <a:t>1 WMs Prot 1 </a:t>
                      </a:r>
                      <a:br>
                        <a:rPr lang="fi-FI" sz="1100" b="0" i="0" u="none" strike="noStrike">
                          <a:solidFill>
                            <a:srgbClr val="000000"/>
                          </a:solidFill>
                          <a:effectLst/>
                          <a:latin typeface="Calibri" panose="020F0502020204030204" pitchFamily="34" charset="0"/>
                        </a:rPr>
                      </a:br>
                      <a:r>
                        <a:rPr lang="fi-FI" sz="1100" b="0" i="0" u="none" strike="noStrike">
                          <a:solidFill>
                            <a:srgbClr val="000000"/>
                          </a:solidFill>
                          <a:effectLst/>
                          <a:latin typeface="Calibri" panose="020F0502020204030204" pitchFamily="34" charset="0"/>
                        </a:rPr>
                        <a:t>(User)</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 WMs Prot 2</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(Provider)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46562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2020</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 WMs for BB </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 WM Prot 1</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 WMs Prot 2</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378460">
                <a:tc rowSpan="3">
                  <a:txBody>
                    <a:bodyPr/>
                    <a:lstStyle/>
                    <a:p>
                      <a:pPr algn="ctr" fontAlgn="ctr"/>
                      <a:r>
                        <a:rPr lang="en-US" sz="1100" b="0" i="0" u="none" strike="noStrike">
                          <a:solidFill>
                            <a:srgbClr val="000000"/>
                          </a:solidFill>
                          <a:effectLst/>
                          <a:latin typeface="Calibri" panose="020F0502020204030204" pitchFamily="34" charset="0"/>
                        </a:rPr>
                        <a:t>CSS-CSSM</a:t>
                      </a:r>
                    </a:p>
                  </a:txBody>
                  <a:tcPr marL="5694" marR="5694" marT="569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1100" b="0" i="0" u="none" strike="noStrike">
                          <a:solidFill>
                            <a:srgbClr val="000000"/>
                          </a:solidFill>
                          <a:effectLst/>
                          <a:latin typeface="Calibri" panose="020F0502020204030204" pitchFamily="34" charset="0"/>
                        </a:rPr>
                        <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CCSDS 902.4-B-2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1100" b="0" i="0" u="none" strike="noStrike" dirty="0">
                          <a:solidFill>
                            <a:srgbClr val="000000"/>
                          </a:solidFill>
                          <a:effectLst/>
                          <a:latin typeface="Calibri" panose="020F0502020204030204" pitchFamily="34" charset="0"/>
                        </a:rPr>
                        <a:t>BB</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1100" b="0" i="0" u="none" strike="noStrike">
                          <a:solidFill>
                            <a:srgbClr val="000000"/>
                          </a:solidFill>
                          <a:effectLst/>
                          <a:latin typeface="Calibri" panose="020F0502020204030204" pitchFamily="34" charset="0"/>
                        </a:rPr>
                        <a:t>Service Package Data Format</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1100" b="0" i="0" u="none" strike="noStrike">
                          <a:solidFill>
                            <a:srgbClr val="000000"/>
                          </a:solidFill>
                          <a:effectLst/>
                          <a:latin typeface="Calibri" panose="020F0502020204030204" pitchFamily="34" charset="0"/>
                        </a:rPr>
                        <a:t>Start    15/01/ 2017</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End       01/02/2020</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2017</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 WMs for RB/BB</a:t>
                      </a: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N/A </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N/A </a:t>
                      </a:r>
                      <a:br>
                        <a:rPr lang="en-US" sz="1100" b="0" i="0" u="none" strike="noStrike" dirty="0">
                          <a:solidFill>
                            <a:srgbClr val="000000"/>
                          </a:solidFill>
                          <a:effectLst/>
                          <a:latin typeface="Calibri" panose="020F0502020204030204" pitchFamily="34" charset="0"/>
                        </a:rPr>
                      </a:br>
                      <a:endParaRPr lang="en-US" sz="1100" b="0" i="0" u="none" strike="noStrike" dirty="0">
                        <a:solidFill>
                          <a:srgbClr val="000000"/>
                        </a:solidFill>
                        <a:effectLst/>
                        <a:latin typeface="Calibri" panose="020F0502020204030204" pitchFamily="34" charset="0"/>
                      </a:endParaRP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100" b="0" i="0" u="none" strike="noStrike">
                          <a:solidFill>
                            <a:srgbClr val="000000"/>
                          </a:solidFill>
                          <a:effectLst/>
                          <a:latin typeface="Calibri" panose="020F0502020204030204" pitchFamily="34" charset="0"/>
                        </a:rPr>
                        <a:t>No standarized way to provide responses for service requests --&gt; higher recurring costs ofr inter-agency inter-operations.</a:t>
                      </a:r>
                    </a:p>
                  </a:txBody>
                  <a:tcPr marL="5694" marR="5694" marT="569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7846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2018</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 WMs for RB/BB</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 WM Prot 1  (User)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2 </a:t>
                      </a:r>
                      <a:r>
                        <a:rPr lang="en-US" sz="1100" b="0" i="0" u="none" strike="noStrike" dirty="0" err="1">
                          <a:solidFill>
                            <a:srgbClr val="000000"/>
                          </a:solidFill>
                          <a:effectLst/>
                          <a:latin typeface="Calibri" panose="020F0502020204030204" pitchFamily="34" charset="0"/>
                        </a:rPr>
                        <a:t>Wms</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Prot</a:t>
                      </a:r>
                      <a:r>
                        <a:rPr lang="en-US" sz="1100" b="0" i="0" u="none" strike="noStrike" dirty="0">
                          <a:solidFill>
                            <a:srgbClr val="000000"/>
                          </a:solidFill>
                          <a:effectLst/>
                          <a:latin typeface="Calibri" panose="020F0502020204030204" pitchFamily="34" charset="0"/>
                        </a:rPr>
                        <a:t> 2 (Provider)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36582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a:solidFill>
                            <a:srgbClr val="000000"/>
                          </a:solidFill>
                          <a:effectLst/>
                          <a:latin typeface="Calibri" panose="020F0502020204030204" pitchFamily="34" charset="0"/>
                        </a:rPr>
                        <a:t>2019</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 WMs for BB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 WM Prot 1 </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3 WMs </a:t>
                      </a:r>
                      <a:r>
                        <a:rPr lang="en-US" sz="1100" b="0" i="0" u="none" strike="noStrike" dirty="0" err="1">
                          <a:solidFill>
                            <a:srgbClr val="000000"/>
                          </a:solidFill>
                          <a:effectLst/>
                          <a:latin typeface="Calibri" panose="020F0502020204030204" pitchFamily="34" charset="0"/>
                        </a:rPr>
                        <a:t>Prot</a:t>
                      </a:r>
                      <a:r>
                        <a:rPr lang="en-US" sz="1100" b="0" i="0" u="none" strike="noStrike" dirty="0">
                          <a:solidFill>
                            <a:srgbClr val="000000"/>
                          </a:solidFill>
                          <a:effectLst/>
                          <a:latin typeface="Calibri" panose="020F0502020204030204" pitchFamily="34" charset="0"/>
                        </a:rPr>
                        <a:t> 2</a:t>
                      </a:r>
                    </a:p>
                  </a:txBody>
                  <a:tcPr marL="5694" marR="5694" marT="5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CSTS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Resolution 1: Blue Book Poll – MD-CSTS </a:t>
            </a:r>
          </a:p>
          <a:p>
            <a:pPr marL="747713" lvl="1" indent="-290513">
              <a:lnSpc>
                <a:spcPct val="120000"/>
              </a:lnSpc>
              <a:spcBef>
                <a:spcPts val="0"/>
              </a:spcBef>
              <a:buClr>
                <a:srgbClr val="000000"/>
              </a:buClr>
              <a:buSzPct val="95000"/>
              <a:buFont typeface="ArialMT" charset="0"/>
              <a:buChar char="•"/>
            </a:pPr>
            <a:r>
              <a:rPr lang="en-US" sz="1900" b="0" dirty="0" smtClean="0"/>
              <a:t>Resolution 2</a:t>
            </a:r>
            <a:r>
              <a:rPr lang="en-US" sz="1900" b="0" dirty="0"/>
              <a:t>: </a:t>
            </a:r>
            <a:r>
              <a:rPr lang="en-US" sz="1900" b="0" dirty="0" smtClean="0"/>
              <a:t>Agency R1 Review – TD-CSTS </a:t>
            </a:r>
          </a:p>
          <a:p>
            <a:pPr marL="747713" lvl="1" indent="-290513">
              <a:lnSpc>
                <a:spcPct val="120000"/>
              </a:lnSpc>
              <a:spcBef>
                <a:spcPts val="0"/>
              </a:spcBef>
              <a:buClr>
                <a:srgbClr val="000000"/>
              </a:buClr>
              <a:buSzPct val="95000"/>
              <a:buFont typeface="ArialMT" charset="0"/>
              <a:buChar char="•"/>
            </a:pPr>
            <a:r>
              <a:rPr lang="en-US" sz="1900" b="0" dirty="0" smtClean="0"/>
              <a:t>Resolution 3: Project creation – FF-CSTS </a:t>
            </a:r>
          </a:p>
          <a:p>
            <a:pPr marL="747713" lvl="1" indent="-290513">
              <a:lnSpc>
                <a:spcPct val="120000"/>
              </a:lnSpc>
              <a:spcBef>
                <a:spcPts val="0"/>
              </a:spcBef>
              <a:buClr>
                <a:srgbClr val="000000"/>
              </a:buClr>
              <a:buSzPct val="95000"/>
              <a:buFont typeface="ArialMT" charset="0"/>
              <a:buChar char="•"/>
            </a:pPr>
            <a:r>
              <a:rPr lang="en-US" sz="1900" b="0" dirty="0" smtClean="0"/>
              <a:t>Resolution 4: Project creation – SC-CSTS </a:t>
            </a:r>
          </a:p>
          <a:p>
            <a:pPr defTabSz="914400">
              <a:lnSpc>
                <a:spcPct val="120000"/>
              </a:lnSpc>
              <a:spcBef>
                <a:spcPts val="0"/>
              </a:spcBef>
            </a:pPr>
            <a:r>
              <a:rPr lang="en-US" sz="1900" b="0" dirty="0" smtClean="0"/>
              <a:t>CSSM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Resolution </a:t>
            </a:r>
            <a:r>
              <a:rPr lang="en-US" sz="1900" b="0" dirty="0" smtClean="0"/>
              <a:t>1</a:t>
            </a:r>
            <a:r>
              <a:rPr lang="en-US" sz="1900" b="0" dirty="0"/>
              <a:t>: </a:t>
            </a:r>
            <a:r>
              <a:rPr lang="en-US" sz="1900" b="0" dirty="0" smtClean="0"/>
              <a:t>Agency R1 Review – PIF (Planning Information Format) </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Resolution 2</a:t>
            </a:r>
            <a:r>
              <a:rPr lang="en-US" sz="1900" b="0" dirty="0"/>
              <a:t>: </a:t>
            </a:r>
            <a:r>
              <a:rPr lang="en-US" sz="1900" b="0" dirty="0" smtClean="0"/>
              <a:t>(Note that resolution for BB Poll re SOS already in place)</a:t>
            </a:r>
          </a:p>
          <a:p>
            <a:pPr marL="747713" lvl="1" indent="-290513">
              <a:lnSpc>
                <a:spcPct val="120000"/>
              </a:lnSpc>
              <a:spcBef>
                <a:spcPts val="0"/>
              </a:spcBef>
              <a:buClr>
                <a:srgbClr val="000000"/>
              </a:buClr>
              <a:buSzPct val="95000"/>
              <a:buFont typeface="ArialMT" charset="0"/>
              <a:buChar char="•"/>
            </a:pPr>
            <a:r>
              <a:rPr lang="en-US" sz="1900" b="0" dirty="0" smtClean="0"/>
              <a:t>Resolution 3: Project creation – Service Package Result  </a:t>
            </a:r>
          </a:p>
          <a:p>
            <a:pPr lvl="1">
              <a:lnSpc>
                <a:spcPct val="120000"/>
              </a:lnSpc>
              <a:spcBef>
                <a:spcPts val="0"/>
              </a:spcBef>
              <a:buClr>
                <a:srgbClr val="000000"/>
              </a:buClr>
              <a:buSzPct val="95000"/>
            </a:pP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385855"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Resources for FF-CSTS Prototyping – just need one partner</a:t>
            </a:r>
          </a:p>
          <a:p>
            <a:pPr defTabSz="914400">
              <a:lnSpc>
                <a:spcPct val="120000"/>
              </a:lnSpc>
              <a:spcBef>
                <a:spcPts val="0"/>
              </a:spcBef>
            </a:pPr>
            <a:r>
              <a:rPr lang="en-US" sz="1900" b="0" dirty="0" smtClean="0"/>
              <a:t>Issue 2:</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Resource for SC-CSTS – lacking resources at the moment; concern about increasing “re-start” cost if not found soon (knowledgeable WG membership dwindling as current projects complete) </a:t>
            </a:r>
            <a:endParaRPr lang="en-US" sz="1900" b="0" dirty="0" smtClean="0"/>
          </a:p>
          <a:p>
            <a:pPr>
              <a:lnSpc>
                <a:spcPct val="120000"/>
              </a:lnSpc>
              <a:spcBef>
                <a:spcPts val="0"/>
              </a:spcBef>
              <a:buClr>
                <a:srgbClr val="000000"/>
              </a:buClr>
              <a:buSzPct val="95000"/>
            </a:pPr>
            <a:r>
              <a:rPr lang="en-US" sz="1900" b="0" dirty="0" smtClean="0"/>
              <a:t>Issue 3:</a:t>
            </a:r>
          </a:p>
          <a:p>
            <a:pPr marL="747713" lvl="1" indent="-290513">
              <a:lnSpc>
                <a:spcPct val="120000"/>
              </a:lnSpc>
              <a:spcBef>
                <a:spcPts val="0"/>
              </a:spcBef>
              <a:buClr>
                <a:srgbClr val="000000"/>
              </a:buClr>
              <a:buSzPct val="95000"/>
              <a:buFont typeface="ArialMT" charset="0"/>
              <a:buChar char="•"/>
            </a:pPr>
            <a:r>
              <a:rPr lang="en-US" sz="1900" b="0" dirty="0" smtClean="0">
                <a:solidFill>
                  <a:srgbClr val="000000"/>
                </a:solidFill>
              </a:rPr>
              <a:t>Appears to be getting close to time to consider new CSTS-WG deputy chair? </a:t>
            </a:r>
            <a:endParaRPr lang="en-US" sz="1900" b="0" dirty="0">
              <a:solidFill>
                <a:srgbClr val="000000"/>
              </a:solidFill>
            </a:endParaRPr>
          </a:p>
          <a:p>
            <a:pPr>
              <a:lnSpc>
                <a:spcPct val="120000"/>
              </a:lnSpc>
              <a:spcBef>
                <a:spcPts val="0"/>
              </a:spcBef>
              <a:buClr>
                <a:srgbClr val="000000"/>
              </a:buClr>
              <a:buSzPct val="95000"/>
            </a:pPr>
            <a:endParaRPr lang="en-US" sz="1900" b="0" dirty="0" smtClean="0"/>
          </a:p>
          <a:p>
            <a:pPr>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defTabSz="914400">
              <a:lnSpc>
                <a:spcPct val="120000"/>
              </a:lnSpc>
              <a:spcBef>
                <a:spcPts val="0"/>
              </a:spcBef>
            </a:pPr>
            <a:r>
              <a:rPr lang="en-US" sz="1050" b="0" dirty="0" smtClean="0"/>
              <a:t>DAI Working Group:</a:t>
            </a:r>
            <a:endParaRPr lang="en-US" sz="105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050" b="0" dirty="0" smtClean="0"/>
              <a:t>Achievements</a:t>
            </a:r>
          </a:p>
          <a:p>
            <a:pPr marL="1204913" lvl="2" indent="-290513">
              <a:lnSpc>
                <a:spcPct val="120000"/>
              </a:lnSpc>
              <a:spcBef>
                <a:spcPts val="0"/>
              </a:spcBef>
              <a:buClr>
                <a:srgbClr val="000000"/>
              </a:buClr>
              <a:buSzPct val="95000"/>
              <a:buFont typeface="ArialMT" charset="0"/>
              <a:buChar char="•"/>
            </a:pPr>
            <a:r>
              <a:rPr lang="en-US" sz="1050" b="0" dirty="0"/>
              <a:t>Started major reviews of OAIS and ISO 16363 with major international interest</a:t>
            </a:r>
          </a:p>
          <a:p>
            <a:pPr marL="1204913" lvl="2" indent="-290513">
              <a:lnSpc>
                <a:spcPct val="120000"/>
              </a:lnSpc>
              <a:spcBef>
                <a:spcPts val="0"/>
              </a:spcBef>
              <a:buClr>
                <a:srgbClr val="000000"/>
              </a:buClr>
              <a:buSzPct val="95000"/>
              <a:buFont typeface="ArialMT" charset="0"/>
              <a:buChar char="•"/>
            </a:pPr>
            <a:r>
              <a:rPr lang="en-US" sz="1050" b="0" dirty="0"/>
              <a:t>Started development of draft overall architecture, consistent with architectures of other WGs</a:t>
            </a:r>
          </a:p>
          <a:p>
            <a:pPr marL="747713" lvl="1" indent="-290513">
              <a:lnSpc>
                <a:spcPct val="120000"/>
              </a:lnSpc>
              <a:spcBef>
                <a:spcPts val="0"/>
              </a:spcBef>
              <a:buClr>
                <a:srgbClr val="000000"/>
              </a:buClr>
              <a:buSzPct val="95000"/>
              <a:buFont typeface="ArialMT" charset="0"/>
              <a:buChar char="•"/>
            </a:pPr>
            <a:r>
              <a:rPr lang="en-US" sz="1050" b="0" dirty="0" smtClean="0"/>
              <a:t>Problems / Issues</a:t>
            </a:r>
          </a:p>
          <a:p>
            <a:pPr marL="1204913" lvl="2" indent="-290513">
              <a:lnSpc>
                <a:spcPct val="120000"/>
              </a:lnSpc>
              <a:spcBef>
                <a:spcPts val="0"/>
              </a:spcBef>
              <a:buClr>
                <a:srgbClr val="000000"/>
              </a:buClr>
              <a:buSzPct val="95000"/>
              <a:buFont typeface="ArialMT" charset="0"/>
              <a:buChar char="•"/>
            </a:pPr>
            <a:r>
              <a:rPr lang="en-US" sz="1050" b="0" dirty="0" smtClean="0"/>
              <a:t>ISO </a:t>
            </a:r>
            <a:r>
              <a:rPr lang="en-US" sz="1050" b="0" dirty="0"/>
              <a:t>community </a:t>
            </a:r>
            <a:r>
              <a:rPr lang="en-US" sz="1050" b="0" dirty="0" smtClean="0"/>
              <a:t>expressed </a:t>
            </a:r>
            <a:r>
              <a:rPr lang="en-US" sz="1050" b="0" dirty="0"/>
              <a:t>concern </a:t>
            </a:r>
            <a:r>
              <a:rPr lang="en-US" sz="1050" b="0" dirty="0" smtClean="0"/>
              <a:t>on CCSDS support to DAI</a:t>
            </a:r>
            <a:endParaRPr lang="en-US" sz="1050" b="0" dirty="0"/>
          </a:p>
          <a:p>
            <a:pPr defTabSz="914400">
              <a:lnSpc>
                <a:spcPct val="120000"/>
              </a:lnSpc>
              <a:spcBef>
                <a:spcPts val="0"/>
              </a:spcBef>
            </a:pPr>
            <a:r>
              <a:rPr lang="en-US" sz="1050" b="0" dirty="0" smtClean="0"/>
              <a:t>MP&amp;S Working </a:t>
            </a:r>
            <a:r>
              <a:rPr lang="en-US" sz="1050" b="0" dirty="0"/>
              <a:t>Group:</a:t>
            </a:r>
            <a:endParaRPr lang="en-US" sz="105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050" b="0" dirty="0" smtClean="0"/>
              <a:t>Achievements</a:t>
            </a:r>
          </a:p>
          <a:p>
            <a:pPr marL="1204913" lvl="2" indent="-290513">
              <a:lnSpc>
                <a:spcPct val="120000"/>
              </a:lnSpc>
              <a:spcBef>
                <a:spcPts val="0"/>
              </a:spcBef>
              <a:buClr>
                <a:srgbClr val="000000"/>
              </a:buClr>
              <a:buSzPct val="95000"/>
              <a:buFont typeface="ArialMT" charset="0"/>
              <a:buChar char="•"/>
            </a:pPr>
            <a:r>
              <a:rPr lang="en-US" sz="1050" b="0" dirty="0" smtClean="0"/>
              <a:t>GB almost </a:t>
            </a:r>
            <a:r>
              <a:rPr lang="en-US" sz="1050" b="0" dirty="0" err="1" smtClean="0"/>
              <a:t>finalised</a:t>
            </a:r>
            <a:endParaRPr lang="en-US" sz="1050" b="0" dirty="0" smtClean="0"/>
          </a:p>
          <a:p>
            <a:pPr marL="747713" lvl="1" indent="-290513">
              <a:lnSpc>
                <a:spcPct val="120000"/>
              </a:lnSpc>
              <a:spcBef>
                <a:spcPts val="0"/>
              </a:spcBef>
              <a:buClr>
                <a:srgbClr val="000000"/>
              </a:buClr>
              <a:buSzPct val="95000"/>
              <a:buFont typeface="ArialMT" charset="0"/>
              <a:buChar char="•"/>
            </a:pPr>
            <a:r>
              <a:rPr lang="en-US" sz="1050" b="0" dirty="0" smtClean="0"/>
              <a:t>Problems </a:t>
            </a:r>
            <a:r>
              <a:rPr lang="en-US" sz="1050" b="0" dirty="0"/>
              <a:t>/ </a:t>
            </a:r>
            <a:r>
              <a:rPr lang="en-US" sz="1050" b="0" dirty="0" smtClean="0"/>
              <a:t>Issues</a:t>
            </a:r>
          </a:p>
          <a:p>
            <a:pPr marL="1204913" lvl="2" indent="-290513">
              <a:lnSpc>
                <a:spcPct val="120000"/>
              </a:lnSpc>
              <a:spcBef>
                <a:spcPts val="0"/>
              </a:spcBef>
              <a:buClr>
                <a:srgbClr val="000000"/>
              </a:buClr>
              <a:buSzPct val="95000"/>
              <a:buFont typeface="ArialMT" charset="0"/>
              <a:buChar char="•"/>
            </a:pPr>
            <a:r>
              <a:rPr lang="en-US" sz="1050" b="0" dirty="0"/>
              <a:t>Looking for resources to start the Blue </a:t>
            </a:r>
            <a:r>
              <a:rPr lang="en-US" sz="1050" b="0" dirty="0" smtClean="0"/>
              <a:t>Book</a:t>
            </a:r>
            <a:endParaRPr lang="en-US" sz="1050" b="0" dirty="0"/>
          </a:p>
          <a:p>
            <a:pPr defTabSz="914400">
              <a:lnSpc>
                <a:spcPct val="120000"/>
              </a:lnSpc>
              <a:spcBef>
                <a:spcPts val="0"/>
              </a:spcBef>
            </a:pPr>
            <a:r>
              <a:rPr lang="en-US" sz="1050" b="0" dirty="0" smtClean="0"/>
              <a:t>NAV Working Group:</a:t>
            </a:r>
            <a:endParaRPr lang="en-US" sz="105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050" b="0" dirty="0" smtClean="0"/>
              <a:t>Achievements</a:t>
            </a:r>
          </a:p>
          <a:p>
            <a:pPr marL="1204913" lvl="2" indent="-290513">
              <a:lnSpc>
                <a:spcPct val="120000"/>
              </a:lnSpc>
              <a:spcBef>
                <a:spcPts val="0"/>
              </a:spcBef>
              <a:buClr>
                <a:srgbClr val="000000"/>
              </a:buClr>
              <a:buSzPct val="95000"/>
              <a:buFont typeface="ArialMT" charset="0"/>
              <a:buChar char="•"/>
            </a:pPr>
            <a:r>
              <a:rPr lang="en-US" sz="1050" b="0" dirty="0" smtClean="0"/>
              <a:t>Completion of PRM test plan and solve most book problems</a:t>
            </a:r>
          </a:p>
          <a:p>
            <a:pPr marL="1204913" lvl="2" indent="-290513">
              <a:lnSpc>
                <a:spcPct val="120000"/>
              </a:lnSpc>
              <a:spcBef>
                <a:spcPts val="0"/>
              </a:spcBef>
              <a:buClr>
                <a:srgbClr val="000000"/>
              </a:buClr>
              <a:buSzPct val="95000"/>
              <a:buFont typeface="ArialMT" charset="0"/>
              <a:buChar char="•"/>
            </a:pPr>
            <a:r>
              <a:rPr lang="en-US" sz="1050" b="0" dirty="0" smtClean="0"/>
              <a:t>Set </a:t>
            </a:r>
            <a:r>
              <a:rPr lang="en-US" sz="1050" b="0" dirty="0"/>
              <a:t>future direction for SMM and TDM </a:t>
            </a:r>
          </a:p>
          <a:p>
            <a:pPr marL="747713" lvl="1" indent="-290513">
              <a:lnSpc>
                <a:spcPct val="120000"/>
              </a:lnSpc>
              <a:spcBef>
                <a:spcPts val="0"/>
              </a:spcBef>
              <a:buClr>
                <a:srgbClr val="000000"/>
              </a:buClr>
              <a:buSzPct val="95000"/>
              <a:buFont typeface="ArialMT" charset="0"/>
              <a:buChar char="•"/>
            </a:pPr>
            <a:r>
              <a:rPr lang="en-US" sz="1050" b="0" dirty="0" smtClean="0"/>
              <a:t>Problems </a:t>
            </a:r>
            <a:r>
              <a:rPr lang="en-US" sz="1050" b="0" dirty="0"/>
              <a:t>/ </a:t>
            </a:r>
            <a:r>
              <a:rPr lang="en-US" sz="1050" b="0" dirty="0" smtClean="0"/>
              <a:t>Issues</a:t>
            </a:r>
          </a:p>
          <a:p>
            <a:pPr marL="1204913" lvl="2" indent="-290513">
              <a:lnSpc>
                <a:spcPct val="120000"/>
              </a:lnSpc>
              <a:spcBef>
                <a:spcPts val="0"/>
              </a:spcBef>
              <a:buClr>
                <a:srgbClr val="000000"/>
              </a:buClr>
              <a:buSzPct val="95000"/>
              <a:buFont typeface="ArialMT" charset="0"/>
              <a:buChar char="•"/>
            </a:pPr>
            <a:r>
              <a:rPr lang="en-US" sz="1050" b="0" dirty="0" smtClean="0"/>
              <a:t>None</a:t>
            </a:r>
            <a:endParaRPr lang="en-US" sz="1050" b="0" dirty="0"/>
          </a:p>
          <a:p>
            <a:pPr defTabSz="914400">
              <a:lnSpc>
                <a:spcPct val="120000"/>
              </a:lnSpc>
              <a:spcBef>
                <a:spcPts val="0"/>
              </a:spcBef>
            </a:pPr>
            <a:r>
              <a:rPr lang="en-US" sz="1050" b="0" dirty="0"/>
              <a:t>SM&amp;C Working </a:t>
            </a:r>
            <a:r>
              <a:rPr lang="en-US" sz="1050" b="0" dirty="0" smtClean="0"/>
              <a:t>Group:</a:t>
            </a:r>
            <a:endParaRPr lang="en-US" sz="105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050" b="0" dirty="0" smtClean="0"/>
              <a:t>Achievements</a:t>
            </a:r>
          </a:p>
          <a:p>
            <a:pPr marL="1204913" lvl="2" indent="-290513">
              <a:lnSpc>
                <a:spcPct val="120000"/>
              </a:lnSpc>
              <a:spcBef>
                <a:spcPts val="0"/>
              </a:spcBef>
              <a:buClr>
                <a:srgbClr val="000000"/>
              </a:buClr>
              <a:buSzPct val="95000"/>
              <a:buFont typeface="ArialMT" charset="0"/>
              <a:buChar char="•"/>
            </a:pPr>
            <a:r>
              <a:rPr lang="en-US" sz="1050" b="0" dirty="0" smtClean="0"/>
              <a:t>2 books ready for Agency Reviews, 2</a:t>
            </a:r>
            <a:r>
              <a:rPr lang="en-US" sz="1050" b="0" baseline="30000" dirty="0" smtClean="0"/>
              <a:t>nd</a:t>
            </a:r>
            <a:r>
              <a:rPr lang="en-US" sz="1050" b="0" dirty="0" smtClean="0"/>
              <a:t> prototyping agency identified for MDPD</a:t>
            </a:r>
            <a:endParaRPr lang="en-US" sz="1050" b="0" dirty="0"/>
          </a:p>
          <a:p>
            <a:pPr marL="747713" lvl="1" indent="-290513">
              <a:lnSpc>
                <a:spcPct val="120000"/>
              </a:lnSpc>
              <a:spcBef>
                <a:spcPts val="0"/>
              </a:spcBef>
              <a:buClr>
                <a:srgbClr val="000000"/>
              </a:buClr>
              <a:buSzPct val="95000"/>
              <a:buFont typeface="ArialMT" charset="0"/>
              <a:buChar char="•"/>
            </a:pPr>
            <a:r>
              <a:rPr lang="en-US" sz="1050" b="0" dirty="0" smtClean="0"/>
              <a:t>Problems </a:t>
            </a:r>
            <a:r>
              <a:rPr lang="en-US" sz="1050" b="0" dirty="0"/>
              <a:t>/ </a:t>
            </a:r>
            <a:r>
              <a:rPr lang="en-US" sz="1050" b="0" dirty="0" smtClean="0"/>
              <a:t>Issues</a:t>
            </a:r>
          </a:p>
          <a:p>
            <a:pPr marL="1204913" lvl="2" indent="-290513">
              <a:lnSpc>
                <a:spcPct val="120000"/>
              </a:lnSpc>
              <a:spcBef>
                <a:spcPts val="0"/>
              </a:spcBef>
              <a:buClr>
                <a:srgbClr val="000000"/>
              </a:buClr>
              <a:buSzPct val="95000"/>
              <a:buFont typeface="ArialMT" charset="0"/>
              <a:buChar char="•"/>
            </a:pPr>
            <a:r>
              <a:rPr lang="en-US" sz="1050" b="0" dirty="0"/>
              <a:t>NASA and others are impacted by the restrictions of the current </a:t>
            </a:r>
            <a:r>
              <a:rPr lang="en-US" sz="1050" b="0" dirty="0" smtClean="0"/>
              <a:t>ESA </a:t>
            </a:r>
            <a:r>
              <a:rPr lang="en-US" sz="1050" b="0" dirty="0"/>
              <a:t>public  license </a:t>
            </a:r>
            <a:r>
              <a:rPr lang="en-US" sz="1050" b="0" dirty="0" smtClean="0"/>
              <a:t>agreement. Impacting </a:t>
            </a:r>
            <a:r>
              <a:rPr lang="en-US" sz="1050" b="0" dirty="0"/>
              <a:t>SM&amp;C WG prototyping activities</a:t>
            </a:r>
          </a:p>
          <a:p>
            <a:pPr marL="1204913" lvl="2" indent="-290513">
              <a:lnSpc>
                <a:spcPct val="120000"/>
              </a:lnSpc>
              <a:spcBef>
                <a:spcPts val="0"/>
              </a:spcBef>
              <a:buClr>
                <a:srgbClr val="000000"/>
              </a:buClr>
              <a:buSzPct val="95000"/>
              <a:buFont typeface="ArialMT" charset="0"/>
              <a:buChar char="•"/>
            </a:pPr>
            <a:r>
              <a:rPr lang="en-US" sz="1050" b="0" dirty="0" smtClean="0"/>
              <a:t>More coordination needed  on 1)Timing </a:t>
            </a:r>
            <a:r>
              <a:rPr lang="en-US" sz="1050" b="0" dirty="0"/>
              <a:t>Services; 2) File Management Services</a:t>
            </a:r>
            <a:r>
              <a:rPr lang="en-US" sz="1050" b="0" dirty="0" smtClean="0"/>
              <a:t>; </a:t>
            </a:r>
            <a:r>
              <a:rPr lang="en-US" sz="1050" b="0" dirty="0"/>
              <a:t>3) Events definition and </a:t>
            </a:r>
            <a:r>
              <a:rPr lang="en-US" sz="1050" b="0" dirty="0" smtClean="0"/>
              <a:t>services; 4) SOIS EDS</a:t>
            </a:r>
          </a:p>
          <a:p>
            <a:pPr>
              <a:lnSpc>
                <a:spcPct val="120000"/>
              </a:lnSpc>
              <a:spcBef>
                <a:spcPts val="0"/>
              </a:spcBef>
              <a:buClr>
                <a:srgbClr val="000000"/>
              </a:buClr>
              <a:buSzPct val="95000"/>
            </a:pPr>
            <a:r>
              <a:rPr lang="en-US" sz="1050" b="0" dirty="0" smtClean="0"/>
              <a:t>TEL WG</a:t>
            </a:r>
            <a:endParaRPr lang="en-US" sz="1050" b="0" dirty="0"/>
          </a:p>
          <a:p>
            <a:pPr marL="747713" lvl="1" indent="-290513">
              <a:lnSpc>
                <a:spcPct val="120000"/>
              </a:lnSpc>
              <a:spcBef>
                <a:spcPts val="0"/>
              </a:spcBef>
              <a:buClr>
                <a:srgbClr val="000000"/>
              </a:buClr>
              <a:buSzPct val="95000"/>
              <a:buFont typeface="ArialMT" charset="0"/>
              <a:buChar char="•"/>
            </a:pPr>
            <a:r>
              <a:rPr lang="en-US" sz="1050" b="0" dirty="0"/>
              <a:t>Achievements</a:t>
            </a:r>
          </a:p>
          <a:p>
            <a:pPr marL="1204913" lvl="2" indent="-290513">
              <a:lnSpc>
                <a:spcPct val="120000"/>
              </a:lnSpc>
              <a:spcBef>
                <a:spcPts val="0"/>
              </a:spcBef>
              <a:buClr>
                <a:srgbClr val="000000"/>
              </a:buClr>
              <a:buSzPct val="95000"/>
              <a:buFont typeface="ArialMT" charset="0"/>
              <a:buChar char="•"/>
            </a:pPr>
            <a:r>
              <a:rPr lang="en-US" sz="1050" b="0" dirty="0" smtClean="0"/>
              <a:t>None</a:t>
            </a:r>
            <a:endParaRPr lang="en-US" sz="1050" b="0" dirty="0"/>
          </a:p>
          <a:p>
            <a:pPr marL="747713" lvl="1" indent="-290513">
              <a:lnSpc>
                <a:spcPct val="120000"/>
              </a:lnSpc>
              <a:spcBef>
                <a:spcPts val="0"/>
              </a:spcBef>
              <a:buClr>
                <a:srgbClr val="000000"/>
              </a:buClr>
              <a:buSzPct val="95000"/>
              <a:buFont typeface="ArialMT" charset="0"/>
              <a:buChar char="•"/>
            </a:pPr>
            <a:r>
              <a:rPr lang="en-US" sz="1050" b="0" dirty="0"/>
              <a:t>Problems / Issues</a:t>
            </a:r>
          </a:p>
          <a:p>
            <a:pPr marL="1204913" lvl="2" indent="-290513">
              <a:lnSpc>
                <a:spcPct val="120000"/>
              </a:lnSpc>
              <a:spcBef>
                <a:spcPts val="0"/>
              </a:spcBef>
              <a:buClr>
                <a:srgbClr val="000000"/>
              </a:buClr>
              <a:buSzPct val="95000"/>
              <a:buFont typeface="ArialMT" charset="0"/>
              <a:buChar char="•"/>
            </a:pPr>
            <a:r>
              <a:rPr lang="en-US" sz="1050" b="0" dirty="0"/>
              <a:t>No resources deployed by agencies to continue the </a:t>
            </a:r>
            <a:r>
              <a:rPr lang="en-US" sz="1050" b="0" dirty="0" smtClean="0"/>
              <a:t>WG despite world-wide interest in cooperative exploration missions</a:t>
            </a:r>
            <a:endParaRPr lang="en-US" sz="1050" b="0" dirty="0"/>
          </a:p>
          <a:p>
            <a:pPr marL="1204913" lvl="2" indent="-290513">
              <a:lnSpc>
                <a:spcPct val="120000"/>
              </a:lnSpc>
              <a:spcBef>
                <a:spcPts val="0"/>
              </a:spcBef>
              <a:buClr>
                <a:srgbClr val="000000"/>
              </a:buClr>
              <a:buSzPct val="95000"/>
              <a:buFont typeface="ArialMT" charset="0"/>
              <a:buChar char="•"/>
            </a:pPr>
            <a:r>
              <a:rPr lang="en-US" sz="1050" b="0" dirty="0"/>
              <a:t>There is potential interest  in ESA/ESTEC and DLR to continue, which will be further investigated</a:t>
            </a:r>
          </a:p>
          <a:p>
            <a:pPr marL="1204913" lvl="2" indent="-290513">
              <a:lnSpc>
                <a:spcPct val="120000"/>
              </a:lnSpc>
              <a:spcBef>
                <a:spcPts val="0"/>
              </a:spcBef>
              <a:buClr>
                <a:srgbClr val="000000"/>
              </a:buClr>
              <a:buSzPct val="95000"/>
              <a:buFont typeface="ArialMT" charset="0"/>
              <a:buChar char="•"/>
            </a:pPr>
            <a:r>
              <a:rPr lang="en-US" sz="1050" b="0" dirty="0"/>
              <a:t>The </a:t>
            </a:r>
            <a:r>
              <a:rPr lang="en-US" sz="1050" b="0" dirty="0" smtClean="0"/>
              <a:t>planned </a:t>
            </a:r>
            <a:r>
              <a:rPr lang="en-US" sz="1050" b="0" dirty="0"/>
              <a:t>BB (currently an “approved” project) should be demoted to “draft</a:t>
            </a:r>
            <a:r>
              <a:rPr lang="en-US" sz="1050" b="0" dirty="0" smtClean="0"/>
              <a:t>”</a:t>
            </a:r>
            <a:endParaRPr lang="en-US" sz="1050" dirty="0"/>
          </a:p>
          <a:p>
            <a:pPr>
              <a:lnSpc>
                <a:spcPct val="120000"/>
              </a:lnSpc>
              <a:spcBef>
                <a:spcPts val="0"/>
              </a:spcBef>
              <a:buClr>
                <a:srgbClr val="000000"/>
              </a:buClr>
              <a:buSzPct val="95000"/>
            </a:pPr>
            <a:endParaRPr lang="en-US" sz="1050" dirty="0" smtClean="0"/>
          </a:p>
          <a:p>
            <a:pPr>
              <a:lnSpc>
                <a:spcPct val="120000"/>
              </a:lnSpc>
              <a:spcBef>
                <a:spcPts val="0"/>
              </a:spcBef>
              <a:buClr>
                <a:srgbClr val="000000"/>
              </a:buClr>
              <a:buSzPct val="95000"/>
            </a:pPr>
            <a:endParaRPr lang="en-US" sz="1050" dirty="0" smtClean="0"/>
          </a:p>
          <a:p>
            <a:pPr>
              <a:lnSpc>
                <a:spcPct val="120000"/>
              </a:lnSpc>
              <a:spcBef>
                <a:spcPts val="0"/>
              </a:spcBef>
              <a:buClr>
                <a:srgbClr val="000000"/>
              </a:buClr>
              <a:buSzPct val="95000"/>
            </a:pPr>
            <a:endParaRPr lang="en-US" sz="1050" dirty="0"/>
          </a:p>
          <a:p>
            <a:pPr>
              <a:lnSpc>
                <a:spcPct val="120000"/>
              </a:lnSpc>
              <a:spcBef>
                <a:spcPts val="0"/>
              </a:spcBef>
              <a:buClr>
                <a:srgbClr val="000000"/>
              </a:buClr>
              <a:buSzPct val="95000"/>
            </a:pPr>
            <a:endParaRPr lang="en-US" sz="1050" dirty="0"/>
          </a:p>
          <a:p>
            <a:pPr>
              <a:lnSpc>
                <a:spcPct val="120000"/>
              </a:lnSpc>
              <a:spcBef>
                <a:spcPts val="0"/>
              </a:spcBef>
              <a:buClr>
                <a:srgbClr val="000000"/>
              </a:buClr>
              <a:buSzPct val="95000"/>
            </a:pPr>
            <a:endParaRPr lang="en-US" sz="1050" dirty="0" smtClean="0"/>
          </a:p>
          <a:p>
            <a:pPr>
              <a:lnSpc>
                <a:spcPct val="120000"/>
              </a:lnSpc>
              <a:spcBef>
                <a:spcPts val="0"/>
              </a:spcBef>
              <a:buClr>
                <a:srgbClr val="000000"/>
              </a:buClr>
              <a:buSzPct val="95000"/>
            </a:pPr>
            <a:endParaRPr lang="en-US" sz="105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10220"/>
            <a:ext cx="8989557" cy="6221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62500" lnSpcReduction="20000"/>
          </a:bodyPr>
          <a:lstStyle/>
          <a:p>
            <a:pPr defTabSz="914400">
              <a:lnSpc>
                <a:spcPct val="120000"/>
              </a:lnSpc>
              <a:spcBef>
                <a:spcPts val="0"/>
              </a:spcBef>
            </a:pPr>
            <a:r>
              <a:rPr lang="en-US" sz="1900" dirty="0"/>
              <a:t>Goals for this meeting cycle: </a:t>
            </a:r>
            <a:r>
              <a:rPr lang="en-US" sz="1900" b="0" dirty="0"/>
              <a:t>(1) Initial review of OAIS and ISO 16363 RIDS  </a:t>
            </a:r>
            <a:r>
              <a:rPr lang="en-US" sz="1900" b="0" dirty="0" smtClean="0"/>
              <a:t>(</a:t>
            </a:r>
            <a:r>
              <a:rPr lang="en-US" sz="1900" b="0" dirty="0"/>
              <a:t>2) Decide on DEDSL/XML Schema disposition  (3) Progress IPELTU    (4) Forward planning of DAI work in the context of overall architecture</a:t>
            </a:r>
          </a:p>
          <a:p>
            <a:pPr>
              <a:lnSpc>
                <a:spcPct val="120000"/>
              </a:lnSpc>
              <a:spcBef>
                <a:spcPts val="0"/>
              </a:spcBef>
              <a:buSzPct val="95000"/>
            </a:pPr>
            <a:r>
              <a:rPr lang="en-US" sz="1900" dirty="0"/>
              <a:t>Working Group Status:  </a:t>
            </a:r>
            <a:r>
              <a:rPr lang="en-US" sz="1900" dirty="0">
                <a:solidFill>
                  <a:schemeClr val="accent2">
                    <a:lumMod val="60000"/>
                    <a:lumOff val="40000"/>
                  </a:schemeClr>
                </a:solidFill>
              </a:rPr>
              <a:t>OK</a:t>
            </a:r>
            <a:endParaRPr lang="en-US" sz="1900" dirty="0">
              <a:solidFill>
                <a:schemeClr val="accent2">
                  <a:lumMod val="60000"/>
                  <a:lumOff val="40000"/>
                </a:schemeClr>
              </a:solidFill>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46 RIDS </a:t>
            </a:r>
            <a:r>
              <a:rPr lang="en-US" sz="1900" b="0" dirty="0" err="1"/>
              <a:t>analysed</a:t>
            </a:r>
            <a:r>
              <a:rPr lang="en-US" sz="1900" b="0" dirty="0"/>
              <a:t> for OAIS and ISO 16363 – no major issues </a:t>
            </a:r>
            <a:r>
              <a:rPr lang="en-US" sz="1900" b="0" dirty="0" smtClean="0"/>
              <a:t>identified</a:t>
            </a:r>
          </a:p>
          <a:p>
            <a:pPr marL="747713" lvl="1" indent="-290513">
              <a:lnSpc>
                <a:spcPct val="120000"/>
              </a:lnSpc>
              <a:spcBef>
                <a:spcPts val="0"/>
              </a:spcBef>
              <a:buClr>
                <a:srgbClr val="000000"/>
              </a:buClr>
              <a:buSzPct val="95000"/>
              <a:buFont typeface="ArialMT" charset="0"/>
              <a:buChar char="•"/>
            </a:pPr>
            <a:r>
              <a:rPr lang="en-US" sz="1900" b="0" dirty="0" smtClean="0"/>
              <a:t>Decided </a:t>
            </a:r>
            <a:r>
              <a:rPr lang="en-US" sz="1900" b="0" dirty="0"/>
              <a:t>that DEDSL/XML Schema will be proposed as </a:t>
            </a:r>
            <a:r>
              <a:rPr lang="en-US" sz="1900" b="0" dirty="0" smtClean="0"/>
              <a:t>OB</a:t>
            </a:r>
          </a:p>
          <a:p>
            <a:pPr marL="747713" lvl="1" indent="-290513">
              <a:lnSpc>
                <a:spcPct val="120000"/>
              </a:lnSpc>
              <a:spcBef>
                <a:spcPts val="0"/>
              </a:spcBef>
              <a:buClr>
                <a:srgbClr val="000000"/>
              </a:buClr>
              <a:buSzPct val="95000"/>
              <a:buFont typeface="ArialMT" charset="0"/>
              <a:buChar char="•"/>
            </a:pPr>
            <a:r>
              <a:rPr lang="en-US" sz="1900" b="0" dirty="0" smtClean="0"/>
              <a:t>Progress </a:t>
            </a:r>
            <a:r>
              <a:rPr lang="en-US" sz="1900" b="0" dirty="0"/>
              <a:t>made on </a:t>
            </a:r>
            <a:r>
              <a:rPr lang="en-US" sz="1900" b="0" dirty="0" smtClean="0"/>
              <a:t>LTDP to </a:t>
            </a:r>
            <a:r>
              <a:rPr lang="en-US" sz="1900" b="0" dirty="0"/>
              <a:t>aim for completion January 2017 (2 month delay)</a:t>
            </a:r>
          </a:p>
          <a:p>
            <a:pPr marL="747713" lvl="1" indent="-290513">
              <a:lnSpc>
                <a:spcPct val="120000"/>
              </a:lnSpc>
              <a:spcBef>
                <a:spcPts val="0"/>
              </a:spcBef>
              <a:buClr>
                <a:srgbClr val="000000"/>
              </a:buClr>
              <a:buSzPct val="95000"/>
              <a:buFont typeface="ArialMT" charset="0"/>
              <a:buChar char="•"/>
            </a:pPr>
            <a:r>
              <a:rPr lang="en-US" sz="1900" b="0" dirty="0"/>
              <a:t>Progress and agreements on overall DAI architecture – consistent with SM&amp;C architecture</a:t>
            </a:r>
          </a:p>
          <a:p>
            <a:pPr marL="747713" lvl="1" indent="-290513">
              <a:lnSpc>
                <a:spcPct val="120000"/>
              </a:lnSpc>
              <a:spcBef>
                <a:spcPts val="0"/>
              </a:spcBef>
              <a:buClr>
                <a:srgbClr val="000000"/>
              </a:buClr>
              <a:buSzPct val="95000"/>
              <a:buFont typeface="ArialMT" charset="0"/>
              <a:buChar char="•"/>
            </a:pPr>
            <a:r>
              <a:rPr lang="en-US" sz="1900" b="0" dirty="0"/>
              <a:t>Discussion with SANA registry expert about using SANA Registry for Representation Information</a:t>
            </a:r>
          </a:p>
          <a:p>
            <a:pPr marL="747713" lvl="1" indent="-290513">
              <a:lnSpc>
                <a:spcPct val="120000"/>
              </a:lnSpc>
              <a:spcBef>
                <a:spcPts val="0"/>
              </a:spcBef>
              <a:buClr>
                <a:srgbClr val="000000"/>
              </a:buClr>
              <a:buSzPct val="95000"/>
              <a:buFont typeface="ArialMT" charset="0"/>
              <a:buChar char="•"/>
            </a:pPr>
            <a:r>
              <a:rPr lang="en-US" sz="1900" b="0" dirty="0"/>
              <a:t>Feedback provided to </a:t>
            </a:r>
            <a:r>
              <a:rPr lang="en-US" sz="1900" b="0" dirty="0" smtClean="0"/>
              <a:t>MOSSG</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a:t>50% of attendees were from Industry and 10% from Academia</a:t>
            </a:r>
          </a:p>
          <a:p>
            <a:pPr marL="747713" lvl="1" indent="-290513">
              <a:lnSpc>
                <a:spcPct val="120000"/>
              </a:lnSpc>
              <a:spcBef>
                <a:spcPts val="0"/>
              </a:spcBef>
              <a:buClr>
                <a:srgbClr val="000000"/>
              </a:buClr>
              <a:buSzPct val="95000"/>
              <a:buFont typeface="ArialMT" charset="0"/>
              <a:buChar char="•"/>
            </a:pPr>
            <a:r>
              <a:rPr lang="en-US" sz="1900" b="0" dirty="0"/>
              <a:t>Weekly </a:t>
            </a:r>
            <a:r>
              <a:rPr lang="en-US" sz="1900" b="0" dirty="0" err="1"/>
              <a:t>Webex</a:t>
            </a:r>
            <a:r>
              <a:rPr lang="en-US" sz="1900" b="0" dirty="0"/>
              <a:t> meetings, and development of documents, have continued through the year</a:t>
            </a:r>
          </a:p>
          <a:p>
            <a:pPr defTabSz="914400">
              <a:lnSpc>
                <a:spcPct val="120000"/>
              </a:lnSpc>
              <a:spcBef>
                <a:spcPts val="0"/>
              </a:spcBef>
            </a:pPr>
            <a:r>
              <a:rPr lang="en-US" sz="1900" dirty="0"/>
              <a:t>Problems and Issues:</a:t>
            </a:r>
          </a:p>
          <a:p>
            <a:pPr marL="747713" lvl="1" indent="-290513">
              <a:lnSpc>
                <a:spcPct val="120000"/>
              </a:lnSpc>
              <a:spcBef>
                <a:spcPts val="0"/>
              </a:spcBef>
              <a:buClr>
                <a:srgbClr val="000000"/>
              </a:buClr>
              <a:buSzPct val="95000"/>
              <a:buFont typeface="ArialMT" charset="0"/>
              <a:buChar char="•"/>
            </a:pPr>
            <a:r>
              <a:rPr lang="en-US" sz="1900" b="0" dirty="0"/>
              <a:t>Need further discussions with SM&amp;C, </a:t>
            </a:r>
            <a:r>
              <a:rPr lang="en-US" sz="1900" b="0" dirty="0" smtClean="0"/>
              <a:t>RA and </a:t>
            </a:r>
            <a:r>
              <a:rPr lang="en-US" sz="1900" b="0" dirty="0"/>
              <a:t>SANA to ensure consistency between these and DAI forward plans</a:t>
            </a:r>
          </a:p>
          <a:p>
            <a:pPr marL="747713" lvl="1" indent="-290513">
              <a:lnSpc>
                <a:spcPct val="120000"/>
              </a:lnSpc>
              <a:spcBef>
                <a:spcPts val="0"/>
              </a:spcBef>
              <a:buClr>
                <a:srgbClr val="000000"/>
              </a:buClr>
              <a:buSzPct val="95000"/>
              <a:buFont typeface="ArialMT" charset="0"/>
              <a:buChar char="•"/>
            </a:pPr>
            <a:r>
              <a:rPr lang="en-US" sz="1900" b="0" dirty="0"/>
              <a:t>See </a:t>
            </a:r>
            <a:r>
              <a:rPr lang="en-US" sz="1900" b="0" dirty="0" smtClean="0"/>
              <a:t>next slide</a:t>
            </a:r>
            <a:endParaRPr lang="en-US" sz="1900" b="0" dirty="0"/>
          </a:p>
          <a:p>
            <a:pPr defTabSz="914400">
              <a:lnSpc>
                <a:spcPct val="120000"/>
              </a:lnSpc>
              <a:spcBef>
                <a:spcPts val="0"/>
              </a:spcBef>
            </a:pPr>
            <a:r>
              <a:rPr lang="en-US" sz="1900" dirty="0"/>
              <a:t>Planning:</a:t>
            </a:r>
          </a:p>
          <a:p>
            <a:pPr defTabSz="914400">
              <a:lnSpc>
                <a:spcPct val="120000"/>
              </a:lnSpc>
              <a:spcBef>
                <a:spcPts val="0"/>
              </a:spcBef>
            </a:pPr>
            <a:endParaRPr lang="en-US" sz="19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r>
              <a:rPr lang="en-US" sz="180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Held joint meeting with SM&amp;C to discuss DAI Architecture</a:t>
            </a:r>
            <a:r>
              <a:rPr lang="en-US" sz="1900" b="0" dirty="0" smtClean="0"/>
              <a:t>.</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r>
              <a:rPr lang="en-GB" sz="1900" b="0" dirty="0"/>
              <a:t>Coordinated with SEA on overall MOIMS architecture diagrams </a:t>
            </a:r>
          </a:p>
          <a:p>
            <a:pPr marL="628650" lvl="1" indent="-171450">
              <a:lnSpc>
                <a:spcPct val="120000"/>
              </a:lnSpc>
              <a:spcBef>
                <a:spcPts val="0"/>
              </a:spcBef>
              <a:buClr>
                <a:srgbClr val="000000"/>
              </a:buClr>
              <a:buSzPct val="95000"/>
              <a:buFont typeface="Arial" panose="020B0604020202020204" pitchFamily="34" charset="0"/>
              <a:buChar char="•"/>
            </a:pPr>
            <a:r>
              <a:rPr lang="en-GB" sz="1900" b="0" dirty="0"/>
              <a:t>Coordinated with SANA reps on registry needs </a:t>
            </a:r>
          </a:p>
          <a:p>
            <a:pPr>
              <a:lnSpc>
                <a:spcPct val="120000"/>
              </a:lnSpc>
              <a:spcBef>
                <a:spcPts val="0"/>
              </a:spcBef>
              <a:buClr>
                <a:srgbClr val="000000"/>
              </a:buClr>
              <a:buSzPct val="95000"/>
            </a:pPr>
            <a:r>
              <a:rPr lang="en-US" sz="1800" dirty="0"/>
              <a:t>Resolutions</a:t>
            </a:r>
          </a:p>
          <a:p>
            <a:pPr marL="625475" lvl="1" indent="-168275">
              <a:lnSpc>
                <a:spcPct val="120000"/>
              </a:lnSpc>
              <a:spcBef>
                <a:spcPts val="0"/>
              </a:spcBef>
              <a:buClr>
                <a:srgbClr val="000000"/>
              </a:buClr>
              <a:buSzPct val="95000"/>
              <a:buFont typeface="Arial" panose="020B0604020202020204" pitchFamily="34" charset="0"/>
              <a:buChar char="•"/>
            </a:pPr>
            <a:r>
              <a:rPr lang="en-US" sz="1900" b="0" dirty="0" smtClean="0"/>
              <a:t>Publish DEDSL-XML/XSD as OB and remove CNES </a:t>
            </a:r>
            <a:r>
              <a:rPr lang="en-US" sz="1900" b="0" dirty="0"/>
              <a:t>from </a:t>
            </a:r>
            <a:r>
              <a:rPr lang="en-US" sz="1900" b="0" dirty="0" smtClean="0"/>
              <a:t>prototyping resource on CWE</a:t>
            </a:r>
          </a:p>
          <a:p>
            <a:pPr marL="625475" lvl="1" indent="-168275">
              <a:lnSpc>
                <a:spcPct val="120000"/>
              </a:lnSpc>
              <a:spcBef>
                <a:spcPts val="0"/>
              </a:spcBef>
              <a:buClr>
                <a:srgbClr val="000000"/>
              </a:buClr>
              <a:buSzPct val="95000"/>
              <a:buFont typeface="Arial" panose="020B0604020202020204" pitchFamily="34" charset="0"/>
              <a:buChar char="•"/>
            </a:pPr>
            <a:r>
              <a:rPr lang="en-US" sz="1900" b="0" dirty="0" smtClean="0"/>
              <a:t>Propose John Garrett as DAI Deputy Chair and ask CMC agencies if they have alternative candidates</a:t>
            </a:r>
          </a:p>
          <a:p>
            <a:pPr marL="625475" lvl="1" indent="-168275">
              <a:lnSpc>
                <a:spcPct val="120000"/>
              </a:lnSpc>
              <a:spcBef>
                <a:spcPts val="0"/>
              </a:spcBef>
              <a:buClr>
                <a:srgbClr val="000000"/>
              </a:buClr>
              <a:buSzPct val="95000"/>
              <a:buFont typeface="Arial" panose="020B0604020202020204" pitchFamily="34" charset="0"/>
              <a:buChar char="•"/>
            </a:pPr>
            <a:r>
              <a:rPr lang="en-GB" sz="1900" b="0" dirty="0" smtClean="0"/>
              <a:t>Propose </a:t>
            </a:r>
            <a:r>
              <a:rPr lang="en-GB" sz="1900" b="0" dirty="0"/>
              <a:t>CMC resolution of support for DAI plans and interactions with larger ISO community (see </a:t>
            </a:r>
            <a:r>
              <a:rPr lang="en-GB" sz="1900" b="0" dirty="0" smtClean="0"/>
              <a:t>next page)</a:t>
            </a:r>
            <a:endParaRPr lang="en-US" sz="1900" b="0" dirty="0"/>
          </a:p>
        </p:txBody>
      </p:sp>
      <p:sp>
        <p:nvSpPr>
          <p:cNvPr id="6147" name="AutoShape 3"/>
          <p:cNvSpPr>
            <a:spLocks/>
          </p:cNvSpPr>
          <p:nvPr/>
        </p:nvSpPr>
        <p:spPr bwMode="auto">
          <a:xfrm>
            <a:off x="885119" y="126170"/>
            <a:ext cx="725854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DAI WG Executive </a:t>
            </a:r>
            <a:r>
              <a:rPr lang="en-US" sz="2800" b="1" dirty="0"/>
              <a:t>Summary </a:t>
            </a:r>
            <a:r>
              <a:rPr lang="en-US" sz="2800" b="1" dirty="0" smtClean="0"/>
              <a:t>(1)</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22426254"/>
              </p:ext>
            </p:extLst>
          </p:nvPr>
        </p:nvGraphicFramePr>
        <p:xfrm>
          <a:off x="256682" y="3352190"/>
          <a:ext cx="8668058" cy="1625600"/>
        </p:xfrm>
        <a:graphic>
          <a:graphicData uri="http://schemas.openxmlformats.org/drawingml/2006/table">
            <a:tbl>
              <a:tblPr firstRow="1" bandRow="1">
                <a:tableStyleId>{5940675A-B579-460E-94D1-54222C63F5DA}</a:tableStyleId>
              </a:tblPr>
              <a:tblGrid>
                <a:gridCol w="644648">
                  <a:extLst>
                    <a:ext uri="{9D8B030D-6E8A-4147-A177-3AD203B41FA5}">
                      <a16:colId xmlns:a16="http://schemas.microsoft.com/office/drawing/2014/main" xmlns="" val="803371063"/>
                    </a:ext>
                  </a:extLst>
                </a:gridCol>
                <a:gridCol w="892534">
                  <a:extLst>
                    <a:ext uri="{9D8B030D-6E8A-4147-A177-3AD203B41FA5}">
                      <a16:colId xmlns:a16="http://schemas.microsoft.com/office/drawing/2014/main" xmlns="" val="4039445936"/>
                    </a:ext>
                  </a:extLst>
                </a:gridCol>
                <a:gridCol w="720476">
                  <a:extLst>
                    <a:ext uri="{9D8B030D-6E8A-4147-A177-3AD203B41FA5}">
                      <a16:colId xmlns:a16="http://schemas.microsoft.com/office/drawing/2014/main" xmlns="" val="2110406758"/>
                    </a:ext>
                  </a:extLst>
                </a:gridCol>
                <a:gridCol w="1651415">
                  <a:extLst>
                    <a:ext uri="{9D8B030D-6E8A-4147-A177-3AD203B41FA5}">
                      <a16:colId xmlns:a16="http://schemas.microsoft.com/office/drawing/2014/main" xmlns="" val="2336334814"/>
                    </a:ext>
                  </a:extLst>
                </a:gridCol>
                <a:gridCol w="1728225">
                  <a:extLst>
                    <a:ext uri="{9D8B030D-6E8A-4147-A177-3AD203B41FA5}">
                      <a16:colId xmlns:a16="http://schemas.microsoft.com/office/drawing/2014/main" xmlns="" val="459883396"/>
                    </a:ext>
                  </a:extLst>
                </a:gridCol>
                <a:gridCol w="1536200">
                  <a:extLst>
                    <a:ext uri="{9D8B030D-6E8A-4147-A177-3AD203B41FA5}">
                      <a16:colId xmlns:a16="http://schemas.microsoft.com/office/drawing/2014/main" xmlns="" val="3451682998"/>
                    </a:ext>
                  </a:extLst>
                </a:gridCol>
                <a:gridCol w="1494560">
                  <a:extLst>
                    <a:ext uri="{9D8B030D-6E8A-4147-A177-3AD203B41FA5}">
                      <a16:colId xmlns:a16="http://schemas.microsoft.com/office/drawing/2014/main" xmlns="" val="3947029886"/>
                    </a:ext>
                  </a:extLst>
                </a:gridCol>
              </a:tblGrid>
              <a:tr h="370840">
                <a:tc>
                  <a:txBody>
                    <a:bodyPr/>
                    <a:lstStyle/>
                    <a:p>
                      <a:pPr algn="ctr"/>
                      <a:r>
                        <a:rPr lang="en-GB" sz="1000" b="1" dirty="0"/>
                        <a:t>Area and WG name</a:t>
                      </a:r>
                    </a:p>
                  </a:txBody>
                  <a:tcPr marL="0" marR="36000">
                    <a:solidFill>
                      <a:schemeClr val="accent1">
                        <a:lumMod val="40000"/>
                        <a:lumOff val="60000"/>
                      </a:schemeClr>
                    </a:solidFill>
                  </a:tcPr>
                </a:tc>
                <a:tc>
                  <a:txBody>
                    <a:bodyPr/>
                    <a:lstStyle/>
                    <a:p>
                      <a:pPr algn="ctr"/>
                      <a:r>
                        <a:rPr lang="en-GB" sz="1000" b="1" dirty="0"/>
                        <a:t>CCSDS Ref </a:t>
                      </a:r>
                      <a:r>
                        <a:rPr lang="en-GB" sz="1000" b="1" dirty="0" err="1"/>
                        <a:t>Nr</a:t>
                      </a:r>
                      <a:endParaRPr lang="en-GB" sz="1000" b="1" dirty="0"/>
                    </a:p>
                  </a:txBody>
                  <a:tcPr>
                    <a:solidFill>
                      <a:schemeClr val="accent1">
                        <a:lumMod val="40000"/>
                        <a:lumOff val="60000"/>
                      </a:schemeClr>
                    </a:solidFill>
                  </a:tcPr>
                </a:tc>
                <a:tc>
                  <a:txBody>
                    <a:bodyPr/>
                    <a:lstStyle/>
                    <a:p>
                      <a:pPr algn="ctr"/>
                      <a:r>
                        <a:rPr lang="en-GB" sz="1000" b="1" dirty="0"/>
                        <a:t>Activity</a:t>
                      </a:r>
                    </a:p>
                  </a:txBody>
                  <a:tcPr>
                    <a:solidFill>
                      <a:schemeClr val="accent1">
                        <a:lumMod val="40000"/>
                        <a:lumOff val="60000"/>
                      </a:schemeClr>
                    </a:solidFill>
                  </a:tcPr>
                </a:tc>
                <a:tc>
                  <a:txBody>
                    <a:bodyPr/>
                    <a:lstStyle/>
                    <a:p>
                      <a:pPr algn="ctr"/>
                      <a:r>
                        <a:rPr lang="en-GB" sz="1000" b="1" dirty="0"/>
                        <a:t>Document Title</a:t>
                      </a:r>
                    </a:p>
                  </a:txBody>
                  <a:tcPr>
                    <a:solidFill>
                      <a:schemeClr val="accent1">
                        <a:lumMod val="40000"/>
                        <a:lumOff val="60000"/>
                      </a:schemeClr>
                    </a:solidFill>
                  </a:tcPr>
                </a:tc>
                <a:tc>
                  <a:txBody>
                    <a:bodyPr/>
                    <a:lstStyle/>
                    <a:p>
                      <a:pPr algn="ctr"/>
                      <a:r>
                        <a:rPr lang="en-GB" sz="1000" b="1" dirty="0"/>
                        <a:t>Status</a:t>
                      </a:r>
                    </a:p>
                  </a:txBody>
                  <a:tcPr>
                    <a:solidFill>
                      <a:schemeClr val="accent1">
                        <a:lumMod val="40000"/>
                        <a:lumOff val="60000"/>
                      </a:schemeClr>
                    </a:solidFill>
                  </a:tcPr>
                </a:tc>
                <a:tc>
                  <a:txBody>
                    <a:bodyPr/>
                    <a:lstStyle/>
                    <a:p>
                      <a:pPr algn="ctr"/>
                      <a:r>
                        <a:rPr lang="en-GB" sz="1000" b="1" dirty="0"/>
                        <a:t>Start and/or Target Publication Date</a:t>
                      </a:r>
                    </a:p>
                  </a:txBody>
                  <a:tcPr>
                    <a:solidFill>
                      <a:schemeClr val="accent1">
                        <a:lumMod val="40000"/>
                        <a:lumOff val="60000"/>
                      </a:schemeClr>
                    </a:solidFill>
                  </a:tcPr>
                </a:tc>
                <a:tc>
                  <a:txBody>
                    <a:bodyPr/>
                    <a:lstStyle/>
                    <a:p>
                      <a:pPr algn="ctr"/>
                      <a:r>
                        <a:rPr lang="en-GB" sz="1000" b="1" dirty="0"/>
                        <a:t>Comments</a:t>
                      </a:r>
                    </a:p>
                  </a:txBody>
                  <a:tcPr>
                    <a:solidFill>
                      <a:schemeClr val="accent1">
                        <a:lumMod val="40000"/>
                        <a:lumOff val="60000"/>
                      </a:schemeClr>
                    </a:solidFill>
                  </a:tcPr>
                </a:tc>
                <a:extLst>
                  <a:ext uri="{0D108BD9-81ED-4DB2-BD59-A6C34878D82A}">
                    <a16:rowId xmlns:a16="http://schemas.microsoft.com/office/drawing/2014/main" xmlns="" val="508934528"/>
                  </a:ext>
                </a:extLst>
              </a:tr>
              <a:tr h="370840">
                <a:tc>
                  <a:txBody>
                    <a:bodyPr/>
                    <a:lstStyle/>
                    <a:p>
                      <a:r>
                        <a:rPr lang="en-GB" sz="800" b="0" dirty="0"/>
                        <a:t>MOIMS DAI</a:t>
                      </a:r>
                    </a:p>
                  </a:txBody>
                  <a:tcPr/>
                </a:tc>
                <a:tc>
                  <a:txBody>
                    <a:bodyPr/>
                    <a:lstStyle/>
                    <a:p>
                      <a:r>
                        <a:rPr lang="en-GB" sz="800" b="0" dirty="0"/>
                        <a:t>CCSDS 650.0-M-2</a:t>
                      </a:r>
                    </a:p>
                  </a:txBody>
                  <a:tcPr marL="0" marR="0" marT="0" marB="0"/>
                </a:tc>
                <a:tc>
                  <a:txBody>
                    <a:bodyPr/>
                    <a:lstStyle/>
                    <a:p>
                      <a:r>
                        <a:rPr lang="en-GB" sz="800" b="0" dirty="0"/>
                        <a:t>Update</a:t>
                      </a:r>
                    </a:p>
                  </a:txBody>
                  <a:tcPr marL="0" marR="0" marT="0" marB="0"/>
                </a:tc>
                <a:tc>
                  <a:txBody>
                    <a:bodyPr/>
                    <a:lstStyle/>
                    <a:p>
                      <a:r>
                        <a:rPr lang="en-GB" sz="800" b="0" dirty="0"/>
                        <a:t>Reference Model for an Open Archival Information System (OAIS).</a:t>
                      </a:r>
                    </a:p>
                  </a:txBody>
                  <a:tcPr marL="0" marR="0" marT="0" marB="0"/>
                </a:tc>
                <a:tc>
                  <a:txBody>
                    <a:bodyPr/>
                    <a:lstStyle/>
                    <a:p>
                      <a:r>
                        <a:rPr lang="en-GB" sz="800" b="0" dirty="0"/>
                        <a:t>Reviewed 40 suggested changes received so far </a:t>
                      </a:r>
                    </a:p>
                  </a:txBody>
                  <a:tcPr marL="0" marR="0" marT="0" marB="0"/>
                </a:tc>
                <a:tc>
                  <a:txBody>
                    <a:bodyPr/>
                    <a:lstStyle/>
                    <a:p>
                      <a:r>
                        <a:rPr lang="en-GB" sz="800" b="0" dirty="0"/>
                        <a:t>Draft update should be produced 6/30/2017</a:t>
                      </a:r>
                    </a:p>
                    <a:p>
                      <a:r>
                        <a:rPr lang="en-GB" sz="800" b="0" dirty="0"/>
                        <a:t>Publication 7/7/2019</a:t>
                      </a:r>
                    </a:p>
                  </a:txBody>
                  <a:tcPr marL="0" marR="0" marT="0" marB="0"/>
                </a:tc>
                <a:tc>
                  <a:txBody>
                    <a:bodyPr/>
                    <a:lstStyle/>
                    <a:p>
                      <a:r>
                        <a:rPr lang="en-GB" sz="800" b="0" dirty="0"/>
                        <a:t>Collecting suggested changes as</a:t>
                      </a:r>
                      <a:r>
                        <a:rPr lang="en-GB" sz="800" b="0" baseline="0" dirty="0"/>
                        <a:t> broadly as possible before producing draft for  Agency review</a:t>
                      </a:r>
                      <a:endParaRPr lang="en-GB" sz="800" b="0" dirty="0"/>
                    </a:p>
                  </a:txBody>
                  <a:tcPr marL="0" marR="0" marT="0" marB="0"/>
                </a:tc>
                <a:extLst>
                  <a:ext uri="{0D108BD9-81ED-4DB2-BD59-A6C34878D82A}">
                    <a16:rowId xmlns:a16="http://schemas.microsoft.com/office/drawing/2014/main" xmlns="" val="817558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t>MOIMS DAI</a:t>
                      </a:r>
                    </a:p>
                  </a:txBody>
                  <a:tcPr/>
                </a:tc>
                <a:tc>
                  <a:txBody>
                    <a:bodyPr/>
                    <a:lstStyle/>
                    <a:p>
                      <a:r>
                        <a:rPr lang="en-GB" sz="800" b="0" dirty="0"/>
                        <a:t>CCSDS 652.0-M-1</a:t>
                      </a:r>
                    </a:p>
                  </a:txBody>
                  <a:tcPr marL="0" marR="0" marT="0" marB="0"/>
                </a:tc>
                <a:tc>
                  <a:txBody>
                    <a:bodyPr/>
                    <a:lstStyle/>
                    <a:p>
                      <a:r>
                        <a:rPr lang="en-GB" sz="800" b="0" dirty="0"/>
                        <a:t>Update</a:t>
                      </a:r>
                    </a:p>
                  </a:txBody>
                  <a:tcPr marL="0" marR="0" marT="0" marB="0"/>
                </a:tc>
                <a:tc>
                  <a:txBody>
                    <a:bodyPr/>
                    <a:lstStyle/>
                    <a:p>
                      <a:r>
                        <a:rPr lang="en-GB" sz="800" b="0" dirty="0"/>
                        <a:t>Audit and Certification of Trustworthy Digital Repositories</a:t>
                      </a:r>
                    </a:p>
                  </a:txBody>
                  <a:tcPr marL="0" marR="0" marT="0" marB="0"/>
                </a:tc>
                <a:tc>
                  <a:txBody>
                    <a:bodyPr/>
                    <a:lstStyle/>
                    <a:p>
                      <a:r>
                        <a:rPr lang="en-GB" sz="800" b="0" dirty="0"/>
                        <a:t>Reviewed 5 suggested changes received so far</a:t>
                      </a:r>
                    </a:p>
                  </a:txBody>
                  <a:tcPr marL="0" marR="0" marT="0" marB="0"/>
                </a:tc>
                <a:tc>
                  <a:txBody>
                    <a:bodyPr/>
                    <a:lstStyle/>
                    <a:p>
                      <a:r>
                        <a:rPr lang="en-GB" sz="800" b="0" dirty="0"/>
                        <a:t>Draft update should be produced  7/18/2017</a:t>
                      </a:r>
                    </a:p>
                    <a:p>
                      <a:r>
                        <a:rPr lang="en-GB" sz="800" b="0" dirty="0"/>
                        <a:t>Publication 10/30/2019</a:t>
                      </a:r>
                    </a:p>
                  </a:txBody>
                  <a:tcPr marL="0" marR="0" marT="0" marB="0"/>
                </a:tc>
                <a:tc>
                  <a:txBody>
                    <a:bodyPr/>
                    <a:lstStyle/>
                    <a:p>
                      <a:r>
                        <a:rPr lang="en-GB" sz="800" b="0" dirty="0"/>
                        <a:t>As above</a:t>
                      </a:r>
                    </a:p>
                  </a:txBody>
                  <a:tcPr marL="0" marR="0" marT="0" marB="0"/>
                </a:tc>
                <a:extLst>
                  <a:ext uri="{0D108BD9-81ED-4DB2-BD59-A6C34878D82A}">
                    <a16:rowId xmlns:a16="http://schemas.microsoft.com/office/drawing/2014/main" xmlns="" val="3613673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t>MOIMS DAI</a:t>
                      </a:r>
                    </a:p>
                  </a:txBody>
                  <a:tcPr/>
                </a:tc>
                <a:tc>
                  <a:txBody>
                    <a:bodyPr/>
                    <a:lstStyle/>
                    <a:p>
                      <a:r>
                        <a:rPr lang="en-GB" sz="800" b="0" dirty="0"/>
                        <a:t>CCSDS 653.0-M-1</a:t>
                      </a:r>
                    </a:p>
                  </a:txBody>
                  <a:tcPr marL="0" marR="0" marT="0" marB="0"/>
                </a:tc>
                <a:tc>
                  <a:txBody>
                    <a:bodyPr/>
                    <a:lstStyle/>
                    <a:p>
                      <a:r>
                        <a:rPr lang="en-GB" sz="800" b="0" dirty="0"/>
                        <a:t>Producing RB</a:t>
                      </a:r>
                    </a:p>
                  </a:txBody>
                  <a:tcPr marL="0" marR="0" marT="0" marB="0"/>
                </a:tc>
                <a:tc>
                  <a:txBody>
                    <a:bodyPr/>
                    <a:lstStyle/>
                    <a:p>
                      <a:r>
                        <a:rPr lang="en-GB" sz="800" b="0" dirty="0"/>
                        <a:t>Information Preparation to</a:t>
                      </a:r>
                      <a:r>
                        <a:rPr lang="en-GB" sz="800" b="0" baseline="0" dirty="0"/>
                        <a:t> Enable Long Term Use </a:t>
                      </a:r>
                      <a:r>
                        <a:rPr lang="en-GB" sz="800" b="0" baseline="0" dirty="0" smtClean="0"/>
                        <a:t>(LTDP)</a:t>
                      </a:r>
                      <a:endParaRPr lang="en-GB" sz="800" b="0" dirty="0"/>
                    </a:p>
                  </a:txBody>
                  <a:tcPr marL="0" marR="0" marT="0" marB="0"/>
                </a:tc>
                <a:tc>
                  <a:txBody>
                    <a:bodyPr/>
                    <a:lstStyle/>
                    <a:p>
                      <a:r>
                        <a:rPr lang="en-GB" sz="800" b="0" dirty="0"/>
                        <a:t>Development of document progressing</a:t>
                      </a:r>
                    </a:p>
                  </a:txBody>
                  <a:tcPr marL="0" marR="0" marT="0" marB="0"/>
                </a:tc>
                <a:tc>
                  <a:txBody>
                    <a:bodyPr/>
                    <a:lstStyle/>
                    <a:p>
                      <a:r>
                        <a:rPr lang="en-GB" sz="800" b="0" dirty="0"/>
                        <a:t>MB to be published by</a:t>
                      </a:r>
                      <a:r>
                        <a:rPr lang="en-GB" sz="800" b="0" baseline="0" dirty="0"/>
                        <a:t> 3/31/2018</a:t>
                      </a:r>
                      <a:endParaRPr lang="en-GB" sz="800" b="0" dirty="0"/>
                    </a:p>
                  </a:txBody>
                  <a:tcPr marL="0" marR="0" marT="0" marB="0"/>
                </a:tc>
                <a:tc>
                  <a:txBody>
                    <a:bodyPr/>
                    <a:lstStyle/>
                    <a:p>
                      <a:endParaRPr lang="en-GB" sz="800" b="0" dirty="0"/>
                    </a:p>
                  </a:txBody>
                  <a:tcPr marL="0" marR="0" marT="0" marB="0"/>
                </a:tc>
                <a:extLst>
                  <a:ext uri="{0D108BD9-81ED-4DB2-BD59-A6C34878D82A}">
                    <a16:rowId xmlns:a16="http://schemas.microsoft.com/office/drawing/2014/main" xmlns="" val="2540046337"/>
                  </a:ext>
                </a:extLst>
              </a:tr>
            </a:tbl>
          </a:graphicData>
        </a:graphic>
      </p:graphicFrame>
    </p:spTree>
    <p:extLst>
      <p:ext uri="{BB962C8B-B14F-4D97-AF65-F5344CB8AC3E}">
        <p14:creationId xmlns:p14="http://schemas.microsoft.com/office/powerpoint/2010/main" val="291955216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399591" y="855865"/>
            <a:ext cx="8229600" cy="5645535"/>
          </a:xfrm>
          <a:prstGeom prst="rect">
            <a:avLst/>
          </a:prstGeom>
        </p:spPr>
        <p:txBody>
          <a:bodyPr/>
          <a:lstStyle>
            <a:lvl1pPr marL="346075" indent="-346075" algn="l" rtl="0" eaLnBrk="1" fontAlgn="base" hangingPunct="1">
              <a:lnSpc>
                <a:spcPct val="100000"/>
              </a:lnSpc>
              <a:spcBef>
                <a:spcPts val="0"/>
              </a:spcBef>
              <a:spcAft>
                <a:spcPct val="10000"/>
              </a:spcAft>
              <a:buSzPct val="125000"/>
              <a:buFont typeface="Wingdings" pitchFamily="2" charset="2"/>
              <a:buChar char=""/>
              <a:defRPr sz="2400" b="0">
                <a:solidFill>
                  <a:schemeClr val="tx1"/>
                </a:solidFill>
                <a:latin typeface="+mn-lt"/>
                <a:ea typeface="+mn-ea"/>
                <a:cs typeface="+mn-cs"/>
              </a:defRPr>
            </a:lvl1pPr>
            <a:lvl2pPr marL="684213" indent="-336550" algn="l" rtl="0" eaLnBrk="1" fontAlgn="base" hangingPunct="1">
              <a:lnSpc>
                <a:spcPct val="100000"/>
              </a:lnSpc>
              <a:spcBef>
                <a:spcPts val="0"/>
              </a:spcBef>
              <a:spcAft>
                <a:spcPct val="10000"/>
              </a:spcAft>
              <a:buSzPct val="80000"/>
              <a:buFont typeface="Wingdings" panose="05000000000000000000" pitchFamily="2" charset="2"/>
              <a:buChar char=""/>
              <a:defRPr sz="2200" b="0">
                <a:solidFill>
                  <a:schemeClr val="tx1"/>
                </a:solidFill>
                <a:latin typeface="+mn-lt"/>
              </a:defRPr>
            </a:lvl2pPr>
            <a:lvl3pPr marL="914400" indent="-231775" algn="l" rtl="0" eaLnBrk="1" fontAlgn="base" hangingPunct="1">
              <a:lnSpc>
                <a:spcPct val="100000"/>
              </a:lnSpc>
              <a:spcBef>
                <a:spcPts val="0"/>
              </a:spcBef>
              <a:spcAft>
                <a:spcPct val="10000"/>
              </a:spcAft>
              <a:buSzPct val="100000"/>
              <a:buFont typeface="Wingdings 2" panose="05020102010507070707" pitchFamily="18" charset="2"/>
              <a:buChar char="ö"/>
              <a:defRPr sz="2000" b="0">
                <a:solidFill>
                  <a:schemeClr val="tx1"/>
                </a:solidFill>
                <a:latin typeface="+mn-lt"/>
              </a:defRPr>
            </a:lvl3pPr>
            <a:lvl4pPr marL="1260475" indent="-231775" algn="l" rtl="0" eaLnBrk="1" fontAlgn="base" hangingPunct="1">
              <a:lnSpc>
                <a:spcPct val="100000"/>
              </a:lnSpc>
              <a:spcBef>
                <a:spcPts val="0"/>
              </a:spcBef>
              <a:spcAft>
                <a:spcPct val="10000"/>
              </a:spcAft>
              <a:buSzPct val="80000"/>
              <a:buFont typeface="Wingdings" panose="05000000000000000000" pitchFamily="2" charset="2"/>
              <a:buChar char="t"/>
              <a:defRPr sz="1800" b="0">
                <a:solidFill>
                  <a:schemeClr val="tx1"/>
                </a:solidFill>
                <a:latin typeface="+mn-lt"/>
              </a:defRPr>
            </a:lvl4pPr>
            <a:lvl5pPr marL="1597025" indent="-220663" algn="l" rtl="0" eaLnBrk="1" fontAlgn="base" hangingPunct="1">
              <a:lnSpc>
                <a:spcPct val="100000"/>
              </a:lnSpc>
              <a:spcBef>
                <a:spcPts val="0"/>
              </a:spcBef>
              <a:spcAft>
                <a:spcPct val="10000"/>
              </a:spcAft>
              <a:buSzPct val="125000"/>
              <a:buFont typeface="Wingdings 2" panose="05020102010507070707" pitchFamily="18" charset="2"/>
              <a:buChar char="ç"/>
              <a:defRPr sz="1600" b="0">
                <a:solidFill>
                  <a:schemeClr val="tx1"/>
                </a:solidFill>
                <a:latin typeface="+mn-lt"/>
              </a:defRPr>
            </a:lvl5pPr>
            <a:lvl6pPr marL="2054225" indent="-220663" algn="l" rtl="0" eaLnBrk="1" fontAlgn="base" hangingPunct="1">
              <a:lnSpc>
                <a:spcPct val="80000"/>
              </a:lnSpc>
              <a:spcBef>
                <a:spcPct val="10000"/>
              </a:spcBef>
              <a:spcAft>
                <a:spcPct val="10000"/>
              </a:spcAft>
              <a:buSzPct val="125000"/>
              <a:buChar char="•"/>
              <a:defRPr b="1">
                <a:solidFill>
                  <a:schemeClr val="tx1"/>
                </a:solidFill>
                <a:latin typeface="+mn-lt"/>
              </a:defRPr>
            </a:lvl6pPr>
            <a:lvl7pPr marL="2511425" indent="-220663" algn="l" rtl="0" eaLnBrk="1" fontAlgn="base" hangingPunct="1">
              <a:lnSpc>
                <a:spcPct val="80000"/>
              </a:lnSpc>
              <a:spcBef>
                <a:spcPct val="10000"/>
              </a:spcBef>
              <a:spcAft>
                <a:spcPct val="10000"/>
              </a:spcAft>
              <a:buSzPct val="125000"/>
              <a:buChar char="•"/>
              <a:defRPr b="1">
                <a:solidFill>
                  <a:schemeClr val="tx1"/>
                </a:solidFill>
                <a:latin typeface="+mn-lt"/>
              </a:defRPr>
            </a:lvl7pPr>
            <a:lvl8pPr marL="2968625" indent="-220663" algn="l" rtl="0" eaLnBrk="1" fontAlgn="base" hangingPunct="1">
              <a:lnSpc>
                <a:spcPct val="80000"/>
              </a:lnSpc>
              <a:spcBef>
                <a:spcPct val="10000"/>
              </a:spcBef>
              <a:spcAft>
                <a:spcPct val="10000"/>
              </a:spcAft>
              <a:buSzPct val="125000"/>
              <a:buChar char="•"/>
              <a:defRPr b="1">
                <a:solidFill>
                  <a:schemeClr val="tx1"/>
                </a:solidFill>
                <a:latin typeface="+mn-lt"/>
              </a:defRPr>
            </a:lvl8pPr>
            <a:lvl9pPr marL="3425825" indent="-220663" algn="l" rtl="0" eaLnBrk="1" fontAlgn="base" hangingPunct="1">
              <a:lnSpc>
                <a:spcPct val="80000"/>
              </a:lnSpc>
              <a:spcBef>
                <a:spcPct val="10000"/>
              </a:spcBef>
              <a:spcAft>
                <a:spcPct val="10000"/>
              </a:spcAft>
              <a:buSzPct val="125000"/>
              <a:buChar char="•"/>
              <a:defRPr b="1">
                <a:solidFill>
                  <a:schemeClr val="tx1"/>
                </a:solidFill>
                <a:latin typeface="+mn-lt"/>
              </a:defRPr>
            </a:lvl9pPr>
          </a:lstStyle>
          <a:p>
            <a:pPr lvl="0">
              <a:defRPr/>
            </a:pPr>
            <a:r>
              <a:rPr lang="en-US" sz="1400" kern="0" dirty="0" smtClean="0">
                <a:solidFill>
                  <a:srgbClr val="000000"/>
                </a:solidFill>
                <a:latin typeface="+mj-lt"/>
              </a:rPr>
              <a:t>Problems </a:t>
            </a:r>
            <a:r>
              <a:rPr lang="en-US" sz="1400" kern="0" dirty="0">
                <a:solidFill>
                  <a:srgbClr val="000000"/>
                </a:solidFill>
                <a:latin typeface="+mj-lt"/>
              </a:rPr>
              <a:t>and </a:t>
            </a:r>
            <a:r>
              <a:rPr lang="en-US" sz="1400" kern="0" dirty="0" smtClean="0">
                <a:solidFill>
                  <a:srgbClr val="000000"/>
                </a:solidFill>
                <a:latin typeface="+mj-lt"/>
              </a:rPr>
              <a:t>Issues</a:t>
            </a:r>
            <a:r>
              <a:rPr kumimoji="0" lang="en-US" sz="1400" b="0" i="0" u="none" strike="noStrike" kern="0" cap="none" spc="0" normalizeH="0" baseline="0" noProof="0" dirty="0" smtClean="0">
                <a:ln>
                  <a:noFill/>
                </a:ln>
                <a:solidFill>
                  <a:srgbClr val="000000"/>
                </a:solidFill>
                <a:effectLst/>
                <a:uLnTx/>
                <a:uFillTx/>
                <a:latin typeface="+mj-lt"/>
              </a:rPr>
              <a:t>:  </a:t>
            </a:r>
            <a:endParaRPr kumimoji="0" lang="en-US" sz="1400" b="0" i="0" u="none" strike="noStrike" kern="0" cap="none" spc="0" normalizeH="0" baseline="0" noProof="0" dirty="0">
              <a:ln>
                <a:noFill/>
              </a:ln>
              <a:solidFill>
                <a:srgbClr val="000000"/>
              </a:solidFill>
              <a:effectLst/>
              <a:uLnTx/>
              <a:uFillTx/>
              <a:latin typeface="+mj-lt"/>
            </a:endParaRPr>
          </a:p>
          <a:p>
            <a:pPr>
              <a:buFont typeface="+mj-lt"/>
              <a:buAutoNum type="arabicParenR"/>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real work of the DAI WG is not well understood by the space agencies, hence the space agencies are faltering in their support.</a:t>
            </a:r>
          </a:p>
          <a:p>
            <a:pPr>
              <a:buFont typeface="+mj-lt"/>
              <a:buAutoNum type="arabicParenR"/>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DAI WG needs an expression of commitment from the CMC because the external (ISO) community has expressed concern that the CCSDS space agencies will not fully support their needs (because of 1).</a:t>
            </a:r>
          </a:p>
          <a:p>
            <a:pPr>
              <a:buFont typeface="+mj-lt"/>
              <a:buAutoNum type="arabicParenR"/>
              <a:defRPr/>
            </a:pPr>
            <a:r>
              <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DAI WG has a new long-range notional plan, and we seek CMC notional approval (understanding that project approvals will come much later</a:t>
            </a:r>
            <a:r>
              <a:rPr kumimoji="0" lang="en-US" sz="1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p>
          <a:p>
            <a:pPr>
              <a:buFont typeface="+mj-lt"/>
              <a:buAutoNum type="arabicParenR"/>
              <a:defRPr/>
            </a:pPr>
            <a:endParaRPr kumimoji="0" lang="en-US" sz="1400" b="0" i="0" u="none" strike="noStrike" kern="0" cap="none" spc="0" normalizeH="0" baseline="0" noProof="0" dirty="0" smtClean="0">
              <a:ln>
                <a:noFill/>
              </a:ln>
              <a:solidFill>
                <a:srgbClr val="000000"/>
              </a:solidFill>
              <a:effectLst/>
              <a:uLnTx/>
              <a:uFillTx/>
              <a:latin typeface="+mj-lt"/>
            </a:endParaRPr>
          </a:p>
          <a:p>
            <a:pPr>
              <a:defRPr/>
            </a:pPr>
            <a:r>
              <a:rPr lang="en-US" sz="1400" kern="0" dirty="0" smtClean="0">
                <a:solidFill>
                  <a:srgbClr val="000000"/>
                </a:solidFill>
                <a:latin typeface="+mj-lt"/>
              </a:rPr>
              <a:t>Proposed CMC resolution on DAI </a:t>
            </a:r>
            <a:endParaRPr kumimoji="0" lang="en-US" sz="1400" b="0" i="0" u="none" strike="noStrike" kern="0" cap="none" spc="0" normalizeH="0" baseline="0" noProof="0" dirty="0" smtClean="0">
              <a:ln>
                <a:noFill/>
              </a:ln>
              <a:solidFill>
                <a:srgbClr val="000000"/>
              </a:solidFill>
              <a:effectLst/>
              <a:uLnTx/>
              <a:uFillTx/>
              <a:latin typeface="Arial"/>
            </a:endParaRPr>
          </a:p>
          <a:p>
            <a:pPr marL="338138" lvl="1" indent="0">
              <a:buSzPct val="125000"/>
              <a:buNone/>
              <a:defRPr/>
            </a:pPr>
            <a:r>
              <a:rPr lang="en-US" sz="1400" kern="0" dirty="0"/>
              <a:t>Considering that the Data Archive and Ingestion (DAI) work has significant support from the ISO community and that the DAI work covers important topics relevant for the space community such as archiving and long term data preservation of space mission data, the CMC confirms their support to DAI.</a:t>
            </a:r>
            <a:endParaRPr lang="en-US" sz="1400" kern="0" dirty="0" smtClean="0"/>
          </a:p>
          <a:p>
            <a:pPr marL="338138" lvl="1" indent="0">
              <a:buSzPct val="125000"/>
              <a:buNone/>
              <a:defRPr/>
            </a:pPr>
            <a:endParaRPr lang="en-US" sz="1400" kern="0" dirty="0" smtClean="0">
              <a:solidFill>
                <a:srgbClr val="000000"/>
              </a:solidFill>
            </a:endParaRPr>
          </a:p>
        </p:txBody>
      </p:sp>
      <p:sp>
        <p:nvSpPr>
          <p:cNvPr id="7" name="AutoShape 3"/>
          <p:cNvSpPr>
            <a:spLocks/>
          </p:cNvSpPr>
          <p:nvPr/>
        </p:nvSpPr>
        <p:spPr bwMode="auto">
          <a:xfrm>
            <a:off x="885119" y="126170"/>
            <a:ext cx="725854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DAI WG Executive </a:t>
            </a:r>
            <a:r>
              <a:rPr lang="en-US" sz="2800" b="1" dirty="0"/>
              <a:t>Summary </a:t>
            </a:r>
            <a:r>
              <a:rPr lang="en-US" sz="2800" b="1" dirty="0" smtClean="0"/>
              <a:t>(2)</a:t>
            </a:r>
            <a:endParaRPr lang="en-US" dirty="0"/>
          </a:p>
        </p:txBody>
      </p:sp>
    </p:spTree>
    <p:extLst>
      <p:ext uri="{BB962C8B-B14F-4D97-AF65-F5344CB8AC3E}">
        <p14:creationId xmlns:p14="http://schemas.microsoft.com/office/powerpoint/2010/main" val="3481804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dirty="0" smtClean="0"/>
              <a:t>Goals for this meeting cycle</a:t>
            </a:r>
            <a:r>
              <a:rPr lang="en-US" sz="1900" b="0" dirty="0" smtClean="0"/>
              <a:t>: Review and update the GB</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dirty="0" smtClean="0"/>
              <a:t>Working </a:t>
            </a:r>
            <a:r>
              <a:rPr lang="en-US" sz="1900" dirty="0"/>
              <a:t>Group </a:t>
            </a:r>
            <a:r>
              <a:rPr lang="en-US" sz="1900" dirty="0" smtClean="0"/>
              <a:t>Status</a:t>
            </a:r>
            <a:r>
              <a:rPr lang="en-US" sz="1900" b="0" dirty="0" smtClean="0"/>
              <a:t>: </a:t>
            </a:r>
            <a:r>
              <a:rPr lang="en-US" sz="2000" dirty="0">
                <a:solidFill>
                  <a:schemeClr val="accent2"/>
                </a:solidFill>
              </a:rPr>
              <a:t>OK</a:t>
            </a:r>
            <a:r>
              <a:rPr lang="en-US" sz="2000" dirty="0" smtClean="0">
                <a:solidFill>
                  <a:schemeClr val="accent2"/>
                </a:solidFill>
              </a:rPr>
              <a:t>!</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Green Book is almost complete. </a:t>
            </a:r>
          </a:p>
          <a:p>
            <a:pPr marL="747713" lvl="1" indent="-290513">
              <a:lnSpc>
                <a:spcPct val="120000"/>
              </a:lnSpc>
              <a:spcBef>
                <a:spcPts val="0"/>
              </a:spcBef>
              <a:buClr>
                <a:srgbClr val="000000"/>
              </a:buClr>
              <a:buSzPct val="95000"/>
              <a:buFont typeface="ArialMT" charset="0"/>
              <a:buChar char="•"/>
            </a:pPr>
            <a:r>
              <a:rPr lang="en-US" sz="1900" b="0" dirty="0" smtClean="0"/>
              <a:t>All Chapters are drafted</a:t>
            </a:r>
          </a:p>
          <a:p>
            <a:pPr marL="747713" lvl="1" indent="-290513">
              <a:lnSpc>
                <a:spcPct val="120000"/>
              </a:lnSpc>
              <a:spcBef>
                <a:spcPts val="0"/>
              </a:spcBef>
              <a:buClr>
                <a:srgbClr val="000000"/>
              </a:buClr>
              <a:buSzPct val="95000"/>
              <a:buFont typeface="ArialMT" charset="0"/>
              <a:buChar char="•"/>
            </a:pPr>
            <a:r>
              <a:rPr lang="en-US" sz="1900" b="0" dirty="0" smtClean="0"/>
              <a:t>3 Chapters are reviewed and finalized.</a:t>
            </a:r>
          </a:p>
          <a:p>
            <a:pPr marL="747713" lvl="1" indent="-290513">
              <a:lnSpc>
                <a:spcPct val="120000"/>
              </a:lnSpc>
              <a:spcBef>
                <a:spcPts val="0"/>
              </a:spcBef>
              <a:buClr>
                <a:srgbClr val="000000"/>
              </a:buClr>
              <a:buSzPct val="95000"/>
              <a:buFont typeface="ArialMT" charset="0"/>
              <a:buChar char="•"/>
            </a:pPr>
            <a:r>
              <a:rPr lang="en-US" sz="1900" b="0" dirty="0"/>
              <a:t>3</a:t>
            </a:r>
            <a:r>
              <a:rPr lang="en-US" sz="1900" b="0" dirty="0" smtClean="0"/>
              <a:t> Chapters have been reviewed and need editorial update</a:t>
            </a:r>
          </a:p>
          <a:p>
            <a:pPr marL="747713" lvl="1" indent="-290513">
              <a:lnSpc>
                <a:spcPct val="120000"/>
              </a:lnSpc>
              <a:spcBef>
                <a:spcPts val="0"/>
              </a:spcBef>
              <a:buClr>
                <a:srgbClr val="000000"/>
              </a:buClr>
              <a:buSzPct val="95000"/>
              <a:buFont typeface="ArialMT" charset="0"/>
              <a:buChar char="•"/>
            </a:pPr>
            <a:r>
              <a:rPr lang="en-US" sz="1900" b="0" dirty="0" smtClean="0"/>
              <a:t>1 Chapter review is not completed yet</a:t>
            </a:r>
          </a:p>
          <a:p>
            <a:pPr>
              <a:lnSpc>
                <a:spcPct val="120000"/>
              </a:lnSpc>
              <a:spcBef>
                <a:spcPts val="0"/>
              </a:spcBef>
              <a:buClr>
                <a:srgbClr val="000000"/>
              </a:buClr>
              <a:buSzPct val="95000"/>
            </a:pPr>
            <a:endParaRPr lang="en-US" sz="1900" b="0" dirty="0" smtClean="0"/>
          </a:p>
          <a:p>
            <a:pPr defTabSz="914400">
              <a:lnSpc>
                <a:spcPct val="120000"/>
              </a:lnSpc>
              <a:spcBef>
                <a:spcPts val="0"/>
              </a:spcBef>
            </a:pPr>
            <a:r>
              <a:rPr lang="en-US" sz="1900" dirty="0" smtClean="0"/>
              <a:t>Problems and Issues</a:t>
            </a:r>
            <a:r>
              <a:rPr lang="en-US" sz="1900" b="0" dirty="0" smtClean="0"/>
              <a:t>:</a:t>
            </a:r>
          </a:p>
          <a:p>
            <a:pPr marL="747713" lvl="1" indent="-290513" defTabSz="914400">
              <a:lnSpc>
                <a:spcPct val="120000"/>
              </a:lnSpc>
              <a:spcBef>
                <a:spcPts val="0"/>
              </a:spcBef>
              <a:buClr>
                <a:srgbClr val="000000"/>
              </a:buClr>
              <a:buSzPct val="95000"/>
              <a:buFont typeface="ArialMT" charset="0"/>
              <a:buChar char="•"/>
            </a:pPr>
            <a:r>
              <a:rPr lang="en-US" sz="1900" b="0" dirty="0"/>
              <a:t>Looking for resources to start the Blue Book</a:t>
            </a:r>
          </a:p>
          <a:p>
            <a:pPr>
              <a:lnSpc>
                <a:spcPct val="120000"/>
              </a:lnSpc>
              <a:spcBef>
                <a:spcPts val="0"/>
              </a:spcBef>
              <a:buClr>
                <a:srgbClr val="000000"/>
              </a:buClr>
              <a:buSzPct val="95000"/>
            </a:pPr>
            <a:endParaRPr lang="en-US" sz="1900" dirty="0" smtClean="0"/>
          </a:p>
          <a:p>
            <a:pPr>
              <a:lnSpc>
                <a:spcPct val="120000"/>
              </a:lnSpc>
              <a:spcBef>
                <a:spcPts val="0"/>
              </a:spcBef>
              <a:buClr>
                <a:srgbClr val="000000"/>
              </a:buClr>
              <a:buSzPct val="95000"/>
            </a:pPr>
            <a:r>
              <a:rPr lang="en-US" sz="1900" dirty="0" smtClean="0"/>
              <a:t>Planning:</a:t>
            </a:r>
          </a:p>
          <a:p>
            <a:pPr>
              <a:lnSpc>
                <a:spcPct val="120000"/>
              </a:lnSpc>
              <a:spcBef>
                <a:spcPts val="0"/>
              </a:spcBef>
              <a:buClr>
                <a:srgbClr val="000000"/>
              </a:buClr>
              <a:buSzPct val="95000"/>
            </a:pPr>
            <a:endParaRPr lang="en-US" sz="1900" dirty="0" smtClean="0"/>
          </a:p>
          <a:p>
            <a:pPr>
              <a:lnSpc>
                <a:spcPct val="120000"/>
              </a:lnSpc>
              <a:spcBef>
                <a:spcPts val="0"/>
              </a:spcBef>
              <a:buClr>
                <a:srgbClr val="000000"/>
              </a:buClr>
              <a:buSzPct val="95000"/>
            </a:pPr>
            <a:endParaRPr lang="en-US" sz="1900" dirty="0" smtClean="0"/>
          </a:p>
          <a:p>
            <a:pPr>
              <a:lnSpc>
                <a:spcPct val="120000"/>
              </a:lnSpc>
              <a:spcBef>
                <a:spcPts val="0"/>
              </a:spcBef>
              <a:buClr>
                <a:srgbClr val="000000"/>
              </a:buClr>
              <a:buSzPct val="95000"/>
            </a:pPr>
            <a:endParaRPr lang="en-US" sz="1900" dirty="0"/>
          </a:p>
          <a:p>
            <a:pPr>
              <a:lnSpc>
                <a:spcPct val="120000"/>
              </a:lnSpc>
              <a:spcBef>
                <a:spcPts val="0"/>
              </a:spcBef>
              <a:buClr>
                <a:srgbClr val="000000"/>
              </a:buClr>
              <a:buSzPct val="95000"/>
            </a:pPr>
            <a:endParaRPr lang="en-US" sz="1900" dirty="0" smtClean="0"/>
          </a:p>
          <a:p>
            <a:pPr>
              <a:lnSpc>
                <a:spcPct val="120000"/>
              </a:lnSpc>
              <a:spcBef>
                <a:spcPts val="0"/>
              </a:spcBef>
              <a:buClr>
                <a:srgbClr val="000000"/>
              </a:buClr>
              <a:buSzPct val="95000"/>
            </a:pPr>
            <a:endParaRPr lang="en-US" sz="1900" b="0" dirty="0" smtClean="0"/>
          </a:p>
          <a:p>
            <a:pPr>
              <a:lnSpc>
                <a:spcPct val="120000"/>
              </a:lnSpc>
              <a:spcBef>
                <a:spcPts val="0"/>
              </a:spcBef>
              <a:buClr>
                <a:srgbClr val="000000"/>
              </a:buClr>
              <a:buSzPct val="95000"/>
            </a:pPr>
            <a:r>
              <a:rPr lang="en-US" sz="190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 </a:t>
            </a:r>
            <a:r>
              <a:rPr lang="en-US" sz="1900" b="0" dirty="0"/>
              <a:t>y</a:t>
            </a:r>
            <a:r>
              <a:rPr lang="en-US" sz="1900" b="0" dirty="0" smtClean="0"/>
              <a:t>et, although several members are in common with the SM&amp;C WG</a:t>
            </a:r>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smtClean="0"/>
          </a:p>
          <a:p>
            <a:pPr>
              <a:lnSpc>
                <a:spcPct val="120000"/>
              </a:lnSpc>
              <a:spcBef>
                <a:spcPts val="0"/>
              </a:spcBef>
              <a:buClr>
                <a:srgbClr val="000000"/>
              </a:buClr>
              <a:buSzPct val="95000"/>
            </a:pPr>
            <a:r>
              <a:rPr lang="en-US" sz="190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 </a:t>
            </a:r>
          </a:p>
        </p:txBody>
      </p:sp>
      <p:sp>
        <p:nvSpPr>
          <p:cNvPr id="6147" name="AutoShape 3"/>
          <p:cNvSpPr>
            <a:spLocks/>
          </p:cNvSpPr>
          <p:nvPr/>
        </p:nvSpPr>
        <p:spPr bwMode="auto">
          <a:xfrm>
            <a:off x="885120" y="126170"/>
            <a:ext cx="737376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MP&amp;S WG Executive Summary </a:t>
            </a:r>
            <a:endParaRPr lang="en-US" dirty="0"/>
          </a:p>
        </p:txBody>
      </p:sp>
      <p:pic>
        <p:nvPicPr>
          <p:cNvPr id="3" name="Picture 2"/>
          <p:cNvPicPr>
            <a:picLocks noChangeAspect="1"/>
          </p:cNvPicPr>
          <p:nvPr/>
        </p:nvPicPr>
        <p:blipFill>
          <a:blip r:embed="rId3"/>
          <a:stretch>
            <a:fillRect/>
          </a:stretch>
        </p:blipFill>
        <p:spPr>
          <a:xfrm>
            <a:off x="141751" y="3851456"/>
            <a:ext cx="8826385" cy="1075340"/>
          </a:xfrm>
          <a:prstGeom prst="rect">
            <a:avLst/>
          </a:prstGeom>
        </p:spPr>
      </p:pic>
      <p:sp>
        <p:nvSpPr>
          <p:cNvPr id="2" name="TextBox 1"/>
          <p:cNvSpPr txBox="1"/>
          <p:nvPr/>
        </p:nvSpPr>
        <p:spPr>
          <a:xfrm>
            <a:off x="7043880" y="4495316"/>
            <a:ext cx="538609" cy="153888"/>
          </a:xfrm>
          <a:prstGeom prst="rect">
            <a:avLst/>
          </a:prstGeom>
          <a:solidFill>
            <a:schemeClr val="bg1"/>
          </a:solidFill>
        </p:spPr>
        <p:txBody>
          <a:bodyPr wrap="none" lIns="0" tIns="0" rIns="0" bIns="0" rtlCol="0">
            <a:spAutoFit/>
          </a:bodyPr>
          <a:lstStyle/>
          <a:p>
            <a:r>
              <a:rPr lang="en-GB" sz="1000" b="0" dirty="0" smtClean="0"/>
              <a:t>Mar 2017</a:t>
            </a:r>
            <a:endParaRPr lang="en-GB" sz="1000" b="0" dirty="0"/>
          </a:p>
        </p:txBody>
      </p:sp>
    </p:spTree>
    <p:extLst>
      <p:ext uri="{BB962C8B-B14F-4D97-AF65-F5344CB8AC3E}">
        <p14:creationId xmlns:p14="http://schemas.microsoft.com/office/powerpoint/2010/main" val="139567456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5425" y="659570"/>
            <a:ext cx="8872537" cy="5803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55000" lnSpcReduction="20000"/>
          </a:bodyPr>
          <a:lstStyle/>
          <a:p>
            <a:pPr>
              <a:lnSpc>
                <a:spcPct val="110000"/>
              </a:lnSpc>
              <a:spcBef>
                <a:spcPts val="300"/>
              </a:spcBef>
            </a:pPr>
            <a:r>
              <a:rPr lang="en-US" sz="2400" dirty="0" smtClean="0"/>
              <a:t>Goals for this meeting cycl</a:t>
            </a:r>
            <a:r>
              <a:rPr lang="en-US" sz="2400" dirty="0"/>
              <a:t>e:</a:t>
            </a:r>
            <a:r>
              <a:rPr lang="en-US" sz="2400" b="0" dirty="0"/>
              <a:t> </a:t>
            </a:r>
            <a:r>
              <a:rPr lang="en-US" altLang="en-US" sz="2400" b="0" dirty="0" smtClean="0"/>
              <a:t>Discuss </a:t>
            </a:r>
            <a:r>
              <a:rPr lang="en-US" altLang="en-US" sz="2400" b="0" dirty="0"/>
              <a:t>PRM prototyping </a:t>
            </a:r>
            <a:r>
              <a:rPr lang="en-US" altLang="en-US" sz="2400" b="0" dirty="0" smtClean="0"/>
              <a:t>plan, ODM </a:t>
            </a:r>
            <a:r>
              <a:rPr lang="en-US" altLang="en-US" sz="2400" b="0" dirty="0"/>
              <a:t>Pink Book, TDM Pink Book, ADM Pink Book, Green Book Version 4 </a:t>
            </a:r>
            <a:r>
              <a:rPr lang="en-US" altLang="en-US" sz="2400" b="0" dirty="0" smtClean="0"/>
              <a:t>update, RDM </a:t>
            </a:r>
            <a:r>
              <a:rPr lang="en-US" altLang="en-US" sz="2400" b="0" dirty="0"/>
              <a:t>White Book, determine future direction for </a:t>
            </a:r>
            <a:r>
              <a:rPr lang="en-US" altLang="en-US" sz="2400" b="0" dirty="0" smtClean="0"/>
              <a:t>SMM &amp; </a:t>
            </a:r>
            <a:r>
              <a:rPr lang="en-US" altLang="en-US" sz="2400" b="0" dirty="0"/>
              <a:t>NHM; complete joint </a:t>
            </a:r>
            <a:r>
              <a:rPr lang="en-US" altLang="en-US" sz="2400" b="0" dirty="0" smtClean="0"/>
              <a:t>meeting </a:t>
            </a:r>
            <a:r>
              <a:rPr lang="en-US" altLang="en-US" sz="2400" b="0" dirty="0"/>
              <a:t>on "Events" with CSS/SM </a:t>
            </a:r>
            <a:r>
              <a:rPr lang="en-US" altLang="en-US" sz="2400" b="0" dirty="0" smtClean="0"/>
              <a:t>WG</a:t>
            </a:r>
            <a:endParaRPr lang="en-US" altLang="en-US" sz="2400" b="0" dirty="0"/>
          </a:p>
          <a:p>
            <a:pPr>
              <a:lnSpc>
                <a:spcPct val="120000"/>
              </a:lnSpc>
              <a:spcBef>
                <a:spcPts val="0"/>
              </a:spcBef>
              <a:buSzPct val="95000"/>
            </a:pPr>
            <a:r>
              <a:rPr lang="en-US" sz="2400" dirty="0" smtClean="0"/>
              <a:t>Working </a:t>
            </a:r>
            <a:r>
              <a:rPr lang="en-US" sz="2400" dirty="0"/>
              <a:t>Group </a:t>
            </a:r>
            <a:r>
              <a:rPr lang="en-US" sz="2400" dirty="0" smtClean="0"/>
              <a:t>Status:   </a:t>
            </a:r>
            <a:r>
              <a:rPr lang="en-US" sz="2400" dirty="0" smtClean="0">
                <a:solidFill>
                  <a:schemeClr val="accent2"/>
                </a:solidFill>
              </a:rPr>
              <a:t>OK!</a:t>
            </a:r>
            <a:endParaRPr lang="en-US" sz="2400" dirty="0">
              <a:solidFill>
                <a:schemeClr val="accent2"/>
              </a:solidFill>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400" b="0" dirty="0" smtClean="0"/>
              <a:t>Completed review and direction for PRM Test Plan, prototyping agencies identified</a:t>
            </a:r>
          </a:p>
          <a:p>
            <a:pPr marL="747713" lvl="1" indent="-290513">
              <a:lnSpc>
                <a:spcPct val="120000"/>
              </a:lnSpc>
              <a:spcBef>
                <a:spcPts val="0"/>
              </a:spcBef>
              <a:buClr>
                <a:srgbClr val="000000"/>
              </a:buClr>
              <a:buSzPct val="95000"/>
              <a:buFont typeface="ArialMT" charset="0"/>
              <a:buChar char="•"/>
            </a:pPr>
            <a:r>
              <a:rPr lang="en-US" sz="2400" b="0" dirty="0" smtClean="0"/>
              <a:t>Completed discussion of ODM revisions, ADM revisions, TDM plan, RDM first WB</a:t>
            </a:r>
          </a:p>
          <a:p>
            <a:pPr marL="747713" lvl="1" indent="-290513">
              <a:lnSpc>
                <a:spcPct val="120000"/>
              </a:lnSpc>
              <a:spcBef>
                <a:spcPts val="0"/>
              </a:spcBef>
              <a:buClr>
                <a:srgbClr val="000000"/>
              </a:buClr>
              <a:buSzPct val="95000"/>
              <a:buFont typeface="ArialMT" charset="0"/>
              <a:buChar char="•"/>
            </a:pPr>
            <a:r>
              <a:rPr lang="en-US" sz="2400" b="0" dirty="0" smtClean="0"/>
              <a:t>Agreed to cancel Spacecraft Maneuver Messages project. Maneuver info =&gt; ODM, ADM</a:t>
            </a:r>
          </a:p>
          <a:p>
            <a:pPr marL="747713" lvl="1" indent="-290513">
              <a:lnSpc>
                <a:spcPct val="120000"/>
              </a:lnSpc>
              <a:spcBef>
                <a:spcPts val="0"/>
              </a:spcBef>
              <a:buClr>
                <a:srgbClr val="000000"/>
              </a:buClr>
              <a:buSzPct val="95000"/>
              <a:buFont typeface="ArialMT" charset="0"/>
              <a:buChar char="•"/>
            </a:pPr>
            <a:r>
              <a:rPr lang="en-US" sz="2400" b="0" dirty="0" smtClean="0"/>
              <a:t>Discussed options for Navigation Hardware Message:  discontinue? keep? migrate? Orange? </a:t>
            </a:r>
          </a:p>
          <a:p>
            <a:pPr defTabSz="914400">
              <a:lnSpc>
                <a:spcPct val="120000"/>
              </a:lnSpc>
              <a:spcBef>
                <a:spcPts val="0"/>
              </a:spcBef>
            </a:pPr>
            <a:r>
              <a:rPr lang="en-US" sz="2400" dirty="0" smtClean="0"/>
              <a:t>Problems and Issues:</a:t>
            </a:r>
            <a:endParaRPr lang="en-US" sz="2400" dirty="0"/>
          </a:p>
          <a:p>
            <a:pPr marL="747713" lvl="1" indent="-290513">
              <a:lnSpc>
                <a:spcPct val="120000"/>
              </a:lnSpc>
              <a:spcBef>
                <a:spcPts val="0"/>
              </a:spcBef>
              <a:buClr>
                <a:srgbClr val="000000"/>
              </a:buClr>
              <a:buSzPct val="95000"/>
              <a:buFont typeface="ArialMT" charset="0"/>
              <a:buChar char="•"/>
            </a:pPr>
            <a:r>
              <a:rPr lang="en-US" sz="2400" b="0" dirty="0" smtClean="0"/>
              <a:t>No particular technical problems with the Working Group</a:t>
            </a:r>
          </a:p>
          <a:p>
            <a:pPr defTabSz="914400">
              <a:lnSpc>
                <a:spcPct val="120000"/>
              </a:lnSpc>
              <a:spcBef>
                <a:spcPts val="0"/>
              </a:spcBef>
            </a:pPr>
            <a:r>
              <a:rPr lang="en-US" sz="240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2500" dirty="0" smtClean="0"/>
          </a:p>
          <a:p>
            <a:pPr>
              <a:lnSpc>
                <a:spcPct val="120000"/>
              </a:lnSpc>
              <a:spcBef>
                <a:spcPts val="0"/>
              </a:spcBef>
              <a:buClr>
                <a:srgbClr val="000000"/>
              </a:buClr>
              <a:buSzPct val="95000"/>
            </a:pPr>
            <a:r>
              <a:rPr lang="en-US" sz="240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2400" b="0" dirty="0"/>
              <a:t>Met with </a:t>
            </a:r>
            <a:r>
              <a:rPr lang="en-US" sz="2400" b="0" dirty="0" smtClean="0"/>
              <a:t>CSS/SM </a:t>
            </a:r>
            <a:r>
              <a:rPr lang="en-US" sz="2400" b="0" dirty="0"/>
              <a:t>WG regarding their definition of Event structure and classes</a:t>
            </a:r>
          </a:p>
          <a:p>
            <a:pPr>
              <a:lnSpc>
                <a:spcPct val="120000"/>
              </a:lnSpc>
              <a:spcBef>
                <a:spcPts val="0"/>
              </a:spcBef>
              <a:buClr>
                <a:srgbClr val="000000"/>
              </a:buClr>
              <a:buSzPct val="95000"/>
            </a:pPr>
            <a:r>
              <a:rPr lang="en-US" sz="240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2400" b="0" dirty="0"/>
              <a:t>Resolution 1: </a:t>
            </a:r>
            <a:r>
              <a:rPr lang="en-US" sz="2400" b="0" dirty="0" smtClean="0"/>
              <a:t>Thanks </a:t>
            </a:r>
            <a:r>
              <a:rPr lang="en-US" sz="2400" b="0" dirty="0"/>
              <a:t>to ASI for hosting the meetings</a:t>
            </a:r>
            <a:r>
              <a:rPr lang="en-US" sz="2400" b="0" dirty="0" smtClean="0"/>
              <a:t>!</a:t>
            </a:r>
          </a:p>
          <a:p>
            <a:pPr marL="742950" lvl="1" indent="-285750">
              <a:lnSpc>
                <a:spcPct val="120000"/>
              </a:lnSpc>
              <a:spcBef>
                <a:spcPts val="0"/>
              </a:spcBef>
              <a:buClr>
                <a:srgbClr val="000000"/>
              </a:buClr>
              <a:buSzPct val="95000"/>
              <a:buFont typeface="Arial" panose="020B0604020202020204" pitchFamily="34" charset="0"/>
              <a:buChar char="•"/>
            </a:pPr>
            <a:r>
              <a:rPr lang="en-US" sz="2400" b="0" dirty="0" smtClean="0"/>
              <a:t>Resolution 2: Cancel SMM project (re-use 511.0 for RDM?)</a:t>
            </a:r>
          </a:p>
          <a:p>
            <a:pPr marL="742950" lvl="1" indent="-285750">
              <a:lnSpc>
                <a:spcPct val="120000"/>
              </a:lnSpc>
              <a:spcBef>
                <a:spcPts val="0"/>
              </a:spcBef>
              <a:buClr>
                <a:srgbClr val="000000"/>
              </a:buClr>
              <a:buSzPct val="95000"/>
              <a:buFont typeface="Arial" panose="020B0604020202020204" pitchFamily="34" charset="0"/>
              <a:buChar char="•"/>
            </a:pPr>
            <a:r>
              <a:rPr lang="en-US" sz="2400" b="0" dirty="0" smtClean="0"/>
              <a:t>Resolution 3: </a:t>
            </a:r>
            <a:r>
              <a:rPr lang="en-US" sz="2400" b="0" dirty="0" err="1" smtClean="0"/>
              <a:t>Formalise</a:t>
            </a:r>
            <a:r>
              <a:rPr lang="en-US" sz="2400" b="0" dirty="0" smtClean="0"/>
              <a:t> 2</a:t>
            </a:r>
            <a:r>
              <a:rPr lang="en-US" sz="2400" b="0" baseline="30000" dirty="0" smtClean="0"/>
              <a:t>nd</a:t>
            </a:r>
            <a:r>
              <a:rPr lang="en-US" sz="2400" b="0" dirty="0" smtClean="0"/>
              <a:t> prototype agencies for PRM</a:t>
            </a:r>
            <a:endParaRPr lang="en-US" sz="24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NAV WG Executive Summary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25" y="2891330"/>
            <a:ext cx="8623300" cy="2298700"/>
          </a:xfrm>
          <a:prstGeom prst="rect">
            <a:avLst/>
          </a:prstGeom>
        </p:spPr>
      </p:pic>
    </p:spTree>
    <p:extLst>
      <p:ext uri="{BB962C8B-B14F-4D97-AF65-F5344CB8AC3E}">
        <p14:creationId xmlns:p14="http://schemas.microsoft.com/office/powerpoint/2010/main" val="119040400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33363" y="62543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defTabSz="914400">
              <a:lnSpc>
                <a:spcPct val="120000"/>
              </a:lnSpc>
              <a:spcBef>
                <a:spcPts val="0"/>
              </a:spcBef>
            </a:pPr>
            <a:r>
              <a:rPr lang="en-US" sz="1100" dirty="0" smtClean="0"/>
              <a:t>Goals for this meeting cycle:</a:t>
            </a:r>
          </a:p>
          <a:p>
            <a:pPr marL="800100" lvl="1" indent="-342900">
              <a:lnSpc>
                <a:spcPct val="120000"/>
              </a:lnSpc>
              <a:spcBef>
                <a:spcPts val="0"/>
              </a:spcBef>
              <a:buFont typeface="Arial" panose="020B0604020202020204" pitchFamily="34" charset="0"/>
              <a:buChar char="•"/>
            </a:pPr>
            <a:r>
              <a:rPr lang="en-US" sz="1100" b="0" dirty="0" err="1" smtClean="0"/>
              <a:t>Finalise</a:t>
            </a:r>
            <a:r>
              <a:rPr lang="en-US" sz="1100" b="0" dirty="0" smtClean="0"/>
              <a:t> </a:t>
            </a:r>
            <a:r>
              <a:rPr lang="en-US" sz="1100" b="0" dirty="0"/>
              <a:t>documents nearing </a:t>
            </a:r>
            <a:r>
              <a:rPr lang="en-US" sz="1100" b="0" dirty="0" smtClean="0"/>
              <a:t>completion</a:t>
            </a:r>
          </a:p>
          <a:p>
            <a:pPr marL="800100" lvl="1" indent="-342900">
              <a:lnSpc>
                <a:spcPct val="120000"/>
              </a:lnSpc>
              <a:spcBef>
                <a:spcPts val="0"/>
              </a:spcBef>
              <a:buFont typeface="Arial" panose="020B0604020202020204" pitchFamily="34" charset="0"/>
              <a:buChar char="•"/>
            </a:pPr>
            <a:r>
              <a:rPr lang="en-US" sz="1100" b="0" dirty="0" smtClean="0"/>
              <a:t>Hold joint meetings with SOIS, SEA, and DAI</a:t>
            </a:r>
          </a:p>
          <a:p>
            <a:pPr marL="800100" lvl="1" indent="-342900">
              <a:lnSpc>
                <a:spcPct val="120000"/>
              </a:lnSpc>
              <a:spcBef>
                <a:spcPts val="0"/>
              </a:spcBef>
              <a:buFont typeface="Arial" panose="020B0604020202020204" pitchFamily="34" charset="0"/>
              <a:buChar char="•"/>
            </a:pPr>
            <a:r>
              <a:rPr lang="en-US" sz="1100" b="0" dirty="0" smtClean="0"/>
              <a:t>Work on idea of documenting data exchange formats compatible with service specifications being developed</a:t>
            </a:r>
          </a:p>
          <a:p>
            <a:pPr marL="800100" lvl="1" indent="-342900">
              <a:lnSpc>
                <a:spcPct val="120000"/>
              </a:lnSpc>
              <a:spcBef>
                <a:spcPts val="0"/>
              </a:spcBef>
              <a:buFont typeface="Arial" panose="020B0604020202020204" pitchFamily="34" charset="0"/>
              <a:buChar char="•"/>
            </a:pPr>
            <a:endParaRPr lang="en-US" sz="1050" b="0" dirty="0" smtClean="0"/>
          </a:p>
          <a:p>
            <a:pPr>
              <a:lnSpc>
                <a:spcPct val="120000"/>
              </a:lnSpc>
              <a:spcBef>
                <a:spcPts val="0"/>
              </a:spcBef>
              <a:buSzPct val="95000"/>
            </a:pPr>
            <a:r>
              <a:rPr lang="en-US" sz="1100" dirty="0" smtClean="0"/>
              <a:t>Working </a:t>
            </a:r>
            <a:r>
              <a:rPr lang="en-US" sz="1100" dirty="0"/>
              <a:t>Group </a:t>
            </a:r>
            <a:r>
              <a:rPr lang="en-US" sz="1100" dirty="0" smtClean="0"/>
              <a:t>Status: </a:t>
            </a:r>
            <a:r>
              <a:rPr lang="en-US" sz="1100" dirty="0">
                <a:solidFill>
                  <a:schemeClr val="accent2"/>
                </a:solidFill>
              </a:rPr>
              <a:t>OK</a:t>
            </a:r>
            <a:r>
              <a:rPr lang="en-US" sz="1100" dirty="0" smtClean="0">
                <a:solidFill>
                  <a:schemeClr val="accent2"/>
                </a:solidFill>
              </a:rPr>
              <a:t>!</a:t>
            </a:r>
            <a:endParaRPr lang="en-US" sz="11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100" b="0" dirty="0" smtClean="0"/>
              <a:t>Good participation from 18 WG members.</a:t>
            </a:r>
          </a:p>
          <a:p>
            <a:pPr marL="747713" lvl="1" indent="-290513">
              <a:lnSpc>
                <a:spcPct val="120000"/>
              </a:lnSpc>
              <a:spcBef>
                <a:spcPts val="0"/>
              </a:spcBef>
              <a:buClr>
                <a:srgbClr val="000000"/>
              </a:buClr>
              <a:buSzPct val="95000"/>
              <a:buFont typeface="ArialMT" charset="0"/>
              <a:buChar char="•"/>
            </a:pPr>
            <a:r>
              <a:rPr lang="en-US" sz="1100" b="0" dirty="0" smtClean="0"/>
              <a:t>General view: MO Services are maturing to a level that teams could soon consider implementation of systems</a:t>
            </a:r>
          </a:p>
          <a:p>
            <a:pPr marL="747713" lvl="1" indent="-290513">
              <a:lnSpc>
                <a:spcPct val="120000"/>
              </a:lnSpc>
              <a:spcBef>
                <a:spcPts val="0"/>
              </a:spcBef>
              <a:buClr>
                <a:srgbClr val="000000"/>
              </a:buClr>
              <a:buSzPct val="95000"/>
              <a:buFont typeface="ArialMT" charset="0"/>
              <a:buChar char="•"/>
            </a:pPr>
            <a:r>
              <a:rPr lang="en-US" sz="1100" b="0" dirty="0" smtClean="0"/>
              <a:t>All 8 current project books are on schedule and will be in publication or final review status by the end of 2017</a:t>
            </a:r>
          </a:p>
          <a:p>
            <a:pPr marL="747713" lvl="1" indent="-290513">
              <a:lnSpc>
                <a:spcPct val="120000"/>
              </a:lnSpc>
              <a:spcBef>
                <a:spcPts val="0"/>
              </a:spcBef>
              <a:buClr>
                <a:srgbClr val="000000"/>
              </a:buClr>
              <a:buSzPct val="95000"/>
              <a:buFont typeface="ArialMT" charset="0"/>
              <a:buChar char="•"/>
            </a:pPr>
            <a:r>
              <a:rPr lang="en-US" sz="1100" b="0" dirty="0" smtClean="0"/>
              <a:t>Held discussion with the IOAG Mission Operations Systems Strategy Group (MOSSG) on MOSSG DRAFT materials – informational only (no actions)</a:t>
            </a:r>
          </a:p>
          <a:p>
            <a:pPr marL="747713" lvl="1" indent="-290513">
              <a:lnSpc>
                <a:spcPct val="120000"/>
              </a:lnSpc>
              <a:spcBef>
                <a:spcPts val="0"/>
              </a:spcBef>
              <a:buClr>
                <a:srgbClr val="000000"/>
              </a:buClr>
              <a:buSzPct val="95000"/>
              <a:buFont typeface="ArialMT" charset="0"/>
              <a:buChar char="•"/>
            </a:pPr>
            <a:endParaRPr lang="en-US" sz="1050" b="0" dirty="0" smtClean="0"/>
          </a:p>
          <a:p>
            <a:pPr defTabSz="914400">
              <a:lnSpc>
                <a:spcPct val="120000"/>
              </a:lnSpc>
              <a:spcBef>
                <a:spcPts val="0"/>
              </a:spcBef>
            </a:pPr>
            <a:r>
              <a:rPr lang="en-US" sz="1100" dirty="0" smtClean="0"/>
              <a:t>Planning:  [See next page]</a:t>
            </a:r>
          </a:p>
          <a:p>
            <a:pPr defTabSz="914400">
              <a:lnSpc>
                <a:spcPct val="120000"/>
              </a:lnSpc>
              <a:spcBef>
                <a:spcPts val="0"/>
              </a:spcBef>
            </a:pPr>
            <a:endParaRPr lang="en-US" sz="1050" b="0" dirty="0" smtClean="0"/>
          </a:p>
          <a:p>
            <a:pPr defTabSz="914400">
              <a:lnSpc>
                <a:spcPct val="120000"/>
              </a:lnSpc>
              <a:spcBef>
                <a:spcPts val="0"/>
              </a:spcBef>
            </a:pPr>
            <a:r>
              <a:rPr lang="en-US" sz="1100" dirty="0"/>
              <a:t>Problems and Issues:</a:t>
            </a:r>
          </a:p>
          <a:p>
            <a:pPr marL="747713" lvl="1" indent="-290513">
              <a:lnSpc>
                <a:spcPct val="120000"/>
              </a:lnSpc>
              <a:spcBef>
                <a:spcPts val="0"/>
              </a:spcBef>
              <a:buClr>
                <a:srgbClr val="000000"/>
              </a:buClr>
              <a:buSzPct val="95000"/>
              <a:buFont typeface="ArialMT" charset="0"/>
              <a:buChar char="•"/>
            </a:pPr>
            <a:r>
              <a:rPr lang="en-US" sz="1100" b="0" dirty="0"/>
              <a:t>NASA and others are impacted by the restrictions of the current ESA  public  license agreement Section 3.2. ESA-developed software, although posted as open source, can not currently be used by NASA and </a:t>
            </a:r>
            <a:r>
              <a:rPr lang="en-US" sz="1100" b="0" dirty="0" smtClean="0"/>
              <a:t>others</a:t>
            </a:r>
            <a:endParaRPr lang="en-US" sz="1100" b="0" dirty="0"/>
          </a:p>
          <a:p>
            <a:pPr marL="1204913" lvl="2" indent="-290513">
              <a:lnSpc>
                <a:spcPct val="120000"/>
              </a:lnSpc>
              <a:spcBef>
                <a:spcPts val="0"/>
              </a:spcBef>
              <a:buClr>
                <a:srgbClr val="000000"/>
              </a:buClr>
              <a:buSzPct val="95000"/>
              <a:buFont typeface="ArialMT" charset="0"/>
              <a:buChar char="•"/>
            </a:pPr>
            <a:r>
              <a:rPr lang="en-US" sz="1100" b="0" dirty="0"/>
              <a:t> Impacting SM&amp;C WG prototyping </a:t>
            </a:r>
            <a:r>
              <a:rPr lang="en-US" sz="1100" b="0" dirty="0" smtClean="0"/>
              <a:t>activities</a:t>
            </a:r>
          </a:p>
          <a:p>
            <a:pPr marL="747713" lvl="1" indent="-290513">
              <a:lnSpc>
                <a:spcPct val="120000"/>
              </a:lnSpc>
              <a:spcBef>
                <a:spcPts val="0"/>
              </a:spcBef>
              <a:buClr>
                <a:srgbClr val="000000"/>
              </a:buClr>
              <a:buSzPct val="95000"/>
              <a:buFont typeface="ArialMT" charset="0"/>
              <a:buChar char="•"/>
            </a:pPr>
            <a:r>
              <a:rPr lang="en-US" sz="1100" b="0" dirty="0" smtClean="0">
                <a:sym typeface="Arial" pitchFamily="34" charset="0"/>
              </a:rPr>
              <a:t>Clarify </a:t>
            </a:r>
            <a:r>
              <a:rPr lang="en-US" sz="1100" b="0" dirty="0">
                <a:sym typeface="Arial" pitchFamily="34" charset="0"/>
              </a:rPr>
              <a:t>SM&amp;C scope and responsibility for 1)</a:t>
            </a:r>
            <a:r>
              <a:rPr lang="en-US" sz="1100" b="0" dirty="0">
                <a:latin typeface="Arial" pitchFamily="34" charset="0"/>
                <a:cs typeface="Arial" pitchFamily="34" charset="0"/>
                <a:sym typeface="Arial" pitchFamily="34" charset="0"/>
              </a:rPr>
              <a:t>Timing Services; 2) File Management Services; and 3) Events definition and services, 4) SOIS EDS</a:t>
            </a:r>
          </a:p>
          <a:p>
            <a:pPr lvl="1">
              <a:lnSpc>
                <a:spcPct val="120000"/>
              </a:lnSpc>
              <a:spcBef>
                <a:spcPts val="0"/>
              </a:spcBef>
              <a:buClr>
                <a:srgbClr val="000000"/>
              </a:buClr>
              <a:buSzPct val="95000"/>
            </a:pPr>
            <a:endParaRPr lang="en-US" sz="1050" b="0" dirty="0"/>
          </a:p>
          <a:p>
            <a:pPr>
              <a:lnSpc>
                <a:spcPct val="120000"/>
              </a:lnSpc>
              <a:spcBef>
                <a:spcPts val="0"/>
              </a:spcBef>
              <a:buClr>
                <a:srgbClr val="000000"/>
              </a:buClr>
              <a:buSzPct val="95000"/>
            </a:pPr>
            <a:r>
              <a:rPr lang="en-US" sz="110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050" b="0" dirty="0"/>
              <a:t>SEA – </a:t>
            </a:r>
            <a:r>
              <a:rPr lang="en-US" sz="1050" b="0" dirty="0" smtClean="0"/>
              <a:t>SM&amp;C: to provide </a:t>
            </a:r>
            <a:r>
              <a:rPr lang="en-US" sz="1050" b="0" dirty="0"/>
              <a:t>support to the </a:t>
            </a:r>
            <a:r>
              <a:rPr lang="en-US" sz="1050" b="0" dirty="0" smtClean="0"/>
              <a:t>reference architecture </a:t>
            </a:r>
            <a:r>
              <a:rPr lang="en-US" sz="1050" b="0" dirty="0"/>
              <a:t>initiative</a:t>
            </a:r>
          </a:p>
          <a:p>
            <a:pPr marL="628650" lvl="1" indent="-171450">
              <a:lnSpc>
                <a:spcPct val="120000"/>
              </a:lnSpc>
              <a:spcBef>
                <a:spcPts val="0"/>
              </a:spcBef>
              <a:buClr>
                <a:srgbClr val="000000"/>
              </a:buClr>
              <a:buSzPct val="95000"/>
              <a:buFont typeface="Arial" panose="020B0604020202020204" pitchFamily="34" charset="0"/>
              <a:buChar char="•"/>
            </a:pPr>
            <a:r>
              <a:rPr lang="en-US" sz="1050" b="0" dirty="0"/>
              <a:t>SOIS –  </a:t>
            </a:r>
            <a:r>
              <a:rPr lang="en-US" sz="1050" b="0" dirty="0" smtClean="0"/>
              <a:t>SM&amp;C: identified overlap EDS and MAL, work will be initiated to compare/map XML schemas</a:t>
            </a:r>
          </a:p>
          <a:p>
            <a:pPr marL="628650" lvl="1" indent="-171450">
              <a:lnSpc>
                <a:spcPct val="120000"/>
              </a:lnSpc>
              <a:spcBef>
                <a:spcPts val="0"/>
              </a:spcBef>
              <a:buClr>
                <a:srgbClr val="000000"/>
              </a:buClr>
              <a:buSzPct val="95000"/>
              <a:buFont typeface="Arial" panose="020B0604020202020204" pitchFamily="34" charset="0"/>
              <a:buChar char="•"/>
            </a:pPr>
            <a:r>
              <a:rPr lang="en-US" sz="1050" b="0" dirty="0" smtClean="0"/>
              <a:t>DAI </a:t>
            </a:r>
            <a:r>
              <a:rPr lang="en-US" sz="1050" b="0" dirty="0"/>
              <a:t>–   </a:t>
            </a:r>
            <a:r>
              <a:rPr lang="en-US" sz="1050" b="0" dirty="0" smtClean="0"/>
              <a:t>SM&amp;C: </a:t>
            </a:r>
            <a:r>
              <a:rPr lang="en-US" sz="1050" b="0" dirty="0"/>
              <a:t>to provide additional </a:t>
            </a:r>
            <a:r>
              <a:rPr lang="en-US" sz="1050" b="0" dirty="0" smtClean="0"/>
              <a:t>MO service </a:t>
            </a:r>
            <a:r>
              <a:rPr lang="en-US" sz="1050" b="0" dirty="0"/>
              <a:t>infrastructure information to the DAI team and consult with them when </a:t>
            </a:r>
            <a:r>
              <a:rPr lang="en-US" sz="1050" b="0" dirty="0" smtClean="0"/>
              <a:t>requested</a:t>
            </a:r>
            <a:endParaRPr lang="en-US" sz="1050" b="0" dirty="0"/>
          </a:p>
          <a:p>
            <a:pPr marL="628650" lvl="1" indent="-171450">
              <a:lnSpc>
                <a:spcPct val="120000"/>
              </a:lnSpc>
              <a:spcBef>
                <a:spcPts val="0"/>
              </a:spcBef>
              <a:buClr>
                <a:srgbClr val="000000"/>
              </a:buClr>
              <a:buSzPct val="95000"/>
              <a:buFont typeface="Arial" panose="020B0604020202020204" pitchFamily="34" charset="0"/>
              <a:buChar char="•"/>
            </a:pPr>
            <a:endParaRPr lang="en-US" sz="1050" b="0" dirty="0"/>
          </a:p>
          <a:p>
            <a:pPr>
              <a:lnSpc>
                <a:spcPct val="120000"/>
              </a:lnSpc>
              <a:spcBef>
                <a:spcPts val="0"/>
              </a:spcBef>
              <a:buClr>
                <a:srgbClr val="000000"/>
              </a:buClr>
              <a:buSzPct val="95000"/>
            </a:pPr>
            <a:r>
              <a:rPr lang="en-US" sz="1050" dirty="0"/>
              <a:t>Resolutions </a:t>
            </a:r>
          </a:p>
          <a:p>
            <a:pPr marL="342900" indent="-342900">
              <a:lnSpc>
                <a:spcPct val="120000"/>
              </a:lnSpc>
              <a:spcBef>
                <a:spcPts val="0"/>
              </a:spcBef>
              <a:buClr>
                <a:srgbClr val="000000"/>
              </a:buClr>
              <a:buSzPct val="95000"/>
              <a:buFont typeface="+mj-lt"/>
              <a:buAutoNum type="arabicPeriod"/>
            </a:pPr>
            <a:r>
              <a:rPr lang="en-US" sz="1100" b="0" dirty="0" smtClean="0">
                <a:latin typeface="+mn-lt"/>
              </a:rPr>
              <a:t>Submit </a:t>
            </a:r>
            <a:r>
              <a:rPr lang="en-US" sz="1100" b="0" dirty="0" smtClean="0">
                <a:solidFill>
                  <a:srgbClr val="000000"/>
                </a:solidFill>
                <a:latin typeface="+mn-lt"/>
              </a:rPr>
              <a:t>MO – MAL Binding </a:t>
            </a:r>
            <a:r>
              <a:rPr lang="en-US" sz="1100" b="0" dirty="0">
                <a:solidFill>
                  <a:srgbClr val="000000"/>
                </a:solidFill>
                <a:latin typeface="+mn-lt"/>
              </a:rPr>
              <a:t>to </a:t>
            </a:r>
            <a:r>
              <a:rPr lang="en-US" sz="1100" b="0" dirty="0" err="1">
                <a:solidFill>
                  <a:srgbClr val="000000"/>
                </a:solidFill>
                <a:latin typeface="+mn-lt"/>
              </a:rPr>
              <a:t>ZeroMQ</a:t>
            </a:r>
            <a:r>
              <a:rPr lang="en-US" sz="1100" b="0" dirty="0">
                <a:solidFill>
                  <a:srgbClr val="000000"/>
                </a:solidFill>
                <a:latin typeface="+mn-lt"/>
              </a:rPr>
              <a:t> Transport and </a:t>
            </a:r>
            <a:r>
              <a:rPr lang="en-US" sz="1100" b="0" dirty="0" smtClean="0">
                <a:solidFill>
                  <a:srgbClr val="000000"/>
                </a:solidFill>
                <a:latin typeface="+mn-lt"/>
              </a:rPr>
              <a:t>(CNES) </a:t>
            </a:r>
            <a:r>
              <a:rPr lang="en-US" sz="1100" b="0" dirty="0">
                <a:solidFill>
                  <a:srgbClr val="000000"/>
                </a:solidFill>
                <a:latin typeface="+mn-lt"/>
              </a:rPr>
              <a:t>Binary Encoding  </a:t>
            </a:r>
            <a:r>
              <a:rPr lang="en-US" sz="1100" b="0" dirty="0" smtClean="0">
                <a:solidFill>
                  <a:srgbClr val="000000"/>
                </a:solidFill>
                <a:latin typeface="+mn-lt"/>
              </a:rPr>
              <a:t>for Agency Review</a:t>
            </a:r>
          </a:p>
          <a:p>
            <a:pPr marL="342900" indent="-342900">
              <a:lnSpc>
                <a:spcPct val="120000"/>
              </a:lnSpc>
              <a:spcBef>
                <a:spcPts val="0"/>
              </a:spcBef>
              <a:buClr>
                <a:srgbClr val="000000"/>
              </a:buClr>
              <a:buSzPct val="95000"/>
              <a:buFont typeface="+mj-lt"/>
              <a:buAutoNum type="arabicPeriod"/>
            </a:pPr>
            <a:r>
              <a:rPr lang="en-US" sz="1100" b="0" dirty="0" smtClean="0">
                <a:solidFill>
                  <a:srgbClr val="000000"/>
                </a:solidFill>
                <a:latin typeface="+mn-lt"/>
              </a:rPr>
              <a:t>Submit MO - </a:t>
            </a:r>
            <a:r>
              <a:rPr lang="en-US" sz="1100" b="0" dirty="0">
                <a:solidFill>
                  <a:srgbClr val="000000"/>
                </a:solidFill>
                <a:latin typeface="+mn-lt"/>
              </a:rPr>
              <a:t>Mission Data Product Distribution Services </a:t>
            </a:r>
            <a:r>
              <a:rPr lang="en-US" sz="1100" b="0" dirty="0" smtClean="0">
                <a:solidFill>
                  <a:srgbClr val="000000"/>
                </a:solidFill>
                <a:latin typeface="+mn-lt"/>
              </a:rPr>
              <a:t>for Agency Review and identify CNES as 2</a:t>
            </a:r>
            <a:r>
              <a:rPr lang="en-US" sz="1100" b="0" baseline="30000" dirty="0" smtClean="0">
                <a:solidFill>
                  <a:srgbClr val="000000"/>
                </a:solidFill>
                <a:latin typeface="+mn-lt"/>
              </a:rPr>
              <a:t>nd</a:t>
            </a:r>
            <a:r>
              <a:rPr lang="en-US" sz="1100" b="0" dirty="0" smtClean="0">
                <a:solidFill>
                  <a:srgbClr val="000000"/>
                </a:solidFill>
                <a:latin typeface="+mn-lt"/>
              </a:rPr>
              <a:t> prototyping agency in CWE</a:t>
            </a:r>
            <a:endParaRPr lang="en-US" sz="1200" b="0" dirty="0">
              <a:solidFill>
                <a:srgbClr val="000000"/>
              </a:solidFill>
              <a:latin typeface="Calibri" panose="020F0502020204030204" pitchFamily="34" charset="0"/>
            </a:endParaRPr>
          </a:p>
          <a:p>
            <a:pPr marL="342900" indent="-342900">
              <a:lnSpc>
                <a:spcPct val="120000"/>
              </a:lnSpc>
              <a:spcBef>
                <a:spcPts val="0"/>
              </a:spcBef>
              <a:buClr>
                <a:srgbClr val="000000"/>
              </a:buClr>
              <a:buSzPct val="95000"/>
              <a:buFont typeface="+mj-lt"/>
              <a:buAutoNum type="arabicPeriod"/>
            </a:pPr>
            <a:endParaRPr lang="en-US" sz="1200" b="0" u="sng" dirty="0">
              <a:solidFill>
                <a:srgbClr val="000000"/>
              </a:solidFill>
              <a:latin typeface="Calibri" panose="020F0502020204030204" pitchFamily="34" charset="0"/>
            </a:endParaRPr>
          </a:p>
          <a:p>
            <a:pPr marL="342900" indent="-342900">
              <a:lnSpc>
                <a:spcPct val="120000"/>
              </a:lnSpc>
              <a:spcBef>
                <a:spcPts val="0"/>
              </a:spcBef>
              <a:buClr>
                <a:srgbClr val="000000"/>
              </a:buClr>
              <a:buSzPct val="95000"/>
              <a:buFont typeface="+mj-lt"/>
              <a:buAutoNum type="arabicPeriod"/>
            </a:pPr>
            <a:endParaRPr lang="en-US" sz="1200" dirty="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b="0" dirty="0" smtClean="0"/>
          </a:p>
        </p:txBody>
      </p:sp>
      <p:sp>
        <p:nvSpPr>
          <p:cNvPr id="6147" name="AutoShape 3"/>
          <p:cNvSpPr>
            <a:spLocks/>
          </p:cNvSpPr>
          <p:nvPr/>
        </p:nvSpPr>
        <p:spPr bwMode="auto">
          <a:xfrm>
            <a:off x="233363" y="126170"/>
            <a:ext cx="8255947"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SM&amp;C WG Executive Summary (1) </a:t>
            </a:r>
            <a:endParaRPr lang="en-US" sz="2800" dirty="0"/>
          </a:p>
        </p:txBody>
      </p:sp>
    </p:spTree>
    <p:extLst>
      <p:ext uri="{BB962C8B-B14F-4D97-AF65-F5344CB8AC3E}">
        <p14:creationId xmlns:p14="http://schemas.microsoft.com/office/powerpoint/2010/main" val="293850152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endParaRPr lang="en-US" sz="1900" b="0" dirty="0" smtClean="0"/>
          </a:p>
          <a:p>
            <a:pPr lvl="1">
              <a:lnSpc>
                <a:spcPct val="120000"/>
              </a:lnSpc>
              <a:spcBef>
                <a:spcPts val="0"/>
              </a:spcBef>
              <a:buClr>
                <a:srgbClr val="000000"/>
              </a:buClr>
              <a:buSzPct val="95000"/>
            </a:pPr>
            <a:endParaRPr lang="en-US" sz="1400" b="0" dirty="0" smtClean="0"/>
          </a:p>
        </p:txBody>
      </p:sp>
      <p:sp>
        <p:nvSpPr>
          <p:cNvPr id="6147" name="AutoShape 3"/>
          <p:cNvSpPr>
            <a:spLocks/>
          </p:cNvSpPr>
          <p:nvPr/>
        </p:nvSpPr>
        <p:spPr bwMode="auto">
          <a:xfrm>
            <a:off x="233363" y="126170"/>
            <a:ext cx="8255947"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SM&amp;C WG Executive Summary (2) </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9037157"/>
              </p:ext>
            </p:extLst>
          </p:nvPr>
        </p:nvGraphicFramePr>
        <p:xfrm>
          <a:off x="346958" y="1086295"/>
          <a:ext cx="8487505" cy="4821833"/>
        </p:xfrm>
        <a:graphic>
          <a:graphicData uri="http://schemas.openxmlformats.org/drawingml/2006/table">
            <a:tbl>
              <a:tblPr/>
              <a:tblGrid>
                <a:gridCol w="803958"/>
                <a:gridCol w="562771"/>
                <a:gridCol w="562771"/>
                <a:gridCol w="2193658"/>
                <a:gridCol w="1918015"/>
                <a:gridCol w="1424156"/>
                <a:gridCol w="1022176"/>
              </a:tblGrid>
              <a:tr h="527950">
                <a:tc>
                  <a:txBody>
                    <a:bodyPr/>
                    <a:lstStyle/>
                    <a:p>
                      <a:pPr algn="ctr" fontAlgn="ctr"/>
                      <a:r>
                        <a:rPr lang="en-US" sz="900" b="1" i="0" u="none" strike="noStrike" dirty="0">
                          <a:solidFill>
                            <a:srgbClr val="000000"/>
                          </a:solidFill>
                          <a:effectLst/>
                          <a:latin typeface="Calibri" panose="020F0502020204030204" pitchFamily="34" charset="0"/>
                        </a:rPr>
                        <a:t>Area and WG name</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CCSDS Ref Nr</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Activity</a:t>
                      </a:r>
                      <a:br>
                        <a:rPr lang="en-US" sz="900" b="1" i="0" u="none" strike="noStrike">
                          <a:solidFill>
                            <a:srgbClr val="000000"/>
                          </a:solidFill>
                          <a:effectLst/>
                          <a:latin typeface="Calibri" panose="020F0502020204030204" pitchFamily="34" charset="0"/>
                        </a:rPr>
                      </a:br>
                      <a:r>
                        <a:rPr lang="en-US" sz="600" b="1" i="0" u="none" strike="noStrike">
                          <a:solidFill>
                            <a:srgbClr val="000000"/>
                          </a:solidFill>
                          <a:effectLst/>
                          <a:latin typeface="Calibri" panose="020F0502020204030204" pitchFamily="34" charset="0"/>
                        </a:rPr>
                        <a:t>(RB, Pink, Draft. Update)</a:t>
                      </a:r>
                      <a:endParaRPr lang="en-US" sz="900" b="1" i="0" u="none" strike="noStrike">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Document Title</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Status</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Start and / or Target Publication Date</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Comments</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37073">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522.0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smtClean="0">
                          <a:solidFill>
                            <a:srgbClr val="000000"/>
                          </a:solidFill>
                          <a:effectLst/>
                          <a:latin typeface="Calibri" panose="020F0502020204030204" pitchFamily="34" charset="0"/>
                        </a:rPr>
                        <a:t>MO - </a:t>
                      </a:r>
                      <a:r>
                        <a:rPr lang="en-US" sz="900" b="0" i="0" u="none" strike="noStrike" dirty="0">
                          <a:solidFill>
                            <a:srgbClr val="000000"/>
                          </a:solidFill>
                          <a:effectLst/>
                          <a:latin typeface="Calibri" panose="020F0502020204030204" pitchFamily="34" charset="0"/>
                        </a:rPr>
                        <a:t>Common Services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Awaiting 1st draft WG comments</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30/11/2017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Highest priority of WG</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4232">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524.3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MAL Binding </a:t>
                      </a:r>
                      <a:r>
                        <a:rPr lang="en-US" sz="900" b="0" i="0" u="none" strike="noStrike" dirty="0">
                          <a:solidFill>
                            <a:srgbClr val="000000"/>
                          </a:solidFill>
                          <a:effectLst/>
                          <a:latin typeface="Calibri" panose="020F0502020204030204" pitchFamily="34" charset="0"/>
                        </a:rPr>
                        <a:t>to HTTP Transport and XML Encoding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2</a:t>
                      </a:r>
                      <a:r>
                        <a:rPr lang="en-US" sz="900" b="0" i="0" u="none" strike="noStrike" baseline="30000" dirty="0" smtClean="0">
                          <a:solidFill>
                            <a:srgbClr val="000000"/>
                          </a:solidFill>
                          <a:effectLst/>
                          <a:latin typeface="Calibri" panose="020F0502020204030204" pitchFamily="34" charset="0"/>
                        </a:rPr>
                        <a:t>nd</a:t>
                      </a:r>
                      <a:r>
                        <a:rPr lang="en-US" sz="900" b="0" i="0" u="none" strike="noStrike" dirty="0" smtClean="0">
                          <a:solidFill>
                            <a:srgbClr val="000000"/>
                          </a:solidFill>
                          <a:effectLst/>
                          <a:latin typeface="Calibri" panose="020F0502020204030204" pitchFamily="34" charset="0"/>
                        </a:rPr>
                        <a:t> WG review completed  by RID review in </a:t>
                      </a:r>
                      <a:r>
                        <a:rPr lang="en-US" sz="900" b="0" i="0" u="none" strike="noStrike" dirty="0">
                          <a:solidFill>
                            <a:srgbClr val="000000"/>
                          </a:solidFill>
                          <a:effectLst/>
                          <a:latin typeface="Calibri" panose="020F0502020204030204" pitchFamily="34" charset="0"/>
                        </a:rPr>
                        <a:t>Rome</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1/12/2017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Awaiting commitment on 2nd prototype</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8520">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524.2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MAL  </a:t>
                      </a:r>
                      <a:r>
                        <a:rPr lang="en-US" sz="900" b="0" i="0" u="none" strike="noStrike" dirty="0">
                          <a:solidFill>
                            <a:srgbClr val="000000"/>
                          </a:solidFill>
                          <a:effectLst/>
                          <a:latin typeface="Calibri" panose="020F0502020204030204" pitchFamily="34" charset="0"/>
                        </a:rPr>
                        <a:t>Binding to TCP/IP Transport and Split Binary Encoding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Completed 1st Agency </a:t>
                      </a:r>
                      <a:r>
                        <a:rPr lang="en-US" sz="900" b="0" i="0" u="none" strike="noStrike" dirty="0" smtClean="0">
                          <a:solidFill>
                            <a:srgbClr val="000000"/>
                          </a:solidFill>
                          <a:effectLst/>
                          <a:latin typeface="Calibri" panose="020F0502020204030204" pitchFamily="34" charset="0"/>
                        </a:rPr>
                        <a:t>Review</a:t>
                      </a:r>
                      <a:r>
                        <a:rPr lang="en-US" sz="900" b="0" i="0" u="none" strike="noStrike" dirty="0">
                          <a:solidFill>
                            <a:srgbClr val="000000"/>
                          </a:solidFill>
                          <a:effectLst/>
                          <a:latin typeface="Calibri" panose="020F0502020204030204" pitchFamily="34" charset="0"/>
                        </a:rPr>
                        <a:t>, RIDs reviewed in Rome</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1/5/2017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Prototypes should be complete </a:t>
                      </a:r>
                      <a:r>
                        <a:rPr lang="en-US" sz="900" b="0" i="0" u="none" strike="noStrike" dirty="0" err="1" smtClean="0">
                          <a:solidFill>
                            <a:srgbClr val="000000"/>
                          </a:solidFill>
                          <a:effectLst/>
                          <a:latin typeface="Calibri" panose="020F0502020204030204" pitchFamily="34" charset="0"/>
                        </a:rPr>
                        <a:t>dend</a:t>
                      </a:r>
                      <a:r>
                        <a:rPr lang="en-US" sz="900" b="0" i="0" u="none" strike="noStrike" dirty="0" smtClean="0">
                          <a:solidFill>
                            <a:srgbClr val="000000"/>
                          </a:solidFill>
                          <a:effectLst/>
                          <a:latin typeface="Calibri" panose="020F0502020204030204" pitchFamily="34" charset="0"/>
                        </a:rPr>
                        <a:t> </a:t>
                      </a:r>
                      <a:r>
                        <a:rPr lang="en-US" sz="900" b="0" i="0" u="none" strike="noStrike" dirty="0">
                          <a:solidFill>
                            <a:srgbClr val="000000"/>
                          </a:solidFill>
                          <a:effectLst/>
                          <a:latin typeface="Calibri" panose="020F0502020204030204" pitchFamily="34" charset="0"/>
                        </a:rPr>
                        <a:t>of 2016</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65661">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524.4</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MAL Binding </a:t>
                      </a:r>
                      <a:r>
                        <a:rPr lang="en-US" sz="900" b="0" i="0" u="none" strike="noStrike" dirty="0">
                          <a:solidFill>
                            <a:srgbClr val="000000"/>
                          </a:solidFill>
                          <a:effectLst/>
                          <a:latin typeface="Calibri" panose="020F0502020204030204" pitchFamily="34" charset="0"/>
                        </a:rPr>
                        <a:t>to </a:t>
                      </a:r>
                      <a:r>
                        <a:rPr lang="en-US" sz="900" b="0" i="0" u="none" strike="noStrike" dirty="0" err="1">
                          <a:solidFill>
                            <a:srgbClr val="000000"/>
                          </a:solidFill>
                          <a:effectLst/>
                          <a:latin typeface="Calibri" panose="020F0502020204030204" pitchFamily="34" charset="0"/>
                        </a:rPr>
                        <a:t>ZeroMQ</a:t>
                      </a:r>
                      <a:r>
                        <a:rPr lang="en-US" sz="900" b="0" i="0" u="none" strike="noStrike" dirty="0">
                          <a:solidFill>
                            <a:srgbClr val="000000"/>
                          </a:solidFill>
                          <a:effectLst/>
                          <a:latin typeface="Calibri" panose="020F0502020204030204" pitchFamily="34" charset="0"/>
                        </a:rPr>
                        <a:t> Transport and CNES Binary Encoding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2</a:t>
                      </a:r>
                      <a:r>
                        <a:rPr lang="en-US" sz="900" b="0" i="0" u="none" strike="noStrike" baseline="30000" dirty="0" smtClean="0">
                          <a:solidFill>
                            <a:srgbClr val="000000"/>
                          </a:solidFill>
                          <a:effectLst/>
                          <a:latin typeface="Calibri" panose="020F0502020204030204" pitchFamily="34" charset="0"/>
                        </a:rPr>
                        <a:t>nd</a:t>
                      </a:r>
                      <a:r>
                        <a:rPr lang="en-US" sz="900" b="0" i="0" u="none" strike="noStrike" dirty="0" smtClean="0">
                          <a:solidFill>
                            <a:srgbClr val="000000"/>
                          </a:solidFill>
                          <a:effectLst/>
                          <a:latin typeface="Calibri" panose="020F0502020204030204" pitchFamily="34" charset="0"/>
                        </a:rPr>
                        <a:t> WG review completed. Requesting resolution to start Agency Review</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1/12/2017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 </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8520">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522.2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a:t>
                      </a:r>
                      <a:r>
                        <a:rPr lang="en-US" sz="900" b="0" i="0" u="none" strike="noStrike" dirty="0">
                          <a:solidFill>
                            <a:srgbClr val="000000"/>
                          </a:solidFill>
                          <a:effectLst/>
                          <a:latin typeface="Calibri" panose="020F0502020204030204" pitchFamily="34" charset="0"/>
                        </a:rPr>
                        <a:t>Mission Data Product Distribution Services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2</a:t>
                      </a:r>
                      <a:r>
                        <a:rPr lang="en-US" sz="900" b="0" i="0" u="none" strike="noStrike" baseline="30000" dirty="0" smtClean="0">
                          <a:solidFill>
                            <a:srgbClr val="000000"/>
                          </a:solidFill>
                          <a:effectLst/>
                          <a:latin typeface="Calibri" panose="020F0502020204030204" pitchFamily="34" charset="0"/>
                        </a:rPr>
                        <a:t>nd</a:t>
                      </a:r>
                      <a:r>
                        <a:rPr lang="en-US" sz="900" b="0" i="0" u="none" strike="noStrike" dirty="0" smtClean="0">
                          <a:solidFill>
                            <a:srgbClr val="000000"/>
                          </a:solidFill>
                          <a:effectLst/>
                          <a:latin typeface="Calibri" panose="020F0502020204030204" pitchFamily="34" charset="0"/>
                        </a:rPr>
                        <a:t> WG review completed. Requesting resolution to start Agency Review</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15/12/2017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smtClean="0">
                          <a:solidFill>
                            <a:srgbClr val="000000"/>
                          </a:solidFill>
                          <a:effectLst/>
                          <a:latin typeface="Calibri" panose="020F0502020204030204" pitchFamily="34" charset="0"/>
                        </a:rPr>
                        <a:t>CNES agrees</a:t>
                      </a:r>
                      <a:r>
                        <a:rPr lang="en-US" sz="900" b="0" i="0" u="none" strike="noStrike" baseline="0" dirty="0" smtClean="0">
                          <a:solidFill>
                            <a:srgbClr val="000000"/>
                          </a:solidFill>
                          <a:effectLst/>
                          <a:latin typeface="Calibri" panose="020F0502020204030204" pitchFamily="34" charset="0"/>
                        </a:rPr>
                        <a:t> to 2</a:t>
                      </a:r>
                      <a:r>
                        <a:rPr lang="en-US" sz="900" b="0" i="0" u="none" strike="noStrike" baseline="30000" dirty="0" smtClean="0">
                          <a:solidFill>
                            <a:srgbClr val="000000"/>
                          </a:solidFill>
                          <a:effectLst/>
                          <a:latin typeface="Calibri" panose="020F0502020204030204" pitchFamily="34" charset="0"/>
                        </a:rPr>
                        <a:t>nd</a:t>
                      </a:r>
                      <a:r>
                        <a:rPr lang="en-US" sz="900" b="0" i="0" u="none" strike="noStrike" baseline="0" dirty="0" smtClean="0">
                          <a:solidFill>
                            <a:srgbClr val="000000"/>
                          </a:solidFill>
                          <a:effectLst/>
                          <a:latin typeface="Calibri" panose="020F0502020204030204" pitchFamily="34" charset="0"/>
                        </a:rPr>
                        <a:t> prototype</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4249">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522.1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Monitor &amp; Control Services  </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Awaiting </a:t>
                      </a:r>
                      <a:r>
                        <a:rPr lang="en-US" sz="900" b="0" i="0" u="none" strike="noStrike" dirty="0" smtClean="0">
                          <a:solidFill>
                            <a:srgbClr val="000000"/>
                          </a:solidFill>
                          <a:effectLst/>
                          <a:latin typeface="Calibri" panose="020F0502020204030204" pitchFamily="34" charset="0"/>
                        </a:rPr>
                        <a:t>CESG poll </a:t>
                      </a:r>
                      <a:r>
                        <a:rPr lang="en-US" sz="900" b="0" i="0" u="none" strike="noStrike" dirty="0">
                          <a:solidFill>
                            <a:srgbClr val="000000"/>
                          </a:solidFill>
                          <a:effectLst/>
                          <a:latin typeface="Calibri" panose="020F0502020204030204" pitchFamily="34" charset="0"/>
                        </a:rPr>
                        <a:t>for publication</a:t>
                      </a:r>
                      <a:br>
                        <a:rPr lang="en-US" sz="900" b="0" i="0" u="none" strike="noStrike" dirty="0">
                          <a:solidFill>
                            <a:srgbClr val="000000"/>
                          </a:solidFill>
                          <a:effectLst/>
                          <a:latin typeface="Calibri" panose="020F0502020204030204" pitchFamily="34" charset="0"/>
                        </a:rPr>
                      </a:b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17/11/2016</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7108">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523.2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Mission Operations C++ API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At Secretariat for </a:t>
                      </a:r>
                      <a:r>
                        <a:rPr lang="en-US" sz="900" b="0" i="0" u="none" strike="noStrike" dirty="0" smtClean="0">
                          <a:solidFill>
                            <a:srgbClr val="000000"/>
                          </a:solidFill>
                          <a:effectLst/>
                          <a:latin typeface="Calibri" panose="020F0502020204030204" pitchFamily="34" charset="0"/>
                        </a:rPr>
                        <a:t>processing prior to Agency Review</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17/04/2017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8520">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660.0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XML Telemetric and Command Exchange (XTCE) 1.2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Awaiting approval version from Object Management Group (due in Jan. 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3/7/2017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 </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46736624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10220"/>
            <a:ext cx="8989557" cy="6221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dirty="0"/>
              <a:t>Goals for this meeting cycle: </a:t>
            </a:r>
            <a:r>
              <a:rPr lang="en-US" sz="1900" b="0" dirty="0" smtClean="0"/>
              <a:t>No meeting took place in Rome</a:t>
            </a:r>
          </a:p>
          <a:p>
            <a:pPr defTabSz="914400">
              <a:lnSpc>
                <a:spcPct val="120000"/>
              </a:lnSpc>
              <a:spcBef>
                <a:spcPts val="0"/>
              </a:spcBef>
            </a:pPr>
            <a:endParaRPr lang="en-US" sz="1900" b="0" dirty="0"/>
          </a:p>
          <a:p>
            <a:pPr>
              <a:lnSpc>
                <a:spcPct val="120000"/>
              </a:lnSpc>
              <a:spcBef>
                <a:spcPts val="0"/>
              </a:spcBef>
              <a:buSzPct val="95000"/>
            </a:pPr>
            <a:r>
              <a:rPr lang="en-US" sz="1900" dirty="0"/>
              <a:t>Working Group Status:  </a:t>
            </a:r>
            <a:r>
              <a:rPr lang="en-US" sz="1900" dirty="0" smtClean="0">
                <a:solidFill>
                  <a:srgbClr val="FF0000"/>
                </a:solidFill>
              </a:rPr>
              <a:t>On hold</a:t>
            </a:r>
          </a:p>
          <a:p>
            <a:pPr>
              <a:lnSpc>
                <a:spcPct val="120000"/>
              </a:lnSpc>
              <a:spcBef>
                <a:spcPts val="0"/>
              </a:spcBef>
              <a:buSzPct val="95000"/>
            </a:pPr>
            <a:endParaRPr lang="en-US" sz="1900" dirty="0">
              <a:solidFill>
                <a:schemeClr val="accent2">
                  <a:lumMod val="60000"/>
                  <a:lumOff val="40000"/>
                </a:schemeClr>
              </a:solidFill>
              <a:latin typeface="Arial" pitchFamily="34" charset="0"/>
              <a:cs typeface="Arial" pitchFamily="34" charset="0"/>
              <a:sym typeface="Arial" pitchFamily="34" charset="0"/>
            </a:endParaRPr>
          </a:p>
          <a:p>
            <a:pPr defTabSz="914400">
              <a:lnSpc>
                <a:spcPct val="120000"/>
              </a:lnSpc>
              <a:spcBef>
                <a:spcPts val="0"/>
              </a:spcBef>
            </a:pPr>
            <a:r>
              <a:rPr lang="en-US" sz="1900" dirty="0" smtClean="0"/>
              <a:t>Problems </a:t>
            </a:r>
            <a:r>
              <a:rPr lang="en-US" sz="1900" dirty="0"/>
              <a:t>and Issues:</a:t>
            </a:r>
          </a:p>
          <a:p>
            <a:pPr marL="747713" lvl="1" indent="-290513">
              <a:lnSpc>
                <a:spcPct val="120000"/>
              </a:lnSpc>
              <a:spcBef>
                <a:spcPts val="0"/>
              </a:spcBef>
              <a:buClr>
                <a:srgbClr val="000000"/>
              </a:buClr>
              <a:buSzPct val="95000"/>
              <a:buFont typeface="ArialMT" charset="0"/>
              <a:buChar char="•"/>
            </a:pPr>
            <a:r>
              <a:rPr lang="en-US" sz="1900" b="0" dirty="0" smtClean="0"/>
              <a:t>No resources deployed by agencies to continue the WG</a:t>
            </a:r>
          </a:p>
          <a:p>
            <a:pPr marL="747713" lvl="1" indent="-290513">
              <a:lnSpc>
                <a:spcPct val="120000"/>
              </a:lnSpc>
              <a:spcBef>
                <a:spcPts val="0"/>
              </a:spcBef>
              <a:buClr>
                <a:srgbClr val="000000"/>
              </a:buClr>
              <a:buSzPct val="95000"/>
              <a:buFont typeface="ArialMT" charset="0"/>
              <a:buChar char="•"/>
            </a:pPr>
            <a:r>
              <a:rPr lang="en-US" sz="1900" b="0" dirty="0" smtClean="0"/>
              <a:t>There is potential interest  in ESA/ESTEC and DLR to continue, which will be further investigated</a:t>
            </a:r>
          </a:p>
          <a:p>
            <a:pPr marL="747713" lvl="1" indent="-290513">
              <a:lnSpc>
                <a:spcPct val="120000"/>
              </a:lnSpc>
              <a:spcBef>
                <a:spcPts val="0"/>
              </a:spcBef>
              <a:buClr>
                <a:srgbClr val="000000"/>
              </a:buClr>
              <a:buSzPct val="95000"/>
              <a:buFont typeface="ArialMT" charset="0"/>
              <a:buChar char="•"/>
            </a:pPr>
            <a:r>
              <a:rPr lang="en-US" sz="1900" b="0" dirty="0" smtClean="0"/>
              <a:t>The planed BB (currently an “approved” project) should be demoted to “draft”</a:t>
            </a:r>
            <a:endParaRPr lang="en-US" sz="1900" b="0" dirty="0"/>
          </a:p>
          <a:p>
            <a:pPr marL="747713" lvl="1" indent="-290513">
              <a:lnSpc>
                <a:spcPct val="120000"/>
              </a:lnSpc>
              <a:spcBef>
                <a:spcPts val="0"/>
              </a:spcBef>
              <a:buClr>
                <a:srgbClr val="000000"/>
              </a:buClr>
              <a:buSzPct val="95000"/>
              <a:buFont typeface="ArialMT" charset="0"/>
              <a:buChar char="•"/>
            </a:pPr>
            <a:endParaRPr lang="en-US" sz="1900" b="0" dirty="0"/>
          </a:p>
          <a:p>
            <a:pPr defTabSz="914400">
              <a:lnSpc>
                <a:spcPct val="120000"/>
              </a:lnSpc>
              <a:spcBef>
                <a:spcPts val="0"/>
              </a:spcBef>
            </a:pPr>
            <a:r>
              <a:rPr lang="en-US" sz="1900" dirty="0"/>
              <a:t>Planning:</a:t>
            </a:r>
          </a:p>
          <a:p>
            <a:pPr defTabSz="914400">
              <a:lnSpc>
                <a:spcPct val="120000"/>
              </a:lnSpc>
              <a:spcBef>
                <a:spcPts val="0"/>
              </a:spcBef>
            </a:pPr>
            <a:endParaRPr lang="en-US" sz="19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r>
              <a:rPr lang="en-US" sz="180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GB" sz="1900" b="0" dirty="0" smtClean="0"/>
              <a:t>None</a:t>
            </a:r>
          </a:p>
          <a:p>
            <a:pPr marL="628650" lvl="1" indent="-171450">
              <a:lnSpc>
                <a:spcPct val="120000"/>
              </a:lnSpc>
              <a:spcBef>
                <a:spcPts val="0"/>
              </a:spcBef>
              <a:buClr>
                <a:srgbClr val="000000"/>
              </a:buClr>
              <a:buSzPct val="95000"/>
              <a:buFont typeface="Arial" panose="020B0604020202020204" pitchFamily="34" charset="0"/>
              <a:buChar char="•"/>
            </a:pPr>
            <a:endParaRPr lang="en-GB" sz="1900" b="0" dirty="0"/>
          </a:p>
          <a:p>
            <a:pPr>
              <a:lnSpc>
                <a:spcPct val="120000"/>
              </a:lnSpc>
              <a:spcBef>
                <a:spcPts val="0"/>
              </a:spcBef>
              <a:buClr>
                <a:srgbClr val="000000"/>
              </a:buClr>
              <a:buSzPct val="95000"/>
            </a:pPr>
            <a:r>
              <a:rPr lang="en-US" sz="1800" dirty="0"/>
              <a:t>Resolutions</a:t>
            </a:r>
          </a:p>
          <a:p>
            <a:pPr marL="625475" lvl="1" indent="-168275">
              <a:lnSpc>
                <a:spcPct val="120000"/>
              </a:lnSpc>
              <a:spcBef>
                <a:spcPts val="0"/>
              </a:spcBef>
              <a:buClr>
                <a:srgbClr val="000000"/>
              </a:buClr>
              <a:buSzPct val="95000"/>
              <a:buFont typeface="Arial" panose="020B0604020202020204" pitchFamily="34" charset="0"/>
              <a:buChar char="•"/>
            </a:pPr>
            <a:r>
              <a:rPr lang="en-US" sz="1900" b="0" dirty="0" smtClean="0"/>
              <a:t>Demote BB to “draft” project</a:t>
            </a: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TEL WG Executive </a:t>
            </a:r>
            <a:r>
              <a:rPr lang="en-US" sz="2800" b="1" dirty="0"/>
              <a:t>Summary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77084279"/>
              </p:ext>
            </p:extLst>
          </p:nvPr>
        </p:nvGraphicFramePr>
        <p:xfrm>
          <a:off x="170003" y="3698855"/>
          <a:ext cx="8668058" cy="1137920"/>
        </p:xfrm>
        <a:graphic>
          <a:graphicData uri="http://schemas.openxmlformats.org/drawingml/2006/table">
            <a:tbl>
              <a:tblPr firstRow="1" bandRow="1">
                <a:tableStyleId>{5940675A-B579-460E-94D1-54222C63F5DA}</a:tableStyleId>
              </a:tblPr>
              <a:tblGrid>
                <a:gridCol w="644648">
                  <a:extLst>
                    <a:ext uri="{9D8B030D-6E8A-4147-A177-3AD203B41FA5}">
                      <a16:colId xmlns:a16="http://schemas.microsoft.com/office/drawing/2014/main" xmlns="" val="803371063"/>
                    </a:ext>
                  </a:extLst>
                </a:gridCol>
                <a:gridCol w="892534">
                  <a:extLst>
                    <a:ext uri="{9D8B030D-6E8A-4147-A177-3AD203B41FA5}">
                      <a16:colId xmlns:a16="http://schemas.microsoft.com/office/drawing/2014/main" xmlns="" val="4039445936"/>
                    </a:ext>
                  </a:extLst>
                </a:gridCol>
                <a:gridCol w="720476">
                  <a:extLst>
                    <a:ext uri="{9D8B030D-6E8A-4147-A177-3AD203B41FA5}">
                      <a16:colId xmlns:a16="http://schemas.microsoft.com/office/drawing/2014/main" xmlns="" val="2110406758"/>
                    </a:ext>
                  </a:extLst>
                </a:gridCol>
                <a:gridCol w="1651415">
                  <a:extLst>
                    <a:ext uri="{9D8B030D-6E8A-4147-A177-3AD203B41FA5}">
                      <a16:colId xmlns:a16="http://schemas.microsoft.com/office/drawing/2014/main" xmlns="" val="2336334814"/>
                    </a:ext>
                  </a:extLst>
                </a:gridCol>
                <a:gridCol w="1728225">
                  <a:extLst>
                    <a:ext uri="{9D8B030D-6E8A-4147-A177-3AD203B41FA5}">
                      <a16:colId xmlns:a16="http://schemas.microsoft.com/office/drawing/2014/main" xmlns="" val="459883396"/>
                    </a:ext>
                  </a:extLst>
                </a:gridCol>
                <a:gridCol w="1536200">
                  <a:extLst>
                    <a:ext uri="{9D8B030D-6E8A-4147-A177-3AD203B41FA5}">
                      <a16:colId xmlns:a16="http://schemas.microsoft.com/office/drawing/2014/main" xmlns="" val="3451682998"/>
                    </a:ext>
                  </a:extLst>
                </a:gridCol>
                <a:gridCol w="1494560">
                  <a:extLst>
                    <a:ext uri="{9D8B030D-6E8A-4147-A177-3AD203B41FA5}">
                      <a16:colId xmlns:a16="http://schemas.microsoft.com/office/drawing/2014/main" xmlns="" val="3947029886"/>
                    </a:ext>
                  </a:extLst>
                </a:gridCol>
              </a:tblGrid>
              <a:tr h="370840">
                <a:tc>
                  <a:txBody>
                    <a:bodyPr/>
                    <a:lstStyle/>
                    <a:p>
                      <a:pPr algn="ctr"/>
                      <a:r>
                        <a:rPr lang="en-GB" sz="1000" b="1" dirty="0"/>
                        <a:t>Area and WG name</a:t>
                      </a:r>
                    </a:p>
                  </a:txBody>
                  <a:tcPr marL="0" marR="36000"/>
                </a:tc>
                <a:tc>
                  <a:txBody>
                    <a:bodyPr/>
                    <a:lstStyle/>
                    <a:p>
                      <a:pPr algn="ctr"/>
                      <a:r>
                        <a:rPr lang="en-GB" sz="1000" b="1" dirty="0"/>
                        <a:t>CCSDS Ref </a:t>
                      </a:r>
                      <a:r>
                        <a:rPr lang="en-GB" sz="1000" b="1" dirty="0" err="1"/>
                        <a:t>Nr</a:t>
                      </a:r>
                      <a:endParaRPr lang="en-GB" sz="1000" b="1" dirty="0"/>
                    </a:p>
                  </a:txBody>
                  <a:tcPr/>
                </a:tc>
                <a:tc>
                  <a:txBody>
                    <a:bodyPr/>
                    <a:lstStyle/>
                    <a:p>
                      <a:pPr algn="ctr"/>
                      <a:r>
                        <a:rPr lang="en-GB" sz="1000" b="1" dirty="0"/>
                        <a:t>Activity</a:t>
                      </a:r>
                    </a:p>
                  </a:txBody>
                  <a:tcPr/>
                </a:tc>
                <a:tc>
                  <a:txBody>
                    <a:bodyPr/>
                    <a:lstStyle/>
                    <a:p>
                      <a:pPr algn="ctr"/>
                      <a:r>
                        <a:rPr lang="en-GB" sz="1000" b="1" dirty="0"/>
                        <a:t>Document Title</a:t>
                      </a:r>
                    </a:p>
                  </a:txBody>
                  <a:tcPr/>
                </a:tc>
                <a:tc>
                  <a:txBody>
                    <a:bodyPr/>
                    <a:lstStyle/>
                    <a:p>
                      <a:pPr algn="ctr"/>
                      <a:r>
                        <a:rPr lang="en-GB" sz="1000" b="1" dirty="0"/>
                        <a:t>Status</a:t>
                      </a:r>
                    </a:p>
                  </a:txBody>
                  <a:tcPr/>
                </a:tc>
                <a:tc>
                  <a:txBody>
                    <a:bodyPr/>
                    <a:lstStyle/>
                    <a:p>
                      <a:pPr algn="ctr"/>
                      <a:r>
                        <a:rPr lang="en-GB" sz="1000" b="1" dirty="0"/>
                        <a:t>Start and/or Target Publication Date</a:t>
                      </a:r>
                    </a:p>
                  </a:txBody>
                  <a:tcPr/>
                </a:tc>
                <a:tc>
                  <a:txBody>
                    <a:bodyPr/>
                    <a:lstStyle/>
                    <a:p>
                      <a:pPr algn="ctr"/>
                      <a:r>
                        <a:rPr lang="en-GB" sz="1000" b="1" dirty="0"/>
                        <a:t>Comments</a:t>
                      </a:r>
                    </a:p>
                  </a:txBody>
                  <a:tcPr/>
                </a:tc>
                <a:extLst>
                  <a:ext uri="{0D108BD9-81ED-4DB2-BD59-A6C34878D82A}">
                    <a16:rowId xmlns:a16="http://schemas.microsoft.com/office/drawing/2014/main" xmlns="" val="508934528"/>
                  </a:ext>
                </a:extLst>
              </a:tr>
              <a:tr h="370840">
                <a:tc>
                  <a:txBody>
                    <a:bodyPr/>
                    <a:lstStyle/>
                    <a:p>
                      <a:r>
                        <a:rPr lang="en-GB" sz="800" b="0" dirty="0" smtClean="0"/>
                        <a:t>MOIMS</a:t>
                      </a:r>
                      <a:r>
                        <a:rPr lang="en-GB" sz="800" b="0" baseline="0" dirty="0" smtClean="0"/>
                        <a:t> TEL</a:t>
                      </a:r>
                      <a:endParaRPr lang="en-GB" sz="800" b="0" dirty="0"/>
                    </a:p>
                  </a:txBody>
                  <a:tcPr/>
                </a:tc>
                <a:tc>
                  <a:txBody>
                    <a:bodyPr/>
                    <a:lstStyle/>
                    <a:p>
                      <a:r>
                        <a:rPr lang="en-GB" sz="800" b="0" dirty="0"/>
                        <a:t>CCSDS </a:t>
                      </a:r>
                      <a:r>
                        <a:rPr lang="en-GB" sz="800" b="0" dirty="0" smtClean="0"/>
                        <a:t>540.0</a:t>
                      </a:r>
                      <a:endParaRPr lang="en-GB" sz="800" b="0" dirty="0"/>
                    </a:p>
                  </a:txBody>
                  <a:tcPr marL="0" marR="0" marT="0" marB="0"/>
                </a:tc>
                <a:tc>
                  <a:txBody>
                    <a:bodyPr/>
                    <a:lstStyle/>
                    <a:p>
                      <a:r>
                        <a:rPr lang="en-GB" sz="800" b="0" dirty="0" smtClean="0"/>
                        <a:t>GB</a:t>
                      </a:r>
                      <a:endParaRPr lang="en-GB" sz="800" b="0" dirty="0"/>
                    </a:p>
                  </a:txBody>
                  <a:tcPr marL="0" marR="0" marT="0" marB="0"/>
                </a:tc>
                <a:tc>
                  <a:txBody>
                    <a:bodyPr/>
                    <a:lstStyle/>
                    <a:p>
                      <a:r>
                        <a:rPr lang="en-GB" sz="800" b="0" dirty="0" smtClean="0"/>
                        <a:t>Telerobotic Operations</a:t>
                      </a:r>
                      <a:endParaRPr lang="en-GB" sz="800" b="0" dirty="0"/>
                    </a:p>
                  </a:txBody>
                  <a:tcPr marL="0" marR="0" marT="0" marB="0"/>
                </a:tc>
                <a:tc>
                  <a:txBody>
                    <a:bodyPr/>
                    <a:lstStyle/>
                    <a:p>
                      <a:r>
                        <a:rPr lang="en-US" sz="800" b="0" dirty="0" smtClean="0"/>
                        <a:t>Awaiting CMC poll for publication</a:t>
                      </a:r>
                      <a:endParaRPr lang="en-GB" sz="800" b="0" dirty="0"/>
                    </a:p>
                  </a:txBody>
                  <a:tcPr marL="0" marR="0" marT="0" marB="0"/>
                </a:tc>
                <a:tc>
                  <a:txBody>
                    <a:bodyPr/>
                    <a:lstStyle/>
                    <a:p>
                      <a:endParaRPr lang="en-GB" sz="800" b="1" dirty="0"/>
                    </a:p>
                  </a:txBody>
                  <a:tcPr marL="0" marR="0" marT="0" marB="0"/>
                </a:tc>
                <a:tc>
                  <a:txBody>
                    <a:bodyPr/>
                    <a:lstStyle/>
                    <a:p>
                      <a:endParaRPr lang="en-GB" sz="800" b="1" dirty="0"/>
                    </a:p>
                  </a:txBody>
                  <a:tcPr marL="0" marR="0" marT="0" marB="0"/>
                </a:tc>
              </a:tr>
              <a:tr h="370840">
                <a:tc>
                  <a:txBody>
                    <a:bodyPr/>
                    <a:lstStyle/>
                    <a:p>
                      <a:r>
                        <a:rPr lang="en-GB" sz="800" b="0" dirty="0" smtClean="0"/>
                        <a:t>MOIMS</a:t>
                      </a:r>
                      <a:r>
                        <a:rPr lang="en-GB" sz="800" b="0" baseline="0" dirty="0" smtClean="0"/>
                        <a:t> TEL</a:t>
                      </a:r>
                      <a:endParaRPr lang="en-GB" sz="800" b="0" dirty="0"/>
                    </a:p>
                  </a:txBody>
                  <a:tcPr/>
                </a:tc>
                <a:tc>
                  <a:txBody>
                    <a:bodyPr/>
                    <a:lstStyle/>
                    <a:p>
                      <a:r>
                        <a:rPr lang="en-GB" sz="800" b="0" dirty="0"/>
                        <a:t>CCSDS </a:t>
                      </a:r>
                      <a:r>
                        <a:rPr lang="en-GB" sz="800" b="0" dirty="0" smtClean="0"/>
                        <a:t>541.0</a:t>
                      </a:r>
                      <a:endParaRPr lang="en-GB" sz="800" b="0" dirty="0"/>
                    </a:p>
                  </a:txBody>
                  <a:tcPr marL="0" marR="0" marT="0" marB="0"/>
                </a:tc>
                <a:tc>
                  <a:txBody>
                    <a:bodyPr/>
                    <a:lstStyle/>
                    <a:p>
                      <a:r>
                        <a:rPr lang="en-GB" sz="800" b="0" dirty="0" smtClean="0"/>
                        <a:t>RB</a:t>
                      </a:r>
                      <a:endParaRPr lang="en-GB" sz="800" b="0" dirty="0"/>
                    </a:p>
                  </a:txBody>
                  <a:tcPr marL="0" marR="0" marT="0" marB="0"/>
                </a:tc>
                <a:tc>
                  <a:txBody>
                    <a:bodyPr/>
                    <a:lstStyle/>
                    <a:p>
                      <a:r>
                        <a:rPr lang="en-GB" sz="800" b="0" dirty="0" smtClean="0"/>
                        <a:t>Telerobotic Standard</a:t>
                      </a:r>
                      <a:endParaRPr lang="en-GB" sz="800" b="0" dirty="0"/>
                    </a:p>
                  </a:txBody>
                  <a:tcPr marL="0" marR="0" marT="0" marB="0"/>
                </a:tc>
                <a:tc>
                  <a:txBody>
                    <a:bodyPr/>
                    <a:lstStyle/>
                    <a:p>
                      <a:r>
                        <a:rPr lang="en-GB" sz="800" b="0" dirty="0" smtClean="0"/>
                        <a:t>Not started and on hold</a:t>
                      </a:r>
                      <a:endParaRPr lang="en-GB" sz="800" b="0" dirty="0"/>
                    </a:p>
                  </a:txBody>
                  <a:tcPr marL="0" marR="0" marT="0" marB="0"/>
                </a:tc>
                <a:tc>
                  <a:txBody>
                    <a:bodyPr/>
                    <a:lstStyle/>
                    <a:p>
                      <a:endParaRPr lang="en-GB" sz="800" b="1" dirty="0"/>
                    </a:p>
                  </a:txBody>
                  <a:tcPr marL="0" marR="0" marT="0" marB="0"/>
                </a:tc>
                <a:tc>
                  <a:txBody>
                    <a:bodyPr/>
                    <a:lstStyle/>
                    <a:p>
                      <a:endParaRPr lang="en-GB" sz="800" b="1" dirty="0"/>
                    </a:p>
                  </a:txBody>
                  <a:tcPr marL="0" marR="0" marT="0" marB="0"/>
                </a:tc>
                <a:extLst>
                  <a:ext uri="{0D108BD9-81ED-4DB2-BD59-A6C34878D82A}">
                    <a16:rowId xmlns:a16="http://schemas.microsoft.com/office/drawing/2014/main" xmlns="" val="81755861"/>
                  </a:ext>
                </a:extLst>
              </a:tr>
            </a:tbl>
          </a:graphicData>
        </a:graphic>
      </p:graphicFrame>
    </p:spTree>
    <p:extLst>
      <p:ext uri="{BB962C8B-B14F-4D97-AF65-F5344CB8AC3E}">
        <p14:creationId xmlns:p14="http://schemas.microsoft.com/office/powerpoint/2010/main" val="148090475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Approved Project Status (1)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30489771"/>
              </p:ext>
            </p:extLst>
          </p:nvPr>
        </p:nvGraphicFramePr>
        <p:xfrm>
          <a:off x="242580" y="855865"/>
          <a:ext cx="8668058" cy="1625600"/>
        </p:xfrm>
        <a:graphic>
          <a:graphicData uri="http://schemas.openxmlformats.org/drawingml/2006/table">
            <a:tbl>
              <a:tblPr firstRow="1" bandRow="1">
                <a:tableStyleId>{5940675A-B579-460E-94D1-54222C63F5DA}</a:tableStyleId>
              </a:tblPr>
              <a:tblGrid>
                <a:gridCol w="644648">
                  <a:extLst>
                    <a:ext uri="{9D8B030D-6E8A-4147-A177-3AD203B41FA5}">
                      <a16:colId xmlns:a16="http://schemas.microsoft.com/office/drawing/2014/main" xmlns="" val="803371063"/>
                    </a:ext>
                  </a:extLst>
                </a:gridCol>
                <a:gridCol w="892534">
                  <a:extLst>
                    <a:ext uri="{9D8B030D-6E8A-4147-A177-3AD203B41FA5}">
                      <a16:colId xmlns:a16="http://schemas.microsoft.com/office/drawing/2014/main" xmlns="" val="4039445936"/>
                    </a:ext>
                  </a:extLst>
                </a:gridCol>
                <a:gridCol w="720476">
                  <a:extLst>
                    <a:ext uri="{9D8B030D-6E8A-4147-A177-3AD203B41FA5}">
                      <a16:colId xmlns:a16="http://schemas.microsoft.com/office/drawing/2014/main" xmlns="" val="2110406758"/>
                    </a:ext>
                  </a:extLst>
                </a:gridCol>
                <a:gridCol w="1651415">
                  <a:extLst>
                    <a:ext uri="{9D8B030D-6E8A-4147-A177-3AD203B41FA5}">
                      <a16:colId xmlns:a16="http://schemas.microsoft.com/office/drawing/2014/main" xmlns="" val="2336334814"/>
                    </a:ext>
                  </a:extLst>
                </a:gridCol>
                <a:gridCol w="1728225">
                  <a:extLst>
                    <a:ext uri="{9D8B030D-6E8A-4147-A177-3AD203B41FA5}">
                      <a16:colId xmlns:a16="http://schemas.microsoft.com/office/drawing/2014/main" xmlns="" val="459883396"/>
                    </a:ext>
                  </a:extLst>
                </a:gridCol>
                <a:gridCol w="1536200">
                  <a:extLst>
                    <a:ext uri="{9D8B030D-6E8A-4147-A177-3AD203B41FA5}">
                      <a16:colId xmlns:a16="http://schemas.microsoft.com/office/drawing/2014/main" xmlns="" val="3451682998"/>
                    </a:ext>
                  </a:extLst>
                </a:gridCol>
                <a:gridCol w="1494560">
                  <a:extLst>
                    <a:ext uri="{9D8B030D-6E8A-4147-A177-3AD203B41FA5}">
                      <a16:colId xmlns:a16="http://schemas.microsoft.com/office/drawing/2014/main" xmlns="" val="3947029886"/>
                    </a:ext>
                  </a:extLst>
                </a:gridCol>
              </a:tblGrid>
              <a:tr h="370840">
                <a:tc>
                  <a:txBody>
                    <a:bodyPr/>
                    <a:lstStyle/>
                    <a:p>
                      <a:pPr algn="ctr"/>
                      <a:r>
                        <a:rPr lang="en-GB" sz="1000" b="1" dirty="0"/>
                        <a:t>Area and WG name</a:t>
                      </a:r>
                    </a:p>
                  </a:txBody>
                  <a:tcPr marL="0" marR="36000"/>
                </a:tc>
                <a:tc>
                  <a:txBody>
                    <a:bodyPr/>
                    <a:lstStyle/>
                    <a:p>
                      <a:pPr algn="ctr"/>
                      <a:r>
                        <a:rPr lang="en-GB" sz="1000" b="1" dirty="0"/>
                        <a:t>CCSDS Ref </a:t>
                      </a:r>
                      <a:r>
                        <a:rPr lang="en-GB" sz="1000" b="1" dirty="0" err="1"/>
                        <a:t>Nr</a:t>
                      </a:r>
                      <a:endParaRPr lang="en-GB" sz="1000" b="1" dirty="0"/>
                    </a:p>
                  </a:txBody>
                  <a:tcPr/>
                </a:tc>
                <a:tc>
                  <a:txBody>
                    <a:bodyPr/>
                    <a:lstStyle/>
                    <a:p>
                      <a:pPr algn="ctr"/>
                      <a:r>
                        <a:rPr lang="en-GB" sz="1000" b="1" dirty="0"/>
                        <a:t>Activity</a:t>
                      </a:r>
                    </a:p>
                  </a:txBody>
                  <a:tcPr/>
                </a:tc>
                <a:tc>
                  <a:txBody>
                    <a:bodyPr/>
                    <a:lstStyle/>
                    <a:p>
                      <a:pPr algn="ctr"/>
                      <a:r>
                        <a:rPr lang="en-GB" sz="1000" b="1" dirty="0"/>
                        <a:t>Document Title</a:t>
                      </a:r>
                    </a:p>
                  </a:txBody>
                  <a:tcPr/>
                </a:tc>
                <a:tc>
                  <a:txBody>
                    <a:bodyPr/>
                    <a:lstStyle/>
                    <a:p>
                      <a:pPr algn="ctr"/>
                      <a:r>
                        <a:rPr lang="en-GB" sz="1000" b="1" dirty="0"/>
                        <a:t>Status</a:t>
                      </a:r>
                    </a:p>
                  </a:txBody>
                  <a:tcPr/>
                </a:tc>
                <a:tc>
                  <a:txBody>
                    <a:bodyPr/>
                    <a:lstStyle/>
                    <a:p>
                      <a:pPr algn="ctr"/>
                      <a:r>
                        <a:rPr lang="en-GB" sz="1000" b="1" dirty="0"/>
                        <a:t>Start and/or Target Publication Date</a:t>
                      </a:r>
                    </a:p>
                  </a:txBody>
                  <a:tcPr/>
                </a:tc>
                <a:tc>
                  <a:txBody>
                    <a:bodyPr/>
                    <a:lstStyle/>
                    <a:p>
                      <a:pPr algn="ctr"/>
                      <a:r>
                        <a:rPr lang="en-GB" sz="1000" b="1" dirty="0"/>
                        <a:t>Comments</a:t>
                      </a:r>
                    </a:p>
                  </a:txBody>
                  <a:tcPr/>
                </a:tc>
                <a:extLst>
                  <a:ext uri="{0D108BD9-81ED-4DB2-BD59-A6C34878D82A}">
                    <a16:rowId xmlns:a16="http://schemas.microsoft.com/office/drawing/2014/main" xmlns="" val="508934528"/>
                  </a:ext>
                </a:extLst>
              </a:tr>
              <a:tr h="370840">
                <a:tc>
                  <a:txBody>
                    <a:bodyPr/>
                    <a:lstStyle/>
                    <a:p>
                      <a:r>
                        <a:rPr lang="en-GB" sz="800" b="0" dirty="0"/>
                        <a:t>MOIMS DAI</a:t>
                      </a:r>
                    </a:p>
                  </a:txBody>
                  <a:tcPr/>
                </a:tc>
                <a:tc>
                  <a:txBody>
                    <a:bodyPr/>
                    <a:lstStyle/>
                    <a:p>
                      <a:r>
                        <a:rPr lang="en-GB" sz="800" b="0" dirty="0"/>
                        <a:t>CCSDS 650.0-M-2</a:t>
                      </a:r>
                    </a:p>
                  </a:txBody>
                  <a:tcPr marL="0" marR="0" marT="0" marB="0"/>
                </a:tc>
                <a:tc>
                  <a:txBody>
                    <a:bodyPr/>
                    <a:lstStyle/>
                    <a:p>
                      <a:r>
                        <a:rPr lang="en-GB" sz="800" b="0" dirty="0"/>
                        <a:t>Update</a:t>
                      </a:r>
                    </a:p>
                  </a:txBody>
                  <a:tcPr marL="0" marR="0" marT="0" marB="0"/>
                </a:tc>
                <a:tc>
                  <a:txBody>
                    <a:bodyPr/>
                    <a:lstStyle/>
                    <a:p>
                      <a:r>
                        <a:rPr lang="en-GB" sz="800" b="0" dirty="0"/>
                        <a:t>Reference Model for an Open Archival Information System (OAIS).</a:t>
                      </a:r>
                    </a:p>
                  </a:txBody>
                  <a:tcPr marL="0" marR="0" marT="0" marB="0"/>
                </a:tc>
                <a:tc>
                  <a:txBody>
                    <a:bodyPr/>
                    <a:lstStyle/>
                    <a:p>
                      <a:r>
                        <a:rPr lang="en-GB" sz="800" b="0" dirty="0"/>
                        <a:t>Reviewed 40 suggested changes received so far </a:t>
                      </a:r>
                    </a:p>
                  </a:txBody>
                  <a:tcPr marL="0" marR="0" marT="0" marB="0"/>
                </a:tc>
                <a:tc>
                  <a:txBody>
                    <a:bodyPr/>
                    <a:lstStyle/>
                    <a:p>
                      <a:r>
                        <a:rPr lang="en-GB" sz="800" b="0" dirty="0"/>
                        <a:t>Draft update should be produced 6/30/2017</a:t>
                      </a:r>
                    </a:p>
                    <a:p>
                      <a:r>
                        <a:rPr lang="en-GB" sz="800" b="0" dirty="0"/>
                        <a:t>Publication 7/7/2019</a:t>
                      </a:r>
                    </a:p>
                  </a:txBody>
                  <a:tcPr marL="0" marR="0" marT="0" marB="0"/>
                </a:tc>
                <a:tc>
                  <a:txBody>
                    <a:bodyPr/>
                    <a:lstStyle/>
                    <a:p>
                      <a:r>
                        <a:rPr lang="en-GB" sz="800" b="0" dirty="0"/>
                        <a:t>Collecting suggested changes as</a:t>
                      </a:r>
                      <a:r>
                        <a:rPr lang="en-GB" sz="800" b="0" baseline="0" dirty="0"/>
                        <a:t> broadly as possible before producing draft for  Agency review</a:t>
                      </a:r>
                      <a:endParaRPr lang="en-GB" sz="800" b="0" dirty="0"/>
                    </a:p>
                  </a:txBody>
                  <a:tcPr marL="0" marR="0" marT="0" marB="0"/>
                </a:tc>
                <a:extLst>
                  <a:ext uri="{0D108BD9-81ED-4DB2-BD59-A6C34878D82A}">
                    <a16:rowId xmlns:a16="http://schemas.microsoft.com/office/drawing/2014/main" xmlns="" val="817558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t>MOIMS DAI</a:t>
                      </a:r>
                    </a:p>
                  </a:txBody>
                  <a:tcPr/>
                </a:tc>
                <a:tc>
                  <a:txBody>
                    <a:bodyPr/>
                    <a:lstStyle/>
                    <a:p>
                      <a:r>
                        <a:rPr lang="en-GB" sz="800" b="0" dirty="0"/>
                        <a:t>CCSDS 652.0-M-1</a:t>
                      </a:r>
                    </a:p>
                  </a:txBody>
                  <a:tcPr marL="0" marR="0" marT="0" marB="0"/>
                </a:tc>
                <a:tc>
                  <a:txBody>
                    <a:bodyPr/>
                    <a:lstStyle/>
                    <a:p>
                      <a:r>
                        <a:rPr lang="en-GB" sz="800" b="0" dirty="0"/>
                        <a:t>Update</a:t>
                      </a:r>
                    </a:p>
                  </a:txBody>
                  <a:tcPr marL="0" marR="0" marT="0" marB="0"/>
                </a:tc>
                <a:tc>
                  <a:txBody>
                    <a:bodyPr/>
                    <a:lstStyle/>
                    <a:p>
                      <a:r>
                        <a:rPr lang="en-GB" sz="800" b="0" dirty="0"/>
                        <a:t>Audit and Certification of Trustworthy Digital Repositories</a:t>
                      </a:r>
                    </a:p>
                  </a:txBody>
                  <a:tcPr marL="0" marR="0" marT="0" marB="0"/>
                </a:tc>
                <a:tc>
                  <a:txBody>
                    <a:bodyPr/>
                    <a:lstStyle/>
                    <a:p>
                      <a:r>
                        <a:rPr lang="en-GB" sz="800" b="0" dirty="0"/>
                        <a:t>Reviewed 5 suggested changes received so far</a:t>
                      </a:r>
                    </a:p>
                  </a:txBody>
                  <a:tcPr marL="0" marR="0" marT="0" marB="0"/>
                </a:tc>
                <a:tc>
                  <a:txBody>
                    <a:bodyPr/>
                    <a:lstStyle/>
                    <a:p>
                      <a:r>
                        <a:rPr lang="en-GB" sz="800" b="0" dirty="0"/>
                        <a:t>Draft update should be produced  7/18/2017</a:t>
                      </a:r>
                    </a:p>
                    <a:p>
                      <a:r>
                        <a:rPr lang="en-GB" sz="800" b="0" dirty="0"/>
                        <a:t>Publication 10/30/2019</a:t>
                      </a:r>
                    </a:p>
                  </a:txBody>
                  <a:tcPr marL="0" marR="0" marT="0" marB="0"/>
                </a:tc>
                <a:tc>
                  <a:txBody>
                    <a:bodyPr/>
                    <a:lstStyle/>
                    <a:p>
                      <a:r>
                        <a:rPr lang="en-GB" sz="800" b="0" dirty="0"/>
                        <a:t>As above</a:t>
                      </a:r>
                    </a:p>
                  </a:txBody>
                  <a:tcPr marL="0" marR="0" marT="0" marB="0"/>
                </a:tc>
                <a:extLst>
                  <a:ext uri="{0D108BD9-81ED-4DB2-BD59-A6C34878D82A}">
                    <a16:rowId xmlns:a16="http://schemas.microsoft.com/office/drawing/2014/main" xmlns="" val="36136736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t>MOIMS DAI</a:t>
                      </a:r>
                    </a:p>
                  </a:txBody>
                  <a:tcPr/>
                </a:tc>
                <a:tc>
                  <a:txBody>
                    <a:bodyPr/>
                    <a:lstStyle/>
                    <a:p>
                      <a:r>
                        <a:rPr lang="en-GB" sz="800" b="0" dirty="0"/>
                        <a:t>CCSDS 653.0-M-1</a:t>
                      </a:r>
                    </a:p>
                  </a:txBody>
                  <a:tcPr marL="0" marR="0" marT="0" marB="0"/>
                </a:tc>
                <a:tc>
                  <a:txBody>
                    <a:bodyPr/>
                    <a:lstStyle/>
                    <a:p>
                      <a:r>
                        <a:rPr lang="en-GB" sz="800" b="0" dirty="0"/>
                        <a:t>Producing RB</a:t>
                      </a:r>
                    </a:p>
                  </a:txBody>
                  <a:tcPr marL="0" marR="0" marT="0" marB="0"/>
                </a:tc>
                <a:tc>
                  <a:txBody>
                    <a:bodyPr/>
                    <a:lstStyle/>
                    <a:p>
                      <a:r>
                        <a:rPr lang="en-GB" sz="800" b="0" dirty="0"/>
                        <a:t>Information Preparation to</a:t>
                      </a:r>
                      <a:r>
                        <a:rPr lang="en-GB" sz="800" b="0" baseline="0" dirty="0"/>
                        <a:t> Enable Long Term Use </a:t>
                      </a:r>
                      <a:r>
                        <a:rPr lang="en-GB" sz="800" b="0" baseline="0" dirty="0" smtClean="0"/>
                        <a:t>(LTDP)</a:t>
                      </a:r>
                      <a:endParaRPr lang="en-GB" sz="800" b="0" dirty="0"/>
                    </a:p>
                  </a:txBody>
                  <a:tcPr marL="0" marR="0" marT="0" marB="0"/>
                </a:tc>
                <a:tc>
                  <a:txBody>
                    <a:bodyPr/>
                    <a:lstStyle/>
                    <a:p>
                      <a:r>
                        <a:rPr lang="en-GB" sz="800" b="0" dirty="0"/>
                        <a:t>Development of document progressing</a:t>
                      </a:r>
                    </a:p>
                  </a:txBody>
                  <a:tcPr marL="0" marR="0" marT="0" marB="0"/>
                </a:tc>
                <a:tc>
                  <a:txBody>
                    <a:bodyPr/>
                    <a:lstStyle/>
                    <a:p>
                      <a:r>
                        <a:rPr lang="en-GB" sz="800" b="0" dirty="0"/>
                        <a:t>MB to be published by</a:t>
                      </a:r>
                      <a:r>
                        <a:rPr lang="en-GB" sz="800" b="0" baseline="0" dirty="0"/>
                        <a:t> 3/31/2018</a:t>
                      </a:r>
                      <a:endParaRPr lang="en-GB" sz="800" b="0" dirty="0"/>
                    </a:p>
                  </a:txBody>
                  <a:tcPr marL="0" marR="0" marT="0" marB="0"/>
                </a:tc>
                <a:tc>
                  <a:txBody>
                    <a:bodyPr/>
                    <a:lstStyle/>
                    <a:p>
                      <a:endParaRPr lang="en-GB" sz="800" b="0" dirty="0"/>
                    </a:p>
                  </a:txBody>
                  <a:tcPr marL="0" marR="0" marT="0" marB="0"/>
                </a:tc>
                <a:extLst>
                  <a:ext uri="{0D108BD9-81ED-4DB2-BD59-A6C34878D82A}">
                    <a16:rowId xmlns:a16="http://schemas.microsoft.com/office/drawing/2014/main" xmlns="" val="2540046337"/>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89" y="2622495"/>
            <a:ext cx="8689749" cy="2298700"/>
          </a:xfrm>
          <a:prstGeom prst="rect">
            <a:avLst/>
          </a:prstGeom>
        </p:spPr>
      </p:pic>
      <p:pic>
        <p:nvPicPr>
          <p:cNvPr id="11" name="Picture 10"/>
          <p:cNvPicPr>
            <a:picLocks noChangeAspect="1"/>
          </p:cNvPicPr>
          <p:nvPr/>
        </p:nvPicPr>
        <p:blipFill>
          <a:blip r:embed="rId4"/>
          <a:stretch>
            <a:fillRect/>
          </a:stretch>
        </p:blipFill>
        <p:spPr>
          <a:xfrm>
            <a:off x="220891" y="5042010"/>
            <a:ext cx="8689748" cy="1075340"/>
          </a:xfrm>
          <a:prstGeom prst="rect">
            <a:avLst/>
          </a:prstGeom>
        </p:spPr>
      </p:pic>
    </p:spTree>
    <p:extLst>
      <p:ext uri="{BB962C8B-B14F-4D97-AF65-F5344CB8AC3E}">
        <p14:creationId xmlns:p14="http://schemas.microsoft.com/office/powerpoint/2010/main" val="175726358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954107"/>
          </a:xfrm>
          <a:prstGeom prst="rect">
            <a:avLst/>
          </a:prstGeom>
          <a:noFill/>
        </p:spPr>
        <p:txBody>
          <a:bodyPr wrap="square" rtlCol="0">
            <a:spAutoFit/>
          </a:bodyPr>
          <a:lstStyle/>
          <a:p>
            <a:r>
              <a:rPr lang="en-US" sz="2800" dirty="0" smtClean="0"/>
              <a:t>CESG Fall 2016</a:t>
            </a:r>
            <a:endParaRPr lang="en-US" sz="2800" dirty="0" smtClean="0"/>
          </a:p>
          <a:p>
            <a:r>
              <a:rPr lang="en-US" sz="2800" dirty="0" smtClean="0"/>
              <a:t>CCSDS Overview</a:t>
            </a:r>
            <a:endParaRPr lang="en-US" sz="2800" dirty="0" smtClean="0"/>
          </a:p>
        </p:txBody>
      </p:sp>
    </p:spTree>
    <p:extLst>
      <p:ext uri="{BB962C8B-B14F-4D97-AF65-F5344CB8AC3E}">
        <p14:creationId xmlns:p14="http://schemas.microsoft.com/office/powerpoint/2010/main" val="2646426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Approved Project Status (2)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65442820"/>
              </p:ext>
            </p:extLst>
          </p:nvPr>
        </p:nvGraphicFramePr>
        <p:xfrm>
          <a:off x="288787" y="625435"/>
          <a:ext cx="8487505" cy="4821833"/>
        </p:xfrm>
        <a:graphic>
          <a:graphicData uri="http://schemas.openxmlformats.org/drawingml/2006/table">
            <a:tbl>
              <a:tblPr/>
              <a:tblGrid>
                <a:gridCol w="803958"/>
                <a:gridCol w="562771"/>
                <a:gridCol w="562771"/>
                <a:gridCol w="2193658"/>
                <a:gridCol w="1918015"/>
                <a:gridCol w="1424156"/>
                <a:gridCol w="1022176"/>
              </a:tblGrid>
              <a:tr h="527950">
                <a:tc>
                  <a:txBody>
                    <a:bodyPr/>
                    <a:lstStyle/>
                    <a:p>
                      <a:pPr algn="ctr" fontAlgn="ctr"/>
                      <a:r>
                        <a:rPr lang="en-US" sz="900" b="1" i="0" u="none" strike="noStrike" dirty="0">
                          <a:solidFill>
                            <a:srgbClr val="000000"/>
                          </a:solidFill>
                          <a:effectLst/>
                          <a:latin typeface="Calibri" panose="020F0502020204030204" pitchFamily="34" charset="0"/>
                        </a:rPr>
                        <a:t>Area and WG name</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CCSDS Ref Nr</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Activity</a:t>
                      </a:r>
                      <a:br>
                        <a:rPr lang="en-US" sz="900" b="1" i="0" u="none" strike="noStrike">
                          <a:solidFill>
                            <a:srgbClr val="000000"/>
                          </a:solidFill>
                          <a:effectLst/>
                          <a:latin typeface="Calibri" panose="020F0502020204030204" pitchFamily="34" charset="0"/>
                        </a:rPr>
                      </a:br>
                      <a:r>
                        <a:rPr lang="en-US" sz="600" b="1" i="0" u="none" strike="noStrike">
                          <a:solidFill>
                            <a:srgbClr val="000000"/>
                          </a:solidFill>
                          <a:effectLst/>
                          <a:latin typeface="Calibri" panose="020F0502020204030204" pitchFamily="34" charset="0"/>
                        </a:rPr>
                        <a:t>(RB, Pink, Draft. Update)</a:t>
                      </a:r>
                      <a:endParaRPr lang="en-US" sz="900" b="1" i="0" u="none" strike="noStrike">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Calibri" panose="020F0502020204030204" pitchFamily="34" charset="0"/>
                        </a:rPr>
                        <a:t>Document Title</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Status</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Start and / or Target Publication Date</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Comments</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37073">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522.0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smtClean="0">
                          <a:solidFill>
                            <a:srgbClr val="000000"/>
                          </a:solidFill>
                          <a:effectLst/>
                          <a:latin typeface="Calibri" panose="020F0502020204030204" pitchFamily="34" charset="0"/>
                        </a:rPr>
                        <a:t>MO - </a:t>
                      </a:r>
                      <a:r>
                        <a:rPr lang="en-US" sz="900" b="0" i="0" u="none" strike="noStrike" dirty="0">
                          <a:solidFill>
                            <a:srgbClr val="000000"/>
                          </a:solidFill>
                          <a:effectLst/>
                          <a:latin typeface="Calibri" panose="020F0502020204030204" pitchFamily="34" charset="0"/>
                        </a:rPr>
                        <a:t>Common Services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Awaiting 1st draft WG comments</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30/11/2017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Highest priority of WG</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4232">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524.3</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MAL Binding </a:t>
                      </a:r>
                      <a:r>
                        <a:rPr lang="en-US" sz="900" b="0" i="0" u="none" strike="noStrike" dirty="0">
                          <a:solidFill>
                            <a:srgbClr val="000000"/>
                          </a:solidFill>
                          <a:effectLst/>
                          <a:latin typeface="Calibri" panose="020F0502020204030204" pitchFamily="34" charset="0"/>
                        </a:rPr>
                        <a:t>to HTTP Transport and XML Encoding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2nd </a:t>
                      </a:r>
                      <a:r>
                        <a:rPr lang="en-US" sz="900" b="0" i="0" u="none" strike="noStrike" dirty="0">
                          <a:solidFill>
                            <a:srgbClr val="000000"/>
                          </a:solidFill>
                          <a:effectLst/>
                          <a:latin typeface="Calibri" panose="020F0502020204030204" pitchFamily="34" charset="0"/>
                        </a:rPr>
                        <a:t>WG </a:t>
                      </a:r>
                      <a:r>
                        <a:rPr lang="en-US" sz="900" b="0" i="0" u="none" strike="noStrike" dirty="0" smtClean="0">
                          <a:solidFill>
                            <a:srgbClr val="000000"/>
                          </a:solidFill>
                          <a:effectLst/>
                          <a:latin typeface="Calibri" panose="020F0502020204030204" pitchFamily="34" charset="0"/>
                        </a:rPr>
                        <a:t>review completed  by RID review in </a:t>
                      </a:r>
                      <a:r>
                        <a:rPr lang="en-US" sz="900" b="0" i="0" u="none" strike="noStrike" dirty="0">
                          <a:solidFill>
                            <a:srgbClr val="000000"/>
                          </a:solidFill>
                          <a:effectLst/>
                          <a:latin typeface="Calibri" panose="020F0502020204030204" pitchFamily="34" charset="0"/>
                        </a:rPr>
                        <a:t>Rome</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1/12/2017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Awaiting commitment on 2nd prototype</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8520">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524.2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MAL  </a:t>
                      </a:r>
                      <a:r>
                        <a:rPr lang="en-US" sz="900" b="0" i="0" u="none" strike="noStrike" dirty="0">
                          <a:solidFill>
                            <a:srgbClr val="000000"/>
                          </a:solidFill>
                          <a:effectLst/>
                          <a:latin typeface="Calibri" panose="020F0502020204030204" pitchFamily="34" charset="0"/>
                        </a:rPr>
                        <a:t>Binding to TCP/IP Transport and Split Binary Encoding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Completed 1st Agency </a:t>
                      </a:r>
                      <a:r>
                        <a:rPr lang="en-US" sz="900" b="0" i="0" u="none" strike="noStrike" dirty="0" smtClean="0">
                          <a:solidFill>
                            <a:srgbClr val="000000"/>
                          </a:solidFill>
                          <a:effectLst/>
                          <a:latin typeface="Calibri" panose="020F0502020204030204" pitchFamily="34" charset="0"/>
                        </a:rPr>
                        <a:t>Review</a:t>
                      </a:r>
                      <a:r>
                        <a:rPr lang="en-US" sz="900" b="0" i="0" u="none" strike="noStrike" dirty="0">
                          <a:solidFill>
                            <a:srgbClr val="000000"/>
                          </a:solidFill>
                          <a:effectLst/>
                          <a:latin typeface="Calibri" panose="020F0502020204030204" pitchFamily="34" charset="0"/>
                        </a:rPr>
                        <a:t>, RIDs reviewed in Rome</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1/5/2017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Prototypes should be complete end of 2016</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65661">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524.4</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MAL Binding </a:t>
                      </a:r>
                      <a:r>
                        <a:rPr lang="en-US" sz="900" b="0" i="0" u="none" strike="noStrike" dirty="0">
                          <a:solidFill>
                            <a:srgbClr val="000000"/>
                          </a:solidFill>
                          <a:effectLst/>
                          <a:latin typeface="Calibri" panose="020F0502020204030204" pitchFamily="34" charset="0"/>
                        </a:rPr>
                        <a:t>to </a:t>
                      </a:r>
                      <a:r>
                        <a:rPr lang="en-US" sz="900" b="0" i="0" u="none" strike="noStrike" dirty="0" err="1">
                          <a:solidFill>
                            <a:srgbClr val="000000"/>
                          </a:solidFill>
                          <a:effectLst/>
                          <a:latin typeface="Calibri" panose="020F0502020204030204" pitchFamily="34" charset="0"/>
                        </a:rPr>
                        <a:t>ZeroMQ</a:t>
                      </a:r>
                      <a:r>
                        <a:rPr lang="en-US" sz="900" b="0" i="0" u="none" strike="noStrike" dirty="0">
                          <a:solidFill>
                            <a:srgbClr val="000000"/>
                          </a:solidFill>
                          <a:effectLst/>
                          <a:latin typeface="Calibri" panose="020F0502020204030204" pitchFamily="34" charset="0"/>
                        </a:rPr>
                        <a:t> Transport and CNES Binary Encoding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2</a:t>
                      </a:r>
                      <a:r>
                        <a:rPr lang="en-US" sz="900" b="0" i="0" u="none" strike="noStrike" baseline="30000" dirty="0" smtClean="0">
                          <a:solidFill>
                            <a:srgbClr val="000000"/>
                          </a:solidFill>
                          <a:effectLst/>
                          <a:latin typeface="Calibri" panose="020F0502020204030204" pitchFamily="34" charset="0"/>
                        </a:rPr>
                        <a:t>nd</a:t>
                      </a:r>
                      <a:r>
                        <a:rPr lang="en-US" sz="900" b="0" i="0" u="none" strike="noStrike" dirty="0" smtClean="0">
                          <a:solidFill>
                            <a:srgbClr val="000000"/>
                          </a:solidFill>
                          <a:effectLst/>
                          <a:latin typeface="Calibri" panose="020F0502020204030204" pitchFamily="34" charset="0"/>
                        </a:rPr>
                        <a:t> WG completed. Requesting resolution to start Agency Review</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1/12/2017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 </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8520">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effectLst/>
                          <a:latin typeface="Calibri" panose="020F0502020204030204" pitchFamily="34" charset="0"/>
                        </a:rPr>
                        <a:t>522.2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a:t>
                      </a:r>
                      <a:r>
                        <a:rPr lang="en-US" sz="900" b="0" i="0" u="none" strike="noStrike" dirty="0">
                          <a:solidFill>
                            <a:srgbClr val="000000"/>
                          </a:solidFill>
                          <a:effectLst/>
                          <a:latin typeface="Calibri" panose="020F0502020204030204" pitchFamily="34" charset="0"/>
                        </a:rPr>
                        <a:t>Mission Data Product Distribution Services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2</a:t>
                      </a:r>
                      <a:r>
                        <a:rPr lang="en-US" sz="900" b="0" i="0" u="none" strike="noStrike" baseline="30000" dirty="0" smtClean="0">
                          <a:solidFill>
                            <a:srgbClr val="000000"/>
                          </a:solidFill>
                          <a:effectLst/>
                          <a:latin typeface="Calibri" panose="020F0502020204030204" pitchFamily="34" charset="0"/>
                        </a:rPr>
                        <a:t>nd</a:t>
                      </a:r>
                      <a:r>
                        <a:rPr lang="en-US" sz="900" b="0" i="0" u="none" strike="noStrike" dirty="0" smtClean="0">
                          <a:solidFill>
                            <a:srgbClr val="000000"/>
                          </a:solidFill>
                          <a:effectLst/>
                          <a:latin typeface="Calibri" panose="020F0502020204030204" pitchFamily="34" charset="0"/>
                        </a:rPr>
                        <a:t> WG completed. Requesting resolution to start Agency Review</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15/12/2017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smtClean="0">
                          <a:solidFill>
                            <a:srgbClr val="000000"/>
                          </a:solidFill>
                          <a:effectLst/>
                          <a:latin typeface="Calibri" panose="020F0502020204030204" pitchFamily="34" charset="0"/>
                        </a:rPr>
                        <a:t>CNES agrees</a:t>
                      </a:r>
                      <a:r>
                        <a:rPr lang="en-US" sz="900" b="0" i="0" u="none" strike="noStrike" baseline="0" dirty="0" smtClean="0">
                          <a:solidFill>
                            <a:srgbClr val="000000"/>
                          </a:solidFill>
                          <a:effectLst/>
                          <a:latin typeface="Calibri" panose="020F0502020204030204" pitchFamily="34" charset="0"/>
                        </a:rPr>
                        <a:t> to 2</a:t>
                      </a:r>
                      <a:r>
                        <a:rPr lang="en-US" sz="900" b="0" i="0" u="none" strike="noStrike" baseline="30000" dirty="0" smtClean="0">
                          <a:solidFill>
                            <a:srgbClr val="000000"/>
                          </a:solidFill>
                          <a:effectLst/>
                          <a:latin typeface="Calibri" panose="020F0502020204030204" pitchFamily="34" charset="0"/>
                        </a:rPr>
                        <a:t>nd</a:t>
                      </a:r>
                      <a:r>
                        <a:rPr lang="en-US" sz="900" b="0" i="0" u="none" strike="noStrike" baseline="0" dirty="0" smtClean="0">
                          <a:solidFill>
                            <a:srgbClr val="000000"/>
                          </a:solidFill>
                          <a:effectLst/>
                          <a:latin typeface="Calibri" panose="020F0502020204030204" pitchFamily="34" charset="0"/>
                        </a:rPr>
                        <a:t> prototype</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4249">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522.1</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Monitor &amp; Control Services  </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Awaiting </a:t>
                      </a:r>
                      <a:r>
                        <a:rPr lang="en-US" sz="900" b="0" i="0" u="none" strike="noStrike" dirty="0" smtClean="0">
                          <a:solidFill>
                            <a:srgbClr val="000000"/>
                          </a:solidFill>
                          <a:effectLst/>
                          <a:latin typeface="Calibri" panose="020F0502020204030204" pitchFamily="34" charset="0"/>
                        </a:rPr>
                        <a:t>CESG poll </a:t>
                      </a:r>
                      <a:r>
                        <a:rPr lang="en-US" sz="900" b="0" i="0" u="none" strike="noStrike" dirty="0">
                          <a:solidFill>
                            <a:srgbClr val="000000"/>
                          </a:solidFill>
                          <a:effectLst/>
                          <a:latin typeface="Calibri" panose="020F0502020204030204" pitchFamily="34" charset="0"/>
                        </a:rPr>
                        <a:t>for publication</a:t>
                      </a:r>
                      <a:br>
                        <a:rPr lang="en-US" sz="900" b="0" i="0" u="none" strike="noStrike" dirty="0">
                          <a:solidFill>
                            <a:srgbClr val="000000"/>
                          </a:solidFill>
                          <a:effectLst/>
                          <a:latin typeface="Calibri" panose="020F0502020204030204" pitchFamily="34" charset="0"/>
                        </a:rPr>
                      </a:b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17/11/2016</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7108">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523.2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Mission Operations C++ API </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At Secretariat for </a:t>
                      </a:r>
                      <a:r>
                        <a:rPr lang="en-US" sz="900" b="0" i="0" u="none" strike="noStrike" dirty="0" smtClean="0">
                          <a:solidFill>
                            <a:srgbClr val="000000"/>
                          </a:solidFill>
                          <a:effectLst/>
                          <a:latin typeface="Calibri" panose="020F0502020204030204" pitchFamily="34" charset="0"/>
                        </a:rPr>
                        <a:t>processing prior to Agency Review</a:t>
                      </a:r>
                      <a:endParaRPr lang="en-US" sz="900" b="0" i="0" u="none" strike="noStrike" dirty="0">
                        <a:solidFill>
                          <a:srgbClr val="000000"/>
                        </a:solidFill>
                        <a:effectLst/>
                        <a:latin typeface="Calibri" panose="020F0502020204030204" pitchFamily="34" charset="0"/>
                      </a:endParaRP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17/04/2017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8520">
                <a:tc>
                  <a:txBody>
                    <a:bodyPr/>
                    <a:lstStyle/>
                    <a:p>
                      <a:pPr algn="ctr" fontAlgn="ctr"/>
                      <a:r>
                        <a:rPr lang="en-US" sz="900" b="0" i="0" u="none" strike="noStrike">
                          <a:solidFill>
                            <a:srgbClr val="000000"/>
                          </a:solidFill>
                          <a:effectLst/>
                          <a:latin typeface="Calibri" panose="020F0502020204030204" pitchFamily="34" charset="0"/>
                        </a:rPr>
                        <a:t>MOIMS SMC</a:t>
                      </a:r>
                    </a:p>
                  </a:txBody>
                  <a:tcPr marL="6187" marR="6187" marT="618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effectLst/>
                          <a:latin typeface="Calibri" panose="020F0502020204030204" pitchFamily="34" charset="0"/>
                        </a:rPr>
                        <a:t>660.0</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XML Telemetric and Command Exchange (XTCE) 1.2</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Awaiting approval version from Object Management Group (due in Jan. 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Calibri" panose="020F0502020204030204" pitchFamily="34" charset="0"/>
                        </a:rPr>
                        <a:t>End date      3/7/2017</a:t>
                      </a:r>
                    </a:p>
                  </a:txBody>
                  <a:tcPr marL="6187" marR="6187" marT="6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dirty="0">
                          <a:solidFill>
                            <a:srgbClr val="000000"/>
                          </a:solidFill>
                          <a:effectLst/>
                          <a:latin typeface="Calibri" panose="020F0502020204030204" pitchFamily="34" charset="0"/>
                        </a:rPr>
                        <a:t> </a:t>
                      </a:r>
                    </a:p>
                  </a:txBody>
                  <a:tcPr marL="6187" marR="6187" marT="618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81557915"/>
              </p:ext>
            </p:extLst>
          </p:nvPr>
        </p:nvGraphicFramePr>
        <p:xfrm>
          <a:off x="309044" y="5541275"/>
          <a:ext cx="8487505" cy="1137920"/>
        </p:xfrm>
        <a:graphic>
          <a:graphicData uri="http://schemas.openxmlformats.org/drawingml/2006/table">
            <a:tbl>
              <a:tblPr firstRow="1" bandRow="1">
                <a:tableStyleId>{5940675A-B579-460E-94D1-54222C63F5DA}</a:tableStyleId>
              </a:tblPr>
              <a:tblGrid>
                <a:gridCol w="631220">
                  <a:extLst>
                    <a:ext uri="{9D8B030D-6E8A-4147-A177-3AD203B41FA5}">
                      <a16:colId xmlns:a16="http://schemas.microsoft.com/office/drawing/2014/main" xmlns="" val="803371063"/>
                    </a:ext>
                  </a:extLst>
                </a:gridCol>
                <a:gridCol w="873943">
                  <a:extLst>
                    <a:ext uri="{9D8B030D-6E8A-4147-A177-3AD203B41FA5}">
                      <a16:colId xmlns:a16="http://schemas.microsoft.com/office/drawing/2014/main" xmlns="" val="4039445936"/>
                    </a:ext>
                  </a:extLst>
                </a:gridCol>
                <a:gridCol w="705469">
                  <a:extLst>
                    <a:ext uri="{9D8B030D-6E8A-4147-A177-3AD203B41FA5}">
                      <a16:colId xmlns:a16="http://schemas.microsoft.com/office/drawing/2014/main" xmlns="" val="2110406758"/>
                    </a:ext>
                  </a:extLst>
                </a:gridCol>
                <a:gridCol w="1617016">
                  <a:extLst>
                    <a:ext uri="{9D8B030D-6E8A-4147-A177-3AD203B41FA5}">
                      <a16:colId xmlns:a16="http://schemas.microsoft.com/office/drawing/2014/main" xmlns="" val="2336334814"/>
                    </a:ext>
                  </a:extLst>
                </a:gridCol>
                <a:gridCol w="1692226">
                  <a:extLst>
                    <a:ext uri="{9D8B030D-6E8A-4147-A177-3AD203B41FA5}">
                      <a16:colId xmlns:a16="http://schemas.microsoft.com/office/drawing/2014/main" xmlns="" val="459883396"/>
                    </a:ext>
                  </a:extLst>
                </a:gridCol>
                <a:gridCol w="1504202">
                  <a:extLst>
                    <a:ext uri="{9D8B030D-6E8A-4147-A177-3AD203B41FA5}">
                      <a16:colId xmlns:a16="http://schemas.microsoft.com/office/drawing/2014/main" xmlns="" val="3451682998"/>
                    </a:ext>
                  </a:extLst>
                </a:gridCol>
                <a:gridCol w="1463429">
                  <a:extLst>
                    <a:ext uri="{9D8B030D-6E8A-4147-A177-3AD203B41FA5}">
                      <a16:colId xmlns:a16="http://schemas.microsoft.com/office/drawing/2014/main" xmlns="" val="3947029886"/>
                    </a:ext>
                  </a:extLst>
                </a:gridCol>
              </a:tblGrid>
              <a:tr h="370840">
                <a:tc>
                  <a:txBody>
                    <a:bodyPr/>
                    <a:lstStyle/>
                    <a:p>
                      <a:pPr algn="ctr"/>
                      <a:r>
                        <a:rPr lang="en-GB" sz="1000" b="1" dirty="0"/>
                        <a:t>Area and WG name</a:t>
                      </a:r>
                    </a:p>
                  </a:txBody>
                  <a:tcPr marL="0" marR="36000"/>
                </a:tc>
                <a:tc>
                  <a:txBody>
                    <a:bodyPr/>
                    <a:lstStyle/>
                    <a:p>
                      <a:pPr algn="ctr"/>
                      <a:r>
                        <a:rPr lang="en-GB" sz="1000" b="1" dirty="0"/>
                        <a:t>CCSDS Ref </a:t>
                      </a:r>
                      <a:r>
                        <a:rPr lang="en-GB" sz="1000" b="1" dirty="0" err="1"/>
                        <a:t>Nr</a:t>
                      </a:r>
                      <a:endParaRPr lang="en-GB" sz="1000" b="1" dirty="0"/>
                    </a:p>
                  </a:txBody>
                  <a:tcPr/>
                </a:tc>
                <a:tc>
                  <a:txBody>
                    <a:bodyPr/>
                    <a:lstStyle/>
                    <a:p>
                      <a:pPr algn="ctr"/>
                      <a:r>
                        <a:rPr lang="en-GB" sz="1000" b="1" dirty="0"/>
                        <a:t>Activity</a:t>
                      </a:r>
                    </a:p>
                  </a:txBody>
                  <a:tcPr/>
                </a:tc>
                <a:tc>
                  <a:txBody>
                    <a:bodyPr/>
                    <a:lstStyle/>
                    <a:p>
                      <a:pPr algn="ctr"/>
                      <a:r>
                        <a:rPr lang="en-GB" sz="1000" b="1" dirty="0"/>
                        <a:t>Document Title</a:t>
                      </a:r>
                    </a:p>
                  </a:txBody>
                  <a:tcPr/>
                </a:tc>
                <a:tc>
                  <a:txBody>
                    <a:bodyPr/>
                    <a:lstStyle/>
                    <a:p>
                      <a:pPr algn="ctr"/>
                      <a:r>
                        <a:rPr lang="en-GB" sz="1000" b="1" dirty="0"/>
                        <a:t>Status</a:t>
                      </a:r>
                    </a:p>
                  </a:txBody>
                  <a:tcPr/>
                </a:tc>
                <a:tc>
                  <a:txBody>
                    <a:bodyPr/>
                    <a:lstStyle/>
                    <a:p>
                      <a:pPr algn="ctr"/>
                      <a:r>
                        <a:rPr lang="en-GB" sz="1000" b="1" dirty="0"/>
                        <a:t>Start and/or Target Publication Date</a:t>
                      </a:r>
                    </a:p>
                  </a:txBody>
                  <a:tcPr/>
                </a:tc>
                <a:tc>
                  <a:txBody>
                    <a:bodyPr/>
                    <a:lstStyle/>
                    <a:p>
                      <a:pPr algn="ctr"/>
                      <a:r>
                        <a:rPr lang="en-GB" sz="1000" b="1" dirty="0"/>
                        <a:t>Comments</a:t>
                      </a:r>
                    </a:p>
                  </a:txBody>
                  <a:tcPr/>
                </a:tc>
                <a:extLst>
                  <a:ext uri="{0D108BD9-81ED-4DB2-BD59-A6C34878D82A}">
                    <a16:rowId xmlns:a16="http://schemas.microsoft.com/office/drawing/2014/main" xmlns="" val="508934528"/>
                  </a:ext>
                </a:extLst>
              </a:tr>
              <a:tr h="370840">
                <a:tc>
                  <a:txBody>
                    <a:bodyPr/>
                    <a:lstStyle/>
                    <a:p>
                      <a:r>
                        <a:rPr lang="en-GB" sz="800" b="0" dirty="0" smtClean="0"/>
                        <a:t>MOIMS</a:t>
                      </a:r>
                      <a:r>
                        <a:rPr lang="en-GB" sz="800" b="0" baseline="0" dirty="0" smtClean="0"/>
                        <a:t> TEL</a:t>
                      </a:r>
                      <a:endParaRPr lang="en-GB" sz="800" b="0" dirty="0"/>
                    </a:p>
                  </a:txBody>
                  <a:tcPr/>
                </a:tc>
                <a:tc>
                  <a:txBody>
                    <a:bodyPr/>
                    <a:lstStyle/>
                    <a:p>
                      <a:r>
                        <a:rPr lang="en-GB" sz="800" b="0" dirty="0"/>
                        <a:t>CCSDS </a:t>
                      </a:r>
                      <a:r>
                        <a:rPr lang="en-GB" sz="800" b="0" dirty="0" smtClean="0"/>
                        <a:t>540.0</a:t>
                      </a:r>
                      <a:endParaRPr lang="en-GB" sz="800" b="0" dirty="0"/>
                    </a:p>
                  </a:txBody>
                  <a:tcPr marL="0" marR="0" marT="0" marB="0"/>
                </a:tc>
                <a:tc>
                  <a:txBody>
                    <a:bodyPr/>
                    <a:lstStyle/>
                    <a:p>
                      <a:r>
                        <a:rPr lang="en-GB" sz="800" b="0" dirty="0" smtClean="0"/>
                        <a:t>GB</a:t>
                      </a:r>
                      <a:endParaRPr lang="en-GB" sz="800" b="0" dirty="0"/>
                    </a:p>
                  </a:txBody>
                  <a:tcPr marL="0" marR="0" marT="0" marB="0"/>
                </a:tc>
                <a:tc>
                  <a:txBody>
                    <a:bodyPr/>
                    <a:lstStyle/>
                    <a:p>
                      <a:r>
                        <a:rPr lang="en-GB" sz="800" b="0" dirty="0" smtClean="0"/>
                        <a:t>Telerobotic Operations</a:t>
                      </a:r>
                      <a:endParaRPr lang="en-GB" sz="800" b="0" dirty="0"/>
                    </a:p>
                  </a:txBody>
                  <a:tcPr marL="0" marR="0" marT="0" marB="0"/>
                </a:tc>
                <a:tc>
                  <a:txBody>
                    <a:bodyPr/>
                    <a:lstStyle/>
                    <a:p>
                      <a:r>
                        <a:rPr lang="en-US" sz="800" b="0" dirty="0" smtClean="0"/>
                        <a:t>Awaiting CMC poll for publication</a:t>
                      </a:r>
                      <a:endParaRPr lang="en-GB" sz="800" b="0" dirty="0"/>
                    </a:p>
                  </a:txBody>
                  <a:tcPr marL="0" marR="0" marT="0" marB="0"/>
                </a:tc>
                <a:tc>
                  <a:txBody>
                    <a:bodyPr/>
                    <a:lstStyle/>
                    <a:p>
                      <a:endParaRPr lang="en-GB" sz="800" b="1" dirty="0"/>
                    </a:p>
                  </a:txBody>
                  <a:tcPr marL="0" marR="0" marT="0" marB="0"/>
                </a:tc>
                <a:tc>
                  <a:txBody>
                    <a:bodyPr/>
                    <a:lstStyle/>
                    <a:p>
                      <a:endParaRPr lang="en-GB" sz="800" b="1" dirty="0"/>
                    </a:p>
                  </a:txBody>
                  <a:tcPr marL="0" marR="0" marT="0" marB="0"/>
                </a:tc>
              </a:tr>
              <a:tr h="370840">
                <a:tc>
                  <a:txBody>
                    <a:bodyPr/>
                    <a:lstStyle/>
                    <a:p>
                      <a:r>
                        <a:rPr lang="en-GB" sz="800" b="0" dirty="0" smtClean="0"/>
                        <a:t>MOIMS</a:t>
                      </a:r>
                      <a:r>
                        <a:rPr lang="en-GB" sz="800" b="0" baseline="0" dirty="0" smtClean="0"/>
                        <a:t> TEL</a:t>
                      </a:r>
                      <a:endParaRPr lang="en-GB" sz="800" b="0" dirty="0"/>
                    </a:p>
                  </a:txBody>
                  <a:tcPr/>
                </a:tc>
                <a:tc>
                  <a:txBody>
                    <a:bodyPr/>
                    <a:lstStyle/>
                    <a:p>
                      <a:r>
                        <a:rPr lang="en-GB" sz="800" b="0" dirty="0"/>
                        <a:t>CCSDS </a:t>
                      </a:r>
                      <a:r>
                        <a:rPr lang="en-GB" sz="800" b="0" dirty="0" smtClean="0"/>
                        <a:t>541.0</a:t>
                      </a:r>
                      <a:endParaRPr lang="en-GB" sz="800" b="0" dirty="0"/>
                    </a:p>
                  </a:txBody>
                  <a:tcPr marL="0" marR="0" marT="0" marB="0"/>
                </a:tc>
                <a:tc>
                  <a:txBody>
                    <a:bodyPr/>
                    <a:lstStyle/>
                    <a:p>
                      <a:r>
                        <a:rPr lang="en-GB" sz="800" b="0" dirty="0" smtClean="0"/>
                        <a:t>RB</a:t>
                      </a:r>
                      <a:endParaRPr lang="en-GB" sz="800" b="0" dirty="0"/>
                    </a:p>
                  </a:txBody>
                  <a:tcPr marL="0" marR="0" marT="0" marB="0"/>
                </a:tc>
                <a:tc>
                  <a:txBody>
                    <a:bodyPr/>
                    <a:lstStyle/>
                    <a:p>
                      <a:r>
                        <a:rPr lang="en-GB" sz="800" b="0" dirty="0" smtClean="0"/>
                        <a:t>Telerobotic Standard</a:t>
                      </a:r>
                      <a:endParaRPr lang="en-GB" sz="800" b="0" dirty="0"/>
                    </a:p>
                  </a:txBody>
                  <a:tcPr marL="0" marR="0" marT="0" marB="0"/>
                </a:tc>
                <a:tc>
                  <a:txBody>
                    <a:bodyPr/>
                    <a:lstStyle/>
                    <a:p>
                      <a:r>
                        <a:rPr lang="en-GB" sz="800" b="0" dirty="0" smtClean="0"/>
                        <a:t>Not started and on hold</a:t>
                      </a:r>
                      <a:endParaRPr lang="en-GB" sz="800" b="0" dirty="0"/>
                    </a:p>
                  </a:txBody>
                  <a:tcPr marL="0" marR="0" marT="0" marB="0"/>
                </a:tc>
                <a:tc>
                  <a:txBody>
                    <a:bodyPr/>
                    <a:lstStyle/>
                    <a:p>
                      <a:endParaRPr lang="en-GB" sz="800" b="1" dirty="0"/>
                    </a:p>
                  </a:txBody>
                  <a:tcPr marL="0" marR="0" marT="0" marB="0"/>
                </a:tc>
                <a:tc>
                  <a:txBody>
                    <a:bodyPr/>
                    <a:lstStyle/>
                    <a:p>
                      <a:endParaRPr lang="en-GB" sz="800" b="1" dirty="0"/>
                    </a:p>
                  </a:txBody>
                  <a:tcPr marL="0" marR="0" marT="0" marB="0"/>
                </a:tc>
                <a:extLst>
                  <a:ext uri="{0D108BD9-81ED-4DB2-BD59-A6C34878D82A}">
                    <a16:rowId xmlns:a16="http://schemas.microsoft.com/office/drawing/2014/main" xmlns="" val="81755861"/>
                  </a:ext>
                </a:extLst>
              </a:tr>
            </a:tbl>
          </a:graphicData>
        </a:graphic>
      </p:graphicFrame>
    </p:spTree>
    <p:extLst>
      <p:ext uri="{BB962C8B-B14F-4D97-AF65-F5344CB8AC3E}">
        <p14:creationId xmlns:p14="http://schemas.microsoft.com/office/powerpoint/2010/main" val="6925227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0" y="126170"/>
            <a:ext cx="91440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MOIMS</a:t>
            </a:r>
            <a:r>
              <a:rPr lang="en-US" sz="2800" b="1" dirty="0" smtClean="0"/>
              <a:t> Resource Issues for Approved Projects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74" y="1074000"/>
            <a:ext cx="7988241" cy="94631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32781954"/>
              </p:ext>
            </p:extLst>
          </p:nvPr>
        </p:nvGraphicFramePr>
        <p:xfrm>
          <a:off x="539474" y="2238445"/>
          <a:ext cx="7975877" cy="1128870"/>
        </p:xfrm>
        <a:graphic>
          <a:graphicData uri="http://schemas.openxmlformats.org/drawingml/2006/table">
            <a:tbl>
              <a:tblPr/>
              <a:tblGrid>
                <a:gridCol w="570084"/>
                <a:gridCol w="707345"/>
                <a:gridCol w="687020"/>
                <a:gridCol w="1438449"/>
                <a:gridCol w="1502857"/>
                <a:gridCol w="1084204"/>
                <a:gridCol w="1985918"/>
              </a:tblGrid>
              <a:tr h="517465">
                <a:tc>
                  <a:txBody>
                    <a:bodyPr/>
                    <a:lstStyle/>
                    <a:p>
                      <a:pPr algn="ctr" fontAlgn="t"/>
                      <a:r>
                        <a:rPr lang="en-US" sz="900" b="1" i="0" u="none" strike="noStrike" dirty="0">
                          <a:solidFill>
                            <a:srgbClr val="000000"/>
                          </a:solidFill>
                          <a:effectLst/>
                          <a:latin typeface="Calibri" panose="020F0502020204030204" pitchFamily="34" charset="0"/>
                        </a:rPr>
                        <a:t>Area and WG name</a:t>
                      </a:r>
                    </a:p>
                  </a:txBody>
                  <a:tcPr marL="6369" marR="6369" marT="636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panose="020F0502020204030204" pitchFamily="34" charset="0"/>
                        </a:rPr>
                        <a:t>CCSDS Ref Nr</a:t>
                      </a:r>
                    </a:p>
                  </a:txBody>
                  <a:tcPr marL="6369" marR="6369" marT="6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panose="020F0502020204030204" pitchFamily="34" charset="0"/>
                        </a:rPr>
                        <a:t>Activity</a:t>
                      </a:r>
                      <a:br>
                        <a:rPr lang="en-US" sz="900" b="1" i="0" u="none" strike="noStrike">
                          <a:solidFill>
                            <a:srgbClr val="000000"/>
                          </a:solidFill>
                          <a:effectLst/>
                          <a:latin typeface="Calibri" panose="020F0502020204030204" pitchFamily="34" charset="0"/>
                        </a:rPr>
                      </a:br>
                      <a:r>
                        <a:rPr lang="en-US" sz="700" b="1" i="0" u="none" strike="noStrike">
                          <a:solidFill>
                            <a:srgbClr val="000000"/>
                          </a:solidFill>
                          <a:effectLst/>
                          <a:latin typeface="Calibri" panose="020F0502020204030204" pitchFamily="34" charset="0"/>
                        </a:rPr>
                        <a:t>(RB, Pink, Draft. Update)</a:t>
                      </a:r>
                      <a:endParaRPr lang="en-US" sz="900" b="1" i="0" u="none" strike="noStrike">
                        <a:solidFill>
                          <a:srgbClr val="000000"/>
                        </a:solidFill>
                        <a:effectLst/>
                        <a:latin typeface="Calibri" panose="020F0502020204030204" pitchFamily="34" charset="0"/>
                      </a:endParaRPr>
                    </a:p>
                  </a:txBody>
                  <a:tcPr marL="6369" marR="6369" marT="6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panose="020F0502020204030204" pitchFamily="34" charset="0"/>
                        </a:rPr>
                        <a:t>Document Title</a:t>
                      </a:r>
                    </a:p>
                  </a:txBody>
                  <a:tcPr marL="6369" marR="6369" marT="6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panose="020F0502020204030204" pitchFamily="34" charset="0"/>
                        </a:rPr>
                        <a:t>Target Publication Date</a:t>
                      </a:r>
                    </a:p>
                  </a:txBody>
                  <a:tcPr marL="6369" marR="6369" marT="6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panose="020F0502020204030204" pitchFamily="34" charset="0"/>
                        </a:rPr>
                        <a:t>Missing Resources for Prototype 2</a:t>
                      </a:r>
                      <a:br>
                        <a:rPr lang="en-US" sz="900" b="1" i="0" u="none" strike="noStrike">
                          <a:solidFill>
                            <a:srgbClr val="000000"/>
                          </a:solidFill>
                          <a:effectLst/>
                          <a:latin typeface="Calibri" panose="020F0502020204030204" pitchFamily="34" charset="0"/>
                        </a:rPr>
                      </a:br>
                      <a:endParaRPr lang="en-US" sz="900" b="1" i="0" u="none" strike="noStrike">
                        <a:solidFill>
                          <a:srgbClr val="000000"/>
                        </a:solidFill>
                        <a:effectLst/>
                        <a:latin typeface="Calibri" panose="020F0502020204030204" pitchFamily="34" charset="0"/>
                      </a:endParaRPr>
                    </a:p>
                  </a:txBody>
                  <a:tcPr marL="6369" marR="6369" marT="6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panose="020F0502020204030204" pitchFamily="34" charset="0"/>
                        </a:rPr>
                        <a:t>Comments</a:t>
                      </a:r>
                    </a:p>
                  </a:txBody>
                  <a:tcPr marL="6369" marR="6369" marT="636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1405">
                <a:tc>
                  <a:txBody>
                    <a:bodyPr/>
                    <a:lstStyle/>
                    <a:p>
                      <a:pPr algn="ctr" fontAlgn="ctr"/>
                      <a:r>
                        <a:rPr lang="en-US" sz="900" b="0" i="0" u="none" strike="noStrike">
                          <a:solidFill>
                            <a:srgbClr val="000000"/>
                          </a:solidFill>
                          <a:effectLst/>
                          <a:latin typeface="Calibri" panose="020F0502020204030204" pitchFamily="34" charset="0"/>
                        </a:rPr>
                        <a:t>MOIMS SMC</a:t>
                      </a:r>
                    </a:p>
                  </a:txBody>
                  <a:tcPr marL="6369" marR="6369" marT="636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smtClean="0">
                          <a:solidFill>
                            <a:srgbClr val="000000"/>
                          </a:solidFill>
                          <a:effectLst/>
                          <a:latin typeface="Calibri" panose="020F0502020204030204" pitchFamily="34" charset="0"/>
                        </a:rPr>
                        <a:t>524.3</a:t>
                      </a:r>
                      <a:endParaRPr lang="en-US" sz="900" b="0" i="0" u="none" strike="noStrike" dirty="0">
                        <a:solidFill>
                          <a:srgbClr val="000000"/>
                        </a:solidFill>
                        <a:effectLst/>
                        <a:latin typeface="Calibri" panose="020F0502020204030204" pitchFamily="34" charset="0"/>
                      </a:endParaRPr>
                    </a:p>
                  </a:txBody>
                  <a:tcPr marL="6369" marR="6369" marT="6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BB</a:t>
                      </a:r>
                    </a:p>
                  </a:txBody>
                  <a:tcPr marL="6369" marR="6369" marT="6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smtClean="0">
                          <a:solidFill>
                            <a:srgbClr val="000000"/>
                          </a:solidFill>
                          <a:effectLst/>
                          <a:latin typeface="Calibri" panose="020F0502020204030204" pitchFamily="34" charset="0"/>
                        </a:rPr>
                        <a:t>MO – MAL Binding to HTTP Transport and XML Encoding </a:t>
                      </a:r>
                      <a:endParaRPr lang="en-US" sz="900" b="0" i="0" u="none" strike="noStrike" dirty="0">
                        <a:solidFill>
                          <a:srgbClr val="000000"/>
                        </a:solidFill>
                        <a:effectLst/>
                        <a:latin typeface="Calibri" panose="020F0502020204030204" pitchFamily="34" charset="0"/>
                      </a:endParaRPr>
                    </a:p>
                  </a:txBody>
                  <a:tcPr marL="6369" marR="6369" marT="6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End date      1/12/2017</a:t>
                      </a:r>
                    </a:p>
                  </a:txBody>
                  <a:tcPr marL="6369" marR="6369" marT="6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a:solidFill>
                            <a:srgbClr val="000000"/>
                          </a:solidFill>
                          <a:effectLst/>
                          <a:latin typeface="Calibri" panose="020F0502020204030204" pitchFamily="34" charset="0"/>
                        </a:rPr>
                        <a:t>2 WM 2017</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0 WM 2018</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0 WM 2019</a:t>
                      </a:r>
                    </a:p>
                  </a:txBody>
                  <a:tcPr marL="6369" marR="6369" marT="63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effectLst/>
                          <a:latin typeface="Calibri" panose="020F0502020204030204" pitchFamily="34" charset="0"/>
                        </a:rPr>
                        <a:t>NASA is considering a commitment</a:t>
                      </a:r>
                    </a:p>
                  </a:txBody>
                  <a:tcPr marL="6369" marR="6369" marT="636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9748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MOIMS </a:t>
            </a:r>
            <a:r>
              <a:rPr lang="en-US" sz="2800" b="1" dirty="0" smtClean="0"/>
              <a:t>Upcoming New Work Items</a:t>
            </a:r>
          </a:p>
        </p:txBody>
      </p:sp>
      <p:graphicFrame>
        <p:nvGraphicFramePr>
          <p:cNvPr id="11" name="Table 10"/>
          <p:cNvGraphicFramePr>
            <a:graphicFrameLocks noGrp="1"/>
          </p:cNvGraphicFramePr>
          <p:nvPr>
            <p:extLst>
              <p:ext uri="{D42A27DB-BD31-4B8C-83A1-F6EECF244321}">
                <p14:modId xmlns:p14="http://schemas.microsoft.com/office/powerpoint/2010/main" val="4252062979"/>
              </p:ext>
            </p:extLst>
          </p:nvPr>
        </p:nvGraphicFramePr>
        <p:xfrm>
          <a:off x="347450" y="1006235"/>
          <a:ext cx="8372290" cy="2354580"/>
        </p:xfrm>
        <a:graphic>
          <a:graphicData uri="http://schemas.openxmlformats.org/drawingml/2006/table">
            <a:tbl>
              <a:tblPr firstRow="1" bandRow="1">
                <a:tableStyleId>{5940675A-B579-460E-94D1-54222C63F5DA}</a:tableStyleId>
              </a:tblPr>
              <a:tblGrid>
                <a:gridCol w="564419">
                  <a:extLst>
                    <a:ext uri="{9D8B030D-6E8A-4147-A177-3AD203B41FA5}">
                      <a16:colId xmlns:a16="http://schemas.microsoft.com/office/drawing/2014/main" xmlns="" val="307184776"/>
                    </a:ext>
                  </a:extLst>
                </a:gridCol>
                <a:gridCol w="606053">
                  <a:extLst>
                    <a:ext uri="{9D8B030D-6E8A-4147-A177-3AD203B41FA5}">
                      <a16:colId xmlns:a16="http://schemas.microsoft.com/office/drawing/2014/main" xmlns="" val="1347205943"/>
                    </a:ext>
                  </a:extLst>
                </a:gridCol>
                <a:gridCol w="622348">
                  <a:extLst>
                    <a:ext uri="{9D8B030D-6E8A-4147-A177-3AD203B41FA5}">
                      <a16:colId xmlns:a16="http://schemas.microsoft.com/office/drawing/2014/main" xmlns="" val="1563757357"/>
                    </a:ext>
                  </a:extLst>
                </a:gridCol>
                <a:gridCol w="926968">
                  <a:extLst>
                    <a:ext uri="{9D8B030D-6E8A-4147-A177-3AD203B41FA5}">
                      <a16:colId xmlns:a16="http://schemas.microsoft.com/office/drawing/2014/main" xmlns="" val="1404145510"/>
                    </a:ext>
                  </a:extLst>
                </a:gridCol>
                <a:gridCol w="998272">
                  <a:extLst>
                    <a:ext uri="{9D8B030D-6E8A-4147-A177-3AD203B41FA5}">
                      <a16:colId xmlns:a16="http://schemas.microsoft.com/office/drawing/2014/main" xmlns="" val="2209250496"/>
                    </a:ext>
                  </a:extLst>
                </a:gridCol>
                <a:gridCol w="393894">
                  <a:extLst>
                    <a:ext uri="{9D8B030D-6E8A-4147-A177-3AD203B41FA5}">
                      <a16:colId xmlns:a16="http://schemas.microsoft.com/office/drawing/2014/main" xmlns="" val="4158123900"/>
                    </a:ext>
                  </a:extLst>
                </a:gridCol>
                <a:gridCol w="1424388">
                  <a:extLst>
                    <a:ext uri="{9D8B030D-6E8A-4147-A177-3AD203B41FA5}">
                      <a16:colId xmlns:a16="http://schemas.microsoft.com/office/drawing/2014/main" xmlns="" val="1933754704"/>
                    </a:ext>
                  </a:extLst>
                </a:gridCol>
                <a:gridCol w="748704">
                  <a:extLst>
                    <a:ext uri="{9D8B030D-6E8A-4147-A177-3AD203B41FA5}">
                      <a16:colId xmlns:a16="http://schemas.microsoft.com/office/drawing/2014/main" xmlns="" val="3062402670"/>
                    </a:ext>
                  </a:extLst>
                </a:gridCol>
                <a:gridCol w="784356">
                  <a:extLst>
                    <a:ext uri="{9D8B030D-6E8A-4147-A177-3AD203B41FA5}">
                      <a16:colId xmlns:a16="http://schemas.microsoft.com/office/drawing/2014/main" xmlns="" val="2340121899"/>
                    </a:ext>
                  </a:extLst>
                </a:gridCol>
                <a:gridCol w="1302888">
                  <a:extLst>
                    <a:ext uri="{9D8B030D-6E8A-4147-A177-3AD203B41FA5}">
                      <a16:colId xmlns:a16="http://schemas.microsoft.com/office/drawing/2014/main" xmlns="" val="1589156752"/>
                    </a:ext>
                  </a:extLst>
                </a:gridCol>
              </a:tblGrid>
              <a:tr h="370840">
                <a:tc>
                  <a:txBody>
                    <a:bodyPr/>
                    <a:lstStyle/>
                    <a:p>
                      <a:r>
                        <a:rPr lang="en-GB" sz="1050" dirty="0"/>
                        <a:t>Area and WG</a:t>
                      </a:r>
                      <a:r>
                        <a:rPr lang="en-GB" sz="1050" baseline="0" dirty="0"/>
                        <a:t> name</a:t>
                      </a:r>
                      <a:endParaRPr lang="en-GB" sz="1050" dirty="0"/>
                    </a:p>
                  </a:txBody>
                  <a:tcPr marL="72000" marR="0">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CCSDS Ref No.</a:t>
                      </a:r>
                    </a:p>
                    <a:p>
                      <a:endParaRPr lang="en-GB" sz="1050" dirty="0"/>
                    </a:p>
                  </a:txBody>
                  <a:tcPr marL="72000" marR="0">
                    <a:solidFill>
                      <a:schemeClr val="accent1">
                        <a:lumMod val="40000"/>
                        <a:lumOff val="60000"/>
                      </a:schemeClr>
                    </a:solidFill>
                  </a:tcPr>
                </a:tc>
                <a:tc>
                  <a:txBody>
                    <a:bodyPr/>
                    <a:lstStyle/>
                    <a:p>
                      <a:r>
                        <a:rPr lang="en-GB" sz="1050" dirty="0"/>
                        <a:t>Activity</a:t>
                      </a:r>
                    </a:p>
                  </a:txBody>
                  <a:tcPr marL="72000" marR="0">
                    <a:solidFill>
                      <a:schemeClr val="accent1">
                        <a:lumMod val="40000"/>
                        <a:lumOff val="60000"/>
                      </a:schemeClr>
                    </a:solidFill>
                  </a:tcPr>
                </a:tc>
                <a:tc>
                  <a:txBody>
                    <a:bodyPr/>
                    <a:lstStyle/>
                    <a:p>
                      <a:r>
                        <a:rPr lang="en-GB" sz="1050" dirty="0"/>
                        <a:t>Document Title</a:t>
                      </a:r>
                    </a:p>
                  </a:txBody>
                  <a:tcPr marL="72000" marR="0">
                    <a:solidFill>
                      <a:schemeClr val="accent1">
                        <a:lumMod val="40000"/>
                        <a:lumOff val="60000"/>
                      </a:schemeClr>
                    </a:solidFill>
                  </a:tcPr>
                </a:tc>
                <a:tc>
                  <a:txBody>
                    <a:bodyPr/>
                    <a:lstStyle/>
                    <a:p>
                      <a:r>
                        <a:rPr lang="en-GB" sz="1050" dirty="0"/>
                        <a:t>Target Start/ Publication date</a:t>
                      </a:r>
                    </a:p>
                  </a:txBody>
                  <a:tcPr marL="72000" marR="0">
                    <a:solidFill>
                      <a:schemeClr val="accent1">
                        <a:lumMod val="40000"/>
                        <a:lumOff val="60000"/>
                      </a:schemeClr>
                    </a:solidFill>
                  </a:tcPr>
                </a:tc>
                <a:tc gridSpan="4">
                  <a:txBody>
                    <a:bodyPr/>
                    <a:lstStyle/>
                    <a:p>
                      <a:r>
                        <a:rPr lang="en-GB" sz="1050" dirty="0"/>
                        <a:t>Resources Needed (total, Editor, Proto1,</a:t>
                      </a:r>
                      <a:r>
                        <a:rPr lang="en-GB" sz="1050" baseline="0" dirty="0"/>
                        <a:t> Proto 2)</a:t>
                      </a:r>
                      <a:endParaRPr lang="en-GB" sz="1050" dirty="0"/>
                    </a:p>
                  </a:txBody>
                  <a:tcPr marL="72000" marR="0">
                    <a:solidFill>
                      <a:schemeClr val="accent1">
                        <a:lumMod val="40000"/>
                        <a:lumOff val="60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a:txBody>
                    <a:bodyPr/>
                    <a:lstStyle/>
                    <a:p>
                      <a:r>
                        <a:rPr lang="en-GB" sz="1050" dirty="0"/>
                        <a:t>Comments,</a:t>
                      </a:r>
                      <a:r>
                        <a:rPr lang="en-GB" sz="1050" baseline="0" dirty="0"/>
                        <a:t> Rationale. </a:t>
                      </a:r>
                    </a:p>
                    <a:p>
                      <a:r>
                        <a:rPr lang="en-GB" sz="1050" baseline="0" dirty="0"/>
                        <a:t>What if not started?</a:t>
                      </a:r>
                      <a:endParaRPr lang="en-GB" sz="1050" dirty="0"/>
                    </a:p>
                  </a:txBody>
                  <a:tcPr marL="72000" marR="0">
                    <a:solidFill>
                      <a:schemeClr val="accent1">
                        <a:lumMod val="40000"/>
                        <a:lumOff val="60000"/>
                      </a:schemeClr>
                    </a:solidFill>
                  </a:tcPr>
                </a:tc>
                <a:extLst>
                  <a:ext uri="{0D108BD9-81ED-4DB2-BD59-A6C34878D82A}">
                    <a16:rowId xmlns:a16="http://schemas.microsoft.com/office/drawing/2014/main" xmlns="" val="1890860088"/>
                  </a:ext>
                </a:extLst>
              </a:tr>
              <a:tr h="370840">
                <a:tc>
                  <a:txBody>
                    <a:bodyPr/>
                    <a:lstStyle/>
                    <a:p>
                      <a:r>
                        <a:rPr lang="en-GB" sz="900" dirty="0"/>
                        <a:t>MOIMS DAI</a:t>
                      </a:r>
                    </a:p>
                  </a:txBody>
                  <a:tcPr marL="72000" marR="0"/>
                </a:tc>
                <a:tc>
                  <a:txBody>
                    <a:bodyPr/>
                    <a:lstStyle/>
                    <a:p>
                      <a:endParaRPr lang="en-GB" sz="900" dirty="0"/>
                    </a:p>
                  </a:txBody>
                  <a:tcPr marL="72000" marR="0"/>
                </a:tc>
                <a:tc>
                  <a:txBody>
                    <a:bodyPr/>
                    <a:lstStyle/>
                    <a:p>
                      <a:r>
                        <a:rPr lang="en-GB" sz="900" dirty="0"/>
                        <a:t>GB</a:t>
                      </a:r>
                    </a:p>
                  </a:txBody>
                  <a:tcPr marL="72000" marR="0"/>
                </a:tc>
                <a:tc>
                  <a:txBody>
                    <a:bodyPr/>
                    <a:lstStyle/>
                    <a:p>
                      <a:r>
                        <a:rPr lang="en-GB" sz="900" dirty="0"/>
                        <a:t>Digital Archive Architecture Description Document</a:t>
                      </a:r>
                    </a:p>
                  </a:txBody>
                  <a:tcPr marL="72000" marR="0"/>
                </a:tc>
                <a:tc>
                  <a:txBody>
                    <a:bodyPr/>
                    <a:lstStyle/>
                    <a:p>
                      <a:r>
                        <a:rPr lang="en-GB" sz="900" dirty="0"/>
                        <a:t>Start 2017</a:t>
                      </a:r>
                    </a:p>
                    <a:p>
                      <a:r>
                        <a:rPr lang="en-GB" sz="900" dirty="0"/>
                        <a:t>Publication 2020</a:t>
                      </a:r>
                    </a:p>
                  </a:txBody>
                  <a:tcPr marL="72000" marR="0"/>
                </a:tc>
                <a:tc>
                  <a:txBody>
                    <a:bodyPr/>
                    <a:lstStyle/>
                    <a:p>
                      <a:r>
                        <a:rPr lang="en-GB" sz="900" dirty="0"/>
                        <a:t>2017</a:t>
                      </a:r>
                    </a:p>
                    <a:p>
                      <a:r>
                        <a:rPr lang="en-GB" sz="900" dirty="0"/>
                        <a:t>2018</a:t>
                      </a:r>
                    </a:p>
                    <a:p>
                      <a:r>
                        <a:rPr lang="en-GB" sz="900" dirty="0"/>
                        <a:t>2019</a:t>
                      </a:r>
                    </a:p>
                  </a:txBody>
                  <a:tcPr marL="72000" marR="0"/>
                </a:tc>
                <a:tc>
                  <a:txBody>
                    <a:bodyPr/>
                    <a:lstStyle/>
                    <a:p>
                      <a:r>
                        <a:rPr lang="en-GB" sz="900" dirty="0"/>
                        <a:t>4 WM for GB</a:t>
                      </a:r>
                    </a:p>
                    <a:p>
                      <a:r>
                        <a:rPr lang="en-GB" sz="900" dirty="0"/>
                        <a:t>4 WM for GB</a:t>
                      </a:r>
                    </a:p>
                    <a:p>
                      <a:r>
                        <a:rPr lang="en-GB" sz="900" dirty="0"/>
                        <a:t>2 WM for</a:t>
                      </a:r>
                      <a:r>
                        <a:rPr lang="en-GB" sz="900" baseline="0" dirty="0"/>
                        <a:t> GB</a:t>
                      </a:r>
                      <a:endParaRPr lang="en-GB" sz="900" dirty="0"/>
                    </a:p>
                  </a:txBody>
                  <a:tcPr marL="72000" marR="0"/>
                </a:tc>
                <a:tc>
                  <a:txBody>
                    <a:bodyPr/>
                    <a:lstStyle/>
                    <a:p>
                      <a:r>
                        <a:rPr lang="en-GB" sz="900" dirty="0"/>
                        <a:t>0 </a:t>
                      </a:r>
                      <a:r>
                        <a:rPr lang="en-GB" sz="900" dirty="0" smtClean="0"/>
                        <a:t>WM</a:t>
                      </a:r>
                      <a:endParaRPr lang="en-GB" sz="900" dirty="0"/>
                    </a:p>
                  </a:txBody>
                  <a:tcPr marL="72000" marR="0"/>
                </a:tc>
                <a:tc>
                  <a:txBody>
                    <a:bodyPr/>
                    <a:lstStyle/>
                    <a:p>
                      <a:r>
                        <a:rPr lang="en-GB" sz="900" dirty="0"/>
                        <a:t>0 </a:t>
                      </a:r>
                      <a:r>
                        <a:rPr lang="en-GB" sz="900" dirty="0" smtClean="0"/>
                        <a:t>WM</a:t>
                      </a:r>
                      <a:endParaRPr lang="en-GB" sz="900" dirty="0"/>
                    </a:p>
                  </a:txBody>
                  <a:tcPr marL="72000" marR="0"/>
                </a:tc>
                <a:tc>
                  <a:txBody>
                    <a:bodyPr/>
                    <a:lstStyle/>
                    <a:p>
                      <a:endParaRPr lang="en-GB" sz="900" dirty="0"/>
                    </a:p>
                  </a:txBody>
                  <a:tcPr marL="72000" marR="0"/>
                </a:tc>
                <a:extLst>
                  <a:ext uri="{0D108BD9-81ED-4DB2-BD59-A6C34878D82A}">
                    <a16:rowId xmlns:a16="http://schemas.microsoft.com/office/drawing/2014/main" xmlns="" val="650044934"/>
                  </a:ext>
                </a:extLst>
              </a:tr>
              <a:tr h="370840">
                <a:tc>
                  <a:txBody>
                    <a:bodyPr/>
                    <a:lstStyle/>
                    <a:p>
                      <a:r>
                        <a:rPr lang="en-GB" sz="900" dirty="0" smtClean="0"/>
                        <a:t>MOIMS MP&amp;S</a:t>
                      </a:r>
                      <a:endParaRPr lang="en-GB" sz="900" dirty="0"/>
                    </a:p>
                  </a:txBody>
                  <a:tcPr marL="72000" marR="0"/>
                </a:tc>
                <a:tc>
                  <a:txBody>
                    <a:bodyPr/>
                    <a:lstStyle/>
                    <a:p>
                      <a:endParaRPr lang="en-GB" sz="900" dirty="0"/>
                    </a:p>
                  </a:txBody>
                  <a:tcPr marL="72000" marR="0"/>
                </a:tc>
                <a:tc>
                  <a:txBody>
                    <a:bodyPr/>
                    <a:lstStyle/>
                    <a:p>
                      <a:r>
                        <a:rPr lang="en-GB" sz="900" dirty="0" smtClean="0"/>
                        <a:t>BB</a:t>
                      </a:r>
                      <a:endParaRPr lang="en-GB" sz="900" dirty="0"/>
                    </a:p>
                  </a:txBody>
                  <a:tcPr marL="72000" marR="0"/>
                </a:tc>
                <a:tc>
                  <a:txBody>
                    <a:bodyPr/>
                    <a:lstStyle/>
                    <a:p>
                      <a:r>
                        <a:rPr lang="en-GB" sz="900" dirty="0" smtClean="0"/>
                        <a:t>Mission Planning</a:t>
                      </a:r>
                      <a:r>
                        <a:rPr lang="en-GB" sz="900" baseline="0" dirty="0" smtClean="0"/>
                        <a:t> and Scheduling BB</a:t>
                      </a:r>
                      <a:endParaRPr lang="en-GB" sz="900" dirty="0"/>
                    </a:p>
                  </a:txBody>
                  <a:tcPr marL="72000" marR="0"/>
                </a:tc>
                <a:tc>
                  <a:txBody>
                    <a:bodyPr/>
                    <a:lstStyle/>
                    <a:p>
                      <a:r>
                        <a:rPr lang="en-GB" sz="900" dirty="0" smtClean="0"/>
                        <a:t>Start 2017</a:t>
                      </a:r>
                    </a:p>
                    <a:p>
                      <a:r>
                        <a:rPr lang="en-GB" sz="900" dirty="0" smtClean="0"/>
                        <a:t>Publication 2019</a:t>
                      </a:r>
                      <a:endParaRPr lang="en-GB" sz="900" dirty="0"/>
                    </a:p>
                  </a:txBody>
                  <a:tcPr marL="72000" marR="0"/>
                </a:tc>
                <a:tc>
                  <a:txBody>
                    <a:bodyPr/>
                    <a:lstStyle/>
                    <a:p>
                      <a:r>
                        <a:rPr lang="en-GB" sz="900" dirty="0" smtClean="0"/>
                        <a:t>2017</a:t>
                      </a:r>
                    </a:p>
                    <a:p>
                      <a:r>
                        <a:rPr lang="en-GB" sz="900" dirty="0" smtClean="0"/>
                        <a:t>2018</a:t>
                      </a:r>
                    </a:p>
                    <a:p>
                      <a:r>
                        <a:rPr lang="en-GB" sz="900" dirty="0" smtClean="0"/>
                        <a:t>2019</a:t>
                      </a:r>
                      <a:endParaRPr lang="en-GB" sz="900" dirty="0"/>
                    </a:p>
                  </a:txBody>
                  <a:tcPr marL="72000" marR="0"/>
                </a:tc>
                <a:tc>
                  <a:txBody>
                    <a:bodyPr/>
                    <a:lstStyle/>
                    <a:p>
                      <a:r>
                        <a:rPr lang="en-GB" sz="900" dirty="0" smtClean="0"/>
                        <a:t>3 WM</a:t>
                      </a:r>
                    </a:p>
                    <a:p>
                      <a:r>
                        <a:rPr lang="en-GB" sz="900" dirty="0" smtClean="0"/>
                        <a:t>3 WM</a:t>
                      </a:r>
                    </a:p>
                  </a:txBody>
                  <a:tcPr marL="72000" marR="0"/>
                </a:tc>
                <a:tc>
                  <a:txBody>
                    <a:bodyPr/>
                    <a:lstStyle/>
                    <a:p>
                      <a:endParaRPr lang="en-GB" sz="900" dirty="0" smtClean="0"/>
                    </a:p>
                    <a:p>
                      <a:endParaRPr lang="en-GB" sz="900" dirty="0" smtClean="0"/>
                    </a:p>
                    <a:p>
                      <a:r>
                        <a:rPr lang="en-GB" sz="900" dirty="0" smtClean="0"/>
                        <a:t>3 WM</a:t>
                      </a:r>
                      <a:endParaRPr lang="en-GB" sz="900" dirty="0"/>
                    </a:p>
                  </a:txBody>
                  <a:tcPr marL="72000" marR="0"/>
                </a:tc>
                <a:tc>
                  <a:txBody>
                    <a:bodyPr/>
                    <a:lstStyle/>
                    <a:p>
                      <a:endParaRPr lang="en-GB" sz="900" dirty="0" smtClean="0"/>
                    </a:p>
                    <a:p>
                      <a:endParaRPr lang="en-GB" sz="900" dirty="0" smtClean="0"/>
                    </a:p>
                    <a:p>
                      <a:r>
                        <a:rPr lang="en-GB" sz="900" dirty="0" smtClean="0"/>
                        <a:t>3 WM</a:t>
                      </a:r>
                      <a:endParaRPr lang="en-GB" sz="900" dirty="0"/>
                    </a:p>
                  </a:txBody>
                  <a:tcPr marL="72000" marR="0"/>
                </a:tc>
                <a:tc>
                  <a:txBody>
                    <a:bodyPr/>
                    <a:lstStyle/>
                    <a:p>
                      <a:r>
                        <a:rPr lang="en-GB" sz="900" dirty="0" smtClean="0"/>
                        <a:t>ESA will provide editor. DLR confirmed Proto</a:t>
                      </a:r>
                      <a:r>
                        <a:rPr lang="en-GB" sz="900" baseline="0" dirty="0" smtClean="0"/>
                        <a:t> 1.</a:t>
                      </a:r>
                      <a:endParaRPr lang="en-GB" sz="900" dirty="0"/>
                    </a:p>
                  </a:txBody>
                  <a:tcPr marL="72000" marR="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MOIMS SM&amp;C</a:t>
                      </a:r>
                    </a:p>
                  </a:txBody>
                  <a:tcPr marL="72000" marR="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520.0</a:t>
                      </a:r>
                    </a:p>
                  </a:txBody>
                  <a:tcPr marL="72000" marR="0"/>
                </a:tc>
                <a:tc>
                  <a:txBody>
                    <a:bodyPr/>
                    <a:lstStyle/>
                    <a:p>
                      <a:r>
                        <a:rPr lang="en-GB" sz="900" dirty="0" smtClean="0"/>
                        <a:t>GB (5y revision)</a:t>
                      </a:r>
                      <a:endParaRPr lang="en-GB" sz="900" dirty="0"/>
                    </a:p>
                  </a:txBody>
                  <a:tcPr marL="72000" marR="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Mission Operations Services Concept</a:t>
                      </a:r>
                    </a:p>
                  </a:txBody>
                  <a:tcPr marL="72000" marR="0"/>
                </a:tc>
                <a:tc>
                  <a:txBody>
                    <a:bodyPr/>
                    <a:lstStyle/>
                    <a:p>
                      <a:r>
                        <a:rPr lang="en-GB" sz="900" dirty="0" smtClean="0"/>
                        <a:t>Start    Mar 2017</a:t>
                      </a:r>
                      <a:br>
                        <a:rPr lang="en-GB" sz="900" dirty="0" smtClean="0"/>
                      </a:br>
                      <a:r>
                        <a:rPr lang="en-GB" sz="900" dirty="0" smtClean="0"/>
                        <a:t>Publication  Dec 2017</a:t>
                      </a:r>
                    </a:p>
                  </a:txBody>
                  <a:tcPr marL="72000" marR="0"/>
                </a:tc>
                <a:tc>
                  <a:txBody>
                    <a:bodyPr/>
                    <a:lstStyle/>
                    <a:p>
                      <a:r>
                        <a:rPr lang="en-GB" sz="900" dirty="0" smtClean="0"/>
                        <a:t>2017</a:t>
                      </a:r>
                      <a:endParaRPr lang="en-GB" sz="900" dirty="0"/>
                    </a:p>
                  </a:txBody>
                  <a:tcPr marL="72000" marR="0"/>
                </a:tc>
                <a:tc>
                  <a:txBody>
                    <a:bodyPr/>
                    <a:lstStyle/>
                    <a:p>
                      <a:r>
                        <a:rPr lang="en-GB" sz="900" dirty="0" smtClean="0"/>
                        <a:t>1 WM</a:t>
                      </a:r>
                    </a:p>
                  </a:txBody>
                  <a:tcPr marL="72000" marR="0"/>
                </a:tc>
                <a:tc>
                  <a:txBody>
                    <a:bodyPr/>
                    <a:lstStyle/>
                    <a:p>
                      <a:endParaRPr lang="en-GB" sz="900" dirty="0"/>
                    </a:p>
                  </a:txBody>
                  <a:tcPr marL="72000" marR="0"/>
                </a:tc>
                <a:tc>
                  <a:txBody>
                    <a:bodyPr/>
                    <a:lstStyle/>
                    <a:p>
                      <a:endParaRPr lang="en-GB" sz="900" dirty="0"/>
                    </a:p>
                  </a:txBody>
                  <a:tcPr marL="72000" marR="0"/>
                </a:tc>
                <a:tc>
                  <a:txBody>
                    <a:bodyPr/>
                    <a:lstStyle/>
                    <a:p>
                      <a:pPr marL="0" algn="l" defTabSz="914400" rtl="0" eaLnBrk="1" fontAlgn="t" latinLnBrk="0" hangingPunct="1"/>
                      <a:r>
                        <a:rPr lang="en-US" sz="900" kern="1200" dirty="0" smtClean="0">
                          <a:solidFill>
                            <a:schemeClr val="tx1"/>
                          </a:solidFill>
                          <a:latin typeface="+mn-lt"/>
                          <a:ea typeface="+mn-ea"/>
                          <a:cs typeface="+mn-cs"/>
                        </a:rPr>
                        <a:t>No prototypes required, full WG participating, ESA has expressed willingness to lead. </a:t>
                      </a:r>
                      <a:endParaRPr lang="en-GB" sz="900" kern="1200" dirty="0">
                        <a:solidFill>
                          <a:schemeClr val="tx1"/>
                        </a:solidFill>
                        <a:latin typeface="+mn-lt"/>
                        <a:ea typeface="+mn-ea"/>
                        <a:cs typeface="+mn-cs"/>
                      </a:endParaRPr>
                    </a:p>
                  </a:txBody>
                  <a:tcPr marL="72000" marR="0"/>
                </a:tc>
              </a:tr>
            </a:tbl>
          </a:graphicData>
        </a:graphic>
      </p:graphicFrame>
    </p:spTree>
    <p:extLst>
      <p:ext uri="{BB962C8B-B14F-4D97-AF65-F5344CB8AC3E}">
        <p14:creationId xmlns:p14="http://schemas.microsoft.com/office/powerpoint/2010/main" val="2020796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defTabSz="914400">
              <a:lnSpc>
                <a:spcPct val="120000"/>
              </a:lnSpc>
              <a:spcBef>
                <a:spcPts val="0"/>
              </a:spcBef>
            </a:pPr>
            <a:r>
              <a:rPr lang="en-US" sz="1900" b="0" dirty="0" smtClean="0"/>
              <a:t>DAI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Resolution 1: </a:t>
            </a:r>
            <a:r>
              <a:rPr lang="en-US" sz="1900" b="0" dirty="0" smtClean="0"/>
              <a:t>Publish </a:t>
            </a:r>
            <a:r>
              <a:rPr lang="en-US" sz="1900" b="0" dirty="0"/>
              <a:t>DEDSL-XML/XSD as OB and remove CNES from prototyping resource on CWE</a:t>
            </a:r>
          </a:p>
          <a:p>
            <a:pPr marL="747713" lvl="1" indent="-290513">
              <a:lnSpc>
                <a:spcPct val="120000"/>
              </a:lnSpc>
              <a:spcBef>
                <a:spcPts val="0"/>
              </a:spcBef>
              <a:buClr>
                <a:srgbClr val="000000"/>
              </a:buClr>
              <a:buSzPct val="95000"/>
              <a:buFont typeface="ArialMT" charset="0"/>
              <a:buChar char="•"/>
            </a:pPr>
            <a:r>
              <a:rPr lang="en-US" sz="1900" b="0" dirty="0"/>
              <a:t>Resolution </a:t>
            </a:r>
            <a:r>
              <a:rPr lang="en-US" sz="1900" b="0" dirty="0" smtClean="0"/>
              <a:t>2: Propose John </a:t>
            </a:r>
            <a:r>
              <a:rPr lang="en-US" sz="1900" b="0" dirty="0"/>
              <a:t>Garrett as DAI Deputy </a:t>
            </a:r>
            <a:r>
              <a:rPr lang="en-US" sz="1900" b="0" dirty="0" smtClean="0"/>
              <a:t>Chair and ask CMC agencies for alternative candidates</a:t>
            </a:r>
            <a:endParaRPr lang="en-US" sz="1900" b="0" dirty="0"/>
          </a:p>
          <a:p>
            <a:pPr defTabSz="914400">
              <a:lnSpc>
                <a:spcPct val="120000"/>
              </a:lnSpc>
              <a:spcBef>
                <a:spcPts val="0"/>
              </a:spcBef>
            </a:pPr>
            <a:endParaRPr lang="en-US" sz="1900" b="0" dirty="0" smtClean="0"/>
          </a:p>
          <a:p>
            <a:pPr defTabSz="914400">
              <a:lnSpc>
                <a:spcPct val="120000"/>
              </a:lnSpc>
              <a:spcBef>
                <a:spcPts val="0"/>
              </a:spcBef>
            </a:pPr>
            <a:r>
              <a:rPr lang="en-US" sz="1900" b="0" dirty="0" smtClean="0"/>
              <a:t>NAV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Resolution </a:t>
            </a:r>
            <a:r>
              <a:rPr lang="en-US" sz="1900" b="0" dirty="0" smtClean="0"/>
              <a:t>1</a:t>
            </a:r>
            <a:r>
              <a:rPr lang="en-US" sz="1900" b="0" dirty="0"/>
              <a:t>: </a:t>
            </a:r>
            <a:r>
              <a:rPr lang="en-US" sz="1900" b="0" dirty="0" smtClean="0"/>
              <a:t>Cancel </a:t>
            </a:r>
            <a:r>
              <a:rPr lang="en-US" sz="1900" b="0" dirty="0"/>
              <a:t>SMM </a:t>
            </a:r>
            <a:r>
              <a:rPr lang="en-US" sz="1900" b="0" dirty="0" smtClean="0"/>
              <a:t>project</a:t>
            </a:r>
          </a:p>
          <a:p>
            <a:pPr marL="747713" lvl="1" indent="-290513">
              <a:lnSpc>
                <a:spcPct val="120000"/>
              </a:lnSpc>
              <a:spcBef>
                <a:spcPts val="0"/>
              </a:spcBef>
              <a:buClr>
                <a:srgbClr val="000000"/>
              </a:buClr>
              <a:buSzPct val="95000"/>
              <a:buFont typeface="ArialMT" charset="0"/>
              <a:buChar char="•"/>
            </a:pPr>
            <a:r>
              <a:rPr lang="en-US" sz="1900" b="0" dirty="0"/>
              <a:t>Resolution </a:t>
            </a:r>
            <a:r>
              <a:rPr lang="en-US" sz="1900" b="0" dirty="0" smtClean="0"/>
              <a:t>2: </a:t>
            </a:r>
            <a:r>
              <a:rPr lang="en-US" sz="1900" b="0" dirty="0" err="1"/>
              <a:t>Formalise</a:t>
            </a:r>
            <a:r>
              <a:rPr lang="en-US" sz="1900" b="0" dirty="0"/>
              <a:t> 2nd prototype agencies for </a:t>
            </a:r>
            <a:r>
              <a:rPr lang="en-US" sz="1900" b="0" dirty="0" smtClean="0"/>
              <a:t>PRM</a:t>
            </a:r>
            <a:endParaRPr lang="en-US" sz="1900" b="0" dirty="0"/>
          </a:p>
          <a:p>
            <a:pPr defTabSz="914400">
              <a:lnSpc>
                <a:spcPct val="120000"/>
              </a:lnSpc>
              <a:spcBef>
                <a:spcPts val="0"/>
              </a:spcBef>
            </a:pPr>
            <a:endParaRPr lang="en-US" sz="1900" b="0" dirty="0" smtClean="0"/>
          </a:p>
          <a:p>
            <a:pPr defTabSz="914400">
              <a:lnSpc>
                <a:spcPct val="120000"/>
              </a:lnSpc>
              <a:spcBef>
                <a:spcPts val="0"/>
              </a:spcBef>
            </a:pPr>
            <a:r>
              <a:rPr lang="en-US" sz="1900" b="0" dirty="0" smtClean="0"/>
              <a:t>SM&amp;C 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Resolution </a:t>
            </a:r>
            <a:r>
              <a:rPr lang="en-US" sz="1900" b="0" dirty="0" smtClean="0"/>
              <a:t>1</a:t>
            </a:r>
            <a:r>
              <a:rPr lang="en-US" sz="1900" b="0" dirty="0"/>
              <a:t>: Submit MO – MAL Binding to </a:t>
            </a:r>
            <a:r>
              <a:rPr lang="en-US" sz="1900" b="0" dirty="0" err="1"/>
              <a:t>ZeroMQ</a:t>
            </a:r>
            <a:r>
              <a:rPr lang="en-US" sz="1900" b="0" dirty="0"/>
              <a:t> Transport and CNES Binary Encoding  for Agency Review</a:t>
            </a:r>
          </a:p>
          <a:p>
            <a:pPr marL="747713" lvl="1" indent="-290513">
              <a:lnSpc>
                <a:spcPct val="120000"/>
              </a:lnSpc>
              <a:spcBef>
                <a:spcPts val="0"/>
              </a:spcBef>
              <a:buClr>
                <a:srgbClr val="000000"/>
              </a:buClr>
              <a:buSzPct val="95000"/>
              <a:buFont typeface="ArialMT" charset="0"/>
              <a:buChar char="•"/>
            </a:pPr>
            <a:r>
              <a:rPr lang="en-US" sz="1900" b="0" dirty="0"/>
              <a:t>Resolution 2: </a:t>
            </a:r>
            <a:r>
              <a:rPr lang="en-US" sz="1900" b="0" dirty="0" smtClean="0"/>
              <a:t>Submit </a:t>
            </a:r>
            <a:r>
              <a:rPr lang="en-US" sz="1900" b="0" dirty="0"/>
              <a:t>MO - Mission Data Product Distribution Services for Agency Review and identify CNES as </a:t>
            </a:r>
            <a:r>
              <a:rPr lang="en-US" sz="1900" b="0" dirty="0" smtClean="0"/>
              <a:t>2</a:t>
            </a:r>
            <a:r>
              <a:rPr lang="en-US" sz="1900" b="0" baseline="30000" dirty="0" smtClean="0"/>
              <a:t>nd</a:t>
            </a:r>
            <a:r>
              <a:rPr lang="en-US" sz="1900" b="0" dirty="0" smtClean="0"/>
              <a:t> prototyping </a:t>
            </a:r>
            <a:r>
              <a:rPr lang="en-US" sz="1900" b="0" dirty="0"/>
              <a:t>agency in CWE</a:t>
            </a:r>
          </a:p>
          <a:p>
            <a:pPr defTabSz="914400">
              <a:lnSpc>
                <a:spcPct val="120000"/>
              </a:lnSpc>
              <a:spcBef>
                <a:spcPts val="0"/>
              </a:spcBef>
            </a:pPr>
            <a:endParaRPr lang="en-US" sz="1900" b="0" dirty="0" smtClean="0"/>
          </a:p>
          <a:p>
            <a:pPr defTabSz="914400">
              <a:lnSpc>
                <a:spcPct val="120000"/>
              </a:lnSpc>
              <a:spcBef>
                <a:spcPts val="0"/>
              </a:spcBef>
            </a:pPr>
            <a:r>
              <a:rPr lang="en-US" sz="1900" b="0" dirty="0" smtClean="0"/>
              <a:t>TEL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Resolution </a:t>
            </a:r>
            <a:r>
              <a:rPr lang="en-US" sz="1900" b="0" dirty="0" smtClean="0"/>
              <a:t>1</a:t>
            </a:r>
            <a:r>
              <a:rPr lang="en-US" sz="1900" b="0" dirty="0"/>
              <a:t>: Demote BB to “draft” </a:t>
            </a:r>
            <a:r>
              <a:rPr lang="en-US" sz="1900" b="0" dirty="0" smtClean="0"/>
              <a:t>project</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385855"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MOIMS</a:t>
            </a:r>
            <a:r>
              <a:rPr lang="en-US" sz="2800" b="1" dirty="0" smtClean="0"/>
              <a:t>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MOIMS and its WGs would like to thank ASI for the excellent </a:t>
            </a:r>
            <a:r>
              <a:rPr lang="en-US" sz="1900" b="0" dirty="0" err="1" smtClean="0"/>
              <a:t>organisation</a:t>
            </a:r>
            <a:r>
              <a:rPr lang="en-US" sz="1900" b="0" dirty="0" smtClean="0"/>
              <a:t> of the workshop</a:t>
            </a:r>
          </a:p>
          <a:p>
            <a:pPr defTabSz="914400">
              <a:lnSpc>
                <a:spcPct val="120000"/>
              </a:lnSpc>
              <a:spcBef>
                <a:spcPts val="0"/>
              </a:spcBef>
            </a:pPr>
            <a:endParaRPr lang="en-US" sz="1900" b="0" dirty="0"/>
          </a:p>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CMC to confirm CCSDS </a:t>
            </a:r>
            <a:r>
              <a:rPr lang="en-US" sz="1900" b="0" dirty="0"/>
              <a:t>support to </a:t>
            </a:r>
            <a:r>
              <a:rPr lang="en-US" sz="1900" b="0" dirty="0" smtClean="0"/>
              <a:t>DAI (see proposed resolution)</a:t>
            </a:r>
            <a:endParaRPr lang="en-US" sz="1900" b="0" dirty="0"/>
          </a:p>
          <a:p>
            <a:pPr defTabSz="914400">
              <a:lnSpc>
                <a:spcPct val="120000"/>
              </a:lnSpc>
              <a:spcBef>
                <a:spcPts val="0"/>
              </a:spcBef>
            </a:pPr>
            <a:endParaRPr lang="en-US" sz="1900" b="0" dirty="0" smtClean="0"/>
          </a:p>
          <a:p>
            <a:pPr defTabSz="914400">
              <a:lnSpc>
                <a:spcPct val="120000"/>
              </a:lnSpc>
              <a:spcBef>
                <a:spcPts val="0"/>
              </a:spcBef>
            </a:pPr>
            <a:r>
              <a:rPr lang="en-US" sz="1900" b="0" dirty="0" smtClean="0"/>
              <a:t>Issue 2:</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SM&amp;C WG coordination needed </a:t>
            </a:r>
            <a:r>
              <a:rPr lang="en-US" sz="1900" b="0" dirty="0"/>
              <a:t>on 1</a:t>
            </a:r>
            <a:r>
              <a:rPr lang="en-US" sz="1900" b="0" dirty="0" smtClean="0"/>
              <a:t>) Timing </a:t>
            </a:r>
            <a:r>
              <a:rPr lang="en-US" sz="1900" b="0" dirty="0"/>
              <a:t>Services; 2) File Management Services; 3) Events definition and services; 4) SOIS EDS</a:t>
            </a:r>
          </a:p>
          <a:p>
            <a:pPr defTabSz="914400">
              <a:lnSpc>
                <a:spcPct val="120000"/>
              </a:lnSpc>
              <a:spcBef>
                <a:spcPts val="0"/>
              </a:spcBef>
            </a:pPr>
            <a:endParaRPr lang="en-US" sz="1900" b="0" dirty="0" smtClean="0">
              <a:sym typeface="Arial" pitchFamily="34" charset="0"/>
            </a:endParaRPr>
          </a:p>
          <a:p>
            <a:pPr defTabSz="914400">
              <a:lnSpc>
                <a:spcPct val="120000"/>
              </a:lnSpc>
              <a:spcBef>
                <a:spcPts val="0"/>
              </a:spcBef>
            </a:pPr>
            <a:r>
              <a:rPr lang="en-US" sz="1900" b="0" dirty="0" smtClean="0">
                <a:sym typeface="Arial" pitchFamily="34" charset="0"/>
              </a:rPr>
              <a:t>Issue 3:</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With the growing international interest in cooperative exploration missions, it seems anachronistic to stop </a:t>
            </a:r>
            <a:r>
              <a:rPr lang="en-US" sz="1900" b="0" dirty="0"/>
              <a:t>the CCSDS </a:t>
            </a:r>
            <a:r>
              <a:rPr lang="en-US" sz="1900" b="0" dirty="0" smtClean="0"/>
              <a:t>work on Telerobotic Services. CCSDS should </a:t>
            </a:r>
            <a:r>
              <a:rPr lang="en-US" sz="1900" b="0" dirty="0" err="1" smtClean="0"/>
              <a:t>capitalise</a:t>
            </a:r>
            <a:r>
              <a:rPr lang="en-US" sz="1900" b="0" dirty="0" smtClean="0"/>
              <a:t> on currently declared interest  by ESA/ESTEC </a:t>
            </a:r>
            <a:r>
              <a:rPr lang="en-US" sz="1900" b="0" dirty="0"/>
              <a:t>and DLR to </a:t>
            </a:r>
            <a:r>
              <a:rPr lang="en-US" sz="1900" b="0" dirty="0" smtClean="0"/>
              <a:t>continue</a:t>
            </a: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815882"/>
          </a:xfrm>
          <a:prstGeom prst="rect">
            <a:avLst/>
          </a:prstGeom>
          <a:noFill/>
        </p:spPr>
        <p:txBody>
          <a:bodyPr wrap="square" rtlCol="0">
            <a:spAutoFit/>
          </a:bodyPr>
          <a:lstStyle/>
          <a:p>
            <a:r>
              <a:rPr lang="en-US" sz="2800" dirty="0" smtClean="0"/>
              <a:t>SIS</a:t>
            </a:r>
          </a:p>
          <a:p>
            <a:r>
              <a:rPr lang="en-US" sz="2800" dirty="0" smtClean="0"/>
              <a:t>Area Report to CMC</a:t>
            </a:r>
          </a:p>
          <a:p>
            <a:endParaRPr lang="en-US" sz="2800" dirty="0"/>
          </a:p>
          <a:p>
            <a:r>
              <a:rPr lang="en-US" sz="1400" b="0" dirty="0" smtClean="0"/>
              <a:t>Keith Scott (Area Chair)</a:t>
            </a:r>
          </a:p>
          <a:p>
            <a:r>
              <a:rPr lang="en-US" sz="1400" b="0" dirty="0" err="1" smtClean="0"/>
              <a:t>Tomaso</a:t>
            </a:r>
            <a:r>
              <a:rPr lang="en-US" sz="1400" b="0" dirty="0" smtClean="0"/>
              <a:t> De Cola (Area Deputy Chair)</a:t>
            </a:r>
            <a:endParaRPr lang="en-US" sz="1400" b="0" dirty="0"/>
          </a:p>
        </p:txBody>
      </p:sp>
    </p:spTree>
    <p:extLst>
      <p:ext uri="{BB962C8B-B14F-4D97-AF65-F5344CB8AC3E}">
        <p14:creationId xmlns:p14="http://schemas.microsoft.com/office/powerpoint/2010/main" val="3233099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a:solidFill>
                  <a:srgbClr val="000099"/>
                </a:solidFill>
                <a:effectLst>
                  <a:outerShdw blurRad="38100" dist="38100" dir="2700000" algn="tl">
                    <a:srgbClr val="C0C0C0"/>
                  </a:outerShdw>
                </a:effectLst>
              </a:rPr>
              <a:t>SIS Area Report</a:t>
            </a:r>
            <a:br>
              <a:rPr lang="en-US" sz="2800" dirty="0">
                <a:solidFill>
                  <a:srgbClr val="000099"/>
                </a:solidFill>
                <a:effectLst>
                  <a:outerShdw blurRad="38100" dist="38100" dir="2700000" algn="tl">
                    <a:srgbClr val="C0C0C0"/>
                  </a:outerShdw>
                </a:effectLst>
              </a:rPr>
            </a:br>
            <a:r>
              <a:rPr lang="en-GB" sz="2000" dirty="0">
                <a:solidFill>
                  <a:srgbClr val="000099"/>
                </a:solidFill>
                <a:latin typeface="Calibri" pitchFamily="34" charset="0"/>
              </a:rPr>
              <a:t> B. </a:t>
            </a:r>
            <a:r>
              <a:rPr lang="en-GB" sz="2000" u="sng" dirty="0">
                <a:solidFill>
                  <a:srgbClr val="000099"/>
                </a:solidFill>
                <a:latin typeface="Calibri" pitchFamily="34" charset="0"/>
              </a:rPr>
              <a:t>Meeting Demographics </a:t>
            </a:r>
            <a:r>
              <a:rPr lang="en-US" sz="2000" dirty="0">
                <a:solidFill>
                  <a:srgbClr val="000099"/>
                </a:solidFill>
                <a:effectLst>
                  <a:outerShdw blurRad="38100" dist="38100" dir="2700000" algn="tl">
                    <a:srgbClr val="C0C0C0"/>
                  </a:outerShdw>
                </a:effectLst>
              </a:rPr>
              <a:t/>
            </a:r>
            <a:br>
              <a:rPr lang="en-US" sz="2000" dirty="0">
                <a:solidFill>
                  <a:srgbClr val="000099"/>
                </a:solidFill>
                <a:effectLst>
                  <a:outerShdw blurRad="38100" dist="38100" dir="2700000" algn="tl">
                    <a:srgbClr val="C0C0C0"/>
                  </a:outerShdw>
                </a:effectLst>
              </a:rPr>
            </a:br>
            <a:endParaRPr lang="en-US" sz="2000" dirty="0"/>
          </a:p>
        </p:txBody>
      </p:sp>
      <p:graphicFrame>
        <p:nvGraphicFramePr>
          <p:cNvPr id="3" name="Table 2"/>
          <p:cNvGraphicFramePr>
            <a:graphicFrameLocks noGrp="1"/>
          </p:cNvGraphicFramePr>
          <p:nvPr/>
        </p:nvGraphicFramePr>
        <p:xfrm>
          <a:off x="76200" y="990600"/>
          <a:ext cx="8839200" cy="5491829"/>
        </p:xfrm>
        <a:graphic>
          <a:graphicData uri="http://schemas.openxmlformats.org/drawingml/2006/table">
            <a:tbl>
              <a:tblPr/>
              <a:tblGrid>
                <a:gridCol w="1028700"/>
                <a:gridCol w="976313"/>
                <a:gridCol w="976312"/>
                <a:gridCol w="976313"/>
                <a:gridCol w="976312"/>
                <a:gridCol w="976313"/>
                <a:gridCol w="976312"/>
                <a:gridCol w="976313"/>
                <a:gridCol w="976312"/>
              </a:tblGrid>
              <a:tr h="194786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Org (group)</a:t>
                      </a:r>
                      <a:endParaRPr kumimoji="0" lang="en-US" altLang="en-US" sz="1400" b="1" i="0" u="none" strike="noStrike" cap="none" normalizeH="0" baseline="0">
                        <a:ln>
                          <a:noFill/>
                        </a:ln>
                        <a:solidFill>
                          <a:srgbClr val="000000"/>
                        </a:solidFill>
                        <a:effectLst/>
                        <a:latin typeface="Tableau Medium"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6.08 - SIS - Motion Imagery and Applications WG</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6.08 &amp; 4.03 - SIS &amp; SOIS - Motion Imagery and Application WG &amp; Onboard Wireless WG</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6.08 &amp; 6.09 - SIS - Motion Imagery and Applications WG &amp; Delay Tolerant Networking WG</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6.08 Motion Imagery and Applications &amp; 6.09 Delay Tolerant Networking Working Groups</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6.09 - SIS - Delay Tolerant Networking Interoperability Testing</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6.09 - SIS - Delay Tolerant Networking WG</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6.10 - SIS - Voice WG</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6.12 - SIS - CCSDS CFDP Revisions WG</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5400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ASI</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5400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CNES</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5400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CNSA</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4606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DLR</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5400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ESA</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5400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FSA</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5400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JAXA</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5400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KARI</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1</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4606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NASA</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7</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8</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2</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7</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5400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Meeting Duration</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 </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5400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Agency Diversity</a:t>
                      </a:r>
                      <a:endParaRPr kumimoji="0" lang="en-US" altLang="en-US" sz="1400" b="1" i="0" u="none" strike="noStrike" cap="none" normalizeH="0" baseline="0">
                        <a:ln>
                          <a:noFill/>
                        </a:ln>
                        <a:solidFill>
                          <a:srgbClr val="000000"/>
                        </a:solidFill>
                        <a:effectLst/>
                        <a:latin typeface="Tableau Book"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6</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7</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4</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8</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3</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5</a:t>
                      </a:r>
                      <a:endParaRPr kumimoji="0" lang="en-US" altLang="en-US" sz="1400" b="1" i="0" u="none" strike="noStrike" cap="none" normalizeH="0" baseline="0">
                        <a:ln>
                          <a:noFill/>
                        </a:ln>
                        <a:solidFill>
                          <a:srgbClr val="000000"/>
                        </a:solidFill>
                        <a:effectLst/>
                        <a:latin typeface="Calibri" charset="0"/>
                        <a:ea typeface="Arial" charset="0"/>
                        <a:cs typeface="Arial" charset="0"/>
                      </a:endParaRPr>
                    </a:p>
                  </a:txBody>
                  <a:tcPr marL="7101" marR="7101" marT="7101"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bl>
          </a:graphicData>
        </a:graphic>
      </p:graphicFrame>
    </p:spTree>
    <p:extLst>
      <p:ext uri="{BB962C8B-B14F-4D97-AF65-F5344CB8AC3E}">
        <p14:creationId xmlns:p14="http://schemas.microsoft.com/office/powerpoint/2010/main" val="1456181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5" name="Text Box 2"/>
          <p:cNvSpPr txBox="1">
            <a:spLocks noChangeArrowheads="1"/>
          </p:cNvSpPr>
          <p:nvPr/>
        </p:nvSpPr>
        <p:spPr bwMode="auto">
          <a:xfrm>
            <a:off x="1538005" y="126170"/>
            <a:ext cx="679768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Arial" pitchFamily="34" charset="0"/>
                <a:ea typeface="ＭＳ Ｐゴシック" pitchFamily="34" charset="-128"/>
              </a:defRPr>
            </a:lvl1pPr>
            <a:lvl2pPr>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pitchFamily="34" charset="0"/>
                <a:ea typeface="ＭＳ Ｐゴシック" pitchFamily="34" charset="-128"/>
              </a:defRPr>
            </a:lvl9pPr>
          </a:lstStyle>
          <a:p>
            <a:pPr lvl="1" eaLnBrk="0" hangingPunct="0">
              <a:lnSpc>
                <a:spcPct val="90000"/>
              </a:lnSpc>
              <a:spcBef>
                <a:spcPct val="50000"/>
              </a:spcBef>
              <a:spcAft>
                <a:spcPct val="10000"/>
              </a:spcAft>
              <a:buSzPct val="125000"/>
              <a:defRPr/>
            </a:pPr>
            <a:r>
              <a:rPr lang="en-GB" sz="2800" dirty="0">
                <a:solidFill>
                  <a:srgbClr val="000099"/>
                </a:solidFill>
                <a:latin typeface="Calibri" pitchFamily="34" charset="0"/>
                <a:ea typeface="+mn-ea"/>
                <a:cs typeface="Calibri" pitchFamily="34" charset="0"/>
              </a:rPr>
              <a:t>SIS Area: Executive Summary</a:t>
            </a:r>
            <a:endParaRPr lang="en-US" sz="2800" dirty="0">
              <a:solidFill>
                <a:srgbClr val="000099"/>
              </a:solidFill>
              <a:latin typeface="Calibri" pitchFamily="34" charset="0"/>
              <a:ea typeface="+mn-ea"/>
              <a:cs typeface="Calibri" pitchFamily="34" charset="0"/>
            </a:endParaRPr>
          </a:p>
        </p:txBody>
      </p:sp>
      <p:sp>
        <p:nvSpPr>
          <p:cNvPr id="12" name="Content Placeholder 2"/>
          <p:cNvSpPr txBox="1">
            <a:spLocks/>
          </p:cNvSpPr>
          <p:nvPr/>
        </p:nvSpPr>
        <p:spPr>
          <a:xfrm>
            <a:off x="462665" y="1009485"/>
            <a:ext cx="8229600" cy="4915840"/>
          </a:xfrm>
          <a:prstGeom prst="rect">
            <a:avLst/>
          </a:prstGeom>
        </p:spPr>
        <p:txBody>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r>
              <a:rPr lang="en-US" sz="2000" kern="0" dirty="0" smtClean="0"/>
              <a:t>CFDP Revisions (CFDPv1)</a:t>
            </a: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CFDPv1 revisions completed agency review and RID resolution</a:t>
            </a: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Green Books for v1 revision complete</a:t>
            </a: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Need second CFDPv1 implementation (in addition to NASA ION) in order to publish; ESA resources were committed but prototype needs completion</a:t>
            </a:r>
          </a:p>
          <a:p>
            <a:endParaRPr lang="en-US" sz="1800" kern="0" dirty="0" smtClean="0"/>
          </a:p>
          <a:p>
            <a:r>
              <a:rPr lang="en-US" sz="2000" kern="0" dirty="0" smtClean="0"/>
              <a:t>Delay Tolerant Networking (DTN)</a:t>
            </a: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Reviewed Security and Routing documents with plans to progress them to initial CESG review early 2017</a:t>
            </a: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Prototypes from NASA (Security, Routing), JAXA (Routing), DLR (Security)</a:t>
            </a:r>
            <a:endParaRPr lang="en-US" sz="1800" kern="0" dirty="0">
              <a:latin typeface="Calibri" pitchFamily="34" charset="0"/>
              <a:ea typeface="ＭＳ Ｐゴシック" pitchFamily="-107" charset="-128"/>
            </a:endParaRP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No problems</a:t>
            </a:r>
            <a:endParaRPr lang="en-US" altLang="ja-JP" sz="1800" kern="0" dirty="0" smtClean="0">
              <a:latin typeface="Calibri"/>
              <a:ea typeface="ＭＳ Ｐゴシック" pitchFamily="-107" charset="-128"/>
              <a:cs typeface="Calibri"/>
            </a:endParaRPr>
          </a:p>
          <a:p>
            <a:pPr lvl="1"/>
            <a:endParaRPr lang="en-US" sz="1800" kern="0" dirty="0" smtClean="0">
              <a:latin typeface="Calibri"/>
              <a:cs typeface="Calibri"/>
            </a:endParaRPr>
          </a:p>
          <a:p>
            <a:r>
              <a:rPr lang="en-US" sz="2000" kern="0" dirty="0" smtClean="0"/>
              <a:t>Motion Imagery (MIA)</a:t>
            </a: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Reviewed draft Green Book on streaming services</a:t>
            </a: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May do testing on the ground and possibly with ISS if resources and personnel available</a:t>
            </a:r>
            <a:endParaRPr lang="en-US" sz="1800" kern="0" dirty="0">
              <a:latin typeface="Calibri" pitchFamily="34" charset="0"/>
              <a:ea typeface="ＭＳ Ｐゴシック" pitchFamily="-107" charset="-128"/>
            </a:endParaRP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No problems</a:t>
            </a:r>
            <a:endParaRPr lang="en-US" sz="1800" kern="0" dirty="0">
              <a:latin typeface="Calibri" pitchFamily="34" charset="0"/>
              <a:ea typeface="ＭＳ Ｐゴシック" pitchFamily="-107" charset="-128"/>
            </a:endParaRPr>
          </a:p>
          <a:p>
            <a:pPr marL="346075" lvl="1" indent="0">
              <a:lnSpc>
                <a:spcPts val="1800"/>
              </a:lnSpc>
              <a:buNone/>
              <a:defRPr/>
            </a:pPr>
            <a:endParaRPr lang="fr-CA" sz="1800" u="sng" kern="0" dirty="0" smtClean="0">
              <a:latin typeface="Calibri" pitchFamily="34" charset="0"/>
              <a:ea typeface="ＭＳ Ｐゴシック" pitchFamily="-107" charset="-128"/>
            </a:endParaRPr>
          </a:p>
          <a:p>
            <a:r>
              <a:rPr lang="en-US" sz="2000" kern="0" dirty="0" smtClean="0"/>
              <a:t>Voice and Audio Communications (VOICE)</a:t>
            </a: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Red Book is out for agency review</a:t>
            </a:r>
          </a:p>
          <a:p>
            <a:pPr marL="577850" lvl="2">
              <a:spcBef>
                <a:spcPts val="0"/>
              </a:spcBef>
              <a:spcAft>
                <a:spcPts val="0"/>
              </a:spcAft>
              <a:buFont typeface="Arial"/>
              <a:buChar char="•"/>
              <a:defRPr/>
            </a:pPr>
            <a:r>
              <a:rPr lang="en-US" sz="1800" kern="0" dirty="0" smtClean="0">
                <a:latin typeface="Calibri" pitchFamily="34" charset="0"/>
                <a:ea typeface="ＭＳ Ｐゴシック" pitchFamily="-107" charset="-128"/>
              </a:rPr>
              <a:t>Reviewed Green Book; target for publication after Spring 2017 meetings</a:t>
            </a:r>
            <a:endParaRPr lang="en-US" sz="1800" kern="0" dirty="0">
              <a:latin typeface="Calibri" pitchFamily="34" charset="0"/>
              <a:ea typeface="ＭＳ Ｐゴシック" pitchFamily="-107" charset="-128"/>
            </a:endParaRPr>
          </a:p>
        </p:txBody>
      </p:sp>
    </p:spTree>
    <p:extLst>
      <p:ext uri="{BB962C8B-B14F-4D97-AF65-F5344CB8AC3E}">
        <p14:creationId xmlns:p14="http://schemas.microsoft.com/office/powerpoint/2010/main" val="1150482836"/>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932675"/>
            <a:ext cx="8872537" cy="460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Goals for this meeting cycle:</a:t>
            </a:r>
          </a:p>
          <a:p>
            <a:pPr marL="800100" lvl="1" indent="-342900">
              <a:lnSpc>
                <a:spcPct val="120000"/>
              </a:lnSpc>
              <a:spcBef>
                <a:spcPts val="0"/>
              </a:spcBef>
              <a:buFont typeface="Arial" charset="0"/>
              <a:buChar char="•"/>
            </a:pPr>
            <a:r>
              <a:rPr lang="en-US" sz="1900" b="0" dirty="0" smtClean="0"/>
              <a:t>Develop </a:t>
            </a:r>
            <a:r>
              <a:rPr lang="en-US" sz="1900" b="0" dirty="0"/>
              <a:t>plan for accomplishing interoperability testing.</a:t>
            </a: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Specification: agency review for Blue Book completed, all RIDs addressed.</a:t>
            </a:r>
          </a:p>
          <a:p>
            <a:pPr marL="747713" lvl="1" indent="-290513">
              <a:lnSpc>
                <a:spcPct val="120000"/>
              </a:lnSpc>
              <a:spcBef>
                <a:spcPts val="0"/>
              </a:spcBef>
              <a:buClr>
                <a:srgbClr val="000000"/>
              </a:buClr>
              <a:buSzPct val="95000"/>
              <a:buFont typeface="ArialMT" charset="0"/>
              <a:buChar char="•"/>
            </a:pPr>
            <a:r>
              <a:rPr lang="en-US" sz="1900" b="0" dirty="0" smtClean="0"/>
              <a:t>Green books: all revisions completed.</a:t>
            </a:r>
          </a:p>
          <a:p>
            <a:pPr marL="747713" lvl="1" indent="-290513">
              <a:lnSpc>
                <a:spcPct val="120000"/>
              </a:lnSpc>
              <a:spcBef>
                <a:spcPts val="0"/>
              </a:spcBef>
              <a:buClr>
                <a:srgbClr val="000000"/>
              </a:buClr>
              <a:buSzPct val="95000"/>
              <a:buFont typeface="ArialMT" charset="0"/>
              <a:buChar char="•"/>
            </a:pPr>
            <a:r>
              <a:rPr lang="en-US" sz="1900" b="0" dirty="0" smtClean="0"/>
              <a:t>Cannot publish Blue Book until interoperability testing has been completed.</a:t>
            </a:r>
          </a:p>
          <a:p>
            <a:pPr marL="747713" lvl="1" indent="-290513">
              <a:lnSpc>
                <a:spcPct val="120000"/>
              </a:lnSpc>
              <a:spcBef>
                <a:spcPts val="0"/>
              </a:spcBef>
              <a:buClr>
                <a:srgbClr val="000000"/>
              </a:buClr>
              <a:buSzPct val="95000"/>
              <a:buFont typeface="ArialMT" charset="0"/>
              <a:buChar char="•"/>
            </a:pP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a:t>Cannot begin interoperability testing until a second implementation has been developed.</a:t>
            </a:r>
          </a:p>
          <a:p>
            <a:pPr defTabSz="914400">
              <a:lnSpc>
                <a:spcPct val="120000"/>
              </a:lnSpc>
              <a:spcBef>
                <a:spcPts val="0"/>
              </a:spcBef>
            </a:pPr>
            <a:endParaRPr lang="en-US" sz="19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400" dirty="0">
                <a:solidFill>
                  <a:srgbClr val="000099"/>
                </a:solidFill>
              </a:rPr>
              <a:t>SIS Area Report / SIS-CFDPv1 WG Summary </a:t>
            </a:r>
          </a:p>
        </p:txBody>
      </p:sp>
      <p:pic>
        <p:nvPicPr>
          <p:cNvPr id="4" name="Picture 6" descr="http://cdn.free-power-point-templates.com/articles/wp-content/uploads/2013/02/animated-traffic-lights-ppt.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906" t="7409" r="7818" b="17654"/>
          <a:stretch/>
        </p:blipFill>
        <p:spPr bwMode="auto">
          <a:xfrm>
            <a:off x="8947842" y="117002"/>
            <a:ext cx="117543" cy="31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7868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smtClean="0"/>
              <a:t>None required at this time.</a:t>
            </a:r>
            <a:r>
              <a:rPr lang="en-US" sz="1800" b="0" dirty="0" smtClean="0"/>
              <a:t>	</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smtClean="0"/>
              <a:t>AD to send GBs to technical editor</a:t>
            </a:r>
          </a:p>
        </p:txBody>
      </p:sp>
      <p:graphicFrame>
        <p:nvGraphicFramePr>
          <p:cNvPr id="3" name="Table 2"/>
          <p:cNvGraphicFramePr>
            <a:graphicFrameLocks noGrp="1"/>
          </p:cNvGraphicFramePr>
          <p:nvPr>
            <p:extLst>
              <p:ext uri="{D42A27DB-BD31-4B8C-83A1-F6EECF244321}">
                <p14:modId xmlns:p14="http://schemas.microsoft.com/office/powerpoint/2010/main" val="900217917"/>
              </p:ext>
            </p:extLst>
          </p:nvPr>
        </p:nvGraphicFramePr>
        <p:xfrm>
          <a:off x="270640" y="1393535"/>
          <a:ext cx="8680945" cy="2842260"/>
        </p:xfrm>
        <a:graphic>
          <a:graphicData uri="http://schemas.openxmlformats.org/drawingml/2006/table">
            <a:tbl>
              <a:tblPr firstRow="1" bandRow="1">
                <a:tableStyleId>{5940675A-B579-460E-94D1-54222C63F5DA}</a:tableStyleId>
              </a:tblPr>
              <a:tblGrid>
                <a:gridCol w="693832"/>
                <a:gridCol w="768100"/>
                <a:gridCol w="806505"/>
                <a:gridCol w="1651415"/>
                <a:gridCol w="1728225"/>
                <a:gridCol w="1536200"/>
                <a:gridCol w="1496668"/>
              </a:tblGrid>
              <a:tr h="370840">
                <a:tc>
                  <a:txBody>
                    <a:bodyPr/>
                    <a:lstStyle/>
                    <a:p>
                      <a:pPr algn="ctr"/>
                      <a:r>
                        <a:rPr lang="en-US" sz="1000" b="1" dirty="0" smtClean="0"/>
                        <a:t>Area and WG Name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CCSDS</a:t>
                      </a:r>
                    </a:p>
                    <a:p>
                      <a:pPr algn="ctr"/>
                      <a:r>
                        <a:rPr lang="en-US" sz="1000" b="1" dirty="0" smtClean="0"/>
                        <a:t>Ref #</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Activity</a:t>
                      </a:r>
                    </a:p>
                    <a:p>
                      <a:pPr algn="ctr"/>
                      <a:r>
                        <a:rPr lang="en-US" sz="800" b="0" dirty="0" smtClean="0"/>
                        <a:t>(RB, Pink, Draft, Update)</a:t>
                      </a:r>
                      <a:endParaRPr lang="en-US" sz="1000" b="0"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Document Title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Status</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Start and /</a:t>
                      </a:r>
                      <a:r>
                        <a:rPr lang="en-US" sz="1000" b="1" baseline="0" dirty="0" smtClean="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Comments</a:t>
                      </a:r>
                      <a:endParaRPr lang="en-US" sz="1000" b="1" dirty="0"/>
                    </a:p>
                  </a:txBody>
                  <a:tcPr marL="0" marR="0" anchor="ctr">
                    <a:lnB w="28575" cap="flat" cmpd="sng" algn="ctr">
                      <a:solidFill>
                        <a:schemeClr val="tx1"/>
                      </a:solidFill>
                      <a:prstDash val="solid"/>
                      <a:round/>
                      <a:headEnd type="none" w="med" len="med"/>
                      <a:tailEnd type="none" w="med" len="med"/>
                    </a:lnB>
                  </a:tcPr>
                </a:tc>
              </a:tr>
              <a:tr h="370840">
                <a:tc>
                  <a:txBody>
                    <a:bodyPr/>
                    <a:lstStyle/>
                    <a:p>
                      <a:pPr algn="ctr"/>
                      <a:r>
                        <a:rPr lang="en-US" sz="1050" dirty="0" smtClean="0"/>
                        <a:t>SIS-CFDPv1</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CCSDS 720.1-G-4</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r>
                        <a:rPr lang="en-US" sz="900" dirty="0" smtClean="0"/>
                        <a:t>CCSDS File Delivery Protocol (CFDP)—Part 1: Introduction and Overview</a:t>
                      </a:r>
                      <a:endParaRPr lang="en-US" sz="90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Problem; Delayed</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Start: 9/13/2013</a:t>
                      </a:r>
                    </a:p>
                    <a:p>
                      <a:pPr algn="ctr"/>
                      <a:r>
                        <a:rPr lang="en-US" sz="1050" dirty="0" smtClean="0"/>
                        <a:t>End: 12/31/2016</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Edits</a:t>
                      </a:r>
                      <a:r>
                        <a:rPr lang="en-US" sz="1050" baseline="0" dirty="0" smtClean="0"/>
                        <a:t> completed; ready to go to technical editor when BB complete</a:t>
                      </a:r>
                      <a:endParaRPr lang="en-US" sz="1050" dirty="0" smtClean="0"/>
                    </a:p>
                    <a:p>
                      <a:pPr algn="l"/>
                      <a:endParaRPr lang="en-US" sz="1050" dirty="0" smtClean="0"/>
                    </a:p>
                    <a:p>
                      <a:pPr algn="l"/>
                      <a:r>
                        <a:rPr lang="en-US" sz="1050" dirty="0" smtClean="0"/>
                        <a:t>To</a:t>
                      </a:r>
                      <a:r>
                        <a:rPr lang="en-US" sz="1050" baseline="0" dirty="0" smtClean="0"/>
                        <a:t> be published synchronized with updated Blue Book</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SIS-CFDPv1</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CCSDS 720.2-G-4</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r>
                        <a:rPr lang="en-US" sz="900" dirty="0" smtClean="0"/>
                        <a:t>CCSDS File Delivery Protocol (CFDP)—Part 2: Implementers Guide.</a:t>
                      </a:r>
                      <a:endParaRPr lang="en-US" sz="90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Problem; Delayed</a:t>
                      </a:r>
                    </a:p>
                    <a:p>
                      <a:pPr algn="ct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Start: 10/1/2013</a:t>
                      </a:r>
                    </a:p>
                    <a:p>
                      <a:pPr algn="ctr"/>
                      <a:r>
                        <a:rPr lang="en-US" sz="1050" dirty="0" smtClean="0"/>
                        <a:t>End: 12/31/2016</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vMerge="1">
                  <a:txBody>
                    <a:bodyPr/>
                    <a:lstStyle/>
                    <a:p>
                      <a:endParaRPr lang="en-US" sz="105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SIS-CFDPv1</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r>
                        <a:rPr lang="en-US" sz="900" dirty="0" smtClean="0"/>
                        <a:t>CCSDS File Delivery Protocol (CFDP)</a:t>
                      </a:r>
                      <a:r>
                        <a:rPr lang="en-US" sz="900" baseline="0" dirty="0" smtClean="0"/>
                        <a:t> Revisions -- </a:t>
                      </a:r>
                      <a:r>
                        <a:rPr lang="en-US" sz="900" dirty="0" smtClean="0"/>
                        <a:t>Interoperability Test Plan and Report</a:t>
                      </a:r>
                      <a:endParaRPr lang="en-US" sz="90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Problem; Delayed</a:t>
                      </a:r>
                    </a:p>
                    <a:p>
                      <a:pPr algn="ct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Start: 10/1/2013</a:t>
                      </a:r>
                    </a:p>
                    <a:p>
                      <a:pPr algn="ctr"/>
                      <a:r>
                        <a:rPr lang="en-US" sz="1050" dirty="0" smtClean="0"/>
                        <a:t>End: 12/31/2016</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vMerge="1">
                  <a:txBody>
                    <a:bodyPr/>
                    <a:lstStyle/>
                    <a:p>
                      <a:endParaRPr lang="en-US" sz="105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SIS-CFDPv1</a:t>
                      </a:r>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CCSDS 727.0-B-5</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Red</a:t>
                      </a:r>
                      <a:r>
                        <a:rPr lang="en-US" sz="1050" baseline="0" dirty="0" smtClean="0"/>
                        <a:t> Book</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900" dirty="0" smtClean="0"/>
                        <a:t>CCSDS File Delivery Protocol (CFDP).</a:t>
                      </a:r>
                      <a:endParaRPr lang="en-US" sz="90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Problem; Delayed</a:t>
                      </a:r>
                    </a:p>
                    <a:p>
                      <a:pPr algn="ct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Start: 9/13/2013</a:t>
                      </a:r>
                    </a:p>
                    <a:p>
                      <a:pPr algn="ctr"/>
                      <a:r>
                        <a:rPr lang="en-US" sz="1050" dirty="0" smtClean="0"/>
                        <a:t>End: 12/31/2016</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t>Agency</a:t>
                      </a:r>
                      <a:r>
                        <a:rPr lang="en-US" sz="1050" baseline="0" dirty="0" smtClean="0"/>
                        <a:t> review complete and all RIDs addressed</a:t>
                      </a:r>
                      <a:endParaRPr lang="en-US" sz="1050" dirty="0"/>
                    </a:p>
                  </a:txBody>
                  <a:tcPr>
                    <a:lnT w="28575" cap="flat" cmpd="sng" algn="ctr">
                      <a:solidFill>
                        <a:schemeClr val="tx1"/>
                      </a:solidFill>
                      <a:prstDash val="solid"/>
                      <a:round/>
                      <a:headEnd type="none" w="med" len="med"/>
                      <a:tailEnd type="none" w="med" len="med"/>
                    </a:lnT>
                    <a:solidFill>
                      <a:srgbClr val="B7C6FE">
                        <a:alpha val="50196"/>
                      </a:srgbClr>
                    </a:solidFill>
                  </a:tcPr>
                </a:tc>
              </a:tr>
            </a:tbl>
          </a:graphicData>
        </a:graphic>
      </p:graphicFrame>
      <p:sp>
        <p:nvSpPr>
          <p:cNvPr id="5" name="AutoShape 3"/>
          <p:cNvSpPr>
            <a:spLocks/>
          </p:cNvSpPr>
          <p:nvPr/>
        </p:nvSpPr>
        <p:spPr bwMode="auto">
          <a:xfrm>
            <a:off x="885120" y="87765"/>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spcBef>
                <a:spcPts val="0"/>
              </a:spcBef>
            </a:pPr>
            <a:r>
              <a:rPr lang="en-US" sz="2400" dirty="0">
                <a:solidFill>
                  <a:srgbClr val="000099"/>
                </a:solidFill>
              </a:rPr>
              <a:t>SIS Area Report / SIS-CFDPv1 WG Summary </a:t>
            </a:r>
          </a:p>
        </p:txBody>
      </p:sp>
      <p:pic>
        <p:nvPicPr>
          <p:cNvPr id="10" name="Picture 4" descr="http://cdn.free-power-point-templates.com/articles/wp-content/uploads/2013/02/animated-traffic-lights-ppt.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72" t="7592" r="69187" b="17395"/>
          <a:stretch/>
        </p:blipFill>
        <p:spPr bwMode="auto">
          <a:xfrm>
            <a:off x="8450689" y="126170"/>
            <a:ext cx="115431" cy="3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3464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954107"/>
          </a:xfrm>
          <a:prstGeom prst="rect">
            <a:avLst/>
          </a:prstGeom>
          <a:noFill/>
        </p:spPr>
        <p:txBody>
          <a:bodyPr wrap="square" rtlCol="0">
            <a:spAutoFit/>
          </a:bodyPr>
          <a:lstStyle/>
          <a:p>
            <a:r>
              <a:rPr lang="en-US" sz="2800" dirty="0" smtClean="0"/>
              <a:t>CESG Fall 2016</a:t>
            </a:r>
            <a:endParaRPr lang="en-US" sz="2800" dirty="0" smtClean="0"/>
          </a:p>
          <a:p>
            <a:r>
              <a:rPr lang="en-US" sz="2800" dirty="0" smtClean="0"/>
              <a:t>Area Report to </a:t>
            </a:r>
            <a:r>
              <a:rPr lang="en-US" sz="2800" dirty="0" smtClean="0"/>
              <a:t>CMC</a:t>
            </a:r>
            <a:endParaRPr lang="en-US" sz="2800" dirty="0" smtClean="0"/>
          </a:p>
        </p:txBody>
      </p:sp>
    </p:spTree>
    <p:extLst>
      <p:ext uri="{BB962C8B-B14F-4D97-AF65-F5344CB8AC3E}">
        <p14:creationId xmlns:p14="http://schemas.microsoft.com/office/powerpoint/2010/main" val="1583650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1355130"/>
            <a:ext cx="8872537" cy="4992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defTabSz="914400">
              <a:lnSpc>
                <a:spcPct val="120000"/>
              </a:lnSpc>
              <a:spcBef>
                <a:spcPts val="0"/>
              </a:spcBef>
            </a:pPr>
            <a:r>
              <a:rPr lang="en-US" sz="1900" b="0" dirty="0" smtClean="0"/>
              <a:t>Goals for this meeting cycle:</a:t>
            </a:r>
          </a:p>
          <a:p>
            <a:pPr marL="800100" lvl="1" indent="-342900">
              <a:lnSpc>
                <a:spcPct val="120000"/>
              </a:lnSpc>
              <a:spcBef>
                <a:spcPts val="0"/>
              </a:spcBef>
              <a:buFont typeface="Arial" charset="0"/>
              <a:buChar char="•"/>
            </a:pPr>
            <a:r>
              <a:rPr lang="en-US" sz="1900" b="0" dirty="0" smtClean="0"/>
              <a:t>Come to consensus on BP Security, Schedule-Aware Bundle Routing documents</a:t>
            </a:r>
          </a:p>
          <a:p>
            <a:pPr marL="800100" lvl="1" indent="-342900">
              <a:lnSpc>
                <a:spcPct val="120000"/>
              </a:lnSpc>
              <a:spcBef>
                <a:spcPts val="0"/>
              </a:spcBef>
              <a:buFont typeface="Arial" charset="0"/>
              <a:buChar char="•"/>
            </a:pPr>
            <a:r>
              <a:rPr lang="en-US" sz="1900" b="0" dirty="0"/>
              <a:t>I</a:t>
            </a:r>
            <a:r>
              <a:rPr lang="en-US" sz="1900" b="0" dirty="0" smtClean="0"/>
              <a:t>dentify issues with Licklider Transmission Protocol for eventual standard update</a:t>
            </a:r>
          </a:p>
          <a:p>
            <a:pPr marL="800100" lvl="1" indent="-342900">
              <a:lnSpc>
                <a:spcPct val="120000"/>
              </a:lnSpc>
              <a:spcBef>
                <a:spcPts val="0"/>
              </a:spcBef>
              <a:buFont typeface="Arial" charset="0"/>
              <a:buChar char="•"/>
            </a:pPr>
            <a:r>
              <a:rPr lang="en-US" sz="1900" b="0" dirty="0" smtClean="0">
                <a:latin typeface="Arial" pitchFamily="34" charset="0"/>
                <a:cs typeface="Arial" pitchFamily="34" charset="0"/>
                <a:sym typeface="Arial" pitchFamily="34" charset="0"/>
              </a:rPr>
              <a:t>Review DTN-related activities and testing</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Reviewed Schedule-Aware Bundle Routing draft – consensus to advance the document to CESG poll to release for agency review following minor edits (March 2017)</a:t>
            </a:r>
          </a:p>
          <a:p>
            <a:pPr marL="747713" lvl="1" indent="-290513">
              <a:lnSpc>
                <a:spcPct val="120000"/>
              </a:lnSpc>
              <a:spcBef>
                <a:spcPts val="0"/>
              </a:spcBef>
              <a:buClr>
                <a:srgbClr val="000000"/>
              </a:buClr>
              <a:buSzPct val="95000"/>
              <a:buFont typeface="ArialMT" charset="0"/>
              <a:buChar char="•"/>
            </a:pPr>
            <a:r>
              <a:rPr lang="en-US" sz="1900" b="0" dirty="0" smtClean="0"/>
              <a:t>Reviewed Bundle </a:t>
            </a:r>
            <a:r>
              <a:rPr lang="en-US" sz="1900" b="0" dirty="0"/>
              <a:t>Security Protocol for </a:t>
            </a:r>
            <a:r>
              <a:rPr lang="en-US" sz="1900" b="0" dirty="0" smtClean="0"/>
              <a:t>CCSDS draft – Plan to simplify to ease implementation and remove unnecessary capabilities; required discussion / review with SEA-Security WG</a:t>
            </a:r>
          </a:p>
          <a:p>
            <a:pPr marL="747713" lvl="1" indent="-290513">
              <a:lnSpc>
                <a:spcPct val="120000"/>
              </a:lnSpc>
              <a:spcBef>
                <a:spcPts val="0"/>
              </a:spcBef>
              <a:buClr>
                <a:srgbClr val="000000"/>
              </a:buClr>
              <a:buSzPct val="95000"/>
              <a:buFont typeface="ArialMT" charset="0"/>
              <a:buChar char="•"/>
            </a:pPr>
            <a:r>
              <a:rPr lang="en-US" sz="1900" b="0" dirty="0" smtClean="0"/>
              <a:t>Discussed future First-Hop / Last-Hop service specification, including possible transport-independent definition</a:t>
            </a:r>
          </a:p>
          <a:p>
            <a:pPr marL="747713" lvl="1" indent="-290513">
              <a:lnSpc>
                <a:spcPct val="120000"/>
              </a:lnSpc>
              <a:spcBef>
                <a:spcPts val="0"/>
              </a:spcBef>
              <a:buClr>
                <a:srgbClr val="000000"/>
              </a:buClr>
              <a:buSzPct val="95000"/>
              <a:buFont typeface="ArialMT" charset="0"/>
              <a:buChar char="•"/>
            </a:pP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DLR can provide second security prototype (anti-problem)</a:t>
            </a:r>
          </a:p>
          <a:p>
            <a:pPr marL="747713" lvl="1" indent="-290513">
              <a:lnSpc>
                <a:spcPct val="120000"/>
              </a:lnSpc>
              <a:spcBef>
                <a:spcPts val="0"/>
              </a:spcBef>
              <a:buClr>
                <a:srgbClr val="000000"/>
              </a:buClr>
              <a:buSzPct val="95000"/>
              <a:buFont typeface="ArialMT" charset="0"/>
              <a:buChar char="•"/>
            </a:pPr>
            <a:r>
              <a:rPr lang="en-US" sz="1900" b="0" dirty="0" smtClean="0"/>
              <a:t>Rework of Bundle Security for CCSDS spec for better alignment with IETF may cause minor delay but document should still meet schedule</a:t>
            </a:r>
          </a:p>
          <a:p>
            <a:pPr defTabSz="914400">
              <a:lnSpc>
                <a:spcPct val="120000"/>
              </a:lnSpc>
              <a:spcBef>
                <a:spcPts val="0"/>
              </a:spcBef>
            </a:pPr>
            <a:endParaRPr lang="en-US" sz="1900" b="0" dirty="0" smtClean="0"/>
          </a:p>
        </p:txBody>
      </p:sp>
      <p:sp>
        <p:nvSpPr>
          <p:cNvPr id="4" name="AutoShape 3"/>
          <p:cNvSpPr>
            <a:spLocks/>
          </p:cNvSpPr>
          <p:nvPr/>
        </p:nvSpPr>
        <p:spPr bwMode="auto">
          <a:xfrm>
            <a:off x="885119" y="126170"/>
            <a:ext cx="748897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0"/>
              </a:spcBef>
            </a:pPr>
            <a:r>
              <a:rPr lang="en-US" sz="2400" dirty="0">
                <a:solidFill>
                  <a:srgbClr val="000099"/>
                </a:solidFill>
              </a:rPr>
              <a:t>SIS Area Report: SIS-DTN Executive Summary </a:t>
            </a:r>
          </a:p>
        </p:txBody>
      </p:sp>
    </p:spTree>
    <p:extLst>
      <p:ext uri="{BB962C8B-B14F-4D97-AF65-F5344CB8AC3E}">
        <p14:creationId xmlns:p14="http://schemas.microsoft.com/office/powerpoint/2010/main" val="136540303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defTabSz="914400">
              <a:lnSpc>
                <a:spcPct val="120000"/>
              </a:lnSpc>
              <a:spcBef>
                <a:spcPts val="0"/>
              </a:spcBef>
            </a:pPr>
            <a:r>
              <a:rPr lang="en-US" sz="1900" b="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smtClean="0"/>
              <a:t>Discussed proposed modifications to Bundle Protocol Security for CCSDS with SEA Security WG; conclusions:</a:t>
            </a:r>
          </a:p>
          <a:p>
            <a:pPr marL="1085850" lvl="2" indent="-171450">
              <a:lnSpc>
                <a:spcPct val="120000"/>
              </a:lnSpc>
              <a:spcBef>
                <a:spcPts val="0"/>
              </a:spcBef>
              <a:buClr>
                <a:srgbClr val="000000"/>
              </a:buClr>
              <a:buSzPct val="95000"/>
              <a:buFont typeface="Arial" panose="020B0604020202020204" pitchFamily="34" charset="0"/>
              <a:buChar char="•"/>
            </a:pPr>
            <a:r>
              <a:rPr lang="en-US" sz="1200" b="0" dirty="0" smtClean="0"/>
              <a:t>Include </a:t>
            </a:r>
            <a:r>
              <a:rPr lang="en-US" sz="1200" b="0" dirty="0"/>
              <a:t>specification of CMS wrapping of entire encapsulated bundles in </a:t>
            </a:r>
            <a:r>
              <a:rPr lang="en-US" sz="1200" b="0" dirty="0" err="1"/>
              <a:t>BPSec</a:t>
            </a:r>
            <a:r>
              <a:rPr lang="en-US" sz="1200" b="0" dirty="0"/>
              <a:t> for CCSDS Blue Book (as ‘may</a:t>
            </a:r>
            <a:r>
              <a:rPr lang="en-US" sz="1200" b="0" dirty="0" smtClean="0"/>
              <a:t>’)</a:t>
            </a:r>
          </a:p>
          <a:p>
            <a:pPr marL="1085850" lvl="2" indent="-171450">
              <a:lnSpc>
                <a:spcPct val="120000"/>
              </a:lnSpc>
              <a:spcBef>
                <a:spcPts val="0"/>
              </a:spcBef>
              <a:buClr>
                <a:srgbClr val="000000"/>
              </a:buClr>
              <a:buSzPct val="95000"/>
              <a:buFont typeface="Arial" panose="020B0604020202020204" pitchFamily="34" charset="0"/>
              <a:buChar char="•"/>
            </a:pPr>
            <a:r>
              <a:rPr lang="en-US" sz="1200" b="0" dirty="0" smtClean="0"/>
              <a:t>Recommend </a:t>
            </a:r>
            <a:r>
              <a:rPr lang="en-US" sz="1200" b="0" dirty="0"/>
              <a:t>for use only on ground</a:t>
            </a:r>
            <a:r>
              <a:rPr lang="en-US" sz="1200" b="0" dirty="0" smtClean="0"/>
              <a:t>.</a:t>
            </a:r>
          </a:p>
          <a:p>
            <a:pPr marL="1085850" lvl="2" indent="-171450">
              <a:lnSpc>
                <a:spcPct val="120000"/>
              </a:lnSpc>
              <a:spcBef>
                <a:spcPts val="0"/>
              </a:spcBef>
              <a:buClr>
                <a:srgbClr val="000000"/>
              </a:buClr>
              <a:buSzPct val="95000"/>
              <a:buFont typeface="Arial" panose="020B0604020202020204" pitchFamily="34" charset="0"/>
              <a:buChar char="•"/>
            </a:pPr>
            <a:r>
              <a:rPr lang="en-US" sz="1200" b="0" dirty="0" smtClean="0"/>
              <a:t>'Traditional</a:t>
            </a:r>
            <a:r>
              <a:rPr lang="en-US" sz="1200" b="0" dirty="0"/>
              <a:t>' </a:t>
            </a:r>
            <a:r>
              <a:rPr lang="en-US" sz="1200" b="0" dirty="0" err="1"/>
              <a:t>BPSec</a:t>
            </a:r>
            <a:r>
              <a:rPr lang="en-US" sz="1200" b="0" dirty="0"/>
              <a:t> mechanisms also specified, recommended for use end-to-end (incl. to spacecraft</a:t>
            </a:r>
            <a:r>
              <a:rPr lang="en-US" sz="1200" b="0" dirty="0" smtClean="0"/>
              <a:t>)</a:t>
            </a:r>
          </a:p>
          <a:p>
            <a:pPr marL="1085850" lvl="2" indent="-171450">
              <a:lnSpc>
                <a:spcPct val="120000"/>
              </a:lnSpc>
              <a:spcBef>
                <a:spcPts val="0"/>
              </a:spcBef>
              <a:buClr>
                <a:srgbClr val="000000"/>
              </a:buClr>
              <a:buSzPct val="95000"/>
              <a:buFont typeface="Arial" panose="020B0604020202020204" pitchFamily="34" charset="0"/>
              <a:buChar char="•"/>
            </a:pPr>
            <a:r>
              <a:rPr lang="en-US" sz="1200" b="0" dirty="0" smtClean="0"/>
              <a:t>Do </a:t>
            </a:r>
            <a:r>
              <a:rPr lang="en-US" sz="1200" b="0" dirty="0"/>
              <a:t>not include policy (e.g. what to do with bundles you expected to be signed but weren’t) in current CCSDS Spec, possibly reference IETF rationale document or future Green/Magenta book.</a:t>
            </a:r>
          </a:p>
          <a:p>
            <a:pPr>
              <a:lnSpc>
                <a:spcPct val="120000"/>
              </a:lnSpc>
              <a:spcBef>
                <a:spcPts val="0"/>
              </a:spcBef>
              <a:buClr>
                <a:srgbClr val="000000"/>
              </a:buClr>
              <a:buSzPct val="95000"/>
            </a:pPr>
            <a:r>
              <a:rPr lang="en-US" sz="1800" b="0" dirty="0" smtClean="0"/>
              <a:t>	</a:t>
            </a:r>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smtClean="0"/>
              <a:t>None immediate</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E</a:t>
            </a:r>
            <a:r>
              <a:rPr lang="en-US" sz="1200" b="0" dirty="0" smtClean="0"/>
              <a:t>xpect to advance the two books for CESG Poll to release for agency review by March 2018</a:t>
            </a:r>
          </a:p>
        </p:txBody>
      </p:sp>
      <p:sp>
        <p:nvSpPr>
          <p:cNvPr id="6147" name="AutoShape 3"/>
          <p:cNvSpPr>
            <a:spLocks/>
          </p:cNvSpPr>
          <p:nvPr/>
        </p:nvSpPr>
        <p:spPr bwMode="auto">
          <a:xfrm>
            <a:off x="885119" y="126170"/>
            <a:ext cx="748897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defTabSz="914400">
              <a:lnSpc>
                <a:spcPct val="90000"/>
              </a:lnSpc>
              <a:spcBef>
                <a:spcPts val="0"/>
              </a:spcBef>
            </a:pPr>
            <a:r>
              <a:rPr lang="en-US" sz="2400" dirty="0">
                <a:solidFill>
                  <a:srgbClr val="000099"/>
                </a:solidFill>
              </a:rPr>
              <a:t>SIS Area Report: SIS-DTN Executive Summary </a:t>
            </a:r>
          </a:p>
        </p:txBody>
      </p:sp>
      <p:graphicFrame>
        <p:nvGraphicFramePr>
          <p:cNvPr id="3" name="Table 2"/>
          <p:cNvGraphicFramePr>
            <a:graphicFrameLocks noGrp="1"/>
          </p:cNvGraphicFramePr>
          <p:nvPr>
            <p:extLst>
              <p:ext uri="{D42A27DB-BD31-4B8C-83A1-F6EECF244321}">
                <p14:modId xmlns:p14="http://schemas.microsoft.com/office/powerpoint/2010/main" val="1393777902"/>
              </p:ext>
            </p:extLst>
          </p:nvPr>
        </p:nvGraphicFramePr>
        <p:xfrm>
          <a:off x="346035" y="1393535"/>
          <a:ext cx="8680945" cy="2430780"/>
        </p:xfrm>
        <a:graphic>
          <a:graphicData uri="http://schemas.openxmlformats.org/drawingml/2006/table">
            <a:tbl>
              <a:tblPr firstRow="1" bandRow="1">
                <a:tableStyleId>{5940675A-B579-460E-94D1-54222C63F5DA}</a:tableStyleId>
              </a:tblPr>
              <a:tblGrid>
                <a:gridCol w="693832"/>
                <a:gridCol w="768100"/>
                <a:gridCol w="806505"/>
                <a:gridCol w="1651415"/>
                <a:gridCol w="1728225"/>
                <a:gridCol w="1536200"/>
                <a:gridCol w="1496668"/>
              </a:tblGrid>
              <a:tr h="370840">
                <a:tc>
                  <a:txBody>
                    <a:bodyPr/>
                    <a:lstStyle/>
                    <a:p>
                      <a:pPr algn="ctr"/>
                      <a:r>
                        <a:rPr lang="en-US" sz="1000" b="1" dirty="0" smtClean="0"/>
                        <a:t>Area and WG Name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CCSDS</a:t>
                      </a:r>
                    </a:p>
                    <a:p>
                      <a:pPr algn="ctr"/>
                      <a:r>
                        <a:rPr lang="en-US" sz="1000" b="1" dirty="0" smtClean="0"/>
                        <a:t>Ref #</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Activity</a:t>
                      </a:r>
                    </a:p>
                    <a:p>
                      <a:pPr algn="ctr"/>
                      <a:r>
                        <a:rPr lang="en-US" sz="800" b="0" dirty="0" smtClean="0"/>
                        <a:t>(RB, Pink, Draft, Update)</a:t>
                      </a:r>
                      <a:endParaRPr lang="en-US" sz="1000" b="0"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Document Title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Status</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Start and /</a:t>
                      </a:r>
                      <a:r>
                        <a:rPr lang="en-US" sz="1000" b="1" baseline="0" dirty="0" smtClean="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Comments</a:t>
                      </a:r>
                      <a:endParaRPr lang="en-US" sz="1000" b="1" dirty="0"/>
                    </a:p>
                  </a:txBody>
                  <a:tcPr marL="0" marR="0" anchor="ctr">
                    <a:lnB w="28575" cap="flat" cmpd="sng" algn="ctr">
                      <a:solidFill>
                        <a:schemeClr val="tx1"/>
                      </a:solidFill>
                      <a:prstDash val="solid"/>
                      <a:round/>
                      <a:headEnd type="none" w="med" len="med"/>
                      <a:tailEnd type="none" w="med" len="med"/>
                    </a:lnB>
                  </a:tcPr>
                </a:tc>
              </a:tr>
              <a:tr h="370840">
                <a:tc>
                  <a:txBody>
                    <a:bodyPr/>
                    <a:lstStyle/>
                    <a:p>
                      <a:pPr algn="ctr"/>
                      <a:r>
                        <a:rPr lang="en-US" sz="1050" dirty="0" smtClean="0"/>
                        <a:t>SIS-DTN</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CCSDS 734.5-B-1</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hlinkClick r:id="rId3"/>
                        </a:rPr>
                        <a:t>Bundle Security Protocol for CCSDS</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OK</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t>Start date:</a:t>
                      </a:r>
                      <a:r>
                        <a:rPr lang="en-US" sz="1050" baseline="0" dirty="0" smtClean="0"/>
                        <a:t> 4/15/2015</a:t>
                      </a:r>
                    </a:p>
                    <a:p>
                      <a:r>
                        <a:rPr lang="en-US" sz="1050" baseline="0" dirty="0" smtClean="0"/>
                        <a:t>End date: 12/31/2018</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t>Will review IETF security document for possible alignment and proceed with Agency Review target 1Q</a:t>
                      </a:r>
                      <a:r>
                        <a:rPr lang="en-US" sz="1050" baseline="0" dirty="0" smtClean="0"/>
                        <a:t> CY2017</a:t>
                      </a:r>
                      <a:endParaRPr lang="en-US" sz="1050" dirty="0"/>
                    </a:p>
                  </a:txBody>
                  <a:tcPr>
                    <a:lnT w="28575" cap="flat" cmpd="sng" algn="ctr">
                      <a:solidFill>
                        <a:schemeClr val="tx1"/>
                      </a:solidFill>
                      <a:prstDash val="solid"/>
                      <a:round/>
                      <a:headEnd type="none" w="med" len="med"/>
                      <a:tailEnd type="none" w="med" len="med"/>
                    </a:lnT>
                    <a:solidFill>
                      <a:srgbClr val="B7C6FE">
                        <a:alpha val="50196"/>
                      </a:srgbClr>
                    </a:solidFill>
                  </a:tcPr>
                </a:tc>
              </a:tr>
              <a:tr h="370840">
                <a:tc>
                  <a:txBody>
                    <a:bodyPr/>
                    <a:lstStyle/>
                    <a:p>
                      <a:pPr algn="ctr"/>
                      <a:r>
                        <a:rPr lang="en-US" sz="1050" dirty="0" smtClean="0"/>
                        <a:t>SIS-DTN</a:t>
                      </a:r>
                      <a:endParaRPr lang="en-US" sz="1050" dirty="0"/>
                    </a:p>
                  </a:txBody>
                  <a:tcPr anchor="ctr">
                    <a:solidFill>
                      <a:srgbClr val="B7C6FE">
                        <a:alpha val="50196"/>
                      </a:srgbClr>
                    </a:solidFill>
                  </a:tcPr>
                </a:tc>
                <a:tc>
                  <a:txBody>
                    <a:bodyPr/>
                    <a:lstStyle/>
                    <a:p>
                      <a:pPr algn="ctr"/>
                      <a:r>
                        <a:rPr lang="en-US" sz="1050" dirty="0" smtClean="0"/>
                        <a:t>CCSDS 734.3-B-1</a:t>
                      </a:r>
                      <a:endParaRPr lang="en-US" sz="1050" dirty="0"/>
                    </a:p>
                  </a:txBody>
                  <a:tcPr anchor="ctr">
                    <a:solidFill>
                      <a:srgbClr val="B7C6FE">
                        <a:alpha val="50196"/>
                      </a:srgbClr>
                    </a:solidFill>
                  </a:tcPr>
                </a:tc>
                <a:tc>
                  <a:txBody>
                    <a:bodyPr/>
                    <a:lstStyle/>
                    <a:p>
                      <a:pPr algn="ctr"/>
                      <a:r>
                        <a:rPr lang="en-US" sz="1050" dirty="0" smtClean="0"/>
                        <a:t>Draft</a:t>
                      </a:r>
                      <a:endParaRPr lang="en-US" sz="1050" dirty="0"/>
                    </a:p>
                  </a:txBody>
                  <a:tcPr anchor="ctr">
                    <a:solidFill>
                      <a:srgbClr val="B7C6FE">
                        <a:alpha val="50196"/>
                      </a:srgbClr>
                    </a:solidFill>
                  </a:tcPr>
                </a:tc>
                <a:tc>
                  <a:txBody>
                    <a:bodyPr/>
                    <a:lstStyle/>
                    <a:p>
                      <a:r>
                        <a:rPr lang="en-US" sz="1050" dirty="0" smtClean="0">
                          <a:hlinkClick r:id="rId4"/>
                        </a:rPr>
                        <a:t>Schedule-Aware Bundle Routing for CCSDS </a:t>
                      </a:r>
                      <a:r>
                        <a:rPr lang="en-US" sz="1050" dirty="0" smtClean="0"/>
                        <a:t>(was Contact Graph Routing)</a:t>
                      </a:r>
                      <a:endParaRPr lang="en-US" sz="1050" dirty="0"/>
                    </a:p>
                  </a:txBody>
                  <a:tcPr anchor="ctr">
                    <a:solidFill>
                      <a:srgbClr val="B7C6FE">
                        <a:alpha val="50196"/>
                      </a:srgbClr>
                    </a:solidFill>
                  </a:tcPr>
                </a:tc>
                <a:tc>
                  <a:txBody>
                    <a:bodyPr/>
                    <a:lstStyle/>
                    <a:p>
                      <a:pPr algn="ctr"/>
                      <a:r>
                        <a:rPr lang="en-US" sz="1050" dirty="0" smtClean="0"/>
                        <a:t>OK</a:t>
                      </a:r>
                      <a:endParaRPr lang="en-US" sz="1050" dirty="0"/>
                    </a:p>
                  </a:txBody>
                  <a:tcPr anchor="ctr">
                    <a:solidFill>
                      <a:srgbClr val="B7C6FE">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Start date</a:t>
                      </a:r>
                      <a:r>
                        <a:rPr lang="en-US" sz="1050" b="0" dirty="0" smtClean="0"/>
                        <a:t>: </a:t>
                      </a:r>
                      <a:r>
                        <a:rPr lang="en-US" sz="1050" baseline="0" dirty="0" smtClean="0"/>
                        <a:t>4/15/2015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End date: 12/31/2017</a:t>
                      </a:r>
                      <a:endParaRPr lang="en-US" sz="1050" dirty="0" smtClean="0"/>
                    </a:p>
                    <a:p>
                      <a:endParaRPr lang="en-US" sz="1050" dirty="0"/>
                    </a:p>
                  </a:txBody>
                  <a:tcPr anchor="ctr">
                    <a:solidFill>
                      <a:srgbClr val="B7C6FE">
                        <a:alpha val="50196"/>
                      </a:srgbClr>
                    </a:solidFill>
                  </a:tcPr>
                </a:tc>
                <a:tc>
                  <a:txBody>
                    <a:bodyPr/>
                    <a:lstStyle/>
                    <a:p>
                      <a:r>
                        <a:rPr lang="en-US" sz="1050" dirty="0" smtClean="0"/>
                        <a:t>Minor edits resulting from WG comments; expect draft for</a:t>
                      </a:r>
                      <a:r>
                        <a:rPr lang="en-US" sz="1050" baseline="0" dirty="0" smtClean="0"/>
                        <a:t> initial CESG poll by March 2017</a:t>
                      </a:r>
                      <a:endParaRPr lang="en-US" sz="1050" dirty="0"/>
                    </a:p>
                  </a:txBody>
                  <a:tcPr>
                    <a:solidFill>
                      <a:srgbClr val="B7C6FE">
                        <a:alpha val="50196"/>
                      </a:srgbClr>
                    </a:solidFill>
                  </a:tcPr>
                </a:tc>
              </a:tr>
            </a:tbl>
          </a:graphicData>
        </a:graphic>
      </p:graphicFrame>
      <p:pic>
        <p:nvPicPr>
          <p:cNvPr id="7" name="Picture 4" descr="http://cdn.free-power-point-templates.com/articles/wp-content/uploads/2013/02/animated-traffic-lights-ppt.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972" t="7592" r="69187" b="17395"/>
          <a:stretch/>
        </p:blipFill>
        <p:spPr bwMode="auto">
          <a:xfrm>
            <a:off x="8450689" y="126170"/>
            <a:ext cx="115431" cy="3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0250"/>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1431940"/>
            <a:ext cx="8872537" cy="4992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lnSpcReduction="10000"/>
          </a:bodyPr>
          <a:lstStyle/>
          <a:p>
            <a:pPr defTabSz="914400">
              <a:lnSpc>
                <a:spcPct val="120000"/>
              </a:lnSpc>
              <a:spcBef>
                <a:spcPts val="0"/>
              </a:spcBef>
            </a:pPr>
            <a:r>
              <a:rPr lang="en-US" sz="1900" b="0" dirty="0" smtClean="0"/>
              <a:t>Goals for this meeting cycle:</a:t>
            </a:r>
          </a:p>
          <a:p>
            <a:pPr marL="342900" indent="-342900" defTabSz="914400">
              <a:lnSpc>
                <a:spcPct val="120000"/>
              </a:lnSpc>
              <a:spcBef>
                <a:spcPts val="0"/>
              </a:spcBef>
              <a:buFont typeface="Arial" charset="0"/>
              <a:buChar char="•"/>
            </a:pPr>
            <a:r>
              <a:rPr lang="en-US" sz="1900" b="0" dirty="0" smtClean="0"/>
              <a:t>Complete editing 2</a:t>
            </a:r>
            <a:r>
              <a:rPr lang="en-US" sz="1900" b="0" baseline="30000" dirty="0" smtClean="0"/>
              <a:t>nd</a:t>
            </a:r>
            <a:r>
              <a:rPr lang="en-US" sz="1900" b="0" dirty="0" smtClean="0"/>
              <a:t> draft of Streaming Services Green Book.</a:t>
            </a:r>
          </a:p>
          <a:p>
            <a:pPr marL="342900" indent="-342900" defTabSz="914400">
              <a:lnSpc>
                <a:spcPct val="120000"/>
              </a:lnSpc>
              <a:spcBef>
                <a:spcPts val="0"/>
              </a:spcBef>
              <a:buFont typeface="Arial" charset="0"/>
              <a:buChar char="•"/>
            </a:pPr>
            <a:r>
              <a:rPr lang="en-US" sz="1900" b="0" dirty="0" smtClean="0"/>
              <a:t>Conduct joint meeting with Wireless Working Group to review their projects and discuss requirements for video over wireless networks in space applications</a:t>
            </a:r>
          </a:p>
          <a:p>
            <a:pPr>
              <a:lnSpc>
                <a:spcPct val="120000"/>
              </a:lnSpc>
              <a:spcBef>
                <a:spcPts val="0"/>
              </a:spcBef>
              <a:buSzPct val="95000"/>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Completed editing and added missing content to Green Book Draft</a:t>
            </a:r>
          </a:p>
          <a:p>
            <a:pPr marL="1204913" lvl="2" indent="-290513">
              <a:lnSpc>
                <a:spcPct val="120000"/>
              </a:lnSpc>
              <a:spcBef>
                <a:spcPts val="0"/>
              </a:spcBef>
              <a:buClr>
                <a:srgbClr val="000000"/>
              </a:buClr>
              <a:buSzPct val="95000"/>
              <a:buFont typeface="ArialMT" charset="0"/>
              <a:buChar char="•"/>
            </a:pPr>
            <a:r>
              <a:rPr lang="en-US" sz="1900" b="0" dirty="0" smtClean="0"/>
              <a:t>Green Book is on schedule for delivery to Area Director by 18 November 2016</a:t>
            </a:r>
          </a:p>
          <a:p>
            <a:pPr marL="747713" lvl="1" indent="-290513">
              <a:lnSpc>
                <a:spcPct val="120000"/>
              </a:lnSpc>
              <a:spcBef>
                <a:spcPts val="0"/>
              </a:spcBef>
              <a:buClr>
                <a:srgbClr val="000000"/>
              </a:buClr>
              <a:buSzPct val="95000"/>
              <a:buFont typeface="ArialMT" charset="0"/>
              <a:buChar char="•"/>
            </a:pPr>
            <a:r>
              <a:rPr lang="en-US" sz="1900" b="0" dirty="0" smtClean="0"/>
              <a:t>A demonstration utilizing one of the approaches for streaming video over DTN protocols was provided by DLR</a:t>
            </a:r>
          </a:p>
          <a:p>
            <a:pPr marL="747713" lvl="1" indent="-290513">
              <a:lnSpc>
                <a:spcPct val="120000"/>
              </a:lnSpc>
              <a:spcBef>
                <a:spcPts val="0"/>
              </a:spcBef>
              <a:buClr>
                <a:srgbClr val="000000"/>
              </a:buClr>
              <a:buSzPct val="95000"/>
              <a:buFont typeface="ArialMT" charset="0"/>
              <a:buChar char="•"/>
            </a:pP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None</a:t>
            </a:r>
          </a:p>
          <a:p>
            <a:pPr defTabSz="914400">
              <a:lnSpc>
                <a:spcPct val="120000"/>
              </a:lnSpc>
              <a:spcBef>
                <a:spcPts val="0"/>
              </a:spcBef>
            </a:pPr>
            <a:endParaRPr lang="en-US" sz="1900" b="0" dirty="0" smtClean="0"/>
          </a:p>
        </p:txBody>
      </p:sp>
      <p:sp>
        <p:nvSpPr>
          <p:cNvPr id="6147" name="AutoShape 3"/>
          <p:cNvSpPr>
            <a:spLocks/>
          </p:cNvSpPr>
          <p:nvPr/>
        </p:nvSpPr>
        <p:spPr bwMode="auto">
          <a:xfrm>
            <a:off x="885120" y="126170"/>
            <a:ext cx="737376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0"/>
              </a:spcBef>
            </a:pPr>
            <a:r>
              <a:rPr lang="en-US" sz="2400" dirty="0">
                <a:solidFill>
                  <a:srgbClr val="000099"/>
                </a:solidFill>
              </a:rPr>
              <a:t>SIS Area Report: SIS-MIA Executive Summary </a:t>
            </a:r>
          </a:p>
        </p:txBody>
      </p:sp>
    </p:spTree>
    <p:extLst>
      <p:ext uri="{BB962C8B-B14F-4D97-AF65-F5344CB8AC3E}">
        <p14:creationId xmlns:p14="http://schemas.microsoft.com/office/powerpoint/2010/main" val="12160406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p:txBody>
      </p:sp>
      <p:graphicFrame>
        <p:nvGraphicFramePr>
          <p:cNvPr id="3" name="Table 2"/>
          <p:cNvGraphicFramePr>
            <a:graphicFrameLocks noGrp="1"/>
          </p:cNvGraphicFramePr>
          <p:nvPr>
            <p:extLst>
              <p:ext uri="{D42A27DB-BD31-4B8C-83A1-F6EECF244321}">
                <p14:modId xmlns:p14="http://schemas.microsoft.com/office/powerpoint/2010/main" val="1004530494"/>
              </p:ext>
            </p:extLst>
          </p:nvPr>
        </p:nvGraphicFramePr>
        <p:xfrm>
          <a:off x="346035" y="1393535"/>
          <a:ext cx="8680945" cy="3299460"/>
        </p:xfrm>
        <a:graphic>
          <a:graphicData uri="http://schemas.openxmlformats.org/drawingml/2006/table">
            <a:tbl>
              <a:tblPr firstRow="1" bandRow="1">
                <a:tableStyleId>{5940675A-B579-460E-94D1-54222C63F5DA}</a:tableStyleId>
              </a:tblPr>
              <a:tblGrid>
                <a:gridCol w="693832"/>
                <a:gridCol w="768100"/>
                <a:gridCol w="806505"/>
                <a:gridCol w="1651415"/>
                <a:gridCol w="1728225"/>
                <a:gridCol w="1536200"/>
                <a:gridCol w="1496668"/>
              </a:tblGrid>
              <a:tr h="370840">
                <a:tc>
                  <a:txBody>
                    <a:bodyPr/>
                    <a:lstStyle/>
                    <a:p>
                      <a:pPr algn="ctr"/>
                      <a:r>
                        <a:rPr lang="en-US" sz="1000" b="1" dirty="0" smtClean="0"/>
                        <a:t>Area and WG Name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CCSDS</a:t>
                      </a:r>
                    </a:p>
                    <a:p>
                      <a:pPr algn="ctr"/>
                      <a:r>
                        <a:rPr lang="en-US" sz="1000" b="1" dirty="0" smtClean="0"/>
                        <a:t>Ref #</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Activity</a:t>
                      </a:r>
                    </a:p>
                    <a:p>
                      <a:pPr algn="ctr"/>
                      <a:r>
                        <a:rPr lang="en-US" sz="800" b="0" dirty="0" smtClean="0"/>
                        <a:t>(RB, Pink, Draft, Update)</a:t>
                      </a:r>
                      <a:endParaRPr lang="en-US" sz="1000" b="0"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Document Title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Status</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Start and /</a:t>
                      </a:r>
                      <a:r>
                        <a:rPr lang="en-US" sz="1000" b="1" baseline="0" dirty="0" smtClean="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Comments</a:t>
                      </a:r>
                      <a:endParaRPr lang="en-US" sz="1000" b="1" dirty="0"/>
                    </a:p>
                  </a:txBody>
                  <a:tcPr marL="0" marR="0" anchor="ctr">
                    <a:lnB w="28575" cap="flat" cmpd="sng" algn="ctr">
                      <a:solidFill>
                        <a:schemeClr val="tx1"/>
                      </a:solidFill>
                      <a:prstDash val="solid"/>
                      <a:round/>
                      <a:headEnd type="none" w="med" len="med"/>
                      <a:tailEnd type="none" w="med" len="med"/>
                    </a:lnB>
                  </a:tcPr>
                </a:tc>
              </a:tr>
              <a:tr h="370840">
                <a:tc>
                  <a:txBody>
                    <a:bodyPr/>
                    <a:lstStyle/>
                    <a:p>
                      <a:pPr algn="ctr"/>
                      <a:r>
                        <a:rPr lang="en-US" sz="1050" dirty="0" smtClean="0"/>
                        <a:t>SIS-MIA</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pPr algn="ctr"/>
                      <a:r>
                        <a:rPr lang="en-US" sz="1050" dirty="0" smtClean="0"/>
                        <a:t>CCSDS</a:t>
                      </a:r>
                      <a:r>
                        <a:rPr lang="en-US" sz="1050" baseline="0" dirty="0" smtClean="0"/>
                        <a:t> </a:t>
                      </a:r>
                      <a:r>
                        <a:rPr lang="en-US" sz="1050" dirty="0" smtClean="0"/>
                        <a:t>730.2-G-1</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r>
                        <a:rPr lang="en-US" sz="1050" dirty="0" smtClean="0"/>
                        <a:t>Requirements</a:t>
                      </a:r>
                      <a:r>
                        <a:rPr lang="en-US" sz="1050" baseline="0" dirty="0" smtClean="0"/>
                        <a:t> for Streaming Services over Bundle Protocol</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pPr algn="ctr"/>
                      <a:r>
                        <a:rPr lang="en-US" sz="1050" dirty="0" smtClean="0"/>
                        <a:t>OK</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r>
                        <a:rPr lang="en-US" sz="1050" dirty="0" smtClean="0"/>
                        <a:t>Start date:</a:t>
                      </a:r>
                      <a:r>
                        <a:rPr lang="en-US" sz="1050" baseline="0" dirty="0" smtClean="0"/>
                        <a:t> 3/25/2016</a:t>
                      </a:r>
                    </a:p>
                    <a:p>
                      <a:r>
                        <a:rPr lang="en-US" sz="1050" baseline="0" dirty="0" smtClean="0"/>
                        <a:t>End date: 5/1/2017</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Completed</a:t>
                      </a:r>
                      <a:r>
                        <a:rPr lang="en-US" sz="1050" baseline="0" dirty="0" smtClean="0"/>
                        <a:t> 2</a:t>
                      </a:r>
                      <a:r>
                        <a:rPr lang="en-US" sz="1050" baseline="30000" dirty="0" smtClean="0"/>
                        <a:t>nd</a:t>
                      </a:r>
                      <a:r>
                        <a:rPr lang="en-US" sz="1050" baseline="0" dirty="0" smtClean="0"/>
                        <a:t> Draft Review, on schedule for delivery to Area Director</a:t>
                      </a:r>
                      <a:endParaRPr lang="en-US" sz="1050" dirty="0" smtClean="0"/>
                    </a:p>
                    <a:p>
                      <a:endParaRPr lang="en-US" sz="1050" dirty="0" smtClean="0"/>
                    </a:p>
                    <a:p>
                      <a:r>
                        <a:rPr lang="en-US" sz="1050" dirty="0" smtClean="0"/>
                        <a:t>May pursue a test/demonstration if Agency and ISS resources become</a:t>
                      </a:r>
                      <a:r>
                        <a:rPr lang="en-US" sz="1050" baseline="0" dirty="0" smtClean="0"/>
                        <a:t> available;</a:t>
                      </a:r>
                    </a:p>
                    <a:p>
                      <a:endParaRPr lang="en-US" sz="1050" baseline="0" dirty="0" smtClean="0"/>
                    </a:p>
                    <a:p>
                      <a:r>
                        <a:rPr lang="en-US" sz="1050" baseline="0" dirty="0" smtClean="0"/>
                        <a:t>Could do extended demonstration and documentation with existing resources, personnel availability permitting</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r>
            </a:tbl>
          </a:graphicData>
        </a:graphic>
      </p:graphicFrame>
      <p:sp>
        <p:nvSpPr>
          <p:cNvPr id="5" name="AutoShape 3"/>
          <p:cNvSpPr>
            <a:spLocks/>
          </p:cNvSpPr>
          <p:nvPr/>
        </p:nvSpPr>
        <p:spPr bwMode="auto">
          <a:xfrm>
            <a:off x="885119" y="126170"/>
            <a:ext cx="725854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0"/>
              </a:spcBef>
            </a:pPr>
            <a:r>
              <a:rPr lang="en-US" sz="2400" dirty="0">
                <a:solidFill>
                  <a:srgbClr val="000099"/>
                </a:solidFill>
              </a:rPr>
              <a:t>SIS Area Report: SIS-MIA Executive Summary </a:t>
            </a:r>
          </a:p>
        </p:txBody>
      </p:sp>
      <p:pic>
        <p:nvPicPr>
          <p:cNvPr id="8" name="Picture 4" descr="http://cdn.free-power-point-templates.com/articles/wp-content/uploads/2013/02/animated-traffic-lights-ppt.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72" t="7592" r="69187" b="17395"/>
          <a:stretch/>
        </p:blipFill>
        <p:spPr bwMode="auto">
          <a:xfrm>
            <a:off x="8450689" y="126170"/>
            <a:ext cx="115431" cy="3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5022"/>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p:cNvSpPr>
          <p:nvPr/>
        </p:nvSpPr>
        <p:spPr bwMode="auto">
          <a:xfrm>
            <a:off x="885120" y="126170"/>
            <a:ext cx="737376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0"/>
              </a:spcBef>
            </a:pPr>
            <a:r>
              <a:rPr lang="en-US" sz="2400" dirty="0">
                <a:solidFill>
                  <a:srgbClr val="000099"/>
                </a:solidFill>
              </a:rPr>
              <a:t>SIS Area Report / SIS-MIA Executive Summary </a:t>
            </a:r>
          </a:p>
        </p:txBody>
      </p:sp>
      <p:sp>
        <p:nvSpPr>
          <p:cNvPr id="3" name="Rectangle 2"/>
          <p:cNvSpPr/>
          <p:nvPr/>
        </p:nvSpPr>
        <p:spPr>
          <a:xfrm>
            <a:off x="424260" y="1382014"/>
            <a:ext cx="8295480" cy="3083921"/>
          </a:xfrm>
          <a:prstGeom prst="rect">
            <a:avLst/>
          </a:prstGeom>
        </p:spPr>
        <p:txBody>
          <a:bodyPr wrap="square">
            <a:spAutoFit/>
          </a:bodyPr>
          <a:lstStyle/>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a:t>The Working Group includes many DTN WG participants</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a:t>Conducted a joint meeting with the Onboard Wireless Working Group to become familiar with their proposed projects</a:t>
            </a:r>
          </a:p>
          <a:p>
            <a:pPr marL="1085850" lvl="2" indent="-171450">
              <a:lnSpc>
                <a:spcPct val="120000"/>
              </a:lnSpc>
              <a:spcBef>
                <a:spcPts val="0"/>
              </a:spcBef>
              <a:buClr>
                <a:srgbClr val="000000"/>
              </a:buClr>
              <a:buSzPct val="95000"/>
              <a:buFont typeface="Arial" panose="020B0604020202020204" pitchFamily="34" charset="0"/>
              <a:buChar char="•"/>
            </a:pPr>
            <a:r>
              <a:rPr lang="en-US" sz="1200" b="0" dirty="0"/>
              <a:t>Wireless Working Group reported that currently there is no commitment from Agencies besides NASA for them to proceed with their proposed projects</a:t>
            </a:r>
          </a:p>
          <a:p>
            <a:pPr marL="1085850" lvl="2" indent="-171450">
              <a:lnSpc>
                <a:spcPct val="120000"/>
              </a:lnSpc>
              <a:spcBef>
                <a:spcPts val="0"/>
              </a:spcBef>
              <a:buClr>
                <a:srgbClr val="000000"/>
              </a:buClr>
              <a:buSzPct val="95000"/>
              <a:buFont typeface="Arial" panose="020B0604020202020204" pitchFamily="34" charset="0"/>
              <a:buChar char="•"/>
            </a:pPr>
            <a:r>
              <a:rPr lang="en-US" sz="1200" b="0" dirty="0"/>
              <a:t>If their proposed projects are approved there will likely be MIA (and Voice) Working Group interaction because video likely will impose unique requirements for a space based wireless network</a:t>
            </a:r>
            <a:endParaRPr lang="en-US" sz="1800" b="0" dirty="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Plan to provide WG a final review of the draft Green Book and deliver it to the Area Director on Schedule by 18 Nov. 2016</a:t>
            </a:r>
          </a:p>
        </p:txBody>
      </p:sp>
    </p:spTree>
    <p:extLst>
      <p:ext uri="{BB962C8B-B14F-4D97-AF65-F5344CB8AC3E}">
        <p14:creationId xmlns:p14="http://schemas.microsoft.com/office/powerpoint/2010/main" val="650949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1547155"/>
            <a:ext cx="8872537" cy="48774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Goals for this meeting cycle:</a:t>
            </a:r>
          </a:p>
          <a:p>
            <a:pPr marL="800100" lvl="1" indent="-342900">
              <a:lnSpc>
                <a:spcPct val="120000"/>
              </a:lnSpc>
              <a:spcBef>
                <a:spcPts val="0"/>
              </a:spcBef>
              <a:buFont typeface="Arial" charset="0"/>
              <a:buChar char="•"/>
            </a:pPr>
            <a:r>
              <a:rPr lang="en-US" sz="1900" b="0" dirty="0" smtClean="0"/>
              <a:t>Review comments on the Red book which is now out for Agency review.</a:t>
            </a:r>
          </a:p>
          <a:p>
            <a:pPr marL="800100" lvl="1" indent="-342900">
              <a:lnSpc>
                <a:spcPct val="120000"/>
              </a:lnSpc>
              <a:spcBef>
                <a:spcPts val="0"/>
              </a:spcBef>
              <a:buFont typeface="Arial" charset="0"/>
              <a:buChar char="•"/>
            </a:pPr>
            <a:r>
              <a:rPr lang="en-US" sz="1900" b="0" dirty="0" smtClean="0">
                <a:latin typeface="Arial" pitchFamily="34" charset="0"/>
                <a:cs typeface="Arial" pitchFamily="34" charset="0"/>
                <a:sym typeface="Arial" pitchFamily="34" charset="0"/>
              </a:rPr>
              <a:t>Review green book update due to 5 </a:t>
            </a:r>
            <a:r>
              <a:rPr lang="en-US" sz="1900" b="0" dirty="0">
                <a:latin typeface="Arial" pitchFamily="34" charset="0"/>
                <a:cs typeface="Arial" pitchFamily="34" charset="0"/>
                <a:sym typeface="Arial" pitchFamily="34" charset="0"/>
              </a:rPr>
              <a:t>year review cycle . </a:t>
            </a: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Reviewed CESG comments previous to Agency Review</a:t>
            </a:r>
          </a:p>
          <a:p>
            <a:pPr marL="747713" lvl="1" indent="-290513">
              <a:lnSpc>
                <a:spcPct val="120000"/>
              </a:lnSpc>
              <a:spcBef>
                <a:spcPts val="0"/>
              </a:spcBef>
              <a:buClr>
                <a:srgbClr val="000000"/>
              </a:buClr>
              <a:buSzPct val="95000"/>
              <a:buFont typeface="ArialMT" charset="0"/>
              <a:buChar char="•"/>
            </a:pPr>
            <a:r>
              <a:rPr lang="en-US" sz="1900" b="0" dirty="0" smtClean="0"/>
              <a:t>Reviewed green book, inputs from Marshall still missing, should be available before Spring Meeting, DLR should update the last chapter of the book and send it to the group for review.</a:t>
            </a:r>
          </a:p>
          <a:p>
            <a:pPr defTabSz="914400">
              <a:lnSpc>
                <a:spcPct val="120000"/>
              </a:lnSpc>
              <a:spcBef>
                <a:spcPts val="0"/>
              </a:spcBef>
            </a:pP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No problems at the moment</a:t>
            </a:r>
          </a:p>
          <a:p>
            <a:pPr defTabSz="914400">
              <a:lnSpc>
                <a:spcPct val="120000"/>
              </a:lnSpc>
              <a:spcBef>
                <a:spcPts val="0"/>
              </a:spcBef>
            </a:pPr>
            <a:endParaRPr lang="en-US" sz="1900" b="0" dirty="0" smtClean="0"/>
          </a:p>
        </p:txBody>
      </p:sp>
      <p:sp>
        <p:nvSpPr>
          <p:cNvPr id="6147" name="AutoShape 3"/>
          <p:cNvSpPr>
            <a:spLocks/>
          </p:cNvSpPr>
          <p:nvPr/>
        </p:nvSpPr>
        <p:spPr bwMode="auto">
          <a:xfrm>
            <a:off x="885120" y="126170"/>
            <a:ext cx="775781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defTabSz="914400">
              <a:lnSpc>
                <a:spcPct val="90000"/>
              </a:lnSpc>
              <a:spcBef>
                <a:spcPts val="0"/>
              </a:spcBef>
            </a:pPr>
            <a:r>
              <a:rPr lang="en-US" sz="2400" dirty="0">
                <a:solidFill>
                  <a:srgbClr val="000099"/>
                </a:solidFill>
              </a:rPr>
              <a:t>SIS Area Report / SIS-VOICE Executive Summary </a:t>
            </a:r>
          </a:p>
        </p:txBody>
      </p:sp>
    </p:spTree>
    <p:extLst>
      <p:ext uri="{BB962C8B-B14F-4D97-AF65-F5344CB8AC3E}">
        <p14:creationId xmlns:p14="http://schemas.microsoft.com/office/powerpoint/2010/main" val="153395507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1316725"/>
            <a:ext cx="8872537" cy="50694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lnSpcReduction="10000"/>
          </a:bodyPr>
          <a:lstStyle/>
          <a:p>
            <a:pPr defTabSz="914400">
              <a:lnSpc>
                <a:spcPct val="120000"/>
              </a:lnSpc>
              <a:spcBef>
                <a:spcPts val="0"/>
              </a:spcBef>
            </a:pPr>
            <a:r>
              <a:rPr lang="en-US" sz="1900" b="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Interaction with other WGs</a:t>
            </a:r>
          </a:p>
          <a:p>
            <a:pPr marL="742950" lvl="1" indent="-285750">
              <a:lnSpc>
                <a:spcPct val="130000"/>
              </a:lnSpc>
              <a:spcBef>
                <a:spcPts val="0"/>
              </a:spcBef>
              <a:buClr>
                <a:srgbClr val="000000"/>
              </a:buClr>
              <a:buSzPct val="95000"/>
              <a:buFont typeface="Arial" panose="020B0604020202020204" pitchFamily="34" charset="0"/>
              <a:buChar char="•"/>
            </a:pPr>
            <a:r>
              <a:rPr lang="en-US" sz="1200" b="0" dirty="0" smtClean="0"/>
              <a:t>None</a:t>
            </a:r>
            <a:endParaRPr lang="en-US" sz="1800" b="0" dirty="0" smtClean="0"/>
          </a:p>
          <a:p>
            <a:pPr>
              <a:lnSpc>
                <a:spcPct val="120000"/>
              </a:lnSpc>
              <a:spcBef>
                <a:spcPts val="0"/>
              </a:spcBef>
              <a:buClr>
                <a:srgbClr val="000000"/>
              </a:buClr>
              <a:buSzPct val="95000"/>
            </a:pPr>
            <a:r>
              <a:rPr lang="en-US" sz="1800" b="0" dirty="0" smtClean="0"/>
              <a:t>		</a:t>
            </a:r>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smtClean="0"/>
              <a:t>None immediate</a:t>
            </a:r>
          </a:p>
          <a:p>
            <a:pPr marL="742950" lvl="1" indent="-285750">
              <a:lnSpc>
                <a:spcPct val="120000"/>
              </a:lnSpc>
              <a:spcBef>
                <a:spcPts val="0"/>
              </a:spcBef>
              <a:buClr>
                <a:srgbClr val="000000"/>
              </a:buClr>
              <a:buSzPct val="95000"/>
              <a:buFont typeface="Arial" panose="020B0604020202020204" pitchFamily="34" charset="0"/>
              <a:buChar char="•"/>
            </a:pPr>
            <a:endParaRPr lang="en-US" sz="1200" b="0" dirty="0" smtClean="0"/>
          </a:p>
        </p:txBody>
      </p:sp>
      <p:sp>
        <p:nvSpPr>
          <p:cNvPr id="6147" name="AutoShape 3"/>
          <p:cNvSpPr>
            <a:spLocks/>
          </p:cNvSpPr>
          <p:nvPr/>
        </p:nvSpPr>
        <p:spPr bwMode="auto">
          <a:xfrm>
            <a:off x="885120" y="126170"/>
            <a:ext cx="775781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000" dirty="0">
                <a:solidFill>
                  <a:srgbClr val="000099"/>
                </a:solidFill>
                <a:latin typeface="+mj-lt"/>
                <a:ea typeface="+mj-ea"/>
                <a:cs typeface="+mj-cs"/>
              </a:rPr>
              <a:t>SIS </a:t>
            </a:r>
            <a:r>
              <a:rPr lang="en-US" sz="2000">
                <a:solidFill>
                  <a:srgbClr val="000099"/>
                </a:solidFill>
                <a:latin typeface="+mj-lt"/>
                <a:ea typeface="+mj-ea"/>
                <a:cs typeface="+mj-cs"/>
              </a:rPr>
              <a:t>Area </a:t>
            </a:r>
            <a:r>
              <a:rPr lang="en-US" sz="2000" smtClean="0">
                <a:solidFill>
                  <a:srgbClr val="000099"/>
                </a:solidFill>
                <a:latin typeface="+mj-lt"/>
                <a:ea typeface="+mj-ea"/>
                <a:cs typeface="+mj-cs"/>
              </a:rPr>
              <a:t>Report / SIS-VOICE </a:t>
            </a:r>
            <a:r>
              <a:rPr lang="en-US" sz="2000" dirty="0">
                <a:solidFill>
                  <a:srgbClr val="000099"/>
                </a:solidFill>
                <a:latin typeface="+mj-lt"/>
                <a:ea typeface="+mj-ea"/>
                <a:cs typeface="+mj-cs"/>
              </a:rPr>
              <a:t>Executive Summary </a:t>
            </a:r>
          </a:p>
        </p:txBody>
      </p:sp>
      <p:graphicFrame>
        <p:nvGraphicFramePr>
          <p:cNvPr id="3" name="Table 2"/>
          <p:cNvGraphicFramePr>
            <a:graphicFrameLocks noGrp="1"/>
          </p:cNvGraphicFramePr>
          <p:nvPr>
            <p:extLst>
              <p:ext uri="{D42A27DB-BD31-4B8C-83A1-F6EECF244321}">
                <p14:modId xmlns:p14="http://schemas.microsoft.com/office/powerpoint/2010/main" val="1386455878"/>
              </p:ext>
            </p:extLst>
          </p:nvPr>
        </p:nvGraphicFramePr>
        <p:xfrm>
          <a:off x="346035" y="1931204"/>
          <a:ext cx="8680945" cy="2590800"/>
        </p:xfrm>
        <a:graphic>
          <a:graphicData uri="http://schemas.openxmlformats.org/drawingml/2006/table">
            <a:tbl>
              <a:tblPr firstRow="1" bandRow="1">
                <a:tableStyleId>{5940675A-B579-460E-94D1-54222C63F5DA}</a:tableStyleId>
              </a:tblPr>
              <a:tblGrid>
                <a:gridCol w="693832"/>
                <a:gridCol w="768100"/>
                <a:gridCol w="806505"/>
                <a:gridCol w="1651415"/>
                <a:gridCol w="1728225"/>
                <a:gridCol w="1536200"/>
                <a:gridCol w="1496668"/>
              </a:tblGrid>
              <a:tr h="370840">
                <a:tc>
                  <a:txBody>
                    <a:bodyPr/>
                    <a:lstStyle/>
                    <a:p>
                      <a:pPr algn="ctr"/>
                      <a:r>
                        <a:rPr lang="en-US" sz="1000" b="1" dirty="0" smtClean="0"/>
                        <a:t>Area and WG Name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CCSDS</a:t>
                      </a:r>
                    </a:p>
                    <a:p>
                      <a:pPr algn="ctr"/>
                      <a:r>
                        <a:rPr lang="en-US" sz="1000" b="1" dirty="0" smtClean="0"/>
                        <a:t>Ref #</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Activity</a:t>
                      </a:r>
                    </a:p>
                    <a:p>
                      <a:pPr algn="ctr"/>
                      <a:r>
                        <a:rPr lang="en-US" sz="800" b="0" dirty="0" smtClean="0"/>
                        <a:t>(RB, Pink, Draft, Update)</a:t>
                      </a:r>
                      <a:endParaRPr lang="en-US" sz="1000" b="0"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Document Title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Status</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Start and /</a:t>
                      </a:r>
                      <a:r>
                        <a:rPr lang="en-US" sz="1000" b="1" baseline="0" dirty="0" smtClean="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Comments</a:t>
                      </a:r>
                      <a:endParaRPr lang="en-US" sz="1000" b="1" dirty="0"/>
                    </a:p>
                  </a:txBody>
                  <a:tcPr marL="0" marR="0" anchor="ctr">
                    <a:lnB w="28575" cap="flat" cmpd="sng" algn="ctr">
                      <a:solidFill>
                        <a:schemeClr val="tx1"/>
                      </a:solidFill>
                      <a:prstDash val="solid"/>
                      <a:round/>
                      <a:headEnd type="none" w="med" len="med"/>
                      <a:tailEnd type="none" w="med" len="med"/>
                    </a:lnB>
                  </a:tcPr>
                </a:tc>
              </a:tr>
              <a:tr h="370840">
                <a:tc>
                  <a:txBody>
                    <a:bodyPr/>
                    <a:lstStyle/>
                    <a:p>
                      <a:pPr algn="ctr"/>
                      <a:r>
                        <a:rPr lang="en-US" sz="1050" dirty="0" smtClean="0"/>
                        <a:t>SIS-Voice</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en-US" sz="1050" dirty="0" smtClean="0"/>
                        <a:t>766.2-B-1</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de-DE" sz="1050" dirty="0" smtClean="0"/>
                        <a:t>RB</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en-US" sz="1050" dirty="0" smtClean="0"/>
                        <a:t>Voice and Audio Communications</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en-US" sz="1050" dirty="0" smtClean="0"/>
                        <a:t>OK</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en-US" sz="1050" dirty="0" smtClean="0"/>
                        <a:t>Start date:</a:t>
                      </a:r>
                      <a:r>
                        <a:rPr lang="en-US" sz="1050" baseline="0" dirty="0" smtClean="0"/>
                        <a:t> 5/3//2010</a:t>
                      </a:r>
                    </a:p>
                    <a:p>
                      <a:pPr algn="ctr"/>
                      <a:r>
                        <a:rPr lang="en-US" sz="1050" baseline="0" dirty="0" smtClean="0"/>
                        <a:t>End date: 12/31/2017</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r>
                        <a:rPr lang="de-DE" sz="1050" dirty="0" smtClean="0"/>
                        <a:t>Book </a:t>
                      </a:r>
                      <a:r>
                        <a:rPr lang="de-DE" sz="1050" dirty="0" err="1" smtClean="0"/>
                        <a:t>went</a:t>
                      </a:r>
                      <a:r>
                        <a:rPr lang="de-DE" sz="1050" dirty="0" smtClean="0"/>
                        <a:t> out </a:t>
                      </a:r>
                      <a:r>
                        <a:rPr lang="de-DE" sz="1050" dirty="0" err="1" smtClean="0"/>
                        <a:t>for</a:t>
                      </a:r>
                      <a:r>
                        <a:rPr lang="de-DE" sz="1050" dirty="0" smtClean="0"/>
                        <a:t> Agency </a:t>
                      </a:r>
                      <a:r>
                        <a:rPr lang="de-DE" sz="1050" dirty="0" err="1" smtClean="0"/>
                        <a:t>review</a:t>
                      </a:r>
                      <a:r>
                        <a:rPr lang="de-DE" sz="1050" dirty="0" smtClean="0"/>
                        <a:t> 20/18/2016</a:t>
                      </a:r>
                    </a:p>
                    <a:p>
                      <a:endParaRPr lang="de-DE" sz="1050" dirty="0" smtClean="0"/>
                    </a:p>
                    <a:p>
                      <a:r>
                        <a:rPr lang="de-DE" sz="1050" dirty="0" err="1" smtClean="0"/>
                        <a:t>Possible</a:t>
                      </a:r>
                      <a:r>
                        <a:rPr lang="de-DE" sz="1050" dirty="0" smtClean="0"/>
                        <a:t> </a:t>
                      </a:r>
                      <a:r>
                        <a:rPr lang="de-DE" sz="1050" baseline="0" dirty="0" smtClean="0"/>
                        <a:t>update after Agency </a:t>
                      </a:r>
                      <a:r>
                        <a:rPr lang="de-DE" sz="1050" baseline="0" dirty="0" err="1" smtClean="0"/>
                        <a:t>review</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r>
              <a:tr h="370840">
                <a:tc>
                  <a:txBody>
                    <a:bodyPr/>
                    <a:lstStyle/>
                    <a:p>
                      <a:pPr algn="ctr"/>
                      <a:r>
                        <a:rPr lang="en-US" sz="1050" dirty="0" smtClean="0"/>
                        <a:t>SIS-Voice</a:t>
                      </a:r>
                      <a:endParaRPr lang="en-US" sz="1050" dirty="0"/>
                    </a:p>
                  </a:txBody>
                  <a:tcPr anchor="ctr">
                    <a:solidFill>
                      <a:srgbClr val="B8FFB8">
                        <a:alpha val="50196"/>
                      </a:srgbClr>
                    </a:solidFill>
                  </a:tcPr>
                </a:tc>
                <a:tc>
                  <a:txBody>
                    <a:bodyPr/>
                    <a:lstStyle/>
                    <a:p>
                      <a:pPr algn="ctr"/>
                      <a:r>
                        <a:rPr lang="en-US" sz="1050" dirty="0" smtClean="0"/>
                        <a:t>706.2-G-2</a:t>
                      </a:r>
                      <a:endParaRPr lang="en-US" sz="1050" dirty="0"/>
                    </a:p>
                  </a:txBody>
                  <a:tcPr anchor="ctr">
                    <a:solidFill>
                      <a:srgbClr val="B8FFB8">
                        <a:alpha val="50196"/>
                      </a:srgbClr>
                    </a:solidFill>
                  </a:tcPr>
                </a:tc>
                <a:tc>
                  <a:txBody>
                    <a:bodyPr/>
                    <a:lstStyle/>
                    <a:p>
                      <a:pPr algn="ctr"/>
                      <a:r>
                        <a:rPr lang="de-DE" sz="1050" dirty="0" err="1" smtClean="0"/>
                        <a:t>Draft</a:t>
                      </a:r>
                      <a:endParaRPr lang="en-US" sz="1050" dirty="0"/>
                    </a:p>
                  </a:txBody>
                  <a:tcPr anchor="ctr">
                    <a:solidFill>
                      <a:srgbClr val="B8FFB8">
                        <a:alpha val="50196"/>
                      </a:srgbClr>
                    </a:solidFill>
                  </a:tcPr>
                </a:tc>
                <a:tc>
                  <a:txBody>
                    <a:bodyPr/>
                    <a:lstStyle/>
                    <a:p>
                      <a:pPr algn="ctr"/>
                      <a:r>
                        <a:rPr lang="en-US" sz="1050" dirty="0" smtClean="0"/>
                        <a:t>Voice Communications</a:t>
                      </a:r>
                      <a:endParaRPr lang="en-US" sz="1050" dirty="0"/>
                    </a:p>
                  </a:txBody>
                  <a:tcPr anchor="ctr">
                    <a:solidFill>
                      <a:srgbClr val="B8FFB8">
                        <a:alpha val="50196"/>
                      </a:srgbClr>
                    </a:solidFill>
                  </a:tcPr>
                </a:tc>
                <a:tc>
                  <a:txBody>
                    <a:bodyPr/>
                    <a:lstStyle/>
                    <a:p>
                      <a:pPr algn="ctr"/>
                      <a:r>
                        <a:rPr lang="en-US" sz="1050" dirty="0" smtClean="0"/>
                        <a:t>OK</a:t>
                      </a:r>
                      <a:endParaRPr lang="en-US" sz="1050" dirty="0"/>
                    </a:p>
                  </a:txBody>
                  <a:tcPr anchor="ctr">
                    <a:solidFill>
                      <a:srgbClr val="B8FFB8">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Start date</a:t>
                      </a:r>
                      <a:r>
                        <a:rPr lang="en-US" sz="1050" b="0" dirty="0" smtClean="0"/>
                        <a:t>: </a:t>
                      </a:r>
                      <a:r>
                        <a:rPr lang="en-US" sz="1050" baseline="0" dirty="0" smtClean="0"/>
                        <a:t>4/15/2015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t>End date: 07/1/2017</a:t>
                      </a:r>
                      <a:endParaRPr lang="en-US" sz="1050" dirty="0" smtClean="0"/>
                    </a:p>
                    <a:p>
                      <a:pPr algn="ctr"/>
                      <a:endParaRPr lang="en-US" sz="1050" dirty="0"/>
                    </a:p>
                  </a:txBody>
                  <a:tcPr anchor="ctr">
                    <a:solidFill>
                      <a:srgbClr val="B8FFB8">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Draft 60</a:t>
                      </a:r>
                      <a:r>
                        <a:rPr lang="en-US" sz="1050" baseline="0" dirty="0" smtClean="0"/>
                        <a:t> % </a:t>
                      </a:r>
                      <a:r>
                        <a:rPr lang="en-US" sz="1050" dirty="0" smtClean="0"/>
                        <a:t>complete</a:t>
                      </a:r>
                    </a:p>
                    <a:p>
                      <a:endParaRPr lang="en-US" sz="1050" dirty="0" smtClean="0"/>
                    </a:p>
                    <a:p>
                      <a:r>
                        <a:rPr lang="en-US" sz="1050" dirty="0" smtClean="0"/>
                        <a:t>Minor edits resulting from WG comments</a:t>
                      </a:r>
                      <a:r>
                        <a:rPr lang="en-US" sz="1050" baseline="0" dirty="0" smtClean="0"/>
                        <a:t> to be reviewed at Spring meeting</a:t>
                      </a:r>
                      <a:endParaRPr lang="en-US" sz="1050" dirty="0"/>
                    </a:p>
                  </a:txBody>
                  <a:tcPr anchor="ctr">
                    <a:solidFill>
                      <a:srgbClr val="B8FFB8">
                        <a:alpha val="50196"/>
                      </a:srgbClr>
                    </a:solidFill>
                  </a:tcPr>
                </a:tc>
              </a:tr>
            </a:tbl>
          </a:graphicData>
        </a:graphic>
      </p:graphicFrame>
      <p:pic>
        <p:nvPicPr>
          <p:cNvPr id="7" name="Picture 4" descr="http://cdn.free-power-point-templates.com/articles/wp-content/uploads/2013/02/animated-traffic-lights-ppt.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972" t="7592" r="69187" b="17395"/>
          <a:stretch/>
        </p:blipFill>
        <p:spPr bwMode="auto">
          <a:xfrm>
            <a:off x="8450689" y="126170"/>
            <a:ext cx="115431" cy="31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73979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400" dirty="0">
                <a:solidFill>
                  <a:srgbClr val="000099"/>
                </a:solidFill>
                <a:latin typeface="+mj-lt"/>
                <a:ea typeface="+mj-ea"/>
                <a:cs typeface="+mj-cs"/>
              </a:rPr>
              <a:t>SIS Area: Approved Project Status</a:t>
            </a:r>
          </a:p>
        </p:txBody>
      </p:sp>
      <p:graphicFrame>
        <p:nvGraphicFramePr>
          <p:cNvPr id="5" name="Table 4"/>
          <p:cNvGraphicFramePr>
            <a:graphicFrameLocks noGrp="1"/>
          </p:cNvGraphicFramePr>
          <p:nvPr>
            <p:extLst>
              <p:ext uri="{D42A27DB-BD31-4B8C-83A1-F6EECF244321}">
                <p14:modId xmlns:p14="http://schemas.microsoft.com/office/powerpoint/2010/main" val="1987437585"/>
              </p:ext>
            </p:extLst>
          </p:nvPr>
        </p:nvGraphicFramePr>
        <p:xfrm>
          <a:off x="270640" y="1201510"/>
          <a:ext cx="8680945" cy="2842260"/>
        </p:xfrm>
        <a:graphic>
          <a:graphicData uri="http://schemas.openxmlformats.org/drawingml/2006/table">
            <a:tbl>
              <a:tblPr firstRow="1" bandRow="1">
                <a:tableStyleId>{5940675A-B579-460E-94D1-54222C63F5DA}</a:tableStyleId>
              </a:tblPr>
              <a:tblGrid>
                <a:gridCol w="693832"/>
                <a:gridCol w="768100"/>
                <a:gridCol w="806505"/>
                <a:gridCol w="1651415"/>
                <a:gridCol w="1728225"/>
                <a:gridCol w="1536200"/>
                <a:gridCol w="1496668"/>
              </a:tblGrid>
              <a:tr h="370840">
                <a:tc>
                  <a:txBody>
                    <a:bodyPr/>
                    <a:lstStyle/>
                    <a:p>
                      <a:pPr algn="ctr"/>
                      <a:r>
                        <a:rPr lang="en-US" sz="1000" b="1" dirty="0" smtClean="0"/>
                        <a:t>Area and WG Name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CCSDS</a:t>
                      </a:r>
                    </a:p>
                    <a:p>
                      <a:pPr algn="ctr"/>
                      <a:r>
                        <a:rPr lang="en-US" sz="1000" b="1" dirty="0" smtClean="0"/>
                        <a:t>Ref #</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Activity</a:t>
                      </a:r>
                    </a:p>
                    <a:p>
                      <a:pPr algn="ctr"/>
                      <a:r>
                        <a:rPr lang="en-US" sz="800" b="0" dirty="0" smtClean="0"/>
                        <a:t>(RB, Pink, Draft, Update)</a:t>
                      </a:r>
                      <a:endParaRPr lang="en-US" sz="1000" b="0"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Document Title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Status</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Start and /</a:t>
                      </a:r>
                      <a:r>
                        <a:rPr lang="en-US" sz="1000" b="1" baseline="0" dirty="0" smtClean="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Comments</a:t>
                      </a:r>
                      <a:endParaRPr lang="en-US" sz="1000" b="1" dirty="0"/>
                    </a:p>
                  </a:txBody>
                  <a:tcPr marL="0" marR="0" anchor="ctr">
                    <a:lnB w="28575" cap="flat" cmpd="sng" algn="ctr">
                      <a:solidFill>
                        <a:schemeClr val="tx1"/>
                      </a:solidFill>
                      <a:prstDash val="solid"/>
                      <a:round/>
                      <a:headEnd type="none" w="med" len="med"/>
                      <a:tailEnd type="none" w="med" len="med"/>
                    </a:lnB>
                  </a:tcPr>
                </a:tc>
              </a:tr>
              <a:tr h="370840">
                <a:tc>
                  <a:txBody>
                    <a:bodyPr/>
                    <a:lstStyle/>
                    <a:p>
                      <a:pPr algn="ctr"/>
                      <a:r>
                        <a:rPr lang="en-US" sz="1050" dirty="0" smtClean="0"/>
                        <a:t>SIS-CFDPv1</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CCSDS 720.1-G-4</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r>
                        <a:rPr lang="en-US" sz="900" dirty="0" smtClean="0"/>
                        <a:t>CCSDS File Delivery Protocol (CFDP)—Part 1: Introduction and Overview</a:t>
                      </a:r>
                      <a:endParaRPr lang="en-US" sz="90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Problem; Delayed</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Start: 9/13/2013</a:t>
                      </a:r>
                    </a:p>
                    <a:p>
                      <a:pPr algn="ctr"/>
                      <a:r>
                        <a:rPr lang="en-US" sz="1050" dirty="0" smtClean="0"/>
                        <a:t>End: 12/31/2016</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Edits</a:t>
                      </a:r>
                      <a:r>
                        <a:rPr lang="en-US" sz="1050" baseline="0" dirty="0" smtClean="0"/>
                        <a:t> completed; ready to go to technical editor when BB complete</a:t>
                      </a:r>
                      <a:endParaRPr lang="en-US" sz="1050" dirty="0" smtClean="0"/>
                    </a:p>
                    <a:p>
                      <a:pPr algn="l"/>
                      <a:endParaRPr lang="en-US" sz="1050" dirty="0" smtClean="0"/>
                    </a:p>
                    <a:p>
                      <a:pPr algn="l"/>
                      <a:r>
                        <a:rPr lang="en-US" sz="1050" dirty="0" smtClean="0"/>
                        <a:t>To</a:t>
                      </a:r>
                      <a:r>
                        <a:rPr lang="en-US" sz="1050" baseline="0" dirty="0" smtClean="0"/>
                        <a:t> be published synchronized with updated Blue Book</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SIS-CFDPv1</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CCSDS 720.2-G-4</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r>
                        <a:rPr lang="en-US" sz="900" dirty="0" smtClean="0"/>
                        <a:t>CCSDS File Delivery Protocol (CFDP)—Part 2: Implementers Guide.</a:t>
                      </a:r>
                      <a:endParaRPr lang="en-US" sz="90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Problem; Delayed</a:t>
                      </a:r>
                    </a:p>
                    <a:p>
                      <a:pPr algn="ct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Start: 10/1/2013</a:t>
                      </a:r>
                    </a:p>
                    <a:p>
                      <a:pPr algn="ctr"/>
                      <a:r>
                        <a:rPr lang="en-US" sz="1050" dirty="0" smtClean="0"/>
                        <a:t>End: 12/31/2016</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vMerge="1">
                  <a:txBody>
                    <a:bodyPr/>
                    <a:lstStyle/>
                    <a:p>
                      <a:endParaRPr lang="en-US" sz="105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SIS-CFDPv1</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r>
                        <a:rPr lang="en-US" sz="900" dirty="0" smtClean="0"/>
                        <a:t>CCSDS File Delivery Protocol (CFDP)</a:t>
                      </a:r>
                      <a:r>
                        <a:rPr lang="en-US" sz="900" baseline="0" dirty="0" smtClean="0"/>
                        <a:t> Revisions -- </a:t>
                      </a:r>
                      <a:r>
                        <a:rPr lang="en-US" sz="900" dirty="0" smtClean="0"/>
                        <a:t>Interoperability Test Plan and Report</a:t>
                      </a:r>
                      <a:endParaRPr lang="en-US" sz="90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Problem; Delayed</a:t>
                      </a:r>
                    </a:p>
                    <a:p>
                      <a:pPr algn="ct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a:txBody>
                    <a:bodyPr/>
                    <a:lstStyle/>
                    <a:p>
                      <a:pPr algn="ctr"/>
                      <a:r>
                        <a:rPr lang="en-US" sz="1050" dirty="0" smtClean="0"/>
                        <a:t>Start: 10/1/2013</a:t>
                      </a:r>
                    </a:p>
                    <a:p>
                      <a:pPr algn="ctr"/>
                      <a:r>
                        <a:rPr lang="en-US" sz="1050" dirty="0" smtClean="0"/>
                        <a:t>End: 12/31/2016</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c vMerge="1">
                  <a:txBody>
                    <a:bodyPr/>
                    <a:lstStyle/>
                    <a:p>
                      <a:endParaRPr lang="en-US" sz="105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8FFB8">
                        <a:alpha val="50196"/>
                      </a:srgb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SIS-CFDPv1</a:t>
                      </a:r>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CCSDS 727.0-B-5</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Red</a:t>
                      </a:r>
                      <a:r>
                        <a:rPr lang="en-US" sz="1050" baseline="0" dirty="0" smtClean="0"/>
                        <a:t> Book</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900" dirty="0" smtClean="0"/>
                        <a:t>CCSDS File Delivery Protocol (CFDP).</a:t>
                      </a:r>
                      <a:endParaRPr lang="en-US" sz="90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Problem; Delayed</a:t>
                      </a:r>
                    </a:p>
                    <a:p>
                      <a:pPr algn="ct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Start: 9/13/2013</a:t>
                      </a:r>
                    </a:p>
                    <a:p>
                      <a:pPr algn="ctr"/>
                      <a:r>
                        <a:rPr lang="en-US" sz="1050" dirty="0" smtClean="0"/>
                        <a:t>End: 12/31/2016</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t>Agency</a:t>
                      </a:r>
                      <a:r>
                        <a:rPr lang="en-US" sz="1050" baseline="0" dirty="0" smtClean="0"/>
                        <a:t> review complete and all RIDs addressed</a:t>
                      </a:r>
                      <a:endParaRPr lang="en-US" sz="1050" dirty="0"/>
                    </a:p>
                  </a:txBody>
                  <a:tcPr>
                    <a:lnT w="28575" cap="flat" cmpd="sng" algn="ctr">
                      <a:solidFill>
                        <a:schemeClr val="tx1"/>
                      </a:solidFill>
                      <a:prstDash val="solid"/>
                      <a:round/>
                      <a:headEnd type="none" w="med" len="med"/>
                      <a:tailEnd type="none" w="med" len="med"/>
                    </a:lnT>
                    <a:solidFill>
                      <a:srgbClr val="B7C6FE">
                        <a:alpha val="50196"/>
                      </a:srgb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51117868"/>
              </p:ext>
            </p:extLst>
          </p:nvPr>
        </p:nvGraphicFramePr>
        <p:xfrm>
          <a:off x="270639" y="4158695"/>
          <a:ext cx="8680945" cy="2430780"/>
        </p:xfrm>
        <a:graphic>
          <a:graphicData uri="http://schemas.openxmlformats.org/drawingml/2006/table">
            <a:tbl>
              <a:tblPr firstRow="1" bandRow="1">
                <a:tableStyleId>{5940675A-B579-460E-94D1-54222C63F5DA}</a:tableStyleId>
              </a:tblPr>
              <a:tblGrid>
                <a:gridCol w="693832"/>
                <a:gridCol w="768100"/>
                <a:gridCol w="806505"/>
                <a:gridCol w="1651415"/>
                <a:gridCol w="1728225"/>
                <a:gridCol w="1536200"/>
                <a:gridCol w="1496668"/>
              </a:tblGrid>
              <a:tr h="370840">
                <a:tc>
                  <a:txBody>
                    <a:bodyPr/>
                    <a:lstStyle/>
                    <a:p>
                      <a:pPr algn="ctr"/>
                      <a:r>
                        <a:rPr lang="en-US" sz="1000" b="1" dirty="0" smtClean="0"/>
                        <a:t>Area and WG Name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CCSDS</a:t>
                      </a:r>
                    </a:p>
                    <a:p>
                      <a:pPr algn="ctr"/>
                      <a:r>
                        <a:rPr lang="en-US" sz="1000" b="1" dirty="0" smtClean="0"/>
                        <a:t>Ref #</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Activity</a:t>
                      </a:r>
                    </a:p>
                    <a:p>
                      <a:pPr algn="ctr"/>
                      <a:r>
                        <a:rPr lang="en-US" sz="800" b="0" dirty="0" smtClean="0"/>
                        <a:t>(RB, Pink, Draft, Update)</a:t>
                      </a:r>
                      <a:endParaRPr lang="en-US" sz="1000" b="0"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Document Title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Status</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Start and /</a:t>
                      </a:r>
                      <a:r>
                        <a:rPr lang="en-US" sz="1000" b="1" baseline="0" dirty="0" smtClean="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Comments</a:t>
                      </a:r>
                      <a:endParaRPr lang="en-US" sz="1000" b="1" dirty="0"/>
                    </a:p>
                  </a:txBody>
                  <a:tcPr marL="0" marR="0" anchor="ctr">
                    <a:lnB w="28575" cap="flat" cmpd="sng" algn="ctr">
                      <a:solidFill>
                        <a:schemeClr val="tx1"/>
                      </a:solidFill>
                      <a:prstDash val="solid"/>
                      <a:round/>
                      <a:headEnd type="none" w="med" len="med"/>
                      <a:tailEnd type="none" w="med" len="med"/>
                    </a:lnB>
                  </a:tcPr>
                </a:tc>
              </a:tr>
              <a:tr h="370840">
                <a:tc>
                  <a:txBody>
                    <a:bodyPr/>
                    <a:lstStyle/>
                    <a:p>
                      <a:pPr algn="ctr"/>
                      <a:r>
                        <a:rPr lang="en-US" sz="1050" dirty="0" smtClean="0"/>
                        <a:t>SIS-DTN</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CCSDS 734.5-B-1</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hlinkClick r:id="rId2"/>
                        </a:rPr>
                        <a:t>Bundle Security Protocol for CCSDS</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r>
                        <a:rPr lang="en-US" sz="1050" dirty="0" smtClean="0"/>
                        <a:t>OK</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t>Start date:</a:t>
                      </a:r>
                      <a:r>
                        <a:rPr lang="en-US" sz="1050" baseline="0" dirty="0" smtClean="0"/>
                        <a:t> 4/15/2015</a:t>
                      </a:r>
                    </a:p>
                    <a:p>
                      <a:r>
                        <a:rPr lang="en-US" sz="1050" baseline="0" dirty="0" smtClean="0"/>
                        <a:t>End date: 12/31/2018</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t>Will review IETF security document for possible alignment and proceed with Agency Review target 1Q</a:t>
                      </a:r>
                      <a:r>
                        <a:rPr lang="en-US" sz="1050" baseline="0" dirty="0" smtClean="0"/>
                        <a:t> CY2017</a:t>
                      </a:r>
                      <a:endParaRPr lang="en-US" sz="1050" dirty="0"/>
                    </a:p>
                  </a:txBody>
                  <a:tcPr>
                    <a:lnT w="28575" cap="flat" cmpd="sng" algn="ctr">
                      <a:solidFill>
                        <a:schemeClr val="tx1"/>
                      </a:solidFill>
                      <a:prstDash val="solid"/>
                      <a:round/>
                      <a:headEnd type="none" w="med" len="med"/>
                      <a:tailEnd type="none" w="med" len="med"/>
                    </a:lnT>
                    <a:solidFill>
                      <a:srgbClr val="B7C6FE">
                        <a:alpha val="50196"/>
                      </a:srgbClr>
                    </a:solidFill>
                  </a:tcPr>
                </a:tc>
              </a:tr>
              <a:tr h="370840">
                <a:tc>
                  <a:txBody>
                    <a:bodyPr/>
                    <a:lstStyle/>
                    <a:p>
                      <a:pPr algn="ctr"/>
                      <a:r>
                        <a:rPr lang="en-US" sz="1050" dirty="0" smtClean="0"/>
                        <a:t>SIS-DTN</a:t>
                      </a:r>
                      <a:endParaRPr lang="en-US" sz="1050" dirty="0"/>
                    </a:p>
                  </a:txBody>
                  <a:tcPr anchor="ctr">
                    <a:solidFill>
                      <a:srgbClr val="B7C6FE">
                        <a:alpha val="50196"/>
                      </a:srgbClr>
                    </a:solidFill>
                  </a:tcPr>
                </a:tc>
                <a:tc>
                  <a:txBody>
                    <a:bodyPr/>
                    <a:lstStyle/>
                    <a:p>
                      <a:pPr algn="ctr"/>
                      <a:r>
                        <a:rPr lang="en-US" sz="1050" dirty="0" smtClean="0"/>
                        <a:t>CCSDS 734.3-B-1</a:t>
                      </a:r>
                      <a:endParaRPr lang="en-US" sz="1050" dirty="0"/>
                    </a:p>
                  </a:txBody>
                  <a:tcPr anchor="ctr">
                    <a:solidFill>
                      <a:srgbClr val="B7C6FE">
                        <a:alpha val="50196"/>
                      </a:srgbClr>
                    </a:solidFill>
                  </a:tcPr>
                </a:tc>
                <a:tc>
                  <a:txBody>
                    <a:bodyPr/>
                    <a:lstStyle/>
                    <a:p>
                      <a:pPr algn="ctr"/>
                      <a:r>
                        <a:rPr lang="en-US" sz="1050" dirty="0" smtClean="0"/>
                        <a:t>Draft</a:t>
                      </a:r>
                      <a:endParaRPr lang="en-US" sz="1050" dirty="0"/>
                    </a:p>
                  </a:txBody>
                  <a:tcPr anchor="ctr">
                    <a:solidFill>
                      <a:srgbClr val="B7C6FE">
                        <a:alpha val="50196"/>
                      </a:srgbClr>
                    </a:solidFill>
                  </a:tcPr>
                </a:tc>
                <a:tc>
                  <a:txBody>
                    <a:bodyPr/>
                    <a:lstStyle/>
                    <a:p>
                      <a:r>
                        <a:rPr lang="en-US" sz="1050" dirty="0" smtClean="0">
                          <a:hlinkClick r:id="rId3"/>
                        </a:rPr>
                        <a:t>Schedule-Aware Bundle Routing for CCSDS </a:t>
                      </a:r>
                      <a:r>
                        <a:rPr lang="en-US" sz="1050" dirty="0" smtClean="0"/>
                        <a:t>(was Contact Graph Routing)</a:t>
                      </a:r>
                      <a:endParaRPr lang="en-US" sz="1050" dirty="0"/>
                    </a:p>
                  </a:txBody>
                  <a:tcPr anchor="ctr">
                    <a:solidFill>
                      <a:srgbClr val="B7C6FE">
                        <a:alpha val="50196"/>
                      </a:srgbClr>
                    </a:solidFill>
                  </a:tcPr>
                </a:tc>
                <a:tc>
                  <a:txBody>
                    <a:bodyPr/>
                    <a:lstStyle/>
                    <a:p>
                      <a:pPr algn="ctr"/>
                      <a:r>
                        <a:rPr lang="en-US" sz="1050" dirty="0" smtClean="0"/>
                        <a:t>OK</a:t>
                      </a:r>
                      <a:endParaRPr lang="en-US" sz="1050" dirty="0"/>
                    </a:p>
                  </a:txBody>
                  <a:tcPr anchor="ctr">
                    <a:solidFill>
                      <a:srgbClr val="B7C6FE">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Start date</a:t>
                      </a:r>
                      <a:r>
                        <a:rPr lang="en-US" sz="1050" b="0" dirty="0" smtClean="0"/>
                        <a:t>: </a:t>
                      </a:r>
                      <a:r>
                        <a:rPr lang="en-US" sz="1050" baseline="0" dirty="0" smtClean="0"/>
                        <a:t>4/15/2015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End date: 12/31/2017</a:t>
                      </a:r>
                      <a:endParaRPr lang="en-US" sz="1050" dirty="0" smtClean="0"/>
                    </a:p>
                    <a:p>
                      <a:endParaRPr lang="en-US" sz="1050" dirty="0"/>
                    </a:p>
                  </a:txBody>
                  <a:tcPr anchor="ctr">
                    <a:solidFill>
                      <a:srgbClr val="B7C6FE">
                        <a:alpha val="50196"/>
                      </a:srgbClr>
                    </a:solidFill>
                  </a:tcPr>
                </a:tc>
                <a:tc>
                  <a:txBody>
                    <a:bodyPr/>
                    <a:lstStyle/>
                    <a:p>
                      <a:r>
                        <a:rPr lang="en-US" sz="1050" dirty="0" smtClean="0"/>
                        <a:t>Minor edits resulting from WG comments; expect draft for</a:t>
                      </a:r>
                      <a:r>
                        <a:rPr lang="en-US" sz="1050" baseline="0" dirty="0" smtClean="0"/>
                        <a:t> initial CESG poll by March 2017</a:t>
                      </a:r>
                      <a:endParaRPr lang="en-US" sz="1050" dirty="0"/>
                    </a:p>
                  </a:txBody>
                  <a:tcPr>
                    <a:solidFill>
                      <a:srgbClr val="B7C6FE">
                        <a:alpha val="50196"/>
                      </a:srgbClr>
                    </a:solidFill>
                  </a:tcPr>
                </a:tc>
              </a:tr>
            </a:tbl>
          </a:graphicData>
        </a:graphic>
      </p:graphicFrame>
    </p:spTree>
    <p:extLst>
      <p:ext uri="{BB962C8B-B14F-4D97-AF65-F5344CB8AC3E}">
        <p14:creationId xmlns:p14="http://schemas.microsoft.com/office/powerpoint/2010/main" val="1836713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400" dirty="0">
                <a:solidFill>
                  <a:srgbClr val="000099"/>
                </a:solidFill>
                <a:latin typeface="+mj-lt"/>
                <a:ea typeface="+mj-ea"/>
                <a:cs typeface="+mj-cs"/>
              </a:rPr>
              <a:t>SIS </a:t>
            </a:r>
            <a:r>
              <a:rPr lang="en-US" sz="2400" dirty="0" smtClean="0">
                <a:solidFill>
                  <a:srgbClr val="000099"/>
                </a:solidFill>
                <a:latin typeface="+mj-lt"/>
                <a:ea typeface="+mj-ea"/>
                <a:cs typeface="+mj-cs"/>
              </a:rPr>
              <a:t>Area: Approved </a:t>
            </a:r>
            <a:r>
              <a:rPr lang="en-US" sz="2400" dirty="0">
                <a:solidFill>
                  <a:srgbClr val="000099"/>
                </a:solidFill>
                <a:latin typeface="+mj-lt"/>
                <a:ea typeface="+mj-ea"/>
                <a:cs typeface="+mj-cs"/>
              </a:rPr>
              <a:t>Project Status</a:t>
            </a:r>
          </a:p>
        </p:txBody>
      </p:sp>
      <p:graphicFrame>
        <p:nvGraphicFramePr>
          <p:cNvPr id="7" name="Table 6"/>
          <p:cNvGraphicFramePr>
            <a:graphicFrameLocks noGrp="1"/>
          </p:cNvGraphicFramePr>
          <p:nvPr>
            <p:extLst>
              <p:ext uri="{D42A27DB-BD31-4B8C-83A1-F6EECF244321}">
                <p14:modId xmlns:p14="http://schemas.microsoft.com/office/powerpoint/2010/main" val="572906445"/>
              </p:ext>
            </p:extLst>
          </p:nvPr>
        </p:nvGraphicFramePr>
        <p:xfrm>
          <a:off x="346035" y="1393535"/>
          <a:ext cx="8680945" cy="2339340"/>
        </p:xfrm>
        <a:graphic>
          <a:graphicData uri="http://schemas.openxmlformats.org/drawingml/2006/table">
            <a:tbl>
              <a:tblPr firstRow="1" bandRow="1">
                <a:tableStyleId>{5940675A-B579-460E-94D1-54222C63F5DA}</a:tableStyleId>
              </a:tblPr>
              <a:tblGrid>
                <a:gridCol w="693832"/>
                <a:gridCol w="768100"/>
                <a:gridCol w="806505"/>
                <a:gridCol w="1651415"/>
                <a:gridCol w="1728225"/>
                <a:gridCol w="1536200"/>
                <a:gridCol w="1496668"/>
              </a:tblGrid>
              <a:tr h="370840">
                <a:tc>
                  <a:txBody>
                    <a:bodyPr/>
                    <a:lstStyle/>
                    <a:p>
                      <a:pPr algn="ctr"/>
                      <a:r>
                        <a:rPr lang="en-US" sz="1000" b="1" dirty="0" smtClean="0"/>
                        <a:t>Area and WG Name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CCSDS</a:t>
                      </a:r>
                    </a:p>
                    <a:p>
                      <a:pPr algn="ctr"/>
                      <a:r>
                        <a:rPr lang="en-US" sz="1000" b="1" dirty="0" smtClean="0"/>
                        <a:t>Ref #</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Activity</a:t>
                      </a:r>
                    </a:p>
                    <a:p>
                      <a:pPr algn="ctr"/>
                      <a:r>
                        <a:rPr lang="en-US" sz="800" b="0" dirty="0" smtClean="0"/>
                        <a:t>(RB, Pink, Draft, Update)</a:t>
                      </a:r>
                      <a:endParaRPr lang="en-US" sz="1000" b="0"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Document Title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Status</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Start and /</a:t>
                      </a:r>
                      <a:r>
                        <a:rPr lang="en-US" sz="1000" b="1" baseline="0" dirty="0" smtClean="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Comments</a:t>
                      </a:r>
                      <a:endParaRPr lang="en-US" sz="1000" b="1" dirty="0"/>
                    </a:p>
                  </a:txBody>
                  <a:tcPr marL="0" marR="0" anchor="ctr">
                    <a:lnB w="28575" cap="flat" cmpd="sng" algn="ctr">
                      <a:solidFill>
                        <a:schemeClr val="tx1"/>
                      </a:solidFill>
                      <a:prstDash val="solid"/>
                      <a:round/>
                      <a:headEnd type="none" w="med" len="med"/>
                      <a:tailEnd type="none" w="med" len="med"/>
                    </a:lnB>
                  </a:tcPr>
                </a:tc>
              </a:tr>
              <a:tr h="370840">
                <a:tc>
                  <a:txBody>
                    <a:bodyPr/>
                    <a:lstStyle/>
                    <a:p>
                      <a:pPr algn="ctr"/>
                      <a:r>
                        <a:rPr lang="en-US" sz="1050" dirty="0" smtClean="0"/>
                        <a:t>SIS-MIA</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pPr algn="ctr"/>
                      <a:r>
                        <a:rPr lang="en-US" sz="1050" dirty="0" smtClean="0"/>
                        <a:t>CCSDS</a:t>
                      </a:r>
                      <a:r>
                        <a:rPr lang="en-US" sz="1050" baseline="0" dirty="0" smtClean="0"/>
                        <a:t> </a:t>
                      </a:r>
                      <a:r>
                        <a:rPr lang="en-US" sz="1050" dirty="0" smtClean="0"/>
                        <a:t>730.2-G-1</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pPr algn="ctr"/>
                      <a:r>
                        <a:rPr lang="en-US" sz="1050" dirty="0" smtClean="0"/>
                        <a:t>Draft</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r>
                        <a:rPr lang="en-US" sz="1050" dirty="0" smtClean="0"/>
                        <a:t>Requirements</a:t>
                      </a:r>
                      <a:r>
                        <a:rPr lang="en-US" sz="1050" baseline="0" dirty="0" smtClean="0"/>
                        <a:t> for Streaming Services over Bundle Protocol</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pPr algn="ctr"/>
                      <a:r>
                        <a:rPr lang="en-US" sz="1050" dirty="0" smtClean="0"/>
                        <a:t>OK</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r>
                        <a:rPr lang="en-US" sz="1050" dirty="0" smtClean="0"/>
                        <a:t>Start date:</a:t>
                      </a:r>
                      <a:r>
                        <a:rPr lang="en-US" sz="1050" baseline="0" dirty="0" smtClean="0"/>
                        <a:t> 3/25/2016</a:t>
                      </a:r>
                    </a:p>
                    <a:p>
                      <a:r>
                        <a:rPr lang="en-US" sz="1050" baseline="0" dirty="0" smtClean="0"/>
                        <a:t>End date: 5/1/2017</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Completed</a:t>
                      </a:r>
                      <a:r>
                        <a:rPr lang="en-US" sz="1050" baseline="0" dirty="0" smtClean="0"/>
                        <a:t> 2</a:t>
                      </a:r>
                      <a:r>
                        <a:rPr lang="en-US" sz="1050" baseline="30000" dirty="0" smtClean="0"/>
                        <a:t>nd</a:t>
                      </a:r>
                      <a:r>
                        <a:rPr lang="en-US" sz="1050" baseline="0" dirty="0" smtClean="0"/>
                        <a:t> Draft Review, on schedule for delivery to Area Director</a:t>
                      </a:r>
                      <a:endParaRPr lang="en-US" sz="1050" dirty="0" smtClean="0"/>
                    </a:p>
                    <a:p>
                      <a:endParaRPr lang="en-US" sz="1050" baseline="0" dirty="0" smtClean="0"/>
                    </a:p>
                    <a:p>
                      <a:r>
                        <a:rPr lang="en-US" sz="1050" baseline="0" dirty="0" smtClean="0"/>
                        <a:t>Could do extended demonstration and documentation with existing resources, personnel availability permitting</a:t>
                      </a:r>
                      <a:endParaRPr lang="en-US" sz="1050" dirty="0"/>
                    </a:p>
                  </a:txBody>
                  <a:tcPr anchor="ctr">
                    <a:lnT w="28575" cap="flat" cmpd="sng" algn="ctr">
                      <a:solidFill>
                        <a:schemeClr val="tx1"/>
                      </a:solidFill>
                      <a:prstDash val="solid"/>
                      <a:round/>
                      <a:headEnd type="none" w="med" len="med"/>
                      <a:tailEnd type="none" w="med" len="med"/>
                    </a:lnT>
                    <a:solidFill>
                      <a:srgbClr val="B8FFB8">
                        <a:alpha val="50196"/>
                      </a:srgb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4436577"/>
              </p:ext>
            </p:extLst>
          </p:nvPr>
        </p:nvGraphicFramePr>
        <p:xfrm>
          <a:off x="346035" y="3851455"/>
          <a:ext cx="8680945" cy="2590800"/>
        </p:xfrm>
        <a:graphic>
          <a:graphicData uri="http://schemas.openxmlformats.org/drawingml/2006/table">
            <a:tbl>
              <a:tblPr firstRow="1" bandRow="1">
                <a:tableStyleId>{5940675A-B579-460E-94D1-54222C63F5DA}</a:tableStyleId>
              </a:tblPr>
              <a:tblGrid>
                <a:gridCol w="693832"/>
                <a:gridCol w="768100"/>
                <a:gridCol w="806505"/>
                <a:gridCol w="1651415"/>
                <a:gridCol w="1728225"/>
                <a:gridCol w="1536200"/>
                <a:gridCol w="1496668"/>
              </a:tblGrid>
              <a:tr h="370840">
                <a:tc>
                  <a:txBody>
                    <a:bodyPr/>
                    <a:lstStyle/>
                    <a:p>
                      <a:pPr algn="ctr"/>
                      <a:r>
                        <a:rPr lang="en-US" sz="1000" b="1" dirty="0" smtClean="0"/>
                        <a:t>Area and WG Name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CCSDS</a:t>
                      </a:r>
                    </a:p>
                    <a:p>
                      <a:pPr algn="ctr"/>
                      <a:r>
                        <a:rPr lang="en-US" sz="1000" b="1" dirty="0" smtClean="0"/>
                        <a:t>Ref #</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Activity</a:t>
                      </a:r>
                    </a:p>
                    <a:p>
                      <a:pPr algn="ctr"/>
                      <a:r>
                        <a:rPr lang="en-US" sz="800" b="0" dirty="0" smtClean="0"/>
                        <a:t>(RB, Pink, Draft, Update)</a:t>
                      </a:r>
                      <a:endParaRPr lang="en-US" sz="1000" b="0"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Document Title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Status</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Start and /</a:t>
                      </a:r>
                      <a:r>
                        <a:rPr lang="en-US" sz="1000" b="1" baseline="0" dirty="0" smtClean="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Comments</a:t>
                      </a:r>
                      <a:endParaRPr lang="en-US" sz="1000" b="1" dirty="0"/>
                    </a:p>
                  </a:txBody>
                  <a:tcPr marL="0" marR="0" anchor="ctr">
                    <a:lnB w="28575" cap="flat" cmpd="sng" algn="ctr">
                      <a:solidFill>
                        <a:schemeClr val="tx1"/>
                      </a:solidFill>
                      <a:prstDash val="solid"/>
                      <a:round/>
                      <a:headEnd type="none" w="med" len="med"/>
                      <a:tailEnd type="none" w="med" len="med"/>
                    </a:lnB>
                  </a:tcPr>
                </a:tc>
              </a:tr>
              <a:tr h="370840">
                <a:tc>
                  <a:txBody>
                    <a:bodyPr/>
                    <a:lstStyle/>
                    <a:p>
                      <a:pPr algn="ctr"/>
                      <a:r>
                        <a:rPr lang="en-US" sz="1050" dirty="0" smtClean="0"/>
                        <a:t>SIS-Voice</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en-US" sz="1050" dirty="0" smtClean="0"/>
                        <a:t>766.2-B-1</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de-DE" sz="1050" dirty="0" smtClean="0"/>
                        <a:t>RB</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en-US" sz="1050" dirty="0" smtClean="0"/>
                        <a:t>Voice and Audio Communications</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en-US" sz="1050" dirty="0" smtClean="0"/>
                        <a:t>OK</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pPr algn="ctr"/>
                      <a:r>
                        <a:rPr lang="en-US" sz="1050" dirty="0" smtClean="0"/>
                        <a:t>Start date:</a:t>
                      </a:r>
                      <a:r>
                        <a:rPr lang="en-US" sz="1050" baseline="0" dirty="0" smtClean="0"/>
                        <a:t> 5/3//2010</a:t>
                      </a:r>
                    </a:p>
                    <a:p>
                      <a:pPr algn="ctr"/>
                      <a:r>
                        <a:rPr lang="en-US" sz="1050" baseline="0" dirty="0" smtClean="0"/>
                        <a:t>End date: 12/31/2017</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c>
                  <a:txBody>
                    <a:bodyPr/>
                    <a:lstStyle/>
                    <a:p>
                      <a:r>
                        <a:rPr lang="de-DE" sz="1050" dirty="0" smtClean="0"/>
                        <a:t>Book </a:t>
                      </a:r>
                      <a:r>
                        <a:rPr lang="de-DE" sz="1050" dirty="0" err="1" smtClean="0"/>
                        <a:t>went</a:t>
                      </a:r>
                      <a:r>
                        <a:rPr lang="de-DE" sz="1050" dirty="0" smtClean="0"/>
                        <a:t> out </a:t>
                      </a:r>
                      <a:r>
                        <a:rPr lang="de-DE" sz="1050" dirty="0" err="1" smtClean="0"/>
                        <a:t>for</a:t>
                      </a:r>
                      <a:r>
                        <a:rPr lang="de-DE" sz="1050" dirty="0" smtClean="0"/>
                        <a:t> Agency </a:t>
                      </a:r>
                      <a:r>
                        <a:rPr lang="de-DE" sz="1050" dirty="0" err="1" smtClean="0"/>
                        <a:t>review</a:t>
                      </a:r>
                      <a:r>
                        <a:rPr lang="de-DE" sz="1050" dirty="0" smtClean="0"/>
                        <a:t> 20/18/2016</a:t>
                      </a:r>
                    </a:p>
                    <a:p>
                      <a:endParaRPr lang="de-DE" sz="1050" dirty="0" smtClean="0"/>
                    </a:p>
                    <a:p>
                      <a:r>
                        <a:rPr lang="de-DE" sz="1050" dirty="0" err="1" smtClean="0"/>
                        <a:t>Possible</a:t>
                      </a:r>
                      <a:r>
                        <a:rPr lang="de-DE" sz="1050" dirty="0" smtClean="0"/>
                        <a:t> </a:t>
                      </a:r>
                      <a:r>
                        <a:rPr lang="de-DE" sz="1050" baseline="0" dirty="0" smtClean="0"/>
                        <a:t>update after Agency </a:t>
                      </a:r>
                      <a:r>
                        <a:rPr lang="de-DE" sz="1050" baseline="0" dirty="0" err="1" smtClean="0"/>
                        <a:t>review</a:t>
                      </a:r>
                      <a:endParaRPr lang="en-US" sz="1050" dirty="0"/>
                    </a:p>
                  </a:txBody>
                  <a:tcPr anchor="ctr">
                    <a:lnT w="28575" cap="flat" cmpd="sng" algn="ctr">
                      <a:solidFill>
                        <a:schemeClr val="tx1"/>
                      </a:solidFill>
                      <a:prstDash val="solid"/>
                      <a:round/>
                      <a:headEnd type="none" w="med" len="med"/>
                      <a:tailEnd type="none" w="med" len="med"/>
                    </a:lnT>
                    <a:solidFill>
                      <a:srgbClr val="FF6464">
                        <a:alpha val="49804"/>
                      </a:srgbClr>
                    </a:solidFill>
                  </a:tcPr>
                </a:tc>
              </a:tr>
              <a:tr h="370840">
                <a:tc>
                  <a:txBody>
                    <a:bodyPr/>
                    <a:lstStyle/>
                    <a:p>
                      <a:pPr algn="ctr"/>
                      <a:r>
                        <a:rPr lang="en-US" sz="1050" dirty="0" smtClean="0"/>
                        <a:t>SIS-Voice</a:t>
                      </a:r>
                      <a:endParaRPr lang="en-US" sz="1050" dirty="0"/>
                    </a:p>
                  </a:txBody>
                  <a:tcPr anchor="ctr">
                    <a:solidFill>
                      <a:srgbClr val="B8FFB8">
                        <a:alpha val="50196"/>
                      </a:srgbClr>
                    </a:solidFill>
                  </a:tcPr>
                </a:tc>
                <a:tc>
                  <a:txBody>
                    <a:bodyPr/>
                    <a:lstStyle/>
                    <a:p>
                      <a:pPr algn="ctr"/>
                      <a:r>
                        <a:rPr lang="en-US" sz="1050" dirty="0" smtClean="0"/>
                        <a:t>706.2-G-2</a:t>
                      </a:r>
                      <a:endParaRPr lang="en-US" sz="1050" dirty="0"/>
                    </a:p>
                  </a:txBody>
                  <a:tcPr anchor="ctr">
                    <a:solidFill>
                      <a:srgbClr val="B8FFB8">
                        <a:alpha val="50196"/>
                      </a:srgbClr>
                    </a:solidFill>
                  </a:tcPr>
                </a:tc>
                <a:tc>
                  <a:txBody>
                    <a:bodyPr/>
                    <a:lstStyle/>
                    <a:p>
                      <a:pPr algn="ctr"/>
                      <a:r>
                        <a:rPr lang="de-DE" sz="1050" dirty="0" err="1" smtClean="0"/>
                        <a:t>Draft</a:t>
                      </a:r>
                      <a:endParaRPr lang="en-US" sz="1050" dirty="0"/>
                    </a:p>
                  </a:txBody>
                  <a:tcPr anchor="ctr">
                    <a:solidFill>
                      <a:srgbClr val="B8FFB8">
                        <a:alpha val="50196"/>
                      </a:srgbClr>
                    </a:solidFill>
                  </a:tcPr>
                </a:tc>
                <a:tc>
                  <a:txBody>
                    <a:bodyPr/>
                    <a:lstStyle/>
                    <a:p>
                      <a:pPr algn="ctr"/>
                      <a:r>
                        <a:rPr lang="en-US" sz="1050" dirty="0" smtClean="0"/>
                        <a:t>Voice Communications</a:t>
                      </a:r>
                      <a:endParaRPr lang="en-US" sz="1050" dirty="0"/>
                    </a:p>
                  </a:txBody>
                  <a:tcPr anchor="ctr">
                    <a:solidFill>
                      <a:srgbClr val="B8FFB8">
                        <a:alpha val="50196"/>
                      </a:srgbClr>
                    </a:solidFill>
                  </a:tcPr>
                </a:tc>
                <a:tc>
                  <a:txBody>
                    <a:bodyPr/>
                    <a:lstStyle/>
                    <a:p>
                      <a:pPr algn="ctr"/>
                      <a:r>
                        <a:rPr lang="en-US" sz="1050" dirty="0" smtClean="0"/>
                        <a:t>OK</a:t>
                      </a:r>
                      <a:endParaRPr lang="en-US" sz="1050" dirty="0"/>
                    </a:p>
                  </a:txBody>
                  <a:tcPr anchor="ctr">
                    <a:solidFill>
                      <a:srgbClr val="B8FFB8">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Start date</a:t>
                      </a:r>
                      <a:r>
                        <a:rPr lang="en-US" sz="1050" b="0" dirty="0" smtClean="0"/>
                        <a:t>: </a:t>
                      </a:r>
                      <a:r>
                        <a:rPr lang="en-US" sz="1050" baseline="0" dirty="0" smtClean="0"/>
                        <a:t>4/15/2015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t>End date: 07/1/2017</a:t>
                      </a:r>
                      <a:endParaRPr lang="en-US" sz="1050" dirty="0" smtClean="0"/>
                    </a:p>
                    <a:p>
                      <a:pPr algn="ctr"/>
                      <a:endParaRPr lang="en-US" sz="1050" dirty="0"/>
                    </a:p>
                  </a:txBody>
                  <a:tcPr anchor="ctr">
                    <a:solidFill>
                      <a:srgbClr val="B8FFB8">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Draft 60</a:t>
                      </a:r>
                      <a:r>
                        <a:rPr lang="en-US" sz="1050" baseline="0" dirty="0" smtClean="0"/>
                        <a:t> % </a:t>
                      </a:r>
                      <a:r>
                        <a:rPr lang="en-US" sz="1050" dirty="0" smtClean="0"/>
                        <a:t>complete</a:t>
                      </a:r>
                    </a:p>
                    <a:p>
                      <a:endParaRPr lang="en-US" sz="1050" dirty="0" smtClean="0"/>
                    </a:p>
                    <a:p>
                      <a:r>
                        <a:rPr lang="en-US" sz="1050" dirty="0" smtClean="0"/>
                        <a:t>Minor edits resulting from WG comments</a:t>
                      </a:r>
                      <a:r>
                        <a:rPr lang="en-US" sz="1050" baseline="0" dirty="0" smtClean="0"/>
                        <a:t> to be reviewed at Spring meeting</a:t>
                      </a:r>
                      <a:endParaRPr lang="en-US" sz="1050" dirty="0"/>
                    </a:p>
                  </a:txBody>
                  <a:tcPr anchor="ctr">
                    <a:solidFill>
                      <a:srgbClr val="B8FFB8">
                        <a:alpha val="50196"/>
                      </a:srgbClr>
                    </a:solidFill>
                  </a:tcPr>
                </a:tc>
              </a:tr>
            </a:tbl>
          </a:graphicData>
        </a:graphic>
      </p:graphicFrame>
    </p:spTree>
    <p:extLst>
      <p:ext uri="{BB962C8B-B14F-4D97-AF65-F5344CB8AC3E}">
        <p14:creationId xmlns:p14="http://schemas.microsoft.com/office/powerpoint/2010/main" val="1096816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5471233"/>
              </p:ext>
            </p:extLst>
          </p:nvPr>
        </p:nvGraphicFramePr>
        <p:xfrm>
          <a:off x="134570" y="932675"/>
          <a:ext cx="8854004" cy="2750820"/>
        </p:xfrm>
        <a:graphic>
          <a:graphicData uri="http://schemas.openxmlformats.org/drawingml/2006/table">
            <a:tbl>
              <a:tblPr firstRow="1" bandRow="1">
                <a:tableStyleId>{5940675A-B579-460E-94D1-54222C63F5DA}</a:tableStyleId>
              </a:tblPr>
              <a:tblGrid>
                <a:gridCol w="635335"/>
                <a:gridCol w="768100"/>
                <a:gridCol w="768100"/>
                <a:gridCol w="1613010"/>
                <a:gridCol w="1651415"/>
                <a:gridCol w="1228960"/>
                <a:gridCol w="2189084"/>
              </a:tblGrid>
              <a:tr h="370840">
                <a:tc>
                  <a:txBody>
                    <a:bodyPr/>
                    <a:lstStyle/>
                    <a:p>
                      <a:pPr algn="ctr"/>
                      <a:r>
                        <a:rPr lang="en-US" sz="1000" b="1" dirty="0" smtClean="0"/>
                        <a:t>Area and WG Name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CCSDS Ref #</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Activity</a:t>
                      </a:r>
                    </a:p>
                    <a:p>
                      <a:pPr algn="ctr"/>
                      <a:r>
                        <a:rPr lang="en-US" sz="800" b="0" dirty="0" smtClean="0"/>
                        <a:t>(RB, Pink, Draft, Update)</a:t>
                      </a:r>
                      <a:endParaRPr lang="en-US" sz="1000" b="0"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Document Title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Missing</a:t>
                      </a:r>
                      <a:r>
                        <a:rPr lang="en-US" sz="1000" b="1" baseline="0" dirty="0" smtClean="0"/>
                        <a:t> Resources</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smtClean="0"/>
                        <a:t>Comments</a:t>
                      </a:r>
                      <a:endParaRPr lang="en-US" sz="1000" b="1" dirty="0"/>
                    </a:p>
                  </a:txBody>
                  <a:tcPr marL="0" marR="0" anchor="ctr">
                    <a:lnB w="28575" cap="flat" cmpd="sng" algn="ctr">
                      <a:solidFill>
                        <a:schemeClr val="tx1"/>
                      </a:solidFill>
                      <a:prstDash val="solid"/>
                      <a:round/>
                      <a:headEnd type="none" w="med" len="med"/>
                      <a:tailEnd type="none" w="med" len="med"/>
                    </a:lnB>
                  </a:tcPr>
                </a:tc>
              </a:tr>
              <a:tr h="370840">
                <a:tc>
                  <a:txBody>
                    <a:bodyPr/>
                    <a:lstStyle/>
                    <a:p>
                      <a:pPr algn="ctr"/>
                      <a:r>
                        <a:rPr lang="en-US" sz="1050" dirty="0" smtClean="0"/>
                        <a:t>SIS-CFDPv1</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C6FE">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727.0-B-5</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C6FE">
                        <a:alpha val="50196"/>
                      </a:srgbClr>
                    </a:solidFill>
                  </a:tcPr>
                </a:tc>
                <a:tc>
                  <a:txBody>
                    <a:bodyPr/>
                    <a:lstStyle/>
                    <a:p>
                      <a:pPr algn="ctr"/>
                      <a:r>
                        <a:rPr lang="en-US" sz="1050" dirty="0" smtClean="0"/>
                        <a:t>Interop test</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C6FE">
                        <a:alpha val="50196"/>
                      </a:srgbClr>
                    </a:solidFill>
                  </a:tcPr>
                </a:tc>
                <a:tc>
                  <a:txBody>
                    <a:bodyPr/>
                    <a:lstStyle/>
                    <a:p>
                      <a:r>
                        <a:rPr lang="en-US" sz="1050" dirty="0" smtClean="0"/>
                        <a:t>CCSDS File Delivery Protocol (CFDP).</a:t>
                      </a: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C6FE">
                        <a:alpha val="50196"/>
                      </a:srgbClr>
                    </a:solidFill>
                  </a:tcPr>
                </a:tc>
                <a:tc>
                  <a:txBody>
                    <a:bodyPr/>
                    <a:lstStyle/>
                    <a:p>
                      <a:r>
                        <a:rPr lang="en-US" sz="1050" baseline="0" dirty="0" smtClean="0"/>
                        <a:t>Fall 2017 (see planning slide)</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C6FE">
                        <a:alpha val="50196"/>
                      </a:srgbClr>
                    </a:solidFill>
                  </a:tcPr>
                </a:tc>
                <a:tc>
                  <a:txBody>
                    <a:bodyPr/>
                    <a:lstStyle/>
                    <a:p>
                      <a:r>
                        <a:rPr lang="en-US" sz="1050" dirty="0" smtClean="0"/>
                        <a:t>Second implementation</a:t>
                      </a:r>
                      <a:endParaRPr lang="en-US" sz="105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C6FE">
                        <a:alpha val="50196"/>
                      </a:srgbClr>
                    </a:solidFill>
                  </a:tcPr>
                </a:tc>
                <a:tc>
                  <a:txBody>
                    <a:bodyPr/>
                    <a:lstStyle/>
                    <a:p>
                      <a:r>
                        <a:rPr lang="en-US" sz="1050" dirty="0" smtClean="0"/>
                        <a:t>ESA contract terminated before revisions completed.  GSFC would need to implement missing</a:t>
                      </a:r>
                      <a:r>
                        <a:rPr lang="en-US" sz="1050" baseline="0" dirty="0" smtClean="0"/>
                        <a:t> optional features before implementing the revisions.  JAXA funding for implementation uncertain, KARI schedule might allow completion in late 2017; CNES implementation may be possible.</a:t>
                      </a:r>
                      <a:endParaRPr lang="en-US" sz="1050"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B7C6FE">
                        <a:alpha val="50196"/>
                      </a:srgbClr>
                    </a:solidFill>
                  </a:tcPr>
                </a:tc>
              </a:tr>
              <a:tr h="370840">
                <a:tc>
                  <a:txBody>
                    <a:bodyPr/>
                    <a:lstStyle/>
                    <a:p>
                      <a:pPr algn="ctr"/>
                      <a:r>
                        <a:rPr lang="en-US" sz="1050" dirty="0" smtClean="0"/>
                        <a:t>SIS-DTN</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algn="ct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t>Bundle Security Protocol for CCSDS</a:t>
                      </a:r>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t>End of CY 2018</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r>
                        <a:rPr lang="en-US" sz="1050" dirty="0" smtClean="0"/>
                        <a:t>Need second implementation</a:t>
                      </a:r>
                      <a:endParaRPr lang="en-US" sz="1050" dirty="0"/>
                    </a:p>
                  </a:txBody>
                  <a:tcPr anchor="ctr">
                    <a:lnT w="28575" cap="flat" cmpd="sng" algn="ctr">
                      <a:solidFill>
                        <a:schemeClr val="tx1"/>
                      </a:solidFill>
                      <a:prstDash val="solid"/>
                      <a:round/>
                      <a:headEnd type="none" w="med" len="med"/>
                      <a:tailEnd type="none" w="med" len="med"/>
                    </a:lnT>
                    <a:solidFill>
                      <a:srgbClr val="B7C6FE">
                        <a:alpha val="5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DLR agreed to provide resources for the second implementation </a:t>
                      </a:r>
                      <a:r>
                        <a:rPr lang="en-US" sz="1050" dirty="0" err="1" smtClean="0"/>
                        <a:t>duringFall</a:t>
                      </a:r>
                      <a:r>
                        <a:rPr lang="en-US" sz="1050" dirty="0" smtClean="0"/>
                        <a:t> 2016 meetings</a:t>
                      </a:r>
                    </a:p>
                  </a:txBody>
                  <a:tcPr>
                    <a:lnT w="28575" cap="flat" cmpd="sng" algn="ctr">
                      <a:solidFill>
                        <a:schemeClr val="tx1"/>
                      </a:solidFill>
                      <a:prstDash val="solid"/>
                      <a:round/>
                      <a:headEnd type="none" w="med" len="med"/>
                      <a:tailEnd type="none" w="med" len="med"/>
                    </a:lnT>
                    <a:solidFill>
                      <a:srgbClr val="B7C6FE">
                        <a:alpha val="50196"/>
                      </a:srgbClr>
                    </a:solidFill>
                  </a:tcPr>
                </a:tc>
              </a:tr>
            </a:tbl>
          </a:graphicData>
        </a:graphic>
      </p:graphicFrame>
      <p:sp>
        <p:nvSpPr>
          <p:cNvPr id="3" name="Title 1"/>
          <p:cNvSpPr txBox="1">
            <a:spLocks/>
          </p:cNvSpPr>
          <p:nvPr/>
        </p:nvSpPr>
        <p:spPr>
          <a:xfrm>
            <a:off x="989405" y="164575"/>
            <a:ext cx="8229600" cy="504418"/>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r>
              <a:rPr lang="en-US" sz="2400" dirty="0">
                <a:solidFill>
                  <a:srgbClr val="000099"/>
                </a:solidFill>
              </a:rPr>
              <a:t>SIS Area:  Resources Issues for Approved Projects</a:t>
            </a:r>
          </a:p>
        </p:txBody>
      </p:sp>
    </p:spTree>
    <p:extLst>
      <p:ext uri="{BB962C8B-B14F-4D97-AF65-F5344CB8AC3E}">
        <p14:creationId xmlns:p14="http://schemas.microsoft.com/office/powerpoint/2010/main" val="1857208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533400" y="228600"/>
            <a:ext cx="7772400" cy="838200"/>
          </a:xfrm>
          <a:prstGeom prst="rect">
            <a:avLst/>
          </a:prstGeom>
          <a:ln>
            <a:miter lim="800000"/>
            <a:headEnd/>
            <a:tailEnd/>
          </a:ln>
        </p:spPr>
        <p:txBody>
          <a:bodyPr/>
          <a:lstStyle/>
          <a:p>
            <a:pPr>
              <a:defRPr/>
            </a:pPr>
            <a:r>
              <a:rPr lang="en-US" sz="2400" dirty="0" smtClean="0">
                <a:solidFill>
                  <a:srgbClr val="000099"/>
                </a:solidFill>
                <a:effectLst>
                  <a:outerShdw blurRad="38100" dist="38100" dir="2700000" algn="tl">
                    <a:srgbClr val="000000">
                      <a:alpha val="43137"/>
                    </a:srgbClr>
                  </a:outerShdw>
                </a:effectLst>
              </a:rPr>
              <a:t>CESG Organization + E2E Overview  </a:t>
            </a:r>
            <a:endParaRPr lang="de-DE" sz="2400" dirty="0">
              <a:solidFill>
                <a:srgbClr val="000099"/>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801688"/>
            <a:ext cx="8877300"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ultiply 5"/>
          <p:cNvSpPr/>
          <p:nvPr/>
        </p:nvSpPr>
        <p:spPr bwMode="auto">
          <a:xfrm>
            <a:off x="457200" y="6002135"/>
            <a:ext cx="304800" cy="228600"/>
          </a:xfrm>
          <a:prstGeom prst="mathMultiply">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0000"/>
              </a:solidFill>
              <a:effectLst/>
              <a:latin typeface="Times New Roman" pitchFamily="18" charset="0"/>
            </a:endParaRPr>
          </a:p>
        </p:txBody>
      </p:sp>
      <p:sp>
        <p:nvSpPr>
          <p:cNvPr id="7" name="Multiply 6"/>
          <p:cNvSpPr/>
          <p:nvPr/>
        </p:nvSpPr>
        <p:spPr bwMode="auto">
          <a:xfrm>
            <a:off x="838200" y="6002135"/>
            <a:ext cx="304800" cy="228600"/>
          </a:xfrm>
          <a:prstGeom prst="mathMultiply">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00"/>
              </a:solidFill>
              <a:effectLst/>
              <a:latin typeface="Times New Roman" pitchFamily="18" charset="0"/>
            </a:endParaRPr>
          </a:p>
        </p:txBody>
      </p:sp>
      <p:sp>
        <p:nvSpPr>
          <p:cNvPr id="8" name="Multiply 7"/>
          <p:cNvSpPr/>
          <p:nvPr/>
        </p:nvSpPr>
        <p:spPr bwMode="auto">
          <a:xfrm>
            <a:off x="8610600" y="3469235"/>
            <a:ext cx="304800" cy="228600"/>
          </a:xfrm>
          <a:prstGeom prst="mathMultiply">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0000"/>
              </a:solidFill>
              <a:effectLst/>
              <a:latin typeface="Times New Roman" pitchFamily="18" charset="0"/>
            </a:endParaRPr>
          </a:p>
        </p:txBody>
      </p:sp>
      <p:sp>
        <p:nvSpPr>
          <p:cNvPr id="9" name="Multiply 8"/>
          <p:cNvSpPr/>
          <p:nvPr/>
        </p:nvSpPr>
        <p:spPr bwMode="auto">
          <a:xfrm>
            <a:off x="8610600" y="3697835"/>
            <a:ext cx="304800" cy="228600"/>
          </a:xfrm>
          <a:prstGeom prst="mathMultiply">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00"/>
              </a:solidFill>
              <a:effectLst/>
              <a:latin typeface="Times New Roman" pitchFamily="18" charset="0"/>
            </a:endParaRPr>
          </a:p>
        </p:txBody>
      </p:sp>
      <p:grpSp>
        <p:nvGrpSpPr>
          <p:cNvPr id="10" name="Group 430"/>
          <p:cNvGrpSpPr/>
          <p:nvPr/>
        </p:nvGrpSpPr>
        <p:grpSpPr>
          <a:xfrm>
            <a:off x="1499600" y="6036200"/>
            <a:ext cx="5372643" cy="465200"/>
            <a:chOff x="1215420" y="6329714"/>
            <a:chExt cx="5372643" cy="465200"/>
          </a:xfrm>
        </p:grpSpPr>
        <p:sp>
          <p:nvSpPr>
            <p:cNvPr id="11" name="Rectangle 2"/>
            <p:cNvSpPr txBox="1">
              <a:spLocks noChangeArrowheads="1"/>
            </p:cNvSpPr>
            <p:nvPr/>
          </p:nvSpPr>
          <p:spPr bwMode="auto">
            <a:xfrm>
              <a:off x="1215420" y="6348772"/>
              <a:ext cx="2048592" cy="446142"/>
            </a:xfrm>
            <a:prstGeom prst="rect">
              <a:avLst/>
            </a:prstGeom>
            <a:noFill/>
            <a:ln>
              <a:miter lim="800000"/>
              <a:headEnd/>
              <a:tailEnd/>
            </a:ln>
          </p:spPr>
          <p:txBody>
            <a:bodyPr/>
            <a:lstStyle/>
            <a:p>
              <a:pPr algn="r">
                <a:lnSpc>
                  <a:spcPct val="90000"/>
                </a:lnSpc>
                <a:defRPr/>
              </a:pPr>
              <a:r>
                <a:rPr lang="en-US" sz="1200" b="1" dirty="0" smtClean="0">
                  <a:solidFill>
                    <a:srgbClr val="000099"/>
                  </a:solidFill>
                  <a:latin typeface="Arial"/>
                </a:rPr>
                <a:t>Six  Technical Areas,</a:t>
              </a:r>
            </a:p>
            <a:p>
              <a:pPr algn="r">
                <a:lnSpc>
                  <a:spcPct val="90000"/>
                </a:lnSpc>
                <a:defRPr/>
              </a:pPr>
              <a:r>
                <a:rPr lang="en-US" sz="1200" b="1" dirty="0" smtClean="0">
                  <a:solidFill>
                    <a:srgbClr val="000099"/>
                  </a:solidFill>
                  <a:latin typeface="Arial"/>
                </a:rPr>
                <a:t>Twenty-Four Teams</a:t>
              </a:r>
              <a:endParaRPr lang="en-US" sz="1200" b="1" dirty="0">
                <a:solidFill>
                  <a:srgbClr val="000099"/>
                </a:solidFill>
                <a:latin typeface="Arial"/>
              </a:endParaRPr>
            </a:p>
          </p:txBody>
        </p:sp>
        <p:grpSp>
          <p:nvGrpSpPr>
            <p:cNvPr id="12" name="Group 323"/>
            <p:cNvGrpSpPr/>
            <p:nvPr/>
          </p:nvGrpSpPr>
          <p:grpSpPr>
            <a:xfrm>
              <a:off x="3235263" y="6329714"/>
              <a:ext cx="3352800" cy="457200"/>
              <a:chOff x="3856700" y="6081139"/>
              <a:chExt cx="3352800" cy="457200"/>
            </a:xfrm>
          </p:grpSpPr>
          <p:sp>
            <p:nvSpPr>
              <p:cNvPr id="13" name="Rectangle 12"/>
              <p:cNvSpPr/>
              <p:nvPr/>
            </p:nvSpPr>
            <p:spPr>
              <a:xfrm>
                <a:off x="4085300" y="6119544"/>
                <a:ext cx="3124200" cy="369332"/>
              </a:xfrm>
              <a:prstGeom prst="rect">
                <a:avLst/>
              </a:prstGeom>
            </p:spPr>
            <p:txBody>
              <a:bodyPr wrap="square">
                <a:spAutoFit/>
              </a:bodyPr>
              <a:lstStyle/>
              <a:p>
                <a:pPr marL="112713" indent="-112713">
                  <a:lnSpc>
                    <a:spcPct val="90000"/>
                  </a:lnSpc>
                  <a:buFont typeface="Wingdings" pitchFamily="2" charset="2"/>
                  <a:buChar char="t"/>
                </a:pPr>
                <a:r>
                  <a:rPr lang="en-US" sz="1000" dirty="0" smtClean="0">
                    <a:solidFill>
                      <a:srgbClr val="0033CC"/>
                    </a:solidFill>
                    <a:latin typeface="Arial"/>
                  </a:rPr>
                  <a:t>23 Working Group (producing standards)</a:t>
                </a:r>
              </a:p>
              <a:p>
                <a:pPr marL="112713" indent="-112713">
                  <a:lnSpc>
                    <a:spcPct val="90000"/>
                  </a:lnSpc>
                  <a:buClr>
                    <a:srgbClr val="FF9900"/>
                  </a:buClr>
                  <a:buFont typeface="Wingdings" pitchFamily="2" charset="2"/>
                  <a:buChar char="t"/>
                </a:pPr>
                <a:r>
                  <a:rPr lang="en-US" sz="1000" dirty="0" smtClean="0">
                    <a:solidFill>
                      <a:srgbClr val="0033CC"/>
                    </a:solidFill>
                    <a:latin typeface="Arial"/>
                  </a:rPr>
                  <a:t>1 Special Interest Group (integration forum)</a:t>
                </a:r>
                <a:endParaRPr lang="en-US" sz="1000" dirty="0">
                  <a:solidFill>
                    <a:srgbClr val="0033CC"/>
                  </a:solidFill>
                  <a:latin typeface="Arial"/>
                </a:endParaRPr>
              </a:p>
            </p:txBody>
          </p:sp>
          <p:sp>
            <p:nvSpPr>
              <p:cNvPr id="14" name="Left Brace 13"/>
              <p:cNvSpPr/>
              <p:nvPr/>
            </p:nvSpPr>
            <p:spPr bwMode="auto">
              <a:xfrm>
                <a:off x="3856700" y="6081139"/>
                <a:ext cx="285750" cy="457200"/>
              </a:xfrm>
              <a:prstGeom prst="leftBrace">
                <a:avLst>
                  <a:gd name="adj1" fmla="val 25000"/>
                  <a:gd name="adj2" fmla="val 50000"/>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sp>
        <p:nvSpPr>
          <p:cNvPr id="15" name="TextBox 14"/>
          <p:cNvSpPr txBox="1"/>
          <p:nvPr/>
        </p:nvSpPr>
        <p:spPr>
          <a:xfrm>
            <a:off x="7476623" y="4657960"/>
            <a:ext cx="1511952" cy="615553"/>
          </a:xfrm>
          <a:prstGeom prst="rect">
            <a:avLst/>
          </a:prstGeom>
          <a:noFill/>
        </p:spPr>
        <p:txBody>
          <a:bodyPr wrap="none" rtlCol="0">
            <a:spAutoFit/>
          </a:bodyPr>
          <a:lstStyle/>
          <a:p>
            <a:r>
              <a:rPr lang="en-GB" sz="1200" dirty="0" err="1" smtClean="0">
                <a:solidFill>
                  <a:schemeClr val="accent1">
                    <a:lumMod val="50000"/>
                  </a:schemeClr>
                </a:solidFill>
              </a:rPr>
              <a:t>Telerobotics</a:t>
            </a:r>
            <a:r>
              <a:rPr lang="en-GB" sz="1200" dirty="0" smtClean="0">
                <a:solidFill>
                  <a:schemeClr val="accent1">
                    <a:lumMod val="50000"/>
                  </a:schemeClr>
                </a:solidFill>
              </a:rPr>
              <a:t> WG</a:t>
            </a:r>
          </a:p>
          <a:p>
            <a:r>
              <a:rPr lang="en-GB" sz="1000" dirty="0" smtClean="0"/>
              <a:t>Once GB is published</a:t>
            </a:r>
          </a:p>
          <a:p>
            <a:r>
              <a:rPr lang="en-GB" sz="1000" dirty="0" smtClean="0">
                <a:solidFill>
                  <a:srgbClr val="FF0000"/>
                </a:solidFill>
              </a:rPr>
              <a:t>Disband</a:t>
            </a:r>
            <a:r>
              <a:rPr lang="en-GB" sz="1200" dirty="0" smtClean="0">
                <a:solidFill>
                  <a:srgbClr val="FF0000"/>
                </a:solidFill>
              </a:rPr>
              <a:t>?</a:t>
            </a:r>
            <a:endParaRPr lang="en-GB" sz="1200" dirty="0">
              <a:solidFill>
                <a:srgbClr val="FF0000"/>
              </a:solidFill>
            </a:endParaRPr>
          </a:p>
        </p:txBody>
      </p:sp>
      <p:pic>
        <p:nvPicPr>
          <p:cNvPr id="16" name="Picture 6" descr="http://cdn.free-power-point-templates.com/articles/wp-content/uploads/2013/02/animated-traffic-lights-ppt.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906" t="7409" r="7818" b="17654"/>
          <a:stretch/>
        </p:blipFill>
        <p:spPr bwMode="auto">
          <a:xfrm>
            <a:off x="7365465" y="4802412"/>
            <a:ext cx="117543" cy="3164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66523" y="5386582"/>
            <a:ext cx="1356462" cy="738664"/>
          </a:xfrm>
          <a:prstGeom prst="rect">
            <a:avLst/>
          </a:prstGeom>
          <a:noFill/>
        </p:spPr>
        <p:txBody>
          <a:bodyPr wrap="none" rtlCol="0">
            <a:spAutoFit/>
          </a:bodyPr>
          <a:lstStyle/>
          <a:p>
            <a:r>
              <a:rPr lang="en-GB" sz="1200" dirty="0" smtClean="0">
                <a:solidFill>
                  <a:schemeClr val="accent1">
                    <a:lumMod val="50000"/>
                  </a:schemeClr>
                </a:solidFill>
              </a:rPr>
              <a:t>Optical WG</a:t>
            </a:r>
          </a:p>
          <a:p>
            <a:r>
              <a:rPr lang="en-GB" sz="1000" dirty="0" smtClean="0"/>
              <a:t>Non consensus on</a:t>
            </a:r>
          </a:p>
          <a:p>
            <a:r>
              <a:rPr lang="en-GB" sz="1000" dirty="0" smtClean="0"/>
              <a:t>near Earth HDR yet</a:t>
            </a:r>
          </a:p>
          <a:p>
            <a:r>
              <a:rPr lang="en-GB" sz="1000" dirty="0" smtClean="0">
                <a:solidFill>
                  <a:srgbClr val="FF0000"/>
                </a:solidFill>
              </a:rPr>
              <a:t>Meeting in Rome ?</a:t>
            </a:r>
            <a:endParaRPr lang="en-GB" sz="1200" dirty="0">
              <a:solidFill>
                <a:srgbClr val="FF0000"/>
              </a:solidFill>
            </a:endParaRPr>
          </a:p>
        </p:txBody>
      </p:sp>
      <p:pic>
        <p:nvPicPr>
          <p:cNvPr id="18" name="Picture 2" descr="http://cdn.free-power-point-templates.com/articles/wp-content/uploads/2013/02/animated-traffic-lights-ppt.jpg">
            <a:hlinkClick r:id="rId4"/>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476" t="7132" r="38830" b="17189"/>
          <a:stretch/>
        </p:blipFill>
        <p:spPr bwMode="auto">
          <a:xfrm>
            <a:off x="7365465" y="5618085"/>
            <a:ext cx="114727" cy="319547"/>
          </a:xfrm>
          <a:prstGeom prst="rect">
            <a:avLst/>
          </a:prstGeom>
          <a:noFill/>
          <a:extLst>
            <a:ext uri="{909E8E84-426E-40DD-AFC4-6F175D3DCCD1}">
              <a14:hiddenFill xmlns:a14="http://schemas.microsoft.com/office/drawing/2010/main">
                <a:solidFill>
                  <a:srgbClr val="FFFFFF"/>
                </a:solidFill>
              </a14:hiddenFill>
            </a:ext>
          </a:extLst>
        </p:spPr>
      </p:pic>
      <p:sp>
        <p:nvSpPr>
          <p:cNvPr id="20" name="Multiply 19"/>
          <p:cNvSpPr/>
          <p:nvPr/>
        </p:nvSpPr>
        <p:spPr bwMode="auto">
          <a:xfrm>
            <a:off x="8610600" y="3006545"/>
            <a:ext cx="304800" cy="228600"/>
          </a:xfrm>
          <a:prstGeom prst="mathMultiply">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9933"/>
              </a:solidFill>
              <a:effectLst/>
              <a:latin typeface="Times New Roman" pitchFamily="18" charset="0"/>
            </a:endParaRPr>
          </a:p>
        </p:txBody>
      </p:sp>
    </p:spTree>
    <p:extLst>
      <p:ext uri="{BB962C8B-B14F-4D97-AF65-F5344CB8AC3E}">
        <p14:creationId xmlns:p14="http://schemas.microsoft.com/office/powerpoint/2010/main" val="2290766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6" name="Text Box 2"/>
          <p:cNvSpPr txBox="1">
            <a:spLocks noChangeArrowheads="1"/>
          </p:cNvSpPr>
          <p:nvPr/>
        </p:nvSpPr>
        <p:spPr bwMode="auto">
          <a:xfrm>
            <a:off x="1192360" y="152400"/>
            <a:ext cx="7834619" cy="480131"/>
          </a:xfrm>
          <a:prstGeom prst="rect">
            <a:avLst/>
          </a:prstGeom>
          <a:noFill/>
          <a:ln w="9525">
            <a:noFill/>
            <a:miter lim="800000"/>
            <a:headEnd/>
            <a:tailEnd/>
          </a:ln>
        </p:spPr>
        <p:txBody>
          <a:bodyPr wrap="square">
            <a:spAutoFit/>
          </a:bodyPr>
          <a:lstStyle/>
          <a:p>
            <a:pPr lvl="1" eaLnBrk="0" fontAlgn="base" hangingPunct="0">
              <a:lnSpc>
                <a:spcPct val="90000"/>
              </a:lnSpc>
              <a:spcBef>
                <a:spcPct val="50000"/>
              </a:spcBef>
              <a:spcAft>
                <a:spcPct val="10000"/>
              </a:spcAft>
              <a:buSzPct val="125000"/>
              <a:defRPr/>
            </a:pPr>
            <a:r>
              <a:rPr lang="en-US" sz="2800" dirty="0" smtClean="0">
                <a:solidFill>
                  <a:srgbClr val="000099"/>
                </a:solidFill>
                <a:latin typeface="Calibri" pitchFamily="34" charset="0"/>
                <a:cs typeface="Calibri" pitchFamily="34" charset="0"/>
              </a:rPr>
              <a:t>SIS </a:t>
            </a:r>
            <a:r>
              <a:rPr lang="en-US" sz="2800" b="1" dirty="0" smtClean="0">
                <a:solidFill>
                  <a:srgbClr val="000099"/>
                </a:solidFill>
                <a:latin typeface="Calibri" pitchFamily="34" charset="0"/>
                <a:cs typeface="Calibri" pitchFamily="34" charset="0"/>
              </a:rPr>
              <a:t>Area Report: </a:t>
            </a:r>
            <a:r>
              <a:rPr lang="en-US" sz="2800" dirty="0" smtClean="0">
                <a:solidFill>
                  <a:srgbClr val="000099"/>
                </a:solidFill>
                <a:latin typeface="Calibri" pitchFamily="34" charset="0"/>
                <a:cs typeface="Calibri" pitchFamily="34" charset="0"/>
              </a:rPr>
              <a:t>Issues for CESG / CMC</a:t>
            </a:r>
            <a:endParaRPr lang="en-US" sz="2800" b="1" dirty="0">
              <a:solidFill>
                <a:srgbClr val="000099"/>
              </a:solidFill>
              <a:latin typeface="Calibri" pitchFamily="34" charset="0"/>
              <a:cs typeface="Calibri" pitchFamily="34" charset="0"/>
            </a:endParaRPr>
          </a:p>
        </p:txBody>
      </p:sp>
      <p:sp>
        <p:nvSpPr>
          <p:cNvPr id="8" name="Content Placeholder 2"/>
          <p:cNvSpPr txBox="1">
            <a:spLocks/>
          </p:cNvSpPr>
          <p:nvPr/>
        </p:nvSpPr>
        <p:spPr>
          <a:xfrm>
            <a:off x="462665" y="932675"/>
            <a:ext cx="8229600" cy="5760750"/>
          </a:xfrm>
          <a:prstGeom prst="rect">
            <a:avLst/>
          </a:prstGeom>
        </p:spPr>
        <p:txBody>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r>
              <a:rPr lang="en-US" sz="2000" kern="0" dirty="0" smtClean="0"/>
              <a:t>Need Second CFDP Prototype</a:t>
            </a:r>
          </a:p>
          <a:p>
            <a:pPr lvl="1"/>
            <a:r>
              <a:rPr lang="en-US" sz="1700" kern="0" dirty="0" smtClean="0"/>
              <a:t>ESA had committed to this, should we update the framework to remove?</a:t>
            </a:r>
          </a:p>
          <a:p>
            <a:endParaRPr lang="en-US" sz="2000" kern="0" dirty="0" smtClean="0"/>
          </a:p>
          <a:p>
            <a:r>
              <a:rPr lang="en-US" sz="2000" kern="0" dirty="0" smtClean="0"/>
              <a:t>Need to confirm DLR support for SIS-DTN Security Prototype 2</a:t>
            </a:r>
          </a:p>
        </p:txBody>
      </p:sp>
    </p:spTree>
    <p:extLst>
      <p:ext uri="{BB962C8B-B14F-4D97-AF65-F5344CB8AC3E}">
        <p14:creationId xmlns:p14="http://schemas.microsoft.com/office/powerpoint/2010/main" val="12469174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815882"/>
          </a:xfrm>
          <a:prstGeom prst="rect">
            <a:avLst/>
          </a:prstGeom>
          <a:noFill/>
        </p:spPr>
        <p:txBody>
          <a:bodyPr wrap="square" rtlCol="0">
            <a:spAutoFit/>
          </a:bodyPr>
          <a:lstStyle/>
          <a:p>
            <a:r>
              <a:rPr lang="en-US" sz="2800" dirty="0"/>
              <a:t>Space Link Services Area (SLS</a:t>
            </a:r>
            <a:r>
              <a:rPr lang="en-US" sz="2800" dirty="0" smtClean="0"/>
              <a:t>) Area Report</a:t>
            </a:r>
          </a:p>
          <a:p>
            <a:endParaRPr lang="en-US" sz="2800" dirty="0"/>
          </a:p>
          <a:p>
            <a:r>
              <a:rPr lang="en-US" sz="1400" b="0" dirty="0" smtClean="0"/>
              <a:t>Gian Paolo Calzolari (Area Chair)</a:t>
            </a:r>
          </a:p>
          <a:p>
            <a:r>
              <a:rPr lang="en-US" sz="1400" b="0" dirty="0" smtClean="0"/>
              <a:t>Gilles </a:t>
            </a:r>
            <a:r>
              <a:rPr lang="en-US" sz="1400" b="0" dirty="0" err="1" smtClean="0"/>
              <a:t>Moury</a:t>
            </a:r>
            <a:r>
              <a:rPr lang="en-US" sz="1400" b="0" dirty="0" smtClean="0"/>
              <a:t> (Area Deputy Chair)</a:t>
            </a:r>
            <a:endParaRPr lang="en-US" sz="1400" b="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a:solidFill>
                  <a:srgbClr val="000099"/>
                </a:solidFill>
                <a:effectLst>
                  <a:outerShdw blurRad="38100" dist="38100" dir="2700000" algn="tl">
                    <a:srgbClr val="C0C0C0"/>
                  </a:outerShdw>
                </a:effectLst>
              </a:rPr>
              <a:t>SLS Area Report</a:t>
            </a:r>
            <a:br>
              <a:rPr lang="en-US" sz="2800" dirty="0">
                <a:solidFill>
                  <a:srgbClr val="000099"/>
                </a:solidFill>
                <a:effectLst>
                  <a:outerShdw blurRad="38100" dist="38100" dir="2700000" algn="tl">
                    <a:srgbClr val="C0C0C0"/>
                  </a:outerShdw>
                </a:effectLst>
              </a:rPr>
            </a:br>
            <a:r>
              <a:rPr lang="en-GB" sz="2000" dirty="0">
                <a:solidFill>
                  <a:srgbClr val="000099"/>
                </a:solidFill>
                <a:latin typeface="Calibri" pitchFamily="34" charset="0"/>
              </a:rPr>
              <a:t> B. </a:t>
            </a:r>
            <a:r>
              <a:rPr lang="en-GB" sz="2000" u="sng" dirty="0">
                <a:solidFill>
                  <a:srgbClr val="000099"/>
                </a:solidFill>
                <a:latin typeface="Calibri" pitchFamily="34" charset="0"/>
              </a:rPr>
              <a:t>Meeting Demographics</a:t>
            </a:r>
            <a:endParaRPr lang="en-US" sz="2000" dirty="0"/>
          </a:p>
        </p:txBody>
      </p:sp>
      <p:graphicFrame>
        <p:nvGraphicFramePr>
          <p:cNvPr id="3" name="Table 2"/>
          <p:cNvGraphicFramePr>
            <a:graphicFrameLocks noGrp="1"/>
          </p:cNvGraphicFramePr>
          <p:nvPr/>
        </p:nvGraphicFramePr>
        <p:xfrm>
          <a:off x="201613" y="1076325"/>
          <a:ext cx="8740777" cy="5424489"/>
        </p:xfrm>
        <a:graphic>
          <a:graphicData uri="http://schemas.openxmlformats.org/drawingml/2006/table">
            <a:tbl>
              <a:tblPr bandRow="1">
                <a:tableStyleId>{5C22544A-7EE6-4342-B048-85BDC9FD1C3A}</a:tableStyleId>
              </a:tblPr>
              <a:tblGrid>
                <a:gridCol w="989329">
                  <a:extLst>
                    <a:ext uri="{9D8B030D-6E8A-4147-A177-3AD203B41FA5}">
                      <a16:colId xmlns="" xmlns:a16="http://schemas.microsoft.com/office/drawing/2014/main" val="2854539185"/>
                    </a:ext>
                  </a:extLst>
                </a:gridCol>
                <a:gridCol w="968931">
                  <a:extLst>
                    <a:ext uri="{9D8B030D-6E8A-4147-A177-3AD203B41FA5}">
                      <a16:colId xmlns="" xmlns:a16="http://schemas.microsoft.com/office/drawing/2014/main" val="3259055951"/>
                    </a:ext>
                  </a:extLst>
                </a:gridCol>
                <a:gridCol w="968931">
                  <a:extLst>
                    <a:ext uri="{9D8B030D-6E8A-4147-A177-3AD203B41FA5}">
                      <a16:colId xmlns="" xmlns:a16="http://schemas.microsoft.com/office/drawing/2014/main" val="3225406022"/>
                    </a:ext>
                  </a:extLst>
                </a:gridCol>
                <a:gridCol w="968931">
                  <a:extLst>
                    <a:ext uri="{9D8B030D-6E8A-4147-A177-3AD203B41FA5}">
                      <a16:colId xmlns="" xmlns:a16="http://schemas.microsoft.com/office/drawing/2014/main" val="4176222710"/>
                    </a:ext>
                  </a:extLst>
                </a:gridCol>
                <a:gridCol w="968931">
                  <a:extLst>
                    <a:ext uri="{9D8B030D-6E8A-4147-A177-3AD203B41FA5}">
                      <a16:colId xmlns="" xmlns:a16="http://schemas.microsoft.com/office/drawing/2014/main" val="3159220401"/>
                    </a:ext>
                  </a:extLst>
                </a:gridCol>
                <a:gridCol w="968931">
                  <a:extLst>
                    <a:ext uri="{9D8B030D-6E8A-4147-A177-3AD203B41FA5}">
                      <a16:colId xmlns="" xmlns:a16="http://schemas.microsoft.com/office/drawing/2014/main" val="3379088160"/>
                    </a:ext>
                  </a:extLst>
                </a:gridCol>
                <a:gridCol w="968931">
                  <a:extLst>
                    <a:ext uri="{9D8B030D-6E8A-4147-A177-3AD203B41FA5}">
                      <a16:colId xmlns="" xmlns:a16="http://schemas.microsoft.com/office/drawing/2014/main" val="379239605"/>
                    </a:ext>
                  </a:extLst>
                </a:gridCol>
                <a:gridCol w="968931">
                  <a:extLst>
                    <a:ext uri="{9D8B030D-6E8A-4147-A177-3AD203B41FA5}">
                      <a16:colId xmlns="" xmlns:a16="http://schemas.microsoft.com/office/drawing/2014/main" val="3734410976"/>
                    </a:ext>
                  </a:extLst>
                </a:gridCol>
                <a:gridCol w="968931">
                  <a:extLst>
                    <a:ext uri="{9D8B030D-6E8A-4147-A177-3AD203B41FA5}">
                      <a16:colId xmlns="" xmlns:a16="http://schemas.microsoft.com/office/drawing/2014/main" val="113211295"/>
                    </a:ext>
                  </a:extLst>
                </a:gridCol>
              </a:tblGrid>
              <a:tr h="2354193">
                <a:tc>
                  <a:txBody>
                    <a:bodyPr/>
                    <a:lstStyle/>
                    <a:p>
                      <a:pPr algn="l" fontAlgn="b"/>
                      <a:r>
                        <a:rPr lang="en-US" sz="1400" b="1" u="none" strike="noStrike" dirty="0">
                          <a:effectLst/>
                        </a:rPr>
                        <a:t>Org (group)</a:t>
                      </a:r>
                      <a:endParaRPr lang="en-US" sz="1400" b="1" i="0" u="none" strike="noStrike" dirty="0">
                        <a:solidFill>
                          <a:srgbClr val="000000"/>
                        </a:solidFill>
                        <a:effectLst/>
                        <a:latin typeface="Tableau Medium"/>
                      </a:endParaRPr>
                    </a:p>
                  </a:txBody>
                  <a:tcPr marL="6902" marR="6902" marT="6903" marB="0" anchor="b">
                    <a:solidFill>
                      <a:schemeClr val="accent1"/>
                    </a:solidFill>
                  </a:tcPr>
                </a:tc>
                <a:tc>
                  <a:txBody>
                    <a:bodyPr/>
                    <a:lstStyle/>
                    <a:p>
                      <a:pPr algn="ctr" fontAlgn="b"/>
                      <a:r>
                        <a:rPr lang="en-US" sz="1400" b="1" u="none" strike="noStrike" dirty="0">
                          <a:effectLst/>
                        </a:rPr>
                        <a:t>5.01 - SLS - RF and Modulation WG</a:t>
                      </a:r>
                      <a:endParaRPr lang="en-US" sz="1400" b="1" i="0" u="none" strike="noStrike" dirty="0">
                        <a:solidFill>
                          <a:srgbClr val="000000"/>
                        </a:solidFill>
                        <a:effectLst/>
                        <a:latin typeface="Tableau Book"/>
                      </a:endParaRPr>
                    </a:p>
                  </a:txBody>
                  <a:tcPr marL="6902" marR="6902" marT="6903" marB="0" anchor="b">
                    <a:solidFill>
                      <a:schemeClr val="accent1"/>
                    </a:solidFill>
                  </a:tcPr>
                </a:tc>
                <a:tc>
                  <a:txBody>
                    <a:bodyPr/>
                    <a:lstStyle/>
                    <a:p>
                      <a:pPr algn="ctr" fontAlgn="b"/>
                      <a:r>
                        <a:rPr lang="en-US" sz="1400" b="1" u="none" strike="noStrike" dirty="0">
                          <a:effectLst/>
                        </a:rPr>
                        <a:t>5.01 &amp; 5.02 - SLS - RF and Modulation WG &amp; Space Link Coding and Synchronization WG</a:t>
                      </a:r>
                      <a:endParaRPr lang="en-US" sz="1400" b="1" i="0" u="none" strike="noStrike" dirty="0">
                        <a:solidFill>
                          <a:srgbClr val="000000"/>
                        </a:solidFill>
                        <a:effectLst/>
                        <a:latin typeface="Tableau Book"/>
                      </a:endParaRPr>
                    </a:p>
                  </a:txBody>
                  <a:tcPr marL="6902" marR="6902" marT="6903" marB="0" anchor="b">
                    <a:solidFill>
                      <a:schemeClr val="accent1"/>
                    </a:solidFill>
                  </a:tcPr>
                </a:tc>
                <a:tc>
                  <a:txBody>
                    <a:bodyPr/>
                    <a:lstStyle/>
                    <a:p>
                      <a:pPr algn="ctr" fontAlgn="b"/>
                      <a:r>
                        <a:rPr lang="en-US" sz="1400" b="1" u="none" strike="noStrike" dirty="0">
                          <a:effectLst/>
                        </a:rPr>
                        <a:t>5.02 - SLS - Space Link Coding and Synchronization WG</a:t>
                      </a:r>
                      <a:endParaRPr lang="en-US" sz="1400" b="1" i="0" u="none" strike="noStrike" dirty="0">
                        <a:solidFill>
                          <a:srgbClr val="000000"/>
                        </a:solidFill>
                        <a:effectLst/>
                        <a:latin typeface="Tableau Book"/>
                      </a:endParaRPr>
                    </a:p>
                  </a:txBody>
                  <a:tcPr marL="6902" marR="6902" marT="6903" marB="0" anchor="b">
                    <a:solidFill>
                      <a:schemeClr val="accent1"/>
                    </a:solidFill>
                  </a:tcPr>
                </a:tc>
                <a:tc>
                  <a:txBody>
                    <a:bodyPr/>
                    <a:lstStyle/>
                    <a:p>
                      <a:pPr algn="ctr" fontAlgn="b"/>
                      <a:r>
                        <a:rPr lang="en-US" sz="1400" b="1" u="none" strike="noStrike">
                          <a:effectLst/>
                        </a:rPr>
                        <a:t>5.02 &amp; 5.04 - SLS - Space Link Coding and Synchronization WG &amp; Space Link Protocols WG</a:t>
                      </a:r>
                      <a:endParaRPr lang="en-US" sz="1400" b="1" i="0" u="none" strike="noStrike">
                        <a:solidFill>
                          <a:srgbClr val="000000"/>
                        </a:solidFill>
                        <a:effectLst/>
                        <a:latin typeface="Tableau Book"/>
                      </a:endParaRPr>
                    </a:p>
                  </a:txBody>
                  <a:tcPr marL="6902" marR="6902" marT="6903" marB="0" anchor="b">
                    <a:solidFill>
                      <a:schemeClr val="accent1"/>
                    </a:solidFill>
                  </a:tcPr>
                </a:tc>
                <a:tc>
                  <a:txBody>
                    <a:bodyPr/>
                    <a:lstStyle/>
                    <a:p>
                      <a:pPr algn="ctr" fontAlgn="b"/>
                      <a:r>
                        <a:rPr lang="en-US" sz="1400" b="1" u="none" strike="noStrike">
                          <a:effectLst/>
                        </a:rPr>
                        <a:t>5.03 - SLS - Multispectral and Hyperspectral Data Compression WG</a:t>
                      </a:r>
                      <a:endParaRPr lang="en-US" sz="1400" b="1" i="0" u="none" strike="noStrike">
                        <a:solidFill>
                          <a:srgbClr val="000000"/>
                        </a:solidFill>
                        <a:effectLst/>
                        <a:latin typeface="Tableau Book"/>
                      </a:endParaRPr>
                    </a:p>
                  </a:txBody>
                  <a:tcPr marL="6902" marR="6902" marT="6903" marB="0" anchor="b">
                    <a:solidFill>
                      <a:schemeClr val="accent1"/>
                    </a:solidFill>
                  </a:tcPr>
                </a:tc>
                <a:tc>
                  <a:txBody>
                    <a:bodyPr/>
                    <a:lstStyle/>
                    <a:p>
                      <a:pPr algn="ctr" fontAlgn="b"/>
                      <a:r>
                        <a:rPr lang="en-US" sz="1400" b="1" u="none" strike="noStrike">
                          <a:effectLst/>
                        </a:rPr>
                        <a:t>5.04 - SLS - Space Link Protocols WG</a:t>
                      </a:r>
                      <a:endParaRPr lang="en-US" sz="1400" b="1" i="0" u="none" strike="noStrike">
                        <a:solidFill>
                          <a:srgbClr val="000000"/>
                        </a:solidFill>
                        <a:effectLst/>
                        <a:latin typeface="Tableau Book"/>
                      </a:endParaRPr>
                    </a:p>
                  </a:txBody>
                  <a:tcPr marL="6902" marR="6902" marT="6903" marB="0" anchor="b">
                    <a:solidFill>
                      <a:schemeClr val="accent1"/>
                    </a:solidFill>
                  </a:tcPr>
                </a:tc>
                <a:tc>
                  <a:txBody>
                    <a:bodyPr/>
                    <a:lstStyle/>
                    <a:p>
                      <a:pPr algn="ctr" fontAlgn="b"/>
                      <a:r>
                        <a:rPr lang="en-US" sz="1400" b="1" u="none" strike="noStrike" dirty="0">
                          <a:effectLst/>
                        </a:rPr>
                        <a:t>5.09 - SLS - Space Data Link Security WG</a:t>
                      </a:r>
                      <a:endParaRPr lang="en-US" sz="1400" b="1" i="0" u="none" strike="noStrike" dirty="0">
                        <a:solidFill>
                          <a:srgbClr val="000000"/>
                        </a:solidFill>
                        <a:effectLst/>
                        <a:latin typeface="Tableau Book"/>
                      </a:endParaRPr>
                    </a:p>
                  </a:txBody>
                  <a:tcPr marL="6902" marR="6902" marT="6903" marB="0" anchor="b">
                    <a:solidFill>
                      <a:schemeClr val="accent1"/>
                    </a:solidFill>
                  </a:tcPr>
                </a:tc>
                <a:tc>
                  <a:txBody>
                    <a:bodyPr/>
                    <a:lstStyle/>
                    <a:p>
                      <a:pPr algn="ctr" fontAlgn="b"/>
                      <a:r>
                        <a:rPr lang="en-US" sz="1400" b="1" u="none" strike="noStrike" dirty="0">
                          <a:effectLst/>
                        </a:rPr>
                        <a:t>5.10 - SLS - Optical Communications WG</a:t>
                      </a:r>
                      <a:endParaRPr lang="en-US" sz="1400" b="1" i="0" u="none" strike="noStrike" dirty="0">
                        <a:solidFill>
                          <a:srgbClr val="000000"/>
                        </a:solidFill>
                        <a:effectLst/>
                        <a:latin typeface="Tableau Book"/>
                      </a:endParaRPr>
                    </a:p>
                  </a:txBody>
                  <a:tcPr marL="6902" marR="6902" marT="6903" marB="0" anchor="b">
                    <a:solidFill>
                      <a:schemeClr val="accent1"/>
                    </a:solidFill>
                  </a:tcPr>
                </a:tc>
                <a:extLst>
                  <a:ext uri="{0D108BD9-81ED-4DB2-BD59-A6C34878D82A}">
                    <a16:rowId xmlns="" xmlns:a16="http://schemas.microsoft.com/office/drawing/2014/main" val="1109859938"/>
                  </a:ext>
                </a:extLst>
              </a:tr>
              <a:tr h="220293">
                <a:tc>
                  <a:txBody>
                    <a:bodyPr/>
                    <a:lstStyle/>
                    <a:p>
                      <a:pPr algn="l" fontAlgn="t"/>
                      <a:r>
                        <a:rPr lang="en-US" sz="1400" b="1" u="none" strike="noStrike">
                          <a:effectLst/>
                        </a:rPr>
                        <a:t>UKSA</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ctr"/>
                      <a:r>
                        <a:rPr lang="en-US" sz="1400" b="1" u="none" strike="noStrike">
                          <a:effectLst/>
                        </a:rPr>
                        <a:t>1</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1</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extLst>
                  <a:ext uri="{0D108BD9-81ED-4DB2-BD59-A6C34878D82A}">
                    <a16:rowId xmlns="" xmlns:a16="http://schemas.microsoft.com/office/drawing/2014/main" val="1182502447"/>
                  </a:ext>
                </a:extLst>
              </a:tr>
              <a:tr h="220293">
                <a:tc>
                  <a:txBody>
                    <a:bodyPr/>
                    <a:lstStyle/>
                    <a:p>
                      <a:pPr algn="l" fontAlgn="t"/>
                      <a:r>
                        <a:rPr lang="en-US" sz="1400" b="1" u="none" strike="noStrike">
                          <a:effectLst/>
                        </a:rPr>
                        <a:t>ASI</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extLst>
                  <a:ext uri="{0D108BD9-81ED-4DB2-BD59-A6C34878D82A}">
                    <a16:rowId xmlns="" xmlns:a16="http://schemas.microsoft.com/office/drawing/2014/main" val="1930798436"/>
                  </a:ext>
                </a:extLst>
              </a:tr>
              <a:tr h="220293">
                <a:tc>
                  <a:txBody>
                    <a:bodyPr/>
                    <a:lstStyle/>
                    <a:p>
                      <a:pPr algn="l" fontAlgn="t"/>
                      <a:r>
                        <a:rPr lang="en-US" sz="1400" b="1" u="none" strike="noStrike">
                          <a:effectLst/>
                        </a:rPr>
                        <a:t>KARI</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extLst>
                  <a:ext uri="{0D108BD9-81ED-4DB2-BD59-A6C34878D82A}">
                    <a16:rowId xmlns="" xmlns:a16="http://schemas.microsoft.com/office/drawing/2014/main" val="1166341024"/>
                  </a:ext>
                </a:extLst>
              </a:tr>
              <a:tr h="220293">
                <a:tc>
                  <a:txBody>
                    <a:bodyPr/>
                    <a:lstStyle/>
                    <a:p>
                      <a:pPr algn="l" fontAlgn="t"/>
                      <a:r>
                        <a:rPr lang="en-US" sz="1400" b="1" u="none" strike="noStrike">
                          <a:effectLst/>
                        </a:rPr>
                        <a:t>JAXA</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ctr"/>
                      <a:r>
                        <a:rPr lang="en-US" sz="1400" b="1" u="none" strike="noStrike">
                          <a:effectLst/>
                        </a:rPr>
                        <a:t>5</a:t>
                      </a:r>
                      <a:endParaRPr lang="en-US" sz="1400" b="1" i="0" u="none" strike="noStrike">
                        <a:solidFill>
                          <a:srgbClr val="000000"/>
                        </a:solidFill>
                        <a:effectLst/>
                        <a:latin typeface="Tableau Book"/>
                      </a:endParaRPr>
                    </a:p>
                  </a:txBody>
                  <a:tcPr marL="6902" marR="6902" marT="6903" marB="0" anchor="b"/>
                </a:tc>
                <a:extLst>
                  <a:ext uri="{0D108BD9-81ED-4DB2-BD59-A6C34878D82A}">
                    <a16:rowId xmlns="" xmlns:a16="http://schemas.microsoft.com/office/drawing/2014/main" val="31022498"/>
                  </a:ext>
                </a:extLst>
              </a:tr>
              <a:tr h="220293">
                <a:tc>
                  <a:txBody>
                    <a:bodyPr/>
                    <a:lstStyle/>
                    <a:p>
                      <a:pPr algn="l" fontAlgn="t"/>
                      <a:r>
                        <a:rPr lang="en-US" sz="1400" b="1" u="none" strike="noStrike">
                          <a:effectLst/>
                        </a:rPr>
                        <a:t>FSA</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6</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4</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4</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4</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ctr"/>
                      <a:r>
                        <a:rPr lang="en-US" sz="1400" b="1" u="none" strike="noStrike">
                          <a:effectLst/>
                        </a:rPr>
                        <a:t>3</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extLst>
                  <a:ext uri="{0D108BD9-81ED-4DB2-BD59-A6C34878D82A}">
                    <a16:rowId xmlns="" xmlns:a16="http://schemas.microsoft.com/office/drawing/2014/main" val="1932349621"/>
                  </a:ext>
                </a:extLst>
              </a:tr>
              <a:tr h="220293">
                <a:tc>
                  <a:txBody>
                    <a:bodyPr/>
                    <a:lstStyle/>
                    <a:p>
                      <a:pPr algn="l" fontAlgn="t"/>
                      <a:r>
                        <a:rPr lang="en-US" sz="1400" b="1" u="none" strike="noStrike">
                          <a:effectLst/>
                        </a:rPr>
                        <a:t>CNES</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1</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1</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5</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2" marR="6902" marT="6903" marB="0" anchor="b"/>
                </a:tc>
                <a:tc>
                  <a:txBody>
                    <a:bodyPr/>
                    <a:lstStyle/>
                    <a:p>
                      <a:pPr algn="r" fontAlgn="ctr"/>
                      <a:r>
                        <a:rPr lang="en-US" sz="1400" b="1" u="none" strike="noStrike">
                          <a:effectLst/>
                        </a:rPr>
                        <a:t>3</a:t>
                      </a:r>
                      <a:endParaRPr lang="en-US" sz="1400" b="1" i="0" u="none" strike="noStrike">
                        <a:solidFill>
                          <a:srgbClr val="000000"/>
                        </a:solidFill>
                        <a:effectLst/>
                        <a:latin typeface="Tableau Book"/>
                      </a:endParaRPr>
                    </a:p>
                  </a:txBody>
                  <a:tcPr marL="6902" marR="6902" marT="6903" marB="0" anchor="b"/>
                </a:tc>
                <a:extLst>
                  <a:ext uri="{0D108BD9-81ED-4DB2-BD59-A6C34878D82A}">
                    <a16:rowId xmlns="" xmlns:a16="http://schemas.microsoft.com/office/drawing/2014/main" val="347724299"/>
                  </a:ext>
                </a:extLst>
              </a:tr>
              <a:tr h="220293">
                <a:tc>
                  <a:txBody>
                    <a:bodyPr/>
                    <a:lstStyle/>
                    <a:p>
                      <a:pPr algn="l" fontAlgn="t"/>
                      <a:r>
                        <a:rPr lang="en-US" sz="1400" b="1" u="none" strike="noStrike">
                          <a:effectLst/>
                        </a:rPr>
                        <a:t>DLR</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1</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ctr"/>
                      <a:r>
                        <a:rPr lang="en-US" sz="1400" b="1" u="none" strike="noStrike">
                          <a:effectLst/>
                        </a:rPr>
                        <a:t>3</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1</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dirty="0">
                          <a:effectLst/>
                        </a:rPr>
                        <a:t>7</a:t>
                      </a:r>
                      <a:endParaRPr lang="en-US" sz="1400" b="1" i="0" u="none" strike="noStrike" dirty="0">
                        <a:solidFill>
                          <a:srgbClr val="000000"/>
                        </a:solidFill>
                        <a:effectLst/>
                        <a:latin typeface="Tableau Book"/>
                      </a:endParaRPr>
                    </a:p>
                  </a:txBody>
                  <a:tcPr marL="6902" marR="6902" marT="6903" marB="0" anchor="b"/>
                </a:tc>
                <a:extLst>
                  <a:ext uri="{0D108BD9-81ED-4DB2-BD59-A6C34878D82A}">
                    <a16:rowId xmlns="" xmlns:a16="http://schemas.microsoft.com/office/drawing/2014/main" val="292676186"/>
                  </a:ext>
                </a:extLst>
              </a:tr>
              <a:tr h="220293">
                <a:tc>
                  <a:txBody>
                    <a:bodyPr/>
                    <a:lstStyle/>
                    <a:p>
                      <a:pPr algn="l" fontAlgn="t"/>
                      <a:r>
                        <a:rPr lang="en-US" sz="1400" b="1" u="none" strike="noStrike">
                          <a:effectLst/>
                        </a:rPr>
                        <a:t>CNSA</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3</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2</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3</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4</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4</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ctr"/>
                      <a:r>
                        <a:rPr lang="en-US" sz="1400" b="1" u="none" strike="noStrike" dirty="0">
                          <a:effectLst/>
                        </a:rPr>
                        <a:t>5</a:t>
                      </a:r>
                      <a:endParaRPr lang="en-US" sz="1400" b="1" i="0" u="none" strike="noStrike" dirty="0">
                        <a:solidFill>
                          <a:srgbClr val="000000"/>
                        </a:solidFill>
                        <a:effectLst/>
                        <a:latin typeface="Tableau Book"/>
                      </a:endParaRPr>
                    </a:p>
                  </a:txBody>
                  <a:tcPr marL="6902" marR="6902" marT="6903" marB="0" anchor="b"/>
                </a:tc>
                <a:extLst>
                  <a:ext uri="{0D108BD9-81ED-4DB2-BD59-A6C34878D82A}">
                    <a16:rowId xmlns="" xmlns:a16="http://schemas.microsoft.com/office/drawing/2014/main" val="2898190620"/>
                  </a:ext>
                </a:extLst>
              </a:tr>
              <a:tr h="220293">
                <a:tc>
                  <a:txBody>
                    <a:bodyPr/>
                    <a:lstStyle/>
                    <a:p>
                      <a:pPr algn="l" fontAlgn="t"/>
                      <a:r>
                        <a:rPr lang="en-US" sz="1400" b="1" u="none" strike="noStrike">
                          <a:effectLst/>
                        </a:rPr>
                        <a:t>ESA</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6</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8</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11</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10</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3</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6</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3</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dirty="0">
                          <a:effectLst/>
                        </a:rPr>
                        <a:t>9</a:t>
                      </a:r>
                      <a:endParaRPr lang="en-US" sz="1400" b="1" i="0" u="none" strike="noStrike" dirty="0">
                        <a:solidFill>
                          <a:srgbClr val="000000"/>
                        </a:solidFill>
                        <a:effectLst/>
                        <a:latin typeface="Tableau Book"/>
                      </a:endParaRPr>
                    </a:p>
                  </a:txBody>
                  <a:tcPr marL="6902" marR="6902" marT="6903" marB="0" anchor="b"/>
                </a:tc>
                <a:extLst>
                  <a:ext uri="{0D108BD9-81ED-4DB2-BD59-A6C34878D82A}">
                    <a16:rowId xmlns="" xmlns:a16="http://schemas.microsoft.com/office/drawing/2014/main" val="249598273"/>
                  </a:ext>
                </a:extLst>
              </a:tr>
              <a:tr h="220293">
                <a:tc>
                  <a:txBody>
                    <a:bodyPr/>
                    <a:lstStyle/>
                    <a:p>
                      <a:pPr algn="l" fontAlgn="t"/>
                      <a:r>
                        <a:rPr lang="en-US" sz="1400" b="1" u="none" strike="noStrike">
                          <a:effectLst/>
                        </a:rPr>
                        <a:t>NASA</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4</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3</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5</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4</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5</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3</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a:effectLst/>
                        </a:rPr>
                        <a:t>4</a:t>
                      </a:r>
                      <a:endParaRPr lang="en-US" sz="1400" b="1" i="0" u="none" strike="noStrike">
                        <a:solidFill>
                          <a:srgbClr val="000000"/>
                        </a:solidFill>
                        <a:effectLst/>
                        <a:latin typeface="Tableau Book"/>
                      </a:endParaRPr>
                    </a:p>
                  </a:txBody>
                  <a:tcPr marL="6902" marR="6902" marT="6903" marB="0" anchor="b"/>
                </a:tc>
                <a:tc>
                  <a:txBody>
                    <a:bodyPr/>
                    <a:lstStyle/>
                    <a:p>
                      <a:pPr algn="r" fontAlgn="ctr"/>
                      <a:r>
                        <a:rPr lang="en-US" sz="1400" b="1" u="none" strike="noStrike" dirty="0">
                          <a:effectLst/>
                        </a:rPr>
                        <a:t>11</a:t>
                      </a:r>
                      <a:endParaRPr lang="en-US" sz="1400" b="1" i="0" u="none" strike="noStrike" dirty="0">
                        <a:solidFill>
                          <a:srgbClr val="000000"/>
                        </a:solidFill>
                        <a:effectLst/>
                        <a:latin typeface="Tableau Book"/>
                      </a:endParaRPr>
                    </a:p>
                  </a:txBody>
                  <a:tcPr marL="6902" marR="6902" marT="6903" marB="0" anchor="b"/>
                </a:tc>
                <a:extLst>
                  <a:ext uri="{0D108BD9-81ED-4DB2-BD59-A6C34878D82A}">
                    <a16:rowId xmlns="" xmlns:a16="http://schemas.microsoft.com/office/drawing/2014/main" val="1746198110"/>
                  </a:ext>
                </a:extLst>
              </a:tr>
              <a:tr h="433683">
                <a:tc>
                  <a:txBody>
                    <a:bodyPr/>
                    <a:lstStyle/>
                    <a:p>
                      <a:pPr algn="l" fontAlgn="t"/>
                      <a:r>
                        <a:rPr lang="en-US" sz="1400" b="1" u="none" strike="noStrike">
                          <a:effectLst/>
                        </a:rPr>
                        <a:t>Meeting Duration</a:t>
                      </a:r>
                      <a:endParaRPr lang="en-US" sz="1400" b="1" i="0" u="none" strike="noStrike">
                        <a:solidFill>
                          <a:srgbClr val="000000"/>
                        </a:solidFill>
                        <a:effectLst/>
                        <a:latin typeface="Tableau Book"/>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a:effectLst/>
                        </a:rPr>
                        <a:t> </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2" marR="6902" marT="6903" marB="0" anchor="b"/>
                </a:tc>
                <a:extLst>
                  <a:ext uri="{0D108BD9-81ED-4DB2-BD59-A6C34878D82A}">
                    <a16:rowId xmlns="" xmlns:a16="http://schemas.microsoft.com/office/drawing/2014/main" val="2710174563"/>
                  </a:ext>
                </a:extLst>
              </a:tr>
              <a:tr h="433683">
                <a:tc>
                  <a:txBody>
                    <a:bodyPr/>
                    <a:lstStyle/>
                    <a:p>
                      <a:pPr algn="l" fontAlgn="t"/>
                      <a:r>
                        <a:rPr lang="en-US" sz="1400" b="1" u="none" strike="noStrike">
                          <a:effectLst/>
                        </a:rPr>
                        <a:t>Agency Diversity</a:t>
                      </a:r>
                      <a:endParaRPr lang="en-US" sz="1400" b="1" i="0" u="none" strike="noStrike">
                        <a:solidFill>
                          <a:srgbClr val="000000"/>
                        </a:solidFill>
                        <a:effectLst/>
                        <a:latin typeface="Tableau Book"/>
                      </a:endParaRPr>
                    </a:p>
                  </a:txBody>
                  <a:tcPr marL="6902" marR="6902" marT="6903" marB="0" anchor="b"/>
                </a:tc>
                <a:tc>
                  <a:txBody>
                    <a:bodyPr/>
                    <a:lstStyle/>
                    <a:p>
                      <a:pPr algn="r" fontAlgn="b"/>
                      <a:r>
                        <a:rPr lang="en-US" sz="1400" b="1" u="none" strike="noStrike">
                          <a:effectLst/>
                        </a:rPr>
                        <a:t>6</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b"/>
                      <a:r>
                        <a:rPr lang="en-US" sz="1400" b="1" u="none" strike="noStrike">
                          <a:effectLst/>
                        </a:rPr>
                        <a:t>7</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b"/>
                      <a:r>
                        <a:rPr lang="en-US" sz="1400" b="1" u="none" strike="noStrike" dirty="0">
                          <a:effectLst/>
                        </a:rPr>
                        <a:t>7</a:t>
                      </a:r>
                      <a:endParaRPr lang="en-US" sz="1400" b="1" i="0" u="none" strike="noStrike" dirty="0">
                        <a:solidFill>
                          <a:srgbClr val="000000"/>
                        </a:solidFill>
                        <a:effectLst/>
                        <a:latin typeface="Calibri" panose="020F0502020204030204" pitchFamily="34" charset="0"/>
                      </a:endParaRPr>
                    </a:p>
                  </a:txBody>
                  <a:tcPr marL="6902" marR="6902" marT="6903" marB="0" anchor="b"/>
                </a:tc>
                <a:tc>
                  <a:txBody>
                    <a:bodyPr/>
                    <a:lstStyle/>
                    <a:p>
                      <a:pPr algn="r" fontAlgn="b"/>
                      <a:r>
                        <a:rPr lang="en-US" sz="1400" b="1" u="none" strike="noStrike">
                          <a:effectLst/>
                        </a:rPr>
                        <a:t>6</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b"/>
                      <a:r>
                        <a:rPr lang="en-US" sz="1400" b="1" u="none" strike="noStrike">
                          <a:effectLst/>
                        </a:rPr>
                        <a:t>4</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b"/>
                      <a:r>
                        <a:rPr lang="en-US" sz="1400" b="1" u="none" strike="noStrike">
                          <a:effectLst/>
                        </a:rPr>
                        <a:t>8</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b"/>
                      <a:r>
                        <a:rPr lang="en-US" sz="1400" b="1" u="none" strike="noStrike">
                          <a:effectLst/>
                        </a:rPr>
                        <a:t>5</a:t>
                      </a:r>
                      <a:endParaRPr lang="en-US" sz="1400" b="1" i="0" u="none" strike="noStrike">
                        <a:solidFill>
                          <a:srgbClr val="000000"/>
                        </a:solidFill>
                        <a:effectLst/>
                        <a:latin typeface="Calibri" panose="020F0502020204030204" pitchFamily="34" charset="0"/>
                      </a:endParaRPr>
                    </a:p>
                  </a:txBody>
                  <a:tcPr marL="6902" marR="6902" marT="6903" marB="0" anchor="b"/>
                </a:tc>
                <a:tc>
                  <a:txBody>
                    <a:bodyPr/>
                    <a:lstStyle/>
                    <a:p>
                      <a:pPr algn="r" fontAlgn="b"/>
                      <a:r>
                        <a:rPr lang="en-US" sz="1400" b="1" u="none" strike="noStrike" dirty="0">
                          <a:effectLst/>
                        </a:rPr>
                        <a:t>7</a:t>
                      </a:r>
                      <a:endParaRPr lang="en-US" sz="1400" b="1" i="0" u="none" strike="noStrike" dirty="0">
                        <a:solidFill>
                          <a:srgbClr val="000000"/>
                        </a:solidFill>
                        <a:effectLst/>
                        <a:latin typeface="Calibri" panose="020F0502020204030204" pitchFamily="34" charset="0"/>
                      </a:endParaRPr>
                    </a:p>
                  </a:txBody>
                  <a:tcPr marL="6902" marR="6902" marT="6903" marB="0" anchor="b"/>
                </a:tc>
                <a:extLst>
                  <a:ext uri="{0D108BD9-81ED-4DB2-BD59-A6C34878D82A}">
                    <a16:rowId xmlns="" xmlns:a16="http://schemas.microsoft.com/office/drawing/2014/main" val="2994720278"/>
                  </a:ext>
                </a:extLst>
              </a:tr>
            </a:tbl>
          </a:graphicData>
        </a:graphic>
      </p:graphicFrame>
    </p:spTree>
    <p:extLst>
      <p:ext uri="{BB962C8B-B14F-4D97-AF65-F5344CB8AC3E}">
        <p14:creationId xmlns:p14="http://schemas.microsoft.com/office/powerpoint/2010/main" val="1395522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4535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62500" lnSpcReduction="20000"/>
          </a:bodyPr>
          <a:lstStyle/>
          <a:p>
            <a:pPr defTabSz="914400">
              <a:lnSpc>
                <a:spcPct val="120000"/>
              </a:lnSpc>
              <a:spcBef>
                <a:spcPts val="0"/>
              </a:spcBef>
            </a:pPr>
            <a:r>
              <a:rPr lang="en-US" sz="1900" dirty="0"/>
              <a:t>RF Modulation Working Group (</a:t>
            </a:r>
            <a:r>
              <a:rPr lang="en-US" sz="1900" dirty="0" smtClean="0"/>
              <a:t>SLS-RFM):</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401.1-B </a:t>
            </a:r>
            <a:r>
              <a:rPr lang="en-US" sz="1900" b="0" dirty="0"/>
              <a:t>REC 2.4.18 (8 GHz EESS) and REC 2.5.6B (DDOR) ready for Agency Review, 415.1-B-1 Reconfirmed </a:t>
            </a:r>
            <a:endParaRPr lang="en-US" sz="1900" b="0" dirty="0" smtClean="0"/>
          </a:p>
          <a:p>
            <a:pPr marL="747713" lvl="1" indent="-290513">
              <a:lnSpc>
                <a:spcPct val="120000"/>
              </a:lnSpc>
              <a:spcBef>
                <a:spcPts val="0"/>
              </a:spcBef>
              <a:buClr>
                <a:srgbClr val="000000"/>
              </a:buClr>
              <a:buSzPct val="95000"/>
              <a:buFont typeface="ArialMT" charset="0"/>
              <a:buChar char="•"/>
            </a:pPr>
            <a:r>
              <a:rPr lang="en-US" sz="1900" dirty="0" smtClean="0"/>
              <a:t>NO</a:t>
            </a:r>
            <a:r>
              <a:rPr lang="en-US" sz="1900" b="0" dirty="0" smtClean="0"/>
              <a:t> Problems / Issues</a:t>
            </a:r>
          </a:p>
          <a:p>
            <a:pPr defTabSz="914400">
              <a:lnSpc>
                <a:spcPct val="120000"/>
              </a:lnSpc>
              <a:spcBef>
                <a:spcPts val="0"/>
              </a:spcBef>
            </a:pPr>
            <a:r>
              <a:rPr lang="en-US" sz="1900" dirty="0" smtClean="0"/>
              <a:t>Space </a:t>
            </a:r>
            <a:r>
              <a:rPr lang="en-US" sz="1900" dirty="0"/>
              <a:t>Link Coding and Synchronization Working Group (SLS-C&amp;S</a:t>
            </a:r>
            <a:r>
              <a:rPr lang="en-US" sz="1900" dirty="0" smtClean="0"/>
              <a:t>):</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231.0 </a:t>
            </a:r>
            <a:r>
              <a:rPr lang="en-US" sz="1900" b="0" dirty="0"/>
              <a:t>RIDs </a:t>
            </a:r>
            <a:r>
              <a:rPr lang="en-US" sz="1900" b="0" dirty="0" smtClean="0"/>
              <a:t>resolved,(</a:t>
            </a:r>
            <a:r>
              <a:rPr lang="en-US" sz="1900" b="0" dirty="0"/>
              <a:t>almost) ready to publish; VCM MB progressing towards </a:t>
            </a:r>
            <a:r>
              <a:rPr lang="en-US" sz="1900" b="0" dirty="0" err="1"/>
              <a:t>Ag.Review</a:t>
            </a:r>
            <a:r>
              <a:rPr lang="en-US" sz="1900" b="0" dirty="0"/>
              <a:t>, DVB-S2 GB conditions </a:t>
            </a:r>
            <a:r>
              <a:rPr lang="en-US" sz="1900" b="0" dirty="0" smtClean="0"/>
              <a:t>replied</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a:solidFill>
                  <a:srgbClr val="FF0000"/>
                </a:solidFill>
              </a:rPr>
              <a:t>USLP Proximity-1 coding </a:t>
            </a:r>
            <a:r>
              <a:rPr lang="en-US" sz="1900" b="0" dirty="0" smtClean="0">
                <a:solidFill>
                  <a:srgbClr val="FF0000"/>
                </a:solidFill>
              </a:rPr>
              <a:t> update: project </a:t>
            </a:r>
            <a:r>
              <a:rPr lang="en-US" sz="1900" b="0" dirty="0">
                <a:solidFill>
                  <a:srgbClr val="FF0000"/>
                </a:solidFill>
              </a:rPr>
              <a:t>on </a:t>
            </a:r>
            <a:r>
              <a:rPr lang="en-US" sz="1900" b="0" dirty="0" smtClean="0">
                <a:solidFill>
                  <a:srgbClr val="FF0000"/>
                </a:solidFill>
              </a:rPr>
              <a:t>hold missing prototype #2</a:t>
            </a:r>
          </a:p>
          <a:p>
            <a:pPr defTabSz="914400">
              <a:lnSpc>
                <a:spcPct val="120000"/>
              </a:lnSpc>
              <a:spcBef>
                <a:spcPts val="0"/>
              </a:spcBef>
            </a:pPr>
            <a:r>
              <a:rPr lang="en-US" sz="1900" dirty="0" smtClean="0">
                <a:latin typeface="Arial" pitchFamily="34" charset="0"/>
                <a:cs typeface="Arial" pitchFamily="34" charset="0"/>
                <a:sym typeface="Arial" pitchFamily="34" charset="0"/>
              </a:rPr>
              <a:t>Space Link Protocols Working Group (SLS-SLP</a:t>
            </a:r>
            <a:r>
              <a:rPr lang="en-US" sz="1900" dirty="0" smtClean="0"/>
              <a:t>):</a:t>
            </a:r>
            <a:endParaRPr lang="en-US" sz="19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endParaRPr lang="en-US" sz="1900" b="0" dirty="0"/>
          </a:p>
          <a:p>
            <a:pPr marL="1204913" lvl="2" indent="-290513">
              <a:lnSpc>
                <a:spcPct val="120000"/>
              </a:lnSpc>
              <a:spcBef>
                <a:spcPts val="0"/>
              </a:spcBef>
              <a:buClr>
                <a:srgbClr val="000000"/>
              </a:buClr>
              <a:buSzPct val="95000"/>
              <a:buFont typeface="ArialMT" charset="0"/>
              <a:buChar char="•"/>
            </a:pPr>
            <a:r>
              <a:rPr lang="en-US" sz="1900" b="0" dirty="0"/>
              <a:t>USLP </a:t>
            </a:r>
            <a:r>
              <a:rPr lang="en-US" sz="1900" b="0" dirty="0" smtClean="0"/>
              <a:t>RIDs resolved,  ready to generate RED-2; </a:t>
            </a:r>
            <a:r>
              <a:rPr lang="en-US" sz="1900" b="0" dirty="0"/>
              <a:t>USLP </a:t>
            </a:r>
            <a:r>
              <a:rPr lang="en-US" sz="1900" b="0" dirty="0" smtClean="0"/>
              <a:t>draft GB </a:t>
            </a:r>
            <a:r>
              <a:rPr lang="en-US" sz="1900" b="0" dirty="0"/>
              <a:t>updated; </a:t>
            </a:r>
            <a:r>
              <a:rPr lang="en-US" sz="1900" b="0" dirty="0" smtClean="0"/>
              <a:t>reconfirmed 133.1-B </a:t>
            </a:r>
            <a:r>
              <a:rPr lang="en-US" sz="1900" b="0" dirty="0" err="1" smtClean="0"/>
              <a:t>Encap</a:t>
            </a:r>
            <a:r>
              <a:rPr lang="en-US" sz="1900" b="0" dirty="0" smtClean="0"/>
              <a:t> </a:t>
            </a:r>
            <a:r>
              <a:rPr lang="en-US" sz="1900" b="0" dirty="0"/>
              <a:t>Service </a:t>
            </a:r>
            <a:r>
              <a:rPr lang="en-US" sz="1900" b="0" dirty="0" smtClean="0"/>
              <a:t>; </a:t>
            </a:r>
            <a:endParaRPr lang="en-US" sz="1900" b="0" dirty="0"/>
          </a:p>
          <a:p>
            <a:pPr marL="747713" lvl="1" indent="-290513">
              <a:lnSpc>
                <a:spcPct val="120000"/>
              </a:lnSpc>
              <a:spcBef>
                <a:spcPts val="0"/>
              </a:spcBef>
              <a:buClr>
                <a:srgbClr val="000000"/>
              </a:buClr>
              <a:buSzPct val="95000"/>
              <a:buFont typeface="ArialMT" charset="0"/>
              <a:buChar char="•"/>
            </a:pPr>
            <a:r>
              <a:rPr lang="en-US" sz="1900" dirty="0"/>
              <a:t>NO</a:t>
            </a:r>
            <a:r>
              <a:rPr lang="en-US" sz="1900" b="0" dirty="0"/>
              <a:t> Problems / </a:t>
            </a:r>
            <a:r>
              <a:rPr lang="en-US" sz="1900" b="0" dirty="0" smtClean="0"/>
              <a:t>Issues</a:t>
            </a:r>
            <a:endParaRPr lang="en-US" sz="1900" b="0" dirty="0"/>
          </a:p>
          <a:p>
            <a:pPr defTabSz="914400">
              <a:lnSpc>
                <a:spcPct val="120000"/>
              </a:lnSpc>
              <a:spcBef>
                <a:spcPts val="0"/>
              </a:spcBef>
            </a:pPr>
            <a:r>
              <a:rPr lang="en-US" sz="1900" dirty="0"/>
              <a:t>Space Data Link Layer Security Working Group (SLS-SEA-DLS) </a:t>
            </a:r>
            <a:r>
              <a:rPr lang="en-US" sz="1900" dirty="0" smtClean="0">
                <a:latin typeface="Arial" pitchFamily="34" charset="0"/>
                <a:cs typeface="Arial" pitchFamily="34" charset="0"/>
                <a:sym typeface="Arial" pitchFamily="34" charset="0"/>
              </a:rPr>
              <a:t>:</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smtClean="0"/>
              <a:t>SDLS Core Protocol GB ready for publication; SDLS Extended procedures BB ready for AR</a:t>
            </a:r>
            <a:endParaRPr lang="en-US" sz="1900" b="0" dirty="0"/>
          </a:p>
          <a:p>
            <a:pPr marL="747713" lvl="1" indent="-290513">
              <a:lnSpc>
                <a:spcPct val="120000"/>
              </a:lnSpc>
              <a:spcBef>
                <a:spcPts val="0"/>
              </a:spcBef>
              <a:buClr>
                <a:srgbClr val="000000"/>
              </a:buClr>
              <a:buSzPct val="95000"/>
              <a:buFont typeface="ArialMT" charset="0"/>
              <a:buChar char="•"/>
            </a:pPr>
            <a:r>
              <a:rPr lang="en-US" sz="1900" dirty="0" smtClean="0"/>
              <a:t>NO</a:t>
            </a:r>
            <a:r>
              <a:rPr lang="en-US" sz="1900" b="0" dirty="0" smtClean="0"/>
              <a:t> Problems </a:t>
            </a:r>
            <a:r>
              <a:rPr lang="en-US" sz="1900" b="0" dirty="0"/>
              <a:t>/ </a:t>
            </a:r>
            <a:r>
              <a:rPr lang="en-US" sz="1900" b="0" dirty="0" smtClean="0"/>
              <a:t>Issues</a:t>
            </a:r>
            <a:endParaRPr lang="en-US" sz="1900" b="0" dirty="0" smtClean="0">
              <a:latin typeface="Arial" pitchFamily="34" charset="0"/>
              <a:cs typeface="Arial" pitchFamily="34" charset="0"/>
              <a:sym typeface="Arial" pitchFamily="34" charset="0"/>
            </a:endParaRPr>
          </a:p>
          <a:p>
            <a:pPr defTabSz="914400">
              <a:lnSpc>
                <a:spcPct val="120000"/>
              </a:lnSpc>
              <a:spcBef>
                <a:spcPts val="0"/>
              </a:spcBef>
            </a:pPr>
            <a:r>
              <a:rPr lang="en-US" sz="1900" dirty="0" smtClean="0">
                <a:latin typeface="Arial" pitchFamily="34" charset="0"/>
                <a:cs typeface="Arial" pitchFamily="34" charset="0"/>
                <a:sym typeface="Arial" pitchFamily="34" charset="0"/>
              </a:rPr>
              <a:t>Multispectral </a:t>
            </a:r>
            <a:r>
              <a:rPr lang="en-US" sz="1900" dirty="0" err="1" smtClean="0">
                <a:latin typeface="Arial" pitchFamily="34" charset="0"/>
                <a:cs typeface="Arial" pitchFamily="34" charset="0"/>
                <a:sym typeface="Arial" pitchFamily="34" charset="0"/>
              </a:rPr>
              <a:t>Hyperspectral</a:t>
            </a:r>
            <a:r>
              <a:rPr lang="en-US" sz="1900" dirty="0" smtClean="0">
                <a:latin typeface="Arial" pitchFamily="34" charset="0"/>
                <a:cs typeface="Arial" pitchFamily="34" charset="0"/>
                <a:sym typeface="Arial" pitchFamily="34" charset="0"/>
              </a:rPr>
              <a:t> Data Compression Working Group (SLS-MHDC):</a:t>
            </a: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122.1-B </a:t>
            </a:r>
            <a:r>
              <a:rPr lang="en-US" sz="1900" b="0" dirty="0"/>
              <a:t>reviewed after CSCDS Editor remarks &amp; </a:t>
            </a:r>
            <a:r>
              <a:rPr lang="en-US" sz="1900" b="0" dirty="0" smtClean="0"/>
              <a:t>nearly ready </a:t>
            </a:r>
            <a:r>
              <a:rPr lang="en-US" sz="1900" b="0" dirty="0"/>
              <a:t>for Agency </a:t>
            </a:r>
            <a:r>
              <a:rPr lang="en-US" sz="1900" b="0" dirty="0" smtClean="0"/>
              <a:t>Review; </a:t>
            </a:r>
            <a:r>
              <a:rPr lang="en-US" sz="1900" b="0" dirty="0"/>
              <a:t>FLEX entropy coder for 123.1-B </a:t>
            </a:r>
            <a:r>
              <a:rPr lang="en-US" sz="1900" b="0" dirty="0" smtClean="0"/>
              <a:t>selected</a:t>
            </a:r>
          </a:p>
          <a:p>
            <a:pPr marL="747713" lvl="1" indent="-290513">
              <a:lnSpc>
                <a:spcPct val="120000"/>
              </a:lnSpc>
              <a:spcBef>
                <a:spcPts val="0"/>
              </a:spcBef>
              <a:buClr>
                <a:srgbClr val="000000"/>
              </a:buClr>
              <a:buSzPct val="95000"/>
              <a:buFont typeface="ArialMT" charset="0"/>
              <a:buChar char="•"/>
            </a:pPr>
            <a:r>
              <a:rPr lang="en-US" sz="1900" dirty="0" smtClean="0"/>
              <a:t>NO</a:t>
            </a:r>
            <a:r>
              <a:rPr lang="en-US" sz="1900" b="0" dirty="0" smtClean="0"/>
              <a:t> Problems / Issues</a:t>
            </a:r>
            <a:endParaRPr lang="en-US" sz="1900" b="0" dirty="0"/>
          </a:p>
          <a:p>
            <a:pPr defTabSz="914400">
              <a:lnSpc>
                <a:spcPct val="120000"/>
              </a:lnSpc>
              <a:spcBef>
                <a:spcPts val="0"/>
              </a:spcBef>
            </a:pPr>
            <a:r>
              <a:rPr lang="en-US" sz="1900" dirty="0"/>
              <a:t>Optical Communications Working Group (SLS-OPT</a:t>
            </a:r>
            <a:r>
              <a:rPr lang="en-US" sz="1900" dirty="0" smtClean="0"/>
              <a:t>):</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Consensus </a:t>
            </a:r>
            <a:r>
              <a:rPr lang="en-US" sz="1900" b="0" dirty="0"/>
              <a:t>on Blue Books on Coding and Physical Layers, ready to start MB on Atmospheric </a:t>
            </a:r>
            <a:r>
              <a:rPr lang="en-US" sz="1900" b="0" dirty="0" smtClean="0"/>
              <a:t>Characterization</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solidFill>
                  <a:srgbClr val="FF0000"/>
                </a:solidFill>
              </a:rPr>
              <a:t>No </a:t>
            </a:r>
            <a:r>
              <a:rPr lang="en-US" sz="1900" b="0" dirty="0">
                <a:solidFill>
                  <a:srgbClr val="FF0000"/>
                </a:solidFill>
              </a:rPr>
              <a:t> consensus on </a:t>
            </a:r>
            <a:r>
              <a:rPr lang="en-US" sz="1900" b="0" dirty="0" smtClean="0">
                <a:solidFill>
                  <a:srgbClr val="FF0000"/>
                </a:solidFill>
              </a:rPr>
              <a:t>Orange Book(s) </a:t>
            </a:r>
            <a:r>
              <a:rPr lang="en-US" sz="1900" b="0" dirty="0">
                <a:solidFill>
                  <a:srgbClr val="FF0000"/>
                </a:solidFill>
              </a:rPr>
              <a:t>for the High Data Rate </a:t>
            </a:r>
            <a:r>
              <a:rPr lang="en-US" sz="1900" b="0" dirty="0" smtClean="0">
                <a:solidFill>
                  <a:srgbClr val="FF0000"/>
                </a:solidFill>
              </a:rPr>
              <a:t>scenario</a:t>
            </a:r>
            <a:r>
              <a:rPr lang="en-US" sz="1900" b="0" dirty="0"/>
              <a:t>	 </a:t>
            </a: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0000" lnSpcReduction="20000"/>
          </a:bodyPr>
          <a:lstStyle/>
          <a:p>
            <a:pPr defTabSz="914400">
              <a:lnSpc>
                <a:spcPct val="120000"/>
              </a:lnSpc>
              <a:spcBef>
                <a:spcPts val="0"/>
              </a:spcBef>
            </a:pPr>
            <a:r>
              <a:rPr lang="en-US" sz="1900" b="0" dirty="0" smtClean="0"/>
              <a:t>Goals for this meeting cycle: Progress 401.0-B update, start 413.1-G and 415.1-B reviews</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Updated RECs 8 GHz EESS and DDOR ready for AR</a:t>
            </a:r>
          </a:p>
          <a:p>
            <a:pPr marL="747713" lvl="1" indent="-290513">
              <a:lnSpc>
                <a:spcPct val="120000"/>
              </a:lnSpc>
              <a:spcBef>
                <a:spcPts val="0"/>
              </a:spcBef>
              <a:buClr>
                <a:srgbClr val="000000"/>
              </a:buClr>
              <a:buSzPct val="95000"/>
              <a:buFont typeface="ArialMT" charset="0"/>
              <a:buChar char="•"/>
            </a:pPr>
            <a:r>
              <a:rPr lang="en-US" sz="1900" b="0" dirty="0" smtClean="0"/>
              <a:t>Started work on EESS 7/8 GHz turn-around ratios, MSPA, TLM RNG, and 413 GB</a:t>
            </a:r>
          </a:p>
          <a:p>
            <a:pPr marL="747713" lvl="1" indent="-290513">
              <a:lnSpc>
                <a:spcPct val="120000"/>
              </a:lnSpc>
              <a:spcBef>
                <a:spcPts val="0"/>
              </a:spcBef>
              <a:buClr>
                <a:srgbClr val="000000"/>
              </a:buClr>
              <a:buSzPct val="95000"/>
              <a:buFont typeface="ArialMT" charset="0"/>
              <a:buChar char="•"/>
            </a:pPr>
            <a:r>
              <a:rPr lang="en-GB" sz="1900" b="0" dirty="0" smtClean="0"/>
              <a:t>Reviewed 415.1-B-1 (Data Transmission and PN Ranging for 2 GHz CDMA Link via Data Relay Satellite)</a:t>
            </a: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None</a:t>
            </a:r>
          </a:p>
          <a:p>
            <a:pPr defTabSz="914400">
              <a:lnSpc>
                <a:spcPct val="120000"/>
              </a:lnSpc>
              <a:spcBef>
                <a:spcPts val="0"/>
              </a:spcBef>
            </a:pPr>
            <a:r>
              <a:rPr lang="en-US" sz="1900" b="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b="0" dirty="0" smtClean="0"/>
              <a:t>ACM/VCM with C&amp;S WG</a:t>
            </a:r>
          </a:p>
          <a:p>
            <a:pPr>
              <a:lnSpc>
                <a:spcPct val="120000"/>
              </a:lnSpc>
              <a:spcBef>
                <a:spcPts val="0"/>
              </a:spcBef>
              <a:buClr>
                <a:srgbClr val="000000"/>
              </a:buClr>
              <a:buSzPct val="95000"/>
            </a:pPr>
            <a:r>
              <a:rPr lang="en-US"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b="0" dirty="0" smtClean="0"/>
              <a:t>Start Agency Review of revised REC </a:t>
            </a:r>
            <a:r>
              <a:rPr lang="en-US" b="0" dirty="0"/>
              <a:t>2.4.18 (8 GHz </a:t>
            </a:r>
            <a:r>
              <a:rPr lang="en-US" b="0" dirty="0" smtClean="0"/>
              <a:t>EESS) </a:t>
            </a:r>
          </a:p>
          <a:p>
            <a:pPr marL="742950" lvl="1" indent="-285750">
              <a:lnSpc>
                <a:spcPct val="120000"/>
              </a:lnSpc>
              <a:spcBef>
                <a:spcPts val="0"/>
              </a:spcBef>
              <a:buClr>
                <a:srgbClr val="000000"/>
              </a:buClr>
              <a:buSzPct val="95000"/>
              <a:buFont typeface="Arial" panose="020B0604020202020204" pitchFamily="34" charset="0"/>
              <a:buChar char="•"/>
            </a:pPr>
            <a:r>
              <a:rPr lang="en-US" b="0" dirty="0" smtClean="0"/>
              <a:t>Start Agency Review of revised REC 2.5.6B (DDOR)</a:t>
            </a:r>
          </a:p>
          <a:p>
            <a:pPr marL="742950" lvl="1" indent="-285750">
              <a:lnSpc>
                <a:spcPct val="120000"/>
              </a:lnSpc>
              <a:spcBef>
                <a:spcPts val="0"/>
              </a:spcBef>
              <a:buClr>
                <a:srgbClr val="000000"/>
              </a:buClr>
              <a:buSzPct val="95000"/>
              <a:buFont typeface="Arial" panose="020B0604020202020204" pitchFamily="34" charset="0"/>
              <a:buChar char="•"/>
            </a:pPr>
            <a:r>
              <a:rPr lang="en-US" b="0" dirty="0" smtClean="0"/>
              <a:t>Reconfirm 415.1-B-1 (Data </a:t>
            </a:r>
            <a:r>
              <a:rPr lang="en-US" b="0" dirty="0"/>
              <a:t>Transmission and PN Ranging for 2 GHz CDMA Link via Data Relay </a:t>
            </a:r>
            <a:r>
              <a:rPr lang="en-US" b="0" dirty="0" smtClean="0"/>
              <a:t>Satellite)</a:t>
            </a:r>
            <a:endParaRPr lang="en-US"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err="1" smtClean="0"/>
              <a:t>RF&amp;Modulation</a:t>
            </a:r>
            <a:r>
              <a:rPr lang="en-US" sz="2800" b="1" dirty="0" smtClean="0"/>
              <a:t> Executive Summary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11" y="2660900"/>
            <a:ext cx="86106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47753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endParaRPr lang="en-GB" b="0" dirty="0" smtClean="0">
              <a:sym typeface="Arial" pitchFamily="34" charset="0"/>
            </a:endParaRPr>
          </a:p>
          <a:p>
            <a:pPr defTabSz="914400">
              <a:lnSpc>
                <a:spcPct val="120000"/>
              </a:lnSpc>
              <a:spcBef>
                <a:spcPts val="0"/>
              </a:spcBef>
            </a:pPr>
            <a:endParaRPr lang="en-GB" b="0" dirty="0">
              <a:sym typeface="Arial" pitchFamily="34" charset="0"/>
            </a:endParaRPr>
          </a:p>
          <a:p>
            <a:pPr defTabSz="914400">
              <a:lnSpc>
                <a:spcPct val="120000"/>
              </a:lnSpc>
              <a:spcBef>
                <a:spcPts val="0"/>
              </a:spcBef>
            </a:pPr>
            <a:r>
              <a:rPr lang="en-GB" b="0" dirty="0" smtClean="0">
                <a:sym typeface="Arial" pitchFamily="34" charset="0"/>
              </a:rPr>
              <a:t>WG discussed about </a:t>
            </a:r>
            <a:r>
              <a:rPr lang="en-US" b="0" dirty="0" smtClean="0">
                <a:sym typeface="Arial" pitchFamily="34" charset="0"/>
              </a:rPr>
              <a:t>recommendations:</a:t>
            </a:r>
            <a:br>
              <a:rPr lang="en-US" b="0" dirty="0" smtClean="0">
                <a:sym typeface="Arial" pitchFamily="34" charset="0"/>
              </a:rPr>
            </a:br>
            <a:endParaRPr lang="en-US" b="0" dirty="0" smtClean="0">
              <a:sym typeface="Arial" pitchFamily="34" charset="0"/>
            </a:endParaRPr>
          </a:p>
          <a:p>
            <a:pPr marL="285750" indent="-285750" defTabSz="914400">
              <a:lnSpc>
                <a:spcPct val="120000"/>
              </a:lnSpc>
              <a:spcBef>
                <a:spcPts val="0"/>
              </a:spcBef>
              <a:buFont typeface="Arial" panose="020B0604020202020204" pitchFamily="34" charset="0"/>
              <a:buChar char="•"/>
            </a:pPr>
            <a:r>
              <a:rPr lang="en-US" b="0" dirty="0" smtClean="0">
                <a:sym typeface="Arial" pitchFamily="34" charset="0"/>
              </a:rPr>
              <a:t> </a:t>
            </a:r>
            <a:r>
              <a:rPr lang="en-US" b="0" dirty="0">
                <a:sym typeface="Arial" pitchFamily="34" charset="0"/>
              </a:rPr>
              <a:t>on higher-order modulations for deep space </a:t>
            </a:r>
            <a:r>
              <a:rPr lang="en-US" b="0" dirty="0" smtClean="0">
                <a:sym typeface="Arial" pitchFamily="34" charset="0"/>
              </a:rPr>
              <a:t>applications;</a:t>
            </a:r>
          </a:p>
          <a:p>
            <a:pPr marL="285750" indent="-285750" defTabSz="914400">
              <a:lnSpc>
                <a:spcPct val="120000"/>
              </a:lnSpc>
              <a:spcBef>
                <a:spcPts val="0"/>
              </a:spcBef>
              <a:buFont typeface="Arial" panose="020B0604020202020204" pitchFamily="34" charset="0"/>
              <a:buChar char="•"/>
            </a:pPr>
            <a:r>
              <a:rPr lang="en-US" b="0" dirty="0" smtClean="0">
                <a:sym typeface="Arial" pitchFamily="34" charset="0"/>
              </a:rPr>
              <a:t> on communications </a:t>
            </a:r>
            <a:r>
              <a:rPr lang="en-US" b="0" dirty="0">
                <a:sym typeface="Arial" pitchFamily="34" charset="0"/>
              </a:rPr>
              <a:t>in emergency </a:t>
            </a:r>
            <a:r>
              <a:rPr lang="en-US" b="0" dirty="0" smtClean="0">
                <a:sym typeface="Arial" pitchFamily="34" charset="0"/>
              </a:rPr>
              <a:t>conditions;</a:t>
            </a:r>
          </a:p>
          <a:p>
            <a:pPr defTabSz="914400">
              <a:lnSpc>
                <a:spcPct val="120000"/>
              </a:lnSpc>
              <a:spcBef>
                <a:spcPts val="0"/>
              </a:spcBef>
            </a:pPr>
            <a:endParaRPr lang="en-GB" b="0" dirty="0">
              <a:sym typeface="Arial" pitchFamily="34" charset="0"/>
            </a:endParaRPr>
          </a:p>
          <a:p>
            <a:pPr defTabSz="914400">
              <a:lnSpc>
                <a:spcPct val="120000"/>
              </a:lnSpc>
              <a:spcBef>
                <a:spcPts val="0"/>
              </a:spcBef>
            </a:pPr>
            <a:r>
              <a:rPr lang="en-GB" b="0" dirty="0">
                <a:sym typeface="Arial" pitchFamily="34" charset="0"/>
              </a:rPr>
              <a:t>f</a:t>
            </a:r>
            <a:r>
              <a:rPr lang="en-GB" b="0" dirty="0" smtClean="0">
                <a:sym typeface="Arial" pitchFamily="34" charset="0"/>
              </a:rPr>
              <a:t>or which no inputs have been received to date.</a:t>
            </a:r>
          </a:p>
          <a:p>
            <a:pPr defTabSz="914400">
              <a:lnSpc>
                <a:spcPct val="120000"/>
              </a:lnSpc>
              <a:spcBef>
                <a:spcPts val="0"/>
              </a:spcBef>
            </a:pPr>
            <a:endParaRPr lang="en-GB" b="0" dirty="0">
              <a:sym typeface="Arial" pitchFamily="34" charset="0"/>
            </a:endParaRPr>
          </a:p>
          <a:p>
            <a:pPr defTabSz="914400">
              <a:lnSpc>
                <a:spcPct val="120000"/>
              </a:lnSpc>
              <a:spcBef>
                <a:spcPts val="0"/>
              </a:spcBef>
            </a:pPr>
            <a:r>
              <a:rPr lang="en-GB" b="0" dirty="0" smtClean="0">
                <a:sym typeface="Arial" pitchFamily="34" charset="0"/>
              </a:rPr>
              <a:t>WG concluded that there is no need to develop them and agreed to delete them from the charter.</a:t>
            </a:r>
            <a:endParaRPr lang="en-US" b="0" dirty="0" smtClean="0"/>
          </a:p>
        </p:txBody>
      </p:sp>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err="1" smtClean="0"/>
              <a:t>RF&amp;Modulation</a:t>
            </a:r>
            <a:r>
              <a:rPr lang="en-US" sz="2800" b="1" dirty="0" smtClean="0"/>
              <a:t> Additional Viewgraphs</a:t>
            </a:r>
            <a:endParaRPr lang="en-US" dirty="0"/>
          </a:p>
        </p:txBody>
      </p:sp>
    </p:spTree>
    <p:extLst>
      <p:ext uri="{BB962C8B-B14F-4D97-AF65-F5344CB8AC3E}">
        <p14:creationId xmlns:p14="http://schemas.microsoft.com/office/powerpoint/2010/main" val="41107016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93830"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Goals for this meeting cycle: complete 231.0-B Agency Review (LDPC for uplink), start 131.0-B Agency review (LDPC slicing)</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DVB-S2 GB completed (CESG conditions replied to)</a:t>
            </a:r>
          </a:p>
          <a:p>
            <a:pPr marL="747713" lvl="1" indent="-290513">
              <a:lnSpc>
                <a:spcPct val="120000"/>
              </a:lnSpc>
              <a:spcBef>
                <a:spcPts val="0"/>
              </a:spcBef>
              <a:buClr>
                <a:srgbClr val="000000"/>
              </a:buClr>
              <a:buSzPct val="95000"/>
              <a:buFont typeface="ArialMT" charset="0"/>
              <a:buChar char="•"/>
            </a:pPr>
            <a:r>
              <a:rPr lang="en-US" sz="1900" b="0" dirty="0" smtClean="0"/>
              <a:t>Uplink LDPC Agency Review completed</a:t>
            </a:r>
            <a:r>
              <a:rPr lang="en-US" sz="1900" b="0" dirty="0"/>
              <a:t>, tail sequence pattern to be determined after this meeting, publication expected by Spring </a:t>
            </a:r>
            <a:r>
              <a:rPr lang="en-US" sz="1900" b="0" dirty="0" smtClean="0"/>
              <a:t>2017</a:t>
            </a:r>
          </a:p>
          <a:p>
            <a:pPr marL="747713" lvl="1" indent="-290513">
              <a:lnSpc>
                <a:spcPct val="120000"/>
              </a:lnSpc>
              <a:spcBef>
                <a:spcPts val="0"/>
              </a:spcBef>
              <a:buClr>
                <a:srgbClr val="000000"/>
              </a:buClr>
              <a:buSzPct val="95000"/>
              <a:buFont typeface="ArialMT" charset="0"/>
              <a:buChar char="•"/>
            </a:pPr>
            <a:r>
              <a:rPr lang="en-US" sz="1900" b="0" dirty="0" smtClean="0"/>
              <a:t>Slicing for LDPC Agency Review on-going</a:t>
            </a:r>
          </a:p>
          <a:p>
            <a:pPr marL="747713" lvl="1" indent="-290513">
              <a:lnSpc>
                <a:spcPct val="120000"/>
              </a:lnSpc>
              <a:spcBef>
                <a:spcPts val="0"/>
              </a:spcBef>
              <a:buClr>
                <a:srgbClr val="000000"/>
              </a:buClr>
              <a:buSzPct val="95000"/>
              <a:buFont typeface="ArialMT" charset="0"/>
              <a:buChar char="•"/>
            </a:pPr>
            <a:r>
              <a:rPr lang="en-US" sz="1900" b="0" dirty="0" smtClean="0"/>
              <a:t>VCM Magenta Book being finalized, </a:t>
            </a:r>
            <a:r>
              <a:rPr lang="en-US" sz="1900" b="0" dirty="0"/>
              <a:t>Agency Review expected complete </a:t>
            </a:r>
            <a:r>
              <a:rPr lang="en-US" sz="1900" b="0" dirty="0" smtClean="0"/>
              <a:t>by Spring 2017</a:t>
            </a:r>
          </a:p>
          <a:p>
            <a:pPr marL="747713" lvl="1" indent="-290513">
              <a:lnSpc>
                <a:spcPct val="120000"/>
              </a:lnSpc>
              <a:spcBef>
                <a:spcPts val="0"/>
              </a:spcBef>
              <a:buClr>
                <a:srgbClr val="000000"/>
              </a:buClr>
              <a:buSzPct val="95000"/>
              <a:buFont typeface="ArialMT" charset="0"/>
              <a:buChar char="•"/>
            </a:pPr>
            <a:r>
              <a:rPr lang="en-US" sz="1900" b="0" dirty="0" smtClean="0"/>
              <a:t>SCCC GB still on-going (target is to review at/after Spring 2017)</a:t>
            </a:r>
          </a:p>
          <a:p>
            <a:pPr marL="747713" lvl="1" indent="-290513">
              <a:lnSpc>
                <a:spcPct val="120000"/>
              </a:lnSpc>
              <a:spcBef>
                <a:spcPts val="0"/>
              </a:spcBef>
              <a:buClr>
                <a:srgbClr val="000000"/>
              </a:buClr>
              <a:buSzPct val="95000"/>
              <a:buFont typeface="ArialMT" charset="0"/>
              <a:buChar char="•"/>
            </a:pPr>
            <a:r>
              <a:rPr lang="en-US" sz="1900" b="0" dirty="0" smtClean="0"/>
              <a:t>ACM project on-hold (Agencies to report interest, if any, at Spring 2017)</a:t>
            </a:r>
          </a:p>
          <a:p>
            <a:pPr defTabSz="914400">
              <a:lnSpc>
                <a:spcPct val="120000"/>
              </a:lnSpc>
              <a:spcBef>
                <a:spcPts val="0"/>
              </a:spcBef>
            </a:pP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USLP Proximity-1 coding project on hold	</a:t>
            </a:r>
          </a:p>
          <a:p>
            <a:pPr>
              <a:lnSpc>
                <a:spcPct val="120000"/>
              </a:lnSpc>
              <a:spcBef>
                <a:spcPts val="0"/>
              </a:spcBef>
              <a:buClr>
                <a:srgbClr val="000000"/>
              </a:buClr>
              <a:buSzPct val="95000"/>
            </a:pPr>
            <a:endParaRPr lang="en-US" sz="180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C&amp;S Executive Summary (1 of 2) </a:t>
            </a:r>
            <a:endParaRPr lang="en-US" dirty="0"/>
          </a:p>
        </p:txBody>
      </p:sp>
    </p:spTree>
    <p:extLst>
      <p:ext uri="{BB962C8B-B14F-4D97-AF65-F5344CB8AC3E}">
        <p14:creationId xmlns:p14="http://schemas.microsoft.com/office/powerpoint/2010/main" val="217613275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93830"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defTabSz="914400">
              <a:lnSpc>
                <a:spcPct val="120000"/>
              </a:lnSpc>
              <a:spcBef>
                <a:spcPts val="0"/>
              </a:spcBef>
            </a:pPr>
            <a:r>
              <a:rPr lang="en-US" sz="1900" b="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smtClean="0"/>
              <a:t>ACM/VCM with RFM WG, USLP Utilization Profiles with SLP</a:t>
            </a:r>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smtClean="0"/>
              <a:t>No resolution issued during the meeting</a:t>
            </a:r>
            <a:endParaRPr lang="en-US" sz="12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C&amp;S Executive Summary (2 of 2)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7" y="1239915"/>
            <a:ext cx="89154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78910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marL="285750" indent="-285750" defTabSz="914400">
              <a:lnSpc>
                <a:spcPct val="120000"/>
              </a:lnSpc>
              <a:spcBef>
                <a:spcPts val="0"/>
              </a:spcBef>
              <a:buFont typeface="Arial" panose="020B0604020202020204" pitchFamily="34" charset="0"/>
              <a:buChar char="•"/>
            </a:pPr>
            <a:r>
              <a:rPr lang="en-US" sz="2400" b="0" dirty="0" smtClean="0">
                <a:sym typeface="Arial" pitchFamily="34" charset="0"/>
              </a:rPr>
              <a:t>Project for USLP Proximity-1 coding on hold</a:t>
            </a:r>
          </a:p>
          <a:p>
            <a:pPr marL="742950" lvl="1" indent="-285750">
              <a:lnSpc>
                <a:spcPct val="120000"/>
              </a:lnSpc>
              <a:spcBef>
                <a:spcPts val="0"/>
              </a:spcBef>
              <a:buFont typeface="Arial" panose="020B0604020202020204" pitchFamily="34" charset="0"/>
              <a:buChar char="•"/>
            </a:pPr>
            <a:r>
              <a:rPr lang="en-US" sz="2400" b="0" dirty="0" smtClean="0">
                <a:sym typeface="Arial" pitchFamily="34" charset="0"/>
              </a:rPr>
              <a:t>NASA could provide both (independent) prototypes, to resume the project (TBC)</a:t>
            </a:r>
          </a:p>
          <a:p>
            <a:pPr marL="285750" indent="-285750">
              <a:lnSpc>
                <a:spcPct val="120000"/>
              </a:lnSpc>
              <a:spcBef>
                <a:spcPts val="0"/>
              </a:spcBef>
              <a:buFont typeface="Arial" panose="020B0604020202020204" pitchFamily="34" charset="0"/>
              <a:buChar char="•"/>
            </a:pPr>
            <a:endParaRPr lang="en-US" sz="2400" b="0" dirty="0" smtClean="0">
              <a:sym typeface="Arial" pitchFamily="34" charset="0"/>
            </a:endParaRPr>
          </a:p>
          <a:p>
            <a:pPr marL="285750" indent="-285750">
              <a:lnSpc>
                <a:spcPct val="120000"/>
              </a:lnSpc>
              <a:spcBef>
                <a:spcPts val="0"/>
              </a:spcBef>
              <a:buFont typeface="Arial" panose="020B0604020202020204" pitchFamily="34" charset="0"/>
              <a:buChar char="•"/>
            </a:pPr>
            <a:r>
              <a:rPr lang="en-US" sz="2400" b="0" dirty="0" smtClean="0">
                <a:sym typeface="Arial" pitchFamily="34" charset="0"/>
              </a:rPr>
              <a:t>ACM project not activated yet</a:t>
            </a:r>
          </a:p>
          <a:p>
            <a:pPr marL="742950" lvl="1" indent="-285750">
              <a:lnSpc>
                <a:spcPct val="120000"/>
              </a:lnSpc>
              <a:spcBef>
                <a:spcPts val="0"/>
              </a:spcBef>
              <a:buFont typeface="Arial" panose="020B0604020202020204" pitchFamily="34" charset="0"/>
              <a:buChar char="•"/>
            </a:pPr>
            <a:r>
              <a:rPr lang="en-US" sz="2400" b="0" dirty="0" smtClean="0">
                <a:sym typeface="Arial" pitchFamily="34" charset="0"/>
              </a:rPr>
              <a:t>Additional feedbacks required from member Agencies, to probe interest and need</a:t>
            </a:r>
            <a:endParaRPr lang="en-GB" sz="2400" b="0" dirty="0" smtClean="0">
              <a:sym typeface="Arial" pitchFamily="34" charset="0"/>
            </a:endParaRPr>
          </a:p>
          <a:p>
            <a:pPr defTabSz="914400">
              <a:lnSpc>
                <a:spcPct val="120000"/>
              </a:lnSpc>
              <a:spcBef>
                <a:spcPts val="0"/>
              </a:spcBef>
            </a:pPr>
            <a:endParaRPr lang="en-GB" sz="2400" b="0" dirty="0">
              <a:sym typeface="Arial" pitchFamily="34" charset="0"/>
            </a:endParaRPr>
          </a:p>
        </p:txBody>
      </p:sp>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C&amp;S Additional Viewgraphs</a:t>
            </a:r>
            <a:endParaRPr lang="en-US" dirty="0"/>
          </a:p>
        </p:txBody>
      </p:sp>
    </p:spTree>
    <p:extLst>
      <p:ext uri="{BB962C8B-B14F-4D97-AF65-F5344CB8AC3E}">
        <p14:creationId xmlns:p14="http://schemas.microsoft.com/office/powerpoint/2010/main" val="356902013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20000"/>
          </a:bodyPr>
          <a:lstStyle/>
          <a:p>
            <a:pPr defTabSz="914400">
              <a:lnSpc>
                <a:spcPct val="120000"/>
              </a:lnSpc>
              <a:spcBef>
                <a:spcPts val="0"/>
              </a:spcBef>
            </a:pPr>
            <a:r>
              <a:rPr lang="en-US" sz="1900" b="0" dirty="0" smtClean="0"/>
              <a:t>Goals for this meeting cycle: Move USLP RED-1 to RED-2</a:t>
            </a: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Group Status:</a:t>
            </a:r>
            <a:endParaRPr lang="en-US" sz="1900" b="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Total </a:t>
            </a:r>
            <a:r>
              <a:rPr lang="en-US" sz="1900" b="0" dirty="0"/>
              <a:t>number of 107 USLP RED-1 RIDs discussed and </a:t>
            </a:r>
            <a:r>
              <a:rPr lang="en-US" sz="1900" b="0" dirty="0" smtClean="0"/>
              <a:t>resolved</a:t>
            </a:r>
          </a:p>
          <a:p>
            <a:pPr marL="747713" lvl="1" indent="-290513">
              <a:lnSpc>
                <a:spcPct val="120000"/>
              </a:lnSpc>
              <a:spcBef>
                <a:spcPts val="0"/>
              </a:spcBef>
              <a:buClr>
                <a:srgbClr val="000000"/>
              </a:buClr>
              <a:buSzPct val="95000"/>
              <a:buFont typeface="ArialMT" charset="0"/>
              <a:buChar char="•"/>
            </a:pPr>
            <a:r>
              <a:rPr lang="en-US" sz="1900" b="0" dirty="0" smtClean="0"/>
              <a:t>Reconfirmed </a:t>
            </a:r>
            <a:r>
              <a:rPr lang="en-US" sz="1900" b="0" dirty="0" err="1"/>
              <a:t>Telecommand</a:t>
            </a:r>
            <a:r>
              <a:rPr lang="en-US" sz="1900" b="0" dirty="0"/>
              <a:t> GB, AOS GB, and Encapsulation Service for next 5 years</a:t>
            </a:r>
          </a:p>
          <a:p>
            <a:pPr lvl="1">
              <a:lnSpc>
                <a:spcPct val="120000"/>
              </a:lnSpc>
              <a:spcBef>
                <a:spcPts val="0"/>
              </a:spcBef>
              <a:buClr>
                <a:srgbClr val="000000"/>
              </a:buClr>
              <a:buSzPct val="95000"/>
            </a:pP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None.</a:t>
            </a:r>
          </a:p>
          <a:p>
            <a:pPr defTabSz="914400">
              <a:lnSpc>
                <a:spcPct val="120000"/>
              </a:lnSpc>
              <a:spcBef>
                <a:spcPts val="0"/>
              </a:spcBef>
            </a:pPr>
            <a:r>
              <a:rPr lang="en-US" sz="1900" b="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smtClean="0"/>
              <a:t>SDLS WG reviewed Security Interface in USLP RED-1</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smtClean="0"/>
              <a:t>C&amp;S WG and SLP discussed in joint meeting USLP Coding Profiles Book as future work</a:t>
            </a:r>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smtClean="0"/>
              <a:t>Reconfirmation of CCSDS Encapsulation Service CCSDS 133.1-B-2 </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Reconfirmation of AOS </a:t>
            </a:r>
            <a:r>
              <a:rPr lang="en-US" sz="1200" b="0" dirty="0" smtClean="0"/>
              <a:t>GB </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Reconfirmation of </a:t>
            </a:r>
            <a:r>
              <a:rPr lang="en-US" sz="1200" b="0" dirty="0" smtClean="0"/>
              <a:t> TC GB.</a:t>
            </a:r>
          </a:p>
          <a:p>
            <a:pPr lvl="1">
              <a:lnSpc>
                <a:spcPct val="120000"/>
              </a:lnSpc>
              <a:spcBef>
                <a:spcPts val="0"/>
              </a:spcBef>
              <a:buClr>
                <a:srgbClr val="000000"/>
              </a:buClr>
              <a:buSzPct val="95000"/>
            </a:pPr>
            <a:endParaRPr lang="en-US" sz="12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SLP WG Executive Summary </a:t>
            </a:r>
            <a:endParaRPr lang="en-US" dirty="0"/>
          </a:p>
        </p:txBody>
      </p:sp>
      <p:pic>
        <p:nvPicPr>
          <p:cNvPr id="2" name="Picture 1"/>
          <p:cNvPicPr>
            <a:picLocks noChangeAspect="1"/>
          </p:cNvPicPr>
          <p:nvPr/>
        </p:nvPicPr>
        <p:blipFill>
          <a:blip r:embed="rId3"/>
          <a:stretch>
            <a:fillRect/>
          </a:stretch>
        </p:blipFill>
        <p:spPr>
          <a:xfrm>
            <a:off x="0" y="3006545"/>
            <a:ext cx="9144000" cy="1728225"/>
          </a:xfrm>
          <a:prstGeom prst="rect">
            <a:avLst/>
          </a:prstGeom>
        </p:spPr>
      </p:pic>
    </p:spTree>
    <p:extLst>
      <p:ext uri="{BB962C8B-B14F-4D97-AF65-F5344CB8AC3E}">
        <p14:creationId xmlns:p14="http://schemas.microsoft.com/office/powerpoint/2010/main" val="277754285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1760988949"/>
              </p:ext>
            </p:extLst>
          </p:nvPr>
        </p:nvGraphicFramePr>
        <p:xfrm>
          <a:off x="381000" y="991236"/>
          <a:ext cx="4648200" cy="335216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126170"/>
            <a:ext cx="8229600" cy="499265"/>
          </a:xfrm>
        </p:spPr>
        <p:txBody>
          <a:bodyPr/>
          <a:lstStyle/>
          <a:p>
            <a:r>
              <a:rPr lang="en-US" sz="2800" dirty="0">
                <a:solidFill>
                  <a:schemeClr val="tx1"/>
                </a:solidFill>
                <a:latin typeface="+mn-lt"/>
              </a:rPr>
              <a:t>CCSDS Overview </a:t>
            </a:r>
          </a:p>
        </p:txBody>
      </p:sp>
      <p:sp>
        <p:nvSpPr>
          <p:cNvPr id="10" name="Text Box 10"/>
          <p:cNvSpPr txBox="1">
            <a:spLocks noChangeArrowheads="1"/>
          </p:cNvSpPr>
          <p:nvPr/>
        </p:nvSpPr>
        <p:spPr bwMode="auto">
          <a:xfrm>
            <a:off x="5138556" y="838200"/>
            <a:ext cx="3484401" cy="321626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2800" b="1" dirty="0">
                <a:solidFill>
                  <a:srgbClr val="002060"/>
                </a:solidFill>
                <a:latin typeface="Calibri" pitchFamily="34" charset="0"/>
              </a:rPr>
              <a:t>Currently Active Publications: </a:t>
            </a:r>
            <a:r>
              <a:rPr lang="en-US" sz="2800" b="1" dirty="0">
                <a:solidFill>
                  <a:srgbClr val="FF0000"/>
                </a:solidFill>
                <a:latin typeface="Calibri" pitchFamily="34" charset="0"/>
              </a:rPr>
              <a:t>150</a:t>
            </a:r>
            <a:r>
              <a:rPr lang="en-US" sz="2800" b="1" dirty="0">
                <a:solidFill>
                  <a:srgbClr val="002060"/>
                </a:solidFill>
                <a:latin typeface="Calibri" pitchFamily="34" charset="0"/>
              </a:rPr>
              <a:t> </a:t>
            </a:r>
            <a:r>
              <a:rPr lang="en-US" sz="1600" b="1" i="1" dirty="0">
                <a:solidFill>
                  <a:srgbClr val="002060"/>
                </a:solidFill>
                <a:latin typeface="Calibri" pitchFamily="34" charset="0"/>
              </a:rPr>
              <a:t>Normative (Blue &amp; Magenta)</a:t>
            </a:r>
            <a:r>
              <a:rPr lang="en-US" sz="1600" b="1" dirty="0">
                <a:solidFill>
                  <a:srgbClr val="002060"/>
                </a:solidFill>
                <a:latin typeface="Calibri" pitchFamily="34" charset="0"/>
              </a:rPr>
              <a:t>: </a:t>
            </a:r>
            <a:r>
              <a:rPr lang="en-US" sz="1600" b="1" dirty="0">
                <a:solidFill>
                  <a:srgbClr val="FF0000"/>
                </a:solidFill>
                <a:latin typeface="Calibri" pitchFamily="34" charset="0"/>
              </a:rPr>
              <a:t>92</a:t>
            </a:r>
            <a:endParaRPr lang="en-US" sz="1600" b="1" dirty="0">
              <a:solidFill>
                <a:srgbClr val="002060"/>
              </a:solidFill>
              <a:latin typeface="Calibri" pitchFamily="34" charset="0"/>
            </a:endParaRPr>
          </a:p>
          <a:p>
            <a:pPr fontAlgn="auto">
              <a:spcBef>
                <a:spcPts val="0"/>
              </a:spcBef>
              <a:spcAft>
                <a:spcPts val="0"/>
              </a:spcAft>
              <a:defRPr/>
            </a:pPr>
            <a:r>
              <a:rPr lang="en-US" sz="1600" b="1" i="1" dirty="0">
                <a:solidFill>
                  <a:srgbClr val="002060"/>
                </a:solidFill>
                <a:latin typeface="Calibri" pitchFamily="34" charset="0"/>
              </a:rPr>
              <a:t>Informative (Green)</a:t>
            </a:r>
            <a:r>
              <a:rPr lang="en-US" sz="1600" b="1" dirty="0">
                <a:solidFill>
                  <a:srgbClr val="002060"/>
                </a:solidFill>
                <a:latin typeface="Calibri" pitchFamily="34" charset="0"/>
              </a:rPr>
              <a:t>: </a:t>
            </a:r>
            <a:r>
              <a:rPr lang="en-US" sz="1600" b="1" dirty="0">
                <a:solidFill>
                  <a:srgbClr val="FF0000"/>
                </a:solidFill>
                <a:latin typeface="Calibri" pitchFamily="34" charset="0"/>
              </a:rPr>
              <a:t>58</a:t>
            </a:r>
          </a:p>
          <a:p>
            <a:pPr fontAlgn="auto">
              <a:spcBef>
                <a:spcPts val="0"/>
              </a:spcBef>
              <a:spcAft>
                <a:spcPts val="0"/>
              </a:spcAft>
              <a:defRPr/>
            </a:pPr>
            <a:endParaRPr lang="en-US" sz="1800" b="1" dirty="0">
              <a:solidFill>
                <a:srgbClr val="002060"/>
              </a:solidFill>
              <a:latin typeface="Calibri" pitchFamily="34" charset="0"/>
            </a:endParaRPr>
          </a:p>
          <a:p>
            <a:pPr fontAlgn="auto">
              <a:spcBef>
                <a:spcPts val="0"/>
              </a:spcBef>
              <a:spcAft>
                <a:spcPts val="0"/>
              </a:spcAft>
              <a:defRPr/>
            </a:pPr>
            <a:r>
              <a:rPr lang="en-US" sz="1800" b="1" dirty="0">
                <a:solidFill>
                  <a:srgbClr val="002060"/>
                </a:solidFill>
                <a:latin typeface="Calibri" pitchFamily="34" charset="0"/>
              </a:rPr>
              <a:t>Downloadable for free from </a:t>
            </a:r>
            <a:r>
              <a:rPr lang="en-US" sz="1800" b="1" dirty="0">
                <a:solidFill>
                  <a:srgbClr val="FF0000"/>
                </a:solidFill>
                <a:latin typeface="Calibri" pitchFamily="34" charset="0"/>
                <a:hlinkClick r:id="rId3"/>
              </a:rPr>
              <a:t>www.ccsds.org</a:t>
            </a:r>
            <a:r>
              <a:rPr lang="en-US" sz="1800" b="1" dirty="0">
                <a:solidFill>
                  <a:srgbClr val="FF0000"/>
                </a:solidFill>
                <a:latin typeface="Calibri" pitchFamily="34" charset="0"/>
              </a:rPr>
              <a:t>  </a:t>
            </a:r>
            <a:endParaRPr lang="en-US" sz="1200" b="1" dirty="0">
              <a:solidFill>
                <a:srgbClr val="002060"/>
              </a:solidFill>
              <a:latin typeface="Calibri" pitchFamily="34" charset="0"/>
            </a:endParaRPr>
          </a:p>
          <a:p>
            <a:pPr fontAlgn="auto">
              <a:spcBef>
                <a:spcPts val="0"/>
              </a:spcBef>
              <a:spcAft>
                <a:spcPts val="0"/>
              </a:spcAft>
              <a:defRPr/>
            </a:pPr>
            <a:endParaRPr lang="en-US" sz="1100" b="1" dirty="0">
              <a:solidFill>
                <a:srgbClr val="002060"/>
              </a:solidFill>
              <a:latin typeface="Calibri" pitchFamily="34" charset="0"/>
            </a:endParaRPr>
          </a:p>
          <a:p>
            <a:pPr fontAlgn="auto">
              <a:spcBef>
                <a:spcPts val="0"/>
              </a:spcBef>
              <a:spcAft>
                <a:spcPts val="0"/>
              </a:spcAft>
              <a:defRPr/>
            </a:pPr>
            <a:r>
              <a:rPr lang="en-US" sz="1800" b="1" dirty="0">
                <a:solidFill>
                  <a:srgbClr val="002060"/>
                </a:solidFill>
                <a:latin typeface="Calibri" pitchFamily="34" charset="0"/>
              </a:rPr>
              <a:t>All major pubs since 1982: </a:t>
            </a:r>
            <a:r>
              <a:rPr lang="en-US" sz="1800" b="1" dirty="0">
                <a:solidFill>
                  <a:srgbClr val="FF0000"/>
                </a:solidFill>
                <a:latin typeface="Calibri" pitchFamily="34" charset="0"/>
              </a:rPr>
              <a:t>~336</a:t>
            </a:r>
            <a:r>
              <a:rPr lang="en-US" sz="1800" b="1" dirty="0">
                <a:solidFill>
                  <a:srgbClr val="002060"/>
                </a:solidFill>
                <a:latin typeface="Calibri" pitchFamily="34" charset="0"/>
              </a:rPr>
              <a:t> </a:t>
            </a:r>
          </a:p>
          <a:p>
            <a:pPr fontAlgn="auto">
              <a:spcBef>
                <a:spcPts val="0"/>
              </a:spcBef>
              <a:spcAft>
                <a:spcPts val="0"/>
              </a:spcAft>
              <a:defRPr/>
            </a:pPr>
            <a:r>
              <a:rPr lang="en-US" sz="1600" b="1" dirty="0">
                <a:solidFill>
                  <a:srgbClr val="002060"/>
                </a:solidFill>
                <a:latin typeface="Calibri" pitchFamily="34" charset="0"/>
              </a:rPr>
              <a:t>(Some were historical mission needs </a:t>
            </a:r>
          </a:p>
          <a:p>
            <a:pPr fontAlgn="auto">
              <a:spcBef>
                <a:spcPts val="0"/>
              </a:spcBef>
              <a:spcAft>
                <a:spcPts val="0"/>
              </a:spcAft>
              <a:defRPr/>
            </a:pPr>
            <a:r>
              <a:rPr lang="en-US" sz="1600" b="1" dirty="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11" name="Text Box 10"/>
          <p:cNvSpPr txBox="1">
            <a:spLocks noChangeArrowheads="1"/>
          </p:cNvSpPr>
          <p:nvPr/>
        </p:nvSpPr>
        <p:spPr bwMode="auto">
          <a:xfrm>
            <a:off x="0" y="4648200"/>
            <a:ext cx="3984016" cy="1200329"/>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dirty="0">
                <a:solidFill>
                  <a:srgbClr val="FF0000"/>
                </a:solidFill>
                <a:effectLst/>
              </a:rPr>
              <a:t>825 </a:t>
            </a:r>
            <a:r>
              <a:rPr lang="en-US" dirty="0">
                <a:effectLst/>
              </a:rPr>
              <a:t>space missions have adopted and used various CCSDS standards</a:t>
            </a:r>
          </a:p>
        </p:txBody>
      </p:sp>
      <p:sp>
        <p:nvSpPr>
          <p:cNvPr id="17" name="Text Box 10"/>
          <p:cNvSpPr txBox="1">
            <a:spLocks noChangeArrowheads="1"/>
          </p:cNvSpPr>
          <p:nvPr/>
        </p:nvSpPr>
        <p:spPr bwMode="auto">
          <a:xfrm>
            <a:off x="1295400" y="762000"/>
            <a:ext cx="2605650"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13" name="Chart 12"/>
          <p:cNvGraphicFramePr>
            <a:graphicFrameLocks/>
          </p:cNvGraphicFramePr>
          <p:nvPr>
            <p:extLst>
              <p:ext uri="{D42A27DB-BD31-4B8C-83A1-F6EECF244321}">
                <p14:modId xmlns:p14="http://schemas.microsoft.com/office/powerpoint/2010/main" val="1729127223"/>
              </p:ext>
            </p:extLst>
          </p:nvPr>
        </p:nvGraphicFramePr>
        <p:xfrm>
          <a:off x="4191000" y="4114800"/>
          <a:ext cx="4724400" cy="259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66610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1201510"/>
            <a:ext cx="8872537" cy="52230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marL="285750" indent="-285750" defTabSz="914400">
              <a:lnSpc>
                <a:spcPct val="120000"/>
              </a:lnSpc>
              <a:spcBef>
                <a:spcPts val="0"/>
              </a:spcBef>
              <a:buFont typeface="Arial" panose="020B0604020202020204" pitchFamily="34" charset="0"/>
              <a:buChar char="•"/>
            </a:pPr>
            <a:r>
              <a:rPr lang="en-GB" sz="2000" b="0" dirty="0" smtClean="0">
                <a:sym typeface="Arial" pitchFamily="34" charset="0"/>
              </a:rPr>
              <a:t>Resolve </a:t>
            </a:r>
            <a:r>
              <a:rPr lang="en-GB" sz="2000" b="0" dirty="0">
                <a:sym typeface="Arial" pitchFamily="34" charset="0"/>
              </a:rPr>
              <a:t>USLP RED-1 RIDs (CNES, </a:t>
            </a:r>
            <a:r>
              <a:rPr lang="en-GB" sz="2000" b="0" dirty="0" smtClean="0">
                <a:sym typeface="Arial" pitchFamily="34" charset="0"/>
              </a:rPr>
              <a:t>ESA., </a:t>
            </a:r>
            <a:r>
              <a:rPr lang="en-GB" sz="2000" b="0" dirty="0">
                <a:sym typeface="Arial" pitchFamily="34" charset="0"/>
              </a:rPr>
              <a:t>NASA, CSS, SIS, SDLS) – 107 RIDS resolved. Result will be USLP RED-2 to be delivered by SLP by Dec </a:t>
            </a:r>
            <a:r>
              <a:rPr lang="en-GB" sz="2000" b="0" dirty="0" smtClean="0">
                <a:sym typeface="Arial" pitchFamily="34" charset="0"/>
              </a:rPr>
              <a:t>2016</a:t>
            </a:r>
            <a:endParaRPr lang="en-GB" sz="2000" b="0" dirty="0">
              <a:sym typeface="Arial" pitchFamily="34" charset="0"/>
            </a:endParaRPr>
          </a:p>
          <a:p>
            <a:pPr marL="285750" indent="-285750" defTabSz="914400">
              <a:lnSpc>
                <a:spcPct val="120000"/>
              </a:lnSpc>
              <a:spcBef>
                <a:spcPts val="0"/>
              </a:spcBef>
              <a:buFont typeface="Arial" panose="020B0604020202020204" pitchFamily="34" charset="0"/>
              <a:buChar char="•"/>
            </a:pPr>
            <a:r>
              <a:rPr lang="en-GB" sz="2000" b="0" dirty="0">
                <a:sym typeface="Arial" pitchFamily="34" charset="0"/>
              </a:rPr>
              <a:t>Discuss the status of USLP Interoperability Testing (DLR &amp; NASA MSFC)</a:t>
            </a:r>
          </a:p>
          <a:p>
            <a:pPr marL="285750" indent="-285750" defTabSz="914400">
              <a:lnSpc>
                <a:spcPct val="120000"/>
              </a:lnSpc>
              <a:spcBef>
                <a:spcPts val="0"/>
              </a:spcBef>
              <a:buFont typeface="Arial" panose="020B0604020202020204" pitchFamily="34" charset="0"/>
              <a:buChar char="•"/>
            </a:pPr>
            <a:r>
              <a:rPr lang="en-GB" sz="2000" b="0" dirty="0" smtClean="0">
                <a:sym typeface="Arial" pitchFamily="34" charset="0"/>
              </a:rPr>
              <a:t>Review </a:t>
            </a:r>
            <a:r>
              <a:rPr lang="en-GB" sz="2000" b="0" dirty="0">
                <a:sym typeface="Arial" pitchFamily="34" charset="0"/>
              </a:rPr>
              <a:t>of the Draft v0.3 USLP Green Book – Result will be v0.4 based upon USLP </a:t>
            </a:r>
            <a:r>
              <a:rPr lang="en-GB" sz="2000" b="0" dirty="0" smtClean="0">
                <a:sym typeface="Arial" pitchFamily="34" charset="0"/>
              </a:rPr>
              <a:t>RED-2</a:t>
            </a:r>
            <a:endParaRPr lang="en-GB" sz="2000" b="0" dirty="0">
              <a:sym typeface="Arial" pitchFamily="34" charset="0"/>
            </a:endParaRPr>
          </a:p>
          <a:p>
            <a:pPr marL="285750" indent="-285750" defTabSz="914400">
              <a:lnSpc>
                <a:spcPct val="120000"/>
              </a:lnSpc>
              <a:spcBef>
                <a:spcPts val="0"/>
              </a:spcBef>
              <a:buFont typeface="Arial" panose="020B0604020202020204" pitchFamily="34" charset="0"/>
              <a:buChar char="•"/>
            </a:pPr>
            <a:r>
              <a:rPr lang="en-GB" sz="2000" b="0" dirty="0">
                <a:sym typeface="Arial" pitchFamily="34" charset="0"/>
              </a:rPr>
              <a:t>UKSA presentation on UKSA study showing differences between COP-1 and COP-P – </a:t>
            </a:r>
            <a:r>
              <a:rPr lang="en-GB" sz="2000" b="0" dirty="0" smtClean="0">
                <a:sym typeface="Arial" pitchFamily="34" charset="0"/>
              </a:rPr>
              <a:t>Discussed</a:t>
            </a:r>
            <a:endParaRPr lang="en-GB" sz="2000" b="0" dirty="0">
              <a:sym typeface="Arial" pitchFamily="34" charset="0"/>
            </a:endParaRPr>
          </a:p>
          <a:p>
            <a:pPr marL="285750" indent="-285750" defTabSz="914400">
              <a:lnSpc>
                <a:spcPct val="120000"/>
              </a:lnSpc>
              <a:spcBef>
                <a:spcPts val="0"/>
              </a:spcBef>
              <a:buFont typeface="Arial" panose="020B0604020202020204" pitchFamily="34" charset="0"/>
              <a:buChar char="•"/>
            </a:pPr>
            <a:r>
              <a:rPr lang="en-US" sz="2000" b="0" dirty="0">
                <a:sym typeface="Arial" pitchFamily="34" charset="0"/>
              </a:rPr>
              <a:t>Way forward on harmonizing Proximity-1 with USLP was discussed by using Technical Corrigendum to update Prox-1 Space Data Link Protocol</a:t>
            </a:r>
            <a:endParaRPr lang="en-GB" sz="2000" b="0" dirty="0">
              <a:sym typeface="Arial" pitchFamily="34" charset="0"/>
            </a:endParaRPr>
          </a:p>
          <a:p>
            <a:pPr marL="285750" indent="-285750" defTabSz="914400">
              <a:lnSpc>
                <a:spcPct val="120000"/>
              </a:lnSpc>
              <a:spcBef>
                <a:spcPts val="0"/>
              </a:spcBef>
              <a:buFont typeface="Arial" panose="020B0604020202020204" pitchFamily="34" charset="0"/>
              <a:buChar char="•"/>
            </a:pPr>
            <a:r>
              <a:rPr lang="en-GB" sz="2000" b="0" dirty="0" smtClean="0">
                <a:sym typeface="Arial" pitchFamily="34" charset="0"/>
              </a:rPr>
              <a:t>Quick </a:t>
            </a:r>
            <a:r>
              <a:rPr lang="en-GB" sz="2000" b="0" dirty="0">
                <a:sym typeface="Arial" pitchFamily="34" charset="0"/>
              </a:rPr>
              <a:t>check on </a:t>
            </a:r>
            <a:r>
              <a:rPr lang="en-GB" sz="2000" b="0" dirty="0" err="1">
                <a:sym typeface="Arial" pitchFamily="34" charset="0"/>
              </a:rPr>
              <a:t>Telecommand</a:t>
            </a:r>
            <a:r>
              <a:rPr lang="en-GB" sz="2000" b="0" dirty="0">
                <a:sym typeface="Arial" pitchFamily="34" charset="0"/>
              </a:rPr>
              <a:t> GB, AOS GB, </a:t>
            </a:r>
            <a:r>
              <a:rPr lang="en-GB" sz="2000" b="0" dirty="0" err="1">
                <a:sym typeface="Arial" pitchFamily="34" charset="0"/>
              </a:rPr>
              <a:t>Encap</a:t>
            </a:r>
            <a:r>
              <a:rPr lang="en-GB" sz="2000" b="0" dirty="0">
                <a:sym typeface="Arial" pitchFamily="34" charset="0"/>
              </a:rPr>
              <a:t> Service Recertification – </a:t>
            </a:r>
            <a:r>
              <a:rPr lang="en-GB" sz="2000" b="0" dirty="0" smtClean="0">
                <a:sym typeface="Arial" pitchFamily="34" charset="0"/>
              </a:rPr>
              <a:t>Accomplished with reconfirmation.</a:t>
            </a:r>
            <a:endParaRPr lang="en-GB" sz="2000" b="0" dirty="0">
              <a:sym typeface="Arial" pitchFamily="34" charset="0"/>
            </a:endParaRPr>
          </a:p>
          <a:p>
            <a:pPr marL="285750" indent="-285750" defTabSz="914400">
              <a:lnSpc>
                <a:spcPct val="120000"/>
              </a:lnSpc>
              <a:spcBef>
                <a:spcPts val="0"/>
              </a:spcBef>
              <a:buFont typeface="Arial" panose="020B0604020202020204" pitchFamily="34" charset="0"/>
              <a:buChar char="•"/>
            </a:pPr>
            <a:r>
              <a:rPr lang="en-GB" sz="2000" b="0" dirty="0">
                <a:sym typeface="Arial" pitchFamily="34" charset="0"/>
              </a:rPr>
              <a:t>Technical Corrigendum to AOS and TM: Adding a Note in 6.3.2 to clarify OID frames are not SDLS protected – no change </a:t>
            </a:r>
            <a:r>
              <a:rPr lang="en-GB" sz="2000" b="0" dirty="0" smtClean="0">
                <a:sym typeface="Arial" pitchFamily="34" charset="0"/>
              </a:rPr>
              <a:t>required</a:t>
            </a:r>
            <a:endParaRPr lang="en-GB" sz="2000" b="0" dirty="0">
              <a:sym typeface="Arial" pitchFamily="34" charset="0"/>
            </a:endParaRPr>
          </a:p>
        </p:txBody>
      </p:sp>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Space Link Protocols Additional Viewgraphs</a:t>
            </a:r>
            <a:endParaRPr lang="en-US" dirty="0"/>
          </a:p>
        </p:txBody>
      </p:sp>
    </p:spTree>
    <p:extLst>
      <p:ext uri="{BB962C8B-B14F-4D97-AF65-F5344CB8AC3E}">
        <p14:creationId xmlns:p14="http://schemas.microsoft.com/office/powerpoint/2010/main" val="339886267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760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Goals for this meeting cycle: </a:t>
            </a:r>
          </a:p>
          <a:p>
            <a:pPr marL="800100" lvl="1" indent="-342900">
              <a:lnSpc>
                <a:spcPct val="120000"/>
              </a:lnSpc>
              <a:spcBef>
                <a:spcPts val="0"/>
              </a:spcBef>
              <a:buFont typeface="Arial" panose="020B0604020202020204" pitchFamily="34" charset="0"/>
              <a:buChar char="•"/>
            </a:pPr>
            <a:r>
              <a:rPr lang="en-US" sz="1900" b="0" dirty="0" smtClean="0"/>
              <a:t>Finalize SDLS Green Book for publication</a:t>
            </a:r>
          </a:p>
          <a:p>
            <a:pPr marL="800100" lvl="1" indent="-342900">
              <a:lnSpc>
                <a:spcPct val="120000"/>
              </a:lnSpc>
              <a:spcBef>
                <a:spcPts val="0"/>
              </a:spcBef>
              <a:buFont typeface="Arial" panose="020B0604020202020204" pitchFamily="34" charset="0"/>
              <a:buChar char="•"/>
            </a:pPr>
            <a:r>
              <a:rPr lang="en-US" sz="1900" b="0" dirty="0" smtClean="0"/>
              <a:t>Finalize SDLS Extended Procedures red-1 book for agency review</a:t>
            </a:r>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Complete review of the SDLS Core Protocol Green Book. All technical matters dealt with successfully. Minor editorial work still needed (e.g. references). Agreement of WG for issuing a resolution to publish</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Complete review of SDLS extended procedures red-1 book achieved. Document 95% complete. Agreement on all technical issues. Final editing and WG resolution for agency review anticipated before the end of the year.</a:t>
            </a:r>
          </a:p>
          <a:p>
            <a:pPr marL="747713" lvl="1" indent="-290513">
              <a:lnSpc>
                <a:spcPct val="120000"/>
              </a:lnSpc>
              <a:spcBef>
                <a:spcPts val="0"/>
              </a:spcBef>
              <a:buClr>
                <a:srgbClr val="000000"/>
              </a:buClr>
              <a:buSzPct val="95000"/>
              <a:buFont typeface="ArialMT" charset="0"/>
              <a:buChar char="•"/>
            </a:pPr>
            <a:r>
              <a:rPr lang="en-US" sz="1900" b="0" dirty="0" smtClean="0"/>
              <a:t>Interoperability testing of SDLS extended procedures: test plan reviewed and agreed, testing setup and progress discussed, interoperability testing over the cloud of the full stack </a:t>
            </a:r>
            <a:r>
              <a:rPr lang="en-US" sz="1900" b="0" dirty="0" smtClean="0">
                <a:sym typeface="Wingdings" panose="05000000000000000000" pitchFamily="2" charset="2"/>
              </a:rPr>
              <a:t> </a:t>
            </a:r>
            <a:r>
              <a:rPr lang="en-US" sz="1900" b="0" dirty="0" smtClean="0"/>
              <a:t>SDLS Core Protocol + Extended Procedures + TM/TC + SLE. Yellow book on interoperability testing over the cloud finalized </a:t>
            </a:r>
            <a:r>
              <a:rPr lang="en-US" sz="1900" b="0" dirty="0" smtClean="0">
                <a:sym typeface="Wingdings" panose="05000000000000000000" pitchFamily="2" charset="2"/>
              </a:rPr>
              <a:t> will be forwarded to CESG.</a:t>
            </a:r>
            <a:endParaRPr lang="en-US" sz="1900" b="0" dirty="0" smtClean="0"/>
          </a:p>
          <a:p>
            <a:pPr marL="747713" lvl="1" indent="-290513">
              <a:lnSpc>
                <a:spcPct val="120000"/>
              </a:lnSpc>
              <a:spcBef>
                <a:spcPts val="0"/>
              </a:spcBef>
              <a:buClr>
                <a:srgbClr val="000000"/>
              </a:buClr>
              <a:buSzPct val="95000"/>
              <a:buFont typeface="ArialMT" charset="0"/>
              <a:buChar char="•"/>
            </a:pPr>
            <a:r>
              <a:rPr lang="en-US" sz="1900" b="0" dirty="0" smtClean="0"/>
              <a:t>Discussion of Physical Layer Security draft project: concept paper for a GB will be prepared for next meeting.</a:t>
            </a:r>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None</a:t>
            </a: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SDLS WG</a:t>
            </a:r>
            <a:r>
              <a:rPr lang="en-US" sz="2800" b="1" dirty="0" smtClean="0"/>
              <a:t> Executive Summary (1 of 2) </a:t>
            </a:r>
            <a:endParaRPr lang="en-US" dirty="0"/>
          </a:p>
        </p:txBody>
      </p:sp>
    </p:spTree>
    <p:extLst>
      <p:ext uri="{BB962C8B-B14F-4D97-AF65-F5344CB8AC3E}">
        <p14:creationId xmlns:p14="http://schemas.microsoft.com/office/powerpoint/2010/main" val="133508179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760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smtClean="0"/>
              <a:t>Space Link Protocol WG : integration of SDLS in TM/TC/AOS/USLP protocols</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smtClean="0"/>
              <a:t>RF &amp; Modulation : physical </a:t>
            </a:r>
            <a:r>
              <a:rPr lang="en-US" sz="1200" b="0" smtClean="0"/>
              <a:t>layer security</a:t>
            </a:r>
            <a:endParaRPr lang="en-US" sz="1200" b="0" dirty="0" smtClean="0"/>
          </a:p>
          <a:p>
            <a:pPr marL="628650" lvl="1" indent="-171450">
              <a:lnSpc>
                <a:spcPct val="120000"/>
              </a:lnSpc>
              <a:spcBef>
                <a:spcPts val="0"/>
              </a:spcBef>
              <a:buClr>
                <a:srgbClr val="000000"/>
              </a:buClr>
              <a:buSzPct val="95000"/>
              <a:buFont typeface="Arial" panose="020B0604020202020204" pitchFamily="34" charset="0"/>
              <a:buChar char="•"/>
            </a:pPr>
            <a:r>
              <a:rPr lang="en-US" sz="1200" b="0" dirty="0" smtClean="0"/>
              <a:t>Security WG : key management MB, threats to space missions, cryptographic algorithms BB, security architecture</a:t>
            </a:r>
          </a:p>
          <a:p>
            <a:pPr marL="628650" lvl="1" indent="-171450">
              <a:lnSpc>
                <a:spcPct val="120000"/>
              </a:lnSpc>
              <a:spcBef>
                <a:spcPts val="0"/>
              </a:spcBef>
              <a:buClr>
                <a:srgbClr val="000000"/>
              </a:buClr>
              <a:buSzPct val="95000"/>
              <a:buFont typeface="Arial" panose="020B0604020202020204" pitchFamily="34" charset="0"/>
              <a:buChar char="•"/>
            </a:pPr>
            <a:endParaRPr lang="en-US" sz="1200" b="0" dirty="0" smtClean="0"/>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smtClean="0"/>
              <a:t>Resolution to publish SDLS Core Protocol Green Book</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smtClean="0"/>
              <a:t>Resolution to submit SDLS Extended Procedures red-1 book to agency review #1.</a:t>
            </a:r>
          </a:p>
          <a:p>
            <a:pPr marL="742950" lvl="1" indent="-285750">
              <a:lnSpc>
                <a:spcPct val="120000"/>
              </a:lnSpc>
              <a:spcBef>
                <a:spcPts val="0"/>
              </a:spcBef>
              <a:buClr>
                <a:srgbClr val="000000"/>
              </a:buClr>
              <a:buSzPct val="95000"/>
              <a:buFont typeface="Arial" panose="020B0604020202020204" pitchFamily="34" charset="0"/>
              <a:buChar char="•"/>
            </a:pPr>
            <a:endParaRPr lang="en-US" sz="12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SDLS</a:t>
            </a:r>
            <a:r>
              <a:rPr lang="en-US" sz="2800" b="1" dirty="0" smtClean="0"/>
              <a:t> Executive Summary (2 of 2) </a:t>
            </a:r>
            <a:endParaRPr lang="en-US" dirty="0"/>
          </a:p>
        </p:txBody>
      </p:sp>
      <p:graphicFrame>
        <p:nvGraphicFramePr>
          <p:cNvPr id="2" name="Tableau 1"/>
          <p:cNvGraphicFramePr>
            <a:graphicFrameLocks noGrp="1"/>
          </p:cNvGraphicFramePr>
          <p:nvPr>
            <p:extLst>
              <p:ext uri="{D42A27DB-BD31-4B8C-83A1-F6EECF244321}">
                <p14:modId xmlns:p14="http://schemas.microsoft.com/office/powerpoint/2010/main" val="27058212"/>
              </p:ext>
            </p:extLst>
          </p:nvPr>
        </p:nvGraphicFramePr>
        <p:xfrm>
          <a:off x="488610" y="1316725"/>
          <a:ext cx="8204201" cy="2857500"/>
        </p:xfrm>
        <a:graphic>
          <a:graphicData uri="http://schemas.openxmlformats.org/drawingml/2006/table">
            <a:tbl>
              <a:tblPr/>
              <a:tblGrid>
                <a:gridCol w="789658"/>
                <a:gridCol w="485212"/>
                <a:gridCol w="608893"/>
                <a:gridCol w="1890106"/>
                <a:gridCol w="2080385"/>
                <a:gridCol w="1550775"/>
                <a:gridCol w="799172"/>
              </a:tblGrid>
              <a:tr h="714375">
                <a:tc>
                  <a:txBody>
                    <a:bodyPr/>
                    <a:lstStyle/>
                    <a:p>
                      <a:pPr algn="ctr" fontAlgn="t"/>
                      <a:r>
                        <a:rPr lang="fr-FR" sz="1100" b="1" i="0" u="none" strike="noStrike" dirty="0">
                          <a:solidFill>
                            <a:srgbClr val="000000"/>
                          </a:solidFill>
                          <a:effectLst/>
                          <a:latin typeface="Calibri"/>
                        </a:rPr>
                        <a:t>Area and WG </a:t>
                      </a:r>
                      <a:r>
                        <a:rPr lang="fr-FR" sz="1100" b="1" i="0" u="none" strike="noStrike" dirty="0" err="1">
                          <a:solidFill>
                            <a:srgbClr val="000000"/>
                          </a:solidFill>
                          <a:effectLst/>
                          <a:latin typeface="Calibri"/>
                        </a:rPr>
                        <a:t>name</a:t>
                      </a:r>
                      <a:endParaRPr lang="fr-FR" sz="1100" b="1" i="0" u="none" strike="noStrike" dirty="0">
                        <a:solidFill>
                          <a:srgbClr val="000000"/>
                        </a:solidFill>
                        <a:effectLst/>
                        <a:latin typeface="Calibri"/>
                      </a:endParaRP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fr-FR" sz="1100" b="1" i="0" u="none" strike="noStrike">
                          <a:solidFill>
                            <a:srgbClr val="000000"/>
                          </a:solidFill>
                          <a:effectLst/>
                          <a:latin typeface="Calibri"/>
                        </a:rPr>
                        <a:t>CCSDS Ref Nr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Activity</a:t>
                      </a:r>
                      <a:br>
                        <a:rPr lang="en-US" sz="1100" b="1" i="0" u="none" strike="noStrike">
                          <a:solidFill>
                            <a:srgbClr val="000000"/>
                          </a:solidFill>
                          <a:effectLst/>
                          <a:latin typeface="Calibri"/>
                        </a:rPr>
                      </a:br>
                      <a:r>
                        <a:rPr lang="en-US" sz="800" b="1" i="0" u="none" strike="noStrike">
                          <a:solidFill>
                            <a:srgbClr val="000000"/>
                          </a:solidFill>
                          <a:effectLst/>
                          <a:latin typeface="Calibri"/>
                        </a:rPr>
                        <a:t>(RB, Pink, Draft. Update)</a:t>
                      </a:r>
                      <a:endParaRPr lang="en-US" sz="1100" b="1" i="0" u="none" strike="noStrike">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fr-FR" sz="1100" b="1" i="0" u="none" strike="noStrike">
                          <a:solidFill>
                            <a:srgbClr val="000000"/>
                          </a:solidFill>
                          <a:effectLst/>
                          <a:latin typeface="Calibri"/>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fr-FR" sz="1100" b="1" i="0" u="none" strike="noStrike">
                          <a:solidFill>
                            <a:srgbClr val="000000"/>
                          </a:solidFill>
                          <a:effectLst/>
                          <a:latin typeface="Calibri"/>
                        </a:rPr>
                        <a:t>Status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Start and / or Target Publication Date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fr-FR" sz="1100" b="1" i="0" u="none" strike="noStrike">
                          <a:solidFill>
                            <a:srgbClr val="000000"/>
                          </a:solidFill>
                          <a:effectLst/>
                          <a:latin typeface="Calibri"/>
                        </a:rPr>
                        <a:t>Comments</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228725">
                <a:tc>
                  <a:txBody>
                    <a:bodyPr/>
                    <a:lstStyle/>
                    <a:p>
                      <a:pPr algn="ctr" fontAlgn="t"/>
                      <a:r>
                        <a:rPr lang="fr-FR" sz="1100" b="0" i="0" u="none" strike="noStrike">
                          <a:solidFill>
                            <a:srgbClr val="000000"/>
                          </a:solidFill>
                          <a:effectLst/>
                          <a:latin typeface="Calibri"/>
                        </a:rPr>
                        <a:t>SLS SDLS</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0" i="0" u="none" strike="noStrike">
                          <a:solidFill>
                            <a:srgbClr val="000000"/>
                          </a:solidFill>
                          <a:effectLst/>
                          <a:latin typeface="Calibri"/>
                        </a:rPr>
                        <a:t>355.1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0" i="0" u="none" strike="noStrike">
                          <a:solidFill>
                            <a:srgbClr val="000000"/>
                          </a:solidFill>
                          <a:effectLst/>
                          <a:latin typeface="Calibri"/>
                        </a:rPr>
                        <a:t>BB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a:rPr>
                        <a:t>Space Data Link Security Extended Procedures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Red-1 completely reviewed and agreed. 95% complete. Final editing needed. WG resolution for requesting agency review #1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Start date    17/11/2011</a:t>
                      </a:r>
                      <a:br>
                        <a:rPr lang="en-US" sz="1100" b="0" i="0" u="none" strike="noStrike">
                          <a:solidFill>
                            <a:srgbClr val="000000"/>
                          </a:solidFill>
                          <a:effectLst/>
                          <a:latin typeface="Calibri"/>
                        </a:rPr>
                      </a:br>
                      <a:r>
                        <a:rPr lang="en-US" sz="1100" b="0" i="0" u="none" strike="noStrike">
                          <a:solidFill>
                            <a:srgbClr val="000000"/>
                          </a:solidFill>
                          <a:effectLst/>
                          <a:latin typeface="Calibri"/>
                        </a:rPr>
                        <a:t>End date      15/10/2017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WG resolution to submit red-1 to agency review #1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14400">
                <a:tc>
                  <a:txBody>
                    <a:bodyPr/>
                    <a:lstStyle/>
                    <a:p>
                      <a:pPr algn="ctr" fontAlgn="t"/>
                      <a:r>
                        <a:rPr lang="fr-FR" sz="1100" b="0" i="0" u="none" strike="noStrike">
                          <a:solidFill>
                            <a:srgbClr val="000000"/>
                          </a:solidFill>
                          <a:effectLst/>
                          <a:latin typeface="Calibri"/>
                        </a:rPr>
                        <a:t>SLS SDLS</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fr-FR" sz="1100" b="0" i="0" u="none" strike="noStrike">
                          <a:solidFill>
                            <a:srgbClr val="000000"/>
                          </a:solidFill>
                          <a:effectLst/>
                          <a:latin typeface="Calibri"/>
                        </a:rPr>
                        <a:t>350.5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fr-FR" sz="1100" b="0" i="0" u="none" strike="noStrike">
                          <a:solidFill>
                            <a:srgbClr val="000000"/>
                          </a:solidFill>
                          <a:effectLst/>
                          <a:latin typeface="Calibri"/>
                        </a:rPr>
                        <a:t>GB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Space Data Link Security - Summary of Concept &amp; Rationale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effectLst/>
                          <a:latin typeface="Calibri"/>
                        </a:rPr>
                        <a:t>Content complete and fully reviewed during meeting. Final minor editing needed. WG resolution to publish to be issued.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Start date    28/11/2008</a:t>
                      </a:r>
                      <a:br>
                        <a:rPr lang="en-US" sz="1100" b="0" i="0" u="none" strike="noStrike">
                          <a:solidFill>
                            <a:srgbClr val="000000"/>
                          </a:solidFill>
                          <a:effectLst/>
                          <a:latin typeface="Calibri"/>
                        </a:rPr>
                      </a:br>
                      <a:r>
                        <a:rPr lang="en-US" sz="1100" b="0" i="0" u="none" strike="noStrike">
                          <a:solidFill>
                            <a:srgbClr val="000000"/>
                          </a:solidFill>
                          <a:effectLst/>
                          <a:latin typeface="Calibri"/>
                        </a:rPr>
                        <a:t>End date      15/12/2016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a:rPr>
                        <a:t>WG </a:t>
                      </a:r>
                      <a:r>
                        <a:rPr lang="fr-FR" sz="1100" b="0" i="0" u="none" strike="noStrike" dirty="0" err="1">
                          <a:solidFill>
                            <a:srgbClr val="000000"/>
                          </a:solidFill>
                          <a:effectLst/>
                          <a:latin typeface="Calibri"/>
                        </a:rPr>
                        <a:t>resolution</a:t>
                      </a:r>
                      <a:r>
                        <a:rPr lang="fr-FR" sz="1100" b="0" i="0" u="none" strike="noStrike" dirty="0">
                          <a:solidFill>
                            <a:srgbClr val="000000"/>
                          </a:solidFill>
                          <a:effectLst/>
                          <a:latin typeface="Calibri"/>
                        </a:rPr>
                        <a:t> to </a:t>
                      </a:r>
                      <a:r>
                        <a:rPr lang="fr-FR" sz="1100" b="0" i="0" u="none" strike="noStrike" dirty="0" err="1">
                          <a:solidFill>
                            <a:srgbClr val="000000"/>
                          </a:solidFill>
                          <a:effectLst/>
                          <a:latin typeface="Calibri"/>
                        </a:rPr>
                        <a:t>publish</a:t>
                      </a:r>
                      <a:endParaRPr lang="fr-FR" sz="11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059597646"/>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663840"/>
            <a:ext cx="8872537" cy="249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62500" lnSpcReduction="20000"/>
          </a:bodyPr>
          <a:lstStyle/>
          <a:p>
            <a:pPr defTabSz="914400">
              <a:lnSpc>
                <a:spcPct val="120000"/>
              </a:lnSpc>
              <a:spcBef>
                <a:spcPts val="0"/>
              </a:spcBef>
            </a:pPr>
            <a:r>
              <a:rPr lang="en-US" sz="1900" dirty="0" smtClean="0"/>
              <a:t>Goals for this meeting cycle:</a:t>
            </a:r>
          </a:p>
          <a:p>
            <a:pPr marL="512763" indent="-280988" defTabSz="914400">
              <a:lnSpc>
                <a:spcPct val="120000"/>
              </a:lnSpc>
              <a:spcBef>
                <a:spcPts val="0"/>
              </a:spcBef>
              <a:buFont typeface="Arial"/>
              <a:buChar char="•"/>
            </a:pPr>
            <a:r>
              <a:rPr lang="en-US" sz="1900" b="0" dirty="0">
                <a:latin typeface="Arial" pitchFamily="34" charset="0"/>
                <a:cs typeface="Arial" pitchFamily="34" charset="0"/>
                <a:sym typeface="Arial" pitchFamily="34" charset="0"/>
              </a:rPr>
              <a:t>Complete final steps to achieve Red Book for CCSDS 122.1-B (</a:t>
            </a:r>
            <a:r>
              <a:rPr lang="en-US" sz="1900" b="0" dirty="0" err="1">
                <a:latin typeface="Arial" pitchFamily="34" charset="0"/>
                <a:cs typeface="Arial" pitchFamily="34" charset="0"/>
                <a:sym typeface="Arial" pitchFamily="34" charset="0"/>
              </a:rPr>
              <a:t>Lossy</a:t>
            </a:r>
            <a:r>
              <a:rPr lang="en-US" sz="1900" b="0" dirty="0">
                <a:latin typeface="Arial" pitchFamily="34" charset="0"/>
                <a:cs typeface="Arial" pitchFamily="34" charset="0"/>
                <a:sym typeface="Arial" pitchFamily="34" charset="0"/>
              </a:rPr>
              <a:t> Compression via Transform Stage Extension of 122.0-B) &amp; Green Book 120.3-</a:t>
            </a:r>
            <a:r>
              <a:rPr lang="en-US" sz="1900" b="0" dirty="0" smtClean="0">
                <a:latin typeface="Arial" pitchFamily="34" charset="0"/>
                <a:cs typeface="Arial" pitchFamily="34" charset="0"/>
                <a:sym typeface="Arial" pitchFamily="34" charset="0"/>
              </a:rPr>
              <a:t>G.</a:t>
            </a:r>
          </a:p>
          <a:p>
            <a:pPr marL="512763" indent="-280988" defTabSz="914400">
              <a:lnSpc>
                <a:spcPct val="120000"/>
              </a:lnSpc>
              <a:spcBef>
                <a:spcPts val="0"/>
              </a:spcBef>
              <a:buFont typeface="Arial"/>
              <a:buChar char="•"/>
            </a:pPr>
            <a:r>
              <a:rPr lang="en-US" sz="1900" b="0" dirty="0" smtClean="0">
                <a:latin typeface="Arial" pitchFamily="34" charset="0"/>
                <a:cs typeface="Arial" pitchFamily="34" charset="0"/>
                <a:sym typeface="Arial" pitchFamily="34" charset="0"/>
              </a:rPr>
              <a:t>Select </a:t>
            </a:r>
            <a:r>
              <a:rPr lang="en-US" sz="1900" b="0" dirty="0">
                <a:latin typeface="Arial" pitchFamily="34" charset="0"/>
                <a:cs typeface="Arial" pitchFamily="34" charset="0"/>
                <a:sym typeface="Arial" pitchFamily="34" charset="0"/>
              </a:rPr>
              <a:t>entropy coding approach for CCSDS-123.1-B: Near-Lossless Compression via Extension of CCSDS-123.0-B. Identify remaining issues and concerns with the White Book, establish action items to address/resolve them</a:t>
            </a:r>
            <a:r>
              <a:rPr lang="en-US" sz="1900" b="0" dirty="0" smtClean="0">
                <a:latin typeface="Arial" pitchFamily="34" charset="0"/>
                <a:cs typeface="Arial" pitchFamily="34" charset="0"/>
                <a:sym typeface="Arial" pitchFamily="34" charset="0"/>
              </a:rPr>
              <a:t>.</a:t>
            </a:r>
            <a:endParaRPr lang="en-US" sz="1900" b="0" dirty="0" smtClean="0"/>
          </a:p>
          <a:p>
            <a:pPr>
              <a:lnSpc>
                <a:spcPct val="120000"/>
              </a:lnSpc>
              <a:spcBef>
                <a:spcPts val="0"/>
              </a:spcBef>
              <a:buSzPct val="95000"/>
            </a:pPr>
            <a:r>
              <a:rPr lang="en-US" sz="1900" dirty="0" smtClean="0"/>
              <a:t>Working </a:t>
            </a:r>
            <a:r>
              <a:rPr lang="en-US" sz="1900" dirty="0"/>
              <a:t>Group </a:t>
            </a:r>
            <a:r>
              <a:rPr lang="en-US" sz="1900" dirty="0" smtClean="0"/>
              <a:t>Status:</a:t>
            </a:r>
            <a:endParaRPr lang="en-US" sz="1900" dirty="0">
              <a:latin typeface="Arial" pitchFamily="34" charset="0"/>
              <a:cs typeface="Arial" pitchFamily="34" charset="0"/>
              <a:sym typeface="Arial" pitchFamily="34" charset="0"/>
            </a:endParaRPr>
          </a:p>
          <a:p>
            <a:pPr marL="512763" lvl="1" indent="-280988">
              <a:lnSpc>
                <a:spcPct val="120000"/>
              </a:lnSpc>
              <a:spcBef>
                <a:spcPts val="0"/>
              </a:spcBef>
              <a:buClr>
                <a:srgbClr val="000000"/>
              </a:buClr>
              <a:buSzPct val="95000"/>
              <a:buFont typeface="ArialMT" charset="0"/>
              <a:buChar char="•"/>
            </a:pPr>
            <a:r>
              <a:rPr lang="en-US" sz="1900" b="0" dirty="0" smtClean="0"/>
              <a:t>Selected FLEX entropy coder proposed by NASA-JPL for CCSDS-123.1-B. Established plans to complete remaining sections of White Book.</a:t>
            </a:r>
          </a:p>
          <a:p>
            <a:pPr marL="512763" lvl="1" indent="-280988">
              <a:lnSpc>
                <a:spcPct val="120000"/>
              </a:lnSpc>
              <a:spcBef>
                <a:spcPts val="0"/>
              </a:spcBef>
              <a:buClr>
                <a:srgbClr val="000000"/>
              </a:buClr>
              <a:buSzPct val="95000"/>
              <a:buFont typeface="ArialMT" charset="0"/>
              <a:buChar char="•"/>
            </a:pPr>
            <a:r>
              <a:rPr lang="en-US" sz="1900" b="0" dirty="0" smtClean="0"/>
              <a:t>Established action items which should produce RIDs for CCSDS-122.1-B in time to review at Spring WG meeting</a:t>
            </a:r>
          </a:p>
          <a:p>
            <a:pPr defTabSz="914400">
              <a:lnSpc>
                <a:spcPct val="120000"/>
              </a:lnSpc>
              <a:spcBef>
                <a:spcPts val="0"/>
              </a:spcBef>
            </a:pPr>
            <a:r>
              <a:rPr lang="en-US" sz="1900" dirty="0" smtClean="0"/>
              <a:t>Problems and Issues:</a:t>
            </a:r>
            <a:endParaRPr lang="en-US" sz="1900" dirty="0"/>
          </a:p>
          <a:p>
            <a:pPr marL="512763" lvl="1" indent="-280988">
              <a:lnSpc>
                <a:spcPct val="120000"/>
              </a:lnSpc>
              <a:spcBef>
                <a:spcPts val="0"/>
              </a:spcBef>
              <a:buClr>
                <a:srgbClr val="000000"/>
              </a:buClr>
              <a:buSzPct val="95000"/>
              <a:buFont typeface="ArialMT" charset="0"/>
              <a:buChar char="•"/>
            </a:pPr>
            <a:r>
              <a:rPr lang="en-US" sz="1900" b="0" dirty="0" smtClean="0"/>
              <a:t>N</a:t>
            </a:r>
            <a:r>
              <a:rPr lang="en-US" sz="1900" b="0" dirty="0"/>
              <a:t>/</a:t>
            </a:r>
            <a:r>
              <a:rPr lang="en-US" sz="1900" b="0" dirty="0" smtClean="0"/>
              <a:t>A</a:t>
            </a:r>
          </a:p>
          <a:p>
            <a:pPr defTabSz="914400">
              <a:lnSpc>
                <a:spcPct val="120000"/>
              </a:lnSpc>
              <a:spcBef>
                <a:spcPts val="0"/>
              </a:spcBef>
            </a:pPr>
            <a:r>
              <a:rPr lang="en-US" sz="1900" dirty="0" smtClean="0"/>
              <a:t>Planning:</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p:txBody>
      </p:sp>
      <p:sp>
        <p:nvSpPr>
          <p:cNvPr id="6147" name="AutoShape 3"/>
          <p:cNvSpPr>
            <a:spLocks/>
          </p:cNvSpPr>
          <p:nvPr/>
        </p:nvSpPr>
        <p:spPr bwMode="auto">
          <a:xfrm>
            <a:off x="462665"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SLS-MHDC Executive Summary (1 of 2)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93847430"/>
              </p:ext>
            </p:extLst>
          </p:nvPr>
        </p:nvGraphicFramePr>
        <p:xfrm>
          <a:off x="232234" y="3467405"/>
          <a:ext cx="8717935" cy="2957185"/>
        </p:xfrm>
        <a:graphic>
          <a:graphicData uri="http://schemas.openxmlformats.org/drawingml/2006/table">
            <a:tbl>
              <a:tblPr/>
              <a:tblGrid>
                <a:gridCol w="843317"/>
                <a:gridCol w="580466"/>
                <a:gridCol w="580466"/>
                <a:gridCol w="2332815"/>
                <a:gridCol w="2037105"/>
                <a:gridCol w="1500449"/>
                <a:gridCol w="843317"/>
              </a:tblGrid>
              <a:tr h="562727">
                <a:tc>
                  <a:txBody>
                    <a:bodyPr/>
                    <a:lstStyle/>
                    <a:p>
                      <a:pPr algn="ctr" fontAlgn="t"/>
                      <a:r>
                        <a:rPr lang="en-US" sz="900" b="1" i="0" u="none" strike="noStrike">
                          <a:solidFill>
                            <a:srgbClr val="000000"/>
                          </a:solidFill>
                          <a:effectLst/>
                          <a:latin typeface="Calibri"/>
                        </a:rPr>
                        <a:t>Area and WG name</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CCSDS Ref Nr</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Activity</a:t>
                      </a:r>
                      <a:br>
                        <a:rPr lang="en-US" sz="900" b="1" i="0" u="none" strike="noStrike">
                          <a:solidFill>
                            <a:srgbClr val="000000"/>
                          </a:solidFill>
                          <a:effectLst/>
                          <a:latin typeface="Calibri"/>
                        </a:rPr>
                      </a:br>
                      <a:r>
                        <a:rPr lang="en-US" sz="700" b="1" i="0" u="none" strike="noStrike">
                          <a:solidFill>
                            <a:srgbClr val="000000"/>
                          </a:solidFill>
                          <a:effectLst/>
                          <a:latin typeface="Calibri"/>
                        </a:rPr>
                        <a:t>(RB, Pink, Draft. Update)</a:t>
                      </a:r>
                      <a:endParaRPr lang="en-US" sz="900" b="1" i="0" u="none" strike="noStrike">
                        <a:solidFill>
                          <a:srgbClr val="000000"/>
                        </a:solidFill>
                        <a:effectLst/>
                        <a:latin typeface="Calibri"/>
                      </a:endParaRP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Document Title</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Status</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Start and / or Target Publication Date</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Comments</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40732">
                <a:tc>
                  <a:txBody>
                    <a:bodyPr/>
                    <a:lstStyle/>
                    <a:p>
                      <a:pPr algn="ctr" fontAlgn="t"/>
                      <a:r>
                        <a:rPr lang="en-US" sz="900" b="0" i="0" u="none" strike="noStrike">
                          <a:solidFill>
                            <a:srgbClr val="000000"/>
                          </a:solidFill>
                          <a:effectLst/>
                          <a:latin typeface="Calibri"/>
                        </a:rPr>
                        <a:t>SLS MHDC</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900" b="0" i="0" u="none" strike="noStrike">
                          <a:solidFill>
                            <a:srgbClr val="000000"/>
                          </a:solidFill>
                          <a:effectLst/>
                          <a:latin typeface="Calibri"/>
                        </a:rPr>
                        <a:t>122.0</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dirty="0">
                          <a:solidFill>
                            <a:srgbClr val="000000"/>
                          </a:solidFill>
                          <a:effectLst/>
                          <a:latin typeface="Calibri"/>
                        </a:rPr>
                        <a:t>BB</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Image Data Compression, Issue 2</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RIDs reviewed. New text (~1-2 paragraphs) to be added</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900" b="0" i="0" u="none" strike="noStrike">
                          <a:solidFill>
                            <a:srgbClr val="000000"/>
                          </a:solidFill>
                          <a:effectLst/>
                          <a:latin typeface="Calibri"/>
                        </a:rPr>
                        <a:t>Start date    01/06/2012</a:t>
                      </a:r>
                      <a:br>
                        <a:rPr lang="de-DE" sz="900" b="0" i="0" u="none" strike="noStrike">
                          <a:solidFill>
                            <a:srgbClr val="000000"/>
                          </a:solidFill>
                          <a:effectLst/>
                          <a:latin typeface="Calibri"/>
                        </a:rPr>
                      </a:br>
                      <a:r>
                        <a:rPr lang="de-DE" sz="900" b="0" i="0" u="none" strike="noStrike">
                          <a:solidFill>
                            <a:srgbClr val="000000"/>
                          </a:solidFill>
                          <a:effectLst/>
                          <a:latin typeface="Calibri"/>
                        </a:rPr>
                        <a:t>End date      26/05/2017</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Issue 2 revisions to support CCSDS-122.1-B</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7081">
                <a:tc>
                  <a:txBody>
                    <a:bodyPr/>
                    <a:lstStyle/>
                    <a:p>
                      <a:pPr algn="ctr" fontAlgn="t"/>
                      <a:r>
                        <a:rPr lang="en-US" sz="900" b="0" i="0" u="none" strike="noStrike">
                          <a:solidFill>
                            <a:srgbClr val="000000"/>
                          </a:solidFill>
                          <a:effectLst/>
                          <a:latin typeface="Calibri"/>
                        </a:rPr>
                        <a:t>SLS MHDC</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900" b="0" i="0" u="none" strike="noStrike">
                          <a:solidFill>
                            <a:srgbClr val="000000"/>
                          </a:solidFill>
                          <a:effectLst/>
                          <a:latin typeface="Calibri"/>
                        </a:rPr>
                        <a:t>123.1</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BB</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Low-Complexity Near-Lossless Multispectral &amp; Hyperspectral Image Compression</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Excellent progress. Entropy coder selected &amp; writing assignments made for remaining sections of White Book.</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900" b="0" i="0" u="none" strike="noStrike">
                          <a:solidFill>
                            <a:srgbClr val="000000"/>
                          </a:solidFill>
                          <a:effectLst/>
                          <a:latin typeface="Calibri"/>
                        </a:rPr>
                        <a:t>Start date    01/06/2015</a:t>
                      </a:r>
                      <a:br>
                        <a:rPr lang="de-DE" sz="900" b="0" i="0" u="none" strike="noStrike">
                          <a:solidFill>
                            <a:srgbClr val="000000"/>
                          </a:solidFill>
                          <a:effectLst/>
                          <a:latin typeface="Calibri"/>
                        </a:rPr>
                      </a:br>
                      <a:r>
                        <a:rPr lang="de-DE" sz="900" b="0" i="0" u="none" strike="noStrike">
                          <a:solidFill>
                            <a:srgbClr val="000000"/>
                          </a:solidFill>
                          <a:effectLst/>
                          <a:latin typeface="Calibri"/>
                        </a:rPr>
                        <a:t>End date      25/05/2018</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Extends CCSDS-123.0-B</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51242">
                <a:tc>
                  <a:txBody>
                    <a:bodyPr/>
                    <a:lstStyle/>
                    <a:p>
                      <a:pPr algn="ctr" fontAlgn="t"/>
                      <a:r>
                        <a:rPr lang="en-US" sz="900" b="0" i="0" u="none" strike="noStrike">
                          <a:solidFill>
                            <a:srgbClr val="000000"/>
                          </a:solidFill>
                          <a:effectLst/>
                          <a:latin typeface="Calibri"/>
                        </a:rPr>
                        <a:t>SLS MHDC</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900" b="0" i="0" u="none" strike="noStrike">
                          <a:solidFill>
                            <a:srgbClr val="000000"/>
                          </a:solidFill>
                          <a:effectLst/>
                          <a:latin typeface="Calibri"/>
                        </a:rPr>
                        <a:t>122.1</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BB</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Spectral Pre-Processing Transform for Multispectral &amp; Hyperspectral Image Compression</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Reviewing draft Red Book returned from Editor.</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900" b="0" i="0" u="none" strike="noStrike">
                          <a:solidFill>
                            <a:srgbClr val="000000"/>
                          </a:solidFill>
                          <a:effectLst/>
                          <a:latin typeface="Calibri"/>
                        </a:rPr>
                        <a:t>Start date    29/11/2013</a:t>
                      </a:r>
                      <a:br>
                        <a:rPr lang="de-DE" sz="900" b="0" i="0" u="none" strike="noStrike">
                          <a:solidFill>
                            <a:srgbClr val="000000"/>
                          </a:solidFill>
                          <a:effectLst/>
                          <a:latin typeface="Calibri"/>
                        </a:rPr>
                      </a:br>
                      <a:r>
                        <a:rPr lang="de-DE" sz="900" b="0" i="0" u="none" strike="noStrike">
                          <a:solidFill>
                            <a:srgbClr val="000000"/>
                          </a:solidFill>
                          <a:effectLst/>
                          <a:latin typeface="Calibri"/>
                        </a:rPr>
                        <a:t>End date      07/07/2017</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Extends CCSDS-122.0-B</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403">
                <a:tc>
                  <a:txBody>
                    <a:bodyPr/>
                    <a:lstStyle/>
                    <a:p>
                      <a:pPr algn="ctr" fontAlgn="t"/>
                      <a:r>
                        <a:rPr lang="en-US" sz="900" b="0" i="0" u="none" strike="noStrike">
                          <a:solidFill>
                            <a:srgbClr val="000000"/>
                          </a:solidFill>
                          <a:effectLst/>
                          <a:latin typeface="Calibri"/>
                        </a:rPr>
                        <a:t>SLS MHDC</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nb-NO" sz="900" b="0" i="0" u="none" strike="noStrike">
                          <a:solidFill>
                            <a:srgbClr val="000000"/>
                          </a:solidFill>
                          <a:effectLst/>
                          <a:latin typeface="Calibri"/>
                        </a:rPr>
                        <a:t>120.3</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GB</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Spectral Pre-Processing Transform for Multispectral &amp; Hyperspectral Image Compression</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Action items established to review new sections.</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de-DE" sz="900" b="0" i="0" u="none" strike="noStrike">
                          <a:solidFill>
                            <a:srgbClr val="000000"/>
                          </a:solidFill>
                          <a:effectLst/>
                          <a:latin typeface="Calibri"/>
                        </a:rPr>
                        <a:t>Start date    28/04/2016</a:t>
                      </a:r>
                      <a:br>
                        <a:rPr lang="de-DE" sz="900" b="0" i="0" u="none" strike="noStrike">
                          <a:solidFill>
                            <a:srgbClr val="000000"/>
                          </a:solidFill>
                          <a:effectLst/>
                          <a:latin typeface="Calibri"/>
                        </a:rPr>
                      </a:br>
                      <a:r>
                        <a:rPr lang="de-DE" sz="900" b="0" i="0" u="none" strike="noStrike">
                          <a:solidFill>
                            <a:srgbClr val="000000"/>
                          </a:solidFill>
                          <a:effectLst/>
                          <a:latin typeface="Calibri"/>
                        </a:rPr>
                        <a:t>End date      13/23/2018</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Calibri"/>
                        </a:rPr>
                        <a:t>Green Book for CCSDS-122.1-B</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84350611"/>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663840"/>
            <a:ext cx="8872537" cy="249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dirty="0" smtClean="0"/>
              <a:t>Interaction with other WGs:</a:t>
            </a:r>
          </a:p>
          <a:p>
            <a:pPr marL="512763" indent="-280988" defTabSz="914400">
              <a:lnSpc>
                <a:spcPct val="120000"/>
              </a:lnSpc>
              <a:spcBef>
                <a:spcPts val="0"/>
              </a:spcBef>
              <a:buFont typeface="Arial"/>
              <a:buChar char="•"/>
            </a:pPr>
            <a:r>
              <a:rPr lang="en-US" sz="1900" b="0" dirty="0" smtClean="0">
                <a:latin typeface="Arial" pitchFamily="34" charset="0"/>
                <a:cs typeface="Arial" pitchFamily="34" charset="0"/>
                <a:sym typeface="Arial" pitchFamily="34" charset="0"/>
              </a:rPr>
              <a:t>N/A</a:t>
            </a:r>
            <a:endParaRPr lang="en-US" sz="1900" b="0" dirty="0" smtClean="0"/>
          </a:p>
          <a:p>
            <a:pPr>
              <a:lnSpc>
                <a:spcPct val="120000"/>
              </a:lnSpc>
              <a:spcBef>
                <a:spcPts val="0"/>
              </a:spcBef>
              <a:buSzPct val="95000"/>
            </a:pPr>
            <a:r>
              <a:rPr lang="en-US" sz="1900" dirty="0" smtClean="0"/>
              <a:t>Resolutions:</a:t>
            </a:r>
            <a:endParaRPr lang="en-US" sz="1900" dirty="0">
              <a:latin typeface="Arial" pitchFamily="34" charset="0"/>
              <a:cs typeface="Arial" pitchFamily="34" charset="0"/>
              <a:sym typeface="Arial" pitchFamily="34" charset="0"/>
            </a:endParaRPr>
          </a:p>
          <a:p>
            <a:pPr marL="512763" lvl="1" indent="-280988">
              <a:lnSpc>
                <a:spcPct val="120000"/>
              </a:lnSpc>
              <a:spcBef>
                <a:spcPts val="0"/>
              </a:spcBef>
              <a:buClr>
                <a:srgbClr val="000000"/>
              </a:buClr>
              <a:buSzPct val="95000"/>
              <a:buFont typeface="ArialMT" charset="0"/>
              <a:buChar char="•"/>
            </a:pPr>
            <a:r>
              <a:rPr lang="en-US" sz="1900" b="0" dirty="0" smtClean="0"/>
              <a:t>None</a:t>
            </a:r>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p:txBody>
      </p:sp>
      <p:sp>
        <p:nvSpPr>
          <p:cNvPr id="6147" name="AutoShape 3"/>
          <p:cNvSpPr>
            <a:spLocks/>
          </p:cNvSpPr>
          <p:nvPr/>
        </p:nvSpPr>
        <p:spPr bwMode="auto">
          <a:xfrm>
            <a:off x="731499" y="126170"/>
            <a:ext cx="779621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SLS-MHDC Executive Summary  (2 of 2)</a:t>
            </a:r>
            <a:endParaRPr lang="en-US" dirty="0"/>
          </a:p>
        </p:txBody>
      </p:sp>
    </p:spTree>
    <p:extLst>
      <p:ext uri="{BB962C8B-B14F-4D97-AF65-F5344CB8AC3E}">
        <p14:creationId xmlns:p14="http://schemas.microsoft.com/office/powerpoint/2010/main" val="1214418645"/>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800" b="0" dirty="0" smtClean="0"/>
              <a:t>Goals for this meeting cycle: </a:t>
            </a:r>
          </a:p>
          <a:p>
            <a:pPr marL="742950" lvl="1" indent="-285750">
              <a:lnSpc>
                <a:spcPct val="120000"/>
              </a:lnSpc>
              <a:spcBef>
                <a:spcPts val="0"/>
              </a:spcBef>
              <a:buFont typeface="Arial" panose="020B0604020202020204" pitchFamily="34" charset="0"/>
              <a:buChar char="•"/>
            </a:pPr>
            <a:r>
              <a:rPr lang="en-US" sz="1800" b="0" dirty="0"/>
              <a:t>Solve Blue Books deadlock and activate project for the Magenta Book on Atmospheric </a:t>
            </a:r>
            <a:r>
              <a:rPr lang="en-US" sz="1800" b="0" dirty="0" smtClean="0"/>
              <a:t>Characterization</a:t>
            </a:r>
          </a:p>
          <a:p>
            <a:pPr marL="742950" lvl="1" indent="-285750">
              <a:lnSpc>
                <a:spcPct val="120000"/>
              </a:lnSpc>
              <a:spcBef>
                <a:spcPts val="0"/>
              </a:spcBef>
              <a:buFont typeface="Arial" panose="020B0604020202020204" pitchFamily="34" charset="0"/>
              <a:buChar char="•"/>
            </a:pPr>
            <a:endParaRPr lang="en-US" sz="1800" b="0" dirty="0" smtClean="0"/>
          </a:p>
          <a:p>
            <a:pPr>
              <a:lnSpc>
                <a:spcPct val="120000"/>
              </a:lnSpc>
              <a:spcBef>
                <a:spcPts val="0"/>
              </a:spcBef>
              <a:buSzPct val="95000"/>
            </a:pPr>
            <a:r>
              <a:rPr lang="en-US" sz="1800" b="0" dirty="0" smtClean="0"/>
              <a:t>Working </a:t>
            </a:r>
            <a:r>
              <a:rPr lang="en-US" sz="1800" b="0" dirty="0"/>
              <a:t>Group </a:t>
            </a:r>
            <a:r>
              <a:rPr lang="en-US" sz="1800" b="0" dirty="0" smtClean="0"/>
              <a:t>Status:</a:t>
            </a:r>
            <a:endParaRPr lang="en-US" sz="18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a:t>Consensus on Blue Book on Coding and Synchronization that covers the High Photon Efficiency and Low Complexity </a:t>
            </a:r>
            <a:r>
              <a:rPr lang="en-US" sz="1800" b="0" dirty="0" smtClean="0"/>
              <a:t>scenarios</a:t>
            </a:r>
          </a:p>
          <a:p>
            <a:pPr marL="747713" lvl="1" indent="-290513">
              <a:lnSpc>
                <a:spcPct val="120000"/>
              </a:lnSpc>
              <a:spcBef>
                <a:spcPts val="0"/>
              </a:spcBef>
              <a:buClr>
                <a:srgbClr val="000000"/>
              </a:buClr>
              <a:buSzPct val="95000"/>
              <a:buFont typeface="ArialMT" charset="0"/>
              <a:buChar char="•"/>
            </a:pPr>
            <a:r>
              <a:rPr lang="en-US" sz="1800" b="0" dirty="0"/>
              <a:t>Consensus on Blue Book on Physical Layer that covers the High Photon Efficiency and Low Complexity </a:t>
            </a:r>
            <a:r>
              <a:rPr lang="en-US" sz="1800" b="0" dirty="0" smtClean="0"/>
              <a:t>scenario</a:t>
            </a:r>
          </a:p>
          <a:p>
            <a:pPr marL="747713" lvl="1" indent="-290513">
              <a:lnSpc>
                <a:spcPct val="120000"/>
              </a:lnSpc>
              <a:spcBef>
                <a:spcPts val="0"/>
              </a:spcBef>
              <a:buClr>
                <a:srgbClr val="000000"/>
              </a:buClr>
              <a:buSzPct val="95000"/>
              <a:buFont typeface="ArialMT" charset="0"/>
              <a:buChar char="•"/>
            </a:pPr>
            <a:r>
              <a:rPr lang="en-US" sz="1800" b="0" dirty="0"/>
              <a:t>Consensus on activating Project for Magenta Book on Atmospheric Characterization and Forecasting for Optical Link </a:t>
            </a:r>
            <a:r>
              <a:rPr lang="en-US" sz="1800" b="0" dirty="0" smtClean="0"/>
              <a:t>Operations</a:t>
            </a:r>
          </a:p>
          <a:p>
            <a:pPr marL="747713" lvl="1" indent="-290513">
              <a:lnSpc>
                <a:spcPct val="120000"/>
              </a:lnSpc>
              <a:spcBef>
                <a:spcPts val="0"/>
              </a:spcBef>
              <a:buClr>
                <a:srgbClr val="000000"/>
              </a:buClr>
              <a:buSzPct val="95000"/>
              <a:buFont typeface="ArialMT" charset="0"/>
              <a:buChar char="•"/>
            </a:pPr>
            <a:endParaRPr lang="en-US" sz="1800" b="0" dirty="0" smtClean="0"/>
          </a:p>
          <a:p>
            <a:pPr defTabSz="914400">
              <a:lnSpc>
                <a:spcPct val="120000"/>
              </a:lnSpc>
              <a:spcBef>
                <a:spcPts val="0"/>
              </a:spcBef>
            </a:pPr>
            <a:r>
              <a:rPr lang="en-US" sz="1800" b="0" dirty="0" smtClean="0"/>
              <a:t>Problems and Issues:</a:t>
            </a:r>
            <a:endParaRPr lang="en-US" sz="1800" b="0" dirty="0"/>
          </a:p>
          <a:p>
            <a:pPr marL="747713" lvl="1" indent="-290513">
              <a:lnSpc>
                <a:spcPct val="120000"/>
              </a:lnSpc>
              <a:spcBef>
                <a:spcPts val="0"/>
              </a:spcBef>
              <a:buClr>
                <a:srgbClr val="000000"/>
              </a:buClr>
              <a:buSzPct val="95000"/>
              <a:buFont typeface="ArialMT" charset="0"/>
              <a:buChar char="•"/>
            </a:pPr>
            <a:r>
              <a:rPr lang="en-US" sz="1800" b="0" dirty="0"/>
              <a:t>No consensus on any Orange Books for the High Data Rate scenario</a:t>
            </a:r>
            <a:endParaRPr lang="en-US" sz="2000" b="0" dirty="0">
              <a:solidFill>
                <a:srgbClr val="000000"/>
              </a:solidFill>
            </a:endParaRPr>
          </a:p>
          <a:p>
            <a:pPr marL="1257300" lvl="2" indent="-342900">
              <a:lnSpc>
                <a:spcPct val="120000"/>
              </a:lnSpc>
              <a:spcBef>
                <a:spcPts val="0"/>
              </a:spcBef>
              <a:buClr>
                <a:srgbClr val="000000"/>
              </a:buClr>
              <a:buSzPct val="95000"/>
              <a:buFont typeface="+mj-lt"/>
              <a:buAutoNum type="arabicPeriod"/>
            </a:pPr>
            <a:endParaRPr lang="en-US" sz="1800" b="0" dirty="0" smtClean="0"/>
          </a:p>
          <a:p>
            <a:pPr marL="742950" lvl="1" indent="-285750">
              <a:lnSpc>
                <a:spcPct val="120000"/>
              </a:lnSpc>
              <a:spcBef>
                <a:spcPts val="0"/>
              </a:spcBef>
              <a:buClr>
                <a:srgbClr val="000000"/>
              </a:buClr>
              <a:buSzPct val="95000"/>
              <a:buFont typeface="Arial" panose="020B0604020202020204" pitchFamily="34" charset="0"/>
              <a:buChar char="•"/>
            </a:pPr>
            <a:endParaRPr lang="en-US" sz="1200" b="0" dirty="0" smtClean="0"/>
          </a:p>
        </p:txBody>
      </p:sp>
      <p:sp>
        <p:nvSpPr>
          <p:cNvPr id="6147" name="AutoShape 3"/>
          <p:cNvSpPr>
            <a:spLocks/>
          </p:cNvSpPr>
          <p:nvPr/>
        </p:nvSpPr>
        <p:spPr bwMode="auto">
          <a:xfrm>
            <a:off x="154442" y="126170"/>
            <a:ext cx="8795727"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Optical Communications</a:t>
            </a:r>
            <a:r>
              <a:rPr lang="en-US" sz="2800" b="1" dirty="0" smtClean="0"/>
              <a:t> Executive Summary (1) </a:t>
            </a:r>
            <a:endParaRPr lang="en-US" dirty="0"/>
          </a:p>
        </p:txBody>
      </p:sp>
    </p:spTree>
    <p:extLst>
      <p:ext uri="{BB962C8B-B14F-4D97-AF65-F5344CB8AC3E}">
        <p14:creationId xmlns:p14="http://schemas.microsoft.com/office/powerpoint/2010/main" val="561563652"/>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700" b="0" dirty="0" smtClean="0"/>
              <a:t>Planning:</a:t>
            </a:r>
          </a:p>
          <a:p>
            <a:pPr defTabSz="914400">
              <a:lnSpc>
                <a:spcPct val="120000"/>
              </a:lnSpc>
              <a:spcBef>
                <a:spcPts val="0"/>
              </a:spcBef>
            </a:pPr>
            <a:endParaRPr lang="en-US" sz="1700" b="0" dirty="0"/>
          </a:p>
          <a:p>
            <a:pPr defTabSz="914400">
              <a:lnSpc>
                <a:spcPct val="120000"/>
              </a:lnSpc>
              <a:spcBef>
                <a:spcPts val="0"/>
              </a:spcBef>
            </a:pPr>
            <a:endParaRPr lang="en-US" sz="1700" b="0" dirty="0" smtClean="0"/>
          </a:p>
          <a:p>
            <a:pPr defTabSz="914400">
              <a:lnSpc>
                <a:spcPct val="120000"/>
              </a:lnSpc>
              <a:spcBef>
                <a:spcPts val="0"/>
              </a:spcBef>
            </a:pPr>
            <a:endParaRPr lang="en-US" sz="1700" b="0" dirty="0"/>
          </a:p>
          <a:p>
            <a:pPr defTabSz="914400">
              <a:lnSpc>
                <a:spcPct val="120000"/>
              </a:lnSpc>
              <a:spcBef>
                <a:spcPts val="0"/>
              </a:spcBef>
            </a:pPr>
            <a:endParaRPr lang="en-US" sz="1700" b="0" dirty="0" smtClean="0"/>
          </a:p>
          <a:p>
            <a:pPr defTabSz="914400">
              <a:lnSpc>
                <a:spcPct val="120000"/>
              </a:lnSpc>
              <a:spcBef>
                <a:spcPts val="0"/>
              </a:spcBef>
            </a:pPr>
            <a:endParaRPr lang="en-US" sz="1700" b="0" dirty="0"/>
          </a:p>
          <a:p>
            <a:pPr defTabSz="914400">
              <a:lnSpc>
                <a:spcPct val="120000"/>
              </a:lnSpc>
              <a:spcBef>
                <a:spcPts val="0"/>
              </a:spcBef>
            </a:pPr>
            <a:endParaRPr lang="en-US" sz="1700" b="0" dirty="0" smtClean="0"/>
          </a:p>
          <a:p>
            <a:pPr defTabSz="914400">
              <a:lnSpc>
                <a:spcPct val="120000"/>
              </a:lnSpc>
              <a:spcBef>
                <a:spcPts val="0"/>
              </a:spcBef>
            </a:pPr>
            <a:endParaRPr lang="en-US" sz="1700" b="0" dirty="0"/>
          </a:p>
          <a:p>
            <a:pPr defTabSz="914400">
              <a:lnSpc>
                <a:spcPct val="120000"/>
              </a:lnSpc>
              <a:spcBef>
                <a:spcPts val="0"/>
              </a:spcBef>
            </a:pPr>
            <a:endParaRPr lang="en-US" sz="1700" b="0" dirty="0" smtClean="0"/>
          </a:p>
          <a:p>
            <a:pPr defTabSz="914400">
              <a:lnSpc>
                <a:spcPct val="120000"/>
              </a:lnSpc>
              <a:spcBef>
                <a:spcPts val="0"/>
              </a:spcBef>
            </a:pPr>
            <a:endParaRPr lang="en-US" sz="1700" b="0" dirty="0"/>
          </a:p>
          <a:p>
            <a:pPr defTabSz="914400">
              <a:lnSpc>
                <a:spcPct val="120000"/>
              </a:lnSpc>
              <a:spcBef>
                <a:spcPts val="0"/>
              </a:spcBef>
            </a:pPr>
            <a:endParaRPr lang="en-US" sz="1700" b="0" dirty="0" smtClean="0"/>
          </a:p>
          <a:p>
            <a:pPr defTabSz="914400">
              <a:lnSpc>
                <a:spcPct val="120000"/>
              </a:lnSpc>
              <a:spcBef>
                <a:spcPts val="0"/>
              </a:spcBef>
            </a:pPr>
            <a:endParaRPr lang="en-US" sz="1700" b="0" dirty="0" smtClean="0"/>
          </a:p>
          <a:p>
            <a:pPr>
              <a:lnSpc>
                <a:spcPct val="120000"/>
              </a:lnSpc>
              <a:spcBef>
                <a:spcPts val="0"/>
              </a:spcBef>
            </a:pPr>
            <a:r>
              <a:rPr lang="en-US" sz="1700" b="0" dirty="0" smtClean="0"/>
              <a:t>Interactions with other Working Groups:</a:t>
            </a:r>
          </a:p>
          <a:p>
            <a:pPr marL="800100" lvl="1" indent="-342900">
              <a:lnSpc>
                <a:spcPct val="120000"/>
              </a:lnSpc>
              <a:spcBef>
                <a:spcPts val="0"/>
              </a:spcBef>
              <a:buFont typeface="Arial" panose="020B0604020202020204" pitchFamily="34" charset="0"/>
              <a:buChar char="•"/>
            </a:pPr>
            <a:r>
              <a:rPr lang="en-US" sz="1700" b="0" dirty="0" smtClean="0"/>
              <a:t>None at this time</a:t>
            </a:r>
          </a:p>
          <a:p>
            <a:pPr>
              <a:lnSpc>
                <a:spcPct val="120000"/>
              </a:lnSpc>
              <a:spcBef>
                <a:spcPts val="0"/>
              </a:spcBef>
              <a:buClr>
                <a:srgbClr val="000000"/>
              </a:buClr>
              <a:buSzPct val="95000"/>
            </a:pPr>
            <a:r>
              <a:rPr lang="en-US" sz="1700" b="0" dirty="0" smtClean="0"/>
              <a:t>Resolutions</a:t>
            </a:r>
            <a:endParaRPr lang="en-US" sz="1700" b="0" dirty="0"/>
          </a:p>
          <a:p>
            <a:pPr marL="747713" lvl="1" indent="-290513">
              <a:lnSpc>
                <a:spcPct val="120000"/>
              </a:lnSpc>
              <a:spcBef>
                <a:spcPts val="0"/>
              </a:spcBef>
              <a:buClr>
                <a:srgbClr val="000000"/>
              </a:buClr>
              <a:buSzPct val="95000"/>
              <a:buFont typeface="ArialMT" charset="0"/>
              <a:buChar char="•"/>
            </a:pPr>
            <a:r>
              <a:rPr lang="en-US" sz="1700" b="0" dirty="0" smtClean="0">
                <a:solidFill>
                  <a:srgbClr val="000000"/>
                </a:solidFill>
              </a:rPr>
              <a:t>Activate the Project </a:t>
            </a:r>
            <a:r>
              <a:rPr lang="en-US" sz="1700" b="0" dirty="0">
                <a:solidFill>
                  <a:srgbClr val="000000"/>
                </a:solidFill>
              </a:rPr>
              <a:t>for the Magenta Book on Atmospheric Characterization and Forecasting for Optical Link Operations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smtClean="0"/>
          </a:p>
        </p:txBody>
      </p:sp>
      <p:sp>
        <p:nvSpPr>
          <p:cNvPr id="8" name="AutoShape 3"/>
          <p:cNvSpPr>
            <a:spLocks/>
          </p:cNvSpPr>
          <p:nvPr/>
        </p:nvSpPr>
        <p:spPr bwMode="auto">
          <a:xfrm>
            <a:off x="154442" y="126170"/>
            <a:ext cx="8795727"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Optical Communications</a:t>
            </a:r>
            <a:r>
              <a:rPr lang="en-US" sz="2800" b="1" dirty="0" smtClean="0"/>
              <a:t> Executive Summary (2)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75" y="1086295"/>
            <a:ext cx="88963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20415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marL="290513" indent="-290513">
              <a:lnSpc>
                <a:spcPct val="120000"/>
              </a:lnSpc>
              <a:spcBef>
                <a:spcPts val="0"/>
              </a:spcBef>
              <a:buClr>
                <a:srgbClr val="000000"/>
              </a:buClr>
              <a:buSzPct val="95000"/>
              <a:buFont typeface="ArialMT" charset="0"/>
              <a:buChar char="•"/>
            </a:pPr>
            <a:r>
              <a:rPr lang="en-US" sz="1800" b="0" dirty="0" smtClean="0"/>
              <a:t>Members </a:t>
            </a:r>
            <a:r>
              <a:rPr lang="en-US" sz="1800" b="0" dirty="0"/>
              <a:t>could not reach consensus on any Orange Books for the High Data Rate scenario</a:t>
            </a:r>
          </a:p>
          <a:p>
            <a:pPr>
              <a:lnSpc>
                <a:spcPct val="120000"/>
              </a:lnSpc>
              <a:spcBef>
                <a:spcPts val="0"/>
              </a:spcBef>
              <a:buClr>
                <a:srgbClr val="000000"/>
              </a:buClr>
              <a:buSzPct val="95000"/>
            </a:pPr>
            <a:endParaRPr lang="en-US" sz="1800" b="0" dirty="0"/>
          </a:p>
          <a:p>
            <a:pPr marL="290513" indent="-290513">
              <a:lnSpc>
                <a:spcPct val="120000"/>
              </a:lnSpc>
              <a:spcBef>
                <a:spcPts val="0"/>
              </a:spcBef>
              <a:buClr>
                <a:srgbClr val="000000"/>
              </a:buClr>
              <a:buSzPct val="95000"/>
              <a:buFont typeface="ArialMT" charset="0"/>
              <a:buChar char="•"/>
            </a:pPr>
            <a:r>
              <a:rPr lang="en-US" sz="1800" b="0" dirty="0"/>
              <a:t>NASA proposed four Orange Books for High Data Rate (two to be released by NASA and two to be released by ESA/DLR):</a:t>
            </a:r>
          </a:p>
          <a:p>
            <a:pPr marL="914400" lvl="1" indent="-457200">
              <a:lnSpc>
                <a:spcPct val="120000"/>
              </a:lnSpc>
              <a:spcBef>
                <a:spcPts val="0"/>
              </a:spcBef>
              <a:buClr>
                <a:srgbClr val="000000"/>
              </a:buClr>
              <a:buSzPct val="95000"/>
              <a:buFont typeface="+mj-lt"/>
              <a:buAutoNum type="arabicPeriod"/>
            </a:pPr>
            <a:r>
              <a:rPr lang="en-US" sz="1800" b="0" dirty="0"/>
              <a:t>NASA led Coding and Synchronization High Data Rate Orange Book</a:t>
            </a:r>
          </a:p>
          <a:p>
            <a:pPr marL="914400" lvl="1" indent="-457200">
              <a:lnSpc>
                <a:spcPct val="120000"/>
              </a:lnSpc>
              <a:spcBef>
                <a:spcPts val="0"/>
              </a:spcBef>
              <a:buClr>
                <a:srgbClr val="000000"/>
              </a:buClr>
              <a:buSzPct val="95000"/>
              <a:buFont typeface="+mj-lt"/>
              <a:buAutoNum type="arabicPeriod"/>
            </a:pPr>
            <a:r>
              <a:rPr lang="en-US" sz="1800" b="0" dirty="0"/>
              <a:t>NASA led Physical Layer High Data Rate Orange Book</a:t>
            </a:r>
          </a:p>
          <a:p>
            <a:pPr marL="914400" lvl="1" indent="-457200">
              <a:lnSpc>
                <a:spcPct val="120000"/>
              </a:lnSpc>
              <a:spcBef>
                <a:spcPts val="0"/>
              </a:spcBef>
              <a:buClr>
                <a:srgbClr val="000000"/>
              </a:buClr>
              <a:buSzPct val="95000"/>
              <a:buFont typeface="+mj-lt"/>
              <a:buAutoNum type="arabicPeriod"/>
            </a:pPr>
            <a:r>
              <a:rPr lang="en-US" sz="1800" b="0" dirty="0"/>
              <a:t>ESA / DLR led Coding and Synchronization High Data Rate Orange Book</a:t>
            </a:r>
          </a:p>
          <a:p>
            <a:pPr marL="914400" lvl="1" indent="-457200">
              <a:lnSpc>
                <a:spcPct val="120000"/>
              </a:lnSpc>
              <a:spcBef>
                <a:spcPts val="0"/>
              </a:spcBef>
              <a:buClr>
                <a:srgbClr val="000000"/>
              </a:buClr>
              <a:buSzPct val="95000"/>
              <a:buFont typeface="+mj-lt"/>
              <a:buAutoNum type="arabicPeriod"/>
            </a:pPr>
            <a:r>
              <a:rPr lang="en-US" sz="1800" b="0" dirty="0"/>
              <a:t>ESA / DLR led Physical Layer High Data Rate Orange book</a:t>
            </a:r>
          </a:p>
          <a:p>
            <a:pPr lvl="1">
              <a:lnSpc>
                <a:spcPct val="120000"/>
              </a:lnSpc>
              <a:spcBef>
                <a:spcPts val="0"/>
              </a:spcBef>
              <a:buClr>
                <a:srgbClr val="000000"/>
              </a:buClr>
              <a:buSzPct val="95000"/>
            </a:pPr>
            <a:endParaRPr lang="en-US" sz="1800" b="0" dirty="0"/>
          </a:p>
          <a:p>
            <a:pPr marL="290513" indent="-290513">
              <a:lnSpc>
                <a:spcPct val="120000"/>
              </a:lnSpc>
              <a:spcBef>
                <a:spcPts val="0"/>
              </a:spcBef>
              <a:buClr>
                <a:srgbClr val="000000"/>
              </a:buClr>
              <a:buSzPct val="95000"/>
              <a:buFont typeface="ArialMT" charset="0"/>
              <a:buChar char="•"/>
            </a:pPr>
            <a:r>
              <a:rPr lang="en-US" sz="1800" b="0" dirty="0"/>
              <a:t>ESA / DLR proposed two Orange Books for High Data Rate:</a:t>
            </a:r>
          </a:p>
          <a:p>
            <a:pPr marL="800100" lvl="1" indent="-342900">
              <a:lnSpc>
                <a:spcPct val="120000"/>
              </a:lnSpc>
              <a:spcBef>
                <a:spcPts val="0"/>
              </a:spcBef>
              <a:buClr>
                <a:srgbClr val="000000"/>
              </a:buClr>
              <a:buSzPct val="95000"/>
              <a:buFont typeface="+mj-lt"/>
              <a:buAutoNum type="arabicPeriod"/>
            </a:pPr>
            <a:r>
              <a:rPr lang="en-US" sz="1800" b="0" dirty="0"/>
              <a:t>Coding and Synchronization High Data Rate Orange Book with Options</a:t>
            </a:r>
          </a:p>
          <a:p>
            <a:pPr marL="800100" lvl="1" indent="-342900">
              <a:lnSpc>
                <a:spcPct val="120000"/>
              </a:lnSpc>
              <a:spcBef>
                <a:spcPts val="0"/>
              </a:spcBef>
              <a:buClr>
                <a:srgbClr val="000000"/>
              </a:buClr>
              <a:buSzPct val="95000"/>
              <a:buFont typeface="+mj-lt"/>
              <a:buAutoNum type="arabicPeriod"/>
            </a:pPr>
            <a:r>
              <a:rPr lang="en-US" sz="1800" b="0" dirty="0"/>
              <a:t>Physical Layer High Data Rate Orange Book with Options</a:t>
            </a:r>
          </a:p>
          <a:p>
            <a:pPr marL="1204913" lvl="2" indent="-290513">
              <a:lnSpc>
                <a:spcPct val="120000"/>
              </a:lnSpc>
              <a:spcBef>
                <a:spcPts val="0"/>
              </a:spcBef>
              <a:buClr>
                <a:srgbClr val="000000"/>
              </a:buClr>
              <a:buSzPct val="95000"/>
              <a:buFont typeface="ArialMT" charset="0"/>
              <a:buChar char="•"/>
            </a:pPr>
            <a:r>
              <a:rPr lang="en-US" sz="1800" b="0" dirty="0"/>
              <a:t>One of the options has to be the ESA / DLR current proposal</a:t>
            </a:r>
          </a:p>
          <a:p>
            <a:pPr marL="342900" indent="-342900">
              <a:lnSpc>
                <a:spcPct val="120000"/>
              </a:lnSpc>
              <a:spcBef>
                <a:spcPts val="0"/>
              </a:spcBef>
              <a:buClr>
                <a:srgbClr val="000000"/>
              </a:buClr>
              <a:buSzPct val="95000"/>
              <a:buFont typeface="+mj-lt"/>
              <a:buAutoNum type="arabicPeriod"/>
            </a:pPr>
            <a:endParaRPr lang="en-US" sz="1800" b="0" dirty="0" smtClean="0"/>
          </a:p>
          <a:p>
            <a:pPr marL="290513" indent="-290513">
              <a:lnSpc>
                <a:spcPct val="120000"/>
              </a:lnSpc>
              <a:spcBef>
                <a:spcPts val="0"/>
              </a:spcBef>
              <a:buClr>
                <a:srgbClr val="000000"/>
              </a:buClr>
              <a:buSzPct val="95000"/>
              <a:buFont typeface="ArialMT" charset="0"/>
              <a:buChar char="•"/>
            </a:pPr>
            <a:r>
              <a:rPr lang="en-US" sz="1800" b="0" dirty="0"/>
              <a:t>Progress on High Photon Efficiency (HPE) White Books is intended to facilitate interoperability for NASA and ESA in-orbit demonstrations of optical deep space communication that could launch in the next 3-5 years</a:t>
            </a:r>
          </a:p>
          <a:p>
            <a:pPr marL="747713" lvl="1" indent="-290513">
              <a:lnSpc>
                <a:spcPct val="120000"/>
              </a:lnSpc>
              <a:spcBef>
                <a:spcPts val="0"/>
              </a:spcBef>
              <a:buClr>
                <a:srgbClr val="000000"/>
              </a:buClr>
              <a:buSzPct val="95000"/>
              <a:buFont typeface="ArialMT" charset="0"/>
              <a:buChar char="•"/>
            </a:pPr>
            <a:r>
              <a:rPr lang="en-US" sz="1800" b="0" dirty="0"/>
              <a:t>DSOC optical terminal</a:t>
            </a:r>
          </a:p>
          <a:p>
            <a:pPr marL="747713" lvl="1" indent="-290513">
              <a:lnSpc>
                <a:spcPct val="120000"/>
              </a:lnSpc>
              <a:spcBef>
                <a:spcPts val="0"/>
              </a:spcBef>
              <a:buClr>
                <a:srgbClr val="000000"/>
              </a:buClr>
              <a:buSzPct val="95000"/>
              <a:buFont typeface="ArialMT" charset="0"/>
              <a:buChar char="•"/>
            </a:pPr>
            <a:r>
              <a:rPr lang="en-US" sz="1800" b="0" dirty="0"/>
              <a:t>OPTEL-D optical terminal</a:t>
            </a:r>
          </a:p>
          <a:p>
            <a:pPr marL="342900" indent="-342900">
              <a:lnSpc>
                <a:spcPct val="120000"/>
              </a:lnSpc>
              <a:spcBef>
                <a:spcPts val="0"/>
              </a:spcBef>
              <a:buClr>
                <a:srgbClr val="000000"/>
              </a:buClr>
              <a:buSzPct val="95000"/>
              <a:buFont typeface="+mj-lt"/>
              <a:buAutoNum type="arabicPeriod"/>
            </a:pPr>
            <a:endParaRPr lang="en-US" sz="1800" b="0" dirty="0"/>
          </a:p>
          <a:p>
            <a:pPr marL="747713" lvl="1" indent="-290513" defTabSz="914400">
              <a:lnSpc>
                <a:spcPct val="120000"/>
              </a:lnSpc>
              <a:spcBef>
                <a:spcPts val="0"/>
              </a:spcBef>
              <a:buSzPct val="95000"/>
              <a:buFont typeface="ArialMT" charset="0"/>
              <a:buChar char="•"/>
            </a:pPr>
            <a:endParaRPr lang="en-US" b="0" dirty="0" smtClean="0"/>
          </a:p>
        </p:txBody>
      </p:sp>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SLS-OPT Additional Viewgraph</a:t>
            </a:r>
            <a:endParaRPr lang="en-US" dirty="0"/>
          </a:p>
        </p:txBody>
      </p:sp>
    </p:spTree>
    <p:extLst>
      <p:ext uri="{BB962C8B-B14F-4D97-AF65-F5344CB8AC3E}">
        <p14:creationId xmlns:p14="http://schemas.microsoft.com/office/powerpoint/2010/main" val="3192712783"/>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Approved Project Status ( 1 of 3) </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3" y="659570"/>
            <a:ext cx="86106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93" y="3205556"/>
            <a:ext cx="8595045" cy="339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Approved Project Status ( 2 of 3) </a:t>
            </a:r>
            <a:endParaRPr lang="en-US" dirty="0"/>
          </a:p>
        </p:txBody>
      </p:sp>
      <p:pic>
        <p:nvPicPr>
          <p:cNvPr id="6" name="Picture 5"/>
          <p:cNvPicPr>
            <a:picLocks noChangeAspect="1"/>
          </p:cNvPicPr>
          <p:nvPr/>
        </p:nvPicPr>
        <p:blipFill>
          <a:blip r:embed="rId3"/>
          <a:stretch>
            <a:fillRect/>
          </a:stretch>
        </p:blipFill>
        <p:spPr>
          <a:xfrm>
            <a:off x="249933" y="1139233"/>
            <a:ext cx="8660705" cy="1636882"/>
          </a:xfrm>
          <a:prstGeom prst="rect">
            <a:avLst/>
          </a:prstGeom>
        </p:spPr>
      </p:pic>
      <p:graphicFrame>
        <p:nvGraphicFramePr>
          <p:cNvPr id="7" name="Tableau 1"/>
          <p:cNvGraphicFramePr>
            <a:graphicFrameLocks noGrp="1"/>
          </p:cNvGraphicFramePr>
          <p:nvPr>
            <p:extLst>
              <p:ext uri="{D42A27DB-BD31-4B8C-83A1-F6EECF244321}">
                <p14:modId xmlns:p14="http://schemas.microsoft.com/office/powerpoint/2010/main" val="2176772683"/>
              </p:ext>
            </p:extLst>
          </p:nvPr>
        </p:nvGraphicFramePr>
        <p:xfrm>
          <a:off x="270640" y="3044949"/>
          <a:ext cx="8525910" cy="3110805"/>
        </p:xfrm>
        <a:graphic>
          <a:graphicData uri="http://schemas.openxmlformats.org/drawingml/2006/table">
            <a:tbl>
              <a:tblPr/>
              <a:tblGrid>
                <a:gridCol w="820623"/>
                <a:gridCol w="504238"/>
                <a:gridCol w="632769"/>
                <a:gridCol w="1964222"/>
                <a:gridCol w="2161963"/>
                <a:gridCol w="1611585"/>
                <a:gridCol w="830510"/>
              </a:tblGrid>
              <a:tr h="777701">
                <a:tc>
                  <a:txBody>
                    <a:bodyPr/>
                    <a:lstStyle/>
                    <a:p>
                      <a:pPr algn="ctr" fontAlgn="t"/>
                      <a:r>
                        <a:rPr lang="fr-FR" sz="1100" b="1" i="0" u="none" strike="noStrike" dirty="0">
                          <a:solidFill>
                            <a:srgbClr val="000000"/>
                          </a:solidFill>
                          <a:effectLst/>
                          <a:latin typeface="Calibri"/>
                        </a:rPr>
                        <a:t>Area and WG </a:t>
                      </a:r>
                      <a:r>
                        <a:rPr lang="fr-FR" sz="1100" b="1" i="0" u="none" strike="noStrike" dirty="0" err="1">
                          <a:solidFill>
                            <a:srgbClr val="000000"/>
                          </a:solidFill>
                          <a:effectLst/>
                          <a:latin typeface="Calibri"/>
                        </a:rPr>
                        <a:t>name</a:t>
                      </a:r>
                      <a:endParaRPr lang="fr-FR" sz="1100" b="1" i="0" u="none" strike="noStrike" dirty="0">
                        <a:solidFill>
                          <a:srgbClr val="000000"/>
                        </a:solidFill>
                        <a:effectLst/>
                        <a:latin typeface="Calibri"/>
                      </a:endParaRP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fr-FR" sz="1100" b="1" i="0" u="none" strike="noStrike">
                          <a:solidFill>
                            <a:srgbClr val="000000"/>
                          </a:solidFill>
                          <a:effectLst/>
                          <a:latin typeface="Calibri"/>
                        </a:rPr>
                        <a:t>CCSDS Ref Nr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Activity</a:t>
                      </a:r>
                      <a:br>
                        <a:rPr lang="en-US" sz="1100" b="1" i="0" u="none" strike="noStrike">
                          <a:solidFill>
                            <a:srgbClr val="000000"/>
                          </a:solidFill>
                          <a:effectLst/>
                          <a:latin typeface="Calibri"/>
                        </a:rPr>
                      </a:br>
                      <a:r>
                        <a:rPr lang="en-US" sz="800" b="1" i="0" u="none" strike="noStrike">
                          <a:solidFill>
                            <a:srgbClr val="000000"/>
                          </a:solidFill>
                          <a:effectLst/>
                          <a:latin typeface="Calibri"/>
                        </a:rPr>
                        <a:t>(RB, Pink, Draft. Update)</a:t>
                      </a:r>
                      <a:endParaRPr lang="en-US" sz="1100" b="1" i="0" u="none" strike="noStrike">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fr-FR" sz="1100" b="1" i="0" u="none" strike="noStrike">
                          <a:solidFill>
                            <a:srgbClr val="000000"/>
                          </a:solidFill>
                          <a:effectLst/>
                          <a:latin typeface="Calibri"/>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fr-FR" sz="1100" b="1" i="0" u="none" strike="noStrike">
                          <a:solidFill>
                            <a:srgbClr val="000000"/>
                          </a:solidFill>
                          <a:effectLst/>
                          <a:latin typeface="Calibri"/>
                        </a:rPr>
                        <a:t>Status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Start and / or Target Publication Date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fr-FR" sz="1100" b="1" i="0" u="none" strike="noStrike">
                          <a:solidFill>
                            <a:srgbClr val="000000"/>
                          </a:solidFill>
                          <a:effectLst/>
                          <a:latin typeface="Calibri"/>
                        </a:rPr>
                        <a:t>Comments</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337646">
                <a:tc>
                  <a:txBody>
                    <a:bodyPr/>
                    <a:lstStyle/>
                    <a:p>
                      <a:pPr algn="ctr" fontAlgn="t"/>
                      <a:r>
                        <a:rPr lang="fr-FR" sz="1100" b="0" i="0" u="none" strike="noStrike">
                          <a:solidFill>
                            <a:srgbClr val="000000"/>
                          </a:solidFill>
                          <a:effectLst/>
                          <a:latin typeface="Calibri"/>
                        </a:rPr>
                        <a:t>SLS SDLS</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0" i="0" u="none" strike="noStrike">
                          <a:solidFill>
                            <a:srgbClr val="000000"/>
                          </a:solidFill>
                          <a:effectLst/>
                          <a:latin typeface="Calibri"/>
                        </a:rPr>
                        <a:t>355.1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100" b="0" i="0" u="none" strike="noStrike">
                          <a:solidFill>
                            <a:srgbClr val="000000"/>
                          </a:solidFill>
                          <a:effectLst/>
                          <a:latin typeface="Calibri"/>
                        </a:rPr>
                        <a:t>BB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a:rPr>
                        <a:t>Space Data Link Security Extended Procedures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Red-1 completely reviewed and agreed. 95% complete. Final editing needed. WG resolution for requesting agency review #1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Start date    17/11/2011</a:t>
                      </a:r>
                      <a:br>
                        <a:rPr lang="en-US" sz="1100" b="0" i="0" u="none" strike="noStrike">
                          <a:solidFill>
                            <a:srgbClr val="000000"/>
                          </a:solidFill>
                          <a:effectLst/>
                          <a:latin typeface="Calibri"/>
                        </a:rPr>
                      </a:br>
                      <a:r>
                        <a:rPr lang="en-US" sz="1100" b="0" i="0" u="none" strike="noStrike">
                          <a:solidFill>
                            <a:srgbClr val="000000"/>
                          </a:solidFill>
                          <a:effectLst/>
                          <a:latin typeface="Calibri"/>
                        </a:rPr>
                        <a:t>End date      15/10/2017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WG resolution to submit red-1 to agency review #1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95458">
                <a:tc>
                  <a:txBody>
                    <a:bodyPr/>
                    <a:lstStyle/>
                    <a:p>
                      <a:pPr algn="ctr" fontAlgn="t"/>
                      <a:r>
                        <a:rPr lang="fr-FR" sz="1100" b="0" i="0" u="none" strike="noStrike">
                          <a:solidFill>
                            <a:srgbClr val="000000"/>
                          </a:solidFill>
                          <a:effectLst/>
                          <a:latin typeface="Calibri"/>
                        </a:rPr>
                        <a:t>SLS SDLS</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fr-FR" sz="1100" b="0" i="0" u="none" strike="noStrike">
                          <a:solidFill>
                            <a:srgbClr val="000000"/>
                          </a:solidFill>
                          <a:effectLst/>
                          <a:latin typeface="Calibri"/>
                        </a:rPr>
                        <a:t>350.5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fr-FR" sz="1100" b="0" i="0" u="none" strike="noStrike">
                          <a:solidFill>
                            <a:srgbClr val="000000"/>
                          </a:solidFill>
                          <a:effectLst/>
                          <a:latin typeface="Calibri"/>
                        </a:rPr>
                        <a:t>GB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Space Data Link Security - Summary of Concept &amp; Rationale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dirty="0">
                          <a:solidFill>
                            <a:srgbClr val="000000"/>
                          </a:solidFill>
                          <a:effectLst/>
                          <a:latin typeface="Calibri"/>
                        </a:rPr>
                        <a:t>Content complete and fully reviewed during meeting. Final minor editing needed. WG resolution to publish to be issued.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100" b="0" i="0" u="none" strike="noStrike">
                          <a:solidFill>
                            <a:srgbClr val="000000"/>
                          </a:solidFill>
                          <a:effectLst/>
                          <a:latin typeface="Calibri"/>
                        </a:rPr>
                        <a:t>Start date    28/11/2008</a:t>
                      </a:r>
                      <a:br>
                        <a:rPr lang="en-US" sz="1100" b="0" i="0" u="none" strike="noStrike">
                          <a:solidFill>
                            <a:srgbClr val="000000"/>
                          </a:solidFill>
                          <a:effectLst/>
                          <a:latin typeface="Calibri"/>
                        </a:rPr>
                      </a:br>
                      <a:r>
                        <a:rPr lang="en-US" sz="1100" b="0" i="0" u="none" strike="noStrike">
                          <a:solidFill>
                            <a:srgbClr val="000000"/>
                          </a:solidFill>
                          <a:effectLst/>
                          <a:latin typeface="Calibri"/>
                        </a:rPr>
                        <a:t>End date      15/12/2016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fr-FR" sz="1100" b="0" i="0" u="none" strike="noStrike" dirty="0">
                          <a:solidFill>
                            <a:srgbClr val="000000"/>
                          </a:solidFill>
                          <a:effectLst/>
                          <a:latin typeface="Calibri"/>
                        </a:rPr>
                        <a:t>WG </a:t>
                      </a:r>
                      <a:r>
                        <a:rPr lang="fr-FR" sz="1100" b="0" i="0" u="none" strike="noStrike" dirty="0" err="1">
                          <a:solidFill>
                            <a:srgbClr val="000000"/>
                          </a:solidFill>
                          <a:effectLst/>
                          <a:latin typeface="Calibri"/>
                        </a:rPr>
                        <a:t>resolution</a:t>
                      </a:r>
                      <a:r>
                        <a:rPr lang="fr-FR" sz="1100" b="0" i="0" u="none" strike="noStrike" dirty="0">
                          <a:solidFill>
                            <a:srgbClr val="000000"/>
                          </a:solidFill>
                          <a:effectLst/>
                          <a:latin typeface="Calibri"/>
                        </a:rPr>
                        <a:t> to </a:t>
                      </a:r>
                      <a:r>
                        <a:rPr lang="fr-FR" sz="1100" b="0" i="0" u="none" strike="noStrike" dirty="0" err="1">
                          <a:solidFill>
                            <a:srgbClr val="000000"/>
                          </a:solidFill>
                          <a:effectLst/>
                          <a:latin typeface="Calibri"/>
                        </a:rPr>
                        <a:t>publish</a:t>
                      </a:r>
                      <a:endParaRPr lang="fr-FR" sz="11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8047532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164575"/>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effectLst/>
                <a:latin typeface="+mn-lt"/>
              </a:rPr>
              <a:t>CESG Open Issues &amp; more</a:t>
            </a:r>
            <a:endParaRPr lang="en-US" sz="2800" dirty="0">
              <a:effectLst/>
              <a:latin typeface="+mn-lt"/>
            </a:endParaRPr>
          </a:p>
        </p:txBody>
      </p:sp>
      <p:sp>
        <p:nvSpPr>
          <p:cNvPr id="6" name="Rectangle 3"/>
          <p:cNvSpPr txBox="1">
            <a:spLocks noChangeArrowheads="1"/>
          </p:cNvSpPr>
          <p:nvPr/>
        </p:nvSpPr>
        <p:spPr bwMode="auto">
          <a:xfrm>
            <a:off x="76200" y="740650"/>
            <a:ext cx="8991600"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ct val="100000"/>
              </a:lnSpc>
              <a:spcBef>
                <a:spcPct val="0"/>
              </a:spcBef>
              <a:spcAft>
                <a:spcPct val="0"/>
              </a:spcAft>
            </a:pPr>
            <a:r>
              <a:rPr lang="en-US" sz="2000" dirty="0" smtClean="0"/>
              <a:t>CESG main topics addressed since April 2016</a:t>
            </a:r>
          </a:p>
          <a:p>
            <a:pPr lvl="1">
              <a:lnSpc>
                <a:spcPct val="100000"/>
              </a:lnSpc>
              <a:spcBef>
                <a:spcPct val="0"/>
              </a:spcBef>
              <a:spcAft>
                <a:spcPct val="0"/>
              </a:spcAft>
            </a:pPr>
            <a:r>
              <a:rPr lang="en-US" sz="1800" b="0" dirty="0" smtClean="0"/>
              <a:t>Monitor of Document </a:t>
            </a:r>
            <a:r>
              <a:rPr lang="en-US" sz="1800" b="0" dirty="0"/>
              <a:t>Status </a:t>
            </a:r>
            <a:r>
              <a:rPr lang="en-US" sz="1800" b="0" dirty="0" smtClean="0"/>
              <a:t>Queue</a:t>
            </a:r>
          </a:p>
          <a:p>
            <a:pPr lvl="1">
              <a:lnSpc>
                <a:spcPct val="100000"/>
              </a:lnSpc>
              <a:spcBef>
                <a:spcPct val="0"/>
              </a:spcBef>
              <a:spcAft>
                <a:spcPct val="0"/>
              </a:spcAft>
            </a:pPr>
            <a:r>
              <a:rPr lang="en-US" sz="1800" b="0" dirty="0" smtClean="0"/>
              <a:t>Monitor of Polls </a:t>
            </a:r>
            <a:r>
              <a:rPr lang="en-US" sz="1800" b="0" dirty="0"/>
              <a:t>with conditions not resolved</a:t>
            </a:r>
          </a:p>
          <a:p>
            <a:pPr lvl="1">
              <a:lnSpc>
                <a:spcPct val="100000"/>
              </a:lnSpc>
              <a:spcBef>
                <a:spcPct val="0"/>
              </a:spcBef>
              <a:spcAft>
                <a:spcPct val="0"/>
              </a:spcAft>
            </a:pPr>
            <a:r>
              <a:rPr lang="en-US" sz="1800" b="0" dirty="0" smtClean="0"/>
              <a:t>Industry Participation Improvement </a:t>
            </a:r>
            <a:r>
              <a:rPr lang="en-US" sz="1800" b="0" dirty="0"/>
              <a:t>in </a:t>
            </a:r>
            <a:r>
              <a:rPr lang="en-US" sz="1800" b="0" dirty="0" smtClean="0"/>
              <a:t>CCSDS (KSAT / SSC participating in CSS)</a:t>
            </a:r>
            <a:endParaRPr lang="en-US" sz="1800" b="0" dirty="0"/>
          </a:p>
          <a:p>
            <a:pPr lvl="1">
              <a:lnSpc>
                <a:spcPct val="100000"/>
              </a:lnSpc>
              <a:spcBef>
                <a:spcPct val="0"/>
              </a:spcBef>
              <a:spcAft>
                <a:spcPct val="0"/>
              </a:spcAft>
            </a:pPr>
            <a:r>
              <a:rPr lang="en-US" sz="1800" b="0" dirty="0" smtClean="0"/>
              <a:t>Monitor of MOIMS </a:t>
            </a:r>
            <a:r>
              <a:rPr lang="en-US" sz="1800" b="0" dirty="0" err="1"/>
              <a:t>Telerobotics</a:t>
            </a:r>
            <a:r>
              <a:rPr lang="en-US" sz="1800" b="0" dirty="0"/>
              <a:t> </a:t>
            </a:r>
            <a:r>
              <a:rPr lang="en-US" sz="1800" b="0" dirty="0" smtClean="0"/>
              <a:t>WG Status</a:t>
            </a:r>
            <a:endParaRPr lang="en-US" sz="1800" b="0" dirty="0"/>
          </a:p>
          <a:p>
            <a:pPr lvl="1">
              <a:lnSpc>
                <a:spcPct val="100000"/>
              </a:lnSpc>
              <a:spcBef>
                <a:spcPct val="0"/>
              </a:spcBef>
              <a:spcAft>
                <a:spcPct val="0"/>
              </a:spcAft>
            </a:pPr>
            <a:r>
              <a:rPr lang="en-US" sz="1800" b="0" dirty="0" smtClean="0"/>
              <a:t>Monitor of SLS </a:t>
            </a:r>
            <a:r>
              <a:rPr lang="en-US" sz="1800" b="0" dirty="0"/>
              <a:t>Optical </a:t>
            </a:r>
            <a:r>
              <a:rPr lang="en-US" sz="1800" b="0" dirty="0" smtClean="0"/>
              <a:t>WG Near </a:t>
            </a:r>
            <a:r>
              <a:rPr lang="en-US" sz="1800" b="0" dirty="0"/>
              <a:t>earth HDR Status</a:t>
            </a:r>
          </a:p>
          <a:p>
            <a:pPr lvl="1">
              <a:lnSpc>
                <a:spcPct val="100000"/>
              </a:lnSpc>
              <a:spcBef>
                <a:spcPct val="0"/>
              </a:spcBef>
              <a:spcAft>
                <a:spcPct val="0"/>
              </a:spcAft>
            </a:pPr>
            <a:r>
              <a:rPr lang="en-US" sz="1800" b="0" dirty="0" smtClean="0"/>
              <a:t>Production of WG/Area Reports new templates</a:t>
            </a:r>
            <a:r>
              <a:rPr lang="en-US" sz="1800" b="0" dirty="0">
                <a:solidFill>
                  <a:srgbClr val="00B050"/>
                </a:solidFill>
                <a:sym typeface="Wingdings" panose="05000000000000000000" pitchFamily="2" charset="2"/>
              </a:rPr>
              <a:t> </a:t>
            </a:r>
            <a:r>
              <a:rPr lang="en-US" sz="1800" b="0" dirty="0" smtClean="0">
                <a:solidFill>
                  <a:srgbClr val="00B050"/>
                </a:solidFill>
                <a:sym typeface="Wingdings" panose="05000000000000000000" pitchFamily="2" charset="2"/>
              </a:rPr>
              <a:t>                                                                 					 </a:t>
            </a:r>
            <a:r>
              <a:rPr lang="en-US" sz="1800" b="0" dirty="0">
                <a:solidFill>
                  <a:srgbClr val="00B050"/>
                </a:solidFill>
                <a:sym typeface="Wingdings" panose="05000000000000000000" pitchFamily="2" charset="2"/>
              </a:rPr>
              <a:t>Expecting feedback this week</a:t>
            </a:r>
            <a:endParaRPr lang="en-US" sz="1800" b="0" dirty="0"/>
          </a:p>
          <a:p>
            <a:pPr lvl="1">
              <a:lnSpc>
                <a:spcPct val="100000"/>
              </a:lnSpc>
              <a:spcBef>
                <a:spcPct val="0"/>
              </a:spcBef>
              <a:spcAft>
                <a:spcPct val="0"/>
              </a:spcAft>
            </a:pPr>
            <a:r>
              <a:rPr lang="en-US" sz="1800" b="0" dirty="0" smtClean="0"/>
              <a:t>Comments on IOAG approved SC#1 </a:t>
            </a:r>
            <a:r>
              <a:rPr lang="en-US" sz="1800" b="0" dirty="0"/>
              <a:t>and Draft SC#3 (MOSSG Draft Report)</a:t>
            </a:r>
          </a:p>
          <a:p>
            <a:pPr lvl="1">
              <a:lnSpc>
                <a:spcPct val="100000"/>
              </a:lnSpc>
              <a:spcBef>
                <a:spcPct val="0"/>
              </a:spcBef>
              <a:spcAft>
                <a:spcPct val="0"/>
              </a:spcAft>
            </a:pPr>
            <a:r>
              <a:rPr lang="en-US" sz="1800" b="0" dirty="0"/>
              <a:t>Security section (boilerplate text) to be added to BB/MB template. </a:t>
            </a:r>
            <a:r>
              <a:rPr lang="en-US" sz="1800" b="0" dirty="0">
                <a:solidFill>
                  <a:srgbClr val="FF0000"/>
                </a:solidFill>
              </a:rPr>
              <a:t>No (every WG Chair can contact Sec WG for guidance)</a:t>
            </a:r>
          </a:p>
          <a:p>
            <a:pPr lvl="1">
              <a:lnSpc>
                <a:spcPct val="100000"/>
              </a:lnSpc>
              <a:spcBef>
                <a:spcPct val="0"/>
              </a:spcBef>
              <a:spcAft>
                <a:spcPct val="0"/>
              </a:spcAft>
            </a:pPr>
            <a:r>
              <a:rPr lang="en-US" sz="1800" b="0" dirty="0"/>
              <a:t>Template for Concept paper </a:t>
            </a:r>
            <a:r>
              <a:rPr lang="en-US" sz="1800" b="0" dirty="0">
                <a:solidFill>
                  <a:srgbClr val="FF0000"/>
                </a:solidFill>
              </a:rPr>
              <a:t>No (It shall comply with </a:t>
            </a:r>
            <a:r>
              <a:rPr lang="en-US" sz="1800" b="0" dirty="0" err="1">
                <a:solidFill>
                  <a:srgbClr val="FF0000"/>
                </a:solidFill>
              </a:rPr>
              <a:t>Proc</a:t>
            </a:r>
            <a:r>
              <a:rPr lang="en-US" sz="1800" b="0" dirty="0">
                <a:solidFill>
                  <a:srgbClr val="FF0000"/>
                </a:solidFill>
              </a:rPr>
              <a:t> &amp; Org YB)</a:t>
            </a:r>
          </a:p>
          <a:p>
            <a:pPr lvl="1">
              <a:lnSpc>
                <a:spcPct val="100000"/>
              </a:lnSpc>
              <a:spcBef>
                <a:spcPct val="0"/>
              </a:spcBef>
              <a:spcAft>
                <a:spcPct val="0"/>
              </a:spcAft>
            </a:pPr>
            <a:r>
              <a:rPr lang="en-US" sz="1800" b="0" dirty="0"/>
              <a:t>RID System </a:t>
            </a:r>
            <a:r>
              <a:rPr lang="en-US" sz="1800" b="0" dirty="0" smtClean="0"/>
              <a:t>requirements update	</a:t>
            </a:r>
            <a:r>
              <a:rPr lang="en-US" sz="1800" b="0" dirty="0" smtClean="0">
                <a:solidFill>
                  <a:srgbClr val="00B050"/>
                </a:solidFill>
                <a:sym typeface="Wingdings" panose="05000000000000000000" pitchFamily="2" charset="2"/>
              </a:rPr>
              <a:t> Expecting feedback this week</a:t>
            </a:r>
            <a:endParaRPr lang="en-US" sz="1800" b="0" dirty="0">
              <a:solidFill>
                <a:srgbClr val="00B050"/>
              </a:solidFill>
            </a:endParaRPr>
          </a:p>
          <a:p>
            <a:pPr lvl="1">
              <a:lnSpc>
                <a:spcPct val="100000"/>
              </a:lnSpc>
              <a:spcBef>
                <a:spcPct val="0"/>
              </a:spcBef>
              <a:spcAft>
                <a:spcPct val="0"/>
              </a:spcAft>
            </a:pPr>
            <a:r>
              <a:rPr lang="en-US" sz="1800" b="0" dirty="0"/>
              <a:t>Polling System </a:t>
            </a:r>
            <a:r>
              <a:rPr lang="en-US" sz="1800" b="0" dirty="0" smtClean="0"/>
              <a:t>Requirements (being updated by CESG Chair)</a:t>
            </a:r>
            <a:endParaRPr lang="en-US" sz="1800" b="0" dirty="0"/>
          </a:p>
          <a:p>
            <a:pPr lvl="1">
              <a:lnSpc>
                <a:spcPct val="100000"/>
              </a:lnSpc>
              <a:spcBef>
                <a:spcPct val="0"/>
              </a:spcBef>
              <a:spcAft>
                <a:spcPct val="0"/>
              </a:spcAft>
            </a:pPr>
            <a:r>
              <a:rPr lang="en-US" sz="1800" b="0" dirty="0"/>
              <a:t>Time Code B </a:t>
            </a:r>
            <a:r>
              <a:rPr lang="en-US" sz="1800" b="0" dirty="0" smtClean="0"/>
              <a:t>format: </a:t>
            </a:r>
            <a:r>
              <a:rPr lang="en-US" sz="1800" b="0" dirty="0" smtClean="0">
                <a:solidFill>
                  <a:srgbClr val="00B050"/>
                </a:solidFill>
              </a:rPr>
              <a:t>Update proposed</a:t>
            </a:r>
          </a:p>
          <a:p>
            <a:pPr>
              <a:lnSpc>
                <a:spcPct val="100000"/>
              </a:lnSpc>
              <a:spcBef>
                <a:spcPct val="0"/>
              </a:spcBef>
              <a:spcAft>
                <a:spcPct val="0"/>
              </a:spcAft>
            </a:pPr>
            <a:r>
              <a:rPr lang="en-US" sz="2000" dirty="0" smtClean="0"/>
              <a:t>Project resources in the FW CWE</a:t>
            </a:r>
            <a:r>
              <a:rPr lang="en-US" sz="1800" b="0" dirty="0" smtClean="0"/>
              <a:t>		</a:t>
            </a:r>
          </a:p>
          <a:p>
            <a:pPr lvl="1">
              <a:lnSpc>
                <a:spcPct val="100000"/>
              </a:lnSpc>
              <a:spcBef>
                <a:spcPct val="0"/>
              </a:spcBef>
              <a:spcAft>
                <a:spcPct val="0"/>
              </a:spcAft>
            </a:pPr>
            <a:r>
              <a:rPr lang="en-US" sz="1800" b="0" dirty="0" smtClean="0">
                <a:solidFill>
                  <a:srgbClr val="CC00CC"/>
                </a:solidFill>
              </a:rPr>
              <a:t>90 </a:t>
            </a:r>
            <a:r>
              <a:rPr lang="en-US" sz="1800" b="0" dirty="0"/>
              <a:t>Approved Projects </a:t>
            </a:r>
            <a:r>
              <a:rPr lang="en-US" sz="1800" b="0" dirty="0" smtClean="0"/>
              <a:t>with </a:t>
            </a:r>
            <a:r>
              <a:rPr lang="en-US" sz="1800" b="0" dirty="0" smtClean="0">
                <a:solidFill>
                  <a:srgbClr val="CC00CC"/>
                </a:solidFill>
              </a:rPr>
              <a:t>15 </a:t>
            </a:r>
            <a:r>
              <a:rPr lang="en-US" sz="1800" b="0" dirty="0" smtClean="0"/>
              <a:t>behind schedule     </a:t>
            </a:r>
          </a:p>
          <a:p>
            <a:pPr lvl="1">
              <a:lnSpc>
                <a:spcPct val="100000"/>
              </a:lnSpc>
              <a:spcBef>
                <a:spcPct val="0"/>
              </a:spcBef>
              <a:spcAft>
                <a:spcPct val="0"/>
              </a:spcAft>
            </a:pPr>
            <a:r>
              <a:rPr lang="en-US" sz="1800" b="0" dirty="0" smtClean="0">
                <a:solidFill>
                  <a:srgbClr val="CC00CC"/>
                </a:solidFill>
              </a:rPr>
              <a:t>55</a:t>
            </a:r>
            <a:r>
              <a:rPr lang="en-US" sz="1800" b="0" dirty="0" smtClean="0"/>
              <a:t> Draft Projects			</a:t>
            </a:r>
            <a:endParaRPr lang="en-US" sz="1800" b="0" dirty="0">
              <a:solidFill>
                <a:srgbClr val="FF0000"/>
              </a:solidFill>
            </a:endParaRPr>
          </a:p>
        </p:txBody>
      </p:sp>
      <p:sp>
        <p:nvSpPr>
          <p:cNvPr id="3" name="Right Brace 2"/>
          <p:cNvSpPr/>
          <p:nvPr/>
        </p:nvSpPr>
        <p:spPr bwMode="auto">
          <a:xfrm>
            <a:off x="6682447" y="5349250"/>
            <a:ext cx="155448" cy="6858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Times New Roman" pitchFamily="18" charset="0"/>
            </a:endParaRPr>
          </a:p>
        </p:txBody>
      </p:sp>
      <p:sp>
        <p:nvSpPr>
          <p:cNvPr id="4" name="TextBox 3"/>
          <p:cNvSpPr txBox="1"/>
          <p:nvPr/>
        </p:nvSpPr>
        <p:spPr>
          <a:xfrm>
            <a:off x="6887918" y="5541275"/>
            <a:ext cx="2331087" cy="461665"/>
          </a:xfrm>
          <a:prstGeom prst="rect">
            <a:avLst/>
          </a:prstGeom>
          <a:noFill/>
        </p:spPr>
        <p:txBody>
          <a:bodyPr wrap="none" rtlCol="0">
            <a:spAutoFit/>
          </a:bodyPr>
          <a:lstStyle/>
          <a:p>
            <a:r>
              <a:rPr lang="en-US" b="1" dirty="0" smtClean="0">
                <a:solidFill>
                  <a:srgbClr val="CC00CC"/>
                </a:solidFill>
                <a:sym typeface="Wingdings" pitchFamily="2" charset="2"/>
              </a:rPr>
              <a:t>145 </a:t>
            </a:r>
            <a:r>
              <a:rPr lang="en-US" b="1" dirty="0">
                <a:solidFill>
                  <a:srgbClr val="CC00CC"/>
                </a:solidFill>
                <a:sym typeface="Wingdings" pitchFamily="2" charset="2"/>
              </a:rPr>
              <a:t>PROJECTS</a:t>
            </a:r>
            <a:endParaRPr lang="en-GB" b="1" dirty="0">
              <a:solidFill>
                <a:srgbClr val="CC00CC"/>
              </a:solidFill>
            </a:endParaRPr>
          </a:p>
        </p:txBody>
      </p:sp>
      <p:sp>
        <p:nvSpPr>
          <p:cNvPr id="5" name="Bent-Up Arrow 4"/>
          <p:cNvSpPr/>
          <p:nvPr/>
        </p:nvSpPr>
        <p:spPr bwMode="auto">
          <a:xfrm rot="5400000">
            <a:off x="3685138" y="5552142"/>
            <a:ext cx="365229" cy="420306"/>
          </a:xfrm>
          <a:prstGeom prst="bentUpArrow">
            <a:avLst/>
          </a:prstGeom>
          <a:solidFill>
            <a:srgbClr val="A50021"/>
          </a:solidFill>
          <a:ln w="12700" cap="flat" cmpd="sng" algn="ctr">
            <a:solidFill>
              <a:srgbClr val="A5002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4150412" y="5656490"/>
            <a:ext cx="2457053" cy="338554"/>
          </a:xfrm>
          <a:prstGeom prst="rect">
            <a:avLst/>
          </a:prstGeom>
          <a:solidFill>
            <a:srgbClr val="FFFF00"/>
          </a:solidFill>
          <a:ln>
            <a:solidFill>
              <a:srgbClr val="FFFF00"/>
            </a:solidFill>
          </a:ln>
        </p:spPr>
        <p:txBody>
          <a:bodyPr wrap="square" rtlCol="0">
            <a:spAutoFit/>
          </a:bodyPr>
          <a:lstStyle/>
          <a:p>
            <a:r>
              <a:rPr lang="en-GB" sz="1600" b="1" dirty="0" smtClean="0">
                <a:solidFill>
                  <a:schemeClr val="tx2"/>
                </a:solidFill>
              </a:rPr>
              <a:t>CWE has some issues</a:t>
            </a:r>
            <a:endParaRPr lang="en-GB" sz="1600" b="1" dirty="0">
              <a:solidFill>
                <a:schemeClr val="tx2"/>
              </a:solidFill>
            </a:endParaRPr>
          </a:p>
        </p:txBody>
      </p:sp>
    </p:spTree>
    <p:extLst>
      <p:ext uri="{BB962C8B-B14F-4D97-AF65-F5344CB8AC3E}">
        <p14:creationId xmlns:p14="http://schemas.microsoft.com/office/powerpoint/2010/main" val="2884104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Approved Project Status ( 3 of 3)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79191688"/>
              </p:ext>
            </p:extLst>
          </p:nvPr>
        </p:nvGraphicFramePr>
        <p:xfrm>
          <a:off x="154443" y="659570"/>
          <a:ext cx="8717935" cy="2957185"/>
        </p:xfrm>
        <a:graphic>
          <a:graphicData uri="http://schemas.openxmlformats.org/drawingml/2006/table">
            <a:tbl>
              <a:tblPr/>
              <a:tblGrid>
                <a:gridCol w="843317"/>
                <a:gridCol w="580466"/>
                <a:gridCol w="580466"/>
                <a:gridCol w="2332815"/>
                <a:gridCol w="2037105"/>
                <a:gridCol w="1500449"/>
                <a:gridCol w="843317"/>
              </a:tblGrid>
              <a:tr h="562727">
                <a:tc>
                  <a:txBody>
                    <a:bodyPr/>
                    <a:lstStyle/>
                    <a:p>
                      <a:pPr algn="ctr" fontAlgn="t"/>
                      <a:r>
                        <a:rPr lang="en-US" sz="900" b="1" i="0" u="none" strike="noStrike">
                          <a:solidFill>
                            <a:srgbClr val="000000"/>
                          </a:solidFill>
                          <a:effectLst/>
                          <a:latin typeface="Calibri"/>
                        </a:rPr>
                        <a:t>Area and WG name</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CCSDS Ref Nr</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Activity</a:t>
                      </a:r>
                      <a:br>
                        <a:rPr lang="en-US" sz="900" b="1" i="0" u="none" strike="noStrike">
                          <a:solidFill>
                            <a:srgbClr val="000000"/>
                          </a:solidFill>
                          <a:effectLst/>
                          <a:latin typeface="Calibri"/>
                        </a:rPr>
                      </a:br>
                      <a:r>
                        <a:rPr lang="en-US" sz="700" b="1" i="0" u="none" strike="noStrike">
                          <a:solidFill>
                            <a:srgbClr val="000000"/>
                          </a:solidFill>
                          <a:effectLst/>
                          <a:latin typeface="Calibri"/>
                        </a:rPr>
                        <a:t>(RB, Pink, Draft. Update)</a:t>
                      </a:r>
                      <a:endParaRPr lang="en-US" sz="900" b="1" i="0" u="none" strike="noStrike">
                        <a:solidFill>
                          <a:srgbClr val="000000"/>
                        </a:solidFill>
                        <a:effectLst/>
                        <a:latin typeface="Calibri"/>
                      </a:endParaRP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Document Title</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Status</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Start and / or Target Publication Date</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Comments</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40732">
                <a:tc>
                  <a:txBody>
                    <a:bodyPr/>
                    <a:lstStyle/>
                    <a:p>
                      <a:pPr algn="ctr" fontAlgn="t"/>
                      <a:r>
                        <a:rPr lang="en-US" sz="900" b="0" i="0" u="none" strike="noStrike">
                          <a:solidFill>
                            <a:srgbClr val="000000"/>
                          </a:solidFill>
                          <a:effectLst/>
                          <a:latin typeface="Calibri"/>
                        </a:rPr>
                        <a:t>SLS MHDC</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900" b="0" i="0" u="none" strike="noStrike">
                          <a:solidFill>
                            <a:srgbClr val="000000"/>
                          </a:solidFill>
                          <a:effectLst/>
                          <a:latin typeface="Calibri"/>
                        </a:rPr>
                        <a:t>122.0</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900" b="0" i="0" u="none" strike="noStrike" dirty="0">
                          <a:solidFill>
                            <a:srgbClr val="000000"/>
                          </a:solidFill>
                          <a:effectLst/>
                          <a:latin typeface="Calibri"/>
                        </a:rPr>
                        <a:t>BB</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Image Data Compression, Issue 2</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RIDs reviewed. New text (~1-2 paragraphs) to be added</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900" b="0" i="0" u="none" strike="noStrike">
                          <a:solidFill>
                            <a:srgbClr val="000000"/>
                          </a:solidFill>
                          <a:effectLst/>
                          <a:latin typeface="Calibri"/>
                        </a:rPr>
                        <a:t>Start date    01/06/2012</a:t>
                      </a:r>
                      <a:br>
                        <a:rPr lang="de-DE" sz="900" b="0" i="0" u="none" strike="noStrike">
                          <a:solidFill>
                            <a:srgbClr val="000000"/>
                          </a:solidFill>
                          <a:effectLst/>
                          <a:latin typeface="Calibri"/>
                        </a:rPr>
                      </a:br>
                      <a:r>
                        <a:rPr lang="de-DE" sz="900" b="0" i="0" u="none" strike="noStrike">
                          <a:solidFill>
                            <a:srgbClr val="000000"/>
                          </a:solidFill>
                          <a:effectLst/>
                          <a:latin typeface="Calibri"/>
                        </a:rPr>
                        <a:t>End date      26/05/2017</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Issue 2 revisions to support CCSDS-122.1-B</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77081">
                <a:tc>
                  <a:txBody>
                    <a:bodyPr/>
                    <a:lstStyle/>
                    <a:p>
                      <a:pPr algn="ctr" fontAlgn="t"/>
                      <a:r>
                        <a:rPr lang="en-US" sz="900" b="0" i="0" u="none" strike="noStrike">
                          <a:solidFill>
                            <a:srgbClr val="000000"/>
                          </a:solidFill>
                          <a:effectLst/>
                          <a:latin typeface="Calibri"/>
                        </a:rPr>
                        <a:t>SLS MHDC</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hr-HR" sz="900" b="0" i="0" u="none" strike="noStrike">
                          <a:solidFill>
                            <a:srgbClr val="000000"/>
                          </a:solidFill>
                          <a:effectLst/>
                          <a:latin typeface="Calibri"/>
                        </a:rPr>
                        <a:t>123.1</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BB</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Low-Complexity Near-Lossless Multispectral &amp; Hyperspectral Image Compression</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Excellent progress. Entropy coder selected &amp; writing assignments made for remaining sections of White Book.</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900" b="0" i="0" u="none" strike="noStrike">
                          <a:solidFill>
                            <a:srgbClr val="000000"/>
                          </a:solidFill>
                          <a:effectLst/>
                          <a:latin typeface="Calibri"/>
                        </a:rPr>
                        <a:t>Start date    01/06/2015</a:t>
                      </a:r>
                      <a:br>
                        <a:rPr lang="de-DE" sz="900" b="0" i="0" u="none" strike="noStrike">
                          <a:solidFill>
                            <a:srgbClr val="000000"/>
                          </a:solidFill>
                          <a:effectLst/>
                          <a:latin typeface="Calibri"/>
                        </a:rPr>
                      </a:br>
                      <a:r>
                        <a:rPr lang="de-DE" sz="900" b="0" i="0" u="none" strike="noStrike">
                          <a:solidFill>
                            <a:srgbClr val="000000"/>
                          </a:solidFill>
                          <a:effectLst/>
                          <a:latin typeface="Calibri"/>
                        </a:rPr>
                        <a:t>End date      25/05/2018</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Extends CCSDS-123.0-B</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51242">
                <a:tc>
                  <a:txBody>
                    <a:bodyPr/>
                    <a:lstStyle/>
                    <a:p>
                      <a:pPr algn="ctr" fontAlgn="t"/>
                      <a:r>
                        <a:rPr lang="en-US" sz="900" b="0" i="0" u="none" strike="noStrike">
                          <a:solidFill>
                            <a:srgbClr val="000000"/>
                          </a:solidFill>
                          <a:effectLst/>
                          <a:latin typeface="Calibri"/>
                        </a:rPr>
                        <a:t>SLS MHDC</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tr-TR" sz="900" b="0" i="0" u="none" strike="noStrike">
                          <a:solidFill>
                            <a:srgbClr val="000000"/>
                          </a:solidFill>
                          <a:effectLst/>
                          <a:latin typeface="Calibri"/>
                        </a:rPr>
                        <a:t>122.1</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BB</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Spectral Pre-Processing Transform for Multispectral &amp; Hyperspectral Image Compression</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Reviewing draft Red Book returned from Editor.</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de-DE" sz="900" b="0" i="0" u="none" strike="noStrike">
                          <a:solidFill>
                            <a:srgbClr val="000000"/>
                          </a:solidFill>
                          <a:effectLst/>
                          <a:latin typeface="Calibri"/>
                        </a:rPr>
                        <a:t>Start date    29/11/2013</a:t>
                      </a:r>
                      <a:br>
                        <a:rPr lang="de-DE" sz="900" b="0" i="0" u="none" strike="noStrike">
                          <a:solidFill>
                            <a:srgbClr val="000000"/>
                          </a:solidFill>
                          <a:effectLst/>
                          <a:latin typeface="Calibri"/>
                        </a:rPr>
                      </a:br>
                      <a:r>
                        <a:rPr lang="de-DE" sz="900" b="0" i="0" u="none" strike="noStrike">
                          <a:solidFill>
                            <a:srgbClr val="000000"/>
                          </a:solidFill>
                          <a:effectLst/>
                          <a:latin typeface="Calibri"/>
                        </a:rPr>
                        <a:t>End date      07/07/2017</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a:solidFill>
                            <a:srgbClr val="000000"/>
                          </a:solidFill>
                          <a:effectLst/>
                          <a:latin typeface="Calibri"/>
                        </a:rPr>
                        <a:t>Extends CCSDS-122.0-B</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403">
                <a:tc>
                  <a:txBody>
                    <a:bodyPr/>
                    <a:lstStyle/>
                    <a:p>
                      <a:pPr algn="ctr" fontAlgn="t"/>
                      <a:r>
                        <a:rPr lang="en-US" sz="900" b="0" i="0" u="none" strike="noStrike">
                          <a:solidFill>
                            <a:srgbClr val="000000"/>
                          </a:solidFill>
                          <a:effectLst/>
                          <a:latin typeface="Calibri"/>
                        </a:rPr>
                        <a:t>SLS MHDC</a:t>
                      </a:r>
                    </a:p>
                  </a:txBody>
                  <a:tcPr marL="10339" marR="10339" marT="1033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nb-NO" sz="900" b="0" i="0" u="none" strike="noStrike">
                          <a:solidFill>
                            <a:srgbClr val="000000"/>
                          </a:solidFill>
                          <a:effectLst/>
                          <a:latin typeface="Calibri"/>
                        </a:rPr>
                        <a:t>120.3</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GB</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Spectral Pre-Processing Transform for Multispectral &amp; Hyperspectral Image Compression</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Calibri"/>
                        </a:rPr>
                        <a:t>Action items established to review new sections.</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de-DE" sz="900" b="0" i="0" u="none" strike="noStrike">
                          <a:solidFill>
                            <a:srgbClr val="000000"/>
                          </a:solidFill>
                          <a:effectLst/>
                          <a:latin typeface="Calibri"/>
                        </a:rPr>
                        <a:t>Start date    28/04/2016</a:t>
                      </a:r>
                      <a:br>
                        <a:rPr lang="de-DE" sz="900" b="0" i="0" u="none" strike="noStrike">
                          <a:solidFill>
                            <a:srgbClr val="000000"/>
                          </a:solidFill>
                          <a:effectLst/>
                          <a:latin typeface="Calibri"/>
                        </a:rPr>
                      </a:br>
                      <a:r>
                        <a:rPr lang="de-DE" sz="900" b="0" i="0" u="none" strike="noStrike">
                          <a:solidFill>
                            <a:srgbClr val="000000"/>
                          </a:solidFill>
                          <a:effectLst/>
                          <a:latin typeface="Calibri"/>
                        </a:rPr>
                        <a:t>End date      13/23/2018</a:t>
                      </a:r>
                    </a:p>
                  </a:txBody>
                  <a:tcPr marL="10339" marR="10339" marT="103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900" b="0" i="0" u="none" strike="noStrike" dirty="0">
                          <a:solidFill>
                            <a:srgbClr val="000000"/>
                          </a:solidFill>
                          <a:effectLst/>
                          <a:latin typeface="Calibri"/>
                        </a:rPr>
                        <a:t>Green Book for CCSDS-122.1-B</a:t>
                      </a:r>
                    </a:p>
                  </a:txBody>
                  <a:tcPr marL="10339" marR="10339" marT="1033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60" y="3677738"/>
            <a:ext cx="8773360" cy="287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493405"/>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0" y="126170"/>
            <a:ext cx="91440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Resource Issues for Approved Projects</a:t>
            </a:r>
            <a:endParaRPr lang="en-US" dirty="0"/>
          </a:p>
        </p:txBody>
      </p:sp>
      <p:sp>
        <p:nvSpPr>
          <p:cNvPr id="5" name="TextBox 4"/>
          <p:cNvSpPr txBox="1"/>
          <p:nvPr/>
        </p:nvSpPr>
        <p:spPr>
          <a:xfrm rot="21336637">
            <a:off x="1978989" y="1884699"/>
            <a:ext cx="5837047" cy="707886"/>
          </a:xfrm>
          <a:prstGeom prst="rect">
            <a:avLst/>
          </a:prstGeom>
          <a:solidFill>
            <a:schemeClr val="accent2">
              <a:lumMod val="40000"/>
              <a:lumOff val="60000"/>
            </a:schemeClr>
          </a:solidFill>
        </p:spPr>
        <p:txBody>
          <a:bodyPr wrap="none" rtlCol="0">
            <a:spAutoFit/>
          </a:bodyPr>
          <a:lstStyle/>
          <a:p>
            <a:pPr algn="ctr"/>
            <a:r>
              <a:rPr lang="en-GB" sz="4000" dirty="0" smtClean="0">
                <a:solidFill>
                  <a:schemeClr val="bg1"/>
                </a:solidFill>
              </a:rPr>
              <a:t>No issues for SLS Area</a:t>
            </a:r>
          </a:p>
        </p:txBody>
      </p:sp>
    </p:spTree>
    <p:extLst>
      <p:ext uri="{BB962C8B-B14F-4D97-AF65-F5344CB8AC3E}">
        <p14:creationId xmlns:p14="http://schemas.microsoft.com/office/powerpoint/2010/main" val="11697482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SLS </a:t>
            </a:r>
            <a:r>
              <a:rPr lang="en-US" sz="2800" b="1" dirty="0" smtClean="0"/>
              <a:t>Upcoming New Work Items</a:t>
            </a:r>
          </a:p>
        </p:txBody>
      </p:sp>
      <p:pic>
        <p:nvPicPr>
          <p:cNvPr id="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38" y="3774645"/>
            <a:ext cx="8590425" cy="145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87" y="1287990"/>
            <a:ext cx="8709226" cy="147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2" y="81746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defTabSz="914400">
              <a:lnSpc>
                <a:spcPct val="120000"/>
              </a:lnSpc>
              <a:spcBef>
                <a:spcPts val="0"/>
              </a:spcBef>
            </a:pPr>
            <a:r>
              <a:rPr lang="en-US" sz="2000" b="0" dirty="0" smtClean="0"/>
              <a:t>RFM Working Group:</a:t>
            </a:r>
            <a:endParaRPr lang="en-US" sz="20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b="0" dirty="0" smtClean="0"/>
              <a:t>Resolution 1: </a:t>
            </a:r>
            <a:r>
              <a:rPr lang="en-US" sz="2000" b="0" dirty="0"/>
              <a:t>Start </a:t>
            </a:r>
            <a:r>
              <a:rPr lang="en-US" sz="2000" b="0" dirty="0" err="1" smtClean="0"/>
              <a:t>Ag.Review</a:t>
            </a:r>
            <a:r>
              <a:rPr lang="en-US" sz="2000" b="0" dirty="0" smtClean="0"/>
              <a:t> </a:t>
            </a:r>
            <a:r>
              <a:rPr lang="en-US" sz="2000" b="0" dirty="0"/>
              <a:t>of revised REC 2.4.18 (8 GHz EESS) </a:t>
            </a:r>
            <a:endParaRPr lang="en-US" sz="2000" b="0" dirty="0" smtClean="0"/>
          </a:p>
          <a:p>
            <a:pPr marL="747713" lvl="1" indent="-290513">
              <a:lnSpc>
                <a:spcPct val="120000"/>
              </a:lnSpc>
              <a:spcBef>
                <a:spcPts val="0"/>
              </a:spcBef>
              <a:buClr>
                <a:srgbClr val="000000"/>
              </a:buClr>
              <a:buSzPct val="95000"/>
              <a:buFont typeface="ArialMT" charset="0"/>
              <a:buChar char="•"/>
            </a:pPr>
            <a:r>
              <a:rPr lang="en-US" sz="2000" b="0" dirty="0" smtClean="0"/>
              <a:t>Resolution 2</a:t>
            </a:r>
            <a:r>
              <a:rPr lang="en-US" sz="2000" b="0" dirty="0"/>
              <a:t>: Start Agency Review of revised REC 2.5.6B (DDOR) </a:t>
            </a:r>
            <a:endParaRPr lang="en-US" sz="2000" b="0" dirty="0" smtClean="0"/>
          </a:p>
          <a:p>
            <a:pPr marL="747713" lvl="1" indent="-290513">
              <a:lnSpc>
                <a:spcPct val="120000"/>
              </a:lnSpc>
              <a:spcBef>
                <a:spcPts val="0"/>
              </a:spcBef>
              <a:buClr>
                <a:srgbClr val="000000"/>
              </a:buClr>
              <a:buSzPct val="95000"/>
              <a:buFont typeface="ArialMT" charset="0"/>
              <a:buChar char="•"/>
            </a:pPr>
            <a:r>
              <a:rPr lang="en-US" sz="2000" b="0" dirty="0" smtClean="0"/>
              <a:t>Resolution 3: Reconfirm </a:t>
            </a:r>
            <a:r>
              <a:rPr lang="en-US" sz="2000" b="0" dirty="0"/>
              <a:t>415.1-B-1 (Data Transmission and PN Ranging for 2 GHz CDMA Link via Data Relay Satellite</a:t>
            </a:r>
            <a:r>
              <a:rPr lang="en-US" sz="2000" b="0" dirty="0" smtClean="0"/>
              <a:t>)</a:t>
            </a:r>
          </a:p>
          <a:p>
            <a:pPr defTabSz="914400">
              <a:lnSpc>
                <a:spcPct val="120000"/>
              </a:lnSpc>
              <a:spcBef>
                <a:spcPts val="0"/>
              </a:spcBef>
            </a:pPr>
            <a:r>
              <a:rPr lang="en-US" sz="2000" b="0" dirty="0" smtClean="0"/>
              <a:t>SLP Working </a:t>
            </a:r>
            <a:r>
              <a:rPr lang="en-US" sz="2000" b="0" dirty="0"/>
              <a:t>Group:</a:t>
            </a:r>
            <a:endParaRPr lang="en-US" sz="20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b="0" dirty="0"/>
              <a:t>Resolution 1</a:t>
            </a:r>
            <a:r>
              <a:rPr lang="en-US" sz="2000" b="0" dirty="0" smtClean="0"/>
              <a:t>: Reconfirmation </a:t>
            </a:r>
            <a:r>
              <a:rPr lang="en-US" sz="2000" b="0" dirty="0"/>
              <a:t>of </a:t>
            </a:r>
            <a:r>
              <a:rPr lang="en-US" sz="2000" b="0" dirty="0" smtClean="0"/>
              <a:t>Encapsulation </a:t>
            </a:r>
            <a:r>
              <a:rPr lang="en-US" sz="2000" b="0" dirty="0"/>
              <a:t>Service </a:t>
            </a:r>
            <a:r>
              <a:rPr lang="en-US" sz="2000" b="0" dirty="0" smtClean="0"/>
              <a:t>133.1-B</a:t>
            </a:r>
            <a:endParaRPr lang="en-US" sz="2000" b="0" dirty="0"/>
          </a:p>
          <a:p>
            <a:pPr marL="747713" lvl="1" indent="-290513">
              <a:lnSpc>
                <a:spcPct val="120000"/>
              </a:lnSpc>
              <a:spcBef>
                <a:spcPts val="0"/>
              </a:spcBef>
              <a:buClr>
                <a:srgbClr val="000000"/>
              </a:buClr>
              <a:buSzPct val="95000"/>
              <a:buFont typeface="ArialMT" charset="0"/>
              <a:buChar char="•"/>
            </a:pPr>
            <a:r>
              <a:rPr lang="en-US" sz="2000" b="0" dirty="0"/>
              <a:t>Resolution </a:t>
            </a:r>
            <a:r>
              <a:rPr lang="en-US" sz="2000" b="0" dirty="0" smtClean="0"/>
              <a:t>2: Reconfirmation </a:t>
            </a:r>
            <a:r>
              <a:rPr lang="en-US" sz="2000" b="0" dirty="0"/>
              <a:t>of AOS GB </a:t>
            </a:r>
          </a:p>
          <a:p>
            <a:pPr marL="747713" lvl="1" indent="-290513">
              <a:lnSpc>
                <a:spcPct val="120000"/>
              </a:lnSpc>
              <a:spcBef>
                <a:spcPts val="0"/>
              </a:spcBef>
              <a:buClr>
                <a:srgbClr val="000000"/>
              </a:buClr>
              <a:buSzPct val="95000"/>
              <a:buFont typeface="ArialMT" charset="0"/>
              <a:buChar char="•"/>
            </a:pPr>
            <a:r>
              <a:rPr lang="en-US" sz="2000" b="0" dirty="0" smtClean="0"/>
              <a:t>Resolution 3: Reconfirmation </a:t>
            </a:r>
            <a:r>
              <a:rPr lang="en-US" sz="2000" b="0" dirty="0"/>
              <a:t>of  TC GB</a:t>
            </a:r>
            <a:r>
              <a:rPr lang="en-US" sz="2000" b="0" dirty="0" smtClean="0"/>
              <a:t>.</a:t>
            </a:r>
            <a:endParaRPr lang="en-US" sz="2000" b="0" dirty="0"/>
          </a:p>
          <a:p>
            <a:pPr defTabSz="914400">
              <a:lnSpc>
                <a:spcPct val="120000"/>
              </a:lnSpc>
              <a:spcBef>
                <a:spcPts val="0"/>
              </a:spcBef>
            </a:pPr>
            <a:r>
              <a:rPr lang="en-US" sz="2000" b="0" dirty="0" smtClean="0"/>
              <a:t>SDLS </a:t>
            </a:r>
            <a:r>
              <a:rPr lang="en-US" sz="2000" b="0" dirty="0"/>
              <a:t>Working </a:t>
            </a:r>
            <a:r>
              <a:rPr lang="en-US" sz="2000" b="0" dirty="0" smtClean="0"/>
              <a:t>Group:</a:t>
            </a:r>
            <a:endParaRPr lang="en-US" sz="20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b="0" dirty="0"/>
              <a:t>Resolution 1</a:t>
            </a:r>
            <a:r>
              <a:rPr lang="en-US" sz="2000" b="0" dirty="0" smtClean="0"/>
              <a:t>: Start Agency Review for SDLS </a:t>
            </a:r>
            <a:r>
              <a:rPr lang="en-US" sz="2000" b="0" dirty="0"/>
              <a:t>Extended </a:t>
            </a:r>
            <a:r>
              <a:rPr lang="en-US" sz="2000" b="0" dirty="0" smtClean="0"/>
              <a:t>Procedures</a:t>
            </a:r>
            <a:endParaRPr lang="en-US" sz="2000" b="0" dirty="0"/>
          </a:p>
          <a:p>
            <a:pPr marL="747713" lvl="1" indent="-290513">
              <a:lnSpc>
                <a:spcPct val="120000"/>
              </a:lnSpc>
              <a:spcBef>
                <a:spcPts val="0"/>
              </a:spcBef>
              <a:buClr>
                <a:srgbClr val="000000"/>
              </a:buClr>
              <a:buSzPct val="95000"/>
              <a:buFont typeface="ArialMT" charset="0"/>
              <a:buChar char="•"/>
            </a:pPr>
            <a:r>
              <a:rPr lang="en-US" sz="2000" b="0" dirty="0"/>
              <a:t>Resolution </a:t>
            </a:r>
            <a:r>
              <a:rPr lang="en-US" sz="2000" b="0" dirty="0" smtClean="0"/>
              <a:t>2: </a:t>
            </a:r>
            <a:r>
              <a:rPr lang="en-US" sz="2000" b="0" dirty="0"/>
              <a:t>Publish SDLS Core Protocol Green Book</a:t>
            </a:r>
            <a:endParaRPr lang="en-US" sz="2000" b="0" dirty="0" smtClean="0"/>
          </a:p>
          <a:p>
            <a:pPr defTabSz="914400">
              <a:lnSpc>
                <a:spcPct val="120000"/>
              </a:lnSpc>
              <a:spcBef>
                <a:spcPts val="0"/>
              </a:spcBef>
            </a:pPr>
            <a:r>
              <a:rPr lang="en-US" sz="2000" b="0" dirty="0" smtClean="0"/>
              <a:t>OPT Working Group:</a:t>
            </a:r>
            <a:endParaRPr lang="en-US" sz="20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b="0" dirty="0"/>
              <a:t>Resolution 1</a:t>
            </a:r>
            <a:r>
              <a:rPr lang="en-US" sz="2000" b="0" dirty="0" smtClean="0"/>
              <a:t>: </a:t>
            </a:r>
            <a:r>
              <a:rPr lang="en-US" sz="2000" b="0" dirty="0"/>
              <a:t>Activate </a:t>
            </a:r>
            <a:r>
              <a:rPr lang="en-US" sz="2000" b="0" dirty="0" smtClean="0"/>
              <a:t>Project </a:t>
            </a:r>
            <a:r>
              <a:rPr lang="en-US" sz="2000" b="0" dirty="0"/>
              <a:t>for </a:t>
            </a:r>
            <a:r>
              <a:rPr lang="en-US" sz="2000" b="0" dirty="0" smtClean="0"/>
              <a:t>MB on </a:t>
            </a:r>
            <a:r>
              <a:rPr lang="en-US" sz="2000" b="0" dirty="0"/>
              <a:t>Atmospheric Characterization and Forecasting for Optical Link </a:t>
            </a:r>
            <a:r>
              <a:rPr lang="en-US" sz="2000" b="0" dirty="0" smtClean="0"/>
              <a:t>Operations</a:t>
            </a:r>
            <a:endParaRPr lang="en-US" sz="2000" b="0" dirty="0"/>
          </a:p>
          <a:p>
            <a:pPr>
              <a:lnSpc>
                <a:spcPct val="120000"/>
              </a:lnSpc>
              <a:spcBef>
                <a:spcPts val="0"/>
              </a:spcBef>
              <a:buClr>
                <a:srgbClr val="000000"/>
              </a:buClr>
              <a:buSzPct val="95000"/>
            </a:pPr>
            <a:endParaRPr lang="en-US" sz="2000" b="0" dirty="0" smtClean="0"/>
          </a:p>
        </p:txBody>
      </p:sp>
      <p:sp>
        <p:nvSpPr>
          <p:cNvPr id="6147" name="AutoShape 3"/>
          <p:cNvSpPr>
            <a:spLocks/>
          </p:cNvSpPr>
          <p:nvPr/>
        </p:nvSpPr>
        <p:spPr bwMode="auto">
          <a:xfrm>
            <a:off x="385855"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1201510"/>
            <a:ext cx="8872537" cy="52230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3200" b="0" dirty="0" smtClean="0"/>
              <a:t>Issue 1:</a:t>
            </a:r>
            <a:endParaRPr lang="en-US" sz="32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3200" b="0" dirty="0" smtClean="0"/>
              <a:t>C&amp;S WG - USLP </a:t>
            </a:r>
            <a:r>
              <a:rPr lang="en-US" sz="3200" b="0" dirty="0"/>
              <a:t>Proximity-1 coding  update: project on hold missing prototype #2</a:t>
            </a:r>
          </a:p>
          <a:p>
            <a:pPr defTabSz="914400">
              <a:lnSpc>
                <a:spcPct val="120000"/>
              </a:lnSpc>
              <a:spcBef>
                <a:spcPts val="0"/>
              </a:spcBef>
            </a:pPr>
            <a:r>
              <a:rPr lang="en-US" sz="3200" b="0" dirty="0" smtClean="0"/>
              <a:t>Issue 2:</a:t>
            </a:r>
            <a:endParaRPr lang="en-US" sz="32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3200" b="0" dirty="0" smtClean="0"/>
              <a:t>OPT WG </a:t>
            </a:r>
            <a:r>
              <a:rPr lang="en-US" sz="3200" b="0" dirty="0"/>
              <a:t>- No  consensus on Orange Book(s) for the High Data Rate scenario</a:t>
            </a:r>
          </a:p>
          <a:p>
            <a:pPr>
              <a:lnSpc>
                <a:spcPct val="120000"/>
              </a:lnSpc>
              <a:spcBef>
                <a:spcPts val="0"/>
              </a:spcBef>
              <a:buClr>
                <a:srgbClr val="000000"/>
              </a:buClr>
              <a:buSzPct val="95000"/>
            </a:pPr>
            <a:endParaRPr lang="en-US" sz="32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R5.2 - The </a:t>
            </a:r>
            <a:r>
              <a:rPr lang="en-US" sz="1900" b="0" dirty="0"/>
              <a:t>RID system shall have an export function (e.g. to Excel, </a:t>
            </a:r>
            <a:r>
              <a:rPr lang="en-US" sz="1900" b="0" dirty="0" err="1"/>
              <a:t>Winword</a:t>
            </a:r>
            <a:r>
              <a:rPr lang="en-US" sz="1900" b="0" dirty="0" smtClean="0"/>
              <a:t>):</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Exporting to WinWord should produce a document with RIDs in the standard CCSDS format (i.e. the one distributed as txt file on the review web page).</a:t>
            </a:r>
            <a:endParaRPr lang="en-US" sz="1900" b="0" dirty="0"/>
          </a:p>
          <a:p>
            <a:pPr defTabSz="914400">
              <a:lnSpc>
                <a:spcPct val="120000"/>
              </a:lnSpc>
              <a:spcBef>
                <a:spcPts val="0"/>
              </a:spcBef>
            </a:pPr>
            <a:r>
              <a:rPr lang="en-US" sz="1900" b="0" dirty="0" smtClean="0"/>
              <a:t>Entering RIDs: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The system shall allow some kind of "rich </a:t>
            </a:r>
            <a:r>
              <a:rPr lang="en-US" sz="1900" b="0" dirty="0"/>
              <a:t>text" editing (e.g. </a:t>
            </a:r>
            <a:r>
              <a:rPr lang="en-US" sz="1900" b="0" dirty="0" smtClean="0"/>
              <a:t>change </a:t>
            </a:r>
            <a:r>
              <a:rPr lang="en-US" sz="1900" b="0" dirty="0"/>
              <a:t>color, highlight) for input of </a:t>
            </a:r>
            <a:r>
              <a:rPr lang="en-US" sz="1900" b="0" dirty="0" smtClean="0"/>
              <a:t>RIDs. Even if the form From-To is used, this is very useful to remark the actual changes in (long) statements</a:t>
            </a:r>
            <a:endParaRPr lang="en-US" sz="1900" b="0" dirty="0"/>
          </a:p>
          <a:p>
            <a:pPr defTabSz="914400">
              <a:lnSpc>
                <a:spcPct val="120000"/>
              </a:lnSpc>
              <a:spcBef>
                <a:spcPts val="0"/>
              </a:spcBef>
            </a:pPr>
            <a:r>
              <a:rPr lang="en-US" sz="1900" b="0" dirty="0" smtClean="0"/>
              <a:t> </a:t>
            </a:r>
            <a:endParaRPr lang="en-US" sz="1900" b="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154443" y="126170"/>
            <a:ext cx="8872537"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Comments to RID System Pre Requirements </a:t>
            </a:r>
            <a:endParaRPr lang="en-US" dirty="0"/>
          </a:p>
        </p:txBody>
      </p:sp>
    </p:spTree>
    <p:extLst>
      <p:ext uri="{BB962C8B-B14F-4D97-AF65-F5344CB8AC3E}">
        <p14:creationId xmlns:p14="http://schemas.microsoft.com/office/powerpoint/2010/main" val="3768956470"/>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2246769"/>
          </a:xfrm>
          <a:prstGeom prst="rect">
            <a:avLst/>
          </a:prstGeom>
          <a:noFill/>
        </p:spPr>
        <p:txBody>
          <a:bodyPr wrap="square" rtlCol="0">
            <a:spAutoFit/>
          </a:bodyPr>
          <a:lstStyle/>
          <a:p>
            <a:r>
              <a:rPr lang="en-US" sz="2800" dirty="0" smtClean="0"/>
              <a:t>Spacecraft Onboard Interface Services (SOIS)</a:t>
            </a:r>
          </a:p>
          <a:p>
            <a:r>
              <a:rPr lang="en-US" sz="2800" dirty="0" smtClean="0"/>
              <a:t>Area Report</a:t>
            </a:r>
          </a:p>
          <a:p>
            <a:endParaRPr lang="en-US" sz="2800" dirty="0"/>
          </a:p>
          <a:p>
            <a:r>
              <a:rPr lang="en-US" sz="1400" b="0" dirty="0" smtClean="0"/>
              <a:t>Richard J. Barton (Acting Area Chair)</a:t>
            </a:r>
          </a:p>
          <a:p>
            <a:r>
              <a:rPr lang="en-US" sz="1400" b="0" dirty="0" smtClean="0"/>
              <a:t>Richard J. Barton (Area Deputy Chair)</a:t>
            </a:r>
            <a:endParaRPr lang="en-US" sz="1400" b="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SOIS Meeting Demographics</a:t>
            </a:r>
            <a:endParaRPr lang="en-US" dirty="0"/>
          </a:p>
        </p:txBody>
      </p:sp>
      <p:graphicFrame>
        <p:nvGraphicFramePr>
          <p:cNvPr id="6" name="Table 5"/>
          <p:cNvGraphicFramePr>
            <a:graphicFrameLocks noGrp="1"/>
          </p:cNvGraphicFramePr>
          <p:nvPr/>
        </p:nvGraphicFramePr>
        <p:xfrm>
          <a:off x="304800" y="1143000"/>
          <a:ext cx="8534400" cy="4953003"/>
        </p:xfrm>
        <a:graphic>
          <a:graphicData uri="http://schemas.openxmlformats.org/drawingml/2006/table">
            <a:tbl>
              <a:tblPr/>
              <a:tblGrid>
                <a:gridCol w="1122363"/>
                <a:gridCol w="1482725"/>
                <a:gridCol w="1482725"/>
                <a:gridCol w="1481137"/>
                <a:gridCol w="1482725"/>
                <a:gridCol w="1482725"/>
              </a:tblGrid>
              <a:tr h="194627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Org (group)</a:t>
                      </a:r>
                      <a:endParaRPr kumimoji="0" lang="en-US" sz="1400" b="1" i="0" u="none" strike="noStrike" cap="none" normalizeH="0" baseline="0">
                        <a:ln>
                          <a:noFill/>
                        </a:ln>
                        <a:solidFill>
                          <a:srgbClr val="000000"/>
                        </a:solidFill>
                        <a:effectLst/>
                        <a:latin typeface="Tableau Medium"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4.01 </a:t>
                      </a:r>
                      <a:r>
                        <a:rPr kumimoji="0" lang="mr-IN" sz="1400" b="1" i="0" u="none" strike="noStrike" cap="none" normalizeH="0" baseline="0" dirty="0" smtClean="0">
                          <a:ln>
                            <a:noFill/>
                          </a:ln>
                          <a:solidFill>
                            <a:srgbClr val="000000"/>
                          </a:solidFill>
                          <a:effectLst/>
                          <a:latin typeface="Arial" charset="0"/>
                          <a:ea typeface="ＭＳ Ｐゴシック" charset="0"/>
                          <a:cs typeface="Arial" charset="0"/>
                        </a:rPr>
                        <a:t>–</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 SOIS-SUBNET </a:t>
                      </a:r>
                      <a:r>
                        <a:rPr kumimoji="0" lang="en-US" sz="1400" b="1" i="0" u="none" strike="noStrike" cap="none" normalizeH="0" baseline="0" dirty="0">
                          <a:ln>
                            <a:noFill/>
                          </a:ln>
                          <a:solidFill>
                            <a:srgbClr val="000000"/>
                          </a:solidFill>
                          <a:effectLst/>
                          <a:latin typeface="Arial" charset="0"/>
                          <a:ea typeface="ＭＳ Ｐゴシック" charset="0"/>
                          <a:cs typeface="Arial" charset="0"/>
                        </a:rPr>
                        <a:t>WG</a:t>
                      </a:r>
                      <a:endParaRPr kumimoji="0" lang="en-US" sz="1400" b="1" i="0" u="none" strike="noStrike" cap="none" normalizeH="0" baseline="0" dirty="0">
                        <a:ln>
                          <a:noFill/>
                        </a:ln>
                        <a:solidFill>
                          <a:srgbClr val="000000"/>
                        </a:solidFill>
                        <a:effectLst/>
                        <a:latin typeface="Tableau Book"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4.01 &amp; 4.02 </a:t>
                      </a:r>
                      <a:r>
                        <a:rPr kumimoji="0" lang="mr-IN" sz="1400" b="1" i="0" u="none" strike="noStrike" cap="none" normalizeH="0" baseline="0" dirty="0" smtClean="0">
                          <a:ln>
                            <a:noFill/>
                          </a:ln>
                          <a:solidFill>
                            <a:srgbClr val="000000"/>
                          </a:solidFill>
                          <a:effectLst/>
                          <a:latin typeface="Arial" charset="0"/>
                          <a:ea typeface="ＭＳ Ｐゴシック" charset="0"/>
                          <a:cs typeface="Arial" charset="0"/>
                        </a:rPr>
                        <a:t>–</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 SOIS-SUBNET &amp; APP WGs</a:t>
                      </a:r>
                      <a:endParaRPr kumimoji="0" lang="en-US" sz="1400" b="1" i="0" u="none" strike="noStrike" cap="none" normalizeH="0" baseline="0" dirty="0">
                        <a:ln>
                          <a:noFill/>
                        </a:ln>
                        <a:solidFill>
                          <a:srgbClr val="000000"/>
                        </a:solidFill>
                        <a:effectLst/>
                        <a:latin typeface="Tableau Book"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4.01 &amp; 4.02 </a:t>
                      </a:r>
                      <a:r>
                        <a:rPr kumimoji="0" lang="mr-IN" sz="1400" b="1" i="0" u="none" strike="noStrike" cap="none" normalizeH="0" baseline="0" dirty="0" smtClean="0">
                          <a:ln>
                            <a:noFill/>
                          </a:ln>
                          <a:solidFill>
                            <a:srgbClr val="000000"/>
                          </a:solidFill>
                          <a:effectLst/>
                          <a:latin typeface="Arial" charset="0"/>
                          <a:ea typeface="ＭＳ Ｐゴシック" charset="0"/>
                          <a:cs typeface="Arial" charset="0"/>
                        </a:rPr>
                        <a:t>–</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 SOIS-SUBNET &amp; APP WGs</a:t>
                      </a:r>
                      <a:endParaRPr kumimoji="0" lang="en-US" sz="1400" b="1" i="0" u="none" strike="noStrike" cap="none" normalizeH="0" baseline="0" dirty="0">
                        <a:ln>
                          <a:noFill/>
                        </a:ln>
                        <a:solidFill>
                          <a:srgbClr val="000000"/>
                        </a:solidFill>
                        <a:effectLst/>
                        <a:latin typeface="Tableau Book"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00"/>
                          </a:solidFill>
                          <a:effectLst/>
                          <a:latin typeface="Arial" charset="0"/>
                          <a:ea typeface="ＭＳ Ｐゴシック" charset="0"/>
                          <a:cs typeface="Arial" charset="0"/>
                        </a:rPr>
                        <a:t>4.02 </a:t>
                      </a:r>
                      <a:r>
                        <a:rPr kumimoji="0" lang="mr-IN" sz="1400" b="1" i="0" u="none" strike="noStrike" cap="none" normalizeH="0" baseline="0" dirty="0" smtClean="0">
                          <a:ln>
                            <a:noFill/>
                          </a:ln>
                          <a:solidFill>
                            <a:srgbClr val="000000"/>
                          </a:solidFill>
                          <a:effectLst/>
                          <a:latin typeface="Arial" charset="0"/>
                          <a:ea typeface="ＭＳ Ｐゴシック" charset="0"/>
                          <a:cs typeface="Arial" charset="0"/>
                        </a:rPr>
                        <a:t>–</a:t>
                      </a:r>
                      <a:r>
                        <a:rPr kumimoji="0" lang="fr-FR" sz="1400" b="1" i="0" u="none" strike="noStrike" cap="none" normalizeH="0" baseline="0" dirty="0" smtClean="0">
                          <a:ln>
                            <a:noFill/>
                          </a:ln>
                          <a:solidFill>
                            <a:srgbClr val="000000"/>
                          </a:solidFill>
                          <a:effectLst/>
                          <a:latin typeface="Arial" charset="0"/>
                          <a:ea typeface="ＭＳ Ｐゴシック" charset="0"/>
                          <a:cs typeface="Arial" charset="0"/>
                        </a:rPr>
                        <a:t> SOIS-APP WG</a:t>
                      </a:r>
                      <a:endParaRPr kumimoji="0" lang="fr-FR" sz="1400" b="1" i="0" u="none" strike="noStrike" cap="none" normalizeH="0" baseline="0" dirty="0">
                        <a:ln>
                          <a:noFill/>
                        </a:ln>
                        <a:solidFill>
                          <a:srgbClr val="000000"/>
                        </a:solidFill>
                        <a:effectLst/>
                        <a:latin typeface="Tableau Book"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4.03 </a:t>
                      </a:r>
                      <a:r>
                        <a:rPr kumimoji="0" lang="mr-IN" sz="1400" b="1" i="0" u="none" strike="noStrike" cap="none" normalizeH="0" baseline="0" dirty="0" smtClean="0">
                          <a:ln>
                            <a:noFill/>
                          </a:ln>
                          <a:solidFill>
                            <a:srgbClr val="000000"/>
                          </a:solidFill>
                          <a:effectLst/>
                          <a:latin typeface="Arial" charset="0"/>
                          <a:ea typeface="ＭＳ Ｐゴシック" charset="0"/>
                          <a:cs typeface="Arial" charset="0"/>
                        </a:rPr>
                        <a:t>–</a:t>
                      </a:r>
                      <a:r>
                        <a:rPr kumimoji="0" lang="en-US" sz="1400" b="1" i="0" u="none" strike="noStrike" cap="none" normalizeH="0" baseline="0" smtClean="0">
                          <a:ln>
                            <a:noFill/>
                          </a:ln>
                          <a:solidFill>
                            <a:srgbClr val="000000"/>
                          </a:solidFill>
                          <a:effectLst/>
                          <a:latin typeface="Arial" charset="0"/>
                          <a:ea typeface="ＭＳ Ｐゴシック" charset="0"/>
                          <a:cs typeface="Arial" charset="0"/>
                        </a:rPr>
                        <a:t> SOIS-WIR WG</a:t>
                      </a:r>
                      <a:endParaRPr kumimoji="0" lang="en-US" sz="1400" b="1" i="0" u="none" strike="noStrike" cap="none" normalizeH="0" baseline="0" dirty="0">
                        <a:ln>
                          <a:noFill/>
                        </a:ln>
                        <a:solidFill>
                          <a:srgbClr val="000000"/>
                        </a:solidFill>
                        <a:effectLst/>
                        <a:latin typeface="Tableau Book"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52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CSA</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52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DLR</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52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FSA</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52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UKSA</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dirty="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52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JAXA</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52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ESA</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52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CNSA</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 </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5</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1</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52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NASA</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6</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2</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493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Meeting Duration</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dirty="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dirty="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dirty="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dirty="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dirty="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493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Agency Diversity</a:t>
                      </a:r>
                      <a:endParaRPr kumimoji="0" lang="en-US" sz="1400" b="1" i="0" u="none" strike="noStrike" cap="none" normalizeH="0" baseline="0">
                        <a:ln>
                          <a:noFill/>
                        </a:ln>
                        <a:solidFill>
                          <a:srgbClr val="000000"/>
                        </a:solidFill>
                        <a:effectLst/>
                        <a:latin typeface="Tableau Book" charset="0"/>
                        <a:ea typeface="ＭＳ Ｐゴシック" charset="0"/>
                        <a:cs typeface="Arial" charset="0"/>
                      </a:endParaRPr>
                    </a:p>
                  </a:txBody>
                  <a:tcPr marL="8855" marR="8855" marT="885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3</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5</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ＭＳ Ｐゴシック" charset="0"/>
                          <a:cs typeface="Arial" charset="0"/>
                        </a:rPr>
                        <a:t>4</a:t>
                      </a:r>
                      <a:endParaRPr kumimoji="0" lang="en-US" sz="1400" b="1" i="0" u="none" strike="noStrike" cap="none" normalizeH="0" baseline="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7</a:t>
                      </a:r>
                      <a:endParaRPr kumimoji="0" lang="en-US" sz="1400" b="1" i="0" u="none" strike="noStrike" cap="none" normalizeH="0" baseline="0" dirty="0">
                        <a:ln>
                          <a:noFill/>
                        </a:ln>
                        <a:solidFill>
                          <a:srgbClr val="000000"/>
                        </a:solidFill>
                        <a:effectLst/>
                        <a:latin typeface="Calibri" charset="0"/>
                        <a:ea typeface="ＭＳ Ｐゴシック" charset="0"/>
                        <a:cs typeface="Arial" charset="0"/>
                      </a:endParaRPr>
                    </a:p>
                  </a:txBody>
                  <a:tcPr marL="8855" marR="8855" marT="885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bl>
          </a:graphicData>
        </a:graphic>
      </p:graphicFrame>
    </p:spTree>
    <p:extLst>
      <p:ext uri="{BB962C8B-B14F-4D97-AF65-F5344CB8AC3E}">
        <p14:creationId xmlns:p14="http://schemas.microsoft.com/office/powerpoint/2010/main" val="60568209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87224" y="548624"/>
            <a:ext cx="8617217" cy="6309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dirty="0" smtClean="0"/>
              <a:t>Goals for this meeting cycle</a:t>
            </a:r>
            <a:r>
              <a:rPr lang="en-US" b="0" dirty="0" smtClean="0"/>
              <a:t>:</a:t>
            </a:r>
          </a:p>
          <a:p>
            <a:pPr marL="742950" lvl="1" indent="-285750">
              <a:lnSpc>
                <a:spcPct val="120000"/>
              </a:lnSpc>
              <a:spcBef>
                <a:spcPts val="0"/>
              </a:spcBef>
              <a:buFont typeface="Arial"/>
              <a:buChar char="•"/>
            </a:pPr>
            <a:r>
              <a:rPr lang="en-US" b="0" dirty="0" smtClean="0"/>
              <a:t>Determine resources and schedule for RFID Tag-Encoding Interoperability Testing</a:t>
            </a:r>
            <a:endParaRPr lang="en-US" b="0" dirty="0"/>
          </a:p>
          <a:p>
            <a:pPr marL="742950" lvl="1" indent="-285750">
              <a:lnSpc>
                <a:spcPct val="120000"/>
              </a:lnSpc>
              <a:spcBef>
                <a:spcPts val="0"/>
              </a:spcBef>
              <a:buFont typeface="Arial"/>
              <a:buChar char="•"/>
            </a:pPr>
            <a:r>
              <a:rPr lang="en-US" b="0" dirty="0" smtClean="0"/>
              <a:t>Determine agency interest and resources for the approved High Data Rate WLAN (HDR-WLAN) project; if sufficient interest and resources determine HDR-WLAN scope and application areas</a:t>
            </a:r>
          </a:p>
          <a:p>
            <a:pPr>
              <a:lnSpc>
                <a:spcPct val="120000"/>
              </a:lnSpc>
              <a:spcBef>
                <a:spcPts val="0"/>
              </a:spcBef>
              <a:buSzPct val="95000"/>
            </a:pPr>
            <a:r>
              <a:rPr lang="en-US" dirty="0" smtClean="0"/>
              <a:t>Working </a:t>
            </a:r>
            <a:r>
              <a:rPr lang="en-US" dirty="0"/>
              <a:t>Group </a:t>
            </a:r>
            <a:r>
              <a:rPr lang="en-US" dirty="0" smtClean="0"/>
              <a:t>Status</a:t>
            </a:r>
            <a:r>
              <a:rPr lang="en-US" b="0" dirty="0" smtClean="0"/>
              <a:t>:</a:t>
            </a:r>
            <a:endParaRPr lang="en-US"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b="0" dirty="0" smtClean="0"/>
              <a:t>Achieved consensus on RFID Tag-Encoding interoperability testing to be conducted (FSA, NASA, completed by 01-Apr-2016)</a:t>
            </a:r>
          </a:p>
          <a:p>
            <a:pPr marL="747713" lvl="1" indent="-290513">
              <a:lnSpc>
                <a:spcPct val="120000"/>
              </a:lnSpc>
              <a:spcBef>
                <a:spcPts val="0"/>
              </a:spcBef>
              <a:buClr>
                <a:srgbClr val="000000"/>
              </a:buClr>
              <a:buSzPct val="95000"/>
              <a:buFont typeface="ArialMT" charset="0"/>
              <a:buChar char="•"/>
            </a:pPr>
            <a:r>
              <a:rPr lang="en-US" b="0" dirty="0" smtClean="0"/>
              <a:t>After lengthy discussion of agency interest and potential resource commitment for the HDR-WLAN approved project, it was determined to move the HDR WLAN activity to DRAFT status</a:t>
            </a:r>
          </a:p>
          <a:p>
            <a:pPr defTabSz="914400">
              <a:lnSpc>
                <a:spcPct val="120000"/>
              </a:lnSpc>
              <a:spcBef>
                <a:spcPts val="0"/>
              </a:spcBef>
            </a:pPr>
            <a:r>
              <a:rPr lang="en-US" dirty="0" smtClean="0"/>
              <a:t>Problems and Issues</a:t>
            </a:r>
            <a:r>
              <a:rPr lang="en-US" b="0" dirty="0" smtClean="0"/>
              <a:t>:</a:t>
            </a:r>
            <a:endParaRPr lang="en-US" b="0" dirty="0"/>
          </a:p>
          <a:p>
            <a:pPr marL="747713" lvl="1" indent="-290513">
              <a:lnSpc>
                <a:spcPct val="120000"/>
              </a:lnSpc>
              <a:spcBef>
                <a:spcPts val="0"/>
              </a:spcBef>
              <a:buClr>
                <a:srgbClr val="000000"/>
              </a:buClr>
              <a:buSzPct val="95000"/>
              <a:buFont typeface="ArialMT" charset="0"/>
              <a:buChar char="•"/>
            </a:pPr>
            <a:r>
              <a:rPr lang="en-US" b="0" dirty="0" smtClean="0"/>
              <a:t>No Agencies (NASA, ESA, </a:t>
            </a:r>
            <a:r>
              <a:rPr lang="en-US" b="0" dirty="0" err="1" smtClean="0"/>
              <a:t>Roscosmos</a:t>
            </a:r>
            <a:r>
              <a:rPr lang="en-US" b="0" dirty="0" smtClean="0"/>
              <a:t>, DLR, JAXA, CNSA) willing to commit resources for HDR-WLAN Book Editor or required prototyping</a:t>
            </a:r>
            <a:endParaRPr lang="en-US" sz="1300" dirty="0" smtClean="0"/>
          </a:p>
          <a:p>
            <a:pPr>
              <a:lnSpc>
                <a:spcPct val="120000"/>
              </a:lnSpc>
              <a:spcBef>
                <a:spcPts val="0"/>
              </a:spcBef>
              <a:buClr>
                <a:srgbClr val="000000"/>
              </a:buClr>
              <a:buSzPct val="95000"/>
            </a:pPr>
            <a:endParaRPr lang="en-US" sz="1300" dirty="0"/>
          </a:p>
          <a:p>
            <a:pPr>
              <a:lnSpc>
                <a:spcPct val="120000"/>
              </a:lnSpc>
              <a:spcBef>
                <a:spcPts val="0"/>
              </a:spcBef>
              <a:buClr>
                <a:srgbClr val="000000"/>
              </a:buClr>
              <a:buSzPct val="95000"/>
            </a:pPr>
            <a:endParaRPr lang="en-US" sz="1300" dirty="0" smtClean="0"/>
          </a:p>
          <a:p>
            <a:pPr>
              <a:lnSpc>
                <a:spcPct val="120000"/>
              </a:lnSpc>
              <a:spcBef>
                <a:spcPts val="0"/>
              </a:spcBef>
              <a:buClr>
                <a:srgbClr val="000000"/>
              </a:buClr>
              <a:buSzPct val="95000"/>
            </a:pPr>
            <a:endParaRPr lang="en-US" sz="1300" dirty="0" smtClean="0"/>
          </a:p>
          <a:p>
            <a:pPr>
              <a:lnSpc>
                <a:spcPct val="120000"/>
              </a:lnSpc>
              <a:spcBef>
                <a:spcPts val="0"/>
              </a:spcBef>
              <a:buClr>
                <a:srgbClr val="000000"/>
              </a:buClr>
              <a:buSzPct val="95000"/>
            </a:pPr>
            <a:endParaRPr lang="en-US" sz="1300" dirty="0"/>
          </a:p>
          <a:p>
            <a:pPr>
              <a:lnSpc>
                <a:spcPct val="120000"/>
              </a:lnSpc>
              <a:spcBef>
                <a:spcPts val="0"/>
              </a:spcBef>
              <a:buClr>
                <a:srgbClr val="000000"/>
              </a:buClr>
              <a:buSzPct val="95000"/>
            </a:pPr>
            <a:endParaRPr lang="en-US" sz="1300" dirty="0"/>
          </a:p>
          <a:p>
            <a:pPr>
              <a:lnSpc>
                <a:spcPct val="120000"/>
              </a:lnSpc>
              <a:spcBef>
                <a:spcPts val="0"/>
              </a:spcBef>
              <a:buClr>
                <a:srgbClr val="000000"/>
              </a:buClr>
              <a:buSzPct val="95000"/>
            </a:pPr>
            <a:endParaRPr lang="en-US" sz="1300" dirty="0" smtClean="0"/>
          </a:p>
          <a:p>
            <a:pPr>
              <a:lnSpc>
                <a:spcPct val="120000"/>
              </a:lnSpc>
              <a:spcBef>
                <a:spcPts val="0"/>
              </a:spcBef>
              <a:buClr>
                <a:srgbClr val="000000"/>
              </a:buClr>
              <a:buSzPct val="95000"/>
            </a:pPr>
            <a:endParaRPr lang="en-US" sz="13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SOIS-WIR Executive Summary </a:t>
            </a:r>
            <a:endParaRPr lang="en-US" dirty="0"/>
          </a:p>
        </p:txBody>
      </p:sp>
      <p:cxnSp>
        <p:nvCxnSpPr>
          <p:cNvPr id="5" name="Straight Connector 4"/>
          <p:cNvCxnSpPr/>
          <p:nvPr/>
        </p:nvCxnSpPr>
        <p:spPr bwMode="auto">
          <a:xfrm>
            <a:off x="154443" y="548625"/>
            <a:ext cx="8872537" cy="0"/>
          </a:xfrm>
          <a:prstGeom prst="line">
            <a:avLst/>
          </a:prstGeom>
          <a:solidFill>
            <a:srgbClr val="FFFFFF"/>
          </a:solidFill>
          <a:ln w="31750" cap="flat" cmpd="sng" algn="ctr">
            <a:solidFill>
              <a:srgbClr val="000000"/>
            </a:solidFill>
            <a:prstDash val="solid"/>
            <a:round/>
            <a:headEnd type="none" w="med" len="med"/>
            <a:tailEnd type="none" w="med" len="med"/>
          </a:ln>
          <a:effectLst/>
        </p:spPr>
      </p:cxnSp>
    </p:spTree>
    <p:extLst>
      <p:ext uri="{BB962C8B-B14F-4D97-AF65-F5344CB8AC3E}">
        <p14:creationId xmlns:p14="http://schemas.microsoft.com/office/powerpoint/2010/main" val="204701721"/>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32235" y="817459"/>
            <a:ext cx="8617217" cy="5722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dirty="0" smtClean="0"/>
              <a:t>Planning</a:t>
            </a:r>
            <a:r>
              <a:rPr lang="en-US" b="0" dirty="0"/>
              <a:t>:</a:t>
            </a:r>
          </a:p>
          <a:p>
            <a:pPr marL="747713" lvl="1" indent="-290513">
              <a:lnSpc>
                <a:spcPct val="120000"/>
              </a:lnSpc>
              <a:spcBef>
                <a:spcPts val="0"/>
              </a:spcBef>
              <a:buClr>
                <a:srgbClr val="000000"/>
              </a:buClr>
              <a:buSzPct val="95000"/>
              <a:buFont typeface="ArialMT" charset="0"/>
              <a:buChar char="•"/>
            </a:pPr>
            <a:r>
              <a:rPr lang="en-US" b="0" dirty="0" smtClean="0"/>
              <a:t>All Wireless WG members to discuss with their respective agencies WWG projects to propose and lead</a:t>
            </a:r>
            <a:br>
              <a:rPr lang="en-US" b="0" dirty="0" smtClean="0"/>
            </a:br>
            <a:r>
              <a:rPr lang="en-US" b="0" dirty="0" smtClean="0"/>
              <a:t/>
            </a:r>
            <a:br>
              <a:rPr lang="en-US" b="0" dirty="0" smtClean="0"/>
            </a:br>
            <a:r>
              <a:rPr lang="en-US" b="0" dirty="0" smtClean="0"/>
              <a:t/>
            </a:r>
            <a:br>
              <a:rPr lang="en-US" b="0" dirty="0" smtClean="0"/>
            </a:br>
            <a:r>
              <a:rPr lang="en-US" b="0" dirty="0" smtClean="0"/>
              <a:t/>
            </a:r>
            <a:br>
              <a:rPr lang="en-US" b="0" dirty="0" smtClean="0"/>
            </a:br>
            <a:r>
              <a:rPr lang="en-US" b="0" dirty="0" smtClean="0"/>
              <a:t/>
            </a:r>
            <a:br>
              <a:rPr lang="en-US" b="0" dirty="0" smtClean="0"/>
            </a:br>
            <a:r>
              <a:rPr lang="en-US" b="0" dirty="0" smtClean="0"/>
              <a:t/>
            </a:r>
            <a:br>
              <a:rPr lang="en-US" b="0" dirty="0" smtClean="0"/>
            </a:br>
            <a:r>
              <a:rPr lang="en-US" b="0" dirty="0" smtClean="0"/>
              <a:t/>
            </a:r>
            <a:br>
              <a:rPr lang="en-US" b="0" dirty="0" smtClean="0"/>
            </a:br>
            <a:r>
              <a:rPr lang="en-US" b="0" dirty="0" smtClean="0"/>
              <a:t/>
            </a:r>
            <a:br>
              <a:rPr lang="en-US" b="0" dirty="0" smtClean="0"/>
            </a:br>
            <a:r>
              <a:rPr lang="en-US" b="0" dirty="0" smtClean="0"/>
              <a:t/>
            </a:r>
            <a:br>
              <a:rPr lang="en-US" b="0" dirty="0" smtClean="0"/>
            </a:br>
            <a:r>
              <a:rPr lang="en-US" b="0" dirty="0" smtClean="0"/>
              <a:t/>
            </a:r>
            <a:br>
              <a:rPr lang="en-US" b="0" dirty="0" smtClean="0"/>
            </a:br>
            <a:endParaRPr lang="en-US" b="0" dirty="0" smtClean="0"/>
          </a:p>
          <a:p>
            <a:pPr>
              <a:lnSpc>
                <a:spcPct val="120000"/>
              </a:lnSpc>
              <a:spcBef>
                <a:spcPts val="0"/>
              </a:spcBef>
              <a:buClr>
                <a:srgbClr val="000000"/>
              </a:buClr>
              <a:buSzPct val="95000"/>
            </a:pPr>
            <a:r>
              <a:rPr lang="en-US" dirty="0"/>
              <a:t>Interaction with other WGs</a:t>
            </a:r>
          </a:p>
          <a:p>
            <a:pPr marL="690563" lvl="1" indent="-223838">
              <a:lnSpc>
                <a:spcPct val="120000"/>
              </a:lnSpc>
              <a:spcBef>
                <a:spcPts val="0"/>
              </a:spcBef>
              <a:buClr>
                <a:srgbClr val="000000"/>
              </a:buClr>
              <a:buSzPct val="95000"/>
              <a:buFont typeface="Arial" panose="020B0604020202020204" pitchFamily="34" charset="0"/>
              <a:buChar char="•"/>
            </a:pPr>
            <a:r>
              <a:rPr lang="en-US" b="0" dirty="0"/>
              <a:t> Met with SIS-MIA to discuss video streaming over wireless data links requirements</a:t>
            </a:r>
          </a:p>
          <a:p>
            <a:pPr>
              <a:lnSpc>
                <a:spcPct val="120000"/>
              </a:lnSpc>
              <a:spcBef>
                <a:spcPts val="0"/>
              </a:spcBef>
              <a:buClr>
                <a:srgbClr val="000000"/>
              </a:buClr>
              <a:buSzPct val="95000"/>
            </a:pPr>
            <a:r>
              <a:rPr lang="en-US" dirty="0" smtClean="0"/>
              <a:t>Resolutions expected in next 6 months</a:t>
            </a:r>
            <a:endParaRPr lang="en-US" dirty="0"/>
          </a:p>
          <a:p>
            <a:pPr marL="742950" lvl="1" indent="-285750">
              <a:lnSpc>
                <a:spcPct val="120000"/>
              </a:lnSpc>
              <a:spcBef>
                <a:spcPts val="0"/>
              </a:spcBef>
              <a:buClr>
                <a:srgbClr val="000000"/>
              </a:buClr>
              <a:buSzPct val="95000"/>
              <a:buFont typeface="Arial" panose="020B0604020202020204" pitchFamily="34" charset="0"/>
              <a:buChar char="•"/>
            </a:pPr>
            <a:r>
              <a:rPr lang="en-US" b="0" dirty="0"/>
              <a:t>Move the WWG HDR project from ACTIVE to DRAFT project </a:t>
            </a:r>
            <a:r>
              <a:rPr lang="en-US" b="0" dirty="0" smtClean="0"/>
              <a:t>status</a:t>
            </a:r>
          </a:p>
          <a:p>
            <a:pPr>
              <a:lnSpc>
                <a:spcPct val="120000"/>
              </a:lnSpc>
              <a:spcBef>
                <a:spcPts val="0"/>
              </a:spcBef>
              <a:buClr>
                <a:srgbClr val="000000"/>
              </a:buClr>
              <a:buSzPct val="95000"/>
            </a:pPr>
            <a:endParaRPr lang="en-US" dirty="0" smtClean="0"/>
          </a:p>
          <a:p>
            <a:pPr>
              <a:lnSpc>
                <a:spcPct val="120000"/>
              </a:lnSpc>
              <a:spcBef>
                <a:spcPts val="0"/>
              </a:spcBef>
              <a:buClr>
                <a:srgbClr val="000000"/>
              </a:buClr>
              <a:buSzPct val="95000"/>
            </a:pPr>
            <a:endParaRPr lang="en-US" sz="1300" dirty="0"/>
          </a:p>
          <a:p>
            <a:pPr>
              <a:lnSpc>
                <a:spcPct val="120000"/>
              </a:lnSpc>
              <a:spcBef>
                <a:spcPts val="0"/>
              </a:spcBef>
              <a:buClr>
                <a:srgbClr val="000000"/>
              </a:buClr>
              <a:buSzPct val="95000"/>
            </a:pPr>
            <a:endParaRPr lang="en-US" sz="1300" dirty="0" smtClean="0"/>
          </a:p>
          <a:p>
            <a:pPr>
              <a:lnSpc>
                <a:spcPct val="120000"/>
              </a:lnSpc>
              <a:spcBef>
                <a:spcPts val="0"/>
              </a:spcBef>
              <a:buClr>
                <a:srgbClr val="000000"/>
              </a:buClr>
              <a:buSzPct val="95000"/>
            </a:pPr>
            <a:endParaRPr lang="en-US" sz="1300" dirty="0"/>
          </a:p>
          <a:p>
            <a:pPr>
              <a:lnSpc>
                <a:spcPct val="120000"/>
              </a:lnSpc>
              <a:spcBef>
                <a:spcPts val="0"/>
              </a:spcBef>
              <a:buClr>
                <a:srgbClr val="000000"/>
              </a:buClr>
              <a:buSzPct val="95000"/>
            </a:pPr>
            <a:endParaRPr lang="en-US" sz="1300" dirty="0" smtClean="0"/>
          </a:p>
          <a:p>
            <a:pPr>
              <a:lnSpc>
                <a:spcPct val="120000"/>
              </a:lnSpc>
              <a:spcBef>
                <a:spcPts val="0"/>
              </a:spcBef>
              <a:buClr>
                <a:srgbClr val="000000"/>
              </a:buClr>
              <a:buSzPct val="95000"/>
            </a:pPr>
            <a:endParaRPr lang="en-US" sz="1300" dirty="0" smtClean="0"/>
          </a:p>
          <a:p>
            <a:pPr>
              <a:lnSpc>
                <a:spcPct val="120000"/>
              </a:lnSpc>
              <a:spcBef>
                <a:spcPts val="0"/>
              </a:spcBef>
              <a:buClr>
                <a:srgbClr val="000000"/>
              </a:buClr>
              <a:buSzPct val="95000"/>
            </a:pPr>
            <a:endParaRPr lang="en-US" sz="1300" dirty="0"/>
          </a:p>
          <a:p>
            <a:pPr>
              <a:lnSpc>
                <a:spcPct val="120000"/>
              </a:lnSpc>
              <a:spcBef>
                <a:spcPts val="0"/>
              </a:spcBef>
              <a:buClr>
                <a:srgbClr val="000000"/>
              </a:buClr>
              <a:buSzPct val="95000"/>
            </a:pPr>
            <a:endParaRPr lang="en-US" sz="1300" dirty="0"/>
          </a:p>
          <a:p>
            <a:pPr>
              <a:lnSpc>
                <a:spcPct val="120000"/>
              </a:lnSpc>
              <a:spcBef>
                <a:spcPts val="0"/>
              </a:spcBef>
              <a:buClr>
                <a:srgbClr val="000000"/>
              </a:buClr>
              <a:buSzPct val="95000"/>
            </a:pPr>
            <a:endParaRPr lang="en-US" sz="1300" dirty="0" smtClean="0"/>
          </a:p>
          <a:p>
            <a:pPr>
              <a:lnSpc>
                <a:spcPct val="120000"/>
              </a:lnSpc>
              <a:spcBef>
                <a:spcPts val="0"/>
              </a:spcBef>
              <a:buClr>
                <a:srgbClr val="000000"/>
              </a:buClr>
              <a:buSzPct val="95000"/>
            </a:pPr>
            <a:endParaRPr lang="en-US" sz="13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SOIS-WIR Executive Summary </a:t>
            </a:r>
            <a:endParaRPr lang="en-US" dirty="0"/>
          </a:p>
        </p:txBody>
      </p:sp>
      <p:cxnSp>
        <p:nvCxnSpPr>
          <p:cNvPr id="5" name="Straight Connector 4"/>
          <p:cNvCxnSpPr/>
          <p:nvPr/>
        </p:nvCxnSpPr>
        <p:spPr bwMode="auto">
          <a:xfrm>
            <a:off x="154443" y="548625"/>
            <a:ext cx="8872537" cy="0"/>
          </a:xfrm>
          <a:prstGeom prst="line">
            <a:avLst/>
          </a:prstGeom>
          <a:solidFill>
            <a:srgbClr val="FFFFFF"/>
          </a:solidFill>
          <a:ln w="31750" cap="flat" cmpd="sng" algn="ctr">
            <a:solidFill>
              <a:srgbClr val="000000"/>
            </a:solidFill>
            <a:prstDash val="solid"/>
            <a:round/>
            <a:headEnd type="none" w="med" len="med"/>
            <a:tailEnd type="none" w="med" len="med"/>
          </a:ln>
          <a:effectLst/>
        </p:spPr>
      </p:cxnSp>
      <p:graphicFrame>
        <p:nvGraphicFramePr>
          <p:cNvPr id="7" name="Table 6"/>
          <p:cNvGraphicFramePr>
            <a:graphicFrameLocks noGrp="1"/>
          </p:cNvGraphicFramePr>
          <p:nvPr>
            <p:extLst>
              <p:ext uri="{D42A27DB-BD31-4B8C-83A1-F6EECF244321}">
                <p14:modId xmlns:p14="http://schemas.microsoft.com/office/powerpoint/2010/main" val="857153293"/>
              </p:ext>
            </p:extLst>
          </p:nvPr>
        </p:nvGraphicFramePr>
        <p:xfrm>
          <a:off x="224004" y="1882816"/>
          <a:ext cx="8687761" cy="2698335"/>
        </p:xfrm>
        <a:graphic>
          <a:graphicData uri="http://schemas.openxmlformats.org/drawingml/2006/table">
            <a:tbl>
              <a:tblPr/>
              <a:tblGrid>
                <a:gridCol w="1113745"/>
                <a:gridCol w="883315"/>
                <a:gridCol w="652885"/>
                <a:gridCol w="1902339"/>
                <a:gridCol w="1323681"/>
                <a:gridCol w="1613010"/>
                <a:gridCol w="1198786"/>
              </a:tblGrid>
              <a:tr h="572114">
                <a:tc>
                  <a:txBody>
                    <a:bodyPr/>
                    <a:lstStyle/>
                    <a:p>
                      <a:pPr algn="ctr" fontAlgn="t"/>
                      <a:r>
                        <a:rPr lang="en-US" sz="1200" b="1" i="0" u="none" strike="noStrike" dirty="0">
                          <a:solidFill>
                            <a:srgbClr val="000000"/>
                          </a:solidFill>
                          <a:effectLst/>
                          <a:latin typeface="Calibri"/>
                        </a:rPr>
                        <a:t>Area and WG </a:t>
                      </a:r>
                      <a:r>
                        <a:rPr lang="en-US" sz="1200" b="1" i="0" u="none" strike="noStrike" dirty="0" smtClean="0">
                          <a:solidFill>
                            <a:srgbClr val="000000"/>
                          </a:solidFill>
                          <a:effectLst/>
                          <a:latin typeface="Calibri"/>
                        </a:rPr>
                        <a:t>Name</a:t>
                      </a:r>
                      <a:endParaRPr lang="en-US" sz="1200" b="1" i="0" u="none" strike="noStrike" dirty="0">
                        <a:solidFill>
                          <a:srgbClr val="000000"/>
                        </a:solidFill>
                        <a:effectLst/>
                        <a:latin typeface="Calibri"/>
                      </a:endParaRPr>
                    </a:p>
                  </a:txBody>
                  <a:tcPr marL="10339" marR="10339" marT="1033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CCSDS Ref Nr</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smtClean="0">
                          <a:solidFill>
                            <a:srgbClr val="000000"/>
                          </a:solidFill>
                          <a:effectLst/>
                          <a:latin typeface="Calibri"/>
                        </a:rPr>
                        <a:t>Activity</a:t>
                      </a:r>
                      <a:endParaRPr lang="en-US" sz="1200" b="1"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Document Title</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Status</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Start and / or Target Publication Date</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Comments</a:t>
                      </a:r>
                    </a:p>
                  </a:txBody>
                  <a:tcPr marL="10339" marR="10339" marT="1033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753090">
                <a:tc>
                  <a:txBody>
                    <a:bodyPr/>
                    <a:lstStyle/>
                    <a:p>
                      <a:pPr algn="ctr" fontAlgn="t"/>
                      <a:r>
                        <a:rPr lang="en-US" sz="1200" b="0" i="0" u="none" strike="noStrike" dirty="0" smtClean="0">
                          <a:solidFill>
                            <a:srgbClr val="000000"/>
                          </a:solidFill>
                          <a:effectLst/>
                          <a:latin typeface="Calibri"/>
                        </a:rPr>
                        <a:t>SOIS-WIR</a:t>
                      </a:r>
                      <a:endParaRPr lang="en-US" sz="1200" b="0" i="0" u="none" strike="noStrike" dirty="0">
                        <a:solidFill>
                          <a:srgbClr val="000000"/>
                        </a:solidFill>
                        <a:effectLst/>
                        <a:latin typeface="Calibri"/>
                      </a:endParaRPr>
                    </a:p>
                  </a:txBody>
                  <a:tcPr marL="10339" marR="10339" marT="1033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nb-NO" sz="1200" b="0" i="0" u="none" strike="noStrike" dirty="0" smtClean="0">
                          <a:solidFill>
                            <a:srgbClr val="000000"/>
                          </a:solidFill>
                          <a:effectLst/>
                          <a:latin typeface="Calibri"/>
                        </a:rPr>
                        <a:t>881.1</a:t>
                      </a:r>
                      <a:endParaRPr lang="nb-NO"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dirty="0">
                          <a:solidFill>
                            <a:srgbClr val="000000"/>
                          </a:solidFill>
                          <a:effectLst/>
                          <a:latin typeface="Calibri"/>
                        </a:rPr>
                        <a:t>BB</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a:rPr>
                        <a:t>RFID Tag Encoding Specification</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200" dirty="0" smtClean="0"/>
                        <a:t>Document near final completion</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a:rPr>
                        <a:t>Start </a:t>
                      </a:r>
                      <a:r>
                        <a:rPr lang="en-US" sz="1200" b="0" i="0" u="none" strike="noStrike" dirty="0" smtClean="0">
                          <a:solidFill>
                            <a:srgbClr val="000000"/>
                          </a:solidFill>
                          <a:effectLst/>
                          <a:latin typeface="Calibri"/>
                        </a:rPr>
                        <a:t>date:</a:t>
                      </a:r>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01-Apr-2016</a:t>
                      </a:r>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End </a:t>
                      </a:r>
                      <a:r>
                        <a:rPr lang="en-US" sz="1200" b="0" i="0" u="none" strike="noStrike" dirty="0" smtClean="0">
                          <a:solidFill>
                            <a:srgbClr val="000000"/>
                          </a:solidFill>
                          <a:effectLst/>
                          <a:latin typeface="Calibri"/>
                        </a:rPr>
                        <a:t>date:</a:t>
                      </a:r>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01-Apr-2017</a:t>
                      </a:r>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rPr>
                        <a:t>Prototyping</a:t>
                      </a:r>
                      <a:r>
                        <a:rPr lang="en-US" sz="1200" b="0" i="0" u="none" strike="noStrike" baseline="0" dirty="0" smtClean="0">
                          <a:solidFill>
                            <a:srgbClr val="000000"/>
                          </a:solidFill>
                          <a:effectLst/>
                          <a:latin typeface="Calibri"/>
                        </a:rPr>
                        <a:t> activities ready to start</a:t>
                      </a:r>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31272">
                <a:tc>
                  <a:txBody>
                    <a:bodyPr/>
                    <a:lstStyle/>
                    <a:p>
                      <a:pPr algn="ctr" fontAlgn="t"/>
                      <a:r>
                        <a:rPr lang="en-US" sz="1200" b="0" i="0" u="none" strike="noStrike" dirty="0" smtClean="0">
                          <a:solidFill>
                            <a:srgbClr val="000000"/>
                          </a:solidFill>
                          <a:effectLst/>
                          <a:latin typeface="Calibri"/>
                        </a:rPr>
                        <a:t>SOIS-WIR</a:t>
                      </a:r>
                      <a:endParaRPr lang="en-US" sz="1200" b="0" i="0" u="none" strike="noStrike" dirty="0">
                        <a:solidFill>
                          <a:srgbClr val="000000"/>
                        </a:solidFill>
                        <a:effectLst/>
                        <a:latin typeface="Calibri"/>
                      </a:endParaRPr>
                    </a:p>
                  </a:txBody>
                  <a:tcPr marL="10339" marR="10339" marT="1033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hr-HR" sz="1200" b="0" i="0" u="none" strike="noStrike" dirty="0">
                          <a:solidFill>
                            <a:srgbClr val="000000"/>
                          </a:solidFill>
                          <a:effectLst/>
                          <a:latin typeface="Calibri"/>
                        </a:rPr>
                        <a:t>883.0</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BB</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a:rPr>
                        <a:t>Wireless Local Area Network</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libri"/>
                        </a:rPr>
                        <a:t>Moving to Draft</a:t>
                      </a:r>
                      <a:r>
                        <a:rPr lang="en-US" sz="1200" b="0" i="0" u="none" strike="noStrike" baseline="0" dirty="0" smtClean="0">
                          <a:solidFill>
                            <a:srgbClr val="000000"/>
                          </a:solidFill>
                          <a:effectLst/>
                          <a:latin typeface="Calibri"/>
                        </a:rPr>
                        <a:t> status</a:t>
                      </a:r>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rPr>
                        <a:t>Insufficient</a:t>
                      </a:r>
                      <a:r>
                        <a:rPr lang="en-US" sz="1200" b="0" i="0" u="none" strike="noStrike" baseline="0" dirty="0" smtClean="0">
                          <a:solidFill>
                            <a:srgbClr val="000000"/>
                          </a:solidFill>
                          <a:effectLst/>
                          <a:latin typeface="Calibri"/>
                        </a:rPr>
                        <a:t> Agency interest at this time</a:t>
                      </a:r>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55064">
                <a:tc>
                  <a:txBody>
                    <a:bodyPr/>
                    <a:lstStyle/>
                    <a:p>
                      <a:pPr algn="ctr" fontAlgn="t"/>
                      <a:r>
                        <a:rPr lang="en-US" sz="1200" b="0" i="0" u="none" strike="noStrike" dirty="0" smtClean="0">
                          <a:solidFill>
                            <a:srgbClr val="000000"/>
                          </a:solidFill>
                          <a:effectLst/>
                          <a:latin typeface="Calibri"/>
                        </a:rPr>
                        <a:t>SOIS-WIR</a:t>
                      </a:r>
                      <a:endParaRPr lang="en-US" sz="1200" b="0" i="0" u="none" strike="noStrike" dirty="0">
                        <a:solidFill>
                          <a:srgbClr val="000000"/>
                        </a:solidFill>
                        <a:effectLst/>
                        <a:latin typeface="Calibri"/>
                      </a:endParaRPr>
                    </a:p>
                  </a:txBody>
                  <a:tcPr marL="10339" marR="10339" marT="1033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200" b="0" i="0" u="none" strike="noStrike" dirty="0">
                          <a:solidFill>
                            <a:srgbClr val="000000"/>
                          </a:solidFill>
                          <a:effectLst/>
                          <a:latin typeface="Calibri"/>
                        </a:rPr>
                        <a:t>880.0</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GB</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a:rPr>
                        <a:t>Wireless Network Communications Overview for Space Mission Operations, Issue 3</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libri"/>
                        </a:rPr>
                        <a:t>In</a:t>
                      </a:r>
                      <a:r>
                        <a:rPr lang="en-US" sz="1200" b="0" i="0" u="none" strike="noStrike" baseline="0" dirty="0" smtClean="0">
                          <a:solidFill>
                            <a:srgbClr val="000000"/>
                          </a:solidFill>
                          <a:effectLst/>
                          <a:latin typeface="Calibri"/>
                        </a:rPr>
                        <a:t> Secretariat publication processing queue</a:t>
                      </a:r>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Calibri"/>
                        </a:rPr>
                        <a:t>Start </a:t>
                      </a:r>
                      <a:r>
                        <a:rPr lang="en-US" sz="1200" b="0" i="0" u="none" strike="noStrike" dirty="0" smtClean="0">
                          <a:solidFill>
                            <a:srgbClr val="000000"/>
                          </a:solidFill>
                          <a:effectLst/>
                          <a:latin typeface="Calibri"/>
                        </a:rPr>
                        <a:t>date:</a:t>
                      </a:r>
                      <a:r>
                        <a:rPr lang="en-US" sz="1200" b="0" i="0" u="none" strike="noStrike" baseline="0" dirty="0" smtClean="0">
                          <a:solidFill>
                            <a:srgbClr val="000000"/>
                          </a:solidFill>
                          <a:effectLst/>
                          <a:latin typeface="Calibri"/>
                        </a:rPr>
                        <a:t> 01-02-2016</a:t>
                      </a:r>
                    </a:p>
                    <a:p>
                      <a:pPr algn="l" fontAlgn="t"/>
                      <a:r>
                        <a:rPr lang="en-US" sz="1200" b="0" i="0" u="none" strike="noStrike" dirty="0" smtClean="0">
                          <a:solidFill>
                            <a:srgbClr val="000000"/>
                          </a:solidFill>
                          <a:effectLst/>
                          <a:latin typeface="Calibri"/>
                        </a:rPr>
                        <a:t>End date:</a:t>
                      </a:r>
                      <a:r>
                        <a:rPr lang="en-US" sz="1200" b="0" i="0" u="none" strike="noStrike" baseline="0" dirty="0" smtClean="0">
                          <a:solidFill>
                            <a:srgbClr val="000000"/>
                          </a:solidFill>
                          <a:effectLst/>
                          <a:latin typeface="Calibri"/>
                        </a:rPr>
                        <a:t> 01-Apr-2016</a:t>
                      </a:r>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rPr>
                        <a:t>Under review by</a:t>
                      </a:r>
                      <a:r>
                        <a:rPr lang="en-US" sz="1200" b="0" i="0" u="none" strike="noStrike" baseline="0" dirty="0" smtClean="0">
                          <a:solidFill>
                            <a:srgbClr val="000000"/>
                          </a:solidFill>
                          <a:effectLst/>
                          <a:latin typeface="Calibri"/>
                        </a:rPr>
                        <a:t> CCSDS Technical Editor</a:t>
                      </a:r>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92674361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10955"/>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effectLst/>
                <a:latin typeface="+mn-lt"/>
              </a:rPr>
              <a:t>CMC / CESG Poll Statistics</a:t>
            </a:r>
            <a:endParaRPr lang="en-US" sz="2800" dirty="0">
              <a:effectLst/>
              <a:latin typeface="+mn-lt"/>
            </a:endParaRPr>
          </a:p>
        </p:txBody>
      </p:sp>
      <p:sp>
        <p:nvSpPr>
          <p:cNvPr id="8" name="TextBox 7"/>
          <p:cNvSpPr txBox="1"/>
          <p:nvPr/>
        </p:nvSpPr>
        <p:spPr>
          <a:xfrm>
            <a:off x="4596158" y="395005"/>
            <a:ext cx="4547842" cy="646331"/>
          </a:xfrm>
          <a:prstGeom prst="rect">
            <a:avLst/>
          </a:prstGeom>
          <a:solidFill>
            <a:srgbClr val="FF0000"/>
          </a:solidFill>
        </p:spPr>
        <p:txBody>
          <a:bodyPr wrap="square" rtlCol="0">
            <a:spAutoFit/>
          </a:bodyPr>
          <a:lstStyle/>
          <a:p>
            <a:pPr algn="ctr"/>
            <a:r>
              <a:rPr lang="en-GB" sz="1800" b="1" dirty="0" smtClean="0">
                <a:solidFill>
                  <a:schemeClr val="bg1"/>
                </a:solidFill>
              </a:rPr>
              <a:t>CMC Project Approval</a:t>
            </a:r>
          </a:p>
          <a:p>
            <a:pPr algn="ctr"/>
            <a:r>
              <a:rPr lang="en-GB" sz="1800" b="1" dirty="0" smtClean="0">
                <a:solidFill>
                  <a:schemeClr val="bg1"/>
                </a:solidFill>
              </a:rPr>
              <a:t>All Resources </a:t>
            </a:r>
            <a:r>
              <a:rPr lang="en-GB" sz="1800" dirty="0">
                <a:solidFill>
                  <a:schemeClr val="bg1"/>
                </a:solidFill>
              </a:rPr>
              <a:t>(</a:t>
            </a:r>
            <a:r>
              <a:rPr lang="en-GB" sz="1800" b="1" dirty="0" smtClean="0">
                <a:solidFill>
                  <a:schemeClr val="bg1"/>
                </a:solidFill>
              </a:rPr>
              <a:t>Editor, Proto 1/2 are a must </a:t>
            </a:r>
            <a:endParaRPr lang="en-GB" sz="1800" b="1" dirty="0">
              <a:solidFill>
                <a:schemeClr val="bg1"/>
              </a:solidFill>
            </a:endParaRPr>
          </a:p>
        </p:txBody>
      </p:sp>
      <p:sp>
        <p:nvSpPr>
          <p:cNvPr id="5" name="Rectangle 3"/>
          <p:cNvSpPr txBox="1">
            <a:spLocks noChangeArrowheads="1"/>
          </p:cNvSpPr>
          <p:nvPr/>
        </p:nvSpPr>
        <p:spPr bwMode="auto">
          <a:xfrm>
            <a:off x="200717" y="548625"/>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0"/>
              </a:spcBef>
              <a:spcAft>
                <a:spcPts val="0"/>
              </a:spcAft>
            </a:pPr>
            <a:r>
              <a:rPr lang="en-US" sz="1800" dirty="0" smtClean="0"/>
              <a:t>CMC Polls Publication </a:t>
            </a:r>
            <a:endParaRPr lang="en-US" sz="1800" dirty="0" smtClean="0">
              <a:solidFill>
                <a:srgbClr val="FFFF00"/>
              </a:solidFill>
            </a:endParaRPr>
          </a:p>
          <a:p>
            <a:pPr lvl="1">
              <a:lnSpc>
                <a:spcPts val="1500"/>
              </a:lnSpc>
              <a:spcBef>
                <a:spcPts val="300"/>
              </a:spcBef>
              <a:spcAft>
                <a:spcPts val="0"/>
              </a:spcAft>
            </a:pPr>
            <a:r>
              <a:rPr lang="en-US" sz="1400" b="0" dirty="0" smtClean="0">
                <a:solidFill>
                  <a:schemeClr val="accent1">
                    <a:lumMod val="50000"/>
                  </a:schemeClr>
                </a:solidFill>
              </a:rPr>
              <a:t>SIS Digital Motion Imagery</a:t>
            </a:r>
          </a:p>
          <a:p>
            <a:pPr lvl="1">
              <a:lnSpc>
                <a:spcPts val="1500"/>
              </a:lnSpc>
              <a:spcBef>
                <a:spcPts val="300"/>
              </a:spcBef>
              <a:spcAft>
                <a:spcPts val="0"/>
              </a:spcAft>
            </a:pPr>
            <a:r>
              <a:rPr lang="en-US" sz="1400" b="0" dirty="0" smtClean="0">
                <a:solidFill>
                  <a:schemeClr val="accent1">
                    <a:lumMod val="50000"/>
                  </a:schemeClr>
                </a:solidFill>
              </a:rPr>
              <a:t>CSS SLE – RAF, RCF, ROC, Forward CLTU, Forward SP</a:t>
            </a:r>
          </a:p>
          <a:p>
            <a:pPr lvl="1">
              <a:lnSpc>
                <a:spcPts val="1500"/>
              </a:lnSpc>
              <a:spcBef>
                <a:spcPts val="300"/>
              </a:spcBef>
              <a:spcAft>
                <a:spcPts val="0"/>
              </a:spcAft>
            </a:pPr>
            <a:r>
              <a:rPr lang="en-US" sz="1400" b="0" dirty="0" smtClean="0">
                <a:solidFill>
                  <a:schemeClr val="accent6">
                    <a:lumMod val="75000"/>
                  </a:schemeClr>
                </a:solidFill>
              </a:rPr>
              <a:t>MOIMS PAIS (Producer Archive Interface Specification)</a:t>
            </a:r>
          </a:p>
          <a:p>
            <a:pPr lvl="1">
              <a:lnSpc>
                <a:spcPts val="1500"/>
              </a:lnSpc>
              <a:spcBef>
                <a:spcPts val="300"/>
              </a:spcBef>
              <a:spcAft>
                <a:spcPts val="0"/>
              </a:spcAft>
            </a:pPr>
            <a:r>
              <a:rPr lang="en-GB" sz="1400" b="0" dirty="0">
                <a:solidFill>
                  <a:srgbClr val="000099"/>
                </a:solidFill>
              </a:rPr>
              <a:t>SLS RFM Systems—Part 1: Earth Stations and </a:t>
            </a:r>
            <a:r>
              <a:rPr lang="en-GB" sz="1400" b="0" dirty="0" smtClean="0">
                <a:solidFill>
                  <a:srgbClr val="000099"/>
                </a:solidFill>
              </a:rPr>
              <a:t>Spacecraft</a:t>
            </a:r>
          </a:p>
          <a:p>
            <a:pPr lvl="1">
              <a:lnSpc>
                <a:spcPts val="1500"/>
              </a:lnSpc>
              <a:spcBef>
                <a:spcPts val="300"/>
              </a:spcBef>
              <a:spcAft>
                <a:spcPts val="0"/>
              </a:spcAft>
            </a:pPr>
            <a:r>
              <a:rPr lang="en-US" sz="1400" b="0" dirty="0">
                <a:solidFill>
                  <a:srgbClr val="FFC000"/>
                </a:solidFill>
              </a:rPr>
              <a:t>Registry Management Policy</a:t>
            </a:r>
            <a:endParaRPr lang="en-US" sz="1400" b="0" dirty="0" smtClean="0">
              <a:solidFill>
                <a:srgbClr val="FFC000"/>
              </a:solidFill>
            </a:endParaRPr>
          </a:p>
          <a:p>
            <a:pPr>
              <a:lnSpc>
                <a:spcPts val="1500"/>
              </a:lnSpc>
              <a:spcBef>
                <a:spcPts val="300"/>
              </a:spcBef>
              <a:spcAft>
                <a:spcPts val="0"/>
              </a:spcAft>
            </a:pPr>
            <a:r>
              <a:rPr lang="en-US" sz="1800" dirty="0" smtClean="0"/>
              <a:t>CMC Polls Release </a:t>
            </a:r>
            <a:r>
              <a:rPr lang="en-US" sz="1800" dirty="0" smtClean="0"/>
              <a:t>for Agency Review</a:t>
            </a:r>
          </a:p>
          <a:p>
            <a:pPr lvl="1">
              <a:lnSpc>
                <a:spcPts val="1500"/>
              </a:lnSpc>
              <a:spcBef>
                <a:spcPts val="300"/>
              </a:spcBef>
              <a:spcAft>
                <a:spcPts val="0"/>
              </a:spcAft>
            </a:pPr>
            <a:r>
              <a:rPr lang="en-US" sz="1400" b="0" dirty="0" smtClean="0">
                <a:solidFill>
                  <a:srgbClr val="000099"/>
                </a:solidFill>
              </a:rPr>
              <a:t>SEA Network Layer Security Adaptation Profile</a:t>
            </a:r>
          </a:p>
          <a:p>
            <a:pPr lvl="1">
              <a:lnSpc>
                <a:spcPts val="1500"/>
              </a:lnSpc>
              <a:spcBef>
                <a:spcPts val="300"/>
              </a:spcBef>
              <a:spcAft>
                <a:spcPts val="0"/>
              </a:spcAft>
            </a:pPr>
            <a:r>
              <a:rPr lang="en-US" sz="1400" b="0" dirty="0" smtClean="0">
                <a:solidFill>
                  <a:srgbClr val="000099"/>
                </a:solidFill>
              </a:rPr>
              <a:t>SLS Image Data Compression</a:t>
            </a:r>
          </a:p>
          <a:p>
            <a:pPr lvl="1">
              <a:lnSpc>
                <a:spcPts val="1500"/>
              </a:lnSpc>
              <a:spcBef>
                <a:spcPts val="300"/>
              </a:spcBef>
              <a:spcAft>
                <a:spcPts val="0"/>
              </a:spcAft>
            </a:pPr>
            <a:r>
              <a:rPr lang="en-US" sz="1400" b="0" dirty="0" smtClean="0">
                <a:solidFill>
                  <a:srgbClr val="000099"/>
                </a:solidFill>
              </a:rPr>
              <a:t>SLS TM and TC Synchronization and Channel Coding			</a:t>
            </a:r>
            <a:r>
              <a:rPr lang="en-US" sz="1400" b="0" dirty="0" smtClean="0">
                <a:solidFill>
                  <a:srgbClr val="FF0000"/>
                </a:solidFill>
              </a:rPr>
              <a:t>TM on-going</a:t>
            </a:r>
          </a:p>
          <a:p>
            <a:pPr lvl="1">
              <a:lnSpc>
                <a:spcPts val="1500"/>
              </a:lnSpc>
              <a:spcBef>
                <a:spcPts val="300"/>
              </a:spcBef>
              <a:spcAft>
                <a:spcPts val="0"/>
              </a:spcAft>
            </a:pPr>
            <a:r>
              <a:rPr lang="en-US" sz="1400" b="0" dirty="0" smtClean="0">
                <a:solidFill>
                  <a:srgbClr val="000099"/>
                </a:solidFill>
              </a:rPr>
              <a:t>SLS USLP (Unified Space Link Protocol)</a:t>
            </a:r>
          </a:p>
          <a:p>
            <a:pPr lvl="1">
              <a:lnSpc>
                <a:spcPts val="1500"/>
              </a:lnSpc>
              <a:spcBef>
                <a:spcPts val="300"/>
              </a:spcBef>
              <a:spcAft>
                <a:spcPts val="0"/>
              </a:spcAft>
            </a:pPr>
            <a:r>
              <a:rPr lang="en-GB" sz="1400" b="0" dirty="0">
                <a:solidFill>
                  <a:srgbClr val="000099"/>
                </a:solidFill>
              </a:rPr>
              <a:t>MOIMS MAL Binding to TCP/IP Transport and split binary </a:t>
            </a:r>
            <a:r>
              <a:rPr lang="en-GB" sz="1400" b="0" dirty="0" smtClean="0">
                <a:solidFill>
                  <a:srgbClr val="000099"/>
                </a:solidFill>
              </a:rPr>
              <a:t>encoding</a:t>
            </a:r>
            <a:endParaRPr lang="en-US" sz="1400" b="0" dirty="0" smtClean="0">
              <a:solidFill>
                <a:srgbClr val="000099"/>
              </a:solidFill>
            </a:endParaRPr>
          </a:p>
          <a:p>
            <a:pPr lvl="1">
              <a:lnSpc>
                <a:spcPts val="1500"/>
              </a:lnSpc>
              <a:spcBef>
                <a:spcPts val="300"/>
              </a:spcBef>
              <a:spcAft>
                <a:spcPts val="0"/>
              </a:spcAft>
            </a:pPr>
            <a:r>
              <a:rPr lang="en-US" sz="1400" b="0" dirty="0" smtClean="0">
                <a:solidFill>
                  <a:srgbClr val="FF3399"/>
                </a:solidFill>
              </a:rPr>
              <a:t>SEA D-DOR Operations + Quasar Catalogue Update Procedure </a:t>
            </a:r>
          </a:p>
          <a:p>
            <a:pPr lvl="1">
              <a:lnSpc>
                <a:spcPts val="1500"/>
              </a:lnSpc>
              <a:spcBef>
                <a:spcPts val="300"/>
              </a:spcBef>
              <a:spcAft>
                <a:spcPts val="0"/>
              </a:spcAft>
            </a:pPr>
            <a:r>
              <a:rPr lang="en-GB" sz="1400" b="0" dirty="0">
                <a:solidFill>
                  <a:srgbClr val="000099"/>
                </a:solidFill>
              </a:rPr>
              <a:t>SIS </a:t>
            </a:r>
            <a:r>
              <a:rPr lang="en-GB" sz="1400" b="0" dirty="0" smtClean="0">
                <a:solidFill>
                  <a:srgbClr val="000099"/>
                </a:solidFill>
              </a:rPr>
              <a:t>Voice </a:t>
            </a:r>
            <a:r>
              <a:rPr lang="en-GB" sz="1400" b="0" dirty="0">
                <a:solidFill>
                  <a:srgbClr val="000099"/>
                </a:solidFill>
              </a:rPr>
              <a:t>and Audio </a:t>
            </a:r>
            <a:r>
              <a:rPr lang="en-GB" sz="1400" b="0" dirty="0" smtClean="0">
                <a:solidFill>
                  <a:srgbClr val="000099"/>
                </a:solidFill>
              </a:rPr>
              <a:t>Communication				</a:t>
            </a:r>
            <a:r>
              <a:rPr lang="en-GB" sz="1400" b="0" dirty="0" smtClean="0">
                <a:solidFill>
                  <a:srgbClr val="FF0000"/>
                </a:solidFill>
              </a:rPr>
              <a:t>to be started</a:t>
            </a:r>
          </a:p>
          <a:p>
            <a:pPr lvl="1">
              <a:lnSpc>
                <a:spcPts val="1500"/>
              </a:lnSpc>
              <a:spcBef>
                <a:spcPts val="300"/>
              </a:spcBef>
              <a:spcAft>
                <a:spcPts val="0"/>
              </a:spcAft>
            </a:pPr>
            <a:r>
              <a:rPr lang="en-GB" sz="1400" b="0" dirty="0" smtClean="0">
                <a:solidFill>
                  <a:srgbClr val="000099"/>
                </a:solidFill>
              </a:rPr>
              <a:t>SOIS EDS Spec and XML</a:t>
            </a:r>
            <a:endParaRPr lang="en-US" sz="1400" b="0" dirty="0" smtClean="0">
              <a:solidFill>
                <a:srgbClr val="000099"/>
              </a:solidFill>
            </a:endParaRPr>
          </a:p>
          <a:p>
            <a:pPr>
              <a:lnSpc>
                <a:spcPts val="1920"/>
              </a:lnSpc>
              <a:spcBef>
                <a:spcPts val="0"/>
              </a:spcBef>
              <a:spcAft>
                <a:spcPts val="0"/>
              </a:spcAft>
            </a:pPr>
            <a:r>
              <a:rPr lang="en-US" sz="1800" dirty="0" smtClean="0"/>
              <a:t>CMC Approval </a:t>
            </a:r>
            <a:r>
              <a:rPr lang="en-US" sz="1800" dirty="0" smtClean="0"/>
              <a:t>of MOIMS NAV, MOIMS DAI, SOIS SNW and APP new Projects + </a:t>
            </a:r>
            <a:r>
              <a:rPr lang="en-US" sz="1800" dirty="0" smtClean="0">
                <a:ea typeface="ＭＳ Ｐゴシック" pitchFamily="34" charset="-128"/>
                <a:sym typeface="Wingdings" pitchFamily="2" charset="2"/>
              </a:rPr>
              <a:t>SOIS SNW WG restart</a:t>
            </a:r>
          </a:p>
          <a:p>
            <a:pPr>
              <a:lnSpc>
                <a:spcPts val="1920"/>
              </a:lnSpc>
              <a:spcBef>
                <a:spcPts val="300"/>
              </a:spcBef>
              <a:spcAft>
                <a:spcPts val="0"/>
              </a:spcAft>
              <a:defRPr/>
            </a:pPr>
            <a:r>
              <a:rPr lang="en-US" sz="1800" dirty="0" smtClean="0">
                <a:ea typeface="ＭＳ Ｐゴシック" pitchFamily="34" charset="-128"/>
                <a:sym typeface="Wingdings" pitchFamily="2" charset="2"/>
              </a:rPr>
              <a:t>CESG </a:t>
            </a:r>
            <a:r>
              <a:rPr lang="en-US" sz="1800" dirty="0" smtClean="0">
                <a:ea typeface="ＭＳ Ｐゴシック" pitchFamily="34" charset="-128"/>
                <a:sym typeface="Wingdings" pitchFamily="2" charset="2"/>
              </a:rPr>
              <a:t>Polls </a:t>
            </a:r>
            <a:r>
              <a:rPr lang="en-US" sz="1800" dirty="0" smtClean="0"/>
              <a:t>Publication</a:t>
            </a:r>
            <a:endParaRPr lang="en-US" sz="1800" dirty="0" smtClean="0"/>
          </a:p>
          <a:p>
            <a:pPr lvl="1">
              <a:lnSpc>
                <a:spcPts val="1920"/>
              </a:lnSpc>
              <a:spcBef>
                <a:spcPts val="300"/>
              </a:spcBef>
              <a:spcAft>
                <a:spcPts val="0"/>
              </a:spcAft>
              <a:defRPr/>
            </a:pPr>
            <a:r>
              <a:rPr lang="en-GB" sz="1400" b="0" dirty="0" smtClean="0">
                <a:solidFill>
                  <a:schemeClr val="accent6">
                    <a:lumMod val="75000"/>
                  </a:schemeClr>
                </a:solidFill>
              </a:rPr>
              <a:t>SLS Protocols </a:t>
            </a:r>
            <a:r>
              <a:rPr lang="en-GB" sz="1400" b="0" dirty="0">
                <a:solidFill>
                  <a:schemeClr val="accent6">
                    <a:lumMod val="75000"/>
                  </a:schemeClr>
                </a:solidFill>
              </a:rPr>
              <a:t>over </a:t>
            </a:r>
            <a:r>
              <a:rPr lang="en-GB" sz="1400" b="0" dirty="0" smtClean="0">
                <a:solidFill>
                  <a:schemeClr val="accent6">
                    <a:lumMod val="75000"/>
                  </a:schemeClr>
                </a:solidFill>
              </a:rPr>
              <a:t>DVB-S2—Definition</a:t>
            </a:r>
            <a:r>
              <a:rPr lang="en-GB" sz="1400" b="0" dirty="0">
                <a:solidFill>
                  <a:schemeClr val="accent6">
                    <a:lumMod val="75000"/>
                  </a:schemeClr>
                </a:solidFill>
              </a:rPr>
              <a:t>, Implementation, and </a:t>
            </a:r>
            <a:r>
              <a:rPr lang="en-GB" sz="1400" b="0" dirty="0" smtClean="0">
                <a:solidFill>
                  <a:schemeClr val="accent6">
                    <a:lumMod val="75000"/>
                  </a:schemeClr>
                </a:solidFill>
              </a:rPr>
              <a:t>Performance</a:t>
            </a:r>
          </a:p>
          <a:p>
            <a:pPr lvl="1">
              <a:lnSpc>
                <a:spcPts val="1920"/>
              </a:lnSpc>
              <a:spcBef>
                <a:spcPts val="300"/>
              </a:spcBef>
              <a:spcAft>
                <a:spcPts val="0"/>
              </a:spcAft>
              <a:defRPr/>
            </a:pPr>
            <a:r>
              <a:rPr lang="en-GB" sz="1400" b="0" dirty="0" smtClean="0">
                <a:solidFill>
                  <a:schemeClr val="accent6">
                    <a:lumMod val="75000"/>
                  </a:schemeClr>
                </a:solidFill>
              </a:rPr>
              <a:t>MOIMS </a:t>
            </a:r>
            <a:r>
              <a:rPr lang="en-GB" sz="1400" b="0" dirty="0" err="1" smtClean="0">
                <a:solidFill>
                  <a:schemeClr val="accent6">
                    <a:lumMod val="75000"/>
                  </a:schemeClr>
                </a:solidFill>
              </a:rPr>
              <a:t>Telerobotics</a:t>
            </a:r>
            <a:r>
              <a:rPr lang="en-GB" sz="1400" b="0" dirty="0" smtClean="0">
                <a:solidFill>
                  <a:schemeClr val="accent6">
                    <a:lumMod val="75000"/>
                  </a:schemeClr>
                </a:solidFill>
              </a:rPr>
              <a:t> Operations</a:t>
            </a:r>
            <a:endParaRPr lang="en-US" sz="1400" b="0" dirty="0" smtClean="0"/>
          </a:p>
          <a:p>
            <a:pPr>
              <a:lnSpc>
                <a:spcPts val="1920"/>
              </a:lnSpc>
              <a:spcBef>
                <a:spcPts val="300"/>
              </a:spcBef>
              <a:spcAft>
                <a:spcPts val="0"/>
              </a:spcAft>
              <a:defRPr/>
            </a:pPr>
            <a:r>
              <a:rPr lang="en-US" sz="1800" dirty="0" smtClean="0">
                <a:ea typeface="ＭＳ Ｐゴシック" pitchFamily="34" charset="-128"/>
              </a:rPr>
              <a:t>CESG Agency </a:t>
            </a:r>
            <a:r>
              <a:rPr lang="en-US" sz="1800" dirty="0" smtClean="0">
                <a:ea typeface="ＭＳ Ｐゴシック" pitchFamily="34" charset="-128"/>
              </a:rPr>
              <a:t>Review</a:t>
            </a:r>
          </a:p>
          <a:p>
            <a:pPr lvl="1">
              <a:lnSpc>
                <a:spcPts val="1920"/>
              </a:lnSpc>
              <a:spcBef>
                <a:spcPts val="300"/>
              </a:spcBef>
              <a:spcAft>
                <a:spcPts val="0"/>
              </a:spcAft>
              <a:defRPr/>
            </a:pPr>
            <a:r>
              <a:rPr lang="en-GB" sz="1400" dirty="0" smtClean="0">
                <a:solidFill>
                  <a:srgbClr val="FF0066"/>
                </a:solidFill>
                <a:ea typeface="ＭＳ Ｐゴシック" pitchFamily="34" charset="-128"/>
              </a:rPr>
              <a:t>SEA CCSDS </a:t>
            </a:r>
            <a:r>
              <a:rPr lang="en-GB" sz="1400" dirty="0">
                <a:solidFill>
                  <a:srgbClr val="FF0066"/>
                </a:solidFill>
                <a:ea typeface="ＭＳ Ｐゴシック" pitchFamily="34" charset="-128"/>
              </a:rPr>
              <a:t>Spacecraft Identification Field Code Assignment Control Procedures</a:t>
            </a:r>
            <a:endParaRPr lang="en-US" sz="1400" dirty="0" smtClean="0">
              <a:solidFill>
                <a:srgbClr val="FF0066"/>
              </a:solidFill>
              <a:ea typeface="ＭＳ Ｐゴシック" pitchFamily="34" charset="-128"/>
            </a:endParaRPr>
          </a:p>
          <a:p>
            <a:pPr>
              <a:lnSpc>
                <a:spcPts val="1920"/>
              </a:lnSpc>
              <a:spcBef>
                <a:spcPts val="300"/>
              </a:spcBef>
              <a:spcAft>
                <a:spcPts val="0"/>
              </a:spcAft>
              <a:defRPr/>
            </a:pPr>
            <a:r>
              <a:rPr lang="en-US" sz="1900" dirty="0" smtClean="0">
                <a:ea typeface="ＭＳ Ｐゴシック" pitchFamily="34" charset="-128"/>
              </a:rPr>
              <a:t>CESG Appointment  </a:t>
            </a:r>
            <a:r>
              <a:rPr lang="en-US" sz="1900" dirty="0" smtClean="0">
                <a:ea typeface="ＭＳ Ｐゴシック" pitchFamily="34" charset="-128"/>
              </a:rPr>
              <a:t>of SOIS SNW WG Chair (G. </a:t>
            </a:r>
            <a:r>
              <a:rPr lang="en-US" sz="1900" dirty="0" err="1" smtClean="0">
                <a:ea typeface="ＭＳ Ｐゴシック" pitchFamily="34" charset="-128"/>
              </a:rPr>
              <a:t>Rakow</a:t>
            </a:r>
            <a:r>
              <a:rPr lang="en-US" sz="1900" dirty="0" smtClean="0">
                <a:ea typeface="ＭＳ Ｐゴシック" pitchFamily="34" charset="-128"/>
              </a:rPr>
              <a:t>, NASA-GSFC), Deputy Chair (M. </a:t>
            </a:r>
            <a:r>
              <a:rPr lang="en-US" sz="1900" dirty="0" err="1" smtClean="0">
                <a:ea typeface="ＭＳ Ｐゴシック" pitchFamily="34" charset="-128"/>
              </a:rPr>
              <a:t>Rovati</a:t>
            </a:r>
            <a:r>
              <a:rPr lang="en-US" sz="1900" dirty="0" smtClean="0">
                <a:ea typeface="ＭＳ Ｐゴシック" pitchFamily="34" charset="-128"/>
              </a:rPr>
              <a:t>, ESA</a:t>
            </a:r>
            <a:r>
              <a:rPr lang="en-US" sz="2100" dirty="0" smtClean="0">
                <a:ea typeface="ＭＳ Ｐゴシック" pitchFamily="34" charset="-128"/>
              </a:rPr>
              <a:t>)</a:t>
            </a:r>
            <a:endParaRPr lang="en-US" sz="2100" dirty="0">
              <a:ea typeface="ＭＳ Ｐゴシック" pitchFamily="34" charset="-128"/>
            </a:endParaRPr>
          </a:p>
          <a:p>
            <a:pPr marL="682625" lvl="2" indent="0">
              <a:lnSpc>
                <a:spcPts val="1920"/>
              </a:lnSpc>
              <a:spcBef>
                <a:spcPts val="300"/>
              </a:spcBef>
              <a:spcAft>
                <a:spcPts val="0"/>
              </a:spcAft>
              <a:buNone/>
              <a:defRPr/>
            </a:pPr>
            <a:endParaRPr lang="en-US" sz="1600" dirty="0">
              <a:solidFill>
                <a:srgbClr val="CA0A02"/>
              </a:solidFill>
              <a:ea typeface="ＭＳ Ｐゴシック" pitchFamily="34" charset="-128"/>
            </a:endParaRPr>
          </a:p>
          <a:p>
            <a:pPr>
              <a:lnSpc>
                <a:spcPts val="1920"/>
              </a:lnSpc>
              <a:spcBef>
                <a:spcPts val="300"/>
              </a:spcBef>
              <a:spcAft>
                <a:spcPts val="0"/>
              </a:spcAft>
              <a:defRPr/>
            </a:pPr>
            <a:endParaRPr lang="en-US" sz="1700" dirty="0" smtClean="0">
              <a:ea typeface="ＭＳ Ｐゴシック" pitchFamily="34" charset="-128"/>
              <a:sym typeface="Wingdings" pitchFamily="2" charset="2"/>
            </a:endParaRPr>
          </a:p>
        </p:txBody>
      </p:sp>
    </p:spTree>
    <p:extLst>
      <p:ext uri="{BB962C8B-B14F-4D97-AF65-F5344CB8AC3E}">
        <p14:creationId xmlns:p14="http://schemas.microsoft.com/office/powerpoint/2010/main" val="26261815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CCSDS Wireless WG Forward Strategies (19-Oct-2016)</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85855" y="714905"/>
            <a:ext cx="8333885" cy="5287229"/>
          </a:xfrm>
          <a:prstGeom prst="rect">
            <a:avLst/>
          </a:prstGeom>
          <a:noFill/>
        </p:spPr>
        <p:txBody>
          <a:bodyPr wrap="square" rtlCol="0">
            <a:normAutofit/>
          </a:bodyPr>
          <a:lstStyle/>
          <a:p>
            <a:pPr marL="342900" indent="-342900">
              <a:buFont typeface="Arial" charset="0"/>
              <a:buChar char="•"/>
            </a:pPr>
            <a:r>
              <a:rPr lang="en-US" sz="2400" b="1" dirty="0" smtClean="0"/>
              <a:t>Next 6 months: Finish RFID Tag-Encoding Blue Book</a:t>
            </a:r>
          </a:p>
          <a:p>
            <a:pPr marL="342900" indent="-342900">
              <a:buFont typeface="Arial" charset="0"/>
              <a:buChar char="•"/>
            </a:pPr>
            <a:r>
              <a:rPr lang="en-US" sz="2400" dirty="0" smtClean="0"/>
              <a:t>For other projects, n</a:t>
            </a:r>
            <a:r>
              <a:rPr lang="en-US" sz="2400" b="1" dirty="0" smtClean="0"/>
              <a:t>ext 6 months is an </a:t>
            </a:r>
            <a:r>
              <a:rPr lang="en-US" sz="2400" b="1" u="sng" dirty="0" smtClean="0"/>
              <a:t>information-gathering period</a:t>
            </a:r>
            <a:r>
              <a:rPr lang="en-US" sz="2400" b="1" dirty="0" smtClean="0"/>
              <a:t>: Discuss internal agency priorities for future activities</a:t>
            </a:r>
          </a:p>
          <a:p>
            <a:pPr marL="800100" lvl="1" indent="-342900">
              <a:buFont typeface="Arial" charset="0"/>
              <a:buChar char="•"/>
            </a:pPr>
            <a:r>
              <a:rPr lang="en-US" sz="2000" b="1" dirty="0" smtClean="0"/>
              <a:t>Every WWG member discusses internal-agency priorities that would </a:t>
            </a:r>
            <a:r>
              <a:rPr lang="en-US" sz="2000" b="1" u="sng" dirty="0" smtClean="0"/>
              <a:t>be supported</a:t>
            </a:r>
            <a:r>
              <a:rPr lang="en-US" sz="2000" b="1" dirty="0" smtClean="0"/>
              <a:t> within the WWG</a:t>
            </a:r>
          </a:p>
          <a:p>
            <a:pPr marL="800100" lvl="1" indent="-342900">
              <a:buFont typeface="Arial" charset="0"/>
              <a:buChar char="•"/>
            </a:pPr>
            <a:r>
              <a:rPr lang="en-US" sz="2000" b="1" dirty="0" smtClean="0"/>
              <a:t>Need to produce a specific CCSDS output: GB/MB/BB</a:t>
            </a:r>
            <a:br>
              <a:rPr lang="en-US" sz="2000" b="1" dirty="0" smtClean="0"/>
            </a:br>
            <a:endParaRPr lang="en-US" sz="2000" b="1" dirty="0" smtClean="0"/>
          </a:p>
          <a:p>
            <a:pPr marL="342900" indent="-342900">
              <a:buFont typeface="Arial" charset="0"/>
              <a:buChar char="•"/>
            </a:pPr>
            <a:r>
              <a:rPr lang="en-US" sz="2400" b="1" dirty="0">
                <a:solidFill>
                  <a:srgbClr val="FF0000"/>
                </a:solidFill>
                <a:sym typeface="Wingdings"/>
              </a:rPr>
              <a:t>What do our sponsors want us to do? </a:t>
            </a:r>
            <a:endParaRPr lang="en-US" sz="2400" b="1" dirty="0" smtClean="0">
              <a:solidFill>
                <a:srgbClr val="FF0000"/>
              </a:solidFill>
              <a:sym typeface="Wingdings"/>
            </a:endParaRPr>
          </a:p>
          <a:p>
            <a:pPr marL="342900" indent="-342900">
              <a:buFont typeface="Arial" charset="0"/>
              <a:buChar char="•"/>
            </a:pPr>
            <a:r>
              <a:rPr lang="en-US" sz="2400" b="1" dirty="0" smtClean="0">
                <a:solidFill>
                  <a:srgbClr val="FF0000"/>
                </a:solidFill>
                <a:sym typeface="Wingdings"/>
              </a:rPr>
              <a:t>What activities are agencies willing to lead?</a:t>
            </a:r>
          </a:p>
          <a:p>
            <a:pPr marL="342900" indent="-342900">
              <a:buFont typeface="Arial" charset="0"/>
              <a:buChar char="•"/>
            </a:pPr>
            <a:r>
              <a:rPr lang="en-US" sz="2400" b="1" dirty="0" smtClean="0">
                <a:solidFill>
                  <a:srgbClr val="FF0000"/>
                </a:solidFill>
                <a:sym typeface="Wingdings"/>
              </a:rPr>
              <a:t>Have a set of proposals in 6 months for potential activities.</a:t>
            </a:r>
            <a:endParaRPr lang="en-US" sz="2400" b="1" dirty="0">
              <a:solidFill>
                <a:srgbClr val="FF0000"/>
              </a:solidFill>
            </a:endParaRPr>
          </a:p>
        </p:txBody>
      </p:sp>
    </p:spTree>
    <p:extLst>
      <p:ext uri="{BB962C8B-B14F-4D97-AF65-F5344CB8AC3E}">
        <p14:creationId xmlns:p14="http://schemas.microsoft.com/office/powerpoint/2010/main" val="21725893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663840"/>
            <a:ext cx="8872537" cy="58375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lvl="0">
              <a:lnSpc>
                <a:spcPct val="120000"/>
              </a:lnSpc>
              <a:spcBef>
                <a:spcPts val="0"/>
              </a:spcBef>
            </a:pPr>
            <a:r>
              <a:rPr lang="en-US" sz="1800" dirty="0" smtClean="0"/>
              <a:t>Goals for this meeting cycle: </a:t>
            </a:r>
          </a:p>
          <a:p>
            <a:pPr marL="800100" lvl="1" indent="-342900">
              <a:lnSpc>
                <a:spcPct val="120000"/>
              </a:lnSpc>
              <a:spcBef>
                <a:spcPts val="0"/>
              </a:spcBef>
              <a:buFont typeface="Arial" panose="020B0604020202020204" pitchFamily="34" charset="0"/>
              <a:buChar char="•"/>
            </a:pPr>
            <a:r>
              <a:rPr lang="en-GB" sz="1800" b="0" dirty="0" smtClean="0"/>
              <a:t>Discuss and document updated </a:t>
            </a:r>
            <a:r>
              <a:rPr lang="en-GB" sz="1800" b="0" dirty="0"/>
              <a:t>SOIS </a:t>
            </a:r>
            <a:r>
              <a:rPr lang="en-GB" sz="1800" b="0" dirty="0" smtClean="0"/>
              <a:t>architecture and SEDS use cases</a:t>
            </a:r>
          </a:p>
          <a:p>
            <a:pPr marL="1257300" lvl="2" indent="-342900">
              <a:lnSpc>
                <a:spcPct val="120000"/>
              </a:lnSpc>
              <a:spcBef>
                <a:spcPts val="0"/>
              </a:spcBef>
              <a:buFont typeface="Arial" panose="020B0604020202020204" pitchFamily="34" charset="0"/>
              <a:buChar char="•"/>
            </a:pPr>
            <a:r>
              <a:rPr lang="en-GB" sz="1800" b="0" dirty="0" smtClean="0"/>
              <a:t>Determine the interoperable interfaces at each architectural layer</a:t>
            </a:r>
          </a:p>
          <a:p>
            <a:pPr marL="800100" lvl="1" indent="-342900">
              <a:lnSpc>
                <a:spcPct val="120000"/>
              </a:lnSpc>
              <a:spcBef>
                <a:spcPts val="0"/>
              </a:spcBef>
              <a:buFont typeface="Arial" panose="020B0604020202020204" pitchFamily="34" charset="0"/>
              <a:buChar char="•"/>
            </a:pPr>
            <a:r>
              <a:rPr lang="en-GB" sz="1800" b="0" dirty="0" smtClean="0"/>
              <a:t>Align updated SOIS architecture with SEA, MOIMS concepts</a:t>
            </a:r>
          </a:p>
          <a:p>
            <a:pPr marL="1257300" lvl="2" indent="-342900">
              <a:lnSpc>
                <a:spcPct val="120000"/>
              </a:lnSpc>
              <a:spcBef>
                <a:spcPts val="0"/>
              </a:spcBef>
              <a:buFont typeface="Arial" panose="020B0604020202020204" pitchFamily="34" charset="0"/>
              <a:buChar char="•"/>
            </a:pPr>
            <a:r>
              <a:rPr lang="en-US" sz="1800" b="0" dirty="0" smtClean="0"/>
              <a:t>Discuss relationships and/or architectural overlaps with SEA</a:t>
            </a:r>
            <a:r>
              <a:rPr lang="en-US" sz="1800" b="0" dirty="0"/>
              <a:t> </a:t>
            </a:r>
            <a:r>
              <a:rPr lang="en-US" sz="1800" b="0" dirty="0" smtClean="0"/>
              <a:t>and MOIMS WGs</a:t>
            </a:r>
            <a:endParaRPr lang="en-US" sz="1800" b="0" dirty="0"/>
          </a:p>
          <a:p>
            <a:pPr marL="800100" lvl="1" indent="-342900">
              <a:lnSpc>
                <a:spcPct val="120000"/>
              </a:lnSpc>
              <a:spcBef>
                <a:spcPts val="0"/>
              </a:spcBef>
              <a:buFont typeface="Arial" panose="020B0604020202020204" pitchFamily="34" charset="0"/>
              <a:buChar char="•"/>
            </a:pPr>
            <a:r>
              <a:rPr lang="en-GB" sz="1800" b="0" dirty="0" smtClean="0"/>
              <a:t>Discuss and disposition SEDS and DoT book RIDs</a:t>
            </a:r>
          </a:p>
          <a:p>
            <a:pPr marL="800100" lvl="1" indent="-342900">
              <a:lnSpc>
                <a:spcPct val="120000"/>
              </a:lnSpc>
              <a:spcBef>
                <a:spcPts val="0"/>
              </a:spcBef>
              <a:buFont typeface="Arial" panose="020B0604020202020204" pitchFamily="34" charset="0"/>
              <a:buChar char="•"/>
            </a:pPr>
            <a:r>
              <a:rPr lang="en-GB" sz="1800" b="0" dirty="0" smtClean="0"/>
              <a:t>Discuss results of ESA study to </a:t>
            </a:r>
            <a:r>
              <a:rPr lang="en-GB" sz="1800" b="0" dirty="0" err="1" smtClean="0"/>
              <a:t>autogenerate</a:t>
            </a:r>
            <a:r>
              <a:rPr lang="en-GB" sz="1800" b="0" dirty="0" smtClean="0"/>
              <a:t> </a:t>
            </a:r>
            <a:r>
              <a:rPr lang="en-GB" sz="1800" b="0" dirty="0"/>
              <a:t>data acquisition flight </a:t>
            </a:r>
            <a:r>
              <a:rPr lang="en-GB" sz="1800" b="0" dirty="0" smtClean="0"/>
              <a:t>software solely on SEDS definition of devices</a:t>
            </a:r>
          </a:p>
          <a:p>
            <a:pPr marL="800100" lvl="1" indent="-342900">
              <a:lnSpc>
                <a:spcPct val="120000"/>
              </a:lnSpc>
              <a:spcBef>
                <a:spcPts val="0"/>
              </a:spcBef>
              <a:buFont typeface="Arial" panose="020B0604020202020204" pitchFamily="34" charset="0"/>
              <a:buChar char="•"/>
            </a:pPr>
            <a:r>
              <a:rPr lang="en-GB" sz="1800" b="0" dirty="0" smtClean="0"/>
              <a:t>Discuss results of NASA effort to integrate SEDS in the </a:t>
            </a:r>
            <a:r>
              <a:rPr lang="en-GB" sz="1800" b="0" dirty="0" err="1" smtClean="0"/>
              <a:t>cFS</a:t>
            </a:r>
            <a:r>
              <a:rPr lang="en-GB" sz="1800" b="0" dirty="0" smtClean="0"/>
              <a:t> software framework</a:t>
            </a:r>
          </a:p>
          <a:p>
            <a:pPr marL="800100" lvl="1" indent="-342900">
              <a:lnSpc>
                <a:spcPct val="120000"/>
              </a:lnSpc>
              <a:spcBef>
                <a:spcPts val="0"/>
              </a:spcBef>
              <a:buFont typeface="Arial" panose="020B0604020202020204" pitchFamily="34" charset="0"/>
              <a:buChar char="•"/>
            </a:pPr>
            <a:r>
              <a:rPr lang="en-GB" sz="1800" b="0" dirty="0" smtClean="0"/>
              <a:t>Discuss results of NASA effort to generate operations XTCE database from SEDS</a:t>
            </a:r>
          </a:p>
          <a:p>
            <a:pPr marL="800100" lvl="1" indent="-342900">
              <a:lnSpc>
                <a:spcPct val="120000"/>
              </a:lnSpc>
              <a:spcBef>
                <a:spcPts val="0"/>
              </a:spcBef>
              <a:buFont typeface="Arial" panose="020B0604020202020204" pitchFamily="34" charset="0"/>
              <a:buChar char="•"/>
            </a:pPr>
            <a:r>
              <a:rPr lang="en-GB" sz="1800" b="0" dirty="0" smtClean="0"/>
              <a:t>Discuss results of CAST implementation of SOIS architecture</a:t>
            </a:r>
            <a:endParaRPr lang="en-US" sz="1800" b="0" dirty="0" smtClean="0"/>
          </a:p>
          <a:p>
            <a:pPr>
              <a:lnSpc>
                <a:spcPct val="120000"/>
              </a:lnSpc>
              <a:spcBef>
                <a:spcPts val="0"/>
              </a:spcBef>
              <a:buSzPct val="95000"/>
            </a:pPr>
            <a:r>
              <a:rPr lang="en-US" sz="1800" dirty="0" smtClean="0"/>
              <a:t>Working </a:t>
            </a:r>
            <a:r>
              <a:rPr lang="en-US" sz="1800" dirty="0"/>
              <a:t>Group </a:t>
            </a:r>
            <a:r>
              <a:rPr lang="en-US" sz="1800" dirty="0" smtClean="0"/>
              <a:t>Status:</a:t>
            </a:r>
            <a:endParaRPr lang="en-US" sz="18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smtClean="0"/>
              <a:t>Accomplished all stated goals of meeting (listed above)</a:t>
            </a:r>
          </a:p>
          <a:p>
            <a:pPr marL="747713" lvl="1" indent="-290513">
              <a:lnSpc>
                <a:spcPct val="120000"/>
              </a:lnSpc>
              <a:spcBef>
                <a:spcPts val="0"/>
              </a:spcBef>
              <a:buClr>
                <a:srgbClr val="000000"/>
              </a:buClr>
              <a:buSzPct val="95000"/>
              <a:buFont typeface="ArialMT" charset="0"/>
              <a:buChar char="•"/>
            </a:pPr>
            <a:r>
              <a:rPr lang="en-US" sz="1800" b="0" dirty="0" smtClean="0"/>
              <a:t>Determined there are overlapping areas with MOIMS MO services</a:t>
            </a:r>
          </a:p>
          <a:p>
            <a:pPr marL="747713" lvl="1" indent="-290513">
              <a:lnSpc>
                <a:spcPct val="120000"/>
              </a:lnSpc>
              <a:spcBef>
                <a:spcPts val="0"/>
              </a:spcBef>
              <a:buClr>
                <a:srgbClr val="000000"/>
              </a:buClr>
              <a:buSzPct val="95000"/>
              <a:buFont typeface="ArialMT" charset="0"/>
              <a:buChar char="•"/>
            </a:pPr>
            <a:r>
              <a:rPr lang="en-US" sz="1800" b="0" dirty="0" smtClean="0"/>
              <a:t>All RIDs and </a:t>
            </a:r>
            <a:r>
              <a:rPr lang="en-US" sz="1800" b="0" dirty="0" err="1" smtClean="0"/>
              <a:t>Github</a:t>
            </a:r>
            <a:r>
              <a:rPr lang="en-US" sz="1800" b="0" dirty="0" smtClean="0"/>
              <a:t> issues discussed and dispositioned</a:t>
            </a:r>
          </a:p>
          <a:p>
            <a:pPr marL="747713" lvl="1" indent="-290513">
              <a:lnSpc>
                <a:spcPct val="120000"/>
              </a:lnSpc>
              <a:spcBef>
                <a:spcPts val="0"/>
              </a:spcBef>
              <a:buClr>
                <a:srgbClr val="000000"/>
              </a:buClr>
              <a:buSzPct val="95000"/>
              <a:buFont typeface="ArialMT" charset="0"/>
              <a:buChar char="•"/>
            </a:pPr>
            <a:r>
              <a:rPr lang="en-US" sz="1800" b="0" dirty="0" smtClean="0"/>
              <a:t>Decision </a:t>
            </a:r>
            <a:r>
              <a:rPr lang="en-US" sz="1800" b="0" dirty="0"/>
              <a:t>to Silver existing app books: 871.1-M-1, 871.2-M-1 , 871.3-M-1, 872.0-M-1, 873.0-M-1, 875.0-M-1, 871.0-M-1 and move conceptual primitives to SOIS 850.0-G-2</a:t>
            </a:r>
          </a:p>
          <a:p>
            <a:pPr marL="747713" lvl="1" indent="-290513">
              <a:lnSpc>
                <a:spcPct val="120000"/>
              </a:lnSpc>
              <a:spcBef>
                <a:spcPts val="0"/>
              </a:spcBef>
              <a:buClr>
                <a:srgbClr val="000000"/>
              </a:buClr>
              <a:buSzPct val="95000"/>
              <a:buFont typeface="ArialMT" charset="0"/>
              <a:buChar char="•"/>
            </a:pPr>
            <a:r>
              <a:rPr lang="en-US" sz="1800" b="0" dirty="0"/>
              <a:t>Reviewed draft of CAST Flight Software as a CCSDS Onboard Reference </a:t>
            </a:r>
            <a:r>
              <a:rPr lang="en-US" sz="1800" b="0" dirty="0" smtClean="0"/>
              <a:t>Architecture</a:t>
            </a: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SOIS-APP Executive Summary </a:t>
            </a:r>
            <a:endParaRPr lang="en-US" dirty="0"/>
          </a:p>
        </p:txBody>
      </p:sp>
    </p:spTree>
    <p:extLst>
      <p:ext uri="{BB962C8B-B14F-4D97-AF65-F5344CB8AC3E}">
        <p14:creationId xmlns:p14="http://schemas.microsoft.com/office/powerpoint/2010/main" val="258657179"/>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1078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dirty="0"/>
              <a:t>Problems and Issues:</a:t>
            </a:r>
          </a:p>
          <a:p>
            <a:pPr marL="747713" lvl="1" indent="-290513">
              <a:lnSpc>
                <a:spcPct val="120000"/>
              </a:lnSpc>
              <a:spcBef>
                <a:spcPts val="0"/>
              </a:spcBef>
              <a:buClr>
                <a:srgbClr val="000000"/>
              </a:buClr>
              <a:buSzPct val="95000"/>
              <a:buFont typeface="ArialMT" charset="0"/>
              <a:buChar char="•"/>
            </a:pPr>
            <a:r>
              <a:rPr lang="en-US" sz="1900" b="0" dirty="0"/>
              <a:t>Need to confirm sufficient funding for NASA SEDS &amp; DoT GB book author in FY17</a:t>
            </a:r>
          </a:p>
          <a:p>
            <a:pPr marL="747713" lvl="1" indent="-290513">
              <a:lnSpc>
                <a:spcPct val="120000"/>
              </a:lnSpc>
              <a:spcBef>
                <a:spcPts val="0"/>
              </a:spcBef>
              <a:buClr>
                <a:srgbClr val="000000"/>
              </a:buClr>
              <a:buSzPct val="95000"/>
              <a:buFont typeface="ArialMT" charset="0"/>
              <a:buChar char="•"/>
            </a:pPr>
            <a:r>
              <a:rPr lang="en-US" sz="2000" b="0" dirty="0"/>
              <a:t>Need to confirm ESA commitment to continue support of resources for SEDS BB through prototyping</a:t>
            </a:r>
            <a:endParaRPr lang="en-US" sz="1900" dirty="0"/>
          </a:p>
          <a:p>
            <a:pPr defTabSz="914400">
              <a:lnSpc>
                <a:spcPct val="120000"/>
              </a:lnSpc>
              <a:spcBef>
                <a:spcPts val="0"/>
              </a:spcBef>
            </a:pPr>
            <a:r>
              <a:rPr lang="en-US" sz="1900" dirty="0" smtClean="0"/>
              <a:t>Planning</a:t>
            </a:r>
            <a:r>
              <a:rPr lang="en-US" sz="1900" dirty="0"/>
              <a:t>:</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ESA will review the MAL for SEDS overlap/translatability</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Update and reissue 850.0-G-2 (will include some of the user’s guide content)</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Update XML Specification for Electronic Data Sheets BB</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ESA primes to study EDS (starts second half  2017) </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NASA and CAST SEDS prototyping in work</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Complete and submit Electronic Data Sheets and Common Dictionary of Terms - Overview  (870.1-G) and include user’s guide content</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Delete Spacecraft Onboard Interfaces Services User’s Guide </a:t>
            </a:r>
            <a:r>
              <a:rPr lang="en-US" sz="1800" b="0" dirty="0" smtClean="0"/>
              <a:t>project</a:t>
            </a: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SOIS-APP Executive Summary </a:t>
            </a:r>
            <a:endParaRPr lang="en-US" dirty="0"/>
          </a:p>
        </p:txBody>
      </p:sp>
    </p:spTree>
    <p:extLst>
      <p:ext uri="{BB962C8B-B14F-4D97-AF65-F5344CB8AC3E}">
        <p14:creationId xmlns:p14="http://schemas.microsoft.com/office/powerpoint/2010/main" val="2716222914"/>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17020" y="5272440"/>
            <a:ext cx="8872537" cy="1267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dirty="0" smtClean="0"/>
              <a:t>Interaction with other WGs: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Joint </a:t>
            </a:r>
            <a:r>
              <a:rPr lang="en-US" sz="1800" b="0" dirty="0"/>
              <a:t>meeting with SEA and MOIMS working groups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SOIS representative participation in SEA </a:t>
            </a:r>
            <a:r>
              <a:rPr lang="en-US" sz="1800" b="0" dirty="0" smtClean="0"/>
              <a:t>WG</a:t>
            </a: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SOIS-APP Executive Summary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6836258"/>
              </p:ext>
            </p:extLst>
          </p:nvPr>
        </p:nvGraphicFramePr>
        <p:xfrm>
          <a:off x="232235" y="702245"/>
          <a:ext cx="8687761" cy="4463078"/>
        </p:xfrm>
        <a:graphic>
          <a:graphicData uri="http://schemas.openxmlformats.org/drawingml/2006/table">
            <a:tbl>
              <a:tblPr/>
              <a:tblGrid>
                <a:gridCol w="1113745"/>
                <a:gridCol w="883315"/>
                <a:gridCol w="652885"/>
                <a:gridCol w="1902339"/>
                <a:gridCol w="1323681"/>
                <a:gridCol w="1613010"/>
                <a:gridCol w="1198786"/>
              </a:tblGrid>
              <a:tr h="572114">
                <a:tc>
                  <a:txBody>
                    <a:bodyPr/>
                    <a:lstStyle/>
                    <a:p>
                      <a:pPr algn="ctr" fontAlgn="t"/>
                      <a:r>
                        <a:rPr lang="en-US" sz="1200" b="1" i="0" u="none" strike="noStrike" dirty="0">
                          <a:solidFill>
                            <a:srgbClr val="000000"/>
                          </a:solidFill>
                          <a:effectLst/>
                          <a:latin typeface="Calibri"/>
                        </a:rPr>
                        <a:t>Area and WG </a:t>
                      </a:r>
                      <a:r>
                        <a:rPr lang="en-US" sz="1200" b="1" i="0" u="none" strike="noStrike" dirty="0" smtClean="0">
                          <a:solidFill>
                            <a:srgbClr val="000000"/>
                          </a:solidFill>
                          <a:effectLst/>
                          <a:latin typeface="Calibri"/>
                        </a:rPr>
                        <a:t>Name</a:t>
                      </a:r>
                      <a:endParaRPr lang="en-US" sz="1200" b="1" i="0" u="none" strike="noStrike" dirty="0">
                        <a:solidFill>
                          <a:srgbClr val="000000"/>
                        </a:solidFill>
                        <a:effectLst/>
                        <a:latin typeface="Calibri"/>
                      </a:endParaRPr>
                    </a:p>
                  </a:txBody>
                  <a:tcPr marL="10339" marR="10339" marT="1033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CCSDS Ref Nr</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smtClean="0">
                          <a:solidFill>
                            <a:srgbClr val="000000"/>
                          </a:solidFill>
                          <a:effectLst/>
                          <a:latin typeface="Calibri"/>
                        </a:rPr>
                        <a:t>Activity</a:t>
                      </a:r>
                      <a:endParaRPr lang="en-US" sz="1200" b="1"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Document Title</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Status</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Start and / or Target Publication Date</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Comments</a:t>
                      </a:r>
                    </a:p>
                  </a:txBody>
                  <a:tcPr marL="10339" marR="10339" marT="1033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525832">
                <a:tc>
                  <a:txBody>
                    <a:bodyPr/>
                    <a:lstStyle/>
                    <a:p>
                      <a:pPr algn="ctr" fontAlgn="t"/>
                      <a:r>
                        <a:rPr lang="en-US" sz="1200" u="none" strike="noStrike" dirty="0">
                          <a:effectLst/>
                          <a:latin typeface="Calibri"/>
                          <a:cs typeface="Calibri"/>
                        </a:rPr>
                        <a:t>SOIS-APP</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a:effectLst/>
                          <a:latin typeface="Calibri"/>
                          <a:cs typeface="Calibri"/>
                        </a:rPr>
                        <a:t>GB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a:effectLst/>
                          <a:latin typeface="Calibri"/>
                          <a:cs typeface="Calibri"/>
                        </a:rPr>
                        <a:t>Spacecraft Onboard Interfaces Services User’s Guide</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a:effectLst/>
                          <a:latin typeface="Calibri"/>
                          <a:cs typeface="Calibri"/>
                        </a:rPr>
                        <a:t>Will </a:t>
                      </a:r>
                      <a:r>
                        <a:rPr lang="en-US" sz="1200" u="none" strike="noStrike" dirty="0">
                          <a:solidFill>
                            <a:schemeClr val="tx1"/>
                          </a:solidFill>
                          <a:effectLst/>
                          <a:latin typeface="Calibri"/>
                          <a:cs typeface="Calibri"/>
                        </a:rPr>
                        <a:t>delete</a:t>
                      </a:r>
                      <a:r>
                        <a:rPr lang="en-US" sz="1200" u="none" strike="noStrike" dirty="0">
                          <a:effectLst/>
                          <a:latin typeface="Calibri"/>
                          <a:cs typeface="Calibri"/>
                        </a:rPr>
                        <a:t> and merge content into 870.1 GB and 850.0 GB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dirty="0">
                          <a:effectLst/>
                          <a:latin typeface="Calibri"/>
                          <a:cs typeface="Calibri"/>
                        </a:rPr>
                        <a:t>SOIS-APP</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a:effectLst/>
                          <a:latin typeface="Calibri"/>
                          <a:cs typeface="Calibri"/>
                        </a:rPr>
                        <a:t>870.1</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a:effectLst/>
                          <a:latin typeface="Calibri"/>
                          <a:cs typeface="Calibri"/>
                        </a:rPr>
                        <a:t>GB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a:effectLst/>
                          <a:latin typeface="Calibri"/>
                          <a:cs typeface="Calibri"/>
                        </a:rPr>
                        <a:t>Electronic Data Sheets and Common Dictionary of Terms - Overview and Rationale</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a:effectLst/>
                          <a:latin typeface="Calibri"/>
                          <a:cs typeface="Calibri"/>
                        </a:rPr>
                        <a:t>Draft will be updated with user's guide </a:t>
                      </a:r>
                      <a:r>
                        <a:rPr lang="en-US" sz="1200" u="none" strike="noStrike" dirty="0" smtClean="0">
                          <a:effectLst/>
                          <a:latin typeface="Calibri"/>
                          <a:cs typeface="Calibri"/>
                        </a:rPr>
                        <a:t>information</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Start </a:t>
                      </a:r>
                      <a:r>
                        <a:rPr lang="en-US" sz="1200" u="none" strike="noStrike" dirty="0" smtClean="0">
                          <a:effectLst/>
                          <a:latin typeface="Calibri"/>
                          <a:cs typeface="Calibri"/>
                        </a:rPr>
                        <a:t>date:</a:t>
                      </a:r>
                      <a:r>
                        <a:rPr lang="en-US" sz="1200" u="none" strike="noStrike" baseline="0" dirty="0" smtClean="0">
                          <a:effectLst/>
                          <a:latin typeface="Calibri"/>
                          <a:cs typeface="Calibri"/>
                        </a:rPr>
                        <a:t> 02-May-2014</a:t>
                      </a:r>
                      <a:r>
                        <a:rPr lang="en-US" sz="1200" u="none" strike="noStrike" dirty="0">
                          <a:effectLst/>
                          <a:latin typeface="Calibri"/>
                          <a:cs typeface="Calibri"/>
                        </a:rPr>
                        <a:t/>
                      </a:r>
                      <a:br>
                        <a:rPr lang="en-US" sz="1200" u="none" strike="noStrike" dirty="0">
                          <a:effectLst/>
                          <a:latin typeface="Calibri"/>
                          <a:cs typeface="Calibri"/>
                        </a:rPr>
                      </a:br>
                      <a:r>
                        <a:rPr lang="en-US" sz="1200" u="none" strike="noStrike" dirty="0">
                          <a:effectLst/>
                          <a:latin typeface="Calibri"/>
                          <a:cs typeface="Calibri"/>
                        </a:rPr>
                        <a:t>End </a:t>
                      </a:r>
                      <a:r>
                        <a:rPr lang="en-US" sz="1200" u="none" strike="noStrike" dirty="0" smtClean="0">
                          <a:effectLst/>
                          <a:latin typeface="Calibri"/>
                          <a:cs typeface="Calibri"/>
                        </a:rPr>
                        <a:t>date:</a:t>
                      </a:r>
                      <a:r>
                        <a:rPr lang="en-US" sz="1200" u="none" strike="noStrike" baseline="0" dirty="0" smtClean="0">
                          <a:effectLst/>
                          <a:latin typeface="Calibri"/>
                          <a:cs typeface="Calibri"/>
                        </a:rPr>
                        <a:t> 15-Jun-2017</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dirty="0">
                          <a:effectLst/>
                          <a:latin typeface="Calibri"/>
                          <a:cs typeface="Calibri"/>
                        </a:rPr>
                        <a:t>SOIS-APP</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a:effectLst/>
                          <a:latin typeface="Calibri"/>
                          <a:cs typeface="Calibri"/>
                        </a:rPr>
                        <a:t>876.0</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a:effectLst/>
                          <a:latin typeface="Calibri"/>
                          <a:cs typeface="Calibri"/>
                        </a:rPr>
                        <a:t>BB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a:effectLst/>
                          <a:latin typeface="Calibri"/>
                          <a:cs typeface="Calibri"/>
                        </a:rPr>
                        <a:t>XML Specification for Electronic Data Sheets for Onboard Devices and Software Components</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a:effectLst/>
                          <a:latin typeface="Calibri"/>
                          <a:cs typeface="Calibri"/>
                        </a:rPr>
                        <a:t>All RIDs from second </a:t>
                      </a:r>
                      <a:r>
                        <a:rPr lang="en-US" sz="1200" u="none" strike="noStrike" dirty="0" smtClean="0">
                          <a:effectLst/>
                          <a:latin typeface="Calibri"/>
                          <a:cs typeface="Calibri"/>
                        </a:rPr>
                        <a:t>review</a:t>
                      </a:r>
                      <a:r>
                        <a:rPr lang="en-US" sz="1200" u="none" strike="noStrike" baseline="0" dirty="0" smtClean="0">
                          <a:effectLst/>
                          <a:latin typeface="Calibri"/>
                          <a:cs typeface="Calibri"/>
                        </a:rPr>
                        <a:t> </a:t>
                      </a:r>
                      <a:r>
                        <a:rPr lang="en-US" sz="1200" u="none" strike="noStrike" dirty="0" smtClean="0">
                          <a:effectLst/>
                          <a:latin typeface="Calibri"/>
                          <a:cs typeface="Calibri"/>
                        </a:rPr>
                        <a:t>dispositioned</a:t>
                      </a:r>
                      <a:r>
                        <a:rPr lang="en-US" sz="1200" u="none" strike="noStrike" baseline="0" dirty="0" smtClean="0">
                          <a:effectLst/>
                          <a:latin typeface="Calibri"/>
                          <a:cs typeface="Calibri"/>
                        </a:rPr>
                        <a:t> and b</a:t>
                      </a:r>
                      <a:r>
                        <a:rPr lang="en-US" sz="1200" u="none" strike="noStrike" dirty="0" smtClean="0">
                          <a:effectLst/>
                          <a:latin typeface="Calibri"/>
                          <a:cs typeface="Calibri"/>
                        </a:rPr>
                        <a:t>ook </a:t>
                      </a:r>
                      <a:r>
                        <a:rPr lang="en-US" sz="1200" u="none" strike="noStrike" dirty="0">
                          <a:effectLst/>
                          <a:latin typeface="Calibri"/>
                          <a:cs typeface="Calibri"/>
                        </a:rPr>
                        <a:t>updates in work</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Start </a:t>
                      </a:r>
                      <a:r>
                        <a:rPr lang="en-US" sz="1200" u="none" strike="noStrike" dirty="0" smtClean="0">
                          <a:effectLst/>
                          <a:latin typeface="Calibri"/>
                          <a:cs typeface="Calibri"/>
                        </a:rPr>
                        <a:t>date:</a:t>
                      </a:r>
                      <a:r>
                        <a:rPr lang="en-US" sz="1200" u="none" strike="noStrike" baseline="0" dirty="0" smtClean="0">
                          <a:effectLst/>
                          <a:latin typeface="Calibri"/>
                          <a:cs typeface="Calibri"/>
                        </a:rPr>
                        <a:t> </a:t>
                      </a:r>
                      <a:r>
                        <a:rPr lang="en-US" sz="1200" u="none" strike="noStrike" dirty="0" smtClean="0">
                          <a:effectLst/>
                          <a:latin typeface="Calibri"/>
                          <a:cs typeface="Calibri"/>
                        </a:rPr>
                        <a:t>01-Sept-2012</a:t>
                      </a:r>
                      <a:r>
                        <a:rPr lang="en-US" sz="1200" u="none" strike="noStrike" dirty="0">
                          <a:effectLst/>
                          <a:latin typeface="Calibri"/>
                          <a:cs typeface="Calibri"/>
                        </a:rPr>
                        <a:t/>
                      </a:r>
                      <a:br>
                        <a:rPr lang="en-US" sz="1200" u="none" strike="noStrike" dirty="0">
                          <a:effectLst/>
                          <a:latin typeface="Calibri"/>
                          <a:cs typeface="Calibri"/>
                        </a:rPr>
                      </a:br>
                      <a:r>
                        <a:rPr lang="en-US" sz="1200" u="none" strike="noStrike" dirty="0">
                          <a:effectLst/>
                          <a:latin typeface="Calibri"/>
                          <a:cs typeface="Calibri"/>
                        </a:rPr>
                        <a:t>End </a:t>
                      </a:r>
                      <a:r>
                        <a:rPr lang="en-US" sz="1200" u="none" strike="noStrike" dirty="0" smtClean="0">
                          <a:effectLst/>
                          <a:latin typeface="Calibri"/>
                          <a:cs typeface="Calibri"/>
                        </a:rPr>
                        <a:t>date:</a:t>
                      </a:r>
                      <a:r>
                        <a:rPr lang="en-US" sz="1200" u="none" strike="noStrike" baseline="0" dirty="0" smtClean="0">
                          <a:effectLst/>
                          <a:latin typeface="Calibri"/>
                          <a:cs typeface="Calibri"/>
                        </a:rPr>
                        <a:t> </a:t>
                      </a:r>
                      <a:r>
                        <a:rPr lang="en-US" sz="1200" u="none" strike="noStrike" dirty="0" smtClean="0">
                          <a:effectLst/>
                          <a:latin typeface="Calibri"/>
                          <a:cs typeface="Calibri"/>
                        </a:rPr>
                        <a:t>15-Jun-2018</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Need to develop test plans</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dirty="0">
                          <a:effectLst/>
                          <a:latin typeface="Calibri"/>
                          <a:cs typeface="Calibri"/>
                        </a:rPr>
                        <a:t>SOIS-APP</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a:effectLst/>
                          <a:latin typeface="Calibri"/>
                          <a:cs typeface="Calibri"/>
                        </a:rPr>
                        <a:t>876.1</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a:effectLst/>
                          <a:latin typeface="Calibri"/>
                          <a:cs typeface="Calibri"/>
                        </a:rPr>
                        <a:t>MB</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a:effectLst/>
                          <a:latin typeface="Calibri"/>
                          <a:cs typeface="Calibri"/>
                        </a:rPr>
                        <a:t>Specification for Dictionary of Terms for Electronic Data Sheets for Onboard Components</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a:effectLst/>
                          <a:latin typeface="Calibri"/>
                          <a:cs typeface="Calibri"/>
                        </a:rPr>
                        <a:t>All RIDs from second review </a:t>
                      </a:r>
                      <a:r>
                        <a:rPr lang="en-US" sz="1200" u="none" strike="noStrike" dirty="0" smtClean="0">
                          <a:effectLst/>
                          <a:latin typeface="Calibri"/>
                          <a:cs typeface="Calibri"/>
                        </a:rPr>
                        <a:t>dispositioned</a:t>
                      </a:r>
                      <a:r>
                        <a:rPr lang="en-US" sz="1200" u="none" strike="noStrike" baseline="0" dirty="0" smtClean="0">
                          <a:effectLst/>
                          <a:latin typeface="Calibri"/>
                          <a:cs typeface="Calibri"/>
                        </a:rPr>
                        <a:t> and b</a:t>
                      </a:r>
                      <a:r>
                        <a:rPr lang="en-US" sz="1200" u="none" strike="noStrike" dirty="0" smtClean="0">
                          <a:effectLst/>
                          <a:latin typeface="Calibri"/>
                          <a:cs typeface="Calibri"/>
                        </a:rPr>
                        <a:t>ook </a:t>
                      </a:r>
                      <a:r>
                        <a:rPr lang="en-US" sz="1200" u="none" strike="noStrike" dirty="0">
                          <a:effectLst/>
                          <a:latin typeface="Calibri"/>
                          <a:cs typeface="Calibri"/>
                        </a:rPr>
                        <a:t>updates in work</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Start </a:t>
                      </a:r>
                      <a:r>
                        <a:rPr lang="en-US" sz="1200" u="none" strike="noStrike" dirty="0" smtClean="0">
                          <a:effectLst/>
                          <a:latin typeface="Calibri"/>
                          <a:cs typeface="Calibri"/>
                        </a:rPr>
                        <a:t>date:</a:t>
                      </a:r>
                      <a:r>
                        <a:rPr lang="en-US" sz="1200" u="none" strike="noStrike" baseline="0" dirty="0" smtClean="0">
                          <a:effectLst/>
                          <a:latin typeface="Calibri"/>
                          <a:cs typeface="Calibri"/>
                        </a:rPr>
                        <a:t> 23-Apr-2012</a:t>
                      </a:r>
                      <a:r>
                        <a:rPr lang="en-US" sz="1200" u="none" strike="noStrike" dirty="0">
                          <a:effectLst/>
                          <a:latin typeface="Calibri"/>
                          <a:cs typeface="Calibri"/>
                        </a:rPr>
                        <a:t/>
                      </a:r>
                      <a:br>
                        <a:rPr lang="en-US" sz="1200" u="none" strike="noStrike" dirty="0">
                          <a:effectLst/>
                          <a:latin typeface="Calibri"/>
                          <a:cs typeface="Calibri"/>
                        </a:rPr>
                      </a:br>
                      <a:r>
                        <a:rPr lang="en-US" sz="1200" u="none" strike="noStrike" dirty="0">
                          <a:effectLst/>
                          <a:latin typeface="Calibri"/>
                          <a:cs typeface="Calibri"/>
                        </a:rPr>
                        <a:t>End </a:t>
                      </a:r>
                      <a:r>
                        <a:rPr lang="en-US" sz="1200" u="none" strike="noStrike" dirty="0" smtClean="0">
                          <a:effectLst/>
                          <a:latin typeface="Calibri"/>
                          <a:cs typeface="Calibri"/>
                        </a:rPr>
                        <a:t>date:</a:t>
                      </a:r>
                      <a:r>
                        <a:rPr lang="en-US" sz="1200" u="none" strike="noStrike" baseline="0" dirty="0" smtClean="0">
                          <a:effectLst/>
                          <a:latin typeface="Calibri"/>
                          <a:cs typeface="Calibri"/>
                        </a:rPr>
                        <a:t> </a:t>
                      </a:r>
                      <a:r>
                        <a:rPr lang="en-US" sz="1200" u="none" strike="noStrike" dirty="0" smtClean="0">
                          <a:effectLst/>
                          <a:latin typeface="Calibri"/>
                          <a:cs typeface="Calibri"/>
                        </a:rPr>
                        <a:t>15-Jun-2017</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a:effectLst/>
                          <a:latin typeface="Calibri"/>
                          <a:cs typeface="Calibri"/>
                        </a:rPr>
                        <a:t>SOIS-APP</a:t>
                      </a:r>
                      <a:endParaRPr lang="en-US" sz="1200" b="0" i="0" u="none" strike="noStrike">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a:effectLst/>
                          <a:latin typeface="Calibri"/>
                          <a:cs typeface="Calibri"/>
                        </a:rPr>
                        <a:t> </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a:effectLst/>
                          <a:latin typeface="Calibri"/>
                          <a:cs typeface="Calibri"/>
                        </a:rPr>
                        <a:t>OB</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a:effectLst/>
                          <a:latin typeface="Calibri"/>
                          <a:cs typeface="Calibri"/>
                        </a:rPr>
                        <a:t>CAST Flight Software as a CCSDS Onboard Reference Architecture</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a:effectLst/>
                          <a:latin typeface="Calibri"/>
                          <a:cs typeface="Calibri"/>
                        </a:rPr>
                        <a:t>Draft complete and discussed at Fall 2016 meeting</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Start </a:t>
                      </a:r>
                      <a:r>
                        <a:rPr lang="en-US" sz="1200" u="none" strike="noStrike" dirty="0" smtClean="0">
                          <a:effectLst/>
                          <a:latin typeface="Calibri"/>
                          <a:cs typeface="Calibri"/>
                        </a:rPr>
                        <a:t>date:</a:t>
                      </a:r>
                      <a:r>
                        <a:rPr lang="en-US" sz="1200" u="none" strike="noStrike" baseline="0" dirty="0" smtClean="0">
                          <a:effectLst/>
                          <a:latin typeface="Calibri"/>
                          <a:cs typeface="Calibri"/>
                        </a:rPr>
                        <a:t> </a:t>
                      </a:r>
                      <a:r>
                        <a:rPr lang="en-US" sz="1200" u="none" strike="noStrike" dirty="0" smtClean="0">
                          <a:effectLst/>
                          <a:latin typeface="Calibri"/>
                          <a:cs typeface="Calibri"/>
                        </a:rPr>
                        <a:t>01-Apr-2016</a:t>
                      </a:r>
                      <a:r>
                        <a:rPr lang="en-US" sz="1200" u="none" strike="noStrike" dirty="0">
                          <a:effectLst/>
                          <a:latin typeface="Calibri"/>
                          <a:cs typeface="Calibri"/>
                        </a:rPr>
                        <a:t/>
                      </a:r>
                      <a:br>
                        <a:rPr lang="en-US" sz="1200" u="none" strike="noStrike" dirty="0">
                          <a:effectLst/>
                          <a:latin typeface="Calibri"/>
                          <a:cs typeface="Calibri"/>
                        </a:rPr>
                      </a:br>
                      <a:r>
                        <a:rPr lang="en-US" sz="1200" u="none" strike="noStrike" dirty="0">
                          <a:effectLst/>
                          <a:latin typeface="Calibri"/>
                          <a:cs typeface="Calibri"/>
                        </a:rPr>
                        <a:t>End </a:t>
                      </a:r>
                      <a:r>
                        <a:rPr lang="en-US" sz="1200" u="none" strike="noStrike" dirty="0" smtClean="0">
                          <a:effectLst/>
                          <a:latin typeface="Calibri"/>
                          <a:cs typeface="Calibri"/>
                        </a:rPr>
                        <a:t>date:</a:t>
                      </a:r>
                      <a:r>
                        <a:rPr lang="en-US" sz="1200" u="none" strike="noStrike" baseline="0" dirty="0" smtClean="0">
                          <a:effectLst/>
                          <a:latin typeface="Calibri"/>
                          <a:cs typeface="Calibri"/>
                        </a:rPr>
                        <a:t> </a:t>
                      </a:r>
                      <a:r>
                        <a:rPr lang="en-US" sz="1200" u="none" strike="noStrike" dirty="0" smtClean="0">
                          <a:effectLst/>
                          <a:latin typeface="Calibri"/>
                          <a:cs typeface="Calibri"/>
                        </a:rPr>
                        <a:t>15-Jun-2017</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r>
                        <a:rPr lang="en-US" sz="1200" u="none" strike="noStrike" dirty="0" smtClean="0">
                          <a:solidFill>
                            <a:schemeClr val="tx1"/>
                          </a:solidFill>
                          <a:effectLst/>
                          <a:latin typeface="Calibri"/>
                          <a:cs typeface="Calibri"/>
                        </a:rPr>
                        <a:t>Change to YB?</a:t>
                      </a:r>
                      <a:endParaRPr lang="en-US" sz="1200" b="0" i="0" u="none" strike="noStrike" dirty="0">
                        <a:solidFill>
                          <a:schemeClr val="tx1"/>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dirty="0">
                          <a:effectLst/>
                          <a:latin typeface="Calibri"/>
                          <a:cs typeface="Calibri"/>
                        </a:rPr>
                        <a:t>SOIS-APP</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a:effectLst/>
                          <a:latin typeface="Calibri"/>
                          <a:cs typeface="Calibri"/>
                        </a:rPr>
                        <a:t> </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u="none" strike="noStrike">
                          <a:effectLst/>
                          <a:latin typeface="Calibri"/>
                          <a:cs typeface="Calibri"/>
                        </a:rPr>
                        <a:t>OB</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1200" u="none" strike="noStrike">
                          <a:effectLst/>
                          <a:latin typeface="Calibri"/>
                          <a:cs typeface="Calibri"/>
                        </a:rPr>
                        <a:t>NASA core Flight System (cFS) as a CCSDS Onboard Reference Architecture</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1200" u="none" strike="noStrike">
                          <a:effectLst/>
                          <a:latin typeface="Calibri"/>
                          <a:cs typeface="Calibri"/>
                        </a:rPr>
                        <a:t>Not started. Will include tool useage</a:t>
                      </a:r>
                      <a:endParaRPr lang="en-US" sz="1200" b="0" i="0" u="none" strike="noStrike">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Start </a:t>
                      </a:r>
                      <a:r>
                        <a:rPr lang="en-US" sz="1200" u="none" strike="noStrike" dirty="0" smtClean="0">
                          <a:effectLst/>
                          <a:latin typeface="Calibri"/>
                          <a:cs typeface="Calibri"/>
                        </a:rPr>
                        <a:t>date:</a:t>
                      </a:r>
                      <a:r>
                        <a:rPr lang="en-US" sz="1200" u="none" strike="noStrike" baseline="0" dirty="0" smtClean="0">
                          <a:effectLst/>
                          <a:latin typeface="Calibri"/>
                          <a:cs typeface="Calibri"/>
                        </a:rPr>
                        <a:t> </a:t>
                      </a:r>
                      <a:r>
                        <a:rPr lang="en-US" sz="1200" u="none" strike="noStrike" dirty="0" smtClean="0">
                          <a:effectLst/>
                          <a:latin typeface="Calibri"/>
                          <a:cs typeface="Calibri"/>
                        </a:rPr>
                        <a:t>01-Apr-2016</a:t>
                      </a:r>
                      <a:r>
                        <a:rPr lang="en-US" sz="1200" u="none" strike="noStrike" dirty="0">
                          <a:effectLst/>
                          <a:latin typeface="Calibri"/>
                          <a:cs typeface="Calibri"/>
                        </a:rPr>
                        <a:t/>
                      </a:r>
                      <a:br>
                        <a:rPr lang="en-US" sz="1200" u="none" strike="noStrike" dirty="0">
                          <a:effectLst/>
                          <a:latin typeface="Calibri"/>
                          <a:cs typeface="Calibri"/>
                        </a:rPr>
                      </a:br>
                      <a:r>
                        <a:rPr lang="en-US" sz="1200" u="none" strike="noStrike" dirty="0">
                          <a:effectLst/>
                          <a:latin typeface="Calibri"/>
                          <a:cs typeface="Calibri"/>
                        </a:rPr>
                        <a:t>End </a:t>
                      </a:r>
                      <a:r>
                        <a:rPr lang="en-US" sz="1200" u="none" strike="noStrike" dirty="0" smtClean="0">
                          <a:effectLst/>
                          <a:latin typeface="Calibri"/>
                          <a:cs typeface="Calibri"/>
                        </a:rPr>
                        <a:t>date:</a:t>
                      </a:r>
                      <a:r>
                        <a:rPr lang="en-US" sz="1200" u="none" strike="noStrike" baseline="0" dirty="0" smtClean="0">
                          <a:effectLst/>
                          <a:latin typeface="Calibri"/>
                          <a:cs typeface="Calibri"/>
                        </a:rPr>
                        <a:t> </a:t>
                      </a:r>
                      <a:r>
                        <a:rPr lang="en-US" sz="1200" u="none" strike="noStrike" dirty="0" smtClean="0">
                          <a:effectLst/>
                          <a:latin typeface="Calibri"/>
                          <a:cs typeface="Calibri"/>
                        </a:rPr>
                        <a:t>15-Mar-2018</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r>
                        <a:rPr lang="en-US" sz="1200" u="none" strike="noStrike" dirty="0" smtClean="0">
                          <a:effectLst/>
                          <a:latin typeface="Calibri"/>
                          <a:cs typeface="Calibri"/>
                        </a:rPr>
                        <a:t>Change to YB?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99129242"/>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44557" y="4052642"/>
            <a:ext cx="6518745" cy="1777857"/>
          </a:xfrm>
          <a:prstGeom prst="rect">
            <a:avLst/>
          </a:prstGeom>
          <a:solidFill>
            <a:srgbClr val="A9D18E"/>
          </a:solidFill>
          <a:ln w="12700">
            <a:solidFill>
              <a:srgbClr val="41719C"/>
            </a:solidFill>
            <a:miter lim="800000"/>
            <a:headEnd/>
            <a:tailEnd/>
          </a:ln>
        </p:spPr>
        <p:txBody>
          <a:bodyPr rot="0" vert="horz" wrap="square" lIns="91440" tIns="0" rIns="0" bIns="0" anchor="t" anchorCtr="0" upright="1">
            <a:noAutofit/>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Subnetwork</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Layer</a:t>
            </a:r>
            <a:endParaRPr lang="en-US" sz="1200" dirty="0">
              <a:effectLst/>
              <a:latin typeface="Times New Roman" panose="02020603050405020304" pitchFamily="18" charset="0"/>
              <a:ea typeface="Times New Roman" panose="02020603050405020304" pitchFamily="18" charset="0"/>
            </a:endParaRPr>
          </a:p>
        </p:txBody>
      </p:sp>
      <p:sp>
        <p:nvSpPr>
          <p:cNvPr id="8" name="Rectangle 7"/>
          <p:cNvSpPr>
            <a:spLocks noChangeArrowheads="1"/>
          </p:cNvSpPr>
          <p:nvPr/>
        </p:nvSpPr>
        <p:spPr bwMode="auto">
          <a:xfrm>
            <a:off x="1544420" y="3211070"/>
            <a:ext cx="2323198" cy="692571"/>
          </a:xfrm>
          <a:prstGeom prst="rect">
            <a:avLst/>
          </a:prstGeom>
          <a:solidFill>
            <a:srgbClr val="C5E0B4"/>
          </a:solidFill>
          <a:ln w="12700">
            <a:solidFill>
              <a:srgbClr val="41719C"/>
            </a:solidFill>
            <a:prstDash val="sysDash"/>
            <a:miter lim="800000"/>
            <a:headEnd/>
            <a:tailEnd/>
          </a:ln>
        </p:spPr>
        <p:txBody>
          <a:bodyPr rot="0" vert="horz" wrap="square" lIns="45720" tIns="0" rIns="0" bIns="0" anchor="t" anchorCtr="0" upright="1">
            <a:noAutofit/>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Transfer</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Layer</a:t>
            </a:r>
            <a:endParaRPr lang="en-US" sz="1200">
              <a:effectLst/>
              <a:latin typeface="Times New Roman" panose="02020603050405020304" pitchFamily="18" charset="0"/>
              <a:ea typeface="Times New Roman" panose="02020603050405020304" pitchFamily="18" charset="0"/>
            </a:endParaRPr>
          </a:p>
        </p:txBody>
      </p:sp>
      <p:sp>
        <p:nvSpPr>
          <p:cNvPr id="9" name="Rectangle 8"/>
          <p:cNvSpPr>
            <a:spLocks noChangeArrowheads="1"/>
          </p:cNvSpPr>
          <p:nvPr/>
        </p:nvSpPr>
        <p:spPr bwMode="auto">
          <a:xfrm>
            <a:off x="1529890" y="2217213"/>
            <a:ext cx="6519568" cy="762000"/>
          </a:xfrm>
          <a:prstGeom prst="rect">
            <a:avLst/>
          </a:prstGeom>
          <a:solidFill>
            <a:srgbClr val="A9D18E"/>
          </a:solidFill>
          <a:ln w="12700">
            <a:solidFill>
              <a:srgbClr val="41719C"/>
            </a:solidFill>
            <a:miter lim="800000"/>
            <a:headEnd/>
            <a:tailEnd/>
          </a:ln>
        </p:spPr>
        <p:txBody>
          <a:bodyPr rot="0" vert="horz" wrap="square" lIns="91440" tIns="0" rIns="0" bIns="0" anchor="t" anchorCtr="0" upright="1">
            <a:noAutofit/>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Application</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Support</a:t>
            </a:r>
            <a:endParaRPr lang="en-US" sz="12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Layer</a:t>
            </a:r>
            <a:endParaRPr lang="en-US" sz="1200">
              <a:effectLst/>
              <a:latin typeface="Times New Roman" panose="02020603050405020304" pitchFamily="18" charset="0"/>
              <a:ea typeface="Times New Roman" panose="02020603050405020304" pitchFamily="18" charset="0"/>
            </a:endParaRPr>
          </a:p>
        </p:txBody>
      </p:sp>
      <p:sp>
        <p:nvSpPr>
          <p:cNvPr id="10" name="Rectangle 9"/>
          <p:cNvSpPr>
            <a:spLocks noChangeArrowheads="1"/>
          </p:cNvSpPr>
          <p:nvPr/>
        </p:nvSpPr>
        <p:spPr bwMode="auto">
          <a:xfrm>
            <a:off x="2666314" y="2338070"/>
            <a:ext cx="1313367" cy="560571"/>
          </a:xfrm>
          <a:prstGeom prst="rect">
            <a:avLst/>
          </a:prstGeom>
          <a:solidFill>
            <a:srgbClr val="00FFFF"/>
          </a:solidFill>
          <a:ln w="9525">
            <a:solidFill>
              <a:srgbClr val="000000"/>
            </a:solidFill>
            <a:miter lim="800000"/>
            <a:headEnd/>
            <a:tailEnd/>
          </a:ln>
        </p:spPr>
        <p:txBody>
          <a:bodyPr rot="0" vert="horz" wrap="none" lIns="0" tIns="0" rIns="0" bIns="0" anchor="ctr" anchorCtr="0" upright="1">
            <a:noAutofit/>
          </a:bodyPr>
          <a:lstStyle/>
          <a:p>
            <a:pPr marL="0" marR="0" algn="ctr">
              <a:spcBef>
                <a:spcPts val="0"/>
              </a:spcBef>
              <a:spcAft>
                <a:spcPts val="0"/>
              </a:spcAft>
            </a:pPr>
            <a:r>
              <a:rPr lang="en-GB" sz="800" kern="1200" dirty="0"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Cmd</a:t>
            </a:r>
            <a:r>
              <a:rPr lang="en-GB" sz="8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&amp; Data Acquisition</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GB" sz="800" kern="12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Services</a:t>
            </a:r>
          </a:p>
          <a:p>
            <a:pPr marL="0" marR="0" algn="ctr">
              <a:spcBef>
                <a:spcPts val="0"/>
              </a:spcBef>
              <a:spcAft>
                <a:spcPts val="0"/>
              </a:spcAft>
            </a:pPr>
            <a:r>
              <a:rPr lang="en-US" sz="900" b="1" dirty="0" smtClean="0">
                <a:solidFill>
                  <a:srgbClr val="A50021"/>
                </a:solidFill>
                <a:ea typeface="Times New Roman" panose="02020603050405020304" pitchFamily="18" charset="0"/>
              </a:rPr>
              <a:t>871.0-M-1, 871.1-M-1</a:t>
            </a:r>
            <a:r>
              <a:rPr lang="en-US" sz="900" b="1" dirty="0">
                <a:solidFill>
                  <a:srgbClr val="A50021"/>
                </a:solidFill>
                <a:ea typeface="Times New Roman" panose="02020603050405020304" pitchFamily="18" charset="0"/>
              </a:rPr>
              <a:t>, </a:t>
            </a:r>
            <a:endParaRPr lang="en-US" sz="900" b="1" dirty="0" smtClean="0">
              <a:solidFill>
                <a:srgbClr val="A50021"/>
              </a:solidFill>
              <a:ea typeface="Times New Roman" panose="02020603050405020304" pitchFamily="18" charset="0"/>
            </a:endParaRPr>
          </a:p>
          <a:p>
            <a:pPr marL="0" marR="0" algn="ctr">
              <a:spcBef>
                <a:spcPts val="0"/>
              </a:spcBef>
              <a:spcAft>
                <a:spcPts val="0"/>
              </a:spcAft>
            </a:pPr>
            <a:r>
              <a:rPr lang="en-US" sz="900" b="1" dirty="0" smtClean="0">
                <a:solidFill>
                  <a:srgbClr val="A50021"/>
                </a:solidFill>
                <a:ea typeface="Times New Roman" panose="02020603050405020304" pitchFamily="18" charset="0"/>
              </a:rPr>
              <a:t>871.2-M-1 </a:t>
            </a:r>
            <a:endParaRPr lang="en-US" sz="900" b="1" dirty="0">
              <a:solidFill>
                <a:srgbClr val="A50021"/>
              </a:solidFill>
              <a:ea typeface="Times New Roman" panose="02020603050405020304" pitchFamily="18" charset="0"/>
            </a:endParaRPr>
          </a:p>
        </p:txBody>
      </p:sp>
      <p:cxnSp>
        <p:nvCxnSpPr>
          <p:cNvPr id="11" name="Line 30"/>
          <p:cNvCxnSpPr/>
          <p:nvPr/>
        </p:nvCxnSpPr>
        <p:spPr bwMode="auto">
          <a:xfrm>
            <a:off x="2953783" y="4053600"/>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31"/>
          <p:cNvCxnSpPr/>
          <p:nvPr/>
        </p:nvCxnSpPr>
        <p:spPr bwMode="auto">
          <a:xfrm>
            <a:off x="3952485" y="4051614"/>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32"/>
          <p:cNvCxnSpPr/>
          <p:nvPr/>
        </p:nvCxnSpPr>
        <p:spPr bwMode="auto">
          <a:xfrm>
            <a:off x="5003036" y="4052642"/>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33"/>
          <p:cNvCxnSpPr/>
          <p:nvPr/>
        </p:nvCxnSpPr>
        <p:spPr bwMode="auto">
          <a:xfrm>
            <a:off x="6022759" y="4052642"/>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34"/>
          <p:cNvCxnSpPr/>
          <p:nvPr/>
        </p:nvCxnSpPr>
        <p:spPr bwMode="auto">
          <a:xfrm>
            <a:off x="7084819" y="4066322"/>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6" name="Oval 15"/>
          <p:cNvSpPr>
            <a:spLocks noChangeArrowheads="1"/>
          </p:cNvSpPr>
          <p:nvPr/>
        </p:nvSpPr>
        <p:spPr bwMode="auto">
          <a:xfrm>
            <a:off x="2901419" y="3989171"/>
            <a:ext cx="95406"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sp>
        <p:nvSpPr>
          <p:cNvPr id="17" name="Oval 16"/>
          <p:cNvSpPr>
            <a:spLocks noChangeArrowheads="1"/>
          </p:cNvSpPr>
          <p:nvPr/>
        </p:nvSpPr>
        <p:spPr bwMode="auto">
          <a:xfrm>
            <a:off x="3908073" y="3987185"/>
            <a:ext cx="95406"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sp>
        <p:nvSpPr>
          <p:cNvPr id="18" name="Oval 17"/>
          <p:cNvSpPr>
            <a:spLocks noChangeArrowheads="1"/>
          </p:cNvSpPr>
          <p:nvPr/>
        </p:nvSpPr>
        <p:spPr bwMode="auto">
          <a:xfrm>
            <a:off x="4958622" y="3988213"/>
            <a:ext cx="95406"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sp>
        <p:nvSpPr>
          <p:cNvPr id="19" name="Oval 18"/>
          <p:cNvSpPr>
            <a:spLocks noChangeArrowheads="1"/>
          </p:cNvSpPr>
          <p:nvPr/>
        </p:nvSpPr>
        <p:spPr bwMode="auto">
          <a:xfrm>
            <a:off x="5978482" y="3988213"/>
            <a:ext cx="95406"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sp>
        <p:nvSpPr>
          <p:cNvPr id="20" name="Oval 19"/>
          <p:cNvSpPr>
            <a:spLocks noChangeArrowheads="1"/>
          </p:cNvSpPr>
          <p:nvPr/>
        </p:nvSpPr>
        <p:spPr bwMode="auto">
          <a:xfrm>
            <a:off x="7032839" y="3987072"/>
            <a:ext cx="95406"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cxnSp>
        <p:nvCxnSpPr>
          <p:cNvPr id="21" name="Line 40"/>
          <p:cNvCxnSpPr/>
          <p:nvPr/>
        </p:nvCxnSpPr>
        <p:spPr bwMode="auto">
          <a:xfrm>
            <a:off x="3460048" y="2200879"/>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41"/>
          <p:cNvCxnSpPr/>
          <p:nvPr/>
        </p:nvCxnSpPr>
        <p:spPr bwMode="auto">
          <a:xfrm>
            <a:off x="4447918" y="2205221"/>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Line 42"/>
          <p:cNvCxnSpPr/>
          <p:nvPr/>
        </p:nvCxnSpPr>
        <p:spPr bwMode="auto">
          <a:xfrm>
            <a:off x="5362639" y="2205221"/>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43"/>
          <p:cNvCxnSpPr/>
          <p:nvPr/>
        </p:nvCxnSpPr>
        <p:spPr bwMode="auto">
          <a:xfrm>
            <a:off x="6374787" y="2210473"/>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44"/>
          <p:cNvCxnSpPr/>
          <p:nvPr/>
        </p:nvCxnSpPr>
        <p:spPr bwMode="auto">
          <a:xfrm>
            <a:off x="7508436" y="2206357"/>
            <a:ext cx="0" cy="126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6" name="Oval 25"/>
          <p:cNvSpPr>
            <a:spLocks noChangeArrowheads="1"/>
          </p:cNvSpPr>
          <p:nvPr/>
        </p:nvSpPr>
        <p:spPr bwMode="auto">
          <a:xfrm>
            <a:off x="3407685" y="2136450"/>
            <a:ext cx="95269"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sp>
        <p:nvSpPr>
          <p:cNvPr id="27" name="Oval 26"/>
          <p:cNvSpPr>
            <a:spLocks noChangeArrowheads="1"/>
          </p:cNvSpPr>
          <p:nvPr/>
        </p:nvSpPr>
        <p:spPr bwMode="auto">
          <a:xfrm>
            <a:off x="4403641" y="2140792"/>
            <a:ext cx="95269"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sp>
        <p:nvSpPr>
          <p:cNvPr id="28" name="Oval 27"/>
          <p:cNvSpPr>
            <a:spLocks noChangeArrowheads="1"/>
          </p:cNvSpPr>
          <p:nvPr/>
        </p:nvSpPr>
        <p:spPr bwMode="auto">
          <a:xfrm>
            <a:off x="5318364" y="2140792"/>
            <a:ext cx="95406"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sp>
        <p:nvSpPr>
          <p:cNvPr id="29" name="Oval 28"/>
          <p:cNvSpPr>
            <a:spLocks noChangeArrowheads="1"/>
          </p:cNvSpPr>
          <p:nvPr/>
        </p:nvSpPr>
        <p:spPr bwMode="auto">
          <a:xfrm>
            <a:off x="6330374" y="2146044"/>
            <a:ext cx="95406"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sp>
        <p:nvSpPr>
          <p:cNvPr id="30" name="Oval 29"/>
          <p:cNvSpPr>
            <a:spLocks noChangeArrowheads="1"/>
          </p:cNvSpPr>
          <p:nvPr/>
        </p:nvSpPr>
        <p:spPr bwMode="auto">
          <a:xfrm>
            <a:off x="7462789" y="2141928"/>
            <a:ext cx="95269"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cxnSp>
        <p:nvCxnSpPr>
          <p:cNvPr id="31" name="Line 50"/>
          <p:cNvCxnSpPr/>
          <p:nvPr/>
        </p:nvCxnSpPr>
        <p:spPr bwMode="auto">
          <a:xfrm>
            <a:off x="1225851" y="4941499"/>
            <a:ext cx="30349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 name="Line 51"/>
          <p:cNvCxnSpPr>
            <a:cxnSpLocks noChangeShapeType="1"/>
          </p:cNvCxnSpPr>
          <p:nvPr/>
        </p:nvCxnSpPr>
        <p:spPr bwMode="auto">
          <a:xfrm>
            <a:off x="1225851" y="3544499"/>
            <a:ext cx="30349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 name="Line 52"/>
          <p:cNvCxnSpPr/>
          <p:nvPr/>
        </p:nvCxnSpPr>
        <p:spPr bwMode="auto">
          <a:xfrm>
            <a:off x="1225851" y="2591070"/>
            <a:ext cx="30349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 name="Line 53"/>
          <p:cNvCxnSpPr/>
          <p:nvPr/>
        </p:nvCxnSpPr>
        <p:spPr bwMode="auto">
          <a:xfrm>
            <a:off x="1225851" y="1639213"/>
            <a:ext cx="30349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5" name="Line 54"/>
          <p:cNvCxnSpPr/>
          <p:nvPr/>
        </p:nvCxnSpPr>
        <p:spPr bwMode="auto">
          <a:xfrm>
            <a:off x="2809513" y="3226642"/>
            <a:ext cx="0" cy="3807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56"/>
          <p:cNvCxnSpPr/>
          <p:nvPr/>
        </p:nvCxnSpPr>
        <p:spPr bwMode="auto">
          <a:xfrm>
            <a:off x="2809513" y="3226642"/>
            <a:ext cx="0" cy="3807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7" name="Oval 36"/>
          <p:cNvSpPr>
            <a:spLocks noChangeArrowheads="1"/>
          </p:cNvSpPr>
          <p:nvPr/>
        </p:nvSpPr>
        <p:spPr bwMode="auto">
          <a:xfrm>
            <a:off x="2767043" y="3161513"/>
            <a:ext cx="95406" cy="99429"/>
          </a:xfrm>
          <a:prstGeom prst="ellipse">
            <a:avLst/>
          </a:prstGeom>
          <a:solidFill>
            <a:srgbClr val="5B9BD5"/>
          </a:solidFill>
          <a:ln w="9525">
            <a:solidFill>
              <a:srgbClr val="000000"/>
            </a:solidFill>
            <a:round/>
            <a:headEnd/>
            <a:tailEnd/>
          </a:ln>
        </p:spPr>
        <p:txBody>
          <a:bodyPr rot="0" vert="horz" wrap="none" lIns="0" tIns="0" rIns="0" bIns="0" anchor="ctr" anchorCtr="0" upright="1">
            <a:noAutofit/>
          </a:bodyPr>
          <a:lstStyle/>
          <a:p>
            <a:endParaRPr lang="en-US"/>
          </a:p>
        </p:txBody>
      </p:sp>
      <p:sp>
        <p:nvSpPr>
          <p:cNvPr id="38" name="Rectangle 37"/>
          <p:cNvSpPr>
            <a:spLocks noChangeArrowheads="1"/>
          </p:cNvSpPr>
          <p:nvPr/>
        </p:nvSpPr>
        <p:spPr bwMode="auto">
          <a:xfrm>
            <a:off x="859167" y="1258499"/>
            <a:ext cx="366684" cy="4572000"/>
          </a:xfrm>
          <a:prstGeom prst="rect">
            <a:avLst/>
          </a:prstGeom>
          <a:solidFill>
            <a:srgbClr val="A9D18E"/>
          </a:solidFill>
          <a:ln w="12700">
            <a:solidFill>
              <a:srgbClr val="41719C"/>
            </a:solidFill>
            <a:miter lim="800000"/>
            <a:headEnd/>
            <a:tailEnd/>
          </a:ln>
        </p:spPr>
        <p:txBody>
          <a:bodyPr rot="0" vert="vert" wrap="square" lIns="0" tIns="45720" rIns="0" bIns="45720" anchor="ctr" anchorCtr="0" upright="1">
            <a:noAutofit/>
          </a:bodyPr>
          <a:lstStyle/>
          <a:p>
            <a:pPr marL="0" marR="0" algn="ctr">
              <a:lnSpc>
                <a:spcPts val="14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rPr>
              <a:t>Communication Management</a:t>
            </a:r>
            <a:endParaRPr lang="en-US" sz="1200">
              <a:effectLst/>
              <a:latin typeface="Times New Roman" panose="02020603050405020304" pitchFamily="18" charset="0"/>
              <a:ea typeface="Times New Roman" panose="02020603050405020304" pitchFamily="18" charset="0"/>
            </a:endParaRPr>
          </a:p>
        </p:txBody>
      </p:sp>
      <p:sp>
        <p:nvSpPr>
          <p:cNvPr id="39" name="Rectangle 38"/>
          <p:cNvSpPr>
            <a:spLocks noChangeArrowheads="1"/>
          </p:cNvSpPr>
          <p:nvPr/>
        </p:nvSpPr>
        <p:spPr bwMode="auto">
          <a:xfrm>
            <a:off x="1529342" y="1258499"/>
            <a:ext cx="6520116" cy="762000"/>
          </a:xfrm>
          <a:prstGeom prst="rect">
            <a:avLst/>
          </a:prstGeom>
          <a:solidFill>
            <a:srgbClr val="A9D18E"/>
          </a:solidFill>
          <a:ln w="12700">
            <a:solidFill>
              <a:srgbClr val="41719C"/>
            </a:solidFill>
            <a:miter lim="800000"/>
            <a:headEnd/>
            <a:tailEnd/>
          </a:ln>
        </p:spPr>
        <p:txBody>
          <a:bodyPr rot="0" vert="horz" wrap="square" lIns="91440" tIns="0" rIns="0" bIns="0" anchor="t" anchorCtr="0" upright="1">
            <a:noAutofit/>
          </a:bodyPr>
          <a:lstStyle/>
          <a:p>
            <a:pPr marL="0" marR="0" algn="just">
              <a:lnSpc>
                <a:spcPts val="14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Application</a:t>
            </a:r>
            <a:endParaRPr lang="en-US" sz="1200">
              <a:effectLst/>
              <a:latin typeface="Times New Roman" panose="02020603050405020304" pitchFamily="18" charset="0"/>
              <a:ea typeface="Times New Roman" panose="02020603050405020304" pitchFamily="18" charset="0"/>
            </a:endParaRPr>
          </a:p>
          <a:p>
            <a:pPr marL="0" marR="0" algn="l">
              <a:lnSpc>
                <a:spcPts val="1400"/>
              </a:lnSpc>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rPr>
              <a:t>Layer</a:t>
            </a:r>
            <a:endParaRPr lang="en-US" sz="1200">
              <a:effectLst/>
              <a:latin typeface="Times New Roman" panose="02020603050405020304" pitchFamily="18" charset="0"/>
              <a:ea typeface="Times New Roman" panose="02020603050405020304" pitchFamily="18" charset="0"/>
            </a:endParaRPr>
          </a:p>
        </p:txBody>
      </p:sp>
      <p:sp>
        <p:nvSpPr>
          <p:cNvPr id="40" name="Rectangle 39"/>
          <p:cNvSpPr>
            <a:spLocks noChangeArrowheads="1"/>
          </p:cNvSpPr>
          <p:nvPr/>
        </p:nvSpPr>
        <p:spPr bwMode="auto">
          <a:xfrm>
            <a:off x="3867892" y="1284213"/>
            <a:ext cx="953103" cy="63957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L="0" marR="0" algn="ctr">
              <a:lnSpc>
                <a:spcPct val="105000"/>
              </a:lnSpc>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sp>
        <p:nvSpPr>
          <p:cNvPr id="41" name="Rectangle 40"/>
          <p:cNvSpPr>
            <a:spLocks noChangeArrowheads="1"/>
          </p:cNvSpPr>
          <p:nvPr/>
        </p:nvSpPr>
        <p:spPr bwMode="auto">
          <a:xfrm>
            <a:off x="3770293" y="1333213"/>
            <a:ext cx="953652" cy="639571"/>
          </a:xfrm>
          <a:prstGeom prst="rect">
            <a:avLst/>
          </a:prstGeom>
          <a:solidFill>
            <a:srgbClr val="A9D18E"/>
          </a:solidFill>
          <a:ln w="12700">
            <a:solidFill>
              <a:srgbClr val="000000"/>
            </a:solidFill>
            <a:miter lim="800000"/>
            <a:headEnd/>
            <a:tailEnd/>
          </a:ln>
        </p:spPr>
        <p:txBody>
          <a:bodyPr rot="0" vert="horz" wrap="square" lIns="0" tIns="0" rIns="0" bIns="0" anchor="ctr" anchorCtr="0" upright="1">
            <a:noAutofit/>
          </a:bodyPr>
          <a:lstStyle/>
          <a:p>
            <a:pPr marL="0" marR="0" algn="ctr">
              <a:lnSpc>
                <a:spcPts val="14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rPr>
              <a:t>Mission Specific Applications</a:t>
            </a:r>
            <a:endParaRPr lang="en-US" sz="1200">
              <a:effectLst/>
              <a:latin typeface="Times New Roman" panose="02020603050405020304" pitchFamily="18" charset="0"/>
              <a:ea typeface="Times New Roman" panose="02020603050405020304" pitchFamily="18" charset="0"/>
            </a:endParaRPr>
          </a:p>
        </p:txBody>
      </p:sp>
      <p:sp>
        <p:nvSpPr>
          <p:cNvPr id="42" name="Rectangle 41"/>
          <p:cNvSpPr>
            <a:spLocks noChangeArrowheads="1"/>
          </p:cNvSpPr>
          <p:nvPr/>
        </p:nvSpPr>
        <p:spPr bwMode="auto">
          <a:xfrm>
            <a:off x="4085484" y="2331221"/>
            <a:ext cx="803551" cy="560571"/>
          </a:xfrm>
          <a:prstGeom prst="rect">
            <a:avLst/>
          </a:prstGeom>
          <a:solidFill>
            <a:srgbClr val="00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Time Access</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Service</a:t>
            </a:r>
          </a:p>
          <a:p>
            <a:pPr algn="ctr">
              <a:spcBef>
                <a:spcPts val="0"/>
              </a:spcBef>
              <a:spcAft>
                <a:spcPts val="0"/>
              </a:spcAft>
            </a:pPr>
            <a:r>
              <a:rPr lang="en-US" sz="900" b="1" dirty="0" smtClean="0">
                <a:solidFill>
                  <a:srgbClr val="A50021"/>
                </a:solidFill>
                <a:ea typeface="Times New Roman" panose="02020603050405020304" pitchFamily="18" charset="0"/>
              </a:rPr>
              <a:t>872.0-M-1</a:t>
            </a:r>
          </a:p>
        </p:txBody>
      </p:sp>
      <p:sp>
        <p:nvSpPr>
          <p:cNvPr id="43" name="Rectangle 42"/>
          <p:cNvSpPr>
            <a:spLocks noChangeArrowheads="1"/>
          </p:cNvSpPr>
          <p:nvPr/>
        </p:nvSpPr>
        <p:spPr bwMode="auto">
          <a:xfrm>
            <a:off x="4992117" y="2331221"/>
            <a:ext cx="803414" cy="559714"/>
          </a:xfrm>
          <a:prstGeom prst="rect">
            <a:avLst/>
          </a:prstGeom>
          <a:solidFill>
            <a:srgbClr val="00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File &amp; Packet Store Services</a:t>
            </a:r>
          </a:p>
          <a:p>
            <a:pPr marL="0" marR="0" algn="ctr">
              <a:spcBef>
                <a:spcPts val="0"/>
              </a:spcBef>
              <a:spcAft>
                <a:spcPts val="0"/>
              </a:spcAft>
            </a:pPr>
            <a:r>
              <a:rPr lang="en-US" sz="900" b="1" dirty="0" smtClean="0">
                <a:solidFill>
                  <a:srgbClr val="A50021"/>
                </a:solidFill>
                <a:ea typeface="Times New Roman" panose="02020603050405020304" pitchFamily="18" charset="0"/>
              </a:rPr>
              <a:t>873.0-M-1</a:t>
            </a:r>
          </a:p>
        </p:txBody>
      </p:sp>
      <p:sp>
        <p:nvSpPr>
          <p:cNvPr id="44" name="Rectangle 43"/>
          <p:cNvSpPr>
            <a:spLocks noChangeArrowheads="1"/>
          </p:cNvSpPr>
          <p:nvPr/>
        </p:nvSpPr>
        <p:spPr bwMode="auto">
          <a:xfrm>
            <a:off x="5898613" y="2338641"/>
            <a:ext cx="996168" cy="607431"/>
          </a:xfrm>
          <a:prstGeom prst="rect">
            <a:avLst/>
          </a:prstGeom>
          <a:solidFill>
            <a:srgbClr val="00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Message Transfer</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Service</a:t>
            </a:r>
          </a:p>
          <a:p>
            <a:pPr algn="ctr">
              <a:spcBef>
                <a:spcPts val="0"/>
              </a:spcBef>
              <a:spcAft>
                <a:spcPts val="0"/>
              </a:spcAft>
            </a:pPr>
            <a:r>
              <a:rPr lang="en-US" sz="900" b="1" dirty="0" smtClean="0">
                <a:solidFill>
                  <a:srgbClr val="A50021"/>
                </a:solidFill>
                <a:ea typeface="Times New Roman" panose="02020603050405020304" pitchFamily="18" charset="0"/>
              </a:rPr>
              <a:t>875.0-M-1</a:t>
            </a:r>
          </a:p>
        </p:txBody>
      </p:sp>
      <p:sp>
        <p:nvSpPr>
          <p:cNvPr id="45" name="Rectangle 44"/>
          <p:cNvSpPr>
            <a:spLocks noChangeArrowheads="1"/>
          </p:cNvSpPr>
          <p:nvPr/>
        </p:nvSpPr>
        <p:spPr bwMode="auto">
          <a:xfrm>
            <a:off x="6992243" y="2338642"/>
            <a:ext cx="1029724" cy="559714"/>
          </a:xfrm>
          <a:prstGeom prst="rect">
            <a:avLst/>
          </a:prstGeom>
          <a:solidFill>
            <a:srgbClr val="00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Device Enumeration</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Service</a:t>
            </a:r>
          </a:p>
          <a:p>
            <a:pPr marL="0" marR="0" algn="ctr">
              <a:spcBef>
                <a:spcPts val="0"/>
              </a:spcBef>
              <a:spcAft>
                <a:spcPts val="0"/>
              </a:spcAft>
            </a:pPr>
            <a:r>
              <a:rPr lang="en-US" sz="900" b="1" dirty="0" smtClean="0">
                <a:solidFill>
                  <a:srgbClr val="A50021"/>
                </a:solidFill>
                <a:ea typeface="Times New Roman" panose="02020603050405020304" pitchFamily="18" charset="0"/>
              </a:rPr>
              <a:t>871.3-M-1</a:t>
            </a:r>
          </a:p>
        </p:txBody>
      </p:sp>
      <p:sp>
        <p:nvSpPr>
          <p:cNvPr id="46" name="Rectangle 45"/>
          <p:cNvSpPr>
            <a:spLocks noChangeArrowheads="1"/>
          </p:cNvSpPr>
          <p:nvPr/>
        </p:nvSpPr>
        <p:spPr bwMode="auto">
          <a:xfrm>
            <a:off x="2255443" y="3313070"/>
            <a:ext cx="1514712" cy="245000"/>
          </a:xfrm>
          <a:prstGeom prst="rect">
            <a:avLst/>
          </a:prstGeom>
          <a:solidFill>
            <a:srgbClr val="C5E0B4"/>
          </a:solidFill>
          <a:ln w="12700">
            <a:solidFill>
              <a:srgbClr val="41719C"/>
            </a:solidFill>
            <a:prstDash val="sysDash"/>
            <a:miter lim="800000"/>
            <a:headEnd/>
            <a:tailEnd/>
          </a:ln>
        </p:spPr>
        <p:txBody>
          <a:bodyPr rot="0" vert="horz" wrap="square" lIns="0" tIns="0" rIns="0" bIns="0" anchor="t" anchorCtr="0" upright="1">
            <a:noAutofit/>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Transport Protocol</a:t>
            </a:r>
            <a:endParaRPr lang="en-US" sz="1200">
              <a:effectLst/>
              <a:latin typeface="Times New Roman" panose="02020603050405020304" pitchFamily="18" charset="0"/>
              <a:ea typeface="Times New Roman" panose="02020603050405020304" pitchFamily="18" charset="0"/>
            </a:endParaRPr>
          </a:p>
        </p:txBody>
      </p:sp>
      <p:sp>
        <p:nvSpPr>
          <p:cNvPr id="47" name="Rectangle 46"/>
          <p:cNvSpPr>
            <a:spLocks noChangeArrowheads="1"/>
          </p:cNvSpPr>
          <p:nvPr/>
        </p:nvSpPr>
        <p:spPr bwMode="auto">
          <a:xfrm>
            <a:off x="2253661" y="3631499"/>
            <a:ext cx="1503471" cy="219143"/>
          </a:xfrm>
          <a:prstGeom prst="rect">
            <a:avLst/>
          </a:prstGeom>
          <a:solidFill>
            <a:srgbClr val="C5E0B4"/>
          </a:solidFill>
          <a:ln w="12700">
            <a:solidFill>
              <a:srgbClr val="41719C"/>
            </a:solidFill>
            <a:prstDash val="sysDash"/>
            <a:miter lim="800000"/>
            <a:headEnd/>
            <a:tailEnd/>
          </a:ln>
        </p:spPr>
        <p:txBody>
          <a:bodyPr rot="0" vert="horz" wrap="square" lIns="0" tIns="0" rIns="0" bIns="0" anchor="t" anchorCtr="0" upright="1">
            <a:noAutofit/>
          </a:bodyPr>
          <a:lstStyle/>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rPr>
              <a:t>Network Protocol</a:t>
            </a:r>
            <a:endParaRPr lang="en-US" sz="1200" dirty="0">
              <a:effectLst/>
              <a:latin typeface="Times New Roman" panose="02020603050405020304" pitchFamily="18" charset="0"/>
              <a:ea typeface="Times New Roman" panose="02020603050405020304" pitchFamily="18" charset="0"/>
            </a:endParaRPr>
          </a:p>
        </p:txBody>
      </p:sp>
      <p:sp>
        <p:nvSpPr>
          <p:cNvPr id="48" name="Rectangle 47"/>
          <p:cNvSpPr>
            <a:spLocks noChangeArrowheads="1"/>
          </p:cNvSpPr>
          <p:nvPr/>
        </p:nvSpPr>
        <p:spPr bwMode="auto">
          <a:xfrm>
            <a:off x="2569142" y="4179600"/>
            <a:ext cx="803414" cy="515571"/>
          </a:xfrm>
          <a:prstGeom prst="rect">
            <a:avLst/>
          </a:prstGeom>
          <a:solidFill>
            <a:srgbClr val="00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Packet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Service</a:t>
            </a:r>
          </a:p>
          <a:p>
            <a:pPr marL="0" marR="0" algn="ctr">
              <a:spcBef>
                <a:spcPts val="0"/>
              </a:spcBef>
              <a:spcAft>
                <a:spcPts val="0"/>
              </a:spcAft>
            </a:pPr>
            <a:r>
              <a:rPr lang="en-US" sz="900" b="1" dirty="0">
                <a:solidFill>
                  <a:srgbClr val="A50021"/>
                </a:solidFill>
                <a:ea typeface="Times New Roman" panose="02020603050405020304" pitchFamily="18" charset="0"/>
              </a:rPr>
              <a:t>851.0-M-1</a:t>
            </a:r>
            <a:r>
              <a:rPr lang="en-US" sz="1200" dirty="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49" name="Rectangle 48"/>
          <p:cNvSpPr>
            <a:spLocks noChangeArrowheads="1"/>
          </p:cNvSpPr>
          <p:nvPr/>
        </p:nvSpPr>
        <p:spPr bwMode="auto">
          <a:xfrm>
            <a:off x="3497044" y="4177213"/>
            <a:ext cx="946165" cy="527428"/>
          </a:xfrm>
          <a:prstGeom prst="rect">
            <a:avLst/>
          </a:prstGeom>
          <a:solidFill>
            <a:srgbClr val="00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Memory Access</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Service</a:t>
            </a:r>
          </a:p>
          <a:p>
            <a:pPr marL="0" marR="0" algn="ctr">
              <a:spcBef>
                <a:spcPts val="0"/>
              </a:spcBef>
              <a:spcAft>
                <a:spcPts val="0"/>
              </a:spcAft>
            </a:pPr>
            <a:r>
              <a:rPr lang="en-US" sz="900" b="1" dirty="0">
                <a:solidFill>
                  <a:srgbClr val="A50021"/>
                </a:solidFill>
                <a:ea typeface="Times New Roman" panose="02020603050405020304" pitchFamily="18" charset="0"/>
              </a:rPr>
              <a:t>852.0-M-1</a:t>
            </a:r>
            <a:r>
              <a:rPr lang="en-US" sz="1200" dirty="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50" name="Rectangle 49"/>
          <p:cNvSpPr>
            <a:spLocks noChangeArrowheads="1"/>
          </p:cNvSpPr>
          <p:nvPr/>
        </p:nvSpPr>
        <p:spPr bwMode="auto">
          <a:xfrm>
            <a:off x="4544509" y="4175785"/>
            <a:ext cx="960759" cy="519386"/>
          </a:xfrm>
          <a:prstGeom prst="rect">
            <a:avLst/>
          </a:prstGeom>
          <a:solidFill>
            <a:srgbClr val="00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Synchronization</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Service</a:t>
            </a:r>
          </a:p>
          <a:p>
            <a:pPr marL="0" marR="0" algn="ctr">
              <a:spcBef>
                <a:spcPts val="0"/>
              </a:spcBef>
              <a:spcAft>
                <a:spcPts val="0"/>
              </a:spcAft>
            </a:pPr>
            <a:r>
              <a:rPr lang="en-US" sz="900" b="1" dirty="0">
                <a:solidFill>
                  <a:srgbClr val="A50021"/>
                </a:solidFill>
                <a:ea typeface="Times New Roman" panose="02020603050405020304" pitchFamily="18" charset="0"/>
              </a:rPr>
              <a:t>853.0-M-1</a:t>
            </a:r>
            <a:r>
              <a:rPr lang="en-US" sz="1200" dirty="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51" name="Rectangle 50"/>
          <p:cNvSpPr>
            <a:spLocks noChangeArrowheads="1"/>
          </p:cNvSpPr>
          <p:nvPr/>
        </p:nvSpPr>
        <p:spPr bwMode="auto">
          <a:xfrm>
            <a:off x="5629756" y="4178642"/>
            <a:ext cx="848924" cy="516529"/>
          </a:xfrm>
          <a:prstGeom prst="rect">
            <a:avLst/>
          </a:prstGeom>
          <a:solidFill>
            <a:srgbClr val="00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Device Discovery</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Service</a:t>
            </a:r>
            <a:endParaRPr lang="en-US" sz="900" dirty="0">
              <a:solidFill>
                <a:srgbClr val="000000"/>
              </a:solidFill>
              <a:effectLst/>
              <a:latin typeface="Tahoma" panose="020B0604030504040204" pitchFamily="34" charset="0"/>
              <a:ea typeface="Calibri" panose="020F0502020204030204" pitchFamily="34" charset="0"/>
            </a:endParaRPr>
          </a:p>
          <a:p>
            <a:pPr marL="0" marR="0" algn="ctr">
              <a:spcBef>
                <a:spcPts val="0"/>
              </a:spcBef>
              <a:spcAft>
                <a:spcPts val="0"/>
              </a:spcAft>
            </a:pPr>
            <a:r>
              <a:rPr lang="en-US" sz="900" b="1" dirty="0">
                <a:solidFill>
                  <a:srgbClr val="A50021"/>
                </a:solidFill>
                <a:ea typeface="Times New Roman" panose="02020603050405020304" pitchFamily="18" charset="0"/>
              </a:rPr>
              <a:t>854.0-M-1</a:t>
            </a:r>
          </a:p>
        </p:txBody>
      </p:sp>
      <p:sp>
        <p:nvSpPr>
          <p:cNvPr id="52" name="Rectangle 51"/>
          <p:cNvSpPr>
            <a:spLocks noChangeArrowheads="1"/>
          </p:cNvSpPr>
          <p:nvPr/>
        </p:nvSpPr>
        <p:spPr bwMode="auto">
          <a:xfrm>
            <a:off x="6678835" y="4175785"/>
            <a:ext cx="803414" cy="507893"/>
          </a:xfrm>
          <a:prstGeom prst="rect">
            <a:avLst/>
          </a:prstGeom>
          <a:solidFill>
            <a:srgbClr val="00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Test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Service</a:t>
            </a:r>
          </a:p>
          <a:p>
            <a:pPr algn="ctr">
              <a:spcBef>
                <a:spcPts val="0"/>
              </a:spcBef>
              <a:spcAft>
                <a:spcPts val="0"/>
              </a:spcAft>
            </a:pPr>
            <a:r>
              <a:rPr lang="en-US" sz="900" b="1" dirty="0">
                <a:solidFill>
                  <a:srgbClr val="A50021"/>
                </a:solidFill>
                <a:ea typeface="Times New Roman" panose="02020603050405020304" pitchFamily="18" charset="0"/>
              </a:rPr>
              <a:t>855.0-M-1</a:t>
            </a:r>
          </a:p>
        </p:txBody>
      </p:sp>
      <p:sp>
        <p:nvSpPr>
          <p:cNvPr id="53" name="Rectangle 52"/>
          <p:cNvSpPr>
            <a:spLocks noChangeArrowheads="1"/>
          </p:cNvSpPr>
          <p:nvPr/>
        </p:nvSpPr>
        <p:spPr bwMode="auto">
          <a:xfrm>
            <a:off x="2900944" y="4789499"/>
            <a:ext cx="4205691" cy="367429"/>
          </a:xfrm>
          <a:prstGeom prst="rect">
            <a:avLst/>
          </a:prstGeom>
          <a:solidFill>
            <a:srgbClr val="A9D18E"/>
          </a:solidFill>
          <a:ln w="12700">
            <a:solidFill>
              <a:srgbClr val="41719C"/>
            </a:solidFill>
            <a:miter lim="800000"/>
            <a:headEnd/>
            <a:tailEnd/>
          </a:ln>
        </p:spPr>
        <p:txBody>
          <a:bodyPr rot="0" vert="horz" wrap="square" lIns="91440" tIns="0" rIns="0" bIns="0" anchor="ctr" anchorCtr="0" upright="1">
            <a:noAutofit/>
          </a:bodyPr>
          <a:lstStyle/>
          <a:p>
            <a:pPr marL="0" marR="0" algn="ct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Datalink Convergence Protocols</a:t>
            </a:r>
            <a:endParaRPr lang="en-US" sz="1200">
              <a:effectLst/>
              <a:latin typeface="Times New Roman" panose="02020603050405020304" pitchFamily="18" charset="0"/>
              <a:ea typeface="Times New Roman" panose="02020603050405020304" pitchFamily="18" charset="0"/>
            </a:endParaRPr>
          </a:p>
        </p:txBody>
      </p:sp>
      <p:sp>
        <p:nvSpPr>
          <p:cNvPr id="54" name="Rectangle 53"/>
          <p:cNvSpPr>
            <a:spLocks noChangeArrowheads="1"/>
          </p:cNvSpPr>
          <p:nvPr/>
        </p:nvSpPr>
        <p:spPr bwMode="auto">
          <a:xfrm>
            <a:off x="2666314" y="5201385"/>
            <a:ext cx="738988" cy="559714"/>
          </a:xfrm>
          <a:prstGeom prst="rect">
            <a:avLst/>
          </a:prstGeom>
          <a:solidFill>
            <a:srgbClr val="FF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a:solidFill>
                  <a:srgbClr val="000000"/>
                </a:solidFill>
                <a:effectLst/>
                <a:latin typeface="Tahoma" panose="020B0604030504040204" pitchFamily="34" charset="0"/>
                <a:ea typeface="Calibri" panose="020F0502020204030204" pitchFamily="34" charset="0"/>
              </a:rPr>
              <a:t>Milbus</a:t>
            </a:r>
            <a:endParaRPr lang="en-US" sz="1200">
              <a:effectLst/>
              <a:latin typeface="Times New Roman" panose="02020603050405020304" pitchFamily="18" charset="0"/>
              <a:ea typeface="Times New Roman" panose="02020603050405020304" pitchFamily="18" charset="0"/>
            </a:endParaRPr>
          </a:p>
        </p:txBody>
      </p:sp>
      <p:sp>
        <p:nvSpPr>
          <p:cNvPr id="55" name="Rectangle 54"/>
          <p:cNvSpPr>
            <a:spLocks noChangeArrowheads="1"/>
          </p:cNvSpPr>
          <p:nvPr/>
        </p:nvSpPr>
        <p:spPr bwMode="auto">
          <a:xfrm>
            <a:off x="3665475" y="5206814"/>
            <a:ext cx="738166" cy="559714"/>
          </a:xfrm>
          <a:prstGeom prst="rect">
            <a:avLst/>
          </a:prstGeom>
          <a:solidFill>
            <a:srgbClr val="FFFFFF"/>
          </a:solidFill>
          <a:ln w="12700">
            <a:solidFill>
              <a:srgbClr val="000000"/>
            </a:solidFill>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a:solidFill>
                  <a:srgbClr val="000000"/>
                </a:solidFill>
                <a:effectLst/>
                <a:latin typeface="Tahoma" panose="020B0604030504040204" pitchFamily="34" charset="0"/>
                <a:ea typeface="Calibri" panose="020F0502020204030204" pitchFamily="34" charset="0"/>
              </a:rPr>
              <a:t>SpaceWire</a:t>
            </a:r>
            <a:endParaRPr lang="en-US" sz="1200">
              <a:effectLst/>
              <a:latin typeface="Times New Roman" panose="02020603050405020304" pitchFamily="18" charset="0"/>
              <a:ea typeface="Times New Roman" panose="02020603050405020304" pitchFamily="18" charset="0"/>
            </a:endParaRPr>
          </a:p>
        </p:txBody>
      </p:sp>
      <p:sp>
        <p:nvSpPr>
          <p:cNvPr id="56" name="Rectangle 55"/>
          <p:cNvSpPr>
            <a:spLocks noChangeArrowheads="1"/>
          </p:cNvSpPr>
          <p:nvPr/>
        </p:nvSpPr>
        <p:spPr bwMode="auto">
          <a:xfrm>
            <a:off x="4670531" y="5219242"/>
            <a:ext cx="738166" cy="559714"/>
          </a:xfrm>
          <a:prstGeom prst="rect">
            <a:avLst/>
          </a:prstGeom>
          <a:solidFill>
            <a:srgbClr val="FFFFFF"/>
          </a:solidFill>
          <a:ln w="12700">
            <a:solidFill>
              <a:srgbClr val="000000"/>
            </a:solidFill>
            <a:prstDash val="sysDash"/>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a:solidFill>
                  <a:srgbClr val="000000"/>
                </a:solidFill>
                <a:effectLst/>
                <a:latin typeface="Tahoma" panose="020B0604030504040204" pitchFamily="34" charset="0"/>
                <a:ea typeface="Times New Roman" panose="02020603050405020304" pitchFamily="18" charset="0"/>
              </a:rPr>
              <a:t>CAN</a:t>
            </a:r>
            <a:endParaRPr lang="en-US" sz="1200">
              <a:effectLst/>
              <a:latin typeface="Times New Roman" panose="02020603050405020304" pitchFamily="18" charset="0"/>
              <a:ea typeface="Times New Roman" panose="02020603050405020304" pitchFamily="18" charset="0"/>
            </a:endParaRPr>
          </a:p>
        </p:txBody>
      </p:sp>
      <p:sp>
        <p:nvSpPr>
          <p:cNvPr id="57" name="Rectangle 56"/>
          <p:cNvSpPr>
            <a:spLocks noChangeArrowheads="1"/>
          </p:cNvSpPr>
          <p:nvPr/>
        </p:nvSpPr>
        <p:spPr bwMode="auto">
          <a:xfrm>
            <a:off x="5656259" y="5239671"/>
            <a:ext cx="738166" cy="559714"/>
          </a:xfrm>
          <a:prstGeom prst="rect">
            <a:avLst/>
          </a:prstGeom>
          <a:solidFill>
            <a:srgbClr val="FFFFFF"/>
          </a:solidFill>
          <a:ln w="12700">
            <a:solidFill>
              <a:srgbClr val="000000"/>
            </a:solidFill>
            <a:prstDash val="sysDash"/>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a:solidFill>
                  <a:srgbClr val="000000"/>
                </a:solidFill>
                <a:effectLst/>
                <a:latin typeface="Tahoma" panose="020B0604030504040204" pitchFamily="34" charset="0"/>
                <a:ea typeface="Calibri" panose="020F0502020204030204" pitchFamily="34" charset="0"/>
              </a:rPr>
              <a:t>Wireless</a:t>
            </a:r>
            <a:endParaRPr lang="en-US" sz="1200">
              <a:effectLst/>
              <a:latin typeface="Times New Roman" panose="02020603050405020304" pitchFamily="18" charset="0"/>
              <a:ea typeface="Times New Roman" panose="02020603050405020304" pitchFamily="18" charset="0"/>
            </a:endParaRPr>
          </a:p>
        </p:txBody>
      </p:sp>
      <p:sp>
        <p:nvSpPr>
          <p:cNvPr id="60" name="Rectangle 2"/>
          <p:cNvSpPr>
            <a:spLocks noGrp="1" noChangeArrowheads="1"/>
          </p:cNvSpPr>
          <p:nvPr>
            <p:ph type="title"/>
          </p:nvPr>
        </p:nvSpPr>
        <p:spPr bwMode="auto">
          <a:xfrm>
            <a:off x="1053379" y="264665"/>
            <a:ext cx="7054386" cy="487362"/>
          </a:xfrm>
          <a:ln>
            <a:miter lim="800000"/>
            <a:headEnd/>
            <a:tailEnd/>
          </a:ln>
        </p:spPr>
        <p:txBody>
          <a:bodyPr vert="horz" wrap="square" lIns="91440" tIns="45720" rIns="91440" bIns="45720" numCol="1" anchor="t" anchorCtr="0" compatLnSpc="1">
            <a:prstTxWarp prst="textNoShape">
              <a:avLst/>
            </a:prstTxWarp>
          </a:bodyPr>
          <a:lstStyle/>
          <a:p>
            <a:r>
              <a:rPr lang="en-US" dirty="0" smtClean="0">
                <a:solidFill>
                  <a:srgbClr val="000099"/>
                </a:solidFill>
                <a:effectLst>
                  <a:outerShdw blurRad="38100" dist="38100" dir="2700000" algn="tl">
                    <a:srgbClr val="C0C0C0"/>
                  </a:outerShdw>
                </a:effectLst>
              </a:rPr>
              <a:t>SOIS-APP Book Re-alignment</a:t>
            </a:r>
            <a:endParaRPr lang="en-US" dirty="0">
              <a:solidFill>
                <a:srgbClr val="000099"/>
              </a:solidFill>
              <a:effectLst>
                <a:outerShdw blurRad="38100" dist="38100" dir="2700000" algn="tl">
                  <a:srgbClr val="C0C0C0"/>
                </a:outerShdw>
              </a:effectLst>
            </a:endParaRPr>
          </a:p>
        </p:txBody>
      </p:sp>
      <p:sp>
        <p:nvSpPr>
          <p:cNvPr id="61" name="Rectangle 60"/>
          <p:cNvSpPr>
            <a:spLocks noChangeArrowheads="1"/>
          </p:cNvSpPr>
          <p:nvPr/>
        </p:nvSpPr>
        <p:spPr bwMode="auto">
          <a:xfrm>
            <a:off x="6641987" y="5228755"/>
            <a:ext cx="738166" cy="559714"/>
          </a:xfrm>
          <a:prstGeom prst="rect">
            <a:avLst/>
          </a:prstGeom>
          <a:solidFill>
            <a:srgbClr val="FFFFFF"/>
          </a:solidFill>
          <a:ln w="12700">
            <a:solidFill>
              <a:srgbClr val="000000"/>
            </a:solidFill>
            <a:prstDash val="sysDash"/>
            <a:miter lim="800000"/>
            <a:headEnd/>
            <a:tailEnd/>
          </a:ln>
        </p:spPr>
        <p:txBody>
          <a:bodyPr rot="0" vert="horz" wrap="square" lIns="0" tIns="0" rIns="0" bIns="0" anchor="ctr" anchorCtr="0" upright="1">
            <a:noAutofit/>
          </a:bodyPr>
          <a:lstStyle/>
          <a:p>
            <a:pPr marL="0" marR="0" algn="ctr">
              <a:spcBef>
                <a:spcPts val="0"/>
              </a:spcBef>
              <a:spcAft>
                <a:spcPts val="0"/>
              </a:spcAft>
            </a:pPr>
            <a:r>
              <a:rPr lang="en-US" sz="800" dirty="0">
                <a:solidFill>
                  <a:srgbClr val="000000"/>
                </a:solidFill>
                <a:effectLst/>
                <a:latin typeface="Tahoma" panose="020B0604030504040204" pitchFamily="34" charset="0"/>
                <a:ea typeface="Calibri" panose="020F0502020204030204" pitchFamily="34" charset="0"/>
              </a:rPr>
              <a:t>ARINC 653</a:t>
            </a:r>
            <a:endParaRPr lang="en-US" sz="1200" dirty="0">
              <a:effectLst/>
              <a:latin typeface="Times New Roman" panose="02020603050405020304" pitchFamily="18" charset="0"/>
              <a:ea typeface="Times New Roman" panose="02020603050405020304" pitchFamily="18" charset="0"/>
            </a:endParaRPr>
          </a:p>
        </p:txBody>
      </p:sp>
      <p:sp>
        <p:nvSpPr>
          <p:cNvPr id="62" name="Rectangle 61"/>
          <p:cNvSpPr/>
          <p:nvPr/>
        </p:nvSpPr>
        <p:spPr>
          <a:xfrm>
            <a:off x="1138100" y="860870"/>
            <a:ext cx="7184240" cy="338554"/>
          </a:xfrm>
          <a:prstGeom prst="rect">
            <a:avLst/>
          </a:prstGeom>
        </p:spPr>
        <p:txBody>
          <a:bodyPr wrap="square">
            <a:spAutoFit/>
          </a:bodyPr>
          <a:lstStyle/>
          <a:p>
            <a:pPr algn="ctr"/>
            <a:r>
              <a:rPr lang="en-US" dirty="0">
                <a:solidFill>
                  <a:schemeClr val="accent2">
                    <a:lumMod val="75000"/>
                  </a:schemeClr>
                </a:solidFill>
              </a:rPr>
              <a:t>SPACECRAFT ONBOARD INTERFACE </a:t>
            </a:r>
            <a:r>
              <a:rPr lang="en-US" dirty="0" smtClean="0">
                <a:solidFill>
                  <a:schemeClr val="accent2">
                    <a:lumMod val="75000"/>
                  </a:schemeClr>
                </a:solidFill>
              </a:rPr>
              <a:t>SERVICES</a:t>
            </a:r>
            <a:r>
              <a:rPr lang="en-US" b="1" dirty="0" smtClean="0">
                <a:solidFill>
                  <a:schemeClr val="accent2">
                    <a:lumMod val="75000"/>
                  </a:schemeClr>
                </a:solidFill>
              </a:rPr>
              <a:t> </a:t>
            </a:r>
            <a:r>
              <a:rPr lang="en-US" b="1" dirty="0">
                <a:solidFill>
                  <a:schemeClr val="accent2">
                    <a:lumMod val="75000"/>
                  </a:schemeClr>
                </a:solidFill>
              </a:rPr>
              <a:t>850.0-G-2</a:t>
            </a:r>
          </a:p>
        </p:txBody>
      </p:sp>
      <p:sp>
        <p:nvSpPr>
          <p:cNvPr id="63" name="TextBox 62"/>
          <p:cNvSpPr txBox="1"/>
          <p:nvPr/>
        </p:nvSpPr>
        <p:spPr>
          <a:xfrm>
            <a:off x="1115521" y="5891164"/>
            <a:ext cx="7216847" cy="646331"/>
          </a:xfrm>
          <a:prstGeom prst="rect">
            <a:avLst/>
          </a:prstGeom>
          <a:noFill/>
        </p:spPr>
        <p:txBody>
          <a:bodyPr wrap="none" rtlCol="0">
            <a:spAutoFit/>
          </a:bodyPr>
          <a:lstStyle/>
          <a:p>
            <a:pPr marL="285750" indent="-285750">
              <a:buFont typeface="Arial" panose="020B0604020202020204" pitchFamily="34" charset="0"/>
              <a:buChar char="•"/>
            </a:pPr>
            <a:r>
              <a:rPr lang="en-US" sz="1200" dirty="0">
                <a:solidFill>
                  <a:schemeClr val="accent2">
                    <a:lumMod val="75000"/>
                  </a:schemeClr>
                </a:solidFill>
              </a:rPr>
              <a:t>Electronic Data Sheets and Common Dictionary of Terms - Overview and Rationale (</a:t>
            </a:r>
            <a:r>
              <a:rPr lang="en-US" sz="1200" dirty="0" smtClean="0">
                <a:solidFill>
                  <a:schemeClr val="accent2">
                    <a:lumMod val="75000"/>
                  </a:schemeClr>
                </a:solidFill>
              </a:rPr>
              <a:t>870.1-G)</a:t>
            </a:r>
            <a:endParaRPr lang="en-US" sz="1200" dirty="0">
              <a:solidFill>
                <a:schemeClr val="accent2">
                  <a:lumMod val="75000"/>
                </a:schemeClr>
              </a:solidFill>
            </a:endParaRPr>
          </a:p>
          <a:p>
            <a:pPr marL="285750" indent="-285750">
              <a:buFont typeface="Arial" panose="020B0604020202020204" pitchFamily="34" charset="0"/>
              <a:buChar char="•"/>
            </a:pPr>
            <a:r>
              <a:rPr lang="en-US" sz="1200" dirty="0">
                <a:solidFill>
                  <a:srgbClr val="FF0000"/>
                </a:solidFill>
              </a:rPr>
              <a:t>XML Specification for Electronic Data Sheets (876.0-R-2)</a:t>
            </a:r>
          </a:p>
          <a:p>
            <a:pPr marL="285750" indent="-285750">
              <a:buFont typeface="Arial" panose="020B0604020202020204" pitchFamily="34" charset="0"/>
              <a:buChar char="•"/>
            </a:pPr>
            <a:r>
              <a:rPr lang="en-US" sz="1200" dirty="0">
                <a:solidFill>
                  <a:srgbClr val="FF0000"/>
                </a:solidFill>
              </a:rPr>
              <a:t>Specification for Dictionary of Terms for Electronic Data Sheets (876.1-R-2)</a:t>
            </a:r>
          </a:p>
        </p:txBody>
      </p:sp>
      <p:sp>
        <p:nvSpPr>
          <p:cNvPr id="2" name="Oval 1"/>
          <p:cNvSpPr/>
          <p:nvPr/>
        </p:nvSpPr>
        <p:spPr bwMode="auto">
          <a:xfrm>
            <a:off x="2221640" y="2082548"/>
            <a:ext cx="6567255" cy="1090192"/>
          </a:xfrm>
          <a:prstGeom prst="ellipse">
            <a:avLst/>
          </a:prstGeom>
          <a:solidFill>
            <a:schemeClr val="bg1">
              <a:lumMod val="85000"/>
              <a:alpha val="53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 name="TextBox 2"/>
          <p:cNvSpPr txBox="1"/>
          <p:nvPr/>
        </p:nvSpPr>
        <p:spPr>
          <a:xfrm>
            <a:off x="6750307" y="3373101"/>
            <a:ext cx="1572033" cy="338554"/>
          </a:xfrm>
          <a:prstGeom prst="rect">
            <a:avLst/>
          </a:prstGeom>
          <a:noFill/>
        </p:spPr>
        <p:txBody>
          <a:bodyPr wrap="none" rtlCol="0">
            <a:spAutoFit/>
          </a:bodyPr>
          <a:lstStyle/>
          <a:p>
            <a:r>
              <a:rPr lang="en-US" dirty="0" smtClean="0"/>
              <a:t>To be Silvered</a:t>
            </a:r>
            <a:endParaRPr lang="en-US" dirty="0"/>
          </a:p>
        </p:txBody>
      </p:sp>
      <p:cxnSp>
        <p:nvCxnSpPr>
          <p:cNvPr id="5" name="Straight Arrow Connector 4"/>
          <p:cNvCxnSpPr/>
          <p:nvPr/>
        </p:nvCxnSpPr>
        <p:spPr bwMode="auto">
          <a:xfrm flipH="1" flipV="1">
            <a:off x="6022759" y="3205705"/>
            <a:ext cx="727548" cy="29263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16044280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625435"/>
            <a:ext cx="8872537" cy="58375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dirty="0" smtClean="0"/>
              <a:t>Goals for this meeting cycle:</a:t>
            </a:r>
          </a:p>
          <a:p>
            <a:pPr marL="800100" lvl="1" indent="-342900">
              <a:lnSpc>
                <a:spcPct val="120000"/>
              </a:lnSpc>
              <a:spcBef>
                <a:spcPts val="0"/>
              </a:spcBef>
              <a:buFont typeface="Arial" panose="020B0604020202020204" pitchFamily="34" charset="0"/>
              <a:buChar char="•"/>
            </a:pPr>
            <a:r>
              <a:rPr lang="en-US" b="0" dirty="0" smtClean="0"/>
              <a:t>Jointly with SOIS APP:</a:t>
            </a:r>
          </a:p>
          <a:p>
            <a:pPr marL="1257300" lvl="2" indent="-342900">
              <a:lnSpc>
                <a:spcPct val="120000"/>
              </a:lnSpc>
              <a:spcBef>
                <a:spcPts val="0"/>
              </a:spcBef>
              <a:buFont typeface="Arial" panose="020B0604020202020204" pitchFamily="34" charset="0"/>
              <a:buChar char="•"/>
            </a:pPr>
            <a:r>
              <a:rPr lang="en-US" b="0" dirty="0" smtClean="0"/>
              <a:t>update SOIS Architecture</a:t>
            </a:r>
          </a:p>
          <a:p>
            <a:pPr marL="1257300" lvl="2" indent="-342900">
              <a:lnSpc>
                <a:spcPct val="120000"/>
              </a:lnSpc>
              <a:spcBef>
                <a:spcPts val="0"/>
              </a:spcBef>
              <a:buFont typeface="Arial" panose="020B0604020202020204" pitchFamily="34" charset="0"/>
              <a:buChar char="•"/>
            </a:pPr>
            <a:r>
              <a:rPr lang="en-US" b="0" dirty="0" smtClean="0"/>
              <a:t>start EDS &amp; DoT discussion for use to interconnect components and related tool chains</a:t>
            </a:r>
          </a:p>
          <a:p>
            <a:pPr marL="1257300" lvl="2" indent="-342900">
              <a:lnSpc>
                <a:spcPct val="120000"/>
              </a:lnSpc>
              <a:spcBef>
                <a:spcPts val="0"/>
              </a:spcBef>
              <a:buFont typeface="Arial" panose="020B0604020202020204" pitchFamily="34" charset="0"/>
              <a:buChar char="•"/>
            </a:pPr>
            <a:r>
              <a:rPr lang="en-US" b="0" dirty="0"/>
              <a:t>come to joint understanding between MOIMS &amp; SOIS WG architectural </a:t>
            </a:r>
            <a:r>
              <a:rPr lang="en-US" b="0" dirty="0" smtClean="0"/>
              <a:t>alignment</a:t>
            </a:r>
          </a:p>
          <a:p>
            <a:pPr marL="800100" lvl="1" indent="-342900">
              <a:lnSpc>
                <a:spcPct val="120000"/>
              </a:lnSpc>
              <a:spcBef>
                <a:spcPts val="0"/>
              </a:spcBef>
              <a:buFont typeface="Arial" panose="020B0604020202020204" pitchFamily="34" charset="0"/>
              <a:buChar char="•"/>
            </a:pPr>
            <a:r>
              <a:rPr lang="en-US" b="0" dirty="0" smtClean="0"/>
              <a:t>Kick-off the SUBNET services 5 year book review – develop plan and commitment of resources</a:t>
            </a:r>
          </a:p>
          <a:p>
            <a:pPr marL="800100" lvl="1" indent="-342900">
              <a:lnSpc>
                <a:spcPct val="120000"/>
              </a:lnSpc>
              <a:spcBef>
                <a:spcPts val="0"/>
              </a:spcBef>
              <a:buFont typeface="Arial" panose="020B0604020202020204" pitchFamily="34" charset="0"/>
              <a:buChar char="•"/>
            </a:pPr>
            <a:r>
              <a:rPr lang="en-US" b="0" dirty="0" smtClean="0"/>
              <a:t>Review TTE efforts from ESA &amp; NASA</a:t>
            </a:r>
          </a:p>
          <a:p>
            <a:pPr marL="800100" lvl="1" indent="-342900">
              <a:lnSpc>
                <a:spcPct val="120000"/>
              </a:lnSpc>
              <a:spcBef>
                <a:spcPts val="0"/>
              </a:spcBef>
              <a:buFont typeface="Arial" panose="020B0604020202020204" pitchFamily="34" charset="0"/>
              <a:buChar char="•"/>
            </a:pPr>
            <a:r>
              <a:rPr lang="en-US" b="0" dirty="0" smtClean="0"/>
              <a:t>Review Serial RapidIO SUBNET service mappings</a:t>
            </a:r>
          </a:p>
          <a:p>
            <a:pPr marL="800100" lvl="1" indent="-342900">
              <a:lnSpc>
                <a:spcPct val="120000"/>
              </a:lnSpc>
              <a:spcBef>
                <a:spcPts val="0"/>
              </a:spcBef>
              <a:buFont typeface="Arial" panose="020B0604020202020204" pitchFamily="34" charset="0"/>
              <a:buChar char="•"/>
            </a:pPr>
            <a:r>
              <a:rPr lang="en-US" b="0" dirty="0" smtClean="0"/>
              <a:t>Plan for SUBNET service mapping</a:t>
            </a:r>
          </a:p>
          <a:p>
            <a:pPr>
              <a:lnSpc>
                <a:spcPct val="120000"/>
              </a:lnSpc>
              <a:spcBef>
                <a:spcPts val="0"/>
              </a:spcBef>
              <a:buSzPct val="95000"/>
            </a:pPr>
            <a:r>
              <a:rPr lang="en-US" dirty="0" smtClean="0"/>
              <a:t>Working </a:t>
            </a:r>
            <a:r>
              <a:rPr lang="en-US" dirty="0"/>
              <a:t>Group </a:t>
            </a:r>
            <a:r>
              <a:rPr lang="en-US" dirty="0" smtClean="0"/>
              <a:t>Status:</a:t>
            </a:r>
            <a:endParaRPr lang="en-US"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b="0" dirty="0" smtClean="0"/>
              <a:t>5 year book review plan and schedule developed  - added resources for 5 year book review from CAST and NASA.</a:t>
            </a:r>
          </a:p>
          <a:p>
            <a:pPr marL="747713" lvl="1" indent="-290513">
              <a:lnSpc>
                <a:spcPct val="120000"/>
              </a:lnSpc>
              <a:spcBef>
                <a:spcPts val="0"/>
              </a:spcBef>
              <a:buClr>
                <a:srgbClr val="000000"/>
              </a:buClr>
              <a:buSzPct val="95000"/>
              <a:buFont typeface="ArialMT" charset="0"/>
              <a:buChar char="•"/>
            </a:pPr>
            <a:r>
              <a:rPr lang="en-US" b="0" dirty="0" smtClean="0"/>
              <a:t>Reviewed TTE architecture from NASA and TTE efforts from ESA.</a:t>
            </a:r>
          </a:p>
          <a:p>
            <a:pPr marL="747713" lvl="1" indent="-290513">
              <a:lnSpc>
                <a:spcPct val="120000"/>
              </a:lnSpc>
              <a:spcBef>
                <a:spcPts val="0"/>
              </a:spcBef>
              <a:buClr>
                <a:srgbClr val="000000"/>
              </a:buClr>
              <a:buSzPct val="95000"/>
              <a:buFont typeface="ArialMT" charset="0"/>
              <a:buChar char="•"/>
            </a:pPr>
            <a:r>
              <a:rPr lang="en-US" b="0" dirty="0" smtClean="0"/>
              <a:t>Delay mapping activities until after 5 year review due to resources – have SRIO mappings but did not review (conflict with presenter)</a:t>
            </a:r>
          </a:p>
          <a:p>
            <a:pPr marL="747713" lvl="1" indent="-290513">
              <a:lnSpc>
                <a:spcPct val="120000"/>
              </a:lnSpc>
              <a:spcBef>
                <a:spcPts val="0"/>
              </a:spcBef>
              <a:buClr>
                <a:srgbClr val="000000"/>
              </a:buClr>
              <a:buSzPct val="95000"/>
              <a:buFont typeface="ArialMT" charset="0"/>
              <a:buChar char="•"/>
            </a:pPr>
            <a:r>
              <a:rPr lang="en-US" b="0" dirty="0"/>
              <a:t>NASA to start working to develop process for component interconnection of TTE components within SOIS EDS (new because effort being already being done at NASA/JSC – leverage free resources)</a:t>
            </a:r>
          </a:p>
          <a:p>
            <a:pPr marL="747713" lvl="1" indent="-290513">
              <a:lnSpc>
                <a:spcPct val="120000"/>
              </a:lnSpc>
              <a:spcBef>
                <a:spcPts val="0"/>
              </a:spcBef>
              <a:buClr>
                <a:srgbClr val="000000"/>
              </a:buClr>
              <a:buSzPct val="95000"/>
              <a:buFont typeface="ArialMT" charset="0"/>
              <a:buChar char="•"/>
            </a:pPr>
            <a:r>
              <a:rPr lang="en-US" b="0" dirty="0"/>
              <a:t>Jointly with APP</a:t>
            </a:r>
          </a:p>
          <a:p>
            <a:pPr marL="1204913" lvl="2" indent="-290513">
              <a:lnSpc>
                <a:spcPct val="120000"/>
              </a:lnSpc>
              <a:spcBef>
                <a:spcPts val="0"/>
              </a:spcBef>
              <a:buClr>
                <a:srgbClr val="000000"/>
              </a:buClr>
              <a:buSzPct val="95000"/>
              <a:buFont typeface="ArialMT" charset="0"/>
              <a:buChar char="•"/>
            </a:pPr>
            <a:r>
              <a:rPr lang="en-US" b="0" dirty="0"/>
              <a:t>Architecture review and plan to silver APP service books and move information to green book</a:t>
            </a:r>
          </a:p>
          <a:p>
            <a:pPr marL="1204913" lvl="2" indent="-290513">
              <a:lnSpc>
                <a:spcPct val="120000"/>
              </a:lnSpc>
              <a:spcBef>
                <a:spcPts val="0"/>
              </a:spcBef>
              <a:buClr>
                <a:srgbClr val="000000"/>
              </a:buClr>
              <a:buSzPct val="95000"/>
              <a:buFont typeface="ArialMT" charset="0"/>
              <a:buChar char="•"/>
            </a:pPr>
            <a:r>
              <a:rPr lang="en-US" b="0"/>
              <a:t>SOIS &amp; MOIMS have plan to review MAL and SEDS for overlap &amp; determine if translation is </a:t>
            </a:r>
            <a:r>
              <a:rPr lang="en-US" b="0" smtClean="0"/>
              <a:t>feasible</a:t>
            </a:r>
            <a:endParaRPr lang="en-US"/>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SOIS-SUBNET</a:t>
            </a:r>
            <a:r>
              <a:rPr lang="en-US" sz="2800" b="1" dirty="0" smtClean="0"/>
              <a:t> Executive Summary </a:t>
            </a:r>
            <a:endParaRPr lang="en-US" dirty="0"/>
          </a:p>
        </p:txBody>
      </p:sp>
    </p:spTree>
    <p:extLst>
      <p:ext uri="{BB962C8B-B14F-4D97-AF65-F5344CB8AC3E}">
        <p14:creationId xmlns:p14="http://schemas.microsoft.com/office/powerpoint/2010/main" val="2473778956"/>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5425" y="663841"/>
            <a:ext cx="8872537" cy="21506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dirty="0" smtClean="0"/>
              <a:t>Problems and Issues:</a:t>
            </a:r>
            <a:endParaRPr lang="en-US" dirty="0"/>
          </a:p>
          <a:p>
            <a:pPr marL="747713" lvl="1" indent="-290513">
              <a:lnSpc>
                <a:spcPct val="120000"/>
              </a:lnSpc>
              <a:spcBef>
                <a:spcPts val="0"/>
              </a:spcBef>
              <a:buClr>
                <a:srgbClr val="000000"/>
              </a:buClr>
              <a:buSzPct val="95000"/>
              <a:buFont typeface="ArialMT" charset="0"/>
              <a:buChar char="•"/>
            </a:pPr>
            <a:r>
              <a:rPr lang="en-US" b="0" dirty="0" smtClean="0"/>
              <a:t>Additional funding for NASA contractor to continue development of DoT &amp; EDS for SUBNET needs to be confirmed</a:t>
            </a:r>
          </a:p>
          <a:p>
            <a:pPr>
              <a:lnSpc>
                <a:spcPct val="120000"/>
              </a:lnSpc>
              <a:spcBef>
                <a:spcPts val="0"/>
              </a:spcBef>
              <a:buClr>
                <a:srgbClr val="000000"/>
              </a:buClr>
              <a:buSzPct val="95000"/>
            </a:pPr>
            <a:r>
              <a:rPr lang="en-US" dirty="0" smtClean="0"/>
              <a:t>Planning:</a:t>
            </a:r>
          </a:p>
          <a:p>
            <a:pPr marL="742950" lvl="1" indent="-285750">
              <a:lnSpc>
                <a:spcPct val="120000"/>
              </a:lnSpc>
              <a:spcBef>
                <a:spcPts val="0"/>
              </a:spcBef>
              <a:buClr>
                <a:srgbClr val="000000"/>
              </a:buClr>
              <a:buSzPct val="95000"/>
              <a:buFont typeface="Arial" panose="020B0604020202020204" pitchFamily="34" charset="0"/>
              <a:buChar char="•"/>
            </a:pPr>
            <a:r>
              <a:rPr lang="en-US" b="0" dirty="0" smtClean="0"/>
              <a:t>5 year book review for 5 books – 1 year review</a:t>
            </a:r>
          </a:p>
          <a:p>
            <a:pPr marL="742950" lvl="1" indent="-285750">
              <a:lnSpc>
                <a:spcPct val="120000"/>
              </a:lnSpc>
              <a:spcBef>
                <a:spcPts val="0"/>
              </a:spcBef>
              <a:buClr>
                <a:srgbClr val="000000"/>
              </a:buClr>
              <a:buSzPct val="95000"/>
              <a:buFont typeface="Arial" panose="020B0604020202020204" pitchFamily="34" charset="0"/>
              <a:buChar char="•"/>
            </a:pPr>
            <a:r>
              <a:rPr lang="en-US" b="0" dirty="0" smtClean="0"/>
              <a:t>Deletion </a:t>
            </a:r>
            <a:r>
              <a:rPr lang="en-US" b="0" dirty="0"/>
              <a:t>of SOIS SUBNET Deterministic Service </a:t>
            </a:r>
            <a:r>
              <a:rPr lang="en-US" b="0" dirty="0" smtClean="0"/>
              <a:t>book</a:t>
            </a: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SOIS-SUBNET</a:t>
            </a:r>
            <a:r>
              <a:rPr lang="en-US" sz="2800" b="1" dirty="0" smtClean="0"/>
              <a:t> Executive Summary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39588234"/>
              </p:ext>
            </p:extLst>
          </p:nvPr>
        </p:nvGraphicFramePr>
        <p:xfrm>
          <a:off x="232235" y="2812699"/>
          <a:ext cx="8687761" cy="3727106"/>
        </p:xfrm>
        <a:graphic>
          <a:graphicData uri="http://schemas.openxmlformats.org/drawingml/2006/table">
            <a:tbl>
              <a:tblPr/>
              <a:tblGrid>
                <a:gridCol w="1113745"/>
                <a:gridCol w="883315"/>
                <a:gridCol w="652885"/>
                <a:gridCol w="1902339"/>
                <a:gridCol w="1323681"/>
                <a:gridCol w="1613010"/>
                <a:gridCol w="1198786"/>
              </a:tblGrid>
              <a:tr h="572114">
                <a:tc>
                  <a:txBody>
                    <a:bodyPr/>
                    <a:lstStyle/>
                    <a:p>
                      <a:pPr algn="ctr" fontAlgn="t"/>
                      <a:r>
                        <a:rPr lang="en-US" sz="1200" b="1" i="0" u="none" strike="noStrike" dirty="0">
                          <a:solidFill>
                            <a:srgbClr val="000000"/>
                          </a:solidFill>
                          <a:effectLst/>
                          <a:latin typeface="Calibri"/>
                        </a:rPr>
                        <a:t>Area and WG </a:t>
                      </a:r>
                      <a:r>
                        <a:rPr lang="en-US" sz="1200" b="1" i="0" u="none" strike="noStrike" dirty="0" smtClean="0">
                          <a:solidFill>
                            <a:srgbClr val="000000"/>
                          </a:solidFill>
                          <a:effectLst/>
                          <a:latin typeface="Calibri"/>
                        </a:rPr>
                        <a:t>Name</a:t>
                      </a:r>
                      <a:endParaRPr lang="en-US" sz="1200" b="1" i="0" u="none" strike="noStrike" dirty="0">
                        <a:solidFill>
                          <a:srgbClr val="000000"/>
                        </a:solidFill>
                        <a:effectLst/>
                        <a:latin typeface="Calibri"/>
                      </a:endParaRPr>
                    </a:p>
                  </a:txBody>
                  <a:tcPr marL="10339" marR="10339" marT="1033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CCSDS Ref Nr</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smtClean="0">
                          <a:solidFill>
                            <a:srgbClr val="000000"/>
                          </a:solidFill>
                          <a:effectLst/>
                          <a:latin typeface="Calibri"/>
                        </a:rPr>
                        <a:t>Activity</a:t>
                      </a:r>
                      <a:endParaRPr lang="en-US" sz="1200" b="1"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Document Title</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Status</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Start and / or Target Publication Date</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Comments</a:t>
                      </a:r>
                    </a:p>
                  </a:txBody>
                  <a:tcPr marL="10339" marR="10339" marT="1033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525832">
                <a:tc>
                  <a:txBody>
                    <a:bodyPr/>
                    <a:lstStyle/>
                    <a:p>
                      <a:pPr algn="ctr" fontAlgn="t"/>
                      <a:r>
                        <a:rPr lang="en-US" sz="1200" u="none" strike="noStrike" dirty="0">
                          <a:effectLst/>
                          <a:latin typeface="Calibri"/>
                          <a:cs typeface="Calibri"/>
                        </a:rPr>
                        <a:t>SOIS</a:t>
                      </a:r>
                      <a:r>
                        <a:rPr lang="en-US" sz="1200" u="none" strike="noStrike" dirty="0" smtClean="0">
                          <a:effectLst/>
                          <a:latin typeface="Calibri"/>
                          <a:cs typeface="Calibri"/>
                        </a:rPr>
                        <a:t>-SUBNET</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smtClean="0">
                          <a:effectLst/>
                          <a:latin typeface="Calibri"/>
                          <a:cs typeface="Calibri"/>
                        </a:rPr>
                        <a:t>851.0</a:t>
                      </a:r>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smtClean="0">
                          <a:effectLst/>
                          <a:latin typeface="Calibri"/>
                          <a:cs typeface="Calibri"/>
                        </a:rPr>
                        <a:t>MB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SOIS Subnetwork</a:t>
                      </a:r>
                      <a:r>
                        <a:rPr lang="en-US" sz="1200" u="none" strike="noStrike" baseline="0" dirty="0" smtClean="0">
                          <a:effectLst/>
                          <a:latin typeface="Calibri"/>
                          <a:cs typeface="Calibri"/>
                        </a:rPr>
                        <a:t> Packet Service</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5-year book review</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cs typeface="Calibri"/>
                        </a:rPr>
                        <a:t>Start date: 01-Nov-2016</a:t>
                      </a:r>
                    </a:p>
                    <a:p>
                      <a:pPr algn="l" fontAlgn="t"/>
                      <a:r>
                        <a:rPr lang="en-US" sz="1200" b="0" i="0" u="none" strike="noStrike" dirty="0" smtClean="0">
                          <a:solidFill>
                            <a:srgbClr val="000000"/>
                          </a:solidFill>
                          <a:effectLst/>
                          <a:latin typeface="Calibri"/>
                          <a:cs typeface="Calibri"/>
                        </a:rPr>
                        <a:t>End date: 01-Nov-2017</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dirty="0">
                          <a:effectLst/>
                          <a:latin typeface="Calibri"/>
                          <a:cs typeface="Calibri"/>
                        </a:rPr>
                        <a:t>SOIS</a:t>
                      </a:r>
                      <a:r>
                        <a:rPr lang="en-US" sz="1200" u="none" strike="noStrike" dirty="0" smtClean="0">
                          <a:effectLst/>
                          <a:latin typeface="Calibri"/>
                          <a:cs typeface="Calibri"/>
                        </a:rPr>
                        <a:t>-SUBNET</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smtClean="0">
                          <a:effectLst/>
                          <a:latin typeface="Calibri"/>
                          <a:cs typeface="Calibri"/>
                        </a:rPr>
                        <a:t>852.0</a:t>
                      </a:r>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smtClean="0">
                          <a:effectLst/>
                          <a:latin typeface="Calibri"/>
                          <a:cs typeface="Calibri"/>
                        </a:rPr>
                        <a:t>MB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SOIS Subnetwork</a:t>
                      </a:r>
                      <a:r>
                        <a:rPr lang="en-US" sz="1200" u="none" strike="noStrike" baseline="0" dirty="0" smtClean="0">
                          <a:effectLst/>
                          <a:latin typeface="Calibri"/>
                          <a:cs typeface="Calibri"/>
                        </a:rPr>
                        <a:t> Memory Access Service</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5-year book review</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cs typeface="Calibri"/>
                        </a:rPr>
                        <a:t>Start date: 01-Nov-2016</a:t>
                      </a:r>
                    </a:p>
                    <a:p>
                      <a:pPr algn="l" fontAlgn="t"/>
                      <a:r>
                        <a:rPr lang="en-US" sz="1200" b="0" i="0" u="none" strike="noStrike" dirty="0" smtClean="0">
                          <a:solidFill>
                            <a:srgbClr val="000000"/>
                          </a:solidFill>
                          <a:effectLst/>
                          <a:latin typeface="Calibri"/>
                          <a:cs typeface="Calibri"/>
                        </a:rPr>
                        <a:t>End date: 01-Nov-2017</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dirty="0">
                          <a:effectLst/>
                          <a:latin typeface="Calibri"/>
                          <a:cs typeface="Calibri"/>
                        </a:rPr>
                        <a:t>SOIS</a:t>
                      </a:r>
                      <a:r>
                        <a:rPr lang="en-US" sz="1200" u="none" strike="noStrike" dirty="0" smtClean="0">
                          <a:effectLst/>
                          <a:latin typeface="Calibri"/>
                          <a:cs typeface="Calibri"/>
                        </a:rPr>
                        <a:t>-SUBNET</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smtClean="0">
                          <a:effectLst/>
                          <a:latin typeface="Calibri"/>
                          <a:cs typeface="Calibri"/>
                        </a:rPr>
                        <a:t>853.0</a:t>
                      </a:r>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smtClean="0">
                          <a:effectLst/>
                          <a:latin typeface="Calibri"/>
                          <a:cs typeface="Calibri"/>
                        </a:rPr>
                        <a:t>MB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SOIS Subnetwork</a:t>
                      </a:r>
                      <a:r>
                        <a:rPr lang="en-US" sz="1200" u="none" strike="noStrike" baseline="0" dirty="0" smtClean="0">
                          <a:effectLst/>
                          <a:latin typeface="Calibri"/>
                          <a:cs typeface="Calibri"/>
                        </a:rPr>
                        <a:t> Synchronization Service</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5-year book review</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cs typeface="Calibri"/>
                        </a:rPr>
                        <a:t>Start date: 01-Nov-2016</a:t>
                      </a:r>
                    </a:p>
                    <a:p>
                      <a:pPr algn="l" fontAlgn="t"/>
                      <a:r>
                        <a:rPr lang="en-US" sz="1200" b="0" i="0" u="none" strike="noStrike" dirty="0" smtClean="0">
                          <a:solidFill>
                            <a:srgbClr val="000000"/>
                          </a:solidFill>
                          <a:effectLst/>
                          <a:latin typeface="Calibri"/>
                          <a:cs typeface="Calibri"/>
                        </a:rPr>
                        <a:t>End date: 01-Nov-2017</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dirty="0">
                          <a:effectLst/>
                          <a:latin typeface="Calibri"/>
                          <a:cs typeface="Calibri"/>
                        </a:rPr>
                        <a:t>SOIS</a:t>
                      </a:r>
                      <a:r>
                        <a:rPr lang="en-US" sz="1200" u="none" strike="noStrike" dirty="0" smtClean="0">
                          <a:effectLst/>
                          <a:latin typeface="Calibri"/>
                          <a:cs typeface="Calibri"/>
                        </a:rPr>
                        <a:t>-SUBNET</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smtClean="0">
                          <a:effectLst/>
                          <a:latin typeface="Calibri"/>
                          <a:cs typeface="Calibri"/>
                        </a:rPr>
                        <a:t>854.0</a:t>
                      </a:r>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smtClean="0">
                          <a:effectLst/>
                          <a:latin typeface="Calibri"/>
                          <a:cs typeface="Calibri"/>
                        </a:rPr>
                        <a:t>MB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SOIS Subnetwork</a:t>
                      </a:r>
                      <a:r>
                        <a:rPr lang="en-US" sz="1200" u="none" strike="noStrike" baseline="0" dirty="0" smtClean="0">
                          <a:effectLst/>
                          <a:latin typeface="Calibri"/>
                          <a:cs typeface="Calibri"/>
                        </a:rPr>
                        <a:t> Device Discovery Service</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5-year book review</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cs typeface="Calibri"/>
                        </a:rPr>
                        <a:t>Start date: 01-Nov-2016</a:t>
                      </a:r>
                    </a:p>
                    <a:p>
                      <a:pPr algn="l" fontAlgn="t"/>
                      <a:r>
                        <a:rPr lang="en-US" sz="1200" b="0" i="0" u="none" strike="noStrike" dirty="0" smtClean="0">
                          <a:solidFill>
                            <a:srgbClr val="000000"/>
                          </a:solidFill>
                          <a:effectLst/>
                          <a:latin typeface="Calibri"/>
                          <a:cs typeface="Calibri"/>
                        </a:rPr>
                        <a:t>End date: 01-Nov-2017</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dirty="0">
                          <a:effectLst/>
                          <a:latin typeface="Calibri"/>
                          <a:cs typeface="Calibri"/>
                        </a:rPr>
                        <a:t>SOIS</a:t>
                      </a:r>
                      <a:r>
                        <a:rPr lang="en-US" sz="1200" u="none" strike="noStrike" dirty="0" smtClean="0">
                          <a:effectLst/>
                          <a:latin typeface="Calibri"/>
                          <a:cs typeface="Calibri"/>
                        </a:rPr>
                        <a:t>-SUBNET</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smtClean="0">
                          <a:effectLst/>
                          <a:latin typeface="Calibri"/>
                          <a:cs typeface="Calibri"/>
                        </a:rPr>
                        <a:t>855.0</a:t>
                      </a:r>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smtClean="0">
                          <a:effectLst/>
                          <a:latin typeface="Calibri"/>
                          <a:cs typeface="Calibri"/>
                        </a:rPr>
                        <a:t>MB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SOIS Subnetwork</a:t>
                      </a:r>
                      <a:r>
                        <a:rPr lang="en-US" sz="1200" u="none" strike="noStrike" baseline="0" dirty="0" smtClean="0">
                          <a:effectLst/>
                          <a:latin typeface="Calibri"/>
                          <a:cs typeface="Calibri"/>
                        </a:rPr>
                        <a:t> Test</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5-year book review</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cs typeface="Calibri"/>
                        </a:rPr>
                        <a:t>Start date: 01-Nov-2016</a:t>
                      </a:r>
                    </a:p>
                    <a:p>
                      <a:pPr algn="l" fontAlgn="t"/>
                      <a:r>
                        <a:rPr lang="en-US" sz="1200" b="0" i="0" u="none" strike="noStrike" dirty="0" smtClean="0">
                          <a:solidFill>
                            <a:srgbClr val="000000"/>
                          </a:solidFill>
                          <a:effectLst/>
                          <a:latin typeface="Calibri"/>
                          <a:cs typeface="Calibri"/>
                        </a:rPr>
                        <a:t>End date: 01-Nov-2017</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5832">
                <a:tc>
                  <a:txBody>
                    <a:bodyPr/>
                    <a:lstStyle/>
                    <a:p>
                      <a:pPr algn="ctr" fontAlgn="t"/>
                      <a:r>
                        <a:rPr lang="en-US" sz="1200" u="none" strike="noStrike" dirty="0">
                          <a:effectLst/>
                          <a:latin typeface="Calibri"/>
                          <a:cs typeface="Calibri"/>
                        </a:rPr>
                        <a:t>SOIS</a:t>
                      </a:r>
                      <a:r>
                        <a:rPr lang="en-US" sz="1200" u="none" strike="noStrike" dirty="0" smtClean="0">
                          <a:effectLst/>
                          <a:latin typeface="Calibri"/>
                          <a:cs typeface="Calibri"/>
                        </a:rPr>
                        <a:t>-SUBNET</a:t>
                      </a:r>
                      <a:endParaRPr lang="en-US" sz="1200" b="0" i="0" u="none" strike="noStrike" dirty="0">
                        <a:solidFill>
                          <a:srgbClr val="000000"/>
                        </a:solidFill>
                        <a:effectLst/>
                        <a:latin typeface="Calibri"/>
                        <a:cs typeface="Calibri"/>
                      </a:endParaRPr>
                    </a:p>
                  </a:txBody>
                  <a:tcPr marL="8414" marR="8414" marT="8414"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smtClean="0">
                          <a:effectLst/>
                          <a:latin typeface="Calibri"/>
                          <a:cs typeface="Calibri"/>
                        </a:rPr>
                        <a:t>856.0</a:t>
                      </a:r>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u="none" strike="noStrike" dirty="0" smtClean="0">
                          <a:effectLst/>
                          <a:latin typeface="Calibri"/>
                          <a:cs typeface="Calibri"/>
                        </a:rPr>
                        <a:t>MB</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SOIS Subnetwork</a:t>
                      </a:r>
                      <a:r>
                        <a:rPr lang="en-US" sz="1200" u="none" strike="noStrike" baseline="0" dirty="0" smtClean="0">
                          <a:effectLst/>
                          <a:latin typeface="Calibri"/>
                          <a:cs typeface="Calibri"/>
                        </a:rPr>
                        <a:t> Deterministic Service</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1200" b="0" i="0" u="none" strike="noStrike" dirty="0" smtClean="0">
                          <a:solidFill>
                            <a:schemeClr val="tx1"/>
                          </a:solidFill>
                          <a:effectLst/>
                          <a:latin typeface="Calibri"/>
                          <a:cs typeface="Calibri"/>
                        </a:rPr>
                        <a:t>To</a:t>
                      </a:r>
                      <a:r>
                        <a:rPr lang="en-US" sz="1200" b="0" i="0" u="none" strike="noStrike" baseline="0" dirty="0" smtClean="0">
                          <a:solidFill>
                            <a:schemeClr val="tx1"/>
                          </a:solidFill>
                          <a:effectLst/>
                          <a:latin typeface="Calibri"/>
                          <a:cs typeface="Calibri"/>
                        </a:rPr>
                        <a:t> be deleted</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200" u="none" strike="noStrike" dirty="0">
                          <a:effectLst/>
                          <a:latin typeface="Calibri"/>
                          <a:cs typeface="Calibri"/>
                        </a:rPr>
                        <a:t> </a:t>
                      </a:r>
                      <a:endParaRPr lang="en-US" sz="1200" b="0" i="0" u="none" strike="noStrike" dirty="0">
                        <a:solidFill>
                          <a:srgbClr val="000000"/>
                        </a:solidFill>
                        <a:effectLst/>
                        <a:latin typeface="Calibri"/>
                        <a:cs typeface="Calibri"/>
                      </a:endParaRPr>
                    </a:p>
                  </a:txBody>
                  <a:tcPr marL="8414" marR="8414" marT="8414"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698723030"/>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5425" y="663840"/>
            <a:ext cx="8872537" cy="60295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b="0" dirty="0" smtClean="0"/>
              <a:t>APP WG – most work joint with APP WG</a:t>
            </a:r>
          </a:p>
          <a:p>
            <a:pPr marL="1085850" lvl="2" indent="-171450">
              <a:lnSpc>
                <a:spcPct val="120000"/>
              </a:lnSpc>
              <a:spcBef>
                <a:spcPts val="0"/>
              </a:spcBef>
              <a:buClr>
                <a:srgbClr val="000000"/>
              </a:buClr>
              <a:buSzPct val="95000"/>
              <a:buFont typeface="Arial" panose="020B0604020202020204" pitchFamily="34" charset="0"/>
              <a:buChar char="•"/>
            </a:pPr>
            <a:r>
              <a:rPr lang="en-US" b="0" dirty="0" smtClean="0"/>
              <a:t>SEA SA </a:t>
            </a:r>
            <a:r>
              <a:rPr lang="en-US" b="0" dirty="0"/>
              <a:t>WG to discuss </a:t>
            </a:r>
            <a:r>
              <a:rPr lang="en-US" b="0" dirty="0" smtClean="0"/>
              <a:t>SOIS architecture</a:t>
            </a:r>
          </a:p>
          <a:p>
            <a:pPr marL="1085850" lvl="2" indent="-171450">
              <a:lnSpc>
                <a:spcPct val="120000"/>
              </a:lnSpc>
              <a:spcBef>
                <a:spcPts val="0"/>
              </a:spcBef>
              <a:buClr>
                <a:srgbClr val="000000"/>
              </a:buClr>
              <a:buSzPct val="95000"/>
              <a:buFont typeface="Arial" panose="020B0604020202020204" pitchFamily="34" charset="0"/>
              <a:buChar char="•"/>
            </a:pPr>
            <a:r>
              <a:rPr lang="en-US" b="0" dirty="0" smtClean="0"/>
              <a:t>MOIMS WGs to discuss alignment of activities related to MAL and SEDS</a:t>
            </a: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SOIS-SUBNET</a:t>
            </a:r>
            <a:r>
              <a:rPr lang="en-US" sz="2800" b="1" dirty="0" smtClean="0"/>
              <a:t> Executive Summary </a:t>
            </a:r>
            <a:endParaRPr lang="en-US" dirty="0"/>
          </a:p>
        </p:txBody>
      </p:sp>
    </p:spTree>
    <p:extLst>
      <p:ext uri="{BB962C8B-B14F-4D97-AF65-F5344CB8AC3E}">
        <p14:creationId xmlns:p14="http://schemas.microsoft.com/office/powerpoint/2010/main" val="889976719"/>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0" y="126170"/>
            <a:ext cx="91440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1588" lvl="1" algn="ctr" defTabSz="914400">
              <a:lnSpc>
                <a:spcPct val="90000"/>
              </a:lnSpc>
              <a:spcBef>
                <a:spcPts val="1600"/>
              </a:spcBef>
            </a:pPr>
            <a:r>
              <a:rPr lang="en-US" sz="2800" dirty="0" smtClean="0"/>
              <a:t>SOIS-WIR </a:t>
            </a:r>
            <a:r>
              <a:rPr lang="en-US" sz="2800" b="1" dirty="0" smtClean="0"/>
              <a:t>Resource Issues for Approved Projects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66274049"/>
              </p:ext>
            </p:extLst>
          </p:nvPr>
        </p:nvGraphicFramePr>
        <p:xfrm>
          <a:off x="185599" y="817460"/>
          <a:ext cx="8687761" cy="2322661"/>
        </p:xfrm>
        <a:graphic>
          <a:graphicData uri="http://schemas.openxmlformats.org/drawingml/2006/table">
            <a:tbl>
              <a:tblPr/>
              <a:tblGrid>
                <a:gridCol w="1113745"/>
                <a:gridCol w="883315"/>
                <a:gridCol w="652885"/>
                <a:gridCol w="1890076"/>
                <a:gridCol w="1335944"/>
                <a:gridCol w="1613010"/>
                <a:gridCol w="1198786"/>
              </a:tblGrid>
              <a:tr h="506596">
                <a:tc>
                  <a:txBody>
                    <a:bodyPr/>
                    <a:lstStyle/>
                    <a:p>
                      <a:pPr algn="ctr" fontAlgn="t"/>
                      <a:r>
                        <a:rPr lang="en-US" sz="1200" b="1" i="0" u="none" strike="noStrike" dirty="0">
                          <a:solidFill>
                            <a:srgbClr val="000000"/>
                          </a:solidFill>
                          <a:effectLst/>
                          <a:latin typeface="Calibri"/>
                        </a:rPr>
                        <a:t>Area and WG </a:t>
                      </a:r>
                      <a:r>
                        <a:rPr lang="en-US" sz="1200" b="1" i="0" u="none" strike="noStrike" dirty="0" smtClean="0">
                          <a:solidFill>
                            <a:srgbClr val="000000"/>
                          </a:solidFill>
                          <a:effectLst/>
                          <a:latin typeface="Calibri"/>
                        </a:rPr>
                        <a:t>Name</a:t>
                      </a:r>
                      <a:endParaRPr lang="en-US" sz="1200" b="1" i="0" u="none" strike="noStrike" dirty="0">
                        <a:solidFill>
                          <a:srgbClr val="000000"/>
                        </a:solidFill>
                        <a:effectLst/>
                        <a:latin typeface="Calibri"/>
                      </a:endParaRPr>
                    </a:p>
                  </a:txBody>
                  <a:tcPr marL="10339" marR="10339" marT="1033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CCSDS Ref Nr</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smtClean="0">
                          <a:solidFill>
                            <a:srgbClr val="000000"/>
                          </a:solidFill>
                          <a:effectLst/>
                          <a:latin typeface="Calibri"/>
                        </a:rPr>
                        <a:t>Activity</a:t>
                      </a:r>
                      <a:endParaRPr lang="en-US" sz="1200" b="1"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Document Title</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smtClean="0">
                          <a:solidFill>
                            <a:srgbClr val="000000"/>
                          </a:solidFill>
                          <a:effectLst/>
                          <a:latin typeface="Calibri"/>
                        </a:rPr>
                        <a:t>Target</a:t>
                      </a:r>
                      <a:r>
                        <a:rPr lang="en-US" sz="1200" b="1" i="0" u="none" strike="noStrike" baseline="0" dirty="0" smtClean="0">
                          <a:solidFill>
                            <a:srgbClr val="000000"/>
                          </a:solidFill>
                          <a:effectLst/>
                          <a:latin typeface="Calibri"/>
                        </a:rPr>
                        <a:t> Publication Date</a:t>
                      </a:r>
                      <a:endParaRPr lang="en-US" sz="1200" b="1"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smtClean="0">
                          <a:solidFill>
                            <a:srgbClr val="000000"/>
                          </a:solidFill>
                          <a:effectLst/>
                          <a:latin typeface="Calibri"/>
                        </a:rPr>
                        <a:t>Missing Resources</a:t>
                      </a:r>
                      <a:endParaRPr lang="en-US" sz="1200" b="1"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Comments</a:t>
                      </a:r>
                    </a:p>
                  </a:txBody>
                  <a:tcPr marL="10339" marR="10339" marT="1033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519519">
                <a:tc>
                  <a:txBody>
                    <a:bodyPr/>
                    <a:lstStyle/>
                    <a:p>
                      <a:pPr algn="ctr" fontAlgn="t"/>
                      <a:r>
                        <a:rPr lang="en-US" sz="1200" b="0" i="0" u="none" strike="noStrike" dirty="0" smtClean="0">
                          <a:solidFill>
                            <a:srgbClr val="000000"/>
                          </a:solidFill>
                          <a:effectLst/>
                          <a:latin typeface="Calibri"/>
                        </a:rPr>
                        <a:t>SOIS-WIR</a:t>
                      </a:r>
                      <a:endParaRPr lang="en-US" sz="1200" b="0" i="0" u="none" strike="noStrike" dirty="0">
                        <a:solidFill>
                          <a:srgbClr val="000000"/>
                        </a:solidFill>
                        <a:effectLst/>
                        <a:latin typeface="Calibri"/>
                      </a:endParaRPr>
                    </a:p>
                  </a:txBody>
                  <a:tcPr marL="10339" marR="10339" marT="1033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hr-HR" sz="1200" b="0" i="0" u="none" strike="noStrike" dirty="0">
                          <a:solidFill>
                            <a:srgbClr val="000000"/>
                          </a:solidFill>
                          <a:effectLst/>
                          <a:latin typeface="Calibri"/>
                        </a:rPr>
                        <a:t>883.0</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BB</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Calibri"/>
                        </a:rPr>
                        <a:t>Wireless Local Area Network</a:t>
                      </a: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1200" b="0" i="0" u="none" strike="noStrike" dirty="0" smtClean="0">
                          <a:solidFill>
                            <a:srgbClr val="000000"/>
                          </a:solidFill>
                          <a:effectLst/>
                          <a:latin typeface="Calibri"/>
                        </a:rPr>
                        <a:t>Moving to Draft</a:t>
                      </a:r>
                      <a:r>
                        <a:rPr lang="en-US" sz="1200" b="0" i="0" u="none" strike="noStrike" baseline="0" dirty="0" smtClean="0">
                          <a:solidFill>
                            <a:srgbClr val="000000"/>
                          </a:solidFill>
                          <a:effectLst/>
                          <a:latin typeface="Calibri"/>
                        </a:rPr>
                        <a:t> status</a:t>
                      </a:r>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200" b="0" i="0" u="none" strike="noStrike" dirty="0" smtClean="0">
                          <a:solidFill>
                            <a:srgbClr val="FF0000"/>
                          </a:solidFill>
                          <a:effectLst/>
                          <a:latin typeface="Calibri"/>
                        </a:rPr>
                        <a:t>All resources missing</a:t>
                      </a:r>
                      <a:endParaRPr lang="en-US" sz="1200" b="0" i="0" u="none" strike="noStrike" dirty="0">
                        <a:solidFill>
                          <a:srgbClr val="FF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rPr>
                        <a:t>Polling</a:t>
                      </a:r>
                      <a:r>
                        <a:rPr lang="en-US" sz="1200" b="0" i="0" u="none" strike="noStrike" baseline="0" dirty="0" smtClean="0">
                          <a:solidFill>
                            <a:srgbClr val="000000"/>
                          </a:solidFill>
                          <a:effectLst/>
                          <a:latin typeface="Calibri"/>
                        </a:rPr>
                        <a:t> agencies for interest</a:t>
                      </a:r>
                      <a:endParaRPr lang="en-US" sz="1200" b="0" i="0" u="none" strike="noStrike" dirty="0">
                        <a:solidFill>
                          <a:srgbClr val="000000"/>
                        </a:solidFill>
                        <a:effectLst/>
                        <a:latin typeface="Calibri"/>
                      </a:endParaRPr>
                    </a:p>
                  </a:txBody>
                  <a:tcPr marL="10339" marR="10339" marT="1033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519519">
                <a:tc>
                  <a:txBody>
                    <a:bodyPr/>
                    <a:lstStyle/>
                    <a:p>
                      <a:pPr algn="ctr" fontAlgn="t"/>
                      <a:r>
                        <a:rPr lang="en-US" sz="1200" u="none" strike="noStrike" dirty="0">
                          <a:effectLst/>
                          <a:latin typeface="Calibri"/>
                          <a:cs typeface="Calibri"/>
                        </a:rPr>
                        <a:t>SOIS-APP</a:t>
                      </a:r>
                      <a:endParaRPr lang="en-US" sz="1200" b="0" i="0" u="none" strike="noStrike" dirty="0">
                        <a:solidFill>
                          <a:srgbClr val="000000"/>
                        </a:solidFill>
                        <a:effectLst/>
                        <a:latin typeface="Calibri"/>
                        <a:cs typeface="Calibri"/>
                      </a:endParaRPr>
                    </a:p>
                  </a:txBody>
                  <a:tcPr marL="8193" marR="8193" marT="819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a:effectLst/>
                          <a:latin typeface="Calibri"/>
                          <a:cs typeface="Calibri"/>
                        </a:rPr>
                        <a:t>870.1</a:t>
                      </a:r>
                      <a:endParaRPr lang="en-US" sz="1200" b="0" i="0" u="none" strike="noStrike" dirty="0">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u="none" strike="noStrike" dirty="0">
                          <a:effectLst/>
                          <a:latin typeface="Calibri"/>
                          <a:cs typeface="Calibri"/>
                        </a:rPr>
                        <a:t>GB</a:t>
                      </a:r>
                      <a:endParaRPr lang="en-US" sz="1200" b="0" i="0" u="none" strike="noStrike" dirty="0">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1200" u="none" strike="noStrike" dirty="0">
                          <a:effectLst/>
                          <a:latin typeface="Calibri"/>
                          <a:cs typeface="Calibri"/>
                        </a:rPr>
                        <a:t>Electronic Data Sheets and Common Dictionary of Terms - Overview and Rationale</a:t>
                      </a:r>
                      <a:endParaRPr lang="en-US" sz="1200" b="0" i="0" u="none" strike="noStrike" dirty="0">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01-Oct-2017</a:t>
                      </a:r>
                      <a:endParaRPr lang="en-US" sz="1200" b="0" i="0" u="none" strike="noStrike" dirty="0">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a:solidFill>
                            <a:srgbClr val="FF0000"/>
                          </a:solidFill>
                          <a:effectLst/>
                          <a:latin typeface="Calibri"/>
                          <a:cs typeface="Calibri"/>
                        </a:rPr>
                        <a:t>1 WM </a:t>
                      </a:r>
                      <a:r>
                        <a:rPr lang="en-US" sz="1200" u="none" strike="noStrike" dirty="0" smtClean="0">
                          <a:solidFill>
                            <a:srgbClr val="FF0000"/>
                          </a:solidFill>
                          <a:effectLst/>
                          <a:latin typeface="Calibri"/>
                          <a:cs typeface="Calibri"/>
                        </a:rPr>
                        <a:t>2017</a:t>
                      </a:r>
                      <a:endParaRPr lang="en-US" sz="1200" b="0" i="0" u="none" strike="noStrike" dirty="0">
                        <a:solidFill>
                          <a:srgbClr val="FF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cs typeface="Calibri"/>
                        </a:rPr>
                        <a:t>Additional</a:t>
                      </a:r>
                      <a:r>
                        <a:rPr lang="en-US" sz="1200" b="0" i="0" u="none" strike="noStrike" baseline="0" dirty="0" smtClean="0">
                          <a:solidFill>
                            <a:srgbClr val="000000"/>
                          </a:solidFill>
                          <a:effectLst/>
                          <a:latin typeface="Calibri"/>
                          <a:cs typeface="Calibri"/>
                        </a:rPr>
                        <a:t> funding required for NASA book editor</a:t>
                      </a:r>
                      <a:endParaRPr lang="en-US" sz="1200" b="0" i="0" u="none" strike="noStrike" dirty="0">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519519">
                <a:tc>
                  <a:txBody>
                    <a:bodyPr/>
                    <a:lstStyle/>
                    <a:p>
                      <a:pPr algn="ctr" fontAlgn="t"/>
                      <a:r>
                        <a:rPr lang="en-US" sz="1200" u="none" strike="noStrike">
                          <a:effectLst/>
                          <a:latin typeface="Calibri"/>
                          <a:cs typeface="Calibri"/>
                        </a:rPr>
                        <a:t>SOIS-APP</a:t>
                      </a:r>
                      <a:endParaRPr lang="en-US" sz="1200" b="0" i="0" u="none" strike="noStrike">
                        <a:solidFill>
                          <a:srgbClr val="000000"/>
                        </a:solidFill>
                        <a:effectLst/>
                        <a:latin typeface="Calibri"/>
                        <a:cs typeface="Calibri"/>
                      </a:endParaRPr>
                    </a:p>
                  </a:txBody>
                  <a:tcPr marL="8193" marR="8193" marT="819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a:effectLst/>
                          <a:latin typeface="Calibri"/>
                          <a:cs typeface="Calibri"/>
                        </a:rPr>
                        <a:t>876.0</a:t>
                      </a:r>
                      <a:endParaRPr lang="en-US" sz="1200" b="0" i="0" u="none" strike="noStrike">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a:effectLst/>
                          <a:latin typeface="Calibri"/>
                          <a:cs typeface="Calibri"/>
                        </a:rPr>
                        <a:t>BB</a:t>
                      </a:r>
                      <a:endParaRPr lang="en-US" sz="1200" b="0" i="0" u="none" strike="noStrike">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a:effectLst/>
                          <a:latin typeface="Calibri"/>
                          <a:cs typeface="Calibri"/>
                        </a:rPr>
                        <a:t>XML Specification for Electronic Data Sheets for Onboard Devices and Software Components</a:t>
                      </a:r>
                      <a:endParaRPr lang="en-US" sz="1200" b="0" i="0" u="none" strike="noStrike">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u="none" strike="noStrike" dirty="0" smtClean="0">
                          <a:effectLst/>
                          <a:latin typeface="Calibri"/>
                          <a:cs typeface="Calibri"/>
                        </a:rPr>
                        <a:t>15-Jun-2018</a:t>
                      </a:r>
                      <a:endParaRPr lang="en-US" sz="1200" b="0" i="0" u="none" strike="noStrike" dirty="0">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200" u="none" strike="noStrike" dirty="0">
                          <a:solidFill>
                            <a:srgbClr val="FF0000"/>
                          </a:solidFill>
                          <a:effectLst/>
                          <a:latin typeface="Calibri"/>
                          <a:cs typeface="Calibri"/>
                        </a:rPr>
                        <a:t>4 WM </a:t>
                      </a:r>
                      <a:r>
                        <a:rPr lang="en-US" sz="1200" u="none" strike="noStrike" dirty="0" smtClean="0">
                          <a:solidFill>
                            <a:srgbClr val="FF0000"/>
                          </a:solidFill>
                          <a:effectLst/>
                          <a:latin typeface="Calibri"/>
                          <a:cs typeface="Calibri"/>
                        </a:rPr>
                        <a:t>2018</a:t>
                      </a:r>
                      <a:endParaRPr lang="en-US" sz="1200" b="0" i="0" u="none" strike="noStrike" dirty="0">
                        <a:solidFill>
                          <a:srgbClr val="FF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smtClean="0">
                          <a:solidFill>
                            <a:srgbClr val="000000"/>
                          </a:solidFill>
                          <a:effectLst/>
                          <a:latin typeface="Calibri"/>
                          <a:cs typeface="Calibri"/>
                        </a:rPr>
                        <a:t>Need</a:t>
                      </a:r>
                      <a:r>
                        <a:rPr lang="en-US" sz="1200" b="0" i="0" u="none" strike="noStrike" baseline="0" dirty="0" smtClean="0">
                          <a:solidFill>
                            <a:srgbClr val="000000"/>
                          </a:solidFill>
                          <a:effectLst/>
                          <a:latin typeface="Calibri"/>
                          <a:cs typeface="Calibri"/>
                        </a:rPr>
                        <a:t> commitment from ESA for completion of prototype effort</a:t>
                      </a:r>
                      <a:endParaRPr lang="en-US" sz="1200" b="0" i="0" u="none" strike="noStrike" dirty="0">
                        <a:solidFill>
                          <a:srgbClr val="000000"/>
                        </a:solidFill>
                        <a:effectLst/>
                        <a:latin typeface="Calibri"/>
                        <a:cs typeface="Calibri"/>
                      </a:endParaRPr>
                    </a:p>
                  </a:txBody>
                  <a:tcPr marL="8193" marR="8193" marT="819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1697482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SOIS </a:t>
            </a:r>
            <a:r>
              <a:rPr lang="en-US" sz="2800" b="1" dirty="0" smtClean="0"/>
              <a:t>Upcoming New Work Items</a:t>
            </a:r>
          </a:p>
        </p:txBody>
      </p:sp>
      <p:graphicFrame>
        <p:nvGraphicFramePr>
          <p:cNvPr id="3" name="Table 2"/>
          <p:cNvGraphicFramePr>
            <a:graphicFrameLocks noGrp="1"/>
          </p:cNvGraphicFramePr>
          <p:nvPr>
            <p:extLst>
              <p:ext uri="{D42A27DB-BD31-4B8C-83A1-F6EECF244321}">
                <p14:modId xmlns:p14="http://schemas.microsoft.com/office/powerpoint/2010/main" val="1644476901"/>
              </p:ext>
            </p:extLst>
          </p:nvPr>
        </p:nvGraphicFramePr>
        <p:xfrm>
          <a:off x="193830" y="1086295"/>
          <a:ext cx="8679531" cy="1845038"/>
        </p:xfrm>
        <a:graphic>
          <a:graphicData uri="http://schemas.openxmlformats.org/drawingml/2006/table">
            <a:tbl>
              <a:tblPr/>
              <a:tblGrid>
                <a:gridCol w="799853"/>
                <a:gridCol w="794469"/>
                <a:gridCol w="680973"/>
                <a:gridCol w="1286283"/>
                <a:gridCol w="1286283"/>
                <a:gridCol w="528839"/>
                <a:gridCol w="614480"/>
                <a:gridCol w="537670"/>
                <a:gridCol w="537670"/>
                <a:gridCol w="1613011"/>
              </a:tblGrid>
              <a:tr h="383810">
                <a:tc>
                  <a:txBody>
                    <a:bodyPr/>
                    <a:lstStyle/>
                    <a:p>
                      <a:pPr algn="ctr" fontAlgn="t"/>
                      <a:r>
                        <a:rPr lang="en-US" sz="1200" b="1" i="0" u="none" strike="noStrike" dirty="0">
                          <a:solidFill>
                            <a:srgbClr val="000000"/>
                          </a:solidFill>
                          <a:effectLst/>
                          <a:latin typeface="Calibri"/>
                        </a:rPr>
                        <a:t>Area and WG name</a:t>
                      </a:r>
                    </a:p>
                  </a:txBody>
                  <a:tcPr marL="8926" marR="8926" marT="8926"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CCSDS Ref Nr</a:t>
                      </a:r>
                    </a:p>
                  </a:txBody>
                  <a:tcPr marL="8926" marR="8926" marT="8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smtClean="0">
                          <a:solidFill>
                            <a:srgbClr val="000000"/>
                          </a:solidFill>
                          <a:effectLst/>
                          <a:latin typeface="Calibri"/>
                        </a:rPr>
                        <a:t>Activity</a:t>
                      </a:r>
                      <a:endParaRPr lang="en-US" sz="1200" b="1" i="0" u="none" strike="noStrike" dirty="0">
                        <a:solidFill>
                          <a:srgbClr val="000000"/>
                        </a:solidFill>
                        <a:effectLst/>
                        <a:latin typeface="Calibri"/>
                      </a:endParaRPr>
                    </a:p>
                  </a:txBody>
                  <a:tcPr marL="8926" marR="8926" marT="8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Document Title</a:t>
                      </a:r>
                    </a:p>
                  </a:txBody>
                  <a:tcPr marL="8926" marR="8926" marT="8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Target Start / Publication Date</a:t>
                      </a:r>
                    </a:p>
                  </a:txBody>
                  <a:tcPr marL="8926" marR="8926" marT="8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4">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alibri"/>
                        </a:rPr>
                        <a:t>Resources Needed (Total, Editor, Proto 1, Proto 2)</a:t>
                      </a:r>
                    </a:p>
                    <a:p>
                      <a:pPr algn="ctr" fontAlgn="t"/>
                      <a:endParaRPr lang="en-US" sz="1200" b="1" i="0" u="none" strike="noStrike" dirty="0">
                        <a:solidFill>
                          <a:srgbClr val="000000"/>
                        </a:solidFill>
                        <a:effectLst/>
                        <a:latin typeface="Calibri"/>
                      </a:endParaRPr>
                    </a:p>
                  </a:txBody>
                  <a:tcPr marL="8926" marR="8926" marT="8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t"/>
                      <a:endParaRPr lang="en-US" sz="1200" b="1" i="0" u="none" strike="noStrike" dirty="0">
                        <a:solidFill>
                          <a:srgbClr val="000000"/>
                        </a:solidFill>
                        <a:effectLst/>
                        <a:latin typeface="Calibri"/>
                      </a:endParaRPr>
                    </a:p>
                  </a:txBody>
                  <a:tcPr marL="8926" marR="8926" marT="8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t"/>
                      <a:endParaRPr lang="en-US" sz="1200" b="1" i="0" u="none" strike="noStrike" dirty="0">
                        <a:solidFill>
                          <a:srgbClr val="000000"/>
                        </a:solidFill>
                        <a:effectLst/>
                        <a:latin typeface="Calibri"/>
                      </a:endParaRPr>
                    </a:p>
                  </a:txBody>
                  <a:tcPr marL="8926" marR="8926" marT="8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algn="ctr" fontAlgn="t"/>
                      <a:endParaRPr lang="en-US" sz="1200" b="1" i="0" u="none" strike="noStrike" dirty="0">
                        <a:solidFill>
                          <a:srgbClr val="000000"/>
                        </a:solidFill>
                        <a:effectLst/>
                        <a:latin typeface="Calibri"/>
                      </a:endParaRPr>
                    </a:p>
                  </a:txBody>
                  <a:tcPr marL="8926" marR="8926" marT="8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a:rPr>
                        <a:t>Comments</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Rationale</a:t>
                      </a:r>
                      <a:br>
                        <a:rPr lang="en-US" sz="1200" b="1" i="0" u="none" strike="noStrike" dirty="0">
                          <a:solidFill>
                            <a:srgbClr val="000000"/>
                          </a:solidFill>
                          <a:effectLst/>
                          <a:latin typeface="Calibri"/>
                        </a:rPr>
                      </a:br>
                      <a:r>
                        <a:rPr lang="en-US" sz="1200" b="1" i="0" u="none" strike="noStrike" dirty="0">
                          <a:solidFill>
                            <a:srgbClr val="000000"/>
                          </a:solidFill>
                          <a:effectLst/>
                          <a:latin typeface="Calibri"/>
                        </a:rPr>
                        <a:t>What if not started?</a:t>
                      </a:r>
                    </a:p>
                  </a:txBody>
                  <a:tcPr marL="8926" marR="8926" marT="8926"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383810">
                <a:tc>
                  <a:txBody>
                    <a:bodyPr/>
                    <a:lstStyle/>
                    <a:p>
                      <a:pPr algn="ctr" fontAlgn="t"/>
                      <a:r>
                        <a:rPr lang="en-US" sz="1200" u="none" strike="noStrike" dirty="0">
                          <a:effectLst/>
                          <a:latin typeface="Calibri"/>
                          <a:cs typeface="Calibri"/>
                        </a:rPr>
                        <a:t>SOIS-APP</a:t>
                      </a:r>
                      <a:endParaRPr lang="en-US" sz="1200" b="0" i="0" u="none" strike="noStrike" dirty="0">
                        <a:solidFill>
                          <a:srgbClr val="000000"/>
                        </a:solidFill>
                        <a:effectLst/>
                        <a:latin typeface="Calibri"/>
                        <a:cs typeface="Calibri"/>
                      </a:endParaRPr>
                    </a:p>
                  </a:txBody>
                  <a:tcPr marL="7312" marR="7312" marT="73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smtClean="0">
                          <a:effectLst/>
                          <a:latin typeface="Calibri"/>
                          <a:cs typeface="Calibri"/>
                        </a:rPr>
                        <a:t>850.0</a:t>
                      </a:r>
                      <a:endParaRPr lang="en-US" sz="1200" b="0" i="0" u="none" strike="noStrike" dirty="0">
                        <a:solidFill>
                          <a:srgbClr val="000000"/>
                        </a:solidFill>
                        <a:effectLst/>
                        <a:latin typeface="Calibri"/>
                        <a:cs typeface="Calibri"/>
                      </a:endParaRPr>
                    </a:p>
                  </a:txBody>
                  <a:tcPr marL="7312" marR="7312" marT="7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a:effectLst/>
                          <a:latin typeface="Calibri"/>
                          <a:cs typeface="Calibri"/>
                        </a:rPr>
                        <a:t>GB</a:t>
                      </a:r>
                      <a:endParaRPr lang="en-US" sz="1200" b="0" i="0" u="none" strike="noStrike" dirty="0">
                        <a:solidFill>
                          <a:srgbClr val="000000"/>
                        </a:solidFill>
                        <a:effectLst/>
                        <a:latin typeface="Calibri"/>
                        <a:cs typeface="Calibri"/>
                      </a:endParaRPr>
                    </a:p>
                  </a:txBody>
                  <a:tcPr marL="7312" marR="7312" marT="7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a:effectLst/>
                          <a:latin typeface="Calibri"/>
                          <a:cs typeface="Calibri"/>
                        </a:rPr>
                        <a:t>Spacecraft Onboard Interface Services</a:t>
                      </a:r>
                      <a:endParaRPr lang="en-US" sz="1200" b="0" i="0" u="none" strike="noStrike" dirty="0">
                        <a:solidFill>
                          <a:srgbClr val="000000"/>
                        </a:solidFill>
                        <a:effectLst/>
                        <a:latin typeface="Calibri"/>
                        <a:cs typeface="Calibri"/>
                      </a:endParaRPr>
                    </a:p>
                  </a:txBody>
                  <a:tcPr marL="7312" marR="7312" marT="7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u="none" strike="noStrike" dirty="0" smtClean="0">
                          <a:effectLst/>
                          <a:latin typeface="Calibri"/>
                          <a:cs typeface="Calibri"/>
                        </a:rPr>
                        <a:t>Start:</a:t>
                      </a:r>
                      <a:r>
                        <a:rPr lang="en-US" sz="1200" u="none" strike="noStrike" baseline="0" dirty="0" smtClean="0">
                          <a:effectLst/>
                          <a:latin typeface="Calibri"/>
                          <a:cs typeface="Calibri"/>
                        </a:rPr>
                        <a:t> 15-Nov-2016</a:t>
                      </a:r>
                      <a:r>
                        <a:rPr lang="en-US" sz="1200" u="none" strike="noStrike" dirty="0">
                          <a:effectLst/>
                          <a:latin typeface="Calibri"/>
                          <a:cs typeface="Calibri"/>
                        </a:rPr>
                        <a:t/>
                      </a:r>
                      <a:br>
                        <a:rPr lang="en-US" sz="1200" u="none" strike="noStrike" dirty="0">
                          <a:effectLst/>
                          <a:latin typeface="Calibri"/>
                          <a:cs typeface="Calibri"/>
                        </a:rPr>
                      </a:br>
                      <a:r>
                        <a:rPr lang="en-US" sz="1200" u="none" strike="noStrike" dirty="0" smtClean="0">
                          <a:effectLst/>
                          <a:latin typeface="Calibri"/>
                          <a:cs typeface="Calibri"/>
                        </a:rPr>
                        <a:t>End:</a:t>
                      </a:r>
                      <a:r>
                        <a:rPr lang="en-US" sz="1200" u="none" strike="noStrike" baseline="0" dirty="0" smtClean="0">
                          <a:effectLst/>
                          <a:latin typeface="Calibri"/>
                          <a:cs typeface="Calibri"/>
                        </a:rPr>
                        <a:t> 01-Oct-2017</a:t>
                      </a:r>
                      <a:endParaRPr lang="en-US" sz="1200" b="0" i="0" u="none" strike="noStrike" dirty="0">
                        <a:solidFill>
                          <a:srgbClr val="000000"/>
                        </a:solidFill>
                        <a:effectLst/>
                        <a:latin typeface="Calibri"/>
                        <a:cs typeface="Calibri"/>
                      </a:endParaRPr>
                    </a:p>
                  </a:txBody>
                  <a:tcPr marL="7312" marR="7312" marT="7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smtClean="0">
                          <a:solidFill>
                            <a:srgbClr val="000000"/>
                          </a:solidFill>
                          <a:effectLst/>
                          <a:latin typeface="Calibri"/>
                          <a:cs typeface="Calibri"/>
                        </a:rPr>
                        <a:t>2017</a:t>
                      </a:r>
                      <a:endParaRPr lang="en-US" sz="1200" b="0" i="0" u="none" strike="noStrike" dirty="0">
                        <a:solidFill>
                          <a:srgbClr val="000000"/>
                        </a:solidFill>
                        <a:effectLst/>
                        <a:latin typeface="Calibri"/>
                        <a:cs typeface="Calibri"/>
                      </a:endParaRPr>
                    </a:p>
                  </a:txBody>
                  <a:tcPr marL="7312" marR="7312" marT="7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smtClean="0">
                          <a:solidFill>
                            <a:srgbClr val="000000"/>
                          </a:solidFill>
                          <a:effectLst/>
                          <a:latin typeface="Calibri"/>
                          <a:cs typeface="Calibri"/>
                        </a:rPr>
                        <a:t>4 WMs</a:t>
                      </a:r>
                      <a:endParaRPr lang="en-US" sz="1200" b="0" i="0" u="none" strike="noStrike" dirty="0">
                        <a:solidFill>
                          <a:srgbClr val="000000"/>
                        </a:solidFill>
                        <a:effectLst/>
                        <a:latin typeface="Calibri"/>
                        <a:cs typeface="Calibri"/>
                      </a:endParaRPr>
                    </a:p>
                  </a:txBody>
                  <a:tcPr marL="7312" marR="7312" marT="7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smtClean="0">
                          <a:solidFill>
                            <a:srgbClr val="000000"/>
                          </a:solidFill>
                          <a:effectLst/>
                          <a:latin typeface="Calibri"/>
                          <a:cs typeface="Calibri"/>
                        </a:rPr>
                        <a:t>N/A</a:t>
                      </a:r>
                      <a:endParaRPr lang="en-US" sz="1200" b="0" i="0" u="none" strike="noStrike" dirty="0">
                        <a:solidFill>
                          <a:srgbClr val="000000"/>
                        </a:solidFill>
                        <a:effectLst/>
                        <a:latin typeface="Calibri"/>
                        <a:cs typeface="Calibri"/>
                      </a:endParaRPr>
                    </a:p>
                  </a:txBody>
                  <a:tcPr marL="7312" marR="7312" marT="7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smtClean="0">
                          <a:solidFill>
                            <a:srgbClr val="000000"/>
                          </a:solidFill>
                          <a:effectLst/>
                          <a:latin typeface="Calibri"/>
                          <a:cs typeface="Calibri"/>
                        </a:rPr>
                        <a:t>N/A</a:t>
                      </a:r>
                      <a:endParaRPr lang="en-US" sz="1200" b="0" i="0" u="none" strike="noStrike" dirty="0">
                        <a:solidFill>
                          <a:srgbClr val="000000"/>
                        </a:solidFill>
                        <a:effectLst/>
                        <a:latin typeface="Calibri"/>
                        <a:cs typeface="Calibri"/>
                      </a:endParaRPr>
                    </a:p>
                  </a:txBody>
                  <a:tcPr marL="7312" marR="7312" marT="7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u="none" strike="noStrike" dirty="0" smtClean="0">
                          <a:effectLst/>
                        </a:rPr>
                        <a:t>Update with new architecture views and user's guide content. This effort replaces the  Spacecraft Onboard Interfaces Services User’s Guide effort</a:t>
                      </a:r>
                      <a:endParaRPr lang="en-US" sz="1200" b="0" i="0" u="none" strike="noStrike" dirty="0" smtClean="0">
                        <a:solidFill>
                          <a:srgbClr val="000000"/>
                        </a:solidFill>
                        <a:effectLst/>
                        <a:latin typeface="Calibri" panose="020F0502020204030204" pitchFamily="34" charset="0"/>
                      </a:endParaRPr>
                    </a:p>
                  </a:txBody>
                  <a:tcPr marL="7312" marR="7312" marT="73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76200" y="274638"/>
            <a:ext cx="89154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effectLst/>
              </a:rPr>
              <a:t>Additional CCSDS Documents in the CTE Queue</a:t>
            </a:r>
            <a:endParaRPr lang="en-US" sz="2800" dirty="0">
              <a:effectLst/>
            </a:endParaRPr>
          </a:p>
        </p:txBody>
      </p:sp>
      <p:sp>
        <p:nvSpPr>
          <p:cNvPr id="5" name="Rectangle 3"/>
          <p:cNvSpPr txBox="1">
            <a:spLocks noChangeArrowheads="1"/>
          </p:cNvSpPr>
          <p:nvPr/>
        </p:nvSpPr>
        <p:spPr bwMode="auto">
          <a:xfrm>
            <a:off x="200717" y="990600"/>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marL="682625" lvl="2" indent="0">
              <a:lnSpc>
                <a:spcPts val="1500"/>
              </a:lnSpc>
              <a:spcBef>
                <a:spcPts val="300"/>
              </a:spcBef>
              <a:spcAft>
                <a:spcPts val="0"/>
              </a:spcAft>
              <a:buNone/>
            </a:pPr>
            <a:r>
              <a:rPr lang="en-US" sz="1600" dirty="0" smtClean="0">
                <a:solidFill>
                  <a:schemeClr val="accent1">
                    <a:lumMod val="50000"/>
                  </a:schemeClr>
                </a:solidFill>
              </a:rPr>
              <a:t>							</a:t>
            </a:r>
            <a:r>
              <a:rPr lang="en-US" sz="1600" dirty="0">
                <a:solidFill>
                  <a:schemeClr val="accent1">
                    <a:lumMod val="50000"/>
                  </a:schemeClr>
                </a:solidFill>
              </a:rPr>
              <a:t> </a:t>
            </a:r>
            <a:r>
              <a:rPr lang="en-US" sz="1600" dirty="0" smtClean="0">
                <a:solidFill>
                  <a:schemeClr val="accent1">
                    <a:lumMod val="50000"/>
                  </a:schemeClr>
                </a:solidFill>
              </a:rPr>
              <a:t>              	 </a:t>
            </a:r>
            <a:r>
              <a:rPr lang="en-US" sz="1600" dirty="0" smtClean="0">
                <a:solidFill>
                  <a:schemeClr val="accent1">
                    <a:lumMod val="50000"/>
                  </a:schemeClr>
                </a:solidFill>
              </a:rPr>
              <a:t>Received</a:t>
            </a:r>
            <a:endParaRPr lang="en-US" sz="1600" dirty="0" smtClean="0">
              <a:solidFill>
                <a:schemeClr val="accent1">
                  <a:lumMod val="50000"/>
                </a:schemeClr>
              </a:solidFill>
            </a:endParaRPr>
          </a:p>
          <a:p>
            <a:pPr>
              <a:lnSpc>
                <a:spcPts val="1500"/>
              </a:lnSpc>
              <a:spcBef>
                <a:spcPts val="300"/>
              </a:spcBef>
              <a:spcAft>
                <a:spcPts val="0"/>
              </a:spcAft>
            </a:pPr>
            <a:r>
              <a:rPr lang="en-GB" sz="1600" u="sng" dirty="0" smtClean="0"/>
              <a:t>PUBLICATION</a:t>
            </a:r>
          </a:p>
          <a:p>
            <a:pPr>
              <a:lnSpc>
                <a:spcPts val="1500"/>
              </a:lnSpc>
              <a:spcBef>
                <a:spcPts val="300"/>
              </a:spcBef>
              <a:spcAft>
                <a:spcPts val="0"/>
              </a:spcAft>
            </a:pPr>
            <a:endParaRPr lang="en-GB" sz="1600" u="sng" dirty="0" smtClean="0"/>
          </a:p>
          <a:p>
            <a:pPr>
              <a:lnSpc>
                <a:spcPts val="1500"/>
              </a:lnSpc>
              <a:spcBef>
                <a:spcPts val="300"/>
              </a:spcBef>
              <a:spcAft>
                <a:spcPts val="1200"/>
              </a:spcAft>
            </a:pPr>
            <a:r>
              <a:rPr lang="en-GB" sz="1600" dirty="0">
                <a:solidFill>
                  <a:srgbClr val="000099"/>
                </a:solidFill>
              </a:rPr>
              <a:t>Simple Schedule Format Specification 				</a:t>
            </a:r>
            <a:r>
              <a:rPr lang="en-GB" sz="1600" dirty="0" smtClean="0">
                <a:solidFill>
                  <a:srgbClr val="FF0000"/>
                </a:solidFill>
              </a:rPr>
              <a:t>July 2015</a:t>
            </a:r>
            <a:r>
              <a:rPr lang="en-GB" sz="1600" dirty="0" smtClean="0">
                <a:solidFill>
                  <a:srgbClr val="000099"/>
                </a:solidFill>
              </a:rPr>
              <a:t>  </a:t>
            </a:r>
            <a:endParaRPr lang="en-GB" sz="1600" u="sng" dirty="0" smtClean="0"/>
          </a:p>
          <a:p>
            <a:pPr>
              <a:lnSpc>
                <a:spcPts val="1500"/>
              </a:lnSpc>
              <a:spcBef>
                <a:spcPts val="300"/>
              </a:spcBef>
              <a:spcAft>
                <a:spcPts val="1200"/>
              </a:spcAft>
            </a:pPr>
            <a:r>
              <a:rPr lang="en-GB" sz="1600" dirty="0">
                <a:solidFill>
                  <a:srgbClr val="000099"/>
                </a:solidFill>
              </a:rPr>
              <a:t>CSS CSTS Cross Support Transfer Service—Specification Framework</a:t>
            </a:r>
            <a:r>
              <a:rPr lang="en-GB" sz="1600" dirty="0">
                <a:solidFill>
                  <a:srgbClr val="7030A0"/>
                </a:solidFill>
              </a:rPr>
              <a:t>	</a:t>
            </a:r>
            <a:r>
              <a:rPr lang="en-GB" sz="1600" dirty="0" smtClean="0">
                <a:solidFill>
                  <a:srgbClr val="FF0000"/>
                </a:solidFill>
              </a:rPr>
              <a:t>Sept 2016</a:t>
            </a:r>
            <a:r>
              <a:rPr lang="en-GB" sz="1600" dirty="0" smtClean="0">
                <a:solidFill>
                  <a:srgbClr val="7030A0"/>
                </a:solidFill>
              </a:rPr>
              <a:t> </a:t>
            </a:r>
            <a:endParaRPr lang="en-GB" sz="1600" dirty="0">
              <a:solidFill>
                <a:srgbClr val="7030A0"/>
              </a:solidFill>
            </a:endParaRPr>
          </a:p>
          <a:p>
            <a:pPr>
              <a:lnSpc>
                <a:spcPts val="1500"/>
              </a:lnSpc>
              <a:spcBef>
                <a:spcPts val="300"/>
              </a:spcBef>
              <a:spcAft>
                <a:spcPts val="1200"/>
              </a:spcAft>
            </a:pPr>
            <a:r>
              <a:rPr lang="en-GB" sz="1600" dirty="0" smtClean="0">
                <a:solidFill>
                  <a:srgbClr val="000099"/>
                </a:solidFill>
              </a:rPr>
              <a:t>MOIMS SM&amp;C Mission </a:t>
            </a:r>
            <a:r>
              <a:rPr lang="en-GB" sz="1600" dirty="0">
                <a:solidFill>
                  <a:srgbClr val="000099"/>
                </a:solidFill>
              </a:rPr>
              <a:t>Operations Monitor &amp; Control </a:t>
            </a:r>
            <a:r>
              <a:rPr lang="en-GB" sz="1600" dirty="0" smtClean="0">
                <a:solidFill>
                  <a:srgbClr val="000099"/>
                </a:solidFill>
              </a:rPr>
              <a:t>Services</a:t>
            </a:r>
            <a:r>
              <a:rPr lang="en-GB" sz="1600" dirty="0" smtClean="0">
                <a:solidFill>
                  <a:srgbClr val="7030A0"/>
                </a:solidFill>
              </a:rPr>
              <a:t>	</a:t>
            </a:r>
            <a:r>
              <a:rPr lang="en-GB" sz="1600" dirty="0" smtClean="0">
                <a:solidFill>
                  <a:srgbClr val="7030A0"/>
                </a:solidFill>
              </a:rPr>
              <a:t>	</a:t>
            </a:r>
            <a:r>
              <a:rPr lang="en-GB" sz="1600" dirty="0" smtClean="0">
                <a:solidFill>
                  <a:srgbClr val="FF0000"/>
                </a:solidFill>
              </a:rPr>
              <a:t>Sept </a:t>
            </a:r>
            <a:r>
              <a:rPr lang="en-GB" sz="1600" dirty="0" smtClean="0">
                <a:solidFill>
                  <a:srgbClr val="FF0000"/>
                </a:solidFill>
              </a:rPr>
              <a:t>2016</a:t>
            </a:r>
            <a:r>
              <a:rPr lang="en-GB" sz="1600" dirty="0" smtClean="0">
                <a:solidFill>
                  <a:srgbClr val="7030A0"/>
                </a:solidFill>
              </a:rPr>
              <a:t> </a:t>
            </a:r>
          </a:p>
          <a:p>
            <a:pPr>
              <a:lnSpc>
                <a:spcPts val="1500"/>
              </a:lnSpc>
              <a:spcBef>
                <a:spcPts val="300"/>
              </a:spcBef>
              <a:spcAft>
                <a:spcPts val="1200"/>
              </a:spcAft>
            </a:pPr>
            <a:r>
              <a:rPr lang="en-GB" sz="1600" dirty="0">
                <a:solidFill>
                  <a:srgbClr val="00B050"/>
                </a:solidFill>
              </a:rPr>
              <a:t>SOIS Wireless </a:t>
            </a:r>
            <a:r>
              <a:rPr lang="en-GB" sz="1600" dirty="0" smtClean="0">
                <a:solidFill>
                  <a:srgbClr val="00B050"/>
                </a:solidFill>
              </a:rPr>
              <a:t>NW </a:t>
            </a:r>
            <a:r>
              <a:rPr lang="en-GB" sz="1600" dirty="0" err="1" smtClean="0">
                <a:solidFill>
                  <a:srgbClr val="00B050"/>
                </a:solidFill>
              </a:rPr>
              <a:t>Comms</a:t>
            </a:r>
            <a:r>
              <a:rPr lang="en-GB" sz="1600" dirty="0" smtClean="0">
                <a:solidFill>
                  <a:srgbClr val="00B050"/>
                </a:solidFill>
              </a:rPr>
              <a:t> </a:t>
            </a:r>
            <a:r>
              <a:rPr lang="en-GB" sz="1600" dirty="0">
                <a:solidFill>
                  <a:srgbClr val="00B050"/>
                </a:solidFill>
              </a:rPr>
              <a:t>Overview for Space Mission </a:t>
            </a:r>
            <a:r>
              <a:rPr lang="en-GB" sz="1600" dirty="0" smtClean="0">
                <a:solidFill>
                  <a:srgbClr val="00B050"/>
                </a:solidFill>
              </a:rPr>
              <a:t>Ops   </a:t>
            </a:r>
            <a:r>
              <a:rPr lang="en-GB" sz="1600" dirty="0">
                <a:solidFill>
                  <a:schemeClr val="accent2"/>
                </a:solidFill>
              </a:rPr>
              <a:t>	</a:t>
            </a:r>
            <a:r>
              <a:rPr lang="en-GB" sz="1600" dirty="0" smtClean="0">
                <a:solidFill>
                  <a:schemeClr val="accent2"/>
                </a:solidFill>
              </a:rPr>
              <a:t>	</a:t>
            </a:r>
            <a:r>
              <a:rPr lang="en-GB" sz="1600" dirty="0" smtClean="0">
                <a:solidFill>
                  <a:srgbClr val="FF0000"/>
                </a:solidFill>
              </a:rPr>
              <a:t>March </a:t>
            </a:r>
            <a:r>
              <a:rPr lang="en-GB" sz="1600" dirty="0" smtClean="0">
                <a:solidFill>
                  <a:srgbClr val="FF0000"/>
                </a:solidFill>
              </a:rPr>
              <a:t>2016</a:t>
            </a:r>
            <a:endParaRPr lang="en-GB" sz="1600" dirty="0">
              <a:solidFill>
                <a:srgbClr val="FF0000"/>
              </a:solidFill>
            </a:endParaRPr>
          </a:p>
          <a:p>
            <a:pPr>
              <a:lnSpc>
                <a:spcPts val="1500"/>
              </a:lnSpc>
              <a:spcBef>
                <a:spcPts val="300"/>
              </a:spcBef>
              <a:spcAft>
                <a:spcPts val="1200"/>
              </a:spcAft>
            </a:pPr>
            <a:r>
              <a:rPr lang="en-GB" sz="1600" dirty="0">
                <a:solidFill>
                  <a:srgbClr val="00B050"/>
                </a:solidFill>
              </a:rPr>
              <a:t>Real-Time Weather and Atmospheric Characterization 		</a:t>
            </a:r>
            <a:r>
              <a:rPr lang="en-GB" sz="1600" dirty="0" smtClean="0">
                <a:solidFill>
                  <a:srgbClr val="00B050"/>
                </a:solidFill>
              </a:rPr>
              <a:t>	</a:t>
            </a:r>
            <a:r>
              <a:rPr lang="en-GB" sz="1600" dirty="0" smtClean="0">
                <a:solidFill>
                  <a:srgbClr val="FF0000"/>
                </a:solidFill>
              </a:rPr>
              <a:t>April </a:t>
            </a:r>
            <a:r>
              <a:rPr lang="en-GB" sz="1600" dirty="0" smtClean="0">
                <a:solidFill>
                  <a:srgbClr val="FF0000"/>
                </a:solidFill>
              </a:rPr>
              <a:t>2016</a:t>
            </a:r>
          </a:p>
          <a:p>
            <a:pPr>
              <a:lnSpc>
                <a:spcPts val="1500"/>
              </a:lnSpc>
              <a:spcBef>
                <a:spcPts val="300"/>
              </a:spcBef>
              <a:spcAft>
                <a:spcPts val="1200"/>
              </a:spcAft>
            </a:pPr>
            <a:r>
              <a:rPr lang="en-GB" sz="1600" dirty="0" smtClean="0">
                <a:solidFill>
                  <a:srgbClr val="00B050"/>
                </a:solidFill>
              </a:rPr>
              <a:t>Simultaneous </a:t>
            </a:r>
            <a:r>
              <a:rPr lang="en-GB" sz="1600" dirty="0">
                <a:solidFill>
                  <a:srgbClr val="00B050"/>
                </a:solidFill>
              </a:rPr>
              <a:t>Transmission of GMSK Telemetry and PN Ranging 	</a:t>
            </a:r>
            <a:r>
              <a:rPr lang="en-GB" sz="1600" dirty="0" smtClean="0">
                <a:solidFill>
                  <a:srgbClr val="FF0000"/>
                </a:solidFill>
              </a:rPr>
              <a:t>June 2016</a:t>
            </a:r>
          </a:p>
          <a:p>
            <a:pPr>
              <a:lnSpc>
                <a:spcPts val="1500"/>
              </a:lnSpc>
              <a:spcBef>
                <a:spcPts val="300"/>
              </a:spcBef>
              <a:spcAft>
                <a:spcPts val="1200"/>
              </a:spcAft>
            </a:pPr>
            <a:r>
              <a:rPr lang="en-GB" sz="1600" dirty="0" smtClean="0">
                <a:solidFill>
                  <a:srgbClr val="000099"/>
                </a:solidFill>
              </a:rPr>
              <a:t>CFDP (missing completion of YB)		</a:t>
            </a:r>
            <a:r>
              <a:rPr lang="en-GB" sz="1600" dirty="0" smtClean="0">
                <a:solidFill>
                  <a:srgbClr val="FF0000"/>
                </a:solidFill>
              </a:rPr>
              <a:t>			Sept 2015</a:t>
            </a:r>
            <a:endParaRPr lang="en-GB" sz="1600" dirty="0">
              <a:solidFill>
                <a:srgbClr val="FF0000"/>
              </a:solidFill>
            </a:endParaRPr>
          </a:p>
          <a:p>
            <a:pPr marL="0" indent="0">
              <a:lnSpc>
                <a:spcPts val="1500"/>
              </a:lnSpc>
              <a:spcBef>
                <a:spcPts val="300"/>
              </a:spcBef>
              <a:spcAft>
                <a:spcPts val="0"/>
              </a:spcAft>
              <a:buNone/>
            </a:pPr>
            <a:endParaRPr lang="en-GB" sz="1600" u="sng" dirty="0"/>
          </a:p>
          <a:p>
            <a:pPr>
              <a:lnSpc>
                <a:spcPts val="1500"/>
              </a:lnSpc>
              <a:spcBef>
                <a:spcPts val="300"/>
              </a:spcBef>
              <a:spcAft>
                <a:spcPts val="0"/>
              </a:spcAft>
            </a:pPr>
            <a:r>
              <a:rPr lang="en-GB" sz="1600" u="sng" dirty="0" smtClean="0"/>
              <a:t>AGENCY REVIEW</a:t>
            </a:r>
          </a:p>
          <a:p>
            <a:pPr>
              <a:lnSpc>
                <a:spcPts val="1500"/>
              </a:lnSpc>
              <a:spcBef>
                <a:spcPts val="300"/>
              </a:spcBef>
              <a:spcAft>
                <a:spcPts val="0"/>
              </a:spcAft>
            </a:pPr>
            <a:endParaRPr lang="en-GB" sz="1600" u="sng" dirty="0" smtClean="0"/>
          </a:p>
          <a:p>
            <a:pPr>
              <a:lnSpc>
                <a:spcPts val="1500"/>
              </a:lnSpc>
              <a:spcBef>
                <a:spcPts val="300"/>
              </a:spcBef>
              <a:spcAft>
                <a:spcPts val="1200"/>
              </a:spcAft>
            </a:pPr>
            <a:r>
              <a:rPr lang="en-GB" sz="1600" dirty="0">
                <a:solidFill>
                  <a:srgbClr val="000099"/>
                </a:solidFill>
              </a:rPr>
              <a:t>Spectral Pre-Processing Transform for </a:t>
            </a:r>
            <a:r>
              <a:rPr lang="en-GB" sz="1600" dirty="0" smtClean="0">
                <a:solidFill>
                  <a:srgbClr val="000099"/>
                </a:solidFill>
              </a:rPr>
              <a:t>MH </a:t>
            </a:r>
            <a:r>
              <a:rPr lang="en-GB" sz="1600" dirty="0">
                <a:solidFill>
                  <a:srgbClr val="000099"/>
                </a:solidFill>
              </a:rPr>
              <a:t>Image Compression </a:t>
            </a:r>
            <a:r>
              <a:rPr lang="en-GB" sz="1600" dirty="0">
                <a:solidFill>
                  <a:srgbClr val="7030A0"/>
                </a:solidFill>
              </a:rPr>
              <a:t>	</a:t>
            </a:r>
            <a:r>
              <a:rPr lang="en-GB" sz="1600" dirty="0" smtClean="0">
                <a:solidFill>
                  <a:srgbClr val="7030A0"/>
                </a:solidFill>
              </a:rPr>
              <a:t>	</a:t>
            </a:r>
            <a:r>
              <a:rPr lang="en-GB" sz="1600" dirty="0" smtClean="0">
                <a:solidFill>
                  <a:srgbClr val="FF0000"/>
                </a:solidFill>
              </a:rPr>
              <a:t>May </a:t>
            </a:r>
            <a:r>
              <a:rPr lang="en-GB" sz="1600" dirty="0" smtClean="0">
                <a:solidFill>
                  <a:srgbClr val="FF0000"/>
                </a:solidFill>
              </a:rPr>
              <a:t>2016</a:t>
            </a:r>
            <a:endParaRPr lang="en-GB" sz="1600" dirty="0" smtClean="0">
              <a:solidFill>
                <a:srgbClr val="FF0066"/>
              </a:solidFill>
            </a:endParaRPr>
          </a:p>
          <a:p>
            <a:pPr>
              <a:lnSpc>
                <a:spcPts val="1500"/>
              </a:lnSpc>
              <a:spcBef>
                <a:spcPts val="300"/>
              </a:spcBef>
              <a:spcAft>
                <a:spcPts val="1200"/>
              </a:spcAft>
            </a:pPr>
            <a:r>
              <a:rPr lang="en-GB" sz="1600" dirty="0" smtClean="0">
                <a:solidFill>
                  <a:srgbClr val="FF0066"/>
                </a:solidFill>
              </a:rPr>
              <a:t>Mission </a:t>
            </a:r>
            <a:r>
              <a:rPr lang="en-GB" sz="1600" dirty="0">
                <a:solidFill>
                  <a:srgbClr val="FF0066"/>
                </a:solidFill>
              </a:rPr>
              <a:t>Operations Message Abstraction Layer—C++ API  		</a:t>
            </a:r>
            <a:r>
              <a:rPr lang="en-GB" sz="1600" dirty="0" smtClean="0">
                <a:solidFill>
                  <a:srgbClr val="FF0000"/>
                </a:solidFill>
              </a:rPr>
              <a:t>August 2016</a:t>
            </a:r>
            <a:endParaRPr lang="en-GB" sz="1600" dirty="0">
              <a:solidFill>
                <a:srgbClr val="FF0000"/>
              </a:solidFill>
            </a:endParaRPr>
          </a:p>
          <a:p>
            <a:pPr>
              <a:lnSpc>
                <a:spcPts val="1500"/>
              </a:lnSpc>
              <a:spcBef>
                <a:spcPts val="300"/>
              </a:spcBef>
              <a:spcAft>
                <a:spcPts val="1200"/>
              </a:spcAft>
            </a:pPr>
            <a:endParaRPr lang="en-GB" sz="1600" dirty="0" smtClean="0">
              <a:solidFill>
                <a:schemeClr val="accent2"/>
              </a:solidFill>
            </a:endParaRPr>
          </a:p>
          <a:p>
            <a:pPr marL="0" indent="0">
              <a:lnSpc>
                <a:spcPts val="1500"/>
              </a:lnSpc>
              <a:spcBef>
                <a:spcPts val="300"/>
              </a:spcBef>
              <a:spcAft>
                <a:spcPts val="0"/>
              </a:spcAft>
              <a:buNone/>
            </a:pPr>
            <a:endParaRPr lang="en-GB" sz="1600" dirty="0">
              <a:solidFill>
                <a:schemeClr val="accent2"/>
              </a:solidFill>
            </a:endParaRPr>
          </a:p>
        </p:txBody>
      </p:sp>
    </p:spTree>
    <p:extLst>
      <p:ext uri="{BB962C8B-B14F-4D97-AF65-F5344CB8AC3E}">
        <p14:creationId xmlns:p14="http://schemas.microsoft.com/office/powerpoint/2010/main" val="18071885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SOIS-WIR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Resolution 1: Request poll for publication of 880.0 </a:t>
            </a:r>
            <a:r>
              <a:rPr lang="en-US" sz="2000" b="0" dirty="0">
                <a:solidFill>
                  <a:srgbClr val="000000"/>
                </a:solidFill>
                <a:latin typeface="Calibri"/>
              </a:rPr>
              <a:t>Wireless Network Communications Overview for Space Mission </a:t>
            </a:r>
            <a:r>
              <a:rPr lang="en-US" sz="2000" b="0" dirty="0" smtClean="0">
                <a:solidFill>
                  <a:srgbClr val="000000"/>
                </a:solidFill>
                <a:latin typeface="Calibri"/>
              </a:rPr>
              <a:t>Operations Green Book, </a:t>
            </a:r>
            <a:r>
              <a:rPr lang="en-US" sz="2000" b="0" dirty="0">
                <a:solidFill>
                  <a:srgbClr val="000000"/>
                </a:solidFill>
                <a:latin typeface="Calibri"/>
              </a:rPr>
              <a:t>Issue </a:t>
            </a:r>
            <a:r>
              <a:rPr lang="en-US" sz="2000" b="0" dirty="0" smtClean="0">
                <a:solidFill>
                  <a:srgbClr val="000000"/>
                </a:solidFill>
                <a:latin typeface="Calibri"/>
              </a:rPr>
              <a:t>3</a:t>
            </a:r>
            <a:br>
              <a:rPr lang="en-US" sz="2000" b="0" dirty="0" smtClean="0">
                <a:solidFill>
                  <a:srgbClr val="000000"/>
                </a:solidFill>
                <a:latin typeface="Calibri"/>
              </a:rPr>
            </a:br>
            <a:endParaRPr lang="en-US" sz="1900" b="0" dirty="0" smtClean="0"/>
          </a:p>
          <a:p>
            <a:pPr defTabSz="914400">
              <a:lnSpc>
                <a:spcPct val="120000"/>
              </a:lnSpc>
              <a:spcBef>
                <a:spcPts val="0"/>
              </a:spcBef>
            </a:pPr>
            <a:r>
              <a:rPr lang="en-US" sz="1900" b="0" dirty="0" smtClean="0"/>
              <a:t>SOIS-APP </a:t>
            </a:r>
            <a:r>
              <a:rPr lang="en-US" sz="1900" b="0" dirty="0"/>
              <a:t>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Resolution 1: Request approval to convert existing APP Magenta Books to Silver Books</a:t>
            </a:r>
          </a:p>
          <a:p>
            <a:pPr marL="747713" lvl="1" indent="-290513">
              <a:lnSpc>
                <a:spcPct val="120000"/>
              </a:lnSpc>
              <a:spcBef>
                <a:spcPts val="0"/>
              </a:spcBef>
              <a:buClr>
                <a:srgbClr val="000000"/>
              </a:buClr>
              <a:buSzPct val="95000"/>
              <a:buFont typeface="ArialMT" charset="0"/>
              <a:buChar char="•"/>
            </a:pPr>
            <a:r>
              <a:rPr lang="en-US" sz="1900" b="0" dirty="0" smtClean="0"/>
              <a:t>Resolution 2: </a:t>
            </a:r>
            <a:r>
              <a:rPr lang="en-US" sz="1900" b="0" dirty="0"/>
              <a:t>Request </a:t>
            </a:r>
            <a:r>
              <a:rPr lang="en-US" sz="1900" b="0" dirty="0" smtClean="0"/>
              <a:t>approval of project to begin work on 850.0 Spacecraft Onboard Interface Services Green </a:t>
            </a:r>
            <a:r>
              <a:rPr lang="en-US" sz="1900" b="0" dirty="0"/>
              <a:t>Book, Issue 2</a:t>
            </a: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385855"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SOIS</a:t>
            </a:r>
            <a:r>
              <a:rPr lang="en-US" sz="2800" b="1" dirty="0" smtClean="0"/>
              <a:t>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SOIS-WIR: </a:t>
            </a:r>
            <a:r>
              <a:rPr lang="en-US" sz="1900" b="0" dirty="0"/>
              <a:t>C</a:t>
            </a:r>
            <a:r>
              <a:rPr lang="en-US" sz="1900" b="0" dirty="0" smtClean="0"/>
              <a:t>annot identify agency support for high-data-rate (HDR) wireless activities even though multiple agencies have both identified needs for HDR wireless and active projects attempting to identify best HDR wireless architectures and technologies for AIT, launchers, satellites, and planetary/</a:t>
            </a:r>
            <a:r>
              <a:rPr lang="en-US" sz="1900" b="0" dirty="0" err="1" smtClean="0"/>
              <a:t>cis</a:t>
            </a:r>
            <a:r>
              <a:rPr lang="en-US" sz="1900" b="0" dirty="0" smtClean="0"/>
              <a:t>-lunar exploration.</a:t>
            </a:r>
          </a:p>
          <a:p>
            <a:pPr>
              <a:lnSpc>
                <a:spcPct val="120000"/>
              </a:lnSpc>
              <a:spcBef>
                <a:spcPts val="0"/>
              </a:spcBef>
              <a:buClr>
                <a:srgbClr val="000000"/>
              </a:buClr>
              <a:buSzPct val="95000"/>
            </a:pPr>
            <a:endParaRPr lang="en-US"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SOIS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846659"/>
          </a:xfrm>
          <a:prstGeom prst="rect">
            <a:avLst/>
          </a:prstGeom>
          <a:noFill/>
        </p:spPr>
        <p:txBody>
          <a:bodyPr wrap="square" rtlCol="0">
            <a:spAutoFit/>
          </a:bodyPr>
          <a:lstStyle/>
          <a:p>
            <a:r>
              <a:rPr lang="en-US" sz="2800" dirty="0" smtClean="0"/>
              <a:t>Systems Engineering Area</a:t>
            </a:r>
          </a:p>
          <a:p>
            <a:r>
              <a:rPr lang="en-US" sz="2800" dirty="0" smtClean="0"/>
              <a:t>Area Report</a:t>
            </a:r>
          </a:p>
          <a:p>
            <a:endParaRPr lang="en-US" sz="2800" dirty="0"/>
          </a:p>
          <a:p>
            <a:r>
              <a:rPr lang="en-US" sz="1400" dirty="0" smtClean="0"/>
              <a:t>Peter Shames (Area Director)</a:t>
            </a:r>
          </a:p>
          <a:p>
            <a:r>
              <a:rPr lang="en-US" sz="1400" dirty="0"/>
              <a:t>Hiroshi </a:t>
            </a:r>
            <a:r>
              <a:rPr lang="en-US" sz="1400" dirty="0" smtClean="0"/>
              <a:t>Takeuchi (Deputy Area Director)</a:t>
            </a:r>
            <a:endParaRPr lang="en-US" sz="1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defRPr/>
            </a:pPr>
            <a:r>
              <a:rPr lang="en-GB" sz="2800" dirty="0">
                <a:solidFill>
                  <a:srgbClr val="000099"/>
                </a:solidFill>
                <a:effectLst>
                  <a:outerShdw blurRad="38100" dist="38100" dir="2700000" algn="tl">
                    <a:srgbClr val="000000">
                      <a:alpha val="43137"/>
                    </a:srgbClr>
                  </a:outerShdw>
                </a:effectLst>
              </a:rPr>
              <a:t>SE Area Report</a:t>
            </a:r>
            <a:r>
              <a:rPr lang="en-GB" sz="2800" dirty="0">
                <a:solidFill>
                  <a:srgbClr val="000099"/>
                </a:solidFill>
                <a:effectLst>
                  <a:outerShdw blurRad="38100" dist="38100" dir="2700000" algn="tl">
                    <a:srgbClr val="000000">
                      <a:alpha val="43137"/>
                    </a:srgbClr>
                  </a:outerShdw>
                </a:effectLst>
                <a:latin typeface="Calibri" pitchFamily="34" charset="0"/>
              </a:rPr>
              <a:t/>
            </a:r>
            <a:br>
              <a:rPr lang="en-GB" sz="2800" dirty="0">
                <a:solidFill>
                  <a:srgbClr val="000099"/>
                </a:solidFill>
                <a:effectLst>
                  <a:outerShdw blurRad="38100" dist="38100" dir="2700000" algn="tl">
                    <a:srgbClr val="000000">
                      <a:alpha val="43137"/>
                    </a:srgbClr>
                  </a:outerShdw>
                </a:effectLst>
                <a:latin typeface="Calibri" pitchFamily="34" charset="0"/>
              </a:rPr>
            </a:br>
            <a:r>
              <a:rPr lang="en-GB" sz="2000" dirty="0">
                <a:solidFill>
                  <a:srgbClr val="000099"/>
                </a:solidFill>
                <a:latin typeface="Calibri" pitchFamily="34" charset="0"/>
              </a:rPr>
              <a:t>B. </a:t>
            </a:r>
            <a:r>
              <a:rPr lang="en-GB" sz="2000" u="sng" dirty="0">
                <a:solidFill>
                  <a:srgbClr val="000099"/>
                </a:solidFill>
                <a:latin typeface="Calibri" pitchFamily="34" charset="0"/>
              </a:rPr>
              <a:t>Meeting Demographics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45680774"/>
              </p:ext>
            </p:extLst>
          </p:nvPr>
        </p:nvGraphicFramePr>
        <p:xfrm>
          <a:off x="571500" y="1047890"/>
          <a:ext cx="8000998" cy="4684713"/>
        </p:xfrm>
        <a:graphic>
          <a:graphicData uri="http://schemas.openxmlformats.org/drawingml/2006/table">
            <a:tbl>
              <a:tblPr/>
              <a:tblGrid>
                <a:gridCol w="1074104"/>
                <a:gridCol w="1154294"/>
                <a:gridCol w="1154294"/>
                <a:gridCol w="1155424"/>
                <a:gridCol w="1154294"/>
                <a:gridCol w="1154294"/>
                <a:gridCol w="1154294"/>
              </a:tblGrid>
              <a:tr h="9255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Org </a:t>
                      </a: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(Agency)</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SEA Plenary</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1.01 - SEA - Systems Architecture WG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1.02 - SEA - Security WG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1.06 - SEA - Delta-DOR WG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1.XX - SEA - SANA Steering Group &amp; XML Standards &amp; Guidelines SIG</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1.XX – SEA – MOIMS – SOIS System Architecture Joint Meeting</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6987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ASI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3</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6987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CSA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1</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6987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JAXA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1</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6987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UKSA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3</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6987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CNES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3</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6987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CNSA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6987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DLR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6987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ESA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12</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26987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NASA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4</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8</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2698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Total</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16</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9</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18</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3</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4</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34</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53022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Meeting Duration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0.5</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2</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3</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 </a:t>
                      </a: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0.25</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0.5</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530225">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Agency Diversity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7</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charset="0"/>
                          <a:ea typeface="Arial" charset="0"/>
                          <a:cs typeface="Arial" charset="0"/>
                        </a:rPr>
                        <a:t>8</a:t>
                      </a:r>
                      <a:endParaRPr kumimoji="0" lang="en-US" altLang="en-US" sz="12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bl>
          </a:graphicData>
        </a:graphic>
      </p:graphicFrame>
    </p:spTree>
    <p:extLst>
      <p:ext uri="{BB962C8B-B14F-4D97-AF65-F5344CB8AC3E}">
        <p14:creationId xmlns:p14="http://schemas.microsoft.com/office/powerpoint/2010/main" val="15892942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0224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62500" lnSpcReduction="20000"/>
          </a:bodyPr>
          <a:lstStyle/>
          <a:p>
            <a:pPr defTabSz="914400">
              <a:lnSpc>
                <a:spcPct val="120000"/>
              </a:lnSpc>
              <a:spcBef>
                <a:spcPts val="0"/>
              </a:spcBef>
            </a:pPr>
            <a:r>
              <a:rPr lang="en-US" sz="1900" dirty="0" smtClean="0"/>
              <a:t>Security Working 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a:t>CCSDS Symmetric Key Management </a:t>
            </a:r>
            <a:r>
              <a:rPr lang="en-US" sz="1900" b="0" dirty="0" smtClean="0"/>
              <a:t>Recommendations &amp; Network </a:t>
            </a:r>
            <a:r>
              <a:rPr lang="en-US" sz="1900" b="0" dirty="0"/>
              <a:t>Layer Security Adaptation </a:t>
            </a:r>
            <a:r>
              <a:rPr lang="en-US" sz="1900" b="0" dirty="0" smtClean="0"/>
              <a:t>Profile, RIDs </a:t>
            </a:r>
            <a:r>
              <a:rPr lang="en-US" sz="1900" b="0" dirty="0"/>
              <a:t>dispositioned</a:t>
            </a:r>
            <a:r>
              <a:rPr lang="en-US" sz="1900" b="0" dirty="0" smtClean="0"/>
              <a:t>, publication before Spring 2017</a:t>
            </a:r>
            <a:endParaRPr lang="en-US" sz="1900" b="0" dirty="0"/>
          </a:p>
          <a:p>
            <a:pPr marL="1204913" lvl="2" indent="-290513">
              <a:lnSpc>
                <a:spcPct val="120000"/>
              </a:lnSpc>
              <a:spcBef>
                <a:spcPts val="0"/>
              </a:spcBef>
              <a:buClr>
                <a:srgbClr val="000000"/>
              </a:buClr>
              <a:buSzPct val="95000"/>
              <a:buFont typeface="ArialMT" charset="0"/>
              <a:buChar char="•"/>
            </a:pPr>
            <a:r>
              <a:rPr lang="en-US" sz="1900" b="0" dirty="0"/>
              <a:t>CCSDS Guide for Secure System </a:t>
            </a:r>
            <a:r>
              <a:rPr lang="en-US" sz="1900" b="0" dirty="0" smtClean="0"/>
              <a:t>Interconnection updated, renewal before Spring 2017</a:t>
            </a:r>
          </a:p>
          <a:p>
            <a:pPr marL="1204913" lvl="2" indent="-290513">
              <a:lnSpc>
                <a:spcPct val="120000"/>
              </a:lnSpc>
              <a:spcBef>
                <a:spcPts val="0"/>
              </a:spcBef>
              <a:buClr>
                <a:srgbClr val="000000"/>
              </a:buClr>
              <a:buSzPct val="95000"/>
              <a:buFont typeface="ArialMT" charset="0"/>
              <a:buChar char="•"/>
            </a:pPr>
            <a:r>
              <a:rPr lang="en-US" sz="1900" b="0" dirty="0" smtClean="0"/>
              <a:t>Credentials standard initiated, testing to be done by NASA &amp; CNES </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 Issues</a:t>
            </a:r>
          </a:p>
          <a:p>
            <a:pPr marL="1204913" lvl="2" indent="-290513">
              <a:lnSpc>
                <a:spcPct val="120000"/>
              </a:lnSpc>
              <a:spcBef>
                <a:spcPts val="0"/>
              </a:spcBef>
              <a:buClr>
                <a:srgbClr val="000000"/>
              </a:buClr>
              <a:buSzPct val="95000"/>
              <a:buFont typeface="ArialMT" charset="0"/>
              <a:buChar char="•"/>
            </a:pPr>
            <a:r>
              <a:rPr lang="en-US" sz="1900" b="0" dirty="0" smtClean="0"/>
              <a:t>No significant issues aside from SIS BSP concern which appears to have been resolved</a:t>
            </a:r>
          </a:p>
          <a:p>
            <a:pPr defTabSz="914400">
              <a:lnSpc>
                <a:spcPct val="120000"/>
              </a:lnSpc>
              <a:spcBef>
                <a:spcPts val="0"/>
              </a:spcBef>
            </a:pPr>
            <a:endParaRPr lang="en-US" sz="1900" dirty="0" smtClean="0"/>
          </a:p>
          <a:p>
            <a:pPr defTabSz="914400">
              <a:lnSpc>
                <a:spcPct val="120000"/>
              </a:lnSpc>
              <a:spcBef>
                <a:spcPts val="0"/>
              </a:spcBef>
            </a:pPr>
            <a:r>
              <a:rPr lang="en-US" sz="1900" dirty="0" smtClean="0"/>
              <a:t>Delta-DOR Working </a:t>
            </a:r>
            <a:r>
              <a:rPr lang="en-US" sz="1900" dirty="0"/>
              <a:t>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Delta-DOR Operations, Issues 2 &amp; Delta-DOR Quasar Catalog, RIDs dispositioned, Operations publication Spring 2017, Catalog Fall 2017</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t>Not possible to represent JAXA (3’rd agency) prototype in CCSDS Framework</a:t>
            </a:r>
            <a:endParaRPr lang="en-US" sz="1900" b="0" dirty="0"/>
          </a:p>
          <a:p>
            <a:pPr defTabSz="914400">
              <a:lnSpc>
                <a:spcPct val="120000"/>
              </a:lnSpc>
              <a:spcBef>
                <a:spcPts val="0"/>
              </a:spcBef>
            </a:pPr>
            <a:endParaRPr lang="en-US" sz="1900" dirty="0" smtClean="0"/>
          </a:p>
          <a:p>
            <a:pPr defTabSz="914400">
              <a:lnSpc>
                <a:spcPct val="120000"/>
              </a:lnSpc>
              <a:spcBef>
                <a:spcPts val="0"/>
              </a:spcBef>
            </a:pPr>
            <a:r>
              <a:rPr lang="en-US" sz="1900" dirty="0" smtClean="0"/>
              <a:t>System Architecture Working Group:</a:t>
            </a:r>
            <a:endParaRPr lang="en-US" sz="19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Phase 1 version (PPT) of Application and Support Architecture nearly complete, presented in joint SEA / MOIMS / SOIS meeting</a:t>
            </a:r>
          </a:p>
          <a:p>
            <a:pPr marL="1204913" lvl="2" indent="-290513">
              <a:lnSpc>
                <a:spcPct val="120000"/>
              </a:lnSpc>
              <a:spcBef>
                <a:spcPts val="0"/>
              </a:spcBef>
              <a:buClr>
                <a:srgbClr val="000000"/>
              </a:buClr>
              <a:buSzPct val="95000"/>
              <a:buFont typeface="ArialMT" charset="0"/>
              <a:buChar char="•"/>
            </a:pPr>
            <a:r>
              <a:rPr lang="en-US" sz="1900" b="0" dirty="0" smtClean="0"/>
              <a:t>Plan for Phase 2 (doc) Green Book formulated and resolution sent to CESG / CMC</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t>Resources remain constrained, SOIS presents a “moving target”</a:t>
            </a:r>
            <a:endParaRPr lang="en-US" sz="1900" b="0" dirty="0"/>
          </a:p>
          <a:p>
            <a:pPr defTabSz="914400">
              <a:lnSpc>
                <a:spcPct val="120000"/>
              </a:lnSpc>
              <a:spcBef>
                <a:spcPts val="0"/>
              </a:spcBef>
            </a:pPr>
            <a:endParaRPr lang="en-US" sz="1900" b="0" dirty="0" smtClean="0"/>
          </a:p>
          <a:p>
            <a:pPr defTabSz="914400">
              <a:lnSpc>
                <a:spcPct val="120000"/>
              </a:lnSpc>
              <a:spcBef>
                <a:spcPts val="0"/>
              </a:spcBef>
            </a:pPr>
            <a:r>
              <a:rPr lang="en-US" sz="1900" b="0" dirty="0" smtClean="0"/>
              <a:t>S</a:t>
            </a:r>
            <a:r>
              <a:rPr lang="en-US" sz="1900" dirty="0" smtClean="0"/>
              <a:t>ANA Steering 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RMP </a:t>
            </a:r>
            <a:r>
              <a:rPr lang="en-US" sz="1900" b="0" dirty="0"/>
              <a:t>registries </a:t>
            </a:r>
            <a:r>
              <a:rPr lang="en-US" sz="1900" b="0" dirty="0" smtClean="0"/>
              <a:t>implementation is nearly </a:t>
            </a:r>
            <a:r>
              <a:rPr lang="en-US" sz="1900" b="0" dirty="0"/>
              <a:t>completed</a:t>
            </a:r>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a:t>Type 2 SCIDs are exhausted, started </a:t>
            </a:r>
            <a:r>
              <a:rPr lang="en-US" sz="1900" b="0" dirty="0" smtClean="0"/>
              <a:t>re-use, must get new SCIDs in place</a:t>
            </a:r>
          </a:p>
          <a:p>
            <a:pPr marL="1204913" lvl="2" indent="-290513">
              <a:lnSpc>
                <a:spcPct val="120000"/>
              </a:lnSpc>
              <a:spcBef>
                <a:spcPts val="0"/>
              </a:spcBef>
              <a:buClr>
                <a:srgbClr val="000000"/>
              </a:buClr>
              <a:buSzPct val="95000"/>
              <a:buFont typeface="ArialMT" charset="0"/>
              <a:buChar char="•"/>
            </a:pPr>
            <a:r>
              <a:rPr lang="en-US" sz="1900" b="0" dirty="0" smtClean="0"/>
              <a:t>Need agency members and IOAG to correct their information sets which are out of date or have a lot of errors</a:t>
            </a: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6"/>
            <a:ext cx="8872537" cy="261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0000" lnSpcReduction="20000"/>
          </a:bodyPr>
          <a:lstStyle/>
          <a:p>
            <a:pPr defTabSz="914400">
              <a:lnSpc>
                <a:spcPct val="120000"/>
              </a:lnSpc>
              <a:spcBef>
                <a:spcPts val="0"/>
              </a:spcBef>
            </a:pPr>
            <a:r>
              <a:rPr lang="en-US" sz="1900" dirty="0" smtClean="0"/>
              <a:t>Goals for this meeting cycle</a:t>
            </a:r>
            <a:r>
              <a:rPr lang="en-US" sz="1900" b="0" dirty="0" smtClean="0"/>
              <a:t>: Make significant progress on Key Management and Network layer </a:t>
            </a:r>
            <a:r>
              <a:rPr lang="en-US" sz="1900" b="0" dirty="0" err="1" smtClean="0"/>
              <a:t>sercurity</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dirty="0" smtClean="0"/>
              <a:t>Working </a:t>
            </a:r>
            <a:r>
              <a:rPr lang="en-US" sz="1900" dirty="0"/>
              <a:t>Group </a:t>
            </a:r>
            <a:r>
              <a:rPr lang="en-US" sz="1900" dirty="0" smtClean="0"/>
              <a:t>Status</a:t>
            </a:r>
            <a:r>
              <a:rPr lang="en-US" sz="1900" b="0" dirty="0" smtClean="0"/>
              <a:t>:</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Key Management, Network Layer Security, Secure Protocols GB, Interconnection Guide</a:t>
            </a:r>
            <a:r>
              <a:rPr lang="en-US" sz="1900" b="0" dirty="0"/>
              <a:t> </a:t>
            </a:r>
            <a:r>
              <a:rPr lang="en-US" sz="1900" b="0" dirty="0" smtClean="0"/>
              <a:t>GB, Cloud Testing: all progressing well</a:t>
            </a:r>
          </a:p>
          <a:p>
            <a:pPr marL="747713" lvl="1" indent="-290513">
              <a:lnSpc>
                <a:spcPct val="120000"/>
              </a:lnSpc>
              <a:spcBef>
                <a:spcPts val="0"/>
              </a:spcBef>
              <a:buClr>
                <a:srgbClr val="000000"/>
              </a:buClr>
              <a:buSzPct val="95000"/>
              <a:buFont typeface="ArialMT" charset="0"/>
              <a:buChar char="•"/>
            </a:pPr>
            <a:r>
              <a:rPr lang="en-US" sz="1900" b="0" dirty="0" smtClean="0"/>
              <a:t>Credentials Program just started – 1</a:t>
            </a:r>
            <a:r>
              <a:rPr lang="en-US" sz="1900" b="0" baseline="30000" dirty="0" smtClean="0"/>
              <a:t>st</a:t>
            </a:r>
            <a:r>
              <a:rPr lang="en-US" sz="1900" b="0" dirty="0" smtClean="0"/>
              <a:t> draft discussed; NASA/GRC and CNES will perform testing</a:t>
            </a:r>
          </a:p>
          <a:p>
            <a:pPr marL="747713" lvl="1" indent="-290513">
              <a:lnSpc>
                <a:spcPct val="120000"/>
              </a:lnSpc>
              <a:spcBef>
                <a:spcPts val="0"/>
              </a:spcBef>
              <a:buClr>
                <a:srgbClr val="000000"/>
              </a:buClr>
              <a:buSzPct val="95000"/>
              <a:buFont typeface="ArialMT" charset="0"/>
              <a:buChar char="•"/>
            </a:pPr>
            <a:r>
              <a:rPr lang="en-US" sz="1900" b="0" dirty="0" smtClean="0"/>
              <a:t>Network Layer Security RIDs dispositioned</a:t>
            </a:r>
          </a:p>
          <a:p>
            <a:pPr marL="747713" lvl="1" indent="-290513">
              <a:lnSpc>
                <a:spcPct val="120000"/>
              </a:lnSpc>
              <a:spcBef>
                <a:spcPts val="0"/>
              </a:spcBef>
              <a:buClr>
                <a:srgbClr val="000000"/>
              </a:buClr>
              <a:buSzPct val="95000"/>
              <a:buFont typeface="ArialMT" charset="0"/>
              <a:buChar char="•"/>
            </a:pPr>
            <a:endParaRPr lang="en-US" sz="1900" b="0" dirty="0" smtClean="0"/>
          </a:p>
          <a:p>
            <a:pPr defTabSz="914400">
              <a:lnSpc>
                <a:spcPct val="120000"/>
              </a:lnSpc>
              <a:spcBef>
                <a:spcPts val="0"/>
              </a:spcBef>
            </a:pPr>
            <a:r>
              <a:rPr lang="en-US" sz="1900" dirty="0" smtClean="0"/>
              <a:t>Problems and Issues</a:t>
            </a:r>
            <a:r>
              <a:rPr lang="en-US" sz="1900" b="0" dirty="0" smtClean="0"/>
              <a:t>:</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None</a:t>
            </a:r>
          </a:p>
          <a:p>
            <a:pPr marL="747713" lvl="1" indent="-290513">
              <a:lnSpc>
                <a:spcPct val="120000"/>
              </a:lnSpc>
              <a:spcBef>
                <a:spcPts val="0"/>
              </a:spcBef>
              <a:buClr>
                <a:srgbClr val="000000"/>
              </a:buClr>
              <a:buSzPct val="95000"/>
              <a:buFont typeface="ArialMT" charset="0"/>
              <a:buChar char="•"/>
            </a:pPr>
            <a:endParaRPr lang="en-US" sz="1900" b="0" dirty="0" smtClean="0"/>
          </a:p>
          <a:p>
            <a:pPr defTabSz="914400">
              <a:lnSpc>
                <a:spcPct val="120000"/>
              </a:lnSpc>
              <a:spcBef>
                <a:spcPts val="0"/>
              </a:spcBef>
            </a:pPr>
            <a:r>
              <a:rPr lang="en-US" sz="1900" dirty="0" smtClean="0"/>
              <a:t>Planning:</a:t>
            </a:r>
          </a:p>
          <a:p>
            <a:pPr defTabSz="914400">
              <a:lnSpc>
                <a:spcPct val="120000"/>
              </a:lnSpc>
              <a:spcBef>
                <a:spcPts val="0"/>
              </a:spcBef>
            </a:pPr>
            <a:endParaRPr lang="en-US" sz="1900" b="0" dirty="0"/>
          </a:p>
          <a:p>
            <a:pPr defTabSz="914400">
              <a:lnSpc>
                <a:spcPct val="120000"/>
              </a:lnSpc>
              <a:spcBef>
                <a:spcPts val="0"/>
              </a:spcBef>
            </a:pPr>
            <a:endParaRPr lang="en-US" sz="1900" b="0" dirty="0" smtClean="0"/>
          </a:p>
          <a:p>
            <a:pPr defTabSz="914400">
              <a:lnSpc>
                <a:spcPct val="120000"/>
              </a:lnSpc>
              <a:spcBef>
                <a:spcPts val="0"/>
              </a:spcBef>
            </a:pPr>
            <a:endParaRPr lang="en-US" sz="1900" b="0" dirty="0"/>
          </a:p>
          <a:p>
            <a:pPr defTabSz="914400">
              <a:lnSpc>
                <a:spcPct val="120000"/>
              </a:lnSpc>
              <a:spcBef>
                <a:spcPts val="0"/>
              </a:spcBef>
            </a:pPr>
            <a:endParaRPr lang="en-US" sz="1900" b="0" dirty="0" smtClean="0"/>
          </a:p>
          <a:p>
            <a:pPr defTabSz="914400">
              <a:lnSpc>
                <a:spcPct val="120000"/>
              </a:lnSpc>
              <a:spcBef>
                <a:spcPts val="0"/>
              </a:spcBef>
            </a:pPr>
            <a:endParaRPr lang="en-US" sz="1900" b="0" dirty="0"/>
          </a:p>
          <a:p>
            <a:pPr defTabSz="914400">
              <a:lnSpc>
                <a:spcPct val="120000"/>
              </a:lnSpc>
              <a:spcBef>
                <a:spcPts val="0"/>
              </a:spcBef>
            </a:pPr>
            <a:endParaRPr lang="en-US" sz="1900" b="0" dirty="0" smtClean="0"/>
          </a:p>
          <a:p>
            <a:pPr defTabSz="914400">
              <a:lnSpc>
                <a:spcPct val="120000"/>
              </a:lnSpc>
              <a:spcBef>
                <a:spcPts val="0"/>
              </a:spcBef>
            </a:pPr>
            <a:endParaRPr lang="en-US" sz="1900" b="0" dirty="0"/>
          </a:p>
          <a:p>
            <a:pPr defTabSz="914400">
              <a:lnSpc>
                <a:spcPct val="120000"/>
              </a:lnSpc>
              <a:spcBef>
                <a:spcPts val="0"/>
              </a:spcBef>
            </a:pPr>
            <a:endParaRPr lang="en-US" sz="1900" b="0" dirty="0" smtClean="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Security WG Executive Summary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0343080"/>
              </p:ext>
            </p:extLst>
          </p:nvPr>
        </p:nvGraphicFramePr>
        <p:xfrm>
          <a:off x="303580" y="3390595"/>
          <a:ext cx="8229600" cy="3010704"/>
        </p:xfrm>
        <a:graphic>
          <a:graphicData uri="http://schemas.openxmlformats.org/drawingml/2006/table">
            <a:tbl>
              <a:tblPr/>
              <a:tblGrid>
                <a:gridCol w="577516"/>
                <a:gridCol w="577516"/>
                <a:gridCol w="577516"/>
                <a:gridCol w="2334126"/>
                <a:gridCol w="2021305"/>
                <a:gridCol w="1467853"/>
                <a:gridCol w="673768"/>
              </a:tblGrid>
              <a:tr h="373244">
                <a:tc>
                  <a:txBody>
                    <a:bodyPr/>
                    <a:lstStyle/>
                    <a:p>
                      <a:pPr algn="ctr" fontAlgn="t"/>
                      <a:r>
                        <a:rPr lang="en-US" sz="1000" b="1" i="0" u="none" strike="noStrike" dirty="0">
                          <a:solidFill>
                            <a:srgbClr val="000000"/>
                          </a:solidFill>
                          <a:effectLst/>
                          <a:latin typeface="Calibri"/>
                        </a:rPr>
                        <a:t>Area and WG name</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1" i="0" u="none" strike="noStrike">
                          <a:solidFill>
                            <a:srgbClr val="000000"/>
                          </a:solidFill>
                          <a:effectLst/>
                          <a:latin typeface="Calibri"/>
                        </a:rPr>
                        <a:t>CCSDS Ref Nr</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1" i="0" u="none" strike="noStrike">
                          <a:solidFill>
                            <a:srgbClr val="000000"/>
                          </a:solidFill>
                          <a:effectLst/>
                          <a:latin typeface="Calibri"/>
                        </a:rPr>
                        <a:t>Activity</a:t>
                      </a:r>
                      <a:br>
                        <a:rPr lang="en-US" sz="1000" b="1" i="0" u="none" strike="noStrike">
                          <a:solidFill>
                            <a:srgbClr val="000000"/>
                          </a:solidFill>
                          <a:effectLst/>
                          <a:latin typeface="Calibri"/>
                        </a:rPr>
                      </a:br>
                      <a:r>
                        <a:rPr lang="en-US" sz="800" b="1" i="0" u="none" strike="noStrike">
                          <a:solidFill>
                            <a:srgbClr val="000000"/>
                          </a:solidFill>
                          <a:effectLst/>
                          <a:latin typeface="Calibri"/>
                        </a:rPr>
                        <a:t>(RB, Pink, Draft. Update)</a:t>
                      </a:r>
                      <a:endParaRPr lang="en-US" sz="1000" b="1" i="0" u="none" strike="noStrike">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1" i="0" u="none" strike="noStrike" dirty="0">
                          <a:solidFill>
                            <a:srgbClr val="000000"/>
                          </a:solidFill>
                          <a:effectLst/>
                          <a:latin typeface="Calibri"/>
                        </a:rPr>
                        <a:t>Document Title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1" i="0" u="none" strike="noStrike">
                          <a:solidFill>
                            <a:srgbClr val="000000"/>
                          </a:solidFill>
                          <a:effectLst/>
                          <a:latin typeface="Calibri"/>
                        </a:rPr>
                        <a:t>Status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1" i="0" u="none" strike="noStrike">
                          <a:solidFill>
                            <a:srgbClr val="000000"/>
                          </a:solidFill>
                          <a:effectLst/>
                          <a:latin typeface="Calibri"/>
                        </a:rPr>
                        <a:t>Start and / or Target Publication Date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1" i="0" u="none" strike="noStrike">
                          <a:solidFill>
                            <a:srgbClr val="000000"/>
                          </a:solidFill>
                          <a:effectLst/>
                          <a:latin typeface="Calibri"/>
                        </a:rPr>
                        <a:t>Comments</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r>
              <a:tr h="330085">
                <a:tc>
                  <a:txBody>
                    <a:bodyPr/>
                    <a:lstStyle/>
                    <a:p>
                      <a:pPr algn="ctr" fontAlgn="t"/>
                      <a:r>
                        <a:rPr lang="en-US" sz="1000" b="0" i="0" u="none" strike="noStrike">
                          <a:solidFill>
                            <a:srgbClr val="000000"/>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a:solidFill>
                            <a:srgbClr val="000000"/>
                          </a:solidFill>
                          <a:effectLst/>
                          <a:latin typeface="Calibri"/>
                        </a:rPr>
                        <a:t>350.4</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a:solidFill>
                            <a:srgbClr val="000000"/>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dirty="0">
                          <a:solidFill>
                            <a:srgbClr val="000000"/>
                          </a:solidFill>
                          <a:effectLst/>
                          <a:latin typeface="Calibri"/>
                        </a:rPr>
                        <a:t>CCSDS Guide for Secure System Interconnection </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dirty="0">
                          <a:solidFill>
                            <a:srgbClr val="000000"/>
                          </a:solidFill>
                          <a:effectLst/>
                          <a:latin typeface="Calibri"/>
                        </a:rPr>
                        <a:t>Ongoing - Being revised</a:t>
                      </a:r>
                      <a:br>
                        <a:rPr lang="en-US" sz="1000" b="0" i="0" u="none" strike="noStrike" dirty="0">
                          <a:solidFill>
                            <a:srgbClr val="000000"/>
                          </a:solidFill>
                          <a:effectLst/>
                          <a:latin typeface="Calibri"/>
                        </a:rPr>
                      </a:br>
                      <a:endParaRPr lang="en-US" sz="1000" b="0"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Start date    03/10/2016</a:t>
                      </a:r>
                      <a:br>
                        <a:rPr lang="en-US" sz="1000" b="0" i="0" u="none" strike="noStrike">
                          <a:solidFill>
                            <a:srgbClr val="000000"/>
                          </a:solidFill>
                          <a:effectLst/>
                          <a:latin typeface="Calibri"/>
                        </a:rPr>
                      </a:br>
                      <a:r>
                        <a:rPr lang="en-US" sz="1000" b="0" i="0" u="none" strike="noStrike">
                          <a:solidFill>
                            <a:srgbClr val="000000"/>
                          </a:solidFill>
                          <a:effectLst/>
                          <a:latin typeface="Calibri"/>
                        </a:rPr>
                        <a:t>End date      04/12/2017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Document up for renewal</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45882">
                <a:tc>
                  <a:txBody>
                    <a:bodyPr/>
                    <a:lstStyle/>
                    <a:p>
                      <a:pPr algn="ctr" fontAlgn="t"/>
                      <a:r>
                        <a:rPr lang="en-US" sz="1000" b="0" i="0" u="none" strike="noStrike">
                          <a:solidFill>
                            <a:srgbClr val="000000"/>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a:solidFill>
                            <a:srgbClr val="000000"/>
                          </a:solidFill>
                          <a:effectLst/>
                          <a:latin typeface="Calibri"/>
                        </a:rPr>
                        <a:t>354.0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a:solidFill>
                            <a:srgbClr val="000000"/>
                          </a:solidFill>
                          <a:effectLst/>
                          <a:latin typeface="Calibri"/>
                        </a:rPr>
                        <a:t>MB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dirty="0">
                          <a:solidFill>
                            <a:srgbClr val="000000"/>
                          </a:solidFill>
                          <a:effectLst/>
                          <a:latin typeface="Calibri"/>
                        </a:rPr>
                        <a:t>CCSDS Symmetric Key Management Recommendations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dirty="0">
                          <a:solidFill>
                            <a:srgbClr val="000000"/>
                          </a:solidFill>
                          <a:effectLst/>
                          <a:latin typeface="Calibri"/>
                        </a:rPr>
                        <a:t>Ongoing - final edits to be made before polling for Red-1</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Start date    12/06/2006</a:t>
                      </a:r>
                      <a:br>
                        <a:rPr lang="en-US" sz="1000" b="0" i="0" u="none" strike="noStrike">
                          <a:solidFill>
                            <a:srgbClr val="000000"/>
                          </a:solidFill>
                          <a:effectLst/>
                          <a:latin typeface="Calibri"/>
                        </a:rPr>
                      </a:br>
                      <a:r>
                        <a:rPr lang="en-US" sz="1000" b="0" i="0" u="none" strike="noStrike">
                          <a:solidFill>
                            <a:srgbClr val="000000"/>
                          </a:solidFill>
                          <a:effectLst/>
                          <a:latin typeface="Calibri"/>
                        </a:rPr>
                        <a:t>End date      28/05/2018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Will probably be completed before May 2018</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63447">
                <a:tc>
                  <a:txBody>
                    <a:bodyPr/>
                    <a:lstStyle/>
                    <a:p>
                      <a:pPr algn="ctr" fontAlgn="t"/>
                      <a:r>
                        <a:rPr lang="en-US" sz="1000" b="0" i="0" u="none" strike="noStrike">
                          <a:solidFill>
                            <a:srgbClr val="000000"/>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a:solidFill>
                            <a:srgbClr val="000000"/>
                          </a:solidFill>
                          <a:effectLst/>
                          <a:latin typeface="Calibri"/>
                        </a:rPr>
                        <a:t>356.0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a:solidFill>
                            <a:srgbClr val="000000"/>
                          </a:solidFill>
                          <a:effectLst/>
                          <a:latin typeface="Calibri"/>
                        </a:rPr>
                        <a:t>BB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dirty="0">
                          <a:solidFill>
                            <a:srgbClr val="000000"/>
                          </a:solidFill>
                          <a:effectLst/>
                          <a:latin typeface="Calibri"/>
                        </a:rPr>
                        <a:t>Network Layer Security Adaptation Profile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Ongoing - RID review completed at Rome meetings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Start date    04/12/2012</a:t>
                      </a:r>
                      <a:br>
                        <a:rPr lang="en-US" sz="1000" b="0" i="0" u="none" strike="noStrike">
                          <a:solidFill>
                            <a:srgbClr val="000000"/>
                          </a:solidFill>
                          <a:effectLst/>
                          <a:latin typeface="Calibri"/>
                        </a:rPr>
                      </a:br>
                      <a:r>
                        <a:rPr lang="en-US" sz="1000" b="0" i="0" u="none" strike="noStrike">
                          <a:solidFill>
                            <a:srgbClr val="000000"/>
                          </a:solidFill>
                          <a:effectLst/>
                          <a:latin typeface="Calibri"/>
                        </a:rPr>
                        <a:t>End date      30/06/2017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Document and testing completed.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22186">
                <a:tc>
                  <a:txBody>
                    <a:bodyPr/>
                    <a:lstStyle/>
                    <a:p>
                      <a:pPr algn="ctr" fontAlgn="t"/>
                      <a:r>
                        <a:rPr lang="en-US" sz="1000" b="0" i="0" u="none" strike="noStrike">
                          <a:solidFill>
                            <a:srgbClr val="000000"/>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a:solidFill>
                            <a:srgbClr val="000000"/>
                          </a:solidFill>
                          <a:effectLst/>
                          <a:latin typeface="Calibri"/>
                        </a:rPr>
                        <a:t>350.10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a:solidFill>
                            <a:srgbClr val="000000"/>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Symmetric Key Management Rationale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On hold pending completion of KM MB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Start date    08/07/2013</a:t>
                      </a:r>
                      <a:br>
                        <a:rPr lang="en-US" sz="1000" b="0" i="0" u="none" strike="noStrike">
                          <a:solidFill>
                            <a:srgbClr val="000000"/>
                          </a:solidFill>
                          <a:effectLst/>
                          <a:latin typeface="Calibri"/>
                        </a:rPr>
                      </a:br>
                      <a:r>
                        <a:rPr lang="en-US" sz="1000" b="0" i="0" u="none" strike="noStrike">
                          <a:solidFill>
                            <a:srgbClr val="000000"/>
                          </a:solidFill>
                          <a:effectLst/>
                          <a:latin typeface="Calibri"/>
                        </a:rPr>
                        <a:t>End date      06/11/2017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30085">
                <a:tc>
                  <a:txBody>
                    <a:bodyPr/>
                    <a:lstStyle/>
                    <a:p>
                      <a:pPr algn="ctr" fontAlgn="t"/>
                      <a:r>
                        <a:rPr lang="en-US" sz="1000" b="0" i="0" u="none" strike="noStrike" dirty="0">
                          <a:solidFill>
                            <a:srgbClr val="000000"/>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a:solidFill>
                            <a:srgbClr val="000000"/>
                          </a:solidFill>
                          <a:effectLst/>
                          <a:latin typeface="Calibri"/>
                        </a:rPr>
                        <a:t>350.0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t"/>
                      <a:r>
                        <a:rPr lang="en-US" sz="1000" b="0" i="0" u="none" strike="noStrike" dirty="0">
                          <a:solidFill>
                            <a:srgbClr val="000000"/>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The Application of CCSDS Protocols to Secure Systems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dirty="0">
                          <a:solidFill>
                            <a:srgbClr val="000000"/>
                          </a:solidFill>
                          <a:effectLst/>
                          <a:latin typeface="Calibri"/>
                        </a:rPr>
                        <a:t>Ongoing - Being revised. 2nd revision reviewed by working group.</a:t>
                      </a:r>
                      <a:br>
                        <a:rPr lang="en-US" sz="1000" b="0" i="0" u="none" strike="noStrike" dirty="0">
                          <a:solidFill>
                            <a:srgbClr val="000000"/>
                          </a:solidFill>
                          <a:effectLst/>
                          <a:latin typeface="Calibri"/>
                        </a:rPr>
                      </a:br>
                      <a:endParaRPr lang="en-US" sz="1000" b="0"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a:solidFill>
                            <a:srgbClr val="000000"/>
                          </a:solidFill>
                          <a:effectLst/>
                          <a:latin typeface="Calibri"/>
                        </a:rPr>
                        <a:t>Start date    18/01/2016</a:t>
                      </a:r>
                      <a:br>
                        <a:rPr lang="en-US" sz="1000" b="0" i="0" u="none" strike="noStrike">
                          <a:solidFill>
                            <a:srgbClr val="000000"/>
                          </a:solidFill>
                          <a:effectLst/>
                          <a:latin typeface="Calibri"/>
                        </a:rPr>
                      </a:br>
                      <a:r>
                        <a:rPr lang="en-US" sz="1000" b="0" i="0" u="none" strike="noStrike">
                          <a:solidFill>
                            <a:srgbClr val="000000"/>
                          </a:solidFill>
                          <a:effectLst/>
                          <a:latin typeface="Calibri"/>
                        </a:rPr>
                        <a:t>End date      23/03/2018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t"/>
                      <a:r>
                        <a:rPr lang="en-US" sz="1000" b="0" i="0" u="none" strike="noStrike" dirty="0">
                          <a:solidFill>
                            <a:srgbClr val="000000"/>
                          </a:solidFill>
                          <a:effectLst/>
                          <a:latin typeface="Calibri"/>
                        </a:rPr>
                        <a:t>Document up for renewal</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136110868"/>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smtClean="0"/>
              <a:t>Working within SDLS to develop Key Management BB, and companion MB</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smtClean="0"/>
              <a:t>Work with DTN to develop network layer security approach</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Resolution 1:  Yellow Book on Cloud Testing will be published by Dec 16</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Resolution 2 : Guide for Secure System Interconnection should be published by May 17</a:t>
            </a: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Security WG Executive Summary </a:t>
            </a:r>
            <a:endParaRPr lang="en-US" dirty="0"/>
          </a:p>
        </p:txBody>
      </p:sp>
    </p:spTree>
    <p:extLst>
      <p:ext uri="{BB962C8B-B14F-4D97-AF65-F5344CB8AC3E}">
        <p14:creationId xmlns:p14="http://schemas.microsoft.com/office/powerpoint/2010/main" val="440003084"/>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6"/>
            <a:ext cx="8872537" cy="23427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20000"/>
          </a:bodyPr>
          <a:lstStyle/>
          <a:p>
            <a:pPr defTabSz="914400">
              <a:lnSpc>
                <a:spcPct val="120000"/>
              </a:lnSpc>
              <a:spcBef>
                <a:spcPts val="0"/>
              </a:spcBef>
            </a:pPr>
            <a:r>
              <a:rPr lang="en-US" sz="1900" b="0" dirty="0" smtClean="0"/>
              <a:t>Goals for this meeting cycle: Process RIDs on two magenta books which went for Agency review</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Delta-DOR MB operation pink sheet RIDs discussed and resolved, book updated</a:t>
            </a:r>
          </a:p>
          <a:p>
            <a:pPr marL="747713" lvl="1" indent="-290513">
              <a:lnSpc>
                <a:spcPct val="120000"/>
              </a:lnSpc>
              <a:spcBef>
                <a:spcPts val="0"/>
              </a:spcBef>
              <a:buClr>
                <a:srgbClr val="000000"/>
              </a:buClr>
              <a:buSzPct val="95000"/>
              <a:buFont typeface="ArialMT" charset="0"/>
              <a:buChar char="•"/>
            </a:pPr>
            <a:r>
              <a:rPr lang="en-US" sz="1900" b="0" dirty="0"/>
              <a:t>Delta-DOR MB </a:t>
            </a:r>
            <a:r>
              <a:rPr lang="en-US" sz="1900" b="0" dirty="0" smtClean="0"/>
              <a:t>quasar catalogue RIDs </a:t>
            </a:r>
            <a:r>
              <a:rPr lang="en-US" sz="1900" b="0" dirty="0"/>
              <a:t>discussed and resolved, book updated</a:t>
            </a:r>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JAXA contribution (prototype 3 in new BB) not included in Resource Matrix </a:t>
            </a:r>
          </a:p>
          <a:p>
            <a:pPr marL="747713" lvl="1" indent="-290513">
              <a:lnSpc>
                <a:spcPct val="120000"/>
              </a:lnSpc>
              <a:spcBef>
                <a:spcPts val="0"/>
              </a:spcBef>
              <a:buClr>
                <a:srgbClr val="000000"/>
              </a:buClr>
              <a:buSzPct val="95000"/>
              <a:buFont typeface="ArialMT" charset="0"/>
              <a:buChar char="•"/>
            </a:pPr>
            <a:r>
              <a:rPr lang="en-US" sz="1900" b="0" dirty="0" smtClean="0"/>
              <a:t>Discussion with RFM re how best to publish new D-DOR specs</a:t>
            </a:r>
          </a:p>
          <a:p>
            <a:pPr defTabSz="914400">
              <a:lnSpc>
                <a:spcPct val="120000"/>
              </a:lnSpc>
              <a:spcBef>
                <a:spcPts val="0"/>
              </a:spcBef>
            </a:pPr>
            <a:r>
              <a:rPr lang="en-US" sz="1900" b="0" dirty="0" smtClean="0"/>
              <a:t>Planning:</a:t>
            </a: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Delta-DOR Executive Summary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40" y="3313785"/>
            <a:ext cx="7953375" cy="2647950"/>
          </a:xfrm>
          <a:prstGeom prst="rect">
            <a:avLst/>
          </a:prstGeom>
          <a:solidFill>
            <a:schemeClr val="bg1"/>
          </a:solidFill>
          <a:ln>
            <a:noFill/>
          </a:ln>
          <a:effectLst/>
          <a:extLst/>
        </p:spPr>
      </p:pic>
    </p:spTree>
    <p:extLst>
      <p:ext uri="{BB962C8B-B14F-4D97-AF65-F5344CB8AC3E}">
        <p14:creationId xmlns:p14="http://schemas.microsoft.com/office/powerpoint/2010/main" val="424807139"/>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smtClean="0"/>
              <a:t>Joint meeting with CSSM WG </a:t>
            </a:r>
            <a:r>
              <a:rPr lang="en-US" sz="1800" b="0" dirty="0" smtClean="0">
                <a:sym typeface="Wingdings" panose="05000000000000000000" pitchFamily="2" charset="2"/>
              </a:rPr>
              <a:t> Good progress and joint understanding developed. Exchange of documentation planned before next meeting. </a:t>
            </a:r>
            <a:endParaRPr lang="en-US" sz="1800" b="0" dirty="0" smtClean="0"/>
          </a:p>
          <a:p>
            <a:pPr marL="628650" lvl="1" indent="-171450">
              <a:lnSpc>
                <a:spcPct val="120000"/>
              </a:lnSpc>
              <a:spcBef>
                <a:spcPts val="0"/>
              </a:spcBef>
              <a:buClr>
                <a:srgbClr val="000000"/>
              </a:buClr>
              <a:buSzPct val="95000"/>
              <a:buFont typeface="Arial" panose="020B0604020202020204" pitchFamily="34" charset="0"/>
              <a:buChar char="•"/>
            </a:pPr>
            <a:r>
              <a:rPr lang="en-US" sz="1800" b="0" dirty="0" smtClean="0"/>
              <a:t>Meeting with </a:t>
            </a:r>
            <a:r>
              <a:rPr lang="en-US" sz="1800" b="0" dirty="0" err="1" smtClean="0"/>
              <a:t>RF&amp;Mod</a:t>
            </a:r>
            <a:r>
              <a:rPr lang="en-US" sz="1800" b="0" dirty="0" smtClean="0"/>
              <a:t> </a:t>
            </a:r>
            <a:r>
              <a:rPr lang="en-US" sz="1800" b="0" dirty="0" smtClean="0">
                <a:sym typeface="Wingdings" panose="05000000000000000000" pitchFamily="2" charset="2"/>
              </a:rPr>
              <a:t> </a:t>
            </a:r>
            <a:r>
              <a:rPr lang="en-US" sz="1800" b="0" dirty="0" smtClean="0"/>
              <a:t>Modification of </a:t>
            </a:r>
            <a:r>
              <a:rPr lang="en-US" sz="1800" b="0" dirty="0" err="1" smtClean="0"/>
              <a:t>RF&amp;Mod</a:t>
            </a:r>
            <a:r>
              <a:rPr lang="en-US" sz="1800" b="0" dirty="0" smtClean="0"/>
              <a:t> BB for DDOR part accepted by </a:t>
            </a:r>
            <a:r>
              <a:rPr lang="en-US" sz="1800" b="0" dirty="0" err="1" smtClean="0"/>
              <a:t>RF&amp;Mod</a:t>
            </a:r>
            <a:r>
              <a:rPr lang="en-US" sz="1800" b="0" dirty="0" smtClean="0"/>
              <a:t> </a:t>
            </a:r>
            <a:r>
              <a:rPr lang="en-US" sz="1800" b="0" dirty="0" smtClean="0">
                <a:sym typeface="Wingdings" panose="05000000000000000000" pitchFamily="2" charset="2"/>
              </a:rPr>
              <a:t> Will go for Agency review in the next cycle (possibility of making this a separate BB for D-DOR)</a:t>
            </a:r>
            <a:endParaRPr lang="en-US" sz="1800" b="0" dirty="0" smtClean="0"/>
          </a:p>
          <a:p>
            <a:pPr marL="628650" lvl="1" indent="-171450">
              <a:lnSpc>
                <a:spcPct val="120000"/>
              </a:lnSpc>
              <a:spcBef>
                <a:spcPts val="0"/>
              </a:spcBef>
              <a:buClr>
                <a:srgbClr val="000000"/>
              </a:buClr>
              <a:buSzPct val="95000"/>
              <a:buFont typeface="Arial" panose="020B0604020202020204" pitchFamily="34" charset="0"/>
              <a:buChar char="•"/>
            </a:pPr>
            <a:endParaRPr lang="en-US" sz="1800" b="0" dirty="0" smtClean="0"/>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WG expects to resolve for publication 506.0 by the end of November 2016</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WG expects to resolve for publication </a:t>
            </a:r>
            <a:r>
              <a:rPr lang="en-US" sz="1800" b="0" dirty="0" smtClean="0"/>
              <a:t>506.3 </a:t>
            </a:r>
            <a:r>
              <a:rPr lang="en-US" sz="1800" b="0" dirty="0"/>
              <a:t>by </a:t>
            </a:r>
            <a:r>
              <a:rPr lang="en-US" sz="1800" b="0" dirty="0" smtClean="0"/>
              <a:t>January 2017</a:t>
            </a: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Delta-DOR Executive Summary </a:t>
            </a:r>
            <a:endParaRPr lang="en-US" dirty="0"/>
          </a:p>
        </p:txBody>
      </p:sp>
    </p:spTree>
    <p:extLst>
      <p:ext uri="{BB962C8B-B14F-4D97-AF65-F5344CB8AC3E}">
        <p14:creationId xmlns:p14="http://schemas.microsoft.com/office/powerpoint/2010/main" val="969560034"/>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1201511"/>
            <a:ext cx="8872537" cy="5031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lnSpcReduction="10000"/>
          </a:bodyPr>
          <a:lstStyle/>
          <a:p>
            <a:pPr defTabSz="914400">
              <a:lnSpc>
                <a:spcPct val="120000"/>
              </a:lnSpc>
              <a:spcBef>
                <a:spcPts val="0"/>
              </a:spcBef>
            </a:pPr>
            <a:r>
              <a:rPr lang="en-US" sz="1900" b="0" dirty="0" smtClean="0"/>
              <a:t>Goals for this meeting cycle: Finalize initial Application and Support Architecture materials, review with affected WG, CESG, and CMC.  Get approval for formal document project. </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MOIMS and SOIS initial reference architecture (PPT) formulated, covering: services, operations, interfaces, and information objects</a:t>
            </a:r>
          </a:p>
          <a:p>
            <a:pPr marL="747713" lvl="1" indent="-290513">
              <a:lnSpc>
                <a:spcPct val="120000"/>
              </a:lnSpc>
              <a:spcBef>
                <a:spcPts val="0"/>
              </a:spcBef>
              <a:buClr>
                <a:srgbClr val="000000"/>
              </a:buClr>
              <a:buSzPct val="95000"/>
              <a:buFont typeface="ArialMT" charset="0"/>
              <a:buChar char="•"/>
            </a:pPr>
            <a:r>
              <a:rPr lang="en-US" sz="1900" b="0" dirty="0" smtClean="0"/>
              <a:t>Reviewed initial materials with affected WG</a:t>
            </a:r>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Resources are constrained, but progress is being made</a:t>
            </a:r>
          </a:p>
          <a:p>
            <a:pPr marL="747713" lvl="1" indent="-290513">
              <a:lnSpc>
                <a:spcPct val="120000"/>
              </a:lnSpc>
              <a:spcBef>
                <a:spcPts val="0"/>
              </a:spcBef>
              <a:buClr>
                <a:srgbClr val="000000"/>
              </a:buClr>
              <a:buSzPct val="95000"/>
              <a:buFont typeface="ArialMT" charset="0"/>
              <a:buChar char="•"/>
            </a:pPr>
            <a:r>
              <a:rPr lang="en-US" sz="1900" b="0" dirty="0" smtClean="0"/>
              <a:t>Formal approval, and adequate resources, are required for work to progress.</a:t>
            </a:r>
          </a:p>
          <a:p>
            <a:pPr defTabSz="914400">
              <a:lnSpc>
                <a:spcPct val="120000"/>
              </a:lnSpc>
              <a:spcBef>
                <a:spcPts val="0"/>
              </a:spcBef>
            </a:pPr>
            <a:r>
              <a:rPr lang="en-US" sz="1900" b="0" dirty="0" smtClean="0"/>
              <a:t>Planning:</a:t>
            </a:r>
          </a:p>
          <a:p>
            <a:pPr marL="800100" lvl="1" indent="-342900">
              <a:lnSpc>
                <a:spcPct val="120000"/>
              </a:lnSpc>
              <a:spcBef>
                <a:spcPts val="0"/>
              </a:spcBef>
              <a:buFont typeface="Arial" charset="0"/>
              <a:buChar char="•"/>
            </a:pPr>
            <a:r>
              <a:rPr lang="en-US" sz="1900" b="0" dirty="0" smtClean="0"/>
              <a:t>Cross area meeting with MOIMS &amp; SOIS to review PPT materials</a:t>
            </a:r>
          </a:p>
          <a:p>
            <a:pPr marL="800100" lvl="1" indent="-342900">
              <a:lnSpc>
                <a:spcPct val="120000"/>
              </a:lnSpc>
              <a:spcBef>
                <a:spcPts val="0"/>
              </a:spcBef>
              <a:buFont typeface="Arial" charset="0"/>
              <a:buChar char="•"/>
            </a:pPr>
            <a:r>
              <a:rPr lang="en-US" sz="1900" b="0" dirty="0"/>
              <a:t>Request CMC approval to proceed with formal document </a:t>
            </a:r>
            <a:r>
              <a:rPr lang="en-US" sz="1900" b="0" dirty="0" smtClean="0"/>
              <a:t>projects</a:t>
            </a: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SEA System </a:t>
            </a:r>
            <a:r>
              <a:rPr lang="en-US" sz="2800" dirty="0"/>
              <a:t>Architecture WG </a:t>
            </a:r>
            <a:r>
              <a:rPr lang="en-US" sz="2800" b="1" dirty="0" smtClean="0"/>
              <a:t>Executive Summary </a:t>
            </a:r>
            <a:endParaRPr lang="en-US" dirty="0"/>
          </a:p>
        </p:txBody>
      </p:sp>
    </p:spTree>
    <p:extLst>
      <p:ext uri="{BB962C8B-B14F-4D97-AF65-F5344CB8AC3E}">
        <p14:creationId xmlns:p14="http://schemas.microsoft.com/office/powerpoint/2010/main" val="179357519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815882"/>
          </a:xfrm>
          <a:prstGeom prst="rect">
            <a:avLst/>
          </a:prstGeom>
          <a:noFill/>
        </p:spPr>
        <p:txBody>
          <a:bodyPr wrap="square" rtlCol="0">
            <a:spAutoFit/>
          </a:bodyPr>
          <a:lstStyle/>
          <a:p>
            <a:r>
              <a:rPr lang="en-US" sz="2800" dirty="0" smtClean="0"/>
              <a:t>MOIMS</a:t>
            </a:r>
          </a:p>
          <a:p>
            <a:r>
              <a:rPr lang="en-US" sz="2800" dirty="0" smtClean="0"/>
              <a:t>Area Report to CMC</a:t>
            </a:r>
          </a:p>
          <a:p>
            <a:endParaRPr lang="en-US" sz="2800" dirty="0"/>
          </a:p>
          <a:p>
            <a:r>
              <a:rPr lang="en-US" sz="1400" b="0" dirty="0" smtClean="0"/>
              <a:t>Mario Merri (Area Chair)</a:t>
            </a:r>
          </a:p>
          <a:p>
            <a:r>
              <a:rPr lang="en-US" sz="1400" b="0" dirty="0" smtClean="0"/>
              <a:t>Brigitte Behal (Area Deputy Chair)</a:t>
            </a:r>
            <a:endParaRPr lang="en-US" sz="1400" b="0" dirty="0"/>
          </a:p>
        </p:txBody>
      </p:sp>
    </p:spTree>
    <p:extLst>
      <p:ext uri="{BB962C8B-B14F-4D97-AF65-F5344CB8AC3E}">
        <p14:creationId xmlns:p14="http://schemas.microsoft.com/office/powerpoint/2010/main" val="2313894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55823" y="3401900"/>
            <a:ext cx="8872537" cy="30226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endParaRPr lang="en-US" sz="2000" b="0" dirty="0" smtClean="0"/>
          </a:p>
          <a:p>
            <a:pPr>
              <a:lnSpc>
                <a:spcPct val="120000"/>
              </a:lnSpc>
              <a:spcBef>
                <a:spcPts val="0"/>
              </a:spcBef>
              <a:buClr>
                <a:srgbClr val="000000"/>
              </a:buClr>
              <a:buSzPct val="95000"/>
            </a:pPr>
            <a:r>
              <a:rPr lang="en-US" sz="20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smtClean="0"/>
              <a:t>MOIMS: DAI, </a:t>
            </a:r>
            <a:r>
              <a:rPr lang="en-US" sz="1400" b="0" dirty="0" err="1" smtClean="0"/>
              <a:t>Nav</a:t>
            </a:r>
            <a:r>
              <a:rPr lang="en-US" sz="1400" b="0" dirty="0" smtClean="0"/>
              <a:t>, SM&amp;C, (MP)</a:t>
            </a:r>
            <a:endParaRPr lang="en-US" sz="1400" b="0" dirty="0"/>
          </a:p>
          <a:p>
            <a:pPr marL="628650" lvl="1" indent="-171450">
              <a:lnSpc>
                <a:spcPct val="120000"/>
              </a:lnSpc>
              <a:spcBef>
                <a:spcPts val="0"/>
              </a:spcBef>
              <a:buClr>
                <a:srgbClr val="000000"/>
              </a:buClr>
              <a:buSzPct val="95000"/>
              <a:buFont typeface="Arial" panose="020B0604020202020204" pitchFamily="34" charset="0"/>
              <a:buChar char="•"/>
            </a:pPr>
            <a:r>
              <a:rPr lang="en-US" sz="1400" b="0" dirty="0" smtClean="0"/>
              <a:t>SOIS: APP, Subnet, (WIR)</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smtClean="0"/>
              <a:t>CSS, SEA as needed</a:t>
            </a:r>
          </a:p>
          <a:p>
            <a:pPr>
              <a:lnSpc>
                <a:spcPct val="120000"/>
              </a:lnSpc>
              <a:spcBef>
                <a:spcPts val="0"/>
              </a:spcBef>
              <a:buClr>
                <a:srgbClr val="000000"/>
              </a:buClr>
              <a:buSzPct val="95000"/>
            </a:pPr>
            <a:endParaRPr lang="en-US" sz="2000" b="0" dirty="0" smtClean="0"/>
          </a:p>
          <a:p>
            <a:pPr>
              <a:lnSpc>
                <a:spcPct val="120000"/>
              </a:lnSpc>
              <a:spcBef>
                <a:spcPts val="0"/>
              </a:spcBef>
              <a:buClr>
                <a:srgbClr val="000000"/>
              </a:buClr>
              <a:buSzPct val="95000"/>
            </a:pPr>
            <a:r>
              <a:rPr lang="en-US" sz="20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400" b="0" dirty="0"/>
              <a:t>SEA-R-2016-10-001: Request CMC approval of SEA Application &amp; Support Architecture document </a:t>
            </a:r>
            <a:r>
              <a:rPr lang="en-US" sz="1400" b="0" dirty="0" smtClean="0"/>
              <a:t>project</a:t>
            </a: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System Architecture WG </a:t>
            </a:r>
            <a:r>
              <a:rPr lang="en-US" sz="2800" b="1" dirty="0" smtClean="0"/>
              <a:t>Executive Summary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89926031"/>
              </p:ext>
            </p:extLst>
          </p:nvPr>
        </p:nvGraphicFramePr>
        <p:xfrm>
          <a:off x="255823" y="1078904"/>
          <a:ext cx="8754336" cy="1903662"/>
        </p:xfrm>
        <a:graphic>
          <a:graphicData uri="http://schemas.openxmlformats.org/drawingml/2006/table">
            <a:tbl>
              <a:tblPr>
                <a:tableStyleId>{5C22544A-7EE6-4342-B048-85BDC9FD1C3A}</a:tableStyleId>
              </a:tblPr>
              <a:tblGrid>
                <a:gridCol w="1542615"/>
                <a:gridCol w="547628"/>
                <a:gridCol w="501349"/>
                <a:gridCol w="1935981"/>
                <a:gridCol w="1889702"/>
                <a:gridCol w="1511762"/>
                <a:gridCol w="825299"/>
              </a:tblGrid>
              <a:tr h="521676">
                <a:tc>
                  <a:txBody>
                    <a:bodyPr/>
                    <a:lstStyle/>
                    <a:p>
                      <a:pPr algn="ctr" fontAlgn="t"/>
                      <a:r>
                        <a:rPr lang="en-US" sz="1000" b="1" u="none" strike="noStrike" dirty="0">
                          <a:effectLst/>
                        </a:rPr>
                        <a:t>Area and WG name</a:t>
                      </a:r>
                      <a:endParaRPr lang="en-US" sz="1000" b="1" i="0" u="none" strike="noStrike" dirty="0">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en-US" sz="1000" b="1" u="none" strike="noStrike">
                          <a:effectLst/>
                        </a:rPr>
                        <a:t>CCSDS Ref Nr</a:t>
                      </a:r>
                      <a:endParaRPr lang="en-US"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en-US" sz="1000" b="1" u="none" strike="noStrike">
                          <a:effectLst/>
                        </a:rPr>
                        <a:t>Activity</a:t>
                      </a:r>
                      <a:br>
                        <a:rPr lang="en-US" sz="1000" b="1" u="none" strike="noStrike">
                          <a:effectLst/>
                        </a:rPr>
                      </a:br>
                      <a:r>
                        <a:rPr lang="en-US" sz="800" b="1" u="none" strike="noStrike">
                          <a:effectLst/>
                        </a:rPr>
                        <a:t>(RB, Pink, Draft. Update)</a:t>
                      </a:r>
                      <a:endParaRPr lang="en-US"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en-US" sz="1000" b="1" u="none" strike="noStrike">
                          <a:effectLst/>
                        </a:rPr>
                        <a:t>Document Title</a:t>
                      </a:r>
                      <a:endParaRPr lang="en-US"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en-US" sz="1000" b="1" u="none" strike="noStrike" dirty="0">
                          <a:effectLst/>
                        </a:rPr>
                        <a:t>Status</a:t>
                      </a:r>
                      <a:endParaRPr lang="en-US" sz="1000" b="1" i="0" u="none" strike="noStrike" dirty="0">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en-US" sz="1000" b="1" u="none" strike="noStrike">
                          <a:effectLst/>
                        </a:rPr>
                        <a:t>Start and / or Target Publication Date</a:t>
                      </a:r>
                      <a:endParaRPr lang="en-US"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en-US" sz="1000" b="1" u="none" strike="noStrike">
                          <a:effectLst/>
                        </a:rPr>
                        <a:t>Comments</a:t>
                      </a:r>
                      <a:endParaRPr lang="en-US"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r>
              <a:tr h="665137">
                <a:tc>
                  <a:txBody>
                    <a:bodyPr/>
                    <a:lstStyle/>
                    <a:p>
                      <a:pPr algn="ctr" fontAlgn="t"/>
                      <a:r>
                        <a:rPr lang="en-US" sz="1000" b="1" u="none" strike="noStrike">
                          <a:effectLst/>
                        </a:rPr>
                        <a:t>SEA SA</a:t>
                      </a:r>
                      <a:endParaRPr lang="en-US"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nb-NO" sz="1000" b="1" u="none" strike="noStrike">
                          <a:effectLst/>
                        </a:rPr>
                        <a:t>320.0</a:t>
                      </a:r>
                      <a:endParaRPr lang="nb-NO"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en-US" sz="1000" b="1" u="none" strike="noStrike">
                          <a:effectLst/>
                        </a:rPr>
                        <a:t>MB</a:t>
                      </a:r>
                      <a:endParaRPr lang="en-US"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l" fontAlgn="t"/>
                      <a:r>
                        <a:rPr lang="en-US" sz="1000" b="1" u="none" strike="noStrike">
                          <a:effectLst/>
                        </a:rPr>
                        <a:t>CCSDS Global Spacecraft Identifier Field: Code Assignment Control Procedures (Issue 7)</a:t>
                      </a:r>
                      <a:endParaRPr lang="en-US"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l" fontAlgn="t"/>
                      <a:r>
                        <a:rPr lang="en-US" sz="1000" b="1" u="none" strike="noStrike">
                          <a:effectLst/>
                        </a:rPr>
                        <a:t>Queued for CMC approval to release for agency review</a:t>
                      </a:r>
                      <a:endParaRPr lang="en-US"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l" fontAlgn="t"/>
                      <a:r>
                        <a:rPr lang="de-DE" sz="1000" b="1" u="none" strike="noStrike">
                          <a:effectLst/>
                        </a:rPr>
                        <a:t>Start date    5/1/2015</a:t>
                      </a:r>
                      <a:br>
                        <a:rPr lang="de-DE" sz="1000" b="1" u="none" strike="noStrike">
                          <a:effectLst/>
                        </a:rPr>
                      </a:br>
                      <a:r>
                        <a:rPr lang="de-DE" sz="1000" b="1" u="none" strike="noStrike">
                          <a:effectLst/>
                        </a:rPr>
                        <a:t>End date      02/15/2017</a:t>
                      </a:r>
                      <a:endParaRPr lang="de-DE" sz="1000" b="1" i="0" u="none" strike="noStrike">
                        <a:solidFill>
                          <a:srgbClr val="000000"/>
                        </a:solidFill>
                        <a:effectLst/>
                        <a:latin typeface="Calibri" charset="0"/>
                      </a:endParaRPr>
                    </a:p>
                  </a:txBody>
                  <a:tcPr marL="4634" marR="4634" marT="4634" marB="0">
                    <a:solidFill>
                      <a:schemeClr val="accent1">
                        <a:lumMod val="20000"/>
                        <a:lumOff val="80000"/>
                      </a:schemeClr>
                    </a:solidFill>
                  </a:tcPr>
                </a:tc>
                <a:tc>
                  <a:txBody>
                    <a:bodyPr/>
                    <a:lstStyle/>
                    <a:p>
                      <a:pPr algn="l" fontAlgn="t"/>
                      <a:r>
                        <a:rPr lang="en-US" sz="1000" b="1" u="none" strike="noStrike" dirty="0" smtClean="0">
                          <a:effectLst/>
                        </a:rPr>
                        <a:t>Updated </a:t>
                      </a:r>
                      <a:r>
                        <a:rPr lang="en-US" sz="1000" b="1" u="none" strike="noStrike" dirty="0">
                          <a:effectLst/>
                        </a:rPr>
                        <a:t>to align with RMP, convert to MB from BB.</a:t>
                      </a:r>
                      <a:endParaRPr lang="en-US" sz="1000" b="1" i="0" u="none" strike="noStrike" dirty="0">
                        <a:solidFill>
                          <a:srgbClr val="000000"/>
                        </a:solidFill>
                        <a:effectLst/>
                        <a:latin typeface="Calibri" charset="0"/>
                      </a:endParaRPr>
                    </a:p>
                  </a:txBody>
                  <a:tcPr marL="4634" marR="4634" marT="4634" marB="0">
                    <a:solidFill>
                      <a:schemeClr val="accent1">
                        <a:lumMod val="20000"/>
                        <a:lumOff val="80000"/>
                      </a:schemeClr>
                    </a:solidFill>
                  </a:tcPr>
                </a:tc>
              </a:tr>
              <a:tr h="469508">
                <a:tc>
                  <a:txBody>
                    <a:bodyPr/>
                    <a:lstStyle/>
                    <a:p>
                      <a:pPr algn="ctr" fontAlgn="t"/>
                      <a:r>
                        <a:rPr lang="en-US" sz="1000" b="1" u="none" strike="noStrike" dirty="0">
                          <a:solidFill>
                            <a:schemeClr val="bg1">
                              <a:lumMod val="65000"/>
                            </a:schemeClr>
                          </a:solidFill>
                          <a:effectLst/>
                        </a:rPr>
                        <a:t>SEA SA</a:t>
                      </a:r>
                      <a:endParaRPr lang="en-US" sz="1000" b="1" i="0" u="none" strike="noStrike" dirty="0">
                        <a:solidFill>
                          <a:schemeClr val="bg1">
                            <a:lumMod val="65000"/>
                          </a:schemeClr>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nb-NO" sz="1000" b="1" u="none" strike="noStrike" dirty="0">
                          <a:solidFill>
                            <a:schemeClr val="bg1">
                              <a:lumMod val="65000"/>
                            </a:schemeClr>
                          </a:solidFill>
                          <a:effectLst/>
                        </a:rPr>
                        <a:t>311.0</a:t>
                      </a:r>
                      <a:endParaRPr lang="nb-NO" sz="1000" b="1" i="0" u="none" strike="noStrike" dirty="0">
                        <a:solidFill>
                          <a:schemeClr val="bg1">
                            <a:lumMod val="65000"/>
                          </a:schemeClr>
                        </a:solidFill>
                        <a:effectLst/>
                        <a:latin typeface="Calibri" charset="0"/>
                      </a:endParaRPr>
                    </a:p>
                  </a:txBody>
                  <a:tcPr marL="4634" marR="4634" marT="4634" marB="0">
                    <a:solidFill>
                      <a:schemeClr val="accent1">
                        <a:lumMod val="20000"/>
                        <a:lumOff val="80000"/>
                      </a:schemeClr>
                    </a:solidFill>
                  </a:tcPr>
                </a:tc>
                <a:tc>
                  <a:txBody>
                    <a:bodyPr/>
                    <a:lstStyle/>
                    <a:p>
                      <a:pPr algn="ctr" fontAlgn="t"/>
                      <a:r>
                        <a:rPr lang="en-US" sz="1000" b="1" u="none" strike="noStrike" dirty="0">
                          <a:solidFill>
                            <a:schemeClr val="bg1">
                              <a:lumMod val="65000"/>
                            </a:schemeClr>
                          </a:solidFill>
                          <a:effectLst/>
                        </a:rPr>
                        <a:t>MB</a:t>
                      </a:r>
                      <a:endParaRPr lang="en-US" sz="1000" b="1" i="0" u="none" strike="noStrike" dirty="0">
                        <a:solidFill>
                          <a:schemeClr val="bg1">
                            <a:lumMod val="65000"/>
                          </a:schemeClr>
                        </a:solidFill>
                        <a:effectLst/>
                        <a:latin typeface="Calibri" charset="0"/>
                      </a:endParaRPr>
                    </a:p>
                  </a:txBody>
                  <a:tcPr marL="4634" marR="4634" marT="4634" marB="0">
                    <a:solidFill>
                      <a:schemeClr val="accent1">
                        <a:lumMod val="20000"/>
                        <a:lumOff val="80000"/>
                      </a:schemeClr>
                    </a:solidFill>
                  </a:tcPr>
                </a:tc>
                <a:tc>
                  <a:txBody>
                    <a:bodyPr/>
                    <a:lstStyle/>
                    <a:p>
                      <a:pPr algn="l" fontAlgn="t"/>
                      <a:r>
                        <a:rPr lang="en-US" sz="1000" b="1" u="none" strike="noStrike" dirty="0">
                          <a:solidFill>
                            <a:schemeClr val="bg1">
                              <a:lumMod val="65000"/>
                            </a:schemeClr>
                          </a:solidFill>
                          <a:effectLst/>
                        </a:rPr>
                        <a:t>Reference Architecture for Space Data Systems (Issue 2)</a:t>
                      </a:r>
                      <a:endParaRPr lang="en-US" sz="1000" b="1" i="0" u="none" strike="noStrike" dirty="0">
                        <a:solidFill>
                          <a:schemeClr val="bg1">
                            <a:lumMod val="65000"/>
                          </a:schemeClr>
                        </a:solidFill>
                        <a:effectLst/>
                        <a:latin typeface="Calibri" charset="0"/>
                      </a:endParaRPr>
                    </a:p>
                  </a:txBody>
                  <a:tcPr marL="4634" marR="4634" marT="4634" marB="0">
                    <a:solidFill>
                      <a:schemeClr val="accent1">
                        <a:lumMod val="20000"/>
                        <a:lumOff val="80000"/>
                      </a:schemeClr>
                    </a:solidFill>
                  </a:tcPr>
                </a:tc>
                <a:tc>
                  <a:txBody>
                    <a:bodyPr/>
                    <a:lstStyle/>
                    <a:p>
                      <a:pPr algn="l" fontAlgn="t"/>
                      <a:r>
                        <a:rPr lang="en-US" sz="1000" b="1" u="none" strike="noStrike" dirty="0">
                          <a:solidFill>
                            <a:schemeClr val="bg1">
                              <a:lumMod val="65000"/>
                            </a:schemeClr>
                          </a:solidFill>
                          <a:effectLst/>
                        </a:rPr>
                        <a:t>Not yet started, waiting completion of CCSDS Application &amp; Support Architecture</a:t>
                      </a:r>
                      <a:endParaRPr lang="en-US" sz="1000" b="1" i="0" u="none" strike="noStrike" dirty="0">
                        <a:solidFill>
                          <a:schemeClr val="bg1">
                            <a:lumMod val="65000"/>
                          </a:schemeClr>
                        </a:solidFill>
                        <a:effectLst/>
                        <a:latin typeface="Calibri" charset="0"/>
                      </a:endParaRPr>
                    </a:p>
                  </a:txBody>
                  <a:tcPr marL="4634" marR="4634" marT="4634" marB="0">
                    <a:solidFill>
                      <a:schemeClr val="accent1">
                        <a:lumMod val="20000"/>
                        <a:lumOff val="80000"/>
                      </a:schemeClr>
                    </a:solidFill>
                  </a:tcPr>
                </a:tc>
                <a:tc>
                  <a:txBody>
                    <a:bodyPr/>
                    <a:lstStyle/>
                    <a:p>
                      <a:pPr algn="l" fontAlgn="t"/>
                      <a:r>
                        <a:rPr lang="en-US" sz="1000" b="1" u="none" strike="noStrike" dirty="0">
                          <a:solidFill>
                            <a:schemeClr val="bg1">
                              <a:lumMod val="65000"/>
                            </a:schemeClr>
                          </a:solidFill>
                          <a:effectLst/>
                        </a:rPr>
                        <a:t>Start date    </a:t>
                      </a:r>
                      <a:r>
                        <a:rPr lang="en-US" sz="1000" b="1" u="none" strike="noStrike" dirty="0" err="1">
                          <a:solidFill>
                            <a:schemeClr val="bg1">
                              <a:lumMod val="65000"/>
                            </a:schemeClr>
                          </a:solidFill>
                          <a:effectLst/>
                        </a:rPr>
                        <a:t>dd</a:t>
                      </a:r>
                      <a:r>
                        <a:rPr lang="en-US" sz="1000" b="1" u="none" strike="noStrike" dirty="0">
                          <a:solidFill>
                            <a:schemeClr val="bg1">
                              <a:lumMod val="65000"/>
                            </a:schemeClr>
                          </a:solidFill>
                          <a:effectLst/>
                        </a:rPr>
                        <a:t>/mm/year</a:t>
                      </a:r>
                      <a:br>
                        <a:rPr lang="en-US" sz="1000" b="1" u="none" strike="noStrike" dirty="0">
                          <a:solidFill>
                            <a:schemeClr val="bg1">
                              <a:lumMod val="65000"/>
                            </a:schemeClr>
                          </a:solidFill>
                          <a:effectLst/>
                        </a:rPr>
                      </a:br>
                      <a:r>
                        <a:rPr lang="en-US" sz="1000" b="1" u="none" strike="noStrike" dirty="0">
                          <a:solidFill>
                            <a:schemeClr val="bg1">
                              <a:lumMod val="65000"/>
                            </a:schemeClr>
                          </a:solidFill>
                          <a:effectLst/>
                        </a:rPr>
                        <a:t>End date      </a:t>
                      </a:r>
                      <a:r>
                        <a:rPr lang="en-US" sz="1000" b="1" u="none" strike="noStrike" dirty="0" err="1">
                          <a:solidFill>
                            <a:schemeClr val="bg1">
                              <a:lumMod val="65000"/>
                            </a:schemeClr>
                          </a:solidFill>
                          <a:effectLst/>
                        </a:rPr>
                        <a:t>dd</a:t>
                      </a:r>
                      <a:r>
                        <a:rPr lang="en-US" sz="1000" b="1" u="none" strike="noStrike" dirty="0">
                          <a:solidFill>
                            <a:schemeClr val="bg1">
                              <a:lumMod val="65000"/>
                            </a:schemeClr>
                          </a:solidFill>
                          <a:effectLst/>
                        </a:rPr>
                        <a:t>/mm/year</a:t>
                      </a:r>
                      <a:endParaRPr lang="en-US" sz="1000" b="1" i="0" u="none" strike="noStrike" dirty="0">
                        <a:solidFill>
                          <a:schemeClr val="bg1">
                            <a:lumMod val="65000"/>
                          </a:schemeClr>
                        </a:solidFill>
                        <a:effectLst/>
                        <a:latin typeface="Calibri" charset="0"/>
                      </a:endParaRPr>
                    </a:p>
                  </a:txBody>
                  <a:tcPr marL="4634" marR="4634" marT="4634" marB="0">
                    <a:solidFill>
                      <a:schemeClr val="accent1">
                        <a:lumMod val="20000"/>
                        <a:lumOff val="80000"/>
                      </a:schemeClr>
                    </a:solidFill>
                  </a:tcPr>
                </a:tc>
                <a:tc>
                  <a:txBody>
                    <a:bodyPr/>
                    <a:lstStyle/>
                    <a:p>
                      <a:pPr algn="l" fontAlgn="t"/>
                      <a:r>
                        <a:rPr lang="sk-SK" sz="1000" b="1" u="none" strike="noStrike" dirty="0">
                          <a:solidFill>
                            <a:schemeClr val="bg1">
                              <a:lumMod val="65000"/>
                            </a:schemeClr>
                          </a:solidFill>
                          <a:effectLst/>
                        </a:rPr>
                        <a:t> </a:t>
                      </a:r>
                      <a:endParaRPr lang="sk-SK" sz="1000" b="1" i="0" u="none" strike="noStrike" dirty="0">
                        <a:solidFill>
                          <a:schemeClr val="bg1">
                            <a:lumMod val="65000"/>
                          </a:schemeClr>
                        </a:solidFill>
                        <a:effectLst/>
                        <a:latin typeface="Calibri" charset="0"/>
                      </a:endParaRPr>
                    </a:p>
                  </a:txBody>
                  <a:tcPr marL="4634" marR="4634" marT="4634"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40261197"/>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p:cNvSpPr>
          <p:nvPr/>
        </p:nvSpPr>
        <p:spPr bwMode="auto">
          <a:xfrm>
            <a:off x="154443" y="779056"/>
            <a:ext cx="8872537" cy="54919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Goals for this meeting cycle: Review SANA Operations report, demonstrate re-engineered SANA website, resolve any issues</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SCID type 2 registry (AOS) has assigned all free IDs, now re-assigning relinquished ones</a:t>
            </a:r>
          </a:p>
          <a:p>
            <a:pPr marL="747713" lvl="1" indent="-290513">
              <a:lnSpc>
                <a:spcPct val="120000"/>
              </a:lnSpc>
              <a:spcBef>
                <a:spcPts val="0"/>
              </a:spcBef>
              <a:buClr>
                <a:srgbClr val="000000"/>
              </a:buClr>
              <a:buSzPct val="95000"/>
              <a:buFont typeface="ArialMT" charset="0"/>
              <a:buChar char="•"/>
            </a:pPr>
            <a:r>
              <a:rPr lang="en-US" sz="1900" b="0" dirty="0" smtClean="0"/>
              <a:t>SANA Registry re-engineering being done to align with RMP, progressing very well.  Design issues resolved in separate working meetings.</a:t>
            </a:r>
          </a:p>
          <a:p>
            <a:pPr defTabSz="914400">
              <a:lnSpc>
                <a:spcPct val="120000"/>
              </a:lnSpc>
              <a:spcBef>
                <a:spcPts val="0"/>
              </a:spcBef>
            </a:pPr>
            <a:endParaRPr lang="en-US" sz="1900" b="0" dirty="0" smtClean="0"/>
          </a:p>
          <a:p>
            <a:pPr defTabSz="914400">
              <a:lnSpc>
                <a:spcPct val="120000"/>
              </a:lnSpc>
              <a:spcBef>
                <a:spcPts val="0"/>
              </a:spcBef>
            </a:pPr>
            <a:r>
              <a:rPr lang="en-US" sz="1900" b="0" dirty="0" smtClean="0"/>
              <a:t>Problems and Issues: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Urgently need to finalize and start using the newly defined SCID “frequency bin” registries </a:t>
            </a:r>
          </a:p>
          <a:p>
            <a:pPr marL="747713" lvl="1" indent="-290513">
              <a:lnSpc>
                <a:spcPct val="120000"/>
              </a:lnSpc>
              <a:spcBef>
                <a:spcPts val="0"/>
              </a:spcBef>
              <a:buClr>
                <a:srgbClr val="000000"/>
              </a:buClr>
              <a:buSzPct val="95000"/>
              <a:buFont typeface="ArialMT" charset="0"/>
              <a:buChar char="•"/>
            </a:pPr>
            <a:r>
              <a:rPr lang="en-US" sz="1900" b="0" dirty="0" smtClean="0"/>
              <a:t>Waiting </a:t>
            </a:r>
            <a:r>
              <a:rPr lang="en-US" sz="1900" b="0" dirty="0"/>
              <a:t>on </a:t>
            </a:r>
            <a:r>
              <a:rPr lang="en-US" sz="1900" b="0" dirty="0" smtClean="0"/>
              <a:t>agency </a:t>
            </a:r>
            <a:r>
              <a:rPr lang="en-US" sz="1900" b="0" dirty="0"/>
              <a:t>approval </a:t>
            </a:r>
            <a:r>
              <a:rPr lang="en-US" sz="1900" b="0" dirty="0" smtClean="0"/>
              <a:t>of 320x0m7 </a:t>
            </a:r>
            <a:r>
              <a:rPr lang="en-US" sz="1900" b="0" dirty="0"/>
              <a:t>and </a:t>
            </a:r>
            <a:r>
              <a:rPr lang="en-US" sz="1900" b="0" dirty="0" smtClean="0"/>
              <a:t>accurate frequency band information</a:t>
            </a:r>
          </a:p>
          <a:p>
            <a:pPr marL="747713" lvl="1" indent="-290513">
              <a:lnSpc>
                <a:spcPct val="120000"/>
              </a:lnSpc>
              <a:spcBef>
                <a:spcPts val="0"/>
              </a:spcBef>
              <a:buClr>
                <a:srgbClr val="000000"/>
              </a:buClr>
              <a:buSzPct val="95000"/>
              <a:buFont typeface="ArialMT" charset="0"/>
              <a:buChar char="•"/>
            </a:pPr>
            <a:r>
              <a:rPr lang="en-US" sz="1900" b="0" dirty="0" smtClean="0"/>
              <a:t>Late schedule changes in other Areas limited participation in SSG, poor attendance</a:t>
            </a:r>
          </a:p>
          <a:p>
            <a:pPr defTabSz="914400">
              <a:lnSpc>
                <a:spcPct val="120000"/>
              </a:lnSpc>
              <a:spcBef>
                <a:spcPts val="0"/>
              </a:spcBef>
            </a:pPr>
            <a:endParaRPr lang="en-US" sz="1900" b="0" dirty="0" smtClean="0"/>
          </a:p>
          <a:p>
            <a:pPr defTabSz="914400">
              <a:lnSpc>
                <a:spcPct val="120000"/>
              </a:lnSpc>
              <a:spcBef>
                <a:spcPts val="0"/>
              </a:spcBef>
            </a:pPr>
            <a:r>
              <a:rPr lang="en-US" sz="1900" b="0" dirty="0" smtClean="0"/>
              <a:t>Planning:</a:t>
            </a:r>
          </a:p>
          <a:p>
            <a:pPr marL="800100" lvl="1" indent="-342900">
              <a:lnSpc>
                <a:spcPct val="120000"/>
              </a:lnSpc>
              <a:spcBef>
                <a:spcPts val="0"/>
              </a:spcBef>
              <a:buFont typeface="Arial" charset="0"/>
              <a:buChar char="•"/>
            </a:pPr>
            <a:r>
              <a:rPr lang="en-US" sz="1900" b="0" dirty="0" smtClean="0"/>
              <a:t>No new documents in progress at this time</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p:txBody>
      </p:sp>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SANA Steering Group Executive Summary </a:t>
            </a:r>
            <a:endParaRPr lang="en-US" dirty="0"/>
          </a:p>
        </p:txBody>
      </p:sp>
    </p:spTree>
    <p:extLst>
      <p:ext uri="{BB962C8B-B14F-4D97-AF65-F5344CB8AC3E}">
        <p14:creationId xmlns:p14="http://schemas.microsoft.com/office/powerpoint/2010/main" val="4178537926"/>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smtClean="0"/>
              <a:t>Cross area discussions with CSS re OID use</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smtClean="0"/>
              <a:t>Discussions with DAI about use of registries for non-CCSDS data </a:t>
            </a:r>
            <a:r>
              <a:rPr lang="en-US" sz="1800" b="0" dirty="0"/>
              <a:t>and </a:t>
            </a:r>
            <a:r>
              <a:rPr lang="en-US" sz="1800" b="0" dirty="0" smtClean="0"/>
              <a:t>users </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Resolutions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Resolution 1:  Propose adoption now of the new Contacts and Organizations registries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Resolution 2:  Request the agencies to finally update their information in these registries, some of it is way out of date</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Resolution 3:  Request that the IOAG add </a:t>
            </a:r>
            <a:r>
              <a:rPr lang="en-US" sz="1800" b="0" dirty="0"/>
              <a:t>an explicit, unique, OID to each of the </a:t>
            </a:r>
            <a:r>
              <a:rPr lang="en-US" sz="1800" b="0" dirty="0" smtClean="0"/>
              <a:t>RF assets </a:t>
            </a:r>
            <a:r>
              <a:rPr lang="en-US" sz="1800" b="0" dirty="0"/>
              <a:t>that they register.  We can then unambiguously connect the IOAG info to the CCSDS </a:t>
            </a:r>
            <a:r>
              <a:rPr lang="en-US" sz="1800" b="0" dirty="0" smtClean="0"/>
              <a:t>Sites &amp; Apertures database info.</a:t>
            </a:r>
          </a:p>
        </p:txBody>
      </p:sp>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SANA Steering Group Executive Summary </a:t>
            </a:r>
            <a:endParaRPr lang="en-US" dirty="0"/>
          </a:p>
        </p:txBody>
      </p:sp>
    </p:spTree>
    <p:extLst>
      <p:ext uri="{BB962C8B-B14F-4D97-AF65-F5344CB8AC3E}">
        <p14:creationId xmlns:p14="http://schemas.microsoft.com/office/powerpoint/2010/main" val="58465596"/>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Security WG</a:t>
            </a:r>
            <a:r>
              <a:rPr lang="en-US" sz="2800" b="1" dirty="0" smtClean="0"/>
              <a:t> Upcoming New Work Items</a:t>
            </a:r>
          </a:p>
        </p:txBody>
      </p:sp>
      <p:graphicFrame>
        <p:nvGraphicFramePr>
          <p:cNvPr id="2" name="Table 1"/>
          <p:cNvGraphicFramePr>
            <a:graphicFrameLocks noGrp="1"/>
          </p:cNvGraphicFramePr>
          <p:nvPr>
            <p:extLst/>
          </p:nvPr>
        </p:nvGraphicFramePr>
        <p:xfrm>
          <a:off x="457200" y="1124700"/>
          <a:ext cx="8229601" cy="1525375"/>
        </p:xfrm>
        <a:graphic>
          <a:graphicData uri="http://schemas.openxmlformats.org/drawingml/2006/table">
            <a:tbl>
              <a:tblPr/>
              <a:tblGrid>
                <a:gridCol w="476463"/>
                <a:gridCol w="556991"/>
                <a:gridCol w="545807"/>
                <a:gridCol w="805288"/>
                <a:gridCol w="876870"/>
                <a:gridCol w="1279514"/>
                <a:gridCol w="1279514"/>
                <a:gridCol w="688969"/>
                <a:gridCol w="637520"/>
                <a:gridCol w="1082665"/>
              </a:tblGrid>
              <a:tr h="465395">
                <a:tc>
                  <a:txBody>
                    <a:bodyPr/>
                    <a:lstStyle/>
                    <a:p>
                      <a:pPr algn="ctr" fontAlgn="t"/>
                      <a:r>
                        <a:rPr lang="en-US" sz="900" b="1" i="0" u="none" strike="noStrike">
                          <a:solidFill>
                            <a:srgbClr val="000000"/>
                          </a:solidFill>
                          <a:effectLst/>
                          <a:latin typeface="Calibri"/>
                        </a:rPr>
                        <a:t>Area and WG name</a:t>
                      </a:r>
                    </a:p>
                  </a:txBody>
                  <a:tcPr marL="7629" marR="7629" marT="762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CCSDS Ref Nr</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Activity</a:t>
                      </a:r>
                      <a:br>
                        <a:rPr lang="en-US" sz="900" b="1" i="0" u="none" strike="noStrike">
                          <a:solidFill>
                            <a:srgbClr val="000000"/>
                          </a:solidFill>
                          <a:effectLst/>
                          <a:latin typeface="Calibri"/>
                        </a:rPr>
                      </a:br>
                      <a:r>
                        <a:rPr lang="en-US" sz="600" b="1" i="0" u="none" strike="noStrike">
                          <a:solidFill>
                            <a:srgbClr val="000000"/>
                          </a:solidFill>
                          <a:effectLst/>
                          <a:latin typeface="Calibri"/>
                        </a:rPr>
                        <a:t>(RB, Pink, Draft. Update)</a:t>
                      </a:r>
                      <a:endParaRPr lang="en-US" sz="900" b="1" i="0" u="none" strike="noStrike">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Document Title</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solidFill>
                            <a:srgbClr val="000000"/>
                          </a:solidFill>
                          <a:effectLst/>
                          <a:latin typeface="Calibri"/>
                        </a:rPr>
                        <a:t>Target Start / Publication Date</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solidFill>
                            <a:srgbClr val="000000"/>
                          </a:solidFill>
                          <a:effectLst/>
                          <a:latin typeface="Calibri"/>
                        </a:rPr>
                        <a:t>Resources Needed (total, Editor, Proto 1, Proto 2)</a:t>
                      </a:r>
                      <a:br>
                        <a:rPr lang="en-US" sz="900" b="1" i="0" u="none" strike="noStrike">
                          <a:solidFill>
                            <a:srgbClr val="000000"/>
                          </a:solidFill>
                          <a:effectLst/>
                          <a:latin typeface="Calibri"/>
                        </a:rPr>
                      </a:br>
                      <a:endParaRPr lang="en-US" sz="900" b="1" i="0" u="none" strike="noStrike">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900" b="1" i="0" u="none" strike="noStrike">
                          <a:solidFill>
                            <a:srgbClr val="000000"/>
                          </a:solidFill>
                          <a:effectLst/>
                          <a:latin typeface="Calibri"/>
                        </a:rPr>
                        <a:t>Comments</a:t>
                      </a:r>
                      <a:br>
                        <a:rPr lang="en-US" sz="900" b="1" i="0" u="none" strike="noStrike">
                          <a:solidFill>
                            <a:srgbClr val="000000"/>
                          </a:solidFill>
                          <a:effectLst/>
                          <a:latin typeface="Calibri"/>
                        </a:rPr>
                      </a:br>
                      <a:r>
                        <a:rPr lang="en-US" sz="900" b="1" i="0" u="none" strike="noStrike">
                          <a:solidFill>
                            <a:srgbClr val="000000"/>
                          </a:solidFill>
                          <a:effectLst/>
                          <a:latin typeface="Calibri"/>
                        </a:rPr>
                        <a:t>Rationale</a:t>
                      </a:r>
                      <a:br>
                        <a:rPr lang="en-US" sz="900" b="1" i="0" u="none" strike="noStrike">
                          <a:solidFill>
                            <a:srgbClr val="000000"/>
                          </a:solidFill>
                          <a:effectLst/>
                          <a:latin typeface="Calibri"/>
                        </a:rPr>
                      </a:br>
                      <a:r>
                        <a:rPr lang="en-US" sz="900" b="1" i="0" u="none" strike="noStrike">
                          <a:solidFill>
                            <a:srgbClr val="000000"/>
                          </a:solidFill>
                          <a:effectLst/>
                          <a:latin typeface="Calibri"/>
                        </a:rPr>
                        <a:t>What if not started?</a:t>
                      </a:r>
                    </a:p>
                  </a:txBody>
                  <a:tcPr marL="7629" marR="7629" marT="762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283">
                <a:tc rowSpan="3">
                  <a:txBody>
                    <a:bodyPr/>
                    <a:lstStyle/>
                    <a:p>
                      <a:pPr algn="ctr" fontAlgn="t"/>
                      <a:r>
                        <a:rPr lang="en-US" sz="900" b="0" i="0" u="none" strike="noStrike">
                          <a:solidFill>
                            <a:srgbClr val="000000"/>
                          </a:solidFill>
                          <a:effectLst/>
                          <a:latin typeface="Calibri"/>
                        </a:rPr>
                        <a:t>SEA SEC</a:t>
                      </a:r>
                    </a:p>
                  </a:txBody>
                  <a:tcPr marL="7629" marR="7629" marT="7629"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r>
                        <a:rPr lang="en-US" sz="900" b="0" i="0" u="none" strike="noStrike">
                          <a:solidFill>
                            <a:srgbClr val="000000"/>
                          </a:solidFill>
                          <a:effectLst/>
                          <a:latin typeface="Calibri"/>
                        </a:rPr>
                        <a:t>None</a:t>
                      </a:r>
                      <a:r>
                        <a:rPr lang="en-US" sz="600" b="0" i="0" u="none" strike="noStrike">
                          <a:solidFill>
                            <a:srgbClr val="000000"/>
                          </a:solidFill>
                          <a:effectLst/>
                          <a:latin typeface="Calibri"/>
                        </a:rPr>
                        <a:t> </a:t>
                      </a:r>
                      <a:endParaRPr lang="en-US" sz="900" b="0" i="0" u="none" strike="noStrike">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r>
                        <a:rPr lang="en-US" sz="900" b="0" i="0" u="none" strike="noStrike">
                          <a:solidFill>
                            <a:srgbClr val="000000"/>
                          </a:solidFill>
                          <a:effectLst/>
                          <a:latin typeface="Calibri"/>
                        </a:rPr>
                        <a:t>BB</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r>
                        <a:rPr lang="en-US" sz="900" b="0" i="0" u="none" strike="noStrike">
                          <a:solidFill>
                            <a:srgbClr val="000000"/>
                          </a:solidFill>
                          <a:effectLst/>
                          <a:latin typeface="Calibri"/>
                        </a:rPr>
                        <a:t>CCSDS Authentication Credentials</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r>
                        <a:rPr lang="en-US" sz="900" b="0" i="0" u="none" strike="noStrike">
                          <a:solidFill>
                            <a:srgbClr val="000000"/>
                          </a:solidFill>
                          <a:effectLst/>
                          <a:latin typeface="Calibri"/>
                        </a:rPr>
                        <a:t>Start    20/11/2016</a:t>
                      </a:r>
                      <a:br>
                        <a:rPr lang="en-US" sz="900" b="0" i="0" u="none" strike="noStrike">
                          <a:solidFill>
                            <a:srgbClr val="000000"/>
                          </a:solidFill>
                          <a:effectLst/>
                          <a:latin typeface="Calibri"/>
                        </a:rPr>
                      </a:br>
                      <a:r>
                        <a:rPr lang="en-US" sz="900" b="0" i="0" u="none" strike="noStrike">
                          <a:solidFill>
                            <a:srgbClr val="000000"/>
                          </a:solidFill>
                          <a:effectLst/>
                          <a:latin typeface="Calibri"/>
                        </a:rPr>
                        <a:t>End   10/12/2018</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2017</a:t>
                      </a:r>
                      <a:br>
                        <a:rPr lang="en-US" sz="900" b="0" i="0" u="none" strike="noStrike">
                          <a:solidFill>
                            <a:srgbClr val="000000"/>
                          </a:solidFill>
                          <a:effectLst/>
                          <a:latin typeface="Calibri"/>
                        </a:rPr>
                      </a:br>
                      <a:endParaRPr lang="en-US" sz="900" b="0" i="0" u="none" strike="noStrike">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6 WMs for  BB </a:t>
                      </a:r>
                      <a:br>
                        <a:rPr lang="en-US" sz="900" b="0" i="0" u="none" strike="noStrike">
                          <a:solidFill>
                            <a:srgbClr val="000000"/>
                          </a:solidFill>
                          <a:effectLst/>
                          <a:latin typeface="Calibri"/>
                        </a:rPr>
                      </a:br>
                      <a:endParaRPr lang="en-US" sz="900" b="0" i="0" u="none" strike="noStrike">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3 WMs Prot 1 </a:t>
                      </a:r>
                      <a:br>
                        <a:rPr lang="en-US" sz="900" b="0" i="0" u="none" strike="noStrike">
                          <a:solidFill>
                            <a:srgbClr val="000000"/>
                          </a:solidFill>
                          <a:effectLst/>
                          <a:latin typeface="Calibri"/>
                        </a:rPr>
                      </a:br>
                      <a:endParaRPr lang="en-US" sz="900" b="0" i="0" u="none" strike="noStrike">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3 WMs Prot 2</a:t>
                      </a:r>
                      <a:br>
                        <a:rPr lang="en-US" sz="900" b="0" i="0" u="none" strike="noStrike">
                          <a:solidFill>
                            <a:srgbClr val="000000"/>
                          </a:solidFill>
                          <a:effectLst/>
                          <a:latin typeface="Calibri"/>
                        </a:rPr>
                      </a:br>
                      <a:endParaRPr lang="en-US" sz="900" b="0" i="0" u="none" strike="noStrike">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r>
                        <a:rPr lang="en-US" sz="900" b="0" i="0" u="none" strike="noStrike" dirty="0">
                          <a:solidFill>
                            <a:srgbClr val="000000"/>
                          </a:solidFill>
                          <a:effectLst/>
                          <a:latin typeface="Calibri"/>
                        </a:rPr>
                        <a:t>Poll just requested to approve project.</a:t>
                      </a:r>
                    </a:p>
                  </a:txBody>
                  <a:tcPr marL="7629" marR="7629" marT="7629"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17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900" b="0" i="0" u="none" strike="noStrike">
                          <a:solidFill>
                            <a:srgbClr val="000000"/>
                          </a:solidFill>
                          <a:effectLst/>
                          <a:latin typeface="Calibri"/>
                        </a:rPr>
                        <a:t>2018</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6 WMs for  BB</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3 WMs Prot 1 </a:t>
                      </a:r>
                      <a:br>
                        <a:rPr lang="en-US" sz="900" b="0" i="0" u="none" strike="noStrike">
                          <a:solidFill>
                            <a:srgbClr val="000000"/>
                          </a:solidFill>
                          <a:effectLst/>
                          <a:latin typeface="Calibri"/>
                        </a:rPr>
                      </a:br>
                      <a:endParaRPr lang="en-US" sz="900" b="0" i="0" u="none" strike="noStrike">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3 WMs Prot 2</a:t>
                      </a:r>
                      <a:br>
                        <a:rPr lang="en-US" sz="900" b="0" i="0" u="none" strike="noStrike">
                          <a:solidFill>
                            <a:srgbClr val="000000"/>
                          </a:solidFill>
                          <a:effectLst/>
                          <a:latin typeface="Calibri"/>
                        </a:rPr>
                      </a:br>
                      <a:endParaRPr lang="en-US" sz="900" b="0" i="0" u="none" strike="noStrike">
                        <a:solidFill>
                          <a:srgbClr val="000000"/>
                        </a:solidFill>
                        <a:effectLst/>
                        <a:latin typeface="Calibri"/>
                      </a:endParaRP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15258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900" b="0" i="0" u="none" strike="noStrike">
                          <a:solidFill>
                            <a:srgbClr val="000000"/>
                          </a:solidFill>
                          <a:effectLst/>
                          <a:latin typeface="Calibri"/>
                        </a:rPr>
                        <a:t>2019</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 </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a:solidFill>
                            <a:srgbClr val="000000"/>
                          </a:solidFill>
                          <a:effectLst/>
                          <a:latin typeface="Calibri"/>
                        </a:rPr>
                        <a:t> </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0" i="0" u="none" strike="noStrike" dirty="0">
                          <a:solidFill>
                            <a:srgbClr val="000000"/>
                          </a:solidFill>
                          <a:effectLst/>
                          <a:latin typeface="Calibri"/>
                        </a:rPr>
                        <a:t> </a:t>
                      </a:r>
                    </a:p>
                  </a:txBody>
                  <a:tcPr marL="7629" marR="7629" marT="76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3" name="TextBox 2"/>
          <p:cNvSpPr txBox="1"/>
          <p:nvPr/>
        </p:nvSpPr>
        <p:spPr>
          <a:xfrm>
            <a:off x="457200" y="3236975"/>
            <a:ext cx="6862776" cy="338554"/>
          </a:xfrm>
          <a:prstGeom prst="rect">
            <a:avLst/>
          </a:prstGeom>
          <a:noFill/>
        </p:spPr>
        <p:txBody>
          <a:bodyPr wrap="none" rtlCol="0">
            <a:spAutoFit/>
          </a:bodyPr>
          <a:lstStyle/>
          <a:p>
            <a:r>
              <a:rPr lang="en-US" b="0" dirty="0" smtClean="0"/>
              <a:t>The D-DOR has a plan for a new project, but it is not yet in </a:t>
            </a:r>
            <a:r>
              <a:rPr lang="en-US" b="0" smtClean="0"/>
              <a:t>the framework</a:t>
            </a:r>
            <a:endParaRPr lang="en-US" b="0"/>
          </a:p>
        </p:txBody>
      </p:sp>
    </p:spTree>
    <p:extLst>
      <p:ext uri="{BB962C8B-B14F-4D97-AF65-F5344CB8AC3E}">
        <p14:creationId xmlns:p14="http://schemas.microsoft.com/office/powerpoint/2010/main" val="5063346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SEA-SA Upcoming New Work Items</a:t>
            </a:r>
          </a:p>
        </p:txBody>
      </p:sp>
      <p:graphicFrame>
        <p:nvGraphicFramePr>
          <p:cNvPr id="3" name="Table 2"/>
          <p:cNvGraphicFramePr>
            <a:graphicFrameLocks noGrp="1"/>
          </p:cNvGraphicFramePr>
          <p:nvPr>
            <p:extLst/>
          </p:nvPr>
        </p:nvGraphicFramePr>
        <p:xfrm>
          <a:off x="193830" y="1099536"/>
          <a:ext cx="8756339" cy="2977682"/>
        </p:xfrm>
        <a:graphic>
          <a:graphicData uri="http://schemas.openxmlformats.org/drawingml/2006/table">
            <a:tbl>
              <a:tblPr>
                <a:tableStyleId>{5C22544A-7EE6-4342-B048-85BDC9FD1C3A}</a:tableStyleId>
              </a:tblPr>
              <a:tblGrid>
                <a:gridCol w="528907"/>
                <a:gridCol w="620322"/>
                <a:gridCol w="600733"/>
                <a:gridCol w="894569"/>
                <a:gridCol w="966397"/>
                <a:gridCol w="1064343"/>
                <a:gridCol w="1416947"/>
                <a:gridCol w="757446"/>
                <a:gridCol w="705209"/>
                <a:gridCol w="1201466"/>
              </a:tblGrid>
              <a:tr h="595537">
                <a:tc>
                  <a:txBody>
                    <a:bodyPr/>
                    <a:lstStyle/>
                    <a:p>
                      <a:pPr algn="ctr" fontAlgn="t"/>
                      <a:r>
                        <a:rPr lang="en-US" sz="1000" b="1" u="none" strike="noStrike">
                          <a:effectLst/>
                        </a:rPr>
                        <a:t>Area and WG name</a:t>
                      </a:r>
                      <a:endParaRPr lang="en-US" sz="1000" b="1" i="0" u="none" strike="noStrike">
                        <a:solidFill>
                          <a:srgbClr val="000000"/>
                        </a:solidFill>
                        <a:effectLst/>
                        <a:latin typeface="Calibri" charset="0"/>
                      </a:endParaRPr>
                    </a:p>
                  </a:txBody>
                  <a:tcPr marL="4277" marR="4277" marT="4277" marB="0"/>
                </a:tc>
                <a:tc>
                  <a:txBody>
                    <a:bodyPr/>
                    <a:lstStyle/>
                    <a:p>
                      <a:pPr algn="ctr" fontAlgn="t"/>
                      <a:r>
                        <a:rPr lang="en-US" sz="1000" b="1" u="none" strike="noStrike">
                          <a:effectLst/>
                        </a:rPr>
                        <a:t>CCSDS Ref Nr</a:t>
                      </a:r>
                      <a:endParaRPr lang="en-US" sz="1000" b="1" i="0" u="none" strike="noStrike">
                        <a:solidFill>
                          <a:srgbClr val="000000"/>
                        </a:solidFill>
                        <a:effectLst/>
                        <a:latin typeface="Calibri" charset="0"/>
                      </a:endParaRPr>
                    </a:p>
                  </a:txBody>
                  <a:tcPr marL="4277" marR="4277" marT="4277" marB="0"/>
                </a:tc>
                <a:tc>
                  <a:txBody>
                    <a:bodyPr/>
                    <a:lstStyle/>
                    <a:p>
                      <a:pPr algn="ctr" fontAlgn="t"/>
                      <a:r>
                        <a:rPr lang="en-US" sz="1000" b="1" u="none" strike="noStrike">
                          <a:effectLst/>
                        </a:rPr>
                        <a:t>Activity</a:t>
                      </a:r>
                      <a:br>
                        <a:rPr lang="en-US" sz="1000" b="1" u="none" strike="noStrike">
                          <a:effectLst/>
                        </a:rPr>
                      </a:br>
                      <a:r>
                        <a:rPr lang="en-US" sz="800" b="1" u="none" strike="noStrike">
                          <a:effectLst/>
                        </a:rPr>
                        <a:t>(RB, Pink, Draft. Update)</a:t>
                      </a:r>
                      <a:endParaRPr lang="en-US" sz="1000" b="1" i="0" u="none" strike="noStrike">
                        <a:solidFill>
                          <a:srgbClr val="000000"/>
                        </a:solidFill>
                        <a:effectLst/>
                        <a:latin typeface="Calibri" charset="0"/>
                      </a:endParaRPr>
                    </a:p>
                  </a:txBody>
                  <a:tcPr marL="4277" marR="4277" marT="4277" marB="0"/>
                </a:tc>
                <a:tc>
                  <a:txBody>
                    <a:bodyPr/>
                    <a:lstStyle/>
                    <a:p>
                      <a:pPr algn="ctr" fontAlgn="t"/>
                      <a:r>
                        <a:rPr lang="en-US" sz="1000" b="1" u="none" strike="noStrike">
                          <a:effectLst/>
                        </a:rPr>
                        <a:t>Document Title</a:t>
                      </a:r>
                      <a:endParaRPr lang="en-US" sz="1000" b="1" i="0" u="none" strike="noStrike">
                        <a:solidFill>
                          <a:srgbClr val="000000"/>
                        </a:solidFill>
                        <a:effectLst/>
                        <a:latin typeface="Calibri" charset="0"/>
                      </a:endParaRPr>
                    </a:p>
                  </a:txBody>
                  <a:tcPr marL="4277" marR="4277" marT="4277" marB="0"/>
                </a:tc>
                <a:tc>
                  <a:txBody>
                    <a:bodyPr/>
                    <a:lstStyle/>
                    <a:p>
                      <a:pPr algn="ctr" fontAlgn="t"/>
                      <a:r>
                        <a:rPr lang="en-US" sz="1000" b="1" u="none" strike="noStrike">
                          <a:effectLst/>
                        </a:rPr>
                        <a:t>Target Start / Publication Date</a:t>
                      </a:r>
                      <a:endParaRPr lang="en-US" sz="1000" b="1" i="0" u="none" strike="noStrike">
                        <a:solidFill>
                          <a:srgbClr val="000000"/>
                        </a:solidFill>
                        <a:effectLst/>
                        <a:latin typeface="Calibri" charset="0"/>
                      </a:endParaRPr>
                    </a:p>
                  </a:txBody>
                  <a:tcPr marL="4277" marR="4277" marT="4277" marB="0"/>
                </a:tc>
                <a:tc gridSpan="4">
                  <a:txBody>
                    <a:bodyPr/>
                    <a:lstStyle/>
                    <a:p>
                      <a:pPr algn="ctr" fontAlgn="t"/>
                      <a:r>
                        <a:rPr lang="en-US" sz="1000" b="1" u="none" strike="noStrike">
                          <a:effectLst/>
                        </a:rPr>
                        <a:t>Resources Needed (total, Editor, Proto 1, Proto 2)</a:t>
                      </a:r>
                      <a:br>
                        <a:rPr lang="en-US" sz="1000" b="1" u="none" strike="noStrike">
                          <a:effectLst/>
                        </a:rPr>
                      </a:br>
                      <a:endParaRPr lang="en-US" sz="1000" b="1" i="0" u="none" strike="noStrike">
                        <a:solidFill>
                          <a:srgbClr val="000000"/>
                        </a:solidFill>
                        <a:effectLst/>
                        <a:latin typeface="Calibri" charset="0"/>
                      </a:endParaRPr>
                    </a:p>
                  </a:txBody>
                  <a:tcPr marL="4277" marR="4277" marT="4277"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000" b="1" u="none" strike="noStrike">
                          <a:effectLst/>
                        </a:rPr>
                        <a:t>Comments</a:t>
                      </a:r>
                      <a:br>
                        <a:rPr lang="en-US" sz="1000" b="1" u="none" strike="noStrike">
                          <a:effectLst/>
                        </a:rPr>
                      </a:br>
                      <a:r>
                        <a:rPr lang="en-US" sz="1000" b="1" u="none" strike="noStrike">
                          <a:effectLst/>
                        </a:rPr>
                        <a:t>Rationale</a:t>
                      </a:r>
                      <a:br>
                        <a:rPr lang="en-US" sz="1000" b="1" u="none" strike="noStrike">
                          <a:effectLst/>
                        </a:rPr>
                      </a:br>
                      <a:r>
                        <a:rPr lang="en-US" sz="1000" b="1" u="none" strike="noStrike">
                          <a:effectLst/>
                        </a:rPr>
                        <a:t>What if not started?</a:t>
                      </a:r>
                      <a:endParaRPr lang="en-US" sz="1000" b="1" i="0" u="none" strike="noStrike">
                        <a:solidFill>
                          <a:srgbClr val="000000"/>
                        </a:solidFill>
                        <a:effectLst/>
                        <a:latin typeface="Calibri" charset="0"/>
                      </a:endParaRPr>
                    </a:p>
                  </a:txBody>
                  <a:tcPr marL="4277" marR="4277" marT="4277" marB="0"/>
                </a:tc>
              </a:tr>
              <a:tr h="621429">
                <a:tc rowSpan="3">
                  <a:txBody>
                    <a:bodyPr/>
                    <a:lstStyle/>
                    <a:p>
                      <a:pPr algn="ctr" fontAlgn="t"/>
                      <a:r>
                        <a:rPr lang="en-US" sz="1000" b="1" u="none" strike="noStrike" dirty="0">
                          <a:solidFill>
                            <a:schemeClr val="bg1">
                              <a:lumMod val="65000"/>
                            </a:schemeClr>
                          </a:solidFill>
                          <a:effectLst/>
                        </a:rPr>
                        <a:t>SEA-SA</a:t>
                      </a:r>
                      <a:endParaRPr lang="en-US" sz="1000" b="1" i="0" u="none" strike="noStrike" dirty="0">
                        <a:solidFill>
                          <a:schemeClr val="bg1">
                            <a:lumMod val="65000"/>
                          </a:schemeClr>
                        </a:solidFill>
                        <a:effectLst/>
                        <a:latin typeface="Calibri" charset="0"/>
                      </a:endParaRPr>
                    </a:p>
                  </a:txBody>
                  <a:tcPr marL="4277" marR="4277" marT="4277" marB="0"/>
                </a:tc>
                <a:tc rowSpan="3">
                  <a:txBody>
                    <a:bodyPr/>
                    <a:lstStyle/>
                    <a:p>
                      <a:pPr algn="ctr" fontAlgn="t"/>
                      <a:r>
                        <a:rPr lang="en-US" sz="1000" b="1" u="none" strike="noStrike" dirty="0">
                          <a:solidFill>
                            <a:schemeClr val="bg1">
                              <a:lumMod val="65000"/>
                            </a:schemeClr>
                          </a:solidFill>
                          <a:effectLst/>
                        </a:rPr>
                        <a:t>MB - TBS</a:t>
                      </a:r>
                      <a:endParaRPr lang="en-US" sz="1000" b="1" i="0" u="none" strike="noStrike" dirty="0">
                        <a:solidFill>
                          <a:schemeClr val="bg1">
                            <a:lumMod val="65000"/>
                          </a:schemeClr>
                        </a:solidFill>
                        <a:effectLst/>
                        <a:latin typeface="Calibri" charset="0"/>
                      </a:endParaRPr>
                    </a:p>
                  </a:txBody>
                  <a:tcPr marL="4277" marR="4277" marT="4277" marB="0"/>
                </a:tc>
                <a:tc rowSpan="3">
                  <a:txBody>
                    <a:bodyPr/>
                    <a:lstStyle/>
                    <a:p>
                      <a:pPr algn="ctr" fontAlgn="t"/>
                      <a:r>
                        <a:rPr lang="en-US" sz="1000" b="1" u="none" strike="noStrike" dirty="0">
                          <a:solidFill>
                            <a:schemeClr val="bg1">
                              <a:lumMod val="65000"/>
                            </a:schemeClr>
                          </a:solidFill>
                          <a:effectLst/>
                        </a:rPr>
                        <a:t>WB - PPT form</a:t>
                      </a:r>
                      <a:endParaRPr lang="en-US" sz="1000" b="1" i="0" u="none" strike="noStrike" dirty="0">
                        <a:solidFill>
                          <a:schemeClr val="bg1">
                            <a:lumMod val="65000"/>
                          </a:schemeClr>
                        </a:solidFill>
                        <a:effectLst/>
                        <a:latin typeface="Calibri" charset="0"/>
                      </a:endParaRPr>
                    </a:p>
                  </a:txBody>
                  <a:tcPr marL="4277" marR="4277" marT="4277" marB="0"/>
                </a:tc>
                <a:tc rowSpan="3">
                  <a:txBody>
                    <a:bodyPr/>
                    <a:lstStyle/>
                    <a:p>
                      <a:pPr algn="ctr" fontAlgn="t"/>
                      <a:r>
                        <a:rPr lang="en-US" sz="1000" b="1" u="none" strike="noStrike" dirty="0">
                          <a:solidFill>
                            <a:schemeClr val="bg1">
                              <a:lumMod val="65000"/>
                            </a:schemeClr>
                          </a:solidFill>
                          <a:effectLst/>
                        </a:rPr>
                        <a:t>CCSDS Application &amp; Support Architecture MB</a:t>
                      </a:r>
                      <a:endParaRPr lang="en-US" sz="1000" b="1" i="0" u="none" strike="noStrike" dirty="0">
                        <a:solidFill>
                          <a:schemeClr val="bg1">
                            <a:lumMod val="65000"/>
                          </a:schemeClr>
                        </a:solidFill>
                        <a:effectLst/>
                        <a:latin typeface="Calibri" charset="0"/>
                      </a:endParaRPr>
                    </a:p>
                  </a:txBody>
                  <a:tcPr marL="4277" marR="4277" marT="4277" marB="0"/>
                </a:tc>
                <a:tc rowSpan="3">
                  <a:txBody>
                    <a:bodyPr/>
                    <a:lstStyle/>
                    <a:p>
                      <a:pPr algn="ctr" fontAlgn="t"/>
                      <a:r>
                        <a:rPr lang="nb-NO" sz="1000" b="1" u="none" strike="noStrike" dirty="0">
                          <a:solidFill>
                            <a:schemeClr val="bg1">
                              <a:lumMod val="65000"/>
                            </a:schemeClr>
                          </a:solidFill>
                          <a:effectLst/>
                        </a:rPr>
                        <a:t>Start Nov 2016</a:t>
                      </a:r>
                      <a:br>
                        <a:rPr lang="nb-NO" sz="1000" b="1" u="none" strike="noStrike" dirty="0">
                          <a:solidFill>
                            <a:schemeClr val="bg1">
                              <a:lumMod val="65000"/>
                            </a:schemeClr>
                          </a:solidFill>
                          <a:effectLst/>
                        </a:rPr>
                      </a:br>
                      <a:r>
                        <a:rPr lang="nb-NO" sz="1000" b="1" u="none" strike="noStrike" dirty="0">
                          <a:solidFill>
                            <a:schemeClr val="bg1">
                              <a:lumMod val="65000"/>
                            </a:schemeClr>
                          </a:solidFill>
                          <a:effectLst/>
                        </a:rPr>
                        <a:t>End Nov 2018</a:t>
                      </a:r>
                      <a:endParaRPr lang="nb-NO" sz="1000" b="1" i="0" u="none" strike="noStrike" dirty="0">
                        <a:solidFill>
                          <a:schemeClr val="bg1">
                            <a:lumMod val="65000"/>
                          </a:schemeClr>
                        </a:solidFill>
                        <a:effectLst/>
                        <a:latin typeface="Calibri" charset="0"/>
                      </a:endParaRPr>
                    </a:p>
                  </a:txBody>
                  <a:tcPr marL="4277" marR="4277" marT="4277" marB="0"/>
                </a:tc>
                <a:tc>
                  <a:txBody>
                    <a:bodyPr/>
                    <a:lstStyle/>
                    <a:p>
                      <a:pPr algn="ctr" fontAlgn="t"/>
                      <a:r>
                        <a:rPr lang="is-IS" sz="1000" b="1" u="none" strike="noStrike" dirty="0">
                          <a:solidFill>
                            <a:schemeClr val="bg1">
                              <a:lumMod val="65000"/>
                            </a:schemeClr>
                          </a:solidFill>
                          <a:effectLst/>
                        </a:rPr>
                        <a:t>2017</a:t>
                      </a:r>
                      <a:br>
                        <a:rPr lang="is-IS" sz="1000" b="1" u="none" strike="noStrike" dirty="0">
                          <a:solidFill>
                            <a:schemeClr val="bg1">
                              <a:lumMod val="65000"/>
                            </a:schemeClr>
                          </a:solidFill>
                          <a:effectLst/>
                        </a:rPr>
                      </a:br>
                      <a:endParaRPr lang="is-IS" sz="1000" b="1" i="0" u="none" strike="noStrike" dirty="0">
                        <a:solidFill>
                          <a:schemeClr val="bg1">
                            <a:lumMod val="65000"/>
                          </a:schemeClr>
                        </a:solidFill>
                        <a:effectLst/>
                        <a:latin typeface="Calibri" charset="0"/>
                      </a:endParaRPr>
                    </a:p>
                  </a:txBody>
                  <a:tcPr marL="4277" marR="4277" marT="4277" marB="0"/>
                </a:tc>
                <a:tc>
                  <a:txBody>
                    <a:bodyPr/>
                    <a:lstStyle/>
                    <a:p>
                      <a:pPr algn="ctr" fontAlgn="t"/>
                      <a:r>
                        <a:rPr lang="en-US" sz="1000" b="1" u="none" strike="noStrike" dirty="0">
                          <a:solidFill>
                            <a:schemeClr val="bg1">
                              <a:lumMod val="65000"/>
                            </a:schemeClr>
                          </a:solidFill>
                          <a:effectLst/>
                        </a:rPr>
                        <a:t>3 WMs for MB </a:t>
                      </a:r>
                      <a:br>
                        <a:rPr lang="en-US" sz="1000" b="1" u="none" strike="noStrike" dirty="0">
                          <a:solidFill>
                            <a:schemeClr val="bg1">
                              <a:lumMod val="65000"/>
                            </a:schemeClr>
                          </a:solidFill>
                          <a:effectLst/>
                        </a:rPr>
                      </a:br>
                      <a:endParaRPr lang="en-US" sz="1000" b="1" i="0" u="none" strike="noStrike" dirty="0">
                        <a:solidFill>
                          <a:schemeClr val="bg1">
                            <a:lumMod val="65000"/>
                          </a:schemeClr>
                        </a:solidFill>
                        <a:effectLst/>
                        <a:latin typeface="Calibri" charset="0"/>
                      </a:endParaRPr>
                    </a:p>
                  </a:txBody>
                  <a:tcPr marL="4277" marR="4277" marT="4277" marB="0"/>
                </a:tc>
                <a:tc>
                  <a:txBody>
                    <a:bodyPr/>
                    <a:lstStyle/>
                    <a:p>
                      <a:pPr algn="ctr" fontAlgn="t"/>
                      <a:r>
                        <a:rPr lang="bg-BG" sz="1000" b="1" u="none" strike="noStrike">
                          <a:solidFill>
                            <a:schemeClr val="bg1">
                              <a:lumMod val="65000"/>
                            </a:schemeClr>
                          </a:solidFill>
                          <a:effectLst/>
                        </a:rPr>
                        <a:t>N/A</a:t>
                      </a:r>
                      <a:endParaRPr lang="bg-BG" sz="1000" b="1" i="0" u="none" strike="noStrike">
                        <a:solidFill>
                          <a:schemeClr val="bg1">
                            <a:lumMod val="65000"/>
                          </a:schemeClr>
                        </a:solidFill>
                        <a:effectLst/>
                        <a:latin typeface="Calibri" charset="0"/>
                      </a:endParaRPr>
                    </a:p>
                  </a:txBody>
                  <a:tcPr marL="4277" marR="4277" marT="4277" marB="0"/>
                </a:tc>
                <a:tc>
                  <a:txBody>
                    <a:bodyPr/>
                    <a:lstStyle/>
                    <a:p>
                      <a:pPr algn="ctr" fontAlgn="t"/>
                      <a:r>
                        <a:rPr lang="bg-BG" sz="1000" b="1" u="none" strike="noStrike">
                          <a:solidFill>
                            <a:schemeClr val="bg1">
                              <a:lumMod val="65000"/>
                            </a:schemeClr>
                          </a:solidFill>
                          <a:effectLst/>
                        </a:rPr>
                        <a:t>N/A</a:t>
                      </a:r>
                      <a:endParaRPr lang="bg-BG" sz="1000" b="1" i="0" u="none" strike="noStrike">
                        <a:solidFill>
                          <a:schemeClr val="bg1">
                            <a:lumMod val="65000"/>
                          </a:schemeClr>
                        </a:solidFill>
                        <a:effectLst/>
                        <a:latin typeface="Calibri" charset="0"/>
                      </a:endParaRPr>
                    </a:p>
                  </a:txBody>
                  <a:tcPr marL="4277" marR="4277" marT="4277" marB="0"/>
                </a:tc>
                <a:tc rowSpan="3">
                  <a:txBody>
                    <a:bodyPr/>
                    <a:lstStyle/>
                    <a:p>
                      <a:pPr algn="ctr" fontAlgn="t"/>
                      <a:r>
                        <a:rPr lang="en-US" sz="1000" b="1" u="none" strike="noStrike">
                          <a:solidFill>
                            <a:schemeClr val="bg1">
                              <a:lumMod val="65000"/>
                            </a:schemeClr>
                          </a:solidFill>
                          <a:effectLst/>
                        </a:rPr>
                        <a:t>Requested by CMC as "CCSDS Reference Architecture".  Companion to published SCCS-ARD MB.</a:t>
                      </a:r>
                      <a:endParaRPr lang="en-US" sz="1000" b="1" i="0" u="none" strike="noStrike">
                        <a:solidFill>
                          <a:schemeClr val="bg1">
                            <a:lumMod val="65000"/>
                          </a:schemeClr>
                        </a:solidFill>
                        <a:effectLst/>
                        <a:latin typeface="Calibri" charset="0"/>
                      </a:endParaRPr>
                    </a:p>
                  </a:txBody>
                  <a:tcPr marL="4277" marR="4277" marT="4277" marB="0"/>
                </a:tc>
              </a:tr>
              <a:tr h="38839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000" b="1" u="none" strike="noStrike">
                          <a:solidFill>
                            <a:schemeClr val="bg1">
                              <a:lumMod val="65000"/>
                            </a:schemeClr>
                          </a:solidFill>
                          <a:effectLst/>
                        </a:rPr>
                        <a:t>2018</a:t>
                      </a:r>
                      <a:endParaRPr lang="is-IS" sz="1000" b="1" i="0" u="none" strike="noStrike">
                        <a:solidFill>
                          <a:schemeClr val="bg1">
                            <a:lumMod val="65000"/>
                          </a:schemeClr>
                        </a:solidFill>
                        <a:effectLst/>
                        <a:latin typeface="Calibri" charset="0"/>
                      </a:endParaRPr>
                    </a:p>
                  </a:txBody>
                  <a:tcPr marL="4277" marR="4277" marT="4277" marB="0"/>
                </a:tc>
                <a:tc>
                  <a:txBody>
                    <a:bodyPr/>
                    <a:lstStyle/>
                    <a:p>
                      <a:pPr algn="ctr" fontAlgn="t"/>
                      <a:r>
                        <a:rPr lang="en-US" sz="1000" b="1" u="none" strike="noStrike" dirty="0">
                          <a:solidFill>
                            <a:schemeClr val="bg1">
                              <a:lumMod val="65000"/>
                            </a:schemeClr>
                          </a:solidFill>
                          <a:effectLst/>
                        </a:rPr>
                        <a:t>3 WMs for MB </a:t>
                      </a:r>
                      <a:br>
                        <a:rPr lang="en-US" sz="1000" b="1" u="none" strike="noStrike" dirty="0">
                          <a:solidFill>
                            <a:schemeClr val="bg1">
                              <a:lumMod val="65000"/>
                            </a:schemeClr>
                          </a:solidFill>
                          <a:effectLst/>
                        </a:rPr>
                      </a:br>
                      <a:endParaRPr lang="en-US" sz="1000" b="1" i="0" u="none" strike="noStrike" dirty="0">
                        <a:solidFill>
                          <a:schemeClr val="bg1">
                            <a:lumMod val="65000"/>
                          </a:schemeClr>
                        </a:solidFill>
                        <a:effectLst/>
                        <a:latin typeface="Calibri" charset="0"/>
                      </a:endParaRPr>
                    </a:p>
                  </a:txBody>
                  <a:tcPr marL="4277" marR="4277" marT="4277" marB="0"/>
                </a:tc>
                <a:tc>
                  <a:txBody>
                    <a:bodyPr/>
                    <a:lstStyle/>
                    <a:p>
                      <a:pPr algn="ctr" fontAlgn="t"/>
                      <a:r>
                        <a:rPr lang="sk-SK" sz="1000" b="1" u="none" strike="noStrike" dirty="0">
                          <a:solidFill>
                            <a:schemeClr val="bg1">
                              <a:lumMod val="65000"/>
                            </a:schemeClr>
                          </a:solidFill>
                          <a:effectLst/>
                        </a:rPr>
                        <a:t> </a:t>
                      </a:r>
                      <a:endParaRPr lang="sk-SK" sz="1000" b="1" i="0" u="none" strike="noStrike" dirty="0">
                        <a:solidFill>
                          <a:schemeClr val="bg1">
                            <a:lumMod val="65000"/>
                          </a:schemeClr>
                        </a:solidFill>
                        <a:effectLst/>
                        <a:latin typeface="Calibri" charset="0"/>
                      </a:endParaRPr>
                    </a:p>
                  </a:txBody>
                  <a:tcPr marL="4277" marR="4277" marT="4277" marB="0"/>
                </a:tc>
                <a:tc>
                  <a:txBody>
                    <a:bodyPr/>
                    <a:lstStyle/>
                    <a:p>
                      <a:pPr algn="ctr" fontAlgn="t"/>
                      <a:r>
                        <a:rPr lang="sk-SK" sz="1000" b="1" u="none" strike="noStrike" dirty="0">
                          <a:solidFill>
                            <a:schemeClr val="bg1">
                              <a:lumMod val="65000"/>
                            </a:schemeClr>
                          </a:solidFill>
                          <a:effectLst/>
                        </a:rPr>
                        <a:t> </a:t>
                      </a:r>
                      <a:endParaRPr lang="sk-SK" sz="1000" b="1" i="0" u="none" strike="noStrike" dirty="0">
                        <a:solidFill>
                          <a:schemeClr val="bg1">
                            <a:lumMod val="65000"/>
                          </a:schemeClr>
                        </a:solidFill>
                        <a:effectLst/>
                        <a:latin typeface="Calibri" charset="0"/>
                      </a:endParaRPr>
                    </a:p>
                  </a:txBody>
                  <a:tcPr marL="4277" marR="4277" marT="4277" marB="0"/>
                </a:tc>
                <a:tc vMerge="1">
                  <a:txBody>
                    <a:bodyPr/>
                    <a:lstStyle/>
                    <a:p>
                      <a:endParaRPr lang="en-US"/>
                    </a:p>
                  </a:txBody>
                  <a:tcPr/>
                </a:tc>
              </a:tr>
              <a:tr h="19419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000" b="1" u="none" strike="noStrike">
                          <a:solidFill>
                            <a:schemeClr val="bg1">
                              <a:lumMod val="65000"/>
                            </a:schemeClr>
                          </a:solidFill>
                          <a:effectLst/>
                        </a:rPr>
                        <a:t>2019</a:t>
                      </a:r>
                      <a:endParaRPr lang="is-IS" sz="1000" b="1" i="0" u="none" strike="noStrike">
                        <a:solidFill>
                          <a:schemeClr val="bg1">
                            <a:lumMod val="65000"/>
                          </a:schemeClr>
                        </a:solidFill>
                        <a:effectLst/>
                        <a:latin typeface="Calibri" charset="0"/>
                      </a:endParaRPr>
                    </a:p>
                  </a:txBody>
                  <a:tcPr marL="4277" marR="4277" marT="4277" marB="0"/>
                </a:tc>
                <a:tc>
                  <a:txBody>
                    <a:bodyPr/>
                    <a:lstStyle/>
                    <a:p>
                      <a:pPr algn="ctr" fontAlgn="t"/>
                      <a:r>
                        <a:rPr lang="sk-SK" sz="1000" b="1" u="none" strike="noStrike">
                          <a:solidFill>
                            <a:schemeClr val="bg1">
                              <a:lumMod val="65000"/>
                            </a:schemeClr>
                          </a:solidFill>
                          <a:effectLst/>
                        </a:rPr>
                        <a:t> </a:t>
                      </a:r>
                      <a:endParaRPr lang="sk-SK" sz="1000" b="1" i="0" u="none" strike="noStrike">
                        <a:solidFill>
                          <a:schemeClr val="bg1">
                            <a:lumMod val="65000"/>
                          </a:schemeClr>
                        </a:solidFill>
                        <a:effectLst/>
                        <a:latin typeface="Calibri" charset="0"/>
                      </a:endParaRPr>
                    </a:p>
                  </a:txBody>
                  <a:tcPr marL="4277" marR="4277" marT="4277" marB="0"/>
                </a:tc>
                <a:tc>
                  <a:txBody>
                    <a:bodyPr/>
                    <a:lstStyle/>
                    <a:p>
                      <a:pPr algn="ctr" fontAlgn="t"/>
                      <a:r>
                        <a:rPr lang="sk-SK" sz="1000" b="1" u="none" strike="noStrike">
                          <a:solidFill>
                            <a:schemeClr val="bg1">
                              <a:lumMod val="65000"/>
                            </a:schemeClr>
                          </a:solidFill>
                          <a:effectLst/>
                        </a:rPr>
                        <a:t> </a:t>
                      </a:r>
                      <a:endParaRPr lang="sk-SK" sz="1000" b="1" i="0" u="none" strike="noStrike">
                        <a:solidFill>
                          <a:schemeClr val="bg1">
                            <a:lumMod val="65000"/>
                          </a:schemeClr>
                        </a:solidFill>
                        <a:effectLst/>
                        <a:latin typeface="Calibri" charset="0"/>
                      </a:endParaRPr>
                    </a:p>
                  </a:txBody>
                  <a:tcPr marL="4277" marR="4277" marT="4277" marB="0"/>
                </a:tc>
                <a:tc>
                  <a:txBody>
                    <a:bodyPr/>
                    <a:lstStyle/>
                    <a:p>
                      <a:pPr algn="ctr" fontAlgn="t"/>
                      <a:r>
                        <a:rPr lang="sk-SK" sz="1000" b="1" u="none" strike="noStrike" dirty="0">
                          <a:solidFill>
                            <a:schemeClr val="bg1">
                              <a:lumMod val="65000"/>
                            </a:schemeClr>
                          </a:solidFill>
                          <a:effectLst/>
                        </a:rPr>
                        <a:t> </a:t>
                      </a:r>
                      <a:endParaRPr lang="sk-SK" sz="1000" b="1" i="0" u="none" strike="noStrike" dirty="0">
                        <a:solidFill>
                          <a:schemeClr val="bg1">
                            <a:lumMod val="65000"/>
                          </a:schemeClr>
                        </a:solidFill>
                        <a:effectLst/>
                        <a:latin typeface="Calibri" charset="0"/>
                      </a:endParaRPr>
                    </a:p>
                  </a:txBody>
                  <a:tcPr marL="4277" marR="4277" marT="4277" marB="0"/>
                </a:tc>
                <a:tc vMerge="1">
                  <a:txBody>
                    <a:bodyPr/>
                    <a:lstStyle/>
                    <a:p>
                      <a:endParaRPr lang="en-US"/>
                    </a:p>
                  </a:txBody>
                  <a:tcPr/>
                </a:tc>
              </a:tr>
              <a:tr h="388393">
                <a:tc rowSpan="3">
                  <a:txBody>
                    <a:bodyPr/>
                    <a:lstStyle/>
                    <a:p>
                      <a:pPr algn="ctr" fontAlgn="t"/>
                      <a:r>
                        <a:rPr lang="en-US" sz="1000" b="1" u="none" strike="noStrike">
                          <a:effectLst/>
                        </a:rPr>
                        <a:t>SEA-SA</a:t>
                      </a:r>
                      <a:endParaRPr lang="en-US" sz="1000" b="1" i="0" u="none" strike="noStrike">
                        <a:solidFill>
                          <a:srgbClr val="000000"/>
                        </a:solidFill>
                        <a:effectLst/>
                        <a:latin typeface="Calibri" charset="0"/>
                      </a:endParaRPr>
                    </a:p>
                  </a:txBody>
                  <a:tcPr marL="4277" marR="4277" marT="4277" marB="0"/>
                </a:tc>
                <a:tc rowSpan="3">
                  <a:txBody>
                    <a:bodyPr/>
                    <a:lstStyle/>
                    <a:p>
                      <a:pPr algn="ctr" fontAlgn="t"/>
                      <a:r>
                        <a:rPr lang="en-US" sz="1000" b="1" u="none" strike="noStrike">
                          <a:effectLst/>
                        </a:rPr>
                        <a:t>GB-TBS</a:t>
                      </a:r>
                      <a:endParaRPr lang="en-US" sz="1000" b="1" i="0" u="none" strike="noStrike">
                        <a:solidFill>
                          <a:srgbClr val="000000"/>
                        </a:solidFill>
                        <a:effectLst/>
                        <a:latin typeface="Calibri" charset="0"/>
                      </a:endParaRPr>
                    </a:p>
                  </a:txBody>
                  <a:tcPr marL="4277" marR="4277" marT="4277" marB="0"/>
                </a:tc>
                <a:tc rowSpan="3">
                  <a:txBody>
                    <a:bodyPr/>
                    <a:lstStyle/>
                    <a:p>
                      <a:pPr algn="ctr" fontAlgn="t"/>
                      <a:r>
                        <a:rPr lang="sk-SK" sz="1000" b="1" u="none" strike="noStrike">
                          <a:effectLst/>
                        </a:rPr>
                        <a:t> </a:t>
                      </a:r>
                      <a:endParaRPr lang="sk-SK" sz="1000" b="1" i="0" u="none" strike="noStrike">
                        <a:solidFill>
                          <a:srgbClr val="000000"/>
                        </a:solidFill>
                        <a:effectLst/>
                        <a:latin typeface="Calibri" charset="0"/>
                      </a:endParaRPr>
                    </a:p>
                  </a:txBody>
                  <a:tcPr marL="4277" marR="4277" marT="4277" marB="0"/>
                </a:tc>
                <a:tc rowSpan="3">
                  <a:txBody>
                    <a:bodyPr/>
                    <a:lstStyle/>
                    <a:p>
                      <a:pPr algn="ctr" fontAlgn="t"/>
                      <a:r>
                        <a:rPr lang="en-US" sz="1000" b="1" u="none" strike="noStrike">
                          <a:effectLst/>
                        </a:rPr>
                        <a:t>CCSDS Application &amp; Support Architecture GB</a:t>
                      </a:r>
                      <a:endParaRPr lang="en-US" sz="1000" b="1" i="0" u="none" strike="noStrike">
                        <a:solidFill>
                          <a:srgbClr val="000000"/>
                        </a:solidFill>
                        <a:effectLst/>
                        <a:latin typeface="Calibri" charset="0"/>
                      </a:endParaRPr>
                    </a:p>
                  </a:txBody>
                  <a:tcPr marL="4277" marR="4277" marT="4277" marB="0"/>
                </a:tc>
                <a:tc rowSpan="3">
                  <a:txBody>
                    <a:bodyPr/>
                    <a:lstStyle/>
                    <a:p>
                      <a:pPr algn="ctr" fontAlgn="t"/>
                      <a:r>
                        <a:rPr lang="nb-NO" sz="1000" b="1" u="none" strike="noStrike">
                          <a:effectLst/>
                        </a:rPr>
                        <a:t>Start Nov 2016</a:t>
                      </a:r>
                      <a:br>
                        <a:rPr lang="nb-NO" sz="1000" b="1" u="none" strike="noStrike">
                          <a:effectLst/>
                        </a:rPr>
                      </a:br>
                      <a:r>
                        <a:rPr lang="nb-NO" sz="1000" b="1" u="none" strike="noStrike">
                          <a:effectLst/>
                        </a:rPr>
                        <a:t>End Nov 2019</a:t>
                      </a:r>
                      <a:endParaRPr lang="nb-NO" sz="1000" b="1" i="0" u="none" strike="noStrike">
                        <a:solidFill>
                          <a:srgbClr val="000000"/>
                        </a:solidFill>
                        <a:effectLst/>
                        <a:latin typeface="Calibri" charset="0"/>
                      </a:endParaRPr>
                    </a:p>
                  </a:txBody>
                  <a:tcPr marL="4277" marR="4277" marT="4277" marB="0"/>
                </a:tc>
                <a:tc>
                  <a:txBody>
                    <a:bodyPr/>
                    <a:lstStyle/>
                    <a:p>
                      <a:pPr algn="ctr" fontAlgn="t"/>
                      <a:r>
                        <a:rPr lang="is-IS" sz="1000" b="1" u="none" strike="noStrike">
                          <a:effectLst/>
                        </a:rPr>
                        <a:t>2017</a:t>
                      </a:r>
                      <a:br>
                        <a:rPr lang="is-IS" sz="1000" b="1" u="none" strike="noStrike">
                          <a:effectLst/>
                        </a:rPr>
                      </a:br>
                      <a:endParaRPr lang="is-IS" sz="1000" b="1" i="0" u="none" strike="noStrike">
                        <a:solidFill>
                          <a:srgbClr val="000000"/>
                        </a:solidFill>
                        <a:effectLst/>
                        <a:latin typeface="Calibri" charset="0"/>
                      </a:endParaRPr>
                    </a:p>
                  </a:txBody>
                  <a:tcPr marL="4277" marR="4277" marT="4277" marB="0"/>
                </a:tc>
                <a:tc>
                  <a:txBody>
                    <a:bodyPr/>
                    <a:lstStyle/>
                    <a:p>
                      <a:pPr algn="ctr" fontAlgn="t"/>
                      <a:r>
                        <a:rPr lang="en-US" sz="1000" b="1" u="none" strike="noStrike" dirty="0">
                          <a:effectLst/>
                        </a:rPr>
                        <a:t>5</a:t>
                      </a:r>
                      <a:r>
                        <a:rPr lang="en-US" sz="1000" b="1" u="none" strike="noStrike" dirty="0" smtClean="0">
                          <a:effectLst/>
                        </a:rPr>
                        <a:t> </a:t>
                      </a:r>
                      <a:r>
                        <a:rPr lang="en-US" sz="1000" b="1" u="none" strike="noStrike" dirty="0">
                          <a:effectLst/>
                        </a:rPr>
                        <a:t>WMs for GB </a:t>
                      </a:r>
                      <a:br>
                        <a:rPr lang="en-US" sz="1000" b="1" u="none" strike="noStrike" dirty="0">
                          <a:effectLst/>
                        </a:rPr>
                      </a:br>
                      <a:endParaRPr lang="en-US" sz="1000" b="1" i="0" u="none" strike="noStrike" dirty="0">
                        <a:solidFill>
                          <a:srgbClr val="000000"/>
                        </a:solidFill>
                        <a:effectLst/>
                        <a:latin typeface="Calibri" charset="0"/>
                      </a:endParaRPr>
                    </a:p>
                  </a:txBody>
                  <a:tcPr marL="4277" marR="4277" marT="4277" marB="0"/>
                </a:tc>
                <a:tc>
                  <a:txBody>
                    <a:bodyPr/>
                    <a:lstStyle/>
                    <a:p>
                      <a:pPr algn="ctr" fontAlgn="t"/>
                      <a:r>
                        <a:rPr lang="bg-BG" sz="1000" b="1" u="none" strike="noStrike">
                          <a:effectLst/>
                        </a:rPr>
                        <a:t>N/A</a:t>
                      </a:r>
                      <a:endParaRPr lang="bg-BG" sz="1000" b="1" i="0" u="none" strike="noStrike">
                        <a:solidFill>
                          <a:srgbClr val="000000"/>
                        </a:solidFill>
                        <a:effectLst/>
                        <a:latin typeface="Calibri" charset="0"/>
                      </a:endParaRPr>
                    </a:p>
                  </a:txBody>
                  <a:tcPr marL="4277" marR="4277" marT="4277" marB="0"/>
                </a:tc>
                <a:tc>
                  <a:txBody>
                    <a:bodyPr/>
                    <a:lstStyle/>
                    <a:p>
                      <a:pPr algn="ctr" fontAlgn="t"/>
                      <a:r>
                        <a:rPr lang="bg-BG" sz="1000" b="1" u="none" strike="noStrike">
                          <a:effectLst/>
                        </a:rPr>
                        <a:t>N/A</a:t>
                      </a:r>
                      <a:endParaRPr lang="bg-BG" sz="1000" b="1" i="0" u="none" strike="noStrike">
                        <a:solidFill>
                          <a:srgbClr val="000000"/>
                        </a:solidFill>
                        <a:effectLst/>
                        <a:latin typeface="Calibri" charset="0"/>
                      </a:endParaRPr>
                    </a:p>
                  </a:txBody>
                  <a:tcPr marL="4277" marR="4277" marT="4277" marB="0"/>
                </a:tc>
                <a:tc rowSpan="3">
                  <a:txBody>
                    <a:bodyPr/>
                    <a:lstStyle/>
                    <a:p>
                      <a:pPr algn="ctr" fontAlgn="t"/>
                      <a:r>
                        <a:rPr lang="en-US" sz="1000" b="1" u="none" strike="noStrike" dirty="0">
                          <a:effectLst/>
                        </a:rPr>
                        <a:t>Requested by CMC as "CCSDS Reference Architecture".  Companion to published </a:t>
                      </a:r>
                      <a:r>
                        <a:rPr lang="en-US" sz="1000" b="1" u="none" strike="noStrike" dirty="0" smtClean="0">
                          <a:effectLst/>
                        </a:rPr>
                        <a:t>SCCS-ADD </a:t>
                      </a:r>
                      <a:r>
                        <a:rPr lang="en-US" sz="1000" b="1" u="none" strike="noStrike" dirty="0">
                          <a:effectLst/>
                        </a:rPr>
                        <a:t>G</a:t>
                      </a:r>
                      <a:r>
                        <a:rPr lang="en-US" sz="1000" b="1" u="none" strike="noStrike" dirty="0" smtClean="0">
                          <a:effectLst/>
                        </a:rPr>
                        <a:t>B</a:t>
                      </a:r>
                      <a:r>
                        <a:rPr lang="en-US" sz="1000" b="1" u="none" strike="noStrike" dirty="0">
                          <a:effectLst/>
                        </a:rPr>
                        <a:t>.</a:t>
                      </a:r>
                      <a:endParaRPr lang="en-US" sz="1000" b="1" i="0" u="none" strike="noStrike" dirty="0">
                        <a:solidFill>
                          <a:srgbClr val="000000"/>
                        </a:solidFill>
                        <a:effectLst/>
                        <a:latin typeface="Calibri" charset="0"/>
                      </a:endParaRPr>
                    </a:p>
                  </a:txBody>
                  <a:tcPr marL="4277" marR="4277" marT="4277" marB="0"/>
                </a:tc>
              </a:tr>
              <a:tr h="38839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000" b="1" u="none" strike="noStrike">
                          <a:effectLst/>
                        </a:rPr>
                        <a:t>2018</a:t>
                      </a:r>
                      <a:endParaRPr lang="is-IS" sz="1000" b="1" i="0" u="none" strike="noStrike">
                        <a:solidFill>
                          <a:srgbClr val="000000"/>
                        </a:solidFill>
                        <a:effectLst/>
                        <a:latin typeface="Calibri" charset="0"/>
                      </a:endParaRPr>
                    </a:p>
                  </a:txBody>
                  <a:tcPr marL="4277" marR="4277" marT="4277" marB="0"/>
                </a:tc>
                <a:tc>
                  <a:txBody>
                    <a:bodyPr/>
                    <a:lstStyle/>
                    <a:p>
                      <a:pPr algn="ctr" fontAlgn="t"/>
                      <a:r>
                        <a:rPr lang="en-US" sz="1000" b="1" u="none" strike="noStrike" dirty="0" smtClean="0">
                          <a:effectLst/>
                        </a:rPr>
                        <a:t>2 </a:t>
                      </a:r>
                      <a:r>
                        <a:rPr lang="en-US" sz="1000" b="1" u="none" strike="noStrike" dirty="0">
                          <a:effectLst/>
                        </a:rPr>
                        <a:t>WMs for GB </a:t>
                      </a:r>
                      <a:br>
                        <a:rPr lang="en-US" sz="1000" b="1" u="none" strike="noStrike" dirty="0">
                          <a:effectLst/>
                        </a:rPr>
                      </a:br>
                      <a:endParaRPr lang="en-US" sz="1000" b="1" i="0" u="none" strike="noStrike" dirty="0">
                        <a:solidFill>
                          <a:srgbClr val="000000"/>
                        </a:solidFill>
                        <a:effectLst/>
                        <a:latin typeface="Calibri" charset="0"/>
                      </a:endParaRPr>
                    </a:p>
                  </a:txBody>
                  <a:tcPr marL="4277" marR="4277" marT="4277" marB="0"/>
                </a:tc>
                <a:tc>
                  <a:txBody>
                    <a:bodyPr/>
                    <a:lstStyle/>
                    <a:p>
                      <a:pPr algn="ctr" fontAlgn="t"/>
                      <a:r>
                        <a:rPr lang="sk-SK" sz="1000" b="1" u="none" strike="noStrike">
                          <a:effectLst/>
                        </a:rPr>
                        <a:t> </a:t>
                      </a:r>
                      <a:endParaRPr lang="sk-SK" sz="1000" b="1" i="0" u="none" strike="noStrike">
                        <a:solidFill>
                          <a:srgbClr val="000000"/>
                        </a:solidFill>
                        <a:effectLst/>
                        <a:latin typeface="Calibri" charset="0"/>
                      </a:endParaRPr>
                    </a:p>
                  </a:txBody>
                  <a:tcPr marL="4277" marR="4277" marT="4277" marB="0"/>
                </a:tc>
                <a:tc>
                  <a:txBody>
                    <a:bodyPr/>
                    <a:lstStyle/>
                    <a:p>
                      <a:pPr algn="ctr" fontAlgn="t"/>
                      <a:r>
                        <a:rPr lang="sk-SK" sz="1000" b="1" u="none" strike="noStrike">
                          <a:effectLst/>
                        </a:rPr>
                        <a:t> </a:t>
                      </a:r>
                      <a:endParaRPr lang="sk-SK" sz="1000" b="1" i="0" u="none" strike="noStrike">
                        <a:solidFill>
                          <a:srgbClr val="000000"/>
                        </a:solidFill>
                        <a:effectLst/>
                        <a:latin typeface="Calibri" charset="0"/>
                      </a:endParaRPr>
                    </a:p>
                  </a:txBody>
                  <a:tcPr marL="4277" marR="4277" marT="4277" marB="0"/>
                </a:tc>
                <a:tc vMerge="1">
                  <a:txBody>
                    <a:bodyPr/>
                    <a:lstStyle/>
                    <a:p>
                      <a:endParaRPr lang="en-US"/>
                    </a:p>
                  </a:txBody>
                  <a:tcPr/>
                </a:tc>
              </a:tr>
              <a:tr h="4013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000" b="1" i="0" u="none" strike="noStrike" dirty="0" smtClean="0">
                          <a:solidFill>
                            <a:schemeClr val="bg1">
                              <a:lumMod val="65000"/>
                            </a:schemeClr>
                          </a:solidFill>
                          <a:effectLst/>
                          <a:latin typeface="Calibri" charset="0"/>
                        </a:rPr>
                        <a:t>2019</a:t>
                      </a:r>
                      <a:endParaRPr lang="is-IS" sz="1000" b="1" i="0" u="none" strike="noStrike" dirty="0">
                        <a:solidFill>
                          <a:schemeClr val="bg1">
                            <a:lumMod val="65000"/>
                          </a:schemeClr>
                        </a:solidFill>
                        <a:effectLst/>
                        <a:latin typeface="Calibri" charset="0"/>
                      </a:endParaRPr>
                    </a:p>
                  </a:txBody>
                  <a:tcPr marL="4277" marR="4277" marT="4277" marB="0"/>
                </a:tc>
                <a:tc>
                  <a:txBody>
                    <a:bodyPr/>
                    <a:lstStyle/>
                    <a:p>
                      <a:pPr algn="ctr" fontAlgn="t"/>
                      <a:r>
                        <a:rPr lang="en-US" sz="1000" b="1" u="none" strike="noStrike" dirty="0">
                          <a:solidFill>
                            <a:schemeClr val="bg1">
                              <a:lumMod val="65000"/>
                            </a:schemeClr>
                          </a:solidFill>
                          <a:effectLst/>
                        </a:rPr>
                        <a:t>1</a:t>
                      </a:r>
                      <a:r>
                        <a:rPr lang="en-US" sz="1000" b="1" u="none" strike="noStrike" dirty="0" smtClean="0">
                          <a:solidFill>
                            <a:schemeClr val="bg1">
                              <a:lumMod val="65000"/>
                            </a:schemeClr>
                          </a:solidFill>
                          <a:effectLst/>
                        </a:rPr>
                        <a:t> </a:t>
                      </a:r>
                      <a:r>
                        <a:rPr lang="en-US" sz="1000" b="1" u="none" strike="noStrike" dirty="0">
                          <a:solidFill>
                            <a:schemeClr val="bg1">
                              <a:lumMod val="65000"/>
                            </a:schemeClr>
                          </a:solidFill>
                          <a:effectLst/>
                        </a:rPr>
                        <a:t>WMs for GB </a:t>
                      </a:r>
                      <a:br>
                        <a:rPr lang="en-US" sz="1000" b="1" u="none" strike="noStrike" dirty="0">
                          <a:solidFill>
                            <a:schemeClr val="bg1">
                              <a:lumMod val="65000"/>
                            </a:schemeClr>
                          </a:solidFill>
                          <a:effectLst/>
                        </a:rPr>
                      </a:br>
                      <a:endParaRPr lang="en-US" sz="1000" b="1" i="0" u="none" strike="noStrike" dirty="0">
                        <a:solidFill>
                          <a:schemeClr val="bg1">
                            <a:lumMod val="65000"/>
                          </a:schemeClr>
                        </a:solidFill>
                        <a:effectLst/>
                        <a:latin typeface="Calibri" charset="0"/>
                      </a:endParaRPr>
                    </a:p>
                  </a:txBody>
                  <a:tcPr marL="4277" marR="4277" marT="4277" marB="0"/>
                </a:tc>
                <a:tc>
                  <a:txBody>
                    <a:bodyPr/>
                    <a:lstStyle/>
                    <a:p>
                      <a:pPr algn="ctr" fontAlgn="t"/>
                      <a:r>
                        <a:rPr lang="sk-SK" sz="1000" b="1" u="none" strike="noStrike">
                          <a:effectLst/>
                        </a:rPr>
                        <a:t> </a:t>
                      </a:r>
                      <a:endParaRPr lang="sk-SK" sz="1000" b="1" i="0" u="none" strike="noStrike">
                        <a:solidFill>
                          <a:srgbClr val="000000"/>
                        </a:solidFill>
                        <a:effectLst/>
                        <a:latin typeface="Calibri" charset="0"/>
                      </a:endParaRPr>
                    </a:p>
                  </a:txBody>
                  <a:tcPr marL="4277" marR="4277" marT="4277" marB="0"/>
                </a:tc>
                <a:tc>
                  <a:txBody>
                    <a:bodyPr/>
                    <a:lstStyle/>
                    <a:p>
                      <a:pPr algn="ctr" fontAlgn="t"/>
                      <a:r>
                        <a:rPr lang="sk-SK" sz="1000" b="1" u="none" strike="noStrike" dirty="0">
                          <a:effectLst/>
                        </a:rPr>
                        <a:t> </a:t>
                      </a:r>
                      <a:endParaRPr lang="sk-SK" sz="1000" b="1" i="0" u="none" strike="noStrike" dirty="0">
                        <a:solidFill>
                          <a:srgbClr val="000000"/>
                        </a:solidFill>
                        <a:effectLst/>
                        <a:latin typeface="Calibri" charset="0"/>
                      </a:endParaRPr>
                    </a:p>
                  </a:txBody>
                  <a:tcPr marL="4277" marR="4277" marT="4277" marB="0"/>
                </a:tc>
                <a:tc vMerge="1">
                  <a:txBody>
                    <a:bodyPr/>
                    <a:lstStyle/>
                    <a:p>
                      <a:endParaRPr lang="en-US"/>
                    </a:p>
                  </a:txBody>
                  <a:tcPr/>
                </a:tc>
              </a:tr>
            </a:tbl>
          </a:graphicData>
        </a:graphic>
      </p:graphicFrame>
      <p:sp>
        <p:nvSpPr>
          <p:cNvPr id="5" name="TextBox 4"/>
          <p:cNvSpPr txBox="1"/>
          <p:nvPr/>
        </p:nvSpPr>
        <p:spPr>
          <a:xfrm>
            <a:off x="347450" y="4525331"/>
            <a:ext cx="7949835" cy="830997"/>
          </a:xfrm>
          <a:prstGeom prst="rect">
            <a:avLst/>
          </a:prstGeom>
          <a:noFill/>
        </p:spPr>
        <p:txBody>
          <a:bodyPr wrap="square" rtlCol="0">
            <a:spAutoFit/>
          </a:bodyPr>
          <a:lstStyle/>
          <a:p>
            <a:r>
              <a:rPr lang="en-US" b="0" dirty="0" smtClean="0"/>
              <a:t>SAWG proposes to only produce a Green Book because there is not sufficient normative material for create a Magenta Book with “shall” language.  A Green Book will provide a very useful reference for the existing standards.</a:t>
            </a:r>
            <a:endParaRPr lang="en-US" b="0" dirty="0"/>
          </a:p>
        </p:txBody>
      </p:sp>
    </p:spTree>
    <p:extLst>
      <p:ext uri="{BB962C8B-B14F-4D97-AF65-F5344CB8AC3E}">
        <p14:creationId xmlns:p14="http://schemas.microsoft.com/office/powerpoint/2010/main" val="8950277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800" b="0" dirty="0" smtClean="0"/>
              <a:t>SAWG Working Group:</a:t>
            </a:r>
            <a:endParaRPr lang="en-US" sz="18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smtClean="0"/>
              <a:t>Resolution 1: </a:t>
            </a:r>
            <a:r>
              <a:rPr lang="en-US" sz="1800" b="0" dirty="0"/>
              <a:t>SEA-R-2016-10-001  Request CMC approval of SEA Application &amp; Support Architecture </a:t>
            </a:r>
            <a:r>
              <a:rPr lang="en-US" sz="1800" b="0" dirty="0" smtClean="0"/>
              <a:t>Green Book project</a:t>
            </a:r>
          </a:p>
          <a:p>
            <a:pPr defTabSz="914400">
              <a:lnSpc>
                <a:spcPct val="120000"/>
              </a:lnSpc>
              <a:spcBef>
                <a:spcPts val="0"/>
              </a:spcBef>
            </a:pPr>
            <a:r>
              <a:rPr lang="en-US" sz="1800" b="0" dirty="0" smtClean="0"/>
              <a:t>D-DOR Working Group:</a:t>
            </a:r>
            <a:endParaRPr lang="en-US" sz="18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a:t>Resolution </a:t>
            </a:r>
            <a:r>
              <a:rPr lang="en-US" sz="1800" b="0" dirty="0" smtClean="0"/>
              <a:t>1</a:t>
            </a:r>
            <a:r>
              <a:rPr lang="en-US" sz="1800" b="0" dirty="0"/>
              <a:t>: </a:t>
            </a:r>
            <a:r>
              <a:rPr lang="en-US" sz="1800" b="0" dirty="0" smtClean="0"/>
              <a:t>Request approval to publish D-DOR Operation in Nov/Dec 2016</a:t>
            </a:r>
            <a:endParaRPr lang="en-US" sz="1800" b="0" dirty="0"/>
          </a:p>
          <a:p>
            <a:pPr marL="747713" lvl="1" indent="-290513">
              <a:lnSpc>
                <a:spcPct val="120000"/>
              </a:lnSpc>
              <a:spcBef>
                <a:spcPts val="0"/>
              </a:spcBef>
              <a:buClr>
                <a:srgbClr val="000000"/>
              </a:buClr>
              <a:buSzPct val="95000"/>
              <a:buFont typeface="ArialMT" charset="0"/>
              <a:buChar char="•"/>
            </a:pPr>
            <a:r>
              <a:rPr lang="en-US" sz="1800" b="0" dirty="0" smtClean="0"/>
              <a:t>Resolution 2</a:t>
            </a:r>
            <a:r>
              <a:rPr lang="en-US" sz="1800" b="0" dirty="0"/>
              <a:t>: </a:t>
            </a:r>
            <a:r>
              <a:rPr lang="en-US" sz="1800" b="0" dirty="0" smtClean="0"/>
              <a:t>Expect request to publish Quasar Catalog in Jan/Feb 2017</a:t>
            </a:r>
          </a:p>
          <a:p>
            <a:pPr defTabSz="914400">
              <a:lnSpc>
                <a:spcPct val="120000"/>
              </a:lnSpc>
              <a:spcBef>
                <a:spcPts val="0"/>
              </a:spcBef>
            </a:pPr>
            <a:r>
              <a:rPr lang="en-US" sz="1800" b="0" dirty="0" smtClean="0"/>
              <a:t>SANA Steering group:</a:t>
            </a:r>
            <a:r>
              <a:rPr lang="en-US" sz="1800" b="0" dirty="0" smtClean="0">
                <a:sym typeface="Wingdings" panose="05000000000000000000" pitchFamily="2" charset="2"/>
              </a:rPr>
              <a:t> </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Resolution 1</a:t>
            </a:r>
            <a:r>
              <a:rPr lang="en-US" sz="1800" b="0" dirty="0"/>
              <a:t>: </a:t>
            </a:r>
            <a:r>
              <a:rPr lang="en-US" sz="1800" b="0" dirty="0" smtClean="0"/>
              <a:t>Propose </a:t>
            </a:r>
            <a:r>
              <a:rPr lang="en-US" sz="1800" b="0" dirty="0"/>
              <a:t>adoption now of the new Contacts and Organizations registries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2:  Request the agencies to </a:t>
            </a:r>
            <a:r>
              <a:rPr lang="en-US" sz="1800" b="0" dirty="0" smtClean="0"/>
              <a:t>update </a:t>
            </a:r>
            <a:r>
              <a:rPr lang="en-US" sz="1800" b="0" dirty="0"/>
              <a:t>their information in these Contacts and Organizations </a:t>
            </a:r>
            <a:r>
              <a:rPr lang="en-US" sz="1800" b="0" dirty="0" smtClean="0"/>
              <a:t>registries</a:t>
            </a:r>
            <a:r>
              <a:rPr lang="en-US" sz="1800" b="0" dirty="0"/>
              <a:t>, some of it is </a:t>
            </a:r>
            <a:r>
              <a:rPr lang="en-US" sz="1800" b="0" dirty="0" smtClean="0"/>
              <a:t>very out </a:t>
            </a:r>
            <a:r>
              <a:rPr lang="en-US" sz="1800" b="0" dirty="0"/>
              <a:t>of date</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3:  Request that the IOAG add an explicit, unique, OID to each of the RF assets that they register.  We can then unambiguously connect the IOAG info to the CCSDS Sites &amp; Apertures database info.</a:t>
            </a:r>
          </a:p>
          <a:p>
            <a:pPr marL="747713" lvl="1" indent="-290513">
              <a:lnSpc>
                <a:spcPct val="120000"/>
              </a:lnSpc>
              <a:spcBef>
                <a:spcPts val="0"/>
              </a:spcBef>
              <a:buClr>
                <a:srgbClr val="000000"/>
              </a:buClr>
              <a:buSzPct val="95000"/>
              <a:buFont typeface="ArialMT" charset="0"/>
              <a:buChar char="•"/>
            </a:pPr>
            <a:endParaRPr lang="en-US" sz="1800" b="0" dirty="0"/>
          </a:p>
          <a:p>
            <a:pPr defTabSz="914400">
              <a:lnSpc>
                <a:spcPct val="120000"/>
              </a:lnSpc>
              <a:spcBef>
                <a:spcPts val="0"/>
              </a:spcBef>
            </a:pPr>
            <a:endParaRPr lang="en-US" sz="18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385855"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For SAWG Application and Support Architecture there is a potential issue in that SOIS has been a moving target, resource &amp; timing impacts </a:t>
            </a:r>
            <a:endParaRPr lang="en-US" sz="1900" b="0" dirty="0"/>
          </a:p>
          <a:p>
            <a:pPr defTabSz="914400">
              <a:lnSpc>
                <a:spcPct val="120000"/>
              </a:lnSpc>
              <a:spcBef>
                <a:spcPts val="0"/>
              </a:spcBef>
            </a:pPr>
            <a:r>
              <a:rPr lang="en-US" sz="1900" b="0" dirty="0" smtClean="0"/>
              <a:t>Issue 2:</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For SANA, Type </a:t>
            </a:r>
            <a:r>
              <a:rPr lang="en-US" sz="1900" b="0" dirty="0"/>
              <a:t>2 SCIDs are exhausted, </a:t>
            </a:r>
            <a:r>
              <a:rPr lang="en-US" sz="1900" b="0" dirty="0" smtClean="0"/>
              <a:t>we have started </a:t>
            </a:r>
            <a:r>
              <a:rPr lang="en-US" sz="1900" b="0" dirty="0"/>
              <a:t>re-use, must get new SCIDs in place</a:t>
            </a:r>
          </a:p>
          <a:p>
            <a:pPr defTabSz="914400">
              <a:lnSpc>
                <a:spcPct val="120000"/>
              </a:lnSpc>
              <a:spcBef>
                <a:spcPts val="0"/>
              </a:spcBef>
            </a:pPr>
            <a:r>
              <a:rPr lang="en-US" sz="1900" b="0" dirty="0" smtClean="0">
                <a:sym typeface="Arial" pitchFamily="34" charset="0"/>
              </a:rPr>
              <a:t>Issue 3:</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For SANA, Recommend adoption of new Contacts and Organization registries now, but need </a:t>
            </a:r>
            <a:r>
              <a:rPr lang="en-US" sz="1900" b="0" dirty="0"/>
              <a:t>agency members and IOAG to correct their information sets which are out of date or have a lot of </a:t>
            </a:r>
            <a:r>
              <a:rPr lang="en-US" sz="1900" b="0" dirty="0" smtClean="0"/>
              <a:t>errors</a:t>
            </a:r>
          </a:p>
          <a:p>
            <a:pPr defTabSz="914400">
              <a:lnSpc>
                <a:spcPct val="120000"/>
              </a:lnSpc>
              <a:spcBef>
                <a:spcPts val="0"/>
              </a:spcBef>
            </a:pPr>
            <a:r>
              <a:rPr lang="en-US" sz="1900" b="0" dirty="0">
                <a:sym typeface="Arial" pitchFamily="34" charset="0"/>
              </a:rPr>
              <a:t>Issue </a:t>
            </a:r>
            <a:r>
              <a:rPr lang="en-US" sz="1900" b="0" dirty="0" smtClean="0">
                <a:sym typeface="Arial" pitchFamily="34" charset="0"/>
              </a:rPr>
              <a:t>4:</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XML Standards and Guidelines (XSG) SIG has no resources and no meeting.  The shoemaker’s children are barefoot.</a:t>
            </a:r>
          </a:p>
          <a:p>
            <a:pPr defTabSz="914400">
              <a:lnSpc>
                <a:spcPct val="120000"/>
              </a:lnSpc>
              <a:spcBef>
                <a:spcPts val="0"/>
              </a:spcBef>
            </a:pPr>
            <a:r>
              <a:rPr lang="en-US" sz="1900" b="0" dirty="0">
                <a:sym typeface="Arial" pitchFamily="34" charset="0"/>
              </a:rPr>
              <a:t>Issue </a:t>
            </a:r>
            <a:r>
              <a:rPr lang="en-US" sz="1900" b="0" dirty="0" smtClean="0">
                <a:sym typeface="Arial" pitchFamily="34" charset="0"/>
              </a:rPr>
              <a:t>5:</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Timeline </a:t>
            </a:r>
            <a:r>
              <a:rPr lang="en-US" sz="1900" b="0" dirty="0" err="1" smtClean="0"/>
              <a:t>BoF</a:t>
            </a:r>
            <a:r>
              <a:rPr lang="en-US" sz="1900" b="0" dirty="0" smtClean="0"/>
              <a:t> has been closed, archive the charter &amp; projects</a:t>
            </a:r>
            <a:endParaRPr lang="en-US" sz="1900" b="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815882"/>
          </a:xfrm>
          <a:prstGeom prst="rect">
            <a:avLst/>
          </a:prstGeom>
          <a:noFill/>
        </p:spPr>
        <p:txBody>
          <a:bodyPr wrap="square" rtlCol="0">
            <a:spAutoFit/>
          </a:bodyPr>
          <a:lstStyle/>
          <a:p>
            <a:r>
              <a:rPr lang="en-US" sz="2800" dirty="0" smtClean="0"/>
              <a:t>Cross Support Services</a:t>
            </a:r>
          </a:p>
          <a:p>
            <a:r>
              <a:rPr lang="en-US" sz="2800" dirty="0" smtClean="0"/>
              <a:t>Area Report</a:t>
            </a:r>
          </a:p>
          <a:p>
            <a:endParaRPr lang="en-US" sz="2800" dirty="0"/>
          </a:p>
          <a:p>
            <a:r>
              <a:rPr lang="en-US" sz="1400" b="0" dirty="0" smtClean="0"/>
              <a:t>Erik Barkley (Area Chair)</a:t>
            </a:r>
          </a:p>
          <a:p>
            <a:r>
              <a:rPr lang="en-US" sz="1400" b="0" dirty="0" smtClean="0"/>
              <a:t>Margherita </a:t>
            </a:r>
            <a:r>
              <a:rPr lang="en-US" sz="1400" b="0" dirty="0" err="1" smtClean="0"/>
              <a:t>diGiulio</a:t>
            </a:r>
            <a:r>
              <a:rPr lang="en-US" sz="1400" b="0" dirty="0" smtClean="0"/>
              <a:t> (Area Deputy Chair)</a:t>
            </a:r>
            <a:endParaRPr lang="en-US" sz="1400" b="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defRPr/>
            </a:pPr>
            <a:r>
              <a:rPr lang="en-US" sz="2800" dirty="0" smtClean="0">
                <a:solidFill>
                  <a:srgbClr val="000099"/>
                </a:solidFill>
                <a:effectLst>
                  <a:outerShdw blurRad="38100" dist="38100" dir="2700000" algn="tl">
                    <a:srgbClr val="C0C0C0"/>
                  </a:outerShdw>
                </a:effectLst>
              </a:rPr>
              <a:t>Cross Support Services Area Meeting </a:t>
            </a:r>
            <a:r>
              <a:rPr lang="en-US" sz="2800" dirty="0" err="1" smtClean="0">
                <a:solidFill>
                  <a:srgbClr val="000099"/>
                </a:solidFill>
                <a:effectLst>
                  <a:outerShdw blurRad="38100" dist="38100" dir="2700000" algn="tl">
                    <a:srgbClr val="C0C0C0"/>
                  </a:outerShdw>
                </a:effectLst>
              </a:rPr>
              <a:t>Demogrpahics</a:t>
            </a:r>
            <a:r>
              <a:rPr lang="en-US" sz="2800" dirty="0" smtClean="0">
                <a:solidFill>
                  <a:srgbClr val="000099"/>
                </a:solidFill>
                <a:effectLst>
                  <a:outerShdw blurRad="38100" dist="38100" dir="2700000" algn="tl">
                    <a:srgbClr val="C0C0C0"/>
                  </a:outerShdw>
                </a:effectLst>
              </a:rPr>
              <a:t>  </a:t>
            </a:r>
            <a:r>
              <a:rPr lang="en-US" sz="2800" dirty="0">
                <a:solidFill>
                  <a:srgbClr val="000099"/>
                </a:solidFill>
                <a:effectLst>
                  <a:outerShdw blurRad="38100" dist="38100" dir="2700000" algn="tl">
                    <a:srgbClr val="C0C0C0"/>
                  </a:outerShdw>
                </a:effectLst>
              </a:rPr>
              <a:t/>
            </a:r>
            <a:br>
              <a:rPr lang="en-US" sz="2800" dirty="0">
                <a:solidFill>
                  <a:srgbClr val="000099"/>
                </a:solidFill>
                <a:effectLst>
                  <a:outerShdw blurRad="38100" dist="38100" dir="2700000" algn="tl">
                    <a:srgbClr val="C0C0C0"/>
                  </a:outerShdw>
                </a:effectLst>
              </a:rPr>
            </a:br>
            <a:r>
              <a:rPr lang="en-GB" sz="2000" dirty="0">
                <a:solidFill>
                  <a:srgbClr val="000099"/>
                </a:solidFill>
                <a:latin typeface="Calibri" pitchFamily="34" charset="0"/>
              </a:rPr>
              <a:t> </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3476586886"/>
              </p:ext>
            </p:extLst>
          </p:nvPr>
        </p:nvGraphicFramePr>
        <p:xfrm>
          <a:off x="457200" y="1371600"/>
          <a:ext cx="8077201" cy="3886199"/>
        </p:xfrm>
        <a:graphic>
          <a:graphicData uri="http://schemas.openxmlformats.org/drawingml/2006/table">
            <a:tbl>
              <a:tblPr bandRow="1">
                <a:tableStyleId>{5C22544A-7EE6-4342-B048-85BDC9FD1C3A}</a:tableStyleId>
              </a:tblPr>
              <a:tblGrid>
                <a:gridCol w="2425661">
                  <a:extLst>
                    <a:ext uri="{9D8B030D-6E8A-4147-A177-3AD203B41FA5}">
                      <a16:colId xmlns="" xmlns:a16="http://schemas.microsoft.com/office/drawing/2014/main" val="1361046413"/>
                    </a:ext>
                  </a:extLst>
                </a:gridCol>
                <a:gridCol w="2825770">
                  <a:extLst>
                    <a:ext uri="{9D8B030D-6E8A-4147-A177-3AD203B41FA5}">
                      <a16:colId xmlns="" xmlns:a16="http://schemas.microsoft.com/office/drawing/2014/main" val="2307297403"/>
                    </a:ext>
                  </a:extLst>
                </a:gridCol>
                <a:gridCol w="2825770">
                  <a:extLst>
                    <a:ext uri="{9D8B030D-6E8A-4147-A177-3AD203B41FA5}">
                      <a16:colId xmlns="" xmlns:a16="http://schemas.microsoft.com/office/drawing/2014/main" val="806330139"/>
                    </a:ext>
                  </a:extLst>
                </a:gridCol>
              </a:tblGrid>
              <a:tr h="695734">
                <a:tc>
                  <a:txBody>
                    <a:bodyPr/>
                    <a:lstStyle/>
                    <a:p>
                      <a:pPr algn="ctr" fontAlgn="b"/>
                      <a:r>
                        <a:rPr lang="en-US" sz="1400" b="1" u="none" strike="noStrike" dirty="0">
                          <a:effectLst/>
                        </a:rPr>
                        <a:t>Org (group)</a:t>
                      </a:r>
                      <a:endParaRPr lang="en-US" sz="1400" b="1" i="0" u="none" strike="noStrike" dirty="0">
                        <a:solidFill>
                          <a:srgbClr val="000000"/>
                        </a:solidFill>
                        <a:effectLst/>
                        <a:latin typeface="Tableau Medium"/>
                      </a:endParaRPr>
                    </a:p>
                  </a:txBody>
                  <a:tcPr marL="9525" marR="9525" marT="9525" marB="0" anchor="ctr">
                    <a:solidFill>
                      <a:schemeClr val="accent1"/>
                    </a:solidFill>
                  </a:tcPr>
                </a:tc>
                <a:tc>
                  <a:txBody>
                    <a:bodyPr/>
                    <a:lstStyle/>
                    <a:p>
                      <a:pPr algn="ctr" fontAlgn="b"/>
                      <a:r>
                        <a:rPr lang="en-US" sz="1400" b="1" u="none" strike="noStrike">
                          <a:effectLst/>
                        </a:rPr>
                        <a:t>3.03 - CSS - Cross Support Service Management WG</a:t>
                      </a:r>
                      <a:endParaRPr lang="en-US" sz="1400" b="1" i="0" u="none" strike="noStrike">
                        <a:solidFill>
                          <a:srgbClr val="000000"/>
                        </a:solidFill>
                        <a:effectLst/>
                        <a:latin typeface="Tableau Book"/>
                      </a:endParaRPr>
                    </a:p>
                  </a:txBody>
                  <a:tcPr marL="9525" marR="9525" marT="9525" marB="0" anchor="ctr">
                    <a:solidFill>
                      <a:schemeClr val="accent1"/>
                    </a:solidFill>
                  </a:tcPr>
                </a:tc>
                <a:tc>
                  <a:txBody>
                    <a:bodyPr/>
                    <a:lstStyle/>
                    <a:p>
                      <a:pPr algn="ctr" fontAlgn="b"/>
                      <a:r>
                        <a:rPr lang="en-US" sz="1400" b="1" u="none" strike="noStrike" dirty="0">
                          <a:effectLst/>
                        </a:rPr>
                        <a:t>3.06 - CSS - Cross Support Transfer Services WG</a:t>
                      </a:r>
                      <a:endParaRPr lang="en-US" sz="1400" b="1" i="0" u="none" strike="noStrike" dirty="0">
                        <a:solidFill>
                          <a:srgbClr val="000000"/>
                        </a:solidFill>
                        <a:effectLst/>
                        <a:latin typeface="Tableau Book"/>
                      </a:endParaRPr>
                    </a:p>
                  </a:txBody>
                  <a:tcPr marL="9525" marR="9525" marT="9525" marB="0" anchor="ctr">
                    <a:solidFill>
                      <a:schemeClr val="accent1"/>
                    </a:solidFill>
                  </a:tcPr>
                </a:tc>
                <a:extLst>
                  <a:ext uri="{0D108BD9-81ED-4DB2-BD59-A6C34878D82A}">
                    <a16:rowId xmlns="" xmlns:a16="http://schemas.microsoft.com/office/drawing/2014/main" val="51063697"/>
                  </a:ext>
                </a:extLst>
              </a:tr>
              <a:tr h="392972">
                <a:tc>
                  <a:txBody>
                    <a:bodyPr/>
                    <a:lstStyle/>
                    <a:p>
                      <a:pPr algn="ctr" fontAlgn="t"/>
                      <a:r>
                        <a:rPr lang="en-US" sz="1200" b="1" u="none" strike="noStrike" dirty="0">
                          <a:effectLst/>
                        </a:rPr>
                        <a:t>CNES</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a:effectLst/>
                        </a:rPr>
                        <a:t>1</a:t>
                      </a:r>
                      <a:endParaRPr lang="en-US" sz="1200" b="1" i="0" u="none" strike="noStrike">
                        <a:solidFill>
                          <a:srgbClr val="000000"/>
                        </a:solidFill>
                        <a:effectLst/>
                        <a:latin typeface="Tableau Book"/>
                      </a:endParaRPr>
                    </a:p>
                  </a:txBody>
                  <a:tcPr marL="9525" marR="9525" marT="9525" marB="0" anchor="ctr"/>
                </a:tc>
                <a:extLst>
                  <a:ext uri="{0D108BD9-81ED-4DB2-BD59-A6C34878D82A}">
                    <a16:rowId xmlns="" xmlns:a16="http://schemas.microsoft.com/office/drawing/2014/main" val="338801897"/>
                  </a:ext>
                </a:extLst>
              </a:tr>
              <a:tr h="408535">
                <a:tc>
                  <a:txBody>
                    <a:bodyPr/>
                    <a:lstStyle/>
                    <a:p>
                      <a:pPr algn="ctr" fontAlgn="t"/>
                      <a:r>
                        <a:rPr lang="en-US" sz="1200" b="1" u="none" strike="noStrike" dirty="0">
                          <a:effectLst/>
                        </a:rPr>
                        <a:t>UKSA</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5" marB="0" anchor="ctr"/>
                </a:tc>
                <a:tc>
                  <a:txBody>
                    <a:bodyPr/>
                    <a:lstStyle/>
                    <a:p>
                      <a:pPr algn="ctr"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708361708"/>
                  </a:ext>
                </a:extLst>
              </a:tr>
              <a:tr h="392972">
                <a:tc>
                  <a:txBody>
                    <a:bodyPr/>
                    <a:lstStyle/>
                    <a:p>
                      <a:pPr algn="ctr" fontAlgn="t"/>
                      <a:r>
                        <a:rPr lang="en-US" sz="1200" b="1" u="none" strike="noStrike" dirty="0">
                          <a:effectLst/>
                        </a:rPr>
                        <a:t> Other</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a:effectLst/>
                        </a:rPr>
                        <a:t>1</a:t>
                      </a:r>
                      <a:endParaRPr lang="en-US" sz="1200" b="1" i="0" u="none" strike="noStrike">
                        <a:solidFill>
                          <a:srgbClr val="000000"/>
                        </a:solidFill>
                        <a:effectLst/>
                        <a:latin typeface="Tableau Book"/>
                      </a:endParaRPr>
                    </a:p>
                  </a:txBody>
                  <a:tcPr marL="9525" marR="9525" marT="9525" marB="0" anchor="ctr"/>
                </a:tc>
                <a:extLst>
                  <a:ext uri="{0D108BD9-81ED-4DB2-BD59-A6C34878D82A}">
                    <a16:rowId xmlns="" xmlns:a16="http://schemas.microsoft.com/office/drawing/2014/main" val="4283452940"/>
                  </a:ext>
                </a:extLst>
              </a:tr>
              <a:tr h="392972">
                <a:tc>
                  <a:txBody>
                    <a:bodyPr/>
                    <a:lstStyle/>
                    <a:p>
                      <a:pPr algn="ctr" fontAlgn="t"/>
                      <a:r>
                        <a:rPr lang="en-US" sz="1200" b="1" u="none" strike="noStrike" dirty="0">
                          <a:effectLst/>
                        </a:rPr>
                        <a:t>DLR</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dirty="0">
                          <a:effectLst/>
                        </a:rPr>
                        <a:t>3</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5" marB="0" anchor="ctr"/>
                </a:tc>
                <a:extLst>
                  <a:ext uri="{0D108BD9-81ED-4DB2-BD59-A6C34878D82A}">
                    <a16:rowId xmlns="" xmlns:a16="http://schemas.microsoft.com/office/drawing/2014/main" val="3436067506"/>
                  </a:ext>
                </a:extLst>
              </a:tr>
              <a:tr h="392972">
                <a:tc>
                  <a:txBody>
                    <a:bodyPr/>
                    <a:lstStyle/>
                    <a:p>
                      <a:pPr algn="ctr" fontAlgn="t"/>
                      <a:r>
                        <a:rPr lang="en-US" sz="1200" b="1" u="none" strike="noStrike" dirty="0">
                          <a:effectLst/>
                        </a:rPr>
                        <a:t>NASA</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dirty="0">
                          <a:effectLst/>
                        </a:rPr>
                        <a:t>7</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dirty="0">
                          <a:effectLst/>
                        </a:rPr>
                        <a:t>3</a:t>
                      </a:r>
                      <a:endParaRPr lang="en-US" sz="1200" b="1" i="0" u="none" strike="noStrike" dirty="0">
                        <a:solidFill>
                          <a:srgbClr val="000000"/>
                        </a:solidFill>
                        <a:effectLst/>
                        <a:latin typeface="Tableau Book"/>
                      </a:endParaRPr>
                    </a:p>
                  </a:txBody>
                  <a:tcPr marL="9525" marR="9525" marT="9525" marB="0" anchor="ctr"/>
                </a:tc>
                <a:extLst>
                  <a:ext uri="{0D108BD9-81ED-4DB2-BD59-A6C34878D82A}">
                    <a16:rowId xmlns="" xmlns:a16="http://schemas.microsoft.com/office/drawing/2014/main" val="1829084136"/>
                  </a:ext>
                </a:extLst>
              </a:tr>
              <a:tr h="392972">
                <a:tc>
                  <a:txBody>
                    <a:bodyPr/>
                    <a:lstStyle/>
                    <a:p>
                      <a:pPr algn="ctr" fontAlgn="t"/>
                      <a:r>
                        <a:rPr lang="en-US" sz="1200" b="1" u="none" strike="noStrike" dirty="0">
                          <a:effectLst/>
                        </a:rPr>
                        <a:t>ESA</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dirty="0">
                          <a:effectLst/>
                        </a:rPr>
                        <a:t>8</a:t>
                      </a:r>
                      <a:endParaRPr lang="en-US" sz="1200" b="1" i="0" u="none" strike="noStrike" dirty="0">
                        <a:solidFill>
                          <a:srgbClr val="000000"/>
                        </a:solidFill>
                        <a:effectLst/>
                        <a:latin typeface="Tableau Book"/>
                      </a:endParaRPr>
                    </a:p>
                  </a:txBody>
                  <a:tcPr marL="9525" marR="9525" marT="9525" marB="0" anchor="ctr"/>
                </a:tc>
                <a:tc>
                  <a:txBody>
                    <a:bodyPr/>
                    <a:lstStyle/>
                    <a:p>
                      <a:pPr algn="ctr" fontAlgn="ctr"/>
                      <a:r>
                        <a:rPr lang="en-US" sz="1200" b="1" u="none" strike="noStrike" dirty="0">
                          <a:effectLst/>
                        </a:rPr>
                        <a:t>7</a:t>
                      </a:r>
                      <a:endParaRPr lang="en-US" sz="1200" b="1" i="0" u="none" strike="noStrike" dirty="0">
                        <a:solidFill>
                          <a:srgbClr val="000000"/>
                        </a:solidFill>
                        <a:effectLst/>
                        <a:latin typeface="Tableau Book"/>
                      </a:endParaRPr>
                    </a:p>
                  </a:txBody>
                  <a:tcPr marL="9525" marR="9525" marT="9525" marB="0" anchor="ctr"/>
                </a:tc>
                <a:extLst>
                  <a:ext uri="{0D108BD9-81ED-4DB2-BD59-A6C34878D82A}">
                    <a16:rowId xmlns="" xmlns:a16="http://schemas.microsoft.com/office/drawing/2014/main" val="1059850059"/>
                  </a:ext>
                </a:extLst>
              </a:tr>
              <a:tr h="408535">
                <a:tc>
                  <a:txBody>
                    <a:bodyPr/>
                    <a:lstStyle/>
                    <a:p>
                      <a:pPr algn="ctr" fontAlgn="t"/>
                      <a:r>
                        <a:rPr lang="en-US" sz="1200" b="1" u="none" strike="noStrike" dirty="0">
                          <a:effectLst/>
                        </a:rPr>
                        <a:t>Meeting Duration</a:t>
                      </a:r>
                      <a:endParaRPr lang="en-US" sz="1200" b="1" i="0" u="none" strike="noStrike" dirty="0">
                        <a:solidFill>
                          <a:srgbClr val="000000"/>
                        </a:solidFill>
                        <a:effectLst/>
                        <a:latin typeface="Tableau Book"/>
                      </a:endParaRPr>
                    </a:p>
                  </a:txBody>
                  <a:tcPr marL="9525" marR="9525" marT="9525" marB="0" anchor="ctr"/>
                </a:tc>
                <a:tc>
                  <a:txBody>
                    <a:bodyPr/>
                    <a:lstStyle/>
                    <a:p>
                      <a:pPr algn="ctr"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320799644"/>
                  </a:ext>
                </a:extLst>
              </a:tr>
              <a:tr h="408535">
                <a:tc>
                  <a:txBody>
                    <a:bodyPr/>
                    <a:lstStyle/>
                    <a:p>
                      <a:pPr algn="ctr" fontAlgn="t"/>
                      <a:r>
                        <a:rPr lang="en-US" sz="1200" b="1" u="none" strike="noStrike" dirty="0">
                          <a:effectLst/>
                        </a:rPr>
                        <a:t>Agency Diversity</a:t>
                      </a:r>
                      <a:endParaRPr lang="en-US" sz="1200" b="1" i="0" u="none" strike="noStrike" dirty="0">
                        <a:solidFill>
                          <a:srgbClr val="000000"/>
                        </a:solidFill>
                        <a:effectLst/>
                        <a:latin typeface="Tableau Book"/>
                      </a:endParaRPr>
                    </a:p>
                  </a:txBody>
                  <a:tcPr marL="9525" marR="9525" marT="9525" marB="0" anchor="ctr"/>
                </a:tc>
                <a:tc>
                  <a:txBody>
                    <a:bodyPr/>
                    <a:lstStyle/>
                    <a:p>
                      <a:pPr algn="ctr" fontAlgn="b"/>
                      <a:r>
                        <a:rPr lang="en-US" sz="1200" b="1" u="none" strike="noStrike" dirty="0">
                          <a:effectLst/>
                        </a:rPr>
                        <a:t>6</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200" b="1" u="none" strike="noStrike" dirty="0">
                          <a:effectLst/>
                        </a:rPr>
                        <a:t>5</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33821829"/>
                  </a:ext>
                </a:extLst>
              </a:tr>
            </a:tbl>
          </a:graphicData>
        </a:graphic>
      </p:graphicFrame>
    </p:spTree>
    <p:extLst>
      <p:ext uri="{BB962C8B-B14F-4D97-AF65-F5344CB8AC3E}">
        <p14:creationId xmlns:p14="http://schemas.microsoft.com/office/powerpoint/2010/main" val="69869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9143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CSTS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CSTS Framework (BB)  </a:t>
            </a:r>
            <a:r>
              <a:rPr lang="en-US" sz="1900" b="0" dirty="0" smtClean="0">
                <a:sym typeface="Wingdings" panose="05000000000000000000" pitchFamily="2" charset="2"/>
              </a:rPr>
              <a:t> Resolution has been let for publication</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MD-CSTS (BB)  Sent to AD for consideration re publication resolution </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TD-CSTS (BB)   Determine likely date for Red-1 Candidate to AD (</a:t>
            </a:r>
            <a:r>
              <a:rPr lang="en-US" sz="1900" b="0" dirty="0">
                <a:sym typeface="Wingdings" panose="05000000000000000000" pitchFamily="2" charset="2"/>
              </a:rPr>
              <a:t>b</a:t>
            </a:r>
            <a:r>
              <a:rPr lang="en-US" sz="1900" b="0" dirty="0" smtClean="0">
                <a:sym typeface="Wingdings" panose="05000000000000000000" pitchFamily="2" charset="2"/>
              </a:rPr>
              <a:t>y December)</a:t>
            </a:r>
            <a:endParaRPr lang="en-US" sz="1900" b="0" dirty="0" smtClean="0"/>
          </a:p>
          <a:p>
            <a:pPr marL="747713" lvl="1" indent="-290513">
              <a:lnSpc>
                <a:spcPct val="120000"/>
              </a:lnSpc>
              <a:spcBef>
                <a:spcPts val="0"/>
              </a:spcBef>
              <a:buClr>
                <a:srgbClr val="000000"/>
              </a:buClr>
              <a:buSzPct val="95000"/>
              <a:buFont typeface="ArialMT" charset="0"/>
              <a:buChar char="•"/>
            </a:pPr>
            <a:r>
              <a:rPr lang="en-US" sz="1900" b="0" dirty="0" smtClean="0"/>
              <a:t>Problems / Issues</a:t>
            </a:r>
          </a:p>
          <a:p>
            <a:pPr marL="1204913" lvl="2" indent="-290513">
              <a:lnSpc>
                <a:spcPct val="120000"/>
              </a:lnSpc>
              <a:spcBef>
                <a:spcPts val="0"/>
              </a:spcBef>
              <a:buClr>
                <a:srgbClr val="000000"/>
              </a:buClr>
              <a:buSzPct val="95000"/>
              <a:buFont typeface="ArialMT" charset="0"/>
              <a:buChar char="•"/>
            </a:pPr>
            <a:r>
              <a:rPr lang="en-US" sz="1900" b="0" dirty="0" smtClean="0"/>
              <a:t>FF-CSTS: Need Prototype 2 resource identified to request project approval (NASA/JPL for Prototype 1)</a:t>
            </a:r>
          </a:p>
          <a:p>
            <a:pPr marL="1204913" lvl="2" indent="-290513">
              <a:lnSpc>
                <a:spcPct val="120000"/>
              </a:lnSpc>
              <a:spcBef>
                <a:spcPts val="0"/>
              </a:spcBef>
              <a:buClr>
                <a:srgbClr val="000000"/>
              </a:buClr>
              <a:buSzPct val="95000"/>
              <a:buFont typeface="ArialMT" charset="0"/>
              <a:buChar char="•"/>
            </a:pPr>
            <a:endParaRPr lang="en-US" sz="1900" b="0" dirty="0" smtClean="0"/>
          </a:p>
          <a:p>
            <a:pPr defTabSz="914400">
              <a:lnSpc>
                <a:spcPct val="120000"/>
              </a:lnSpc>
              <a:spcBef>
                <a:spcPts val="0"/>
              </a:spcBef>
            </a:pPr>
            <a:r>
              <a:rPr lang="en-US" sz="1900" b="0" dirty="0" smtClean="0"/>
              <a:t>CSSM 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New program of work baseline established (post Cleveland resource implosion) </a:t>
            </a:r>
          </a:p>
          <a:p>
            <a:pPr marL="1204913" lvl="2" indent="-290513">
              <a:lnSpc>
                <a:spcPct val="120000"/>
              </a:lnSpc>
              <a:spcBef>
                <a:spcPts val="0"/>
              </a:spcBef>
              <a:buClr>
                <a:srgbClr val="000000"/>
              </a:buClr>
              <a:buSzPct val="95000"/>
              <a:buFont typeface="ArialMT" charset="0"/>
              <a:buChar char="•"/>
            </a:pPr>
            <a:r>
              <a:rPr lang="en-US" sz="1900" b="0" dirty="0" smtClean="0"/>
              <a:t>CSSM-SOS (BB) </a:t>
            </a:r>
            <a:r>
              <a:rPr lang="en-US" sz="1900" b="0" dirty="0" smtClean="0">
                <a:sym typeface="Wingdings" panose="05000000000000000000" pitchFamily="2" charset="2"/>
              </a:rPr>
              <a:t> SANA Registry agreements completed; last updates can be done</a:t>
            </a:r>
          </a:p>
          <a:p>
            <a:pPr marL="1204913" lvl="2" indent="-290513">
              <a:lnSpc>
                <a:spcPct val="120000"/>
              </a:lnSpc>
              <a:spcBef>
                <a:spcPts val="0"/>
              </a:spcBef>
              <a:buClr>
                <a:srgbClr val="000000"/>
              </a:buClr>
              <a:buSzPct val="95000"/>
              <a:buFont typeface="ArialMT" charset="0"/>
              <a:buChar char="•"/>
            </a:pPr>
            <a:r>
              <a:rPr lang="en-US" sz="1900" b="0" dirty="0" smtClean="0"/>
              <a:t>CSSM-PIF (BB) </a:t>
            </a:r>
            <a:r>
              <a:rPr lang="en-US" sz="1900" b="0" dirty="0" smtClean="0">
                <a:sym typeface="Wingdings" panose="05000000000000000000" pitchFamily="2" charset="2"/>
              </a:rPr>
              <a:t> Likely date for Red-1 candidate determined</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TGFT  Plan for completing white-book established  </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t>None (given new program of work baseline) </a:t>
            </a:r>
          </a:p>
          <a:p>
            <a:pPr lvl="2">
              <a:lnSpc>
                <a:spcPct val="120000"/>
              </a:lnSpc>
              <a:spcBef>
                <a:spcPts val="0"/>
              </a:spcBef>
              <a:buClr>
                <a:srgbClr val="000000"/>
              </a:buClr>
              <a:buSzPct val="95000"/>
            </a:pPr>
            <a:endParaRPr lang="en-US" sz="1900" b="0" dirty="0"/>
          </a:p>
          <a:p>
            <a:pPr defTabSz="914400">
              <a:lnSpc>
                <a:spcPct val="120000"/>
              </a:lnSpc>
              <a:spcBef>
                <a:spcPts val="0"/>
              </a:spcBef>
            </a:pPr>
            <a:r>
              <a:rPr lang="en-US" sz="1900" b="0" dirty="0" smtClean="0">
                <a:sym typeface="Arial" pitchFamily="34" charset="0"/>
              </a:rPr>
              <a:t>CSS Area In General</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Identified possible solution as to how SC-CSTS and CSSM-ES fit together as part of effort to state CSS Control Architecture </a:t>
            </a:r>
          </a:p>
          <a:p>
            <a:pPr marL="1204913" lvl="2" indent="-290513">
              <a:lnSpc>
                <a:spcPct val="120000"/>
              </a:lnSpc>
              <a:spcBef>
                <a:spcPts val="0"/>
              </a:spcBef>
              <a:buClr>
                <a:srgbClr val="000000"/>
              </a:buClr>
              <a:buSzPct val="95000"/>
              <a:buFont typeface="ArialMT" charset="0"/>
              <a:buChar char="•"/>
            </a:pPr>
            <a:r>
              <a:rPr lang="en-US" sz="1900" b="0" dirty="0" smtClean="0"/>
              <a:t>Drafted presentation to solicit input from across CCSDS re Functional Resource Model </a:t>
            </a: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F14BD0-ED18-40F8-BACF-92E33194557B}">
  <ds:schemaRef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95D1A75-7865-403F-A0D1-03B2E52DA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1FB2B8-ABB7-415C-8DE9-F9297D444E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Pages>51</Pages>
  <Words>12966</Words>
  <Application>Microsoft Office PowerPoint</Application>
  <PresentationFormat>Letter Paper (8.5x11 in)</PresentationFormat>
  <Paragraphs>3044</Paragraphs>
  <Slides>107</Slides>
  <Notes>89</Notes>
  <HiddenSlides>0</HiddenSlides>
  <MMClips>0</MMClips>
  <ScaleCrop>false</ScaleCrop>
  <HeadingPairs>
    <vt:vector size="4" baseType="variant">
      <vt:variant>
        <vt:lpstr>Theme</vt:lpstr>
      </vt:variant>
      <vt:variant>
        <vt:i4>2</vt:i4>
      </vt:variant>
      <vt:variant>
        <vt:lpstr>Slide Titles</vt:lpstr>
      </vt:variant>
      <vt:variant>
        <vt:i4>107</vt:i4>
      </vt:variant>
    </vt:vector>
  </HeadingPairs>
  <TitlesOfParts>
    <vt:vector size="109" baseType="lpstr">
      <vt:lpstr>TMOD Presentations</vt:lpstr>
      <vt:lpstr>1_TMOD Presentations</vt:lpstr>
      <vt:lpstr>PowerPoint Presentation</vt:lpstr>
      <vt:lpstr>PowerPoint Presentation</vt:lpstr>
      <vt:lpstr>PowerPoint Presentation</vt:lpstr>
      <vt:lpstr>CESG Organization + E2E Overview  </vt:lpstr>
      <vt:lpstr>CCSDS Overview </vt:lpstr>
      <vt:lpstr>CESG Open Issues &amp; more</vt:lpstr>
      <vt:lpstr>CMC / CESG Poll Statistics</vt:lpstr>
      <vt:lpstr>Additional CCSDS Documents in the CTE Queue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SIS Area Report  B. Meeting Demographics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SLS Area Report  B.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SOIS-APP Book Re-alignment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 Area Report B.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 Support Services Area Meeting Demogrpahics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Hooke;Hamkins, Jon (3320)</dc:creator>
  <cp:lastModifiedBy>Nestor Peccia</cp:lastModifiedBy>
  <cp:revision>1593</cp:revision>
  <cp:lastPrinted>2016-08-30T07:45:22Z</cp:lastPrinted>
  <dcterms:created xsi:type="dcterms:W3CDTF">1998-05-20T16:00:08Z</dcterms:created>
  <dcterms:modified xsi:type="dcterms:W3CDTF">2016-10-24T21:01:11Z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