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907" r:id="rId5"/>
    <p:sldId id="2650" r:id="rId6"/>
    <p:sldId id="2897" r:id="rId7"/>
    <p:sldId id="2898" r:id="rId8"/>
    <p:sldId id="2899" r:id="rId9"/>
    <p:sldId id="2900" r:id="rId10"/>
    <p:sldId id="2902" r:id="rId11"/>
    <p:sldId id="2878" r:id="rId12"/>
    <p:sldId id="2632" r:id="rId13"/>
    <p:sldId id="2903" r:id="rId14"/>
    <p:sldId id="2879" r:id="rId15"/>
    <p:sldId id="2904" r:id="rId16"/>
    <p:sldId id="2892" r:id="rId17"/>
    <p:sldId id="2893" r:id="rId18"/>
    <p:sldId id="2906" r:id="rId19"/>
    <p:sldId id="2885" r:id="rId20"/>
    <p:sldId id="2886" r:id="rId21"/>
    <p:sldId id="2905" r:id="rId22"/>
    <p:sldId id="2887" r:id="rId23"/>
    <p:sldId id="2888" r:id="rId24"/>
    <p:sldId id="2889" r:id="rId25"/>
    <p:sldId id="2908" r:id="rId26"/>
    <p:sldId id="2909" r:id="rId27"/>
    <p:sldId id="2910" r:id="rId28"/>
    <p:sldId id="2911" r:id="rId29"/>
    <p:sldId id="2912" r:id="rId30"/>
    <p:sldId id="911" r:id="rId31"/>
  </p:sldIdLst>
  <p:sldSz cx="9144000" cy="6858000" type="letter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99"/>
    <a:srgbClr val="FF9933"/>
    <a:srgbClr val="E814F5"/>
    <a:srgbClr val="FF9900"/>
    <a:srgbClr val="000099"/>
    <a:srgbClr val="FFFF00"/>
    <a:srgbClr val="D27D00"/>
    <a:srgbClr val="FFFF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501" autoAdjust="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70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494" y="-72"/>
      </p:cViewPr>
      <p:guideLst>
        <p:guide orient="horz" pos="3127"/>
        <p:guide pos="214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196" y="0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47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196" y="943247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13BDE1E4-412B-407C-A980-2F1D2D5A0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10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196" y="0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47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196" y="943247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C1CAF83B-30F1-4420-86A9-ACD9B25FD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717" y="4716236"/>
            <a:ext cx="4980241" cy="44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2" tIns="44759" rIns="91112" bIns="44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52475"/>
            <a:ext cx="4946650" cy="3709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55068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68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6E647-7E65-4876-A8BC-F8538B3FE3A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3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402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53CF186-44B5-4AE2-9CFC-4D26313FD14E}" type="slidenum">
              <a:rPr lang="en-US" altLang="en-US" sz="1000"/>
              <a:pPr>
                <a:spcBef>
                  <a:spcPct val="0"/>
                </a:spcBef>
              </a:pPr>
              <a:t>3</a:t>
            </a:fld>
            <a:endParaRPr lang="en-US" altLang="en-US" sz="1000"/>
          </a:p>
        </p:txBody>
      </p:sp>
      <p:sp>
        <p:nvSpPr>
          <p:cNvPr id="5123" name="Rectangle 5"/>
          <p:cNvSpPr txBox="1">
            <a:spLocks noGrp="1" noChangeArrowheads="1"/>
          </p:cNvSpPr>
          <p:nvPr/>
        </p:nvSpPr>
        <p:spPr bwMode="auto">
          <a:xfrm>
            <a:off x="3850245" y="9430830"/>
            <a:ext cx="2945955" cy="49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fld id="{847910D5-C845-4ED5-81D4-2C966031615B}" type="slidenum">
              <a:rPr lang="en-US" altLang="en-US" sz="1300" b="0">
                <a:latin typeface="Calibri" pitchFamily="34" charset="0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t>3</a:t>
            </a:fld>
            <a:endParaRPr lang="en-US" altLang="en-US" sz="1300" b="0">
              <a:latin typeface="Calibri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2475"/>
            <a:ext cx="4941887" cy="37084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43" y="4716236"/>
            <a:ext cx="4983191" cy="4469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1E153-7D47-4F1E-9AE0-583291366BD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0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32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1E153-7D47-4F1E-9AE0-583291366BD8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7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0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6523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1E153-7D47-4F1E-9AE0-583291366BD8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7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0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6523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3271C-7514-43C7-BEA5-9E63A90AAA03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796674" name="Rectangle 5"/>
          <p:cNvSpPr txBox="1">
            <a:spLocks noGrp="1" noChangeArrowheads="1"/>
          </p:cNvSpPr>
          <p:nvPr/>
        </p:nvSpPr>
        <p:spPr bwMode="auto">
          <a:xfrm>
            <a:off x="3853198" y="9430829"/>
            <a:ext cx="2944479" cy="49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54" tIns="0" rIns="20054" bIns="0" anchor="b"/>
          <a:lstStyle/>
          <a:p>
            <a:pPr algn="r" defTabSz="963613" eaLnBrk="0" hangingPunct="0"/>
            <a:fld id="{3956AC3E-D036-4EBA-B1C2-50630E2A55A4}" type="slidenum">
              <a:rPr lang="en-US" sz="1000" i="1"/>
              <a:pPr algn="r" defTabSz="963613" eaLnBrk="0" hangingPunct="0"/>
              <a:t>21</a:t>
            </a:fld>
            <a:endParaRPr lang="en-US" sz="1000" i="1" dirty="0"/>
          </a:p>
        </p:txBody>
      </p:sp>
      <p:sp>
        <p:nvSpPr>
          <p:cNvPr id="79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61988"/>
            <a:ext cx="5946775" cy="4460875"/>
          </a:xfrm>
          <a:ln/>
        </p:spPr>
      </p:sp>
      <p:sp>
        <p:nvSpPr>
          <p:cNvPr id="79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63" y="5354808"/>
            <a:ext cx="5437550" cy="3828145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0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0649" name="Line 1001"/>
          <p:cNvSpPr>
            <a:spLocks noChangeShapeType="1"/>
          </p:cNvSpPr>
          <p:nvPr userDrawn="1"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/>
          </a:p>
        </p:txBody>
      </p:sp>
      <p:pic>
        <p:nvPicPr>
          <p:cNvPr id="1029" name="Picture 1" descr="part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477000"/>
            <a:ext cx="25908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03"/>
          <p:cNvSpPr>
            <a:spLocks noChangeArrowheads="1"/>
          </p:cNvSpPr>
          <p:nvPr userDrawn="1"/>
        </p:nvSpPr>
        <p:spPr bwMode="auto">
          <a:xfrm>
            <a:off x="7567590" y="6578210"/>
            <a:ext cx="1699793" cy="2367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>
              <a:defRPr/>
            </a:pPr>
            <a:r>
              <a:rPr lang="en-US" sz="1000" dirty="0" smtClean="0">
                <a:solidFill>
                  <a:srgbClr val="333399"/>
                </a:solidFill>
              </a:rPr>
              <a:t>25-October-2016-cesg-</a:t>
            </a:r>
            <a:fld id="{A695BC2C-BEAC-4E31-AADE-93F4F0C57784}" type="slidenum">
              <a:rPr lang="en-US" sz="1000">
                <a:solidFill>
                  <a:srgbClr val="333399"/>
                </a:solidFill>
              </a:rPr>
              <a:pPr defTabSz="820738"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81" name="Text Box 5"/>
          <p:cNvSpPr txBox="1">
            <a:spLocks noChangeArrowheads="1"/>
          </p:cNvSpPr>
          <p:nvPr/>
        </p:nvSpPr>
        <p:spPr bwMode="auto">
          <a:xfrm>
            <a:off x="838200" y="1919288"/>
            <a:ext cx="7597775" cy="261620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CESG </a:t>
            </a:r>
            <a:r>
              <a:rPr 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Fall 2016</a:t>
            </a:r>
            <a:endParaRPr lang="en-US" sz="4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MEETING STATISTICS</a:t>
            </a:r>
          </a:p>
          <a:p>
            <a:pPr algn="ctr" eaLnBrk="0" hangingPunct="0">
              <a:defRPr/>
            </a:pPr>
            <a:endParaRPr lang="en-US" sz="4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2980"/>
            <a:ext cx="8229600" cy="4873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effectLst/>
              </a:rPr>
              <a:t>CESG – Poll Conditions </a:t>
            </a:r>
            <a:endParaRPr lang="en-US" dirty="0">
              <a:solidFill>
                <a:srgbClr val="000099"/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615" y="817460"/>
            <a:ext cx="894836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04" tIns="39889" rIns="81204" bIns="39889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400" b="1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000" b="1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FF0000"/>
                </a:solidFill>
              </a:rPr>
              <a:t>Discussion of CESG and AD responsibilities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000" b="0" dirty="0"/>
              <a:t>CESG reaffirms the spirit of the </a:t>
            </a:r>
            <a:r>
              <a:rPr lang="en-GB" sz="2000" b="0" dirty="0" err="1"/>
              <a:t>Proc</a:t>
            </a:r>
            <a:r>
              <a:rPr lang="en-GB" sz="2000" b="0" dirty="0"/>
              <a:t> &amp; Org YB related to the AD responsibilities.</a:t>
            </a:r>
          </a:p>
          <a:p>
            <a:pPr marL="350838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Scope </a:t>
            </a:r>
            <a:r>
              <a:rPr lang="en-GB" sz="2000" dirty="0">
                <a:solidFill>
                  <a:srgbClr val="FF0000"/>
                </a:solidFill>
              </a:rPr>
              <a:t>of conditions prior to Publication (including AD/DAD participation in Agency </a:t>
            </a:r>
            <a:r>
              <a:rPr lang="en-GB" sz="2000" dirty="0" smtClean="0">
                <a:solidFill>
                  <a:srgbClr val="FF0000"/>
                </a:solidFill>
              </a:rPr>
              <a:t>Reviews)</a:t>
            </a:r>
          </a:p>
          <a:p>
            <a:pPr marL="688975" lvl="1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000" b="0" dirty="0" smtClean="0"/>
              <a:t>CESG </a:t>
            </a:r>
            <a:r>
              <a:rPr lang="en-GB" sz="2000" b="0" dirty="0"/>
              <a:t>suggests </a:t>
            </a:r>
            <a:r>
              <a:rPr lang="en-GB" sz="2000" b="0" dirty="0" smtClean="0"/>
              <a:t>that  AD/DAD minimize their conditions at </a:t>
            </a:r>
            <a:r>
              <a:rPr lang="en-GB" sz="2000" b="0" dirty="0"/>
              <a:t>time of CESG book publication polls. CESG members have the opportunity to raise technical issues prior / during Agency </a:t>
            </a:r>
            <a:r>
              <a:rPr lang="en-GB" sz="2000" b="0" dirty="0" smtClean="0"/>
              <a:t>Review(s)</a:t>
            </a:r>
          </a:p>
          <a:p>
            <a:pPr marL="350838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Are </a:t>
            </a:r>
            <a:r>
              <a:rPr lang="en-GB" sz="2000" dirty="0">
                <a:solidFill>
                  <a:srgbClr val="FF0000"/>
                </a:solidFill>
              </a:rPr>
              <a:t>conditions un-</a:t>
            </a:r>
            <a:r>
              <a:rPr lang="en-GB" sz="2000" dirty="0" err="1">
                <a:solidFill>
                  <a:srgbClr val="FF0000"/>
                </a:solidFill>
              </a:rPr>
              <a:t>rejectable</a:t>
            </a:r>
            <a:r>
              <a:rPr lang="en-GB" sz="2000" dirty="0">
                <a:solidFill>
                  <a:srgbClr val="FF0000"/>
                </a:solidFill>
              </a:rPr>
              <a:t> by definition for all CESG </a:t>
            </a:r>
            <a:r>
              <a:rPr lang="en-GB" sz="2000" dirty="0" smtClean="0">
                <a:solidFill>
                  <a:srgbClr val="FF0000"/>
                </a:solidFill>
              </a:rPr>
              <a:t>Polls?</a:t>
            </a:r>
          </a:p>
          <a:p>
            <a:pPr marL="688975" lvl="1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000" b="0" dirty="0" smtClean="0"/>
              <a:t>Conditions </a:t>
            </a:r>
            <a:r>
              <a:rPr lang="en-GB" sz="2000" b="0" dirty="0"/>
              <a:t>are not </a:t>
            </a:r>
            <a:r>
              <a:rPr lang="en-GB" sz="2000" b="0" dirty="0" err="1" smtClean="0"/>
              <a:t>rejectable</a:t>
            </a:r>
            <a:r>
              <a:rPr lang="en-GB" sz="2000" b="0" dirty="0" smtClean="0"/>
              <a:t> </a:t>
            </a:r>
            <a:r>
              <a:rPr lang="en-GB" sz="2000" b="0" dirty="0"/>
              <a:t>according to the YB, which contemplates a negotiation instance and possibly escalation if negotiation </a:t>
            </a:r>
            <a:r>
              <a:rPr lang="en-GB" sz="2000" b="0" dirty="0" smtClean="0"/>
              <a:t>fails.</a:t>
            </a:r>
          </a:p>
          <a:p>
            <a:pPr marL="688975" lvl="1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000" b="0" dirty="0" smtClean="0"/>
              <a:t>CESG </a:t>
            </a:r>
            <a:r>
              <a:rPr lang="en-GB" sz="2000" b="0" dirty="0"/>
              <a:t>recommends to raise PIDs (Poll Item Discrepancy) at least for showstopper conditions during polls and identify conditions that are non showstopper as such.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2014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2980"/>
            <a:ext cx="8229600" cy="4873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effectLst/>
              </a:rPr>
              <a:t>CESG – Other Issues </a:t>
            </a:r>
            <a:endParaRPr lang="en-US" dirty="0">
              <a:solidFill>
                <a:srgbClr val="000099"/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615" y="817460"/>
            <a:ext cx="894836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04" tIns="39889" rIns="81204" bIns="39889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400" b="1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000" b="1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Non CCSDS Members / Observers </a:t>
            </a:r>
            <a:r>
              <a:rPr lang="en-US" sz="2000" dirty="0" smtClean="0"/>
              <a:t> / </a:t>
            </a:r>
            <a:r>
              <a:rPr lang="en-US" sz="2000" dirty="0" err="1" smtClean="0"/>
              <a:t>spomsor</a:t>
            </a:r>
            <a:r>
              <a:rPr lang="en-US" sz="2000" dirty="0" smtClean="0"/>
              <a:t> subscription </a:t>
            </a:r>
            <a:r>
              <a:rPr lang="en-US" sz="2000" dirty="0"/>
              <a:t>to mailing list</a:t>
            </a:r>
            <a:endParaRPr lang="en-GB" sz="2000" dirty="0"/>
          </a:p>
          <a:p>
            <a:pPr lvl="1"/>
            <a:r>
              <a:rPr lang="en-US" sz="2000" b="0" dirty="0"/>
              <a:t>There is no clear rule to manage this type of subscriptions. </a:t>
            </a:r>
            <a:endParaRPr lang="en-GB" sz="2000" b="0" dirty="0"/>
          </a:p>
          <a:p>
            <a:pPr lvl="1"/>
            <a:r>
              <a:rPr lang="en-US" sz="2000" b="0" dirty="0">
                <a:solidFill>
                  <a:srgbClr val="FF0000"/>
                </a:solidFill>
              </a:rPr>
              <a:t>CESG requests CMC to give the CESG the required criteria to approve subscriptions</a:t>
            </a:r>
            <a:r>
              <a:rPr lang="en-US" sz="2000" b="0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en-GB" sz="2100" dirty="0" smtClean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100" dirty="0" smtClean="0"/>
              <a:t>DAI WG on long term data preservation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GB" sz="2100" dirty="0" smtClean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100" dirty="0" smtClean="0"/>
              <a:t>John Garrett as DAI WG Deputy Chair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GB" sz="2100" dirty="0" smtClean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100" dirty="0" smtClean="0"/>
              <a:t>Support to MOIMS </a:t>
            </a:r>
            <a:r>
              <a:rPr lang="en-GB" sz="2100" dirty="0" err="1" smtClean="0"/>
              <a:t>Telerobotics</a:t>
            </a:r>
            <a:r>
              <a:rPr lang="en-GB" sz="2100" dirty="0" smtClean="0"/>
              <a:t> WG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GB" sz="2100" dirty="0" smtClean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100" dirty="0" smtClean="0"/>
              <a:t>Support to SOIS WIR HDR future work (ISS, Launchers, AIT, </a:t>
            </a:r>
            <a:r>
              <a:rPr lang="en-GB" sz="2100" dirty="0" err="1" smtClean="0"/>
              <a:t>cislunar</a:t>
            </a:r>
            <a:r>
              <a:rPr lang="en-GB" sz="2100" dirty="0" smtClean="0"/>
              <a:t>, exploration)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GB" sz="2100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GB" sz="2100" dirty="0" smtClean="0"/>
          </a:p>
          <a:p>
            <a:pPr lvl="8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878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2980"/>
            <a:ext cx="8229600" cy="4873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effectLst/>
              </a:rPr>
              <a:t>CESG – Issues not addressed</a:t>
            </a:r>
            <a:endParaRPr lang="en-US" dirty="0">
              <a:solidFill>
                <a:srgbClr val="000099"/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615" y="824195"/>
            <a:ext cx="894836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04" tIns="39889" rIns="81204" bIns="39889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400" b="1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000" b="1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300" b="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300" b="0" dirty="0" smtClean="0"/>
          </a:p>
          <a:p>
            <a:r>
              <a:rPr lang="en-GB" sz="2000" dirty="0"/>
              <a:t>RID Requirements</a:t>
            </a:r>
          </a:p>
          <a:p>
            <a:pPr lvl="1"/>
            <a:r>
              <a:rPr lang="en-GB" sz="2000" b="0" dirty="0"/>
              <a:t>Feedback received from SM&amp;C WG, SLS and SOIS. CESG Chair will produce a new consolidated version of the document</a:t>
            </a:r>
            <a:r>
              <a:rPr lang="en-GB" sz="2000" b="0" dirty="0" smtClean="0"/>
              <a:t>.</a:t>
            </a:r>
          </a:p>
          <a:p>
            <a:pPr lvl="1"/>
            <a:endParaRPr lang="en-GB" sz="2000" b="0" dirty="0"/>
          </a:p>
          <a:p>
            <a:r>
              <a:rPr lang="en-GB" sz="2000" dirty="0"/>
              <a:t>Overlap with OMG SDTF</a:t>
            </a:r>
          </a:p>
          <a:p>
            <a:pPr lvl="1"/>
            <a:r>
              <a:rPr lang="en-GB" sz="2000" b="0" dirty="0"/>
              <a:t>It will be discussed during the next CESG </a:t>
            </a:r>
            <a:r>
              <a:rPr lang="en-GB" sz="2000" b="0" dirty="0" err="1"/>
              <a:t>webex</a:t>
            </a:r>
            <a:r>
              <a:rPr lang="en-GB" sz="2000" b="0" dirty="0"/>
              <a:t> (Dec 2016</a:t>
            </a:r>
            <a:r>
              <a:rPr lang="en-GB" sz="2000" b="0" dirty="0" smtClean="0"/>
              <a:t>)</a:t>
            </a:r>
          </a:p>
          <a:p>
            <a:pPr lvl="1"/>
            <a:endParaRPr lang="en-GB" sz="2000" b="0" dirty="0"/>
          </a:p>
          <a:p>
            <a:r>
              <a:rPr lang="en-GB" sz="2000" dirty="0"/>
              <a:t>CSS Functional Resource Model Presentation</a:t>
            </a:r>
          </a:p>
          <a:p>
            <a:pPr lvl="1"/>
            <a:r>
              <a:rPr lang="en-GB" sz="2000" b="0" dirty="0"/>
              <a:t>It will be presented during the next CESG </a:t>
            </a:r>
            <a:r>
              <a:rPr lang="en-GB" sz="2000" b="0" dirty="0" err="1"/>
              <a:t>webex</a:t>
            </a:r>
            <a:r>
              <a:rPr lang="en-GB" sz="2000" b="0" dirty="0"/>
              <a:t> (Dec 2016</a:t>
            </a:r>
            <a:r>
              <a:rPr lang="en-GB" sz="2000" b="0" dirty="0" smtClean="0"/>
              <a:t>)</a:t>
            </a:r>
          </a:p>
          <a:p>
            <a:pPr lvl="1"/>
            <a:endParaRPr lang="en-GB" sz="2000" b="0" dirty="0"/>
          </a:p>
          <a:p>
            <a:r>
              <a:rPr lang="en-GB" sz="2000" dirty="0"/>
              <a:t>Interoperability YB for cloud based tests </a:t>
            </a:r>
          </a:p>
          <a:p>
            <a:pPr lvl="1"/>
            <a:r>
              <a:rPr lang="en-GB" sz="2000" b="0" dirty="0"/>
              <a:t>It will be discussed during the next CESG </a:t>
            </a:r>
            <a:r>
              <a:rPr lang="en-GB" sz="2000" b="0" dirty="0" err="1"/>
              <a:t>webex</a:t>
            </a:r>
            <a:r>
              <a:rPr lang="en-GB" sz="2000" b="0" dirty="0"/>
              <a:t> (Dec 2016)</a:t>
            </a:r>
          </a:p>
          <a:p>
            <a:endParaRPr lang="en-GB" sz="20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124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9" name="Text Box 3"/>
          <p:cNvSpPr txBox="1">
            <a:spLocks noChangeArrowheads="1"/>
          </p:cNvSpPr>
          <p:nvPr/>
        </p:nvSpPr>
        <p:spPr bwMode="auto">
          <a:xfrm>
            <a:off x="838200" y="1124700"/>
            <a:ext cx="7597775" cy="3600986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CESG 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Spring 2016:</a:t>
            </a: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GB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IOAG </a:t>
            </a:r>
            <a:r>
              <a:rPr lang="en-GB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Presentation and ICPA Update</a:t>
            </a:r>
          </a:p>
          <a:p>
            <a:pPr algn="ctr" eaLnBrk="0" hangingPunct="0">
              <a:defRPr/>
            </a:pP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90" y="164575"/>
            <a:ext cx="8229600" cy="460860"/>
          </a:xfrm>
        </p:spPr>
        <p:txBody>
          <a:bodyPr/>
          <a:lstStyle/>
          <a:p>
            <a:r>
              <a:rPr lang="en-GB" dirty="0" smtClean="0">
                <a:effectLst/>
              </a:rPr>
              <a:t>IOAG Draft Documents </a:t>
            </a:r>
            <a:endParaRPr lang="en-GB" dirty="0">
              <a:effectLst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5425" y="702245"/>
            <a:ext cx="8853993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lnSpc>
                <a:spcPct val="90000"/>
              </a:lnSpc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</a:rPr>
              <a:t>Approved </a:t>
            </a:r>
            <a:r>
              <a:rPr lang="en-GB" sz="2800" dirty="0">
                <a:solidFill>
                  <a:srgbClr val="FF0000"/>
                </a:solidFill>
                <a:latin typeface="Calibri" pitchFamily="34" charset="0"/>
              </a:rPr>
              <a:t>IOAG Service Catalogue 1 </a:t>
            </a: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b="0" dirty="0" smtClean="0">
                <a:latin typeface="Calibri" pitchFamily="34" charset="0"/>
              </a:rPr>
              <a:t>IOAG </a:t>
            </a:r>
            <a:r>
              <a:rPr lang="en-GB" sz="2800" b="0" dirty="0">
                <a:latin typeface="Calibri" pitchFamily="34" charset="0"/>
              </a:rPr>
              <a:t>has agreed that the SC#1 WG will deal with the new file services, the SM functions and the radiometric service.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</a:rPr>
              <a:t>ICPA</a:t>
            </a: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b="0" dirty="0" smtClean="0">
                <a:latin typeface="Calibri" pitchFamily="34" charset="0"/>
              </a:rPr>
              <a:t>CCSDS </a:t>
            </a:r>
            <a:r>
              <a:rPr lang="en-GB" sz="2800" b="0" dirty="0">
                <a:latin typeface="Calibri" pitchFamily="34" charset="0"/>
              </a:rPr>
              <a:t>shall not take any action on the </a:t>
            </a:r>
            <a:r>
              <a:rPr lang="en-GB" sz="2800" b="0" dirty="0" smtClean="0">
                <a:latin typeface="Calibri" pitchFamily="34" charset="0"/>
              </a:rPr>
              <a:t>ICPA </a:t>
            </a:r>
            <a:r>
              <a:rPr lang="en-GB" sz="2800" b="0" dirty="0" err="1" smtClean="0">
                <a:latin typeface="Calibri" pitchFamily="34" charset="0"/>
              </a:rPr>
              <a:t>wrt</a:t>
            </a:r>
            <a:r>
              <a:rPr lang="en-GB" sz="2800" b="0" dirty="0" smtClean="0">
                <a:latin typeface="Calibri" pitchFamily="34" charset="0"/>
              </a:rPr>
              <a:t> previous bullet.</a:t>
            </a:r>
            <a:endParaRPr lang="en-GB" sz="2800" b="0" dirty="0">
              <a:latin typeface="Calibri" pitchFamily="34" charset="0"/>
            </a:endParaRP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b="0" dirty="0" smtClean="0">
                <a:latin typeface="Calibri" pitchFamily="34" charset="0"/>
              </a:rPr>
              <a:t>Radiometric </a:t>
            </a:r>
            <a:r>
              <a:rPr lang="en-GB" sz="2800" b="0" dirty="0">
                <a:latin typeface="Calibri" pitchFamily="34" charset="0"/>
              </a:rPr>
              <a:t>Service: CSS will not produce any future Project on validated Radiometric Data because it is not clear what it does mean. CSS has no the right expertise. </a:t>
            </a: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b="0" dirty="0" smtClean="0">
                <a:latin typeface="Calibri" pitchFamily="34" charset="0"/>
              </a:rPr>
              <a:t>Monitored </a:t>
            </a:r>
            <a:r>
              <a:rPr lang="en-GB" sz="2800" b="0" dirty="0">
                <a:latin typeface="Calibri" pitchFamily="34" charset="0"/>
              </a:rPr>
              <a:t>Data: Final publication date is </a:t>
            </a:r>
            <a:r>
              <a:rPr lang="en-GB" sz="2800" b="0" dirty="0" smtClean="0">
                <a:latin typeface="Calibri" pitchFamily="34" charset="0"/>
              </a:rPr>
              <a:t>July </a:t>
            </a:r>
            <a:r>
              <a:rPr lang="en-GB" sz="2800" b="0" dirty="0">
                <a:latin typeface="Calibri" pitchFamily="34" charset="0"/>
              </a:rPr>
              <a:t>2017</a:t>
            </a: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b="0" dirty="0" smtClean="0">
                <a:latin typeface="Calibri" pitchFamily="34" charset="0"/>
              </a:rPr>
              <a:t>Existing </a:t>
            </a:r>
            <a:r>
              <a:rPr lang="en-GB" sz="2800" b="0" dirty="0">
                <a:latin typeface="Calibri" pitchFamily="34" charset="0"/>
              </a:rPr>
              <a:t>file services ghost projects shall be deleted.</a:t>
            </a: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b="0" dirty="0" smtClean="0">
                <a:latin typeface="Calibri" pitchFamily="34" charset="0"/>
              </a:rPr>
              <a:t>CFDP </a:t>
            </a:r>
            <a:r>
              <a:rPr lang="en-GB" sz="2800" b="0" dirty="0">
                <a:latin typeface="Calibri" pitchFamily="34" charset="0"/>
              </a:rPr>
              <a:t>publication date to be updated. End 2018.</a:t>
            </a: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90" y="164575"/>
            <a:ext cx="8229600" cy="460860"/>
          </a:xfrm>
        </p:spPr>
        <p:txBody>
          <a:bodyPr/>
          <a:lstStyle/>
          <a:p>
            <a:r>
              <a:rPr lang="en-GB" dirty="0" smtClean="0">
                <a:effectLst/>
              </a:rPr>
              <a:t>IOAG Draft Documents </a:t>
            </a:r>
            <a:endParaRPr lang="en-GB" dirty="0">
              <a:effectLst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5425" y="702245"/>
            <a:ext cx="8853993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lnSpc>
                <a:spcPct val="90000"/>
              </a:lnSpc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</a:rPr>
              <a:t>IOAG Draft Service </a:t>
            </a:r>
            <a:r>
              <a:rPr lang="en-GB" sz="2800" dirty="0">
                <a:solidFill>
                  <a:srgbClr val="FF0000"/>
                </a:solidFill>
                <a:latin typeface="Calibri" pitchFamily="34" charset="0"/>
              </a:rPr>
              <a:t>Catalogue </a:t>
            </a:r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</a:rPr>
              <a:t>3 </a:t>
            </a:r>
            <a:endParaRPr lang="en-GB" sz="2800" dirty="0">
              <a:solidFill>
                <a:srgbClr val="FF0000"/>
              </a:solidFill>
              <a:latin typeface="Calibri" pitchFamily="34" charset="0"/>
            </a:endParaRP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b="0" dirty="0" smtClean="0">
                <a:latin typeface="Calibri" pitchFamily="34" charset="0"/>
              </a:rPr>
              <a:t>CESG raised comments on IOAG MOSSG Draft Report and Sc#3</a:t>
            </a: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b="0" dirty="0" smtClean="0">
                <a:latin typeface="Calibri" pitchFamily="34" charset="0"/>
              </a:rPr>
              <a:t>As it will take more than 1 year to receive an approved IOAG SC#3, MOIMS SM&amp;C will continue with its </a:t>
            </a:r>
            <a:r>
              <a:rPr lang="en-GB" sz="2800" b="0" dirty="0" err="1" smtClean="0">
                <a:latin typeface="Calibri" pitchFamily="34" charset="0"/>
              </a:rPr>
              <a:t>Workplan</a:t>
            </a:r>
            <a:r>
              <a:rPr lang="en-GB" sz="2800" b="0" dirty="0" smtClean="0">
                <a:latin typeface="Calibri" pitchFamily="34" charset="0"/>
              </a:rPr>
              <a:t> from the priorities, resources and schedule point of view.</a:t>
            </a: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b="0" dirty="0" smtClean="0">
                <a:latin typeface="Calibri" pitchFamily="34" charset="0"/>
              </a:rPr>
              <a:t>No ICPA update planned </a:t>
            </a:r>
            <a:endParaRPr lang="en-GB" sz="2800" b="0" dirty="0"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</a:rPr>
              <a:t>IOAG Update SC#2</a:t>
            </a: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b="0" dirty="0" smtClean="0">
                <a:latin typeface="Calibri" pitchFamily="34" charset="0"/>
              </a:rPr>
              <a:t>CESG is expecting an approved update of SC#2 by Q2 2017</a:t>
            </a: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GB" sz="2800" b="0" dirty="0">
                <a:latin typeface="Calibri" pitchFamily="34" charset="0"/>
              </a:rPr>
              <a:t>No ICPA update planned </a:t>
            </a:r>
          </a:p>
          <a:p>
            <a:pPr marL="285750" lvl="1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</a:pPr>
            <a:endParaRPr lang="en-GB" sz="2800" b="0" dirty="0">
              <a:latin typeface="Calibri" pitchFamily="34" charset="0"/>
            </a:endParaRPr>
          </a:p>
          <a:p>
            <a:pPr marL="628650" lvl="1" indent="-34290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9" name="Text Box 3"/>
          <p:cNvSpPr txBox="1">
            <a:spLocks noChangeArrowheads="1"/>
          </p:cNvSpPr>
          <p:nvPr/>
        </p:nvSpPr>
        <p:spPr bwMode="auto">
          <a:xfrm>
            <a:off x="838200" y="1124700"/>
            <a:ext cx="7597775" cy="2246769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CESG 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Spring 2016:</a:t>
            </a: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742950" indent="-742950" eaLnBrk="0" hangingPunct="0">
              <a:buFont typeface="+mj-lt"/>
              <a:buAutoNum type="arabicPeriod"/>
              <a:defRPr/>
            </a:pPr>
            <a:r>
              <a:rPr lang="en-GB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Resources status</a:t>
            </a:r>
          </a:p>
          <a:p>
            <a:pPr algn="ctr" eaLnBrk="0" hangingPunct="0">
              <a:defRPr/>
            </a:pP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effectLst/>
              </a:rPr>
              <a:t>CESG </a:t>
            </a:r>
            <a:r>
              <a:rPr lang="en-US" dirty="0" smtClean="0">
                <a:effectLst/>
              </a:rPr>
              <a:t>Area</a:t>
            </a:r>
            <a:r>
              <a:rPr lang="en-US" dirty="0" smtClean="0">
                <a:solidFill>
                  <a:srgbClr val="000099"/>
                </a:solidFill>
                <a:effectLst/>
              </a:rPr>
              <a:t> Chair / Deputy Chair Overview</a:t>
            </a:r>
            <a:endParaRPr lang="en-US" dirty="0">
              <a:solidFill>
                <a:srgbClr val="000099"/>
              </a:solidFill>
              <a:effectLst/>
            </a:endParaRPr>
          </a:p>
        </p:txBody>
      </p:sp>
      <p:pic>
        <p:nvPicPr>
          <p:cNvPr id="4084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80" y="817460"/>
            <a:ext cx="6528850" cy="569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0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effectLst/>
              </a:rPr>
              <a:t>CESG WG Chair / Deputy Chair Overview</a:t>
            </a:r>
            <a:endParaRPr lang="en-US" dirty="0">
              <a:solidFill>
                <a:srgbClr val="000099"/>
              </a:solidFill>
              <a:effectLst/>
            </a:endParaRPr>
          </a:p>
        </p:txBody>
      </p:sp>
      <p:pic>
        <p:nvPicPr>
          <p:cNvPr id="4085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9" y="740649"/>
            <a:ext cx="8808121" cy="556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4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effectLst/>
              </a:rPr>
              <a:t>RESOURCES</a:t>
            </a:r>
            <a:endParaRPr lang="en-US" dirty="0">
              <a:solidFill>
                <a:srgbClr val="000099"/>
              </a:solidFill>
              <a:effectLst/>
            </a:endParaRPr>
          </a:p>
        </p:txBody>
      </p:sp>
      <p:pic>
        <p:nvPicPr>
          <p:cNvPr id="4086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" y="912321"/>
            <a:ext cx="9133659" cy="453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0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2980"/>
            <a:ext cx="8229600" cy="4873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effectLst/>
              </a:rPr>
              <a:t>CCSDS Spring 2016 statistics</a:t>
            </a:r>
            <a:endParaRPr lang="en-US" dirty="0">
              <a:solidFill>
                <a:srgbClr val="000099"/>
              </a:solidFill>
              <a:effectLst/>
            </a:endParaRPr>
          </a:p>
        </p:txBody>
      </p:sp>
      <p:pic>
        <p:nvPicPr>
          <p:cNvPr id="4080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668128"/>
            <a:ext cx="7181735" cy="567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effectLst/>
              </a:rPr>
              <a:t> RESOURCES</a:t>
            </a:r>
            <a:endParaRPr lang="en-US" dirty="0">
              <a:solidFill>
                <a:srgbClr val="000099"/>
              </a:solidFill>
              <a:effectLst/>
            </a:endParaRPr>
          </a:p>
        </p:txBody>
      </p:sp>
      <p:pic>
        <p:nvPicPr>
          <p:cNvPr id="4088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" y="625435"/>
            <a:ext cx="4762220" cy="61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8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65" y="1608138"/>
            <a:ext cx="41243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0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126170"/>
            <a:ext cx="7772400" cy="838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 Approved Projects Missing P2 Resources</a:t>
            </a:r>
            <a:endParaRPr lang="de-DE" sz="24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880" y="4542745"/>
            <a:ext cx="449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We were missing 7 (originally there were 12)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1935" y="5387655"/>
            <a:ext cx="398166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 are only missing two P2 resources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02245"/>
            <a:ext cx="79629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385855" y="2046420"/>
            <a:ext cx="837229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24260" y="4158695"/>
            <a:ext cx="837229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47450" y="3313785"/>
            <a:ext cx="837229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85855" y="2276850"/>
            <a:ext cx="837229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24260" y="3121760"/>
            <a:ext cx="837229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24260" y="3736240"/>
            <a:ext cx="837229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5855" y="1815990"/>
            <a:ext cx="837229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07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90" y="164575"/>
            <a:ext cx="8229600" cy="460860"/>
          </a:xfrm>
        </p:spPr>
        <p:txBody>
          <a:bodyPr/>
          <a:lstStyle/>
          <a:p>
            <a:r>
              <a:rPr lang="en-GB" dirty="0" smtClean="0">
                <a:effectLst/>
              </a:rPr>
              <a:t>Approved Projects Resource Issues </a:t>
            </a:r>
            <a:endParaRPr lang="en-GB" dirty="0"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10869"/>
              </p:ext>
            </p:extLst>
          </p:nvPr>
        </p:nvGraphicFramePr>
        <p:xfrm>
          <a:off x="193830" y="855865"/>
          <a:ext cx="8680945" cy="1059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832"/>
                <a:gridCol w="768100"/>
                <a:gridCol w="806505"/>
                <a:gridCol w="1651415"/>
                <a:gridCol w="1728225"/>
                <a:gridCol w="1536200"/>
                <a:gridCol w="14966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Area and WG Name</a:t>
                      </a:r>
                      <a:endParaRPr lang="en-US" sz="1000" b="1" dirty="0"/>
                    </a:p>
                  </a:txBody>
                  <a:tcPr marL="0" marR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CCSDS</a:t>
                      </a:r>
                    </a:p>
                    <a:p>
                      <a:pPr algn="ctr"/>
                      <a:r>
                        <a:rPr lang="en-US" sz="1000" b="1" dirty="0" smtClean="0"/>
                        <a:t>Ref #</a:t>
                      </a:r>
                      <a:endParaRPr lang="en-US" sz="1000" b="1" dirty="0"/>
                    </a:p>
                  </a:txBody>
                  <a:tcPr marL="0" marR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Activity</a:t>
                      </a:r>
                    </a:p>
                    <a:p>
                      <a:pPr algn="ctr"/>
                      <a:r>
                        <a:rPr lang="en-US" sz="800" b="0" dirty="0" smtClean="0"/>
                        <a:t>(RB, Pink, Draft, Update)</a:t>
                      </a:r>
                      <a:endParaRPr lang="en-US" sz="1000" b="0" dirty="0"/>
                    </a:p>
                  </a:txBody>
                  <a:tcPr marL="0" marR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Document Title</a:t>
                      </a:r>
                      <a:endParaRPr lang="en-US" sz="1000" b="1" dirty="0"/>
                    </a:p>
                  </a:txBody>
                  <a:tcPr marL="0" marR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Status</a:t>
                      </a:r>
                      <a:endParaRPr lang="en-US" sz="1000" b="1" dirty="0"/>
                    </a:p>
                  </a:txBody>
                  <a:tcPr marL="0" marR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Start and /</a:t>
                      </a:r>
                      <a:r>
                        <a:rPr lang="en-US" sz="1000" b="1" baseline="0" dirty="0" smtClean="0"/>
                        <a:t> or Target Publication Date</a:t>
                      </a:r>
                      <a:endParaRPr lang="en-US" sz="1000" b="1" dirty="0"/>
                    </a:p>
                  </a:txBody>
                  <a:tcPr marL="0" marR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Comments</a:t>
                      </a:r>
                      <a:endParaRPr lang="en-US" sz="1000" b="1" dirty="0"/>
                    </a:p>
                  </a:txBody>
                  <a:tcPr marL="0" marR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SIS-CFDPv1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C6F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CCSDS 727.0-B-5</a:t>
                      </a:r>
                      <a:endParaRPr lang="en-US" sz="10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C6F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Red</a:t>
                      </a:r>
                      <a:r>
                        <a:rPr lang="en-US" sz="1050" baseline="0" dirty="0" smtClean="0"/>
                        <a:t> Book</a:t>
                      </a:r>
                      <a:endParaRPr lang="en-US" sz="10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C6F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CCSDS File Delivery Protocol (CFDP).</a:t>
                      </a:r>
                      <a:endParaRPr lang="en-US" sz="9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C6F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Problem; Delayed</a:t>
                      </a:r>
                    </a:p>
                    <a:p>
                      <a:pPr algn="ctr"/>
                      <a:endParaRPr lang="en-US" sz="10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C6F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Start: 9/13/2013</a:t>
                      </a:r>
                    </a:p>
                    <a:p>
                      <a:pPr algn="ctr"/>
                      <a:r>
                        <a:rPr lang="en-US" sz="1050" dirty="0" smtClean="0"/>
                        <a:t>End: 12/31/2016</a:t>
                      </a:r>
                      <a:endParaRPr lang="en-US" sz="105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C6F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Agency</a:t>
                      </a:r>
                      <a:r>
                        <a:rPr lang="en-US" sz="1050" baseline="0" dirty="0" smtClean="0"/>
                        <a:t> review complete and all RIDs addressed</a:t>
                      </a:r>
                      <a:endParaRPr lang="en-US" sz="105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7C6FE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76637"/>
              </p:ext>
            </p:extLst>
          </p:nvPr>
        </p:nvGraphicFramePr>
        <p:xfrm>
          <a:off x="185599" y="2125123"/>
          <a:ext cx="8687761" cy="1803142"/>
        </p:xfrm>
        <a:graphic>
          <a:graphicData uri="http://schemas.openxmlformats.org/drawingml/2006/table">
            <a:tbl>
              <a:tblPr/>
              <a:tblGrid>
                <a:gridCol w="1113745"/>
                <a:gridCol w="883315"/>
                <a:gridCol w="652885"/>
                <a:gridCol w="1890076"/>
                <a:gridCol w="1335944"/>
                <a:gridCol w="1613010"/>
                <a:gridCol w="1198786"/>
              </a:tblGrid>
              <a:tr h="5065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and WG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39" marR="10339" marT="103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CCSDS Ref Nr</a:t>
                      </a:r>
                    </a:p>
                  </a:txBody>
                  <a:tcPr marL="10339" marR="10339" marT="10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39" marR="10339" marT="10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 Title</a:t>
                      </a:r>
                    </a:p>
                  </a:txBody>
                  <a:tcPr marL="10339" marR="10339" marT="10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Publication 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39" marR="10339" marT="10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 Resources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39" marR="10339" marT="10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10339" marR="10339" marT="10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Calibri"/>
                          <a:cs typeface="Calibri"/>
                        </a:rPr>
                        <a:t>SOIS-APP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Calibri"/>
                          <a:cs typeface="Calibri"/>
                        </a:rPr>
                        <a:t>870.1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Calibri"/>
                          <a:cs typeface="Calibri"/>
                        </a:rPr>
                        <a:t>GB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Calibri"/>
                          <a:cs typeface="Calibri"/>
                        </a:rPr>
                        <a:t>Electronic Data Sheets and Common Dictionary of Terms - Overview and Rationale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effectLst/>
                          <a:latin typeface="Calibri"/>
                          <a:cs typeface="Calibri"/>
                        </a:rPr>
                        <a:t>01-Oct-2017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1 WM 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Additional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funding required for NASA book editor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5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Calibri"/>
                          <a:cs typeface="Calibri"/>
                        </a:rPr>
                        <a:t>SOIS-APP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Calibri"/>
                          <a:cs typeface="Calibri"/>
                        </a:rPr>
                        <a:t>876.0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Calibri"/>
                          <a:cs typeface="Calibri"/>
                        </a:rPr>
                        <a:t>BB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Calibri"/>
                          <a:cs typeface="Calibri"/>
                        </a:rPr>
                        <a:t>XML Specification for Electronic Data Sheets for Onboard Devices and Software Components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effectLst/>
                          <a:latin typeface="Calibri"/>
                          <a:cs typeface="Calibri"/>
                        </a:rPr>
                        <a:t>15-Jun-2018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4 WM 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Need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commitment from ESA for completion of prototype effort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93" marR="8193" marT="8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0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835" y="10955"/>
            <a:ext cx="7269475" cy="4608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NWI – Projects to be submitted for approval in next 6 months </a:t>
            </a:r>
            <a:endParaRPr lang="en-GB" kern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29709"/>
              </p:ext>
            </p:extLst>
          </p:nvPr>
        </p:nvGraphicFramePr>
        <p:xfrm>
          <a:off x="142265" y="740650"/>
          <a:ext cx="8807905" cy="2688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786">
                  <a:extLst>
                    <a:ext uri="{9D8B030D-6E8A-4147-A177-3AD203B41FA5}">
                      <a16:colId xmlns:a16="http://schemas.microsoft.com/office/drawing/2014/main" xmlns="" val="307184776"/>
                    </a:ext>
                  </a:extLst>
                </a:gridCol>
                <a:gridCol w="637586">
                  <a:extLst>
                    <a:ext uri="{9D8B030D-6E8A-4147-A177-3AD203B41FA5}">
                      <a16:colId xmlns:a16="http://schemas.microsoft.com/office/drawing/2014/main" xmlns="" val="1347205943"/>
                    </a:ext>
                  </a:extLst>
                </a:gridCol>
                <a:gridCol w="654729">
                  <a:extLst>
                    <a:ext uri="{9D8B030D-6E8A-4147-A177-3AD203B41FA5}">
                      <a16:colId xmlns:a16="http://schemas.microsoft.com/office/drawing/2014/main" xmlns="" val="1563757357"/>
                    </a:ext>
                  </a:extLst>
                </a:gridCol>
                <a:gridCol w="975199">
                  <a:extLst>
                    <a:ext uri="{9D8B030D-6E8A-4147-A177-3AD203B41FA5}">
                      <a16:colId xmlns:a16="http://schemas.microsoft.com/office/drawing/2014/main" xmlns="" val="1404145510"/>
                    </a:ext>
                  </a:extLst>
                </a:gridCol>
                <a:gridCol w="1050213">
                  <a:extLst>
                    <a:ext uri="{9D8B030D-6E8A-4147-A177-3AD203B41FA5}">
                      <a16:colId xmlns:a16="http://schemas.microsoft.com/office/drawing/2014/main" xmlns="" val="2209250496"/>
                    </a:ext>
                  </a:extLst>
                </a:gridCol>
                <a:gridCol w="414389">
                  <a:extLst>
                    <a:ext uri="{9D8B030D-6E8A-4147-A177-3AD203B41FA5}">
                      <a16:colId xmlns:a16="http://schemas.microsoft.com/office/drawing/2014/main" xmlns="" val="4158123900"/>
                    </a:ext>
                  </a:extLst>
                </a:gridCol>
                <a:gridCol w="1498500">
                  <a:extLst>
                    <a:ext uri="{9D8B030D-6E8A-4147-A177-3AD203B41FA5}">
                      <a16:colId xmlns:a16="http://schemas.microsoft.com/office/drawing/2014/main" xmlns="" val="1933754704"/>
                    </a:ext>
                  </a:extLst>
                </a:gridCol>
                <a:gridCol w="787659">
                  <a:extLst>
                    <a:ext uri="{9D8B030D-6E8A-4147-A177-3AD203B41FA5}">
                      <a16:colId xmlns:a16="http://schemas.microsoft.com/office/drawing/2014/main" xmlns="" val="3062402670"/>
                    </a:ext>
                  </a:extLst>
                </a:gridCol>
                <a:gridCol w="825166">
                  <a:extLst>
                    <a:ext uri="{9D8B030D-6E8A-4147-A177-3AD203B41FA5}">
                      <a16:colId xmlns:a16="http://schemas.microsoft.com/office/drawing/2014/main" xmlns="" val="2340121899"/>
                    </a:ext>
                  </a:extLst>
                </a:gridCol>
                <a:gridCol w="1370678">
                  <a:extLst>
                    <a:ext uri="{9D8B030D-6E8A-4147-A177-3AD203B41FA5}">
                      <a16:colId xmlns:a16="http://schemas.microsoft.com/office/drawing/2014/main" xmlns="" val="1589156752"/>
                    </a:ext>
                  </a:extLst>
                </a:gridCol>
              </a:tblGrid>
              <a:tr h="652512">
                <a:tc>
                  <a:txBody>
                    <a:bodyPr/>
                    <a:lstStyle/>
                    <a:p>
                      <a:r>
                        <a:rPr lang="en-GB" sz="1050" dirty="0"/>
                        <a:t>Area and WG</a:t>
                      </a:r>
                      <a:r>
                        <a:rPr lang="en-GB" sz="1050" baseline="0" dirty="0"/>
                        <a:t> name</a:t>
                      </a:r>
                      <a:endParaRPr lang="en-GB" sz="1050" dirty="0"/>
                    </a:p>
                  </a:txBody>
                  <a:tcPr marL="72000" mar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CCSDS Ref No.</a:t>
                      </a:r>
                    </a:p>
                    <a:p>
                      <a:endParaRPr lang="en-GB" sz="1050" dirty="0"/>
                    </a:p>
                  </a:txBody>
                  <a:tcPr marL="72000" mar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Activity</a:t>
                      </a:r>
                    </a:p>
                  </a:txBody>
                  <a:tcPr marL="72000" mar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Document Title</a:t>
                      </a:r>
                    </a:p>
                  </a:txBody>
                  <a:tcPr marL="72000" mar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Target Start/ Publication date</a:t>
                      </a:r>
                    </a:p>
                  </a:txBody>
                  <a:tcPr marL="72000" mar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sz="1050" dirty="0"/>
                        <a:t>Resources Needed (total, Editor, Proto1,</a:t>
                      </a:r>
                      <a:r>
                        <a:rPr lang="en-GB" sz="1050" baseline="0" dirty="0"/>
                        <a:t> Proto 2)</a:t>
                      </a:r>
                      <a:endParaRPr lang="en-GB" sz="1050" dirty="0"/>
                    </a:p>
                  </a:txBody>
                  <a:tcPr marL="72000" mar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Comments,</a:t>
                      </a:r>
                      <a:r>
                        <a:rPr lang="en-GB" sz="1050" baseline="0" dirty="0"/>
                        <a:t> Rationale. </a:t>
                      </a:r>
                    </a:p>
                    <a:p>
                      <a:r>
                        <a:rPr lang="en-GB" sz="1050" baseline="0" dirty="0"/>
                        <a:t>What if not started?</a:t>
                      </a:r>
                      <a:endParaRPr lang="en-GB" sz="1050" dirty="0"/>
                    </a:p>
                  </a:txBody>
                  <a:tcPr marL="72000" mar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0860088"/>
                  </a:ext>
                </a:extLst>
              </a:tr>
              <a:tr h="730814">
                <a:tc>
                  <a:txBody>
                    <a:bodyPr/>
                    <a:lstStyle/>
                    <a:p>
                      <a:r>
                        <a:rPr lang="en-GB" sz="900" dirty="0"/>
                        <a:t>MOIMS DAI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GB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Digital Archive Architecture Description Document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Start 2017</a:t>
                      </a:r>
                    </a:p>
                    <a:p>
                      <a:r>
                        <a:rPr lang="en-GB" sz="900" dirty="0"/>
                        <a:t>Publication 2020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2017</a:t>
                      </a:r>
                    </a:p>
                    <a:p>
                      <a:r>
                        <a:rPr lang="en-GB" sz="900" dirty="0"/>
                        <a:t>2018</a:t>
                      </a:r>
                    </a:p>
                    <a:p>
                      <a:r>
                        <a:rPr lang="en-GB" sz="900" dirty="0"/>
                        <a:t>2019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4 WM for GB</a:t>
                      </a:r>
                    </a:p>
                    <a:p>
                      <a:r>
                        <a:rPr lang="en-GB" sz="900" dirty="0"/>
                        <a:t>4 WM for GB</a:t>
                      </a:r>
                    </a:p>
                    <a:p>
                      <a:r>
                        <a:rPr lang="en-GB" sz="900" dirty="0"/>
                        <a:t>2 WM for</a:t>
                      </a:r>
                      <a:r>
                        <a:rPr lang="en-GB" sz="900" baseline="0" dirty="0"/>
                        <a:t> GB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0 </a:t>
                      </a:r>
                      <a:r>
                        <a:rPr lang="en-GB" sz="900" dirty="0" smtClean="0"/>
                        <a:t>WM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0 </a:t>
                      </a:r>
                      <a:r>
                        <a:rPr lang="en-GB" sz="900" dirty="0" smtClean="0"/>
                        <a:t>WM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72000" marR="0"/>
                </a:tc>
                <a:extLst>
                  <a:ext uri="{0D108BD9-81ED-4DB2-BD59-A6C34878D82A}">
                    <a16:rowId xmlns:a16="http://schemas.microsoft.com/office/drawing/2014/main" xmlns="" val="650044934"/>
                  </a:ext>
                </a:extLst>
              </a:tr>
              <a:tr h="574211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MOIMS MP&amp;S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BB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Mission Planning</a:t>
                      </a:r>
                      <a:r>
                        <a:rPr lang="en-GB" sz="900" baseline="0" dirty="0" smtClean="0"/>
                        <a:t> and Scheduling BB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Start 2017</a:t>
                      </a:r>
                    </a:p>
                    <a:p>
                      <a:r>
                        <a:rPr lang="en-GB" sz="900" dirty="0" smtClean="0"/>
                        <a:t>Publication 2019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2017</a:t>
                      </a:r>
                    </a:p>
                    <a:p>
                      <a:r>
                        <a:rPr lang="en-GB" sz="900" dirty="0" smtClean="0"/>
                        <a:t>2018</a:t>
                      </a:r>
                    </a:p>
                    <a:p>
                      <a:r>
                        <a:rPr lang="en-GB" sz="900" dirty="0" smtClean="0"/>
                        <a:t>2019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3 WM</a:t>
                      </a:r>
                    </a:p>
                    <a:p>
                      <a:r>
                        <a:rPr lang="en-GB" sz="900" dirty="0" smtClean="0"/>
                        <a:t>3 WM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r>
                        <a:rPr lang="en-GB" sz="900" dirty="0" smtClean="0"/>
                        <a:t>3 WM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en-GB" sz="900" dirty="0" smtClean="0"/>
                    </a:p>
                    <a:p>
                      <a:endParaRPr lang="en-GB" sz="900" dirty="0" smtClean="0"/>
                    </a:p>
                    <a:p>
                      <a:r>
                        <a:rPr lang="en-GB" sz="900" dirty="0" smtClean="0"/>
                        <a:t>3 WM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ESA will provide editor. DLR confirmed Proto</a:t>
                      </a:r>
                      <a:r>
                        <a:rPr lang="en-GB" sz="900" baseline="0" dirty="0" smtClean="0"/>
                        <a:t> 1.</a:t>
                      </a:r>
                      <a:endParaRPr lang="en-GB" sz="900" dirty="0"/>
                    </a:p>
                  </a:txBody>
                  <a:tcPr marL="72000" marR="0"/>
                </a:tc>
              </a:tr>
              <a:tr h="730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MOIMS SM&amp;C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520.0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GB (5y revision)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Mission Operations Services Concept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Start    Mar 2017</a:t>
                      </a:r>
                      <a:br>
                        <a:rPr lang="en-GB" sz="900" dirty="0" smtClean="0"/>
                      </a:br>
                      <a:r>
                        <a:rPr lang="en-GB" sz="900" dirty="0" smtClean="0"/>
                        <a:t>Publication  Dec 2017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2017</a:t>
                      </a:r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 WM</a:t>
                      </a:r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72000" marR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prototypes required, full WG participating, ESA has expressed willingness to lead. 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3544215"/>
            <a:ext cx="8871555" cy="149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1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835" y="10955"/>
            <a:ext cx="7269475" cy="4608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NWI – Projects to be submitted for approval in next 6 months </a:t>
            </a:r>
            <a:endParaRPr lang="en-GB" kern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17547"/>
              </p:ext>
            </p:extLst>
          </p:nvPr>
        </p:nvGraphicFramePr>
        <p:xfrm>
          <a:off x="193830" y="932675"/>
          <a:ext cx="8679531" cy="1845038"/>
        </p:xfrm>
        <a:graphic>
          <a:graphicData uri="http://schemas.openxmlformats.org/drawingml/2006/table">
            <a:tbl>
              <a:tblPr/>
              <a:tblGrid>
                <a:gridCol w="799853"/>
                <a:gridCol w="794469"/>
                <a:gridCol w="680973"/>
                <a:gridCol w="1286283"/>
                <a:gridCol w="1286283"/>
                <a:gridCol w="528839"/>
                <a:gridCol w="614480"/>
                <a:gridCol w="537670"/>
                <a:gridCol w="537670"/>
                <a:gridCol w="1613011"/>
              </a:tblGrid>
              <a:tr h="383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and WG name</a:t>
                      </a:r>
                    </a:p>
                  </a:txBody>
                  <a:tcPr marL="8926" marR="8926" marT="89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CCSDS Ref Nr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 Title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Start / Publication Date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Resources Needed (Total, Editor, Proto 1, Proto 2)</a:t>
                      </a:r>
                    </a:p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Rationale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 if not started?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Calibri"/>
                          <a:cs typeface="Calibri"/>
                        </a:rPr>
                        <a:t>SOIS-APP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312" marR="7312" marT="731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>
                          <a:effectLst/>
                          <a:latin typeface="Calibri"/>
                          <a:cs typeface="Calibri"/>
                        </a:rPr>
                        <a:t>850.0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Calibri"/>
                          <a:cs typeface="Calibri"/>
                        </a:rPr>
                        <a:t>GB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Calibri"/>
                          <a:cs typeface="Calibri"/>
                        </a:rPr>
                        <a:t>Spacecraft Onboard Interface Services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>
                          <a:effectLst/>
                          <a:latin typeface="Calibri"/>
                          <a:cs typeface="Calibri"/>
                        </a:rPr>
                        <a:t>Start:</a:t>
                      </a:r>
                      <a:r>
                        <a:rPr lang="en-US" sz="1200" u="none" strike="noStrike" baseline="0" dirty="0" smtClean="0">
                          <a:effectLst/>
                          <a:latin typeface="Calibri"/>
                          <a:cs typeface="Calibri"/>
                        </a:rPr>
                        <a:t> 15-Nov-2016</a:t>
                      </a:r>
                      <a:r>
                        <a:rPr lang="en-US" sz="1200" u="none" strike="noStrike" dirty="0">
                          <a:effectLst/>
                          <a:latin typeface="Calibri"/>
                          <a:cs typeface="Calibri"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200" u="none" strike="noStrike" dirty="0" smtClean="0">
                          <a:effectLst/>
                          <a:latin typeface="Calibri"/>
                          <a:cs typeface="Calibri"/>
                        </a:rPr>
                        <a:t>End:</a:t>
                      </a:r>
                      <a:r>
                        <a:rPr lang="en-US" sz="1200" u="none" strike="noStrike" baseline="0" dirty="0" smtClean="0">
                          <a:effectLst/>
                          <a:latin typeface="Calibri"/>
                          <a:cs typeface="Calibri"/>
                        </a:rPr>
                        <a:t> 01-Oct-2017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 WMs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Update with new architecture views and user's guide content. This effort replaces the  Spacecraft Onboard Interfaces Services User’s Guide effort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613159"/>
              </p:ext>
            </p:extLst>
          </p:nvPr>
        </p:nvGraphicFramePr>
        <p:xfrm>
          <a:off x="270640" y="2940560"/>
          <a:ext cx="8602719" cy="1794210"/>
        </p:xfrm>
        <a:graphic>
          <a:graphicData uri="http://schemas.openxmlformats.org/drawingml/2006/table">
            <a:tbl>
              <a:tblPr/>
              <a:tblGrid>
                <a:gridCol w="498065"/>
                <a:gridCol w="582244"/>
                <a:gridCol w="570553"/>
                <a:gridCol w="841799"/>
                <a:gridCol w="916626"/>
                <a:gridCol w="1337525"/>
                <a:gridCol w="1337525"/>
                <a:gridCol w="720206"/>
                <a:gridCol w="666424"/>
                <a:gridCol w="1131752"/>
              </a:tblGrid>
              <a:tr h="5474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and WG name</a:t>
                      </a:r>
                    </a:p>
                  </a:txBody>
                  <a:tcPr marL="7629" marR="7629" marT="7629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CCSDS Ref Nr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(RB, Pink, Draft. Update)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 Title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Start / Publication Date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Resources Needed (total, Editor, Proto 1, Proto 2)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Rationale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 if not started?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3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 SEC</a:t>
                      </a:r>
                    </a:p>
                  </a:txBody>
                  <a:tcPr marL="7629" marR="7629" marT="7629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CCSDS Authentication Credentials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    20/11/2016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  10/12/2018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WMs for  BB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WMs Prot 1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WMs Prot 2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Poll just requested to approve project.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WMs for  BB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WMs Prot 1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WMs Prot 2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7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835" y="10955"/>
            <a:ext cx="7269475" cy="4608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NWI – Projects to be submitted for approval in next 6 months </a:t>
            </a:r>
            <a:endParaRPr lang="en-GB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0307"/>
              </p:ext>
            </p:extLst>
          </p:nvPr>
        </p:nvGraphicFramePr>
        <p:xfrm>
          <a:off x="232237" y="894270"/>
          <a:ext cx="8564313" cy="4339765"/>
        </p:xfrm>
        <a:graphic>
          <a:graphicData uri="http://schemas.openxmlformats.org/drawingml/2006/table">
            <a:tbl>
              <a:tblPr/>
              <a:tblGrid>
                <a:gridCol w="499510"/>
                <a:gridCol w="581248"/>
                <a:gridCol w="532250"/>
                <a:gridCol w="866376"/>
                <a:gridCol w="1169089"/>
                <a:gridCol w="460860"/>
                <a:gridCol w="1267365"/>
                <a:gridCol w="883315"/>
                <a:gridCol w="960125"/>
                <a:gridCol w="1344175"/>
              </a:tblGrid>
              <a:tr h="5645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and WG name</a:t>
                      </a:r>
                    </a:p>
                  </a:txBody>
                  <a:tcPr marL="5694" marR="5694" marT="56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CCSDS Ref Nr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Title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Start / Publication Date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Needed (total, Editor, Proto 1, Proto 2)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Rationale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if not started?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7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CSS-CSTS </a:t>
                      </a:r>
                    </a:p>
                  </a:txBody>
                  <a:tcPr marL="5694" marR="5694" marT="56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CCSDS 922.4-B-1  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Forward Frame CSTS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   15/01/2017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      10/07/2019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WMs for  RB/BB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WMs Prot 1 </a:t>
                      </a:r>
                      <a:b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(User)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WMs Prot 2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(Provider)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Supports transition/bridging to DTN/SSI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WMs for RB/BB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WM Prot 1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WMs Prot 2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WMs for BB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WM Prot 1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WMs Prot 2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4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CSS-CSTS </a:t>
                      </a:r>
                    </a:p>
                  </a:txBody>
                  <a:tcPr marL="5694" marR="5694" marT="56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CCSDS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XXX.X-B-1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Control CSTS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   15/01/2017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      07/05/2020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WMs for RB/BB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Compliment to MD-CSTS; odd siutation of standardized monitoring without standardized control capaiblity --&gt; higher recurring costs for inter-agency inter-operations;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WMs for RB/BB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WMs for RB/BB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WMs Prot 1 </a:t>
                      </a:r>
                      <a:b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(User)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WMs Prot 2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(Provider)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WMs for BB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WM Prot 1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WMs Prot 2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4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CSS-CSSM</a:t>
                      </a:r>
                    </a:p>
                  </a:txBody>
                  <a:tcPr marL="5694" marR="5694" marT="56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CCSDS 902.4-B-2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Package Data Format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   15/01/ 2017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      01/02/2020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WMs for RB/BB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standarized way to provide responses for service requests --&gt; higher recurring costs ofr inter-agency inter-operations.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WMs for RB/BB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WM Prot 1  (User)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 (Provider)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WMs for BB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WM Prot 1 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WMs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5694" marR="5694" marT="5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835" y="10955"/>
            <a:ext cx="7269475" cy="4608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NWI – Projects to be submitted for approval in next 6 months – Total requested resources </a:t>
            </a:r>
            <a:endParaRPr lang="en-GB" kern="0" dirty="0"/>
          </a:p>
        </p:txBody>
      </p:sp>
      <p:pic>
        <p:nvPicPr>
          <p:cNvPr id="4085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" y="1239914"/>
            <a:ext cx="9041942" cy="32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9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0065" name="Picture 19" descr="MCj02544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20" y="395005"/>
            <a:ext cx="1488796" cy="283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0066" name="TextBox 21"/>
          <p:cNvSpPr txBox="1">
            <a:spLocks noChangeArrowheads="1"/>
          </p:cNvSpPr>
          <p:nvPr/>
        </p:nvSpPr>
        <p:spPr bwMode="auto">
          <a:xfrm>
            <a:off x="3241858" y="1354142"/>
            <a:ext cx="5523035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Many thanks to ASI for hosting the CCSDS Fall 2016 meetings!</a:t>
            </a:r>
          </a:p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Excellent organization, logistics and facilities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57200" y="104127"/>
            <a:ext cx="8229600" cy="56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We’re done!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085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" y="3236975"/>
            <a:ext cx="5090293" cy="327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13" y="2660900"/>
            <a:ext cx="3868343" cy="201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Afbeeldingsresultaat voor roma pictu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22" y="4862420"/>
            <a:ext cx="1617973" cy="12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fbeeldingsresultaat voor roma pictu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84" y="5029099"/>
            <a:ext cx="1796976" cy="101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65" name="Text Box 2"/>
          <p:cNvSpPr txBox="1">
            <a:spLocks noChangeArrowheads="1"/>
          </p:cNvSpPr>
          <p:nvPr/>
        </p:nvSpPr>
        <p:spPr bwMode="auto">
          <a:xfrm>
            <a:off x="2362200" y="90488"/>
            <a:ext cx="6019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SzPct val="125000"/>
              <a:defRPr/>
            </a:pPr>
            <a:r>
              <a:rPr lang="en-GB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Fall 2016 Total Attendance</a:t>
            </a:r>
            <a:endParaRPr lang="en-US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4099" name="Chart 4"/>
          <p:cNvGraphicFramePr>
            <a:graphicFrameLocks/>
          </p:cNvGraphicFramePr>
          <p:nvPr/>
        </p:nvGraphicFramePr>
        <p:xfrm>
          <a:off x="538163" y="838200"/>
          <a:ext cx="8005762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1676" name="Worksheet" r:id="rId4" imgW="8486908" imgH="4009809" progId="Excel.Sheet.8">
                  <p:embed/>
                </p:oleObj>
              </mc:Choice>
              <mc:Fallback>
                <p:oleObj name="Worksheet" r:id="rId4" imgW="8486908" imgH="400980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838200"/>
                        <a:ext cx="8005762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1" name="Rectangle 5"/>
          <p:cNvSpPr>
            <a:spLocks noChangeArrowheads="1"/>
          </p:cNvSpPr>
          <p:nvPr/>
        </p:nvSpPr>
        <p:spPr bwMode="auto">
          <a:xfrm>
            <a:off x="533400" y="152400"/>
            <a:ext cx="8229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Fall 2016 Attendance By Sponsoring Agency</a:t>
            </a:r>
          </a:p>
        </p:txBody>
      </p:sp>
      <p:graphicFrame>
        <p:nvGraphicFramePr>
          <p:cNvPr id="6147" name="Chart 8"/>
          <p:cNvGraphicFramePr>
            <a:graphicFrameLocks/>
          </p:cNvGraphicFramePr>
          <p:nvPr/>
        </p:nvGraphicFramePr>
        <p:xfrm>
          <a:off x="303213" y="611188"/>
          <a:ext cx="8566150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2700" name="Worksheet" r:id="rId3" imgW="8439061" imgH="4895870" progId="Excel.Sheet.8">
                  <p:embed/>
                </p:oleObj>
              </mc:Choice>
              <mc:Fallback>
                <p:oleObj name="Worksheet" r:id="rId3" imgW="8439061" imgH="489587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611188"/>
                        <a:ext cx="8566150" cy="532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5" name="Rectangle 5"/>
          <p:cNvSpPr>
            <a:spLocks noChangeArrowheads="1"/>
          </p:cNvSpPr>
          <p:nvPr/>
        </p:nvSpPr>
        <p:spPr bwMode="auto">
          <a:xfrm>
            <a:off x="457200" y="152400"/>
            <a:ext cx="8229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Fall 2016 Daily Attendance By Area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/>
          <a:stretch>
            <a:fillRect/>
          </a:stretch>
        </p:blipFill>
        <p:spPr bwMode="auto">
          <a:xfrm>
            <a:off x="-76200" y="1066800"/>
            <a:ext cx="9178925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9" name="Rectangle 5"/>
          <p:cNvSpPr>
            <a:spLocks noChangeArrowheads="1"/>
          </p:cNvSpPr>
          <p:nvPr/>
        </p:nvSpPr>
        <p:spPr bwMode="auto">
          <a:xfrm>
            <a:off x="457200" y="152400"/>
            <a:ext cx="8229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Fall 2016 Daily Room Utilization</a:t>
            </a:r>
          </a:p>
        </p:txBody>
      </p:sp>
      <p:graphicFrame>
        <p:nvGraphicFramePr>
          <p:cNvPr id="8195" name="Chart 7"/>
          <p:cNvGraphicFramePr>
            <a:graphicFrameLocks/>
          </p:cNvGraphicFramePr>
          <p:nvPr/>
        </p:nvGraphicFramePr>
        <p:xfrm>
          <a:off x="542925" y="763588"/>
          <a:ext cx="8145463" cy="566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3724" name="Worksheet" r:id="rId3" imgW="8210461" imgH="5276595" progId="Excel.Sheet.8">
                  <p:embed/>
                </p:oleObj>
              </mc:Choice>
              <mc:Fallback>
                <p:oleObj name="Worksheet" r:id="rId3" imgW="8210461" imgH="527659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763588"/>
                        <a:ext cx="8145463" cy="566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9" name="Rectangle 5"/>
          <p:cNvSpPr>
            <a:spLocks noChangeArrowheads="1"/>
          </p:cNvSpPr>
          <p:nvPr/>
        </p:nvSpPr>
        <p:spPr bwMode="auto">
          <a:xfrm>
            <a:off x="457200" y="152400"/>
            <a:ext cx="8229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r>
              <a:rPr 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Fall 2016 </a:t>
            </a:r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WG Statistics</a:t>
            </a:r>
            <a:endParaRPr lang="en-US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408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699455"/>
            <a:ext cx="70675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2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595" y="164575"/>
            <a:ext cx="8229600" cy="4873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effectLst/>
              </a:rPr>
              <a:t>CCSDS F2016</a:t>
            </a:r>
            <a:r>
              <a:rPr lang="en-US" dirty="0" smtClean="0">
                <a:solidFill>
                  <a:srgbClr val="000099"/>
                </a:solidFill>
                <a:effectLst/>
              </a:rPr>
              <a:t> – Some issues with Registration</a:t>
            </a:r>
            <a:endParaRPr lang="en-US" dirty="0">
              <a:solidFill>
                <a:srgbClr val="000099"/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0250" y="817460"/>
            <a:ext cx="841311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04" tIns="39889" rIns="81204" bIns="39889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400" b="1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000" b="1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41313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400" dirty="0" smtClean="0"/>
              <a:t>CESG recommended actions to be placed upon Secretariat</a:t>
            </a:r>
          </a:p>
          <a:p>
            <a:pPr marL="679450" lvl="1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100" b="0" dirty="0" smtClean="0"/>
              <a:t>Secretariat </a:t>
            </a:r>
            <a:r>
              <a:rPr lang="en-GB" sz="2100" b="0" dirty="0"/>
              <a:t>to produce a list of no show-ups to identify if anybody registered only for </a:t>
            </a:r>
            <a:r>
              <a:rPr lang="en-GB" sz="2100" b="0" dirty="0" err="1" smtClean="0"/>
              <a:t>webex</a:t>
            </a:r>
            <a:endParaRPr lang="en-GB" sz="2100" b="0" dirty="0" smtClean="0"/>
          </a:p>
          <a:p>
            <a:pPr marL="679450" lvl="1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000" b="0" dirty="0" smtClean="0"/>
              <a:t>Secretariat </a:t>
            </a:r>
            <a:r>
              <a:rPr lang="en-GB" sz="2000" b="0" dirty="0"/>
              <a:t>to enable the option “only </a:t>
            </a:r>
            <a:r>
              <a:rPr lang="en-GB" sz="2000" b="0" dirty="0" err="1"/>
              <a:t>webex</a:t>
            </a:r>
            <a:r>
              <a:rPr lang="en-GB" sz="2000" b="0" dirty="0"/>
              <a:t>” when </a:t>
            </a:r>
            <a:r>
              <a:rPr lang="en-GB" sz="2000" b="0" dirty="0" smtClean="0"/>
              <a:t>registering</a:t>
            </a:r>
          </a:p>
          <a:p>
            <a:pPr marL="679450" lvl="1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000" b="0" dirty="0" smtClean="0"/>
              <a:t>Secretariat </a:t>
            </a:r>
            <a:r>
              <a:rPr lang="en-GB" sz="2000" b="0" dirty="0"/>
              <a:t>to make it easier the de-registration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100" dirty="0" smtClean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9738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9" name="Text Box 3"/>
          <p:cNvSpPr txBox="1">
            <a:spLocks noChangeArrowheads="1"/>
          </p:cNvSpPr>
          <p:nvPr/>
        </p:nvSpPr>
        <p:spPr bwMode="auto">
          <a:xfrm>
            <a:off x="838200" y="1919288"/>
            <a:ext cx="7597775" cy="2986087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CESG 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Fall 2016:</a:t>
            </a: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items brought to attention</a:t>
            </a:r>
          </a:p>
          <a:p>
            <a:pPr algn="ctr" eaLnBrk="0" hangingPunct="0">
              <a:defRPr/>
            </a:pP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of the CMC</a:t>
            </a:r>
          </a:p>
          <a:p>
            <a:pPr algn="ctr" eaLnBrk="0" hangingPunct="0">
              <a:defRPr/>
            </a:pP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10000"/>
          </a:spcAft>
          <a:buClrTx/>
          <a:buSzPct val="125000"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10000"/>
          </a:spcAft>
          <a:buClrTx/>
          <a:buSzPct val="125000"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1DF3F71C7494BBEAD0FAFE1D2625F" ma:contentTypeVersion="0" ma:contentTypeDescription="Create a new document." ma:contentTypeScope="" ma:versionID="2ee15c208980d92d158651cf7e877f1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F14BD0-ED18-40F8-BACF-92E33194557B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95D1A75-7865-403F-A0D1-03B2E52DA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C1FB2B8-ABB7-415C-8DE9-F9297D444E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51</Pages>
  <Words>1310</Words>
  <Application>Microsoft Office PowerPoint</Application>
  <PresentationFormat>Letter Paper (8.5x11 in)</PresentationFormat>
  <Paragraphs>291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TMOD Presentations</vt:lpstr>
      <vt:lpstr>Worksheet</vt:lpstr>
      <vt:lpstr>PowerPoint Presentation</vt:lpstr>
      <vt:lpstr>CCSDS Spring 2016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CCSDS F2016 – Some issues with Registration</vt:lpstr>
      <vt:lpstr>PowerPoint Presentation</vt:lpstr>
      <vt:lpstr>CESG – Poll Conditions </vt:lpstr>
      <vt:lpstr>CESG – Other Issues </vt:lpstr>
      <vt:lpstr>CESG – Issues not addressed</vt:lpstr>
      <vt:lpstr>PowerPoint Presentation</vt:lpstr>
      <vt:lpstr>IOAG Draft Documents </vt:lpstr>
      <vt:lpstr>IOAG Draft Documents </vt:lpstr>
      <vt:lpstr>PowerPoint Presentation</vt:lpstr>
      <vt:lpstr>CESG Area Chair / Deputy Chair Overview</vt:lpstr>
      <vt:lpstr>CESG WG Chair / Deputy Chair Overview</vt:lpstr>
      <vt:lpstr>RESOURCES</vt:lpstr>
      <vt:lpstr> RESOURCES</vt:lpstr>
      <vt:lpstr> Approved Projects Missing P2 Resources</vt:lpstr>
      <vt:lpstr>Approved Projects Resource Issues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 Headquarters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CESG-Report-to-CMC-June2008</dc:title>
  <dc:creator>Adrian J. Hooke</dc:creator>
  <cp:lastModifiedBy>Nestor Peccia</cp:lastModifiedBy>
  <cp:revision>1455</cp:revision>
  <cp:lastPrinted>2015-04-27T06:30:39Z</cp:lastPrinted>
  <dcterms:created xsi:type="dcterms:W3CDTF">1998-05-20T16:00:08Z</dcterms:created>
  <dcterms:modified xsi:type="dcterms:W3CDTF">2016-10-26T06:45:50Z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0x010100B3E1DF3F71C7494BBEAD0FAFE1D2625F</vt:lpwstr>
  </property>
</Properties>
</file>