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3" r:id="rId4"/>
  </p:sldMasterIdLst>
  <p:notesMasterIdLst>
    <p:notesMasterId r:id="rId11"/>
  </p:notesMasterIdLst>
  <p:handoutMasterIdLst>
    <p:handoutMasterId r:id="rId12"/>
  </p:handoutMasterIdLst>
  <p:sldIdLst>
    <p:sldId id="2860" r:id="rId5"/>
    <p:sldId id="2871" r:id="rId6"/>
    <p:sldId id="2872" r:id="rId7"/>
    <p:sldId id="2873" r:id="rId8"/>
    <p:sldId id="2861" r:id="rId9"/>
    <p:sldId id="2862" r:id="rId10"/>
  </p:sldIdLst>
  <p:sldSz cx="9144000" cy="6858000" type="letter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FF99CC"/>
    <a:srgbClr val="6699FF"/>
    <a:srgbClr val="FF0066"/>
    <a:srgbClr val="000099"/>
    <a:srgbClr val="E814F5"/>
    <a:srgbClr val="003399"/>
    <a:srgbClr val="FFFF00"/>
    <a:srgbClr val="D2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677B76-0CC0-4F4F-9167-4C95761F5328}" v="19" dt="2023-11-10T16:23:43.4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12" autoAdjust="0"/>
    <p:restoredTop sz="86501" autoAdjust="0"/>
  </p:normalViewPr>
  <p:slideViewPr>
    <p:cSldViewPr>
      <p:cViewPr varScale="1">
        <p:scale>
          <a:sx n="87" d="100"/>
          <a:sy n="87" d="100"/>
        </p:scale>
        <p:origin x="448" y="40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700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  <p:guide orient="horz" pos="3127"/>
        <p:guide pos="2141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C Durst" userId="c58cad3d-4bc4-473d-a7da-28c21a4a0c54" providerId="ADAL" clId="{29677B76-0CC0-4F4F-9167-4C95761F5328}"/>
    <pc:docChg chg="undo custSel addSld delSld modSld sldOrd delMainMaster modMainMaster">
      <pc:chgData name="Robert C Durst" userId="c58cad3d-4bc4-473d-a7da-28c21a4a0c54" providerId="ADAL" clId="{29677B76-0CC0-4F4F-9167-4C95761F5328}" dt="2023-11-10T16:25:26.318" v="5525" actId="47"/>
      <pc:docMkLst>
        <pc:docMk/>
      </pc:docMkLst>
      <pc:sldChg chg="del">
        <pc:chgData name="Robert C Durst" userId="c58cad3d-4bc4-473d-a7da-28c21a4a0c54" providerId="ADAL" clId="{29677B76-0CC0-4F4F-9167-4C95761F5328}" dt="2023-11-10T16:25:22.752" v="5524" actId="47"/>
        <pc:sldMkLst>
          <pc:docMk/>
          <pc:sldMk cId="0" sldId="1389"/>
        </pc:sldMkLst>
      </pc:sldChg>
      <pc:sldChg chg="del">
        <pc:chgData name="Robert C Durst" userId="c58cad3d-4bc4-473d-a7da-28c21a4a0c54" providerId="ADAL" clId="{29677B76-0CC0-4F4F-9167-4C95761F5328}" dt="2023-11-10T16:25:26.318" v="5525" actId="47"/>
        <pc:sldMkLst>
          <pc:docMk/>
          <pc:sldMk cId="0" sldId="2787"/>
        </pc:sldMkLst>
      </pc:sldChg>
      <pc:sldChg chg="del">
        <pc:chgData name="Robert C Durst" userId="c58cad3d-4bc4-473d-a7da-28c21a4a0c54" providerId="ADAL" clId="{29677B76-0CC0-4F4F-9167-4C95761F5328}" dt="2023-11-10T16:24:38.219" v="5519" actId="47"/>
        <pc:sldMkLst>
          <pc:docMk/>
          <pc:sldMk cId="2143748557" sldId="2799"/>
        </pc:sldMkLst>
      </pc:sldChg>
      <pc:sldChg chg="del">
        <pc:chgData name="Robert C Durst" userId="c58cad3d-4bc4-473d-a7da-28c21a4a0c54" providerId="ADAL" clId="{29677B76-0CC0-4F4F-9167-4C95761F5328}" dt="2023-11-10T16:25:04.190" v="5523" actId="47"/>
        <pc:sldMkLst>
          <pc:docMk/>
          <pc:sldMk cId="2334765176" sldId="2800"/>
        </pc:sldMkLst>
      </pc:sldChg>
      <pc:sldChg chg="del">
        <pc:chgData name="Robert C Durst" userId="c58cad3d-4bc4-473d-a7da-28c21a4a0c54" providerId="ADAL" clId="{29677B76-0CC0-4F4F-9167-4C95761F5328}" dt="2023-11-10T16:24:58.016" v="5522" actId="47"/>
        <pc:sldMkLst>
          <pc:docMk/>
          <pc:sldMk cId="294871778" sldId="2825"/>
        </pc:sldMkLst>
      </pc:sldChg>
      <pc:sldChg chg="del">
        <pc:chgData name="Robert C Durst" userId="c58cad3d-4bc4-473d-a7da-28c21a4a0c54" providerId="ADAL" clId="{29677B76-0CC0-4F4F-9167-4C95761F5328}" dt="2023-11-10T16:24:49.895" v="5520" actId="47"/>
        <pc:sldMkLst>
          <pc:docMk/>
          <pc:sldMk cId="576073673" sldId="2832"/>
        </pc:sldMkLst>
      </pc:sldChg>
      <pc:sldChg chg="del">
        <pc:chgData name="Robert C Durst" userId="c58cad3d-4bc4-473d-a7da-28c21a4a0c54" providerId="ADAL" clId="{29677B76-0CC0-4F4F-9167-4C95761F5328}" dt="2023-11-10T12:51:26.059" v="0" actId="47"/>
        <pc:sldMkLst>
          <pc:docMk/>
          <pc:sldMk cId="1579498354" sldId="2841"/>
        </pc:sldMkLst>
      </pc:sldChg>
      <pc:sldChg chg="del">
        <pc:chgData name="Robert C Durst" userId="c58cad3d-4bc4-473d-a7da-28c21a4a0c54" providerId="ADAL" clId="{29677B76-0CC0-4F4F-9167-4C95761F5328}" dt="2023-11-10T12:51:26.059" v="0" actId="47"/>
        <pc:sldMkLst>
          <pc:docMk/>
          <pc:sldMk cId="1828436015" sldId="2842"/>
        </pc:sldMkLst>
      </pc:sldChg>
      <pc:sldChg chg="del">
        <pc:chgData name="Robert C Durst" userId="c58cad3d-4bc4-473d-a7da-28c21a4a0c54" providerId="ADAL" clId="{29677B76-0CC0-4F4F-9167-4C95761F5328}" dt="2023-11-10T12:51:26.059" v="0" actId="47"/>
        <pc:sldMkLst>
          <pc:docMk/>
          <pc:sldMk cId="1072763268" sldId="2843"/>
        </pc:sldMkLst>
      </pc:sldChg>
      <pc:sldChg chg="del">
        <pc:chgData name="Robert C Durst" userId="c58cad3d-4bc4-473d-a7da-28c21a4a0c54" providerId="ADAL" clId="{29677B76-0CC0-4F4F-9167-4C95761F5328}" dt="2023-11-10T12:51:26.059" v="0" actId="47"/>
        <pc:sldMkLst>
          <pc:docMk/>
          <pc:sldMk cId="933395321" sldId="2844"/>
        </pc:sldMkLst>
      </pc:sldChg>
      <pc:sldChg chg="del">
        <pc:chgData name="Robert C Durst" userId="c58cad3d-4bc4-473d-a7da-28c21a4a0c54" providerId="ADAL" clId="{29677B76-0CC0-4F4F-9167-4C95761F5328}" dt="2023-11-10T12:51:26.059" v="0" actId="47"/>
        <pc:sldMkLst>
          <pc:docMk/>
          <pc:sldMk cId="2782362089" sldId="2858"/>
        </pc:sldMkLst>
      </pc:sldChg>
      <pc:sldChg chg="del">
        <pc:chgData name="Robert C Durst" userId="c58cad3d-4bc4-473d-a7da-28c21a4a0c54" providerId="ADAL" clId="{29677B76-0CC0-4F4F-9167-4C95761F5328}" dt="2023-11-10T12:52:33.840" v="82" actId="47"/>
        <pc:sldMkLst>
          <pc:docMk/>
          <pc:sldMk cId="833984852" sldId="2859"/>
        </pc:sldMkLst>
      </pc:sldChg>
      <pc:sldChg chg="modSp mod">
        <pc:chgData name="Robert C Durst" userId="c58cad3d-4bc4-473d-a7da-28c21a4a0c54" providerId="ADAL" clId="{29677B76-0CC0-4F4F-9167-4C95761F5328}" dt="2023-11-10T15:55:15.779" v="4679" actId="20577"/>
        <pc:sldMkLst>
          <pc:docMk/>
          <pc:sldMk cId="3809446135" sldId="2860"/>
        </pc:sldMkLst>
        <pc:spChg chg="mod">
          <ac:chgData name="Robert C Durst" userId="c58cad3d-4bc4-473d-a7da-28c21a4a0c54" providerId="ADAL" clId="{29677B76-0CC0-4F4F-9167-4C95761F5328}" dt="2023-11-10T15:55:15.779" v="4679" actId="20577"/>
          <ac:spMkLst>
            <pc:docMk/>
            <pc:sldMk cId="3809446135" sldId="2860"/>
            <ac:spMk id="2" creationId="{61AF7F1C-D952-440B-A8FC-10E8A20D71A9}"/>
          </ac:spMkLst>
        </pc:spChg>
        <pc:spChg chg="mod">
          <ac:chgData name="Robert C Durst" userId="c58cad3d-4bc4-473d-a7da-28c21a4a0c54" providerId="ADAL" clId="{29677B76-0CC0-4F4F-9167-4C95761F5328}" dt="2023-11-10T15:54:58.752" v="4678" actId="20577"/>
          <ac:spMkLst>
            <pc:docMk/>
            <pc:sldMk cId="3809446135" sldId="2860"/>
            <ac:spMk id="3" creationId="{3951947D-C840-459C-A197-A1CCDC9E4992}"/>
          </ac:spMkLst>
        </pc:spChg>
      </pc:sldChg>
      <pc:sldChg chg="modSp mod">
        <pc:chgData name="Robert C Durst" userId="c58cad3d-4bc4-473d-a7da-28c21a4a0c54" providerId="ADAL" clId="{29677B76-0CC0-4F4F-9167-4C95761F5328}" dt="2023-11-10T16:13:49.241" v="5223" actId="20577"/>
        <pc:sldMkLst>
          <pc:docMk/>
          <pc:sldMk cId="216723042" sldId="2861"/>
        </pc:sldMkLst>
        <pc:spChg chg="mod">
          <ac:chgData name="Robert C Durst" userId="c58cad3d-4bc4-473d-a7da-28c21a4a0c54" providerId="ADAL" clId="{29677B76-0CC0-4F4F-9167-4C95761F5328}" dt="2023-11-10T15:30:28.665" v="4133" actId="113"/>
          <ac:spMkLst>
            <pc:docMk/>
            <pc:sldMk cId="216723042" sldId="2861"/>
            <ac:spMk id="6146" creationId="{00000000-0000-0000-0000-000000000000}"/>
          </ac:spMkLst>
        </pc:spChg>
        <pc:graphicFrameChg chg="mod modGraphic">
          <ac:chgData name="Robert C Durst" userId="c58cad3d-4bc4-473d-a7da-28c21a4a0c54" providerId="ADAL" clId="{29677B76-0CC0-4F4F-9167-4C95761F5328}" dt="2023-11-10T16:13:49.241" v="5223" actId="20577"/>
          <ac:graphicFrameMkLst>
            <pc:docMk/>
            <pc:sldMk cId="216723042" sldId="2861"/>
            <ac:graphicFrameMk id="10" creationId="{00000000-0000-0000-0000-000000000000}"/>
          </ac:graphicFrameMkLst>
        </pc:graphicFrameChg>
      </pc:sldChg>
      <pc:sldChg chg="modSp mod">
        <pc:chgData name="Robert C Durst" userId="c58cad3d-4bc4-473d-a7da-28c21a4a0c54" providerId="ADAL" clId="{29677B76-0CC0-4F4F-9167-4C95761F5328}" dt="2023-11-10T16:24:12.121" v="5518" actId="20577"/>
        <pc:sldMkLst>
          <pc:docMk/>
          <pc:sldMk cId="382072110" sldId="2862"/>
        </pc:sldMkLst>
        <pc:graphicFrameChg chg="mod modGraphic">
          <ac:chgData name="Robert C Durst" userId="c58cad3d-4bc4-473d-a7da-28c21a4a0c54" providerId="ADAL" clId="{29677B76-0CC0-4F4F-9167-4C95761F5328}" dt="2023-11-10T16:24:12.121" v="5518" actId="20577"/>
          <ac:graphicFrameMkLst>
            <pc:docMk/>
            <pc:sldMk cId="382072110" sldId="2862"/>
            <ac:graphicFrameMk id="12" creationId="{00000000-0000-0000-0000-000000000000}"/>
          </ac:graphicFrameMkLst>
        </pc:graphicFrameChg>
      </pc:sldChg>
      <pc:sldChg chg="del">
        <pc:chgData name="Robert C Durst" userId="c58cad3d-4bc4-473d-a7da-28c21a4a0c54" providerId="ADAL" clId="{29677B76-0CC0-4F4F-9167-4C95761F5328}" dt="2023-11-10T16:24:54.786" v="5521" actId="47"/>
        <pc:sldMkLst>
          <pc:docMk/>
          <pc:sldMk cId="4038790079" sldId="2864"/>
        </pc:sldMkLst>
      </pc:sldChg>
      <pc:sldChg chg="del">
        <pc:chgData name="Robert C Durst" userId="c58cad3d-4bc4-473d-a7da-28c21a4a0c54" providerId="ADAL" clId="{29677B76-0CC0-4F4F-9167-4C95761F5328}" dt="2023-11-10T12:51:26.059" v="0" actId="47"/>
        <pc:sldMkLst>
          <pc:docMk/>
          <pc:sldMk cId="2535623946" sldId="2866"/>
        </pc:sldMkLst>
      </pc:sldChg>
      <pc:sldChg chg="del">
        <pc:chgData name="Robert C Durst" userId="c58cad3d-4bc4-473d-a7da-28c21a4a0c54" providerId="ADAL" clId="{29677B76-0CC0-4F4F-9167-4C95761F5328}" dt="2023-11-10T12:51:26.059" v="0" actId="47"/>
        <pc:sldMkLst>
          <pc:docMk/>
          <pc:sldMk cId="2120826957" sldId="2867"/>
        </pc:sldMkLst>
      </pc:sldChg>
      <pc:sldChg chg="del">
        <pc:chgData name="Robert C Durst" userId="c58cad3d-4bc4-473d-a7da-28c21a4a0c54" providerId="ADAL" clId="{29677B76-0CC0-4F4F-9167-4C95761F5328}" dt="2023-11-10T12:51:26.059" v="0" actId="47"/>
        <pc:sldMkLst>
          <pc:docMk/>
          <pc:sldMk cId="3785191725" sldId="2869"/>
        </pc:sldMkLst>
      </pc:sldChg>
      <pc:sldChg chg="del">
        <pc:chgData name="Robert C Durst" userId="c58cad3d-4bc4-473d-a7da-28c21a4a0c54" providerId="ADAL" clId="{29677B76-0CC0-4F4F-9167-4C95761F5328}" dt="2023-11-10T12:51:26.059" v="0" actId="47"/>
        <pc:sldMkLst>
          <pc:docMk/>
          <pc:sldMk cId="1288442698" sldId="2870"/>
        </pc:sldMkLst>
      </pc:sldChg>
      <pc:sldChg chg="modSp mod">
        <pc:chgData name="Robert C Durst" userId="c58cad3d-4bc4-473d-a7da-28c21a4a0c54" providerId="ADAL" clId="{29677B76-0CC0-4F4F-9167-4C95761F5328}" dt="2023-11-10T15:55:19.771" v="4680" actId="20577"/>
        <pc:sldMkLst>
          <pc:docMk/>
          <pc:sldMk cId="2427112700" sldId="2871"/>
        </pc:sldMkLst>
        <pc:spChg chg="mod">
          <ac:chgData name="Robert C Durst" userId="c58cad3d-4bc4-473d-a7da-28c21a4a0c54" providerId="ADAL" clId="{29677B76-0CC0-4F4F-9167-4C95761F5328}" dt="2023-11-10T15:55:19.771" v="4680" actId="20577"/>
          <ac:spMkLst>
            <pc:docMk/>
            <pc:sldMk cId="2427112700" sldId="2871"/>
            <ac:spMk id="2" creationId="{61AF7F1C-D952-440B-A8FC-10E8A20D71A9}"/>
          </ac:spMkLst>
        </pc:spChg>
        <pc:spChg chg="mod">
          <ac:chgData name="Robert C Durst" userId="c58cad3d-4bc4-473d-a7da-28c21a4a0c54" providerId="ADAL" clId="{29677B76-0CC0-4F4F-9167-4C95761F5328}" dt="2023-11-10T15:53:07.455" v="4614" actId="20577"/>
          <ac:spMkLst>
            <pc:docMk/>
            <pc:sldMk cId="2427112700" sldId="2871"/>
            <ac:spMk id="3" creationId="{3951947D-C840-459C-A197-A1CCDC9E4992}"/>
          </ac:spMkLst>
        </pc:spChg>
      </pc:sldChg>
      <pc:sldChg chg="modSp mod">
        <pc:chgData name="Robert C Durst" userId="c58cad3d-4bc4-473d-a7da-28c21a4a0c54" providerId="ADAL" clId="{29677B76-0CC0-4F4F-9167-4C95761F5328}" dt="2023-11-10T15:52:36.429" v="4606" actId="20577"/>
        <pc:sldMkLst>
          <pc:docMk/>
          <pc:sldMk cId="1067588732" sldId="2872"/>
        </pc:sldMkLst>
        <pc:spChg chg="mod">
          <ac:chgData name="Robert C Durst" userId="c58cad3d-4bc4-473d-a7da-28c21a4a0c54" providerId="ADAL" clId="{29677B76-0CC0-4F4F-9167-4C95761F5328}" dt="2023-11-10T15:04:37.966" v="3132" actId="20577"/>
          <ac:spMkLst>
            <pc:docMk/>
            <pc:sldMk cId="1067588732" sldId="2872"/>
            <ac:spMk id="2" creationId="{61AF7F1C-D952-440B-A8FC-10E8A20D71A9}"/>
          </ac:spMkLst>
        </pc:spChg>
        <pc:spChg chg="mod">
          <ac:chgData name="Robert C Durst" userId="c58cad3d-4bc4-473d-a7da-28c21a4a0c54" providerId="ADAL" clId="{29677B76-0CC0-4F4F-9167-4C95761F5328}" dt="2023-11-10T15:52:36.429" v="4606" actId="20577"/>
          <ac:spMkLst>
            <pc:docMk/>
            <pc:sldMk cId="1067588732" sldId="2872"/>
            <ac:spMk id="3" creationId="{3951947D-C840-459C-A197-A1CCDC9E4992}"/>
          </ac:spMkLst>
        </pc:spChg>
      </pc:sldChg>
      <pc:sldChg chg="delSp modSp add mod ord">
        <pc:chgData name="Robert C Durst" userId="c58cad3d-4bc4-473d-a7da-28c21a4a0c54" providerId="ADAL" clId="{29677B76-0CC0-4F4F-9167-4C95761F5328}" dt="2023-11-10T16:14:41.169" v="5233" actId="20577"/>
        <pc:sldMkLst>
          <pc:docMk/>
          <pc:sldMk cId="2762922095" sldId="2873"/>
        </pc:sldMkLst>
        <pc:spChg chg="mod">
          <ac:chgData name="Robert C Durst" userId="c58cad3d-4bc4-473d-a7da-28c21a4a0c54" providerId="ADAL" clId="{29677B76-0CC0-4F4F-9167-4C95761F5328}" dt="2023-11-10T16:14:41.169" v="5233" actId="20577"/>
          <ac:spMkLst>
            <pc:docMk/>
            <pc:sldMk cId="2762922095" sldId="2873"/>
            <ac:spMk id="6146" creationId="{00000000-0000-0000-0000-000000000000}"/>
          </ac:spMkLst>
        </pc:spChg>
        <pc:graphicFrameChg chg="del">
          <ac:chgData name="Robert C Durst" userId="c58cad3d-4bc4-473d-a7da-28c21a4a0c54" providerId="ADAL" clId="{29677B76-0CC0-4F4F-9167-4C95761F5328}" dt="2023-11-10T15:29:02.957" v="4079" actId="478"/>
          <ac:graphicFrameMkLst>
            <pc:docMk/>
            <pc:sldMk cId="2762922095" sldId="2873"/>
            <ac:graphicFrameMk id="10" creationId="{00000000-0000-0000-0000-000000000000}"/>
          </ac:graphicFrameMkLst>
        </pc:graphicFrameChg>
      </pc:sldChg>
      <pc:sldMasterChg chg="del delSldLayout">
        <pc:chgData name="Robert C Durst" userId="c58cad3d-4bc4-473d-a7da-28c21a4a0c54" providerId="ADAL" clId="{29677B76-0CC0-4F4F-9167-4C95761F5328}" dt="2023-11-10T16:25:26.318" v="5525" actId="47"/>
        <pc:sldMasterMkLst>
          <pc:docMk/>
          <pc:sldMasterMk cId="0" sldId="2147483648"/>
        </pc:sldMasterMkLst>
        <pc:sldLayoutChg chg="del">
          <pc:chgData name="Robert C Durst" userId="c58cad3d-4bc4-473d-a7da-28c21a4a0c54" providerId="ADAL" clId="{29677B76-0CC0-4F4F-9167-4C95761F5328}" dt="2023-11-10T16:25:26.318" v="5525" actId="47"/>
          <pc:sldLayoutMkLst>
            <pc:docMk/>
            <pc:sldMasterMk cId="0" sldId="2147483648"/>
            <pc:sldLayoutMk cId="0" sldId="2147483671"/>
          </pc:sldLayoutMkLst>
        </pc:sldLayoutChg>
        <pc:sldLayoutChg chg="del">
          <pc:chgData name="Robert C Durst" userId="c58cad3d-4bc4-473d-a7da-28c21a4a0c54" providerId="ADAL" clId="{29677B76-0CC0-4F4F-9167-4C95761F5328}" dt="2023-11-10T16:25:26.318" v="5525" actId="47"/>
          <pc:sldLayoutMkLst>
            <pc:docMk/>
            <pc:sldMasterMk cId="0" sldId="2147483648"/>
            <pc:sldLayoutMk cId="0" sldId="2147483672"/>
          </pc:sldLayoutMkLst>
        </pc:sldLayoutChg>
      </pc:sldMasterChg>
      <pc:sldMasterChg chg="modSp mod">
        <pc:chgData name="Robert C Durst" userId="c58cad3d-4bc4-473d-a7da-28c21a4a0c54" providerId="ADAL" clId="{29677B76-0CC0-4F4F-9167-4C95761F5328}" dt="2023-11-10T13:48:37.940" v="1639" actId="20577"/>
        <pc:sldMasterMkLst>
          <pc:docMk/>
          <pc:sldMasterMk cId="1056723819" sldId="2147483673"/>
        </pc:sldMasterMkLst>
        <pc:spChg chg="mod">
          <ac:chgData name="Robert C Durst" userId="c58cad3d-4bc4-473d-a7da-28c21a4a0c54" providerId="ADAL" clId="{29677B76-0CC0-4F4F-9167-4C95761F5328}" dt="2023-11-10T13:48:37.940" v="1639" actId="20577"/>
          <ac:spMkLst>
            <pc:docMk/>
            <pc:sldMasterMk cId="1056723819" sldId="2147483673"/>
            <ac:spMk id="6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196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13BDE1E4-412B-407C-A980-2F1D2D5A0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196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C1CAF83B-30F1-4420-86A9-ACD9B25FD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717" y="4716236"/>
            <a:ext cx="4980241" cy="446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52475"/>
            <a:ext cx="4946650" cy="37099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50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10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37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8385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spcBef>
                <a:spcPct val="0"/>
              </a:spcBef>
              <a:spcAft>
                <a:spcPct val="0"/>
              </a:spcAft>
            </a:pPr>
            <a:fld id="{3D28D1BD-6424-4634-8D1B-3F3BC8F44A91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6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C9A7A0CB-4387-47F3-889C-456AEC870283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6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7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9DA4769A-70BA-4D8A-AD02-25264FC2395F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6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9562" cy="4043362"/>
          </a:xfrm>
          <a:ln/>
        </p:spPr>
      </p:sp>
      <p:sp>
        <p:nvSpPr>
          <p:cNvPr id="3728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800" y="5120720"/>
            <a:ext cx="4942282" cy="4851582"/>
          </a:xfrm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2494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2716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407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03"/>
          <p:cNvSpPr>
            <a:spLocks noChangeArrowheads="1"/>
          </p:cNvSpPr>
          <p:nvPr userDrawn="1"/>
        </p:nvSpPr>
        <p:spPr bwMode="auto">
          <a:xfrm>
            <a:off x="7413970" y="6578210"/>
            <a:ext cx="1117902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dirty="0">
                <a:solidFill>
                  <a:schemeClr val="tx1"/>
                </a:solidFill>
              </a:rPr>
              <a:t>13-Nov-2023-</a:t>
            </a:r>
            <a:fld id="{A695BC2C-BEAC-4E31-AADE-93F4F0C57784}" type="slidenum">
              <a:rPr lang="en-US" sz="1000" smtClean="0">
                <a:solidFill>
                  <a:schemeClr val="tx1"/>
                </a:solidFill>
              </a:rPr>
              <a:pPr defTabSz="820738" eaLnBrk="0" hangingPunct="0">
                <a:defRPr/>
              </a:pPr>
              <a:t>‹#›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" name="Rectangle 1003"/>
          <p:cNvSpPr>
            <a:spLocks noChangeArrowheads="1"/>
          </p:cNvSpPr>
          <p:nvPr userDrawn="1"/>
        </p:nvSpPr>
        <p:spPr bwMode="auto">
          <a:xfrm>
            <a:off x="3650280" y="6578210"/>
            <a:ext cx="1138742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baseline="0" dirty="0">
                <a:solidFill>
                  <a:schemeClr val="tx1"/>
                </a:solidFill>
              </a:rPr>
              <a:t>SIS Area Report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72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>
            <a:extLst>
              <a:ext uri="{FF2B5EF4-FFF2-40B4-BE49-F238E27FC236}">
                <a16:creationId xmlns:a16="http://schemas.microsoft.com/office/drawing/2014/main" id="{61AF7F1C-D952-440B-A8FC-10E8A20D71A9}"/>
              </a:ext>
            </a:extLst>
          </p:cNvPr>
          <p:cNvSpPr>
            <a:spLocks/>
          </p:cNvSpPr>
          <p:nvPr/>
        </p:nvSpPr>
        <p:spPr bwMode="auto">
          <a:xfrm>
            <a:off x="885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SIS-DTN Executive Summary (1/3) 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951947D-C840-459C-A197-A1CCDC9E4992}"/>
              </a:ext>
            </a:extLst>
          </p:cNvPr>
          <p:cNvSpPr/>
          <p:nvPr/>
        </p:nvSpPr>
        <p:spPr>
          <a:xfrm>
            <a:off x="117020" y="648155"/>
            <a:ext cx="8756340" cy="6402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Bef>
                <a:spcPts val="0"/>
              </a:spcBef>
            </a:pPr>
            <a:r>
              <a:rPr lang="en-US" sz="1400" dirty="0">
                <a:sym typeface="Wingdings" pitchFamily="2" charset="2"/>
              </a:rPr>
              <a:t>Priority 1:  BPv7 Blue Book</a:t>
            </a: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>
                <a:latin typeface="Arial" pitchFamily="34" charset="0"/>
                <a:cs typeface="Arial" pitchFamily="34" charset="0"/>
                <a:sym typeface="Wingdings" pitchFamily="2" charset="2"/>
              </a:rPr>
              <a:t>Reviewed late RIDs received</a:t>
            </a: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>
                <a:latin typeface="Arial" pitchFamily="34" charset="0"/>
                <a:cs typeface="Arial" pitchFamily="34" charset="0"/>
                <a:sym typeface="Wingdings" pitchFamily="2" charset="2"/>
              </a:rPr>
              <a:t>Preparation for interoperability testing</a:t>
            </a: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>
                <a:latin typeface="Arial" pitchFamily="34" charset="0"/>
                <a:cs typeface="Arial" pitchFamily="34" charset="0"/>
                <a:sym typeface="Wingdings" pitchFamily="2" charset="2"/>
              </a:rPr>
              <a:t>Solicited and received BPv7 PICS inputs from </a:t>
            </a:r>
            <a:r>
              <a:rPr lang="en-US" sz="1400" b="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bpLib</a:t>
            </a:r>
            <a:r>
              <a:rPr lang="en-US" sz="1400" b="0" dirty="0">
                <a:latin typeface="Arial" pitchFamily="34" charset="0"/>
                <a:cs typeface="Arial" pitchFamily="34" charset="0"/>
                <a:sym typeface="Wingdings" pitchFamily="2" charset="2"/>
              </a:rPr>
              <a:t>, DTNME, ESA BP, HDTN, ION, uD3TN, </a:t>
            </a:r>
            <a:r>
              <a:rPr lang="en-US" sz="1400" b="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Unibo_BP</a:t>
            </a:r>
            <a:r>
              <a:rPr lang="en-US" sz="1400" b="0" dirty="0">
                <a:latin typeface="Arial" pitchFamily="34" charset="0"/>
                <a:cs typeface="Arial" pitchFamily="34" charset="0"/>
                <a:sym typeface="Wingdings" pitchFamily="2" charset="2"/>
              </a:rPr>
              <a:t>, and JAXA </a:t>
            </a: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>
                <a:latin typeface="Arial" pitchFamily="34" charset="0"/>
                <a:cs typeface="Arial" pitchFamily="34" charset="0"/>
                <a:sym typeface="Wingdings" pitchFamily="2" charset="2"/>
              </a:rPr>
              <a:t>PICS inputs will be used to match implementations for interoperability to ensure that all mandatory and optional elements in the specification are tested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ym typeface="Wingdings" pitchFamily="2" charset="2"/>
              </a:rPr>
              <a:t>Priority 2:  </a:t>
            </a:r>
            <a:r>
              <a:rPr lang="en-US" sz="1400" dirty="0" err="1">
                <a:sym typeface="Wingdings" pitchFamily="2" charset="2"/>
              </a:rPr>
              <a:t>BPsec</a:t>
            </a:r>
            <a:r>
              <a:rPr lang="en-US" sz="1400" dirty="0">
                <a:sym typeface="Wingdings" pitchFamily="2" charset="2"/>
              </a:rPr>
              <a:t> (joint meeting w/ SEA-SEC):  </a:t>
            </a: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>
                <a:latin typeface="Arial" pitchFamily="34" charset="0"/>
                <a:cs typeface="Arial" pitchFamily="34" charset="0"/>
                <a:sym typeface="Wingdings" pitchFamily="2" charset="2"/>
              </a:rPr>
              <a:t>Normative Spec:  Reviewed RIDs received to date on </a:t>
            </a:r>
            <a:r>
              <a:rPr lang="en-US" sz="1400" b="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BPSec</a:t>
            </a:r>
            <a:r>
              <a:rPr lang="en-US" sz="1400" b="0" dirty="0">
                <a:latin typeface="Arial" pitchFamily="34" charset="0"/>
                <a:cs typeface="Arial" pitchFamily="34" charset="0"/>
                <a:sym typeface="Wingdings" pitchFamily="2" charset="2"/>
              </a:rPr>
              <a:t> (ballot still open)</a:t>
            </a: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>
                <a:latin typeface="Arial" pitchFamily="34" charset="0"/>
                <a:cs typeface="Arial" pitchFamily="34" charset="0"/>
                <a:sym typeface="Wingdings" pitchFamily="2" charset="2"/>
              </a:rPr>
              <a:t>Joint meeting with SEA-SEC focused on identifying mission-relevant use cases and corresponding security requirements to develop relevant security contexts (Blue Book)</a:t>
            </a:r>
          </a:p>
          <a:p>
            <a:pPr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400" dirty="0"/>
              <a:t>Priority 3:  Compressed Bundle Reporting</a:t>
            </a:r>
          </a:p>
          <a:p>
            <a:pPr marL="800100" lvl="1" indent="-342900"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400" b="0" dirty="0">
                <a:latin typeface="Arial" pitchFamily="34" charset="0"/>
                <a:cs typeface="Arial" pitchFamily="34" charset="0"/>
                <a:sym typeface="Wingdings" pitchFamily="2" charset="2"/>
              </a:rPr>
              <a:t>Reviewed status of in-development Orange Book presented to WG by ESA</a:t>
            </a:r>
          </a:p>
          <a:p>
            <a:pPr marL="800100" lvl="1" indent="-342900"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400" b="0" dirty="0">
                <a:latin typeface="Arial" pitchFamily="34" charset="0"/>
                <a:cs typeface="Arial" pitchFamily="34" charset="0"/>
                <a:sym typeface="Wingdings" pitchFamily="2" charset="2"/>
              </a:rPr>
              <a:t>ESA implementation for Orange Book expected by 1Q or 2Q 2024</a:t>
            </a:r>
            <a:endParaRPr lang="en-US" sz="1400" dirty="0"/>
          </a:p>
          <a:p>
            <a:pPr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400" dirty="0"/>
              <a:t>Priority 4: DTN Multipoint Delivery</a:t>
            </a:r>
          </a:p>
          <a:p>
            <a:pPr marL="800100" lvl="1" indent="-342900"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400" b="0" dirty="0">
                <a:latin typeface="Arial" pitchFamily="34" charset="0"/>
                <a:cs typeface="Arial" pitchFamily="34" charset="0"/>
                <a:sym typeface="Wingdings" pitchFamily="2" charset="2"/>
              </a:rPr>
              <a:t>Reviewed status of in-development Orange Book presented to WG by NASA </a:t>
            </a:r>
          </a:p>
          <a:p>
            <a:pPr marL="800100" lvl="1" indent="-342900"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400" b="0" dirty="0">
                <a:latin typeface="Arial" pitchFamily="34" charset="0"/>
                <a:cs typeface="Arial" pitchFamily="34" charset="0"/>
                <a:sym typeface="Wingdings" pitchFamily="2" charset="2"/>
              </a:rPr>
              <a:t>Recommended that some (extensive) background material be moved to a Yellow Book </a:t>
            </a:r>
          </a:p>
          <a:p>
            <a:pPr defTabSz="914400">
              <a:spcBef>
                <a:spcPts val="0"/>
              </a:spcBef>
            </a:pPr>
            <a:r>
              <a:rPr lang="en-US" sz="1400" dirty="0">
                <a:latin typeface="Arial" pitchFamily="34" charset="0"/>
                <a:cs typeface="Arial" pitchFamily="34" charset="0"/>
                <a:sym typeface="Wingdings" pitchFamily="2" charset="2"/>
              </a:rPr>
              <a:t>Priority 5:  DTN Network Management Application Data Models (ADMs)</a:t>
            </a: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>
                <a:latin typeface="Arial" pitchFamily="34" charset="0"/>
                <a:cs typeface="Arial" pitchFamily="34" charset="0"/>
                <a:sym typeface="Wingdings" pitchFamily="2" charset="2"/>
              </a:rPr>
              <a:t>Reviewed IETF ADMs and schedule to determine way forward for CCSDS SIS-DTN</a:t>
            </a: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>
                <a:latin typeface="Arial" pitchFamily="34" charset="0"/>
                <a:cs typeface="Arial" pitchFamily="34" charset="0"/>
                <a:sym typeface="Wingdings" pitchFamily="2" charset="2"/>
              </a:rPr>
              <a:t>IETF has solid content, but schedule for RFCs is not consistent with CCSDS Agency needs</a:t>
            </a: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>
                <a:latin typeface="Arial" pitchFamily="34" charset="0"/>
                <a:cs typeface="Arial" pitchFamily="34" charset="0"/>
                <a:sym typeface="Wingdings" pitchFamily="2" charset="2"/>
              </a:rPr>
              <a:t>SIS-DTN will take existing IETF content, create an Orange Book, to be replaced by a Blue Book when IETF RFCs are available</a:t>
            </a: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>
                <a:latin typeface="Arial" pitchFamily="34" charset="0"/>
                <a:cs typeface="Arial" pitchFamily="34" charset="0"/>
                <a:sym typeface="Wingdings" pitchFamily="2" charset="2"/>
              </a:rPr>
              <a:t>IETF will maintain registry of data models; CCSDS will define SANA Registries that provide human-readable description and efficient enumeration scheme</a:t>
            </a: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>
                <a:latin typeface="Arial" pitchFamily="34" charset="0"/>
                <a:cs typeface="Arial" pitchFamily="34" charset="0"/>
                <a:sym typeface="Wingdings" pitchFamily="2" charset="2"/>
              </a:rPr>
              <a:t>Conclusion:  CCSDS Blue Book and Green Book projects will be withdrawn and replaced with Orange Book project; Blue/Green books will be produced when RFCs are published (End of 2025 expected)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4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09446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>
            <a:extLst>
              <a:ext uri="{FF2B5EF4-FFF2-40B4-BE49-F238E27FC236}">
                <a16:creationId xmlns:a16="http://schemas.microsoft.com/office/drawing/2014/main" id="{61AF7F1C-D952-440B-A8FC-10E8A20D71A9}"/>
              </a:ext>
            </a:extLst>
          </p:cNvPr>
          <p:cNvSpPr>
            <a:spLocks/>
          </p:cNvSpPr>
          <p:nvPr/>
        </p:nvSpPr>
        <p:spPr bwMode="auto">
          <a:xfrm>
            <a:off x="885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SIS-DTN Executive Summary (2/3) 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951947D-C840-459C-A197-A1CCDC9E4992}"/>
              </a:ext>
            </a:extLst>
          </p:cNvPr>
          <p:cNvSpPr/>
          <p:nvPr/>
        </p:nvSpPr>
        <p:spPr>
          <a:xfrm>
            <a:off x="117020" y="648155"/>
            <a:ext cx="8756340" cy="3429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Bef>
                <a:spcPts val="0"/>
              </a:spcBef>
            </a:pPr>
            <a:r>
              <a:rPr lang="en-US" sz="1400" dirty="0">
                <a:latin typeface="Arial" pitchFamily="34" charset="0"/>
                <a:cs typeface="Arial" pitchFamily="34" charset="0"/>
                <a:sym typeface="Wingdings" pitchFamily="2" charset="2"/>
              </a:rPr>
              <a:t>Priority 6:  </a:t>
            </a:r>
            <a:r>
              <a:rPr lang="en-US" sz="1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Licklider</a:t>
            </a:r>
            <a:r>
              <a:rPr lang="en-US" sz="1400" dirty="0">
                <a:latin typeface="Arial" pitchFamily="34" charset="0"/>
                <a:cs typeface="Arial" pitchFamily="34" charset="0"/>
                <a:sym typeface="Wingdings" pitchFamily="2" charset="2"/>
              </a:rPr>
              <a:t> Transmission Protocol reaffirmation</a:t>
            </a: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>
                <a:latin typeface="Arial" pitchFamily="34" charset="0"/>
                <a:cs typeface="Arial" pitchFamily="34" charset="0"/>
                <a:sym typeface="Wingdings" pitchFamily="2" charset="2"/>
              </a:rPr>
              <a:t>One “Approve with Conditions” item related to SANA registries remains to be resolved.  Further discussions with SEA Director needed to appropriately resolve – will happen after meeting cycle</a:t>
            </a:r>
          </a:p>
          <a:p>
            <a:pPr defTabSz="914400">
              <a:spcBef>
                <a:spcPts val="0"/>
              </a:spcBef>
            </a:pPr>
            <a:r>
              <a:rPr lang="en-US" sz="1400" dirty="0">
                <a:latin typeface="Arial" pitchFamily="34" charset="0"/>
                <a:cs typeface="Arial" pitchFamily="34" charset="0"/>
                <a:sym typeface="Wingdings" pitchFamily="2" charset="2"/>
              </a:rPr>
              <a:t>Priority 7:  High Performance Reliability Protocol Orange Book</a:t>
            </a: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>
                <a:latin typeface="Arial" pitchFamily="34" charset="0"/>
                <a:cs typeface="Arial" pitchFamily="34" charset="0"/>
                <a:sym typeface="Wingdings" pitchFamily="2" charset="2"/>
              </a:rPr>
              <a:t>Reviewed status of ESA draft</a:t>
            </a: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>
                <a:latin typeface="Arial" pitchFamily="34" charset="0"/>
                <a:cs typeface="Arial" pitchFamily="34" charset="0"/>
                <a:sym typeface="Wingdings" pitchFamily="2" charset="2"/>
              </a:rPr>
              <a:t>Draft expected to be ready for Working Group review by January 2024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400" b="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400" dirty="0">
                <a:latin typeface="Arial" pitchFamily="34" charset="0"/>
                <a:cs typeface="Arial" pitchFamily="34" charset="0"/>
                <a:sym typeface="Wingdings" pitchFamily="2" charset="2"/>
              </a:rPr>
              <a:t>New Topics: 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400" b="0" dirty="0">
                <a:latin typeface="Arial" pitchFamily="34" charset="0"/>
                <a:cs typeface="Arial" pitchFamily="34" charset="0"/>
                <a:sym typeface="Wingdings" pitchFamily="2" charset="2"/>
              </a:rPr>
              <a:t>Quality of Service – Reviewed work done by ESA/Hamburg University of Technology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400" b="0" dirty="0">
                <a:latin typeface="Arial" pitchFamily="34" charset="0"/>
                <a:cs typeface="Arial" pitchFamily="34" charset="0"/>
                <a:sym typeface="Wingdings" pitchFamily="2" charset="2"/>
              </a:rPr>
              <a:t>Bootstrapping – Reviewed work in ION for node autoconfiguration and work by SPATIAM to develop service-provider DTN network and administration infrastructure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400" b="0" dirty="0">
                <a:latin typeface="Arial" pitchFamily="34" charset="0"/>
                <a:cs typeface="Arial" pitchFamily="34" charset="0"/>
                <a:sym typeface="Wingdings" pitchFamily="2" charset="2"/>
              </a:rPr>
              <a:t>Bundle-in-Bundle-Encapsulation – Discussed MSFC/ISS BIBE approach for BPv6/BPv7 support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400" b="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27112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>
            <a:extLst>
              <a:ext uri="{FF2B5EF4-FFF2-40B4-BE49-F238E27FC236}">
                <a16:creationId xmlns:a16="http://schemas.microsoft.com/office/drawing/2014/main" id="{61AF7F1C-D952-440B-A8FC-10E8A20D71A9}"/>
              </a:ext>
            </a:extLst>
          </p:cNvPr>
          <p:cNvSpPr>
            <a:spLocks/>
          </p:cNvSpPr>
          <p:nvPr/>
        </p:nvSpPr>
        <p:spPr bwMode="auto">
          <a:xfrm>
            <a:off x="885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SIS-DTN Executive Summary (</a:t>
            </a:r>
            <a:r>
              <a:rPr lang="en-US" sz="2800" dirty="0"/>
              <a:t>3/3</a:t>
            </a:r>
            <a:r>
              <a:rPr lang="en-US" sz="2800" b="1" dirty="0"/>
              <a:t>) 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951947D-C840-459C-A197-A1CCDC9E4992}"/>
              </a:ext>
            </a:extLst>
          </p:cNvPr>
          <p:cNvSpPr/>
          <p:nvPr/>
        </p:nvSpPr>
        <p:spPr>
          <a:xfrm>
            <a:off x="193830" y="702245"/>
            <a:ext cx="87563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400" dirty="0"/>
              <a:t>Interaction with other WGs:</a:t>
            </a:r>
          </a:p>
          <a:p>
            <a:pPr marL="628650" lvl="1" indent="-171450"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400" b="0" dirty="0"/>
              <a:t>Meeting with SIS-MIA to discuss BP support for video streaming</a:t>
            </a:r>
          </a:p>
          <a:p>
            <a:pPr marL="1085850" lvl="2" indent="-171450"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400" b="0" dirty="0"/>
              <a:t>Reviewed results of KPLO experiment</a:t>
            </a:r>
          </a:p>
          <a:p>
            <a:pPr marL="1085850" lvl="2" indent="-171450"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400" b="0" dirty="0"/>
              <a:t>Reviewed results of NASA-GRC RTP over BP </a:t>
            </a:r>
          </a:p>
          <a:p>
            <a:pPr marL="1085850" lvl="2" indent="-171450"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400" b="0" dirty="0"/>
              <a:t>Identified use cases for real-time and high-resolution video transfer</a:t>
            </a:r>
          </a:p>
          <a:p>
            <a:pPr marL="628650" lvl="1" indent="-171450"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400" b="0" dirty="0"/>
              <a:t>Meeting with SEA-SEC to discuss DTN/</a:t>
            </a:r>
            <a:r>
              <a:rPr lang="en-US" sz="1400" b="0" dirty="0" err="1"/>
              <a:t>BPSec</a:t>
            </a:r>
            <a:r>
              <a:rPr lang="en-US" sz="1400" b="0" dirty="0"/>
              <a:t> role in overall mission security architecture</a:t>
            </a:r>
          </a:p>
          <a:p>
            <a:pPr marL="1085850" lvl="2" indent="-171450"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400" b="0" dirty="0"/>
              <a:t>Discussed DTN Key Administration concept with SEA-SEC</a:t>
            </a:r>
          </a:p>
          <a:p>
            <a:pPr marL="1085850" lvl="2" indent="-171450"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400" b="0" dirty="0"/>
              <a:t>Identified several use cases and traffic types, and appropriate </a:t>
            </a:r>
            <a:r>
              <a:rPr lang="en-US" sz="1400" b="0" dirty="0" err="1"/>
              <a:t>BPSec</a:t>
            </a:r>
            <a:r>
              <a:rPr lang="en-US" sz="1400" b="0" dirty="0"/>
              <a:t> support for each</a:t>
            </a:r>
          </a:p>
          <a:p>
            <a:pPr marL="1085850" lvl="2" indent="-171450"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400" b="0" dirty="0"/>
              <a:t>Use cases and related </a:t>
            </a:r>
            <a:r>
              <a:rPr lang="en-US" sz="1400" b="0" dirty="0" err="1"/>
              <a:t>BPSec</a:t>
            </a:r>
            <a:r>
              <a:rPr lang="en-US" sz="1400" b="0" dirty="0"/>
              <a:t> support will be used to develop mission-relevant Security Contexts for </a:t>
            </a:r>
            <a:r>
              <a:rPr lang="en-US" sz="1400" b="0" dirty="0" err="1"/>
              <a:t>BPSec</a:t>
            </a:r>
            <a:r>
              <a:rPr lang="en-US" sz="1400" b="0" dirty="0"/>
              <a:t> (separate document)</a:t>
            </a:r>
          </a:p>
          <a:p>
            <a:pPr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400" b="0" dirty="0"/>
          </a:p>
          <a:p>
            <a:pPr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400" dirty="0"/>
              <a:t>Problems and Issues:</a:t>
            </a:r>
            <a:endParaRPr lang="en-US" sz="1400" b="0" dirty="0"/>
          </a:p>
          <a:p>
            <a:pPr marL="628650" lvl="1" indent="-171450"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400" b="0" dirty="0"/>
              <a:t>Schedule of publication for IETF DTN Network Management Application Data Models is late to CCSDS need – revised approach is to publish orange book in near term, address blue book later</a:t>
            </a:r>
          </a:p>
          <a:p>
            <a:pPr marL="628650" lvl="1" indent="-171450"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400" b="0" dirty="0"/>
              <a:t>Pool of subject matter experts is shared with other WGs, so inter-plenary meetings remain critical to meeting mission-driven need dates</a:t>
            </a:r>
          </a:p>
          <a:p>
            <a:pPr marL="1085850" lvl="2" indent="-171450"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endParaRPr lang="en-US" sz="1400" b="0" dirty="0"/>
          </a:p>
          <a:p>
            <a:pPr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400" dirty="0"/>
              <a:t>Spring Priorities:</a:t>
            </a:r>
            <a:endParaRPr lang="en-US" sz="1400" b="0" dirty="0"/>
          </a:p>
          <a:p>
            <a:pPr marL="628650" lvl="1" indent="-171450"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400" b="0" dirty="0"/>
              <a:t>BPv7 – review interoperability test results</a:t>
            </a:r>
          </a:p>
          <a:p>
            <a:pPr marL="628650" lvl="1" indent="-171450"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400" b="0" dirty="0"/>
              <a:t>Finalize RID resolution on </a:t>
            </a:r>
            <a:r>
              <a:rPr lang="en-US" sz="1400" b="0" dirty="0" err="1"/>
              <a:t>BPSec</a:t>
            </a:r>
            <a:r>
              <a:rPr lang="en-US" sz="1400" b="0" dirty="0"/>
              <a:t> documents; plan interoperability testing</a:t>
            </a:r>
          </a:p>
          <a:p>
            <a:pPr marL="628650" lvl="1" indent="-171450"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400" b="0" dirty="0"/>
              <a:t>Review Bundle-in-Bundle Encapsulation and DTN Network Management Application Data Models draft Orange Books (new work items)</a:t>
            </a:r>
          </a:p>
        </p:txBody>
      </p:sp>
    </p:spTree>
    <p:extLst>
      <p:ext uri="{BB962C8B-B14F-4D97-AF65-F5344CB8AC3E}">
        <p14:creationId xmlns:p14="http://schemas.microsoft.com/office/powerpoint/2010/main" val="106758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154443" y="817461"/>
            <a:ext cx="8872537" cy="41861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dirty="0"/>
              <a:t>Resolutions anticipated in the next 6 months:</a:t>
            </a:r>
            <a:endParaRPr lang="en-US" sz="1400" dirty="0"/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b="0" dirty="0"/>
              <a:t>Publish reaffirmed LTP (with Technical Corrigendum)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Publish BPv7 as Blue Book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Publish Compressed Bundle Status Reporting as Orange Book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Publish High Performance Retransmission Protocol as Orange Book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Publish Interplanetary Multipoint Delivery as Orange Book 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Withdraw work item for CCSDS Bundle Protocol Network Management Blue &amp; Green Books 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Charter CCSDS Network Management Application Data Models Orange Book work item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Charter DTN Bundle in Bundle Encapsulation Orange Book work item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Charter </a:t>
            </a:r>
            <a:r>
              <a:rPr lang="en-US" b="0" dirty="0" err="1"/>
              <a:t>BPSec</a:t>
            </a:r>
            <a:r>
              <a:rPr lang="en-US" b="0" dirty="0"/>
              <a:t> Security Contexts Blue Book work item</a:t>
            </a:r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885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SIS-DTN </a:t>
            </a:r>
            <a:r>
              <a:rPr lang="en-US" sz="2800" dirty="0"/>
              <a:t>Resolutions and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92209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154443" y="659569"/>
            <a:ext cx="8872537" cy="399838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/>
          </a:bodyPr>
          <a:lstStyle/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Planning (only approved Projects):</a:t>
            </a:r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885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SIS-DTN </a:t>
            </a:r>
            <a:r>
              <a:rPr lang="en-US" sz="2800" dirty="0"/>
              <a:t>Resolutions and Planning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536329"/>
              </p:ext>
            </p:extLst>
          </p:nvPr>
        </p:nvGraphicFramePr>
        <p:xfrm>
          <a:off x="255718" y="1007500"/>
          <a:ext cx="8776742" cy="48329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4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5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32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14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8093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Area and WG Name</a:t>
                      </a:r>
                    </a:p>
                  </a:txBody>
                  <a:tcPr marL="0" marR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CCSDS</a:t>
                      </a:r>
                    </a:p>
                    <a:p>
                      <a:pPr algn="ctr"/>
                      <a:r>
                        <a:rPr lang="en-US" sz="1000" b="1" dirty="0"/>
                        <a:t>Ref </a:t>
                      </a:r>
                      <a:r>
                        <a:rPr lang="en-US" sz="1000" b="1" dirty="0" err="1"/>
                        <a:t>Nr</a:t>
                      </a:r>
                      <a:endParaRPr lang="en-US" sz="1000" b="1" dirty="0"/>
                    </a:p>
                  </a:txBody>
                  <a:tcPr marL="0" marR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Document Title</a:t>
                      </a:r>
                    </a:p>
                  </a:txBody>
                  <a:tcPr marL="0" marR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Status / Comments</a:t>
                      </a:r>
                    </a:p>
                  </a:txBody>
                  <a:tcPr marL="0" marR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Start and /</a:t>
                      </a:r>
                      <a:r>
                        <a:rPr lang="en-US" sz="1000" b="1" baseline="0" dirty="0"/>
                        <a:t> or Target Publication Date</a:t>
                      </a:r>
                      <a:endParaRPr lang="en-US" sz="1000" b="1" dirty="0"/>
                    </a:p>
                  </a:txBody>
                  <a:tcPr marL="0" marR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096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SIS-DTN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734.5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u="none" dirty="0">
                          <a:solidFill>
                            <a:schemeClr val="bg1"/>
                          </a:solidFill>
                        </a:rPr>
                        <a:t>Bundle Security Protocol for CCSDS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In Agency Review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Start date:</a:t>
                      </a:r>
                      <a:r>
                        <a:rPr lang="en-US" sz="1050" b="1" baseline="0" dirty="0">
                          <a:solidFill>
                            <a:schemeClr val="bg1"/>
                          </a:solidFill>
                        </a:rPr>
                        <a:t> 8/1/2020</a:t>
                      </a:r>
                    </a:p>
                    <a:p>
                      <a:r>
                        <a:rPr lang="en-US" sz="1050" b="1" baseline="0" dirty="0">
                          <a:solidFill>
                            <a:schemeClr val="bg1"/>
                          </a:solidFill>
                        </a:rPr>
                        <a:t>End date: 7/30/2024</a:t>
                      </a:r>
                      <a:endParaRPr lang="en-US" sz="105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34">
                <a:tc>
                  <a:txBody>
                    <a:bodyPr/>
                    <a:lstStyle/>
                    <a:p>
                      <a:pPr algn="ctr"/>
                      <a:r>
                        <a:rPr lang="en-US" sz="1050" b="1" strike="sngStrike" dirty="0">
                          <a:solidFill>
                            <a:schemeClr val="bg1"/>
                          </a:solidFill>
                        </a:rPr>
                        <a:t>SIS-DTN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strike="sngStrike" dirty="0">
                          <a:solidFill>
                            <a:schemeClr val="bg1"/>
                          </a:solidFill>
                        </a:rPr>
                        <a:t>734.4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u="none" strike="sngStrike" dirty="0">
                          <a:solidFill>
                            <a:schemeClr val="bg1"/>
                          </a:solidFill>
                        </a:rPr>
                        <a:t>CCSDS Bundle Protocol Network Management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strike="noStrike" dirty="0">
                          <a:solidFill>
                            <a:schemeClr val="bg1"/>
                          </a:solidFill>
                        </a:rPr>
                        <a:t>Withdraw project, produce Orange Book defining managed data – revisit blue later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strike="sngStrike" dirty="0">
                          <a:solidFill>
                            <a:schemeClr val="bg1"/>
                          </a:solidFill>
                        </a:rPr>
                        <a:t>Start Date: 12/18/17</a:t>
                      </a:r>
                    </a:p>
                    <a:p>
                      <a:r>
                        <a:rPr lang="en-US" sz="1050" b="1" strike="sngStrike" dirty="0">
                          <a:solidFill>
                            <a:schemeClr val="bg1"/>
                          </a:solidFill>
                        </a:rPr>
                        <a:t>End Date: 6/1/2024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462311"/>
                  </a:ext>
                </a:extLst>
              </a:tr>
              <a:tr h="5630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SIS-DTN</a:t>
                      </a:r>
                    </a:p>
                  </a:txBody>
                  <a:tcPr marL="4923" marR="4923" marT="492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734.1</a:t>
                      </a:r>
                      <a:endParaRPr lang="mr-IN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923" marR="4923" marT="492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u="none" dirty="0">
                          <a:solidFill>
                            <a:schemeClr val="bg1"/>
                          </a:solidFill>
                        </a:rPr>
                        <a:t>LTP Update – 5 Year review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Corrigendum pending completion of SANA-related process definition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Start date:</a:t>
                      </a:r>
                      <a:r>
                        <a:rPr lang="en-US" sz="1050" b="1" baseline="0" dirty="0">
                          <a:solidFill>
                            <a:schemeClr val="bg1"/>
                          </a:solidFill>
                        </a:rPr>
                        <a:t> 1/25/2021</a:t>
                      </a:r>
                    </a:p>
                    <a:p>
                      <a:r>
                        <a:rPr lang="en-US" sz="1050" b="1" baseline="0" dirty="0">
                          <a:solidFill>
                            <a:schemeClr val="bg1"/>
                          </a:solidFill>
                        </a:rPr>
                        <a:t>End date: 12/31/2023</a:t>
                      </a:r>
                      <a:endParaRPr lang="en-US" sz="105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243075"/>
                  </a:ext>
                </a:extLst>
              </a:tr>
              <a:tr h="5630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SIS-DTN</a:t>
                      </a:r>
                    </a:p>
                  </a:txBody>
                  <a:tcPr marL="4923" marR="4923" marT="492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734.2</a:t>
                      </a:r>
                      <a:endParaRPr lang="mr-IN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923" marR="4923" marT="492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u="none" dirty="0">
                          <a:solidFill>
                            <a:schemeClr val="bg1"/>
                          </a:solidFill>
                        </a:rPr>
                        <a:t>BP Update – 5 Year review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BPv7 interoperability test being planned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Start date:</a:t>
                      </a:r>
                      <a:r>
                        <a:rPr lang="en-US" sz="1050" b="1" baseline="0" dirty="0">
                          <a:solidFill>
                            <a:schemeClr val="bg1"/>
                          </a:solidFill>
                        </a:rPr>
                        <a:t> 8/1/2020</a:t>
                      </a:r>
                    </a:p>
                    <a:p>
                      <a:r>
                        <a:rPr lang="en-US" sz="1050" b="1" baseline="0" dirty="0">
                          <a:solidFill>
                            <a:schemeClr val="bg1"/>
                          </a:solidFill>
                        </a:rPr>
                        <a:t>End date: 6/1/2024</a:t>
                      </a:r>
                      <a:endParaRPr lang="en-US" sz="105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64137"/>
                  </a:ext>
                </a:extLst>
              </a:tr>
              <a:tr h="563034">
                <a:tc>
                  <a:txBody>
                    <a:bodyPr/>
                    <a:lstStyle/>
                    <a:p>
                      <a:pPr algn="ctr"/>
                      <a:r>
                        <a:rPr lang="en-US" sz="1050" b="1" strike="sngStrike" dirty="0">
                          <a:solidFill>
                            <a:schemeClr val="bg1"/>
                          </a:solidFill>
                        </a:rPr>
                        <a:t>SIS-DTN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strike="sngStrike" dirty="0">
                          <a:solidFill>
                            <a:schemeClr val="bg1"/>
                          </a:solidFill>
                        </a:rPr>
                        <a:t>730.3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u="none" strike="sngStrike" dirty="0">
                          <a:solidFill>
                            <a:schemeClr val="bg1"/>
                          </a:solidFill>
                        </a:rPr>
                        <a:t>CCSDS Bundle Protocol Network Management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strike="noStrike" dirty="0">
                          <a:solidFill>
                            <a:schemeClr val="bg1"/>
                          </a:solidFill>
                        </a:rPr>
                        <a:t>Withdraw project; revisit in conjunction with Net Mgt Blue book 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strike="sngStrike" dirty="0">
                          <a:solidFill>
                            <a:schemeClr val="bg1"/>
                          </a:solidFill>
                        </a:rPr>
                        <a:t>Start Date: 12/18/17</a:t>
                      </a:r>
                    </a:p>
                    <a:p>
                      <a:r>
                        <a:rPr lang="en-US" sz="1050" b="1" strike="sngStrike" dirty="0">
                          <a:solidFill>
                            <a:schemeClr val="bg1"/>
                          </a:solidFill>
                        </a:rPr>
                        <a:t>End Date: 2030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352336"/>
                  </a:ext>
                </a:extLst>
              </a:tr>
              <a:tr h="2815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SIS-DTN / SEA-SEC</a:t>
                      </a:r>
                    </a:p>
                  </a:txBody>
                  <a:tcPr marL="4923" marR="4923" marT="492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r-IN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923" marR="4923" marT="492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+mn-ea"/>
                          <a:cs typeface="+mn-cs"/>
                        </a:rPr>
                        <a:t>  CCSDS </a:t>
                      </a:r>
                      <a:r>
                        <a:rPr lang="en-US" sz="1200" b="1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+mn-ea"/>
                          <a:cs typeface="+mn-cs"/>
                        </a:rPr>
                        <a:t>BPSec</a:t>
                      </a:r>
                      <a:r>
                        <a:rPr lang="en-US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+mn-ea"/>
                          <a:cs typeface="+mn-cs"/>
                        </a:rPr>
                        <a:t> Green Book</a:t>
                      </a:r>
                    </a:p>
                  </a:txBody>
                  <a:tcPr marL="4923" marR="4923" marT="492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Not currently on critical path for any missions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Start Date: 9/1/2020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End Date: 2030</a:t>
                      </a:r>
                      <a:endParaRPr lang="mr-IN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endParaRPr lang="is-IS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+mn-ea"/>
                        <a:cs typeface="+mn-cs"/>
                      </a:endParaRPr>
                    </a:p>
                  </a:txBody>
                  <a:tcPr marL="4923" marR="4923" marT="4923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090575"/>
                  </a:ext>
                </a:extLst>
              </a:tr>
              <a:tr h="2815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SIS-DTN</a:t>
                      </a:r>
                    </a:p>
                  </a:txBody>
                  <a:tcPr marL="4923" marR="4923" marT="4923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r-IN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charset="0"/>
                      </a:endParaRPr>
                    </a:p>
                  </a:txBody>
                  <a:tcPr marL="4923" marR="4923" marT="4923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+mn-ea"/>
                          <a:cs typeface="+mn-cs"/>
                        </a:rPr>
                        <a:t>Compressed Bundle Status  Reporting and Custody </a:t>
                      </a:r>
                      <a:r>
                        <a:rPr lang="en-GB" sz="12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+mn-ea"/>
                          <a:cs typeface="+mn-cs"/>
                        </a:rPr>
                        <a:t>Signaling</a:t>
                      </a:r>
                      <a:endParaRPr lang="en-US" sz="12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charset="0"/>
                        <a:ea typeface="+mn-ea"/>
                        <a:cs typeface="+mn-cs"/>
                      </a:endParaRPr>
                    </a:p>
                  </a:txBody>
                  <a:tcPr marL="4923" marR="4923" marT="4923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Draft in preparation, implementation finalized by 2Q24</a:t>
                      </a:r>
                    </a:p>
                  </a:txBody>
                  <a:tcPr marL="4923" marR="4923" marT="4923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55563" indent="0" algn="l" defTabSz="914400" rtl="0" eaLnBrk="1" fontAlgn="ctr" latinLnBrk="0" hangingPunct="1"/>
                      <a:r>
                        <a:rPr lang="de-DE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Start date: 1/1/2023 –</a:t>
                      </a:r>
                    </a:p>
                    <a:p>
                      <a:pPr marL="55563" indent="0" algn="l" defTabSz="914400" rtl="0" eaLnBrk="1" fontAlgn="ctr" latinLnBrk="0" hangingPunct="1"/>
                      <a:r>
                        <a:rPr lang="de-DE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End date: 6/30/2024</a:t>
                      </a:r>
                      <a:endParaRPr lang="mr-IN" sz="12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endParaRPr lang="is-IS" sz="12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charset="0"/>
                        <a:ea typeface="+mn-ea"/>
                        <a:cs typeface="+mn-cs"/>
                      </a:endParaRPr>
                    </a:p>
                  </a:txBody>
                  <a:tcPr marL="4923" marR="4923" marT="4923" marB="0" anchor="ctr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432705"/>
                  </a:ext>
                </a:extLst>
              </a:tr>
              <a:tr h="28151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SIS-DTN</a:t>
                      </a:r>
                    </a:p>
                  </a:txBody>
                  <a:tcPr marL="4923" marR="4923" marT="4923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r-IN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charset="0"/>
                      </a:endParaRPr>
                    </a:p>
                  </a:txBody>
                  <a:tcPr marL="4923" marR="4923" marT="4923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+mn-ea"/>
                          <a:cs typeface="+mn-cs"/>
                        </a:rPr>
                        <a:t>High Performance Retransmission Protocol</a:t>
                      </a:r>
                    </a:p>
                  </a:txBody>
                  <a:tcPr marL="4923" marR="4923" marT="4923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Draft in preparation, WG review Jan 2024</a:t>
                      </a:r>
                    </a:p>
                  </a:txBody>
                  <a:tcPr marL="4923" marR="4923" marT="4923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55563" indent="0" algn="l" defTabSz="914400" rtl="0" eaLnBrk="1" fontAlgn="ctr" latinLnBrk="0" hangingPunct="1"/>
                      <a:r>
                        <a:rPr lang="de-DE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Start date: 1/1/2023 –</a:t>
                      </a:r>
                    </a:p>
                    <a:p>
                      <a:pPr marL="55563" indent="0" algn="l" defTabSz="914400" rtl="0" eaLnBrk="1" fontAlgn="ctr" latinLnBrk="0" hangingPunct="1"/>
                      <a:r>
                        <a:rPr lang="de-DE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End date: 3/1/2024</a:t>
                      </a:r>
                      <a:endParaRPr lang="mr-IN" sz="12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923" marR="4923" marT="4923" marB="0" anchor="ctr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213037"/>
                  </a:ext>
                </a:extLst>
              </a:tr>
              <a:tr h="28151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SIS-DTN</a:t>
                      </a:r>
                    </a:p>
                  </a:txBody>
                  <a:tcPr marL="4923" marR="4923" marT="4923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r-IN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charset="0"/>
                      </a:endParaRPr>
                    </a:p>
                  </a:txBody>
                  <a:tcPr marL="4923" marR="4923" marT="4923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+mn-ea"/>
                          <a:cs typeface="+mn-cs"/>
                        </a:rPr>
                        <a:t>DTN Interplanetary Multipoint Delivery</a:t>
                      </a:r>
                    </a:p>
                  </a:txBody>
                  <a:tcPr marL="4923" marR="4923" marT="4923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Draft in preparation</a:t>
                      </a:r>
                    </a:p>
                  </a:txBody>
                  <a:tcPr marL="4923" marR="4923" marT="4923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55563" indent="0" algn="l" defTabSz="914400" rtl="0" eaLnBrk="1" fontAlgn="ctr" latinLnBrk="0" hangingPunct="1"/>
                      <a:r>
                        <a:rPr lang="de-DE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Start date: 1/1/2023 –</a:t>
                      </a:r>
                    </a:p>
                    <a:p>
                      <a:pPr marL="55563" indent="0" algn="l" defTabSz="914400" rtl="0" eaLnBrk="1" fontAlgn="ctr" latinLnBrk="0" hangingPunct="1"/>
                      <a:r>
                        <a:rPr lang="de-DE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End date: 4/1/2024</a:t>
                      </a:r>
                      <a:endParaRPr lang="mr-IN" sz="12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923" marR="4923" marT="4923" marB="0" anchor="ctr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157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2304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61" name="Text Box 2"/>
          <p:cNvSpPr txBox="1">
            <a:spLocks noChangeArrowheads="1"/>
          </p:cNvSpPr>
          <p:nvPr/>
        </p:nvSpPr>
        <p:spPr bwMode="auto">
          <a:xfrm>
            <a:off x="990600" y="1176338"/>
            <a:ext cx="7162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SzPct val="125000"/>
            </a:pPr>
            <a:endParaRPr lang="en-GB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" name="AutoShape 3"/>
          <p:cNvSpPr>
            <a:spLocks/>
          </p:cNvSpPr>
          <p:nvPr/>
        </p:nvSpPr>
        <p:spPr bwMode="auto">
          <a:xfrm>
            <a:off x="577880" y="126170"/>
            <a:ext cx="760419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SIS-DTN Proposed Future Work Items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900306"/>
              </p:ext>
            </p:extLst>
          </p:nvPr>
        </p:nvGraphicFramePr>
        <p:xfrm>
          <a:off x="18254" y="1009485"/>
          <a:ext cx="9127553" cy="4039359"/>
        </p:xfrm>
        <a:graphic>
          <a:graphicData uri="http://schemas.openxmlformats.org/drawingml/2006/table">
            <a:tbl>
              <a:tblPr/>
              <a:tblGrid>
                <a:gridCol w="742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6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6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28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28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8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28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46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33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Area and WG Name</a:t>
                      </a: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CCSDS Ref Nr.</a:t>
                      </a: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Document Title</a:t>
                      </a: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Target Start / Publication Date</a:t>
                      </a: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Resources Needed (total, Editor, Proto1, Proto2)</a:t>
                      </a: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Comments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Rationale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What if not started?</a:t>
                      </a: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2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SIS-DTN</a:t>
                      </a: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r-IN" sz="12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charset="0"/>
                        <a:ea typeface="+mn-ea"/>
                        <a:cs typeface="+mn-cs"/>
                      </a:endParaRP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+mn-ea"/>
                          <a:cs typeface="+mn-cs"/>
                        </a:rPr>
                        <a:t>CCSDS Bundle Protocol Security Contexts</a:t>
                      </a: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1/1/2024-12/31/2025</a:t>
                      </a:r>
                      <a:endParaRPr lang="mr-IN" sz="12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s-I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s-I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For all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BPSec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-required missions</a:t>
                      </a: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121948"/>
                  </a:ext>
                </a:extLst>
              </a:tr>
              <a:tr h="6912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SIS-DTN</a:t>
                      </a: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r-IN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charset="0"/>
                      </a:endParaRP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+mn-ea"/>
                          <a:cs typeface="+mn-cs"/>
                        </a:rPr>
                        <a:t>DTN Network Management Application Data Models</a:t>
                      </a: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1/1/2024 –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12/31/2024</a:t>
                      </a:r>
                      <a:endParaRPr lang="mr-IN" sz="12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s-I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s-I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2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charset="0"/>
                        <a:ea typeface="+mn-ea"/>
                        <a:cs typeface="+mn-cs"/>
                      </a:endParaRP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2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charset="0"/>
                        <a:ea typeface="+mn-ea"/>
                        <a:cs typeface="+mn-cs"/>
                      </a:endParaRP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For all BPv7 missions</a:t>
                      </a: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300616"/>
                  </a:ext>
                </a:extLst>
              </a:tr>
              <a:tr h="6912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SIS-DTN</a:t>
                      </a: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r-IN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charset="0"/>
                      </a:endParaRP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+mn-ea"/>
                          <a:cs typeface="+mn-cs"/>
                        </a:rPr>
                        <a:t>Bundle-in-Bundle Encapsulation</a:t>
                      </a: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1/1/2024 –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9/1/2024</a:t>
                      </a:r>
                      <a:endParaRPr lang="mr-IN" sz="12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s-I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s-I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2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charset="0"/>
                        <a:ea typeface="+mn-ea"/>
                        <a:cs typeface="+mn-cs"/>
                      </a:endParaRP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2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charset="0"/>
                        <a:ea typeface="+mn-ea"/>
                        <a:cs typeface="+mn-cs"/>
                      </a:endParaRP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For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LunaNet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 BP Service Providers, </a:t>
                      </a:r>
                      <a:b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ISS</a:t>
                      </a: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283050"/>
                  </a:ext>
                </a:extLst>
              </a:tr>
              <a:tr h="214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SIS-DTN</a:t>
                      </a: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CCSDS 734.0-G-2</a:t>
                      </a: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+mn-ea"/>
                          <a:cs typeface="+mn-cs"/>
                        </a:rPr>
                        <a:t>Rationale, Scenarios, and Requirements for DTN in Space (refresh)</a:t>
                      </a: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1/1/2023 – 6/30/2025</a:t>
                      </a:r>
                      <a:endParaRPr lang="mr-IN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s-I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s-I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2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charset="0"/>
                        <a:ea typeface="+mn-ea"/>
                        <a:cs typeface="+mn-cs"/>
                      </a:endParaRP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charset="0"/>
                      </a:endParaRP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Updates needed to track current CONOPS and CCSDS architecture.</a:t>
                      </a: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2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de-DE" sz="1200" b="1" i="0" u="none" strike="sng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+mn-ea"/>
                          <a:cs typeface="+mn-cs"/>
                        </a:rPr>
                        <a:t>SIS-DTN</a:t>
                      </a:r>
                      <a:endParaRPr lang="en-US" sz="1200" b="1" i="0" u="none" strike="sngStrike" kern="1200" dirty="0">
                        <a:solidFill>
                          <a:srgbClr val="FFFFFF"/>
                        </a:solidFill>
                        <a:effectLst/>
                        <a:latin typeface="Calibri" charset="0"/>
                        <a:ea typeface="+mn-ea"/>
                        <a:cs typeface="+mn-cs"/>
                      </a:endParaRP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mr-IN" sz="1200" b="1" i="0" u="none" strike="sngStrike" kern="1200" dirty="0">
                        <a:solidFill>
                          <a:srgbClr val="FFFFFF"/>
                        </a:solidFill>
                        <a:effectLst/>
                        <a:latin typeface="Calibri" charset="0"/>
                        <a:ea typeface="+mn-ea"/>
                        <a:cs typeface="+mn-cs"/>
                      </a:endParaRP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i="0" u="none" strike="sng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+mn-ea"/>
                          <a:cs typeface="+mn-cs"/>
                        </a:rPr>
                        <a:t>CCSDS Bundle Protocol Streaming Support Blue Book</a:t>
                      </a: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de-DE" sz="1200" b="1" i="0" u="none" strike="sng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+mn-ea"/>
                          <a:cs typeface="+mn-cs"/>
                        </a:rPr>
                        <a:t>3/01/2025- 2/01/2027</a:t>
                      </a:r>
                      <a:endParaRPr lang="mr-IN" sz="1200" b="1" i="0" u="none" strike="sngStrike" kern="1200" dirty="0">
                        <a:solidFill>
                          <a:srgbClr val="FFFFFF"/>
                        </a:solidFill>
                        <a:effectLst/>
                        <a:latin typeface="Calibri" charset="0"/>
                        <a:ea typeface="+mn-ea"/>
                        <a:cs typeface="+mn-cs"/>
                      </a:endParaRP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is-IS" sz="1200" b="1" i="0" u="none" strike="sngStrike" kern="1200" dirty="0">
                        <a:solidFill>
                          <a:srgbClr val="FFFFFF"/>
                        </a:solidFill>
                        <a:effectLst/>
                        <a:latin typeface="Calibri" charset="0"/>
                        <a:ea typeface="+mn-ea"/>
                        <a:cs typeface="+mn-cs"/>
                      </a:endParaRP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is-IS" sz="1200" b="1" i="0" u="none" strike="sngStrike" kern="1200" dirty="0">
                        <a:solidFill>
                          <a:srgbClr val="FFFFFF"/>
                        </a:solidFill>
                        <a:effectLst/>
                        <a:latin typeface="Calibri" charset="0"/>
                        <a:ea typeface="+mn-ea"/>
                        <a:cs typeface="+mn-cs"/>
                      </a:endParaRP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200" b="1" i="0" u="none" strike="sngStrike" kern="1200" dirty="0">
                        <a:solidFill>
                          <a:srgbClr val="FFFFFF"/>
                        </a:solidFill>
                        <a:effectLst/>
                        <a:latin typeface="Calibri" charset="0"/>
                        <a:ea typeface="+mn-ea"/>
                        <a:cs typeface="+mn-cs"/>
                      </a:endParaRP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200" b="1" i="0" u="none" strike="sngStrike" kern="1200" dirty="0">
                        <a:solidFill>
                          <a:srgbClr val="FFFFFF"/>
                        </a:solidFill>
                        <a:effectLst/>
                        <a:latin typeface="Calibri" charset="0"/>
                        <a:ea typeface="+mn-ea"/>
                        <a:cs typeface="+mn-cs"/>
                      </a:endParaRP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1" i="0" u="none" strike="sngStrike" kern="1200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+mn-ea"/>
                          <a:cs typeface="+mn-cs"/>
                        </a:rPr>
                        <a:t>Protocol / service specification for CCSDS Bundle Streaming protocol.</a:t>
                      </a:r>
                    </a:p>
                  </a:txBody>
                  <a:tcPr marL="4923" marR="4923" marT="49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496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72110"/>
      </p:ext>
    </p:extLst>
  </p:cSld>
  <p:clrMapOvr>
    <a:masterClrMapping/>
  </p:clrMapOvr>
</p:sld>
</file>

<file path=ppt/theme/theme1.xml><?xml version="1.0" encoding="utf-8"?>
<a:theme xmlns:a="http://schemas.openxmlformats.org/drawingml/2006/main" name="1_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1DF3F71C7494BBEAD0FAFE1D2625F" ma:contentTypeVersion="1" ma:contentTypeDescription="Create a new document." ma:contentTypeScope="" ma:versionID="344780538788363053bfb859863f1a1f">
  <xsd:schema xmlns:xsd="http://www.w3.org/2001/XMLSchema" xmlns:xs="http://www.w3.org/2001/XMLSchema" xmlns:p="http://schemas.microsoft.com/office/2006/metadata/properties" xmlns:ns2="4e3bd50f-3507-4533-b45b-3abdb7f5f7f2" targetNamespace="http://schemas.microsoft.com/office/2006/metadata/properties" ma:root="true" ma:fieldsID="dd747ad4e6d4824915f36d99546f48f9" ns2:_="">
    <xsd:import namespace="4e3bd50f-3507-4533-b45b-3abdb7f5f7f2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bd50f-3507-4533-b45b-3abdb7f5f7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F14BD0-ED18-40F8-BACF-92E33194557B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4e3bd50f-3507-4533-b45b-3abdb7f5f7f2"/>
  </ds:schemaRefs>
</ds:datastoreItem>
</file>

<file path=customXml/itemProps2.xml><?xml version="1.0" encoding="utf-8"?>
<ds:datastoreItem xmlns:ds="http://schemas.openxmlformats.org/officeDocument/2006/customXml" ds:itemID="{15ABAA5D-CC20-48CF-96CF-C892C74D48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3bd50f-3507-4533-b45b-3abdb7f5f7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C1FB2B8-ABB7-415C-8DE9-F9297D444E8D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7005d458-45be-48ae-8140-d43da96dd17b}" enabled="0" method="" siteId="{7005d458-45be-48ae-8140-d43da96dd17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Pages>51</Pages>
  <Words>1078</Words>
  <Application>Microsoft Office PowerPoint</Application>
  <PresentationFormat>Letter Paper (8.5x11 in)</PresentationFormat>
  <Paragraphs>165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1_TMOD Presentations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NASA Headquarters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Hooke;Hamkins, Jon (3320)</dc:creator>
  <cp:lastModifiedBy>Robert C Durst</cp:lastModifiedBy>
  <cp:revision>1777</cp:revision>
  <cp:lastPrinted>2016-08-30T07:45:22Z</cp:lastPrinted>
  <dcterms:created xsi:type="dcterms:W3CDTF">1998-05-20T16:00:08Z</dcterms:created>
  <dcterms:modified xsi:type="dcterms:W3CDTF">2023-11-10T16:25:32Z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0x010100B3E1DF3F71C7494BBEAD0FAFE1D2625F</vt:lpwstr>
  </property>
</Properties>
</file>