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4"/>
    <p:sldMasterId id="2147483673" r:id="rId5"/>
  </p:sldMasterIdLst>
  <p:notesMasterIdLst>
    <p:notesMasterId r:id="rId14"/>
  </p:notesMasterIdLst>
  <p:handoutMasterIdLst>
    <p:handoutMasterId r:id="rId15"/>
  </p:handoutMasterIdLst>
  <p:sldIdLst>
    <p:sldId id="2787" r:id="rId6"/>
    <p:sldId id="2859" r:id="rId7"/>
    <p:sldId id="2860" r:id="rId8"/>
    <p:sldId id="2869" r:id="rId9"/>
    <p:sldId id="2867" r:id="rId10"/>
    <p:sldId id="2861" r:id="rId11"/>
    <p:sldId id="2862" r:id="rId12"/>
    <p:sldId id="2870" r:id="rId13"/>
  </p:sldIdLst>
  <p:sldSz cx="9144000" cy="6858000" type="letter"/>
  <p:notesSz cx="6797675" cy="9928225"/>
  <p:defaultTextStyle>
    <a:defPPr>
      <a:defRPr lang="en-US"/>
    </a:defPPr>
    <a:lvl1pPr algn="l" rtl="0" fontAlgn="base">
      <a:spcBef>
        <a:spcPct val="0"/>
      </a:spcBef>
      <a:spcAft>
        <a:spcPct val="0"/>
      </a:spcAft>
      <a:defRPr sz="1600" b="1" kern="1200">
        <a:solidFill>
          <a:schemeClr val="tx1"/>
        </a:solidFill>
        <a:latin typeface="Arial" charset="0"/>
        <a:ea typeface="+mn-ea"/>
        <a:cs typeface="+mn-cs"/>
      </a:defRPr>
    </a:lvl1pPr>
    <a:lvl2pPr marL="457200" algn="l" rtl="0" fontAlgn="base">
      <a:spcBef>
        <a:spcPct val="0"/>
      </a:spcBef>
      <a:spcAft>
        <a:spcPct val="0"/>
      </a:spcAft>
      <a:defRPr sz="1600" b="1" kern="1200">
        <a:solidFill>
          <a:schemeClr val="tx1"/>
        </a:solidFill>
        <a:latin typeface="Arial" charset="0"/>
        <a:ea typeface="+mn-ea"/>
        <a:cs typeface="+mn-cs"/>
      </a:defRPr>
    </a:lvl2pPr>
    <a:lvl3pPr marL="914400" algn="l" rtl="0" fontAlgn="base">
      <a:spcBef>
        <a:spcPct val="0"/>
      </a:spcBef>
      <a:spcAft>
        <a:spcPct val="0"/>
      </a:spcAft>
      <a:defRPr sz="1600" b="1" kern="1200">
        <a:solidFill>
          <a:schemeClr val="tx1"/>
        </a:solidFill>
        <a:latin typeface="Arial" charset="0"/>
        <a:ea typeface="+mn-ea"/>
        <a:cs typeface="+mn-cs"/>
      </a:defRPr>
    </a:lvl3pPr>
    <a:lvl4pPr marL="1371600" algn="l" rtl="0" fontAlgn="base">
      <a:spcBef>
        <a:spcPct val="0"/>
      </a:spcBef>
      <a:spcAft>
        <a:spcPct val="0"/>
      </a:spcAft>
      <a:defRPr sz="1600" b="1" kern="1200">
        <a:solidFill>
          <a:schemeClr val="tx1"/>
        </a:solidFill>
        <a:latin typeface="Arial" charset="0"/>
        <a:ea typeface="+mn-ea"/>
        <a:cs typeface="+mn-cs"/>
      </a:defRPr>
    </a:lvl4pPr>
    <a:lvl5pPr marL="1828800" algn="l" rtl="0" fontAlgn="base">
      <a:spcBef>
        <a:spcPct val="0"/>
      </a:spcBef>
      <a:spcAft>
        <a:spcPct val="0"/>
      </a:spcAft>
      <a:defRPr sz="1600" b="1" kern="1200">
        <a:solidFill>
          <a:schemeClr val="tx1"/>
        </a:solidFill>
        <a:latin typeface="Arial" charset="0"/>
        <a:ea typeface="+mn-ea"/>
        <a:cs typeface="+mn-cs"/>
      </a:defRPr>
    </a:lvl5pPr>
    <a:lvl6pPr marL="2286000" algn="l" defTabSz="914400" rtl="0" eaLnBrk="1" latinLnBrk="0" hangingPunct="1">
      <a:defRPr sz="1600" b="1" kern="1200">
        <a:solidFill>
          <a:schemeClr val="tx1"/>
        </a:solidFill>
        <a:latin typeface="Arial" charset="0"/>
        <a:ea typeface="+mn-ea"/>
        <a:cs typeface="+mn-cs"/>
      </a:defRPr>
    </a:lvl6pPr>
    <a:lvl7pPr marL="2743200" algn="l" defTabSz="914400" rtl="0" eaLnBrk="1" latinLnBrk="0" hangingPunct="1">
      <a:defRPr sz="1600" b="1" kern="1200">
        <a:solidFill>
          <a:schemeClr val="tx1"/>
        </a:solidFill>
        <a:latin typeface="Arial" charset="0"/>
        <a:ea typeface="+mn-ea"/>
        <a:cs typeface="+mn-cs"/>
      </a:defRPr>
    </a:lvl7pPr>
    <a:lvl8pPr marL="3200400" algn="l" defTabSz="914400" rtl="0" eaLnBrk="1" latinLnBrk="0" hangingPunct="1">
      <a:defRPr sz="1600" b="1" kern="1200">
        <a:solidFill>
          <a:schemeClr val="tx1"/>
        </a:solidFill>
        <a:latin typeface="Arial" charset="0"/>
        <a:ea typeface="+mn-ea"/>
        <a:cs typeface="+mn-cs"/>
      </a:defRPr>
    </a:lvl8pPr>
    <a:lvl9pPr marL="3657600" algn="l" defTabSz="914400" rtl="0" eaLnBrk="1" latinLnBrk="0" hangingPunct="1">
      <a:defRPr sz="1600"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792">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guide id="3" orient="horz" pos="3127">
          <p15:clr>
            <a:srgbClr val="A4A3A4"/>
          </p15:clr>
        </p15:guide>
        <p15:guide id="4"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E814F5"/>
    <a:srgbClr val="FF99CC"/>
    <a:srgbClr val="FF9933"/>
    <a:srgbClr val="6699FF"/>
    <a:srgbClr val="FF0066"/>
    <a:srgbClr val="000099"/>
    <a:srgbClr val="003399"/>
    <a:srgbClr val="FFFF00"/>
    <a:srgbClr val="D27D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F3D81AA-2F41-44C6-8707-9B74F55F6C15}" v="1" dt="2023-05-13T11:23:00.20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812" autoAdjust="0"/>
    <p:restoredTop sz="86501" autoAdjust="0"/>
  </p:normalViewPr>
  <p:slideViewPr>
    <p:cSldViewPr>
      <p:cViewPr varScale="1">
        <p:scale>
          <a:sx n="134" d="100"/>
          <a:sy n="134" d="100"/>
        </p:scale>
        <p:origin x="636" y="132"/>
      </p:cViewPr>
      <p:guideLst>
        <p:guide orient="horz" pos="792"/>
        <p:guide pos="2880"/>
      </p:guideLst>
    </p:cSldViewPr>
  </p:slideViewPr>
  <p:outlineViewPr>
    <p:cViewPr>
      <p:scale>
        <a:sx n="33" d="100"/>
        <a:sy n="33" d="100"/>
      </p:scale>
      <p:origin x="0" y="70044"/>
    </p:cViewPr>
  </p:outlineViewPr>
  <p:notesTextViewPr>
    <p:cViewPr>
      <p:scale>
        <a:sx n="100" d="100"/>
        <a:sy n="100" d="100"/>
      </p:scale>
      <p:origin x="0" y="0"/>
    </p:cViewPr>
  </p:notesTextViewPr>
  <p:sorterViewPr>
    <p:cViewPr>
      <p:scale>
        <a:sx n="70" d="100"/>
        <a:sy n="70" d="100"/>
      </p:scale>
      <p:origin x="0" y="0"/>
    </p:cViewPr>
  </p:sorterViewPr>
  <p:notesViewPr>
    <p:cSldViewPr>
      <p:cViewPr varScale="1">
        <p:scale>
          <a:sx n="35" d="100"/>
          <a:sy n="35" d="100"/>
        </p:scale>
        <p:origin x="-1494" y="-72"/>
      </p:cViewPr>
      <p:guideLst>
        <p:guide orient="horz" pos="3024"/>
        <p:guide pos="2304"/>
        <p:guide orient="horz" pos="3127"/>
        <p:guide pos="2141"/>
      </p:guideLst>
    </p:cSldViewPr>
  </p:notes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bert C Durst" userId="c58cad3d-4bc4-473d-a7da-28c21a4a0c54" providerId="ADAL" clId="{4F3D81AA-2F41-44C6-8707-9B74F55F6C15}"/>
    <pc:docChg chg="modSld">
      <pc:chgData name="Robert C Durst" userId="c58cad3d-4bc4-473d-a7da-28c21a4a0c54" providerId="ADAL" clId="{4F3D81AA-2F41-44C6-8707-9B74F55F6C15}" dt="2023-05-13T11:25:36.243" v="126" actId="1038"/>
      <pc:docMkLst>
        <pc:docMk/>
      </pc:docMkLst>
      <pc:sldChg chg="modSp mod">
        <pc:chgData name="Robert C Durst" userId="c58cad3d-4bc4-473d-a7da-28c21a4a0c54" providerId="ADAL" clId="{4F3D81AA-2F41-44C6-8707-9B74F55F6C15}" dt="2023-05-13T11:25:36.243" v="126" actId="1038"/>
        <pc:sldMkLst>
          <pc:docMk/>
          <pc:sldMk cId="833984852" sldId="2859"/>
        </pc:sldMkLst>
        <pc:spChg chg="mod">
          <ac:chgData name="Robert C Durst" userId="c58cad3d-4bc4-473d-a7da-28c21a4a0c54" providerId="ADAL" clId="{4F3D81AA-2F41-44C6-8707-9B74F55F6C15}" dt="2023-05-13T11:23:00.199" v="117" actId="1035"/>
          <ac:spMkLst>
            <pc:docMk/>
            <pc:sldMk cId="833984852" sldId="2859"/>
            <ac:spMk id="6146" creationId="{00000000-0000-0000-0000-000000000000}"/>
          </ac:spMkLst>
        </pc:spChg>
        <pc:graphicFrameChg chg="mod">
          <ac:chgData name="Robert C Durst" userId="c58cad3d-4bc4-473d-a7da-28c21a4a0c54" providerId="ADAL" clId="{4F3D81AA-2F41-44C6-8707-9B74F55F6C15}" dt="2023-05-13T11:25:36.243" v="126" actId="1038"/>
          <ac:graphicFrameMkLst>
            <pc:docMk/>
            <pc:sldMk cId="833984852" sldId="2859"/>
            <ac:graphicFrameMk id="3" creationId="{EC8F57EB-1CE2-DFCC-87E2-354E412C1736}"/>
          </ac:graphicFrameMkLst>
        </pc:graphicFrameChg>
      </pc:sldChg>
      <pc:sldChg chg="modSp mod modShow">
        <pc:chgData name="Robert C Durst" userId="c58cad3d-4bc4-473d-a7da-28c21a4a0c54" providerId="ADAL" clId="{4F3D81AA-2F41-44C6-8707-9B74F55F6C15}" dt="2023-05-13T11:20:37.115" v="80" actId="729"/>
        <pc:sldMkLst>
          <pc:docMk/>
          <pc:sldMk cId="216723042" sldId="2861"/>
        </pc:sldMkLst>
        <pc:spChg chg="mod">
          <ac:chgData name="Robert C Durst" userId="c58cad3d-4bc4-473d-a7da-28c21a4a0c54" providerId="ADAL" clId="{4F3D81AA-2F41-44C6-8707-9B74F55F6C15}" dt="2023-05-13T11:20:15.015" v="73" actId="20577"/>
          <ac:spMkLst>
            <pc:docMk/>
            <pc:sldMk cId="216723042" sldId="2861"/>
            <ac:spMk id="6146" creationId="{00000000-0000-0000-0000-000000000000}"/>
          </ac:spMkLst>
        </pc:spChg>
        <pc:graphicFrameChg chg="mod">
          <ac:chgData name="Robert C Durst" userId="c58cad3d-4bc4-473d-a7da-28c21a4a0c54" providerId="ADAL" clId="{4F3D81AA-2F41-44C6-8707-9B74F55F6C15}" dt="2023-05-13T11:20:27.342" v="79" actId="1036"/>
          <ac:graphicFrameMkLst>
            <pc:docMk/>
            <pc:sldMk cId="216723042" sldId="2861"/>
            <ac:graphicFrameMk id="10" creationId="{00000000-0000-0000-0000-000000000000}"/>
          </ac:graphicFrameMkLst>
        </pc:graphicFrameChg>
      </pc:sldChg>
      <pc:sldChg chg="mod modShow">
        <pc:chgData name="Robert C Durst" userId="c58cad3d-4bc4-473d-a7da-28c21a4a0c54" providerId="ADAL" clId="{4F3D81AA-2F41-44C6-8707-9B74F55F6C15}" dt="2023-05-13T11:20:45.137" v="81" actId="729"/>
        <pc:sldMkLst>
          <pc:docMk/>
          <pc:sldMk cId="382072110" sldId="2862"/>
        </pc:sldMkLst>
      </pc:sldChg>
      <pc:sldChg chg="modSp mod">
        <pc:chgData name="Robert C Durst" userId="c58cad3d-4bc4-473d-a7da-28c21a4a0c54" providerId="ADAL" clId="{4F3D81AA-2F41-44C6-8707-9B74F55F6C15}" dt="2023-05-13T11:23:58.387" v="120" actId="113"/>
        <pc:sldMkLst>
          <pc:docMk/>
          <pc:sldMk cId="2427112700" sldId="2869"/>
        </pc:sldMkLst>
        <pc:spChg chg="mod">
          <ac:chgData name="Robert C Durst" userId="c58cad3d-4bc4-473d-a7da-28c21a4a0c54" providerId="ADAL" clId="{4F3D81AA-2F41-44C6-8707-9B74F55F6C15}" dt="2023-05-13T11:23:58.387" v="120" actId="113"/>
          <ac:spMkLst>
            <pc:docMk/>
            <pc:sldMk cId="2427112700" sldId="2869"/>
            <ac:spMk id="3" creationId="{3951947D-C840-459C-A197-A1CCDC9E4992}"/>
          </ac:spMkLst>
        </pc:spChg>
      </pc:sldChg>
      <pc:sldChg chg="mod modShow">
        <pc:chgData name="Robert C Durst" userId="c58cad3d-4bc4-473d-a7da-28c21a4a0c54" providerId="ADAL" clId="{4F3D81AA-2F41-44C6-8707-9B74F55F6C15}" dt="2023-05-13T11:20:51.250" v="82" actId="729"/>
        <pc:sldMkLst>
          <pc:docMk/>
          <pc:sldMk cId="4023694802" sldId="2870"/>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099" name="Rectangle 3"/>
          <p:cNvSpPr>
            <a:spLocks noGrp="1" noChangeArrowheads="1"/>
          </p:cNvSpPr>
          <p:nvPr>
            <p:ph type="dt" sz="quarter" idx="1"/>
          </p:nvPr>
        </p:nvSpPr>
        <p:spPr bwMode="auto">
          <a:xfrm>
            <a:off x="3853196"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100" name="Rectangle 4"/>
          <p:cNvSpPr>
            <a:spLocks noGrp="1" noChangeArrowheads="1"/>
          </p:cNvSpPr>
          <p:nvPr>
            <p:ph type="ftr" sz="quarter" idx="2"/>
          </p:nvPr>
        </p:nvSpPr>
        <p:spPr bwMode="auto">
          <a:xfrm>
            <a:off x="0"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101" name="Rectangle 5"/>
          <p:cNvSpPr>
            <a:spLocks noGrp="1" noChangeArrowheads="1"/>
          </p:cNvSpPr>
          <p:nvPr>
            <p:ph type="sldNum" sz="quarter" idx="3"/>
          </p:nvPr>
        </p:nvSpPr>
        <p:spPr bwMode="auto">
          <a:xfrm>
            <a:off x="3853196"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fld id="{13BDE1E4-412B-407C-A980-2F1D2D5A0F2B}" type="slidenum">
              <a:rPr lang="en-US"/>
              <a:pPr>
                <a:defRPr/>
              </a:pPr>
              <a:t>‹#›</a:t>
            </a:fld>
            <a:endParaRPr lang="en-US"/>
          </a:p>
        </p:txBody>
      </p:sp>
    </p:spTree>
    <p:extLst>
      <p:ext uri="{BB962C8B-B14F-4D97-AF65-F5344CB8AC3E}">
        <p14:creationId xmlns:p14="http://schemas.microsoft.com/office/powerpoint/2010/main" val="15353103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3853196"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2" name="Rectangle 4"/>
          <p:cNvSpPr>
            <a:spLocks noGrp="1" noChangeArrowheads="1"/>
          </p:cNvSpPr>
          <p:nvPr>
            <p:ph type="ftr" sz="quarter" idx="4"/>
          </p:nvPr>
        </p:nvSpPr>
        <p:spPr bwMode="auto">
          <a:xfrm>
            <a:off x="0"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3" name="Rectangle 5"/>
          <p:cNvSpPr>
            <a:spLocks noGrp="1" noChangeArrowheads="1"/>
          </p:cNvSpPr>
          <p:nvPr>
            <p:ph type="sldNum" sz="quarter" idx="5"/>
          </p:nvPr>
        </p:nvSpPr>
        <p:spPr bwMode="auto">
          <a:xfrm>
            <a:off x="3853196"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fld id="{C1CAF83B-30F1-4420-86A9-ACD9B25FD0AD}" type="slidenum">
              <a:rPr lang="en-US"/>
              <a:pPr>
                <a:defRPr/>
              </a:pPr>
              <a:t>‹#›</a:t>
            </a:fld>
            <a:endParaRPr lang="en-US"/>
          </a:p>
        </p:txBody>
      </p:sp>
      <p:sp>
        <p:nvSpPr>
          <p:cNvPr id="2054" name="Rectangle 6"/>
          <p:cNvSpPr>
            <a:spLocks noGrp="1" noChangeArrowheads="1"/>
          </p:cNvSpPr>
          <p:nvPr>
            <p:ph type="body" sz="quarter" idx="3"/>
          </p:nvPr>
        </p:nvSpPr>
        <p:spPr bwMode="auto">
          <a:xfrm>
            <a:off x="908717" y="4716236"/>
            <a:ext cx="4980241" cy="4469999"/>
          </a:xfrm>
          <a:prstGeom prst="rect">
            <a:avLst/>
          </a:prstGeom>
          <a:noFill/>
          <a:ln w="9525">
            <a:noFill/>
            <a:miter lim="800000"/>
            <a:headEnd/>
            <a:tailEnd/>
          </a:ln>
          <a:effectLst/>
        </p:spPr>
        <p:txBody>
          <a:bodyPr vert="horz" wrap="square" lIns="91112" tIns="44759" rIns="91112" bIns="447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415" name="Rectangle 7"/>
          <p:cNvSpPr>
            <a:spLocks noGrp="1" noRot="1" noChangeAspect="1" noChangeArrowheads="1" noTextEdit="1"/>
          </p:cNvSpPr>
          <p:nvPr>
            <p:ph type="sldImg" idx="2"/>
          </p:nvPr>
        </p:nvSpPr>
        <p:spPr bwMode="auto">
          <a:xfrm>
            <a:off x="930275" y="752475"/>
            <a:ext cx="4946650" cy="3709988"/>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23550689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6337" name="Rectangle 5"/>
          <p:cNvSpPr>
            <a:spLocks noGrp="1" noChangeArrowheads="1"/>
          </p:cNvSpPr>
          <p:nvPr>
            <p:ph type="sldNum" sz="quarter" idx="5"/>
          </p:nvPr>
        </p:nvSpPr>
        <p:spPr>
          <a:noFill/>
        </p:spPr>
        <p:txBody>
          <a:bodyPr/>
          <a:lstStyle/>
          <a:p>
            <a:fld id="{F2FA20E5-F05F-4030-BF21-E6BD2D95491B}" type="slidenum">
              <a:rPr lang="en-US" smtClean="0"/>
              <a:pPr/>
              <a:t>1</a:t>
            </a:fld>
            <a:endParaRPr lang="en-US" dirty="0"/>
          </a:p>
        </p:txBody>
      </p:sp>
      <p:sp>
        <p:nvSpPr>
          <p:cNvPr id="3726338" name="Rectangle 5"/>
          <p:cNvSpPr txBox="1">
            <a:spLocks noGrp="1" noChangeArrowheads="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algn="r" defTabSz="920750" eaLnBrk="0" hangingPunct="0"/>
            <a:fld id="{47B8339B-1697-4EB3-9E70-F7572366E1F3}" type="slidenum">
              <a:rPr lang="en-US" sz="1000" b="0" i="1">
                <a:latin typeface="Times New Roman" pitchFamily="18" charset="0"/>
              </a:rPr>
              <a:pPr algn="r" defTabSz="920750" eaLnBrk="0" hangingPunct="0"/>
              <a:t>1</a:t>
            </a:fld>
            <a:endParaRPr lang="en-US" sz="1000" b="0" i="1" dirty="0">
              <a:latin typeface="Times New Roman" pitchFamily="18" charset="0"/>
            </a:endParaRPr>
          </a:p>
        </p:txBody>
      </p:sp>
      <p:sp>
        <p:nvSpPr>
          <p:cNvPr id="3726339" name="Rectangle 5"/>
          <p:cNvSpPr txBox="1">
            <a:spLocks noGrp="1" noChangeArrowheads="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algn="r" defTabSz="920750" eaLnBrk="0" hangingPunct="0"/>
            <a:fld id="{64DCABF5-01F9-46B7-AD67-6E8C2EC3CE4F}" type="slidenum">
              <a:rPr lang="en-US" sz="1000" b="0" i="1">
                <a:latin typeface="Times New Roman" pitchFamily="18" charset="0"/>
              </a:rPr>
              <a:pPr algn="r" defTabSz="920750" eaLnBrk="0" hangingPunct="0"/>
              <a:t>1</a:t>
            </a:fld>
            <a:endParaRPr lang="en-US" sz="1000" b="0" i="1" dirty="0">
              <a:latin typeface="Times New Roman" pitchFamily="18" charset="0"/>
            </a:endParaRPr>
          </a:p>
        </p:txBody>
      </p:sp>
      <p:sp>
        <p:nvSpPr>
          <p:cNvPr id="3726340" name="Slide Image Placeholder 1"/>
          <p:cNvSpPr>
            <a:spLocks noGrp="1" noRot="1" noChangeAspect="1" noTextEdit="1"/>
          </p:cNvSpPr>
          <p:nvPr>
            <p:ph type="sldImg"/>
          </p:nvPr>
        </p:nvSpPr>
        <p:spPr>
          <a:ln/>
        </p:spPr>
      </p:sp>
      <p:sp>
        <p:nvSpPr>
          <p:cNvPr id="3726341" name="Notes Placeholder 2"/>
          <p:cNvSpPr>
            <a:spLocks noGrp="1"/>
          </p:cNvSpPr>
          <p:nvPr>
            <p:ph type="body" idx="1"/>
          </p:nvPr>
        </p:nvSpPr>
        <p:spPr>
          <a:noFill/>
          <a:ln/>
        </p:spPr>
        <p:txBody>
          <a:bodyPr/>
          <a:lstStyle/>
          <a:p>
            <a:endParaRPr lang="en-GB" dirty="0"/>
          </a:p>
        </p:txBody>
      </p:sp>
      <p:sp>
        <p:nvSpPr>
          <p:cNvPr id="3726342" name="Slide Number Placeholder 3"/>
          <p:cNvSpPr txBox="1">
            <a:spLocks noGrp="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algn="r" defTabSz="920750" eaLnBrk="0" hangingPunct="0"/>
            <a:fld id="{2D7B4481-FBC8-4B8A-90A3-E0CB9E5429A2}" type="slidenum">
              <a:rPr lang="en-US" sz="1000" b="0" i="1">
                <a:latin typeface="Times New Roman" pitchFamily="18" charset="0"/>
              </a:rPr>
              <a:pPr algn="r" defTabSz="920750" eaLnBrk="0" hangingPunct="0"/>
              <a:t>1</a:t>
            </a:fld>
            <a:endParaRPr lang="en-US" sz="1000" b="0" i="1" dirty="0">
              <a:latin typeface="Times New Roman" pitchFamily="18" charset="0"/>
            </a:endParaRPr>
          </a:p>
        </p:txBody>
      </p:sp>
    </p:spTree>
    <p:extLst>
      <p:ext uri="{BB962C8B-B14F-4D97-AF65-F5344CB8AC3E}">
        <p14:creationId xmlns:p14="http://schemas.microsoft.com/office/powerpoint/2010/main" val="12155629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en-US" baseline="0" dirty="0"/>
              <a:t>From Spring 2018 Meetings:</a:t>
            </a:r>
          </a:p>
          <a:p>
            <a:pPr marL="0" indent="0">
              <a:buFont typeface="Arial" pitchFamily="34" charset="0"/>
              <a:buNone/>
            </a:pPr>
            <a:r>
              <a:rPr lang="en-US" sz="1200" b="0" i="0" u="none" strike="noStrike" kern="1200" dirty="0">
                <a:solidFill>
                  <a:schemeClr val="tx1"/>
                </a:solidFill>
                <a:effectLst/>
                <a:latin typeface="Times New Roman" pitchFamily="18" charset="0"/>
                <a:ea typeface="+mn-ea"/>
                <a:cs typeface="+mn-cs"/>
              </a:rPr>
              <a:t>SBSP: Proposed solution: If you want to encrypt a block that is the target of one or more integrity blocks, the confidentiality block must CONSUME the integrity blocks, incorporating them into the confidentiality block or concatenating them with the target block to be encrypted or ...) - Ed Birrane to draft text, Jeremy (DTN) and Scott (ION) to implement.</a:t>
            </a:r>
          </a:p>
          <a:p>
            <a:pPr marL="0" indent="0">
              <a:buFont typeface="Arial" pitchFamily="34" charset="0"/>
              <a:buNone/>
            </a:pPr>
            <a:endParaRPr lang="en-US" sz="1200" b="0" i="0" u="none" strike="noStrike" kern="1200" baseline="0" dirty="0">
              <a:solidFill>
                <a:schemeClr val="tx1"/>
              </a:solidFill>
              <a:effectLst/>
              <a:latin typeface="Times New Roman" pitchFamily="18" charset="0"/>
              <a:ea typeface="+mn-ea"/>
              <a:cs typeface="+mn-cs"/>
            </a:endParaRPr>
          </a:p>
          <a:p>
            <a:pPr marL="0" indent="0">
              <a:buFont typeface="Arial" pitchFamily="34" charset="0"/>
              <a:buNone/>
            </a:pPr>
            <a:r>
              <a:rPr lang="en-US" baseline="0" dirty="0"/>
              <a:t>Fall 2018:</a:t>
            </a:r>
          </a:p>
          <a:p>
            <a:pPr marL="0" indent="0">
              <a:buFont typeface="Arial" pitchFamily="34" charset="0"/>
              <a:buNone/>
            </a:pPr>
            <a:r>
              <a:rPr lang="en-US" baseline="0" dirty="0"/>
              <a:t>SBSP: add the ‘instantiate a new SA with these instructions’ block type</a:t>
            </a:r>
          </a:p>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2</a:t>
            </a:fld>
            <a:endParaRPr lang="en-US"/>
          </a:p>
        </p:txBody>
      </p:sp>
    </p:spTree>
    <p:extLst>
      <p:ext uri="{BB962C8B-B14F-4D97-AF65-F5344CB8AC3E}">
        <p14:creationId xmlns:p14="http://schemas.microsoft.com/office/powerpoint/2010/main" val="14893164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6</a:t>
            </a:fld>
            <a:endParaRPr lang="en-US"/>
          </a:p>
        </p:txBody>
      </p:sp>
    </p:spTree>
    <p:extLst>
      <p:ext uri="{BB962C8B-B14F-4D97-AF65-F5344CB8AC3E}">
        <p14:creationId xmlns:p14="http://schemas.microsoft.com/office/powerpoint/2010/main" val="13522371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8385" name="Rectangle 5"/>
          <p:cNvSpPr txBox="1">
            <a:spLocks noGrp="1" noChangeArrowheads="1"/>
          </p:cNvSpPr>
          <p:nvPr/>
        </p:nvSpPr>
        <p:spPr bwMode="auto">
          <a:xfrm>
            <a:off x="3819304" y="10241438"/>
            <a:ext cx="2918578" cy="538273"/>
          </a:xfrm>
          <a:prstGeom prst="rect">
            <a:avLst/>
          </a:prstGeom>
          <a:noFill/>
          <a:ln w="9525">
            <a:noFill/>
            <a:miter lim="800000"/>
            <a:headEnd/>
            <a:tailEnd/>
          </a:ln>
        </p:spPr>
        <p:txBody>
          <a:bodyPr lIns="19179" tIns="0" rIns="19179" bIns="0" anchor="b"/>
          <a:lstStyle/>
          <a:p>
            <a:pPr algn="r" defTabSz="920668" eaLnBrk="0" fontAlgn="base" hangingPunct="0">
              <a:spcBef>
                <a:spcPct val="0"/>
              </a:spcBef>
              <a:spcAft>
                <a:spcPct val="0"/>
              </a:spcAft>
            </a:pPr>
            <a:fld id="{3D28D1BD-6424-4634-8D1B-3F3BC8F44A91}" type="slidenum">
              <a:rPr lang="en-US" sz="1000" b="1" i="1">
                <a:solidFill>
                  <a:srgbClr val="000000"/>
                </a:solidFill>
                <a:latin typeface="Times New Roman" pitchFamily="18" charset="0"/>
              </a:rPr>
              <a:pPr algn="r" defTabSz="920668" eaLnBrk="0" fontAlgn="base" hangingPunct="0">
                <a:spcBef>
                  <a:spcPct val="0"/>
                </a:spcBef>
                <a:spcAft>
                  <a:spcPct val="0"/>
                </a:spcAft>
              </a:pPr>
              <a:t>7</a:t>
            </a:fld>
            <a:endParaRPr lang="en-US" sz="1000" b="1" i="1">
              <a:solidFill>
                <a:srgbClr val="000000"/>
              </a:solidFill>
              <a:latin typeface="Times New Roman" pitchFamily="18" charset="0"/>
            </a:endParaRPr>
          </a:p>
        </p:txBody>
      </p:sp>
      <p:sp>
        <p:nvSpPr>
          <p:cNvPr id="3728386" name="Rectangle 5"/>
          <p:cNvSpPr txBox="1">
            <a:spLocks noGrp="1" noChangeArrowheads="1"/>
          </p:cNvSpPr>
          <p:nvPr/>
        </p:nvSpPr>
        <p:spPr bwMode="auto">
          <a:xfrm>
            <a:off x="3819304" y="10241438"/>
            <a:ext cx="2918578" cy="538273"/>
          </a:xfrm>
          <a:prstGeom prst="rect">
            <a:avLst/>
          </a:prstGeom>
          <a:noFill/>
          <a:ln w="9525">
            <a:noFill/>
            <a:miter lim="800000"/>
            <a:headEnd/>
            <a:tailEnd/>
          </a:ln>
        </p:spPr>
        <p:txBody>
          <a:bodyPr lIns="19179" tIns="0" rIns="19179" bIns="0" anchor="b"/>
          <a:lstStyle/>
          <a:p>
            <a:pPr algn="r" defTabSz="920668" eaLnBrk="0" fontAlgn="base" hangingPunct="0">
              <a:lnSpc>
                <a:spcPct val="90000"/>
              </a:lnSpc>
              <a:spcBef>
                <a:spcPct val="0"/>
              </a:spcBef>
              <a:spcAft>
                <a:spcPct val="10000"/>
              </a:spcAft>
              <a:buSzPct val="125000"/>
            </a:pPr>
            <a:fld id="{C9A7A0CB-4387-47F3-889C-456AEC870283}" type="slidenum">
              <a:rPr lang="en-US" sz="1000" b="1" i="1">
                <a:solidFill>
                  <a:srgbClr val="000000"/>
                </a:solidFill>
                <a:latin typeface="Times New Roman" pitchFamily="18" charset="0"/>
              </a:rPr>
              <a:pPr algn="r" defTabSz="920668" eaLnBrk="0" fontAlgn="base" hangingPunct="0">
                <a:lnSpc>
                  <a:spcPct val="90000"/>
                </a:lnSpc>
                <a:spcBef>
                  <a:spcPct val="0"/>
                </a:spcBef>
                <a:spcAft>
                  <a:spcPct val="10000"/>
                </a:spcAft>
                <a:buSzPct val="125000"/>
              </a:pPr>
              <a:t>7</a:t>
            </a:fld>
            <a:endParaRPr lang="en-US" sz="1000" b="1" i="1">
              <a:solidFill>
                <a:srgbClr val="000000"/>
              </a:solidFill>
              <a:latin typeface="Times New Roman" pitchFamily="18" charset="0"/>
            </a:endParaRPr>
          </a:p>
        </p:txBody>
      </p:sp>
      <p:sp>
        <p:nvSpPr>
          <p:cNvPr id="3728387" name="Rectangle 5"/>
          <p:cNvSpPr txBox="1">
            <a:spLocks noGrp="1" noChangeArrowheads="1"/>
          </p:cNvSpPr>
          <p:nvPr/>
        </p:nvSpPr>
        <p:spPr bwMode="auto">
          <a:xfrm>
            <a:off x="3819304" y="10241438"/>
            <a:ext cx="2918578" cy="538273"/>
          </a:xfrm>
          <a:prstGeom prst="rect">
            <a:avLst/>
          </a:prstGeom>
          <a:noFill/>
          <a:ln w="9525">
            <a:noFill/>
            <a:miter lim="800000"/>
            <a:headEnd/>
            <a:tailEnd/>
          </a:ln>
        </p:spPr>
        <p:txBody>
          <a:bodyPr lIns="19179" tIns="0" rIns="19179" bIns="0" anchor="b"/>
          <a:lstStyle/>
          <a:p>
            <a:pPr algn="r" defTabSz="920668" eaLnBrk="0" fontAlgn="base" hangingPunct="0">
              <a:lnSpc>
                <a:spcPct val="90000"/>
              </a:lnSpc>
              <a:spcBef>
                <a:spcPct val="0"/>
              </a:spcBef>
              <a:spcAft>
                <a:spcPct val="10000"/>
              </a:spcAft>
              <a:buSzPct val="125000"/>
            </a:pPr>
            <a:fld id="{9DA4769A-70BA-4D8A-AD02-25264FC2395F}" type="slidenum">
              <a:rPr lang="en-US" sz="1000" b="1" i="1">
                <a:solidFill>
                  <a:srgbClr val="000000"/>
                </a:solidFill>
                <a:latin typeface="Times New Roman" pitchFamily="18" charset="0"/>
              </a:rPr>
              <a:pPr algn="r" defTabSz="920668" eaLnBrk="0" fontAlgn="base" hangingPunct="0">
                <a:lnSpc>
                  <a:spcPct val="90000"/>
                </a:lnSpc>
                <a:spcBef>
                  <a:spcPct val="0"/>
                </a:spcBef>
                <a:spcAft>
                  <a:spcPct val="10000"/>
                </a:spcAft>
                <a:buSzPct val="125000"/>
              </a:pPr>
              <a:t>7</a:t>
            </a:fld>
            <a:endParaRPr lang="en-US" sz="1000" b="1" i="1">
              <a:solidFill>
                <a:srgbClr val="000000"/>
              </a:solidFill>
              <a:latin typeface="Times New Roman" pitchFamily="18" charset="0"/>
            </a:endParaRPr>
          </a:p>
        </p:txBody>
      </p:sp>
      <p:sp>
        <p:nvSpPr>
          <p:cNvPr id="3728388" name="Rectangle 2"/>
          <p:cNvSpPr>
            <a:spLocks noGrp="1" noRot="1" noChangeAspect="1" noChangeArrowheads="1" noTextEdit="1"/>
          </p:cNvSpPr>
          <p:nvPr>
            <p:ph type="sldImg"/>
          </p:nvPr>
        </p:nvSpPr>
        <p:spPr>
          <a:xfrm>
            <a:off x="674688" y="808038"/>
            <a:ext cx="5389562" cy="4043362"/>
          </a:xfrm>
          <a:ln/>
        </p:spPr>
      </p:sp>
      <p:sp>
        <p:nvSpPr>
          <p:cNvPr id="3728389" name="Rectangle 3"/>
          <p:cNvSpPr>
            <a:spLocks noGrp="1" noChangeArrowheads="1"/>
          </p:cNvSpPr>
          <p:nvPr>
            <p:ph type="body" idx="1"/>
          </p:nvPr>
        </p:nvSpPr>
        <p:spPr>
          <a:xfrm>
            <a:off x="897800" y="5120720"/>
            <a:ext cx="4942282" cy="4851582"/>
          </a:xfrm>
          <a:noFill/>
          <a:ln/>
        </p:spPr>
        <p:txBody>
          <a:bodyPr/>
          <a:lstStyle/>
          <a:p>
            <a:endParaRPr lang="en-GB" dirty="0"/>
          </a:p>
        </p:txBody>
      </p:sp>
    </p:spTree>
    <p:extLst>
      <p:ext uri="{BB962C8B-B14F-4D97-AF65-F5344CB8AC3E}">
        <p14:creationId xmlns:p14="http://schemas.microsoft.com/office/powerpoint/2010/main" val="8324947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8385" name="Rectangle 5"/>
          <p:cNvSpPr txBox="1">
            <a:spLocks noGrp="1" noChangeArrowheads="1"/>
          </p:cNvSpPr>
          <p:nvPr/>
        </p:nvSpPr>
        <p:spPr bwMode="auto">
          <a:xfrm>
            <a:off x="3819304" y="10241438"/>
            <a:ext cx="2918578" cy="538273"/>
          </a:xfrm>
          <a:prstGeom prst="rect">
            <a:avLst/>
          </a:prstGeom>
          <a:noFill/>
          <a:ln w="9525">
            <a:noFill/>
            <a:miter lim="800000"/>
            <a:headEnd/>
            <a:tailEnd/>
          </a:ln>
        </p:spPr>
        <p:txBody>
          <a:bodyPr lIns="19179" tIns="0" rIns="19179" bIns="0" anchor="b"/>
          <a:lstStyle/>
          <a:p>
            <a:pPr algn="r" defTabSz="920668" eaLnBrk="0" fontAlgn="base" hangingPunct="0">
              <a:spcBef>
                <a:spcPct val="0"/>
              </a:spcBef>
              <a:spcAft>
                <a:spcPct val="0"/>
              </a:spcAft>
            </a:pPr>
            <a:fld id="{3D28D1BD-6424-4634-8D1B-3F3BC8F44A91}" type="slidenum">
              <a:rPr lang="en-US" sz="1000" b="1" i="1">
                <a:solidFill>
                  <a:srgbClr val="000000"/>
                </a:solidFill>
                <a:latin typeface="Times New Roman" pitchFamily="18" charset="0"/>
              </a:rPr>
              <a:pPr algn="r" defTabSz="920668" eaLnBrk="0" fontAlgn="base" hangingPunct="0">
                <a:spcBef>
                  <a:spcPct val="0"/>
                </a:spcBef>
                <a:spcAft>
                  <a:spcPct val="0"/>
                </a:spcAft>
              </a:pPr>
              <a:t>8</a:t>
            </a:fld>
            <a:endParaRPr lang="en-US" sz="1000" b="1" i="1">
              <a:solidFill>
                <a:srgbClr val="000000"/>
              </a:solidFill>
              <a:latin typeface="Times New Roman" pitchFamily="18" charset="0"/>
            </a:endParaRPr>
          </a:p>
        </p:txBody>
      </p:sp>
      <p:sp>
        <p:nvSpPr>
          <p:cNvPr id="3728386" name="Rectangle 5"/>
          <p:cNvSpPr txBox="1">
            <a:spLocks noGrp="1" noChangeArrowheads="1"/>
          </p:cNvSpPr>
          <p:nvPr/>
        </p:nvSpPr>
        <p:spPr bwMode="auto">
          <a:xfrm>
            <a:off x="3819304" y="10241438"/>
            <a:ext cx="2918578" cy="538273"/>
          </a:xfrm>
          <a:prstGeom prst="rect">
            <a:avLst/>
          </a:prstGeom>
          <a:noFill/>
          <a:ln w="9525">
            <a:noFill/>
            <a:miter lim="800000"/>
            <a:headEnd/>
            <a:tailEnd/>
          </a:ln>
        </p:spPr>
        <p:txBody>
          <a:bodyPr lIns="19179" tIns="0" rIns="19179" bIns="0" anchor="b"/>
          <a:lstStyle/>
          <a:p>
            <a:pPr algn="r" defTabSz="920668" eaLnBrk="0" fontAlgn="base" hangingPunct="0">
              <a:lnSpc>
                <a:spcPct val="90000"/>
              </a:lnSpc>
              <a:spcBef>
                <a:spcPct val="0"/>
              </a:spcBef>
              <a:spcAft>
                <a:spcPct val="10000"/>
              </a:spcAft>
              <a:buSzPct val="125000"/>
            </a:pPr>
            <a:fld id="{C9A7A0CB-4387-47F3-889C-456AEC870283}" type="slidenum">
              <a:rPr lang="en-US" sz="1000" b="1" i="1">
                <a:solidFill>
                  <a:srgbClr val="000000"/>
                </a:solidFill>
                <a:latin typeface="Times New Roman" pitchFamily="18" charset="0"/>
              </a:rPr>
              <a:pPr algn="r" defTabSz="920668" eaLnBrk="0" fontAlgn="base" hangingPunct="0">
                <a:lnSpc>
                  <a:spcPct val="90000"/>
                </a:lnSpc>
                <a:spcBef>
                  <a:spcPct val="0"/>
                </a:spcBef>
                <a:spcAft>
                  <a:spcPct val="10000"/>
                </a:spcAft>
                <a:buSzPct val="125000"/>
              </a:pPr>
              <a:t>8</a:t>
            </a:fld>
            <a:endParaRPr lang="en-US" sz="1000" b="1" i="1">
              <a:solidFill>
                <a:srgbClr val="000000"/>
              </a:solidFill>
              <a:latin typeface="Times New Roman" pitchFamily="18" charset="0"/>
            </a:endParaRPr>
          </a:p>
        </p:txBody>
      </p:sp>
      <p:sp>
        <p:nvSpPr>
          <p:cNvPr id="3728387" name="Rectangle 5"/>
          <p:cNvSpPr txBox="1">
            <a:spLocks noGrp="1" noChangeArrowheads="1"/>
          </p:cNvSpPr>
          <p:nvPr/>
        </p:nvSpPr>
        <p:spPr bwMode="auto">
          <a:xfrm>
            <a:off x="3819304" y="10241438"/>
            <a:ext cx="2918578" cy="538273"/>
          </a:xfrm>
          <a:prstGeom prst="rect">
            <a:avLst/>
          </a:prstGeom>
          <a:noFill/>
          <a:ln w="9525">
            <a:noFill/>
            <a:miter lim="800000"/>
            <a:headEnd/>
            <a:tailEnd/>
          </a:ln>
        </p:spPr>
        <p:txBody>
          <a:bodyPr lIns="19179" tIns="0" rIns="19179" bIns="0" anchor="b"/>
          <a:lstStyle/>
          <a:p>
            <a:pPr algn="r" defTabSz="920668" eaLnBrk="0" fontAlgn="base" hangingPunct="0">
              <a:lnSpc>
                <a:spcPct val="90000"/>
              </a:lnSpc>
              <a:spcBef>
                <a:spcPct val="0"/>
              </a:spcBef>
              <a:spcAft>
                <a:spcPct val="10000"/>
              </a:spcAft>
              <a:buSzPct val="125000"/>
            </a:pPr>
            <a:fld id="{9DA4769A-70BA-4D8A-AD02-25264FC2395F}" type="slidenum">
              <a:rPr lang="en-US" sz="1000" b="1" i="1">
                <a:solidFill>
                  <a:srgbClr val="000000"/>
                </a:solidFill>
                <a:latin typeface="Times New Roman" pitchFamily="18" charset="0"/>
              </a:rPr>
              <a:pPr algn="r" defTabSz="920668" eaLnBrk="0" fontAlgn="base" hangingPunct="0">
                <a:lnSpc>
                  <a:spcPct val="90000"/>
                </a:lnSpc>
                <a:spcBef>
                  <a:spcPct val="0"/>
                </a:spcBef>
                <a:spcAft>
                  <a:spcPct val="10000"/>
                </a:spcAft>
                <a:buSzPct val="125000"/>
              </a:pPr>
              <a:t>8</a:t>
            </a:fld>
            <a:endParaRPr lang="en-US" sz="1000" b="1" i="1">
              <a:solidFill>
                <a:srgbClr val="000000"/>
              </a:solidFill>
              <a:latin typeface="Times New Roman" pitchFamily="18" charset="0"/>
            </a:endParaRPr>
          </a:p>
        </p:txBody>
      </p:sp>
      <p:sp>
        <p:nvSpPr>
          <p:cNvPr id="3728388" name="Rectangle 2"/>
          <p:cNvSpPr>
            <a:spLocks noGrp="1" noRot="1" noChangeAspect="1" noChangeArrowheads="1" noTextEdit="1"/>
          </p:cNvSpPr>
          <p:nvPr>
            <p:ph type="sldImg"/>
          </p:nvPr>
        </p:nvSpPr>
        <p:spPr>
          <a:xfrm>
            <a:off x="674688" y="808038"/>
            <a:ext cx="5389562" cy="4043362"/>
          </a:xfrm>
          <a:ln/>
        </p:spPr>
      </p:sp>
      <p:sp>
        <p:nvSpPr>
          <p:cNvPr id="3728389" name="Rectangle 3"/>
          <p:cNvSpPr>
            <a:spLocks noGrp="1" noChangeArrowheads="1"/>
          </p:cNvSpPr>
          <p:nvPr>
            <p:ph type="body" idx="1"/>
          </p:nvPr>
        </p:nvSpPr>
        <p:spPr>
          <a:xfrm>
            <a:off x="897800" y="5120720"/>
            <a:ext cx="4942282" cy="4851582"/>
          </a:xfrm>
          <a:noFill/>
          <a:ln/>
        </p:spPr>
        <p:txBody>
          <a:bodyPr/>
          <a:lstStyle/>
          <a:p>
            <a:endParaRPr lang="en-GB" dirty="0"/>
          </a:p>
        </p:txBody>
      </p:sp>
    </p:spTree>
    <p:extLst>
      <p:ext uri="{BB962C8B-B14F-4D97-AF65-F5344CB8AC3E}">
        <p14:creationId xmlns:p14="http://schemas.microsoft.com/office/powerpoint/2010/main" val="34850190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a:solidFill>
                  <a:srgbClr val="000099"/>
                </a:solidFill>
                <a:effectLst>
                  <a:outerShdw blurRad="38100" dist="38100" dir="2700000" algn="tl">
                    <a:srgbClr val="000000">
                      <a:alpha val="43137"/>
                    </a:srgbClr>
                  </a:outerShdw>
                </a:effectLst>
              </a:defRPr>
            </a:lvl1pPr>
          </a:lstStyle>
          <a:p>
            <a:r>
              <a:rPr lang="en-US" dirty="0"/>
              <a:t>Click to edit Master title style</a:t>
            </a:r>
          </a:p>
        </p:txBody>
      </p:sp>
      <p:sp>
        <p:nvSpPr>
          <p:cNvPr id="3" name="Content Placeholder 2"/>
          <p:cNvSpPr>
            <a:spLocks noGrp="1"/>
          </p:cNvSpPr>
          <p:nvPr>
            <p:ph idx="1"/>
          </p:nvPr>
        </p:nvSpPr>
        <p:spPr>
          <a:xfrm>
            <a:off x="457200" y="2814520"/>
            <a:ext cx="8147325" cy="238111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a:solidFill>
                  <a:schemeClr val="tx1"/>
                </a:solidFill>
                <a:effectLst>
                  <a:outerShdw blurRad="38100" dist="38100" dir="2700000" algn="tl">
                    <a:srgbClr val="000000">
                      <a:alpha val="43137"/>
                    </a:srgbClr>
                  </a:outerShdw>
                </a:effectLst>
              </a:defRPr>
            </a:lvl1pPr>
          </a:lstStyle>
          <a:p>
            <a:r>
              <a:rPr lang="en-US" dirty="0"/>
              <a:t>Click to edit Master title style</a:t>
            </a:r>
          </a:p>
        </p:txBody>
      </p:sp>
      <p:sp>
        <p:nvSpPr>
          <p:cNvPr id="3" name="Content Placeholder 2"/>
          <p:cNvSpPr>
            <a:spLocks noGrp="1"/>
          </p:cNvSpPr>
          <p:nvPr>
            <p:ph idx="1"/>
          </p:nvPr>
        </p:nvSpPr>
        <p:spPr>
          <a:xfrm>
            <a:off x="457200" y="1600201"/>
            <a:ext cx="8229600" cy="4525963"/>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22716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9407073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000"/>
          <p:cNvPicPr>
            <a:picLocks noChangeAspect="1" noChangeArrowheads="1"/>
          </p:cNvPicPr>
          <p:nvPr userDrawn="1"/>
        </p:nvPicPr>
        <p:blipFill>
          <a:blip r:embed="rId4" cstate="print"/>
          <a:srcRect/>
          <a:stretch>
            <a:fillRect/>
          </a:stretch>
        </p:blipFill>
        <p:spPr bwMode="auto">
          <a:xfrm>
            <a:off x="1153955" y="1009485"/>
            <a:ext cx="2356931" cy="1036935"/>
          </a:xfrm>
          <a:prstGeom prst="rect">
            <a:avLst/>
          </a:prstGeom>
          <a:noFill/>
          <a:ln w="9525">
            <a:noFill/>
            <a:miter lim="800000"/>
            <a:headEnd/>
            <a:tailEnd/>
          </a:ln>
        </p:spPr>
      </p:pic>
      <p:pic>
        <p:nvPicPr>
          <p:cNvPr id="1029" name="Picture 1" descr="part1"/>
          <p:cNvPicPr>
            <a:picLocks noChangeAspect="1" noChangeArrowheads="1"/>
          </p:cNvPicPr>
          <p:nvPr userDrawn="1"/>
        </p:nvPicPr>
        <p:blipFill>
          <a:blip r:embed="rId5" cstate="print"/>
          <a:srcRect/>
          <a:stretch>
            <a:fillRect/>
          </a:stretch>
        </p:blipFill>
        <p:spPr bwMode="auto">
          <a:xfrm>
            <a:off x="1422790" y="5733300"/>
            <a:ext cx="6239275" cy="82196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2" r:id="rId1"/>
    <p:sldLayoutId id="2147483671" r:id="rId2"/>
  </p:sldLayoutIdLst>
  <p:hf hdr="0" ftr="0" dt="0"/>
  <p:txStyles>
    <p:titleStyle>
      <a:lvl1pPr algn="ctr" rtl="0" eaLnBrk="0" fontAlgn="base" hangingPunct="0">
        <a:lnSpc>
          <a:spcPct val="90000"/>
        </a:lnSpc>
        <a:spcBef>
          <a:spcPct val="0"/>
        </a:spcBef>
        <a:spcAft>
          <a:spcPct val="0"/>
        </a:spcAft>
        <a:defRPr sz="2500" b="1">
          <a:solidFill>
            <a:schemeClr val="hlink"/>
          </a:solidFill>
          <a:latin typeface="+mj-lt"/>
          <a:ea typeface="+mj-ea"/>
          <a:cs typeface="+mj-cs"/>
        </a:defRPr>
      </a:lvl1pPr>
      <a:lvl2pPr algn="ctr" rtl="0" eaLnBrk="0" fontAlgn="base" hangingPunct="0">
        <a:lnSpc>
          <a:spcPct val="90000"/>
        </a:lnSpc>
        <a:spcBef>
          <a:spcPct val="0"/>
        </a:spcBef>
        <a:spcAft>
          <a:spcPct val="0"/>
        </a:spcAft>
        <a:defRPr sz="2500" b="1">
          <a:solidFill>
            <a:schemeClr val="hlink"/>
          </a:solidFill>
          <a:latin typeface="Arial" charset="0"/>
        </a:defRPr>
      </a:lvl2pPr>
      <a:lvl3pPr algn="ctr" rtl="0" eaLnBrk="0" fontAlgn="base" hangingPunct="0">
        <a:lnSpc>
          <a:spcPct val="90000"/>
        </a:lnSpc>
        <a:spcBef>
          <a:spcPct val="0"/>
        </a:spcBef>
        <a:spcAft>
          <a:spcPct val="0"/>
        </a:spcAft>
        <a:defRPr sz="2500" b="1">
          <a:solidFill>
            <a:schemeClr val="hlink"/>
          </a:solidFill>
          <a:latin typeface="Arial" charset="0"/>
        </a:defRPr>
      </a:lvl3pPr>
      <a:lvl4pPr algn="ctr" rtl="0" eaLnBrk="0" fontAlgn="base" hangingPunct="0">
        <a:lnSpc>
          <a:spcPct val="90000"/>
        </a:lnSpc>
        <a:spcBef>
          <a:spcPct val="0"/>
        </a:spcBef>
        <a:spcAft>
          <a:spcPct val="0"/>
        </a:spcAft>
        <a:defRPr sz="2500" b="1">
          <a:solidFill>
            <a:schemeClr val="hlink"/>
          </a:solidFill>
          <a:latin typeface="Arial" charset="0"/>
        </a:defRPr>
      </a:lvl4pPr>
      <a:lvl5pPr algn="ctr" rtl="0" eaLnBrk="0" fontAlgn="base" hangingPunct="0">
        <a:lnSpc>
          <a:spcPct val="90000"/>
        </a:lnSpc>
        <a:spcBef>
          <a:spcPct val="0"/>
        </a:spcBef>
        <a:spcAft>
          <a:spcPct val="0"/>
        </a:spcAft>
        <a:defRPr sz="2500" b="1">
          <a:solidFill>
            <a:schemeClr val="hlink"/>
          </a:solidFill>
          <a:latin typeface="Arial" charset="0"/>
        </a:defRPr>
      </a:lvl5pPr>
      <a:lvl6pPr marL="457200" algn="ctr" rtl="0" eaLnBrk="0" fontAlgn="base" hangingPunct="0">
        <a:lnSpc>
          <a:spcPct val="90000"/>
        </a:lnSpc>
        <a:spcBef>
          <a:spcPct val="0"/>
        </a:spcBef>
        <a:spcAft>
          <a:spcPct val="0"/>
        </a:spcAft>
        <a:defRPr sz="2500" b="1">
          <a:solidFill>
            <a:schemeClr val="hlink"/>
          </a:solidFill>
          <a:latin typeface="Arial" charset="0"/>
        </a:defRPr>
      </a:lvl6pPr>
      <a:lvl7pPr marL="914400" algn="ctr" rtl="0" eaLnBrk="0" fontAlgn="base" hangingPunct="0">
        <a:lnSpc>
          <a:spcPct val="90000"/>
        </a:lnSpc>
        <a:spcBef>
          <a:spcPct val="0"/>
        </a:spcBef>
        <a:spcAft>
          <a:spcPct val="0"/>
        </a:spcAft>
        <a:defRPr sz="2500" b="1">
          <a:solidFill>
            <a:schemeClr val="hlink"/>
          </a:solidFill>
          <a:latin typeface="Arial" charset="0"/>
        </a:defRPr>
      </a:lvl7pPr>
      <a:lvl8pPr marL="1371600" algn="ctr" rtl="0" eaLnBrk="0" fontAlgn="base" hangingPunct="0">
        <a:lnSpc>
          <a:spcPct val="90000"/>
        </a:lnSpc>
        <a:spcBef>
          <a:spcPct val="0"/>
        </a:spcBef>
        <a:spcAft>
          <a:spcPct val="0"/>
        </a:spcAft>
        <a:defRPr sz="2500" b="1">
          <a:solidFill>
            <a:schemeClr val="hlink"/>
          </a:solidFill>
          <a:latin typeface="Arial" charset="0"/>
        </a:defRPr>
      </a:lvl8pPr>
      <a:lvl9pPr marL="1828800" algn="ctr" rtl="0" eaLnBrk="0" fontAlgn="base" hangingPunct="0">
        <a:lnSpc>
          <a:spcPct val="90000"/>
        </a:lnSpc>
        <a:spcBef>
          <a:spcPct val="0"/>
        </a:spcBef>
        <a:spcAft>
          <a:spcPct val="0"/>
        </a:spcAft>
        <a:defRPr sz="2500" b="1">
          <a:solidFill>
            <a:schemeClr val="hlink"/>
          </a:solidFill>
          <a:latin typeface="Arial" charset="0"/>
        </a:defRPr>
      </a:lvl9pPr>
    </p:titleStyle>
    <p:bodyStyle>
      <a:lvl1pPr marL="230188" indent="-230188" algn="l" rtl="0" eaLnBrk="0" fontAlgn="base" hangingPunct="0">
        <a:lnSpc>
          <a:spcPct val="80000"/>
        </a:lnSpc>
        <a:spcBef>
          <a:spcPct val="10000"/>
        </a:spcBef>
        <a:spcAft>
          <a:spcPct val="10000"/>
        </a:spcAft>
        <a:buSzPct val="125000"/>
        <a:buChar char="•"/>
        <a:defRPr sz="2500" b="1">
          <a:solidFill>
            <a:schemeClr val="tx1"/>
          </a:solidFill>
          <a:latin typeface="+mn-lt"/>
          <a:ea typeface="+mn-ea"/>
          <a:cs typeface="+mn-cs"/>
        </a:defRPr>
      </a:lvl1pPr>
      <a:lvl2pPr marL="568325" indent="-222250" algn="l" rtl="0" eaLnBrk="0" fontAlgn="base" hangingPunct="0">
        <a:lnSpc>
          <a:spcPct val="80000"/>
        </a:lnSpc>
        <a:spcBef>
          <a:spcPct val="10000"/>
        </a:spcBef>
        <a:spcAft>
          <a:spcPct val="10000"/>
        </a:spcAft>
        <a:buSzPct val="125000"/>
        <a:buChar char="•"/>
        <a:defRPr sz="2200" b="1">
          <a:solidFill>
            <a:schemeClr val="tx1"/>
          </a:solidFill>
          <a:latin typeface="+mn-lt"/>
        </a:defRPr>
      </a:lvl2pPr>
      <a:lvl3pPr marL="914400" indent="-231775" algn="l" rtl="0" eaLnBrk="0" fontAlgn="base" hangingPunct="0">
        <a:lnSpc>
          <a:spcPct val="80000"/>
        </a:lnSpc>
        <a:spcBef>
          <a:spcPct val="10000"/>
        </a:spcBef>
        <a:spcAft>
          <a:spcPct val="10000"/>
        </a:spcAft>
        <a:buSzPct val="125000"/>
        <a:buChar char="-"/>
        <a:defRPr sz="2400" b="1">
          <a:solidFill>
            <a:schemeClr val="tx1"/>
          </a:solidFill>
          <a:latin typeface="+mn-lt"/>
        </a:defRPr>
      </a:lvl3pPr>
      <a:lvl4pPr marL="1260475" indent="-231775" algn="l" rtl="0" eaLnBrk="0" fontAlgn="base" hangingPunct="0">
        <a:lnSpc>
          <a:spcPct val="80000"/>
        </a:lnSpc>
        <a:spcBef>
          <a:spcPct val="10000"/>
        </a:spcBef>
        <a:spcAft>
          <a:spcPct val="10000"/>
        </a:spcAft>
        <a:buSzPct val="125000"/>
        <a:buChar char="-"/>
        <a:defRPr sz="2000" b="1">
          <a:solidFill>
            <a:schemeClr val="tx1"/>
          </a:solidFill>
          <a:latin typeface="+mn-lt"/>
        </a:defRPr>
      </a:lvl4pPr>
      <a:lvl5pPr marL="1597025" indent="-220663" algn="l" rtl="0" eaLnBrk="0" fontAlgn="base" hangingPunct="0">
        <a:lnSpc>
          <a:spcPct val="80000"/>
        </a:lnSpc>
        <a:spcBef>
          <a:spcPct val="10000"/>
        </a:spcBef>
        <a:spcAft>
          <a:spcPct val="10000"/>
        </a:spcAft>
        <a:buSzPct val="125000"/>
        <a:buChar char="•"/>
        <a:defRPr sz="2000" b="1">
          <a:solidFill>
            <a:schemeClr val="tx1"/>
          </a:solidFill>
          <a:latin typeface="+mn-lt"/>
        </a:defRPr>
      </a:lvl5pPr>
      <a:lvl6pPr marL="2054225" indent="-220663" algn="l" rtl="0" eaLnBrk="0" fontAlgn="base" hangingPunct="0">
        <a:lnSpc>
          <a:spcPct val="80000"/>
        </a:lnSpc>
        <a:spcBef>
          <a:spcPct val="10000"/>
        </a:spcBef>
        <a:spcAft>
          <a:spcPct val="10000"/>
        </a:spcAft>
        <a:buSzPct val="125000"/>
        <a:buChar char="•"/>
        <a:defRPr b="1">
          <a:solidFill>
            <a:schemeClr val="tx1"/>
          </a:solidFill>
          <a:latin typeface="+mn-lt"/>
        </a:defRPr>
      </a:lvl6pPr>
      <a:lvl7pPr marL="2511425" indent="-220663" algn="l" rtl="0" eaLnBrk="0" fontAlgn="base" hangingPunct="0">
        <a:lnSpc>
          <a:spcPct val="80000"/>
        </a:lnSpc>
        <a:spcBef>
          <a:spcPct val="10000"/>
        </a:spcBef>
        <a:spcAft>
          <a:spcPct val="10000"/>
        </a:spcAft>
        <a:buSzPct val="125000"/>
        <a:buChar char="•"/>
        <a:defRPr b="1">
          <a:solidFill>
            <a:schemeClr val="tx1"/>
          </a:solidFill>
          <a:latin typeface="+mn-lt"/>
        </a:defRPr>
      </a:lvl7pPr>
      <a:lvl8pPr marL="2968625" indent="-220663" algn="l" rtl="0" eaLnBrk="0" fontAlgn="base" hangingPunct="0">
        <a:lnSpc>
          <a:spcPct val="80000"/>
        </a:lnSpc>
        <a:spcBef>
          <a:spcPct val="10000"/>
        </a:spcBef>
        <a:spcAft>
          <a:spcPct val="10000"/>
        </a:spcAft>
        <a:buSzPct val="125000"/>
        <a:buChar char="•"/>
        <a:defRPr b="1">
          <a:solidFill>
            <a:schemeClr val="tx1"/>
          </a:solidFill>
          <a:latin typeface="+mn-lt"/>
        </a:defRPr>
      </a:lvl8pPr>
      <a:lvl9pPr marL="3425825" indent="-220663" algn="l" rtl="0" eaLnBrk="0" fontAlgn="base" hangingPunct="0">
        <a:lnSpc>
          <a:spcPct val="80000"/>
        </a:lnSpc>
        <a:spcBef>
          <a:spcPct val="10000"/>
        </a:spcBef>
        <a:spcAft>
          <a:spcPct val="10000"/>
        </a:spcAft>
        <a:buSzPct val="125000"/>
        <a:buChar char="•"/>
        <a:defRPr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 name="Rectangle 1003"/>
          <p:cNvSpPr>
            <a:spLocks noChangeArrowheads="1"/>
          </p:cNvSpPr>
          <p:nvPr userDrawn="1"/>
        </p:nvSpPr>
        <p:spPr bwMode="auto">
          <a:xfrm>
            <a:off x="7413970" y="6578210"/>
            <a:ext cx="1124314" cy="236748"/>
          </a:xfrm>
          <a:prstGeom prst="rect">
            <a:avLst/>
          </a:prstGeom>
          <a:noFill/>
          <a:ln w="12700">
            <a:noFill/>
            <a:miter lim="800000"/>
            <a:headEnd type="none" w="sm" len="sm"/>
            <a:tailEnd type="none" w="sm" len="sm"/>
          </a:ln>
          <a:effectLst/>
        </p:spPr>
        <p:txBody>
          <a:bodyPr wrap="none" lIns="82058" tIns="41029" rIns="82058" bIns="41029">
            <a:spAutoFit/>
          </a:bodyPr>
          <a:lstStyle/>
          <a:p>
            <a:pPr defTabSz="820738" eaLnBrk="0" hangingPunct="0">
              <a:defRPr/>
            </a:pPr>
            <a:r>
              <a:rPr lang="en-US" sz="1000" dirty="0">
                <a:solidFill>
                  <a:schemeClr val="tx1"/>
                </a:solidFill>
              </a:rPr>
              <a:t>15-May-2023-</a:t>
            </a:r>
            <a:fld id="{A695BC2C-BEAC-4E31-AADE-93F4F0C57784}" type="slidenum">
              <a:rPr lang="en-US" sz="1000" smtClean="0">
                <a:solidFill>
                  <a:schemeClr val="tx1"/>
                </a:solidFill>
              </a:rPr>
              <a:pPr defTabSz="820738" eaLnBrk="0" hangingPunct="0">
                <a:defRPr/>
              </a:pPr>
              <a:t>‹#›</a:t>
            </a:fld>
            <a:endParaRPr lang="en-US" sz="1000" dirty="0">
              <a:solidFill>
                <a:schemeClr val="tx1"/>
              </a:solidFill>
            </a:endParaRPr>
          </a:p>
        </p:txBody>
      </p:sp>
      <p:sp>
        <p:nvSpPr>
          <p:cNvPr id="7" name="Rectangle 1003"/>
          <p:cNvSpPr>
            <a:spLocks noChangeArrowheads="1"/>
          </p:cNvSpPr>
          <p:nvPr userDrawn="1"/>
        </p:nvSpPr>
        <p:spPr bwMode="auto">
          <a:xfrm>
            <a:off x="3650280" y="6578210"/>
            <a:ext cx="1138742" cy="236748"/>
          </a:xfrm>
          <a:prstGeom prst="rect">
            <a:avLst/>
          </a:prstGeom>
          <a:noFill/>
          <a:ln w="12700">
            <a:noFill/>
            <a:miter lim="800000"/>
            <a:headEnd type="none" w="sm" len="sm"/>
            <a:tailEnd type="none" w="sm" len="sm"/>
          </a:ln>
          <a:effectLst/>
        </p:spPr>
        <p:txBody>
          <a:bodyPr wrap="none" lIns="82058" tIns="41029" rIns="82058" bIns="41029">
            <a:spAutoFit/>
          </a:bodyPr>
          <a:lstStyle/>
          <a:p>
            <a:pPr defTabSz="820738" eaLnBrk="0" hangingPunct="0">
              <a:defRPr/>
            </a:pPr>
            <a:r>
              <a:rPr lang="en-US" sz="1000" baseline="0" dirty="0">
                <a:solidFill>
                  <a:schemeClr val="tx1"/>
                </a:solidFill>
              </a:rPr>
              <a:t>SIS Area Report</a:t>
            </a:r>
            <a:endParaRPr lang="en-US" sz="1000" dirty="0">
              <a:solidFill>
                <a:schemeClr val="tx1"/>
              </a:solidFill>
            </a:endParaRPr>
          </a:p>
        </p:txBody>
      </p:sp>
    </p:spTree>
    <p:extLst>
      <p:ext uri="{BB962C8B-B14F-4D97-AF65-F5344CB8AC3E}">
        <p14:creationId xmlns:p14="http://schemas.microsoft.com/office/powerpoint/2010/main" val="1056723819"/>
      </p:ext>
    </p:extLst>
  </p:cSld>
  <p:clrMap bg1="lt1" tx1="dk1" bg2="lt2" tx2="dk2" accent1="accent1" accent2="accent2" accent3="accent3" accent4="accent4" accent5="accent5" accent6="accent6" hlink="hlink" folHlink="folHlink"/>
  <p:sldLayoutIdLst>
    <p:sldLayoutId id="2147483674" r:id="rId1"/>
    <p:sldLayoutId id="2147483675" r:id="rId2"/>
  </p:sldLayoutIdLst>
  <p:hf hdr="0" ftr="0" dt="0"/>
  <p:txStyles>
    <p:titleStyle>
      <a:lvl1pPr algn="ctr" rtl="0" eaLnBrk="0" fontAlgn="base" hangingPunct="0">
        <a:lnSpc>
          <a:spcPct val="90000"/>
        </a:lnSpc>
        <a:spcBef>
          <a:spcPct val="0"/>
        </a:spcBef>
        <a:spcAft>
          <a:spcPct val="0"/>
        </a:spcAft>
        <a:defRPr sz="2500" b="1">
          <a:solidFill>
            <a:schemeClr val="hlink"/>
          </a:solidFill>
          <a:latin typeface="+mj-lt"/>
          <a:ea typeface="+mj-ea"/>
          <a:cs typeface="+mj-cs"/>
        </a:defRPr>
      </a:lvl1pPr>
      <a:lvl2pPr algn="ctr" rtl="0" eaLnBrk="0" fontAlgn="base" hangingPunct="0">
        <a:lnSpc>
          <a:spcPct val="90000"/>
        </a:lnSpc>
        <a:spcBef>
          <a:spcPct val="0"/>
        </a:spcBef>
        <a:spcAft>
          <a:spcPct val="0"/>
        </a:spcAft>
        <a:defRPr sz="2500" b="1">
          <a:solidFill>
            <a:schemeClr val="hlink"/>
          </a:solidFill>
          <a:latin typeface="Arial" charset="0"/>
        </a:defRPr>
      </a:lvl2pPr>
      <a:lvl3pPr algn="ctr" rtl="0" eaLnBrk="0" fontAlgn="base" hangingPunct="0">
        <a:lnSpc>
          <a:spcPct val="90000"/>
        </a:lnSpc>
        <a:spcBef>
          <a:spcPct val="0"/>
        </a:spcBef>
        <a:spcAft>
          <a:spcPct val="0"/>
        </a:spcAft>
        <a:defRPr sz="2500" b="1">
          <a:solidFill>
            <a:schemeClr val="hlink"/>
          </a:solidFill>
          <a:latin typeface="Arial" charset="0"/>
        </a:defRPr>
      </a:lvl3pPr>
      <a:lvl4pPr algn="ctr" rtl="0" eaLnBrk="0" fontAlgn="base" hangingPunct="0">
        <a:lnSpc>
          <a:spcPct val="90000"/>
        </a:lnSpc>
        <a:spcBef>
          <a:spcPct val="0"/>
        </a:spcBef>
        <a:spcAft>
          <a:spcPct val="0"/>
        </a:spcAft>
        <a:defRPr sz="2500" b="1">
          <a:solidFill>
            <a:schemeClr val="hlink"/>
          </a:solidFill>
          <a:latin typeface="Arial" charset="0"/>
        </a:defRPr>
      </a:lvl4pPr>
      <a:lvl5pPr algn="ctr" rtl="0" eaLnBrk="0" fontAlgn="base" hangingPunct="0">
        <a:lnSpc>
          <a:spcPct val="90000"/>
        </a:lnSpc>
        <a:spcBef>
          <a:spcPct val="0"/>
        </a:spcBef>
        <a:spcAft>
          <a:spcPct val="0"/>
        </a:spcAft>
        <a:defRPr sz="2500" b="1">
          <a:solidFill>
            <a:schemeClr val="hlink"/>
          </a:solidFill>
          <a:latin typeface="Arial" charset="0"/>
        </a:defRPr>
      </a:lvl5pPr>
      <a:lvl6pPr marL="457200" algn="ctr" rtl="0" eaLnBrk="0" fontAlgn="base" hangingPunct="0">
        <a:lnSpc>
          <a:spcPct val="90000"/>
        </a:lnSpc>
        <a:spcBef>
          <a:spcPct val="0"/>
        </a:spcBef>
        <a:spcAft>
          <a:spcPct val="0"/>
        </a:spcAft>
        <a:defRPr sz="2500" b="1">
          <a:solidFill>
            <a:schemeClr val="hlink"/>
          </a:solidFill>
          <a:latin typeface="Arial" charset="0"/>
        </a:defRPr>
      </a:lvl6pPr>
      <a:lvl7pPr marL="914400" algn="ctr" rtl="0" eaLnBrk="0" fontAlgn="base" hangingPunct="0">
        <a:lnSpc>
          <a:spcPct val="90000"/>
        </a:lnSpc>
        <a:spcBef>
          <a:spcPct val="0"/>
        </a:spcBef>
        <a:spcAft>
          <a:spcPct val="0"/>
        </a:spcAft>
        <a:defRPr sz="2500" b="1">
          <a:solidFill>
            <a:schemeClr val="hlink"/>
          </a:solidFill>
          <a:latin typeface="Arial" charset="0"/>
        </a:defRPr>
      </a:lvl7pPr>
      <a:lvl8pPr marL="1371600" algn="ctr" rtl="0" eaLnBrk="0" fontAlgn="base" hangingPunct="0">
        <a:lnSpc>
          <a:spcPct val="90000"/>
        </a:lnSpc>
        <a:spcBef>
          <a:spcPct val="0"/>
        </a:spcBef>
        <a:spcAft>
          <a:spcPct val="0"/>
        </a:spcAft>
        <a:defRPr sz="2500" b="1">
          <a:solidFill>
            <a:schemeClr val="hlink"/>
          </a:solidFill>
          <a:latin typeface="Arial" charset="0"/>
        </a:defRPr>
      </a:lvl8pPr>
      <a:lvl9pPr marL="1828800" algn="ctr" rtl="0" eaLnBrk="0" fontAlgn="base" hangingPunct="0">
        <a:lnSpc>
          <a:spcPct val="90000"/>
        </a:lnSpc>
        <a:spcBef>
          <a:spcPct val="0"/>
        </a:spcBef>
        <a:spcAft>
          <a:spcPct val="0"/>
        </a:spcAft>
        <a:defRPr sz="2500" b="1">
          <a:solidFill>
            <a:schemeClr val="hlink"/>
          </a:solidFill>
          <a:latin typeface="Arial" charset="0"/>
        </a:defRPr>
      </a:lvl9pPr>
    </p:titleStyle>
    <p:bodyStyle>
      <a:lvl1pPr marL="230188" indent="-230188" algn="l" rtl="0" eaLnBrk="0" fontAlgn="base" hangingPunct="0">
        <a:lnSpc>
          <a:spcPct val="80000"/>
        </a:lnSpc>
        <a:spcBef>
          <a:spcPct val="10000"/>
        </a:spcBef>
        <a:spcAft>
          <a:spcPct val="10000"/>
        </a:spcAft>
        <a:buSzPct val="125000"/>
        <a:buChar char="•"/>
        <a:defRPr sz="2500" b="1">
          <a:solidFill>
            <a:schemeClr val="tx1"/>
          </a:solidFill>
          <a:latin typeface="+mn-lt"/>
          <a:ea typeface="+mn-ea"/>
          <a:cs typeface="+mn-cs"/>
        </a:defRPr>
      </a:lvl1pPr>
      <a:lvl2pPr marL="568325" indent="-222250" algn="l" rtl="0" eaLnBrk="0" fontAlgn="base" hangingPunct="0">
        <a:lnSpc>
          <a:spcPct val="80000"/>
        </a:lnSpc>
        <a:spcBef>
          <a:spcPct val="10000"/>
        </a:spcBef>
        <a:spcAft>
          <a:spcPct val="10000"/>
        </a:spcAft>
        <a:buSzPct val="125000"/>
        <a:buChar char="•"/>
        <a:defRPr sz="2200" b="1">
          <a:solidFill>
            <a:schemeClr val="tx1"/>
          </a:solidFill>
          <a:latin typeface="+mn-lt"/>
        </a:defRPr>
      </a:lvl2pPr>
      <a:lvl3pPr marL="914400" indent="-231775" algn="l" rtl="0" eaLnBrk="0" fontAlgn="base" hangingPunct="0">
        <a:lnSpc>
          <a:spcPct val="80000"/>
        </a:lnSpc>
        <a:spcBef>
          <a:spcPct val="10000"/>
        </a:spcBef>
        <a:spcAft>
          <a:spcPct val="10000"/>
        </a:spcAft>
        <a:buSzPct val="125000"/>
        <a:buChar char="-"/>
        <a:defRPr sz="2400" b="1">
          <a:solidFill>
            <a:schemeClr val="tx1"/>
          </a:solidFill>
          <a:latin typeface="+mn-lt"/>
        </a:defRPr>
      </a:lvl3pPr>
      <a:lvl4pPr marL="1260475" indent="-231775" algn="l" rtl="0" eaLnBrk="0" fontAlgn="base" hangingPunct="0">
        <a:lnSpc>
          <a:spcPct val="80000"/>
        </a:lnSpc>
        <a:spcBef>
          <a:spcPct val="10000"/>
        </a:spcBef>
        <a:spcAft>
          <a:spcPct val="10000"/>
        </a:spcAft>
        <a:buSzPct val="125000"/>
        <a:buChar char="-"/>
        <a:defRPr sz="2000" b="1">
          <a:solidFill>
            <a:schemeClr val="tx1"/>
          </a:solidFill>
          <a:latin typeface="+mn-lt"/>
        </a:defRPr>
      </a:lvl4pPr>
      <a:lvl5pPr marL="1597025" indent="-220663" algn="l" rtl="0" eaLnBrk="0" fontAlgn="base" hangingPunct="0">
        <a:lnSpc>
          <a:spcPct val="80000"/>
        </a:lnSpc>
        <a:spcBef>
          <a:spcPct val="10000"/>
        </a:spcBef>
        <a:spcAft>
          <a:spcPct val="10000"/>
        </a:spcAft>
        <a:buSzPct val="125000"/>
        <a:buChar char="•"/>
        <a:defRPr sz="2000" b="1">
          <a:solidFill>
            <a:schemeClr val="tx1"/>
          </a:solidFill>
          <a:latin typeface="+mn-lt"/>
        </a:defRPr>
      </a:lvl5pPr>
      <a:lvl6pPr marL="2054225" indent="-220663" algn="l" rtl="0" eaLnBrk="0" fontAlgn="base" hangingPunct="0">
        <a:lnSpc>
          <a:spcPct val="80000"/>
        </a:lnSpc>
        <a:spcBef>
          <a:spcPct val="10000"/>
        </a:spcBef>
        <a:spcAft>
          <a:spcPct val="10000"/>
        </a:spcAft>
        <a:buSzPct val="125000"/>
        <a:buChar char="•"/>
        <a:defRPr b="1">
          <a:solidFill>
            <a:schemeClr val="tx1"/>
          </a:solidFill>
          <a:latin typeface="+mn-lt"/>
        </a:defRPr>
      </a:lvl6pPr>
      <a:lvl7pPr marL="2511425" indent="-220663" algn="l" rtl="0" eaLnBrk="0" fontAlgn="base" hangingPunct="0">
        <a:lnSpc>
          <a:spcPct val="80000"/>
        </a:lnSpc>
        <a:spcBef>
          <a:spcPct val="10000"/>
        </a:spcBef>
        <a:spcAft>
          <a:spcPct val="10000"/>
        </a:spcAft>
        <a:buSzPct val="125000"/>
        <a:buChar char="•"/>
        <a:defRPr b="1">
          <a:solidFill>
            <a:schemeClr val="tx1"/>
          </a:solidFill>
          <a:latin typeface="+mn-lt"/>
        </a:defRPr>
      </a:lvl7pPr>
      <a:lvl8pPr marL="2968625" indent="-220663" algn="l" rtl="0" eaLnBrk="0" fontAlgn="base" hangingPunct="0">
        <a:lnSpc>
          <a:spcPct val="80000"/>
        </a:lnSpc>
        <a:spcBef>
          <a:spcPct val="10000"/>
        </a:spcBef>
        <a:spcAft>
          <a:spcPct val="10000"/>
        </a:spcAft>
        <a:buSzPct val="125000"/>
        <a:buChar char="•"/>
        <a:defRPr b="1">
          <a:solidFill>
            <a:schemeClr val="tx1"/>
          </a:solidFill>
          <a:latin typeface="+mn-lt"/>
        </a:defRPr>
      </a:lvl8pPr>
      <a:lvl9pPr marL="3425825" indent="-220663" algn="l" rtl="0" eaLnBrk="0" fontAlgn="base" hangingPunct="0">
        <a:lnSpc>
          <a:spcPct val="80000"/>
        </a:lnSpc>
        <a:spcBef>
          <a:spcPct val="10000"/>
        </a:spcBef>
        <a:spcAft>
          <a:spcPct val="10000"/>
        </a:spcAft>
        <a:buSzPct val="125000"/>
        <a:buChar char="•"/>
        <a:defRPr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38740" y="2584090"/>
            <a:ext cx="5991180" cy="1815882"/>
          </a:xfrm>
          <a:prstGeom prst="rect">
            <a:avLst/>
          </a:prstGeom>
          <a:noFill/>
        </p:spPr>
        <p:txBody>
          <a:bodyPr wrap="square" rtlCol="0">
            <a:spAutoFit/>
          </a:bodyPr>
          <a:lstStyle/>
          <a:p>
            <a:r>
              <a:rPr lang="en-US" sz="2800" dirty="0"/>
              <a:t>Space Internetworking Services</a:t>
            </a:r>
          </a:p>
          <a:p>
            <a:r>
              <a:rPr lang="en-US" sz="2800" dirty="0"/>
              <a:t>Area Report</a:t>
            </a:r>
          </a:p>
          <a:p>
            <a:endParaRPr lang="en-US" sz="2800" dirty="0"/>
          </a:p>
          <a:p>
            <a:r>
              <a:rPr lang="en-US" sz="1400" b="0" dirty="0"/>
              <a:t>Tomaso de Cola (Area Director)</a:t>
            </a:r>
          </a:p>
          <a:p>
            <a:r>
              <a:rPr lang="en-US" sz="1400" b="0" dirty="0"/>
              <a:t>Rodney Grubbs (Area Deputy Director)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p:cNvSpPr>
          <p:nvPr/>
        </p:nvSpPr>
        <p:spPr bwMode="auto">
          <a:xfrm>
            <a:off x="135731" y="625435"/>
            <a:ext cx="8872537" cy="607894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ormAutofit/>
          </a:bodyPr>
          <a:lstStyle/>
          <a:p>
            <a:pPr>
              <a:lnSpc>
                <a:spcPct val="120000"/>
              </a:lnSpc>
              <a:spcBef>
                <a:spcPts val="0"/>
              </a:spcBef>
              <a:buSzPct val="95000"/>
            </a:pPr>
            <a:r>
              <a:rPr lang="en-US" sz="1400" dirty="0"/>
              <a:t>Working Group Status:  Orange is the New Blue</a:t>
            </a:r>
            <a:endParaRPr lang="en-US" sz="1400" b="0" dirty="0"/>
          </a:p>
          <a:p>
            <a:pPr defTabSz="914400">
              <a:lnSpc>
                <a:spcPct val="120000"/>
              </a:lnSpc>
              <a:spcBef>
                <a:spcPts val="0"/>
              </a:spcBef>
            </a:pPr>
            <a:endParaRPr lang="en-US" sz="1400" dirty="0"/>
          </a:p>
          <a:p>
            <a:pPr defTabSz="914400">
              <a:lnSpc>
                <a:spcPct val="120000"/>
              </a:lnSpc>
              <a:spcBef>
                <a:spcPts val="0"/>
              </a:spcBef>
            </a:pPr>
            <a:r>
              <a:rPr lang="en-US" sz="1400" b="0" dirty="0">
                <a:latin typeface="Arial" pitchFamily="34" charset="0"/>
                <a:cs typeface="Arial" pitchFamily="34" charset="0"/>
                <a:sym typeface="Wingdings" pitchFamily="2" charset="2"/>
              </a:rPr>
              <a:t>The DTN Working Group reviewed upcoming Agency missions to identify DTN capability requirements and timelines to serve as the basis for reevaluating and rescheduling current and draft DTN WG Work Items</a:t>
            </a:r>
          </a:p>
        </p:txBody>
      </p:sp>
      <p:sp>
        <p:nvSpPr>
          <p:cNvPr id="6147" name="AutoShape 3"/>
          <p:cNvSpPr>
            <a:spLocks/>
          </p:cNvSpPr>
          <p:nvPr/>
        </p:nvSpPr>
        <p:spPr bwMode="auto">
          <a:xfrm>
            <a:off x="885120" y="126170"/>
            <a:ext cx="706652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marL="457200" lvl="1" algn="ctr" defTabSz="914400">
              <a:lnSpc>
                <a:spcPct val="90000"/>
              </a:lnSpc>
              <a:spcBef>
                <a:spcPts val="1600"/>
              </a:spcBef>
            </a:pPr>
            <a:r>
              <a:rPr lang="en-US" sz="2800" b="1" dirty="0"/>
              <a:t>SIS-DTN Executive Summary (1/4) </a:t>
            </a:r>
            <a:endParaRPr lang="en-US" dirty="0"/>
          </a:p>
        </p:txBody>
      </p:sp>
      <p:graphicFrame>
        <p:nvGraphicFramePr>
          <p:cNvPr id="3" name="Table 3">
            <a:extLst>
              <a:ext uri="{FF2B5EF4-FFF2-40B4-BE49-F238E27FC236}">
                <a16:creationId xmlns:a16="http://schemas.microsoft.com/office/drawing/2014/main" id="{EC8F57EB-1CE2-DFCC-87E2-354E412C1736}"/>
              </a:ext>
            </a:extLst>
          </p:cNvPr>
          <p:cNvGraphicFramePr>
            <a:graphicFrameLocks noGrp="1"/>
          </p:cNvGraphicFramePr>
          <p:nvPr>
            <p:extLst>
              <p:ext uri="{D42A27DB-BD31-4B8C-83A1-F6EECF244321}">
                <p14:modId xmlns:p14="http://schemas.microsoft.com/office/powerpoint/2010/main" val="3117156896"/>
              </p:ext>
            </p:extLst>
          </p:nvPr>
        </p:nvGraphicFramePr>
        <p:xfrm>
          <a:off x="1000335" y="1777585"/>
          <a:ext cx="6912900" cy="4704080"/>
        </p:xfrm>
        <a:graphic>
          <a:graphicData uri="http://schemas.openxmlformats.org/drawingml/2006/table">
            <a:tbl>
              <a:tblPr firstRow="1" bandRow="1">
                <a:tableStyleId>{5C22544A-7EE6-4342-B048-85BDC9FD1C3A}</a:tableStyleId>
              </a:tblPr>
              <a:tblGrid>
                <a:gridCol w="3648475">
                  <a:extLst>
                    <a:ext uri="{9D8B030D-6E8A-4147-A177-3AD203B41FA5}">
                      <a16:colId xmlns:a16="http://schemas.microsoft.com/office/drawing/2014/main" val="4092973068"/>
                    </a:ext>
                  </a:extLst>
                </a:gridCol>
                <a:gridCol w="1613010">
                  <a:extLst>
                    <a:ext uri="{9D8B030D-6E8A-4147-A177-3AD203B41FA5}">
                      <a16:colId xmlns:a16="http://schemas.microsoft.com/office/drawing/2014/main" val="1966941699"/>
                    </a:ext>
                  </a:extLst>
                </a:gridCol>
                <a:gridCol w="1651415">
                  <a:extLst>
                    <a:ext uri="{9D8B030D-6E8A-4147-A177-3AD203B41FA5}">
                      <a16:colId xmlns:a16="http://schemas.microsoft.com/office/drawing/2014/main" val="1234190318"/>
                    </a:ext>
                  </a:extLst>
                </a:gridCol>
              </a:tblGrid>
              <a:tr h="370840">
                <a:tc>
                  <a:txBody>
                    <a:bodyPr/>
                    <a:lstStyle/>
                    <a:p>
                      <a:r>
                        <a:rPr lang="en-US" sz="1400" dirty="0"/>
                        <a:t>Work Item</a:t>
                      </a:r>
                    </a:p>
                  </a:txBody>
                  <a:tcPr/>
                </a:tc>
                <a:tc>
                  <a:txBody>
                    <a:bodyPr/>
                    <a:lstStyle/>
                    <a:p>
                      <a:r>
                        <a:rPr lang="en-US" sz="1400" dirty="0"/>
                        <a:t>Mission: Need/Want</a:t>
                      </a:r>
                    </a:p>
                  </a:txBody>
                  <a:tcPr/>
                </a:tc>
                <a:tc>
                  <a:txBody>
                    <a:bodyPr/>
                    <a:lstStyle/>
                    <a:p>
                      <a:r>
                        <a:rPr lang="en-US" sz="1400" dirty="0"/>
                        <a:t>Date</a:t>
                      </a:r>
                    </a:p>
                  </a:txBody>
                  <a:tcPr/>
                </a:tc>
                <a:extLst>
                  <a:ext uri="{0D108BD9-81ED-4DB2-BD59-A6C34878D82A}">
                    <a16:rowId xmlns:a16="http://schemas.microsoft.com/office/drawing/2014/main" val="4007405874"/>
                  </a:ext>
                </a:extLst>
              </a:tr>
              <a:tr h="370840">
                <a:tc>
                  <a:txBody>
                    <a:bodyPr/>
                    <a:lstStyle/>
                    <a:p>
                      <a:r>
                        <a:rPr lang="en-US" sz="1400" dirty="0"/>
                        <a:t>BPv7</a:t>
                      </a:r>
                    </a:p>
                  </a:txBody>
                  <a:tcPr/>
                </a:tc>
                <a:tc>
                  <a:txBody>
                    <a:bodyPr/>
                    <a:lstStyle/>
                    <a:p>
                      <a:r>
                        <a:rPr lang="en-US" sz="1100" kern="1200" dirty="0">
                          <a:solidFill>
                            <a:schemeClr val="dk1"/>
                          </a:solidFill>
                          <a:effectLst/>
                          <a:latin typeface="+mn-lt"/>
                          <a:ea typeface="+mn-ea"/>
                          <a:cs typeface="+mn-cs"/>
                        </a:rPr>
                        <a:t>DSN – W</a:t>
                      </a:r>
                    </a:p>
                    <a:p>
                      <a:r>
                        <a:rPr lang="en-US" sz="1000" dirty="0"/>
                        <a:t>ISS – W</a:t>
                      </a:r>
                    </a:p>
                    <a:p>
                      <a:r>
                        <a:rPr lang="en-US" sz="1000" dirty="0"/>
                        <a:t>LCRNS – N</a:t>
                      </a:r>
                    </a:p>
                    <a:p>
                      <a:r>
                        <a:rPr lang="en-US" sz="1000" dirty="0"/>
                        <a:t>Moonlight – N</a:t>
                      </a:r>
                    </a:p>
                  </a:txBody>
                  <a:tcPr/>
                </a:tc>
                <a:tc>
                  <a:txBody>
                    <a:bodyPr/>
                    <a:lstStyle/>
                    <a:p>
                      <a:r>
                        <a:rPr lang="en-US" sz="1000" dirty="0"/>
                        <a:t>Now</a:t>
                      </a:r>
                    </a:p>
                    <a:p>
                      <a:r>
                        <a:rPr lang="en-US" sz="1000" dirty="0"/>
                        <a:t>Now</a:t>
                      </a:r>
                    </a:p>
                    <a:p>
                      <a:r>
                        <a:rPr lang="en-US" sz="1050" dirty="0"/>
                        <a:t>Now</a:t>
                      </a:r>
                    </a:p>
                    <a:p>
                      <a:r>
                        <a:rPr lang="en-US" sz="1050" dirty="0"/>
                        <a:t>Now</a:t>
                      </a:r>
                      <a:endParaRPr lang="en-US" sz="1100" dirty="0"/>
                    </a:p>
                  </a:txBody>
                  <a:tcPr/>
                </a:tc>
                <a:extLst>
                  <a:ext uri="{0D108BD9-81ED-4DB2-BD59-A6C34878D82A}">
                    <a16:rowId xmlns:a16="http://schemas.microsoft.com/office/drawing/2014/main" val="3827856322"/>
                  </a:ext>
                </a:extLst>
              </a:tr>
              <a:tr h="370840">
                <a:tc>
                  <a:txBody>
                    <a:bodyPr/>
                    <a:lstStyle/>
                    <a:p>
                      <a:r>
                        <a:rPr lang="en-US" sz="1400" dirty="0" err="1"/>
                        <a:t>BPSec</a:t>
                      </a:r>
                      <a:r>
                        <a:rPr lang="en-US" sz="1400" dirty="0"/>
                        <a:t> </a:t>
                      </a:r>
                      <a:r>
                        <a:rPr lang="en-US" sz="1100" dirty="0"/>
                        <a:t>(Blue Book + CCSDS </a:t>
                      </a:r>
                      <a:r>
                        <a:rPr lang="en-US" sz="1100" dirty="0" err="1"/>
                        <a:t>BPSec</a:t>
                      </a:r>
                      <a:r>
                        <a:rPr lang="en-US" sz="1100" dirty="0"/>
                        <a:t> Default Security Contexts + </a:t>
                      </a:r>
                      <a:r>
                        <a:rPr lang="en-US" sz="1100" dirty="0" err="1"/>
                        <a:t>BPSec</a:t>
                      </a:r>
                      <a:r>
                        <a:rPr lang="en-US" sz="1100" dirty="0"/>
                        <a:t> Interoperability Testing)</a:t>
                      </a:r>
                      <a:endParaRPr lang="en-US" sz="1400" dirty="0"/>
                    </a:p>
                  </a:txBody>
                  <a:tcPr/>
                </a:tc>
                <a:tc>
                  <a:txBody>
                    <a:bodyPr/>
                    <a:lstStyle/>
                    <a:p>
                      <a:r>
                        <a:rPr lang="en-US" sz="1000" dirty="0"/>
                        <a:t>Moonlight - W</a:t>
                      </a:r>
                    </a:p>
                    <a:p>
                      <a:r>
                        <a:rPr lang="en-US" sz="1000" dirty="0"/>
                        <a:t>DSN - W</a:t>
                      </a:r>
                    </a:p>
                    <a:p>
                      <a:r>
                        <a:rPr lang="en-US" sz="1000" dirty="0"/>
                        <a:t>ESTRACK - W</a:t>
                      </a:r>
                    </a:p>
                    <a:p>
                      <a:r>
                        <a:rPr lang="en-US" sz="1000" dirty="0"/>
                        <a:t>ISS – W</a:t>
                      </a:r>
                    </a:p>
                  </a:txBody>
                  <a:tcPr/>
                </a:tc>
                <a:tc>
                  <a:txBody>
                    <a:bodyPr/>
                    <a:lstStyle/>
                    <a:p>
                      <a:r>
                        <a:rPr lang="en-US" sz="1000" dirty="0"/>
                        <a:t>2024</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2024</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2024</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2024</a:t>
                      </a:r>
                    </a:p>
                  </a:txBody>
                  <a:tcPr/>
                </a:tc>
                <a:extLst>
                  <a:ext uri="{0D108BD9-81ED-4DB2-BD59-A6C34878D82A}">
                    <a16:rowId xmlns:a16="http://schemas.microsoft.com/office/drawing/2014/main" val="2630992232"/>
                  </a:ext>
                </a:extLst>
              </a:tr>
              <a:tr h="370840">
                <a:tc>
                  <a:txBody>
                    <a:bodyPr/>
                    <a:lstStyle/>
                    <a:p>
                      <a:r>
                        <a:rPr lang="en-US" sz="1400" kern="1200" dirty="0">
                          <a:solidFill>
                            <a:schemeClr val="dk1"/>
                          </a:solidFill>
                          <a:effectLst/>
                          <a:latin typeface="+mn-lt"/>
                          <a:ea typeface="+mn-ea"/>
                          <a:cs typeface="+mn-cs"/>
                        </a:rPr>
                        <a:t>Compressed Bundle Reporting</a:t>
                      </a:r>
                      <a:endParaRPr lang="en-US" sz="1400" dirty="0"/>
                    </a:p>
                  </a:txBody>
                  <a:tcPr/>
                </a:tc>
                <a:tc>
                  <a:txBody>
                    <a:bodyPr/>
                    <a:lstStyle/>
                    <a:p>
                      <a:r>
                        <a:rPr lang="en-US" sz="1000" kern="1200" dirty="0">
                          <a:solidFill>
                            <a:schemeClr val="dk1"/>
                          </a:solidFill>
                          <a:effectLst/>
                          <a:latin typeface="+mn-lt"/>
                          <a:ea typeface="+mn-ea"/>
                          <a:cs typeface="+mn-cs"/>
                        </a:rPr>
                        <a:t>Lunar-related RFPs - N</a:t>
                      </a:r>
                    </a:p>
                    <a:p>
                      <a:r>
                        <a:rPr lang="en-US" sz="1000" kern="1200" dirty="0">
                          <a:solidFill>
                            <a:schemeClr val="dk1"/>
                          </a:solidFill>
                          <a:effectLst/>
                          <a:latin typeface="+mn-lt"/>
                          <a:ea typeface="+mn-ea"/>
                          <a:cs typeface="+mn-cs"/>
                        </a:rPr>
                        <a:t>Earth Observation - W</a:t>
                      </a:r>
                    </a:p>
                    <a:p>
                      <a:r>
                        <a:rPr lang="en-US" sz="1000" kern="1200" dirty="0">
                          <a:solidFill>
                            <a:schemeClr val="dk1"/>
                          </a:solidFill>
                          <a:effectLst/>
                          <a:latin typeface="+mn-lt"/>
                          <a:ea typeface="+mn-ea"/>
                          <a:cs typeface="+mn-cs"/>
                        </a:rPr>
                        <a:t>Moonlight - N</a:t>
                      </a:r>
                    </a:p>
                    <a:p>
                      <a:r>
                        <a:rPr lang="en-US" sz="1000" kern="1200" dirty="0">
                          <a:solidFill>
                            <a:schemeClr val="dk1"/>
                          </a:solidFill>
                          <a:effectLst/>
                          <a:latin typeface="+mn-lt"/>
                          <a:ea typeface="+mn-ea"/>
                          <a:cs typeface="+mn-cs"/>
                        </a:rPr>
                        <a:t>Mars Relay Network - W</a:t>
                      </a:r>
                      <a:endParaRPr lang="en-US" sz="1000" dirty="0"/>
                    </a:p>
                  </a:txBody>
                  <a:tcPr/>
                </a:tc>
                <a:tc>
                  <a:txBody>
                    <a:bodyPr/>
                    <a:lstStyle/>
                    <a:p>
                      <a:r>
                        <a:rPr lang="en-US" sz="1000" dirty="0"/>
                        <a:t>Orange - Fall 2023</a:t>
                      </a:r>
                    </a:p>
                    <a:p>
                      <a:r>
                        <a:rPr lang="en-US" sz="1000" dirty="0"/>
                        <a:t>2025</a:t>
                      </a:r>
                    </a:p>
                    <a:p>
                      <a:r>
                        <a:rPr lang="en-US" sz="1000" dirty="0"/>
                        <a:t>Orange - Fall 2023</a:t>
                      </a:r>
                    </a:p>
                    <a:p>
                      <a:r>
                        <a:rPr lang="en-US" sz="1000" dirty="0"/>
                        <a:t>IOC 2030+</a:t>
                      </a:r>
                    </a:p>
                  </a:txBody>
                  <a:tcPr/>
                </a:tc>
                <a:extLst>
                  <a:ext uri="{0D108BD9-81ED-4DB2-BD59-A6C34878D82A}">
                    <a16:rowId xmlns:a16="http://schemas.microsoft.com/office/drawing/2014/main" val="2124802468"/>
                  </a:ext>
                </a:extLst>
              </a:tr>
              <a:tr h="370840">
                <a:tc>
                  <a:txBody>
                    <a:bodyPr/>
                    <a:lstStyle/>
                    <a:p>
                      <a:r>
                        <a:rPr lang="en-US" sz="1400" dirty="0"/>
                        <a:t>DTN Multipoint Delivery:</a:t>
                      </a:r>
                      <a:br>
                        <a:rPr lang="en-US" sz="1400" dirty="0"/>
                      </a:br>
                      <a:r>
                        <a:rPr lang="en-US" sz="1100" dirty="0"/>
                        <a:t>IMC URI &amp; BPv7 protocol extensions</a:t>
                      </a:r>
                      <a:endParaRPr lang="en-US" sz="1000" dirty="0"/>
                    </a:p>
                  </a:txBody>
                  <a:tcPr/>
                </a:tc>
                <a:tc>
                  <a:txBody>
                    <a:bodyPr/>
                    <a:lstStyle/>
                    <a:p>
                      <a:r>
                        <a:rPr lang="en-US" sz="1000" dirty="0"/>
                        <a:t>ISS-MTB - W</a:t>
                      </a:r>
                    </a:p>
                    <a:p>
                      <a:r>
                        <a:rPr lang="en-US" sz="1000" dirty="0"/>
                        <a:t>Lunar Relay – N</a:t>
                      </a:r>
                    </a:p>
                  </a:txBody>
                  <a:tcPr/>
                </a:tc>
                <a:tc>
                  <a:txBody>
                    <a:bodyPr/>
                    <a:lstStyle/>
                    <a:p>
                      <a:endParaRPr lang="en-US" sz="1000" dirty="0"/>
                    </a:p>
                    <a:p>
                      <a:r>
                        <a:rPr lang="en-US" sz="1000" dirty="0"/>
                        <a:t>Orange 12/2023</a:t>
                      </a:r>
                    </a:p>
                  </a:txBody>
                  <a:tcPr/>
                </a:tc>
                <a:extLst>
                  <a:ext uri="{0D108BD9-81ED-4DB2-BD59-A6C34878D82A}">
                    <a16:rowId xmlns:a16="http://schemas.microsoft.com/office/drawing/2014/main" val="586449003"/>
                  </a:ext>
                </a:extLst>
              </a:tr>
              <a:tr h="370840">
                <a:tc>
                  <a:txBody>
                    <a:bodyPr/>
                    <a:lstStyle/>
                    <a:p>
                      <a:r>
                        <a:rPr lang="en-US" sz="1400" dirty="0" err="1"/>
                        <a:t>NetMgt</a:t>
                      </a:r>
                      <a:r>
                        <a:rPr lang="en-US" sz="1400" dirty="0"/>
                        <a:t> ADMs (BPv7 Core ADMs)</a:t>
                      </a:r>
                    </a:p>
                    <a:p>
                      <a:r>
                        <a:rPr lang="en-US" sz="1000" dirty="0"/>
                        <a:t>BPv7 CLA ADMs</a:t>
                      </a:r>
                    </a:p>
                  </a:txBody>
                  <a:tcPr/>
                </a:tc>
                <a:tc>
                  <a:txBody>
                    <a:bodyPr/>
                    <a:lstStyle/>
                    <a:p>
                      <a:r>
                        <a:rPr lang="en-US" sz="1000" dirty="0"/>
                        <a:t>Lunar-related RFPs</a:t>
                      </a:r>
                    </a:p>
                  </a:txBody>
                  <a:tcPr/>
                </a:tc>
                <a:tc>
                  <a:txBody>
                    <a:bodyPr/>
                    <a:lstStyle/>
                    <a:p>
                      <a:r>
                        <a:rPr lang="en-US" sz="1000" dirty="0"/>
                        <a:t>Cover Sheet/IETF External Dependency</a:t>
                      </a:r>
                    </a:p>
                  </a:txBody>
                  <a:tcPr/>
                </a:tc>
                <a:extLst>
                  <a:ext uri="{0D108BD9-81ED-4DB2-BD59-A6C34878D82A}">
                    <a16:rowId xmlns:a16="http://schemas.microsoft.com/office/drawing/2014/main" val="2772375289"/>
                  </a:ext>
                </a:extLst>
              </a:tr>
              <a:tr h="370840">
                <a:tc>
                  <a:txBody>
                    <a:bodyPr/>
                    <a:lstStyle/>
                    <a:p>
                      <a:r>
                        <a:rPr lang="en-US" sz="1400" dirty="0"/>
                        <a:t>New:  Hooke Transmission Protocol</a:t>
                      </a:r>
                    </a:p>
                  </a:txBody>
                  <a:tcPr/>
                </a:tc>
                <a:tc>
                  <a:txBody>
                    <a:bodyPr/>
                    <a:lstStyle/>
                    <a:p>
                      <a:r>
                        <a:rPr lang="en-US" sz="1000" dirty="0"/>
                        <a:t>R&amp;D - W</a:t>
                      </a:r>
                    </a:p>
                  </a:txBody>
                  <a:tcPr/>
                </a:tc>
                <a:tc>
                  <a:txBody>
                    <a:bodyPr/>
                    <a:lstStyle/>
                    <a:p>
                      <a:r>
                        <a:rPr lang="en-US" sz="1000" dirty="0"/>
                        <a:t>Orange – 12/2023</a:t>
                      </a:r>
                    </a:p>
                  </a:txBody>
                  <a:tcPr/>
                </a:tc>
                <a:extLst>
                  <a:ext uri="{0D108BD9-81ED-4DB2-BD59-A6C34878D82A}">
                    <a16:rowId xmlns:a16="http://schemas.microsoft.com/office/drawing/2014/main" val="2205607867"/>
                  </a:ext>
                </a:extLst>
              </a:tr>
              <a:tr h="370840">
                <a:tc>
                  <a:txBody>
                    <a:bodyPr/>
                    <a:lstStyle/>
                    <a:p>
                      <a:r>
                        <a:rPr lang="en-US" sz="1400" kern="1200" dirty="0">
                          <a:solidFill>
                            <a:schemeClr val="dk1"/>
                          </a:solidFill>
                          <a:effectLst/>
                          <a:latin typeface="+mn-lt"/>
                          <a:ea typeface="+mn-ea"/>
                          <a:cs typeface="+mn-cs"/>
                        </a:rPr>
                        <a:t>IETF IPN Revised Naming (URI) Scheme</a:t>
                      </a:r>
                      <a:endParaRPr lang="en-US" sz="1400" dirty="0"/>
                    </a:p>
                  </a:txBody>
                  <a:tcPr/>
                </a:tc>
                <a:tc>
                  <a:txBody>
                    <a:bodyPr/>
                    <a:lstStyle/>
                    <a:p>
                      <a:r>
                        <a:rPr lang="en-US" sz="1000" kern="1200" dirty="0">
                          <a:solidFill>
                            <a:schemeClr val="dk1"/>
                          </a:solidFill>
                          <a:effectLst/>
                          <a:latin typeface="+mn-lt"/>
                          <a:ea typeface="+mn-ea"/>
                          <a:cs typeface="+mn-cs"/>
                        </a:rPr>
                        <a:t>Unknown</a:t>
                      </a:r>
                      <a:endParaRPr lang="en-US"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dk1"/>
                          </a:solidFill>
                          <a:effectLst/>
                          <a:latin typeface="+mn-lt"/>
                          <a:ea typeface="+mn-ea"/>
                          <a:cs typeface="+mn-cs"/>
                        </a:rPr>
                        <a:t>5-year BPv7 review</a:t>
                      </a:r>
                      <a:endParaRPr lang="en-US" sz="1800" kern="1200" dirty="0">
                        <a:solidFill>
                          <a:schemeClr val="dk1"/>
                        </a:solidFill>
                        <a:effectLst/>
                        <a:latin typeface="+mn-lt"/>
                        <a:ea typeface="+mn-ea"/>
                        <a:cs typeface="+mn-cs"/>
                      </a:endParaRPr>
                    </a:p>
                  </a:txBody>
                  <a:tcPr/>
                </a:tc>
                <a:extLst>
                  <a:ext uri="{0D108BD9-81ED-4DB2-BD59-A6C34878D82A}">
                    <a16:rowId xmlns:a16="http://schemas.microsoft.com/office/drawing/2014/main" val="2877906178"/>
                  </a:ext>
                </a:extLst>
              </a:tr>
              <a:tr h="370840">
                <a:tc>
                  <a:txBody>
                    <a:bodyPr/>
                    <a:lstStyle/>
                    <a:p>
                      <a:r>
                        <a:rPr lang="en-US" sz="1400" dirty="0" err="1"/>
                        <a:t>NetMgt</a:t>
                      </a:r>
                      <a:r>
                        <a:rPr lang="en-US" sz="1400" dirty="0"/>
                        <a:t> Interoperable Protocols</a:t>
                      </a:r>
                    </a:p>
                  </a:txBody>
                  <a:tcPr/>
                </a:tc>
                <a:tc>
                  <a:txBody>
                    <a:bodyPr/>
                    <a:lstStyle/>
                    <a:p>
                      <a:r>
                        <a:rPr lang="en-US" sz="1000" kern="1200" dirty="0">
                          <a:solidFill>
                            <a:schemeClr val="dk1"/>
                          </a:solidFill>
                          <a:effectLst/>
                          <a:latin typeface="+mn-lt"/>
                          <a:ea typeface="+mn-ea"/>
                          <a:cs typeface="+mn-cs"/>
                        </a:rPr>
                        <a:t>ISS - W</a:t>
                      </a:r>
                    </a:p>
                    <a:p>
                      <a:r>
                        <a:rPr lang="en-US" sz="1000" kern="1200" dirty="0">
                          <a:solidFill>
                            <a:schemeClr val="dk1"/>
                          </a:solidFill>
                          <a:effectLst/>
                          <a:latin typeface="+mn-lt"/>
                          <a:ea typeface="+mn-ea"/>
                          <a:cs typeface="+mn-cs"/>
                        </a:rPr>
                        <a:t>Gateway – W</a:t>
                      </a:r>
                      <a:endParaRPr lang="en-US" sz="1000" dirty="0"/>
                    </a:p>
                  </a:txBody>
                  <a:tcPr/>
                </a:tc>
                <a:tc>
                  <a:txBody>
                    <a:bodyPr/>
                    <a:lstStyle/>
                    <a:p>
                      <a:endParaRPr lang="en-US" sz="1000" dirty="0"/>
                    </a:p>
                    <a:p>
                      <a:r>
                        <a:rPr lang="en-US" sz="1000" dirty="0"/>
                        <a:t>2030+</a:t>
                      </a:r>
                    </a:p>
                  </a:txBody>
                  <a:tcPr/>
                </a:tc>
                <a:extLst>
                  <a:ext uri="{0D108BD9-81ED-4DB2-BD59-A6C34878D82A}">
                    <a16:rowId xmlns:a16="http://schemas.microsoft.com/office/drawing/2014/main" val="3924566703"/>
                  </a:ext>
                </a:extLst>
              </a:tr>
            </a:tbl>
          </a:graphicData>
        </a:graphic>
      </p:graphicFrame>
    </p:spTree>
    <p:extLst>
      <p:ext uri="{BB962C8B-B14F-4D97-AF65-F5344CB8AC3E}">
        <p14:creationId xmlns:p14="http://schemas.microsoft.com/office/powerpoint/2010/main" val="833984852"/>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a:extLst>
              <a:ext uri="{FF2B5EF4-FFF2-40B4-BE49-F238E27FC236}">
                <a16:creationId xmlns:a16="http://schemas.microsoft.com/office/drawing/2014/main" id="{61AF7F1C-D952-440B-A8FC-10E8A20D71A9}"/>
              </a:ext>
            </a:extLst>
          </p:cNvPr>
          <p:cNvSpPr>
            <a:spLocks/>
          </p:cNvSpPr>
          <p:nvPr/>
        </p:nvSpPr>
        <p:spPr bwMode="auto">
          <a:xfrm>
            <a:off x="885120" y="126170"/>
            <a:ext cx="706652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marL="457200" lvl="1" algn="ctr" defTabSz="914400">
              <a:lnSpc>
                <a:spcPct val="90000"/>
              </a:lnSpc>
              <a:spcBef>
                <a:spcPts val="1600"/>
              </a:spcBef>
            </a:pPr>
            <a:r>
              <a:rPr lang="en-US" sz="2800" b="1" dirty="0"/>
              <a:t>SIS-DTN Executive Summary (2/4) </a:t>
            </a:r>
            <a:endParaRPr lang="en-US" dirty="0"/>
          </a:p>
        </p:txBody>
      </p:sp>
      <p:sp>
        <p:nvSpPr>
          <p:cNvPr id="3" name="Rectangle 2">
            <a:extLst>
              <a:ext uri="{FF2B5EF4-FFF2-40B4-BE49-F238E27FC236}">
                <a16:creationId xmlns:a16="http://schemas.microsoft.com/office/drawing/2014/main" id="{3951947D-C840-459C-A197-A1CCDC9E4992}"/>
              </a:ext>
            </a:extLst>
          </p:cNvPr>
          <p:cNvSpPr/>
          <p:nvPr/>
        </p:nvSpPr>
        <p:spPr>
          <a:xfrm>
            <a:off x="117020" y="648155"/>
            <a:ext cx="8756340" cy="6187143"/>
          </a:xfrm>
          <a:prstGeom prst="rect">
            <a:avLst/>
          </a:prstGeom>
        </p:spPr>
        <p:txBody>
          <a:bodyPr wrap="square">
            <a:spAutoFit/>
          </a:bodyPr>
          <a:lstStyle/>
          <a:p>
            <a:pPr defTabSz="914400">
              <a:spcBef>
                <a:spcPts val="0"/>
              </a:spcBef>
            </a:pPr>
            <a:r>
              <a:rPr lang="en-US" sz="1400" dirty="0">
                <a:sym typeface="Wingdings" pitchFamily="2" charset="2"/>
              </a:rPr>
              <a:t>Priority 1:  BPv7 Blue Book – in Agency review, no action this meeting</a:t>
            </a:r>
          </a:p>
          <a:p>
            <a:pPr marL="800100" lvl="1" indent="-342900">
              <a:spcBef>
                <a:spcPts val="0"/>
              </a:spcBef>
              <a:buFont typeface="Arial" panose="020B0604020202020204" pitchFamily="34" charset="0"/>
              <a:buChar char="•"/>
            </a:pPr>
            <a:r>
              <a:rPr lang="en-US" sz="1400" b="0" dirty="0">
                <a:latin typeface="Arial" pitchFamily="34" charset="0"/>
                <a:cs typeface="Arial" pitchFamily="34" charset="0"/>
                <a:sym typeface="Wingdings" pitchFamily="2" charset="2"/>
              </a:rPr>
              <a:t>RID Resolution to be performed between review closure (6/6) and Fall meeting</a:t>
            </a:r>
          </a:p>
          <a:p>
            <a:pPr defTabSz="914400">
              <a:spcBef>
                <a:spcPts val="0"/>
              </a:spcBef>
            </a:pPr>
            <a:endParaRPr lang="en-US" sz="1400" b="0" dirty="0">
              <a:latin typeface="Arial" pitchFamily="34" charset="0"/>
              <a:cs typeface="Arial" pitchFamily="34" charset="0"/>
              <a:sym typeface="Wingdings" pitchFamily="2" charset="2"/>
            </a:endParaRPr>
          </a:p>
          <a:p>
            <a:pPr>
              <a:spcBef>
                <a:spcPts val="0"/>
              </a:spcBef>
            </a:pPr>
            <a:r>
              <a:rPr lang="en-US" sz="1400" dirty="0">
                <a:sym typeface="Wingdings" pitchFamily="2" charset="2"/>
              </a:rPr>
              <a:t>Priority 2:  </a:t>
            </a:r>
            <a:r>
              <a:rPr lang="en-US" sz="1400" dirty="0" err="1">
                <a:sym typeface="Wingdings" pitchFamily="2" charset="2"/>
              </a:rPr>
              <a:t>BPsec</a:t>
            </a:r>
            <a:r>
              <a:rPr lang="en-US" sz="1400" dirty="0">
                <a:sym typeface="Wingdings" pitchFamily="2" charset="2"/>
              </a:rPr>
              <a:t> (joint meeting w/ SEA-SEC):  </a:t>
            </a:r>
          </a:p>
          <a:p>
            <a:pPr marL="800100" lvl="1" indent="-342900">
              <a:spcBef>
                <a:spcPts val="0"/>
              </a:spcBef>
              <a:buFont typeface="Arial" panose="020B0604020202020204" pitchFamily="34" charset="0"/>
              <a:buChar char="•"/>
            </a:pPr>
            <a:r>
              <a:rPr lang="en-US" sz="1400" b="0" dirty="0">
                <a:latin typeface="Arial" pitchFamily="34" charset="0"/>
                <a:cs typeface="Arial" pitchFamily="34" charset="0"/>
                <a:sym typeface="Wingdings" pitchFamily="2" charset="2"/>
              </a:rPr>
              <a:t>	Normative Spec:  Reviewed draft </a:t>
            </a:r>
            <a:r>
              <a:rPr lang="en-US" sz="1400" b="0" dirty="0" err="1">
                <a:latin typeface="Arial" pitchFamily="34" charset="0"/>
                <a:cs typeface="Arial" pitchFamily="34" charset="0"/>
                <a:sym typeface="Wingdings" pitchFamily="2" charset="2"/>
              </a:rPr>
              <a:t>BPSec</a:t>
            </a:r>
            <a:r>
              <a:rPr lang="en-US" sz="1400" b="0" dirty="0">
                <a:latin typeface="Arial" pitchFamily="34" charset="0"/>
                <a:cs typeface="Arial" pitchFamily="34" charset="0"/>
                <a:sym typeface="Wingdings" pitchFamily="2" charset="2"/>
              </a:rPr>
              <a:t> (Blue track)and addressed remaining concerns.</a:t>
            </a:r>
          </a:p>
          <a:p>
            <a:pPr marL="1257300" lvl="2" indent="-342900">
              <a:spcBef>
                <a:spcPts val="0"/>
              </a:spcBef>
              <a:buFont typeface="Arial" panose="020B0604020202020204" pitchFamily="34" charset="0"/>
              <a:buChar char="•"/>
            </a:pPr>
            <a:r>
              <a:rPr lang="en-US" sz="1400" b="0" dirty="0">
                <a:latin typeface="Arial" pitchFamily="34" charset="0"/>
                <a:cs typeface="Arial" pitchFamily="34" charset="0"/>
                <a:sym typeface="Wingdings" pitchFamily="2" charset="2"/>
              </a:rPr>
              <a:t>Document is ready to enter the Agency Review pipeline – proposed resolution follows</a:t>
            </a:r>
          </a:p>
          <a:p>
            <a:pPr marL="800100" lvl="1" indent="-342900">
              <a:spcBef>
                <a:spcPts val="0"/>
              </a:spcBef>
              <a:buFont typeface="Arial" panose="020B0604020202020204" pitchFamily="34" charset="0"/>
              <a:buChar char="•"/>
            </a:pPr>
            <a:r>
              <a:rPr lang="en-US" sz="1400" b="0" dirty="0">
                <a:latin typeface="Arial" pitchFamily="34" charset="0"/>
                <a:cs typeface="Arial" pitchFamily="34" charset="0"/>
                <a:sym typeface="Wingdings" pitchFamily="2" charset="2"/>
              </a:rPr>
              <a:t>CCSDS </a:t>
            </a:r>
            <a:r>
              <a:rPr lang="en-US" sz="1400" b="0" dirty="0" err="1">
                <a:latin typeface="Arial" pitchFamily="34" charset="0"/>
                <a:cs typeface="Arial" pitchFamily="34" charset="0"/>
                <a:sym typeface="Wingdings" pitchFamily="2" charset="2"/>
              </a:rPr>
              <a:t>BPSec</a:t>
            </a:r>
            <a:r>
              <a:rPr lang="en-US" sz="1400" b="0" dirty="0">
                <a:latin typeface="Arial" pitchFamily="34" charset="0"/>
                <a:cs typeface="Arial" pitchFamily="34" charset="0"/>
                <a:sym typeface="Wingdings" pitchFamily="2" charset="2"/>
              </a:rPr>
              <a:t> Default Security Contexts – required for missions to be able to adopt </a:t>
            </a:r>
            <a:r>
              <a:rPr lang="en-US" sz="1400" b="0" dirty="0" err="1">
                <a:latin typeface="Arial" pitchFamily="34" charset="0"/>
                <a:cs typeface="Arial" pitchFamily="34" charset="0"/>
                <a:sym typeface="Wingdings" pitchFamily="2" charset="2"/>
              </a:rPr>
              <a:t>BPSec</a:t>
            </a:r>
            <a:endParaRPr lang="en-US" sz="1400" b="0" dirty="0">
              <a:latin typeface="Arial" pitchFamily="34" charset="0"/>
              <a:cs typeface="Arial" pitchFamily="34" charset="0"/>
              <a:sym typeface="Wingdings" pitchFamily="2" charset="2"/>
            </a:endParaRPr>
          </a:p>
          <a:p>
            <a:pPr marL="1257300" lvl="2" indent="-342900">
              <a:spcBef>
                <a:spcPts val="0"/>
              </a:spcBef>
              <a:buFont typeface="Arial" panose="020B0604020202020204" pitchFamily="34" charset="0"/>
              <a:buChar char="•"/>
            </a:pPr>
            <a:r>
              <a:rPr lang="en-US" sz="1400" b="0" dirty="0">
                <a:latin typeface="Arial" pitchFamily="34" charset="0"/>
                <a:cs typeface="Arial" pitchFamily="34" charset="0"/>
                <a:sym typeface="Wingdings" pitchFamily="2" charset="2"/>
              </a:rPr>
              <a:t>This will be a (short) profile of RFC9173 (Default Security Contexts for Bundle Protocol Security) </a:t>
            </a:r>
            <a:r>
              <a:rPr lang="en-US" sz="1400" b="0" dirty="0" err="1">
                <a:latin typeface="Arial" pitchFamily="34" charset="0"/>
                <a:cs typeface="Arial" pitchFamily="34" charset="0"/>
                <a:sym typeface="Wingdings" pitchFamily="2" charset="2"/>
              </a:rPr>
              <a:t>BPSec</a:t>
            </a:r>
            <a:r>
              <a:rPr lang="en-US" sz="1400" b="0" dirty="0">
                <a:latin typeface="Arial" pitchFamily="34" charset="0"/>
                <a:cs typeface="Arial" pitchFamily="34" charset="0"/>
                <a:sym typeface="Wingdings" pitchFamily="2" charset="2"/>
              </a:rPr>
              <a:t> plus COSE (CBOR Object Signing and Encryption) (Internet Standard 9052)</a:t>
            </a:r>
          </a:p>
          <a:p>
            <a:pPr marL="800100" lvl="1" indent="-342900">
              <a:spcBef>
                <a:spcPts val="0"/>
              </a:spcBef>
              <a:buFont typeface="Arial" panose="020B0604020202020204" pitchFamily="34" charset="0"/>
              <a:buChar char="•"/>
            </a:pPr>
            <a:r>
              <a:rPr lang="en-US" sz="1400" b="0" dirty="0">
                <a:latin typeface="Arial" pitchFamily="34" charset="0"/>
                <a:cs typeface="Arial" pitchFamily="34" charset="0"/>
                <a:sym typeface="Wingdings" pitchFamily="2" charset="2"/>
              </a:rPr>
              <a:t>Interoperable Prototypes – call for Agency commitment due 5/31/2023</a:t>
            </a:r>
          </a:p>
          <a:p>
            <a:pPr marL="800100" lvl="1" indent="-342900">
              <a:spcBef>
                <a:spcPts val="0"/>
              </a:spcBef>
              <a:buFont typeface="Arial" panose="020B0604020202020204" pitchFamily="34" charset="0"/>
              <a:buChar char="•"/>
            </a:pPr>
            <a:endParaRPr lang="en-US" sz="1400" b="0" dirty="0">
              <a:latin typeface="Arial" pitchFamily="34" charset="0"/>
              <a:cs typeface="Arial" pitchFamily="34" charset="0"/>
              <a:sym typeface="Wingdings" pitchFamily="2" charset="2"/>
            </a:endParaRPr>
          </a:p>
          <a:p>
            <a:pPr>
              <a:spcBef>
                <a:spcPts val="0"/>
              </a:spcBef>
              <a:buClr>
                <a:srgbClr val="000000"/>
              </a:buClr>
              <a:buSzPct val="95000"/>
            </a:pPr>
            <a:r>
              <a:rPr lang="en-US" sz="1400" dirty="0"/>
              <a:t>Priority 3:  Compressed Bundle Reporting</a:t>
            </a:r>
          </a:p>
          <a:p>
            <a:pPr marL="800100" lvl="1" indent="-342900">
              <a:spcBef>
                <a:spcPts val="0"/>
              </a:spcBef>
              <a:buClr>
                <a:srgbClr val="000000"/>
              </a:buClr>
              <a:buSzPct val="95000"/>
              <a:buFont typeface="Arial" panose="020B0604020202020204" pitchFamily="34" charset="0"/>
              <a:buChar char="•"/>
            </a:pPr>
            <a:r>
              <a:rPr lang="en-US" sz="1400" b="0" dirty="0">
                <a:latin typeface="Arial" pitchFamily="34" charset="0"/>
                <a:cs typeface="Arial" pitchFamily="34" charset="0"/>
                <a:sym typeface="Wingdings" pitchFamily="2" charset="2"/>
              </a:rPr>
              <a:t>In-Progress Orange Book presented to WG by ESA</a:t>
            </a:r>
          </a:p>
          <a:p>
            <a:pPr marL="800100" lvl="1" indent="-342900">
              <a:spcBef>
                <a:spcPts val="0"/>
              </a:spcBef>
              <a:buClr>
                <a:srgbClr val="000000"/>
              </a:buClr>
              <a:buSzPct val="95000"/>
              <a:buFont typeface="Arial" panose="020B0604020202020204" pitchFamily="34" charset="0"/>
              <a:buChar char="•"/>
            </a:pPr>
            <a:r>
              <a:rPr lang="en-US" sz="1400" b="0" dirty="0">
                <a:latin typeface="Arial" pitchFamily="34" charset="0"/>
                <a:cs typeface="Arial" pitchFamily="34" charset="0"/>
                <a:sym typeface="Wingdings" pitchFamily="2" charset="2"/>
              </a:rPr>
              <a:t>Broad consensus that this capability is needed to support multiple missions</a:t>
            </a:r>
          </a:p>
          <a:p>
            <a:pPr marL="800100" lvl="1" indent="-342900">
              <a:spcBef>
                <a:spcPts val="0"/>
              </a:spcBef>
              <a:buClr>
                <a:srgbClr val="000000"/>
              </a:buClr>
              <a:buSzPct val="95000"/>
              <a:buFont typeface="Arial" panose="020B0604020202020204" pitchFamily="34" charset="0"/>
              <a:buChar char="•"/>
            </a:pPr>
            <a:r>
              <a:rPr lang="en-US" sz="1400" b="0" dirty="0">
                <a:latin typeface="Arial" pitchFamily="34" charset="0"/>
                <a:cs typeface="Arial" pitchFamily="34" charset="0"/>
                <a:sym typeface="Wingdings" pitchFamily="2" charset="2"/>
              </a:rPr>
              <a:t>Orange Book being pursued first to support requirements/RFP actions</a:t>
            </a:r>
          </a:p>
          <a:p>
            <a:pPr marL="800100" lvl="1" indent="-342900">
              <a:spcBef>
                <a:spcPts val="0"/>
              </a:spcBef>
              <a:buClr>
                <a:srgbClr val="000000"/>
              </a:buClr>
              <a:buSzPct val="95000"/>
              <a:buFont typeface="Arial" panose="020B0604020202020204" pitchFamily="34" charset="0"/>
              <a:buChar char="•"/>
            </a:pPr>
            <a:r>
              <a:rPr lang="en-US" sz="1400" b="0" dirty="0">
                <a:latin typeface="Arial" pitchFamily="34" charset="0"/>
                <a:cs typeface="Arial" pitchFamily="34" charset="0"/>
                <a:sym typeface="Wingdings" pitchFamily="2" charset="2"/>
              </a:rPr>
              <a:t>Likely candidate for Blue Book when schedule and resources permit (not now) </a:t>
            </a:r>
          </a:p>
          <a:p>
            <a:pPr>
              <a:spcBef>
                <a:spcPts val="0"/>
              </a:spcBef>
              <a:buClr>
                <a:srgbClr val="000000"/>
              </a:buClr>
              <a:buSzPct val="95000"/>
            </a:pPr>
            <a:endParaRPr lang="en-US" sz="1400" dirty="0"/>
          </a:p>
          <a:p>
            <a:pPr>
              <a:spcBef>
                <a:spcPts val="0"/>
              </a:spcBef>
              <a:buClr>
                <a:srgbClr val="000000"/>
              </a:buClr>
              <a:buSzPct val="95000"/>
            </a:pPr>
            <a:r>
              <a:rPr lang="en-US" sz="1400" dirty="0"/>
              <a:t>Priority 4: DTN Multi-Destination Delivery</a:t>
            </a:r>
          </a:p>
          <a:p>
            <a:pPr marL="800100" lvl="1" indent="-342900">
              <a:spcBef>
                <a:spcPts val="0"/>
              </a:spcBef>
              <a:buClr>
                <a:srgbClr val="000000"/>
              </a:buClr>
              <a:buSzPct val="95000"/>
              <a:buFont typeface="Arial" panose="020B0604020202020204" pitchFamily="34" charset="0"/>
              <a:buChar char="•"/>
            </a:pPr>
            <a:r>
              <a:rPr lang="en-US" sz="1400" b="0" dirty="0">
                <a:latin typeface="Arial" pitchFamily="34" charset="0"/>
                <a:cs typeface="Arial" pitchFamily="34" charset="0"/>
                <a:sym typeface="Wingdings" pitchFamily="2" charset="2"/>
              </a:rPr>
              <a:t>Multi-destination Naming Scheme (URI) and BPv7 Protocol Extension Block required to support</a:t>
            </a:r>
            <a:br>
              <a:rPr lang="en-US" sz="1400" b="0" dirty="0">
                <a:latin typeface="Arial" pitchFamily="34" charset="0"/>
                <a:cs typeface="Arial" pitchFamily="34" charset="0"/>
                <a:sym typeface="Wingdings" pitchFamily="2" charset="2"/>
              </a:rPr>
            </a:br>
            <a:r>
              <a:rPr lang="en-US" sz="1400" b="0" dirty="0">
                <a:latin typeface="Arial" pitchFamily="34" charset="0"/>
                <a:cs typeface="Arial" pitchFamily="34" charset="0"/>
                <a:sym typeface="Wingdings" pitchFamily="2" charset="2"/>
              </a:rPr>
              <a:t>Lunar Relay (and ISS for operational evaluation) </a:t>
            </a:r>
          </a:p>
          <a:p>
            <a:pPr marL="800100" lvl="1" indent="-342900">
              <a:spcBef>
                <a:spcPts val="0"/>
              </a:spcBef>
              <a:buClr>
                <a:srgbClr val="000000"/>
              </a:buClr>
              <a:buSzPct val="95000"/>
              <a:buFont typeface="Arial" panose="020B0604020202020204" pitchFamily="34" charset="0"/>
              <a:buChar char="•"/>
            </a:pPr>
            <a:r>
              <a:rPr lang="en-US" sz="1400" b="0" dirty="0">
                <a:latin typeface="Arial" pitchFamily="34" charset="0"/>
                <a:cs typeface="Arial" pitchFamily="34" charset="0"/>
                <a:sym typeface="Wingdings" pitchFamily="2" charset="2"/>
              </a:rPr>
              <a:t>Orange Book being pursued initially to support RFP generation</a:t>
            </a:r>
          </a:p>
          <a:p>
            <a:pPr>
              <a:spcBef>
                <a:spcPts val="0"/>
              </a:spcBef>
              <a:buClr>
                <a:srgbClr val="000000"/>
              </a:buClr>
              <a:buSzPct val="95000"/>
            </a:pPr>
            <a:endParaRPr lang="en-US" sz="1400" b="0" dirty="0">
              <a:latin typeface="Arial" pitchFamily="34" charset="0"/>
              <a:cs typeface="Arial" pitchFamily="34" charset="0"/>
              <a:sym typeface="Wingdings" pitchFamily="2" charset="2"/>
            </a:endParaRPr>
          </a:p>
          <a:p>
            <a:pPr defTabSz="914400">
              <a:spcBef>
                <a:spcPts val="0"/>
              </a:spcBef>
            </a:pPr>
            <a:r>
              <a:rPr lang="en-US" sz="1400" dirty="0">
                <a:latin typeface="Arial" pitchFamily="34" charset="0"/>
                <a:cs typeface="Arial" pitchFamily="34" charset="0"/>
                <a:sym typeface="Wingdings" pitchFamily="2" charset="2"/>
              </a:rPr>
              <a:t>Priority 5:  DTN Network Management Application Data Models (ADMs)</a:t>
            </a:r>
          </a:p>
          <a:p>
            <a:pPr marL="800100" lvl="1" indent="-342900">
              <a:spcBef>
                <a:spcPts val="0"/>
              </a:spcBef>
              <a:buFont typeface="Arial" panose="020B0604020202020204" pitchFamily="34" charset="0"/>
              <a:buChar char="•"/>
            </a:pPr>
            <a:r>
              <a:rPr lang="en-US" sz="1400" b="0" dirty="0">
                <a:latin typeface="Arial" pitchFamily="34" charset="0"/>
                <a:cs typeface="Arial" pitchFamily="34" charset="0"/>
                <a:sym typeface="Wingdings" pitchFamily="2" charset="2"/>
              </a:rPr>
              <a:t>BPv7 and BP Convergence Layer Adapters are initial targets</a:t>
            </a:r>
          </a:p>
          <a:p>
            <a:pPr marL="800100" lvl="1" indent="-342900">
              <a:spcBef>
                <a:spcPts val="0"/>
              </a:spcBef>
              <a:buFont typeface="Arial" panose="020B0604020202020204" pitchFamily="34" charset="0"/>
              <a:buChar char="•"/>
            </a:pPr>
            <a:r>
              <a:rPr lang="en-US" sz="1400" b="0" dirty="0">
                <a:latin typeface="Arial" pitchFamily="34" charset="0"/>
                <a:cs typeface="Arial" pitchFamily="34" charset="0"/>
                <a:sym typeface="Wingdings" pitchFamily="2" charset="2"/>
              </a:rPr>
              <a:t>Being developed in IETF – CCSDS will contribute to IETF effort/adopt via “cover sheet”</a:t>
            </a:r>
          </a:p>
          <a:p>
            <a:pPr>
              <a:lnSpc>
                <a:spcPct val="120000"/>
              </a:lnSpc>
              <a:spcBef>
                <a:spcPts val="0"/>
              </a:spcBef>
              <a:buClr>
                <a:srgbClr val="000000"/>
              </a:buClr>
              <a:buSzPct val="95000"/>
            </a:pPr>
            <a:endParaRPr lang="en-US" sz="1400" dirty="0"/>
          </a:p>
          <a:p>
            <a:pPr>
              <a:lnSpc>
                <a:spcPct val="120000"/>
              </a:lnSpc>
              <a:spcBef>
                <a:spcPts val="0"/>
              </a:spcBef>
              <a:buClr>
                <a:srgbClr val="000000"/>
              </a:buClr>
              <a:buSzPct val="95000"/>
            </a:pPr>
            <a:endParaRPr lang="en-US" sz="1400" dirty="0"/>
          </a:p>
        </p:txBody>
      </p:sp>
    </p:spTree>
    <p:extLst>
      <p:ext uri="{BB962C8B-B14F-4D97-AF65-F5344CB8AC3E}">
        <p14:creationId xmlns:p14="http://schemas.microsoft.com/office/powerpoint/2010/main" val="38094461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a:extLst>
              <a:ext uri="{FF2B5EF4-FFF2-40B4-BE49-F238E27FC236}">
                <a16:creationId xmlns:a16="http://schemas.microsoft.com/office/drawing/2014/main" id="{61AF7F1C-D952-440B-A8FC-10E8A20D71A9}"/>
              </a:ext>
            </a:extLst>
          </p:cNvPr>
          <p:cNvSpPr>
            <a:spLocks/>
          </p:cNvSpPr>
          <p:nvPr/>
        </p:nvSpPr>
        <p:spPr bwMode="auto">
          <a:xfrm>
            <a:off x="885120" y="126170"/>
            <a:ext cx="706652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marL="457200" lvl="1" algn="ctr" defTabSz="914400">
              <a:lnSpc>
                <a:spcPct val="90000"/>
              </a:lnSpc>
              <a:spcBef>
                <a:spcPts val="1600"/>
              </a:spcBef>
            </a:pPr>
            <a:r>
              <a:rPr lang="en-US" sz="2800" b="1" dirty="0"/>
              <a:t>SIS-DTN Executive Summary (3/4) </a:t>
            </a:r>
            <a:endParaRPr lang="en-US" dirty="0"/>
          </a:p>
        </p:txBody>
      </p:sp>
      <p:sp>
        <p:nvSpPr>
          <p:cNvPr id="3" name="Rectangle 2">
            <a:extLst>
              <a:ext uri="{FF2B5EF4-FFF2-40B4-BE49-F238E27FC236}">
                <a16:creationId xmlns:a16="http://schemas.microsoft.com/office/drawing/2014/main" id="{3951947D-C840-459C-A197-A1CCDC9E4992}"/>
              </a:ext>
            </a:extLst>
          </p:cNvPr>
          <p:cNvSpPr/>
          <p:nvPr/>
        </p:nvSpPr>
        <p:spPr>
          <a:xfrm>
            <a:off x="117020" y="648155"/>
            <a:ext cx="8756340" cy="4937570"/>
          </a:xfrm>
          <a:prstGeom prst="rect">
            <a:avLst/>
          </a:prstGeom>
        </p:spPr>
        <p:txBody>
          <a:bodyPr wrap="square">
            <a:spAutoFit/>
          </a:bodyPr>
          <a:lstStyle/>
          <a:p>
            <a:pPr defTabSz="914400">
              <a:spcBef>
                <a:spcPts val="0"/>
              </a:spcBef>
            </a:pPr>
            <a:r>
              <a:rPr lang="en-US" sz="1400" dirty="0">
                <a:latin typeface="Arial" pitchFamily="34" charset="0"/>
                <a:cs typeface="Arial" pitchFamily="34" charset="0"/>
                <a:sym typeface="Wingdings" pitchFamily="2" charset="2"/>
              </a:rPr>
              <a:t>Priority 6:  </a:t>
            </a:r>
            <a:r>
              <a:rPr lang="en-US" sz="1400" dirty="0" err="1">
                <a:latin typeface="Arial" pitchFamily="34" charset="0"/>
                <a:cs typeface="Arial" pitchFamily="34" charset="0"/>
                <a:sym typeface="Wingdings" pitchFamily="2" charset="2"/>
              </a:rPr>
              <a:t>Licklider</a:t>
            </a:r>
            <a:r>
              <a:rPr lang="en-US" sz="1400" dirty="0">
                <a:latin typeface="Arial" pitchFamily="34" charset="0"/>
                <a:cs typeface="Arial" pitchFamily="34" charset="0"/>
                <a:sym typeface="Wingdings" pitchFamily="2" charset="2"/>
              </a:rPr>
              <a:t> Transmission Protocol reaffirmation</a:t>
            </a:r>
          </a:p>
          <a:p>
            <a:pPr marL="800100" lvl="1" indent="-342900">
              <a:spcBef>
                <a:spcPts val="0"/>
              </a:spcBef>
              <a:buFont typeface="Arial" panose="020B0604020202020204" pitchFamily="34" charset="0"/>
              <a:buChar char="•"/>
            </a:pPr>
            <a:r>
              <a:rPr lang="en-US" sz="1400" b="0" dirty="0">
                <a:latin typeface="Arial" pitchFamily="34" charset="0"/>
                <a:cs typeface="Arial" pitchFamily="34" charset="0"/>
                <a:sym typeface="Wingdings" pitchFamily="2" charset="2"/>
              </a:rPr>
              <a:t>DTN WG has prepared and initially reviewed a Technical Corrigendum for LTP</a:t>
            </a:r>
          </a:p>
          <a:p>
            <a:pPr marL="800100" lvl="1" indent="-342900">
              <a:spcBef>
                <a:spcPts val="0"/>
              </a:spcBef>
              <a:buFont typeface="Arial" panose="020B0604020202020204" pitchFamily="34" charset="0"/>
              <a:buChar char="•"/>
            </a:pPr>
            <a:r>
              <a:rPr lang="en-US" sz="1400" b="0" dirty="0">
                <a:latin typeface="Arial" pitchFamily="34" charset="0"/>
                <a:cs typeface="Arial" pitchFamily="34" charset="0"/>
                <a:sym typeface="Wingdings" pitchFamily="2" charset="2"/>
              </a:rPr>
              <a:t>Working Group will reaffirm LTP with the corrigendum and maintain its status as an active protocol</a:t>
            </a:r>
          </a:p>
          <a:p>
            <a:pPr marL="800100" lvl="1" indent="-342900">
              <a:spcBef>
                <a:spcPts val="0"/>
              </a:spcBef>
              <a:buFont typeface="Arial" panose="020B0604020202020204" pitchFamily="34" charset="0"/>
              <a:buChar char="•"/>
            </a:pPr>
            <a:r>
              <a:rPr lang="en-US" sz="1400" b="0" dirty="0">
                <a:latin typeface="Arial" pitchFamily="34" charset="0"/>
                <a:cs typeface="Arial" pitchFamily="34" charset="0"/>
                <a:sym typeface="Wingdings" pitchFamily="2" charset="2"/>
              </a:rPr>
              <a:t>The DTN Working Group is sensitive to impact on programs that are considering LTP and do not plan to retire it until a mature, stable replacement becomes the preferred choice of missions for future use</a:t>
            </a:r>
          </a:p>
          <a:p>
            <a:pPr marL="800100" lvl="1" indent="-342900">
              <a:spcBef>
                <a:spcPts val="0"/>
              </a:spcBef>
              <a:buFont typeface="Arial" panose="020B0604020202020204" pitchFamily="34" charset="0"/>
              <a:buChar char="•"/>
            </a:pPr>
            <a:endParaRPr lang="en-US" sz="1400" b="0" dirty="0">
              <a:latin typeface="Arial" pitchFamily="34" charset="0"/>
              <a:cs typeface="Arial" pitchFamily="34" charset="0"/>
              <a:sym typeface="Wingdings" pitchFamily="2" charset="2"/>
            </a:endParaRPr>
          </a:p>
          <a:p>
            <a:pPr defTabSz="914400">
              <a:spcBef>
                <a:spcPts val="0"/>
              </a:spcBef>
            </a:pPr>
            <a:r>
              <a:rPr lang="en-US" sz="1400" dirty="0">
                <a:latin typeface="Arial" pitchFamily="34" charset="0"/>
                <a:cs typeface="Arial" pitchFamily="34" charset="0"/>
                <a:sym typeface="Wingdings" pitchFamily="2" charset="2"/>
              </a:rPr>
              <a:t>Priority 7:  New topic – Hooke Transmission Protocol </a:t>
            </a:r>
          </a:p>
          <a:p>
            <a:pPr marL="800100" lvl="1" indent="-342900">
              <a:spcBef>
                <a:spcPts val="0"/>
              </a:spcBef>
              <a:buFont typeface="Arial" panose="020B0604020202020204" pitchFamily="34" charset="0"/>
              <a:buChar char="•"/>
            </a:pPr>
            <a:r>
              <a:rPr lang="en-US" sz="1400" b="0" dirty="0">
                <a:latin typeface="Arial" pitchFamily="34" charset="0"/>
                <a:cs typeface="Arial" pitchFamily="34" charset="0"/>
                <a:sym typeface="Wingdings" pitchFamily="2" charset="2"/>
              </a:rPr>
              <a:t>ESA/DLR findings show that the LTP protocol design is not ideally suited for FPGA implementation in support of (what are now) very high rate missions</a:t>
            </a:r>
          </a:p>
          <a:p>
            <a:pPr marL="800100" lvl="1" indent="-342900" defTabSz="914400">
              <a:spcBef>
                <a:spcPts val="0"/>
              </a:spcBef>
              <a:buFont typeface="Arial" panose="020B0604020202020204" pitchFamily="34" charset="0"/>
              <a:buChar char="•"/>
            </a:pPr>
            <a:r>
              <a:rPr lang="en-US" sz="1400" b="0" dirty="0">
                <a:latin typeface="Arial" pitchFamily="34" charset="0"/>
                <a:cs typeface="Arial" pitchFamily="34" charset="0"/>
                <a:sym typeface="Wingdings" pitchFamily="2" charset="2"/>
              </a:rPr>
              <a:t>HTP is NOT an “LTPv2”</a:t>
            </a:r>
          </a:p>
          <a:p>
            <a:pPr marL="1257300" lvl="2" indent="-342900">
              <a:spcBef>
                <a:spcPts val="0"/>
              </a:spcBef>
              <a:buFont typeface="Arial" panose="020B0604020202020204" pitchFamily="34" charset="0"/>
              <a:buChar char="•"/>
            </a:pPr>
            <a:r>
              <a:rPr lang="en-US" sz="1400" b="0" dirty="0">
                <a:latin typeface="Arial" pitchFamily="34" charset="0"/>
                <a:cs typeface="Arial" pitchFamily="34" charset="0"/>
                <a:sym typeface="Wingdings" pitchFamily="2" charset="2"/>
              </a:rPr>
              <a:t>Not backward compatible with LTP </a:t>
            </a:r>
          </a:p>
          <a:p>
            <a:pPr marL="1257300" lvl="2" indent="-342900">
              <a:spcBef>
                <a:spcPts val="0"/>
              </a:spcBef>
              <a:buFont typeface="Arial" panose="020B0604020202020204" pitchFamily="34" charset="0"/>
              <a:buChar char="•"/>
            </a:pPr>
            <a:r>
              <a:rPr lang="en-US" sz="1400" b="0" dirty="0">
                <a:latin typeface="Arial" pitchFamily="34" charset="0"/>
                <a:cs typeface="Arial" pitchFamily="34" charset="0"/>
                <a:sym typeface="Wingdings" pitchFamily="2" charset="2"/>
              </a:rPr>
              <a:t>Not a profile of an IETF RFC</a:t>
            </a:r>
          </a:p>
          <a:p>
            <a:pPr marL="800100" lvl="1" indent="-342900">
              <a:spcBef>
                <a:spcPts val="0"/>
              </a:spcBef>
              <a:buFont typeface="Arial" panose="020B0604020202020204" pitchFamily="34" charset="0"/>
              <a:buChar char="•"/>
            </a:pPr>
            <a:r>
              <a:rPr lang="en-US" sz="1400" b="0" dirty="0">
                <a:latin typeface="Arial" pitchFamily="34" charset="0"/>
                <a:cs typeface="Arial" pitchFamily="34" charset="0"/>
                <a:sym typeface="Wingdings" pitchFamily="2" charset="2"/>
              </a:rPr>
              <a:t>ESA presented a high-rate design and concept paper derived, but distinct, from LTP</a:t>
            </a:r>
          </a:p>
          <a:p>
            <a:pPr marL="1257300" lvl="2" indent="-342900">
              <a:spcBef>
                <a:spcPts val="0"/>
              </a:spcBef>
              <a:buFont typeface="Arial" panose="020B0604020202020204" pitchFamily="34" charset="0"/>
              <a:buChar char="•"/>
            </a:pPr>
            <a:r>
              <a:rPr lang="en-US" sz="1400" b="0" dirty="0">
                <a:latin typeface="Arial" pitchFamily="34" charset="0"/>
                <a:cs typeface="Arial" pitchFamily="34" charset="0"/>
                <a:sym typeface="Wingdings" pitchFamily="2" charset="2"/>
              </a:rPr>
              <a:t>ESA/DLR Demonstration of a (ground) prototype capable of ~30Gbps </a:t>
            </a:r>
          </a:p>
          <a:p>
            <a:pPr marL="1257300" lvl="2" indent="-342900">
              <a:spcBef>
                <a:spcPts val="0"/>
              </a:spcBef>
              <a:buFont typeface="Arial" panose="020B0604020202020204" pitchFamily="34" charset="0"/>
              <a:buChar char="•"/>
            </a:pPr>
            <a:r>
              <a:rPr lang="en-US" sz="1400" b="0" dirty="0">
                <a:latin typeface="Arial" pitchFamily="34" charset="0"/>
                <a:cs typeface="Arial" pitchFamily="34" charset="0"/>
                <a:sym typeface="Wingdings" pitchFamily="2" charset="2"/>
              </a:rPr>
              <a:t>Working group will review between meeting cycles</a:t>
            </a:r>
          </a:p>
          <a:p>
            <a:pPr marL="1257300" lvl="2" indent="-342900">
              <a:spcBef>
                <a:spcPts val="0"/>
              </a:spcBef>
              <a:buFont typeface="Arial" panose="020B0604020202020204" pitchFamily="34" charset="0"/>
              <a:buChar char="•"/>
            </a:pPr>
            <a:r>
              <a:rPr lang="en-US" sz="1400" b="0" dirty="0">
                <a:latin typeface="Arial" pitchFamily="34" charset="0"/>
                <a:cs typeface="Arial" pitchFamily="34" charset="0"/>
                <a:sym typeface="Wingdings" pitchFamily="2" charset="2"/>
              </a:rPr>
              <a:t>NASA/MSFC considering providing 2</a:t>
            </a:r>
            <a:r>
              <a:rPr lang="en-US" sz="1400" b="0" baseline="30000" dirty="0">
                <a:latin typeface="Arial" pitchFamily="34" charset="0"/>
                <a:cs typeface="Arial" pitchFamily="34" charset="0"/>
                <a:sym typeface="Wingdings" pitchFamily="2" charset="2"/>
              </a:rPr>
              <a:t>nd</a:t>
            </a:r>
            <a:r>
              <a:rPr lang="en-US" sz="1400" b="0" dirty="0">
                <a:latin typeface="Arial" pitchFamily="34" charset="0"/>
                <a:cs typeface="Arial" pitchFamily="34" charset="0"/>
                <a:sym typeface="Wingdings" pitchFamily="2" charset="2"/>
              </a:rPr>
              <a:t> prototype – still TBD</a:t>
            </a:r>
          </a:p>
          <a:p>
            <a:pPr marL="1257300" lvl="2" indent="-342900">
              <a:spcBef>
                <a:spcPts val="0"/>
              </a:spcBef>
              <a:buFont typeface="Arial" panose="020B0604020202020204" pitchFamily="34" charset="0"/>
              <a:buChar char="•"/>
            </a:pPr>
            <a:r>
              <a:rPr lang="en-US" sz="1400" b="0" dirty="0">
                <a:latin typeface="Arial" pitchFamily="34" charset="0"/>
                <a:cs typeface="Arial" pitchFamily="34" charset="0"/>
                <a:sym typeface="Wingdings" pitchFamily="2" charset="2"/>
              </a:rPr>
              <a:t>Orange book to be proposed as a new work item </a:t>
            </a:r>
          </a:p>
          <a:p>
            <a:pPr marL="800100" lvl="1" indent="-342900">
              <a:spcBef>
                <a:spcPts val="0"/>
              </a:spcBef>
              <a:buFont typeface="Arial" panose="020B0604020202020204" pitchFamily="34" charset="0"/>
              <a:buChar char="•"/>
            </a:pPr>
            <a:r>
              <a:rPr lang="en-US" sz="1400" b="0" dirty="0">
                <a:latin typeface="Arial" pitchFamily="34" charset="0"/>
                <a:cs typeface="Arial" pitchFamily="34" charset="0"/>
                <a:sym typeface="Wingdings" pitchFamily="2" charset="2"/>
              </a:rPr>
              <a:t>Optical link and video streaming provide highest priority use cases </a:t>
            </a:r>
          </a:p>
          <a:p>
            <a:pPr>
              <a:lnSpc>
                <a:spcPct val="120000"/>
              </a:lnSpc>
              <a:spcBef>
                <a:spcPts val="0"/>
              </a:spcBef>
            </a:pPr>
            <a:endParaRPr lang="en-US" sz="1400" b="0" dirty="0">
              <a:latin typeface="Arial" pitchFamily="34" charset="0"/>
              <a:cs typeface="Arial" pitchFamily="34" charset="0"/>
              <a:sym typeface="Wingdings" pitchFamily="2" charset="2"/>
            </a:endParaRPr>
          </a:p>
          <a:p>
            <a:pPr defTabSz="914400">
              <a:lnSpc>
                <a:spcPct val="120000"/>
              </a:lnSpc>
              <a:spcBef>
                <a:spcPts val="0"/>
              </a:spcBef>
            </a:pPr>
            <a:r>
              <a:rPr lang="en-US" sz="1400" dirty="0">
                <a:latin typeface="Arial" pitchFamily="34" charset="0"/>
                <a:cs typeface="Arial" pitchFamily="34" charset="0"/>
                <a:sym typeface="Wingdings" pitchFamily="2" charset="2"/>
              </a:rPr>
              <a:t>Others:  </a:t>
            </a:r>
            <a:r>
              <a:rPr lang="en-US" sz="1400" b="0" dirty="0">
                <a:latin typeface="Arial" pitchFamily="34" charset="0"/>
                <a:cs typeface="Arial" pitchFamily="34" charset="0"/>
                <a:sym typeface="Wingdings" pitchFamily="2" charset="2"/>
              </a:rPr>
              <a:t>Not on know critical path for missions or infrastructure, beyond current planning horizon</a:t>
            </a:r>
          </a:p>
          <a:p>
            <a:pPr>
              <a:lnSpc>
                <a:spcPct val="120000"/>
              </a:lnSpc>
              <a:spcBef>
                <a:spcPts val="0"/>
              </a:spcBef>
              <a:buClr>
                <a:srgbClr val="000000"/>
              </a:buClr>
              <a:buSzPct val="95000"/>
            </a:pPr>
            <a:endParaRPr lang="en-US" sz="1400" dirty="0"/>
          </a:p>
        </p:txBody>
      </p:sp>
    </p:spTree>
    <p:extLst>
      <p:ext uri="{BB962C8B-B14F-4D97-AF65-F5344CB8AC3E}">
        <p14:creationId xmlns:p14="http://schemas.microsoft.com/office/powerpoint/2010/main" val="24271127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a:extLst>
              <a:ext uri="{FF2B5EF4-FFF2-40B4-BE49-F238E27FC236}">
                <a16:creationId xmlns:a16="http://schemas.microsoft.com/office/drawing/2014/main" id="{61AF7F1C-D952-440B-A8FC-10E8A20D71A9}"/>
              </a:ext>
            </a:extLst>
          </p:cNvPr>
          <p:cNvSpPr>
            <a:spLocks/>
          </p:cNvSpPr>
          <p:nvPr/>
        </p:nvSpPr>
        <p:spPr bwMode="auto">
          <a:xfrm>
            <a:off x="885120" y="126170"/>
            <a:ext cx="706652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marL="457200" lvl="1" algn="ctr" defTabSz="914400">
              <a:lnSpc>
                <a:spcPct val="90000"/>
              </a:lnSpc>
              <a:spcBef>
                <a:spcPts val="1600"/>
              </a:spcBef>
            </a:pPr>
            <a:r>
              <a:rPr lang="en-US" sz="2800" b="1" dirty="0"/>
              <a:t>SIS-DTN Executive Summary (</a:t>
            </a:r>
            <a:r>
              <a:rPr lang="en-US" sz="2800" dirty="0"/>
              <a:t>4/4</a:t>
            </a:r>
            <a:r>
              <a:rPr lang="en-US" sz="2800" b="1" dirty="0"/>
              <a:t>) </a:t>
            </a:r>
            <a:endParaRPr lang="en-US" dirty="0"/>
          </a:p>
        </p:txBody>
      </p:sp>
      <p:sp>
        <p:nvSpPr>
          <p:cNvPr id="3" name="Rectangle 2">
            <a:extLst>
              <a:ext uri="{FF2B5EF4-FFF2-40B4-BE49-F238E27FC236}">
                <a16:creationId xmlns:a16="http://schemas.microsoft.com/office/drawing/2014/main" id="{3951947D-C840-459C-A197-A1CCDC9E4992}"/>
              </a:ext>
            </a:extLst>
          </p:cNvPr>
          <p:cNvSpPr/>
          <p:nvPr/>
        </p:nvSpPr>
        <p:spPr>
          <a:xfrm>
            <a:off x="193830" y="702245"/>
            <a:ext cx="8756340" cy="5262979"/>
          </a:xfrm>
          <a:prstGeom prst="rect">
            <a:avLst/>
          </a:prstGeom>
        </p:spPr>
        <p:txBody>
          <a:bodyPr wrap="square">
            <a:spAutoFit/>
          </a:bodyPr>
          <a:lstStyle/>
          <a:p>
            <a:pPr>
              <a:spcBef>
                <a:spcPts val="0"/>
              </a:spcBef>
              <a:buClr>
                <a:srgbClr val="000000"/>
              </a:buClr>
              <a:buSzPct val="95000"/>
            </a:pPr>
            <a:r>
              <a:rPr lang="en-US" sz="1400" dirty="0"/>
              <a:t>Interaction with other WGs:</a:t>
            </a:r>
          </a:p>
          <a:p>
            <a:pPr marL="628650" lvl="1" indent="-171450">
              <a:spcBef>
                <a:spcPts val="0"/>
              </a:spcBef>
              <a:buClr>
                <a:srgbClr val="000000"/>
              </a:buClr>
              <a:buSzPct val="95000"/>
              <a:buFont typeface="Arial" panose="020B0604020202020204" pitchFamily="34" charset="0"/>
              <a:buChar char="•"/>
            </a:pPr>
            <a:r>
              <a:rPr lang="en-US" sz="1400" b="0" dirty="0"/>
              <a:t>Meeting w/ SEA SEC to discuss bundle security protocol </a:t>
            </a:r>
          </a:p>
          <a:p>
            <a:pPr marL="1085850" lvl="2" indent="-171450">
              <a:spcBef>
                <a:spcPts val="0"/>
              </a:spcBef>
              <a:buClr>
                <a:srgbClr val="000000"/>
              </a:buClr>
              <a:buSzPct val="95000"/>
              <a:buFont typeface="Arial" panose="020B0604020202020204" pitchFamily="34" charset="0"/>
              <a:buChar char="•"/>
            </a:pPr>
            <a:r>
              <a:rPr lang="en-US" sz="1400" b="0" dirty="0"/>
              <a:t>Consensus that </a:t>
            </a:r>
            <a:r>
              <a:rPr lang="en-US" sz="1400" b="0" dirty="0" err="1"/>
              <a:t>BPSec</a:t>
            </a:r>
            <a:r>
              <a:rPr lang="en-US" sz="1400" b="0" dirty="0"/>
              <a:t> Release Candidate 2 is ready for Agency Review</a:t>
            </a:r>
          </a:p>
          <a:p>
            <a:pPr marL="1085850" lvl="2" indent="-171450">
              <a:spcBef>
                <a:spcPts val="0"/>
              </a:spcBef>
              <a:buClr>
                <a:srgbClr val="000000"/>
              </a:buClr>
              <a:buSzPct val="95000"/>
              <a:buFont typeface="Arial" panose="020B0604020202020204" pitchFamily="34" charset="0"/>
              <a:buChar char="•"/>
            </a:pPr>
            <a:r>
              <a:rPr lang="en-US" sz="1400" b="0" dirty="0"/>
              <a:t>Next steps – generation of default CCSDS </a:t>
            </a:r>
            <a:r>
              <a:rPr lang="en-US" sz="1400" b="0" dirty="0" err="1"/>
              <a:t>BPSec</a:t>
            </a:r>
            <a:r>
              <a:rPr lang="en-US" sz="1400" b="0" dirty="0"/>
              <a:t> Security Contexts and Interoperable Prototype Implementations</a:t>
            </a:r>
          </a:p>
          <a:p>
            <a:pPr marL="628650" lvl="1" indent="-171450">
              <a:spcBef>
                <a:spcPts val="0"/>
              </a:spcBef>
              <a:buClr>
                <a:srgbClr val="000000"/>
              </a:buClr>
              <a:buSzPct val="95000"/>
              <a:buFont typeface="Arial" panose="020B0604020202020204" pitchFamily="34" charset="0"/>
              <a:buChar char="•"/>
            </a:pPr>
            <a:r>
              <a:rPr lang="en-US" sz="1400" b="0" dirty="0"/>
              <a:t>Meeting with SEA SA to discuss DTN Stages</a:t>
            </a:r>
          </a:p>
          <a:p>
            <a:pPr marL="1085850" lvl="2" indent="-171450">
              <a:spcBef>
                <a:spcPts val="0"/>
              </a:spcBef>
              <a:buClr>
                <a:srgbClr val="000000"/>
              </a:buClr>
              <a:buSzPct val="95000"/>
              <a:buFont typeface="Arial" panose="020B0604020202020204" pitchFamily="34" charset="0"/>
              <a:buChar char="•"/>
            </a:pPr>
            <a:r>
              <a:rPr lang="en-US" sz="1400" b="0" dirty="0"/>
              <a:t>Mission-informed priorities and need dates shape our work</a:t>
            </a:r>
          </a:p>
          <a:p>
            <a:pPr marL="1085850" lvl="2" indent="-171450">
              <a:spcBef>
                <a:spcPts val="0"/>
              </a:spcBef>
              <a:buClr>
                <a:srgbClr val="000000"/>
              </a:buClr>
              <a:buSzPct val="95000"/>
              <a:buFont typeface="Arial" panose="020B0604020202020204" pitchFamily="34" charset="0"/>
              <a:buChar char="•"/>
            </a:pPr>
            <a:r>
              <a:rPr lang="en-US" sz="1400" b="0" dirty="0"/>
              <a:t>Will document DTN Stages in context of refactored WG Plan</a:t>
            </a:r>
          </a:p>
          <a:p>
            <a:pPr>
              <a:spcBef>
                <a:spcPts val="0"/>
              </a:spcBef>
              <a:buClr>
                <a:srgbClr val="000000"/>
              </a:buClr>
              <a:buSzPct val="95000"/>
            </a:pPr>
            <a:endParaRPr lang="en-US" sz="1400" b="0" dirty="0"/>
          </a:p>
          <a:p>
            <a:pPr>
              <a:spcBef>
                <a:spcPts val="0"/>
              </a:spcBef>
              <a:buClr>
                <a:srgbClr val="000000"/>
              </a:buClr>
              <a:buSzPct val="95000"/>
            </a:pPr>
            <a:r>
              <a:rPr lang="en-US" sz="1400" dirty="0"/>
              <a:t>Problems and Issues:</a:t>
            </a:r>
            <a:endParaRPr lang="en-US" sz="1400" b="0" dirty="0"/>
          </a:p>
          <a:p>
            <a:pPr marL="628650" lvl="1" indent="-171450">
              <a:spcBef>
                <a:spcPts val="0"/>
              </a:spcBef>
              <a:buClr>
                <a:srgbClr val="000000"/>
              </a:buClr>
              <a:buSzPct val="95000"/>
              <a:buFont typeface="Arial" panose="020B0604020202020204" pitchFamily="34" charset="0"/>
              <a:buChar char="•"/>
            </a:pPr>
            <a:r>
              <a:rPr lang="en-US" sz="1400" b="0" dirty="0"/>
              <a:t>Non-critical work items must be deferred in order to address mission needs (ref revisions to approved and draft projects)</a:t>
            </a:r>
          </a:p>
          <a:p>
            <a:pPr marL="628650" lvl="1" indent="-171450">
              <a:spcBef>
                <a:spcPts val="0"/>
              </a:spcBef>
              <a:buClr>
                <a:srgbClr val="000000"/>
              </a:buClr>
              <a:buSzPct val="95000"/>
              <a:buFont typeface="Arial" panose="020B0604020202020204" pitchFamily="34" charset="0"/>
              <a:buChar char="•"/>
            </a:pPr>
            <a:r>
              <a:rPr lang="en-US" sz="1400" b="0" dirty="0"/>
              <a:t>Some existing or previously-planned work items do not appear to be in DTN WG Scope – should be assigned to other Areas or WGs</a:t>
            </a:r>
          </a:p>
          <a:p>
            <a:pPr marL="628650" lvl="1" indent="-171450">
              <a:spcBef>
                <a:spcPts val="0"/>
              </a:spcBef>
              <a:buClr>
                <a:srgbClr val="000000"/>
              </a:buClr>
              <a:buSzPct val="95000"/>
              <a:buFont typeface="Arial" panose="020B0604020202020204" pitchFamily="34" charset="0"/>
              <a:buChar char="•"/>
            </a:pPr>
            <a:r>
              <a:rPr lang="en-US" sz="1400" b="0" dirty="0"/>
              <a:t>Need to expand SIS-DTN resource pool</a:t>
            </a:r>
          </a:p>
          <a:p>
            <a:pPr marL="1085850" lvl="2" indent="-171450">
              <a:spcBef>
                <a:spcPts val="0"/>
              </a:spcBef>
              <a:buClr>
                <a:srgbClr val="000000"/>
              </a:buClr>
              <a:buSzPct val="95000"/>
              <a:buFont typeface="Arial" panose="020B0604020202020204" pitchFamily="34" charset="0"/>
              <a:buChar char="•"/>
            </a:pPr>
            <a:r>
              <a:rPr lang="en-US" sz="1400" b="0" dirty="0"/>
              <a:t>WG met for three days this week, started early and ended late each day, but could have used more time</a:t>
            </a:r>
          </a:p>
          <a:p>
            <a:pPr marL="1085850" lvl="2" indent="-171450">
              <a:spcBef>
                <a:spcPts val="0"/>
              </a:spcBef>
              <a:buClr>
                <a:srgbClr val="000000"/>
              </a:buClr>
              <a:buSzPct val="95000"/>
              <a:buFont typeface="Arial" panose="020B0604020202020204" pitchFamily="34" charset="0"/>
              <a:buChar char="•"/>
            </a:pPr>
            <a:r>
              <a:rPr lang="en-US" sz="1400" b="0" dirty="0"/>
              <a:t>Pool of subject matter experts is shared with other WGs, so inter-plenary meetings remain critical to meeting mission-driven need dates</a:t>
            </a:r>
          </a:p>
          <a:p>
            <a:pPr marL="1085850" lvl="2" indent="-171450">
              <a:spcBef>
                <a:spcPts val="0"/>
              </a:spcBef>
              <a:buClr>
                <a:srgbClr val="000000"/>
              </a:buClr>
              <a:buSzPct val="95000"/>
              <a:buFont typeface="Arial" panose="020B0604020202020204" pitchFamily="34" charset="0"/>
              <a:buChar char="•"/>
            </a:pPr>
            <a:endParaRPr lang="en-US" sz="1400" b="0" dirty="0"/>
          </a:p>
          <a:p>
            <a:pPr>
              <a:spcBef>
                <a:spcPts val="0"/>
              </a:spcBef>
              <a:buClr>
                <a:srgbClr val="000000"/>
              </a:buClr>
              <a:buSzPct val="95000"/>
            </a:pPr>
            <a:r>
              <a:rPr lang="en-US" sz="1400" dirty="0"/>
              <a:t>Fall Priorities:</a:t>
            </a:r>
            <a:endParaRPr lang="en-US" sz="1400" b="0" dirty="0"/>
          </a:p>
          <a:p>
            <a:pPr marL="628650" lvl="1" indent="-171450">
              <a:spcBef>
                <a:spcPts val="0"/>
              </a:spcBef>
              <a:buClr>
                <a:srgbClr val="000000"/>
              </a:buClr>
              <a:buSzPct val="95000"/>
              <a:buFont typeface="Arial" panose="020B0604020202020204" pitchFamily="34" charset="0"/>
              <a:buChar char="•"/>
            </a:pPr>
            <a:r>
              <a:rPr lang="en-US" sz="1400" b="0" dirty="0"/>
              <a:t>Two days:  Finalize RID resolution on BPv7 and </a:t>
            </a:r>
            <a:r>
              <a:rPr lang="en-US" sz="1400" b="0" dirty="0" err="1"/>
              <a:t>BPSec</a:t>
            </a:r>
            <a:r>
              <a:rPr lang="en-US" sz="1400" b="0" dirty="0"/>
              <a:t> documents; review interoperability test results</a:t>
            </a:r>
          </a:p>
          <a:p>
            <a:pPr marL="628650" lvl="1" indent="-171450">
              <a:spcBef>
                <a:spcPts val="0"/>
              </a:spcBef>
              <a:buClr>
                <a:srgbClr val="000000"/>
              </a:buClr>
              <a:buSzPct val="95000"/>
              <a:buFont typeface="Arial" panose="020B0604020202020204" pitchFamily="34" charset="0"/>
              <a:buChar char="•"/>
            </a:pPr>
            <a:r>
              <a:rPr lang="en-US" sz="1400" b="0" dirty="0"/>
              <a:t>One day:  Finalize Compressed Bundle Reporting Orange Book</a:t>
            </a:r>
          </a:p>
        </p:txBody>
      </p:sp>
    </p:spTree>
    <p:extLst>
      <p:ext uri="{BB962C8B-B14F-4D97-AF65-F5344CB8AC3E}">
        <p14:creationId xmlns:p14="http://schemas.microsoft.com/office/powerpoint/2010/main" val="10675887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p:cNvSpPr>
          <p:nvPr/>
        </p:nvSpPr>
        <p:spPr bwMode="auto">
          <a:xfrm>
            <a:off x="154443" y="471815"/>
            <a:ext cx="8872537" cy="41861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ormAutofit/>
          </a:bodyPr>
          <a:lstStyle/>
          <a:p>
            <a:pPr>
              <a:lnSpc>
                <a:spcPct val="120000"/>
              </a:lnSpc>
              <a:spcBef>
                <a:spcPts val="0"/>
              </a:spcBef>
              <a:buClr>
                <a:srgbClr val="000000"/>
              </a:buClr>
              <a:buSzPct val="95000"/>
            </a:pPr>
            <a:r>
              <a:rPr lang="en-US" sz="1800" b="0" dirty="0"/>
              <a:t>Resolutions agreed upon this meeting</a:t>
            </a:r>
          </a:p>
          <a:p>
            <a:pPr marL="742950" lvl="1" indent="-285750">
              <a:lnSpc>
                <a:spcPct val="120000"/>
              </a:lnSpc>
              <a:spcBef>
                <a:spcPts val="0"/>
              </a:spcBef>
              <a:buClr>
                <a:srgbClr val="000000"/>
              </a:buClr>
              <a:buSzPct val="95000"/>
              <a:buFont typeface="Arial" panose="020B0604020202020204" pitchFamily="34" charset="0"/>
              <a:buChar char="•"/>
            </a:pPr>
            <a:r>
              <a:rPr lang="en-GB" b="0" dirty="0"/>
              <a:t>Submit </a:t>
            </a:r>
            <a:r>
              <a:rPr lang="en-GB" b="0" dirty="0" err="1"/>
              <a:t>BPSec</a:t>
            </a:r>
            <a:r>
              <a:rPr lang="en-GB" b="0" dirty="0"/>
              <a:t> for Agency Review</a:t>
            </a:r>
          </a:p>
          <a:p>
            <a:pPr marL="742950" lvl="1" indent="-285750">
              <a:lnSpc>
                <a:spcPct val="120000"/>
              </a:lnSpc>
              <a:spcBef>
                <a:spcPts val="0"/>
              </a:spcBef>
              <a:buClr>
                <a:srgbClr val="000000"/>
              </a:buClr>
              <a:buSzPct val="95000"/>
              <a:buFont typeface="Arial" panose="020B0604020202020204" pitchFamily="34" charset="0"/>
              <a:buChar char="•"/>
            </a:pPr>
            <a:r>
              <a:rPr lang="en-GB" b="0" dirty="0"/>
              <a:t>Charter DTN Multi-Destination Orange Book work item</a:t>
            </a:r>
          </a:p>
          <a:p>
            <a:pPr>
              <a:lnSpc>
                <a:spcPct val="120000"/>
              </a:lnSpc>
              <a:spcBef>
                <a:spcPts val="0"/>
              </a:spcBef>
              <a:buClr>
                <a:srgbClr val="000000"/>
              </a:buClr>
              <a:buSzPct val="95000"/>
            </a:pPr>
            <a:r>
              <a:rPr lang="en-US" b="0" dirty="0"/>
              <a:t>Further Resolutions anticipated in the next 6 months:</a:t>
            </a:r>
          </a:p>
          <a:p>
            <a:pPr marL="800100" lvl="1" indent="-342900">
              <a:lnSpc>
                <a:spcPct val="120000"/>
              </a:lnSpc>
              <a:spcBef>
                <a:spcPts val="0"/>
              </a:spcBef>
              <a:buFont typeface="Arial" panose="020B0604020202020204" pitchFamily="34" charset="0"/>
              <a:buChar char="•"/>
            </a:pPr>
            <a:r>
              <a:rPr lang="de-DE" b="0" dirty="0"/>
              <a:t>Reaffirm LTP with the Technical Corrigendum under review within the WGl</a:t>
            </a:r>
          </a:p>
          <a:p>
            <a:pPr marL="800100" lvl="1" indent="-342900">
              <a:lnSpc>
                <a:spcPct val="120000"/>
              </a:lnSpc>
              <a:spcBef>
                <a:spcPts val="0"/>
              </a:spcBef>
              <a:buFont typeface="Arial" panose="020B0604020202020204" pitchFamily="34" charset="0"/>
              <a:buChar char="•"/>
            </a:pPr>
            <a:r>
              <a:rPr lang="de-DE" b="0" dirty="0"/>
              <a:t>Approve Compressed Bundle Status and DTN Multi-Destination Orange Books</a:t>
            </a:r>
          </a:p>
          <a:p>
            <a:pPr defTabSz="914400">
              <a:lnSpc>
                <a:spcPct val="120000"/>
              </a:lnSpc>
              <a:spcBef>
                <a:spcPts val="0"/>
              </a:spcBef>
            </a:pPr>
            <a:r>
              <a:rPr lang="en-US" sz="1800" b="0" dirty="0"/>
              <a:t>Planning (only approved Projects):</a:t>
            </a:r>
            <a:endParaRPr lang="en-US" sz="1800" dirty="0"/>
          </a:p>
        </p:txBody>
      </p:sp>
      <p:sp>
        <p:nvSpPr>
          <p:cNvPr id="6147" name="AutoShape 3"/>
          <p:cNvSpPr>
            <a:spLocks/>
          </p:cNvSpPr>
          <p:nvPr/>
        </p:nvSpPr>
        <p:spPr bwMode="auto">
          <a:xfrm>
            <a:off x="885120" y="126170"/>
            <a:ext cx="706652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800" b="1" dirty="0"/>
              <a:t>SIS-DTN </a:t>
            </a:r>
            <a:r>
              <a:rPr lang="en-US" sz="2800" dirty="0"/>
              <a:t>Resolutions and Planning</a:t>
            </a:r>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2814067514"/>
              </p:ext>
            </p:extLst>
          </p:nvPr>
        </p:nvGraphicFramePr>
        <p:xfrm>
          <a:off x="250238" y="2633192"/>
          <a:ext cx="8776742" cy="4175448"/>
        </p:xfrm>
        <a:graphic>
          <a:graphicData uri="http://schemas.openxmlformats.org/drawingml/2006/table">
            <a:tbl>
              <a:tblPr firstRow="1" bandRow="1">
                <a:tableStyleId>{5940675A-B579-460E-94D1-54222C63F5DA}</a:tableStyleId>
              </a:tblPr>
              <a:tblGrid>
                <a:gridCol w="750097">
                  <a:extLst>
                    <a:ext uri="{9D8B030D-6E8A-4147-A177-3AD203B41FA5}">
                      <a16:colId xmlns:a16="http://schemas.microsoft.com/office/drawing/2014/main" val="20000"/>
                    </a:ext>
                  </a:extLst>
                </a:gridCol>
                <a:gridCol w="844910">
                  <a:extLst>
                    <a:ext uri="{9D8B030D-6E8A-4147-A177-3AD203B41FA5}">
                      <a16:colId xmlns:a16="http://schemas.microsoft.com/office/drawing/2014/main" val="20001"/>
                    </a:ext>
                  </a:extLst>
                </a:gridCol>
                <a:gridCol w="2035465">
                  <a:extLst>
                    <a:ext uri="{9D8B030D-6E8A-4147-A177-3AD203B41FA5}">
                      <a16:colId xmlns:a16="http://schemas.microsoft.com/office/drawing/2014/main" val="20002"/>
                    </a:ext>
                  </a:extLst>
                </a:gridCol>
                <a:gridCol w="3032236">
                  <a:extLst>
                    <a:ext uri="{9D8B030D-6E8A-4147-A177-3AD203B41FA5}">
                      <a16:colId xmlns:a16="http://schemas.microsoft.com/office/drawing/2014/main" val="20003"/>
                    </a:ext>
                  </a:extLst>
                </a:gridCol>
                <a:gridCol w="2114034">
                  <a:extLst>
                    <a:ext uri="{9D8B030D-6E8A-4147-A177-3AD203B41FA5}">
                      <a16:colId xmlns:a16="http://schemas.microsoft.com/office/drawing/2014/main" val="20004"/>
                    </a:ext>
                  </a:extLst>
                </a:gridCol>
              </a:tblGrid>
              <a:tr h="338093">
                <a:tc>
                  <a:txBody>
                    <a:bodyPr/>
                    <a:lstStyle/>
                    <a:p>
                      <a:pPr algn="ctr"/>
                      <a:r>
                        <a:rPr lang="en-US" sz="1000" b="1" dirty="0"/>
                        <a:t>Area and WG Name</a:t>
                      </a:r>
                    </a:p>
                  </a:txBody>
                  <a:tcPr marL="0" marR="0" anchor="ctr">
                    <a:lnB w="28575" cap="flat" cmpd="sng" algn="ctr">
                      <a:solidFill>
                        <a:schemeClr val="tx1"/>
                      </a:solidFill>
                      <a:prstDash val="solid"/>
                      <a:round/>
                      <a:headEnd type="none" w="med" len="med"/>
                      <a:tailEnd type="none" w="med" len="med"/>
                    </a:lnB>
                  </a:tcPr>
                </a:tc>
                <a:tc>
                  <a:txBody>
                    <a:bodyPr/>
                    <a:lstStyle/>
                    <a:p>
                      <a:pPr algn="ctr"/>
                      <a:r>
                        <a:rPr lang="en-US" sz="1000" b="1" dirty="0"/>
                        <a:t>CCSDS</a:t>
                      </a:r>
                    </a:p>
                    <a:p>
                      <a:pPr algn="ctr"/>
                      <a:r>
                        <a:rPr lang="en-US" sz="1000" b="1" dirty="0"/>
                        <a:t>Ref </a:t>
                      </a:r>
                      <a:r>
                        <a:rPr lang="en-US" sz="1000" b="1" dirty="0" err="1"/>
                        <a:t>Nr</a:t>
                      </a:r>
                      <a:endParaRPr lang="en-US" sz="1000" b="1" dirty="0"/>
                    </a:p>
                  </a:txBody>
                  <a:tcPr marL="0" marR="0" anchor="ctr">
                    <a:lnB w="28575" cap="flat" cmpd="sng" algn="ctr">
                      <a:solidFill>
                        <a:schemeClr val="tx1"/>
                      </a:solidFill>
                      <a:prstDash val="solid"/>
                      <a:round/>
                      <a:headEnd type="none" w="med" len="med"/>
                      <a:tailEnd type="none" w="med" len="med"/>
                    </a:lnB>
                  </a:tcPr>
                </a:tc>
                <a:tc>
                  <a:txBody>
                    <a:bodyPr/>
                    <a:lstStyle/>
                    <a:p>
                      <a:pPr algn="ctr"/>
                      <a:r>
                        <a:rPr lang="en-US" sz="1000" b="1" dirty="0"/>
                        <a:t>Document Title</a:t>
                      </a:r>
                    </a:p>
                  </a:txBody>
                  <a:tcPr marL="0" marR="0" anchor="ctr">
                    <a:lnB w="28575" cap="flat" cmpd="sng" algn="ctr">
                      <a:solidFill>
                        <a:schemeClr val="tx1"/>
                      </a:solidFill>
                      <a:prstDash val="solid"/>
                      <a:round/>
                      <a:headEnd type="none" w="med" len="med"/>
                      <a:tailEnd type="none" w="med" len="med"/>
                    </a:lnB>
                  </a:tcPr>
                </a:tc>
                <a:tc>
                  <a:txBody>
                    <a:bodyPr/>
                    <a:lstStyle/>
                    <a:p>
                      <a:pPr algn="ctr"/>
                      <a:r>
                        <a:rPr lang="en-US" sz="1000" b="1" dirty="0"/>
                        <a:t>Status / Comments</a:t>
                      </a:r>
                    </a:p>
                  </a:txBody>
                  <a:tcPr marL="0" marR="0" anchor="ctr">
                    <a:lnB w="28575" cap="flat" cmpd="sng" algn="ctr">
                      <a:solidFill>
                        <a:schemeClr val="tx1"/>
                      </a:solidFill>
                      <a:prstDash val="solid"/>
                      <a:round/>
                      <a:headEnd type="none" w="med" len="med"/>
                      <a:tailEnd type="none" w="med" len="med"/>
                    </a:lnB>
                  </a:tcPr>
                </a:tc>
                <a:tc>
                  <a:txBody>
                    <a:bodyPr/>
                    <a:lstStyle/>
                    <a:p>
                      <a:pPr algn="ctr"/>
                      <a:r>
                        <a:rPr lang="en-US" sz="1000" b="1" dirty="0"/>
                        <a:t>Start and /</a:t>
                      </a:r>
                      <a:r>
                        <a:rPr lang="en-US" sz="1000" b="1" baseline="0" dirty="0"/>
                        <a:t> or Target Publication Date</a:t>
                      </a:r>
                      <a:endParaRPr lang="en-US" sz="1000" b="1" dirty="0"/>
                    </a:p>
                  </a:txBody>
                  <a:tcPr marL="0" marR="0" anchor="ctr">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51096">
                <a:tc>
                  <a:txBody>
                    <a:bodyPr/>
                    <a:lstStyle/>
                    <a:p>
                      <a:pPr algn="ctr"/>
                      <a:r>
                        <a:rPr lang="en-US" sz="1050" b="1" dirty="0">
                          <a:solidFill>
                            <a:schemeClr val="bg1"/>
                          </a:solidFill>
                        </a:rPr>
                        <a:t>SIS-DTN</a:t>
                      </a:r>
                    </a:p>
                  </a:txBody>
                  <a:tcPr anchor="ctr">
                    <a:lnT w="28575" cap="flat" cmpd="sng" algn="ctr">
                      <a:solidFill>
                        <a:schemeClr val="tx1"/>
                      </a:solidFill>
                      <a:prstDash val="solid"/>
                      <a:round/>
                      <a:headEnd type="none" w="med" len="med"/>
                      <a:tailEnd type="none" w="med" len="med"/>
                    </a:lnT>
                    <a:solidFill>
                      <a:srgbClr val="0070C0"/>
                    </a:solidFill>
                  </a:tcPr>
                </a:tc>
                <a:tc>
                  <a:txBody>
                    <a:bodyPr/>
                    <a:lstStyle/>
                    <a:p>
                      <a:pPr algn="ctr"/>
                      <a:r>
                        <a:rPr lang="en-US" sz="1050" b="1" dirty="0">
                          <a:solidFill>
                            <a:schemeClr val="bg1"/>
                          </a:solidFill>
                        </a:rPr>
                        <a:t>734.5</a:t>
                      </a:r>
                    </a:p>
                  </a:txBody>
                  <a:tcPr anchor="ctr">
                    <a:lnT w="28575" cap="flat" cmpd="sng" algn="ctr">
                      <a:solidFill>
                        <a:schemeClr val="tx1"/>
                      </a:solidFill>
                      <a:prstDash val="solid"/>
                      <a:round/>
                      <a:headEnd type="none" w="med" len="med"/>
                      <a:tailEnd type="none" w="med" len="med"/>
                    </a:lnT>
                    <a:solidFill>
                      <a:srgbClr val="0070C0"/>
                    </a:solidFill>
                  </a:tcPr>
                </a:tc>
                <a:tc>
                  <a:txBody>
                    <a:bodyPr/>
                    <a:lstStyle/>
                    <a:p>
                      <a:r>
                        <a:rPr lang="en-US" sz="1050" b="1" u="none" dirty="0">
                          <a:solidFill>
                            <a:schemeClr val="bg1"/>
                          </a:solidFill>
                        </a:rPr>
                        <a:t>Bundle Security Protocol for CCSDS</a:t>
                      </a:r>
                    </a:p>
                  </a:txBody>
                  <a:tcPr anchor="ctr">
                    <a:lnT w="28575" cap="flat" cmpd="sng" algn="ctr">
                      <a:solidFill>
                        <a:schemeClr val="tx1"/>
                      </a:solidFill>
                      <a:prstDash val="solid"/>
                      <a:round/>
                      <a:headEnd type="none" w="med" len="med"/>
                      <a:tailEnd type="none" w="med" len="med"/>
                    </a:lnT>
                    <a:solidFill>
                      <a:srgbClr val="0070C0"/>
                    </a:solidFill>
                  </a:tcPr>
                </a:tc>
                <a:tc>
                  <a:txBody>
                    <a:bodyPr/>
                    <a:lstStyle/>
                    <a:p>
                      <a:r>
                        <a:rPr lang="en-US" sz="1050" b="1" dirty="0">
                          <a:solidFill>
                            <a:schemeClr val="bg1"/>
                          </a:solidFill>
                        </a:rPr>
                        <a:t>Ready for Agency Review</a:t>
                      </a:r>
                    </a:p>
                  </a:txBody>
                  <a:tcPr anchor="ctr">
                    <a:lnT w="28575" cap="flat" cmpd="sng" algn="ctr">
                      <a:solidFill>
                        <a:schemeClr val="tx1"/>
                      </a:solidFill>
                      <a:prstDash val="solid"/>
                      <a:round/>
                      <a:headEnd type="none" w="med" len="med"/>
                      <a:tailEnd type="none" w="med" len="med"/>
                    </a:lnT>
                    <a:solidFill>
                      <a:srgbClr val="0070C0"/>
                    </a:solidFill>
                  </a:tcPr>
                </a:tc>
                <a:tc>
                  <a:txBody>
                    <a:bodyPr/>
                    <a:lstStyle/>
                    <a:p>
                      <a:r>
                        <a:rPr lang="en-US" sz="1050" b="1" dirty="0">
                          <a:solidFill>
                            <a:schemeClr val="bg1"/>
                          </a:solidFill>
                        </a:rPr>
                        <a:t>Start date:</a:t>
                      </a:r>
                      <a:r>
                        <a:rPr lang="en-US" sz="1050" b="1" baseline="0" dirty="0">
                          <a:solidFill>
                            <a:schemeClr val="bg1"/>
                          </a:solidFill>
                        </a:rPr>
                        <a:t> 8/1/2020</a:t>
                      </a:r>
                    </a:p>
                    <a:p>
                      <a:r>
                        <a:rPr lang="en-US" sz="1050" b="1" baseline="0" dirty="0">
                          <a:solidFill>
                            <a:schemeClr val="bg1"/>
                          </a:solidFill>
                        </a:rPr>
                        <a:t>End date: 7/30/2024</a:t>
                      </a:r>
                      <a:endParaRPr lang="en-US" sz="1050" b="1" dirty="0">
                        <a:solidFill>
                          <a:schemeClr val="bg1"/>
                        </a:solidFill>
                      </a:endParaRPr>
                    </a:p>
                  </a:txBody>
                  <a:tcPr anchor="ctr">
                    <a:lnT w="28575" cap="flat" cmpd="sng" algn="ctr">
                      <a:solidFill>
                        <a:schemeClr val="tx1"/>
                      </a:solidFill>
                      <a:prstDash val="solid"/>
                      <a:round/>
                      <a:headEnd type="none" w="med" len="med"/>
                      <a:tailEnd type="none" w="med" len="med"/>
                    </a:lnT>
                    <a:solidFill>
                      <a:srgbClr val="0070C0"/>
                    </a:solidFill>
                  </a:tcPr>
                </a:tc>
                <a:extLst>
                  <a:ext uri="{0D108BD9-81ED-4DB2-BD59-A6C34878D82A}">
                    <a16:rowId xmlns:a16="http://schemas.microsoft.com/office/drawing/2014/main" val="10001"/>
                  </a:ext>
                </a:extLst>
              </a:tr>
              <a:tr h="487634">
                <a:tc>
                  <a:txBody>
                    <a:bodyPr/>
                    <a:lstStyle/>
                    <a:p>
                      <a:pPr algn="ctr"/>
                      <a:r>
                        <a:rPr lang="en-US" sz="1050" b="1" dirty="0">
                          <a:solidFill>
                            <a:schemeClr val="bg1"/>
                          </a:solidFill>
                        </a:rPr>
                        <a:t>SIS-DTN</a:t>
                      </a:r>
                    </a:p>
                  </a:txBody>
                  <a:tcPr anchor="ctr">
                    <a:solidFill>
                      <a:srgbClr val="0070C0"/>
                    </a:solidFill>
                  </a:tcPr>
                </a:tc>
                <a:tc>
                  <a:txBody>
                    <a:bodyPr/>
                    <a:lstStyle/>
                    <a:p>
                      <a:pPr algn="ctr"/>
                      <a:r>
                        <a:rPr lang="en-US" sz="1050" b="1" dirty="0">
                          <a:solidFill>
                            <a:schemeClr val="bg1"/>
                          </a:solidFill>
                        </a:rPr>
                        <a:t>734.4</a:t>
                      </a:r>
                    </a:p>
                  </a:txBody>
                  <a:tcPr anchor="ctr">
                    <a:solidFill>
                      <a:srgbClr val="0070C0"/>
                    </a:solidFill>
                  </a:tcPr>
                </a:tc>
                <a:tc>
                  <a:txBody>
                    <a:bodyPr/>
                    <a:lstStyle/>
                    <a:p>
                      <a:r>
                        <a:rPr lang="en-US" sz="1050" b="1" u="none" dirty="0">
                          <a:solidFill>
                            <a:schemeClr val="bg1"/>
                          </a:solidFill>
                        </a:rPr>
                        <a:t>CCSDS Bundle Protocol Network Management</a:t>
                      </a:r>
                    </a:p>
                  </a:txBody>
                  <a:tcPr anchor="ctr">
                    <a:solidFill>
                      <a:srgbClr val="0070C0"/>
                    </a:solidFill>
                  </a:tcPr>
                </a:tc>
                <a:tc>
                  <a:txBody>
                    <a:bodyPr/>
                    <a:lstStyle/>
                    <a:p>
                      <a:r>
                        <a:rPr lang="en-US" sz="1050" b="1" dirty="0">
                          <a:solidFill>
                            <a:schemeClr val="bg1"/>
                          </a:solidFill>
                        </a:rPr>
                        <a:t>Immediate need for Application Data Models (ADMs):  Cover sheet adoption of IETF RFC</a:t>
                      </a:r>
                    </a:p>
                    <a:p>
                      <a:r>
                        <a:rPr lang="en-US" sz="1050" b="1" dirty="0">
                          <a:solidFill>
                            <a:schemeClr val="bg1"/>
                          </a:solidFill>
                        </a:rPr>
                        <a:t>Defer Protocol Definition</a:t>
                      </a:r>
                    </a:p>
                  </a:txBody>
                  <a:tcPr anchor="ctr">
                    <a:solidFill>
                      <a:srgbClr val="0070C0"/>
                    </a:solidFill>
                  </a:tcPr>
                </a:tc>
                <a:tc>
                  <a:txBody>
                    <a:bodyPr/>
                    <a:lstStyle/>
                    <a:p>
                      <a:r>
                        <a:rPr lang="en-US" sz="1050" b="1" dirty="0">
                          <a:solidFill>
                            <a:schemeClr val="bg1"/>
                          </a:solidFill>
                        </a:rPr>
                        <a:t>Start Date: 12/18/17</a:t>
                      </a:r>
                    </a:p>
                    <a:p>
                      <a:r>
                        <a:rPr lang="en-US" sz="1050" b="1" dirty="0">
                          <a:solidFill>
                            <a:schemeClr val="bg1"/>
                          </a:solidFill>
                        </a:rPr>
                        <a:t>End Date: 6/1/2024</a:t>
                      </a:r>
                    </a:p>
                  </a:txBody>
                  <a:tcPr anchor="ctr">
                    <a:solidFill>
                      <a:srgbClr val="0070C0"/>
                    </a:solidFill>
                  </a:tcPr>
                </a:tc>
                <a:extLst>
                  <a:ext uri="{0D108BD9-81ED-4DB2-BD59-A6C34878D82A}">
                    <a16:rowId xmlns:a16="http://schemas.microsoft.com/office/drawing/2014/main" val="1321462311"/>
                  </a:ext>
                </a:extLst>
              </a:tr>
              <a:tr h="563034">
                <a:tc>
                  <a:txBody>
                    <a:bodyPr/>
                    <a:lstStyle/>
                    <a:p>
                      <a:pPr algn="ctr" fontAlgn="ctr"/>
                      <a:r>
                        <a:rPr lang="en-US" sz="1200" b="1" i="0" u="none" strike="noStrike" dirty="0">
                          <a:solidFill>
                            <a:schemeClr val="bg1"/>
                          </a:solidFill>
                          <a:effectLst/>
                          <a:latin typeface="Calibri" charset="0"/>
                        </a:rPr>
                        <a:t>SIS-DTN</a:t>
                      </a:r>
                    </a:p>
                  </a:txBody>
                  <a:tcPr marL="4923" marR="4923" marT="4923" marB="0" anchor="ct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1" i="0" u="none" strike="noStrike" dirty="0">
                          <a:solidFill>
                            <a:schemeClr val="bg1"/>
                          </a:solidFill>
                          <a:effectLst/>
                          <a:latin typeface="Calibri" charset="0"/>
                        </a:rPr>
                        <a:t>734.1</a:t>
                      </a:r>
                      <a:endParaRPr lang="mr-IN" sz="1200" b="1" i="0" u="none" strike="noStrike" dirty="0">
                        <a:solidFill>
                          <a:schemeClr val="bg1"/>
                        </a:solidFill>
                        <a:effectLst/>
                        <a:latin typeface="Calibri" charset="0"/>
                      </a:endParaRPr>
                    </a:p>
                  </a:txBody>
                  <a:tcPr marL="4923" marR="4923" marT="4923" marB="0" anchor="ctr">
                    <a:solidFill>
                      <a:srgbClr val="0070C0"/>
                    </a:solidFill>
                  </a:tcPr>
                </a:tc>
                <a:tc>
                  <a:txBody>
                    <a:bodyPr/>
                    <a:lstStyle/>
                    <a:p>
                      <a:r>
                        <a:rPr lang="en-US" sz="1050" b="1" u="none" dirty="0">
                          <a:solidFill>
                            <a:schemeClr val="bg1"/>
                          </a:solidFill>
                        </a:rPr>
                        <a:t>LTP Update – 5 Year review</a:t>
                      </a:r>
                    </a:p>
                  </a:txBody>
                  <a:tcPr anchor="ctr">
                    <a:solidFill>
                      <a:srgbClr val="0070C0"/>
                    </a:solidFill>
                  </a:tcPr>
                </a:tc>
                <a:tc>
                  <a:txBody>
                    <a:bodyPr/>
                    <a:lstStyle/>
                    <a:p>
                      <a:r>
                        <a:rPr lang="en-US" sz="1050" b="1" dirty="0">
                          <a:solidFill>
                            <a:schemeClr val="bg1"/>
                          </a:solidFill>
                        </a:rPr>
                        <a:t>Corrigendum in WG review</a:t>
                      </a:r>
                    </a:p>
                  </a:txBody>
                  <a:tcPr anchor="ctr">
                    <a:solidFill>
                      <a:srgbClr val="0070C0"/>
                    </a:solidFill>
                  </a:tcPr>
                </a:tc>
                <a:tc>
                  <a:txBody>
                    <a:bodyPr/>
                    <a:lstStyle/>
                    <a:p>
                      <a:r>
                        <a:rPr lang="en-US" sz="1050" b="1" dirty="0">
                          <a:solidFill>
                            <a:schemeClr val="bg1"/>
                          </a:solidFill>
                        </a:rPr>
                        <a:t>Start date:</a:t>
                      </a:r>
                      <a:r>
                        <a:rPr lang="en-US" sz="1050" b="1" baseline="0" dirty="0">
                          <a:solidFill>
                            <a:schemeClr val="bg1"/>
                          </a:solidFill>
                        </a:rPr>
                        <a:t> 1/25/2021</a:t>
                      </a:r>
                    </a:p>
                    <a:p>
                      <a:r>
                        <a:rPr lang="en-US" sz="1050" b="1" baseline="0" dirty="0">
                          <a:solidFill>
                            <a:schemeClr val="bg1"/>
                          </a:solidFill>
                        </a:rPr>
                        <a:t>End date: 11/19/2023</a:t>
                      </a:r>
                      <a:endParaRPr lang="en-US" sz="1050" b="1" dirty="0">
                        <a:solidFill>
                          <a:schemeClr val="bg1"/>
                        </a:solidFill>
                      </a:endParaRPr>
                    </a:p>
                  </a:txBody>
                  <a:tcPr anchor="ctr">
                    <a:solidFill>
                      <a:srgbClr val="0070C0"/>
                    </a:solidFill>
                  </a:tcPr>
                </a:tc>
                <a:extLst>
                  <a:ext uri="{0D108BD9-81ED-4DB2-BD59-A6C34878D82A}">
                    <a16:rowId xmlns:a16="http://schemas.microsoft.com/office/drawing/2014/main" val="3179243075"/>
                  </a:ext>
                </a:extLst>
              </a:tr>
              <a:tr h="563034">
                <a:tc>
                  <a:txBody>
                    <a:bodyPr/>
                    <a:lstStyle/>
                    <a:p>
                      <a:pPr algn="ctr" fontAlgn="ctr"/>
                      <a:r>
                        <a:rPr lang="en-US" sz="1200" b="1" i="0" u="none" strike="noStrike" dirty="0">
                          <a:solidFill>
                            <a:schemeClr val="bg1"/>
                          </a:solidFill>
                          <a:effectLst/>
                          <a:latin typeface="Calibri" charset="0"/>
                        </a:rPr>
                        <a:t>SIS-DTN</a:t>
                      </a:r>
                    </a:p>
                  </a:txBody>
                  <a:tcPr marL="4923" marR="4923" marT="4923" marB="0" anchor="ctr">
                    <a:solidFill>
                      <a:srgbClr val="0070C0"/>
                    </a:solidFill>
                  </a:tcPr>
                </a:tc>
                <a:tc>
                  <a:txBody>
                    <a:bodyPr/>
                    <a:lstStyle/>
                    <a:p>
                      <a:pPr algn="ctr" fontAlgn="ctr"/>
                      <a:r>
                        <a:rPr lang="en-US" sz="1200" b="1" i="0" u="none" strike="noStrike" dirty="0">
                          <a:solidFill>
                            <a:schemeClr val="bg1"/>
                          </a:solidFill>
                          <a:effectLst/>
                          <a:latin typeface="Calibri" charset="0"/>
                        </a:rPr>
                        <a:t>734.2</a:t>
                      </a:r>
                      <a:endParaRPr lang="mr-IN" sz="1200" b="1" i="0" u="none" strike="noStrike" dirty="0">
                        <a:solidFill>
                          <a:schemeClr val="bg1"/>
                        </a:solidFill>
                        <a:effectLst/>
                        <a:latin typeface="Calibri" charset="0"/>
                      </a:endParaRPr>
                    </a:p>
                  </a:txBody>
                  <a:tcPr marL="4923" marR="4923" marT="4923" marB="0" anchor="ctr">
                    <a:solidFill>
                      <a:srgbClr val="0070C0"/>
                    </a:solidFill>
                  </a:tcPr>
                </a:tc>
                <a:tc>
                  <a:txBody>
                    <a:bodyPr/>
                    <a:lstStyle/>
                    <a:p>
                      <a:r>
                        <a:rPr lang="en-US" sz="1050" b="1" u="none" dirty="0">
                          <a:solidFill>
                            <a:schemeClr val="bg1"/>
                          </a:solidFill>
                        </a:rPr>
                        <a:t>BP Update – 5 Year review</a:t>
                      </a:r>
                    </a:p>
                  </a:txBody>
                  <a:tcPr anchor="ctr">
                    <a:solidFill>
                      <a:srgbClr val="0070C0"/>
                    </a:solidFill>
                  </a:tcPr>
                </a:tc>
                <a:tc>
                  <a:txBody>
                    <a:bodyPr/>
                    <a:lstStyle/>
                    <a:p>
                      <a:r>
                        <a:rPr lang="en-US" sz="1050" b="1" dirty="0">
                          <a:solidFill>
                            <a:schemeClr val="bg1"/>
                          </a:solidFill>
                        </a:rPr>
                        <a:t>BPv7 in agency review</a:t>
                      </a:r>
                    </a:p>
                  </a:txBody>
                  <a:tcPr anchor="ctr">
                    <a:solidFill>
                      <a:srgbClr val="0070C0"/>
                    </a:solidFill>
                  </a:tcPr>
                </a:tc>
                <a:tc>
                  <a:txBody>
                    <a:bodyPr/>
                    <a:lstStyle/>
                    <a:p>
                      <a:r>
                        <a:rPr lang="en-US" sz="1050" b="1" dirty="0">
                          <a:solidFill>
                            <a:schemeClr val="bg1"/>
                          </a:solidFill>
                        </a:rPr>
                        <a:t>Start date:</a:t>
                      </a:r>
                      <a:r>
                        <a:rPr lang="en-US" sz="1050" b="1" baseline="0" dirty="0">
                          <a:solidFill>
                            <a:schemeClr val="bg1"/>
                          </a:solidFill>
                        </a:rPr>
                        <a:t> 8/1/2020</a:t>
                      </a:r>
                    </a:p>
                    <a:p>
                      <a:r>
                        <a:rPr lang="en-US" sz="1050" b="1" baseline="0" dirty="0">
                          <a:solidFill>
                            <a:schemeClr val="bg1"/>
                          </a:solidFill>
                        </a:rPr>
                        <a:t>End date: 9/1/2023</a:t>
                      </a:r>
                      <a:endParaRPr lang="en-US" sz="1050" b="1" dirty="0">
                        <a:solidFill>
                          <a:schemeClr val="bg1"/>
                        </a:solidFill>
                      </a:endParaRPr>
                    </a:p>
                  </a:txBody>
                  <a:tcPr anchor="ctr">
                    <a:solidFill>
                      <a:srgbClr val="0070C0"/>
                    </a:solidFill>
                  </a:tcPr>
                </a:tc>
                <a:extLst>
                  <a:ext uri="{0D108BD9-81ED-4DB2-BD59-A6C34878D82A}">
                    <a16:rowId xmlns:a16="http://schemas.microsoft.com/office/drawing/2014/main" val="259364137"/>
                  </a:ext>
                </a:extLst>
              </a:tr>
              <a:tr h="563034">
                <a:tc>
                  <a:txBody>
                    <a:bodyPr/>
                    <a:lstStyle/>
                    <a:p>
                      <a:pPr algn="ctr"/>
                      <a:r>
                        <a:rPr lang="en-US" sz="1050" b="1" dirty="0">
                          <a:solidFill>
                            <a:schemeClr val="bg1"/>
                          </a:solidFill>
                        </a:rPr>
                        <a:t>SIS-DTN</a:t>
                      </a:r>
                    </a:p>
                  </a:txBody>
                  <a:tcPr anchor="ctr">
                    <a:solidFill>
                      <a:schemeClr val="accent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b="1" dirty="0">
                          <a:solidFill>
                            <a:schemeClr val="bg1"/>
                          </a:solidFill>
                        </a:rPr>
                        <a:t>730.3</a:t>
                      </a:r>
                    </a:p>
                  </a:txBody>
                  <a:tcPr anchor="ctr">
                    <a:solidFill>
                      <a:schemeClr val="accent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1" u="none" dirty="0">
                          <a:solidFill>
                            <a:schemeClr val="bg1"/>
                          </a:solidFill>
                        </a:rPr>
                        <a:t>CCSDS Bundle Protocol Network Management</a:t>
                      </a:r>
                    </a:p>
                  </a:txBody>
                  <a:tcPr anchor="ctr">
                    <a:solidFill>
                      <a:schemeClr val="accent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1" dirty="0">
                          <a:solidFill>
                            <a:schemeClr val="bg1"/>
                          </a:solidFill>
                        </a:rPr>
                        <a:t>Not currently on critical path for any missions</a:t>
                      </a:r>
                    </a:p>
                  </a:txBody>
                  <a:tcPr anchor="ctr">
                    <a:solidFill>
                      <a:schemeClr val="accent2"/>
                    </a:solidFill>
                  </a:tcPr>
                </a:tc>
                <a:tc>
                  <a:txBody>
                    <a:bodyPr/>
                    <a:lstStyle/>
                    <a:p>
                      <a:r>
                        <a:rPr lang="en-US" sz="1050" b="1" dirty="0">
                          <a:solidFill>
                            <a:schemeClr val="bg1"/>
                          </a:solidFill>
                        </a:rPr>
                        <a:t>Start Date: 12/18/17</a:t>
                      </a:r>
                    </a:p>
                    <a:p>
                      <a:r>
                        <a:rPr lang="en-US" sz="1050" b="1" dirty="0">
                          <a:solidFill>
                            <a:schemeClr val="bg1"/>
                          </a:solidFill>
                        </a:rPr>
                        <a:t>End Date: 2030</a:t>
                      </a:r>
                    </a:p>
                  </a:txBody>
                  <a:tcPr anchor="ctr">
                    <a:solidFill>
                      <a:schemeClr val="accent2"/>
                    </a:solidFill>
                  </a:tcPr>
                </a:tc>
                <a:extLst>
                  <a:ext uri="{0D108BD9-81ED-4DB2-BD59-A6C34878D82A}">
                    <a16:rowId xmlns:a16="http://schemas.microsoft.com/office/drawing/2014/main" val="2896352336"/>
                  </a:ext>
                </a:extLst>
              </a:tr>
              <a:tr h="281517">
                <a:tc>
                  <a:txBody>
                    <a:bodyPr/>
                    <a:lstStyle/>
                    <a:p>
                      <a:pPr algn="ctr" fontAlgn="ctr"/>
                      <a:r>
                        <a:rPr lang="en-US" sz="1200" b="1" i="0" u="none" strike="noStrike" dirty="0">
                          <a:solidFill>
                            <a:schemeClr val="bg1"/>
                          </a:solidFill>
                          <a:effectLst/>
                          <a:latin typeface="Calibri" charset="0"/>
                        </a:rPr>
                        <a:t>SIS-DTN / SEA-SEC</a:t>
                      </a:r>
                    </a:p>
                  </a:txBody>
                  <a:tcPr marL="4923" marR="4923" marT="4923" marB="0" anchor="ctr">
                    <a:solidFill>
                      <a:schemeClr val="accent2"/>
                    </a:solidFill>
                  </a:tcPr>
                </a:tc>
                <a:tc>
                  <a:txBody>
                    <a:bodyPr/>
                    <a:lstStyle/>
                    <a:p>
                      <a:pPr algn="ctr" fontAlgn="ctr"/>
                      <a:endParaRPr lang="mr-IN" sz="1200" b="1" i="0" u="none" strike="noStrike" dirty="0">
                        <a:solidFill>
                          <a:schemeClr val="bg1"/>
                        </a:solidFill>
                        <a:effectLst/>
                        <a:latin typeface="Calibri" charset="0"/>
                      </a:endParaRPr>
                    </a:p>
                  </a:txBody>
                  <a:tcPr marL="4923" marR="4923" marT="4923" marB="0" anchor="ctr">
                    <a:solidFill>
                      <a:schemeClr val="accent2"/>
                    </a:solidFill>
                  </a:tcPr>
                </a:tc>
                <a:tc>
                  <a:txBody>
                    <a:bodyPr/>
                    <a:lstStyle/>
                    <a:p>
                      <a:pPr marL="0" algn="l" defTabSz="914400" rtl="0" eaLnBrk="1" fontAlgn="ctr" latinLnBrk="0" hangingPunct="1"/>
                      <a:r>
                        <a:rPr lang="en-US" sz="1200" b="1" i="0" u="none" strike="noStrike" kern="1200" dirty="0">
                          <a:solidFill>
                            <a:schemeClr val="bg1"/>
                          </a:solidFill>
                          <a:effectLst/>
                          <a:latin typeface="Calibri" charset="0"/>
                          <a:ea typeface="+mn-ea"/>
                          <a:cs typeface="+mn-cs"/>
                        </a:rPr>
                        <a:t>  CCSDS </a:t>
                      </a:r>
                      <a:r>
                        <a:rPr lang="en-US" sz="1200" b="1" i="0" u="none" strike="noStrike" kern="1200" dirty="0" err="1">
                          <a:solidFill>
                            <a:schemeClr val="bg1"/>
                          </a:solidFill>
                          <a:effectLst/>
                          <a:latin typeface="Calibri" charset="0"/>
                          <a:ea typeface="+mn-ea"/>
                          <a:cs typeface="+mn-cs"/>
                        </a:rPr>
                        <a:t>BPSec</a:t>
                      </a:r>
                      <a:r>
                        <a:rPr lang="en-US" sz="1200" b="1" i="0" u="none" strike="noStrike" kern="1200" dirty="0">
                          <a:solidFill>
                            <a:schemeClr val="bg1"/>
                          </a:solidFill>
                          <a:effectLst/>
                          <a:latin typeface="Calibri" charset="0"/>
                          <a:ea typeface="+mn-ea"/>
                          <a:cs typeface="+mn-cs"/>
                        </a:rPr>
                        <a:t> Green Book</a:t>
                      </a:r>
                    </a:p>
                  </a:txBody>
                  <a:tcPr marL="4923" marR="4923" marT="4923" marB="0" anchor="ctr">
                    <a:solidFill>
                      <a:schemeClr val="accent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1" dirty="0">
                          <a:solidFill>
                            <a:schemeClr val="bg1"/>
                          </a:solidFill>
                        </a:rPr>
                        <a:t>Not currently on critical path for any missions</a:t>
                      </a:r>
                    </a:p>
                  </a:txBody>
                  <a:tcPr anchor="ctr">
                    <a:solidFill>
                      <a:schemeClr val="accent2"/>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200" b="1" i="0" u="none" strike="noStrike" kern="1200" dirty="0">
                          <a:solidFill>
                            <a:schemeClr val="bg1"/>
                          </a:solidFill>
                          <a:effectLst/>
                          <a:latin typeface="Calibri" panose="020F0502020204030204" pitchFamily="34" charset="0"/>
                          <a:ea typeface="+mn-ea"/>
                          <a:cs typeface="+mn-cs"/>
                        </a:rPr>
                        <a:t>  Start Date: 9/1/2020</a:t>
                      </a:r>
                    </a:p>
                    <a:p>
                      <a:pPr marL="0" marR="0" lvl="0" indent="0" algn="l" defTabSz="914400" rtl="0" eaLnBrk="1" fontAlgn="ctr" latinLnBrk="0" hangingPunct="1">
                        <a:lnSpc>
                          <a:spcPct val="100000"/>
                        </a:lnSpc>
                        <a:spcBef>
                          <a:spcPts val="0"/>
                        </a:spcBef>
                        <a:spcAft>
                          <a:spcPts val="0"/>
                        </a:spcAft>
                        <a:buClrTx/>
                        <a:buSzTx/>
                        <a:buFontTx/>
                        <a:buNone/>
                        <a:tabLst/>
                        <a:defRPr/>
                      </a:pPr>
                      <a:r>
                        <a:rPr lang="en-US" sz="1200" b="1" i="0" u="none" strike="noStrike" kern="1200" dirty="0">
                          <a:solidFill>
                            <a:schemeClr val="bg1"/>
                          </a:solidFill>
                          <a:effectLst/>
                          <a:latin typeface="Calibri" panose="020F0502020204030204" pitchFamily="34" charset="0"/>
                          <a:ea typeface="+mn-ea"/>
                          <a:cs typeface="+mn-cs"/>
                        </a:rPr>
                        <a:t>  End Date: 2030</a:t>
                      </a:r>
                      <a:endParaRPr lang="mr-IN" sz="1200" b="1" i="0" u="none" strike="noStrike" kern="1200" dirty="0">
                        <a:solidFill>
                          <a:schemeClr val="bg1"/>
                        </a:solidFill>
                        <a:effectLst/>
                        <a:latin typeface="Calibri" panose="020F0502020204030204" pitchFamily="34" charset="0"/>
                        <a:ea typeface="+mn-ea"/>
                        <a:cs typeface="+mn-cs"/>
                      </a:endParaRPr>
                    </a:p>
                    <a:p>
                      <a:pPr marL="0" algn="ctr" defTabSz="914400" rtl="0" eaLnBrk="1" fontAlgn="ctr" latinLnBrk="0" hangingPunct="1"/>
                      <a:endParaRPr lang="is-IS" sz="1200" b="1" i="0" u="none" strike="noStrike" kern="1200" dirty="0">
                        <a:solidFill>
                          <a:schemeClr val="bg1"/>
                        </a:solidFill>
                        <a:effectLst/>
                        <a:latin typeface="Calibri" charset="0"/>
                        <a:ea typeface="+mn-ea"/>
                        <a:cs typeface="+mn-cs"/>
                      </a:endParaRPr>
                    </a:p>
                  </a:txBody>
                  <a:tcPr marL="4923" marR="4923" marT="4923" marB="0" anchor="ctr">
                    <a:solidFill>
                      <a:schemeClr val="accent2"/>
                    </a:solidFill>
                  </a:tcPr>
                </a:tc>
                <a:extLst>
                  <a:ext uri="{0D108BD9-81ED-4DB2-BD59-A6C34878D82A}">
                    <a16:rowId xmlns:a16="http://schemas.microsoft.com/office/drawing/2014/main" val="1700090575"/>
                  </a:ext>
                </a:extLst>
              </a:tr>
              <a:tr h="281517">
                <a:tc>
                  <a:txBody>
                    <a:bodyPr/>
                    <a:lstStyle/>
                    <a:p>
                      <a:pPr algn="ctr" fontAlgn="ctr"/>
                      <a:r>
                        <a:rPr lang="en-US" sz="1200" b="1" i="0" u="none" strike="noStrike" dirty="0">
                          <a:solidFill>
                            <a:srgbClr val="FFFFFF"/>
                          </a:solidFill>
                          <a:effectLst/>
                          <a:latin typeface="Calibri" charset="0"/>
                        </a:rPr>
                        <a:t>SIS-DTN</a:t>
                      </a:r>
                    </a:p>
                  </a:txBody>
                  <a:tcPr marL="4923" marR="4923" marT="4923" marB="0" anchor="ctr">
                    <a:solidFill>
                      <a:srgbClr val="FF9900"/>
                    </a:solidFill>
                  </a:tcPr>
                </a:tc>
                <a:tc>
                  <a:txBody>
                    <a:bodyPr/>
                    <a:lstStyle/>
                    <a:p>
                      <a:pPr algn="ctr" fontAlgn="ctr"/>
                      <a:endParaRPr lang="mr-IN" sz="1200" b="1" i="0" u="none" strike="noStrike" dirty="0">
                        <a:solidFill>
                          <a:srgbClr val="FFFFFF"/>
                        </a:solidFill>
                        <a:effectLst/>
                        <a:latin typeface="Calibri" charset="0"/>
                      </a:endParaRPr>
                    </a:p>
                  </a:txBody>
                  <a:tcPr marL="4923" marR="4923" marT="4923" marB="0" anchor="ctr">
                    <a:solidFill>
                      <a:srgbClr val="FF9900"/>
                    </a:solidFill>
                  </a:tcPr>
                </a:tc>
                <a:tc>
                  <a:txBody>
                    <a:bodyPr/>
                    <a:lstStyle/>
                    <a:p>
                      <a:pPr marL="0" algn="ctr" defTabSz="914400" rtl="0" eaLnBrk="1" fontAlgn="ctr" latinLnBrk="0" hangingPunct="1"/>
                      <a:r>
                        <a:rPr lang="en-GB" sz="1200" b="1" i="0" u="none" strike="noStrike" kern="1200" dirty="0">
                          <a:solidFill>
                            <a:srgbClr val="FFFFFF"/>
                          </a:solidFill>
                          <a:effectLst/>
                          <a:latin typeface="Calibri" charset="0"/>
                          <a:ea typeface="+mn-ea"/>
                          <a:cs typeface="+mn-cs"/>
                        </a:rPr>
                        <a:t>Compressed Bundle Status Reporting and Custody </a:t>
                      </a:r>
                      <a:r>
                        <a:rPr lang="en-GB" sz="1200" b="1" i="0" u="none" strike="noStrike" kern="1200" dirty="0" err="1">
                          <a:solidFill>
                            <a:srgbClr val="FFFFFF"/>
                          </a:solidFill>
                          <a:effectLst/>
                          <a:latin typeface="Calibri" charset="0"/>
                          <a:ea typeface="+mn-ea"/>
                          <a:cs typeface="+mn-cs"/>
                        </a:rPr>
                        <a:t>Signaling</a:t>
                      </a:r>
                      <a:endParaRPr lang="en-US" sz="1200" b="1" i="0" u="none" strike="noStrike" kern="1200" dirty="0">
                        <a:solidFill>
                          <a:srgbClr val="FFFFFF"/>
                        </a:solidFill>
                        <a:effectLst/>
                        <a:latin typeface="Calibri" charset="0"/>
                        <a:ea typeface="+mn-ea"/>
                        <a:cs typeface="+mn-cs"/>
                      </a:endParaRPr>
                    </a:p>
                  </a:txBody>
                  <a:tcPr marL="4923" marR="4923" marT="4923" marB="0" anchor="ctr">
                    <a:solidFill>
                      <a:srgbClr val="FF9900"/>
                    </a:solidFill>
                  </a:tcPr>
                </a:tc>
                <a:tc>
                  <a:txBody>
                    <a:bodyPr/>
                    <a:lstStyle/>
                    <a:p>
                      <a:pPr marL="117475" marR="0" lvl="0" indent="0" algn="l" defTabSz="914400" rtl="0" eaLnBrk="1" fontAlgn="auto" latinLnBrk="0" hangingPunct="1">
                        <a:lnSpc>
                          <a:spcPct val="100000"/>
                        </a:lnSpc>
                        <a:spcBef>
                          <a:spcPts val="0"/>
                        </a:spcBef>
                        <a:spcAft>
                          <a:spcPts val="0"/>
                        </a:spcAft>
                        <a:buClrTx/>
                        <a:buSzTx/>
                        <a:buFontTx/>
                        <a:buNone/>
                        <a:tabLst/>
                        <a:defRPr/>
                      </a:pPr>
                      <a:r>
                        <a:rPr lang="en-US" sz="1050" b="1" kern="1200" dirty="0">
                          <a:solidFill>
                            <a:schemeClr val="bg1"/>
                          </a:solidFill>
                          <a:latin typeface="+mn-lt"/>
                          <a:ea typeface="+mn-ea"/>
                          <a:cs typeface="+mn-cs"/>
                        </a:rPr>
                        <a:t>Immediately needed or desired on all BPv7 missions</a:t>
                      </a:r>
                    </a:p>
                  </a:txBody>
                  <a:tcPr marL="4923" marR="4923" marT="4923" marB="0" anchor="ctr">
                    <a:solidFill>
                      <a:srgbClr val="FF9900"/>
                    </a:solidFill>
                  </a:tcPr>
                </a:tc>
                <a:tc>
                  <a:txBody>
                    <a:bodyPr/>
                    <a:lstStyle/>
                    <a:p>
                      <a:pPr marL="55563" indent="0" algn="l" defTabSz="914400" rtl="0" eaLnBrk="1" fontAlgn="ctr" latinLnBrk="0" hangingPunct="1"/>
                      <a:r>
                        <a:rPr lang="de-DE" sz="1200" b="1" i="0" u="none" strike="noStrike" kern="1200" dirty="0">
                          <a:solidFill>
                            <a:srgbClr val="FFFFFF"/>
                          </a:solidFill>
                          <a:effectLst/>
                          <a:latin typeface="Calibri" panose="020F0502020204030204" pitchFamily="34" charset="0"/>
                          <a:ea typeface="+mn-ea"/>
                          <a:cs typeface="+mn-cs"/>
                        </a:rPr>
                        <a:t>Start date: 1/1/2023 –</a:t>
                      </a:r>
                    </a:p>
                    <a:p>
                      <a:pPr marL="55563" indent="0" algn="l" defTabSz="914400" rtl="0" eaLnBrk="1" fontAlgn="ctr" latinLnBrk="0" hangingPunct="1"/>
                      <a:r>
                        <a:rPr lang="de-DE" sz="1200" b="1" i="0" u="none" strike="noStrike" kern="1200" dirty="0">
                          <a:solidFill>
                            <a:srgbClr val="FFFFFF"/>
                          </a:solidFill>
                          <a:effectLst/>
                          <a:latin typeface="Calibri" panose="020F0502020204030204" pitchFamily="34" charset="0"/>
                          <a:ea typeface="+mn-ea"/>
                          <a:cs typeface="+mn-cs"/>
                        </a:rPr>
                        <a:t>End date: 10/2023</a:t>
                      </a:r>
                      <a:endParaRPr lang="mr-IN" sz="1200" b="1" i="0" u="none" strike="noStrike" kern="1200" dirty="0">
                        <a:solidFill>
                          <a:srgbClr val="FFFFFF"/>
                        </a:solidFill>
                        <a:effectLst/>
                        <a:latin typeface="Calibri" panose="020F0502020204030204" pitchFamily="34" charset="0"/>
                        <a:ea typeface="+mn-ea"/>
                        <a:cs typeface="+mn-cs"/>
                      </a:endParaRPr>
                    </a:p>
                    <a:p>
                      <a:pPr marL="0" algn="ctr" defTabSz="914400" rtl="0" eaLnBrk="1" fontAlgn="ctr" latinLnBrk="0" hangingPunct="1"/>
                      <a:endParaRPr lang="is-IS" sz="1200" b="1" i="0" u="none" strike="noStrike" kern="1200" dirty="0">
                        <a:solidFill>
                          <a:srgbClr val="FFFFFF"/>
                        </a:solidFill>
                        <a:effectLst/>
                        <a:latin typeface="Calibri" charset="0"/>
                        <a:ea typeface="+mn-ea"/>
                        <a:cs typeface="+mn-cs"/>
                      </a:endParaRPr>
                    </a:p>
                  </a:txBody>
                  <a:tcPr marL="4923" marR="4923" marT="4923" marB="0" anchor="ctr">
                    <a:solidFill>
                      <a:srgbClr val="FF9900"/>
                    </a:solidFill>
                  </a:tcPr>
                </a:tc>
                <a:extLst>
                  <a:ext uri="{0D108BD9-81ED-4DB2-BD59-A6C34878D82A}">
                    <a16:rowId xmlns:a16="http://schemas.microsoft.com/office/drawing/2014/main" val="3262432705"/>
                  </a:ext>
                </a:extLst>
              </a:tr>
            </a:tbl>
          </a:graphicData>
        </a:graphic>
      </p:graphicFrame>
    </p:spTree>
    <p:extLst>
      <p:ext uri="{BB962C8B-B14F-4D97-AF65-F5344CB8AC3E}">
        <p14:creationId xmlns:p14="http://schemas.microsoft.com/office/powerpoint/2010/main" val="216723042"/>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61" name="Text Box 2"/>
          <p:cNvSpPr txBox="1">
            <a:spLocks noChangeArrowheads="1"/>
          </p:cNvSpPr>
          <p:nvPr/>
        </p:nvSpPr>
        <p:spPr bwMode="auto">
          <a:xfrm>
            <a:off x="990600" y="1176338"/>
            <a:ext cx="7162800" cy="425450"/>
          </a:xfrm>
          <a:prstGeom prst="rect">
            <a:avLst/>
          </a:prstGeom>
          <a:noFill/>
          <a:ln w="9525">
            <a:noFill/>
            <a:miter lim="800000"/>
            <a:headEnd/>
            <a:tailEnd/>
          </a:ln>
        </p:spPr>
        <p:txBody>
          <a:bodyPr>
            <a:spAutoFit/>
          </a:bodyPr>
          <a:lstStyle/>
          <a:p>
            <a:pPr marL="457200" indent="-457200" eaLnBrk="0" fontAlgn="base" hangingPunct="0">
              <a:lnSpc>
                <a:spcPct val="90000"/>
              </a:lnSpc>
              <a:spcBef>
                <a:spcPct val="50000"/>
              </a:spcBef>
              <a:spcAft>
                <a:spcPct val="10000"/>
              </a:spcAft>
              <a:buSzPct val="125000"/>
            </a:pPr>
            <a:endParaRPr lang="en-GB" sz="2400">
              <a:solidFill>
                <a:srgbClr val="000000"/>
              </a:solidFill>
              <a:latin typeface="Calibri" pitchFamily="34" charset="0"/>
            </a:endParaRPr>
          </a:p>
        </p:txBody>
      </p:sp>
      <p:sp>
        <p:nvSpPr>
          <p:cNvPr id="10" name="AutoShape 3"/>
          <p:cNvSpPr>
            <a:spLocks/>
          </p:cNvSpPr>
          <p:nvPr/>
        </p:nvSpPr>
        <p:spPr bwMode="auto">
          <a:xfrm>
            <a:off x="577880" y="126170"/>
            <a:ext cx="760419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marL="457200" lvl="1" algn="ctr" defTabSz="914400">
              <a:lnSpc>
                <a:spcPct val="90000"/>
              </a:lnSpc>
              <a:spcBef>
                <a:spcPts val="1600"/>
              </a:spcBef>
            </a:pPr>
            <a:r>
              <a:rPr lang="en-US" sz="2800" b="1" dirty="0"/>
              <a:t>SIS-DTN Proposed Future Work Items (1/2)</a:t>
            </a:r>
          </a:p>
        </p:txBody>
      </p:sp>
      <p:graphicFrame>
        <p:nvGraphicFramePr>
          <p:cNvPr id="12" name="Table 11"/>
          <p:cNvGraphicFramePr>
            <a:graphicFrameLocks noGrp="1"/>
          </p:cNvGraphicFramePr>
          <p:nvPr>
            <p:extLst>
              <p:ext uri="{D42A27DB-BD31-4B8C-83A1-F6EECF244321}">
                <p14:modId xmlns:p14="http://schemas.microsoft.com/office/powerpoint/2010/main" val="2901037819"/>
              </p:ext>
            </p:extLst>
          </p:nvPr>
        </p:nvGraphicFramePr>
        <p:xfrm>
          <a:off x="129857" y="1009485"/>
          <a:ext cx="9127553" cy="5191435"/>
        </p:xfrm>
        <a:graphic>
          <a:graphicData uri="http://schemas.openxmlformats.org/drawingml/2006/table">
            <a:tbl>
              <a:tblPr/>
              <a:tblGrid>
                <a:gridCol w="742841">
                  <a:extLst>
                    <a:ext uri="{9D8B030D-6E8A-4147-A177-3AD203B41FA5}">
                      <a16:colId xmlns:a16="http://schemas.microsoft.com/office/drawing/2014/main" val="20000"/>
                    </a:ext>
                  </a:extLst>
                </a:gridCol>
                <a:gridCol w="1186838">
                  <a:extLst>
                    <a:ext uri="{9D8B030D-6E8A-4147-A177-3AD203B41FA5}">
                      <a16:colId xmlns:a16="http://schemas.microsoft.com/office/drawing/2014/main" val="20001"/>
                    </a:ext>
                  </a:extLst>
                </a:gridCol>
                <a:gridCol w="1886988">
                  <a:extLst>
                    <a:ext uri="{9D8B030D-6E8A-4147-A177-3AD203B41FA5}">
                      <a16:colId xmlns:a16="http://schemas.microsoft.com/office/drawing/2014/main" val="20002"/>
                    </a:ext>
                  </a:extLst>
                </a:gridCol>
                <a:gridCol w="964839">
                  <a:extLst>
                    <a:ext uri="{9D8B030D-6E8A-4147-A177-3AD203B41FA5}">
                      <a16:colId xmlns:a16="http://schemas.microsoft.com/office/drawing/2014/main" val="20003"/>
                    </a:ext>
                  </a:extLst>
                </a:gridCol>
                <a:gridCol w="742841">
                  <a:extLst>
                    <a:ext uri="{9D8B030D-6E8A-4147-A177-3AD203B41FA5}">
                      <a16:colId xmlns:a16="http://schemas.microsoft.com/office/drawing/2014/main" val="20004"/>
                    </a:ext>
                  </a:extLst>
                </a:gridCol>
                <a:gridCol w="742841">
                  <a:extLst>
                    <a:ext uri="{9D8B030D-6E8A-4147-A177-3AD203B41FA5}">
                      <a16:colId xmlns:a16="http://schemas.microsoft.com/office/drawing/2014/main" val="20005"/>
                    </a:ext>
                  </a:extLst>
                </a:gridCol>
                <a:gridCol w="742841">
                  <a:extLst>
                    <a:ext uri="{9D8B030D-6E8A-4147-A177-3AD203B41FA5}">
                      <a16:colId xmlns:a16="http://schemas.microsoft.com/office/drawing/2014/main" val="20006"/>
                    </a:ext>
                  </a:extLst>
                </a:gridCol>
                <a:gridCol w="742841">
                  <a:extLst>
                    <a:ext uri="{9D8B030D-6E8A-4147-A177-3AD203B41FA5}">
                      <a16:colId xmlns:a16="http://schemas.microsoft.com/office/drawing/2014/main" val="20007"/>
                    </a:ext>
                  </a:extLst>
                </a:gridCol>
                <a:gridCol w="1374683">
                  <a:extLst>
                    <a:ext uri="{9D8B030D-6E8A-4147-A177-3AD203B41FA5}">
                      <a16:colId xmlns:a16="http://schemas.microsoft.com/office/drawing/2014/main" val="20008"/>
                    </a:ext>
                  </a:extLst>
                </a:gridCol>
              </a:tblGrid>
              <a:tr h="373307">
                <a:tc>
                  <a:txBody>
                    <a:bodyPr/>
                    <a:lstStyle/>
                    <a:p>
                      <a:pPr algn="ctr" fontAlgn="ctr"/>
                      <a:r>
                        <a:rPr lang="en-US" sz="1200" b="1" i="0" u="none" strike="noStrike" dirty="0">
                          <a:solidFill>
                            <a:srgbClr val="000000"/>
                          </a:solidFill>
                          <a:effectLst/>
                          <a:latin typeface="Calibri" charset="0"/>
                        </a:rPr>
                        <a:t>Area and WG Name</a:t>
                      </a: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Calibri" charset="0"/>
                        </a:rPr>
                        <a:t>CCSDS Ref Nr.</a:t>
                      </a: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solidFill>
                            <a:srgbClr val="000000"/>
                          </a:solidFill>
                          <a:effectLst/>
                          <a:latin typeface="Calibri" charset="0"/>
                        </a:rPr>
                        <a:t>Document Title</a:t>
                      </a: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200" b="1" i="0" u="none" strike="noStrike" dirty="0">
                          <a:solidFill>
                            <a:srgbClr val="000000"/>
                          </a:solidFill>
                          <a:effectLst/>
                          <a:latin typeface="Calibri" charset="0"/>
                        </a:rPr>
                        <a:t>Target Start / Publication Date</a:t>
                      </a: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fontAlgn="ctr"/>
                      <a:r>
                        <a:rPr lang="en-US" sz="1200" b="1" i="0" u="none" strike="noStrike" dirty="0">
                          <a:solidFill>
                            <a:srgbClr val="000000"/>
                          </a:solidFill>
                          <a:effectLst/>
                          <a:latin typeface="Calibri" charset="0"/>
                        </a:rPr>
                        <a:t>Resources Needed (total, Editor, Proto1, Proto2)</a:t>
                      </a: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r>
                        <a:rPr lang="en-US" sz="1200" b="1" i="0" u="none" strike="noStrike" dirty="0">
                          <a:solidFill>
                            <a:srgbClr val="000000"/>
                          </a:solidFill>
                          <a:effectLst/>
                          <a:latin typeface="Calibri" charset="0"/>
                        </a:rPr>
                        <a:t>Comments</a:t>
                      </a:r>
                      <a:br>
                        <a:rPr lang="en-US" sz="1200" b="1" i="0" u="none" strike="noStrike" dirty="0">
                          <a:solidFill>
                            <a:srgbClr val="000000"/>
                          </a:solidFill>
                          <a:effectLst/>
                          <a:latin typeface="Calibri" charset="0"/>
                        </a:rPr>
                      </a:br>
                      <a:r>
                        <a:rPr lang="en-US" sz="1200" b="1" i="0" u="none" strike="noStrike" dirty="0">
                          <a:solidFill>
                            <a:srgbClr val="000000"/>
                          </a:solidFill>
                          <a:effectLst/>
                          <a:latin typeface="Calibri" charset="0"/>
                        </a:rPr>
                        <a:t>Rationale</a:t>
                      </a:r>
                      <a:br>
                        <a:rPr lang="en-US" sz="1200" b="1" i="0" u="none" strike="noStrike" dirty="0">
                          <a:solidFill>
                            <a:srgbClr val="000000"/>
                          </a:solidFill>
                          <a:effectLst/>
                          <a:latin typeface="Calibri" charset="0"/>
                        </a:rPr>
                      </a:br>
                      <a:r>
                        <a:rPr lang="en-US" sz="1200" b="1" i="0" u="none" strike="noStrike" dirty="0">
                          <a:solidFill>
                            <a:srgbClr val="000000"/>
                          </a:solidFill>
                          <a:effectLst/>
                          <a:latin typeface="Calibri" charset="0"/>
                        </a:rPr>
                        <a:t>What if not started?</a:t>
                      </a: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675397">
                <a:tc>
                  <a:txBody>
                    <a:bodyPr/>
                    <a:lstStyle/>
                    <a:p>
                      <a:pPr marL="0" algn="ctr" defTabSz="914400" rtl="0" eaLnBrk="1" fontAlgn="ctr" latinLnBrk="0" hangingPunct="1"/>
                      <a:r>
                        <a:rPr lang="en-US" sz="1200" b="1" i="0" u="none" strike="sngStrike" kern="1200" dirty="0">
                          <a:solidFill>
                            <a:schemeClr val="bg1"/>
                          </a:solidFill>
                          <a:effectLst/>
                          <a:latin typeface="Calibri" charset="0"/>
                          <a:ea typeface="+mn-ea"/>
                          <a:cs typeface="+mn-cs"/>
                        </a:rPr>
                        <a:t>SIS-DTN</a:t>
                      </a: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algn="ctr" defTabSz="914400" rtl="0" eaLnBrk="1" fontAlgn="ctr" latinLnBrk="0" hangingPunct="1"/>
                      <a:endParaRPr lang="mr-IN" sz="1200" b="1" i="0" u="none" strike="sngStrike" kern="1200" dirty="0">
                        <a:solidFill>
                          <a:schemeClr val="bg1"/>
                        </a:solidFill>
                        <a:effectLst/>
                        <a:latin typeface="Calibri" charset="0"/>
                        <a:ea typeface="+mn-ea"/>
                        <a:cs typeface="+mn-cs"/>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algn="ctr" defTabSz="914400" rtl="0" eaLnBrk="1" fontAlgn="ctr" latinLnBrk="0" hangingPunct="1"/>
                      <a:r>
                        <a:rPr lang="en-US" sz="1200" b="1" i="0" u="none" strike="sngStrike" kern="1200" dirty="0">
                          <a:solidFill>
                            <a:schemeClr val="bg1"/>
                          </a:solidFill>
                          <a:effectLst/>
                          <a:latin typeface="Calibri" charset="0"/>
                          <a:ea typeface="+mn-ea"/>
                          <a:cs typeface="+mn-cs"/>
                        </a:rPr>
                        <a:t>DTN Reliable Multicast</a:t>
                      </a: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algn="ctr" defTabSz="914400" rtl="0" eaLnBrk="1" fontAlgn="ctr" latinLnBrk="0" hangingPunct="1"/>
                      <a:r>
                        <a:rPr lang="en-US" sz="1200" b="1" i="0" u="none" strike="sngStrike" kern="1200" dirty="0">
                          <a:solidFill>
                            <a:schemeClr val="bg1"/>
                          </a:solidFill>
                          <a:effectLst/>
                          <a:latin typeface="Calibri" charset="0"/>
                          <a:ea typeface="+mn-ea"/>
                          <a:cs typeface="+mn-cs"/>
                        </a:rPr>
                        <a:t>12/1/2023 –  12/31/2024</a:t>
                      </a:r>
                      <a:endParaRPr lang="mr-IN" sz="1200" b="1" i="0" u="none" strike="sngStrike" kern="1200" dirty="0">
                        <a:solidFill>
                          <a:schemeClr val="bg1"/>
                        </a:solidFill>
                        <a:effectLst/>
                        <a:latin typeface="Calibri" charset="0"/>
                        <a:ea typeface="+mn-ea"/>
                        <a:cs typeface="+mn-cs"/>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algn="ctr" defTabSz="914400" rtl="0" eaLnBrk="1" fontAlgn="ctr" latinLnBrk="0" hangingPunct="1"/>
                      <a:r>
                        <a:rPr lang="is-IS" sz="1200" b="1" i="0" u="none" strike="sngStrike" kern="1200" dirty="0">
                          <a:solidFill>
                            <a:schemeClr val="bg1"/>
                          </a:solidFill>
                          <a:effectLst/>
                          <a:latin typeface="Calibri" charset="0"/>
                          <a:ea typeface="+mn-ea"/>
                          <a:cs typeface="+mn-cs"/>
                        </a:rPr>
                        <a:t>2023: 1.5</a:t>
                      </a:r>
                    </a:p>
                    <a:p>
                      <a:pPr marL="0" algn="ctr" defTabSz="914400" rtl="0" eaLnBrk="1" fontAlgn="ctr" latinLnBrk="0" hangingPunct="1"/>
                      <a:r>
                        <a:rPr lang="is-IS" sz="1200" b="1" i="0" u="none" strike="sngStrike" kern="1200" dirty="0">
                          <a:solidFill>
                            <a:schemeClr val="bg1"/>
                          </a:solidFill>
                          <a:effectLst/>
                          <a:latin typeface="Calibri" charset="0"/>
                          <a:ea typeface="+mn-ea"/>
                          <a:cs typeface="+mn-cs"/>
                        </a:rPr>
                        <a:t>2024: 9.5</a:t>
                      </a: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algn="ctr" defTabSz="914400" rtl="0" eaLnBrk="1" fontAlgn="ctr" latinLnBrk="0" hangingPunct="1"/>
                      <a:r>
                        <a:rPr lang="is-IS" sz="1200" b="1" i="0" u="none" strike="sngStrike" kern="1200" dirty="0">
                          <a:solidFill>
                            <a:schemeClr val="bg1"/>
                          </a:solidFill>
                          <a:effectLst/>
                          <a:latin typeface="Calibri" charset="0"/>
                          <a:ea typeface="+mn-ea"/>
                          <a:cs typeface="+mn-cs"/>
                        </a:rPr>
                        <a:t>2023: 1.5</a:t>
                      </a:r>
                    </a:p>
                    <a:p>
                      <a:pPr marL="0" algn="ctr" defTabSz="914400" rtl="0" eaLnBrk="1" fontAlgn="ctr" latinLnBrk="0" hangingPunct="1"/>
                      <a:r>
                        <a:rPr lang="is-IS" sz="1200" b="1" i="0" u="none" strike="sngStrike" kern="1200" dirty="0">
                          <a:solidFill>
                            <a:schemeClr val="bg1"/>
                          </a:solidFill>
                          <a:effectLst/>
                          <a:latin typeface="Calibri" charset="0"/>
                          <a:ea typeface="+mn-ea"/>
                          <a:cs typeface="+mn-cs"/>
                        </a:rPr>
                        <a:t>2024: 1.5</a:t>
                      </a:r>
                      <a:endParaRPr lang="nb-NO" sz="1200" b="1" i="0" u="none" strike="sngStrike" kern="1200" dirty="0">
                        <a:solidFill>
                          <a:schemeClr val="bg1"/>
                        </a:solidFill>
                        <a:effectLst/>
                        <a:latin typeface="Calibri" charset="0"/>
                        <a:ea typeface="+mn-ea"/>
                        <a:cs typeface="+mn-cs"/>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rgbClr val="0070C0"/>
                    </a:solidFill>
                  </a:tcPr>
                </a:tc>
                <a:tc>
                  <a:txBody>
                    <a:bodyPr/>
                    <a:lstStyle/>
                    <a:p>
                      <a:pPr marL="0" algn="ctr" defTabSz="914400" rtl="0" eaLnBrk="1" fontAlgn="ctr" latinLnBrk="0" hangingPunct="1"/>
                      <a:r>
                        <a:rPr lang="is-IS" sz="1200" b="1" i="0" u="none" strike="sngStrike" kern="1200" dirty="0">
                          <a:solidFill>
                            <a:schemeClr val="bg1"/>
                          </a:solidFill>
                          <a:effectLst/>
                          <a:latin typeface="Calibri" charset="0"/>
                          <a:ea typeface="+mn-ea"/>
                          <a:cs typeface="+mn-cs"/>
                        </a:rPr>
                        <a:t>2023: 2.0</a:t>
                      </a:r>
                      <a:endParaRPr lang="en-US" sz="1200" b="1" i="0" u="none" strike="sngStrike" kern="1200" dirty="0">
                        <a:solidFill>
                          <a:schemeClr val="bg1"/>
                        </a:solidFill>
                        <a:effectLst/>
                        <a:latin typeface="Calibri" charset="0"/>
                        <a:ea typeface="+mn-ea"/>
                        <a:cs typeface="+mn-cs"/>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is-IS" sz="1200" b="1" i="0" u="none" strike="sngStrike" kern="1200" dirty="0">
                          <a:solidFill>
                            <a:schemeClr val="bg1"/>
                          </a:solidFill>
                          <a:effectLst/>
                          <a:latin typeface="Calibri" charset="0"/>
                          <a:ea typeface="+mn-ea"/>
                          <a:cs typeface="+mn-cs"/>
                        </a:rPr>
                        <a:t>2024: 6.0</a:t>
                      </a:r>
                      <a:endParaRPr lang="en-US" sz="1200" b="1" i="0" u="none" strike="sngStrike" kern="1200" dirty="0">
                        <a:solidFill>
                          <a:schemeClr val="bg1"/>
                        </a:solidFill>
                        <a:effectLst/>
                        <a:latin typeface="Calibri" charset="0"/>
                        <a:ea typeface="+mn-ea"/>
                        <a:cs typeface="+mn-cs"/>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rgbClr val="0070C0"/>
                    </a:solidFill>
                  </a:tcPr>
                </a:tc>
                <a:tc>
                  <a:txBody>
                    <a:bodyPr/>
                    <a:lstStyle/>
                    <a:p>
                      <a:pPr marL="0" algn="ctr" defTabSz="914400" rtl="0" eaLnBrk="1" fontAlgn="ctr" latinLnBrk="0" hangingPunct="1"/>
                      <a:r>
                        <a:rPr lang="en-US" sz="1200" b="1" i="0" u="none" strike="sngStrike" kern="1200" dirty="0">
                          <a:solidFill>
                            <a:schemeClr val="bg1"/>
                          </a:solidFill>
                          <a:effectLst/>
                          <a:latin typeface="Calibri" charset="0"/>
                          <a:ea typeface="+mn-ea"/>
                          <a:cs typeface="+mn-cs"/>
                        </a:rPr>
                        <a:t>For Gateway</a:t>
                      </a: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2477721150"/>
                  </a:ext>
                </a:extLst>
              </a:tr>
              <a:tr h="691290">
                <a:tc>
                  <a:txBody>
                    <a:bodyPr/>
                    <a:lstStyle/>
                    <a:p>
                      <a:pPr algn="ctr" fontAlgn="ctr"/>
                      <a:r>
                        <a:rPr lang="en-US" sz="1200" b="1" i="0" u="none" strike="noStrike" dirty="0">
                          <a:solidFill>
                            <a:srgbClr val="FFFFFF"/>
                          </a:solidFill>
                          <a:effectLst/>
                          <a:latin typeface="Calibri" charset="0"/>
                        </a:rPr>
                        <a:t>SIS-DTN</a:t>
                      </a: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00"/>
                    </a:solidFill>
                  </a:tcPr>
                </a:tc>
                <a:tc>
                  <a:txBody>
                    <a:bodyPr/>
                    <a:lstStyle/>
                    <a:p>
                      <a:pPr algn="ctr" fontAlgn="ctr"/>
                      <a:endParaRPr lang="mr-IN" sz="1200" b="1" i="0" u="none" strike="noStrike" dirty="0">
                        <a:solidFill>
                          <a:srgbClr val="FFFFFF"/>
                        </a:solidFill>
                        <a:effectLst/>
                        <a:latin typeface="Calibri" charset="0"/>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00"/>
                    </a:solidFill>
                  </a:tcPr>
                </a:tc>
                <a:tc>
                  <a:txBody>
                    <a:bodyPr/>
                    <a:lstStyle/>
                    <a:p>
                      <a:pPr marL="0" algn="ctr" defTabSz="914400" rtl="0" eaLnBrk="1" fontAlgn="ctr" latinLnBrk="0" hangingPunct="1"/>
                      <a:r>
                        <a:rPr lang="en-US" sz="1200" b="1" i="0" u="none" strike="noStrike" kern="1200" dirty="0">
                          <a:solidFill>
                            <a:srgbClr val="FFFFFF"/>
                          </a:solidFill>
                          <a:effectLst/>
                          <a:latin typeface="Calibri" charset="0"/>
                          <a:ea typeface="+mn-ea"/>
                          <a:cs typeface="+mn-cs"/>
                        </a:rPr>
                        <a:t>DTN Multi-Destination Delivery </a:t>
                      </a: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00"/>
                    </a:solidFill>
                  </a:tcPr>
                </a:tc>
                <a:tc>
                  <a:txBody>
                    <a:bodyPr/>
                    <a:lstStyle/>
                    <a:p>
                      <a:pPr marL="0" algn="ctr" defTabSz="914400" rtl="0" eaLnBrk="1" fontAlgn="ctr" latinLnBrk="0" hangingPunct="1"/>
                      <a:r>
                        <a:rPr lang="en-US" sz="1200" b="1" i="0" u="none" strike="noStrike" kern="1200" dirty="0">
                          <a:solidFill>
                            <a:srgbClr val="FFFFFF"/>
                          </a:solidFill>
                          <a:effectLst/>
                          <a:latin typeface="Calibri" panose="020F0502020204030204" pitchFamily="34" charset="0"/>
                          <a:ea typeface="+mn-ea"/>
                          <a:cs typeface="+mn-cs"/>
                        </a:rPr>
                        <a:t>6/1/2023 –</a:t>
                      </a:r>
                    </a:p>
                    <a:p>
                      <a:pPr marL="0" algn="ctr" defTabSz="914400" rtl="0" eaLnBrk="1" fontAlgn="ctr" latinLnBrk="0" hangingPunct="1"/>
                      <a:r>
                        <a:rPr lang="en-US" sz="1200" b="1" i="0" u="none" strike="noStrike" kern="1200" dirty="0">
                          <a:solidFill>
                            <a:srgbClr val="FFFFFF"/>
                          </a:solidFill>
                          <a:effectLst/>
                          <a:latin typeface="Calibri" panose="020F0502020204030204" pitchFamily="34" charset="0"/>
                          <a:ea typeface="+mn-ea"/>
                          <a:cs typeface="+mn-cs"/>
                        </a:rPr>
                        <a:t>12/31/2023</a:t>
                      </a:r>
                      <a:endParaRPr lang="mr-IN" sz="1200" b="1" i="0" u="none" strike="noStrike" kern="1200" dirty="0">
                        <a:solidFill>
                          <a:srgbClr val="FFFFFF"/>
                        </a:solidFill>
                        <a:effectLst/>
                        <a:latin typeface="Calibri" panose="020F0502020204030204" pitchFamily="34" charset="0"/>
                        <a:ea typeface="+mn-ea"/>
                        <a:cs typeface="+mn-cs"/>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00"/>
                    </a:solidFill>
                  </a:tcPr>
                </a:tc>
                <a:tc>
                  <a:txBody>
                    <a:bodyPr/>
                    <a:lstStyle/>
                    <a:p>
                      <a:pPr marL="0" algn="ctr" defTabSz="914400" rtl="0" eaLnBrk="1" fontAlgn="ctr" latinLnBrk="0" hangingPunct="1"/>
                      <a:r>
                        <a:rPr lang="is-IS" sz="1200" b="1" i="0" u="none" strike="noStrike" kern="1200" dirty="0">
                          <a:solidFill>
                            <a:srgbClr val="FFFFFF"/>
                          </a:solidFill>
                          <a:effectLst/>
                          <a:latin typeface="Calibri" charset="0"/>
                          <a:ea typeface="+mn-ea"/>
                          <a:cs typeface="+mn-cs"/>
                        </a:rPr>
                        <a:t>TBD</a:t>
                      </a: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00"/>
                    </a:solidFill>
                  </a:tcPr>
                </a:tc>
                <a:tc>
                  <a:txBody>
                    <a:bodyPr/>
                    <a:lstStyle/>
                    <a:p>
                      <a:pPr marL="0" algn="ctr" defTabSz="914400" rtl="0" eaLnBrk="1" fontAlgn="ctr" latinLnBrk="0" hangingPunct="1"/>
                      <a:r>
                        <a:rPr lang="is-IS" sz="1200" b="1" i="0" u="none" strike="noStrike" kern="1200" dirty="0">
                          <a:solidFill>
                            <a:srgbClr val="FFFFFF"/>
                          </a:solidFill>
                          <a:effectLst/>
                          <a:latin typeface="Calibri" charset="0"/>
                          <a:ea typeface="+mn-ea"/>
                          <a:cs typeface="+mn-cs"/>
                        </a:rPr>
                        <a:t>TBD</a:t>
                      </a: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00"/>
                    </a:solidFill>
                  </a:tcPr>
                </a:tc>
                <a:tc>
                  <a:txBody>
                    <a:bodyPr/>
                    <a:lstStyle/>
                    <a:p>
                      <a:pPr marL="0" algn="ctr" defTabSz="914400" rtl="0" eaLnBrk="1" fontAlgn="ctr" latinLnBrk="0" hangingPunct="1"/>
                      <a:endParaRPr lang="en-US" sz="1200" b="1" i="0" u="none" strike="noStrike" kern="1200" dirty="0">
                        <a:solidFill>
                          <a:srgbClr val="FFFFFF"/>
                        </a:solidFill>
                        <a:effectLst/>
                        <a:latin typeface="Calibri" charset="0"/>
                        <a:ea typeface="+mn-ea"/>
                        <a:cs typeface="+mn-cs"/>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00"/>
                    </a:solidFill>
                  </a:tcPr>
                </a:tc>
                <a:tc>
                  <a:txBody>
                    <a:bodyPr/>
                    <a:lstStyle/>
                    <a:p>
                      <a:pPr marL="0" algn="ctr" defTabSz="914400" rtl="0" eaLnBrk="1" fontAlgn="ctr" latinLnBrk="0" hangingPunct="1"/>
                      <a:endParaRPr lang="en-US" sz="1200" b="1" i="0" u="none" strike="noStrike" kern="1200" dirty="0">
                        <a:solidFill>
                          <a:srgbClr val="FFFFFF"/>
                        </a:solidFill>
                        <a:effectLst/>
                        <a:latin typeface="Calibri" charset="0"/>
                        <a:ea typeface="+mn-ea"/>
                        <a:cs typeface="+mn-cs"/>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00"/>
                    </a:solidFill>
                  </a:tcPr>
                </a:tc>
                <a:tc>
                  <a:txBody>
                    <a:bodyPr/>
                    <a:lstStyle/>
                    <a:p>
                      <a:pPr algn="ctr" fontAlgn="ctr"/>
                      <a:r>
                        <a:rPr lang="en-US" sz="1200" b="1" i="0" u="none" strike="noStrike" dirty="0">
                          <a:solidFill>
                            <a:srgbClr val="FFFFFF"/>
                          </a:solidFill>
                          <a:effectLst/>
                          <a:latin typeface="Calibri" charset="0"/>
                        </a:rPr>
                        <a:t>For ISS, Lunar Relay</a:t>
                      </a: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00"/>
                    </a:solidFill>
                  </a:tcPr>
                </a:tc>
                <a:extLst>
                  <a:ext uri="{0D108BD9-81ED-4DB2-BD59-A6C34878D82A}">
                    <a16:rowId xmlns:a16="http://schemas.microsoft.com/office/drawing/2014/main" val="1780300616"/>
                  </a:ext>
                </a:extLst>
              </a:tr>
              <a:tr h="691290">
                <a:tc>
                  <a:txBody>
                    <a:bodyPr/>
                    <a:lstStyle/>
                    <a:p>
                      <a:pPr algn="ctr" fontAlgn="ctr"/>
                      <a:r>
                        <a:rPr lang="en-US" sz="1200" b="1" i="0" u="none" strike="noStrike" dirty="0">
                          <a:solidFill>
                            <a:srgbClr val="FFFFFF"/>
                          </a:solidFill>
                          <a:effectLst/>
                          <a:latin typeface="Calibri" charset="0"/>
                        </a:rPr>
                        <a:t>SIS-DTN</a:t>
                      </a: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algn="ctr" fontAlgn="ctr"/>
                      <a:endParaRPr lang="mr-IN" sz="1200" b="1" i="0" u="none" strike="noStrike" dirty="0">
                        <a:solidFill>
                          <a:srgbClr val="FFFFFF"/>
                        </a:solidFill>
                        <a:effectLst/>
                        <a:latin typeface="Calibri" charset="0"/>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algn="ctr" defTabSz="914400" rtl="0" eaLnBrk="1" fontAlgn="ctr" latinLnBrk="0" hangingPunct="1"/>
                      <a:r>
                        <a:rPr lang="en-US" sz="1200" b="1" i="0" u="none" strike="noStrike" kern="1200" dirty="0">
                          <a:solidFill>
                            <a:srgbClr val="FFFFFF"/>
                          </a:solidFill>
                          <a:effectLst/>
                          <a:latin typeface="Calibri" charset="0"/>
                          <a:ea typeface="+mn-ea"/>
                          <a:cs typeface="+mn-cs"/>
                        </a:rPr>
                        <a:t>First-Hop / Last-Hop Service</a:t>
                      </a:r>
                    </a:p>
                    <a:p>
                      <a:pPr marL="0" algn="ctr" defTabSz="914400" rtl="0" eaLnBrk="1" fontAlgn="ctr" latinLnBrk="0" hangingPunct="1"/>
                      <a:r>
                        <a:rPr lang="en-US" sz="1200" b="1" i="0" u="none" strike="noStrike" kern="1200" dirty="0">
                          <a:solidFill>
                            <a:srgbClr val="FFFFFF"/>
                          </a:solidFill>
                          <a:effectLst/>
                          <a:latin typeface="Calibri" charset="0"/>
                          <a:ea typeface="+mn-ea"/>
                          <a:cs typeface="+mn-cs"/>
                        </a:rPr>
                        <a:t>(Application)</a:t>
                      </a: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algn="ctr" defTabSz="914400" rtl="0" eaLnBrk="1" fontAlgn="ctr" latinLnBrk="0" hangingPunct="1"/>
                      <a:r>
                        <a:rPr lang="en-US" sz="1200" b="1" i="0" u="none" strike="noStrike" kern="1200" dirty="0">
                          <a:solidFill>
                            <a:srgbClr val="FFFFFF"/>
                          </a:solidFill>
                          <a:effectLst/>
                          <a:latin typeface="Calibri" panose="020F0502020204030204" pitchFamily="34" charset="0"/>
                          <a:ea typeface="+mn-ea"/>
                          <a:cs typeface="+mn-cs"/>
                        </a:rPr>
                        <a:t>3/1/2026 – 3/1/2028</a:t>
                      </a:r>
                      <a:endParaRPr lang="mr-IN" sz="1200" b="1" i="0" u="none" strike="noStrike" kern="1200" dirty="0">
                        <a:solidFill>
                          <a:srgbClr val="FFFFFF"/>
                        </a:solidFill>
                        <a:effectLst/>
                        <a:latin typeface="Calibri" panose="020F0502020204030204" pitchFamily="34" charset="0"/>
                        <a:ea typeface="+mn-ea"/>
                        <a:cs typeface="+mn-cs"/>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algn="ctr" defTabSz="914400" rtl="0" eaLnBrk="1" fontAlgn="ctr" latinLnBrk="0" hangingPunct="1"/>
                      <a:r>
                        <a:rPr lang="is-IS" sz="1200" b="1" i="0" u="none" strike="noStrike" kern="1200" dirty="0">
                          <a:solidFill>
                            <a:srgbClr val="FFFFFF"/>
                          </a:solidFill>
                          <a:effectLst/>
                          <a:latin typeface="Calibri" charset="0"/>
                          <a:ea typeface="+mn-ea"/>
                          <a:cs typeface="+mn-cs"/>
                        </a:rPr>
                        <a:t>2026: 4</a:t>
                      </a:r>
                    </a:p>
                    <a:p>
                      <a:pPr marL="0" algn="ctr" defTabSz="914400" rtl="0" eaLnBrk="1" fontAlgn="ctr" latinLnBrk="0" hangingPunct="1"/>
                      <a:r>
                        <a:rPr lang="is-IS" sz="1200" b="1" i="0" u="none" strike="noStrike" kern="1200" dirty="0">
                          <a:solidFill>
                            <a:srgbClr val="FFFFFF"/>
                          </a:solidFill>
                          <a:effectLst/>
                          <a:latin typeface="Calibri" charset="0"/>
                          <a:ea typeface="+mn-ea"/>
                          <a:cs typeface="+mn-cs"/>
                        </a:rPr>
                        <a:t>2027:</a:t>
                      </a:r>
                      <a:r>
                        <a:rPr lang="is-IS" sz="1200" b="1" i="0" u="none" strike="noStrike" kern="1200" baseline="0" dirty="0">
                          <a:solidFill>
                            <a:srgbClr val="FFFFFF"/>
                          </a:solidFill>
                          <a:effectLst/>
                          <a:latin typeface="Calibri" charset="0"/>
                          <a:ea typeface="+mn-ea"/>
                          <a:cs typeface="+mn-cs"/>
                        </a:rPr>
                        <a:t> 12</a:t>
                      </a:r>
                    </a:p>
                    <a:p>
                      <a:pPr marL="0" algn="ctr" defTabSz="914400" rtl="0" eaLnBrk="1" fontAlgn="ctr" latinLnBrk="0" hangingPunct="1"/>
                      <a:r>
                        <a:rPr lang="is-IS" sz="1200" b="1" i="0" u="none" strike="noStrike" kern="1200" baseline="0" dirty="0">
                          <a:solidFill>
                            <a:srgbClr val="FFFFFF"/>
                          </a:solidFill>
                          <a:effectLst/>
                          <a:latin typeface="Calibri" charset="0"/>
                          <a:ea typeface="+mn-ea"/>
                          <a:cs typeface="+mn-cs"/>
                        </a:rPr>
                        <a:t>2028: 6</a:t>
                      </a:r>
                      <a:endParaRPr lang="is-IS" sz="1200" b="1" i="0" u="none" strike="noStrike" kern="1200" dirty="0">
                        <a:solidFill>
                          <a:srgbClr val="FFFFFF"/>
                        </a:solidFill>
                        <a:effectLst/>
                        <a:latin typeface="Calibri" charset="0"/>
                        <a:ea typeface="+mn-ea"/>
                        <a:cs typeface="+mn-cs"/>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algn="ctr" defTabSz="914400" rtl="0" eaLnBrk="1" fontAlgn="ctr" latinLnBrk="0" hangingPunct="1"/>
                      <a:r>
                        <a:rPr lang="is-IS" sz="1200" b="1" i="0" u="none" strike="noStrike" kern="1200" dirty="0">
                          <a:solidFill>
                            <a:srgbClr val="FFFFFF"/>
                          </a:solidFill>
                          <a:effectLst/>
                          <a:latin typeface="Calibri" charset="0"/>
                          <a:ea typeface="+mn-ea"/>
                          <a:cs typeface="+mn-cs"/>
                        </a:rPr>
                        <a:t>2026: 4</a:t>
                      </a:r>
                    </a:p>
                    <a:p>
                      <a:pPr marL="0" algn="ctr" defTabSz="914400" rtl="0" eaLnBrk="1" fontAlgn="ctr" latinLnBrk="0" hangingPunct="1"/>
                      <a:r>
                        <a:rPr lang="is-IS" sz="1200" b="1" i="0" u="none" strike="noStrike" kern="1200" dirty="0">
                          <a:solidFill>
                            <a:srgbClr val="FFFFFF"/>
                          </a:solidFill>
                          <a:effectLst/>
                          <a:latin typeface="Calibri" charset="0"/>
                          <a:ea typeface="+mn-ea"/>
                          <a:cs typeface="+mn-cs"/>
                        </a:rPr>
                        <a:t>2027: 4</a:t>
                      </a:r>
                    </a:p>
                    <a:p>
                      <a:pPr marL="0" algn="ctr" defTabSz="914400" rtl="0" eaLnBrk="1" fontAlgn="ctr" latinLnBrk="0" hangingPunct="1"/>
                      <a:r>
                        <a:rPr lang="is-IS" sz="1200" b="1" i="0" u="none" strike="noStrike" kern="1200" dirty="0">
                          <a:solidFill>
                            <a:srgbClr val="FFFFFF"/>
                          </a:solidFill>
                          <a:effectLst/>
                          <a:latin typeface="Calibri" charset="0"/>
                          <a:ea typeface="+mn-ea"/>
                          <a:cs typeface="+mn-cs"/>
                        </a:rPr>
                        <a:t>2028: 2</a:t>
                      </a: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algn="ctr" defTabSz="914400" rtl="0" eaLnBrk="1" fontAlgn="ctr" latinLnBrk="0" hangingPunct="1"/>
                      <a:r>
                        <a:rPr lang="en-US" sz="1200" b="1" i="0" u="none" strike="noStrike" kern="1200" dirty="0">
                          <a:solidFill>
                            <a:srgbClr val="FFFFFF"/>
                          </a:solidFill>
                          <a:effectLst/>
                          <a:latin typeface="Calibri" charset="0"/>
                          <a:ea typeface="+mn-ea"/>
                          <a:cs typeface="+mn-cs"/>
                        </a:rPr>
                        <a:t>2027: 4</a:t>
                      </a:r>
                    </a:p>
                    <a:p>
                      <a:pPr marL="0" algn="ctr" defTabSz="914400" rtl="0" eaLnBrk="1" fontAlgn="ctr" latinLnBrk="0" hangingPunct="1"/>
                      <a:r>
                        <a:rPr lang="en-US" sz="1200" b="1" i="0" u="none" strike="noStrike" kern="1200" dirty="0">
                          <a:solidFill>
                            <a:srgbClr val="FFFFFF"/>
                          </a:solidFill>
                          <a:effectLst/>
                          <a:latin typeface="Calibri" charset="0"/>
                          <a:ea typeface="+mn-ea"/>
                          <a:cs typeface="+mn-cs"/>
                        </a:rPr>
                        <a:t>2028: 2</a:t>
                      </a: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algn="ctr" defTabSz="914400" rtl="0" eaLnBrk="1" fontAlgn="ctr" latinLnBrk="0" hangingPunct="1"/>
                      <a:r>
                        <a:rPr lang="en-US" sz="1200" b="1" i="0" u="none" strike="noStrike" kern="1200" dirty="0">
                          <a:solidFill>
                            <a:srgbClr val="FFFFFF"/>
                          </a:solidFill>
                          <a:effectLst/>
                          <a:latin typeface="Calibri" charset="0"/>
                          <a:ea typeface="+mn-ea"/>
                          <a:cs typeface="+mn-cs"/>
                        </a:rPr>
                        <a:t>2027: 4</a:t>
                      </a:r>
                    </a:p>
                    <a:p>
                      <a:pPr marL="0" algn="ctr" defTabSz="914400" rtl="0" eaLnBrk="1" fontAlgn="ctr" latinLnBrk="0" hangingPunct="1"/>
                      <a:r>
                        <a:rPr lang="en-US" sz="1200" b="1" i="0" u="none" strike="noStrike" kern="1200" dirty="0">
                          <a:solidFill>
                            <a:srgbClr val="FFFFFF"/>
                          </a:solidFill>
                          <a:effectLst/>
                          <a:latin typeface="Calibri" charset="0"/>
                          <a:ea typeface="+mn-ea"/>
                          <a:cs typeface="+mn-cs"/>
                        </a:rPr>
                        <a:t>2028: 2</a:t>
                      </a: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algn="l" fontAlgn="ctr"/>
                      <a:r>
                        <a:rPr lang="en-US" sz="1200" b="1" i="0" u="none" strike="noStrike" dirty="0">
                          <a:solidFill>
                            <a:srgbClr val="FFFFFF"/>
                          </a:solidFill>
                          <a:effectLst/>
                          <a:latin typeface="Calibri" charset="0"/>
                        </a:rPr>
                        <a:t>Work in concert w/ (or just support) CSS and/or SLS</a:t>
                      </a: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835357989"/>
                  </a:ext>
                </a:extLst>
              </a:tr>
              <a:tr h="701591">
                <a:tc>
                  <a:txBody>
                    <a:bodyPr/>
                    <a:lstStyle/>
                    <a:p>
                      <a:pPr algn="ctr" fontAlgn="ctr"/>
                      <a:r>
                        <a:rPr lang="en-US" sz="1200" b="1" i="0" u="none" strike="sngStrike" dirty="0">
                          <a:solidFill>
                            <a:srgbClr val="FFFFFF"/>
                          </a:solidFill>
                          <a:effectLst/>
                          <a:latin typeface="Calibri" charset="0"/>
                        </a:rPr>
                        <a:t>SIS-DTN</a:t>
                      </a: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algn="ctr" fontAlgn="ctr"/>
                      <a:endParaRPr lang="mr-IN" sz="1200" b="1" i="0" u="none" strike="sngStrike" dirty="0">
                        <a:solidFill>
                          <a:srgbClr val="FFFFFF"/>
                        </a:solidFill>
                        <a:effectLst/>
                        <a:latin typeface="Calibri" charset="0"/>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algn="ctr" defTabSz="914400" rtl="0" eaLnBrk="1" fontAlgn="ctr" latinLnBrk="0" hangingPunct="1"/>
                      <a:r>
                        <a:rPr lang="en-US" sz="1200" b="1" i="0" u="none" strike="sngStrike" kern="1200" dirty="0">
                          <a:solidFill>
                            <a:srgbClr val="FFFFFF"/>
                          </a:solidFill>
                          <a:effectLst/>
                          <a:latin typeface="Calibri" charset="0"/>
                          <a:ea typeface="+mn-ea"/>
                          <a:cs typeface="+mn-cs"/>
                        </a:rPr>
                        <a:t>Erasure Coding for LTP</a:t>
                      </a: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algn="ctr" defTabSz="914400" rtl="0" eaLnBrk="1" fontAlgn="ctr" latinLnBrk="0" hangingPunct="1"/>
                      <a:r>
                        <a:rPr lang="en-US" sz="1200" b="1" i="0" u="none" strike="sngStrike" kern="1200" dirty="0">
                          <a:solidFill>
                            <a:srgbClr val="FFFFFF"/>
                          </a:solidFill>
                          <a:effectLst/>
                          <a:latin typeface="Calibri" panose="020F0502020204030204" pitchFamily="34" charset="0"/>
                          <a:ea typeface="+mn-ea"/>
                          <a:cs typeface="+mn-cs"/>
                        </a:rPr>
                        <a:t>1/1/2025 – 7/1/2026</a:t>
                      </a:r>
                      <a:endParaRPr lang="mr-IN" sz="1200" b="1" i="0" u="none" strike="sngStrike" kern="1200" dirty="0">
                        <a:solidFill>
                          <a:srgbClr val="FFFFFF"/>
                        </a:solidFill>
                        <a:effectLst/>
                        <a:latin typeface="Calibri" panose="020F0502020204030204" pitchFamily="34" charset="0"/>
                        <a:ea typeface="+mn-ea"/>
                        <a:cs typeface="+mn-cs"/>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algn="ctr" defTabSz="914400" rtl="0" eaLnBrk="1" fontAlgn="ctr" latinLnBrk="0" hangingPunct="1"/>
                      <a:r>
                        <a:rPr lang="is-IS" sz="1200" b="1" i="0" u="none" strike="sngStrike" kern="1200" dirty="0">
                          <a:solidFill>
                            <a:srgbClr val="FFFFFF"/>
                          </a:solidFill>
                          <a:effectLst/>
                          <a:latin typeface="Calibri" charset="0"/>
                          <a:ea typeface="+mn-ea"/>
                          <a:cs typeface="+mn-cs"/>
                        </a:rPr>
                        <a:t>2024: 7.5</a:t>
                      </a:r>
                    </a:p>
                    <a:p>
                      <a:pPr marL="0" algn="ctr" defTabSz="914400" rtl="0" eaLnBrk="1" fontAlgn="ctr" latinLnBrk="0" hangingPunct="1"/>
                      <a:r>
                        <a:rPr lang="is-IS" sz="1200" b="1" i="0" u="none" strike="sngStrike" kern="1200" dirty="0">
                          <a:solidFill>
                            <a:srgbClr val="FFFFFF"/>
                          </a:solidFill>
                          <a:effectLst/>
                          <a:latin typeface="Calibri" charset="0"/>
                          <a:ea typeface="+mn-ea"/>
                          <a:cs typeface="+mn-cs"/>
                        </a:rPr>
                        <a:t>2025:</a:t>
                      </a:r>
                      <a:r>
                        <a:rPr lang="is-IS" sz="1200" b="1" i="0" u="none" strike="sngStrike" kern="1200" baseline="0" dirty="0">
                          <a:solidFill>
                            <a:srgbClr val="FFFFFF"/>
                          </a:solidFill>
                          <a:effectLst/>
                          <a:latin typeface="Calibri" charset="0"/>
                          <a:ea typeface="+mn-ea"/>
                          <a:cs typeface="+mn-cs"/>
                        </a:rPr>
                        <a:t> 7.5</a:t>
                      </a:r>
                      <a:endParaRPr lang="is-IS" sz="1200" b="1" i="0" u="none" strike="sngStrike" kern="1200" dirty="0">
                        <a:solidFill>
                          <a:srgbClr val="FFFFFF"/>
                        </a:solidFill>
                        <a:effectLst/>
                        <a:latin typeface="Calibri" charset="0"/>
                        <a:ea typeface="+mn-ea"/>
                        <a:cs typeface="+mn-cs"/>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algn="ctr" defTabSz="914400" rtl="0" eaLnBrk="1" fontAlgn="ctr" latinLnBrk="0" hangingPunct="1"/>
                      <a:r>
                        <a:rPr lang="is-IS" sz="1200" b="1" i="0" u="none" strike="sngStrike" kern="1200" dirty="0">
                          <a:solidFill>
                            <a:srgbClr val="FFFFFF"/>
                          </a:solidFill>
                          <a:effectLst/>
                          <a:latin typeface="Calibri" charset="0"/>
                          <a:ea typeface="+mn-ea"/>
                          <a:cs typeface="+mn-cs"/>
                        </a:rPr>
                        <a:t>2024: 1.5</a:t>
                      </a:r>
                    </a:p>
                    <a:p>
                      <a:pPr marL="0" algn="ctr" defTabSz="914400" rtl="0" eaLnBrk="1" fontAlgn="ctr" latinLnBrk="0" hangingPunct="1"/>
                      <a:r>
                        <a:rPr lang="is-IS" sz="1200" b="1" i="0" u="none" strike="sngStrike" kern="1200" dirty="0">
                          <a:solidFill>
                            <a:srgbClr val="FFFFFF"/>
                          </a:solidFill>
                          <a:effectLst/>
                          <a:latin typeface="Calibri" charset="0"/>
                          <a:ea typeface="+mn-ea"/>
                          <a:cs typeface="+mn-cs"/>
                        </a:rPr>
                        <a:t>2025: 1.5</a:t>
                      </a: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algn="ctr" defTabSz="914400" rtl="0" eaLnBrk="1" fontAlgn="ctr" latinLnBrk="0" hangingPunct="1"/>
                      <a:endParaRPr lang="is-IS" sz="1200" b="1" i="0" u="none" strike="sngStrike" kern="1200" dirty="0">
                        <a:solidFill>
                          <a:srgbClr val="FFFFFF"/>
                        </a:solidFill>
                        <a:effectLst/>
                        <a:latin typeface="Calibri" charset="0"/>
                        <a:ea typeface="+mn-ea"/>
                        <a:cs typeface="+mn-cs"/>
                      </a:endParaRPr>
                    </a:p>
                    <a:p>
                      <a:pPr marL="0" algn="ctr" defTabSz="914400" rtl="0" eaLnBrk="1" fontAlgn="ctr" latinLnBrk="0" hangingPunct="1"/>
                      <a:r>
                        <a:rPr lang="is-IS" sz="1200" b="1" i="0" u="none" strike="sngStrike" kern="1200" dirty="0">
                          <a:solidFill>
                            <a:srgbClr val="FFFFFF"/>
                          </a:solidFill>
                          <a:effectLst/>
                          <a:latin typeface="Calibri" charset="0"/>
                          <a:ea typeface="+mn-ea"/>
                          <a:cs typeface="+mn-cs"/>
                        </a:rPr>
                        <a:t>2024: 2</a:t>
                      </a:r>
                    </a:p>
                    <a:p>
                      <a:pPr marL="0" algn="ctr" defTabSz="914400" rtl="0" eaLnBrk="1" fontAlgn="ctr" latinLnBrk="0" hangingPunct="1"/>
                      <a:r>
                        <a:rPr lang="is-IS" sz="1200" b="1" i="0" u="none" strike="sngStrike" kern="1200" dirty="0">
                          <a:solidFill>
                            <a:srgbClr val="FFFFFF"/>
                          </a:solidFill>
                          <a:effectLst/>
                          <a:latin typeface="Calibri" charset="0"/>
                          <a:ea typeface="+mn-ea"/>
                          <a:cs typeface="+mn-cs"/>
                        </a:rPr>
                        <a:t>2025: 2</a:t>
                      </a: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algn="ctr" defTabSz="914400" rtl="0" eaLnBrk="1" fontAlgn="ctr" latinLnBrk="0" hangingPunct="1"/>
                      <a:endParaRPr lang="is-IS" sz="1200" b="1" i="0" u="none" strike="sngStrike" kern="1200" dirty="0">
                        <a:solidFill>
                          <a:srgbClr val="FFFFFF"/>
                        </a:solidFill>
                        <a:effectLst/>
                        <a:latin typeface="Calibri" charset="0"/>
                        <a:ea typeface="+mn-ea"/>
                        <a:cs typeface="+mn-cs"/>
                      </a:endParaRPr>
                    </a:p>
                    <a:p>
                      <a:pPr marL="0" algn="ctr" defTabSz="914400" rtl="0" eaLnBrk="1" fontAlgn="ctr" latinLnBrk="0" hangingPunct="1"/>
                      <a:r>
                        <a:rPr lang="is-IS" sz="1200" b="1" i="0" u="none" strike="sngStrike" kern="1200" dirty="0">
                          <a:solidFill>
                            <a:srgbClr val="FFFFFF"/>
                          </a:solidFill>
                          <a:effectLst/>
                          <a:latin typeface="Calibri" charset="0"/>
                          <a:ea typeface="+mn-ea"/>
                          <a:cs typeface="+mn-cs"/>
                        </a:rPr>
                        <a:t>2024: 4</a:t>
                      </a:r>
                    </a:p>
                    <a:p>
                      <a:pPr marL="0" algn="ctr" defTabSz="914400" rtl="0" eaLnBrk="1" fontAlgn="ctr" latinLnBrk="0" hangingPunct="1"/>
                      <a:r>
                        <a:rPr lang="is-IS" sz="1200" b="1" i="0" u="none" strike="sngStrike" kern="1200" dirty="0">
                          <a:solidFill>
                            <a:srgbClr val="FFFFFF"/>
                          </a:solidFill>
                          <a:effectLst/>
                          <a:latin typeface="Calibri" charset="0"/>
                          <a:ea typeface="+mn-ea"/>
                          <a:cs typeface="+mn-cs"/>
                        </a:rPr>
                        <a:t>2025: 4</a:t>
                      </a: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algn="l" fontAlgn="ctr"/>
                      <a:r>
                        <a:rPr lang="en-US" sz="1100" b="1" i="0" u="none" strike="sngStrike" dirty="0">
                          <a:solidFill>
                            <a:srgbClr val="FFFFFF"/>
                          </a:solidFill>
                          <a:effectLst/>
                          <a:latin typeface="Calibri" charset="0"/>
                        </a:rPr>
                        <a:t>Performance impact in deep space operations</a:t>
                      </a: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323439252"/>
                  </a:ext>
                </a:extLst>
              </a:tr>
              <a:tr h="214028">
                <a:tc>
                  <a:txBody>
                    <a:bodyPr/>
                    <a:lstStyle/>
                    <a:p>
                      <a:pPr algn="ctr" fontAlgn="ctr"/>
                      <a:r>
                        <a:rPr lang="en-US" sz="1200" b="1" i="0" u="none" strike="noStrike" dirty="0">
                          <a:solidFill>
                            <a:srgbClr val="FFFFFF"/>
                          </a:solidFill>
                          <a:effectLst/>
                          <a:latin typeface="Calibri" charset="0"/>
                        </a:rPr>
                        <a:t>SIS-DTN</a:t>
                      </a: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a:txBody>
                    <a:bodyPr/>
                    <a:lstStyle/>
                    <a:p>
                      <a:pPr algn="ctr" fontAlgn="ctr"/>
                      <a:r>
                        <a:rPr lang="mr-IN" sz="1200" b="1" i="0" u="none" strike="noStrike" dirty="0">
                          <a:solidFill>
                            <a:srgbClr val="FFFFFF"/>
                          </a:solidFill>
                          <a:effectLst/>
                          <a:latin typeface="Calibri" charset="0"/>
                        </a:rPr>
                        <a:t>CCSDS 734.0-G-2</a:t>
                      </a: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a:txBody>
                    <a:bodyPr/>
                    <a:lstStyle/>
                    <a:p>
                      <a:pPr marL="0" algn="ctr" defTabSz="914400" rtl="0" eaLnBrk="1" fontAlgn="ctr" latinLnBrk="0" hangingPunct="1"/>
                      <a:r>
                        <a:rPr lang="en-US" sz="1200" b="1" i="0" u="none" strike="noStrike" kern="1200" dirty="0">
                          <a:solidFill>
                            <a:srgbClr val="FFFFFF"/>
                          </a:solidFill>
                          <a:effectLst/>
                          <a:latin typeface="Calibri" charset="0"/>
                          <a:ea typeface="+mn-ea"/>
                          <a:cs typeface="+mn-cs"/>
                        </a:rPr>
                        <a:t>Rationale, Scenarios, and Requirements for DTN in Space (refresh)</a:t>
                      </a: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a:txBody>
                    <a:bodyPr/>
                    <a:lstStyle/>
                    <a:p>
                      <a:pPr marL="0" algn="ctr" defTabSz="914400" rtl="0" eaLnBrk="1" fontAlgn="ctr" latinLnBrk="0" hangingPunct="1"/>
                      <a:r>
                        <a:rPr lang="en-US" sz="1200" b="1" i="0" u="none" strike="noStrike" kern="1200" dirty="0">
                          <a:solidFill>
                            <a:srgbClr val="FFFFFF"/>
                          </a:solidFill>
                          <a:effectLst/>
                          <a:latin typeface="Calibri" panose="020F0502020204030204" pitchFamily="34" charset="0"/>
                          <a:ea typeface="+mn-ea"/>
                          <a:cs typeface="+mn-cs"/>
                        </a:rPr>
                        <a:t>1/1/2023 – </a:t>
                      </a:r>
                      <a:r>
                        <a:rPr lang="en-US" sz="1200" b="1" i="0" u="none" strike="noStrike" kern="1200" dirty="0">
                          <a:solidFill>
                            <a:srgbClr val="FFFF00"/>
                          </a:solidFill>
                          <a:effectLst/>
                          <a:latin typeface="Calibri" panose="020F0502020204030204" pitchFamily="34" charset="0"/>
                          <a:ea typeface="+mn-ea"/>
                          <a:cs typeface="+mn-cs"/>
                        </a:rPr>
                        <a:t>6/30/2025</a:t>
                      </a:r>
                      <a:endParaRPr lang="mr-IN" sz="1200" b="1" i="0" u="none" strike="noStrike" kern="1200" dirty="0">
                        <a:solidFill>
                          <a:srgbClr val="FFFF00"/>
                        </a:solidFill>
                        <a:effectLst/>
                        <a:latin typeface="Calibri" panose="020F0502020204030204" pitchFamily="34" charset="0"/>
                        <a:ea typeface="+mn-ea"/>
                        <a:cs typeface="+mn-cs"/>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a:txBody>
                    <a:bodyPr/>
                    <a:lstStyle/>
                    <a:p>
                      <a:pPr marL="0" algn="ctr" defTabSz="914400" rtl="0" eaLnBrk="1" fontAlgn="ctr" latinLnBrk="0" hangingPunct="1"/>
                      <a:r>
                        <a:rPr lang="is-IS" sz="1200" b="1" i="0" u="none" strike="noStrike" kern="1200" dirty="0">
                          <a:solidFill>
                            <a:srgbClr val="FFFFFF"/>
                          </a:solidFill>
                          <a:effectLst/>
                          <a:latin typeface="Calibri" charset="0"/>
                          <a:ea typeface="+mn-ea"/>
                          <a:cs typeface="+mn-cs"/>
                        </a:rPr>
                        <a:t>1.0</a:t>
                      </a: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a:txBody>
                    <a:bodyPr/>
                    <a:lstStyle/>
                    <a:p>
                      <a:pPr marL="0" algn="ctr" defTabSz="914400" rtl="0" eaLnBrk="1" fontAlgn="ctr" latinLnBrk="0" hangingPunct="1"/>
                      <a:r>
                        <a:rPr lang="is-IS" sz="1200" b="1" i="0" u="none" strike="noStrike" kern="1200" dirty="0">
                          <a:solidFill>
                            <a:srgbClr val="FFFFFF"/>
                          </a:solidFill>
                          <a:effectLst/>
                          <a:latin typeface="Calibri" charset="0"/>
                          <a:ea typeface="+mn-ea"/>
                          <a:cs typeface="+mn-cs"/>
                        </a:rPr>
                        <a:t>1.0</a:t>
                      </a: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a:txBody>
                    <a:bodyPr/>
                    <a:lstStyle/>
                    <a:p>
                      <a:pPr marL="0" algn="ctr" defTabSz="914400" rtl="0" eaLnBrk="1" fontAlgn="ctr" latinLnBrk="0" hangingPunct="1"/>
                      <a:endParaRPr lang="en-US" sz="1200" b="1" i="0" u="none" strike="noStrike" kern="1200" dirty="0">
                        <a:solidFill>
                          <a:srgbClr val="FFFFFF"/>
                        </a:solidFill>
                        <a:effectLst/>
                        <a:latin typeface="Calibri" charset="0"/>
                        <a:ea typeface="+mn-ea"/>
                        <a:cs typeface="+mn-cs"/>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200"/>
                    </a:solidFill>
                  </a:tcPr>
                </a:tc>
                <a:tc>
                  <a:txBody>
                    <a:bodyPr/>
                    <a:lstStyle/>
                    <a:p>
                      <a:pPr algn="ctr" fontAlgn="ctr"/>
                      <a:endParaRPr lang="en-US" sz="1200" b="1" i="0" u="none" strike="noStrike" dirty="0">
                        <a:solidFill>
                          <a:srgbClr val="FFFFFF"/>
                        </a:solidFill>
                        <a:effectLst/>
                        <a:latin typeface="Calibri" charset="0"/>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a:txBody>
                    <a:bodyPr/>
                    <a:lstStyle/>
                    <a:p>
                      <a:pPr algn="l" fontAlgn="ctr"/>
                      <a:r>
                        <a:rPr lang="en-US" sz="1100" b="1" i="0" u="none" strike="noStrike" dirty="0">
                          <a:solidFill>
                            <a:srgbClr val="FFFFFF"/>
                          </a:solidFill>
                          <a:effectLst/>
                          <a:latin typeface="Calibri" charset="0"/>
                        </a:rPr>
                        <a:t>Updates needed to track current CONOPS and CCSDS architecture.</a:t>
                      </a: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extLst>
                  <a:ext uri="{0D108BD9-81ED-4DB2-BD59-A6C34878D82A}">
                    <a16:rowId xmlns:a16="http://schemas.microsoft.com/office/drawing/2014/main" val="10001"/>
                  </a:ext>
                </a:extLst>
              </a:tr>
              <a:tr h="461455">
                <a:tc>
                  <a:txBody>
                    <a:bodyPr/>
                    <a:lstStyle/>
                    <a:p>
                      <a:pPr algn="ctr" fontAlgn="ctr"/>
                      <a:r>
                        <a:rPr lang="de-DE" sz="1200" b="1" i="0" u="none" strike="sngStrike" dirty="0">
                          <a:solidFill>
                            <a:srgbClr val="FFFFFF"/>
                          </a:solidFill>
                          <a:effectLst/>
                          <a:latin typeface="Calibri" charset="0"/>
                        </a:rPr>
                        <a:t>SIS-DTN</a:t>
                      </a:r>
                      <a:endParaRPr lang="en-US" sz="1200" b="1" i="0" u="none" strike="sngStrike" dirty="0">
                        <a:solidFill>
                          <a:srgbClr val="FFFFFF"/>
                        </a:solidFill>
                        <a:effectLst/>
                        <a:latin typeface="Calibri" charset="0"/>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14F5"/>
                    </a:solidFill>
                  </a:tcPr>
                </a:tc>
                <a:tc>
                  <a:txBody>
                    <a:bodyPr/>
                    <a:lstStyle/>
                    <a:p>
                      <a:pPr algn="ctr" fontAlgn="ctr"/>
                      <a:endParaRPr lang="mr-IN" sz="1200" b="1" i="0" u="none" strike="sngStrike" dirty="0">
                        <a:solidFill>
                          <a:srgbClr val="FFFFFF"/>
                        </a:solidFill>
                        <a:effectLst/>
                        <a:latin typeface="Calibri" charset="0"/>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14F5"/>
                    </a:solidFill>
                  </a:tcPr>
                </a:tc>
                <a:tc>
                  <a:txBody>
                    <a:bodyPr/>
                    <a:lstStyle/>
                    <a:p>
                      <a:pPr marL="0" algn="ctr" defTabSz="914400" rtl="0" eaLnBrk="1" fontAlgn="ctr" latinLnBrk="0" hangingPunct="1"/>
                      <a:r>
                        <a:rPr lang="en-US" sz="1200" b="1" i="0" u="none" strike="sngStrike" kern="1200" dirty="0">
                          <a:solidFill>
                            <a:srgbClr val="FFFFFF"/>
                          </a:solidFill>
                          <a:effectLst/>
                          <a:latin typeface="Calibri" charset="0"/>
                          <a:ea typeface="+mn-ea"/>
                          <a:cs typeface="+mn-cs"/>
                        </a:rPr>
                        <a:t>Multi-Agency DTN Network Security</a:t>
                      </a: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14F5"/>
                    </a:solidFill>
                  </a:tcPr>
                </a:tc>
                <a:tc>
                  <a:txBody>
                    <a:bodyPr/>
                    <a:lstStyle/>
                    <a:p>
                      <a:pPr marL="0" algn="ctr" defTabSz="914400" rtl="0" eaLnBrk="1" fontAlgn="ctr" latinLnBrk="0" hangingPunct="1"/>
                      <a:r>
                        <a:rPr lang="de-DE" sz="1200" b="1" i="0" u="none" strike="sngStrike" kern="1200" dirty="0">
                          <a:solidFill>
                            <a:srgbClr val="FFFFFF"/>
                          </a:solidFill>
                          <a:effectLst/>
                          <a:latin typeface="Calibri" panose="020F0502020204030204" pitchFamily="34" charset="0"/>
                          <a:ea typeface="+mn-ea"/>
                          <a:cs typeface="+mn-cs"/>
                        </a:rPr>
                        <a:t>???</a:t>
                      </a:r>
                      <a:endParaRPr lang="mr-IN" sz="1200" b="1" i="0" u="none" strike="sngStrike" kern="1200" dirty="0">
                        <a:solidFill>
                          <a:srgbClr val="FFFFFF"/>
                        </a:solidFill>
                        <a:effectLst/>
                        <a:latin typeface="Calibri" panose="020F0502020204030204" pitchFamily="34" charset="0"/>
                        <a:ea typeface="+mn-ea"/>
                        <a:cs typeface="+mn-cs"/>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14F5"/>
                    </a:solidFill>
                  </a:tcPr>
                </a:tc>
                <a:tc>
                  <a:txBody>
                    <a:bodyPr/>
                    <a:lstStyle/>
                    <a:p>
                      <a:pPr marL="0" algn="ctr" defTabSz="914400" rtl="0" eaLnBrk="1" fontAlgn="ctr" latinLnBrk="0" hangingPunct="1"/>
                      <a:endParaRPr lang="is-IS" sz="1200" b="1" i="0" u="none" strike="sngStrike" kern="1200" dirty="0">
                        <a:solidFill>
                          <a:srgbClr val="FFFFFF"/>
                        </a:solidFill>
                        <a:effectLst/>
                        <a:latin typeface="Calibri" charset="0"/>
                        <a:ea typeface="+mn-ea"/>
                        <a:cs typeface="+mn-cs"/>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14F5"/>
                    </a:solidFill>
                  </a:tcPr>
                </a:tc>
                <a:tc>
                  <a:txBody>
                    <a:bodyPr/>
                    <a:lstStyle/>
                    <a:p>
                      <a:pPr marL="0" algn="ctr" defTabSz="914400" rtl="0" eaLnBrk="1" fontAlgn="ctr" latinLnBrk="0" hangingPunct="1"/>
                      <a:endParaRPr lang="is-IS" sz="1200" b="1" i="0" u="none" strike="sngStrike" kern="1200" dirty="0">
                        <a:solidFill>
                          <a:srgbClr val="FFFFFF"/>
                        </a:solidFill>
                        <a:effectLst/>
                        <a:latin typeface="Calibri" charset="0"/>
                        <a:ea typeface="+mn-ea"/>
                        <a:cs typeface="+mn-cs"/>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14F5"/>
                    </a:solidFill>
                  </a:tcPr>
                </a:tc>
                <a:tc>
                  <a:txBody>
                    <a:bodyPr/>
                    <a:lstStyle/>
                    <a:p>
                      <a:pPr marL="0" algn="ctr" defTabSz="914400" rtl="0" eaLnBrk="1" fontAlgn="ctr" latinLnBrk="0" hangingPunct="1"/>
                      <a:endParaRPr lang="en-US" sz="1200" b="1" i="0" u="none" strike="sngStrike" kern="1200" dirty="0">
                        <a:solidFill>
                          <a:srgbClr val="FFFFFF"/>
                        </a:solidFill>
                        <a:effectLst/>
                        <a:latin typeface="Calibri" charset="0"/>
                        <a:ea typeface="+mn-ea"/>
                        <a:cs typeface="+mn-cs"/>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14F5"/>
                    </a:solidFill>
                  </a:tcPr>
                </a:tc>
                <a:tc>
                  <a:txBody>
                    <a:bodyPr/>
                    <a:lstStyle/>
                    <a:p>
                      <a:pPr algn="ctr" fontAlgn="ctr"/>
                      <a:endParaRPr lang="en-US" sz="1200" b="1" i="0" u="none" strike="sngStrike" dirty="0">
                        <a:solidFill>
                          <a:srgbClr val="FFFFFF"/>
                        </a:solidFill>
                        <a:effectLst/>
                        <a:latin typeface="Calibri" charset="0"/>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14F5"/>
                    </a:solidFill>
                  </a:tcPr>
                </a:tc>
                <a:tc>
                  <a:txBody>
                    <a:bodyPr/>
                    <a:lstStyle/>
                    <a:p>
                      <a:pPr algn="ctr" fontAlgn="ctr"/>
                      <a:r>
                        <a:rPr lang="en-US" sz="1100" b="1" i="0" u="none" strike="noStrike" dirty="0" err="1">
                          <a:solidFill>
                            <a:srgbClr val="FFFFFF"/>
                          </a:solidFill>
                          <a:effectLst/>
                          <a:latin typeface="Calibri" charset="0"/>
                        </a:rPr>
                        <a:t>BPSec</a:t>
                      </a:r>
                      <a:r>
                        <a:rPr lang="en-US" sz="1100" b="1" i="0" u="none" strike="noStrike" dirty="0">
                          <a:solidFill>
                            <a:srgbClr val="FFFFFF"/>
                          </a:solidFill>
                          <a:effectLst/>
                          <a:latin typeface="Calibri" charset="0"/>
                        </a:rPr>
                        <a:t> Addresses</a:t>
                      </a: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14F5"/>
                    </a:solidFill>
                  </a:tcPr>
                </a:tc>
                <a:extLst>
                  <a:ext uri="{0D108BD9-81ED-4DB2-BD59-A6C34878D82A}">
                    <a16:rowId xmlns:a16="http://schemas.microsoft.com/office/drawing/2014/main" val="1071433731"/>
                  </a:ext>
                </a:extLst>
              </a:tr>
              <a:tr h="247427">
                <a:tc>
                  <a:txBody>
                    <a:bodyPr/>
                    <a:lstStyle/>
                    <a:p>
                      <a:pPr algn="ctr" fontAlgn="ctr"/>
                      <a:r>
                        <a:rPr lang="de-DE" sz="1200" b="1" i="0" u="none" strike="sngStrike" dirty="0">
                          <a:solidFill>
                            <a:srgbClr val="FFFFFF"/>
                          </a:solidFill>
                          <a:effectLst/>
                          <a:latin typeface="Calibri" charset="0"/>
                        </a:rPr>
                        <a:t>SIS-DTN</a:t>
                      </a:r>
                      <a:endParaRPr lang="en-US" sz="1200" b="1" i="0" u="none" strike="sngStrike" dirty="0">
                        <a:solidFill>
                          <a:srgbClr val="FFFFFF"/>
                        </a:solidFill>
                        <a:effectLst/>
                        <a:latin typeface="Calibri" charset="0"/>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a:txBody>
                    <a:bodyPr/>
                    <a:lstStyle/>
                    <a:p>
                      <a:pPr algn="ctr" fontAlgn="ctr"/>
                      <a:endParaRPr lang="mr-IN" sz="1200" b="1" i="0" u="none" strike="sngStrike" dirty="0">
                        <a:solidFill>
                          <a:srgbClr val="FFFFFF"/>
                        </a:solidFill>
                        <a:effectLst/>
                        <a:latin typeface="Calibri" charset="0"/>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a:txBody>
                    <a:bodyPr/>
                    <a:lstStyle/>
                    <a:p>
                      <a:pPr marL="0" algn="ctr" defTabSz="914400" rtl="0" eaLnBrk="1" fontAlgn="ctr" latinLnBrk="0" hangingPunct="1"/>
                      <a:r>
                        <a:rPr lang="en-US" sz="1200" b="1" i="0" u="none" strike="sngStrike" kern="1200" dirty="0">
                          <a:solidFill>
                            <a:srgbClr val="FFFFFF"/>
                          </a:solidFill>
                          <a:effectLst/>
                          <a:latin typeface="Calibri" charset="0"/>
                          <a:ea typeface="+mn-ea"/>
                          <a:cs typeface="+mn-cs"/>
                        </a:rPr>
                        <a:t>SSI Cross-Support and Administration</a:t>
                      </a: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a:txBody>
                    <a:bodyPr/>
                    <a:lstStyle/>
                    <a:p>
                      <a:pPr marL="0" algn="ctr" defTabSz="914400" rtl="0" eaLnBrk="1" fontAlgn="ctr" latinLnBrk="0" hangingPunct="1"/>
                      <a:r>
                        <a:rPr lang="de-DE" sz="1200" b="1" i="0" u="none" strike="sngStrike" kern="1200" dirty="0">
                          <a:solidFill>
                            <a:srgbClr val="FFFFFF"/>
                          </a:solidFill>
                          <a:effectLst/>
                          <a:latin typeface="Calibri" panose="020F0502020204030204" pitchFamily="34" charset="0"/>
                          <a:ea typeface="+mn-ea"/>
                          <a:cs typeface="+mn-cs"/>
                        </a:rPr>
                        <a:t>1/01/2019-5/20/2020</a:t>
                      </a:r>
                      <a:endParaRPr lang="mr-IN" sz="1200" b="1" i="0" u="none" strike="sngStrike" kern="1200" dirty="0">
                        <a:solidFill>
                          <a:srgbClr val="FFFFFF"/>
                        </a:solidFill>
                        <a:effectLst/>
                        <a:latin typeface="Calibri" panose="020F0502020204030204" pitchFamily="34" charset="0"/>
                        <a:ea typeface="+mn-ea"/>
                        <a:cs typeface="+mn-cs"/>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a:txBody>
                    <a:bodyPr/>
                    <a:lstStyle/>
                    <a:p>
                      <a:pPr marL="0" algn="ctr" defTabSz="914400" rtl="0" eaLnBrk="1" fontAlgn="ctr" latinLnBrk="0" hangingPunct="1"/>
                      <a:endParaRPr lang="is-IS" sz="1200" b="1" i="0" u="none" strike="sngStrike" kern="1200" dirty="0">
                        <a:solidFill>
                          <a:srgbClr val="FFFFFF"/>
                        </a:solidFill>
                        <a:effectLst/>
                        <a:latin typeface="Calibri" charset="0"/>
                        <a:ea typeface="+mn-ea"/>
                        <a:cs typeface="+mn-cs"/>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a:txBody>
                    <a:bodyPr/>
                    <a:lstStyle/>
                    <a:p>
                      <a:pPr marL="0" algn="ctr" defTabSz="914400" rtl="0" eaLnBrk="1" fontAlgn="ctr" latinLnBrk="0" hangingPunct="1"/>
                      <a:endParaRPr lang="is-IS" sz="1200" b="1" i="0" u="none" strike="sngStrike" kern="1200" dirty="0">
                        <a:solidFill>
                          <a:srgbClr val="FFFFFF"/>
                        </a:solidFill>
                        <a:effectLst/>
                        <a:latin typeface="Calibri" charset="0"/>
                        <a:ea typeface="+mn-ea"/>
                        <a:cs typeface="+mn-cs"/>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a:txBody>
                    <a:bodyPr/>
                    <a:lstStyle/>
                    <a:p>
                      <a:pPr marL="0" algn="ctr" defTabSz="914400" rtl="0" eaLnBrk="1" fontAlgn="ctr" latinLnBrk="0" hangingPunct="1"/>
                      <a:endParaRPr lang="en-US" sz="1200" b="1" i="0" u="none" strike="sngStrike" kern="1200" dirty="0">
                        <a:solidFill>
                          <a:srgbClr val="FFFFFF"/>
                        </a:solidFill>
                        <a:effectLst/>
                        <a:latin typeface="Calibri" charset="0"/>
                        <a:ea typeface="+mn-ea"/>
                        <a:cs typeface="+mn-cs"/>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200"/>
                    </a:solidFill>
                  </a:tcPr>
                </a:tc>
                <a:tc>
                  <a:txBody>
                    <a:bodyPr/>
                    <a:lstStyle/>
                    <a:p>
                      <a:pPr algn="ctr" fontAlgn="ctr"/>
                      <a:endParaRPr lang="en-US" sz="1200" b="1" i="0" u="none" strike="sngStrike" dirty="0">
                        <a:solidFill>
                          <a:srgbClr val="FFFFFF"/>
                        </a:solidFill>
                        <a:effectLst/>
                        <a:latin typeface="Calibri" charset="0"/>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a:txBody>
                    <a:bodyPr/>
                    <a:lstStyle/>
                    <a:p>
                      <a:pPr algn="l" fontAlgn="ctr"/>
                      <a:endParaRPr lang="en-US" sz="1100" b="1" i="0" u="none" strike="sngStrike" dirty="0">
                        <a:solidFill>
                          <a:srgbClr val="FFFFFF"/>
                        </a:solidFill>
                        <a:effectLst/>
                        <a:latin typeface="Calibri" charset="0"/>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extLst>
                  <a:ext uri="{0D108BD9-81ED-4DB2-BD59-A6C34878D82A}">
                    <a16:rowId xmlns:a16="http://schemas.microsoft.com/office/drawing/2014/main" val="250345671"/>
                  </a:ext>
                </a:extLst>
              </a:tr>
              <a:tr h="185342">
                <a:tc>
                  <a:txBody>
                    <a:bodyPr/>
                    <a:lstStyle/>
                    <a:p>
                      <a:pPr algn="ctr" fontAlgn="ctr"/>
                      <a:r>
                        <a:rPr lang="de-DE" sz="1200" b="1" i="0" u="none" strike="sngStrike" dirty="0">
                          <a:solidFill>
                            <a:srgbClr val="FFFFFF"/>
                          </a:solidFill>
                          <a:effectLst/>
                          <a:latin typeface="Calibri" charset="0"/>
                        </a:rPr>
                        <a:t>SIS-DTN</a:t>
                      </a:r>
                      <a:endParaRPr lang="en-US" sz="1200" b="1" i="0" u="none" strike="sngStrike" dirty="0">
                        <a:solidFill>
                          <a:srgbClr val="FFFFFF"/>
                        </a:solidFill>
                        <a:effectLst/>
                        <a:latin typeface="Calibri" charset="0"/>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a:txBody>
                    <a:bodyPr/>
                    <a:lstStyle/>
                    <a:p>
                      <a:pPr algn="ctr" fontAlgn="ctr"/>
                      <a:r>
                        <a:rPr lang="en-US" sz="1200" b="1" i="0" u="none" strike="sngStrike">
                          <a:solidFill>
                            <a:srgbClr val="FFFFFF"/>
                          </a:solidFill>
                          <a:effectLst/>
                          <a:latin typeface="Calibri" charset="0"/>
                        </a:rPr>
                        <a:t>735.0-G-2</a:t>
                      </a:r>
                      <a:endParaRPr lang="mr-IN" sz="1200" b="1" i="0" u="none" strike="sngStrike" dirty="0">
                        <a:solidFill>
                          <a:srgbClr val="FFFFFF"/>
                        </a:solidFill>
                        <a:effectLst/>
                        <a:latin typeface="Calibri" charset="0"/>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a:txBody>
                    <a:bodyPr/>
                    <a:lstStyle/>
                    <a:p>
                      <a:pPr marL="0" algn="ctr" defTabSz="914400" rtl="0" eaLnBrk="1" fontAlgn="ctr" latinLnBrk="0" hangingPunct="1"/>
                      <a:r>
                        <a:rPr lang="en-US" sz="1200" b="1" i="0" u="none" strike="sngStrike" kern="1200" dirty="0">
                          <a:solidFill>
                            <a:srgbClr val="FFFFFF"/>
                          </a:solidFill>
                          <a:effectLst/>
                          <a:latin typeface="Calibri" charset="0"/>
                          <a:ea typeface="+mn-ea"/>
                          <a:cs typeface="+mn-cs"/>
                        </a:rPr>
                        <a:t>Update Asynchronous Message Service Green Book</a:t>
                      </a: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a:txBody>
                    <a:bodyPr/>
                    <a:lstStyle/>
                    <a:p>
                      <a:pPr marL="0" algn="ctr" defTabSz="914400" rtl="0" eaLnBrk="1" fontAlgn="ctr" latinLnBrk="0" hangingPunct="1"/>
                      <a:r>
                        <a:rPr lang="de-DE" sz="1200" b="1" i="0" u="none" strike="sngStrike" kern="1200" dirty="0">
                          <a:solidFill>
                            <a:srgbClr val="FFFFFF"/>
                          </a:solidFill>
                          <a:effectLst/>
                          <a:latin typeface="Calibri" panose="020F0502020204030204" pitchFamily="34" charset="0"/>
                          <a:ea typeface="+mn-ea"/>
                          <a:cs typeface="+mn-cs"/>
                        </a:rPr>
                        <a:t>1/01/2020- 1/01/2021</a:t>
                      </a:r>
                      <a:endParaRPr lang="mr-IN" sz="1200" b="1" i="0" u="none" strike="sngStrike" kern="1200" dirty="0">
                        <a:solidFill>
                          <a:srgbClr val="FFFFFF"/>
                        </a:solidFill>
                        <a:effectLst/>
                        <a:latin typeface="Calibri" panose="020F0502020204030204" pitchFamily="34" charset="0"/>
                        <a:ea typeface="+mn-ea"/>
                        <a:cs typeface="+mn-cs"/>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a:txBody>
                    <a:bodyPr/>
                    <a:lstStyle/>
                    <a:p>
                      <a:pPr marL="0" algn="ctr" defTabSz="914400" rtl="0" eaLnBrk="1" fontAlgn="ctr" latinLnBrk="0" hangingPunct="1"/>
                      <a:endParaRPr lang="is-IS" sz="1200" b="1" i="0" u="none" strike="sngStrike" kern="1200" dirty="0">
                        <a:solidFill>
                          <a:srgbClr val="FFFFFF"/>
                        </a:solidFill>
                        <a:effectLst/>
                        <a:latin typeface="Calibri" charset="0"/>
                        <a:ea typeface="+mn-ea"/>
                        <a:cs typeface="+mn-cs"/>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a:txBody>
                    <a:bodyPr/>
                    <a:lstStyle/>
                    <a:p>
                      <a:pPr marL="0" algn="ctr" defTabSz="914400" rtl="0" eaLnBrk="1" fontAlgn="ctr" latinLnBrk="0" hangingPunct="1"/>
                      <a:endParaRPr lang="is-IS" sz="1200" b="1" i="0" u="none" strike="sngStrike" kern="1200" dirty="0">
                        <a:solidFill>
                          <a:srgbClr val="FFFFFF"/>
                        </a:solidFill>
                        <a:effectLst/>
                        <a:latin typeface="Calibri" charset="0"/>
                        <a:ea typeface="+mn-ea"/>
                        <a:cs typeface="+mn-cs"/>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a:txBody>
                    <a:bodyPr/>
                    <a:lstStyle/>
                    <a:p>
                      <a:pPr marL="0" algn="ctr" defTabSz="914400" rtl="0" eaLnBrk="1" fontAlgn="ctr" latinLnBrk="0" hangingPunct="1"/>
                      <a:endParaRPr lang="en-US" sz="1200" b="1" i="0" u="none" strike="sngStrike" kern="1200" dirty="0">
                        <a:solidFill>
                          <a:srgbClr val="FFFFFF"/>
                        </a:solidFill>
                        <a:effectLst/>
                        <a:latin typeface="Calibri" charset="0"/>
                        <a:ea typeface="+mn-ea"/>
                        <a:cs typeface="+mn-cs"/>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200"/>
                    </a:solidFill>
                  </a:tcPr>
                </a:tc>
                <a:tc>
                  <a:txBody>
                    <a:bodyPr/>
                    <a:lstStyle/>
                    <a:p>
                      <a:pPr algn="ctr" fontAlgn="ctr"/>
                      <a:endParaRPr lang="en-US" sz="1200" b="1" i="0" u="none" strike="sngStrike" dirty="0">
                        <a:solidFill>
                          <a:srgbClr val="FFFFFF"/>
                        </a:solidFill>
                        <a:effectLst/>
                        <a:latin typeface="Calibri" charset="0"/>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a:txBody>
                    <a:bodyPr/>
                    <a:lstStyle/>
                    <a:p>
                      <a:pPr algn="ctr" fontAlgn="ctr"/>
                      <a:r>
                        <a:rPr lang="en-US" sz="1100" b="1" i="0" u="none" strike="noStrike" dirty="0">
                          <a:solidFill>
                            <a:srgbClr val="FFFFFF"/>
                          </a:solidFill>
                          <a:effectLst/>
                          <a:latin typeface="Calibri" charset="0"/>
                        </a:rPr>
                        <a:t>Recharter AMS WG</a:t>
                      </a: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extLst>
                  <a:ext uri="{0D108BD9-81ED-4DB2-BD59-A6C34878D82A}">
                    <a16:rowId xmlns:a16="http://schemas.microsoft.com/office/drawing/2014/main" val="820496473"/>
                  </a:ext>
                </a:extLst>
              </a:tr>
            </a:tbl>
          </a:graphicData>
        </a:graphic>
      </p:graphicFrame>
    </p:spTree>
    <p:extLst>
      <p:ext uri="{BB962C8B-B14F-4D97-AF65-F5344CB8AC3E}">
        <p14:creationId xmlns:p14="http://schemas.microsoft.com/office/powerpoint/2010/main" val="3820721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61" name="Text Box 2"/>
          <p:cNvSpPr txBox="1">
            <a:spLocks noChangeArrowheads="1"/>
          </p:cNvSpPr>
          <p:nvPr/>
        </p:nvSpPr>
        <p:spPr bwMode="auto">
          <a:xfrm>
            <a:off x="990600" y="1176338"/>
            <a:ext cx="7162800" cy="425450"/>
          </a:xfrm>
          <a:prstGeom prst="rect">
            <a:avLst/>
          </a:prstGeom>
          <a:noFill/>
          <a:ln w="9525">
            <a:noFill/>
            <a:miter lim="800000"/>
            <a:headEnd/>
            <a:tailEnd/>
          </a:ln>
        </p:spPr>
        <p:txBody>
          <a:bodyPr>
            <a:spAutoFit/>
          </a:bodyPr>
          <a:lstStyle/>
          <a:p>
            <a:pPr marL="457200" indent="-457200" eaLnBrk="0" fontAlgn="base" hangingPunct="0">
              <a:lnSpc>
                <a:spcPct val="90000"/>
              </a:lnSpc>
              <a:spcBef>
                <a:spcPct val="50000"/>
              </a:spcBef>
              <a:spcAft>
                <a:spcPct val="10000"/>
              </a:spcAft>
              <a:buSzPct val="125000"/>
            </a:pPr>
            <a:endParaRPr lang="en-GB" sz="2400">
              <a:solidFill>
                <a:srgbClr val="000000"/>
              </a:solidFill>
              <a:latin typeface="Calibri" pitchFamily="34" charset="0"/>
            </a:endParaRPr>
          </a:p>
        </p:txBody>
      </p:sp>
      <p:sp>
        <p:nvSpPr>
          <p:cNvPr id="10" name="AutoShape 3"/>
          <p:cNvSpPr>
            <a:spLocks/>
          </p:cNvSpPr>
          <p:nvPr/>
        </p:nvSpPr>
        <p:spPr bwMode="auto">
          <a:xfrm>
            <a:off x="577880" y="126170"/>
            <a:ext cx="760419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marL="457200" lvl="1" algn="ctr" defTabSz="914400">
              <a:lnSpc>
                <a:spcPct val="90000"/>
              </a:lnSpc>
              <a:spcBef>
                <a:spcPts val="1600"/>
              </a:spcBef>
            </a:pPr>
            <a:r>
              <a:rPr lang="en-US" sz="2800" b="1" dirty="0"/>
              <a:t>SIS-DTN Proposed Future Work Items (2/2)</a:t>
            </a:r>
          </a:p>
        </p:txBody>
      </p:sp>
      <p:graphicFrame>
        <p:nvGraphicFramePr>
          <p:cNvPr id="12" name="Table 11"/>
          <p:cNvGraphicFramePr>
            <a:graphicFrameLocks noGrp="1"/>
          </p:cNvGraphicFramePr>
          <p:nvPr>
            <p:extLst>
              <p:ext uri="{D42A27DB-BD31-4B8C-83A1-F6EECF244321}">
                <p14:modId xmlns:p14="http://schemas.microsoft.com/office/powerpoint/2010/main" val="2433334836"/>
              </p:ext>
            </p:extLst>
          </p:nvPr>
        </p:nvGraphicFramePr>
        <p:xfrm>
          <a:off x="16447" y="1009485"/>
          <a:ext cx="9127553" cy="1843569"/>
        </p:xfrm>
        <a:graphic>
          <a:graphicData uri="http://schemas.openxmlformats.org/drawingml/2006/table">
            <a:tbl>
              <a:tblPr/>
              <a:tblGrid>
                <a:gridCol w="742841">
                  <a:extLst>
                    <a:ext uri="{9D8B030D-6E8A-4147-A177-3AD203B41FA5}">
                      <a16:colId xmlns:a16="http://schemas.microsoft.com/office/drawing/2014/main" val="20000"/>
                    </a:ext>
                  </a:extLst>
                </a:gridCol>
                <a:gridCol w="1186838">
                  <a:extLst>
                    <a:ext uri="{9D8B030D-6E8A-4147-A177-3AD203B41FA5}">
                      <a16:colId xmlns:a16="http://schemas.microsoft.com/office/drawing/2014/main" val="20001"/>
                    </a:ext>
                  </a:extLst>
                </a:gridCol>
                <a:gridCol w="1886988">
                  <a:extLst>
                    <a:ext uri="{9D8B030D-6E8A-4147-A177-3AD203B41FA5}">
                      <a16:colId xmlns:a16="http://schemas.microsoft.com/office/drawing/2014/main" val="20002"/>
                    </a:ext>
                  </a:extLst>
                </a:gridCol>
                <a:gridCol w="964839">
                  <a:extLst>
                    <a:ext uri="{9D8B030D-6E8A-4147-A177-3AD203B41FA5}">
                      <a16:colId xmlns:a16="http://schemas.microsoft.com/office/drawing/2014/main" val="20003"/>
                    </a:ext>
                  </a:extLst>
                </a:gridCol>
                <a:gridCol w="742841">
                  <a:extLst>
                    <a:ext uri="{9D8B030D-6E8A-4147-A177-3AD203B41FA5}">
                      <a16:colId xmlns:a16="http://schemas.microsoft.com/office/drawing/2014/main" val="20004"/>
                    </a:ext>
                  </a:extLst>
                </a:gridCol>
                <a:gridCol w="742841">
                  <a:extLst>
                    <a:ext uri="{9D8B030D-6E8A-4147-A177-3AD203B41FA5}">
                      <a16:colId xmlns:a16="http://schemas.microsoft.com/office/drawing/2014/main" val="20005"/>
                    </a:ext>
                  </a:extLst>
                </a:gridCol>
                <a:gridCol w="742841">
                  <a:extLst>
                    <a:ext uri="{9D8B030D-6E8A-4147-A177-3AD203B41FA5}">
                      <a16:colId xmlns:a16="http://schemas.microsoft.com/office/drawing/2014/main" val="20006"/>
                    </a:ext>
                  </a:extLst>
                </a:gridCol>
                <a:gridCol w="742841">
                  <a:extLst>
                    <a:ext uri="{9D8B030D-6E8A-4147-A177-3AD203B41FA5}">
                      <a16:colId xmlns:a16="http://schemas.microsoft.com/office/drawing/2014/main" val="20007"/>
                    </a:ext>
                  </a:extLst>
                </a:gridCol>
                <a:gridCol w="1374683">
                  <a:extLst>
                    <a:ext uri="{9D8B030D-6E8A-4147-A177-3AD203B41FA5}">
                      <a16:colId xmlns:a16="http://schemas.microsoft.com/office/drawing/2014/main" val="20008"/>
                    </a:ext>
                  </a:extLst>
                </a:gridCol>
              </a:tblGrid>
              <a:tr h="373307">
                <a:tc>
                  <a:txBody>
                    <a:bodyPr/>
                    <a:lstStyle/>
                    <a:p>
                      <a:pPr algn="ctr" fontAlgn="ctr"/>
                      <a:r>
                        <a:rPr lang="en-US" sz="1200" b="1" i="0" u="none" strike="noStrike" dirty="0">
                          <a:solidFill>
                            <a:srgbClr val="000000"/>
                          </a:solidFill>
                          <a:effectLst/>
                          <a:latin typeface="Calibri" charset="0"/>
                        </a:rPr>
                        <a:t>Area and WG Name</a:t>
                      </a: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Calibri" charset="0"/>
                        </a:rPr>
                        <a:t>CCSDS Ref Nr.</a:t>
                      </a: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solidFill>
                            <a:srgbClr val="000000"/>
                          </a:solidFill>
                          <a:effectLst/>
                          <a:latin typeface="Calibri" charset="0"/>
                        </a:rPr>
                        <a:t>Document Title</a:t>
                      </a: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200" b="1" i="0" u="none" strike="noStrike" dirty="0">
                          <a:solidFill>
                            <a:srgbClr val="000000"/>
                          </a:solidFill>
                          <a:effectLst/>
                          <a:latin typeface="Calibri" charset="0"/>
                        </a:rPr>
                        <a:t>Target Start / Publication Date</a:t>
                      </a: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fontAlgn="ctr"/>
                      <a:r>
                        <a:rPr lang="en-US" sz="1200" b="1" i="0" u="none" strike="noStrike" dirty="0">
                          <a:solidFill>
                            <a:srgbClr val="000000"/>
                          </a:solidFill>
                          <a:effectLst/>
                          <a:latin typeface="Calibri" charset="0"/>
                        </a:rPr>
                        <a:t>Resources Needed (total, Editor, Proto1, Proto2)</a:t>
                      </a: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r>
                        <a:rPr lang="en-US" sz="1200" b="1" i="0" u="none" strike="noStrike" dirty="0">
                          <a:solidFill>
                            <a:srgbClr val="000000"/>
                          </a:solidFill>
                          <a:effectLst/>
                          <a:latin typeface="Calibri" charset="0"/>
                        </a:rPr>
                        <a:t>Comments</a:t>
                      </a:r>
                      <a:br>
                        <a:rPr lang="en-US" sz="1200" b="1" i="0" u="none" strike="noStrike" dirty="0">
                          <a:solidFill>
                            <a:srgbClr val="000000"/>
                          </a:solidFill>
                          <a:effectLst/>
                          <a:latin typeface="Calibri" charset="0"/>
                        </a:rPr>
                      </a:br>
                      <a:r>
                        <a:rPr lang="en-US" sz="1200" b="1" i="0" u="none" strike="noStrike" dirty="0">
                          <a:solidFill>
                            <a:srgbClr val="000000"/>
                          </a:solidFill>
                          <a:effectLst/>
                          <a:latin typeface="Calibri" charset="0"/>
                        </a:rPr>
                        <a:t>Rationale</a:t>
                      </a:r>
                      <a:br>
                        <a:rPr lang="en-US" sz="1200" b="1" i="0" u="none" strike="noStrike" dirty="0">
                          <a:solidFill>
                            <a:srgbClr val="000000"/>
                          </a:solidFill>
                          <a:effectLst/>
                          <a:latin typeface="Calibri" charset="0"/>
                        </a:rPr>
                      </a:br>
                      <a:r>
                        <a:rPr lang="en-US" sz="1200" b="1" i="0" u="none" strike="noStrike" dirty="0">
                          <a:solidFill>
                            <a:srgbClr val="000000"/>
                          </a:solidFill>
                          <a:effectLst/>
                          <a:latin typeface="Calibri" charset="0"/>
                        </a:rPr>
                        <a:t>What if not started?</a:t>
                      </a: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76782">
                <a:tc>
                  <a:txBody>
                    <a:bodyPr/>
                    <a:lstStyle/>
                    <a:p>
                      <a:pPr marL="0" algn="ctr" defTabSz="914400" rtl="0" eaLnBrk="1" fontAlgn="ctr" latinLnBrk="0" hangingPunct="1"/>
                      <a:r>
                        <a:rPr lang="de-DE" sz="1200" b="1" i="0" u="none" strike="sngStrike" kern="1200" dirty="0">
                          <a:solidFill>
                            <a:srgbClr val="FFFFFF"/>
                          </a:solidFill>
                          <a:effectLst/>
                          <a:latin typeface="Calibri" charset="0"/>
                          <a:ea typeface="+mn-ea"/>
                          <a:cs typeface="+mn-cs"/>
                        </a:rPr>
                        <a:t>SIS-DTN</a:t>
                      </a:r>
                      <a:endParaRPr lang="en-US" sz="1200" b="1" i="0" u="none" strike="sngStrike" kern="1200" dirty="0">
                        <a:solidFill>
                          <a:srgbClr val="FFFFFF"/>
                        </a:solidFill>
                        <a:effectLst/>
                        <a:latin typeface="Calibri" charset="0"/>
                        <a:ea typeface="+mn-ea"/>
                        <a:cs typeface="+mn-cs"/>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algn="ctr" defTabSz="914400" rtl="0" eaLnBrk="1" fontAlgn="ctr" latinLnBrk="0" hangingPunct="1"/>
                      <a:r>
                        <a:rPr lang="en-US" sz="1200" b="1" i="0" u="none" strike="sngStrike" kern="1200" dirty="0">
                          <a:solidFill>
                            <a:srgbClr val="FFFFFF"/>
                          </a:solidFill>
                          <a:effectLst/>
                          <a:latin typeface="Calibri" charset="0"/>
                          <a:ea typeface="+mn-ea"/>
                          <a:cs typeface="+mn-cs"/>
                        </a:rPr>
                        <a:t>735.1-B-2</a:t>
                      </a:r>
                      <a:endParaRPr lang="mr-IN" sz="1200" b="1" i="0" u="none" strike="sngStrike" kern="1200" dirty="0">
                        <a:solidFill>
                          <a:srgbClr val="FFFFFF"/>
                        </a:solidFill>
                        <a:effectLst/>
                        <a:latin typeface="Calibri" charset="0"/>
                        <a:ea typeface="+mn-ea"/>
                        <a:cs typeface="+mn-cs"/>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algn="ctr" defTabSz="914400" rtl="0" eaLnBrk="1" fontAlgn="ctr" latinLnBrk="0" hangingPunct="1"/>
                      <a:r>
                        <a:rPr lang="en-US" sz="1200" b="1" i="0" u="none" strike="sngStrike" kern="1200" dirty="0">
                          <a:solidFill>
                            <a:srgbClr val="FFFFFF"/>
                          </a:solidFill>
                          <a:effectLst/>
                          <a:latin typeface="Calibri" charset="0"/>
                          <a:ea typeface="+mn-ea"/>
                          <a:cs typeface="+mn-cs"/>
                        </a:rPr>
                        <a:t>Update Asynchronous Message Service Specification</a:t>
                      </a: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algn="ctr" defTabSz="914400" rtl="0" eaLnBrk="1" fontAlgn="ctr" latinLnBrk="0" hangingPunct="1"/>
                      <a:r>
                        <a:rPr lang="de-DE" sz="1200" b="1" i="0" u="none" strike="sngStrike" kern="1200" dirty="0">
                          <a:solidFill>
                            <a:srgbClr val="FFFFFF"/>
                          </a:solidFill>
                          <a:effectLst/>
                          <a:latin typeface="Calibri" charset="0"/>
                          <a:ea typeface="+mn-ea"/>
                          <a:cs typeface="+mn-cs"/>
                        </a:rPr>
                        <a:t>1/01/2020- 1/01/2022</a:t>
                      </a:r>
                      <a:endParaRPr lang="mr-IN" sz="1200" b="1" i="0" u="none" strike="sngStrike" kern="1200" dirty="0">
                        <a:solidFill>
                          <a:srgbClr val="FFFFFF"/>
                        </a:solidFill>
                        <a:effectLst/>
                        <a:latin typeface="Calibri" charset="0"/>
                        <a:ea typeface="+mn-ea"/>
                        <a:cs typeface="+mn-cs"/>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algn="ctr" defTabSz="914400" rtl="0" eaLnBrk="1" fontAlgn="ctr" latinLnBrk="0" hangingPunct="1"/>
                      <a:endParaRPr lang="is-IS" sz="1200" b="1" i="0" u="none" strike="sngStrike" kern="1200" dirty="0">
                        <a:solidFill>
                          <a:srgbClr val="FFFFFF"/>
                        </a:solidFill>
                        <a:effectLst/>
                        <a:latin typeface="Calibri" charset="0"/>
                        <a:ea typeface="+mn-ea"/>
                        <a:cs typeface="+mn-cs"/>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algn="ctr" defTabSz="914400" rtl="0" eaLnBrk="1" fontAlgn="ctr" latinLnBrk="0" hangingPunct="1"/>
                      <a:endParaRPr lang="is-IS" sz="1200" b="1" i="0" u="none" strike="sngStrike" kern="1200" dirty="0">
                        <a:solidFill>
                          <a:srgbClr val="FFFFFF"/>
                        </a:solidFill>
                        <a:effectLst/>
                        <a:latin typeface="Calibri" charset="0"/>
                        <a:ea typeface="+mn-ea"/>
                        <a:cs typeface="+mn-cs"/>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algn="ctr" defTabSz="914400" rtl="0" eaLnBrk="1" fontAlgn="ctr" latinLnBrk="0" hangingPunct="1"/>
                      <a:endParaRPr lang="en-US" sz="1200" b="1" i="0" u="none" strike="sngStrike" kern="1200" dirty="0">
                        <a:solidFill>
                          <a:srgbClr val="FFFFFF"/>
                        </a:solidFill>
                        <a:effectLst/>
                        <a:latin typeface="Calibri" charset="0"/>
                        <a:ea typeface="+mn-ea"/>
                        <a:cs typeface="+mn-cs"/>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algn="ctr" defTabSz="914400" rtl="0" eaLnBrk="1" fontAlgn="ctr" latinLnBrk="0" hangingPunct="1"/>
                      <a:endParaRPr lang="en-US" sz="1200" b="1" i="0" u="none" strike="sngStrike" kern="1200" dirty="0">
                        <a:solidFill>
                          <a:srgbClr val="FFFFFF"/>
                        </a:solidFill>
                        <a:effectLst/>
                        <a:latin typeface="Calibri" charset="0"/>
                        <a:ea typeface="+mn-ea"/>
                        <a:cs typeface="+mn-cs"/>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1" i="0" u="none" strike="noStrike" dirty="0">
                          <a:solidFill>
                            <a:srgbClr val="FFFFFF"/>
                          </a:solidFill>
                          <a:effectLst/>
                          <a:latin typeface="Calibri" charset="0"/>
                        </a:rPr>
                        <a:t>Recharter AMS WG</a:t>
                      </a: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2233667880"/>
                  </a:ext>
                </a:extLst>
              </a:tr>
              <a:tr h="515017">
                <a:tc>
                  <a:txBody>
                    <a:bodyPr/>
                    <a:lstStyle/>
                    <a:p>
                      <a:pPr marL="0" algn="ctr" defTabSz="914400" rtl="0" eaLnBrk="1" fontAlgn="ctr" latinLnBrk="0" hangingPunct="1"/>
                      <a:r>
                        <a:rPr lang="de-DE" sz="1200" b="1" i="0" u="none" strike="noStrike" kern="1200" dirty="0">
                          <a:solidFill>
                            <a:srgbClr val="FFFFFF"/>
                          </a:solidFill>
                          <a:effectLst/>
                          <a:latin typeface="Calibri" charset="0"/>
                          <a:ea typeface="+mn-ea"/>
                          <a:cs typeface="+mn-cs"/>
                        </a:rPr>
                        <a:t>SIS-DTN</a:t>
                      </a:r>
                      <a:endParaRPr lang="en-US" sz="1200" b="1" i="0" u="none" strike="noStrike" kern="1200" dirty="0">
                        <a:solidFill>
                          <a:srgbClr val="FFFFFF"/>
                        </a:solidFill>
                        <a:effectLst/>
                        <a:latin typeface="Calibri" charset="0"/>
                        <a:ea typeface="+mn-ea"/>
                        <a:cs typeface="+mn-cs"/>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algn="ctr" defTabSz="914400" rtl="0" eaLnBrk="1" fontAlgn="ctr" latinLnBrk="0" hangingPunct="1"/>
                      <a:endParaRPr lang="mr-IN" sz="1200" b="1" i="0" u="none" strike="noStrike" kern="1200" dirty="0">
                        <a:solidFill>
                          <a:srgbClr val="FFFFFF"/>
                        </a:solidFill>
                        <a:effectLst/>
                        <a:latin typeface="Calibri" charset="0"/>
                        <a:ea typeface="+mn-ea"/>
                        <a:cs typeface="+mn-cs"/>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algn="ctr" defTabSz="914400" rtl="0" eaLnBrk="1" fontAlgn="ctr" latinLnBrk="0" hangingPunct="1"/>
                      <a:r>
                        <a:rPr lang="en-US" sz="1200" b="1" i="0" u="none" strike="noStrike" kern="1200" dirty="0">
                          <a:solidFill>
                            <a:srgbClr val="FFFFFF"/>
                          </a:solidFill>
                          <a:effectLst/>
                          <a:latin typeface="Calibri" charset="0"/>
                          <a:ea typeface="+mn-ea"/>
                          <a:cs typeface="+mn-cs"/>
                        </a:rPr>
                        <a:t>CCSDS Bundle Protocol Streaming Support Blue Book</a:t>
                      </a: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algn="ctr" defTabSz="914400" rtl="0" eaLnBrk="1" fontAlgn="ctr" latinLnBrk="0" hangingPunct="1"/>
                      <a:r>
                        <a:rPr lang="de-DE" sz="1200" b="1" i="0" u="none" strike="noStrike" kern="1200" dirty="0">
                          <a:solidFill>
                            <a:srgbClr val="FFFFFF"/>
                          </a:solidFill>
                          <a:effectLst/>
                          <a:latin typeface="Calibri" charset="0"/>
                          <a:ea typeface="+mn-ea"/>
                          <a:cs typeface="+mn-cs"/>
                        </a:rPr>
                        <a:t>3/01/2025- 2/01/2027</a:t>
                      </a:r>
                      <a:endParaRPr lang="mr-IN" sz="1200" b="1" i="0" u="none" strike="noStrike" kern="1200" dirty="0">
                        <a:solidFill>
                          <a:srgbClr val="FFFFFF"/>
                        </a:solidFill>
                        <a:effectLst/>
                        <a:latin typeface="Calibri" charset="0"/>
                        <a:ea typeface="+mn-ea"/>
                        <a:cs typeface="+mn-cs"/>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algn="ctr" defTabSz="914400" rtl="0" eaLnBrk="1" fontAlgn="ctr" latinLnBrk="0" hangingPunct="1"/>
                      <a:endParaRPr lang="is-IS" sz="1200" b="1" i="0" u="none" strike="noStrike" kern="1200" dirty="0">
                        <a:solidFill>
                          <a:srgbClr val="FFFFFF"/>
                        </a:solidFill>
                        <a:effectLst/>
                        <a:latin typeface="Calibri" charset="0"/>
                        <a:ea typeface="+mn-ea"/>
                        <a:cs typeface="+mn-cs"/>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algn="ctr" defTabSz="914400" rtl="0" eaLnBrk="1" fontAlgn="ctr" latinLnBrk="0" hangingPunct="1"/>
                      <a:endParaRPr lang="is-IS" sz="1200" b="1" i="0" u="none" strike="noStrike" kern="1200" dirty="0">
                        <a:solidFill>
                          <a:srgbClr val="FFFFFF"/>
                        </a:solidFill>
                        <a:effectLst/>
                        <a:latin typeface="Calibri" charset="0"/>
                        <a:ea typeface="+mn-ea"/>
                        <a:cs typeface="+mn-cs"/>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algn="ctr" defTabSz="914400" rtl="0" eaLnBrk="1" fontAlgn="ctr" latinLnBrk="0" hangingPunct="1"/>
                      <a:endParaRPr lang="en-US" sz="1200" b="1" i="0" u="none" strike="noStrike" kern="1200" dirty="0">
                        <a:solidFill>
                          <a:srgbClr val="FFFFFF"/>
                        </a:solidFill>
                        <a:effectLst/>
                        <a:latin typeface="Calibri" charset="0"/>
                        <a:ea typeface="+mn-ea"/>
                        <a:cs typeface="+mn-cs"/>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algn="ctr" defTabSz="914400" rtl="0" eaLnBrk="1" fontAlgn="ctr" latinLnBrk="0" hangingPunct="1"/>
                      <a:endParaRPr lang="en-US" sz="1200" b="1" i="0" u="none" strike="noStrike" kern="1200" dirty="0">
                        <a:solidFill>
                          <a:srgbClr val="FFFFFF"/>
                        </a:solidFill>
                        <a:effectLst/>
                        <a:latin typeface="Calibri" charset="0"/>
                        <a:ea typeface="+mn-ea"/>
                        <a:cs typeface="+mn-cs"/>
                      </a:endParaRP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algn="ctr" defTabSz="914400" rtl="0" eaLnBrk="1" fontAlgn="ctr" latinLnBrk="0" hangingPunct="1"/>
                      <a:r>
                        <a:rPr lang="en-US" sz="1200" b="1" i="0" u="none" strike="noStrike" kern="1200" dirty="0">
                          <a:solidFill>
                            <a:srgbClr val="FFFFFF"/>
                          </a:solidFill>
                          <a:effectLst/>
                          <a:latin typeface="Calibri" charset="0"/>
                          <a:ea typeface="+mn-ea"/>
                          <a:cs typeface="+mn-cs"/>
                        </a:rPr>
                        <a:t>Protocol / service specification for CCSDS Bundle Streaming protocol.</a:t>
                      </a:r>
                    </a:p>
                  </a:txBody>
                  <a:tcPr marL="4923" marR="4923" marT="49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2315926707"/>
                  </a:ext>
                </a:extLst>
              </a:tr>
            </a:tbl>
          </a:graphicData>
        </a:graphic>
      </p:graphicFrame>
    </p:spTree>
    <p:extLst>
      <p:ext uri="{BB962C8B-B14F-4D97-AF65-F5344CB8AC3E}">
        <p14:creationId xmlns:p14="http://schemas.microsoft.com/office/powerpoint/2010/main" val="4023694802"/>
      </p:ext>
    </p:extLst>
  </p:cSld>
  <p:clrMapOvr>
    <a:masterClrMapping/>
  </p:clrMapOvr>
</p:sld>
</file>

<file path=ppt/theme/theme1.xml><?xml version="1.0" encoding="utf-8"?>
<a:theme xmlns:a="http://schemas.openxmlformats.org/drawingml/2006/main" name="TMOD Presentations">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TMOD Presentation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TMOD Presentations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MOD Presentation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MOD Presentations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MOD Presentations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MOD Presentations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MOD Presentations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MOD Presentation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TMOD Presentations">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TMOD Presentation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TMOD Presentations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MOD Presentation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MOD Presentations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MOD Presentations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MOD Presentations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MOD Presentations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MOD Presentation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3E1DF3F71C7494BBEAD0FAFE1D2625F" ma:contentTypeVersion="1" ma:contentTypeDescription="Create a new document." ma:contentTypeScope="" ma:versionID="344780538788363053bfb859863f1a1f">
  <xsd:schema xmlns:xsd="http://www.w3.org/2001/XMLSchema" xmlns:xs="http://www.w3.org/2001/XMLSchema" xmlns:p="http://schemas.microsoft.com/office/2006/metadata/properties" xmlns:ns2="4e3bd50f-3507-4533-b45b-3abdb7f5f7f2" targetNamespace="http://schemas.microsoft.com/office/2006/metadata/properties" ma:root="true" ma:fieldsID="dd747ad4e6d4824915f36d99546f48f9" ns2:_="">
    <xsd:import namespace="4e3bd50f-3507-4533-b45b-3abdb7f5f7f2"/>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e3bd50f-3507-4533-b45b-3abdb7f5f7f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AF14BD0-ED18-40F8-BACF-92E33194557B}">
  <ds:schemaRefs>
    <ds:schemaRef ds:uri="http://schemas.microsoft.com/office/2006/metadata/properties"/>
    <ds:schemaRef ds:uri="http://schemas.microsoft.com/office/infopath/2007/PartnerControls"/>
    <ds:schemaRef ds:uri="http://purl.org/dc/dcmitype/"/>
    <ds:schemaRef ds:uri="http://schemas.openxmlformats.org/package/2006/metadata/core-properties"/>
    <ds:schemaRef ds:uri="http://schemas.microsoft.com/office/2006/documentManagement/types"/>
    <ds:schemaRef ds:uri="http://purl.org/dc/terms/"/>
    <ds:schemaRef ds:uri="http://www.w3.org/XML/1998/namespace"/>
    <ds:schemaRef ds:uri="4e3bd50f-3507-4533-b45b-3abdb7f5f7f2"/>
    <ds:schemaRef ds:uri="http://purl.org/dc/elements/1.1/"/>
  </ds:schemaRefs>
</ds:datastoreItem>
</file>

<file path=customXml/itemProps2.xml><?xml version="1.0" encoding="utf-8"?>
<ds:datastoreItem xmlns:ds="http://schemas.openxmlformats.org/officeDocument/2006/customXml" ds:itemID="{15ABAA5D-CC20-48CF-96CF-C892C74D485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e3bd50f-3507-4533-b45b-3abdb7f5f7f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C1FB2B8-ABB7-415C-8DE9-F9297D444E8D}">
  <ds:schemaRefs>
    <ds:schemaRef ds:uri="http://schemas.microsoft.com/sharepoint/v3/contenttype/forms"/>
  </ds:schemaRefs>
</ds:datastoreItem>
</file>

<file path=docMetadata/LabelInfo.xml><?xml version="1.0" encoding="utf-8"?>
<clbl:labelList xmlns:clbl="http://schemas.microsoft.com/office/2020/mipLabelMetadata">
  <clbl:label id="{7005d458-45be-48ae-8140-d43da96dd17b}" enabled="0" method="" siteId="{7005d458-45be-48ae-8140-d43da96dd17b}" removed="1"/>
</clbl:labelList>
</file>

<file path=docProps/app.xml><?xml version="1.0" encoding="utf-8"?>
<Properties xmlns="http://schemas.openxmlformats.org/officeDocument/2006/extended-properties" xmlns:vt="http://schemas.openxmlformats.org/officeDocument/2006/docPropsVTypes">
  <Template/>
  <TotalTime>1025</TotalTime>
  <Pages>51</Pages>
  <Words>1557</Words>
  <Application>Microsoft Office PowerPoint</Application>
  <PresentationFormat>Letter Paper (8.5x11 in)</PresentationFormat>
  <Paragraphs>281</Paragraphs>
  <Slides>8</Slides>
  <Notes>5</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8</vt:i4>
      </vt:variant>
    </vt:vector>
  </HeadingPairs>
  <TitlesOfParts>
    <vt:vector size="13" baseType="lpstr">
      <vt:lpstr>Arial</vt:lpstr>
      <vt:lpstr>Calibri</vt:lpstr>
      <vt:lpstr>Times New Roman</vt:lpstr>
      <vt:lpstr>TMOD Presentations</vt:lpstr>
      <vt:lpstr>1_TMOD Presentations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NASA Headquarters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CESG-Report-to-CMC-June2008</dc:title>
  <dc:creator>Adrian J. Hooke;Hamkins, Jon (3320)</dc:creator>
  <cp:lastModifiedBy>Robert C Durst</cp:lastModifiedBy>
  <cp:revision>1773</cp:revision>
  <cp:lastPrinted>2016-08-30T07:45:22Z</cp:lastPrinted>
  <dcterms:created xsi:type="dcterms:W3CDTF">1998-05-20T16:00:08Z</dcterms:created>
  <dcterms:modified xsi:type="dcterms:W3CDTF">2023-05-13T11:25:42Z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0x010100B3E1DF3F71C7494BBEAD0FAFE1D2625F</vt:lpwstr>
  </property>
</Properties>
</file>