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14"/>
  </p:notesMasterIdLst>
  <p:handoutMasterIdLst>
    <p:handoutMasterId r:id="rId15"/>
  </p:handoutMasterIdLst>
  <p:sldIdLst>
    <p:sldId id="2787" r:id="rId6"/>
    <p:sldId id="2859" r:id="rId7"/>
    <p:sldId id="2860" r:id="rId8"/>
    <p:sldId id="2869" r:id="rId9"/>
    <p:sldId id="2867" r:id="rId10"/>
    <p:sldId id="2861" r:id="rId11"/>
    <p:sldId id="2862" r:id="rId12"/>
    <p:sldId id="2870" r:id="rId13"/>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E814F5"/>
    <a:srgbClr val="FF99CC"/>
    <a:srgbClr val="FF9933"/>
    <a:srgbClr val="6699FF"/>
    <a:srgbClr val="FF0066"/>
    <a:srgbClr val="000099"/>
    <a:srgbClr val="003399"/>
    <a:srgbClr val="FFFF00"/>
    <a:srgbClr val="D27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12" autoAdjust="0"/>
    <p:restoredTop sz="86501" autoAdjust="0"/>
  </p:normalViewPr>
  <p:slideViewPr>
    <p:cSldViewPr>
      <p:cViewPr varScale="1">
        <p:scale>
          <a:sx n="138" d="100"/>
          <a:sy n="138" d="100"/>
        </p:scale>
        <p:origin x="516" y="126"/>
      </p:cViewPr>
      <p:guideLst>
        <p:guide orient="horz" pos="792"/>
        <p:guide pos="2880"/>
      </p:guideLst>
    </p:cSldViewPr>
  </p:slideViewPr>
  <p:outlineViewPr>
    <p:cViewPr>
      <p:scale>
        <a:sx n="33" d="100"/>
        <a:sy n="33" d="100"/>
      </p:scale>
      <p:origin x="0" y="70044"/>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From Spring 2018 Meetings:</a:t>
            </a:r>
          </a:p>
          <a:p>
            <a:pPr marL="0" indent="0">
              <a:buFont typeface="Arial" pitchFamily="34" charset="0"/>
              <a:buNone/>
            </a:pPr>
            <a:r>
              <a:rPr lang="en-US" sz="1200" b="0" i="0" u="none" strike="noStrike" kern="1200" dirty="0">
                <a:solidFill>
                  <a:schemeClr val="tx1"/>
                </a:solidFill>
                <a:effectLst/>
                <a:latin typeface="Times New Roman" pitchFamily="18" charset="0"/>
                <a:ea typeface="+mn-ea"/>
                <a:cs typeface="+mn-cs"/>
              </a:rPr>
              <a:t>SBSP: Proposed solution: If you want to encrypt a block that is the target of one or more integrity blocks, the confidentiality block must CONSUME the integrity blocks, incorporating them into the confidentiality block or concatenating them with the target block to be encrypted or ...) - Ed Birrane to draft text, Jeremy (DTN) and Scott (ION) to implement.</a:t>
            </a:r>
          </a:p>
          <a:p>
            <a:pPr marL="0" indent="0">
              <a:buFont typeface="Arial" pitchFamily="34" charset="0"/>
              <a:buNone/>
            </a:pPr>
            <a:endParaRPr lang="en-US" sz="1200" b="0" i="0" u="none" strike="noStrike" kern="1200" baseline="0" dirty="0">
              <a:solidFill>
                <a:schemeClr val="tx1"/>
              </a:solidFill>
              <a:effectLst/>
              <a:latin typeface="Times New Roman" pitchFamily="18" charset="0"/>
              <a:ea typeface="+mn-ea"/>
              <a:cs typeface="+mn-cs"/>
            </a:endParaRPr>
          </a:p>
          <a:p>
            <a:pPr marL="0" indent="0">
              <a:buFont typeface="Arial" pitchFamily="34" charset="0"/>
              <a:buNone/>
            </a:pPr>
            <a:r>
              <a:rPr lang="en-US" baseline="0" dirty="0"/>
              <a:t>Fall 2018:</a:t>
            </a:r>
          </a:p>
          <a:p>
            <a:pPr marL="0" indent="0">
              <a:buFont typeface="Arial" pitchFamily="34" charset="0"/>
              <a:buNone/>
            </a:pPr>
            <a:r>
              <a:rPr lang="en-US" baseline="0" dirty="0"/>
              <a:t>SBSP: add the ‘instantiate a new SA with these instructions’ block type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1489316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6</a:t>
            </a:fld>
            <a:endParaRPr lang="en-US"/>
          </a:p>
        </p:txBody>
      </p:sp>
    </p:spTree>
    <p:extLst>
      <p:ext uri="{BB962C8B-B14F-4D97-AF65-F5344CB8AC3E}">
        <p14:creationId xmlns:p14="http://schemas.microsoft.com/office/powerpoint/2010/main" val="1352237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7</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7</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7</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674688" y="808038"/>
            <a:ext cx="5389562"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a:p>
        </p:txBody>
      </p:sp>
    </p:spTree>
    <p:extLst>
      <p:ext uri="{BB962C8B-B14F-4D97-AF65-F5344CB8AC3E}">
        <p14:creationId xmlns:p14="http://schemas.microsoft.com/office/powerpoint/2010/main" val="832494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8</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8</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8</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674688" y="808038"/>
            <a:ext cx="5389562"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a:p>
        </p:txBody>
      </p:sp>
    </p:spTree>
    <p:extLst>
      <p:ext uri="{BB962C8B-B14F-4D97-AF65-F5344CB8AC3E}">
        <p14:creationId xmlns:p14="http://schemas.microsoft.com/office/powerpoint/2010/main" val="3485019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153955" y="1009485"/>
            <a:ext cx="2356931" cy="1036935"/>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1422790" y="5733300"/>
            <a:ext cx="6239275" cy="82196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hdr="0" ftr="0" dt="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1003"/>
          <p:cNvSpPr>
            <a:spLocks noChangeArrowheads="1"/>
          </p:cNvSpPr>
          <p:nvPr userDrawn="1"/>
        </p:nvSpPr>
        <p:spPr bwMode="auto">
          <a:xfrm>
            <a:off x="7413970" y="6578210"/>
            <a:ext cx="1124314"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a:solidFill>
                  <a:schemeClr val="tx1"/>
                </a:solidFill>
              </a:rPr>
              <a:t>15-May-2023-</a:t>
            </a:r>
            <a:fld id="{A695BC2C-BEAC-4E31-AADE-93F4F0C57784}" type="slidenum">
              <a:rPr lang="en-US" sz="1000" smtClean="0">
                <a:solidFill>
                  <a:schemeClr val="tx1"/>
                </a:solidFill>
              </a:rPr>
              <a:pPr defTabSz="820738" eaLnBrk="0" hangingPunct="0">
                <a:defRPr/>
              </a:pPr>
              <a:t>‹#›</a:t>
            </a:fld>
            <a:endParaRPr lang="en-US" sz="1000" dirty="0">
              <a:solidFill>
                <a:schemeClr val="tx1"/>
              </a:solidFill>
            </a:endParaRPr>
          </a:p>
        </p:txBody>
      </p:sp>
      <p:sp>
        <p:nvSpPr>
          <p:cNvPr id="7" name="Rectangle 1003"/>
          <p:cNvSpPr>
            <a:spLocks noChangeArrowheads="1"/>
          </p:cNvSpPr>
          <p:nvPr userDrawn="1"/>
        </p:nvSpPr>
        <p:spPr bwMode="auto">
          <a:xfrm>
            <a:off x="3650280" y="6578210"/>
            <a:ext cx="1138742"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aseline="0" dirty="0">
                <a:solidFill>
                  <a:schemeClr val="tx1"/>
                </a:solidFill>
              </a:rPr>
              <a:t>SIS Area Report</a:t>
            </a:r>
            <a:endParaRPr lang="en-US" sz="1000" dirty="0">
              <a:solidFill>
                <a:schemeClr val="tx1"/>
              </a:solidFill>
            </a:endParaRPr>
          </a:p>
        </p:txBody>
      </p:sp>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hdr="0" ftr="0" dt="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38740" y="2584090"/>
            <a:ext cx="5991180" cy="1815882"/>
          </a:xfrm>
          <a:prstGeom prst="rect">
            <a:avLst/>
          </a:prstGeom>
          <a:noFill/>
        </p:spPr>
        <p:txBody>
          <a:bodyPr wrap="square" rtlCol="0">
            <a:spAutoFit/>
          </a:bodyPr>
          <a:lstStyle/>
          <a:p>
            <a:r>
              <a:rPr lang="en-US" sz="2800" dirty="0"/>
              <a:t>Space Internetworking Services</a:t>
            </a:r>
          </a:p>
          <a:p>
            <a:r>
              <a:rPr lang="en-US" sz="2800" dirty="0"/>
              <a:t>Area Report</a:t>
            </a:r>
          </a:p>
          <a:p>
            <a:endParaRPr lang="en-US" sz="2800" dirty="0"/>
          </a:p>
          <a:p>
            <a:r>
              <a:rPr lang="en-US" sz="1400" b="0" dirty="0"/>
              <a:t>Tomaso de Cola (Area Director)</a:t>
            </a:r>
          </a:p>
          <a:p>
            <a:r>
              <a:rPr lang="en-US" sz="1400" b="0" dirty="0"/>
              <a:t>Rodney Grubbs (Area Deputy Director)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35731" y="652885"/>
            <a:ext cx="8872537" cy="60789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SzPct val="95000"/>
            </a:pPr>
            <a:r>
              <a:rPr lang="en-US" sz="1400" dirty="0"/>
              <a:t>Working Group Status:</a:t>
            </a:r>
            <a:endParaRPr lang="en-US" sz="1400" b="0" dirty="0"/>
          </a:p>
          <a:p>
            <a:pPr defTabSz="914400">
              <a:lnSpc>
                <a:spcPct val="120000"/>
              </a:lnSpc>
              <a:spcBef>
                <a:spcPts val="0"/>
              </a:spcBef>
            </a:pPr>
            <a:endParaRPr lang="en-US" sz="1400" dirty="0"/>
          </a:p>
          <a:p>
            <a:pPr defTabSz="914400">
              <a:lnSpc>
                <a:spcPct val="120000"/>
              </a:lnSpc>
              <a:spcBef>
                <a:spcPts val="0"/>
              </a:spcBef>
            </a:pPr>
            <a:r>
              <a:rPr lang="en-US" sz="1400" b="0" dirty="0">
                <a:latin typeface="Arial" pitchFamily="34" charset="0"/>
                <a:cs typeface="Arial" pitchFamily="34" charset="0"/>
                <a:sym typeface="Wingdings" pitchFamily="2" charset="2"/>
              </a:rPr>
              <a:t>The DTN Working Group reviewed upcoming Agency missions to identify DTN capability requirements and timelines to serve as the basis for reevaluating and rescheduling current and draft DTN WG Work Items</a:t>
            </a:r>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a:t>SIS-DTN Executive Summary (1/4) </a:t>
            </a:r>
            <a:endParaRPr lang="en-US" dirty="0"/>
          </a:p>
        </p:txBody>
      </p:sp>
      <p:graphicFrame>
        <p:nvGraphicFramePr>
          <p:cNvPr id="3" name="Table 3">
            <a:extLst>
              <a:ext uri="{FF2B5EF4-FFF2-40B4-BE49-F238E27FC236}">
                <a16:creationId xmlns:a16="http://schemas.microsoft.com/office/drawing/2014/main" id="{EC8F57EB-1CE2-DFCC-87E2-354E412C1736}"/>
              </a:ext>
            </a:extLst>
          </p:cNvPr>
          <p:cNvGraphicFramePr>
            <a:graphicFrameLocks noGrp="1"/>
          </p:cNvGraphicFramePr>
          <p:nvPr>
            <p:extLst>
              <p:ext uri="{D42A27DB-BD31-4B8C-83A1-F6EECF244321}">
                <p14:modId xmlns:p14="http://schemas.microsoft.com/office/powerpoint/2010/main" val="2688597682"/>
              </p:ext>
            </p:extLst>
          </p:nvPr>
        </p:nvGraphicFramePr>
        <p:xfrm>
          <a:off x="808310" y="1874130"/>
          <a:ext cx="6912900" cy="4704080"/>
        </p:xfrm>
        <a:graphic>
          <a:graphicData uri="http://schemas.openxmlformats.org/drawingml/2006/table">
            <a:tbl>
              <a:tblPr firstRow="1" bandRow="1">
                <a:tableStyleId>{5C22544A-7EE6-4342-B048-85BDC9FD1C3A}</a:tableStyleId>
              </a:tblPr>
              <a:tblGrid>
                <a:gridCol w="3648475">
                  <a:extLst>
                    <a:ext uri="{9D8B030D-6E8A-4147-A177-3AD203B41FA5}">
                      <a16:colId xmlns:a16="http://schemas.microsoft.com/office/drawing/2014/main" val="4092973068"/>
                    </a:ext>
                  </a:extLst>
                </a:gridCol>
                <a:gridCol w="1613010">
                  <a:extLst>
                    <a:ext uri="{9D8B030D-6E8A-4147-A177-3AD203B41FA5}">
                      <a16:colId xmlns:a16="http://schemas.microsoft.com/office/drawing/2014/main" val="1966941699"/>
                    </a:ext>
                  </a:extLst>
                </a:gridCol>
                <a:gridCol w="1651415">
                  <a:extLst>
                    <a:ext uri="{9D8B030D-6E8A-4147-A177-3AD203B41FA5}">
                      <a16:colId xmlns:a16="http://schemas.microsoft.com/office/drawing/2014/main" val="1234190318"/>
                    </a:ext>
                  </a:extLst>
                </a:gridCol>
              </a:tblGrid>
              <a:tr h="370840">
                <a:tc>
                  <a:txBody>
                    <a:bodyPr/>
                    <a:lstStyle/>
                    <a:p>
                      <a:r>
                        <a:rPr lang="en-US" sz="1400" dirty="0"/>
                        <a:t>Work Item</a:t>
                      </a:r>
                    </a:p>
                  </a:txBody>
                  <a:tcPr/>
                </a:tc>
                <a:tc>
                  <a:txBody>
                    <a:bodyPr/>
                    <a:lstStyle/>
                    <a:p>
                      <a:r>
                        <a:rPr lang="en-US" sz="1400" dirty="0"/>
                        <a:t>Mission: Need/Want</a:t>
                      </a:r>
                    </a:p>
                  </a:txBody>
                  <a:tcPr/>
                </a:tc>
                <a:tc>
                  <a:txBody>
                    <a:bodyPr/>
                    <a:lstStyle/>
                    <a:p>
                      <a:r>
                        <a:rPr lang="en-US" sz="1400" dirty="0"/>
                        <a:t>Date</a:t>
                      </a:r>
                    </a:p>
                  </a:txBody>
                  <a:tcPr/>
                </a:tc>
                <a:extLst>
                  <a:ext uri="{0D108BD9-81ED-4DB2-BD59-A6C34878D82A}">
                    <a16:rowId xmlns:a16="http://schemas.microsoft.com/office/drawing/2014/main" val="4007405874"/>
                  </a:ext>
                </a:extLst>
              </a:tr>
              <a:tr h="370840">
                <a:tc>
                  <a:txBody>
                    <a:bodyPr/>
                    <a:lstStyle/>
                    <a:p>
                      <a:r>
                        <a:rPr lang="en-US" sz="1400" dirty="0"/>
                        <a:t>BPv7</a:t>
                      </a:r>
                    </a:p>
                  </a:txBody>
                  <a:tcPr/>
                </a:tc>
                <a:tc>
                  <a:txBody>
                    <a:bodyPr/>
                    <a:lstStyle/>
                    <a:p>
                      <a:r>
                        <a:rPr lang="en-US" sz="1100" kern="1200" dirty="0">
                          <a:solidFill>
                            <a:schemeClr val="dk1"/>
                          </a:solidFill>
                          <a:effectLst/>
                          <a:latin typeface="+mn-lt"/>
                          <a:ea typeface="+mn-ea"/>
                          <a:cs typeface="+mn-cs"/>
                        </a:rPr>
                        <a:t>DSN – W</a:t>
                      </a:r>
                    </a:p>
                    <a:p>
                      <a:r>
                        <a:rPr lang="en-US" sz="1000" dirty="0"/>
                        <a:t>ISS – W</a:t>
                      </a:r>
                    </a:p>
                    <a:p>
                      <a:r>
                        <a:rPr lang="en-US" sz="1000" dirty="0"/>
                        <a:t>LCRNS – N</a:t>
                      </a:r>
                    </a:p>
                    <a:p>
                      <a:r>
                        <a:rPr lang="en-US" sz="1000" dirty="0"/>
                        <a:t>Moonlight – N</a:t>
                      </a:r>
                    </a:p>
                  </a:txBody>
                  <a:tcPr/>
                </a:tc>
                <a:tc>
                  <a:txBody>
                    <a:bodyPr/>
                    <a:lstStyle/>
                    <a:p>
                      <a:r>
                        <a:rPr lang="en-US" sz="1000" dirty="0"/>
                        <a:t>Now</a:t>
                      </a:r>
                    </a:p>
                    <a:p>
                      <a:r>
                        <a:rPr lang="en-US" sz="1000" dirty="0"/>
                        <a:t>Now</a:t>
                      </a:r>
                    </a:p>
                    <a:p>
                      <a:r>
                        <a:rPr lang="en-US" sz="1050" dirty="0"/>
                        <a:t>Now</a:t>
                      </a:r>
                    </a:p>
                    <a:p>
                      <a:r>
                        <a:rPr lang="en-US" sz="1050" dirty="0"/>
                        <a:t>Now</a:t>
                      </a:r>
                      <a:endParaRPr lang="en-US" sz="1100" dirty="0"/>
                    </a:p>
                  </a:txBody>
                  <a:tcPr/>
                </a:tc>
                <a:extLst>
                  <a:ext uri="{0D108BD9-81ED-4DB2-BD59-A6C34878D82A}">
                    <a16:rowId xmlns:a16="http://schemas.microsoft.com/office/drawing/2014/main" val="3827856322"/>
                  </a:ext>
                </a:extLst>
              </a:tr>
              <a:tr h="370840">
                <a:tc>
                  <a:txBody>
                    <a:bodyPr/>
                    <a:lstStyle/>
                    <a:p>
                      <a:r>
                        <a:rPr lang="en-US" sz="1400" dirty="0" err="1"/>
                        <a:t>BPSec</a:t>
                      </a:r>
                      <a:r>
                        <a:rPr lang="en-US" sz="1400" dirty="0"/>
                        <a:t> </a:t>
                      </a:r>
                      <a:r>
                        <a:rPr lang="en-US" sz="1100" dirty="0"/>
                        <a:t>(Blue Book + CCSDS </a:t>
                      </a:r>
                      <a:r>
                        <a:rPr lang="en-US" sz="1100" dirty="0" err="1"/>
                        <a:t>BPSec</a:t>
                      </a:r>
                      <a:r>
                        <a:rPr lang="en-US" sz="1100" dirty="0"/>
                        <a:t> Default Security Contexts + </a:t>
                      </a:r>
                      <a:r>
                        <a:rPr lang="en-US" sz="1100" dirty="0" err="1"/>
                        <a:t>BPSec</a:t>
                      </a:r>
                      <a:r>
                        <a:rPr lang="en-US" sz="1100" dirty="0"/>
                        <a:t> Interoperability Testing)</a:t>
                      </a:r>
                      <a:endParaRPr lang="en-US" sz="1400" dirty="0"/>
                    </a:p>
                  </a:txBody>
                  <a:tcPr/>
                </a:tc>
                <a:tc>
                  <a:txBody>
                    <a:bodyPr/>
                    <a:lstStyle/>
                    <a:p>
                      <a:r>
                        <a:rPr lang="en-US" sz="1000" dirty="0"/>
                        <a:t>Moonlight - W</a:t>
                      </a:r>
                    </a:p>
                    <a:p>
                      <a:r>
                        <a:rPr lang="en-US" sz="1000" dirty="0"/>
                        <a:t>DSN - W</a:t>
                      </a:r>
                    </a:p>
                    <a:p>
                      <a:r>
                        <a:rPr lang="en-US" sz="1000" dirty="0"/>
                        <a:t>ESTRACK - W</a:t>
                      </a:r>
                    </a:p>
                    <a:p>
                      <a:r>
                        <a:rPr lang="en-US" sz="1000" dirty="0"/>
                        <a:t>ISS – W</a:t>
                      </a:r>
                    </a:p>
                  </a:txBody>
                  <a:tcPr/>
                </a:tc>
                <a:tc>
                  <a:txBody>
                    <a:bodyPr/>
                    <a:lstStyle/>
                    <a:p>
                      <a:r>
                        <a:rPr lang="en-US" sz="1000" dirty="0"/>
                        <a:t>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2024</a:t>
                      </a:r>
                    </a:p>
                  </a:txBody>
                  <a:tcPr/>
                </a:tc>
                <a:extLst>
                  <a:ext uri="{0D108BD9-81ED-4DB2-BD59-A6C34878D82A}">
                    <a16:rowId xmlns:a16="http://schemas.microsoft.com/office/drawing/2014/main" val="2630992232"/>
                  </a:ext>
                </a:extLst>
              </a:tr>
              <a:tr h="370840">
                <a:tc>
                  <a:txBody>
                    <a:bodyPr/>
                    <a:lstStyle/>
                    <a:p>
                      <a:r>
                        <a:rPr lang="en-US" sz="1400" kern="1200" dirty="0">
                          <a:solidFill>
                            <a:schemeClr val="dk1"/>
                          </a:solidFill>
                          <a:effectLst/>
                          <a:latin typeface="+mn-lt"/>
                          <a:ea typeface="+mn-ea"/>
                          <a:cs typeface="+mn-cs"/>
                        </a:rPr>
                        <a:t>Compressed Bundle Reporting</a:t>
                      </a:r>
                      <a:endParaRPr lang="en-US" sz="1400" dirty="0"/>
                    </a:p>
                  </a:txBody>
                  <a:tcPr/>
                </a:tc>
                <a:tc>
                  <a:txBody>
                    <a:bodyPr/>
                    <a:lstStyle/>
                    <a:p>
                      <a:r>
                        <a:rPr lang="en-US" sz="1000" kern="1200" dirty="0">
                          <a:solidFill>
                            <a:schemeClr val="dk1"/>
                          </a:solidFill>
                          <a:effectLst/>
                          <a:latin typeface="+mn-lt"/>
                          <a:ea typeface="+mn-ea"/>
                          <a:cs typeface="+mn-cs"/>
                        </a:rPr>
                        <a:t>Lunar-related RFPs - N</a:t>
                      </a:r>
                    </a:p>
                    <a:p>
                      <a:r>
                        <a:rPr lang="en-US" sz="1000" kern="1200" dirty="0">
                          <a:solidFill>
                            <a:schemeClr val="dk1"/>
                          </a:solidFill>
                          <a:effectLst/>
                          <a:latin typeface="+mn-lt"/>
                          <a:ea typeface="+mn-ea"/>
                          <a:cs typeface="+mn-cs"/>
                        </a:rPr>
                        <a:t>Earth Observation - W</a:t>
                      </a:r>
                    </a:p>
                    <a:p>
                      <a:r>
                        <a:rPr lang="en-US" sz="1000" kern="1200" dirty="0">
                          <a:solidFill>
                            <a:schemeClr val="dk1"/>
                          </a:solidFill>
                          <a:effectLst/>
                          <a:latin typeface="+mn-lt"/>
                          <a:ea typeface="+mn-ea"/>
                          <a:cs typeface="+mn-cs"/>
                        </a:rPr>
                        <a:t>Moonlight - N</a:t>
                      </a:r>
                    </a:p>
                    <a:p>
                      <a:r>
                        <a:rPr lang="en-US" sz="1000" kern="1200" dirty="0">
                          <a:solidFill>
                            <a:schemeClr val="dk1"/>
                          </a:solidFill>
                          <a:effectLst/>
                          <a:latin typeface="+mn-lt"/>
                          <a:ea typeface="+mn-ea"/>
                          <a:cs typeface="+mn-cs"/>
                        </a:rPr>
                        <a:t>Mars Relay Network - W</a:t>
                      </a:r>
                      <a:endParaRPr lang="en-US" sz="1000" dirty="0"/>
                    </a:p>
                  </a:txBody>
                  <a:tcPr/>
                </a:tc>
                <a:tc>
                  <a:txBody>
                    <a:bodyPr/>
                    <a:lstStyle/>
                    <a:p>
                      <a:r>
                        <a:rPr lang="en-US" sz="1000" dirty="0"/>
                        <a:t>Orange - Fall 2023</a:t>
                      </a:r>
                    </a:p>
                    <a:p>
                      <a:r>
                        <a:rPr lang="en-US" sz="1000" dirty="0"/>
                        <a:t>2025</a:t>
                      </a:r>
                    </a:p>
                    <a:p>
                      <a:r>
                        <a:rPr lang="en-US" sz="1000" dirty="0"/>
                        <a:t>Orange - Fall 2023</a:t>
                      </a:r>
                    </a:p>
                    <a:p>
                      <a:r>
                        <a:rPr lang="en-US" sz="1000" dirty="0"/>
                        <a:t>IOC 2030+</a:t>
                      </a:r>
                    </a:p>
                  </a:txBody>
                  <a:tcPr/>
                </a:tc>
                <a:extLst>
                  <a:ext uri="{0D108BD9-81ED-4DB2-BD59-A6C34878D82A}">
                    <a16:rowId xmlns:a16="http://schemas.microsoft.com/office/drawing/2014/main" val="2124802468"/>
                  </a:ext>
                </a:extLst>
              </a:tr>
              <a:tr h="370840">
                <a:tc>
                  <a:txBody>
                    <a:bodyPr/>
                    <a:lstStyle/>
                    <a:p>
                      <a:r>
                        <a:rPr lang="en-US" sz="1400" dirty="0"/>
                        <a:t>DTN Multipoint Delivery:</a:t>
                      </a:r>
                      <a:br>
                        <a:rPr lang="en-US" sz="1400" dirty="0"/>
                      </a:br>
                      <a:r>
                        <a:rPr lang="en-US" sz="1100" dirty="0"/>
                        <a:t>IMC URI &amp; BPv7 protocol extensions</a:t>
                      </a:r>
                      <a:endParaRPr lang="en-US" sz="1000" dirty="0"/>
                    </a:p>
                  </a:txBody>
                  <a:tcPr/>
                </a:tc>
                <a:tc>
                  <a:txBody>
                    <a:bodyPr/>
                    <a:lstStyle/>
                    <a:p>
                      <a:r>
                        <a:rPr lang="en-US" sz="1000" dirty="0"/>
                        <a:t>ISS-MTB - W</a:t>
                      </a:r>
                    </a:p>
                    <a:p>
                      <a:r>
                        <a:rPr lang="en-US" sz="1000" dirty="0"/>
                        <a:t>Lunar Relay – N</a:t>
                      </a:r>
                    </a:p>
                  </a:txBody>
                  <a:tcPr/>
                </a:tc>
                <a:tc>
                  <a:txBody>
                    <a:bodyPr/>
                    <a:lstStyle/>
                    <a:p>
                      <a:endParaRPr lang="en-US" sz="1000" dirty="0"/>
                    </a:p>
                    <a:p>
                      <a:r>
                        <a:rPr lang="en-US" sz="1000" dirty="0"/>
                        <a:t>Orange 12/2023</a:t>
                      </a:r>
                    </a:p>
                  </a:txBody>
                  <a:tcPr/>
                </a:tc>
                <a:extLst>
                  <a:ext uri="{0D108BD9-81ED-4DB2-BD59-A6C34878D82A}">
                    <a16:rowId xmlns:a16="http://schemas.microsoft.com/office/drawing/2014/main" val="586449003"/>
                  </a:ext>
                </a:extLst>
              </a:tr>
              <a:tr h="370840">
                <a:tc>
                  <a:txBody>
                    <a:bodyPr/>
                    <a:lstStyle/>
                    <a:p>
                      <a:r>
                        <a:rPr lang="en-US" sz="1400" dirty="0" err="1"/>
                        <a:t>NetMgt</a:t>
                      </a:r>
                      <a:r>
                        <a:rPr lang="en-US" sz="1400" dirty="0"/>
                        <a:t> ADMs (BPv7 Core ADMs)</a:t>
                      </a:r>
                    </a:p>
                    <a:p>
                      <a:r>
                        <a:rPr lang="en-US" sz="1000" dirty="0"/>
                        <a:t>BPv7 CLA ADMs</a:t>
                      </a:r>
                    </a:p>
                  </a:txBody>
                  <a:tcPr/>
                </a:tc>
                <a:tc>
                  <a:txBody>
                    <a:bodyPr/>
                    <a:lstStyle/>
                    <a:p>
                      <a:r>
                        <a:rPr lang="en-US" sz="1000" dirty="0"/>
                        <a:t>Lunar-related RFPs</a:t>
                      </a:r>
                    </a:p>
                  </a:txBody>
                  <a:tcPr/>
                </a:tc>
                <a:tc>
                  <a:txBody>
                    <a:bodyPr/>
                    <a:lstStyle/>
                    <a:p>
                      <a:r>
                        <a:rPr lang="en-US" sz="1000" dirty="0"/>
                        <a:t>Cover Sheet/IETF External Dependency</a:t>
                      </a:r>
                    </a:p>
                  </a:txBody>
                  <a:tcPr/>
                </a:tc>
                <a:extLst>
                  <a:ext uri="{0D108BD9-81ED-4DB2-BD59-A6C34878D82A}">
                    <a16:rowId xmlns:a16="http://schemas.microsoft.com/office/drawing/2014/main" val="2772375289"/>
                  </a:ext>
                </a:extLst>
              </a:tr>
              <a:tr h="370840">
                <a:tc>
                  <a:txBody>
                    <a:bodyPr/>
                    <a:lstStyle/>
                    <a:p>
                      <a:r>
                        <a:rPr lang="en-US" sz="1400" dirty="0"/>
                        <a:t>New:  Hooke Transmission Protocol</a:t>
                      </a:r>
                    </a:p>
                  </a:txBody>
                  <a:tcPr/>
                </a:tc>
                <a:tc>
                  <a:txBody>
                    <a:bodyPr/>
                    <a:lstStyle/>
                    <a:p>
                      <a:r>
                        <a:rPr lang="en-US" sz="1000" dirty="0"/>
                        <a:t>R&amp;D - W</a:t>
                      </a:r>
                    </a:p>
                  </a:txBody>
                  <a:tcPr/>
                </a:tc>
                <a:tc>
                  <a:txBody>
                    <a:bodyPr/>
                    <a:lstStyle/>
                    <a:p>
                      <a:r>
                        <a:rPr lang="en-US" sz="1000" dirty="0"/>
                        <a:t>Orange – 12/2023</a:t>
                      </a:r>
                    </a:p>
                  </a:txBody>
                  <a:tcPr/>
                </a:tc>
                <a:extLst>
                  <a:ext uri="{0D108BD9-81ED-4DB2-BD59-A6C34878D82A}">
                    <a16:rowId xmlns:a16="http://schemas.microsoft.com/office/drawing/2014/main" val="2205607867"/>
                  </a:ext>
                </a:extLst>
              </a:tr>
              <a:tr h="370840">
                <a:tc>
                  <a:txBody>
                    <a:bodyPr/>
                    <a:lstStyle/>
                    <a:p>
                      <a:r>
                        <a:rPr lang="en-US" sz="1400" kern="1200" dirty="0">
                          <a:solidFill>
                            <a:schemeClr val="dk1"/>
                          </a:solidFill>
                          <a:effectLst/>
                          <a:latin typeface="+mn-lt"/>
                          <a:ea typeface="+mn-ea"/>
                          <a:cs typeface="+mn-cs"/>
                        </a:rPr>
                        <a:t>IETF IPN Revised Naming (URI) Scheme</a:t>
                      </a:r>
                      <a:endParaRPr lang="en-US" sz="1400" dirty="0"/>
                    </a:p>
                  </a:txBody>
                  <a:tcPr/>
                </a:tc>
                <a:tc>
                  <a:txBody>
                    <a:bodyPr/>
                    <a:lstStyle/>
                    <a:p>
                      <a:r>
                        <a:rPr lang="en-US" sz="1000" kern="1200" dirty="0">
                          <a:solidFill>
                            <a:schemeClr val="dk1"/>
                          </a:solidFill>
                          <a:effectLst/>
                          <a:latin typeface="+mn-lt"/>
                          <a:ea typeface="+mn-ea"/>
                          <a:cs typeface="+mn-cs"/>
                        </a:rPr>
                        <a:t>Unknown</a:t>
                      </a: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5-year BPv7 review</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877906178"/>
                  </a:ext>
                </a:extLst>
              </a:tr>
              <a:tr h="370840">
                <a:tc>
                  <a:txBody>
                    <a:bodyPr/>
                    <a:lstStyle/>
                    <a:p>
                      <a:r>
                        <a:rPr lang="en-US" sz="1400" dirty="0" err="1"/>
                        <a:t>NetMgt</a:t>
                      </a:r>
                      <a:r>
                        <a:rPr lang="en-US" sz="1400" dirty="0"/>
                        <a:t> Interoperable Protocols</a:t>
                      </a:r>
                    </a:p>
                  </a:txBody>
                  <a:tcPr/>
                </a:tc>
                <a:tc>
                  <a:txBody>
                    <a:bodyPr/>
                    <a:lstStyle/>
                    <a:p>
                      <a:r>
                        <a:rPr lang="en-US" sz="1000" kern="1200" dirty="0">
                          <a:solidFill>
                            <a:schemeClr val="dk1"/>
                          </a:solidFill>
                          <a:effectLst/>
                          <a:latin typeface="+mn-lt"/>
                          <a:ea typeface="+mn-ea"/>
                          <a:cs typeface="+mn-cs"/>
                        </a:rPr>
                        <a:t>ISS - W</a:t>
                      </a:r>
                    </a:p>
                    <a:p>
                      <a:r>
                        <a:rPr lang="en-US" sz="1000" kern="1200" dirty="0">
                          <a:solidFill>
                            <a:schemeClr val="dk1"/>
                          </a:solidFill>
                          <a:effectLst/>
                          <a:latin typeface="+mn-lt"/>
                          <a:ea typeface="+mn-ea"/>
                          <a:cs typeface="+mn-cs"/>
                        </a:rPr>
                        <a:t>Gateway – W</a:t>
                      </a:r>
                      <a:endParaRPr lang="en-US" sz="1000" dirty="0"/>
                    </a:p>
                  </a:txBody>
                  <a:tcPr/>
                </a:tc>
                <a:tc>
                  <a:txBody>
                    <a:bodyPr/>
                    <a:lstStyle/>
                    <a:p>
                      <a:endParaRPr lang="en-US" sz="1000" dirty="0"/>
                    </a:p>
                    <a:p>
                      <a:r>
                        <a:rPr lang="en-US" sz="1000" dirty="0"/>
                        <a:t>2030+</a:t>
                      </a:r>
                    </a:p>
                  </a:txBody>
                  <a:tcPr/>
                </a:tc>
                <a:extLst>
                  <a:ext uri="{0D108BD9-81ED-4DB2-BD59-A6C34878D82A}">
                    <a16:rowId xmlns:a16="http://schemas.microsoft.com/office/drawing/2014/main" val="3924566703"/>
                  </a:ext>
                </a:extLst>
              </a:tr>
            </a:tbl>
          </a:graphicData>
        </a:graphic>
      </p:graphicFrame>
    </p:spTree>
    <p:extLst>
      <p:ext uri="{BB962C8B-B14F-4D97-AF65-F5344CB8AC3E}">
        <p14:creationId xmlns:p14="http://schemas.microsoft.com/office/powerpoint/2010/main" val="83398485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a:extLst>
              <a:ext uri="{FF2B5EF4-FFF2-40B4-BE49-F238E27FC236}">
                <a16:creationId xmlns:a16="http://schemas.microsoft.com/office/drawing/2014/main" id="{61AF7F1C-D952-440B-A8FC-10E8A20D71A9}"/>
              </a:ext>
            </a:extLst>
          </p:cNvPr>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a:t>SIS-DTN Executive Summary (2/4) </a:t>
            </a:r>
            <a:endParaRPr lang="en-US" dirty="0"/>
          </a:p>
        </p:txBody>
      </p:sp>
      <p:sp>
        <p:nvSpPr>
          <p:cNvPr id="3" name="Rectangle 2">
            <a:extLst>
              <a:ext uri="{FF2B5EF4-FFF2-40B4-BE49-F238E27FC236}">
                <a16:creationId xmlns:a16="http://schemas.microsoft.com/office/drawing/2014/main" id="{3951947D-C840-459C-A197-A1CCDC9E4992}"/>
              </a:ext>
            </a:extLst>
          </p:cNvPr>
          <p:cNvSpPr/>
          <p:nvPr/>
        </p:nvSpPr>
        <p:spPr>
          <a:xfrm>
            <a:off x="117020" y="648155"/>
            <a:ext cx="8756340" cy="6187143"/>
          </a:xfrm>
          <a:prstGeom prst="rect">
            <a:avLst/>
          </a:prstGeom>
        </p:spPr>
        <p:txBody>
          <a:bodyPr wrap="square">
            <a:spAutoFit/>
          </a:bodyPr>
          <a:lstStyle/>
          <a:p>
            <a:pPr defTabSz="914400">
              <a:spcBef>
                <a:spcPts val="0"/>
              </a:spcBef>
            </a:pPr>
            <a:r>
              <a:rPr lang="en-US" sz="1400" dirty="0">
                <a:sym typeface="Wingdings" pitchFamily="2" charset="2"/>
              </a:rPr>
              <a:t>Priority 1:  BPv7 Blue Book – in Agency review, no action this meeting</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RID Resolution to be performed between review closure (6/6) and Fall meeting</a:t>
            </a:r>
          </a:p>
          <a:p>
            <a:pPr defTabSz="914400">
              <a:spcBef>
                <a:spcPts val="0"/>
              </a:spcBef>
            </a:pPr>
            <a:endParaRPr lang="en-US" sz="1400" b="0" dirty="0">
              <a:latin typeface="Arial" pitchFamily="34" charset="0"/>
              <a:cs typeface="Arial" pitchFamily="34" charset="0"/>
              <a:sym typeface="Wingdings" pitchFamily="2" charset="2"/>
            </a:endParaRPr>
          </a:p>
          <a:p>
            <a:pPr>
              <a:spcBef>
                <a:spcPts val="0"/>
              </a:spcBef>
            </a:pPr>
            <a:r>
              <a:rPr lang="en-US" sz="1400" dirty="0">
                <a:sym typeface="Wingdings" pitchFamily="2" charset="2"/>
              </a:rPr>
              <a:t>Priority 2:  </a:t>
            </a:r>
            <a:r>
              <a:rPr lang="en-US" sz="1400" dirty="0" err="1">
                <a:sym typeface="Wingdings" pitchFamily="2" charset="2"/>
              </a:rPr>
              <a:t>BPsec</a:t>
            </a:r>
            <a:r>
              <a:rPr lang="en-US" sz="1400" dirty="0">
                <a:sym typeface="Wingdings" pitchFamily="2" charset="2"/>
              </a:rPr>
              <a:t> (joint meeting w/ SEA-SEC):  </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	Normative Spec:  Reviewed draft </a:t>
            </a:r>
            <a:r>
              <a:rPr lang="en-US" sz="1400" b="0" dirty="0" err="1">
                <a:latin typeface="Arial" pitchFamily="34" charset="0"/>
                <a:cs typeface="Arial" pitchFamily="34" charset="0"/>
                <a:sym typeface="Wingdings" pitchFamily="2" charset="2"/>
              </a:rPr>
              <a:t>BPSec</a:t>
            </a:r>
            <a:r>
              <a:rPr lang="en-US" sz="1400" b="0" dirty="0">
                <a:latin typeface="Arial" pitchFamily="34" charset="0"/>
                <a:cs typeface="Arial" pitchFamily="34" charset="0"/>
                <a:sym typeface="Wingdings" pitchFamily="2" charset="2"/>
              </a:rPr>
              <a:t> (Blue track)and addressed remaining concerns.</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Document is ready to enter the Agency Review pipeline – proposed resolution follows</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CCSDS </a:t>
            </a:r>
            <a:r>
              <a:rPr lang="en-US" sz="1400" b="0" dirty="0" err="1">
                <a:latin typeface="Arial" pitchFamily="34" charset="0"/>
                <a:cs typeface="Arial" pitchFamily="34" charset="0"/>
                <a:sym typeface="Wingdings" pitchFamily="2" charset="2"/>
              </a:rPr>
              <a:t>BPSec</a:t>
            </a:r>
            <a:r>
              <a:rPr lang="en-US" sz="1400" b="0" dirty="0">
                <a:latin typeface="Arial" pitchFamily="34" charset="0"/>
                <a:cs typeface="Arial" pitchFamily="34" charset="0"/>
                <a:sym typeface="Wingdings" pitchFamily="2" charset="2"/>
              </a:rPr>
              <a:t> Default Security Contexts – required for missions to be able to adopt </a:t>
            </a:r>
            <a:r>
              <a:rPr lang="en-US" sz="1400" b="0" dirty="0" err="1">
                <a:latin typeface="Arial" pitchFamily="34" charset="0"/>
                <a:cs typeface="Arial" pitchFamily="34" charset="0"/>
                <a:sym typeface="Wingdings" pitchFamily="2" charset="2"/>
              </a:rPr>
              <a:t>BPSec</a:t>
            </a:r>
            <a:endParaRPr lang="en-US" sz="1400" b="0" dirty="0">
              <a:latin typeface="Arial" pitchFamily="34" charset="0"/>
              <a:cs typeface="Arial" pitchFamily="34" charset="0"/>
              <a:sym typeface="Wingdings" pitchFamily="2" charset="2"/>
            </a:endParaRP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This will be a (short) profile of RFC9173 (Default Security Contexts for Bundle Protocol Security) </a:t>
            </a:r>
            <a:r>
              <a:rPr lang="en-US" sz="1400" b="0" dirty="0" err="1">
                <a:latin typeface="Arial" pitchFamily="34" charset="0"/>
                <a:cs typeface="Arial" pitchFamily="34" charset="0"/>
                <a:sym typeface="Wingdings" pitchFamily="2" charset="2"/>
              </a:rPr>
              <a:t>BPSec</a:t>
            </a:r>
            <a:r>
              <a:rPr lang="en-US" sz="1400" b="0" dirty="0">
                <a:latin typeface="Arial" pitchFamily="34" charset="0"/>
                <a:cs typeface="Arial" pitchFamily="34" charset="0"/>
                <a:sym typeface="Wingdings" pitchFamily="2" charset="2"/>
              </a:rPr>
              <a:t> plus COSE (CBOR Object Signing and Encryption) (Internet Standard 9052)</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Interoperable Prototypes – call for Agency commitment due 5/31/2023</a:t>
            </a:r>
          </a:p>
          <a:p>
            <a:pPr marL="800100" lvl="1" indent="-342900">
              <a:spcBef>
                <a:spcPts val="0"/>
              </a:spcBef>
              <a:buFont typeface="Arial" panose="020B0604020202020204" pitchFamily="34" charset="0"/>
              <a:buChar char="•"/>
            </a:pPr>
            <a:endParaRPr lang="en-US" sz="1400" b="0" dirty="0">
              <a:latin typeface="Arial" pitchFamily="34" charset="0"/>
              <a:cs typeface="Arial" pitchFamily="34" charset="0"/>
              <a:sym typeface="Wingdings" pitchFamily="2" charset="2"/>
            </a:endParaRPr>
          </a:p>
          <a:p>
            <a:pPr>
              <a:spcBef>
                <a:spcPts val="0"/>
              </a:spcBef>
              <a:buClr>
                <a:srgbClr val="000000"/>
              </a:buClr>
              <a:buSzPct val="95000"/>
            </a:pPr>
            <a:r>
              <a:rPr lang="en-US" sz="1400" dirty="0"/>
              <a:t>Priority 3:  Compressed Bundle Reporting</a:t>
            </a:r>
          </a:p>
          <a:p>
            <a:pPr marL="800100" lvl="1" indent="-342900">
              <a:spcBef>
                <a:spcPts val="0"/>
              </a:spcBef>
              <a:buClr>
                <a:srgbClr val="000000"/>
              </a:buClr>
              <a:buSzPct val="95000"/>
              <a:buFont typeface="Arial" panose="020B0604020202020204" pitchFamily="34" charset="0"/>
              <a:buChar char="•"/>
            </a:pPr>
            <a:r>
              <a:rPr lang="en-US" sz="1400" b="0" dirty="0">
                <a:latin typeface="Arial" pitchFamily="34" charset="0"/>
                <a:cs typeface="Arial" pitchFamily="34" charset="0"/>
                <a:sym typeface="Wingdings" pitchFamily="2" charset="2"/>
              </a:rPr>
              <a:t>In-Progress Orange Book presented to WG by ESA</a:t>
            </a:r>
          </a:p>
          <a:p>
            <a:pPr marL="800100" lvl="1" indent="-342900">
              <a:spcBef>
                <a:spcPts val="0"/>
              </a:spcBef>
              <a:buClr>
                <a:srgbClr val="000000"/>
              </a:buClr>
              <a:buSzPct val="95000"/>
              <a:buFont typeface="Arial" panose="020B0604020202020204" pitchFamily="34" charset="0"/>
              <a:buChar char="•"/>
            </a:pPr>
            <a:r>
              <a:rPr lang="en-US" sz="1400" b="0" dirty="0">
                <a:latin typeface="Arial" pitchFamily="34" charset="0"/>
                <a:cs typeface="Arial" pitchFamily="34" charset="0"/>
                <a:sym typeface="Wingdings" pitchFamily="2" charset="2"/>
              </a:rPr>
              <a:t>Broad consensus that this capability is needed to support multiple missions</a:t>
            </a:r>
          </a:p>
          <a:p>
            <a:pPr marL="800100" lvl="1" indent="-342900">
              <a:spcBef>
                <a:spcPts val="0"/>
              </a:spcBef>
              <a:buClr>
                <a:srgbClr val="000000"/>
              </a:buClr>
              <a:buSzPct val="95000"/>
              <a:buFont typeface="Arial" panose="020B0604020202020204" pitchFamily="34" charset="0"/>
              <a:buChar char="•"/>
            </a:pPr>
            <a:r>
              <a:rPr lang="en-US" sz="1400" b="0" dirty="0">
                <a:latin typeface="Arial" pitchFamily="34" charset="0"/>
                <a:cs typeface="Arial" pitchFamily="34" charset="0"/>
                <a:sym typeface="Wingdings" pitchFamily="2" charset="2"/>
              </a:rPr>
              <a:t>Orange Book being pursued first to support requirements/RFP actions</a:t>
            </a:r>
          </a:p>
          <a:p>
            <a:pPr marL="800100" lvl="1" indent="-342900">
              <a:spcBef>
                <a:spcPts val="0"/>
              </a:spcBef>
              <a:buClr>
                <a:srgbClr val="000000"/>
              </a:buClr>
              <a:buSzPct val="95000"/>
              <a:buFont typeface="Arial" panose="020B0604020202020204" pitchFamily="34" charset="0"/>
              <a:buChar char="•"/>
            </a:pPr>
            <a:r>
              <a:rPr lang="en-US" sz="1400" b="0" dirty="0">
                <a:latin typeface="Arial" pitchFamily="34" charset="0"/>
                <a:cs typeface="Arial" pitchFamily="34" charset="0"/>
                <a:sym typeface="Wingdings" pitchFamily="2" charset="2"/>
              </a:rPr>
              <a:t>Likely candidate for Blue Book when schedule and resources permit (not now) </a:t>
            </a:r>
          </a:p>
          <a:p>
            <a:pPr>
              <a:spcBef>
                <a:spcPts val="0"/>
              </a:spcBef>
              <a:buClr>
                <a:srgbClr val="000000"/>
              </a:buClr>
              <a:buSzPct val="95000"/>
            </a:pPr>
            <a:endParaRPr lang="en-US" sz="1400" dirty="0"/>
          </a:p>
          <a:p>
            <a:pPr>
              <a:spcBef>
                <a:spcPts val="0"/>
              </a:spcBef>
              <a:buClr>
                <a:srgbClr val="000000"/>
              </a:buClr>
              <a:buSzPct val="95000"/>
            </a:pPr>
            <a:r>
              <a:rPr lang="en-US" sz="1400" dirty="0"/>
              <a:t>Priority 4: DTN Multi-Destination Delivery</a:t>
            </a:r>
          </a:p>
          <a:p>
            <a:pPr marL="800100" lvl="1" indent="-342900">
              <a:spcBef>
                <a:spcPts val="0"/>
              </a:spcBef>
              <a:buClr>
                <a:srgbClr val="000000"/>
              </a:buClr>
              <a:buSzPct val="95000"/>
              <a:buFont typeface="Arial" panose="020B0604020202020204" pitchFamily="34" charset="0"/>
              <a:buChar char="•"/>
            </a:pPr>
            <a:r>
              <a:rPr lang="en-US" sz="1400" b="0" dirty="0">
                <a:latin typeface="Arial" pitchFamily="34" charset="0"/>
                <a:cs typeface="Arial" pitchFamily="34" charset="0"/>
                <a:sym typeface="Wingdings" pitchFamily="2" charset="2"/>
              </a:rPr>
              <a:t>Multi-destination Naming Scheme (URI) and BPv7 Protocol Extension Block required to support</a:t>
            </a:r>
            <a:br>
              <a:rPr lang="en-US" sz="1400" b="0" dirty="0">
                <a:latin typeface="Arial" pitchFamily="34" charset="0"/>
                <a:cs typeface="Arial" pitchFamily="34" charset="0"/>
                <a:sym typeface="Wingdings" pitchFamily="2" charset="2"/>
              </a:rPr>
            </a:br>
            <a:r>
              <a:rPr lang="en-US" sz="1400" b="0" dirty="0">
                <a:latin typeface="Arial" pitchFamily="34" charset="0"/>
                <a:cs typeface="Arial" pitchFamily="34" charset="0"/>
                <a:sym typeface="Wingdings" pitchFamily="2" charset="2"/>
              </a:rPr>
              <a:t>Lunar Relay (and ISS for operational evaluation) </a:t>
            </a:r>
          </a:p>
          <a:p>
            <a:pPr marL="800100" lvl="1" indent="-342900">
              <a:spcBef>
                <a:spcPts val="0"/>
              </a:spcBef>
              <a:buClr>
                <a:srgbClr val="000000"/>
              </a:buClr>
              <a:buSzPct val="95000"/>
              <a:buFont typeface="Arial" panose="020B0604020202020204" pitchFamily="34" charset="0"/>
              <a:buChar char="•"/>
            </a:pPr>
            <a:r>
              <a:rPr lang="en-US" sz="1400" b="0" dirty="0">
                <a:latin typeface="Arial" pitchFamily="34" charset="0"/>
                <a:cs typeface="Arial" pitchFamily="34" charset="0"/>
                <a:sym typeface="Wingdings" pitchFamily="2" charset="2"/>
              </a:rPr>
              <a:t>Orange Book being pursued initially to support RFP generation</a:t>
            </a:r>
          </a:p>
          <a:p>
            <a:pPr>
              <a:spcBef>
                <a:spcPts val="0"/>
              </a:spcBef>
              <a:buClr>
                <a:srgbClr val="000000"/>
              </a:buClr>
              <a:buSzPct val="95000"/>
            </a:pPr>
            <a:endParaRPr lang="en-US" sz="1400" b="0" dirty="0">
              <a:latin typeface="Arial" pitchFamily="34" charset="0"/>
              <a:cs typeface="Arial" pitchFamily="34" charset="0"/>
              <a:sym typeface="Wingdings" pitchFamily="2" charset="2"/>
            </a:endParaRPr>
          </a:p>
          <a:p>
            <a:pPr defTabSz="914400">
              <a:spcBef>
                <a:spcPts val="0"/>
              </a:spcBef>
            </a:pPr>
            <a:r>
              <a:rPr lang="en-US" sz="1400" dirty="0">
                <a:latin typeface="Arial" pitchFamily="34" charset="0"/>
                <a:cs typeface="Arial" pitchFamily="34" charset="0"/>
                <a:sym typeface="Wingdings" pitchFamily="2" charset="2"/>
              </a:rPr>
              <a:t>Priority 5:  DTN Network Management Application Data Models (ADMs)</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BPv7 and BP Convergence Layer Adapters are initial targets</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Being developed in IETF – CCSDS will contribute to IETF effort/adopt via “cover sheet”</a:t>
            </a:r>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p:txBody>
      </p:sp>
    </p:spTree>
    <p:extLst>
      <p:ext uri="{BB962C8B-B14F-4D97-AF65-F5344CB8AC3E}">
        <p14:creationId xmlns:p14="http://schemas.microsoft.com/office/powerpoint/2010/main" val="380944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a:extLst>
              <a:ext uri="{FF2B5EF4-FFF2-40B4-BE49-F238E27FC236}">
                <a16:creationId xmlns:a16="http://schemas.microsoft.com/office/drawing/2014/main" id="{61AF7F1C-D952-440B-A8FC-10E8A20D71A9}"/>
              </a:ext>
            </a:extLst>
          </p:cNvPr>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a:t>SIS-DTN Executive Summary (3/4) </a:t>
            </a:r>
            <a:endParaRPr lang="en-US" dirty="0"/>
          </a:p>
        </p:txBody>
      </p:sp>
      <p:sp>
        <p:nvSpPr>
          <p:cNvPr id="3" name="Rectangle 2">
            <a:extLst>
              <a:ext uri="{FF2B5EF4-FFF2-40B4-BE49-F238E27FC236}">
                <a16:creationId xmlns:a16="http://schemas.microsoft.com/office/drawing/2014/main" id="{3951947D-C840-459C-A197-A1CCDC9E4992}"/>
              </a:ext>
            </a:extLst>
          </p:cNvPr>
          <p:cNvSpPr/>
          <p:nvPr/>
        </p:nvSpPr>
        <p:spPr>
          <a:xfrm>
            <a:off x="117020" y="648155"/>
            <a:ext cx="8756340" cy="4937570"/>
          </a:xfrm>
          <a:prstGeom prst="rect">
            <a:avLst/>
          </a:prstGeom>
        </p:spPr>
        <p:txBody>
          <a:bodyPr wrap="square">
            <a:spAutoFit/>
          </a:bodyPr>
          <a:lstStyle/>
          <a:p>
            <a:pPr defTabSz="914400">
              <a:spcBef>
                <a:spcPts val="0"/>
              </a:spcBef>
            </a:pPr>
            <a:r>
              <a:rPr lang="en-US" sz="1400" dirty="0">
                <a:latin typeface="Arial" pitchFamily="34" charset="0"/>
                <a:cs typeface="Arial" pitchFamily="34" charset="0"/>
                <a:sym typeface="Wingdings" pitchFamily="2" charset="2"/>
              </a:rPr>
              <a:t>Priority 6:  </a:t>
            </a:r>
            <a:r>
              <a:rPr lang="en-US" sz="1400" dirty="0" err="1">
                <a:latin typeface="Arial" pitchFamily="34" charset="0"/>
                <a:cs typeface="Arial" pitchFamily="34" charset="0"/>
                <a:sym typeface="Wingdings" pitchFamily="2" charset="2"/>
              </a:rPr>
              <a:t>Licklider</a:t>
            </a:r>
            <a:r>
              <a:rPr lang="en-US" sz="1400" dirty="0">
                <a:latin typeface="Arial" pitchFamily="34" charset="0"/>
                <a:cs typeface="Arial" pitchFamily="34" charset="0"/>
                <a:sym typeface="Wingdings" pitchFamily="2" charset="2"/>
              </a:rPr>
              <a:t> Transmission Protocol reaffirmation</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DTN WG has prepared and initially reviewed a Technical Corrigendum for LTP</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Working Group will reaffirm LTP with the corrigendum and maintain its status as an active protocol</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The DTN Working Group is sensitive to impact on programs that are considering LTP and do not plan to retire it until a mature, stable replacement becomes the preferred choice of missions for future use</a:t>
            </a:r>
          </a:p>
          <a:p>
            <a:pPr marL="800100" lvl="1" indent="-342900">
              <a:spcBef>
                <a:spcPts val="0"/>
              </a:spcBef>
              <a:buFont typeface="Arial" panose="020B0604020202020204" pitchFamily="34" charset="0"/>
              <a:buChar char="•"/>
            </a:pPr>
            <a:endParaRPr lang="en-US" sz="1400" b="0" dirty="0">
              <a:latin typeface="Arial" pitchFamily="34" charset="0"/>
              <a:cs typeface="Arial" pitchFamily="34" charset="0"/>
              <a:sym typeface="Wingdings" pitchFamily="2" charset="2"/>
            </a:endParaRPr>
          </a:p>
          <a:p>
            <a:pPr defTabSz="914400">
              <a:spcBef>
                <a:spcPts val="0"/>
              </a:spcBef>
            </a:pPr>
            <a:r>
              <a:rPr lang="en-US" sz="1400" dirty="0">
                <a:latin typeface="Arial" pitchFamily="34" charset="0"/>
                <a:cs typeface="Arial" pitchFamily="34" charset="0"/>
                <a:sym typeface="Wingdings" pitchFamily="2" charset="2"/>
              </a:rPr>
              <a:t>Priority 7:  New topic – Hooke Transmission Protocol </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ESA/DLR findings show that the LTP protocol design is not ideally suited for FPGA implementation in support of (what are now) very high rate missions</a:t>
            </a:r>
          </a:p>
          <a:p>
            <a:pPr marL="800100" lvl="1" indent="-342900" defTabSz="9144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HTP is NOT an “LTPv2”</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Not backward compatible with LTP </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Not a profile of an IETF RFC</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ESA presented a high-rate design and concept paper derived, but distinct, from LTP</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ESA/DLR Demonstration of a (ground) prototype capable of ~30Gbps </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Working group will review between meeting cycles</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NASA/MSFC considering providing 2</a:t>
            </a:r>
            <a:r>
              <a:rPr lang="en-US" sz="1400" b="0" baseline="30000" dirty="0">
                <a:latin typeface="Arial" pitchFamily="34" charset="0"/>
                <a:cs typeface="Arial" pitchFamily="34" charset="0"/>
                <a:sym typeface="Wingdings" pitchFamily="2" charset="2"/>
              </a:rPr>
              <a:t>nd</a:t>
            </a:r>
            <a:r>
              <a:rPr lang="en-US" sz="1400" b="0" dirty="0">
                <a:latin typeface="Arial" pitchFamily="34" charset="0"/>
                <a:cs typeface="Arial" pitchFamily="34" charset="0"/>
                <a:sym typeface="Wingdings" pitchFamily="2" charset="2"/>
              </a:rPr>
              <a:t> prototype – still TBD</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Orange book to be proposed as a new work item </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Optical link and video streaming provide highest priority use cases </a:t>
            </a:r>
          </a:p>
          <a:p>
            <a:pPr>
              <a:lnSpc>
                <a:spcPct val="120000"/>
              </a:lnSpc>
              <a:spcBef>
                <a:spcPts val="0"/>
              </a:spcBef>
            </a:pPr>
            <a:endParaRPr lang="en-US" sz="1400" b="0" dirty="0">
              <a:latin typeface="Arial" pitchFamily="34" charset="0"/>
              <a:cs typeface="Arial" pitchFamily="34" charset="0"/>
              <a:sym typeface="Wingdings" pitchFamily="2" charset="2"/>
            </a:endParaRPr>
          </a:p>
          <a:p>
            <a:pPr defTabSz="914400">
              <a:lnSpc>
                <a:spcPct val="120000"/>
              </a:lnSpc>
              <a:spcBef>
                <a:spcPts val="0"/>
              </a:spcBef>
            </a:pPr>
            <a:r>
              <a:rPr lang="en-US" sz="1400" b="0" dirty="0">
                <a:latin typeface="Arial" pitchFamily="34" charset="0"/>
                <a:cs typeface="Arial" pitchFamily="34" charset="0"/>
                <a:sym typeface="Wingdings" pitchFamily="2" charset="2"/>
              </a:rPr>
              <a:t>Others:  Not on know critical path for missions or infrastructure, beyond current planning horizon</a:t>
            </a:r>
          </a:p>
          <a:p>
            <a:pPr>
              <a:lnSpc>
                <a:spcPct val="120000"/>
              </a:lnSpc>
              <a:spcBef>
                <a:spcPts val="0"/>
              </a:spcBef>
              <a:buClr>
                <a:srgbClr val="000000"/>
              </a:buClr>
              <a:buSzPct val="95000"/>
            </a:pPr>
            <a:endParaRPr lang="en-US" sz="1400" dirty="0"/>
          </a:p>
        </p:txBody>
      </p:sp>
    </p:spTree>
    <p:extLst>
      <p:ext uri="{BB962C8B-B14F-4D97-AF65-F5344CB8AC3E}">
        <p14:creationId xmlns:p14="http://schemas.microsoft.com/office/powerpoint/2010/main" val="2427112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a:extLst>
              <a:ext uri="{FF2B5EF4-FFF2-40B4-BE49-F238E27FC236}">
                <a16:creationId xmlns:a16="http://schemas.microsoft.com/office/drawing/2014/main" id="{61AF7F1C-D952-440B-A8FC-10E8A20D71A9}"/>
              </a:ext>
            </a:extLst>
          </p:cNvPr>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a:t>SIS-DTN Executive Summary (</a:t>
            </a:r>
            <a:r>
              <a:rPr lang="en-US" sz="2800" dirty="0"/>
              <a:t>4/4</a:t>
            </a:r>
            <a:r>
              <a:rPr lang="en-US" sz="2800" b="1" dirty="0"/>
              <a:t>) </a:t>
            </a:r>
            <a:endParaRPr lang="en-US" dirty="0"/>
          </a:p>
        </p:txBody>
      </p:sp>
      <p:sp>
        <p:nvSpPr>
          <p:cNvPr id="3" name="Rectangle 2">
            <a:extLst>
              <a:ext uri="{FF2B5EF4-FFF2-40B4-BE49-F238E27FC236}">
                <a16:creationId xmlns:a16="http://schemas.microsoft.com/office/drawing/2014/main" id="{3951947D-C840-459C-A197-A1CCDC9E4992}"/>
              </a:ext>
            </a:extLst>
          </p:cNvPr>
          <p:cNvSpPr/>
          <p:nvPr/>
        </p:nvSpPr>
        <p:spPr>
          <a:xfrm>
            <a:off x="193830" y="702245"/>
            <a:ext cx="8756340" cy="5262979"/>
          </a:xfrm>
          <a:prstGeom prst="rect">
            <a:avLst/>
          </a:prstGeom>
        </p:spPr>
        <p:txBody>
          <a:bodyPr wrap="square">
            <a:spAutoFit/>
          </a:bodyPr>
          <a:lstStyle/>
          <a:p>
            <a:pPr>
              <a:spcBef>
                <a:spcPts val="0"/>
              </a:spcBef>
              <a:buClr>
                <a:srgbClr val="000000"/>
              </a:buClr>
              <a:buSzPct val="95000"/>
            </a:pPr>
            <a:r>
              <a:rPr lang="en-US" sz="1400" dirty="0"/>
              <a:t>Interaction with other WGs:</a:t>
            </a:r>
          </a:p>
          <a:p>
            <a:pPr marL="628650" lvl="1" indent="-171450">
              <a:spcBef>
                <a:spcPts val="0"/>
              </a:spcBef>
              <a:buClr>
                <a:srgbClr val="000000"/>
              </a:buClr>
              <a:buSzPct val="95000"/>
              <a:buFont typeface="Arial" panose="020B0604020202020204" pitchFamily="34" charset="0"/>
              <a:buChar char="•"/>
            </a:pPr>
            <a:r>
              <a:rPr lang="en-US" sz="1400" b="0" dirty="0"/>
              <a:t>Meeting w/ SEA SEC to discuss bundle security protocol </a:t>
            </a:r>
          </a:p>
          <a:p>
            <a:pPr marL="1085850" lvl="2" indent="-171450">
              <a:spcBef>
                <a:spcPts val="0"/>
              </a:spcBef>
              <a:buClr>
                <a:srgbClr val="000000"/>
              </a:buClr>
              <a:buSzPct val="95000"/>
              <a:buFont typeface="Arial" panose="020B0604020202020204" pitchFamily="34" charset="0"/>
              <a:buChar char="•"/>
            </a:pPr>
            <a:r>
              <a:rPr lang="en-US" sz="1400" b="0" dirty="0"/>
              <a:t>Consensus that </a:t>
            </a:r>
            <a:r>
              <a:rPr lang="en-US" sz="1400" b="0" dirty="0" err="1"/>
              <a:t>BPSec</a:t>
            </a:r>
            <a:r>
              <a:rPr lang="en-US" sz="1400" b="0" dirty="0"/>
              <a:t> Release Candidate 2 is ready for Agency Review</a:t>
            </a:r>
          </a:p>
          <a:p>
            <a:pPr marL="1085850" lvl="2" indent="-171450">
              <a:spcBef>
                <a:spcPts val="0"/>
              </a:spcBef>
              <a:buClr>
                <a:srgbClr val="000000"/>
              </a:buClr>
              <a:buSzPct val="95000"/>
              <a:buFont typeface="Arial" panose="020B0604020202020204" pitchFamily="34" charset="0"/>
              <a:buChar char="•"/>
            </a:pPr>
            <a:r>
              <a:rPr lang="en-US" sz="1400" b="0" dirty="0"/>
              <a:t>Next steps – generation of default CCSDS </a:t>
            </a:r>
            <a:r>
              <a:rPr lang="en-US" sz="1400" b="0" dirty="0" err="1"/>
              <a:t>BPSec</a:t>
            </a:r>
            <a:r>
              <a:rPr lang="en-US" sz="1400" b="0" dirty="0"/>
              <a:t> Security Contexts and Interoperable Prototype Implementations</a:t>
            </a:r>
          </a:p>
          <a:p>
            <a:pPr marL="628650" lvl="1" indent="-171450">
              <a:spcBef>
                <a:spcPts val="0"/>
              </a:spcBef>
              <a:buClr>
                <a:srgbClr val="000000"/>
              </a:buClr>
              <a:buSzPct val="95000"/>
              <a:buFont typeface="Arial" panose="020B0604020202020204" pitchFamily="34" charset="0"/>
              <a:buChar char="•"/>
            </a:pPr>
            <a:r>
              <a:rPr lang="en-US" sz="1400" b="0" dirty="0"/>
              <a:t>Meeting with SEA SA to discuss DTN Stages</a:t>
            </a:r>
          </a:p>
          <a:p>
            <a:pPr marL="1085850" lvl="2" indent="-171450">
              <a:spcBef>
                <a:spcPts val="0"/>
              </a:spcBef>
              <a:buClr>
                <a:srgbClr val="000000"/>
              </a:buClr>
              <a:buSzPct val="95000"/>
              <a:buFont typeface="Arial" panose="020B0604020202020204" pitchFamily="34" charset="0"/>
              <a:buChar char="•"/>
            </a:pPr>
            <a:r>
              <a:rPr lang="en-US" sz="1400" b="0" dirty="0"/>
              <a:t>Mission-informed priorities and need dates shape our work</a:t>
            </a:r>
          </a:p>
          <a:p>
            <a:pPr marL="1085850" lvl="2" indent="-171450">
              <a:spcBef>
                <a:spcPts val="0"/>
              </a:spcBef>
              <a:buClr>
                <a:srgbClr val="000000"/>
              </a:buClr>
              <a:buSzPct val="95000"/>
              <a:buFont typeface="Arial" panose="020B0604020202020204" pitchFamily="34" charset="0"/>
              <a:buChar char="•"/>
            </a:pPr>
            <a:r>
              <a:rPr lang="en-US" sz="1400" b="0" dirty="0"/>
              <a:t>Will document DTN Stages in context of refactored WG Plan</a:t>
            </a:r>
          </a:p>
          <a:p>
            <a:pPr>
              <a:spcBef>
                <a:spcPts val="0"/>
              </a:spcBef>
              <a:buClr>
                <a:srgbClr val="000000"/>
              </a:buClr>
              <a:buSzPct val="95000"/>
            </a:pPr>
            <a:endParaRPr lang="en-US" sz="1400" b="0" dirty="0"/>
          </a:p>
          <a:p>
            <a:pPr>
              <a:spcBef>
                <a:spcPts val="0"/>
              </a:spcBef>
              <a:buClr>
                <a:srgbClr val="000000"/>
              </a:buClr>
              <a:buSzPct val="95000"/>
            </a:pPr>
            <a:r>
              <a:rPr lang="en-US" sz="1400" dirty="0"/>
              <a:t>Problems and Issues:</a:t>
            </a:r>
            <a:endParaRPr lang="en-US" sz="1400" b="0" dirty="0"/>
          </a:p>
          <a:p>
            <a:pPr marL="628650" lvl="1" indent="-171450">
              <a:spcBef>
                <a:spcPts val="0"/>
              </a:spcBef>
              <a:buClr>
                <a:srgbClr val="000000"/>
              </a:buClr>
              <a:buSzPct val="95000"/>
              <a:buFont typeface="Arial" panose="020B0604020202020204" pitchFamily="34" charset="0"/>
              <a:buChar char="•"/>
            </a:pPr>
            <a:r>
              <a:rPr lang="en-US" sz="1400" b="0" dirty="0"/>
              <a:t>Non-critical work items must be deferred in order to address mission needs (ref revisions to approved and draft projects)</a:t>
            </a:r>
          </a:p>
          <a:p>
            <a:pPr marL="628650" lvl="1" indent="-171450">
              <a:spcBef>
                <a:spcPts val="0"/>
              </a:spcBef>
              <a:buClr>
                <a:srgbClr val="000000"/>
              </a:buClr>
              <a:buSzPct val="95000"/>
              <a:buFont typeface="Arial" panose="020B0604020202020204" pitchFamily="34" charset="0"/>
              <a:buChar char="•"/>
            </a:pPr>
            <a:r>
              <a:rPr lang="en-US" sz="1400" b="0" dirty="0"/>
              <a:t>Some existing or previously-planned work items do not appear to be in DTN WG Scope – should be assigned to other Areas or WGs</a:t>
            </a:r>
          </a:p>
          <a:p>
            <a:pPr marL="628650" lvl="1" indent="-171450">
              <a:spcBef>
                <a:spcPts val="0"/>
              </a:spcBef>
              <a:buClr>
                <a:srgbClr val="000000"/>
              </a:buClr>
              <a:buSzPct val="95000"/>
              <a:buFont typeface="Arial" panose="020B0604020202020204" pitchFamily="34" charset="0"/>
              <a:buChar char="•"/>
            </a:pPr>
            <a:r>
              <a:rPr lang="en-US" sz="1400" b="0" dirty="0"/>
              <a:t>Need to expand SIS-DTN resource pool</a:t>
            </a:r>
          </a:p>
          <a:p>
            <a:pPr marL="1085850" lvl="2" indent="-171450">
              <a:spcBef>
                <a:spcPts val="0"/>
              </a:spcBef>
              <a:buClr>
                <a:srgbClr val="000000"/>
              </a:buClr>
              <a:buSzPct val="95000"/>
              <a:buFont typeface="Arial" panose="020B0604020202020204" pitchFamily="34" charset="0"/>
              <a:buChar char="•"/>
            </a:pPr>
            <a:r>
              <a:rPr lang="en-US" sz="1400" b="0" dirty="0"/>
              <a:t>WG met for three days this week, started early and ended late each day, but could have used more time</a:t>
            </a:r>
          </a:p>
          <a:p>
            <a:pPr marL="1085850" lvl="2" indent="-171450">
              <a:spcBef>
                <a:spcPts val="0"/>
              </a:spcBef>
              <a:buClr>
                <a:srgbClr val="000000"/>
              </a:buClr>
              <a:buSzPct val="95000"/>
              <a:buFont typeface="Arial" panose="020B0604020202020204" pitchFamily="34" charset="0"/>
              <a:buChar char="•"/>
            </a:pPr>
            <a:r>
              <a:rPr lang="en-US" sz="1400" b="0" dirty="0"/>
              <a:t>Pool of subject matter experts is shared with other WGs, so inter-plenary meetings remain critical to meeting mission-driven need dates</a:t>
            </a:r>
          </a:p>
          <a:p>
            <a:pPr marL="1085850" lvl="2" indent="-171450">
              <a:spcBef>
                <a:spcPts val="0"/>
              </a:spcBef>
              <a:buClr>
                <a:srgbClr val="000000"/>
              </a:buClr>
              <a:buSzPct val="95000"/>
              <a:buFont typeface="Arial" panose="020B0604020202020204" pitchFamily="34" charset="0"/>
              <a:buChar char="•"/>
            </a:pPr>
            <a:endParaRPr lang="en-US" sz="1400" b="0" dirty="0"/>
          </a:p>
          <a:p>
            <a:pPr>
              <a:spcBef>
                <a:spcPts val="0"/>
              </a:spcBef>
              <a:buClr>
                <a:srgbClr val="000000"/>
              </a:buClr>
              <a:buSzPct val="95000"/>
            </a:pPr>
            <a:r>
              <a:rPr lang="en-US" sz="1400" dirty="0"/>
              <a:t>Fall Priorities:</a:t>
            </a:r>
            <a:endParaRPr lang="en-US" sz="1400" b="0" dirty="0"/>
          </a:p>
          <a:p>
            <a:pPr marL="628650" lvl="1" indent="-171450">
              <a:spcBef>
                <a:spcPts val="0"/>
              </a:spcBef>
              <a:buClr>
                <a:srgbClr val="000000"/>
              </a:buClr>
              <a:buSzPct val="95000"/>
              <a:buFont typeface="Arial" panose="020B0604020202020204" pitchFamily="34" charset="0"/>
              <a:buChar char="•"/>
            </a:pPr>
            <a:r>
              <a:rPr lang="en-US" sz="1400" b="0" dirty="0"/>
              <a:t>Two days:  Finalize RID resolution on BPv7 and </a:t>
            </a:r>
            <a:r>
              <a:rPr lang="en-US" sz="1400" b="0" dirty="0" err="1"/>
              <a:t>BPSec</a:t>
            </a:r>
            <a:r>
              <a:rPr lang="en-US" sz="1400" b="0" dirty="0"/>
              <a:t> documents; review interoperability test results</a:t>
            </a:r>
          </a:p>
          <a:p>
            <a:pPr marL="628650" lvl="1" indent="-171450">
              <a:spcBef>
                <a:spcPts val="0"/>
              </a:spcBef>
              <a:buClr>
                <a:srgbClr val="000000"/>
              </a:buClr>
              <a:buSzPct val="95000"/>
              <a:buFont typeface="Arial" panose="020B0604020202020204" pitchFamily="34" charset="0"/>
              <a:buChar char="•"/>
            </a:pPr>
            <a:r>
              <a:rPr lang="en-US" sz="1400" b="0" dirty="0"/>
              <a:t>One day:  Finalize Compressed Bundle Reporting Orange Book</a:t>
            </a:r>
          </a:p>
        </p:txBody>
      </p:sp>
    </p:spTree>
    <p:extLst>
      <p:ext uri="{BB962C8B-B14F-4D97-AF65-F5344CB8AC3E}">
        <p14:creationId xmlns:p14="http://schemas.microsoft.com/office/powerpoint/2010/main" val="1067588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AutoShape 2"/>
          <p:cNvSpPr>
            <a:spLocks/>
          </p:cNvSpPr>
          <p:nvPr/>
        </p:nvSpPr>
        <p:spPr bwMode="auto">
          <a:xfrm>
            <a:off x="154443" y="471815"/>
            <a:ext cx="8872537" cy="4186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Clr>
                <a:srgbClr val="000000"/>
              </a:buClr>
              <a:buSzPct val="95000"/>
            </a:pPr>
            <a:r>
              <a:rPr lang="en-US" sz="1800" b="0" dirty="0"/>
              <a:t>Resolutions agreed upon this meeting</a:t>
            </a:r>
          </a:p>
          <a:p>
            <a:pPr marL="742950" lvl="1" indent="-285750">
              <a:lnSpc>
                <a:spcPct val="120000"/>
              </a:lnSpc>
              <a:spcBef>
                <a:spcPts val="0"/>
              </a:spcBef>
              <a:buClr>
                <a:srgbClr val="000000"/>
              </a:buClr>
              <a:buSzPct val="95000"/>
              <a:buFont typeface="Arial" panose="020B0604020202020204" pitchFamily="34" charset="0"/>
              <a:buChar char="•"/>
            </a:pPr>
            <a:r>
              <a:rPr lang="en-GB" b="0" dirty="0"/>
              <a:t>Submit </a:t>
            </a:r>
            <a:r>
              <a:rPr lang="en-GB" b="0" dirty="0" err="1"/>
              <a:t>BPSec</a:t>
            </a:r>
            <a:r>
              <a:rPr lang="en-GB" b="0" dirty="0"/>
              <a:t> for Agency Review</a:t>
            </a:r>
          </a:p>
          <a:p>
            <a:pPr marL="742950" lvl="1" indent="-285750">
              <a:lnSpc>
                <a:spcPct val="120000"/>
              </a:lnSpc>
              <a:spcBef>
                <a:spcPts val="0"/>
              </a:spcBef>
              <a:buClr>
                <a:srgbClr val="000000"/>
              </a:buClr>
              <a:buSzPct val="95000"/>
              <a:buFont typeface="Arial" panose="020B0604020202020204" pitchFamily="34" charset="0"/>
              <a:buChar char="•"/>
            </a:pPr>
            <a:r>
              <a:rPr lang="en-GB" b="0" dirty="0"/>
              <a:t>Charter DTN Multi-Destination Orange Book work item</a:t>
            </a:r>
          </a:p>
          <a:p>
            <a:pPr>
              <a:lnSpc>
                <a:spcPct val="120000"/>
              </a:lnSpc>
              <a:spcBef>
                <a:spcPts val="0"/>
              </a:spcBef>
              <a:buClr>
                <a:srgbClr val="000000"/>
              </a:buClr>
              <a:buSzPct val="95000"/>
            </a:pPr>
            <a:r>
              <a:rPr lang="en-US" b="0" dirty="0"/>
              <a:t>Further Resolutions anticipated in the next 6 months:</a:t>
            </a:r>
          </a:p>
          <a:p>
            <a:pPr marL="800100" lvl="1" indent="-342900">
              <a:lnSpc>
                <a:spcPct val="120000"/>
              </a:lnSpc>
              <a:spcBef>
                <a:spcPts val="0"/>
              </a:spcBef>
              <a:buFont typeface="Arial" panose="020B0604020202020204" pitchFamily="34" charset="0"/>
              <a:buChar char="•"/>
            </a:pPr>
            <a:r>
              <a:rPr lang="de-DE" b="0" dirty="0"/>
              <a:t>Approve Compressed Bundle Status and DTN Multi-Destination Orange Books</a:t>
            </a:r>
          </a:p>
          <a:p>
            <a:pPr defTabSz="914400">
              <a:lnSpc>
                <a:spcPct val="120000"/>
              </a:lnSpc>
              <a:spcBef>
                <a:spcPts val="0"/>
              </a:spcBef>
            </a:pPr>
            <a:r>
              <a:rPr lang="en-US" sz="1800" b="0" dirty="0"/>
              <a:t>Planning (only approved Projects):</a:t>
            </a:r>
            <a:endParaRPr lang="en-US" sz="180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SIS-DTN </a:t>
            </a:r>
            <a:r>
              <a:rPr lang="en-US" sz="2800" dirty="0"/>
              <a:t>Resolutions and Planning</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568023493"/>
              </p:ext>
            </p:extLst>
          </p:nvPr>
        </p:nvGraphicFramePr>
        <p:xfrm>
          <a:off x="250238" y="2430470"/>
          <a:ext cx="8776742" cy="4175448"/>
        </p:xfrm>
        <a:graphic>
          <a:graphicData uri="http://schemas.openxmlformats.org/drawingml/2006/table">
            <a:tbl>
              <a:tblPr firstRow="1" bandRow="1">
                <a:tableStyleId>{5940675A-B579-460E-94D1-54222C63F5DA}</a:tableStyleId>
              </a:tblPr>
              <a:tblGrid>
                <a:gridCol w="750097">
                  <a:extLst>
                    <a:ext uri="{9D8B030D-6E8A-4147-A177-3AD203B41FA5}">
                      <a16:colId xmlns:a16="http://schemas.microsoft.com/office/drawing/2014/main" val="20000"/>
                    </a:ext>
                  </a:extLst>
                </a:gridCol>
                <a:gridCol w="844910">
                  <a:extLst>
                    <a:ext uri="{9D8B030D-6E8A-4147-A177-3AD203B41FA5}">
                      <a16:colId xmlns:a16="http://schemas.microsoft.com/office/drawing/2014/main" val="20001"/>
                    </a:ext>
                  </a:extLst>
                </a:gridCol>
                <a:gridCol w="2035465">
                  <a:extLst>
                    <a:ext uri="{9D8B030D-6E8A-4147-A177-3AD203B41FA5}">
                      <a16:colId xmlns:a16="http://schemas.microsoft.com/office/drawing/2014/main" val="20002"/>
                    </a:ext>
                  </a:extLst>
                </a:gridCol>
                <a:gridCol w="3032236">
                  <a:extLst>
                    <a:ext uri="{9D8B030D-6E8A-4147-A177-3AD203B41FA5}">
                      <a16:colId xmlns:a16="http://schemas.microsoft.com/office/drawing/2014/main" val="20003"/>
                    </a:ext>
                  </a:extLst>
                </a:gridCol>
                <a:gridCol w="2114034">
                  <a:extLst>
                    <a:ext uri="{9D8B030D-6E8A-4147-A177-3AD203B41FA5}">
                      <a16:colId xmlns:a16="http://schemas.microsoft.com/office/drawing/2014/main" val="20004"/>
                    </a:ext>
                  </a:extLst>
                </a:gridCol>
              </a:tblGrid>
              <a:tr h="338093">
                <a:tc>
                  <a:txBody>
                    <a:bodyPr/>
                    <a:lstStyle/>
                    <a:p>
                      <a:pPr algn="ctr"/>
                      <a:r>
                        <a:rPr lang="en-US" sz="1000" b="1" dirty="0"/>
                        <a:t>Area and WG Name</a:t>
                      </a:r>
                    </a:p>
                  </a:txBody>
                  <a:tcPr marL="0" marR="0" anchor="ctr">
                    <a:lnB w="28575" cap="flat" cmpd="sng" algn="ctr">
                      <a:solidFill>
                        <a:schemeClr val="tx1"/>
                      </a:solidFill>
                      <a:prstDash val="solid"/>
                      <a:round/>
                      <a:headEnd type="none" w="med" len="med"/>
                      <a:tailEnd type="none" w="med" len="med"/>
                    </a:lnB>
                  </a:tcPr>
                </a:tc>
                <a:tc>
                  <a:txBody>
                    <a:bodyPr/>
                    <a:lstStyle/>
                    <a:p>
                      <a:pPr algn="ctr"/>
                      <a:r>
                        <a:rPr lang="en-US" sz="1000" b="1" dirty="0"/>
                        <a:t>CCSDS</a:t>
                      </a:r>
                    </a:p>
                    <a:p>
                      <a:pPr algn="ctr"/>
                      <a:r>
                        <a:rPr lang="en-US" sz="1000" b="1" dirty="0"/>
                        <a:t>Ref </a:t>
                      </a:r>
                      <a:r>
                        <a:rPr lang="en-US" sz="1000" b="1" dirty="0" err="1"/>
                        <a:t>Nr</a:t>
                      </a:r>
                      <a:endParaRPr lang="en-US" sz="1000" b="1" dirty="0"/>
                    </a:p>
                  </a:txBody>
                  <a:tcPr marL="0" marR="0" anchor="ctr">
                    <a:lnB w="28575" cap="flat" cmpd="sng" algn="ctr">
                      <a:solidFill>
                        <a:schemeClr val="tx1"/>
                      </a:solidFill>
                      <a:prstDash val="solid"/>
                      <a:round/>
                      <a:headEnd type="none" w="med" len="med"/>
                      <a:tailEnd type="none" w="med" len="med"/>
                    </a:lnB>
                  </a:tcPr>
                </a:tc>
                <a:tc>
                  <a:txBody>
                    <a:bodyPr/>
                    <a:lstStyle/>
                    <a:p>
                      <a:pPr algn="ctr"/>
                      <a:r>
                        <a:rPr lang="en-US" sz="1000" b="1" dirty="0"/>
                        <a:t>Document Title</a:t>
                      </a:r>
                    </a:p>
                  </a:txBody>
                  <a:tcPr marL="0" marR="0" anchor="ctr">
                    <a:lnB w="28575" cap="flat" cmpd="sng" algn="ctr">
                      <a:solidFill>
                        <a:schemeClr val="tx1"/>
                      </a:solidFill>
                      <a:prstDash val="solid"/>
                      <a:round/>
                      <a:headEnd type="none" w="med" len="med"/>
                      <a:tailEnd type="none" w="med" len="med"/>
                    </a:lnB>
                  </a:tcPr>
                </a:tc>
                <a:tc>
                  <a:txBody>
                    <a:bodyPr/>
                    <a:lstStyle/>
                    <a:p>
                      <a:pPr algn="ctr"/>
                      <a:r>
                        <a:rPr lang="en-US" sz="1000" b="1" dirty="0"/>
                        <a:t>Status / Comments</a:t>
                      </a:r>
                    </a:p>
                  </a:txBody>
                  <a:tcPr marL="0" marR="0" anchor="ctr">
                    <a:lnB w="28575" cap="flat" cmpd="sng" algn="ctr">
                      <a:solidFill>
                        <a:schemeClr val="tx1"/>
                      </a:solidFill>
                      <a:prstDash val="solid"/>
                      <a:round/>
                      <a:headEnd type="none" w="med" len="med"/>
                      <a:tailEnd type="none" w="med" len="med"/>
                    </a:lnB>
                  </a:tcPr>
                </a:tc>
                <a:tc>
                  <a:txBody>
                    <a:bodyPr/>
                    <a:lstStyle/>
                    <a:p>
                      <a:pPr algn="ctr"/>
                      <a:r>
                        <a:rPr lang="en-US" sz="1000" b="1" dirty="0"/>
                        <a:t>Start and /</a:t>
                      </a:r>
                      <a:r>
                        <a:rPr lang="en-US" sz="1000" b="1" baseline="0" dirty="0"/>
                        <a:t> or Target Publication Date</a:t>
                      </a:r>
                      <a:endParaRPr lang="en-US" sz="1000" b="1" dirty="0"/>
                    </a:p>
                  </a:txBody>
                  <a:tcPr marL="0" marR="0" anchor="ct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1096">
                <a:tc>
                  <a:txBody>
                    <a:bodyPr/>
                    <a:lstStyle/>
                    <a:p>
                      <a:pPr algn="ctr"/>
                      <a:r>
                        <a:rPr lang="en-US" sz="1050" b="1" dirty="0">
                          <a:solidFill>
                            <a:schemeClr val="bg1"/>
                          </a:solidFill>
                        </a:rPr>
                        <a:t>SIS-DTN</a:t>
                      </a:r>
                    </a:p>
                  </a:txBody>
                  <a:tcPr anchor="ctr">
                    <a:lnT w="28575" cap="flat" cmpd="sng" algn="ctr">
                      <a:solidFill>
                        <a:schemeClr val="tx1"/>
                      </a:solidFill>
                      <a:prstDash val="solid"/>
                      <a:round/>
                      <a:headEnd type="none" w="med" len="med"/>
                      <a:tailEnd type="none" w="med" len="med"/>
                    </a:lnT>
                    <a:solidFill>
                      <a:srgbClr val="0070C0"/>
                    </a:solidFill>
                  </a:tcPr>
                </a:tc>
                <a:tc>
                  <a:txBody>
                    <a:bodyPr/>
                    <a:lstStyle/>
                    <a:p>
                      <a:pPr algn="ctr"/>
                      <a:r>
                        <a:rPr lang="en-US" sz="1050" b="1" dirty="0">
                          <a:solidFill>
                            <a:schemeClr val="bg1"/>
                          </a:solidFill>
                        </a:rPr>
                        <a:t>734.5</a:t>
                      </a:r>
                    </a:p>
                  </a:txBody>
                  <a:tcPr anchor="ctr">
                    <a:lnT w="28575" cap="flat" cmpd="sng" algn="ctr">
                      <a:solidFill>
                        <a:schemeClr val="tx1"/>
                      </a:solidFill>
                      <a:prstDash val="solid"/>
                      <a:round/>
                      <a:headEnd type="none" w="med" len="med"/>
                      <a:tailEnd type="none" w="med" len="med"/>
                    </a:lnT>
                    <a:solidFill>
                      <a:srgbClr val="0070C0"/>
                    </a:solidFill>
                  </a:tcPr>
                </a:tc>
                <a:tc>
                  <a:txBody>
                    <a:bodyPr/>
                    <a:lstStyle/>
                    <a:p>
                      <a:r>
                        <a:rPr lang="en-US" sz="1050" b="1" u="none" dirty="0">
                          <a:solidFill>
                            <a:schemeClr val="bg1"/>
                          </a:solidFill>
                        </a:rPr>
                        <a:t>Bundle Security Protocol for CCSDS</a:t>
                      </a:r>
                    </a:p>
                  </a:txBody>
                  <a:tcPr anchor="ctr">
                    <a:lnT w="28575" cap="flat" cmpd="sng" algn="ctr">
                      <a:solidFill>
                        <a:schemeClr val="tx1"/>
                      </a:solidFill>
                      <a:prstDash val="solid"/>
                      <a:round/>
                      <a:headEnd type="none" w="med" len="med"/>
                      <a:tailEnd type="none" w="med" len="med"/>
                    </a:lnT>
                    <a:solidFill>
                      <a:srgbClr val="0070C0"/>
                    </a:solidFill>
                  </a:tcPr>
                </a:tc>
                <a:tc>
                  <a:txBody>
                    <a:bodyPr/>
                    <a:lstStyle/>
                    <a:p>
                      <a:r>
                        <a:rPr lang="en-US" sz="1050" b="1" dirty="0">
                          <a:solidFill>
                            <a:schemeClr val="bg1"/>
                          </a:solidFill>
                        </a:rPr>
                        <a:t>Ready for Agency Review</a:t>
                      </a:r>
                    </a:p>
                  </a:txBody>
                  <a:tcPr anchor="ctr">
                    <a:lnT w="28575" cap="flat" cmpd="sng" algn="ctr">
                      <a:solidFill>
                        <a:schemeClr val="tx1"/>
                      </a:solidFill>
                      <a:prstDash val="solid"/>
                      <a:round/>
                      <a:headEnd type="none" w="med" len="med"/>
                      <a:tailEnd type="none" w="med" len="med"/>
                    </a:lnT>
                    <a:solidFill>
                      <a:srgbClr val="0070C0"/>
                    </a:solidFill>
                  </a:tcPr>
                </a:tc>
                <a:tc>
                  <a:txBody>
                    <a:bodyPr/>
                    <a:lstStyle/>
                    <a:p>
                      <a:r>
                        <a:rPr lang="en-US" sz="1050" b="1" dirty="0">
                          <a:solidFill>
                            <a:schemeClr val="bg1"/>
                          </a:solidFill>
                        </a:rPr>
                        <a:t>Start date:</a:t>
                      </a:r>
                      <a:r>
                        <a:rPr lang="en-US" sz="1050" b="1" baseline="0" dirty="0">
                          <a:solidFill>
                            <a:schemeClr val="bg1"/>
                          </a:solidFill>
                        </a:rPr>
                        <a:t> 8/1/2020</a:t>
                      </a:r>
                    </a:p>
                    <a:p>
                      <a:r>
                        <a:rPr lang="en-US" sz="1050" b="1" baseline="0" dirty="0">
                          <a:solidFill>
                            <a:schemeClr val="bg1"/>
                          </a:solidFill>
                        </a:rPr>
                        <a:t>End date: 7/30/2024</a:t>
                      </a:r>
                      <a:endParaRPr lang="en-US" sz="1050" b="1" dirty="0">
                        <a:solidFill>
                          <a:schemeClr val="bg1"/>
                        </a:solidFill>
                      </a:endParaRPr>
                    </a:p>
                  </a:txBody>
                  <a:tcPr anchor="ctr">
                    <a:lnT w="28575" cap="flat" cmpd="sng" algn="ctr">
                      <a:solidFill>
                        <a:schemeClr val="tx1"/>
                      </a:solidFill>
                      <a:prstDash val="solid"/>
                      <a:round/>
                      <a:headEnd type="none" w="med" len="med"/>
                      <a:tailEnd type="none" w="med" len="med"/>
                    </a:lnT>
                    <a:solidFill>
                      <a:srgbClr val="0070C0"/>
                    </a:solidFill>
                  </a:tcPr>
                </a:tc>
                <a:extLst>
                  <a:ext uri="{0D108BD9-81ED-4DB2-BD59-A6C34878D82A}">
                    <a16:rowId xmlns:a16="http://schemas.microsoft.com/office/drawing/2014/main" val="10001"/>
                  </a:ext>
                </a:extLst>
              </a:tr>
              <a:tr h="487634">
                <a:tc>
                  <a:txBody>
                    <a:bodyPr/>
                    <a:lstStyle/>
                    <a:p>
                      <a:pPr algn="ctr"/>
                      <a:r>
                        <a:rPr lang="en-US" sz="1050" b="1" dirty="0">
                          <a:solidFill>
                            <a:schemeClr val="bg1"/>
                          </a:solidFill>
                        </a:rPr>
                        <a:t>SIS-DTN</a:t>
                      </a:r>
                    </a:p>
                  </a:txBody>
                  <a:tcPr anchor="ctr">
                    <a:solidFill>
                      <a:srgbClr val="0070C0"/>
                    </a:solidFill>
                  </a:tcPr>
                </a:tc>
                <a:tc>
                  <a:txBody>
                    <a:bodyPr/>
                    <a:lstStyle/>
                    <a:p>
                      <a:pPr algn="ctr"/>
                      <a:r>
                        <a:rPr lang="en-US" sz="1050" b="1" dirty="0">
                          <a:solidFill>
                            <a:schemeClr val="bg1"/>
                          </a:solidFill>
                        </a:rPr>
                        <a:t>734.4</a:t>
                      </a:r>
                    </a:p>
                  </a:txBody>
                  <a:tcPr anchor="ctr">
                    <a:solidFill>
                      <a:srgbClr val="0070C0"/>
                    </a:solidFill>
                  </a:tcPr>
                </a:tc>
                <a:tc>
                  <a:txBody>
                    <a:bodyPr/>
                    <a:lstStyle/>
                    <a:p>
                      <a:r>
                        <a:rPr lang="en-US" sz="1050" b="1" u="none" dirty="0">
                          <a:solidFill>
                            <a:schemeClr val="bg1"/>
                          </a:solidFill>
                        </a:rPr>
                        <a:t>CCSDS Bundle Protocol Network Management</a:t>
                      </a:r>
                    </a:p>
                  </a:txBody>
                  <a:tcPr anchor="ctr">
                    <a:solidFill>
                      <a:srgbClr val="0070C0"/>
                    </a:solidFill>
                  </a:tcPr>
                </a:tc>
                <a:tc>
                  <a:txBody>
                    <a:bodyPr/>
                    <a:lstStyle/>
                    <a:p>
                      <a:r>
                        <a:rPr lang="en-US" sz="1050" b="1" dirty="0">
                          <a:solidFill>
                            <a:schemeClr val="bg1"/>
                          </a:solidFill>
                        </a:rPr>
                        <a:t>Immediate need for Application Data Models (ADMs):  Cover sheet adoption of IETF RFC</a:t>
                      </a:r>
                    </a:p>
                    <a:p>
                      <a:r>
                        <a:rPr lang="en-US" sz="1050" b="1" dirty="0">
                          <a:solidFill>
                            <a:schemeClr val="bg1"/>
                          </a:solidFill>
                        </a:rPr>
                        <a:t>Defer Protocol Definition</a:t>
                      </a:r>
                    </a:p>
                  </a:txBody>
                  <a:tcPr anchor="ctr">
                    <a:solidFill>
                      <a:srgbClr val="0070C0"/>
                    </a:solidFill>
                  </a:tcPr>
                </a:tc>
                <a:tc>
                  <a:txBody>
                    <a:bodyPr/>
                    <a:lstStyle/>
                    <a:p>
                      <a:r>
                        <a:rPr lang="en-US" sz="1050" b="1" dirty="0">
                          <a:solidFill>
                            <a:schemeClr val="bg1"/>
                          </a:solidFill>
                        </a:rPr>
                        <a:t>Start Date: 12/18/17</a:t>
                      </a:r>
                    </a:p>
                    <a:p>
                      <a:r>
                        <a:rPr lang="en-US" sz="1050" b="1" dirty="0">
                          <a:solidFill>
                            <a:schemeClr val="bg1"/>
                          </a:solidFill>
                        </a:rPr>
                        <a:t>End Date: 6/1/2024</a:t>
                      </a:r>
                    </a:p>
                  </a:txBody>
                  <a:tcPr anchor="ctr">
                    <a:solidFill>
                      <a:srgbClr val="0070C0"/>
                    </a:solidFill>
                  </a:tcPr>
                </a:tc>
                <a:extLst>
                  <a:ext uri="{0D108BD9-81ED-4DB2-BD59-A6C34878D82A}">
                    <a16:rowId xmlns:a16="http://schemas.microsoft.com/office/drawing/2014/main" val="1321462311"/>
                  </a:ext>
                </a:extLst>
              </a:tr>
              <a:tr h="563034">
                <a:tc>
                  <a:txBody>
                    <a:bodyPr/>
                    <a:lstStyle/>
                    <a:p>
                      <a:pPr algn="ctr" fontAlgn="ctr"/>
                      <a:r>
                        <a:rPr lang="en-US" sz="1200" b="1" i="0" u="none" strike="noStrike" dirty="0">
                          <a:solidFill>
                            <a:schemeClr val="bg1"/>
                          </a:solidFill>
                          <a:effectLst/>
                          <a:latin typeface="Calibri" charset="0"/>
                        </a:rPr>
                        <a:t>SIS-DTN</a:t>
                      </a:r>
                    </a:p>
                  </a:txBody>
                  <a:tcPr marL="4923" marR="4923" marT="4923" marB="0"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bg1"/>
                          </a:solidFill>
                          <a:effectLst/>
                          <a:latin typeface="Calibri" charset="0"/>
                        </a:rPr>
                        <a:t>734.1</a:t>
                      </a:r>
                      <a:endParaRPr lang="mr-IN" sz="1200" b="1" i="0" u="none" strike="noStrike" dirty="0">
                        <a:solidFill>
                          <a:schemeClr val="bg1"/>
                        </a:solidFill>
                        <a:effectLst/>
                        <a:latin typeface="Calibri" charset="0"/>
                      </a:endParaRPr>
                    </a:p>
                  </a:txBody>
                  <a:tcPr marL="4923" marR="4923" marT="4923" marB="0" anchor="ctr">
                    <a:solidFill>
                      <a:srgbClr val="0070C0"/>
                    </a:solidFill>
                  </a:tcPr>
                </a:tc>
                <a:tc>
                  <a:txBody>
                    <a:bodyPr/>
                    <a:lstStyle/>
                    <a:p>
                      <a:r>
                        <a:rPr lang="en-US" sz="1050" b="1" u="none" dirty="0">
                          <a:solidFill>
                            <a:schemeClr val="bg1"/>
                          </a:solidFill>
                        </a:rPr>
                        <a:t>LTP Update – 5 Year review</a:t>
                      </a:r>
                    </a:p>
                  </a:txBody>
                  <a:tcPr anchor="ctr">
                    <a:solidFill>
                      <a:srgbClr val="0070C0"/>
                    </a:solidFill>
                  </a:tcPr>
                </a:tc>
                <a:tc>
                  <a:txBody>
                    <a:bodyPr/>
                    <a:lstStyle/>
                    <a:p>
                      <a:r>
                        <a:rPr lang="en-US" sz="1050" b="1" dirty="0">
                          <a:solidFill>
                            <a:schemeClr val="bg1"/>
                          </a:solidFill>
                        </a:rPr>
                        <a:t>Corrigendum in WG review</a:t>
                      </a:r>
                    </a:p>
                  </a:txBody>
                  <a:tcPr anchor="ctr">
                    <a:solidFill>
                      <a:srgbClr val="0070C0"/>
                    </a:solidFill>
                  </a:tcPr>
                </a:tc>
                <a:tc>
                  <a:txBody>
                    <a:bodyPr/>
                    <a:lstStyle/>
                    <a:p>
                      <a:r>
                        <a:rPr lang="en-US" sz="1050" b="1" dirty="0">
                          <a:solidFill>
                            <a:schemeClr val="bg1"/>
                          </a:solidFill>
                        </a:rPr>
                        <a:t>Start date:</a:t>
                      </a:r>
                      <a:r>
                        <a:rPr lang="en-US" sz="1050" b="1" baseline="0" dirty="0">
                          <a:solidFill>
                            <a:schemeClr val="bg1"/>
                          </a:solidFill>
                        </a:rPr>
                        <a:t> 1/25/2021</a:t>
                      </a:r>
                    </a:p>
                    <a:p>
                      <a:r>
                        <a:rPr lang="en-US" sz="1050" b="1" baseline="0" dirty="0">
                          <a:solidFill>
                            <a:schemeClr val="bg1"/>
                          </a:solidFill>
                        </a:rPr>
                        <a:t>End date: 11/19/2023</a:t>
                      </a:r>
                      <a:endParaRPr lang="en-US" sz="1050" b="1" dirty="0">
                        <a:solidFill>
                          <a:schemeClr val="bg1"/>
                        </a:solidFill>
                      </a:endParaRPr>
                    </a:p>
                  </a:txBody>
                  <a:tcPr anchor="ctr">
                    <a:solidFill>
                      <a:srgbClr val="0070C0"/>
                    </a:solidFill>
                  </a:tcPr>
                </a:tc>
                <a:extLst>
                  <a:ext uri="{0D108BD9-81ED-4DB2-BD59-A6C34878D82A}">
                    <a16:rowId xmlns:a16="http://schemas.microsoft.com/office/drawing/2014/main" val="3179243075"/>
                  </a:ext>
                </a:extLst>
              </a:tr>
              <a:tr h="563034">
                <a:tc>
                  <a:txBody>
                    <a:bodyPr/>
                    <a:lstStyle/>
                    <a:p>
                      <a:pPr algn="ctr" fontAlgn="ctr"/>
                      <a:r>
                        <a:rPr lang="en-US" sz="1200" b="1" i="0" u="none" strike="noStrike" dirty="0">
                          <a:solidFill>
                            <a:schemeClr val="bg1"/>
                          </a:solidFill>
                          <a:effectLst/>
                          <a:latin typeface="Calibri" charset="0"/>
                        </a:rPr>
                        <a:t>SIS-DTN</a:t>
                      </a:r>
                    </a:p>
                  </a:txBody>
                  <a:tcPr marL="4923" marR="4923" marT="4923" marB="0" anchor="ctr">
                    <a:solidFill>
                      <a:srgbClr val="0070C0"/>
                    </a:solidFill>
                  </a:tcPr>
                </a:tc>
                <a:tc>
                  <a:txBody>
                    <a:bodyPr/>
                    <a:lstStyle/>
                    <a:p>
                      <a:pPr algn="ctr" fontAlgn="ctr"/>
                      <a:r>
                        <a:rPr lang="en-US" sz="1200" b="1" i="0" u="none" strike="noStrike" dirty="0">
                          <a:solidFill>
                            <a:schemeClr val="bg1"/>
                          </a:solidFill>
                          <a:effectLst/>
                          <a:latin typeface="Calibri" charset="0"/>
                        </a:rPr>
                        <a:t>734.2</a:t>
                      </a:r>
                      <a:endParaRPr lang="mr-IN" sz="1200" b="1" i="0" u="none" strike="noStrike" dirty="0">
                        <a:solidFill>
                          <a:schemeClr val="bg1"/>
                        </a:solidFill>
                        <a:effectLst/>
                        <a:latin typeface="Calibri" charset="0"/>
                      </a:endParaRPr>
                    </a:p>
                  </a:txBody>
                  <a:tcPr marL="4923" marR="4923" marT="4923" marB="0" anchor="ctr">
                    <a:solidFill>
                      <a:srgbClr val="0070C0"/>
                    </a:solidFill>
                  </a:tcPr>
                </a:tc>
                <a:tc>
                  <a:txBody>
                    <a:bodyPr/>
                    <a:lstStyle/>
                    <a:p>
                      <a:r>
                        <a:rPr lang="en-US" sz="1050" b="1" u="none" dirty="0">
                          <a:solidFill>
                            <a:schemeClr val="bg1"/>
                          </a:solidFill>
                        </a:rPr>
                        <a:t>BP Update – 5 Year review</a:t>
                      </a:r>
                    </a:p>
                  </a:txBody>
                  <a:tcPr anchor="ctr">
                    <a:solidFill>
                      <a:srgbClr val="0070C0"/>
                    </a:solidFill>
                  </a:tcPr>
                </a:tc>
                <a:tc>
                  <a:txBody>
                    <a:bodyPr/>
                    <a:lstStyle/>
                    <a:p>
                      <a:r>
                        <a:rPr lang="en-US" sz="1050" b="1" dirty="0">
                          <a:solidFill>
                            <a:schemeClr val="bg1"/>
                          </a:solidFill>
                        </a:rPr>
                        <a:t>BPv7 in agency review</a:t>
                      </a:r>
                    </a:p>
                  </a:txBody>
                  <a:tcPr anchor="ctr">
                    <a:solidFill>
                      <a:srgbClr val="0070C0"/>
                    </a:solidFill>
                  </a:tcPr>
                </a:tc>
                <a:tc>
                  <a:txBody>
                    <a:bodyPr/>
                    <a:lstStyle/>
                    <a:p>
                      <a:r>
                        <a:rPr lang="en-US" sz="1050" b="1" dirty="0">
                          <a:solidFill>
                            <a:schemeClr val="bg1"/>
                          </a:solidFill>
                        </a:rPr>
                        <a:t>Start date:</a:t>
                      </a:r>
                      <a:r>
                        <a:rPr lang="en-US" sz="1050" b="1" baseline="0" dirty="0">
                          <a:solidFill>
                            <a:schemeClr val="bg1"/>
                          </a:solidFill>
                        </a:rPr>
                        <a:t> 8/1/2020</a:t>
                      </a:r>
                    </a:p>
                    <a:p>
                      <a:r>
                        <a:rPr lang="en-US" sz="1050" b="1" baseline="0" dirty="0">
                          <a:solidFill>
                            <a:schemeClr val="bg1"/>
                          </a:solidFill>
                        </a:rPr>
                        <a:t>End date: 9/1/2023</a:t>
                      </a:r>
                      <a:endParaRPr lang="en-US" sz="1050" b="1" dirty="0">
                        <a:solidFill>
                          <a:schemeClr val="bg1"/>
                        </a:solidFill>
                      </a:endParaRPr>
                    </a:p>
                  </a:txBody>
                  <a:tcPr anchor="ctr">
                    <a:solidFill>
                      <a:srgbClr val="0070C0"/>
                    </a:solidFill>
                  </a:tcPr>
                </a:tc>
                <a:extLst>
                  <a:ext uri="{0D108BD9-81ED-4DB2-BD59-A6C34878D82A}">
                    <a16:rowId xmlns:a16="http://schemas.microsoft.com/office/drawing/2014/main" val="259364137"/>
                  </a:ext>
                </a:extLst>
              </a:tr>
              <a:tr h="563034">
                <a:tc>
                  <a:txBody>
                    <a:bodyPr/>
                    <a:lstStyle/>
                    <a:p>
                      <a:pPr algn="ctr"/>
                      <a:r>
                        <a:rPr lang="en-US" sz="1050" b="1" dirty="0">
                          <a:solidFill>
                            <a:schemeClr val="bg1"/>
                          </a:solidFill>
                        </a:rPr>
                        <a:t>SIS-DTN</a:t>
                      </a:r>
                    </a:p>
                  </a:txBody>
                  <a:tcPr anchor="ct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730.3</a:t>
                      </a:r>
                    </a:p>
                  </a:txBody>
                  <a:tcPr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u="none" dirty="0">
                          <a:solidFill>
                            <a:schemeClr val="bg1"/>
                          </a:solidFill>
                        </a:rPr>
                        <a:t>CCSDS Bundle Protocol Network Management</a:t>
                      </a:r>
                    </a:p>
                  </a:txBody>
                  <a:tcPr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Not currently on critical path for any missions</a:t>
                      </a:r>
                    </a:p>
                  </a:txBody>
                  <a:tcPr anchor="ctr">
                    <a:solidFill>
                      <a:schemeClr val="accent2"/>
                    </a:solidFill>
                  </a:tcPr>
                </a:tc>
                <a:tc>
                  <a:txBody>
                    <a:bodyPr/>
                    <a:lstStyle/>
                    <a:p>
                      <a:r>
                        <a:rPr lang="en-US" sz="1050" b="1" dirty="0">
                          <a:solidFill>
                            <a:schemeClr val="bg1"/>
                          </a:solidFill>
                        </a:rPr>
                        <a:t>Start Date: 12/18/17</a:t>
                      </a:r>
                    </a:p>
                    <a:p>
                      <a:r>
                        <a:rPr lang="en-US" sz="1050" b="1" dirty="0">
                          <a:solidFill>
                            <a:schemeClr val="bg1"/>
                          </a:solidFill>
                        </a:rPr>
                        <a:t>End Date: 2030</a:t>
                      </a:r>
                    </a:p>
                  </a:txBody>
                  <a:tcPr anchor="ctr">
                    <a:solidFill>
                      <a:schemeClr val="accent2"/>
                    </a:solidFill>
                  </a:tcPr>
                </a:tc>
                <a:extLst>
                  <a:ext uri="{0D108BD9-81ED-4DB2-BD59-A6C34878D82A}">
                    <a16:rowId xmlns:a16="http://schemas.microsoft.com/office/drawing/2014/main" val="2896352336"/>
                  </a:ext>
                </a:extLst>
              </a:tr>
              <a:tr h="281517">
                <a:tc>
                  <a:txBody>
                    <a:bodyPr/>
                    <a:lstStyle/>
                    <a:p>
                      <a:pPr algn="ctr" fontAlgn="ctr"/>
                      <a:r>
                        <a:rPr lang="en-US" sz="1200" b="1" i="0" u="none" strike="noStrike" dirty="0">
                          <a:solidFill>
                            <a:schemeClr val="bg1"/>
                          </a:solidFill>
                          <a:effectLst/>
                          <a:latin typeface="Calibri" charset="0"/>
                        </a:rPr>
                        <a:t>SIS-DTN / SEA-SEC</a:t>
                      </a:r>
                    </a:p>
                  </a:txBody>
                  <a:tcPr marL="4923" marR="4923" marT="4923" marB="0" anchor="ctr">
                    <a:solidFill>
                      <a:schemeClr val="accent2"/>
                    </a:solidFill>
                  </a:tcPr>
                </a:tc>
                <a:tc>
                  <a:txBody>
                    <a:bodyPr/>
                    <a:lstStyle/>
                    <a:p>
                      <a:pPr algn="ctr" fontAlgn="ctr"/>
                      <a:endParaRPr lang="mr-IN" sz="1200" b="1" i="0" u="none" strike="noStrike" dirty="0">
                        <a:solidFill>
                          <a:schemeClr val="bg1"/>
                        </a:solidFill>
                        <a:effectLst/>
                        <a:latin typeface="Calibri" charset="0"/>
                      </a:endParaRPr>
                    </a:p>
                  </a:txBody>
                  <a:tcPr marL="4923" marR="4923" marT="4923" marB="0" anchor="ctr">
                    <a:solidFill>
                      <a:schemeClr val="accent2"/>
                    </a:solidFill>
                  </a:tcPr>
                </a:tc>
                <a:tc>
                  <a:txBody>
                    <a:bodyPr/>
                    <a:lstStyle/>
                    <a:p>
                      <a:pPr marL="0" algn="l" defTabSz="914400" rtl="0" eaLnBrk="1" fontAlgn="ctr" latinLnBrk="0" hangingPunct="1"/>
                      <a:r>
                        <a:rPr lang="en-US" sz="1200" b="1" i="0" u="none" strike="noStrike" kern="1200" dirty="0">
                          <a:solidFill>
                            <a:schemeClr val="bg1"/>
                          </a:solidFill>
                          <a:effectLst/>
                          <a:latin typeface="Calibri" charset="0"/>
                          <a:ea typeface="+mn-ea"/>
                          <a:cs typeface="+mn-cs"/>
                        </a:rPr>
                        <a:t>  CCSDS </a:t>
                      </a:r>
                      <a:r>
                        <a:rPr lang="en-US" sz="1200" b="1" i="0" u="none" strike="noStrike" kern="1200" dirty="0" err="1">
                          <a:solidFill>
                            <a:schemeClr val="bg1"/>
                          </a:solidFill>
                          <a:effectLst/>
                          <a:latin typeface="Calibri" charset="0"/>
                          <a:ea typeface="+mn-ea"/>
                          <a:cs typeface="+mn-cs"/>
                        </a:rPr>
                        <a:t>BPSec</a:t>
                      </a:r>
                      <a:r>
                        <a:rPr lang="en-US" sz="1200" b="1" i="0" u="none" strike="noStrike" kern="1200" dirty="0">
                          <a:solidFill>
                            <a:schemeClr val="bg1"/>
                          </a:solidFill>
                          <a:effectLst/>
                          <a:latin typeface="Calibri" charset="0"/>
                          <a:ea typeface="+mn-ea"/>
                          <a:cs typeface="+mn-cs"/>
                        </a:rPr>
                        <a:t> Green Book</a:t>
                      </a:r>
                    </a:p>
                  </a:txBody>
                  <a:tcPr marL="4923" marR="4923" marT="4923" marB="0"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Not currently on critical path for any missions</a:t>
                      </a:r>
                    </a:p>
                  </a:txBody>
                  <a:tcPr anchor="ctr">
                    <a:solidFill>
                      <a:schemeClr val="accent2"/>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kern="1200" dirty="0">
                          <a:solidFill>
                            <a:schemeClr val="bg1"/>
                          </a:solidFill>
                          <a:effectLst/>
                          <a:latin typeface="Calibri" panose="020F0502020204030204" pitchFamily="34" charset="0"/>
                          <a:ea typeface="+mn-ea"/>
                          <a:cs typeface="+mn-cs"/>
                        </a:rPr>
                        <a:t>  Start Date: 9/1/2020</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kern="1200" dirty="0">
                          <a:solidFill>
                            <a:schemeClr val="bg1"/>
                          </a:solidFill>
                          <a:effectLst/>
                          <a:latin typeface="Calibri" panose="020F0502020204030204" pitchFamily="34" charset="0"/>
                          <a:ea typeface="+mn-ea"/>
                          <a:cs typeface="+mn-cs"/>
                        </a:rPr>
                        <a:t>  End Date: 2030</a:t>
                      </a:r>
                      <a:endParaRPr lang="mr-IN" sz="1200" b="1" i="0" u="none" strike="noStrike" kern="1200" dirty="0">
                        <a:solidFill>
                          <a:schemeClr val="bg1"/>
                        </a:solidFill>
                        <a:effectLst/>
                        <a:latin typeface="Calibri" panose="020F0502020204030204" pitchFamily="34" charset="0"/>
                        <a:ea typeface="+mn-ea"/>
                        <a:cs typeface="+mn-cs"/>
                      </a:endParaRPr>
                    </a:p>
                    <a:p>
                      <a:pPr marL="0" algn="ctr" defTabSz="914400" rtl="0" eaLnBrk="1" fontAlgn="ctr" latinLnBrk="0" hangingPunct="1"/>
                      <a:endParaRPr lang="is-IS" sz="1200" b="1" i="0" u="none" strike="noStrike" kern="1200" dirty="0">
                        <a:solidFill>
                          <a:schemeClr val="bg1"/>
                        </a:solidFill>
                        <a:effectLst/>
                        <a:latin typeface="Calibri" charset="0"/>
                        <a:ea typeface="+mn-ea"/>
                        <a:cs typeface="+mn-cs"/>
                      </a:endParaRPr>
                    </a:p>
                  </a:txBody>
                  <a:tcPr marL="4923" marR="4923" marT="4923" marB="0" anchor="ctr">
                    <a:solidFill>
                      <a:schemeClr val="accent2"/>
                    </a:solidFill>
                  </a:tcPr>
                </a:tc>
                <a:extLst>
                  <a:ext uri="{0D108BD9-81ED-4DB2-BD59-A6C34878D82A}">
                    <a16:rowId xmlns:a16="http://schemas.microsoft.com/office/drawing/2014/main" val="1700090575"/>
                  </a:ext>
                </a:extLst>
              </a:tr>
              <a:tr h="281517">
                <a:tc>
                  <a:txBody>
                    <a:bodyPr/>
                    <a:lstStyle/>
                    <a:p>
                      <a:pPr algn="ctr" fontAlgn="ctr"/>
                      <a:r>
                        <a:rPr lang="en-US" sz="1200" b="1" i="0" u="none" strike="noStrike" dirty="0">
                          <a:solidFill>
                            <a:srgbClr val="FFFFFF"/>
                          </a:solidFill>
                          <a:effectLst/>
                          <a:latin typeface="Calibri" charset="0"/>
                        </a:rPr>
                        <a:t>SIS-DTN</a:t>
                      </a:r>
                    </a:p>
                  </a:txBody>
                  <a:tcPr marL="4923" marR="4923" marT="4923" marB="0" anchor="ctr">
                    <a:solidFill>
                      <a:srgbClr val="FF9900"/>
                    </a:solidFill>
                  </a:tcPr>
                </a:tc>
                <a:tc>
                  <a:txBody>
                    <a:bodyPr/>
                    <a:lstStyle/>
                    <a:p>
                      <a:pPr algn="ctr" fontAlgn="ctr"/>
                      <a:endParaRPr lang="mr-IN" sz="1200" b="1" i="0" u="none" strike="noStrike" dirty="0">
                        <a:solidFill>
                          <a:srgbClr val="FFFFFF"/>
                        </a:solidFill>
                        <a:effectLst/>
                        <a:latin typeface="Calibri" charset="0"/>
                      </a:endParaRPr>
                    </a:p>
                  </a:txBody>
                  <a:tcPr marL="4923" marR="4923" marT="4923" marB="0" anchor="ctr">
                    <a:solidFill>
                      <a:srgbClr val="FF9900"/>
                    </a:solidFill>
                  </a:tcPr>
                </a:tc>
                <a:tc>
                  <a:txBody>
                    <a:bodyPr/>
                    <a:lstStyle/>
                    <a:p>
                      <a:pPr marL="0" algn="ctr" defTabSz="914400" rtl="0" eaLnBrk="1" fontAlgn="ctr" latinLnBrk="0" hangingPunct="1"/>
                      <a:r>
                        <a:rPr lang="en-GB" sz="1200" b="1" i="0" u="none" strike="noStrike" kern="1200" dirty="0">
                          <a:solidFill>
                            <a:srgbClr val="FFFFFF"/>
                          </a:solidFill>
                          <a:effectLst/>
                          <a:latin typeface="Calibri" charset="0"/>
                          <a:ea typeface="+mn-ea"/>
                          <a:cs typeface="+mn-cs"/>
                        </a:rPr>
                        <a:t>Compressed Bundle Status Reporting and Custody </a:t>
                      </a:r>
                      <a:r>
                        <a:rPr lang="en-GB" sz="1200" b="1" i="0" u="none" strike="noStrike" kern="1200" dirty="0" err="1">
                          <a:solidFill>
                            <a:srgbClr val="FFFFFF"/>
                          </a:solidFill>
                          <a:effectLst/>
                          <a:latin typeface="Calibri" charset="0"/>
                          <a:ea typeface="+mn-ea"/>
                          <a:cs typeface="+mn-cs"/>
                        </a:rPr>
                        <a:t>Signaling</a:t>
                      </a:r>
                      <a:endParaRPr lang="en-US" sz="1200" b="1" i="0" u="none" strike="noStrike" kern="1200" dirty="0">
                        <a:solidFill>
                          <a:srgbClr val="FFFFFF"/>
                        </a:solidFill>
                        <a:effectLst/>
                        <a:latin typeface="Calibri" charset="0"/>
                        <a:ea typeface="+mn-ea"/>
                        <a:cs typeface="+mn-cs"/>
                      </a:endParaRPr>
                    </a:p>
                  </a:txBody>
                  <a:tcPr marL="4923" marR="4923" marT="4923" marB="0" anchor="ctr">
                    <a:solidFill>
                      <a:srgbClr val="FF9900"/>
                    </a:solidFill>
                  </a:tcPr>
                </a:tc>
                <a:tc>
                  <a:txBody>
                    <a:bodyPr/>
                    <a:lstStyle/>
                    <a:p>
                      <a:pPr marL="117475"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a:solidFill>
                            <a:schemeClr val="bg1"/>
                          </a:solidFill>
                          <a:latin typeface="+mn-lt"/>
                          <a:ea typeface="+mn-ea"/>
                          <a:cs typeface="+mn-cs"/>
                        </a:rPr>
                        <a:t>Immediately needed or desired on all BPv7 missions</a:t>
                      </a:r>
                    </a:p>
                  </a:txBody>
                  <a:tcPr marL="4923" marR="4923" marT="4923" marB="0" anchor="ctr">
                    <a:solidFill>
                      <a:srgbClr val="FF9900"/>
                    </a:solidFill>
                  </a:tcPr>
                </a:tc>
                <a:tc>
                  <a:txBody>
                    <a:bodyPr/>
                    <a:lstStyle/>
                    <a:p>
                      <a:pPr marL="55563" indent="0" algn="l" defTabSz="914400" rtl="0" eaLnBrk="1" fontAlgn="ctr" latinLnBrk="0" hangingPunct="1"/>
                      <a:r>
                        <a:rPr lang="de-DE" sz="1200" b="1" i="0" u="none" strike="noStrike" kern="1200" dirty="0">
                          <a:solidFill>
                            <a:srgbClr val="FFFFFF"/>
                          </a:solidFill>
                          <a:effectLst/>
                          <a:latin typeface="Calibri" panose="020F0502020204030204" pitchFamily="34" charset="0"/>
                          <a:ea typeface="+mn-ea"/>
                          <a:cs typeface="+mn-cs"/>
                        </a:rPr>
                        <a:t>Start date: 1/1/2023 –</a:t>
                      </a:r>
                    </a:p>
                    <a:p>
                      <a:pPr marL="55563" indent="0" algn="l" defTabSz="914400" rtl="0" eaLnBrk="1" fontAlgn="ctr" latinLnBrk="0" hangingPunct="1"/>
                      <a:r>
                        <a:rPr lang="de-DE" sz="1200" b="1" i="0" u="none" strike="noStrike" kern="1200" dirty="0">
                          <a:solidFill>
                            <a:srgbClr val="FFFFFF"/>
                          </a:solidFill>
                          <a:effectLst/>
                          <a:latin typeface="Calibri" panose="020F0502020204030204" pitchFamily="34" charset="0"/>
                          <a:ea typeface="+mn-ea"/>
                          <a:cs typeface="+mn-cs"/>
                        </a:rPr>
                        <a:t>End date: 10/2023</a:t>
                      </a:r>
                      <a:endParaRPr lang="mr-IN" sz="1200" b="1" i="0" u="none" strike="noStrike" kern="1200" dirty="0">
                        <a:solidFill>
                          <a:srgbClr val="FFFFFF"/>
                        </a:solidFill>
                        <a:effectLst/>
                        <a:latin typeface="Calibri" panose="020F0502020204030204" pitchFamily="34" charset="0"/>
                        <a:ea typeface="+mn-ea"/>
                        <a:cs typeface="+mn-cs"/>
                      </a:endParaRPr>
                    </a:p>
                    <a:p>
                      <a:pPr marL="0" algn="ctr" defTabSz="914400" rtl="0" eaLnBrk="1" fontAlgn="ctr" latinLnBrk="0" hangingPunct="1"/>
                      <a:endParaRPr lang="is-IS" sz="1200" b="1" i="0" u="none" strike="noStrike" kern="1200" dirty="0">
                        <a:solidFill>
                          <a:srgbClr val="FFFFFF"/>
                        </a:solidFill>
                        <a:effectLst/>
                        <a:latin typeface="Calibri" charset="0"/>
                        <a:ea typeface="+mn-ea"/>
                        <a:cs typeface="+mn-cs"/>
                      </a:endParaRPr>
                    </a:p>
                  </a:txBody>
                  <a:tcPr marL="4923" marR="4923" marT="4923" marB="0" anchor="ctr">
                    <a:solidFill>
                      <a:srgbClr val="FF9900"/>
                    </a:solidFill>
                  </a:tcPr>
                </a:tc>
                <a:extLst>
                  <a:ext uri="{0D108BD9-81ED-4DB2-BD59-A6C34878D82A}">
                    <a16:rowId xmlns:a16="http://schemas.microsoft.com/office/drawing/2014/main" val="3262432705"/>
                  </a:ext>
                </a:extLst>
              </a:tr>
            </a:tbl>
          </a:graphicData>
        </a:graphic>
      </p:graphicFrame>
    </p:spTree>
    <p:extLst>
      <p:ext uri="{BB962C8B-B14F-4D97-AF65-F5344CB8AC3E}">
        <p14:creationId xmlns:p14="http://schemas.microsoft.com/office/powerpoint/2010/main" val="21672304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27361" name="Text Box 2"/>
          <p:cNvSpPr txBox="1">
            <a:spLocks noChangeArrowheads="1"/>
          </p:cNvSpPr>
          <p:nvPr/>
        </p:nvSpPr>
        <p:spPr bwMode="auto">
          <a:xfrm>
            <a:off x="990600" y="1176338"/>
            <a:ext cx="7162800" cy="425450"/>
          </a:xfrm>
          <a:prstGeom prst="rect">
            <a:avLst/>
          </a:prstGeom>
          <a:noFill/>
          <a:ln w="9525">
            <a:noFill/>
            <a:miter lim="800000"/>
            <a:headEnd/>
            <a:tailEnd/>
          </a:ln>
        </p:spPr>
        <p:txBody>
          <a:bodyPr>
            <a:spAutoFit/>
          </a:bodyPr>
          <a:lstStyle/>
          <a:p>
            <a:pPr marL="457200" indent="-457200" eaLnBrk="0" fontAlgn="base" hangingPunct="0">
              <a:lnSpc>
                <a:spcPct val="90000"/>
              </a:lnSpc>
              <a:spcBef>
                <a:spcPct val="50000"/>
              </a:spcBef>
              <a:spcAft>
                <a:spcPct val="10000"/>
              </a:spcAft>
              <a:buSzPct val="125000"/>
            </a:pPr>
            <a:endParaRPr lang="en-GB" sz="2400">
              <a:solidFill>
                <a:srgbClr val="000000"/>
              </a:solidFill>
              <a:latin typeface="Calibri" pitchFamily="34" charset="0"/>
            </a:endParaRPr>
          </a:p>
        </p:txBody>
      </p:sp>
      <p:sp>
        <p:nvSpPr>
          <p:cNvPr id="10" name="AutoShape 3"/>
          <p:cNvSpPr>
            <a:spLocks/>
          </p:cNvSpPr>
          <p:nvPr/>
        </p:nvSpPr>
        <p:spPr bwMode="auto">
          <a:xfrm>
            <a:off x="577880" y="126170"/>
            <a:ext cx="760419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a:t>SIS-DTN Proposed Future Work Items (1/2)</a:t>
            </a:r>
          </a:p>
        </p:txBody>
      </p:sp>
      <p:graphicFrame>
        <p:nvGraphicFramePr>
          <p:cNvPr id="12" name="Table 11"/>
          <p:cNvGraphicFramePr>
            <a:graphicFrameLocks noGrp="1"/>
          </p:cNvGraphicFramePr>
          <p:nvPr>
            <p:extLst>
              <p:ext uri="{D42A27DB-BD31-4B8C-83A1-F6EECF244321}">
                <p14:modId xmlns:p14="http://schemas.microsoft.com/office/powerpoint/2010/main" val="2901037819"/>
              </p:ext>
            </p:extLst>
          </p:nvPr>
        </p:nvGraphicFramePr>
        <p:xfrm>
          <a:off x="129857" y="1009485"/>
          <a:ext cx="9127553" cy="5191435"/>
        </p:xfrm>
        <a:graphic>
          <a:graphicData uri="http://schemas.openxmlformats.org/drawingml/2006/table">
            <a:tbl>
              <a:tblPr/>
              <a:tblGrid>
                <a:gridCol w="742841">
                  <a:extLst>
                    <a:ext uri="{9D8B030D-6E8A-4147-A177-3AD203B41FA5}">
                      <a16:colId xmlns:a16="http://schemas.microsoft.com/office/drawing/2014/main" val="20000"/>
                    </a:ext>
                  </a:extLst>
                </a:gridCol>
                <a:gridCol w="1186838">
                  <a:extLst>
                    <a:ext uri="{9D8B030D-6E8A-4147-A177-3AD203B41FA5}">
                      <a16:colId xmlns:a16="http://schemas.microsoft.com/office/drawing/2014/main" val="20001"/>
                    </a:ext>
                  </a:extLst>
                </a:gridCol>
                <a:gridCol w="1886988">
                  <a:extLst>
                    <a:ext uri="{9D8B030D-6E8A-4147-A177-3AD203B41FA5}">
                      <a16:colId xmlns:a16="http://schemas.microsoft.com/office/drawing/2014/main" val="20002"/>
                    </a:ext>
                  </a:extLst>
                </a:gridCol>
                <a:gridCol w="964839">
                  <a:extLst>
                    <a:ext uri="{9D8B030D-6E8A-4147-A177-3AD203B41FA5}">
                      <a16:colId xmlns:a16="http://schemas.microsoft.com/office/drawing/2014/main" val="20003"/>
                    </a:ext>
                  </a:extLst>
                </a:gridCol>
                <a:gridCol w="742841">
                  <a:extLst>
                    <a:ext uri="{9D8B030D-6E8A-4147-A177-3AD203B41FA5}">
                      <a16:colId xmlns:a16="http://schemas.microsoft.com/office/drawing/2014/main" val="20004"/>
                    </a:ext>
                  </a:extLst>
                </a:gridCol>
                <a:gridCol w="742841">
                  <a:extLst>
                    <a:ext uri="{9D8B030D-6E8A-4147-A177-3AD203B41FA5}">
                      <a16:colId xmlns:a16="http://schemas.microsoft.com/office/drawing/2014/main" val="20005"/>
                    </a:ext>
                  </a:extLst>
                </a:gridCol>
                <a:gridCol w="742841">
                  <a:extLst>
                    <a:ext uri="{9D8B030D-6E8A-4147-A177-3AD203B41FA5}">
                      <a16:colId xmlns:a16="http://schemas.microsoft.com/office/drawing/2014/main" val="20006"/>
                    </a:ext>
                  </a:extLst>
                </a:gridCol>
                <a:gridCol w="742841">
                  <a:extLst>
                    <a:ext uri="{9D8B030D-6E8A-4147-A177-3AD203B41FA5}">
                      <a16:colId xmlns:a16="http://schemas.microsoft.com/office/drawing/2014/main" val="20007"/>
                    </a:ext>
                  </a:extLst>
                </a:gridCol>
                <a:gridCol w="1374683">
                  <a:extLst>
                    <a:ext uri="{9D8B030D-6E8A-4147-A177-3AD203B41FA5}">
                      <a16:colId xmlns:a16="http://schemas.microsoft.com/office/drawing/2014/main" val="20008"/>
                    </a:ext>
                  </a:extLst>
                </a:gridCol>
              </a:tblGrid>
              <a:tr h="373307">
                <a:tc>
                  <a:txBody>
                    <a:bodyPr/>
                    <a:lstStyle/>
                    <a:p>
                      <a:pPr algn="ctr" fontAlgn="ctr"/>
                      <a:r>
                        <a:rPr lang="en-US" sz="1200" b="1" i="0" u="none" strike="noStrike" dirty="0">
                          <a:solidFill>
                            <a:srgbClr val="000000"/>
                          </a:solidFill>
                          <a:effectLst/>
                          <a:latin typeface="Calibri" charset="0"/>
                        </a:rPr>
                        <a:t>Area and WG Name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charset="0"/>
                        </a:rPr>
                        <a:t>CCSDS Ref Nr.</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charset="0"/>
                        </a:rPr>
                        <a:t>Document Title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Calibri" charset="0"/>
                        </a:rPr>
                        <a:t>Target Start / Publication Date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en-US" sz="1200" b="1" i="0" u="none" strike="noStrike" dirty="0">
                          <a:solidFill>
                            <a:srgbClr val="000000"/>
                          </a:solidFill>
                          <a:effectLst/>
                          <a:latin typeface="Calibri" charset="0"/>
                        </a:rPr>
                        <a:t>Resources Needed (total, Editor, Proto1, Proto2)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200" b="1" i="0" u="none" strike="noStrike" dirty="0">
                          <a:solidFill>
                            <a:srgbClr val="000000"/>
                          </a:solidFill>
                          <a:effectLst/>
                          <a:latin typeface="Calibri" charset="0"/>
                        </a:rPr>
                        <a:t>Comments</a:t>
                      </a:r>
                      <a:br>
                        <a:rPr lang="en-US" sz="1200" b="1" i="0" u="none" strike="noStrike" dirty="0">
                          <a:solidFill>
                            <a:srgbClr val="000000"/>
                          </a:solidFill>
                          <a:effectLst/>
                          <a:latin typeface="Calibri" charset="0"/>
                        </a:rPr>
                      </a:br>
                      <a:r>
                        <a:rPr lang="en-US" sz="1200" b="1" i="0" u="none" strike="noStrike" dirty="0">
                          <a:solidFill>
                            <a:srgbClr val="000000"/>
                          </a:solidFill>
                          <a:effectLst/>
                          <a:latin typeface="Calibri" charset="0"/>
                        </a:rPr>
                        <a:t>Rationale</a:t>
                      </a:r>
                      <a:br>
                        <a:rPr lang="en-US" sz="1200" b="1" i="0" u="none" strike="noStrike" dirty="0">
                          <a:solidFill>
                            <a:srgbClr val="000000"/>
                          </a:solidFill>
                          <a:effectLst/>
                          <a:latin typeface="Calibri" charset="0"/>
                        </a:rPr>
                      </a:br>
                      <a:r>
                        <a:rPr lang="en-US" sz="1200" b="1" i="0" u="none" strike="noStrike" dirty="0">
                          <a:solidFill>
                            <a:srgbClr val="000000"/>
                          </a:solidFill>
                          <a:effectLst/>
                          <a:latin typeface="Calibri" charset="0"/>
                        </a:rPr>
                        <a:t>What if not started?</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75397">
                <a:tc>
                  <a:txBody>
                    <a:bodyPr/>
                    <a:lstStyle/>
                    <a:p>
                      <a:pPr marL="0" algn="ctr" defTabSz="914400" rtl="0" eaLnBrk="1" fontAlgn="ctr" latinLnBrk="0" hangingPunct="1"/>
                      <a:r>
                        <a:rPr lang="en-US" sz="1200" b="1" i="0" u="none" strike="sngStrike" kern="1200" dirty="0">
                          <a:solidFill>
                            <a:schemeClr val="bg1"/>
                          </a:solidFill>
                          <a:effectLst/>
                          <a:latin typeface="Calibri" charset="0"/>
                          <a:ea typeface="+mn-ea"/>
                          <a:cs typeface="+mn-cs"/>
                        </a:rPr>
                        <a:t>SIS-DTN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mr-IN" sz="1200" b="1" i="0" u="none" strike="sngStrike" kern="1200" dirty="0">
                        <a:solidFill>
                          <a:schemeClr val="bg1"/>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chemeClr val="bg1"/>
                          </a:solidFill>
                          <a:effectLst/>
                          <a:latin typeface="Calibri" charset="0"/>
                          <a:ea typeface="+mn-ea"/>
                          <a:cs typeface="+mn-cs"/>
                        </a:rPr>
                        <a:t>DTN Reliable Multicast</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chemeClr val="bg1"/>
                          </a:solidFill>
                          <a:effectLst/>
                          <a:latin typeface="Calibri" charset="0"/>
                          <a:ea typeface="+mn-ea"/>
                          <a:cs typeface="+mn-cs"/>
                        </a:rPr>
                        <a:t>12/1/2023 –  12/31/2024</a:t>
                      </a:r>
                      <a:endParaRPr lang="mr-IN" sz="1200" b="1" i="0" u="none" strike="sngStrike" kern="1200" dirty="0">
                        <a:solidFill>
                          <a:schemeClr val="bg1"/>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sngStrike" kern="1200" dirty="0">
                          <a:solidFill>
                            <a:schemeClr val="bg1"/>
                          </a:solidFill>
                          <a:effectLst/>
                          <a:latin typeface="Calibri" charset="0"/>
                          <a:ea typeface="+mn-ea"/>
                          <a:cs typeface="+mn-cs"/>
                        </a:rPr>
                        <a:t>2023: 1.5</a:t>
                      </a:r>
                    </a:p>
                    <a:p>
                      <a:pPr marL="0" algn="ctr" defTabSz="914400" rtl="0" eaLnBrk="1" fontAlgn="ctr" latinLnBrk="0" hangingPunct="1"/>
                      <a:r>
                        <a:rPr lang="is-IS" sz="1200" b="1" i="0" u="none" strike="sngStrike" kern="1200" dirty="0">
                          <a:solidFill>
                            <a:schemeClr val="bg1"/>
                          </a:solidFill>
                          <a:effectLst/>
                          <a:latin typeface="Calibri" charset="0"/>
                          <a:ea typeface="+mn-ea"/>
                          <a:cs typeface="+mn-cs"/>
                        </a:rPr>
                        <a:t>2024: 9.5</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sngStrike" kern="1200" dirty="0">
                          <a:solidFill>
                            <a:schemeClr val="bg1"/>
                          </a:solidFill>
                          <a:effectLst/>
                          <a:latin typeface="Calibri" charset="0"/>
                          <a:ea typeface="+mn-ea"/>
                          <a:cs typeface="+mn-cs"/>
                        </a:rPr>
                        <a:t>2023: 1.5</a:t>
                      </a:r>
                    </a:p>
                    <a:p>
                      <a:pPr marL="0" algn="ctr" defTabSz="914400" rtl="0" eaLnBrk="1" fontAlgn="ctr" latinLnBrk="0" hangingPunct="1"/>
                      <a:r>
                        <a:rPr lang="is-IS" sz="1200" b="1" i="0" u="none" strike="sngStrike" kern="1200" dirty="0">
                          <a:solidFill>
                            <a:schemeClr val="bg1"/>
                          </a:solidFill>
                          <a:effectLst/>
                          <a:latin typeface="Calibri" charset="0"/>
                          <a:ea typeface="+mn-ea"/>
                          <a:cs typeface="+mn-cs"/>
                        </a:rPr>
                        <a:t>2024: 1.5</a:t>
                      </a:r>
                      <a:endParaRPr lang="nb-NO" sz="1200" b="1" i="0" u="none" strike="sngStrike" kern="1200" dirty="0">
                        <a:solidFill>
                          <a:schemeClr val="bg1"/>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sngStrike" kern="1200" dirty="0">
                          <a:solidFill>
                            <a:schemeClr val="bg1"/>
                          </a:solidFill>
                          <a:effectLst/>
                          <a:latin typeface="Calibri" charset="0"/>
                          <a:ea typeface="+mn-ea"/>
                          <a:cs typeface="+mn-cs"/>
                        </a:rPr>
                        <a:t>2023: 2.0</a:t>
                      </a:r>
                      <a:endParaRPr lang="en-US" sz="1200" b="1" i="0" u="none" strike="sngStrike" kern="1200" dirty="0">
                        <a:solidFill>
                          <a:schemeClr val="bg1"/>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s-IS" sz="1200" b="1" i="0" u="none" strike="sngStrike" kern="1200" dirty="0">
                          <a:solidFill>
                            <a:schemeClr val="bg1"/>
                          </a:solidFill>
                          <a:effectLst/>
                          <a:latin typeface="Calibri" charset="0"/>
                          <a:ea typeface="+mn-ea"/>
                          <a:cs typeface="+mn-cs"/>
                        </a:rPr>
                        <a:t>2024: 6.0</a:t>
                      </a:r>
                      <a:endParaRPr lang="en-US" sz="1200" b="1" i="0" u="none" strike="sngStrike" kern="1200" dirty="0">
                        <a:solidFill>
                          <a:schemeClr val="bg1"/>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chemeClr val="bg1"/>
                          </a:solidFill>
                          <a:effectLst/>
                          <a:latin typeface="Calibri" charset="0"/>
                          <a:ea typeface="+mn-ea"/>
                          <a:cs typeface="+mn-cs"/>
                        </a:rPr>
                        <a:t>For Gateway</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477721150"/>
                  </a:ext>
                </a:extLst>
              </a:tr>
              <a:tr h="691290">
                <a:tc>
                  <a:txBody>
                    <a:bodyPr/>
                    <a:lstStyle/>
                    <a:p>
                      <a:pPr algn="ctr" fontAlgn="ctr"/>
                      <a:r>
                        <a:rPr lang="en-US" sz="1200" b="1" i="0" u="none" strike="noStrike" dirty="0">
                          <a:solidFill>
                            <a:srgbClr val="FFFFFF"/>
                          </a:solidFill>
                          <a:effectLst/>
                          <a:latin typeface="Calibri" charset="0"/>
                        </a:rPr>
                        <a:t>SIS-DTN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fontAlgn="ctr"/>
                      <a:endParaRPr lang="mr-IN" sz="1200" b="1" i="0" u="none" strike="no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DTN Multi-Destination Delivery </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panose="020F0502020204030204" pitchFamily="34" charset="0"/>
                          <a:ea typeface="+mn-ea"/>
                          <a:cs typeface="+mn-cs"/>
                        </a:rPr>
                        <a:t>6/1/2023 –</a:t>
                      </a:r>
                    </a:p>
                    <a:p>
                      <a:pPr marL="0" algn="ctr" defTabSz="914400" rtl="0" eaLnBrk="1" fontAlgn="ctr" latinLnBrk="0" hangingPunct="1"/>
                      <a:r>
                        <a:rPr lang="en-US" sz="1200" b="1" i="0" u="none" strike="noStrike" kern="1200" dirty="0">
                          <a:solidFill>
                            <a:srgbClr val="FFFFFF"/>
                          </a:solidFill>
                          <a:effectLst/>
                          <a:latin typeface="Calibri" panose="020F0502020204030204" pitchFamily="34" charset="0"/>
                          <a:ea typeface="+mn-ea"/>
                          <a:cs typeface="+mn-cs"/>
                        </a:rPr>
                        <a:t>12/31/2023</a:t>
                      </a:r>
                      <a:endParaRPr lang="mr-IN" sz="1200" b="1" i="0" u="none" strike="noStrike" kern="1200" dirty="0">
                        <a:solidFill>
                          <a:srgbClr val="FFFFFF"/>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TBD</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TBD</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algn="ctr" defTabSz="914400" rtl="0" eaLnBrk="1" fontAlgn="ctr" latinLnBrk="0" hangingPunct="1"/>
                      <a:endParaRPr lang="en-U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algn="ctr" defTabSz="914400" rtl="0" eaLnBrk="1" fontAlgn="ctr" latinLnBrk="0" hangingPunct="1"/>
                      <a:endParaRPr lang="en-U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fontAlgn="ctr"/>
                      <a:r>
                        <a:rPr lang="en-US" sz="1200" b="1" i="0" u="none" strike="noStrike" dirty="0">
                          <a:solidFill>
                            <a:srgbClr val="FFFFFF"/>
                          </a:solidFill>
                          <a:effectLst/>
                          <a:latin typeface="Calibri" charset="0"/>
                        </a:rPr>
                        <a:t>For ISS, Lunar Relay</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1780300616"/>
                  </a:ext>
                </a:extLst>
              </a:tr>
              <a:tr h="691290">
                <a:tc>
                  <a:txBody>
                    <a:bodyPr/>
                    <a:lstStyle/>
                    <a:p>
                      <a:pPr algn="ctr" fontAlgn="ctr"/>
                      <a:r>
                        <a:rPr lang="en-US" sz="1200" b="1" i="0" u="none" strike="noStrike" dirty="0">
                          <a:solidFill>
                            <a:srgbClr val="FFFFFF"/>
                          </a:solidFill>
                          <a:effectLst/>
                          <a:latin typeface="Calibri" charset="0"/>
                        </a:rPr>
                        <a:t>SIS-DTN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ctr"/>
                      <a:endParaRPr lang="mr-IN" sz="1200" b="1" i="0" u="none" strike="no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First-Hop / Last-Hop Service</a:t>
                      </a:r>
                    </a:p>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(Application)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panose="020F0502020204030204" pitchFamily="34" charset="0"/>
                          <a:ea typeface="+mn-ea"/>
                          <a:cs typeface="+mn-cs"/>
                        </a:rPr>
                        <a:t>3/1/2026 – 3/1/2028</a:t>
                      </a:r>
                      <a:endParaRPr lang="mr-IN" sz="1200" b="1" i="0" u="none" strike="noStrike" kern="1200" dirty="0">
                        <a:solidFill>
                          <a:srgbClr val="FFFFFF"/>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2026: 4</a:t>
                      </a:r>
                    </a:p>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2027:</a:t>
                      </a:r>
                      <a:r>
                        <a:rPr lang="is-IS" sz="1200" b="1" i="0" u="none" strike="noStrike" kern="1200" baseline="0" dirty="0">
                          <a:solidFill>
                            <a:srgbClr val="FFFFFF"/>
                          </a:solidFill>
                          <a:effectLst/>
                          <a:latin typeface="Calibri" charset="0"/>
                          <a:ea typeface="+mn-ea"/>
                          <a:cs typeface="+mn-cs"/>
                        </a:rPr>
                        <a:t> 12</a:t>
                      </a:r>
                    </a:p>
                    <a:p>
                      <a:pPr marL="0" algn="ctr" defTabSz="914400" rtl="0" eaLnBrk="1" fontAlgn="ctr" latinLnBrk="0" hangingPunct="1"/>
                      <a:r>
                        <a:rPr lang="is-IS" sz="1200" b="1" i="0" u="none" strike="noStrike" kern="1200" baseline="0" dirty="0">
                          <a:solidFill>
                            <a:srgbClr val="FFFFFF"/>
                          </a:solidFill>
                          <a:effectLst/>
                          <a:latin typeface="Calibri" charset="0"/>
                          <a:ea typeface="+mn-ea"/>
                          <a:cs typeface="+mn-cs"/>
                        </a:rPr>
                        <a:t>2028: 6</a:t>
                      </a:r>
                      <a:endParaRPr lang="is-I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2026: 4</a:t>
                      </a:r>
                    </a:p>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2027: 4</a:t>
                      </a:r>
                    </a:p>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2028: 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2027: 4</a:t>
                      </a:r>
                    </a:p>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2028: 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2027: 4</a:t>
                      </a:r>
                    </a:p>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2028: 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l" fontAlgn="ctr"/>
                      <a:r>
                        <a:rPr lang="en-US" sz="1200" b="1" i="0" u="none" strike="noStrike" dirty="0">
                          <a:solidFill>
                            <a:srgbClr val="FFFFFF"/>
                          </a:solidFill>
                          <a:effectLst/>
                          <a:latin typeface="Calibri" charset="0"/>
                        </a:rPr>
                        <a:t>Work in concert w/ (or just support) CSS and/or SLS</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835357989"/>
                  </a:ext>
                </a:extLst>
              </a:tr>
              <a:tr h="701591">
                <a:tc>
                  <a:txBody>
                    <a:bodyPr/>
                    <a:lstStyle/>
                    <a:p>
                      <a:pPr algn="ctr" fontAlgn="ctr"/>
                      <a:r>
                        <a:rPr lang="en-US" sz="1200" b="1" i="0" u="none" strike="sngStrike" dirty="0">
                          <a:solidFill>
                            <a:srgbClr val="FFFFFF"/>
                          </a:solidFill>
                          <a:effectLst/>
                          <a:latin typeface="Calibri" charset="0"/>
                        </a:rPr>
                        <a:t>SIS-DTN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ctr"/>
                      <a:endParaRPr lang="mr-IN"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charset="0"/>
                          <a:ea typeface="+mn-ea"/>
                          <a:cs typeface="+mn-cs"/>
                        </a:rPr>
                        <a:t>Erasure Coding for LTP</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panose="020F0502020204030204" pitchFamily="34" charset="0"/>
                          <a:ea typeface="+mn-ea"/>
                          <a:cs typeface="+mn-cs"/>
                        </a:rPr>
                        <a:t>1/1/2025 – 7/1/2026</a:t>
                      </a:r>
                      <a:endParaRPr lang="mr-IN" sz="1200" b="1" i="0" u="none" strike="sngStrike" kern="1200" dirty="0">
                        <a:solidFill>
                          <a:srgbClr val="FFFFFF"/>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2024: 7.5</a:t>
                      </a:r>
                    </a:p>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2025:</a:t>
                      </a:r>
                      <a:r>
                        <a:rPr lang="is-IS" sz="1200" b="1" i="0" u="none" strike="sngStrike" kern="1200" baseline="0" dirty="0">
                          <a:solidFill>
                            <a:srgbClr val="FFFFFF"/>
                          </a:solidFill>
                          <a:effectLst/>
                          <a:latin typeface="Calibri" charset="0"/>
                          <a:ea typeface="+mn-ea"/>
                          <a:cs typeface="+mn-cs"/>
                        </a:rPr>
                        <a:t> 7.5</a:t>
                      </a:r>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2024: 1.5</a:t>
                      </a:r>
                    </a:p>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2025: 1.5</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2024: 2</a:t>
                      </a:r>
                    </a:p>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2025: 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2024: 4</a:t>
                      </a:r>
                    </a:p>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2025: 4</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l" fontAlgn="ctr"/>
                      <a:r>
                        <a:rPr lang="en-US" sz="1100" b="1" i="0" u="none" strike="sngStrike" dirty="0">
                          <a:solidFill>
                            <a:srgbClr val="FFFFFF"/>
                          </a:solidFill>
                          <a:effectLst/>
                          <a:latin typeface="Calibri" charset="0"/>
                        </a:rPr>
                        <a:t>Performance impact in deep space operations</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23439252"/>
                  </a:ext>
                </a:extLst>
              </a:tr>
              <a:tr h="214028">
                <a:tc>
                  <a:txBody>
                    <a:bodyPr/>
                    <a:lstStyle/>
                    <a:p>
                      <a:pPr algn="ctr" fontAlgn="ctr"/>
                      <a:r>
                        <a:rPr lang="en-US" sz="1200" b="1" i="0" u="none" strike="noStrike" dirty="0">
                          <a:solidFill>
                            <a:srgbClr val="FFFFFF"/>
                          </a:solidFill>
                          <a:effectLst/>
                          <a:latin typeface="Calibri" charset="0"/>
                        </a:rPr>
                        <a:t>SIS-DTN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fontAlgn="ctr"/>
                      <a:r>
                        <a:rPr lang="mr-IN" sz="1200" b="1" i="0" u="none" strike="noStrike" dirty="0">
                          <a:solidFill>
                            <a:srgbClr val="FFFFFF"/>
                          </a:solidFill>
                          <a:effectLst/>
                          <a:latin typeface="Calibri" charset="0"/>
                        </a:rPr>
                        <a:t>CCSDS 734.0-G-2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Rationale, Scenarios, and Requirements for DTN in Space (refresh)</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panose="020F0502020204030204" pitchFamily="34" charset="0"/>
                          <a:ea typeface="+mn-ea"/>
                          <a:cs typeface="+mn-cs"/>
                        </a:rPr>
                        <a:t>1/1/2023 – </a:t>
                      </a:r>
                      <a:r>
                        <a:rPr lang="en-US" sz="1200" b="1" i="0" u="none" strike="noStrike" kern="1200" dirty="0">
                          <a:solidFill>
                            <a:srgbClr val="FFFF00"/>
                          </a:solidFill>
                          <a:effectLst/>
                          <a:latin typeface="Calibri" panose="020F0502020204030204" pitchFamily="34" charset="0"/>
                          <a:ea typeface="+mn-ea"/>
                          <a:cs typeface="+mn-cs"/>
                        </a:rPr>
                        <a:t>6/30/2025</a:t>
                      </a:r>
                      <a:endParaRPr lang="mr-IN" sz="1200" b="1" i="0" u="none" strike="noStrike" kern="1200" dirty="0">
                        <a:solidFill>
                          <a:srgbClr val="FFFF00"/>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1.0</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1.0</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en-U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00"/>
                    </a:solidFill>
                  </a:tcPr>
                </a:tc>
                <a:tc>
                  <a:txBody>
                    <a:bodyPr/>
                    <a:lstStyle/>
                    <a:p>
                      <a:pPr algn="ctr" fontAlgn="ctr"/>
                      <a:endParaRPr lang="en-US" sz="1200" b="1" i="0" u="none" strike="no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l" fontAlgn="ctr"/>
                      <a:r>
                        <a:rPr lang="en-US" sz="1100" b="1" i="0" u="none" strike="noStrike" dirty="0">
                          <a:solidFill>
                            <a:srgbClr val="FFFFFF"/>
                          </a:solidFill>
                          <a:effectLst/>
                          <a:latin typeface="Calibri" charset="0"/>
                        </a:rPr>
                        <a:t>Updates needed to track current CONOPS and CCSDS architecture.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1"/>
                  </a:ext>
                </a:extLst>
              </a:tr>
              <a:tr h="461455">
                <a:tc>
                  <a:txBody>
                    <a:bodyPr/>
                    <a:lstStyle/>
                    <a:p>
                      <a:pPr algn="ctr" fontAlgn="ctr"/>
                      <a:r>
                        <a:rPr lang="de-DE" sz="1200" b="1" i="0" u="none" strike="sngStrike" dirty="0">
                          <a:solidFill>
                            <a:srgbClr val="FFFFFF"/>
                          </a:solidFill>
                          <a:effectLst/>
                          <a:latin typeface="Calibri" charset="0"/>
                        </a:rPr>
                        <a:t>SIS-DTN</a:t>
                      </a:r>
                      <a:endParaRPr lang="en-US"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algn="ctr" fontAlgn="ctr"/>
                      <a:endParaRPr lang="mr-IN"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charset="0"/>
                          <a:ea typeface="+mn-ea"/>
                          <a:cs typeface="+mn-cs"/>
                        </a:rPr>
                        <a:t>Multi-Agency DTN Network Security</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marL="0" algn="ctr" defTabSz="914400" rtl="0" eaLnBrk="1" fontAlgn="ctr" latinLnBrk="0" hangingPunct="1"/>
                      <a:r>
                        <a:rPr lang="de-DE" sz="1200" b="1" i="0" u="none" strike="sngStrike" kern="1200" dirty="0">
                          <a:solidFill>
                            <a:srgbClr val="FFFFFF"/>
                          </a:solidFill>
                          <a:effectLst/>
                          <a:latin typeface="Calibri" panose="020F0502020204030204" pitchFamily="34" charset="0"/>
                          <a:ea typeface="+mn-ea"/>
                          <a:cs typeface="+mn-cs"/>
                        </a:rPr>
                        <a:t>???</a:t>
                      </a:r>
                      <a:endParaRPr lang="mr-IN" sz="1200" b="1" i="0" u="none" strike="sngStrike" kern="1200" dirty="0">
                        <a:solidFill>
                          <a:srgbClr val="FFFFFF"/>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marL="0" algn="ctr" defTabSz="914400" rtl="0" eaLnBrk="1" fontAlgn="ctr" latinLnBrk="0" hangingPunct="1"/>
                      <a:endParaRPr lang="en-U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algn="ctr" fontAlgn="ctr"/>
                      <a:endParaRPr lang="en-US"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algn="ctr" fontAlgn="ctr"/>
                      <a:r>
                        <a:rPr lang="en-US" sz="1100" b="1" i="0" u="none" strike="noStrike" dirty="0" err="1">
                          <a:solidFill>
                            <a:srgbClr val="FFFFFF"/>
                          </a:solidFill>
                          <a:effectLst/>
                          <a:latin typeface="Calibri" charset="0"/>
                        </a:rPr>
                        <a:t>BPSec</a:t>
                      </a:r>
                      <a:r>
                        <a:rPr lang="en-US" sz="1100" b="1" i="0" u="none" strike="noStrike" dirty="0">
                          <a:solidFill>
                            <a:srgbClr val="FFFFFF"/>
                          </a:solidFill>
                          <a:effectLst/>
                          <a:latin typeface="Calibri" charset="0"/>
                        </a:rPr>
                        <a:t> Addresses</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extLst>
                  <a:ext uri="{0D108BD9-81ED-4DB2-BD59-A6C34878D82A}">
                    <a16:rowId xmlns:a16="http://schemas.microsoft.com/office/drawing/2014/main" val="1071433731"/>
                  </a:ext>
                </a:extLst>
              </a:tr>
              <a:tr h="247427">
                <a:tc>
                  <a:txBody>
                    <a:bodyPr/>
                    <a:lstStyle/>
                    <a:p>
                      <a:pPr algn="ctr" fontAlgn="ctr"/>
                      <a:r>
                        <a:rPr lang="de-DE" sz="1200" b="1" i="0" u="none" strike="sngStrike" dirty="0">
                          <a:solidFill>
                            <a:srgbClr val="FFFFFF"/>
                          </a:solidFill>
                          <a:effectLst/>
                          <a:latin typeface="Calibri" charset="0"/>
                        </a:rPr>
                        <a:t>SIS-DTN</a:t>
                      </a:r>
                      <a:endParaRPr lang="en-US"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fontAlgn="ctr"/>
                      <a:endParaRPr lang="mr-IN"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charset="0"/>
                          <a:ea typeface="+mn-ea"/>
                          <a:cs typeface="+mn-cs"/>
                        </a:rPr>
                        <a:t>SSI Cross-Support and Administration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de-DE" sz="1200" b="1" i="0" u="none" strike="sngStrike" kern="1200" dirty="0">
                          <a:solidFill>
                            <a:srgbClr val="FFFFFF"/>
                          </a:solidFill>
                          <a:effectLst/>
                          <a:latin typeface="Calibri" panose="020F0502020204030204" pitchFamily="34" charset="0"/>
                          <a:ea typeface="+mn-ea"/>
                          <a:cs typeface="+mn-cs"/>
                        </a:rPr>
                        <a:t>1/01/2019-5/20/2020</a:t>
                      </a:r>
                      <a:endParaRPr lang="mr-IN" sz="1200" b="1" i="0" u="none" strike="sngStrike" kern="1200" dirty="0">
                        <a:solidFill>
                          <a:srgbClr val="FFFFFF"/>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en-U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00"/>
                    </a:solidFill>
                  </a:tcPr>
                </a:tc>
                <a:tc>
                  <a:txBody>
                    <a:bodyPr/>
                    <a:lstStyle/>
                    <a:p>
                      <a:pPr algn="ctr" fontAlgn="ctr"/>
                      <a:endParaRPr lang="en-US"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l" fontAlgn="ctr"/>
                      <a:endParaRPr lang="en-US" sz="11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250345671"/>
                  </a:ext>
                </a:extLst>
              </a:tr>
              <a:tr h="185342">
                <a:tc>
                  <a:txBody>
                    <a:bodyPr/>
                    <a:lstStyle/>
                    <a:p>
                      <a:pPr algn="ctr" fontAlgn="ctr"/>
                      <a:r>
                        <a:rPr lang="de-DE" sz="1200" b="1" i="0" u="none" strike="sngStrike" dirty="0">
                          <a:solidFill>
                            <a:srgbClr val="FFFFFF"/>
                          </a:solidFill>
                          <a:effectLst/>
                          <a:latin typeface="Calibri" charset="0"/>
                        </a:rPr>
                        <a:t>SIS-DTN</a:t>
                      </a:r>
                      <a:endParaRPr lang="en-US"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fontAlgn="ctr"/>
                      <a:r>
                        <a:rPr lang="en-US" sz="1200" b="1" i="0" u="none" strike="sngStrike">
                          <a:solidFill>
                            <a:srgbClr val="FFFFFF"/>
                          </a:solidFill>
                          <a:effectLst/>
                          <a:latin typeface="Calibri" charset="0"/>
                        </a:rPr>
                        <a:t>735.0-G-2</a:t>
                      </a:r>
                      <a:endParaRPr lang="mr-IN"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charset="0"/>
                          <a:ea typeface="+mn-ea"/>
                          <a:cs typeface="+mn-cs"/>
                        </a:rPr>
                        <a:t>Update Asynchronous Message Service Green Book</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de-DE" sz="1200" b="1" i="0" u="none" strike="sngStrike" kern="1200" dirty="0">
                          <a:solidFill>
                            <a:srgbClr val="FFFFFF"/>
                          </a:solidFill>
                          <a:effectLst/>
                          <a:latin typeface="Calibri" panose="020F0502020204030204" pitchFamily="34" charset="0"/>
                          <a:ea typeface="+mn-ea"/>
                          <a:cs typeface="+mn-cs"/>
                        </a:rPr>
                        <a:t>1/01/2020- 1/01/2021</a:t>
                      </a:r>
                      <a:endParaRPr lang="mr-IN" sz="1200" b="1" i="0" u="none" strike="sngStrike" kern="1200" dirty="0">
                        <a:solidFill>
                          <a:srgbClr val="FFFFFF"/>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en-U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00"/>
                    </a:solidFill>
                  </a:tcPr>
                </a:tc>
                <a:tc>
                  <a:txBody>
                    <a:bodyPr/>
                    <a:lstStyle/>
                    <a:p>
                      <a:pPr algn="ctr" fontAlgn="ctr"/>
                      <a:endParaRPr lang="en-US"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fontAlgn="ctr"/>
                      <a:r>
                        <a:rPr lang="en-US" sz="1100" b="1" i="0" u="none" strike="noStrike" dirty="0">
                          <a:solidFill>
                            <a:srgbClr val="FFFFFF"/>
                          </a:solidFill>
                          <a:effectLst/>
                          <a:latin typeface="Calibri" charset="0"/>
                        </a:rPr>
                        <a:t>Recharter AMS WG</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820496473"/>
                  </a:ext>
                </a:extLst>
              </a:tr>
            </a:tbl>
          </a:graphicData>
        </a:graphic>
      </p:graphicFrame>
    </p:spTree>
    <p:extLst>
      <p:ext uri="{BB962C8B-B14F-4D97-AF65-F5344CB8AC3E}">
        <p14:creationId xmlns:p14="http://schemas.microsoft.com/office/powerpoint/2010/main" val="382072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27361" name="Text Box 2"/>
          <p:cNvSpPr txBox="1">
            <a:spLocks noChangeArrowheads="1"/>
          </p:cNvSpPr>
          <p:nvPr/>
        </p:nvSpPr>
        <p:spPr bwMode="auto">
          <a:xfrm>
            <a:off x="990600" y="1176338"/>
            <a:ext cx="7162800" cy="425450"/>
          </a:xfrm>
          <a:prstGeom prst="rect">
            <a:avLst/>
          </a:prstGeom>
          <a:noFill/>
          <a:ln w="9525">
            <a:noFill/>
            <a:miter lim="800000"/>
            <a:headEnd/>
            <a:tailEnd/>
          </a:ln>
        </p:spPr>
        <p:txBody>
          <a:bodyPr>
            <a:spAutoFit/>
          </a:bodyPr>
          <a:lstStyle/>
          <a:p>
            <a:pPr marL="457200" indent="-457200" eaLnBrk="0" fontAlgn="base" hangingPunct="0">
              <a:lnSpc>
                <a:spcPct val="90000"/>
              </a:lnSpc>
              <a:spcBef>
                <a:spcPct val="50000"/>
              </a:spcBef>
              <a:spcAft>
                <a:spcPct val="10000"/>
              </a:spcAft>
              <a:buSzPct val="125000"/>
            </a:pPr>
            <a:endParaRPr lang="en-GB" sz="2400">
              <a:solidFill>
                <a:srgbClr val="000000"/>
              </a:solidFill>
              <a:latin typeface="Calibri" pitchFamily="34" charset="0"/>
            </a:endParaRPr>
          </a:p>
        </p:txBody>
      </p:sp>
      <p:sp>
        <p:nvSpPr>
          <p:cNvPr id="10" name="AutoShape 3"/>
          <p:cNvSpPr>
            <a:spLocks/>
          </p:cNvSpPr>
          <p:nvPr/>
        </p:nvSpPr>
        <p:spPr bwMode="auto">
          <a:xfrm>
            <a:off x="577880" y="126170"/>
            <a:ext cx="760419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a:t>SIS-DTN Proposed Future Work Items (2/2)</a:t>
            </a:r>
          </a:p>
        </p:txBody>
      </p:sp>
      <p:graphicFrame>
        <p:nvGraphicFramePr>
          <p:cNvPr id="12" name="Table 11"/>
          <p:cNvGraphicFramePr>
            <a:graphicFrameLocks noGrp="1"/>
          </p:cNvGraphicFramePr>
          <p:nvPr>
            <p:extLst>
              <p:ext uri="{D42A27DB-BD31-4B8C-83A1-F6EECF244321}">
                <p14:modId xmlns:p14="http://schemas.microsoft.com/office/powerpoint/2010/main" val="2433334836"/>
              </p:ext>
            </p:extLst>
          </p:nvPr>
        </p:nvGraphicFramePr>
        <p:xfrm>
          <a:off x="16447" y="1009485"/>
          <a:ext cx="9127553" cy="1843569"/>
        </p:xfrm>
        <a:graphic>
          <a:graphicData uri="http://schemas.openxmlformats.org/drawingml/2006/table">
            <a:tbl>
              <a:tblPr/>
              <a:tblGrid>
                <a:gridCol w="742841">
                  <a:extLst>
                    <a:ext uri="{9D8B030D-6E8A-4147-A177-3AD203B41FA5}">
                      <a16:colId xmlns:a16="http://schemas.microsoft.com/office/drawing/2014/main" val="20000"/>
                    </a:ext>
                  </a:extLst>
                </a:gridCol>
                <a:gridCol w="1186838">
                  <a:extLst>
                    <a:ext uri="{9D8B030D-6E8A-4147-A177-3AD203B41FA5}">
                      <a16:colId xmlns:a16="http://schemas.microsoft.com/office/drawing/2014/main" val="20001"/>
                    </a:ext>
                  </a:extLst>
                </a:gridCol>
                <a:gridCol w="1886988">
                  <a:extLst>
                    <a:ext uri="{9D8B030D-6E8A-4147-A177-3AD203B41FA5}">
                      <a16:colId xmlns:a16="http://schemas.microsoft.com/office/drawing/2014/main" val="20002"/>
                    </a:ext>
                  </a:extLst>
                </a:gridCol>
                <a:gridCol w="964839">
                  <a:extLst>
                    <a:ext uri="{9D8B030D-6E8A-4147-A177-3AD203B41FA5}">
                      <a16:colId xmlns:a16="http://schemas.microsoft.com/office/drawing/2014/main" val="20003"/>
                    </a:ext>
                  </a:extLst>
                </a:gridCol>
                <a:gridCol w="742841">
                  <a:extLst>
                    <a:ext uri="{9D8B030D-6E8A-4147-A177-3AD203B41FA5}">
                      <a16:colId xmlns:a16="http://schemas.microsoft.com/office/drawing/2014/main" val="20004"/>
                    </a:ext>
                  </a:extLst>
                </a:gridCol>
                <a:gridCol w="742841">
                  <a:extLst>
                    <a:ext uri="{9D8B030D-6E8A-4147-A177-3AD203B41FA5}">
                      <a16:colId xmlns:a16="http://schemas.microsoft.com/office/drawing/2014/main" val="20005"/>
                    </a:ext>
                  </a:extLst>
                </a:gridCol>
                <a:gridCol w="742841">
                  <a:extLst>
                    <a:ext uri="{9D8B030D-6E8A-4147-A177-3AD203B41FA5}">
                      <a16:colId xmlns:a16="http://schemas.microsoft.com/office/drawing/2014/main" val="20006"/>
                    </a:ext>
                  </a:extLst>
                </a:gridCol>
                <a:gridCol w="742841">
                  <a:extLst>
                    <a:ext uri="{9D8B030D-6E8A-4147-A177-3AD203B41FA5}">
                      <a16:colId xmlns:a16="http://schemas.microsoft.com/office/drawing/2014/main" val="20007"/>
                    </a:ext>
                  </a:extLst>
                </a:gridCol>
                <a:gridCol w="1374683">
                  <a:extLst>
                    <a:ext uri="{9D8B030D-6E8A-4147-A177-3AD203B41FA5}">
                      <a16:colId xmlns:a16="http://schemas.microsoft.com/office/drawing/2014/main" val="20008"/>
                    </a:ext>
                  </a:extLst>
                </a:gridCol>
              </a:tblGrid>
              <a:tr h="373307">
                <a:tc>
                  <a:txBody>
                    <a:bodyPr/>
                    <a:lstStyle/>
                    <a:p>
                      <a:pPr algn="ctr" fontAlgn="ctr"/>
                      <a:r>
                        <a:rPr lang="en-US" sz="1200" b="1" i="0" u="none" strike="noStrike" dirty="0">
                          <a:solidFill>
                            <a:srgbClr val="000000"/>
                          </a:solidFill>
                          <a:effectLst/>
                          <a:latin typeface="Calibri" charset="0"/>
                        </a:rPr>
                        <a:t>Area and WG Name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charset="0"/>
                        </a:rPr>
                        <a:t>CCSDS Ref Nr.</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charset="0"/>
                        </a:rPr>
                        <a:t>Document Title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Calibri" charset="0"/>
                        </a:rPr>
                        <a:t>Target Start / Publication Date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en-US" sz="1200" b="1" i="0" u="none" strike="noStrike" dirty="0">
                          <a:solidFill>
                            <a:srgbClr val="000000"/>
                          </a:solidFill>
                          <a:effectLst/>
                          <a:latin typeface="Calibri" charset="0"/>
                        </a:rPr>
                        <a:t>Resources Needed (total, Editor, Proto1, Proto2)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200" b="1" i="0" u="none" strike="noStrike" dirty="0">
                          <a:solidFill>
                            <a:srgbClr val="000000"/>
                          </a:solidFill>
                          <a:effectLst/>
                          <a:latin typeface="Calibri" charset="0"/>
                        </a:rPr>
                        <a:t>Comments</a:t>
                      </a:r>
                      <a:br>
                        <a:rPr lang="en-US" sz="1200" b="1" i="0" u="none" strike="noStrike" dirty="0">
                          <a:solidFill>
                            <a:srgbClr val="000000"/>
                          </a:solidFill>
                          <a:effectLst/>
                          <a:latin typeface="Calibri" charset="0"/>
                        </a:rPr>
                      </a:br>
                      <a:r>
                        <a:rPr lang="en-US" sz="1200" b="1" i="0" u="none" strike="noStrike" dirty="0">
                          <a:solidFill>
                            <a:srgbClr val="000000"/>
                          </a:solidFill>
                          <a:effectLst/>
                          <a:latin typeface="Calibri" charset="0"/>
                        </a:rPr>
                        <a:t>Rationale</a:t>
                      </a:r>
                      <a:br>
                        <a:rPr lang="en-US" sz="1200" b="1" i="0" u="none" strike="noStrike" dirty="0">
                          <a:solidFill>
                            <a:srgbClr val="000000"/>
                          </a:solidFill>
                          <a:effectLst/>
                          <a:latin typeface="Calibri" charset="0"/>
                        </a:rPr>
                      </a:br>
                      <a:r>
                        <a:rPr lang="en-US" sz="1200" b="1" i="0" u="none" strike="noStrike" dirty="0">
                          <a:solidFill>
                            <a:srgbClr val="000000"/>
                          </a:solidFill>
                          <a:effectLst/>
                          <a:latin typeface="Calibri" charset="0"/>
                        </a:rPr>
                        <a:t>What if not started?</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6782">
                <a:tc>
                  <a:txBody>
                    <a:bodyPr/>
                    <a:lstStyle/>
                    <a:p>
                      <a:pPr marL="0" algn="ctr" defTabSz="914400" rtl="0" eaLnBrk="1" fontAlgn="ctr" latinLnBrk="0" hangingPunct="1"/>
                      <a:r>
                        <a:rPr lang="de-DE" sz="1200" b="1" i="0" u="none" strike="sngStrike" kern="1200" dirty="0">
                          <a:solidFill>
                            <a:srgbClr val="FFFFFF"/>
                          </a:solidFill>
                          <a:effectLst/>
                          <a:latin typeface="Calibri" charset="0"/>
                          <a:ea typeface="+mn-ea"/>
                          <a:cs typeface="+mn-cs"/>
                        </a:rPr>
                        <a:t>SIS-DTN</a:t>
                      </a:r>
                      <a:endParaRPr lang="en-U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charset="0"/>
                          <a:ea typeface="+mn-ea"/>
                          <a:cs typeface="+mn-cs"/>
                        </a:rPr>
                        <a:t>735.1-B-2</a:t>
                      </a:r>
                      <a:endParaRPr lang="mr-IN"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charset="0"/>
                          <a:ea typeface="+mn-ea"/>
                          <a:cs typeface="+mn-cs"/>
                        </a:rPr>
                        <a:t>Update Asynchronous Message Service Specification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de-DE" sz="1200" b="1" i="0" u="none" strike="sngStrike" kern="1200" dirty="0">
                          <a:solidFill>
                            <a:srgbClr val="FFFFFF"/>
                          </a:solidFill>
                          <a:effectLst/>
                          <a:latin typeface="Calibri" charset="0"/>
                          <a:ea typeface="+mn-ea"/>
                          <a:cs typeface="+mn-cs"/>
                        </a:rPr>
                        <a:t>1/01/2020- 1/01/2022</a:t>
                      </a:r>
                      <a:endParaRPr lang="mr-IN"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en-U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en-U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FFFFFF"/>
                          </a:solidFill>
                          <a:effectLst/>
                          <a:latin typeface="Calibri" charset="0"/>
                        </a:rPr>
                        <a:t>Recharter AMS WG</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233667880"/>
                  </a:ext>
                </a:extLst>
              </a:tr>
              <a:tr h="515017">
                <a:tc>
                  <a:txBody>
                    <a:bodyPr/>
                    <a:lstStyle/>
                    <a:p>
                      <a:pPr marL="0" algn="ctr" defTabSz="914400" rtl="0" eaLnBrk="1" fontAlgn="ctr" latinLnBrk="0" hangingPunct="1"/>
                      <a:r>
                        <a:rPr lang="de-DE" sz="1200" b="1" i="0" u="none" strike="noStrike" kern="1200" dirty="0">
                          <a:solidFill>
                            <a:srgbClr val="FFFFFF"/>
                          </a:solidFill>
                          <a:effectLst/>
                          <a:latin typeface="Calibri" charset="0"/>
                          <a:ea typeface="+mn-ea"/>
                          <a:cs typeface="+mn-cs"/>
                        </a:rPr>
                        <a:t>SIS-DTN</a:t>
                      </a:r>
                      <a:endParaRPr lang="en-U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mr-IN"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CCSDS Bundle Protocol Streaming Support Blue Book</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de-DE" sz="1200" b="1" i="0" u="none" strike="noStrike" kern="1200" dirty="0">
                          <a:solidFill>
                            <a:srgbClr val="FFFFFF"/>
                          </a:solidFill>
                          <a:effectLst/>
                          <a:latin typeface="Calibri" charset="0"/>
                          <a:ea typeface="+mn-ea"/>
                          <a:cs typeface="+mn-cs"/>
                        </a:rPr>
                        <a:t>3/01/2025- 2/01/2027</a:t>
                      </a:r>
                      <a:endParaRPr lang="mr-IN"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is-I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is-I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en-U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en-U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Protocol / service specification for CCSDS Bundle Streaming protocol.</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315926707"/>
                  </a:ext>
                </a:extLst>
              </a:tr>
            </a:tbl>
          </a:graphicData>
        </a:graphic>
      </p:graphicFrame>
    </p:spTree>
    <p:extLst>
      <p:ext uri="{BB962C8B-B14F-4D97-AF65-F5344CB8AC3E}">
        <p14:creationId xmlns:p14="http://schemas.microsoft.com/office/powerpoint/2010/main" val="4023694802"/>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1" ma:contentTypeDescription="Create a new document." ma:contentTypeScope="" ma:versionID="344780538788363053bfb859863f1a1f">
  <xsd:schema xmlns:xsd="http://www.w3.org/2001/XMLSchema" xmlns:xs="http://www.w3.org/2001/XMLSchema" xmlns:p="http://schemas.microsoft.com/office/2006/metadata/properties" xmlns:ns2="4e3bd50f-3507-4533-b45b-3abdb7f5f7f2" targetNamespace="http://schemas.microsoft.com/office/2006/metadata/properties" ma:root="true" ma:fieldsID="dd747ad4e6d4824915f36d99546f48f9" ns2:_="">
    <xsd:import namespace="4e3bd50f-3507-4533-b45b-3abdb7f5f7f2"/>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3bd50f-3507-4533-b45b-3abdb7f5f7f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2.xml><?xml version="1.0" encoding="utf-8"?>
<ds:datastoreItem xmlns:ds="http://schemas.openxmlformats.org/officeDocument/2006/customXml" ds:itemID="{15ABAA5D-CC20-48CF-96CF-C892C74D48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3bd50f-3507-4533-b45b-3abdb7f5f7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F14BD0-ED18-40F8-BACF-92E33194557B}">
  <ds:schemaRefs>
    <ds:schemaRef ds:uri="http://schemas.microsoft.com/office/2006/metadata/properties"/>
    <ds:schemaRef ds:uri="http://schemas.microsoft.com/office/infopath/2007/PartnerControls"/>
    <ds:schemaRef ds:uri="http://purl.org/dc/dcmitype/"/>
    <ds:schemaRef ds:uri="http://schemas.openxmlformats.org/package/2006/metadata/core-properties"/>
    <ds:schemaRef ds:uri="http://schemas.microsoft.com/office/2006/documentManagement/types"/>
    <ds:schemaRef ds:uri="http://purl.org/dc/terms/"/>
    <ds:schemaRef ds:uri="http://www.w3.org/XML/1998/namespace"/>
    <ds:schemaRef ds:uri="4e3bd50f-3507-4533-b45b-3abdb7f5f7f2"/>
    <ds:schemaRef ds:uri="http://purl.org/dc/elements/1.1/"/>
  </ds:schemaRefs>
</ds:datastoreItem>
</file>

<file path=docMetadata/LabelInfo.xml><?xml version="1.0" encoding="utf-8"?>
<clbl:labelList xmlns:clbl="http://schemas.microsoft.com/office/2020/mipLabelMetadata">
  <clbl:label id="{7005d458-45be-48ae-8140-d43da96dd17b}" enabled="0" method="" siteId="{7005d458-45be-48ae-8140-d43da96dd17b}" removed="1"/>
</clbl:labelList>
</file>

<file path=docProps/app.xml><?xml version="1.0" encoding="utf-8"?>
<Properties xmlns="http://schemas.openxmlformats.org/officeDocument/2006/extended-properties" xmlns:vt="http://schemas.openxmlformats.org/officeDocument/2006/docPropsVTypes">
  <Template/>
  <TotalTime>1019</TotalTime>
  <Pages>51</Pages>
  <Words>1541</Words>
  <Application>Microsoft Office PowerPoint</Application>
  <PresentationFormat>Letter Paper (8.5x11 in)</PresentationFormat>
  <Paragraphs>280</Paragraphs>
  <Slides>8</Slides>
  <Notes>5</Notes>
  <HiddenSlides>3</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Times New Roman</vt:lpstr>
      <vt:lpstr>TMOD Presentations</vt:lpstr>
      <vt:lpstr>1_TMOD Presentations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Robert C Durst</cp:lastModifiedBy>
  <cp:revision>1773</cp:revision>
  <cp:lastPrinted>2016-08-30T07:45:22Z</cp:lastPrinted>
  <dcterms:created xsi:type="dcterms:W3CDTF">1998-05-20T16:00:08Z</dcterms:created>
  <dcterms:modified xsi:type="dcterms:W3CDTF">2023-05-13T05:31:09Z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