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0FE"/>
    <a:srgbClr val="F6F2B3"/>
    <a:srgbClr val="F4F517"/>
    <a:srgbClr val="E1EDD5"/>
    <a:srgbClr val="FCCD4A"/>
    <a:srgbClr val="F3ED24"/>
    <a:srgbClr val="E12410"/>
    <a:srgbClr val="75BC45"/>
    <a:srgbClr val="F7F400"/>
    <a:srgbClr val="E6E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531"/>
    <p:restoredTop sz="97433"/>
  </p:normalViewPr>
  <p:slideViewPr>
    <p:cSldViewPr snapToGrid="0" snapToObjects="1">
      <p:cViewPr varScale="1">
        <p:scale>
          <a:sx n="179" d="100"/>
          <a:sy n="179" d="100"/>
        </p:scale>
        <p:origin x="23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BAC21-9DBA-CC4D-A170-30C27F1728D1}" type="datetimeFigureOut">
              <a:rPr lang="en-US" smtClean="0"/>
              <a:t>6/15/22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5B815-7276-A941-996D-8A69D0CC1546}" type="slidenum">
              <a:rPr lang="en-US" smtClean="0"/>
              <a:t>‹#›</a:t>
            </a:fld>
            <a:endParaRPr lang="en-US"/>
          </a:p>
        </p:txBody>
      </p:sp>
    </p:spTree>
    <p:extLst>
      <p:ext uri="{BB962C8B-B14F-4D97-AF65-F5344CB8AC3E}">
        <p14:creationId xmlns:p14="http://schemas.microsoft.com/office/powerpoint/2010/main" val="359565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Diagrams from </a:t>
            </a:r>
            <a:r>
              <a:rPr lang="en-US" dirty="0" err="1"/>
              <a:t>InfusionPlanningOpsCon.curio</a:t>
            </a:r>
            <a:r>
              <a:rPr lang="en-US" dirty="0"/>
              <a:t>, </a:t>
            </a:r>
            <a:r>
              <a:rPr lang="en-US" dirty="0" err="1"/>
              <a:t>NM&amp;CforDSNNetworkEval.curio</a:t>
            </a:r>
            <a:r>
              <a:rPr lang="en-US" dirty="0"/>
              <a:t> - </a:t>
            </a:r>
            <a:r>
              <a:rPr kumimoji="0" lang="en-US" altLang="en-US" sz="1200" b="0" i="0" u="none" strike="noStrike" cap="none" normalizeH="0" baseline="0" dirty="0">
                <a:ln>
                  <a:noFill/>
                </a:ln>
                <a:solidFill>
                  <a:srgbClr val="000000"/>
                </a:solidFill>
                <a:effectLst/>
                <a:latin typeface="Helvetica" pitchFamily="2" charset="0"/>
              </a:rPr>
              <a:t>~/Documents/Working Data/</a:t>
            </a:r>
            <a:r>
              <a:rPr kumimoji="0" lang="en-US" altLang="en-US" sz="1200" b="0" i="0" u="none" strike="noStrike" cap="none" normalizeH="0" baseline="0" dirty="0" err="1">
                <a:ln>
                  <a:noFill/>
                </a:ln>
                <a:solidFill>
                  <a:srgbClr val="000000"/>
                </a:solidFill>
                <a:effectLst/>
                <a:latin typeface="Helvetica" pitchFamily="2" charset="0"/>
              </a:rPr>
              <a:t>CurrentWork-LaptopSynch</a:t>
            </a:r>
            <a:r>
              <a:rPr kumimoji="0" lang="en-US" altLang="en-US" sz="1200" b="0" i="0" u="none" strike="noStrike" cap="none" normalizeH="0" baseline="0" dirty="0">
                <a:ln>
                  <a:noFill/>
                </a:ln>
                <a:solidFill>
                  <a:srgbClr val="000000"/>
                </a:solidFill>
                <a:effectLst/>
                <a:latin typeface="Helvetica" pitchFamily="2" charset="0"/>
              </a:rPr>
              <a:t>/</a:t>
            </a:r>
            <a:r>
              <a:rPr kumimoji="0" lang="en-US" altLang="en-US" sz="1200" b="0" i="0" u="none" strike="noStrike" cap="none" normalizeH="0" baseline="0" dirty="0" err="1">
                <a:ln>
                  <a:noFill/>
                </a:ln>
                <a:solidFill>
                  <a:srgbClr val="000000"/>
                </a:solidFill>
                <a:effectLst/>
                <a:latin typeface="Helvetica" pitchFamily="2" charset="0"/>
              </a:rPr>
              <a:t>ActiveProjects</a:t>
            </a:r>
            <a:r>
              <a:rPr kumimoji="0" lang="en-US" altLang="en-US" sz="1200" b="0" i="0" u="none" strike="noStrike" cap="none" normalizeH="0" baseline="0" dirty="0">
                <a:ln>
                  <a:noFill/>
                </a:ln>
                <a:solidFill>
                  <a:srgbClr val="000000"/>
                </a:solidFill>
                <a:effectLst/>
                <a:latin typeface="Helvetica" pitchFamily="2" charset="0"/>
              </a:rPr>
              <a:t>/DTN Readiness Program/DTN Program FY18/</a:t>
            </a:r>
            <a:r>
              <a:rPr kumimoji="0" lang="en-US" altLang="en-US" sz="1200" b="0" i="0" u="none" strike="noStrike" cap="none" normalizeH="0" baseline="0" dirty="0" err="1">
                <a:ln>
                  <a:noFill/>
                </a:ln>
                <a:solidFill>
                  <a:srgbClr val="000000"/>
                </a:solidFill>
                <a:effectLst/>
                <a:latin typeface="Helvetica" pitchFamily="2" charset="0"/>
              </a:rPr>
              <a:t>NASA_DTN_Infusion_planning</a:t>
            </a:r>
            <a:r>
              <a:rPr kumimoji="0" lang="en-US" altLang="en-US" sz="1200" b="0" i="0" u="none" strike="noStrike" cap="none" normalizeH="0" baseline="0" dirty="0">
                <a:ln>
                  <a:noFill/>
                </a:ln>
                <a:solidFill>
                  <a:srgbClr val="000000"/>
                </a:solidFill>
                <a:effectLst/>
                <a:latin typeface="Helvetica" pitchFamily="2" charset="0"/>
              </a:rPr>
              <a:t>/</a:t>
            </a:r>
            <a:r>
              <a:rPr kumimoji="0" lang="en-US" altLang="en-US" sz="1200" b="0" i="0" u="none" strike="noStrike" cap="none" normalizeH="0" baseline="0" dirty="0" err="1">
                <a:ln>
                  <a:noFill/>
                </a:ln>
                <a:solidFill>
                  <a:srgbClr val="000000"/>
                </a:solidFill>
                <a:effectLst/>
                <a:latin typeface="Helvetica" pitchFamily="2" charset="0"/>
              </a:rPr>
              <a:t>InfusionPlanningOpsCon.curio</a:t>
            </a:r>
            <a:endParaRPr kumimoji="0" lang="en-US" altLang="en-US" sz="1200" b="0" i="0" u="none" strike="noStrike" cap="none" normalizeH="0" baseline="0" dirty="0">
              <a:ln>
                <a:noFill/>
              </a:ln>
              <a:solidFill>
                <a:srgbClr val="000000"/>
              </a:solidFill>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a:ln>
                  <a:noFill/>
                </a:ln>
                <a:solidFill>
                  <a:srgbClr val="000000"/>
                </a:solidFill>
                <a:effectLst/>
                <a:latin typeface="Helvetica" pitchFamily="2" charset="0"/>
              </a:rPr>
              <a:t>Unlimited Release </a:t>
            </a:r>
            <a:r>
              <a:rPr lang="en-US" sz="1200" b="0" i="0" u="none" strike="noStrike" kern="1200" dirty="0">
                <a:solidFill>
                  <a:schemeClr val="tx1"/>
                </a:solidFill>
                <a:effectLst/>
                <a:latin typeface="+mn-lt"/>
                <a:ea typeface="+mn-ea"/>
                <a:cs typeface="+mn-cs"/>
              </a:rPr>
              <a:t>clearance number is CL#22-2946</a:t>
            </a: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8E5B815-7276-A941-996D-8A69D0CC1546}" type="slidenum">
              <a:rPr lang="en-US" smtClean="0"/>
              <a:t>1</a:t>
            </a:fld>
            <a:endParaRPr lang="en-US"/>
          </a:p>
        </p:txBody>
      </p:sp>
    </p:spTree>
    <p:extLst>
      <p:ext uri="{BB962C8B-B14F-4D97-AF65-F5344CB8AC3E}">
        <p14:creationId xmlns:p14="http://schemas.microsoft.com/office/powerpoint/2010/main" val="550065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29E5-D33A-FD4F-8D07-E69F576D1F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9B0F29-D73E-164A-991B-999C4338BB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F0D37C-325D-3B43-8517-8CC0F20EFA25}"/>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5" name="Footer Placeholder 4">
            <a:extLst>
              <a:ext uri="{FF2B5EF4-FFF2-40B4-BE49-F238E27FC236}">
                <a16:creationId xmlns:a16="http://schemas.microsoft.com/office/drawing/2014/main" id="{B5700063-BF66-7342-B2F0-BFD055F13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AB2D41-A479-544E-9D2C-5AB7DE33A163}"/>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224986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7F60-9021-684E-B448-29569419BD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4BB09-9A94-1847-B314-D6CC18E354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83F1FB-F122-884B-B339-14A176548C49}"/>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5" name="Footer Placeholder 4">
            <a:extLst>
              <a:ext uri="{FF2B5EF4-FFF2-40B4-BE49-F238E27FC236}">
                <a16:creationId xmlns:a16="http://schemas.microsoft.com/office/drawing/2014/main" id="{47A2A2CC-4A9F-B946-AE38-FA88A5D71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FC4CB-2903-D54D-9FEB-1D9BF942491D}"/>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1738755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4A55CE-B542-1641-85F7-83B85E6C94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32F77E-2C50-3945-9E57-AF1E823E49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E9D3F-FE9B-8147-A30D-B8C6583826B1}"/>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5" name="Footer Placeholder 4">
            <a:extLst>
              <a:ext uri="{FF2B5EF4-FFF2-40B4-BE49-F238E27FC236}">
                <a16:creationId xmlns:a16="http://schemas.microsoft.com/office/drawing/2014/main" id="{5A1568A7-7A55-9440-BD90-F791B6621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D072E-2B31-624A-AE78-5422F45441B7}"/>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339672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B0A15-BE13-494E-A9E8-A45D31C7B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F806A-009A-354A-AF0D-9A4852F4D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B0821-80D4-F74A-8180-3EA852EE683D}"/>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5" name="Footer Placeholder 4">
            <a:extLst>
              <a:ext uri="{FF2B5EF4-FFF2-40B4-BE49-F238E27FC236}">
                <a16:creationId xmlns:a16="http://schemas.microsoft.com/office/drawing/2014/main" id="{6ADF3727-5F74-8C4C-A53B-0C7040250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D56A9-D438-2F4C-8343-99A5924CBB69}"/>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192310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FFD4E-0BAE-664F-B658-7F3503465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CC0382-2F9C-6C4A-8A9A-D70351E0F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491573-759C-7B4D-A2F5-34EFFC92D17B}"/>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5" name="Footer Placeholder 4">
            <a:extLst>
              <a:ext uri="{FF2B5EF4-FFF2-40B4-BE49-F238E27FC236}">
                <a16:creationId xmlns:a16="http://schemas.microsoft.com/office/drawing/2014/main" id="{C8E6DD74-8D86-9846-8655-9738604E6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9773A-30FB-2745-8399-3879047D22D0}"/>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342938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08E6-8FC9-924E-9117-8BC553352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989EDB-FA91-AC4B-8ADC-DEA9710BB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983BF0-264E-BE4A-B147-B17CB6132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67886-7B36-B244-BBD8-F4027737957D}"/>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6" name="Footer Placeholder 5">
            <a:extLst>
              <a:ext uri="{FF2B5EF4-FFF2-40B4-BE49-F238E27FC236}">
                <a16:creationId xmlns:a16="http://schemas.microsoft.com/office/drawing/2014/main" id="{3A13F644-5E29-1441-BC1D-D300DA495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9D6400-88E6-A642-9AC4-510211CA5F3C}"/>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1180499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33BB-7C06-D149-AAF8-60A1324D13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874FBC-BBE5-234B-94DB-DEAB904C9A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DE4E35-F681-4444-A641-AE8368B410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4496F8-59E5-4241-AA2B-D5C2B7374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55B38-F5AF-6445-8B58-031AF1D7CA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DB76A-76DE-864A-85B5-055E3BCDE442}"/>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8" name="Footer Placeholder 7">
            <a:extLst>
              <a:ext uri="{FF2B5EF4-FFF2-40B4-BE49-F238E27FC236}">
                <a16:creationId xmlns:a16="http://schemas.microsoft.com/office/drawing/2014/main" id="{2AC34316-621D-6545-99D0-6046AAB691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54A7D9-0659-424A-97F6-4610300DF01F}"/>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266939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EB87-5E5A-3A4E-8698-358C4A267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DCB66E-AD2C-5041-B1A5-9ED2133616E6}"/>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4" name="Footer Placeholder 3">
            <a:extLst>
              <a:ext uri="{FF2B5EF4-FFF2-40B4-BE49-F238E27FC236}">
                <a16:creationId xmlns:a16="http://schemas.microsoft.com/office/drawing/2014/main" id="{0CB88D46-B548-0743-AE12-3A3D4A48C0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B4AAA2-C5C4-D146-9104-E3DF50BB27DB}"/>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136750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D7842-3B75-3641-A79A-EECC3F0B4C8A}"/>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3" name="Footer Placeholder 2">
            <a:extLst>
              <a:ext uri="{FF2B5EF4-FFF2-40B4-BE49-F238E27FC236}">
                <a16:creationId xmlns:a16="http://schemas.microsoft.com/office/drawing/2014/main" id="{636264A7-35D5-4045-AF95-971B534FEC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10A391-5F09-5D45-8E7A-5B8D477221E7}"/>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323991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6DCE-0333-EE49-AA90-4084BED4D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D5B9C6-B9E5-D44D-AF3C-DB0E4AC4E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814D06-315C-0343-8B90-8C9919CC8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DD9A4-759F-1542-B603-0279BE469C33}"/>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6" name="Footer Placeholder 5">
            <a:extLst>
              <a:ext uri="{FF2B5EF4-FFF2-40B4-BE49-F238E27FC236}">
                <a16:creationId xmlns:a16="http://schemas.microsoft.com/office/drawing/2014/main" id="{E6D77440-BE61-E54C-A6F9-BB702191A7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11D89-7DC0-514D-A457-872C3B03F1D6}"/>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270469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4A564-79E2-CA48-BEAE-418DC3771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64C938-2F5B-FD4D-BCFA-303DE1EBA2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EEFB78-C7A3-384B-85BC-FEA2F0BF0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7BC5F-AD8E-8E41-A89F-2A4624B46B1B}"/>
              </a:ext>
            </a:extLst>
          </p:cNvPr>
          <p:cNvSpPr>
            <a:spLocks noGrp="1"/>
          </p:cNvSpPr>
          <p:nvPr>
            <p:ph type="dt" sz="half" idx="10"/>
          </p:nvPr>
        </p:nvSpPr>
        <p:spPr/>
        <p:txBody>
          <a:bodyPr/>
          <a:lstStyle/>
          <a:p>
            <a:fld id="{A3DF33FA-E7EC-E146-8814-9B05174CC8CD}" type="datetimeFigureOut">
              <a:rPr lang="en-US" smtClean="0"/>
              <a:t>6/15/22</a:t>
            </a:fld>
            <a:endParaRPr lang="en-US"/>
          </a:p>
        </p:txBody>
      </p:sp>
      <p:sp>
        <p:nvSpPr>
          <p:cNvPr id="6" name="Footer Placeholder 5">
            <a:extLst>
              <a:ext uri="{FF2B5EF4-FFF2-40B4-BE49-F238E27FC236}">
                <a16:creationId xmlns:a16="http://schemas.microsoft.com/office/drawing/2014/main" id="{99B1689C-AC06-CB43-AF34-72114E50A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1D724-AC2F-6A4D-8909-4F1F2452AB1B}"/>
              </a:ext>
            </a:extLst>
          </p:cNvPr>
          <p:cNvSpPr>
            <a:spLocks noGrp="1"/>
          </p:cNvSpPr>
          <p:nvPr>
            <p:ph type="sldNum" sz="quarter" idx="12"/>
          </p:nvPr>
        </p:nvSpPr>
        <p:spPr/>
        <p:txBody>
          <a:bodyPr/>
          <a:lstStyle/>
          <a:p>
            <a:fld id="{BAD58E76-8DCB-9A49-B3F6-7DDE005B82A0}" type="slidenum">
              <a:rPr lang="en-US" smtClean="0"/>
              <a:t>‹#›</a:t>
            </a:fld>
            <a:endParaRPr lang="en-US"/>
          </a:p>
        </p:txBody>
      </p:sp>
    </p:spTree>
    <p:extLst>
      <p:ext uri="{BB962C8B-B14F-4D97-AF65-F5344CB8AC3E}">
        <p14:creationId xmlns:p14="http://schemas.microsoft.com/office/powerpoint/2010/main" val="1544819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25E196-F86E-384D-8B63-F26D1434D2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8E41D3-B3B6-6147-83C7-C460EDBB1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FDA0C-B5AF-C84B-ABB6-F51E76746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F33FA-E7EC-E146-8814-9B05174CC8CD}" type="datetimeFigureOut">
              <a:rPr lang="en-US" smtClean="0"/>
              <a:t>6/15/22</a:t>
            </a:fld>
            <a:endParaRPr lang="en-US"/>
          </a:p>
        </p:txBody>
      </p:sp>
      <p:sp>
        <p:nvSpPr>
          <p:cNvPr id="5" name="Footer Placeholder 4">
            <a:extLst>
              <a:ext uri="{FF2B5EF4-FFF2-40B4-BE49-F238E27FC236}">
                <a16:creationId xmlns:a16="http://schemas.microsoft.com/office/drawing/2014/main" id="{6EAFEF9B-B7D4-B547-A03E-915676C236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CD004B-3DCB-7A46-903D-5BA0FB27E4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58E76-8DCB-9A49-B3F6-7DDE005B82A0}" type="slidenum">
              <a:rPr lang="en-US" smtClean="0"/>
              <a:t>‹#›</a:t>
            </a:fld>
            <a:endParaRPr lang="en-US"/>
          </a:p>
        </p:txBody>
      </p:sp>
    </p:spTree>
    <p:extLst>
      <p:ext uri="{BB962C8B-B14F-4D97-AF65-F5344CB8AC3E}">
        <p14:creationId xmlns:p14="http://schemas.microsoft.com/office/powerpoint/2010/main" val="207669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DEF-AE5B-F441-A8EC-EAF21F8DAA6D}"/>
              </a:ext>
            </a:extLst>
          </p:cNvPr>
          <p:cNvSpPr>
            <a:spLocks noGrp="1"/>
          </p:cNvSpPr>
          <p:nvPr>
            <p:ph type="ctrTitle"/>
          </p:nvPr>
        </p:nvSpPr>
        <p:spPr>
          <a:xfrm>
            <a:off x="1524000" y="1122363"/>
            <a:ext cx="9144000" cy="1188351"/>
          </a:xfrm>
          <a:effectLst>
            <a:outerShdw blurRad="50800" dist="38100" dir="2700000" algn="tl" rotWithShape="0">
              <a:prstClr val="black">
                <a:alpha val="40000"/>
              </a:prstClr>
            </a:outerShdw>
          </a:effectLst>
        </p:spPr>
        <p:txBody>
          <a:bodyPr>
            <a:noAutofit/>
          </a:bodyPr>
          <a:lstStyle/>
          <a:p>
            <a:r>
              <a:rPr lang="en-US" b="1" dirty="0">
                <a:ln>
                  <a:solidFill>
                    <a:srgbClr val="0070C0"/>
                  </a:solidFill>
                </a:ln>
                <a:solidFill>
                  <a:srgbClr val="CCF0FE"/>
                </a:solidFill>
                <a:latin typeface="Calibri" panose="020F0502020204030204" pitchFamily="34" charset="0"/>
                <a:cs typeface="Calibri" panose="020F0502020204030204" pitchFamily="34" charset="0"/>
              </a:rPr>
              <a:t>DTN Network</a:t>
            </a:r>
            <a:br>
              <a:rPr lang="en-US" b="1" dirty="0">
                <a:ln>
                  <a:solidFill>
                    <a:srgbClr val="0070C0"/>
                  </a:solidFill>
                </a:ln>
                <a:solidFill>
                  <a:srgbClr val="CCF0FE"/>
                </a:solidFill>
                <a:latin typeface="Calibri" panose="020F0502020204030204" pitchFamily="34" charset="0"/>
                <a:cs typeface="Calibri" panose="020F0502020204030204" pitchFamily="34" charset="0"/>
              </a:rPr>
            </a:br>
            <a:r>
              <a:rPr lang="en-US" b="1" dirty="0">
                <a:ln>
                  <a:solidFill>
                    <a:srgbClr val="0070C0"/>
                  </a:solidFill>
                </a:ln>
                <a:solidFill>
                  <a:srgbClr val="CCF0FE"/>
                </a:solidFill>
                <a:latin typeface="Calibri" panose="020F0502020204030204" pitchFamily="34" charset="0"/>
                <a:cs typeface="Calibri" panose="020F0502020204030204" pitchFamily="34" charset="0"/>
              </a:rPr>
              <a:t>Operations </a:t>
            </a:r>
          </a:p>
        </p:txBody>
      </p:sp>
      <p:sp>
        <p:nvSpPr>
          <p:cNvPr id="3" name="Subtitle 2">
            <a:extLst>
              <a:ext uri="{FF2B5EF4-FFF2-40B4-BE49-F238E27FC236}">
                <a16:creationId xmlns:a16="http://schemas.microsoft.com/office/drawing/2014/main" id="{BA6E43C9-3644-9845-A463-693C0CBDDEA3}"/>
              </a:ext>
            </a:extLst>
          </p:cNvPr>
          <p:cNvSpPr>
            <a:spLocks noGrp="1"/>
          </p:cNvSpPr>
          <p:nvPr>
            <p:ph type="subTitle" idx="1"/>
          </p:nvPr>
        </p:nvSpPr>
        <p:spPr>
          <a:xfrm>
            <a:off x="1524000" y="4225050"/>
            <a:ext cx="9144000" cy="1655762"/>
          </a:xfrm>
          <a:noFill/>
          <a:effectLst>
            <a:outerShdw blurRad="50800" dist="38100" dir="2700000" algn="tl" rotWithShape="0">
              <a:prstClr val="black">
                <a:alpha val="40000"/>
              </a:prstClr>
            </a:outerShdw>
          </a:effectLst>
        </p:spPr>
        <p:txBody>
          <a:bodyPr>
            <a:normAutofit fontScale="77500" lnSpcReduction="20000"/>
          </a:bodyPr>
          <a:lstStyle/>
          <a:p>
            <a:endParaRPr lang="en-US" dirty="0">
              <a:solidFill>
                <a:srgbClr val="CCF0FE"/>
              </a:solidFill>
            </a:endParaRPr>
          </a:p>
          <a:p>
            <a:r>
              <a:rPr lang="en-US" dirty="0">
                <a:solidFill>
                  <a:srgbClr val="CCF0FE"/>
                </a:solidFill>
              </a:rPr>
              <a:t>Leigh Torgerson</a:t>
            </a:r>
          </a:p>
          <a:p>
            <a:r>
              <a:rPr lang="en-US" dirty="0">
                <a:solidFill>
                  <a:srgbClr val="CCF0FE"/>
                </a:solidFill>
              </a:rPr>
              <a:t>332 Protocol Technology Lab</a:t>
            </a:r>
          </a:p>
          <a:p>
            <a:r>
              <a:rPr lang="en-US" dirty="0">
                <a:solidFill>
                  <a:srgbClr val="CCF0FE"/>
                </a:solidFill>
              </a:rPr>
              <a:t>DTN Core Team</a:t>
            </a:r>
          </a:p>
          <a:p>
            <a:r>
              <a:rPr lang="en-US" dirty="0">
                <a:solidFill>
                  <a:srgbClr val="CCF0FE"/>
                </a:solidFill>
              </a:rPr>
              <a:t>Jet Propulsion Laboratory, California Institute of Technology</a:t>
            </a:r>
          </a:p>
        </p:txBody>
      </p:sp>
      <p:sp>
        <p:nvSpPr>
          <p:cNvPr id="4" name="TextBox 3">
            <a:extLst>
              <a:ext uri="{FF2B5EF4-FFF2-40B4-BE49-F238E27FC236}">
                <a16:creationId xmlns:a16="http://schemas.microsoft.com/office/drawing/2014/main" id="{B7C3AA8E-D971-7042-B5D8-3BB5BF2ABA15}"/>
              </a:ext>
            </a:extLst>
          </p:cNvPr>
          <p:cNvSpPr txBox="1"/>
          <p:nvPr/>
        </p:nvSpPr>
        <p:spPr>
          <a:xfrm>
            <a:off x="2849951" y="2828835"/>
            <a:ext cx="6492098" cy="120032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3600" b="1" dirty="0">
                <a:ln w="6350">
                  <a:solidFill>
                    <a:schemeClr val="accent1">
                      <a:lumMod val="75000"/>
                    </a:schemeClr>
                  </a:solidFill>
                </a:ln>
                <a:solidFill>
                  <a:srgbClr val="CCF0FE"/>
                </a:solidFill>
                <a:latin typeface="Calibri" panose="020F0502020204030204" pitchFamily="34" charset="0"/>
                <a:cs typeface="Calibri" panose="020F0502020204030204" pitchFamily="34" charset="0"/>
              </a:rPr>
              <a:t>DTN DNS-like Registry Discussion</a:t>
            </a:r>
          </a:p>
          <a:p>
            <a:pPr algn="ctr"/>
            <a:r>
              <a:rPr lang="en-US" sz="3600" b="1" dirty="0">
                <a:ln w="6350">
                  <a:solidFill>
                    <a:schemeClr val="accent1">
                      <a:lumMod val="75000"/>
                    </a:schemeClr>
                  </a:solidFill>
                </a:ln>
                <a:solidFill>
                  <a:srgbClr val="CCF0FE"/>
                </a:solidFill>
                <a:latin typeface="Calibri" panose="020F0502020204030204" pitchFamily="34" charset="0"/>
                <a:cs typeface="Calibri" panose="020F0502020204030204" pitchFamily="34" charset="0"/>
              </a:rPr>
              <a:t>5/26/2022</a:t>
            </a:r>
          </a:p>
        </p:txBody>
      </p:sp>
      <p:sp>
        <p:nvSpPr>
          <p:cNvPr id="5" name="TextBox 4">
            <a:extLst>
              <a:ext uri="{FF2B5EF4-FFF2-40B4-BE49-F238E27FC236}">
                <a16:creationId xmlns:a16="http://schemas.microsoft.com/office/drawing/2014/main" id="{E7346932-7B33-FC49-B553-C8C77FCDFD45}"/>
              </a:ext>
            </a:extLst>
          </p:cNvPr>
          <p:cNvSpPr txBox="1"/>
          <p:nvPr/>
        </p:nvSpPr>
        <p:spPr>
          <a:xfrm>
            <a:off x="1374035" y="6223773"/>
            <a:ext cx="9795534"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dirty="0"/>
              <a:t>This document has been reviewed and determined not to contain export controlled technical data.</a:t>
            </a:r>
            <a:r>
              <a:rPr lang="en-US" sz="1600" dirty="0"/>
              <a:t>.</a:t>
            </a:r>
          </a:p>
        </p:txBody>
      </p:sp>
      <p:pic>
        <p:nvPicPr>
          <p:cNvPr id="7" name="Picture 6">
            <a:extLst>
              <a:ext uri="{FF2B5EF4-FFF2-40B4-BE49-F238E27FC236}">
                <a16:creationId xmlns:a16="http://schemas.microsoft.com/office/drawing/2014/main" id="{FAC635FD-68EA-C4FA-3549-1C323BF15208}"/>
              </a:ext>
            </a:extLst>
          </p:cNvPr>
          <p:cNvPicPr>
            <a:picLocks noChangeAspect="1"/>
          </p:cNvPicPr>
          <p:nvPr/>
        </p:nvPicPr>
        <p:blipFill>
          <a:blip r:embed="rId3"/>
          <a:stretch>
            <a:fillRect/>
          </a:stretch>
        </p:blipFill>
        <p:spPr>
          <a:xfrm>
            <a:off x="8686800" y="-16145"/>
            <a:ext cx="3393440" cy="942622"/>
          </a:xfrm>
          <a:prstGeom prst="rect">
            <a:avLst/>
          </a:prstGeom>
        </p:spPr>
      </p:pic>
    </p:spTree>
    <p:extLst>
      <p:ext uri="{BB962C8B-B14F-4D97-AF65-F5344CB8AC3E}">
        <p14:creationId xmlns:p14="http://schemas.microsoft.com/office/powerpoint/2010/main" val="282078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67DFFB-8808-C5DB-0383-0548E97CA5D0}"/>
              </a:ext>
            </a:extLst>
          </p:cNvPr>
          <p:cNvPicPr>
            <a:picLocks noChangeAspect="1"/>
          </p:cNvPicPr>
          <p:nvPr/>
        </p:nvPicPr>
        <p:blipFill>
          <a:blip r:embed="rId2"/>
          <a:stretch>
            <a:fillRect/>
          </a:stretch>
        </p:blipFill>
        <p:spPr>
          <a:xfrm>
            <a:off x="909806" y="1878384"/>
            <a:ext cx="6170758" cy="4716969"/>
          </a:xfrm>
          <a:prstGeom prst="rect">
            <a:avLst/>
          </a:prstGeom>
        </p:spPr>
      </p:pic>
      <p:sp>
        <p:nvSpPr>
          <p:cNvPr id="3" name="TextBox 2">
            <a:extLst>
              <a:ext uri="{FF2B5EF4-FFF2-40B4-BE49-F238E27FC236}">
                <a16:creationId xmlns:a16="http://schemas.microsoft.com/office/drawing/2014/main" id="{38B99DC7-3EF1-4712-6696-6DFC2C4BB902}"/>
              </a:ext>
            </a:extLst>
          </p:cNvPr>
          <p:cNvSpPr txBox="1"/>
          <p:nvPr/>
        </p:nvSpPr>
        <p:spPr>
          <a:xfrm>
            <a:off x="1118681" y="340468"/>
            <a:ext cx="10354181" cy="646331"/>
          </a:xfrm>
          <a:prstGeom prst="rect">
            <a:avLst/>
          </a:prstGeom>
          <a:noFill/>
        </p:spPr>
        <p:txBody>
          <a:bodyPr wrap="none" rtlCol="0">
            <a:spAutoFit/>
          </a:bodyPr>
          <a:lstStyle/>
          <a:p>
            <a:r>
              <a:rPr lang="en-US" sz="3600" dirty="0">
                <a:solidFill>
                  <a:srgbClr val="FFFF00"/>
                </a:solidFill>
              </a:rPr>
              <a:t>Generalized Operations Flow to Create a DTN Network</a:t>
            </a:r>
          </a:p>
        </p:txBody>
      </p:sp>
      <p:sp>
        <p:nvSpPr>
          <p:cNvPr id="4" name="TextBox 3">
            <a:extLst>
              <a:ext uri="{FF2B5EF4-FFF2-40B4-BE49-F238E27FC236}">
                <a16:creationId xmlns:a16="http://schemas.microsoft.com/office/drawing/2014/main" id="{49023160-443F-0A85-357A-5496A4100DDC}"/>
              </a:ext>
            </a:extLst>
          </p:cNvPr>
          <p:cNvSpPr txBox="1"/>
          <p:nvPr/>
        </p:nvSpPr>
        <p:spPr>
          <a:xfrm>
            <a:off x="3453320" y="1451632"/>
            <a:ext cx="894284" cy="369332"/>
          </a:xfrm>
          <a:prstGeom prst="rect">
            <a:avLst/>
          </a:prstGeom>
          <a:noFill/>
        </p:spPr>
        <p:txBody>
          <a:bodyPr wrap="none" rtlCol="0">
            <a:spAutoFit/>
          </a:bodyPr>
          <a:lstStyle/>
          <a:p>
            <a:r>
              <a:rPr lang="en-US" dirty="0">
                <a:solidFill>
                  <a:srgbClr val="FFFF00"/>
                </a:solidFill>
              </a:rPr>
              <a:t>Process</a:t>
            </a:r>
          </a:p>
        </p:txBody>
      </p:sp>
      <p:pic>
        <p:nvPicPr>
          <p:cNvPr id="5" name="Picture 4">
            <a:extLst>
              <a:ext uri="{FF2B5EF4-FFF2-40B4-BE49-F238E27FC236}">
                <a16:creationId xmlns:a16="http://schemas.microsoft.com/office/drawing/2014/main" id="{F5856FD7-9765-2E05-2A8D-1DB74D45F560}"/>
              </a:ext>
            </a:extLst>
          </p:cNvPr>
          <p:cNvPicPr>
            <a:picLocks noChangeAspect="1"/>
          </p:cNvPicPr>
          <p:nvPr/>
        </p:nvPicPr>
        <p:blipFill>
          <a:blip r:embed="rId3"/>
          <a:stretch>
            <a:fillRect/>
          </a:stretch>
        </p:blipFill>
        <p:spPr>
          <a:xfrm>
            <a:off x="7428047" y="1770145"/>
            <a:ext cx="4044815" cy="2752859"/>
          </a:xfrm>
          <a:prstGeom prst="rect">
            <a:avLst/>
          </a:prstGeom>
        </p:spPr>
      </p:pic>
      <p:sp>
        <p:nvSpPr>
          <p:cNvPr id="6" name="TextBox 5">
            <a:extLst>
              <a:ext uri="{FF2B5EF4-FFF2-40B4-BE49-F238E27FC236}">
                <a16:creationId xmlns:a16="http://schemas.microsoft.com/office/drawing/2014/main" id="{A8703D0F-316E-7B76-C866-42AD5FB39FD5}"/>
              </a:ext>
            </a:extLst>
          </p:cNvPr>
          <p:cNvSpPr txBox="1"/>
          <p:nvPr/>
        </p:nvSpPr>
        <p:spPr>
          <a:xfrm>
            <a:off x="7496784" y="1509052"/>
            <a:ext cx="777970" cy="369332"/>
          </a:xfrm>
          <a:prstGeom prst="rect">
            <a:avLst/>
          </a:prstGeom>
          <a:noFill/>
        </p:spPr>
        <p:txBody>
          <a:bodyPr wrap="none" rtlCol="0">
            <a:spAutoFit/>
          </a:bodyPr>
          <a:lstStyle/>
          <a:p>
            <a:r>
              <a:rPr lang="en-US" dirty="0">
                <a:solidFill>
                  <a:srgbClr val="FFFF00"/>
                </a:solidFill>
              </a:rPr>
              <a:t>Actors</a:t>
            </a:r>
          </a:p>
        </p:txBody>
      </p:sp>
      <p:sp>
        <p:nvSpPr>
          <p:cNvPr id="7" name="TextBox 6">
            <a:extLst>
              <a:ext uri="{FF2B5EF4-FFF2-40B4-BE49-F238E27FC236}">
                <a16:creationId xmlns:a16="http://schemas.microsoft.com/office/drawing/2014/main" id="{B96DF0CE-C5EF-075F-5576-BCB98DF11A35}"/>
              </a:ext>
            </a:extLst>
          </p:cNvPr>
          <p:cNvSpPr txBox="1"/>
          <p:nvPr/>
        </p:nvSpPr>
        <p:spPr>
          <a:xfrm>
            <a:off x="9578503" y="1276336"/>
            <a:ext cx="1296830" cy="369332"/>
          </a:xfrm>
          <a:prstGeom prst="rect">
            <a:avLst/>
          </a:prstGeom>
          <a:noFill/>
        </p:spPr>
        <p:txBody>
          <a:bodyPr wrap="none" rtlCol="0">
            <a:spAutoFit/>
          </a:bodyPr>
          <a:lstStyle/>
          <a:p>
            <a:r>
              <a:rPr lang="en-US" dirty="0">
                <a:solidFill>
                  <a:srgbClr val="FFFF00"/>
                </a:solidFill>
              </a:rPr>
              <a:t>Information</a:t>
            </a:r>
          </a:p>
        </p:txBody>
      </p:sp>
      <p:sp>
        <p:nvSpPr>
          <p:cNvPr id="8" name="TextBox 7">
            <a:extLst>
              <a:ext uri="{FF2B5EF4-FFF2-40B4-BE49-F238E27FC236}">
                <a16:creationId xmlns:a16="http://schemas.microsoft.com/office/drawing/2014/main" id="{C474837F-AF68-4439-AB14-BC125C53913F}"/>
              </a:ext>
            </a:extLst>
          </p:cNvPr>
          <p:cNvSpPr txBox="1"/>
          <p:nvPr/>
        </p:nvSpPr>
        <p:spPr>
          <a:xfrm>
            <a:off x="8274754" y="4784097"/>
            <a:ext cx="3917246" cy="1569660"/>
          </a:xfrm>
          <a:prstGeom prst="rect">
            <a:avLst/>
          </a:prstGeom>
          <a:solidFill>
            <a:srgbClr val="CCF0FE"/>
          </a:solidFill>
        </p:spPr>
        <p:txBody>
          <a:bodyPr wrap="square" rtlCol="0">
            <a:spAutoFit/>
          </a:bodyPr>
          <a:lstStyle/>
          <a:p>
            <a:r>
              <a:rPr lang="en-US" sz="1600" dirty="0"/>
              <a:t>DTNNS info could be populated from SANA registries, something run by SANA or run by Programs or Management authorities for a Region</a:t>
            </a:r>
          </a:p>
          <a:p>
            <a:r>
              <a:rPr lang="en-US" sz="1600" dirty="0"/>
              <a:t>The existence and mutability of this DB is key to future automation plans and DNAC.</a:t>
            </a:r>
          </a:p>
        </p:txBody>
      </p:sp>
      <p:sp>
        <p:nvSpPr>
          <p:cNvPr id="9" name="Up Arrow 8">
            <a:extLst>
              <a:ext uri="{FF2B5EF4-FFF2-40B4-BE49-F238E27FC236}">
                <a16:creationId xmlns:a16="http://schemas.microsoft.com/office/drawing/2014/main" id="{D139B4F9-11AD-98C2-2F88-8555F6CAB46A}"/>
              </a:ext>
            </a:extLst>
          </p:cNvPr>
          <p:cNvSpPr/>
          <p:nvPr/>
        </p:nvSpPr>
        <p:spPr>
          <a:xfrm>
            <a:off x="10787974" y="3618689"/>
            <a:ext cx="165371" cy="1165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28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BD62B10-16F1-C7E1-B6D8-3832D19F01FD}"/>
              </a:ext>
            </a:extLst>
          </p:cNvPr>
          <p:cNvSpPr txBox="1"/>
          <p:nvPr/>
        </p:nvSpPr>
        <p:spPr>
          <a:xfrm>
            <a:off x="2607013" y="-109827"/>
            <a:ext cx="7244740" cy="646331"/>
          </a:xfrm>
          <a:prstGeom prst="rect">
            <a:avLst/>
          </a:prstGeom>
          <a:noFill/>
        </p:spPr>
        <p:txBody>
          <a:bodyPr wrap="none" rtlCol="0">
            <a:spAutoFit/>
          </a:bodyPr>
          <a:lstStyle/>
          <a:p>
            <a:r>
              <a:rPr lang="en-US" sz="3600" dirty="0">
                <a:solidFill>
                  <a:srgbClr val="FFFF00"/>
                </a:solidFill>
              </a:rPr>
              <a:t>DETAILS – Registration to Initialization</a:t>
            </a:r>
          </a:p>
        </p:txBody>
      </p:sp>
      <p:pic>
        <p:nvPicPr>
          <p:cNvPr id="2" name="Picture 1">
            <a:extLst>
              <a:ext uri="{FF2B5EF4-FFF2-40B4-BE49-F238E27FC236}">
                <a16:creationId xmlns:a16="http://schemas.microsoft.com/office/drawing/2014/main" id="{3733415C-C681-5B1E-CC77-5AA6DE9D0A31}"/>
              </a:ext>
            </a:extLst>
          </p:cNvPr>
          <p:cNvPicPr>
            <a:picLocks noChangeAspect="1"/>
          </p:cNvPicPr>
          <p:nvPr/>
        </p:nvPicPr>
        <p:blipFill>
          <a:blip r:embed="rId2"/>
          <a:stretch>
            <a:fillRect/>
          </a:stretch>
        </p:blipFill>
        <p:spPr>
          <a:xfrm>
            <a:off x="1331087" y="476073"/>
            <a:ext cx="10022855" cy="6381927"/>
          </a:xfrm>
          <a:prstGeom prst="rect">
            <a:avLst/>
          </a:prstGeom>
        </p:spPr>
      </p:pic>
    </p:spTree>
    <p:extLst>
      <p:ext uri="{BB962C8B-B14F-4D97-AF65-F5344CB8AC3E}">
        <p14:creationId xmlns:p14="http://schemas.microsoft.com/office/powerpoint/2010/main" val="2212496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899BCF-D405-3B0E-CB8B-EB6C55242687}"/>
              </a:ext>
            </a:extLst>
          </p:cNvPr>
          <p:cNvSpPr txBox="1"/>
          <p:nvPr/>
        </p:nvSpPr>
        <p:spPr>
          <a:xfrm>
            <a:off x="2238549" y="-134666"/>
            <a:ext cx="7194918" cy="646331"/>
          </a:xfrm>
          <a:prstGeom prst="rect">
            <a:avLst/>
          </a:prstGeom>
          <a:noFill/>
        </p:spPr>
        <p:txBody>
          <a:bodyPr wrap="none" rtlCol="0">
            <a:spAutoFit/>
          </a:bodyPr>
          <a:lstStyle/>
          <a:p>
            <a:r>
              <a:rPr lang="en-US" sz="3600" dirty="0">
                <a:solidFill>
                  <a:srgbClr val="FFFF00"/>
                </a:solidFill>
              </a:rPr>
              <a:t>DETAILS – Changes to Node or Region</a:t>
            </a:r>
          </a:p>
        </p:txBody>
      </p:sp>
      <p:pic>
        <p:nvPicPr>
          <p:cNvPr id="2" name="Picture 1">
            <a:extLst>
              <a:ext uri="{FF2B5EF4-FFF2-40B4-BE49-F238E27FC236}">
                <a16:creationId xmlns:a16="http://schemas.microsoft.com/office/drawing/2014/main" id="{8A44948F-F0CA-F267-7857-4CD891DFF276}"/>
              </a:ext>
            </a:extLst>
          </p:cNvPr>
          <p:cNvPicPr>
            <a:picLocks noChangeAspect="1"/>
          </p:cNvPicPr>
          <p:nvPr/>
        </p:nvPicPr>
        <p:blipFill>
          <a:blip r:embed="rId2"/>
          <a:stretch>
            <a:fillRect/>
          </a:stretch>
        </p:blipFill>
        <p:spPr>
          <a:xfrm>
            <a:off x="1090360" y="483443"/>
            <a:ext cx="10011280" cy="6374557"/>
          </a:xfrm>
          <a:prstGeom prst="rect">
            <a:avLst/>
          </a:prstGeom>
        </p:spPr>
      </p:pic>
    </p:spTree>
    <p:extLst>
      <p:ext uri="{BB962C8B-B14F-4D97-AF65-F5344CB8AC3E}">
        <p14:creationId xmlns:p14="http://schemas.microsoft.com/office/powerpoint/2010/main" val="270449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449D4B-F9D5-7751-0D0F-507DA59B15B6}"/>
              </a:ext>
            </a:extLst>
          </p:cNvPr>
          <p:cNvSpPr txBox="1"/>
          <p:nvPr/>
        </p:nvSpPr>
        <p:spPr>
          <a:xfrm>
            <a:off x="1041797" y="197346"/>
            <a:ext cx="10108406" cy="670952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400" dirty="0">
                <a:solidFill>
                  <a:srgbClr val="CCF0FE"/>
                </a:solidFill>
              </a:rPr>
              <a:t>Notes / questions / comments after presentation</a:t>
            </a:r>
          </a:p>
          <a:p>
            <a:pPr marL="285750" indent="-285750">
              <a:buFontTx/>
              <a:buChar char="-"/>
            </a:pPr>
            <a:r>
              <a:rPr lang="en-US" sz="1400" dirty="0">
                <a:solidFill>
                  <a:srgbClr val="CCF0FE"/>
                </a:solidFill>
              </a:rPr>
              <a:t>Ed Birrane</a:t>
            </a:r>
          </a:p>
          <a:p>
            <a:pPr marL="742950" lvl="1" indent="-285750">
              <a:buFontTx/>
              <a:buChar char="-"/>
            </a:pPr>
            <a:r>
              <a:rPr lang="en-US" sz="1400" dirty="0">
                <a:solidFill>
                  <a:srgbClr val="CCF0FE"/>
                </a:solidFill>
              </a:rPr>
              <a:t>What ”state info” is critical to the network architecture?  </a:t>
            </a:r>
          </a:p>
          <a:p>
            <a:pPr marL="285750" indent="-285750">
              <a:buFontTx/>
              <a:buChar char="-"/>
            </a:pPr>
            <a:r>
              <a:rPr lang="en-US" sz="1400" dirty="0" err="1">
                <a:solidFill>
                  <a:srgbClr val="CCF0FE"/>
                </a:solidFill>
              </a:rPr>
              <a:t>Vint</a:t>
            </a:r>
            <a:r>
              <a:rPr lang="en-US" sz="1400" dirty="0">
                <a:solidFill>
                  <a:srgbClr val="CCF0FE"/>
                </a:solidFill>
              </a:rPr>
              <a:t> </a:t>
            </a:r>
          </a:p>
          <a:p>
            <a:pPr marL="742950" lvl="1" indent="-285750">
              <a:buFontTx/>
              <a:buChar char="-"/>
            </a:pPr>
            <a:r>
              <a:rPr lang="en-US" sz="1400" dirty="0">
                <a:solidFill>
                  <a:srgbClr val="CCF0FE"/>
                </a:solidFill>
              </a:rPr>
              <a:t>Internet – routers/gateways versus nodes</a:t>
            </a:r>
          </a:p>
          <a:p>
            <a:pPr marL="742950" lvl="1" indent="-285750">
              <a:buFontTx/>
              <a:buChar char="-"/>
            </a:pPr>
            <a:r>
              <a:rPr lang="en-US" sz="1400" dirty="0">
                <a:solidFill>
                  <a:srgbClr val="CCF0FE"/>
                </a:solidFill>
              </a:rPr>
              <a:t>Who-is hairball – up to programs only, not in a public DTN DNS system?</a:t>
            </a:r>
          </a:p>
          <a:p>
            <a:pPr marL="285750" indent="-285750">
              <a:buFontTx/>
              <a:buChar char="-"/>
            </a:pPr>
            <a:r>
              <a:rPr lang="en-US" sz="1400" dirty="0">
                <a:solidFill>
                  <a:srgbClr val="CCF0FE"/>
                </a:solidFill>
              </a:rPr>
              <a:t>Oscar </a:t>
            </a:r>
          </a:p>
          <a:p>
            <a:pPr marL="742950" lvl="1" indent="-285750">
              <a:buFontTx/>
              <a:buChar char="-"/>
            </a:pPr>
            <a:r>
              <a:rPr lang="en-US" sz="1400" dirty="0">
                <a:solidFill>
                  <a:srgbClr val="CCF0FE"/>
                </a:solidFill>
              </a:rPr>
              <a:t>Question about </a:t>
            </a:r>
            <a:r>
              <a:rPr lang="en-US" sz="1400" dirty="0" err="1">
                <a:solidFill>
                  <a:srgbClr val="CCF0FE"/>
                </a:solidFill>
              </a:rPr>
              <a:t>NAT’d</a:t>
            </a:r>
            <a:r>
              <a:rPr lang="en-US" sz="1400" dirty="0">
                <a:solidFill>
                  <a:srgbClr val="CCF0FE"/>
                </a:solidFill>
              </a:rPr>
              <a:t> networks – (has been suggested by IETF as the main way to do DTN addressing)</a:t>
            </a:r>
          </a:p>
          <a:p>
            <a:pPr marL="742950" lvl="1" indent="-285750">
              <a:buFontTx/>
              <a:buChar char="-"/>
            </a:pPr>
            <a:r>
              <a:rPr lang="en-US" sz="1400" dirty="0">
                <a:solidFill>
                  <a:srgbClr val="CCF0FE"/>
                </a:solidFill>
              </a:rPr>
              <a:t>Database thoughts – </a:t>
            </a:r>
            <a:r>
              <a:rPr lang="en-US" sz="1400" dirty="0" err="1">
                <a:solidFill>
                  <a:srgbClr val="CCF0FE"/>
                </a:solidFill>
              </a:rPr>
              <a:t>SQLlite</a:t>
            </a:r>
            <a:r>
              <a:rPr lang="en-US" sz="1400" dirty="0">
                <a:solidFill>
                  <a:srgbClr val="CCF0FE"/>
                </a:solidFill>
              </a:rPr>
              <a:t> easy to replicate and XML to sync / transfer data between dbs.</a:t>
            </a:r>
          </a:p>
          <a:p>
            <a:pPr marL="285750" indent="-285750">
              <a:buFontTx/>
              <a:buChar char="-"/>
            </a:pPr>
            <a:r>
              <a:rPr lang="en-US" sz="1400" dirty="0">
                <a:solidFill>
                  <a:srgbClr val="CCF0FE"/>
                </a:solidFill>
              </a:rPr>
              <a:t>Keith</a:t>
            </a:r>
          </a:p>
          <a:p>
            <a:pPr marL="742950" lvl="1" indent="-285750">
              <a:buFontTx/>
              <a:buChar char="-"/>
            </a:pPr>
            <a:r>
              <a:rPr lang="en-US" sz="1400" dirty="0">
                <a:solidFill>
                  <a:srgbClr val="CCF0FE"/>
                </a:solidFill>
              </a:rPr>
              <a:t>How to measure available resources for a router/relay? What do we do with that knowledge?</a:t>
            </a:r>
          </a:p>
          <a:p>
            <a:pPr marL="742950" lvl="1" indent="-285750">
              <a:buFontTx/>
              <a:buChar char="-"/>
            </a:pPr>
            <a:r>
              <a:rPr lang="en-US" sz="1400" dirty="0">
                <a:solidFill>
                  <a:srgbClr val="CCF0FE"/>
                </a:solidFill>
              </a:rPr>
              <a:t>Synchronization in a disrupted/delayed network is hard, should be simplified</a:t>
            </a:r>
          </a:p>
          <a:p>
            <a:pPr marL="742950" lvl="1" indent="-285750">
              <a:buFontTx/>
              <a:buChar char="-"/>
            </a:pPr>
            <a:r>
              <a:rPr lang="en-US" sz="1400" dirty="0">
                <a:solidFill>
                  <a:srgbClr val="CCF0FE"/>
                </a:solidFill>
              </a:rPr>
              <a:t>Inter-node connectivity (NASA/ESA/JAXA all mixed in same network)</a:t>
            </a:r>
          </a:p>
          <a:p>
            <a:pPr marL="742950" lvl="1" indent="-285750">
              <a:buFontTx/>
              <a:buChar char="-"/>
            </a:pPr>
            <a:r>
              <a:rPr lang="en-US" sz="1400" dirty="0">
                <a:solidFill>
                  <a:srgbClr val="CCF0FE"/>
                </a:solidFill>
              </a:rPr>
              <a:t>A way to correlate node name to horrible CBHE numbers </a:t>
            </a:r>
          </a:p>
          <a:p>
            <a:pPr marL="285750" indent="-285750">
              <a:buFontTx/>
              <a:buChar char="-"/>
            </a:pPr>
            <a:r>
              <a:rPr lang="en-US" sz="1400" dirty="0">
                <a:solidFill>
                  <a:srgbClr val="CCF0FE"/>
                </a:solidFill>
              </a:rPr>
              <a:t>Scott</a:t>
            </a:r>
          </a:p>
          <a:p>
            <a:pPr marL="742950" lvl="1" indent="-285750">
              <a:buFontTx/>
              <a:buChar char="-"/>
            </a:pPr>
            <a:r>
              <a:rPr lang="en-US" sz="1400" dirty="0">
                <a:solidFill>
                  <a:srgbClr val="CCF0FE"/>
                </a:solidFill>
              </a:rPr>
              <a:t>DTN NS can be just program-managed only. Scott doesn’t like a DTNNS for the entire SSI.</a:t>
            </a:r>
          </a:p>
          <a:p>
            <a:pPr marL="742950" lvl="1" indent="-285750">
              <a:buFontTx/>
              <a:buChar char="-"/>
            </a:pPr>
            <a:r>
              <a:rPr lang="en-US" sz="1400" dirty="0">
                <a:solidFill>
                  <a:srgbClr val="CCF0FE"/>
                </a:solidFill>
              </a:rPr>
              <a:t>Prefers distributed management; lots of little local networks coordinating among themselves to expand the network.</a:t>
            </a:r>
          </a:p>
          <a:p>
            <a:pPr lvl="2"/>
            <a:r>
              <a:rPr lang="en-US" sz="1200" dirty="0">
                <a:solidFill>
                  <a:srgbClr val="CCF0FE"/>
                </a:solidFill>
              </a:rPr>
              <a:t>(Leigh would refer again to slide one where it notes that “DTNNS info could be populated from SANA registries, something run by SANA or run by Programs or Management authorities for a Region -- The existence and mutability of this DB is key to future automation plans and DNAC.</a:t>
            </a:r>
            <a:r>
              <a:rPr lang="en-US" sz="1100" dirty="0">
                <a:solidFill>
                  <a:srgbClr val="CCF0FE"/>
                </a:solidFill>
              </a:rPr>
              <a:t>”)</a:t>
            </a:r>
          </a:p>
          <a:p>
            <a:pPr marL="285750" indent="-285750">
              <a:buFontTx/>
              <a:buChar char="-"/>
            </a:pPr>
            <a:r>
              <a:rPr lang="en-US" sz="1400" dirty="0">
                <a:solidFill>
                  <a:srgbClr val="CCF0FE"/>
                </a:solidFill>
              </a:rPr>
              <a:t>Ed</a:t>
            </a:r>
          </a:p>
          <a:p>
            <a:pPr marL="742950" lvl="1" indent="-285750">
              <a:buFontTx/>
              <a:buChar char="-"/>
            </a:pPr>
            <a:r>
              <a:rPr lang="en-US" sz="1400" dirty="0">
                <a:solidFill>
                  <a:srgbClr val="CCF0FE"/>
                </a:solidFill>
              </a:rPr>
              <a:t>Decentralization is key – domain or regional administration considerations need to be debated.</a:t>
            </a:r>
          </a:p>
          <a:p>
            <a:pPr marL="285750" indent="-285750">
              <a:buFontTx/>
              <a:buChar char="-"/>
            </a:pPr>
            <a:r>
              <a:rPr lang="en-US" sz="1400" dirty="0">
                <a:solidFill>
                  <a:srgbClr val="CCF0FE"/>
                </a:solidFill>
              </a:rPr>
              <a:t>Dave</a:t>
            </a:r>
          </a:p>
          <a:p>
            <a:pPr marL="742950" lvl="1" indent="-285750">
              <a:buFontTx/>
              <a:buChar char="-"/>
            </a:pPr>
            <a:r>
              <a:rPr lang="en-US" sz="1400" dirty="0">
                <a:solidFill>
                  <a:srgbClr val="CCF0FE"/>
                </a:solidFill>
              </a:rPr>
              <a:t>Luna Net is planning dedicated relay-only orbiters</a:t>
            </a:r>
          </a:p>
          <a:p>
            <a:pPr marL="742950" lvl="1" indent="-285750">
              <a:buFontTx/>
              <a:buChar char="-"/>
            </a:pPr>
            <a:r>
              <a:rPr lang="en-US" sz="1400" dirty="0">
                <a:solidFill>
                  <a:srgbClr val="CCF0FE"/>
                </a:solidFill>
              </a:rPr>
              <a:t>Need some example topologies / network architectures to explore</a:t>
            </a:r>
          </a:p>
          <a:p>
            <a:pPr marL="285750" indent="-285750">
              <a:buFontTx/>
              <a:buChar char="-"/>
            </a:pPr>
            <a:r>
              <a:rPr lang="en-US" sz="1400" dirty="0">
                <a:solidFill>
                  <a:srgbClr val="CCF0FE"/>
                </a:solidFill>
              </a:rPr>
              <a:t>Kaneko</a:t>
            </a:r>
          </a:p>
          <a:p>
            <a:pPr marL="742950" lvl="1" indent="-285750">
              <a:buFontTx/>
              <a:buChar char="-"/>
            </a:pPr>
            <a:r>
              <a:rPr lang="en-US" sz="1400" dirty="0">
                <a:solidFill>
                  <a:srgbClr val="CCF0FE"/>
                </a:solidFill>
              </a:rPr>
              <a:t>From a governance standpoint, global systems should minimize what needs to be managed</a:t>
            </a:r>
          </a:p>
          <a:p>
            <a:pPr marL="742950" lvl="1" indent="-285750">
              <a:buFontTx/>
              <a:buChar char="-"/>
            </a:pPr>
            <a:endParaRPr lang="en-US" sz="1400" dirty="0">
              <a:solidFill>
                <a:srgbClr val="CCF0FE"/>
              </a:solidFill>
            </a:endParaRPr>
          </a:p>
          <a:p>
            <a:pPr marL="742950" lvl="1" indent="-285750">
              <a:buFontTx/>
              <a:buChar char="-"/>
            </a:pPr>
            <a:endParaRPr lang="en-US" sz="1400" dirty="0">
              <a:solidFill>
                <a:srgbClr val="CCF0FE"/>
              </a:solidFill>
            </a:endParaRPr>
          </a:p>
          <a:p>
            <a:pPr marL="742950" lvl="1" indent="-285750">
              <a:buFontTx/>
              <a:buChar char="-"/>
            </a:pPr>
            <a:endParaRPr lang="en-US" sz="1400" dirty="0">
              <a:solidFill>
                <a:srgbClr val="CCF0FE"/>
              </a:solidFill>
            </a:endParaRPr>
          </a:p>
          <a:p>
            <a:pPr marL="285750" indent="-285750">
              <a:buFontTx/>
              <a:buChar char="-"/>
            </a:pPr>
            <a:endParaRPr lang="en-US" sz="1400" dirty="0">
              <a:solidFill>
                <a:srgbClr val="CCF0FE"/>
              </a:solidFill>
            </a:endParaRPr>
          </a:p>
          <a:p>
            <a:pPr marL="285750" indent="-285750">
              <a:buFontTx/>
              <a:buChar char="-"/>
            </a:pPr>
            <a:endParaRPr lang="en-US" sz="1400" dirty="0">
              <a:solidFill>
                <a:srgbClr val="CCF0FE"/>
              </a:solidFill>
            </a:endParaRPr>
          </a:p>
        </p:txBody>
      </p:sp>
    </p:spTree>
    <p:extLst>
      <p:ext uri="{BB962C8B-B14F-4D97-AF65-F5344CB8AC3E}">
        <p14:creationId xmlns:p14="http://schemas.microsoft.com/office/powerpoint/2010/main" val="4238496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TN Network Ops Con Discussion DTN NM&amp;CWG v1" id="{269847A5-84E2-4A4C-9210-7D3FB78DEBC6}" vid="{9BB367E6-D408-5A44-AF1E-38CC37E35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24889</TotalTime>
  <Words>429</Words>
  <Application>Microsoft Macintosh PowerPoint</Application>
  <PresentationFormat>Widescreen</PresentationFormat>
  <Paragraphs>48</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Helvetica</vt:lpstr>
      <vt:lpstr>Office Theme</vt:lpstr>
      <vt:lpstr>DTN Network Operations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DTN Network Operations </dc:title>
  <dc:creator>Leigh Torgerson</dc:creator>
  <cp:lastModifiedBy>Torgerson, J. Leigh (US 332C)</cp:lastModifiedBy>
  <cp:revision>87</cp:revision>
  <dcterms:created xsi:type="dcterms:W3CDTF">2020-03-03T16:28:30Z</dcterms:created>
  <dcterms:modified xsi:type="dcterms:W3CDTF">2022-06-15T23:42:50Z</dcterms:modified>
</cp:coreProperties>
</file>