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4">
  <p:sldMasterIdLst>
    <p:sldMasterId id="2147483649" r:id="rId4"/>
  </p:sldMasterIdLst>
  <p:notesMasterIdLst>
    <p:notesMasterId r:id="rId36"/>
  </p:notesMasterIdLst>
  <p:handoutMasterIdLst>
    <p:handoutMasterId r:id="rId37"/>
  </p:handoutMasterIdLst>
  <p:sldIdLst>
    <p:sldId id="256" r:id="rId5"/>
    <p:sldId id="528" r:id="rId6"/>
    <p:sldId id="539" r:id="rId7"/>
    <p:sldId id="533" r:id="rId8"/>
    <p:sldId id="540" r:id="rId9"/>
    <p:sldId id="556" r:id="rId10"/>
    <p:sldId id="543" r:id="rId11"/>
    <p:sldId id="544" r:id="rId12"/>
    <p:sldId id="545" r:id="rId13"/>
    <p:sldId id="542" r:id="rId14"/>
    <p:sldId id="548" r:id="rId15"/>
    <p:sldId id="546" r:id="rId16"/>
    <p:sldId id="547" r:id="rId17"/>
    <p:sldId id="549" r:id="rId18"/>
    <p:sldId id="550" r:id="rId19"/>
    <p:sldId id="551" r:id="rId20"/>
    <p:sldId id="552" r:id="rId21"/>
    <p:sldId id="553" r:id="rId22"/>
    <p:sldId id="554" r:id="rId23"/>
    <p:sldId id="555" r:id="rId24"/>
    <p:sldId id="557" r:id="rId25"/>
    <p:sldId id="558" r:id="rId26"/>
    <p:sldId id="560" r:id="rId27"/>
    <p:sldId id="559" r:id="rId28"/>
    <p:sldId id="561" r:id="rId29"/>
    <p:sldId id="562" r:id="rId30"/>
    <p:sldId id="563" r:id="rId31"/>
    <p:sldId id="564" r:id="rId32"/>
    <p:sldId id="565" r:id="rId33"/>
    <p:sldId id="566" r:id="rId34"/>
    <p:sldId id="567" r:id="rId35"/>
  </p:sldIdLst>
  <p:sldSz cx="9144000" cy="6858000" type="screen4x3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>
          <p15:clr>
            <a:srgbClr val="A4A3A4"/>
          </p15:clr>
        </p15:guide>
        <p15:guide id="2" pos="4160">
          <p15:clr>
            <a:srgbClr val="A4A3A4"/>
          </p15:clr>
        </p15:guide>
        <p15:guide id="3" pos="1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00"/>
    <a:srgbClr val="007A37"/>
    <a:srgbClr val="FF6699"/>
    <a:srgbClr val="FF9933"/>
    <a:srgbClr val="4899FF"/>
    <a:srgbClr val="FFFFFF"/>
    <a:srgbClr val="FFFF00"/>
    <a:srgbClr val="1B82FF"/>
    <a:srgbClr val="006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88" autoAdjust="0"/>
    <p:restoredTop sz="96423" autoAdjust="0"/>
  </p:normalViewPr>
  <p:slideViewPr>
    <p:cSldViewPr snapToGrid="0">
      <p:cViewPr varScale="1">
        <p:scale>
          <a:sx n="204" d="100"/>
          <a:sy n="204" d="100"/>
        </p:scale>
        <p:origin x="304" y="200"/>
      </p:cViewPr>
      <p:guideLst>
        <p:guide orient="horz" pos="2248"/>
        <p:guide pos="4160"/>
        <p:guide pos="152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51"/>
    </p:cViewPr>
  </p:sorterViewPr>
  <p:notesViewPr>
    <p:cSldViewPr snapToGrid="0">
      <p:cViewPr>
        <p:scale>
          <a:sx n="100" d="100"/>
          <a:sy n="100" d="100"/>
        </p:scale>
        <p:origin x="-2172" y="-72"/>
      </p:cViewPr>
      <p:guideLst>
        <p:guide orient="horz" pos="2929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735" cy="4645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659" tIns="45830" rIns="91659" bIns="45830" numCol="1" anchor="ctr" anchorCtr="0" compatLnSpc="1">
            <a:prstTxWarp prst="textNoShape">
              <a:avLst/>
            </a:prstTxWarp>
          </a:bodyPr>
          <a:lstStyle>
            <a:lvl1pPr defTabSz="91610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667" y="0"/>
            <a:ext cx="3037734" cy="4645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659" tIns="45830" rIns="91659" bIns="45830" numCol="1" anchor="ctr" anchorCtr="0" compatLnSpc="1">
            <a:prstTxWarp prst="textNoShape">
              <a:avLst/>
            </a:prstTxWarp>
          </a:bodyPr>
          <a:lstStyle>
            <a:lvl1pPr algn="r" defTabSz="916107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98"/>
            <a:ext cx="3037735" cy="4645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659" tIns="45830" rIns="91659" bIns="45830" numCol="1" anchor="b" anchorCtr="0" compatLnSpc="1">
            <a:prstTxWarp prst="textNoShape">
              <a:avLst/>
            </a:prstTxWarp>
          </a:bodyPr>
          <a:lstStyle>
            <a:lvl1pPr defTabSz="91610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667" y="8831898"/>
            <a:ext cx="3037734" cy="4645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659" tIns="45830" rIns="91659" bIns="45830" numCol="1" anchor="b" anchorCtr="0" compatLnSpc="1">
            <a:prstTxWarp prst="textNoShape">
              <a:avLst/>
            </a:prstTxWarp>
          </a:bodyPr>
          <a:lstStyle>
            <a:lvl1pPr algn="r" defTabSz="916107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8D93F47-F43B-4A5A-AB97-72A411C4099E}" type="slidenum">
              <a:rPr lang="en-GB"/>
              <a:pPr>
                <a:defRPr/>
              </a:pPr>
              <a:t>‹#›</a:t>
            </a:fld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4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735" cy="4645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659" tIns="45830" rIns="91659" bIns="45830" numCol="1" anchor="ctr" anchorCtr="0" compatLnSpc="1">
            <a:prstTxWarp prst="textNoShape">
              <a:avLst/>
            </a:prstTxWarp>
          </a:bodyPr>
          <a:lstStyle>
            <a:lvl1pPr defTabSz="91610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667" y="0"/>
            <a:ext cx="3037734" cy="4645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659" tIns="45830" rIns="91659" bIns="45830" numCol="1" anchor="ctr" anchorCtr="0" compatLnSpc="1">
            <a:prstTxWarp prst="textNoShape">
              <a:avLst/>
            </a:prstTxWarp>
          </a:bodyPr>
          <a:lstStyle>
            <a:lvl1pPr algn="r" defTabSz="91610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3437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4525" y="4415156"/>
            <a:ext cx="6541350" cy="41836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898"/>
            <a:ext cx="3037735" cy="4645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659" tIns="45830" rIns="91659" bIns="45830" numCol="1" anchor="b" anchorCtr="0" compatLnSpc="1">
            <a:prstTxWarp prst="textNoShape">
              <a:avLst/>
            </a:prstTxWarp>
          </a:bodyPr>
          <a:lstStyle>
            <a:lvl1pPr defTabSz="91610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667" y="8831898"/>
            <a:ext cx="3037734" cy="4645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659" tIns="45830" rIns="91659" bIns="45830" numCol="1" anchor="b" anchorCtr="0" compatLnSpc="1">
            <a:prstTxWarp prst="textNoShape">
              <a:avLst/>
            </a:prstTxWarp>
          </a:bodyPr>
          <a:lstStyle>
            <a:lvl1pPr algn="r" defTabSz="916107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1EB9808-2A34-48DA-AD52-BB4BDA6E4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23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6107">
              <a:defRPr sz="2000">
                <a:solidFill>
                  <a:schemeClr val="bg1"/>
                </a:solidFill>
                <a:latin typeface="Arial" charset="0"/>
              </a:defRPr>
            </a:lvl1pPr>
            <a:lvl2pPr marL="741761" indent="-285293" defTabSz="916107"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1171" indent="-228234" defTabSz="916107">
              <a:defRPr sz="2000">
                <a:solidFill>
                  <a:schemeClr val="bg1"/>
                </a:solidFill>
                <a:latin typeface="Arial" charset="0"/>
              </a:defRPr>
            </a:lvl3pPr>
            <a:lvl4pPr marL="1597640" indent="-228234" defTabSz="916107"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4108" indent="-228234" defTabSz="916107"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0577" indent="-228234" defTabSz="91610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67045" indent="-228234" defTabSz="91610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3514" indent="-228234" defTabSz="91610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79982" indent="-228234" defTabSz="91610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7D3A694C-9B91-49DD-8A48-1A4C24487A4E}" type="slidenum">
              <a:rPr lang="en-GB" altLang="en-US" sz="1200">
                <a:solidFill>
                  <a:schemeClr val="tx1"/>
                </a:solidFill>
              </a:rPr>
              <a:pPr/>
              <a:t>1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4813"/>
            <a:ext cx="316706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843213" y="2781300"/>
            <a:ext cx="6048375" cy="66675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3573463"/>
            <a:ext cx="6018212" cy="496887"/>
          </a:xfrm>
        </p:spPr>
        <p:txBody>
          <a:bodyPr lIns="91435" tIns="45718"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597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8A1F-41BA-4A9C-8E29-404304D11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91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013" y="260350"/>
            <a:ext cx="1555750" cy="5608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4519613" cy="5608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4F18-412B-487B-AD22-1733DAA4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911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EF428-CDC8-4F7A-BAE8-5FA134E3D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21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D3C6-2CAC-4403-B5FF-40B9D9121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698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18907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2500" y="1341438"/>
            <a:ext cx="18923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A37FA-B176-4A36-842B-7F29A4CB4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47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54D6-3BFE-4E84-8CBC-529CDF485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236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C762-EBE4-43E4-AD09-F4E6B7E32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247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DC36-AAC3-4E8D-82F7-623833A08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528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B43F-09A1-4F47-AD39-C9DB7066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00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9A640-26D9-469E-9313-9699C03FA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056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3935412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8000" tIns="288000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62277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0" y="6613525"/>
            <a:ext cx="2249488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000" i="1">
                <a:solidFill>
                  <a:schemeClr val="tx1"/>
                </a:solidFill>
              </a:rPr>
              <a:t>www.ccsds.org</a:t>
            </a:r>
            <a:endParaRPr lang="en-GB" sz="1000" i="1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097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AB33348-EFC2-4780-A34E-D2A7EB749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13"/>
          <p:cNvSpPr>
            <a:spLocks noChangeArrowheads="1"/>
          </p:cNvSpPr>
          <p:nvPr userDrawn="1"/>
        </p:nvSpPr>
        <p:spPr bwMode="auto">
          <a:xfrm>
            <a:off x="0" y="981075"/>
            <a:ext cx="9144000" cy="746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Char char="o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2409825"/>
            <a:ext cx="7442200" cy="197205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/>
              <a:t>Space Communications Cross Support – Architecture Definition Document (SCCS-ARD) 5-Year Refresh</a:t>
            </a:r>
            <a:endParaRPr lang="en-GB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22313" y="4535786"/>
            <a:ext cx="7594600" cy="1515697"/>
          </a:xfrm>
        </p:spPr>
        <p:txBody>
          <a:bodyPr/>
          <a:lstStyle/>
          <a:p>
            <a:pPr algn="ctr">
              <a:lnSpc>
                <a:spcPct val="80000"/>
              </a:lnSpc>
              <a:tabLst>
                <a:tab pos="3200400" algn="l"/>
              </a:tabLst>
            </a:pPr>
            <a:r>
              <a:rPr lang="en-US" altLang="en-US" sz="1400" dirty="0"/>
              <a:t>SEA SAWG</a:t>
            </a:r>
          </a:p>
          <a:p>
            <a:pPr algn="ctr">
              <a:lnSpc>
                <a:spcPct val="80000"/>
              </a:lnSpc>
              <a:tabLst>
                <a:tab pos="3200400" algn="l"/>
              </a:tabLst>
            </a:pPr>
            <a:r>
              <a:rPr lang="en-US" altLang="en-US" sz="1400" dirty="0"/>
              <a:t>23 June 2021</a:t>
            </a:r>
          </a:p>
          <a:p>
            <a:pPr algn="ctr">
              <a:lnSpc>
                <a:spcPct val="80000"/>
              </a:lnSpc>
              <a:tabLst>
                <a:tab pos="3200400" algn="l"/>
              </a:tabLst>
            </a:pPr>
            <a:endParaRPr lang="en-US" altLang="en-US" sz="1400" dirty="0"/>
          </a:p>
          <a:p>
            <a:pPr algn="ctr">
              <a:lnSpc>
                <a:spcPct val="80000"/>
              </a:lnSpc>
              <a:tabLst>
                <a:tab pos="3200400" algn="l"/>
              </a:tabLst>
            </a:pPr>
            <a:r>
              <a:rPr lang="en-US" altLang="en-US" sz="1400" i="1" dirty="0"/>
              <a:t>Peter Shames/ JPL</a:t>
            </a:r>
          </a:p>
          <a:p>
            <a:pPr algn="ctr">
              <a:lnSpc>
                <a:spcPct val="80000"/>
              </a:lnSpc>
              <a:tabLst>
                <a:tab pos="3200400" algn="l"/>
              </a:tabLst>
            </a:pPr>
            <a:r>
              <a:rPr lang="en-US" altLang="en-US" sz="1400" i="1" dirty="0"/>
              <a:t>John Pietras/ Global Science and Technology, Inc.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600" y="871538"/>
            <a:ext cx="9042400" cy="5818511"/>
          </a:xfrm>
        </p:spPr>
        <p:txBody>
          <a:bodyPr/>
          <a:lstStyle/>
          <a:p>
            <a:r>
              <a:rPr lang="en-US" sz="1800" dirty="0"/>
              <a:t>ARD section 6 tables in version 1</a:t>
            </a:r>
          </a:p>
          <a:p>
            <a:pPr lvl="1"/>
            <a:r>
              <a:rPr lang="en-US" sz="1600" dirty="0"/>
              <a:t>Table 6-1: Referenced Communications Protocols</a:t>
            </a:r>
          </a:p>
          <a:p>
            <a:pPr lvl="1"/>
            <a:r>
              <a:rPr lang="en-US" sz="1600" dirty="0"/>
              <a:t>Table 6-2: Referenced Cross Support Protocols </a:t>
            </a:r>
          </a:p>
          <a:p>
            <a:pPr lvl="1"/>
            <a:r>
              <a:rPr lang="en-US" sz="1600" dirty="0"/>
              <a:t>Table 6-3: Referenced Security Protocols</a:t>
            </a:r>
          </a:p>
          <a:p>
            <a:pPr lvl="1"/>
            <a:r>
              <a:rPr lang="en-US" sz="1600" dirty="0"/>
              <a:t>Table 6-4: Required and Optional ABA ESLT Terrestrial Side Protocols</a:t>
            </a:r>
          </a:p>
          <a:p>
            <a:pPr lvl="1"/>
            <a:r>
              <a:rPr lang="en-US" sz="1600" dirty="0"/>
              <a:t>Table 6-5: Required and Optional ABA ESLT Space Side Protocols</a:t>
            </a:r>
          </a:p>
          <a:p>
            <a:r>
              <a:rPr lang="en-US" sz="1800" dirty="0"/>
              <a:t>Tables 6-4 and 6-5 have been reorganized to accommodate additional space communications services, radiometric services, and multiple service management data entities </a:t>
            </a:r>
            <a:r>
              <a:rPr lang="en-US" sz="1600" dirty="0"/>
              <a:t>Table 6-1: Referenced Communications Protocols</a:t>
            </a:r>
          </a:p>
          <a:p>
            <a:pPr lvl="1"/>
            <a:r>
              <a:rPr lang="en-US" sz="1600" dirty="0"/>
              <a:t>Table 6-4: Terrestrial Side Protocols for ABA ESLT Space Communications Services</a:t>
            </a:r>
          </a:p>
          <a:p>
            <a:pPr lvl="1"/>
            <a:r>
              <a:rPr lang="en-US" sz="1600" dirty="0"/>
              <a:t>Table 6-5: Terrestrial Side Protocols for ABA ESLT File-Oriented Space Communications Services </a:t>
            </a:r>
          </a:p>
          <a:p>
            <a:pPr lvl="1"/>
            <a:r>
              <a:rPr lang="en-US" sz="1600" dirty="0"/>
              <a:t>Table 6-6: Terrestrial Side Protocols for ABA ESLT Radiometric Data Services </a:t>
            </a:r>
          </a:p>
          <a:p>
            <a:pPr lvl="1"/>
            <a:r>
              <a:rPr lang="en-US" sz="1600" dirty="0"/>
              <a:t>Table 6-7: Information Entities and Terrestrial Side Protocols for ABA ESLT for Service Management </a:t>
            </a:r>
          </a:p>
          <a:p>
            <a:pPr lvl="1"/>
            <a:r>
              <a:rPr lang="en-US" sz="1600" dirty="0"/>
              <a:t>Table 6-8: Space Side Protocols for ABA ESLT Space Communications Services</a:t>
            </a:r>
          </a:p>
          <a:p>
            <a:pPr lvl="1"/>
            <a:r>
              <a:rPr lang="en-US" sz="1600" dirty="0"/>
              <a:t>Table 6-9: Space Side Protocols for ABA ESLT File-Oriented Space Communications Services</a:t>
            </a:r>
          </a:p>
          <a:p>
            <a:pPr lvl="1"/>
            <a:r>
              <a:rPr lang="en-US" sz="1600" dirty="0"/>
              <a:t>Table 6-10: Space Side Protocols for ABA ESLT Radiometric Data Services</a:t>
            </a:r>
          </a:p>
          <a:p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6913983" cy="611188"/>
          </a:xfrm>
        </p:spPr>
        <p:txBody>
          <a:bodyPr/>
          <a:lstStyle/>
          <a:p>
            <a:r>
              <a:rPr lang="en-US" sz="2400" dirty="0"/>
              <a:t>Consolidating Protocol Requirements into Section 6 (1 of 2)</a:t>
            </a:r>
          </a:p>
        </p:txBody>
      </p:sp>
    </p:spTree>
    <p:extLst>
      <p:ext uri="{BB962C8B-B14F-4D97-AF65-F5344CB8AC3E}">
        <p14:creationId xmlns:p14="http://schemas.microsoft.com/office/powerpoint/2010/main" val="20679513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046758"/>
            <a:ext cx="8355012" cy="4271962"/>
          </a:xfrm>
        </p:spPr>
        <p:txBody>
          <a:bodyPr/>
          <a:lstStyle/>
          <a:p>
            <a:r>
              <a:rPr lang="en-US" sz="2000" dirty="0"/>
              <a:t>Tables use PICS Proforma-inspired optional and conditional designations to define permissible and recommended combinations</a:t>
            </a:r>
          </a:p>
          <a:p>
            <a:pPr lvl="1"/>
            <a:r>
              <a:rPr lang="en-US" sz="1800" dirty="0"/>
              <a:t>M: mandatory</a:t>
            </a:r>
          </a:p>
          <a:p>
            <a:pPr lvl="1"/>
            <a:r>
              <a:rPr lang="en-US" sz="1800" dirty="0"/>
              <a:t>N/A (or blank/empty): not applicable</a:t>
            </a:r>
          </a:p>
          <a:p>
            <a:pPr lvl="1"/>
            <a:r>
              <a:rPr lang="en-US" sz="1800" dirty="0"/>
              <a:t>O: optional</a:t>
            </a:r>
          </a:p>
          <a:p>
            <a:pPr lvl="1"/>
            <a:r>
              <a:rPr lang="en-US" sz="1800" dirty="0"/>
              <a:t>O&lt;n&gt;: optional, but support from at least one of the group of options labeled by the same numerical index &lt;n&gt; is required</a:t>
            </a:r>
          </a:p>
          <a:p>
            <a:pPr lvl="1"/>
            <a:r>
              <a:rPr lang="en-US" sz="1800" dirty="0"/>
              <a:t>R&lt;n&gt;: the recommended option of a group of options labeled by the same index &lt;n&gt; (if and as appropriate)*</a:t>
            </a:r>
          </a:p>
          <a:p>
            <a:pPr lvl="1"/>
            <a:r>
              <a:rPr lang="en-US" sz="1800" dirty="0"/>
              <a:t>C&lt;m&gt;: conditional as defined in corresponding expression below the table</a:t>
            </a:r>
          </a:p>
          <a:p>
            <a:pPr lvl="1"/>
            <a:r>
              <a:rPr lang="en-US" sz="1800" dirty="0"/>
              <a:t>N[&lt;p&gt;]: A note that contains additional information, qualification, or clarification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6913983" cy="611188"/>
          </a:xfrm>
        </p:spPr>
        <p:txBody>
          <a:bodyPr/>
          <a:lstStyle/>
          <a:p>
            <a:r>
              <a:rPr lang="en-US" sz="2400" dirty="0"/>
              <a:t>Consolidating Protocol Requirements into Section 6 (2 of 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136" y="5499100"/>
            <a:ext cx="7923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*Options that are identified, but that do not carry the “recommended” 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label, still satisfy the requirement and may be implemented for 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other reasons (such as compatibility with or ease of use for legacy users)</a:t>
            </a:r>
          </a:p>
        </p:txBody>
      </p:sp>
    </p:spTree>
    <p:extLst>
      <p:ext uri="{BB962C8B-B14F-4D97-AF65-F5344CB8AC3E}">
        <p14:creationId xmlns:p14="http://schemas.microsoft.com/office/powerpoint/2010/main" val="3529549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6913983" cy="611188"/>
          </a:xfrm>
        </p:spPr>
        <p:txBody>
          <a:bodyPr/>
          <a:lstStyle/>
          <a:p>
            <a:pPr lvl="1"/>
            <a:r>
              <a:rPr lang="en-US" sz="2000" dirty="0"/>
              <a:t>Table 6-4: Terrestrial Side Protocols ABA ESLT Space Communications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/>
          <a:stretch/>
        </p:blipFill>
        <p:spPr>
          <a:xfrm>
            <a:off x="290443" y="1139686"/>
            <a:ext cx="8355923" cy="5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17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7378700" cy="611188"/>
          </a:xfrm>
        </p:spPr>
        <p:txBody>
          <a:bodyPr/>
          <a:lstStyle/>
          <a:p>
            <a:r>
              <a:rPr lang="en-US" sz="2000" dirty="0"/>
              <a:t>Table 6-5: Terrestrial Side Protocols for ABA ESLT File-Oriented Space Communications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1" r="42128"/>
          <a:stretch/>
        </p:blipFill>
        <p:spPr>
          <a:xfrm>
            <a:off x="0" y="1539288"/>
            <a:ext cx="9046870" cy="349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4" t="35678" r="-1" b="30624"/>
          <a:stretch/>
        </p:blipFill>
        <p:spPr>
          <a:xfrm>
            <a:off x="1051891" y="5078101"/>
            <a:ext cx="3328656" cy="1250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9131" y="5274211"/>
            <a:ext cx="3439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viability of the CFDP </a:t>
            </a:r>
          </a:p>
          <a:p>
            <a:r>
              <a:rPr lang="en-US" dirty="0">
                <a:solidFill>
                  <a:srgbClr val="FF0000"/>
                </a:solidFill>
              </a:rPr>
              <a:t>Forward File and Return File </a:t>
            </a:r>
          </a:p>
          <a:p>
            <a:r>
              <a:rPr lang="en-US" dirty="0">
                <a:solidFill>
                  <a:srgbClr val="FF0000"/>
                </a:solidFill>
              </a:rPr>
              <a:t>services is being explored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084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Table 6-6: Terrestrial Side Protocols for ABA ESLT Radiometric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9" r="40123"/>
          <a:stretch/>
        </p:blipFill>
        <p:spPr>
          <a:xfrm>
            <a:off x="1121484" y="1104900"/>
            <a:ext cx="6587416" cy="449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1" t="49612" b="22419"/>
          <a:stretch/>
        </p:blipFill>
        <p:spPr>
          <a:xfrm>
            <a:off x="4457700" y="5630070"/>
            <a:ext cx="2447614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418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3" r="6092" b="5809"/>
          <a:stretch/>
        </p:blipFill>
        <p:spPr>
          <a:xfrm>
            <a:off x="1115455" y="5592417"/>
            <a:ext cx="6470819" cy="1139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7010400" cy="611188"/>
          </a:xfrm>
        </p:spPr>
        <p:txBody>
          <a:bodyPr/>
          <a:lstStyle/>
          <a:p>
            <a:r>
              <a:rPr lang="en-US" sz="2000" dirty="0"/>
              <a:t>Table 6-7: Service Management Information Entities and Terrestrial Side Protocols for ABA ESLT (1 of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" r="34638" b="-566"/>
          <a:stretch/>
        </p:blipFill>
        <p:spPr>
          <a:xfrm>
            <a:off x="227559" y="1068529"/>
            <a:ext cx="6718691" cy="4523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6" t="13807" r="1" b="44193"/>
          <a:stretch/>
        </p:blipFill>
        <p:spPr>
          <a:xfrm>
            <a:off x="6934753" y="1876771"/>
            <a:ext cx="2209247" cy="19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968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7010400" cy="611188"/>
          </a:xfrm>
        </p:spPr>
        <p:txBody>
          <a:bodyPr/>
          <a:lstStyle/>
          <a:p>
            <a:r>
              <a:rPr lang="en-US" sz="2000" dirty="0"/>
              <a:t>Table 6-7: Service Management Information Entities and Terrestrial Side Protocols for ABA ESLT (2 of 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9" y="1625600"/>
            <a:ext cx="8742074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174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dirty="0"/>
              <a:t>Table 6-8: Space Side Protocols for ABA ESLT Space Communications Services (1 of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" r="38890"/>
          <a:stretch/>
        </p:blipFill>
        <p:spPr>
          <a:xfrm>
            <a:off x="0" y="1322574"/>
            <a:ext cx="6376095" cy="5154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5"/>
          <a:stretch/>
        </p:blipFill>
        <p:spPr>
          <a:xfrm>
            <a:off x="6401495" y="1307019"/>
            <a:ext cx="2577741" cy="51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114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6227763" cy="611188"/>
          </a:xfrm>
        </p:spPr>
        <p:txBody>
          <a:bodyPr/>
          <a:lstStyle/>
          <a:p>
            <a:pPr lvl="1"/>
            <a:r>
              <a:rPr lang="en-US" sz="2000" dirty="0"/>
              <a:t>Table 6-8: Space Side Protocols for ABA ESLT Space Communications Services (2 of 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92"/>
          <a:stretch/>
        </p:blipFill>
        <p:spPr>
          <a:xfrm>
            <a:off x="319367" y="1151671"/>
            <a:ext cx="5433733" cy="5617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7" t="65380" b="23527"/>
          <a:stretch/>
        </p:blipFill>
        <p:spPr>
          <a:xfrm>
            <a:off x="6227763" y="4864100"/>
            <a:ext cx="263938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315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dirty="0"/>
              <a:t>Table 6-9: Space Side Protocols for ABA ESLT File-Oriented Space Communications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"/>
          <a:stretch/>
        </p:blipFill>
        <p:spPr>
          <a:xfrm>
            <a:off x="365554" y="1039782"/>
            <a:ext cx="6746446" cy="5818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9406" y="2009899"/>
            <a:ext cx="24945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viability of the</a:t>
            </a:r>
          </a:p>
          <a:p>
            <a:r>
              <a:rPr lang="en-US" dirty="0">
                <a:solidFill>
                  <a:srgbClr val="FF0000"/>
                </a:solidFill>
              </a:rPr>
              <a:t>CFDP Forward </a:t>
            </a:r>
          </a:p>
          <a:p>
            <a:r>
              <a:rPr lang="en-US" dirty="0">
                <a:solidFill>
                  <a:srgbClr val="FF0000"/>
                </a:solidFill>
              </a:rPr>
              <a:t>File and Return File </a:t>
            </a:r>
          </a:p>
          <a:p>
            <a:r>
              <a:rPr lang="en-US" dirty="0">
                <a:solidFill>
                  <a:srgbClr val="FF0000"/>
                </a:solidFill>
              </a:rPr>
              <a:t>services is being</a:t>
            </a:r>
          </a:p>
          <a:p>
            <a:r>
              <a:rPr lang="en-US" dirty="0">
                <a:solidFill>
                  <a:srgbClr val="FF0000"/>
                </a:solidFill>
              </a:rPr>
              <a:t>explored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063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Briefing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7" y="1341438"/>
            <a:ext cx="7844939" cy="4527550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Range of SCCS-ARD update topics</a:t>
            </a:r>
          </a:p>
          <a:p>
            <a:r>
              <a:rPr lang="en-US" dirty="0"/>
              <a:t>Progress to-date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798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dirty="0"/>
              <a:t>Table 6-10: Space Side Protocols for ABA ESLT Radiometric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7"/>
          <a:stretch/>
        </p:blipFill>
        <p:spPr>
          <a:xfrm>
            <a:off x="167749" y="1511301"/>
            <a:ext cx="8607951" cy="46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4637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Variable-Coded Modulation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998538"/>
            <a:ext cx="8443912" cy="5414962"/>
          </a:xfrm>
        </p:spPr>
        <p:txBody>
          <a:bodyPr/>
          <a:lstStyle/>
          <a:p>
            <a:r>
              <a:rPr lang="en-US" dirty="0"/>
              <a:t>VCM allows for combinations of coding and modulation that can be dynamically altered to adjust for changes in propagation environment</a:t>
            </a:r>
          </a:p>
          <a:p>
            <a:r>
              <a:rPr lang="en-US" dirty="0"/>
              <a:t>CCSDS has 3 VCM standards</a:t>
            </a:r>
          </a:p>
          <a:p>
            <a:pPr lvl="1"/>
            <a:r>
              <a:rPr lang="en-US" i="1" dirty="0"/>
              <a:t>Flexible Advanced Coding and Modulation Scheme for High Rate Telemetry Applications</a:t>
            </a:r>
            <a:r>
              <a:rPr lang="en-US" dirty="0"/>
              <a:t> (CCSDS 131.2-B-1, Match 2012)), commonly referred to as Serially Concatenated Convolutional (Turbo) Code (SCCC)</a:t>
            </a:r>
          </a:p>
          <a:p>
            <a:pPr lvl="1"/>
            <a:r>
              <a:rPr lang="en-US" i="1" dirty="0"/>
              <a:t>CCSDS Space Link Protocols over ETSI DVB-S2 Standard</a:t>
            </a:r>
            <a:r>
              <a:rPr lang="en-US" dirty="0"/>
              <a:t> (CCSDS 131.3-B-1, March 2013)</a:t>
            </a:r>
          </a:p>
          <a:p>
            <a:pPr lvl="1"/>
            <a:r>
              <a:rPr lang="en-US" i="1" dirty="0"/>
              <a:t>Variable Coded Modulation Protocols</a:t>
            </a:r>
            <a:r>
              <a:rPr lang="en-US" dirty="0"/>
              <a:t> (CCSDS 431.1-B-1, February 2021)</a:t>
            </a:r>
          </a:p>
          <a:p>
            <a:pPr lvl="2"/>
            <a:r>
              <a:rPr lang="en-US" dirty="0"/>
              <a:t>Combines SCCC and CCSDS over DVB-S2 and allows their modulation and signaling schemes to be used with CCSDS Turbo and LDPC codes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405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938"/>
            <a:ext cx="8710612" cy="5160962"/>
          </a:xfrm>
        </p:spPr>
        <p:txBody>
          <a:bodyPr/>
          <a:lstStyle/>
          <a:p>
            <a:r>
              <a:rPr lang="en-US" dirty="0"/>
              <a:t>The first issues of the 3 CCSDS VCM books imply that they specify (by reference) the full physical layer in addition to the sync and coding sublayer</a:t>
            </a:r>
          </a:p>
          <a:p>
            <a:pPr lvl="1"/>
            <a:r>
              <a:rPr lang="en-US" dirty="0"/>
              <a:t>Subsequent correspondence between the SEA-SAWG and SLS-C&amp;S WG clarifies that these VCM books only specify the modulation schemes of the physical layer</a:t>
            </a:r>
          </a:p>
          <a:p>
            <a:pPr lvl="2"/>
            <a:r>
              <a:rPr lang="en-US" dirty="0"/>
              <a:t>CCSDS RF and Modulation (CCSDS 401.0) is still assumed to specify the other aspects of RF waveform generation and reception</a:t>
            </a:r>
          </a:p>
          <a:p>
            <a:pPr lvl="1"/>
            <a:r>
              <a:rPr lang="en-US" dirty="0"/>
              <a:t>The 3 CCSDS VCM books have Technical Corrigenda in-process that address this ambiguity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6227763" cy="611188"/>
          </a:xfrm>
        </p:spPr>
        <p:txBody>
          <a:bodyPr/>
          <a:lstStyle/>
          <a:p>
            <a:r>
              <a:rPr lang="en-US" sz="2400" dirty="0"/>
              <a:t>Variable-Coded Modulation (2 of 2)</a:t>
            </a:r>
          </a:p>
        </p:txBody>
      </p:sp>
    </p:spTree>
    <p:extLst>
      <p:ext uri="{BB962C8B-B14F-4D97-AF65-F5344CB8AC3E}">
        <p14:creationId xmlns:p14="http://schemas.microsoft.com/office/powerpoint/2010/main" val="22120776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7476565" cy="611188"/>
          </a:xfrm>
        </p:spPr>
        <p:txBody>
          <a:bodyPr/>
          <a:lstStyle/>
          <a:p>
            <a:r>
              <a:rPr lang="en-US" sz="2400" dirty="0"/>
              <a:t>VCM Suite Details, Revised Diagram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2558" r="8373" b="4418"/>
          <a:stretch/>
        </p:blipFill>
        <p:spPr>
          <a:xfrm>
            <a:off x="0" y="1127051"/>
            <a:ext cx="8943164" cy="53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770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1776" y="248453"/>
            <a:ext cx="62277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D0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D0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D0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D0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D0A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D0A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D0A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D0A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D0A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All Stacks Diagram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615597" y="3378771"/>
            <a:ext cx="10082" cy="285899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7900775" y="3961406"/>
            <a:ext cx="0" cy="21897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6957" y="4978970"/>
            <a:ext cx="1143000" cy="1065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latin typeface="Times" pitchFamily="2" charset="0"/>
              </a:rPr>
              <a:t>Prox-1 Space Link Protocol — Physical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3095" y="2526284"/>
            <a:ext cx="10668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Times"/>
                <a:ea typeface="+mn-ea"/>
                <a:cs typeface="Times"/>
              </a:rPr>
              <a:t>AOS Space Data Link Protocol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902" y="2517990"/>
            <a:ext cx="1143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latin typeface="Times" pitchFamily="2" charset="0"/>
              </a:rPr>
              <a:t>Prox-1 Space Link Protocol — Data Link Layer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0115" y="1438846"/>
            <a:ext cx="1120775" cy="415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Times"/>
                <a:ea typeface="+mn-ea"/>
                <a:cs typeface="Times"/>
              </a:rPr>
              <a:t>Encapsulation Packet Protocol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9915" y="1438846"/>
            <a:ext cx="1077913" cy="422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Times"/>
                <a:ea typeface="+mn-ea"/>
                <a:cs typeface="Times"/>
              </a:rPr>
              <a:t>Space Packet Protocol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8960" y="2495804"/>
            <a:ext cx="1077913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Times"/>
                <a:ea typeface="+mn-ea"/>
                <a:cs typeface="Times"/>
              </a:rPr>
              <a:t>TC Space Data Link Protocol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389508" y="4826571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798715" y="2159571"/>
            <a:ext cx="0" cy="115114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79263" y="2975190"/>
            <a:ext cx="0" cy="13716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stCxn id="13" idx="2"/>
          </p:cNvCxnSpPr>
          <p:nvPr/>
        </p:nvCxnSpPr>
        <p:spPr>
          <a:xfrm>
            <a:off x="4130503" y="1854771"/>
            <a:ext cx="0" cy="381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  <a:endCxn id="15" idx="0"/>
          </p:cNvCxnSpPr>
          <p:nvPr/>
        </p:nvCxnSpPr>
        <p:spPr>
          <a:xfrm flipH="1">
            <a:off x="2488710" y="1833816"/>
            <a:ext cx="0" cy="6619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2579515" y="2235771"/>
            <a:ext cx="5105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465715" y="2159571"/>
            <a:ext cx="0" cy="3619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10"/>
          <p:cNvSpPr txBox="1">
            <a:spLocks noChangeArrowheads="1"/>
          </p:cNvSpPr>
          <p:nvPr/>
        </p:nvSpPr>
        <p:spPr bwMode="auto">
          <a:xfrm>
            <a:off x="903115" y="2486596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Times" panose="02020603050405020304" pitchFamily="18" charset="0"/>
              </a:rPr>
              <a:t>Data Link Protocol Sublayer</a:t>
            </a:r>
          </a:p>
        </p:txBody>
      </p:sp>
      <p:sp>
        <p:nvSpPr>
          <p:cNvPr id="24" name="TextBox 210"/>
          <p:cNvSpPr txBox="1">
            <a:spLocks noChangeArrowheads="1"/>
          </p:cNvSpPr>
          <p:nvPr/>
        </p:nvSpPr>
        <p:spPr bwMode="auto">
          <a:xfrm>
            <a:off x="806278" y="4258246"/>
            <a:ext cx="1087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Times" panose="02020603050405020304" pitchFamily="18" charset="0"/>
              </a:rPr>
              <a:t>Synchronization and Channel Coding Sublayer</a:t>
            </a:r>
          </a:p>
        </p:txBody>
      </p:sp>
      <p:sp>
        <p:nvSpPr>
          <p:cNvPr id="25" name="TextBox 210"/>
          <p:cNvSpPr txBox="1">
            <a:spLocks noChangeArrowheads="1"/>
          </p:cNvSpPr>
          <p:nvPr/>
        </p:nvSpPr>
        <p:spPr bwMode="auto">
          <a:xfrm>
            <a:off x="806278" y="5096446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Times" panose="02020603050405020304" pitchFamily="18" charset="0"/>
              </a:rPr>
              <a:t>Physical Layer</a:t>
            </a:r>
          </a:p>
        </p:txBody>
      </p:sp>
      <p:sp>
        <p:nvSpPr>
          <p:cNvPr id="26" name="TextBox 210"/>
          <p:cNvSpPr txBox="1">
            <a:spLocks noChangeArrowheads="1"/>
          </p:cNvSpPr>
          <p:nvPr/>
        </p:nvSpPr>
        <p:spPr bwMode="auto">
          <a:xfrm>
            <a:off x="903115" y="1515046"/>
            <a:ext cx="106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Times" panose="02020603050405020304" pitchFamily="18" charset="0"/>
              </a:rPr>
              <a:t>Upper layers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84715" y="1183619"/>
            <a:ext cx="871537" cy="606127"/>
            <a:chOff x="6084715" y="1183619"/>
            <a:chExt cx="871537" cy="606127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086302" y="1240769"/>
              <a:ext cx="163513" cy="920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29" name="TextBox 210"/>
            <p:cNvSpPr txBox="1">
              <a:spLocks noChangeArrowheads="1"/>
            </p:cNvSpPr>
            <p:nvPr/>
          </p:nvSpPr>
          <p:spPr bwMode="auto">
            <a:xfrm>
              <a:off x="6222827" y="1183619"/>
              <a:ext cx="6572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>
                  <a:latin typeface="Times" panose="02020603050405020304" pitchFamily="18" charset="0"/>
                </a:rPr>
                <a:t>Blue book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84715" y="1383644"/>
              <a:ext cx="165100" cy="920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31" name="TextBox 218"/>
            <p:cNvSpPr txBox="1">
              <a:spLocks noChangeArrowheads="1"/>
            </p:cNvSpPr>
            <p:nvPr/>
          </p:nvSpPr>
          <p:spPr bwMode="auto">
            <a:xfrm>
              <a:off x="6222827" y="1328081"/>
              <a:ext cx="7334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 dirty="0">
                  <a:latin typeface="Times" panose="02020603050405020304" pitchFamily="18" charset="0"/>
                </a:rPr>
                <a:t>Mixed CCSDS/ non-CCSDS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151515" y="2522203"/>
            <a:ext cx="1219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Times"/>
                <a:ea typeface="+mn-ea"/>
                <a:cs typeface="Times"/>
              </a:rPr>
              <a:t>Unified Space Data Link Protocol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3686955" y="3317811"/>
            <a:ext cx="112131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4889253" y="3363839"/>
            <a:ext cx="0" cy="287393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15" idx="2"/>
            <a:endCxn id="60" idx="0"/>
          </p:cNvCxnSpPr>
          <p:nvPr/>
        </p:nvCxnSpPr>
        <p:spPr>
          <a:xfrm>
            <a:off x="2487917" y="2876804"/>
            <a:ext cx="1615" cy="14389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11" idx="2"/>
          </p:cNvCxnSpPr>
          <p:nvPr/>
        </p:nvCxnSpPr>
        <p:spPr>
          <a:xfrm>
            <a:off x="5086495" y="2907284"/>
            <a:ext cx="0" cy="68899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stCxn id="32" idx="2"/>
          </p:cNvCxnSpPr>
          <p:nvPr/>
        </p:nvCxnSpPr>
        <p:spPr>
          <a:xfrm>
            <a:off x="7761115" y="2903203"/>
            <a:ext cx="0" cy="9810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endCxn id="11" idx="0"/>
          </p:cNvCxnSpPr>
          <p:nvPr/>
        </p:nvCxnSpPr>
        <p:spPr>
          <a:xfrm>
            <a:off x="5086495" y="2159571"/>
            <a:ext cx="0" cy="36671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5094115" y="2159571"/>
            <a:ext cx="0" cy="36671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2489530" y="3885206"/>
            <a:ext cx="72310" cy="8411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H="1">
            <a:off x="3619288" y="3596893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H="1">
            <a:off x="3619288" y="3310719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4815206" y="3326060"/>
            <a:ext cx="69266" cy="4591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2503315" y="2083371"/>
            <a:ext cx="5181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3722515" y="2083371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5017915" y="2083371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6389515" y="2083371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7684915" y="2083371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 flipH="1">
            <a:off x="2503315" y="2235771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H="1">
            <a:off x="3798715" y="2235771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7761115" y="2159571"/>
            <a:ext cx="0" cy="381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7684915" y="2235771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6389515" y="2235771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5017915" y="2235771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6389508" y="6018425"/>
            <a:ext cx="0" cy="1327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210"/>
          <p:cNvSpPr txBox="1">
            <a:spLocks noChangeArrowheads="1"/>
          </p:cNvSpPr>
          <p:nvPr/>
        </p:nvSpPr>
        <p:spPr bwMode="auto">
          <a:xfrm>
            <a:off x="2296209" y="6208647"/>
            <a:ext cx="685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>
                <a:latin typeface="Times" panose="02020603050405020304" pitchFamily="18" charset="0"/>
              </a:rPr>
              <a:t>Uplink</a:t>
            </a:r>
          </a:p>
        </p:txBody>
      </p:sp>
      <p:sp>
        <p:nvSpPr>
          <p:cNvPr id="57" name="TextBox 210"/>
          <p:cNvSpPr txBox="1">
            <a:spLocks noChangeArrowheads="1"/>
          </p:cNvSpPr>
          <p:nvPr/>
        </p:nvSpPr>
        <p:spPr bwMode="auto">
          <a:xfrm>
            <a:off x="5918457" y="6139434"/>
            <a:ext cx="955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>
                <a:latin typeface="Times" panose="02020603050405020304" pitchFamily="18" charset="0"/>
              </a:rPr>
              <a:t>Proximity link</a:t>
            </a:r>
          </a:p>
        </p:txBody>
      </p:sp>
      <p:sp>
        <p:nvSpPr>
          <p:cNvPr id="58" name="TextBox 210"/>
          <p:cNvSpPr txBox="1">
            <a:spLocks noChangeArrowheads="1"/>
          </p:cNvSpPr>
          <p:nvPr/>
        </p:nvSpPr>
        <p:spPr bwMode="auto">
          <a:xfrm>
            <a:off x="3023246" y="6206973"/>
            <a:ext cx="1146175" cy="2460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dirty="0">
                <a:latin typeface="Times" pitchFamily="2" charset="0"/>
              </a:rPr>
              <a:t>Downlink / Uplink</a:t>
            </a:r>
          </a:p>
        </p:txBody>
      </p: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2561840" y="3884278"/>
            <a:ext cx="529237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032332" y="4315754"/>
            <a:ext cx="914400" cy="696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Times"/>
                <a:ea typeface="+mn-ea"/>
                <a:cs typeface="Times"/>
              </a:rPr>
              <a:t>TC Sync and Channel Coding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Times"/>
              <a:ea typeface="+mn-ea"/>
              <a:cs typeface="Times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806278" y="2340546"/>
            <a:ext cx="79325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06278" y="3151498"/>
            <a:ext cx="79325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 flipH="1">
            <a:off x="4891644" y="3604789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 bwMode="auto">
          <a:xfrm>
            <a:off x="1985157" y="5055171"/>
            <a:ext cx="2286000" cy="996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Times"/>
                <a:ea typeface="+mn-ea"/>
                <a:cs typeface="Times"/>
              </a:rPr>
              <a:t>RF and Modulation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Times"/>
              <a:ea typeface="+mn-ea"/>
              <a:cs typeface="Time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Times"/>
              <a:ea typeface="+mn-ea"/>
              <a:cs typeface="Time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Times"/>
              <a:ea typeface="+mn-ea"/>
              <a:cs typeface="Times"/>
            </a:endParaRPr>
          </a:p>
        </p:txBody>
      </p:sp>
      <p:cxnSp>
        <p:nvCxnSpPr>
          <p:cNvPr id="65" name="Straight Connector 64"/>
          <p:cNvCxnSpPr>
            <a:cxnSpLocks/>
          </p:cNvCxnSpPr>
          <p:nvPr/>
        </p:nvCxnSpPr>
        <p:spPr bwMode="auto">
          <a:xfrm>
            <a:off x="4281098" y="5052930"/>
            <a:ext cx="0" cy="99919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 bwMode="auto">
          <a:xfrm flipH="1">
            <a:off x="1995098" y="604988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 bwMode="auto">
          <a:xfrm>
            <a:off x="3019653" y="5055171"/>
            <a:ext cx="0" cy="762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 bwMode="auto">
          <a:xfrm flipH="1">
            <a:off x="1999524" y="5131371"/>
            <a:ext cx="101433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 bwMode="auto">
          <a:xfrm flipH="1">
            <a:off x="3017390" y="5055793"/>
            <a:ext cx="127095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 bwMode="auto">
          <a:xfrm>
            <a:off x="1995098" y="5131371"/>
            <a:ext cx="0" cy="91850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83517" y="5669483"/>
            <a:ext cx="121147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Times"/>
              <a:ea typeface="+mn-ea"/>
              <a:cs typeface="Time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25240" y="4324129"/>
            <a:ext cx="1143000" cy="5073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latin typeface="Times" pitchFamily="2" charset="0"/>
              </a:rPr>
              <a:t>Optical Communications Coding and Synchronization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19076" y="5000543"/>
            <a:ext cx="1143000" cy="1017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latin typeface="Times" pitchFamily="2" charset="0"/>
              </a:rPr>
              <a:t>Optical Communications Physical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56108" y="4324128"/>
            <a:ext cx="1143000" cy="50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latin typeface="Times" pitchFamily="2" charset="0"/>
              </a:rPr>
              <a:t>Prox-1 Space Link Protocol — Coding and Sync Sublayer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19188" y="4318696"/>
            <a:ext cx="1066800" cy="426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Times"/>
                <a:ea typeface="+mn-ea"/>
                <a:cs typeface="Times"/>
              </a:rPr>
              <a:t>TM Sync and Channel Coding</a:t>
            </a:r>
          </a:p>
        </p:txBody>
      </p: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7824575" y="3888845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210"/>
          <p:cNvSpPr txBox="1">
            <a:spLocks noChangeArrowheads="1"/>
          </p:cNvSpPr>
          <p:nvPr/>
        </p:nvSpPr>
        <p:spPr bwMode="auto">
          <a:xfrm>
            <a:off x="7501876" y="6159757"/>
            <a:ext cx="79779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>
                <a:latin typeface="Times" panose="02020603050405020304" pitchFamily="18" charset="0"/>
              </a:rPr>
              <a:t>Optical link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433635" y="4334447"/>
            <a:ext cx="914400" cy="1123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Times"/>
                <a:ea typeface="+mn-ea"/>
                <a:cs typeface="Times"/>
              </a:rPr>
              <a:t>VCM Suite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Times"/>
              <a:cs typeface="Time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Times"/>
              <a:ea typeface="+mn-ea"/>
              <a:cs typeface="Time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Times"/>
              <a:ea typeface="+mn-ea"/>
              <a:cs typeface="Times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806278" y="4902644"/>
            <a:ext cx="7932550" cy="901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 bwMode="auto">
          <a:xfrm>
            <a:off x="1943570" y="5045645"/>
            <a:ext cx="1066800" cy="72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Times"/>
              <a:ea typeface="+mn-ea"/>
              <a:cs typeface="Times"/>
            </a:endParaRPr>
          </a:p>
        </p:txBody>
      </p:sp>
      <p:cxnSp>
        <p:nvCxnSpPr>
          <p:cNvPr id="81" name="Straight Connector 80"/>
          <p:cNvCxnSpPr>
            <a:cxnSpLocks/>
          </p:cNvCxnSpPr>
          <p:nvPr/>
        </p:nvCxnSpPr>
        <p:spPr>
          <a:xfrm flipH="1">
            <a:off x="2530627" y="5014075"/>
            <a:ext cx="1" cy="11729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292266" y="2506714"/>
            <a:ext cx="1066800" cy="395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Times"/>
                <a:ea typeface="+mn-ea"/>
                <a:cs typeface="Times"/>
              </a:rPr>
              <a:t>TM Space Data Link Protocol</a:t>
            </a:r>
          </a:p>
        </p:txBody>
      </p:sp>
      <p:cxnSp>
        <p:nvCxnSpPr>
          <p:cNvPr id="83" name="Straight Connector 82"/>
          <p:cNvCxnSpPr>
            <a:cxnSpLocks/>
          </p:cNvCxnSpPr>
          <p:nvPr/>
        </p:nvCxnSpPr>
        <p:spPr>
          <a:xfrm>
            <a:off x="3686955" y="3596279"/>
            <a:ext cx="13995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</p:cNvCxnSpPr>
          <p:nvPr/>
        </p:nvCxnSpPr>
        <p:spPr>
          <a:xfrm flipH="1">
            <a:off x="3622165" y="3895562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/>
          </p:cNvCxnSpPr>
          <p:nvPr/>
        </p:nvCxnSpPr>
        <p:spPr>
          <a:xfrm flipH="1">
            <a:off x="4907208" y="3885206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</p:cNvCxnSpPr>
          <p:nvPr/>
        </p:nvCxnSpPr>
        <p:spPr>
          <a:xfrm flipH="1">
            <a:off x="2546709" y="6047640"/>
            <a:ext cx="1" cy="11729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183115" y="5674460"/>
            <a:ext cx="130175" cy="373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Times"/>
              <a:ea typeface="+mn-ea"/>
              <a:cs typeface="Times"/>
            </a:endParaRPr>
          </a:p>
        </p:txBody>
      </p:sp>
      <p:cxnSp>
        <p:nvCxnSpPr>
          <p:cNvPr id="88" name="Straight Connector 87"/>
          <p:cNvCxnSpPr>
            <a:cxnSpLocks/>
          </p:cNvCxnSpPr>
          <p:nvPr/>
        </p:nvCxnSpPr>
        <p:spPr>
          <a:xfrm flipH="1">
            <a:off x="6389508" y="3890341"/>
            <a:ext cx="84816" cy="8756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210"/>
          <p:cNvSpPr txBox="1">
            <a:spLocks noChangeArrowheads="1"/>
          </p:cNvSpPr>
          <p:nvPr/>
        </p:nvSpPr>
        <p:spPr bwMode="auto">
          <a:xfrm>
            <a:off x="4309031" y="6216327"/>
            <a:ext cx="1146175" cy="2460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dirty="0">
                <a:latin typeface="Times" pitchFamily="2" charset="0"/>
              </a:rPr>
              <a:t>Downlink / Uplink</a:t>
            </a:r>
          </a:p>
        </p:txBody>
      </p:sp>
    </p:spTree>
    <p:extLst>
      <p:ext uri="{BB962C8B-B14F-4D97-AF65-F5344CB8AC3E}">
        <p14:creationId xmlns:p14="http://schemas.microsoft.com/office/powerpoint/2010/main" val="36735123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7429500" cy="611188"/>
          </a:xfrm>
        </p:spPr>
        <p:txBody>
          <a:bodyPr/>
          <a:lstStyle/>
          <a:p>
            <a:r>
              <a:rPr lang="en-US" sz="2000" dirty="0"/>
              <a:t>Updated ABA ESLT protocol stack diagrams from section 6 – Figures 6-1 to 6-4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955021" y="1204346"/>
            <a:ext cx="2452687" cy="49373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F-CLTU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69258" y="3056957"/>
            <a:ext cx="1482725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Physical Layer  Modulation</a:t>
            </a:r>
          </a:p>
        </p:txBody>
      </p:sp>
      <p:cxnSp>
        <p:nvCxnSpPr>
          <p:cNvPr id="7" name="Straight Connector 8"/>
          <p:cNvCxnSpPr>
            <a:cxnSpLocks noChangeShapeType="1"/>
            <a:stCxn id="5" idx="3"/>
            <a:endCxn id="6" idx="0"/>
          </p:cNvCxnSpPr>
          <p:nvPr/>
        </p:nvCxnSpPr>
        <p:spPr bwMode="auto">
          <a:xfrm flipH="1">
            <a:off x="1310621" y="1625777"/>
            <a:ext cx="3588" cy="143118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9"/>
          <p:cNvCxnSpPr>
            <a:cxnSpLocks noChangeShapeType="1"/>
            <a:stCxn id="5" idx="5"/>
            <a:endCxn id="12" idx="0"/>
          </p:cNvCxnSpPr>
          <p:nvPr/>
        </p:nvCxnSpPr>
        <p:spPr bwMode="auto">
          <a:xfrm>
            <a:off x="3048520" y="1625777"/>
            <a:ext cx="13113" cy="143118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318683" y="2221985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320271" y="1850491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F-CLTU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318683" y="2606179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319476" y="3056957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5410481" y="1204346"/>
            <a:ext cx="2452687" cy="49373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RAF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024718" y="3056957"/>
            <a:ext cx="1482725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Physical Layer  Demodulation</a:t>
            </a:r>
          </a:p>
        </p:txBody>
      </p:sp>
      <p:cxnSp>
        <p:nvCxnSpPr>
          <p:cNvPr id="15" name="Straight Connector 8"/>
          <p:cNvCxnSpPr>
            <a:cxnSpLocks noChangeShapeType="1"/>
            <a:stCxn id="13" idx="3"/>
            <a:endCxn id="14" idx="0"/>
          </p:cNvCxnSpPr>
          <p:nvPr/>
        </p:nvCxnSpPr>
        <p:spPr bwMode="auto">
          <a:xfrm flipH="1">
            <a:off x="5766081" y="1625777"/>
            <a:ext cx="3588" cy="143118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9"/>
          <p:cNvCxnSpPr>
            <a:cxnSpLocks noChangeShapeType="1"/>
            <a:stCxn id="13" idx="5"/>
            <a:endCxn id="20" idx="0"/>
          </p:cNvCxnSpPr>
          <p:nvPr/>
        </p:nvCxnSpPr>
        <p:spPr bwMode="auto">
          <a:xfrm>
            <a:off x="7503980" y="1625777"/>
            <a:ext cx="13113" cy="143118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774143" y="2221985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775731" y="1850491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RAF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774143" y="2606179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774936" y="3056957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037728" y="2629920"/>
            <a:ext cx="1484313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957084" y="4101072"/>
            <a:ext cx="2452687" cy="49373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RCF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71321" y="5953683"/>
            <a:ext cx="1482725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Physical Layer  Demodulation</a:t>
            </a:r>
          </a:p>
        </p:txBody>
      </p:sp>
      <p:cxnSp>
        <p:nvCxnSpPr>
          <p:cNvPr id="24" name="Straight Connector 8"/>
          <p:cNvCxnSpPr>
            <a:cxnSpLocks noChangeShapeType="1"/>
            <a:stCxn id="22" idx="3"/>
            <a:endCxn id="23" idx="0"/>
          </p:cNvCxnSpPr>
          <p:nvPr/>
        </p:nvCxnSpPr>
        <p:spPr bwMode="auto">
          <a:xfrm flipH="1">
            <a:off x="1312684" y="4522503"/>
            <a:ext cx="3588" cy="143118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9"/>
          <p:cNvCxnSpPr>
            <a:cxnSpLocks noChangeShapeType="1"/>
            <a:stCxn id="22" idx="5"/>
            <a:endCxn id="29" idx="0"/>
          </p:cNvCxnSpPr>
          <p:nvPr/>
        </p:nvCxnSpPr>
        <p:spPr bwMode="auto">
          <a:xfrm>
            <a:off x="3050583" y="4522503"/>
            <a:ext cx="13113" cy="143118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320746" y="5118711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322334" y="4747217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RCF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320746" y="5502905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321539" y="5953683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84331" y="5526646"/>
            <a:ext cx="1484313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5295697" y="4095037"/>
            <a:ext cx="2452687" cy="49373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ROCF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909934" y="5947648"/>
            <a:ext cx="1482725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Physical Layer  Demodulation</a:t>
            </a:r>
          </a:p>
        </p:txBody>
      </p:sp>
      <p:cxnSp>
        <p:nvCxnSpPr>
          <p:cNvPr id="33" name="Straight Connector 8"/>
          <p:cNvCxnSpPr>
            <a:cxnSpLocks noChangeShapeType="1"/>
            <a:stCxn id="31" idx="3"/>
            <a:endCxn id="32" idx="0"/>
          </p:cNvCxnSpPr>
          <p:nvPr/>
        </p:nvCxnSpPr>
        <p:spPr bwMode="auto">
          <a:xfrm flipH="1">
            <a:off x="5651297" y="4516468"/>
            <a:ext cx="3588" cy="143118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9"/>
          <p:cNvCxnSpPr>
            <a:cxnSpLocks noChangeShapeType="1"/>
            <a:stCxn id="31" idx="5"/>
            <a:endCxn id="38" idx="0"/>
          </p:cNvCxnSpPr>
          <p:nvPr/>
        </p:nvCxnSpPr>
        <p:spPr bwMode="auto">
          <a:xfrm>
            <a:off x="7389196" y="4516468"/>
            <a:ext cx="13113" cy="143118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659359" y="5112676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6660947" y="4741182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ROCF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6659359" y="5496870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6660152" y="5947648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4922944" y="5520611"/>
            <a:ext cx="1484313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74377" y="3571243"/>
            <a:ext cx="653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Figure 6-1: F-CLTU                                                      Figure 6-2: RAF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00132" y="6436335"/>
            <a:ext cx="6843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Figure 6-3: RCF                                                Figure 6-4: ROCF (NEW!)</a:t>
            </a:r>
          </a:p>
        </p:txBody>
      </p:sp>
    </p:spTree>
    <p:extLst>
      <p:ext uri="{BB962C8B-B14F-4D97-AF65-F5344CB8AC3E}">
        <p14:creationId xmlns:p14="http://schemas.microsoft.com/office/powerpoint/2010/main" val="11583446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647" y="152774"/>
            <a:ext cx="7476565" cy="611188"/>
          </a:xfrm>
        </p:spPr>
        <p:txBody>
          <a:bodyPr/>
          <a:lstStyle/>
          <a:p>
            <a:r>
              <a:rPr lang="en-US" sz="2000" dirty="0"/>
              <a:t>Updated ABA ESLT protocol stack diagrams from section 6 – Figure 6-5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814638" y="3733316"/>
            <a:ext cx="1482725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Physical Layer  Demodulation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564856" y="3733316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00400" y="1828800"/>
            <a:ext cx="245268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</a:p>
        </p:txBody>
      </p:sp>
      <p:cxnSp>
        <p:nvCxnSpPr>
          <p:cNvPr id="9" name="Straight Connector 39"/>
          <p:cNvCxnSpPr>
            <a:cxnSpLocks noChangeShapeType="1"/>
            <a:endCxn id="6" idx="0"/>
          </p:cNvCxnSpPr>
          <p:nvPr/>
        </p:nvCxnSpPr>
        <p:spPr bwMode="auto">
          <a:xfrm flipH="1">
            <a:off x="3556001" y="2328862"/>
            <a:ext cx="3175" cy="14044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40"/>
          <p:cNvCxnSpPr>
            <a:cxnSpLocks noChangeShapeType="1"/>
            <a:stCxn id="8" idx="5"/>
            <a:endCxn id="7" idx="0"/>
          </p:cNvCxnSpPr>
          <p:nvPr/>
        </p:nvCxnSpPr>
        <p:spPr bwMode="auto">
          <a:xfrm>
            <a:off x="5293900" y="2328826"/>
            <a:ext cx="13113" cy="140449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565650" y="2881366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813050" y="3273410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564063" y="2493996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FF-CSTS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565650" y="3265560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2413" y="2813062"/>
            <a:ext cx="1484312" cy="364299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SDLP VC &amp; MC MUX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0400" y="4406855"/>
            <a:ext cx="263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Figure 6-5: CSTS F-Frame</a:t>
            </a:r>
          </a:p>
        </p:txBody>
      </p:sp>
    </p:spTree>
    <p:extLst>
      <p:ext uri="{BB962C8B-B14F-4D97-AF65-F5344CB8AC3E}">
        <p14:creationId xmlns:p14="http://schemas.microsoft.com/office/powerpoint/2010/main" val="83552226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218516" y="1205753"/>
            <a:ext cx="2452688" cy="585817"/>
          </a:xfrm>
          <a:prstGeom prst="ellipse">
            <a:avLst/>
          </a:prstGeom>
          <a:solidFill>
            <a:srgbClr val="FF99CC"/>
          </a:solidFill>
          <a:ln w="127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Forward Transfer Service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</a:p>
        </p:txBody>
      </p:sp>
      <p:cxnSp>
        <p:nvCxnSpPr>
          <p:cNvPr id="7" name="Straight Connector 39"/>
          <p:cNvCxnSpPr>
            <a:cxnSpLocks noChangeShapeType="1"/>
          </p:cNvCxnSpPr>
          <p:nvPr/>
        </p:nvCxnSpPr>
        <p:spPr bwMode="auto">
          <a:xfrm>
            <a:off x="3576917" y="1721224"/>
            <a:ext cx="14662" cy="14873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40"/>
          <p:cNvCxnSpPr>
            <a:cxnSpLocks noChangeShapeType="1"/>
            <a:stCxn id="6" idx="5"/>
            <a:endCxn id="39" idx="0"/>
          </p:cNvCxnSpPr>
          <p:nvPr/>
        </p:nvCxnSpPr>
        <p:spPr bwMode="auto">
          <a:xfrm>
            <a:off x="5312016" y="1705779"/>
            <a:ext cx="0" cy="13161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583766" y="2278923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831166" y="2836101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240741" y="4350502"/>
            <a:ext cx="2452688" cy="587405"/>
          </a:xfrm>
          <a:prstGeom prst="ellipse">
            <a:avLst/>
          </a:prstGeom>
          <a:solidFill>
            <a:srgbClr val="FF99CC"/>
          </a:solidFill>
          <a:ln w="127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Return Transfer Service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</a:p>
        </p:txBody>
      </p:sp>
      <p:cxnSp>
        <p:nvCxnSpPr>
          <p:cNvPr id="12" name="Straight Connector 46"/>
          <p:cNvCxnSpPr>
            <a:cxnSpLocks noChangeShapeType="1"/>
          </p:cNvCxnSpPr>
          <p:nvPr/>
        </p:nvCxnSpPr>
        <p:spPr bwMode="auto">
          <a:xfrm>
            <a:off x="3591579" y="4852019"/>
            <a:ext cx="0" cy="148929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47"/>
          <p:cNvCxnSpPr>
            <a:cxnSpLocks noChangeShapeType="1"/>
            <a:stCxn id="11" idx="5"/>
            <a:endCxn id="40" idx="0"/>
          </p:cNvCxnSpPr>
          <p:nvPr/>
        </p:nvCxnSpPr>
        <p:spPr bwMode="auto">
          <a:xfrm>
            <a:off x="5334241" y="4851884"/>
            <a:ext cx="6763" cy="135599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605991" y="5423707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82179" y="1891553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TS protocol entity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605991" y="506491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TS protocol entity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872927" y="5810346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83766" y="2663117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605991" y="5807901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20" name="Straight Connector 40"/>
          <p:cNvCxnSpPr>
            <a:cxnSpLocks noChangeShapeType="1"/>
            <a:endCxn id="41" idx="0"/>
          </p:cNvCxnSpPr>
          <p:nvPr/>
        </p:nvCxnSpPr>
        <p:spPr bwMode="auto">
          <a:xfrm flipH="1">
            <a:off x="7923793" y="4814077"/>
            <a:ext cx="890" cy="88428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196791" y="4890307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195204" y="4502937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TD-CSTS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196791" y="5274501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105220" y="5244353"/>
            <a:ext cx="1484312" cy="34225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Recovery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102746" y="2577353"/>
            <a:ext cx="1484312" cy="35341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Generation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cxnSp>
        <p:nvCxnSpPr>
          <p:cNvPr id="26" name="Elbow Connector 25"/>
          <p:cNvCxnSpPr>
            <a:stCxn id="25" idx="1"/>
            <a:endCxn id="24" idx="1"/>
          </p:cNvCxnSpPr>
          <p:nvPr/>
        </p:nvCxnSpPr>
        <p:spPr bwMode="auto">
          <a:xfrm rot="10800000" flipH="1" flipV="1">
            <a:off x="1102746" y="2754061"/>
            <a:ext cx="2474" cy="2661422"/>
          </a:xfrm>
          <a:prstGeom prst="bentConnector3">
            <a:avLst>
              <a:gd name="adj1" fmla="val -9240097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05222" y="3169342"/>
            <a:ext cx="3210258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RF Physical Layer Modulation</a:t>
            </a:r>
          </a:p>
        </p:txBody>
      </p:sp>
      <p:cxnSp>
        <p:nvCxnSpPr>
          <p:cNvPr id="28" name="Straight Arrow Connector 27"/>
          <p:cNvCxnSpPr>
            <a:stCxn id="25" idx="2"/>
          </p:cNvCxnSpPr>
          <p:nvPr/>
        </p:nvCxnSpPr>
        <p:spPr>
          <a:xfrm>
            <a:off x="1844902" y="2930768"/>
            <a:ext cx="0" cy="23850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Arrow Connector 28"/>
          <p:cNvCxnSpPr>
            <a:endCxn id="24" idx="2"/>
          </p:cNvCxnSpPr>
          <p:nvPr/>
        </p:nvCxnSpPr>
        <p:spPr>
          <a:xfrm flipH="1" flipV="1">
            <a:off x="1847376" y="5586612"/>
            <a:ext cx="19766" cy="75470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1107141" y="6341316"/>
            <a:ext cx="3219450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RF Physical Layer Demodulation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04321" y="3513658"/>
            <a:ext cx="10473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Data </a:t>
            </a:r>
            <a:endParaRPr lang="en-US" sz="1100" dirty="0"/>
          </a:p>
        </p:txBody>
      </p:sp>
      <p:sp>
        <p:nvSpPr>
          <p:cNvPr id="32" name="Rectangle 31"/>
          <p:cNvSpPr/>
          <p:nvPr/>
        </p:nvSpPr>
        <p:spPr>
          <a:xfrm>
            <a:off x="3822463" y="3948953"/>
            <a:ext cx="1018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Doppler Data </a:t>
            </a:r>
            <a:endParaRPr lang="en-US" sz="1100" dirty="0"/>
          </a:p>
        </p:txBody>
      </p:sp>
      <p:sp>
        <p:nvSpPr>
          <p:cNvPr id="33" name="Rectangle 32"/>
          <p:cNvSpPr/>
          <p:nvPr/>
        </p:nvSpPr>
        <p:spPr>
          <a:xfrm>
            <a:off x="593698" y="4055714"/>
            <a:ext cx="71014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</a:t>
            </a:r>
          </a:p>
          <a:p>
            <a:r>
              <a:rPr lang="en-US" sz="110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Signal</a:t>
            </a:r>
            <a:endParaRPr lang="en-US" sz="1100" dirty="0"/>
          </a:p>
        </p:txBody>
      </p:sp>
      <p:cxnSp>
        <p:nvCxnSpPr>
          <p:cNvPr id="34" name="Straight Connector 40"/>
          <p:cNvCxnSpPr>
            <a:cxnSpLocks noChangeShapeType="1"/>
            <a:endCxn id="22" idx="0"/>
          </p:cNvCxnSpPr>
          <p:nvPr/>
        </p:nvCxnSpPr>
        <p:spPr bwMode="auto">
          <a:xfrm>
            <a:off x="7910227" y="4018058"/>
            <a:ext cx="27133" cy="48487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5831541" y="3644153"/>
            <a:ext cx="2452688" cy="62700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TD-CSTS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</a:p>
        </p:txBody>
      </p:sp>
      <p:cxnSp>
        <p:nvCxnSpPr>
          <p:cNvPr id="36" name="Elbow Connector 35"/>
          <p:cNvCxnSpPr>
            <a:stCxn id="24" idx="0"/>
            <a:endCxn id="35" idx="1"/>
          </p:cNvCxnSpPr>
          <p:nvPr/>
        </p:nvCxnSpPr>
        <p:spPr bwMode="auto">
          <a:xfrm rot="5400000" flipH="1" flipV="1">
            <a:off x="3264864" y="2318489"/>
            <a:ext cx="1508377" cy="4343353"/>
          </a:xfrm>
          <a:prstGeom prst="bentConnector3">
            <a:avLst>
              <a:gd name="adj1" fmla="val 100442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" name="Elbow Connector 36"/>
          <p:cNvCxnSpPr>
            <a:stCxn id="30" idx="0"/>
            <a:endCxn id="35" idx="3"/>
          </p:cNvCxnSpPr>
          <p:nvPr/>
        </p:nvCxnSpPr>
        <p:spPr bwMode="auto">
          <a:xfrm rot="5400000" flipH="1" flipV="1">
            <a:off x="3372807" y="3523395"/>
            <a:ext cx="2161981" cy="3473863"/>
          </a:xfrm>
          <a:prstGeom prst="bentConnector3">
            <a:avLst>
              <a:gd name="adj1" fmla="val 100587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831166" y="2278924"/>
            <a:ext cx="1484312" cy="420682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data link protocol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4569859" y="3021910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4598847" y="6207883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7181636" y="5698359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2857773" y="5164959"/>
            <a:ext cx="1484312" cy="405361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data link protocol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89647" y="152774"/>
            <a:ext cx="7476565" cy="611188"/>
          </a:xfrm>
        </p:spPr>
        <p:txBody>
          <a:bodyPr/>
          <a:lstStyle/>
          <a:p>
            <a:r>
              <a:rPr lang="en-US" sz="2000" dirty="0"/>
              <a:t>Updated ABA ESLT protocol stack diagrams from section 6 – Figure 6-6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2663" y="1216473"/>
            <a:ext cx="2202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TD-CSTS is the focus of the diagram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96571" y="1196551"/>
            <a:ext cx="2378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Generic</a:t>
            </a:r>
            <a:r>
              <a:rPr lang="en-US" dirty="0">
                <a:solidFill>
                  <a:schemeClr val="tx1"/>
                </a:solidFill>
              </a:rPr>
              <a:t> example services/protocol stacks for TD-CSTS environment (dashed icons)  </a:t>
            </a:r>
          </a:p>
        </p:txBody>
      </p:sp>
    </p:spTree>
    <p:extLst>
      <p:ext uri="{BB962C8B-B14F-4D97-AF65-F5344CB8AC3E}">
        <p14:creationId xmlns:p14="http://schemas.microsoft.com/office/powerpoint/2010/main" val="42113548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647" y="152774"/>
            <a:ext cx="7476565" cy="611188"/>
          </a:xfrm>
        </p:spPr>
        <p:txBody>
          <a:bodyPr/>
          <a:lstStyle/>
          <a:p>
            <a:r>
              <a:rPr lang="en-US" sz="2000" dirty="0"/>
              <a:t>Updated ABA ESLT protocol stack diagrams from section 6 – Figure 6-7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867025" y="1151970"/>
            <a:ext cx="2452688" cy="585817"/>
          </a:xfrm>
          <a:prstGeom prst="ellipse">
            <a:avLst/>
          </a:prstGeom>
          <a:solidFill>
            <a:srgbClr val="FF99CC"/>
          </a:solidFill>
          <a:ln w="127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Forward Transfer Service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</a:p>
        </p:txBody>
      </p:sp>
      <p:cxnSp>
        <p:nvCxnSpPr>
          <p:cNvPr id="8" name="Straight Connector 39"/>
          <p:cNvCxnSpPr>
            <a:cxnSpLocks noChangeShapeType="1"/>
            <a:stCxn id="7" idx="3"/>
          </p:cNvCxnSpPr>
          <p:nvPr/>
        </p:nvCxnSpPr>
        <p:spPr bwMode="auto">
          <a:xfrm>
            <a:off x="3226213" y="1651996"/>
            <a:ext cx="13875" cy="150283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40"/>
          <p:cNvCxnSpPr>
            <a:cxnSpLocks noChangeShapeType="1"/>
            <a:stCxn id="7" idx="5"/>
            <a:endCxn id="35" idx="0"/>
          </p:cNvCxnSpPr>
          <p:nvPr/>
        </p:nvCxnSpPr>
        <p:spPr bwMode="auto">
          <a:xfrm>
            <a:off x="4960525" y="1651996"/>
            <a:ext cx="0" cy="13161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232275" y="2225140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79675" y="2782318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821321" y="4296719"/>
            <a:ext cx="2452688" cy="587405"/>
          </a:xfrm>
          <a:prstGeom prst="ellipse">
            <a:avLst/>
          </a:prstGeom>
          <a:solidFill>
            <a:srgbClr val="FF99CC"/>
          </a:solidFill>
          <a:ln w="127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Return Transfer Service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</a:p>
        </p:txBody>
      </p:sp>
      <p:cxnSp>
        <p:nvCxnSpPr>
          <p:cNvPr id="13" name="Straight Connector 46"/>
          <p:cNvCxnSpPr>
            <a:cxnSpLocks noChangeShapeType="1"/>
          </p:cNvCxnSpPr>
          <p:nvPr/>
        </p:nvCxnSpPr>
        <p:spPr bwMode="auto">
          <a:xfrm>
            <a:off x="3172159" y="4798236"/>
            <a:ext cx="0" cy="148929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47"/>
          <p:cNvCxnSpPr>
            <a:cxnSpLocks noChangeShapeType="1"/>
            <a:stCxn id="12" idx="5"/>
            <a:endCxn id="36" idx="0"/>
          </p:cNvCxnSpPr>
          <p:nvPr/>
        </p:nvCxnSpPr>
        <p:spPr bwMode="auto">
          <a:xfrm>
            <a:off x="4914821" y="4798101"/>
            <a:ext cx="6763" cy="135599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186571" y="536992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230688" y="1837770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TS protocol entity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186571" y="5011131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TS protocol entity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22859" y="5260659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232275" y="260933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186571" y="575411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21" name="Straight Connector 40"/>
          <p:cNvCxnSpPr>
            <a:cxnSpLocks noChangeShapeType="1"/>
            <a:endCxn id="37" idx="0"/>
          </p:cNvCxnSpPr>
          <p:nvPr/>
        </p:nvCxnSpPr>
        <p:spPr bwMode="auto">
          <a:xfrm flipH="1">
            <a:off x="7959652" y="4760294"/>
            <a:ext cx="889" cy="88428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232650" y="483652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231063" y="4449154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MD-CSTS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7232650" y="522071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85800" y="5190570"/>
            <a:ext cx="1484312" cy="34225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Recovery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51255" y="2523570"/>
            <a:ext cx="1484312" cy="35341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Generation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53731" y="3115559"/>
            <a:ext cx="3210258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Physical Layer Modulation</a:t>
            </a:r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>
            <a:off x="1493411" y="2876985"/>
            <a:ext cx="0" cy="23850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Arrow Connector 28"/>
          <p:cNvCxnSpPr>
            <a:endCxn id="25" idx="2"/>
          </p:cNvCxnSpPr>
          <p:nvPr/>
        </p:nvCxnSpPr>
        <p:spPr>
          <a:xfrm flipH="1" flipV="1">
            <a:off x="1427956" y="5532829"/>
            <a:ext cx="19765" cy="75470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87721" y="6287533"/>
            <a:ext cx="3219450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Physical Layer Demodulation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00002" y="3581274"/>
            <a:ext cx="10294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Monitor Data </a:t>
            </a:r>
            <a:endParaRPr lang="en-US" sz="1100" dirty="0"/>
          </a:p>
        </p:txBody>
      </p:sp>
      <p:cxnSp>
        <p:nvCxnSpPr>
          <p:cNvPr id="32" name="Straight Connector 40"/>
          <p:cNvCxnSpPr>
            <a:cxnSpLocks noChangeShapeType="1"/>
            <a:endCxn id="23" idx="0"/>
          </p:cNvCxnSpPr>
          <p:nvPr/>
        </p:nvCxnSpPr>
        <p:spPr bwMode="auto">
          <a:xfrm>
            <a:off x="7946086" y="3964275"/>
            <a:ext cx="27133" cy="48487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Elbow Connector 32"/>
          <p:cNvCxnSpPr>
            <a:stCxn id="25" idx="0"/>
            <a:endCxn id="38" idx="2"/>
          </p:cNvCxnSpPr>
          <p:nvPr/>
        </p:nvCxnSpPr>
        <p:spPr bwMode="auto">
          <a:xfrm rot="5400000" flipH="1" flipV="1">
            <a:off x="3120633" y="2230443"/>
            <a:ext cx="1267450" cy="4652804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479675" y="2249410"/>
            <a:ext cx="1484312" cy="396412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Data Link Protocol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218368" y="2968127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179427" y="6154100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7217495" y="5644576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38" name="Oval 7"/>
          <p:cNvSpPr>
            <a:spLocks noChangeAspect="1" noChangeArrowheads="1"/>
          </p:cNvSpPr>
          <p:nvPr/>
        </p:nvSpPr>
        <p:spPr bwMode="auto">
          <a:xfrm>
            <a:off x="6080760" y="3611799"/>
            <a:ext cx="2834640" cy="622641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ESLT Service Management Monitor Data Processing </a:t>
            </a:r>
          </a:p>
        </p:txBody>
      </p:sp>
      <p:cxnSp>
        <p:nvCxnSpPr>
          <p:cNvPr id="39" name="Elbow Connector 38"/>
          <p:cNvCxnSpPr>
            <a:stCxn id="30" idx="0"/>
            <a:endCxn id="38" idx="2"/>
          </p:cNvCxnSpPr>
          <p:nvPr/>
        </p:nvCxnSpPr>
        <p:spPr bwMode="auto">
          <a:xfrm rot="5400000" flipH="1" flipV="1">
            <a:off x="3006897" y="3213670"/>
            <a:ext cx="2364413" cy="3783314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Elbow Connector 39"/>
          <p:cNvCxnSpPr>
            <a:endCxn id="38" idx="2"/>
          </p:cNvCxnSpPr>
          <p:nvPr/>
        </p:nvCxnSpPr>
        <p:spPr bwMode="auto">
          <a:xfrm flipV="1">
            <a:off x="2667000" y="3923120"/>
            <a:ext cx="3413760" cy="1348115"/>
          </a:xfrm>
          <a:prstGeom prst="bentConnector3">
            <a:avLst>
              <a:gd name="adj1" fmla="val 22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Elbow Connector 40"/>
          <p:cNvCxnSpPr>
            <a:stCxn id="12" idx="0"/>
            <a:endCxn id="38" idx="2"/>
          </p:cNvCxnSpPr>
          <p:nvPr/>
        </p:nvCxnSpPr>
        <p:spPr bwMode="auto">
          <a:xfrm rot="5400000" flipH="1" flipV="1">
            <a:off x="4877413" y="3093373"/>
            <a:ext cx="373599" cy="2033095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2" name="Elbow Connector 41"/>
          <p:cNvCxnSpPr>
            <a:stCxn id="7" idx="4"/>
            <a:endCxn id="38" idx="2"/>
          </p:cNvCxnSpPr>
          <p:nvPr/>
        </p:nvCxnSpPr>
        <p:spPr bwMode="auto">
          <a:xfrm rot="16200000" flipH="1">
            <a:off x="3994398" y="1836757"/>
            <a:ext cx="2185333" cy="1987391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3" name="Elbow Connector 42"/>
          <p:cNvCxnSpPr>
            <a:stCxn id="16" idx="1"/>
            <a:endCxn id="38" idx="2"/>
          </p:cNvCxnSpPr>
          <p:nvPr/>
        </p:nvCxnSpPr>
        <p:spPr bwMode="auto">
          <a:xfrm rot="10800000" flipH="1" flipV="1">
            <a:off x="4230688" y="1975096"/>
            <a:ext cx="1850072" cy="1948024"/>
          </a:xfrm>
          <a:prstGeom prst="bentConnector3">
            <a:avLst>
              <a:gd name="adj1" fmla="val -7534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Elbow Connector 43"/>
          <p:cNvCxnSpPr>
            <a:stCxn id="10" idx="1"/>
            <a:endCxn id="38" idx="2"/>
          </p:cNvCxnSpPr>
          <p:nvPr/>
        </p:nvCxnSpPr>
        <p:spPr bwMode="auto">
          <a:xfrm rot="10800000" flipH="1" flipV="1">
            <a:off x="4232274" y="2362466"/>
            <a:ext cx="1848485" cy="1560654"/>
          </a:xfrm>
          <a:prstGeom prst="bentConnector3">
            <a:avLst>
              <a:gd name="adj1" fmla="val -8144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Elbow Connector 44"/>
          <p:cNvCxnSpPr>
            <a:stCxn id="26" idx="1"/>
            <a:endCxn id="38" idx="2"/>
          </p:cNvCxnSpPr>
          <p:nvPr/>
        </p:nvCxnSpPr>
        <p:spPr bwMode="auto">
          <a:xfrm rot="10800000" flipH="1" flipV="1">
            <a:off x="751254" y="2700278"/>
            <a:ext cx="5329505" cy="1222842"/>
          </a:xfrm>
          <a:prstGeom prst="bentConnector3">
            <a:avLst>
              <a:gd name="adj1" fmla="val -5126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Elbow Connector 45"/>
          <p:cNvCxnSpPr>
            <a:stCxn id="30" idx="1"/>
            <a:endCxn id="38" idx="2"/>
          </p:cNvCxnSpPr>
          <p:nvPr/>
        </p:nvCxnSpPr>
        <p:spPr bwMode="auto">
          <a:xfrm rot="10800000" flipH="1">
            <a:off x="687720" y="3923120"/>
            <a:ext cx="5393039" cy="2501732"/>
          </a:xfrm>
          <a:prstGeom prst="bentConnector3">
            <a:avLst>
              <a:gd name="adj1" fmla="val -4239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Elbow Connector 46"/>
          <p:cNvCxnSpPr>
            <a:stCxn id="27" idx="2"/>
            <a:endCxn id="38" idx="2"/>
          </p:cNvCxnSpPr>
          <p:nvPr/>
        </p:nvCxnSpPr>
        <p:spPr bwMode="auto">
          <a:xfrm rot="16200000" flipH="1">
            <a:off x="3953356" y="1795715"/>
            <a:ext cx="532909" cy="3721900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8" name="Elbow Connector 47"/>
          <p:cNvCxnSpPr>
            <a:stCxn id="19" idx="1"/>
            <a:endCxn id="38" idx="2"/>
          </p:cNvCxnSpPr>
          <p:nvPr/>
        </p:nvCxnSpPr>
        <p:spPr bwMode="auto">
          <a:xfrm rot="10800000" flipH="1" flipV="1">
            <a:off x="4232274" y="2746660"/>
            <a:ext cx="1848485" cy="1176460"/>
          </a:xfrm>
          <a:prstGeom prst="bentConnector3">
            <a:avLst>
              <a:gd name="adj1" fmla="val -8144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Elbow Connector 48"/>
          <p:cNvCxnSpPr>
            <a:stCxn id="35" idx="1"/>
            <a:endCxn id="38" idx="2"/>
          </p:cNvCxnSpPr>
          <p:nvPr/>
        </p:nvCxnSpPr>
        <p:spPr bwMode="auto">
          <a:xfrm rot="10800000" flipH="1" flipV="1">
            <a:off x="4218368" y="3198300"/>
            <a:ext cx="1862392" cy="724819"/>
          </a:xfrm>
          <a:prstGeom prst="bentConnector3">
            <a:avLst>
              <a:gd name="adj1" fmla="val -6886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Elbow Connector 49"/>
          <p:cNvCxnSpPr>
            <a:stCxn id="34" idx="3"/>
            <a:endCxn id="38" idx="2"/>
          </p:cNvCxnSpPr>
          <p:nvPr/>
        </p:nvCxnSpPr>
        <p:spPr bwMode="auto">
          <a:xfrm>
            <a:off x="3963987" y="2447616"/>
            <a:ext cx="2116773" cy="1475504"/>
          </a:xfrm>
          <a:prstGeom prst="bentConnector3">
            <a:avLst>
              <a:gd name="adj1" fmla="val 5749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Elbow Connector 50"/>
          <p:cNvCxnSpPr>
            <a:stCxn id="11" idx="3"/>
            <a:endCxn id="38" idx="2"/>
          </p:cNvCxnSpPr>
          <p:nvPr/>
        </p:nvCxnSpPr>
        <p:spPr bwMode="auto">
          <a:xfrm>
            <a:off x="3963988" y="2919644"/>
            <a:ext cx="2116772" cy="1003476"/>
          </a:xfrm>
          <a:prstGeom prst="bentConnector3">
            <a:avLst>
              <a:gd name="adj1" fmla="val 6275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Elbow Connector 51"/>
          <p:cNvCxnSpPr>
            <a:stCxn id="36" idx="3"/>
            <a:endCxn id="38" idx="2"/>
          </p:cNvCxnSpPr>
          <p:nvPr/>
        </p:nvCxnSpPr>
        <p:spPr bwMode="auto">
          <a:xfrm flipV="1">
            <a:off x="5663740" y="3923120"/>
            <a:ext cx="417020" cy="2461154"/>
          </a:xfrm>
          <a:prstGeom prst="bentConnector3">
            <a:avLst>
              <a:gd name="adj1" fmla="val 47326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Elbow Connector 52"/>
          <p:cNvCxnSpPr>
            <a:stCxn id="20" idx="3"/>
            <a:endCxn id="38" idx="2"/>
          </p:cNvCxnSpPr>
          <p:nvPr/>
        </p:nvCxnSpPr>
        <p:spPr bwMode="auto">
          <a:xfrm flipV="1">
            <a:off x="5669296" y="3923120"/>
            <a:ext cx="411464" cy="196832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Elbow Connector 53"/>
          <p:cNvCxnSpPr>
            <a:stCxn id="15" idx="3"/>
            <a:endCxn id="38" idx="2"/>
          </p:cNvCxnSpPr>
          <p:nvPr/>
        </p:nvCxnSpPr>
        <p:spPr bwMode="auto">
          <a:xfrm flipV="1">
            <a:off x="5669296" y="3923120"/>
            <a:ext cx="411464" cy="158413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Elbow Connector 54"/>
          <p:cNvCxnSpPr>
            <a:stCxn id="17" idx="3"/>
            <a:endCxn id="38" idx="2"/>
          </p:cNvCxnSpPr>
          <p:nvPr/>
        </p:nvCxnSpPr>
        <p:spPr bwMode="auto">
          <a:xfrm flipV="1">
            <a:off x="5669296" y="3923120"/>
            <a:ext cx="411464" cy="122533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446320" y="3397952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Ranging  state on/off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7433" y="4407572"/>
            <a:ext cx="920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Actual receive frequency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427827" y="5780303"/>
            <a:ext cx="911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Subcarrier lock status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589152" y="3928567"/>
            <a:ext cx="1228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Symbol sync lock status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98163" y="4013255"/>
            <a:ext cx="1966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RCF Processing status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2663" y="1216473"/>
            <a:ext cx="2202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MD service is the focus of the diagram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96571" y="1196551"/>
            <a:ext cx="2378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Generic</a:t>
            </a:r>
            <a:r>
              <a:rPr lang="en-US" dirty="0">
                <a:solidFill>
                  <a:schemeClr val="tx1"/>
                </a:solidFill>
              </a:rPr>
              <a:t> example services/protocol stacks being monitored (dashed icons) </a:t>
            </a:r>
          </a:p>
        </p:txBody>
      </p:sp>
    </p:spTree>
    <p:extLst>
      <p:ext uri="{BB962C8B-B14F-4D97-AF65-F5344CB8AC3E}">
        <p14:creationId xmlns:p14="http://schemas.microsoft.com/office/powerpoint/2010/main" val="285069384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41438"/>
            <a:ext cx="8431212" cy="5148262"/>
          </a:xfrm>
        </p:spPr>
        <p:txBody>
          <a:bodyPr/>
          <a:lstStyle/>
          <a:p>
            <a:r>
              <a:rPr lang="en-US" dirty="0"/>
              <a:t>Complete ABA configuration requirements</a:t>
            </a:r>
          </a:p>
          <a:p>
            <a:pPr lvl="1"/>
            <a:r>
              <a:rPr lang="en-US" dirty="0"/>
              <a:t>Issue: should the CFDP Forward File and CFDP Return File services as called for in IOAG Service Catalog #1 be part of the recommended architecture?</a:t>
            </a:r>
          </a:p>
          <a:p>
            <a:pPr lvl="2"/>
            <a:r>
              <a:rPr lang="en-US" dirty="0"/>
              <a:t>Details on following slides</a:t>
            </a:r>
          </a:p>
          <a:p>
            <a:r>
              <a:rPr lang="en-US" dirty="0"/>
              <a:t>Update the SSI/ABCBA sections of the document</a:t>
            </a:r>
          </a:p>
          <a:p>
            <a:r>
              <a:rPr lang="en-US" dirty="0"/>
              <a:t>Update the security requirements sections</a:t>
            </a:r>
          </a:p>
          <a:p>
            <a:r>
              <a:rPr lang="en-US" dirty="0"/>
              <a:t>Incorporate other “Future” capabilities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WiFi</a:t>
            </a:r>
            <a:r>
              <a:rPr lang="en-US" dirty="0"/>
              <a:t> for proximity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28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7500" y="871538"/>
            <a:ext cx="8229600" cy="5846762"/>
          </a:xfrm>
        </p:spPr>
        <p:txBody>
          <a:bodyPr/>
          <a:lstStyle/>
          <a:p>
            <a:r>
              <a:rPr lang="en-US" sz="1800" dirty="0"/>
              <a:t>CMC asked for a “reference architecture” for CCSDS showing how all of the existing and planned standards fit together</a:t>
            </a:r>
          </a:p>
          <a:p>
            <a:pPr lvl="1"/>
            <a:r>
              <a:rPr lang="en-US" sz="1600" dirty="0"/>
              <a:t>The Space Communication Cross Support Architecture (SCCS ADD/ARD) already covers physical to networking layers and systems engineering (SIS, SLS, CSS, SEA).</a:t>
            </a:r>
          </a:p>
          <a:p>
            <a:pPr lvl="1"/>
            <a:r>
              <a:rPr lang="en-US" sz="1600" dirty="0"/>
              <a:t>The “missing link” in CCSDS architecture documents is covered by the Application and Support Layer Architecture (MOIMS, SOIS).</a:t>
            </a:r>
          </a:p>
          <a:p>
            <a:pPr lvl="1"/>
            <a:r>
              <a:rPr lang="en-US" sz="1600" dirty="0"/>
              <a:t>SEA SA WG has developed the ASL as a companion to the SCCS ARD/ADD.</a:t>
            </a:r>
            <a:endParaRPr lang="en-US" dirty="0"/>
          </a:p>
          <a:p>
            <a:r>
              <a:rPr lang="en-US" sz="1800" dirty="0"/>
              <a:t>The SCCS ARD and ADD are due for refresh</a:t>
            </a:r>
          </a:p>
          <a:p>
            <a:pPr lvl="1"/>
            <a:r>
              <a:rPr lang="en-US" sz="1600" dirty="0"/>
              <a:t>The SCCS ARD, CCSDS 901.1-M-1, was published in May 2015.</a:t>
            </a:r>
          </a:p>
          <a:p>
            <a:pPr lvl="1"/>
            <a:r>
              <a:rPr lang="en-US" sz="1600" dirty="0"/>
              <a:t>The SCCS ADD, CCSDS 901.0-G-1, was published in Nov 2013.</a:t>
            </a:r>
          </a:p>
          <a:p>
            <a:pPr lvl="1"/>
            <a:r>
              <a:rPr lang="en-US" sz="1600" dirty="0"/>
              <a:t>CCSDS has published many new standards in the interim, in SLS  (optical, USLP , coding &amp; modulation), SIS (DTN), CSS (CSTS &amp; SM), and SEA (Security &amp; D-DOR).</a:t>
            </a:r>
          </a:p>
          <a:p>
            <a:pPr lvl="1"/>
            <a:r>
              <a:rPr lang="en-US" sz="1600" dirty="0"/>
              <a:t>In order to have a complete, and up to date, CCSDS Reference Architecture these documents must be updated.</a:t>
            </a:r>
          </a:p>
          <a:p>
            <a:r>
              <a:rPr lang="en-US" sz="1800" dirty="0"/>
              <a:t>Approach: update the ARD first, then update the ADD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061223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Issue – CFDP Forward and Return File Services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12838"/>
            <a:ext cx="8456612" cy="1046162"/>
          </a:xfrm>
        </p:spPr>
        <p:txBody>
          <a:bodyPr/>
          <a:lstStyle/>
          <a:p>
            <a:r>
              <a:rPr lang="en-US" sz="2000" dirty="0"/>
              <a:t>IOAG SC #1 calls for a “Forward CFDP-File Service” and a “Return CFDP-File Service”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cxnSp>
        <p:nvCxnSpPr>
          <p:cNvPr id="5" name="Straight Connector 71"/>
          <p:cNvCxnSpPr>
            <a:cxnSpLocks noChangeShapeType="1"/>
          </p:cNvCxnSpPr>
          <p:nvPr/>
        </p:nvCxnSpPr>
        <p:spPr bwMode="auto">
          <a:xfrm flipH="1">
            <a:off x="3570123" y="4329152"/>
            <a:ext cx="5768" cy="66805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79301" y="5723603"/>
            <a:ext cx="1482772" cy="454831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Physical Layer  Modulation</a:t>
            </a:r>
          </a:p>
        </p:txBody>
      </p:sp>
      <p:cxnSp>
        <p:nvCxnSpPr>
          <p:cNvPr id="7" name="Straight Connector 70"/>
          <p:cNvCxnSpPr>
            <a:cxnSpLocks noChangeShapeType="1"/>
            <a:stCxn id="13" idx="3"/>
            <a:endCxn id="6" idx="0"/>
          </p:cNvCxnSpPr>
          <p:nvPr/>
        </p:nvCxnSpPr>
        <p:spPr bwMode="auto">
          <a:xfrm>
            <a:off x="1717647" y="3207428"/>
            <a:ext cx="3040" cy="2516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1"/>
          <p:cNvCxnSpPr>
            <a:cxnSpLocks noChangeShapeType="1"/>
            <a:stCxn id="13" idx="5"/>
            <a:endCxn id="30" idx="0"/>
          </p:cNvCxnSpPr>
          <p:nvPr/>
        </p:nvCxnSpPr>
        <p:spPr bwMode="auto">
          <a:xfrm flipH="1">
            <a:off x="4060475" y="3207428"/>
            <a:ext cx="25509" cy="252392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303720" y="5000240"/>
            <a:ext cx="1484359" cy="27460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TCP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47720" y="4999765"/>
            <a:ext cx="1482772" cy="27460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Code &amp; Sync</a:t>
            </a:r>
          </a:p>
        </p:txBody>
      </p:sp>
      <p:sp>
        <p:nvSpPr>
          <p:cNvPr id="11" name="Rectangle 76"/>
          <p:cNvSpPr>
            <a:spLocks noChangeArrowheads="1"/>
          </p:cNvSpPr>
          <p:nvPr/>
        </p:nvSpPr>
        <p:spPr bwMode="auto">
          <a:xfrm>
            <a:off x="857250" y="3785796"/>
            <a:ext cx="1482772" cy="2555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Encapsulation</a:t>
            </a: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881244" y="4132777"/>
            <a:ext cx="1482772" cy="39562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SDLP VC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 Frame Gen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1227149" y="2824008"/>
            <a:ext cx="3349333" cy="449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Forward CFDP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File Processing</a:t>
            </a:r>
          </a:p>
        </p:txBody>
      </p:sp>
      <p:sp>
        <p:nvSpPr>
          <p:cNvPr id="14" name="Magnetic Disk 18"/>
          <p:cNvSpPr/>
          <p:nvPr/>
        </p:nvSpPr>
        <p:spPr bwMode="auto">
          <a:xfrm>
            <a:off x="2132013" y="2209800"/>
            <a:ext cx="476250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5" name="Elbow Connector 274"/>
          <p:cNvCxnSpPr>
            <a:cxnSpLocks noChangeShapeType="1"/>
            <a:stCxn id="14" idx="4"/>
          </p:cNvCxnSpPr>
          <p:nvPr/>
        </p:nvCxnSpPr>
        <p:spPr bwMode="auto">
          <a:xfrm>
            <a:off x="2608319" y="2389089"/>
            <a:ext cx="198443" cy="42539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Elbow Connector 15"/>
          <p:cNvCxnSpPr>
            <a:cxnSpLocks noChangeShapeType="1"/>
            <a:stCxn id="14" idx="2"/>
          </p:cNvCxnSpPr>
          <p:nvPr/>
        </p:nvCxnSpPr>
        <p:spPr bwMode="auto">
          <a:xfrm rot="10800000" flipV="1">
            <a:off x="1963773" y="2389089"/>
            <a:ext cx="168280" cy="45555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865188" y="3427562"/>
            <a:ext cx="1484359" cy="24126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5715000" y="2843885"/>
            <a:ext cx="2452688" cy="49212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User Forward-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File Application</a:t>
            </a:r>
          </a:p>
        </p:txBody>
      </p:sp>
      <p:cxnSp>
        <p:nvCxnSpPr>
          <p:cNvPr id="19" name="Straight Connector 89"/>
          <p:cNvCxnSpPr>
            <a:cxnSpLocks noChangeShapeType="1"/>
            <a:stCxn id="18" idx="4"/>
            <a:endCxn id="29" idx="0"/>
          </p:cNvCxnSpPr>
          <p:nvPr/>
        </p:nvCxnSpPr>
        <p:spPr bwMode="auto">
          <a:xfrm>
            <a:off x="6941344" y="3336010"/>
            <a:ext cx="6350" cy="244080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199188" y="4968368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TCP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199188" y="3404927"/>
            <a:ext cx="1484312" cy="34768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Terrestrial Generic File Transfer</a:t>
            </a:r>
          </a:p>
        </p:txBody>
      </p:sp>
      <p:cxnSp>
        <p:nvCxnSpPr>
          <p:cNvPr id="22" name="Straight Arrow Connector 191"/>
          <p:cNvCxnSpPr>
            <a:cxnSpLocks noChangeShapeType="1"/>
            <a:stCxn id="18" idx="0"/>
            <a:endCxn id="23" idx="3"/>
          </p:cNvCxnSpPr>
          <p:nvPr/>
        </p:nvCxnSpPr>
        <p:spPr bwMode="auto">
          <a:xfrm flipV="1">
            <a:off x="6942138" y="2453360"/>
            <a:ext cx="4762" cy="390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Magnetic Disk 18"/>
          <p:cNvSpPr/>
          <p:nvPr/>
        </p:nvSpPr>
        <p:spPr>
          <a:xfrm>
            <a:off x="6719888" y="2224760"/>
            <a:ext cx="455612" cy="22860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81244" y="4528396"/>
            <a:ext cx="2038573" cy="317003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SDLP VC &amp; MC MUX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343828" y="3404927"/>
            <a:ext cx="1484312" cy="358426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Terrestrial Generic File Transfer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2608263" y="3801847"/>
            <a:ext cx="1304237" cy="572185"/>
          </a:xfrm>
          <a:prstGeom prst="ellipse">
            <a:avLst/>
          </a:prstGeom>
          <a:solidFill>
            <a:srgbClr val="FF99CC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 Processing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043511" y="4464578"/>
            <a:ext cx="901773" cy="3858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</p:txBody>
      </p:sp>
      <p:cxnSp>
        <p:nvCxnSpPr>
          <p:cNvPr id="28" name="Straight Connector 71"/>
          <p:cNvCxnSpPr>
            <a:cxnSpLocks noChangeShapeType="1"/>
            <a:stCxn id="26" idx="3"/>
          </p:cNvCxnSpPr>
          <p:nvPr/>
        </p:nvCxnSpPr>
        <p:spPr bwMode="auto">
          <a:xfrm>
            <a:off x="2799264" y="4290237"/>
            <a:ext cx="7498" cy="238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205537" y="5776811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318318" y="5731351"/>
            <a:ext cx="1484313" cy="46034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Ground Data Link &amp; Physical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3326798" y="5350846"/>
            <a:ext cx="1484359" cy="2746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IP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6199188" y="5399108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36010070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88" y="1252538"/>
            <a:ext cx="8596312" cy="5256212"/>
          </a:xfrm>
        </p:spPr>
        <p:txBody>
          <a:bodyPr/>
          <a:lstStyle/>
          <a:p>
            <a:r>
              <a:rPr lang="en-US" sz="2000" dirty="0"/>
              <a:t>Note that these services </a:t>
            </a:r>
            <a:r>
              <a:rPr lang="en-US" sz="2000" b="1" dirty="0"/>
              <a:t>are not </a:t>
            </a:r>
            <a:r>
              <a:rPr lang="en-US" sz="2000" dirty="0"/>
              <a:t>the SSI overlay of the end-to-end association</a:t>
            </a:r>
          </a:p>
          <a:p>
            <a:r>
              <a:rPr lang="en-US" sz="2000" dirty="0"/>
              <a:t>Issue – no one seems to really want the service as envisioned by IOAG</a:t>
            </a:r>
          </a:p>
          <a:p>
            <a:r>
              <a:rPr lang="en-US" sz="2000" dirty="0"/>
              <a:t>ESA is developing a CFDP-based ABA service where the CFDP ground endpoint resides in the MOC</a:t>
            </a:r>
          </a:p>
          <a:p>
            <a:pPr lvl="1"/>
            <a:r>
              <a:rPr lang="en-US" sz="1800" dirty="0"/>
              <a:t>ESLTs’ role would be to relay CFDP indications to the MOC</a:t>
            </a:r>
          </a:p>
          <a:p>
            <a:pPr lvl="1"/>
            <a:r>
              <a:rPr lang="en-US" sz="1800" dirty="0"/>
              <a:t>There is not defined standard for this configuration </a:t>
            </a:r>
          </a:p>
          <a:p>
            <a:r>
              <a:rPr lang="en-US" sz="2000" dirty="0"/>
              <a:t>Correspondence exchanged in Jan-Feb 2021, Webex on 20 Jan 2021</a:t>
            </a:r>
          </a:p>
          <a:p>
            <a:pPr lvl="1"/>
            <a:r>
              <a:rPr lang="en-US" sz="1800" dirty="0"/>
              <a:t>No follow-up since</a:t>
            </a:r>
          </a:p>
          <a:p>
            <a:r>
              <a:rPr lang="en-US" sz="2000" dirty="0"/>
              <a:t>There should be some resolution before Issue-2 of the ARD is published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6227763" cy="611188"/>
          </a:xfrm>
        </p:spPr>
        <p:txBody>
          <a:bodyPr/>
          <a:lstStyle/>
          <a:p>
            <a:r>
              <a:rPr lang="en-US" sz="2400" dirty="0"/>
              <a:t>Issue – CFDP Forward and Return File Services (2 of 2)</a:t>
            </a:r>
          </a:p>
        </p:txBody>
      </p:sp>
    </p:spTree>
    <p:extLst>
      <p:ext uri="{BB962C8B-B14F-4D97-AF65-F5344CB8AC3E}">
        <p14:creationId xmlns:p14="http://schemas.microsoft.com/office/powerpoint/2010/main" val="8390347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60350"/>
            <a:ext cx="7417837" cy="61118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Range of SCCS-ARD Update Topics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699" y="871538"/>
            <a:ext cx="8908329" cy="5726112"/>
          </a:xfrm>
        </p:spPr>
        <p:txBody>
          <a:bodyPr/>
          <a:lstStyle/>
          <a:p>
            <a:r>
              <a:rPr lang="en-US" sz="1400" dirty="0"/>
              <a:t>Current Issues of already-cited Recommended Standards (many)</a:t>
            </a:r>
            <a:endParaRPr lang="en-US" sz="1100" dirty="0"/>
          </a:p>
          <a:p>
            <a:r>
              <a:rPr lang="en-US" sz="1400" dirty="0"/>
              <a:t>[Future] &gt; Current: books that have now been published</a:t>
            </a:r>
          </a:p>
          <a:p>
            <a:pPr lvl="1"/>
            <a:r>
              <a:rPr lang="en-US" sz="1200" dirty="0">
                <a:latin typeface="Arial" charset="0"/>
              </a:rPr>
              <a:t>SLS (coding, modulation, other changes to SPP)</a:t>
            </a:r>
          </a:p>
          <a:p>
            <a:pPr lvl="1"/>
            <a:r>
              <a:rPr lang="en-US" sz="1200" dirty="0">
                <a:latin typeface="Arial" charset="0"/>
              </a:rPr>
              <a:t>SIS (DTN, routing, management, security)</a:t>
            </a:r>
          </a:p>
          <a:p>
            <a:pPr lvl="1"/>
            <a:r>
              <a:rPr lang="en-US" sz="1200" dirty="0">
                <a:latin typeface="Arial" charset="0"/>
              </a:rPr>
              <a:t>CSS (new CSTS &amp; SM)</a:t>
            </a:r>
          </a:p>
          <a:p>
            <a:pPr lvl="1"/>
            <a:r>
              <a:rPr lang="en-US" sz="1200" dirty="0">
                <a:latin typeface="Arial" charset="0"/>
              </a:rPr>
              <a:t>SEA (security, key management &amp; D-DOR, SANA &amp; RMP</a:t>
            </a:r>
            <a:r>
              <a:rPr lang="en-US" sz="1400" dirty="0"/>
              <a:t>)</a:t>
            </a:r>
            <a:endParaRPr lang="en-US" sz="1200" dirty="0"/>
          </a:p>
          <a:p>
            <a:r>
              <a:rPr lang="en-US" sz="1400" dirty="0"/>
              <a:t>[Future] &gt; Current: books expected to be published by December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2021 (TBR)</a:t>
            </a:r>
          </a:p>
          <a:p>
            <a:pPr marL="228600" lvl="1" indent="-228600">
              <a:spcBef>
                <a:spcPct val="50000"/>
              </a:spcBef>
              <a:buSzPct val="75000"/>
              <a:buFont typeface="Wingdings" pitchFamily="2" charset="2"/>
              <a:buChar char="§"/>
            </a:pPr>
            <a:r>
              <a:rPr lang="en-US" sz="1400" dirty="0"/>
              <a:t>Updates to referenced [Future] documents (that are still [Future])</a:t>
            </a:r>
          </a:p>
          <a:p>
            <a:pPr marL="628650" lvl="2">
              <a:spcBef>
                <a:spcPct val="50000"/>
              </a:spcBef>
              <a:buSzPct val="75000"/>
              <a:buFont typeface="Wingdings" pitchFamily="2" charset="2"/>
              <a:buChar char="§"/>
            </a:pPr>
            <a:r>
              <a:rPr lang="en-US" sz="1200" dirty="0"/>
              <a:t>E.g., SC-CSTS </a:t>
            </a:r>
          </a:p>
          <a:p>
            <a:pPr marL="628650" lvl="2">
              <a:spcBef>
                <a:spcPct val="50000"/>
              </a:spcBef>
              <a:buSzPct val="75000"/>
              <a:buFont typeface="Wingdings" pitchFamily="2" charset="2"/>
              <a:buChar char="§"/>
            </a:pPr>
            <a:r>
              <a:rPr lang="en-US" sz="1200" dirty="0"/>
              <a:t>Replacement of the deprecated </a:t>
            </a:r>
            <a:r>
              <a:rPr lang="en-US" sz="1200" i="1" dirty="0"/>
              <a:t>Space Communication Cross Support Service Management</a:t>
            </a:r>
            <a:r>
              <a:rPr lang="en-US" sz="1200" dirty="0"/>
              <a:t> Recommended Standard (CCSDS 910.11-B-1)</a:t>
            </a:r>
          </a:p>
          <a:p>
            <a:r>
              <a:rPr lang="en-US" sz="1400" dirty="0"/>
              <a:t>Newly added (since Issue-1) published Recommended Standards</a:t>
            </a:r>
          </a:p>
          <a:p>
            <a:pPr lvl="1"/>
            <a:r>
              <a:rPr lang="en-US" sz="1200" dirty="0"/>
              <a:t>Optical Communications</a:t>
            </a:r>
          </a:p>
          <a:p>
            <a:pPr lvl="1"/>
            <a:r>
              <a:rPr lang="en-US" sz="1200" dirty="0"/>
              <a:t>USLP</a:t>
            </a:r>
          </a:p>
          <a:p>
            <a:pPr lvl="1"/>
            <a:r>
              <a:rPr lang="en-US" sz="1200" dirty="0"/>
              <a:t>Digital Motion Imagery (CCSDS 766.1-B-1)</a:t>
            </a:r>
          </a:p>
          <a:p>
            <a:pPr lvl="1"/>
            <a:r>
              <a:rPr lang="en-US" sz="1200" dirty="0"/>
              <a:t>Voice and Audio Communications (CCSDS 766.2-B-1)</a:t>
            </a:r>
          </a:p>
          <a:p>
            <a:r>
              <a:rPr lang="en-US" sz="1400" dirty="0"/>
              <a:t>Other new [Future] topics</a:t>
            </a:r>
          </a:p>
          <a:p>
            <a:pPr lvl="1"/>
            <a:r>
              <a:rPr lang="en-US" sz="1200" dirty="0"/>
              <a:t>E.g., Time Management, SOIS </a:t>
            </a:r>
            <a:r>
              <a:rPr lang="en-US" sz="1200" dirty="0" err="1"/>
              <a:t>WiFi</a:t>
            </a:r>
            <a:r>
              <a:rPr lang="en-US" sz="1200" dirty="0"/>
              <a:t> &amp; LTE</a:t>
            </a:r>
          </a:p>
          <a:p>
            <a:pPr lvl="1"/>
            <a:r>
              <a:rPr lang="en-US" sz="1200" dirty="0"/>
              <a:t>CSS Functional Resource Model (FRM)</a:t>
            </a:r>
          </a:p>
          <a:p>
            <a:pPr lvl="1"/>
            <a:r>
              <a:rPr lang="en-US" sz="1200" u="sng" dirty="0"/>
              <a:t>Are there others???</a:t>
            </a:r>
          </a:p>
          <a:p>
            <a:pPr marL="228600" lvl="1" indent="-228600">
              <a:spcBef>
                <a:spcPct val="50000"/>
              </a:spcBef>
              <a:buSzPct val="75000"/>
              <a:buFont typeface="Wingdings" pitchFamily="2" charset="2"/>
              <a:buChar char="§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63722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Progress to-date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990600"/>
            <a:ext cx="8621712" cy="5607050"/>
          </a:xfrm>
        </p:spPr>
        <p:txBody>
          <a:bodyPr/>
          <a:lstStyle/>
          <a:p>
            <a:r>
              <a:rPr lang="en-US" sz="2000" dirty="0"/>
              <a:t>Updated the referenced Recommended Standards (and other references) to their current Issues</a:t>
            </a:r>
          </a:p>
          <a:p>
            <a:pPr lvl="1"/>
            <a:r>
              <a:rPr lang="en-US" sz="1800" dirty="0"/>
              <a:t>72 normative references</a:t>
            </a:r>
          </a:p>
          <a:p>
            <a:pPr lvl="1"/>
            <a:r>
              <a:rPr lang="en-US" sz="1800" dirty="0"/>
              <a:t>35 informative references </a:t>
            </a:r>
          </a:p>
          <a:p>
            <a:r>
              <a:rPr lang="en-US" sz="2000" dirty="0"/>
              <a:t>Focus so far has been primarily on the ABA (space data link-layer) configuration, with a bit of work on SSI/ABCBA configuration</a:t>
            </a:r>
          </a:p>
          <a:p>
            <a:pPr lvl="1"/>
            <a:r>
              <a:rPr lang="en-US" sz="1800" dirty="0"/>
              <a:t>Definitions have been tightened up regarding relationships among ABA and ABCBA configurations and to “top” protocol layers that are cross-supported (space data link layer vs. SSI)</a:t>
            </a:r>
          </a:p>
          <a:p>
            <a:r>
              <a:rPr lang="en-US" sz="2000" dirty="0"/>
              <a:t>Contents of sections 4 (Service View), 5 (Physical View), and 6 (Communications View) re-organized to reduce complexity, increase clarity, and minimize redundancy</a:t>
            </a:r>
          </a:p>
          <a:p>
            <a:pPr lvl="1"/>
            <a:r>
              <a:rPr lang="en-US" sz="1600" dirty="0"/>
              <a:t>Detailed protocol combinations/options are now concentrated in tables in section 6</a:t>
            </a:r>
          </a:p>
          <a:p>
            <a:pPr lvl="1"/>
            <a:r>
              <a:rPr lang="en-US" sz="1600" dirty="0"/>
              <a:t>Requirements in sections 4 and 5 now reference relevant parts of section 6</a:t>
            </a:r>
          </a:p>
          <a:p>
            <a:pPr lvl="1"/>
            <a:r>
              <a:rPr lang="en-US" sz="1600" dirty="0"/>
              <a:t>Examples on following pages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88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41438"/>
            <a:ext cx="8570912" cy="4995862"/>
          </a:xfrm>
        </p:spPr>
        <p:txBody>
          <a:bodyPr/>
          <a:lstStyle/>
          <a:p>
            <a:r>
              <a:rPr lang="en-US" dirty="0"/>
              <a:t>Variable-coded modulation standards integrated into the cross support architecture</a:t>
            </a:r>
          </a:p>
          <a:p>
            <a:pPr lvl="1"/>
            <a:r>
              <a:rPr lang="en-US" dirty="0"/>
              <a:t>Worked with SLS C&amp;S experts</a:t>
            </a:r>
          </a:p>
          <a:p>
            <a:r>
              <a:rPr lang="en-US" dirty="0"/>
              <a:t>Updated ABA ESLT protocol stack diagrams from section 6 </a:t>
            </a:r>
          </a:p>
          <a:p>
            <a:r>
              <a:rPr lang="en-US" dirty="0"/>
              <a:t>Issue – CFDP Forward File and CFDP Return File services</a:t>
            </a:r>
          </a:p>
          <a:p>
            <a:pPr lvl="1"/>
            <a:r>
              <a:rPr lang="en-US" dirty="0"/>
              <a:t>Discussions re ESA desired changes for split mode responses, which are in no way standardized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6227763" cy="611188"/>
          </a:xfrm>
        </p:spPr>
        <p:txBody>
          <a:bodyPr/>
          <a:lstStyle/>
          <a:p>
            <a:r>
              <a:rPr lang="en-US" sz="2400" dirty="0"/>
              <a:t>Progress to-date (2 of 2)</a:t>
            </a:r>
          </a:p>
        </p:txBody>
      </p:sp>
    </p:spTree>
    <p:extLst>
      <p:ext uri="{BB962C8B-B14F-4D97-AF65-F5344CB8AC3E}">
        <p14:creationId xmlns:p14="http://schemas.microsoft.com/office/powerpoint/2010/main" val="39032807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96850"/>
            <a:ext cx="7213600" cy="611188"/>
          </a:xfrm>
        </p:spPr>
        <p:txBody>
          <a:bodyPr/>
          <a:lstStyle/>
          <a:p>
            <a:r>
              <a:rPr lang="en-US" sz="2400" dirty="0"/>
              <a:t>Issues with Complexity, Clarity, and Redundancy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89038"/>
            <a:ext cx="8672512" cy="4856162"/>
          </a:xfrm>
        </p:spPr>
        <p:txBody>
          <a:bodyPr/>
          <a:lstStyle/>
          <a:p>
            <a:r>
              <a:rPr lang="en-US" dirty="0"/>
              <a:t>Section 4 requirements in version 1 ARD identify the specific protocols that are to be performed for each service</a:t>
            </a:r>
          </a:p>
          <a:p>
            <a:pPr lvl="1"/>
            <a:r>
              <a:rPr lang="en-US" dirty="0"/>
              <a:t>For services that involve multiple protocols, each requirement is a complex statement</a:t>
            </a:r>
          </a:p>
          <a:p>
            <a:pPr lvl="1"/>
            <a:r>
              <a:rPr lang="en-US" dirty="0"/>
              <a:t>As new CCSDS protocols have been added to the ARD, multiple combinations of protocols become available to provide the same “service”</a:t>
            </a:r>
          </a:p>
          <a:p>
            <a:pPr lvl="2"/>
            <a:r>
              <a:rPr lang="en-US" dirty="0"/>
              <a:t>Some combinations are preferable to others, from the perspective of future capability and flexibility</a:t>
            </a:r>
          </a:p>
          <a:p>
            <a:pPr lvl="1"/>
            <a:r>
              <a:rPr lang="en-US" dirty="0"/>
              <a:t>Most of the service-to-protocol information is addressed in section 6 in table form</a:t>
            </a:r>
          </a:p>
          <a:p>
            <a:pPr lvl="2"/>
            <a:r>
              <a:rPr lang="en-US" dirty="0"/>
              <a:t>Repeating the same service-to-protocol information in section 4 is redundant at best and would be increasingly difficult to keep synchronized across the various sections of the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652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74738"/>
            <a:ext cx="7821612" cy="1185862"/>
          </a:xfrm>
        </p:spPr>
        <p:txBody>
          <a:bodyPr/>
          <a:lstStyle/>
          <a:p>
            <a:r>
              <a:rPr lang="en-US" dirty="0"/>
              <a:t>Example of new requirements in version-1 “style” (identification of all protocols)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388" y="196850"/>
            <a:ext cx="7213600" cy="611188"/>
          </a:xfrm>
        </p:spPr>
        <p:txBody>
          <a:bodyPr/>
          <a:lstStyle/>
          <a:p>
            <a:r>
              <a:rPr lang="en-US" sz="2400" dirty="0"/>
              <a:t>Issues with Complexity, Clarity, and Redundancy (2 of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6" y="2166876"/>
            <a:ext cx="7205655" cy="42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841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09650"/>
            <a:ext cx="8545512" cy="1173162"/>
          </a:xfrm>
        </p:spPr>
        <p:txBody>
          <a:bodyPr/>
          <a:lstStyle/>
          <a:p>
            <a:r>
              <a:rPr lang="en-US" dirty="0"/>
              <a:t>Representing the equivalent requirements using the updated ARD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EF428-CDC8-4F7A-BAE8-5FA134E3D3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388" y="196850"/>
            <a:ext cx="7213600" cy="611188"/>
          </a:xfrm>
        </p:spPr>
        <p:txBody>
          <a:bodyPr/>
          <a:lstStyle/>
          <a:p>
            <a:r>
              <a:rPr lang="en-US" sz="2400" dirty="0"/>
              <a:t>Issues with Complexity, Clarity, and Redundancy (3 of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514600"/>
            <a:ext cx="8228548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650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E-SM Service Specification Red 1 - Overview3">
  <a:themeElements>
    <a:clrScheme name="SLE-SM Service Specification Red 1 - Overview3 10">
      <a:dk1>
        <a:srgbClr val="000000"/>
      </a:dk1>
      <a:lt1>
        <a:srgbClr val="FFFFFF"/>
      </a:lt1>
      <a:dk2>
        <a:srgbClr val="FFFFFF"/>
      </a:dk2>
      <a:lt2>
        <a:srgbClr val="022B47"/>
      </a:lt2>
      <a:accent1>
        <a:srgbClr val="0091CA"/>
      </a:accent1>
      <a:accent2>
        <a:srgbClr val="002B47"/>
      </a:accent2>
      <a:accent3>
        <a:srgbClr val="FFFFFF"/>
      </a:accent3>
      <a:accent4>
        <a:srgbClr val="000000"/>
      </a:accent4>
      <a:accent5>
        <a:srgbClr val="AAC7E1"/>
      </a:accent5>
      <a:accent6>
        <a:srgbClr val="00263F"/>
      </a:accent6>
      <a:hlink>
        <a:srgbClr val="000000"/>
      </a:hlink>
      <a:folHlink>
        <a:srgbClr val="000000"/>
      </a:folHlink>
    </a:clrScheme>
    <a:fontScheme name="SLE-SM Service Specification Red 1 - Overview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899FF">
            <a:alpha val="50000"/>
          </a:srgbClr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899FF">
            <a:alpha val="50000"/>
          </a:srgbClr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E-SM Service Specification Red 1 - Overview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E-SM Service Specification Red 1 - Overview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8">
        <a:dk1>
          <a:srgbClr val="000000"/>
        </a:dk1>
        <a:lt1>
          <a:srgbClr val="FFFFFF"/>
        </a:lt1>
        <a:dk2>
          <a:srgbClr val="0091CA"/>
        </a:dk2>
        <a:lt2>
          <a:srgbClr val="022B47"/>
        </a:lt2>
        <a:accent1>
          <a:srgbClr val="0091CA"/>
        </a:accent1>
        <a:accent2>
          <a:srgbClr val="002B47"/>
        </a:accent2>
        <a:accent3>
          <a:srgbClr val="FFFFFF"/>
        </a:accent3>
        <a:accent4>
          <a:srgbClr val="000000"/>
        </a:accent4>
        <a:accent5>
          <a:srgbClr val="AAC7E1"/>
        </a:accent5>
        <a:accent6>
          <a:srgbClr val="00263F"/>
        </a:accent6>
        <a:hlink>
          <a:srgbClr val="BFED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9">
        <a:dk1>
          <a:srgbClr val="000000"/>
        </a:dk1>
        <a:lt1>
          <a:srgbClr val="FFFFFF"/>
        </a:lt1>
        <a:dk2>
          <a:srgbClr val="FFFFFF"/>
        </a:dk2>
        <a:lt2>
          <a:srgbClr val="022B47"/>
        </a:lt2>
        <a:accent1>
          <a:srgbClr val="0091CA"/>
        </a:accent1>
        <a:accent2>
          <a:srgbClr val="002B47"/>
        </a:accent2>
        <a:accent3>
          <a:srgbClr val="FFFFFF"/>
        </a:accent3>
        <a:accent4>
          <a:srgbClr val="000000"/>
        </a:accent4>
        <a:accent5>
          <a:srgbClr val="AAC7E1"/>
        </a:accent5>
        <a:accent6>
          <a:srgbClr val="00263F"/>
        </a:accent6>
        <a:hlink>
          <a:srgbClr val="BFED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10">
        <a:dk1>
          <a:srgbClr val="000000"/>
        </a:dk1>
        <a:lt1>
          <a:srgbClr val="FFFFFF"/>
        </a:lt1>
        <a:dk2>
          <a:srgbClr val="FFFFFF"/>
        </a:dk2>
        <a:lt2>
          <a:srgbClr val="022B47"/>
        </a:lt2>
        <a:accent1>
          <a:srgbClr val="0091CA"/>
        </a:accent1>
        <a:accent2>
          <a:srgbClr val="002B47"/>
        </a:accent2>
        <a:accent3>
          <a:srgbClr val="FFFFFF"/>
        </a:accent3>
        <a:accent4>
          <a:srgbClr val="000000"/>
        </a:accent4>
        <a:accent5>
          <a:srgbClr val="AAC7E1"/>
        </a:accent5>
        <a:accent6>
          <a:srgbClr val="00263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F34B230ED884490EAA0CC535EA820" ma:contentTypeVersion="0" ma:contentTypeDescription="Create a new document." ma:contentTypeScope="" ma:versionID="34d54c14edce335b18f7e36503389c6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04890F-6F77-4591-A21B-5E61095E8C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D771E4-4B25-45FB-9705-D03C92241113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B3623E5-A3BF-496A-87A9-AFFE215B4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SLE-SM Service Specification Red 1 - Overview3</Template>
  <TotalTime>89719</TotalTime>
  <Words>2266</Words>
  <Application>Microsoft Macintosh PowerPoint</Application>
  <PresentationFormat>On-screen Show (4:3)</PresentationFormat>
  <Paragraphs>336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Helvetica</vt:lpstr>
      <vt:lpstr>Times</vt:lpstr>
      <vt:lpstr>Times New Roman</vt:lpstr>
      <vt:lpstr>Wingdings</vt:lpstr>
      <vt:lpstr>SLE-SM Service Specification Red 1 - Overview3</vt:lpstr>
      <vt:lpstr>Space Communications Cross Support – Architecture Definition Document (SCCS-ARD) 5-Year Refresh</vt:lpstr>
      <vt:lpstr>Briefing Outline</vt:lpstr>
      <vt:lpstr>Background</vt:lpstr>
      <vt:lpstr>Range of SCCS-ARD Update Topics</vt:lpstr>
      <vt:lpstr>Progress to-date (1 of 2)</vt:lpstr>
      <vt:lpstr>Progress to-date (2 of 2)</vt:lpstr>
      <vt:lpstr>Issues with Complexity, Clarity, and Redundancy (1 of 3)</vt:lpstr>
      <vt:lpstr>Issues with Complexity, Clarity, and Redundancy (2 of 3)</vt:lpstr>
      <vt:lpstr>Issues with Complexity, Clarity, and Redundancy (3 of 3)</vt:lpstr>
      <vt:lpstr>Consolidating Protocol Requirements into Section 6 (1 of 2)</vt:lpstr>
      <vt:lpstr>Consolidating Protocol Requirements into Section 6 (2 of 2)</vt:lpstr>
      <vt:lpstr>Table 6-4: Terrestrial Side Protocols ABA ESLT Space Communications Services</vt:lpstr>
      <vt:lpstr>Table 6-5: Terrestrial Side Protocols for ABA ESLT File-Oriented Space Communications Services</vt:lpstr>
      <vt:lpstr>Table 6-6: Terrestrial Side Protocols for ABA ESLT Radiometric Data Services</vt:lpstr>
      <vt:lpstr>Table 6-7: Service Management Information Entities and Terrestrial Side Protocols for ABA ESLT (1 of 2)</vt:lpstr>
      <vt:lpstr>Table 6-7: Service Management Information Entities and Terrestrial Side Protocols for ABA ESLT (2 of 2)</vt:lpstr>
      <vt:lpstr>Table 6-8: Space Side Protocols for ABA ESLT Space Communications Services (1 of 2)</vt:lpstr>
      <vt:lpstr>Table 6-8: Space Side Protocols for ABA ESLT Space Communications Services (2 of 2)</vt:lpstr>
      <vt:lpstr>Table 6-9: Space Side Protocols for ABA ESLT File-Oriented Space Communications Services</vt:lpstr>
      <vt:lpstr>Table 6-10: Space Side Protocols for ABA ESLT Radiometric Data Services</vt:lpstr>
      <vt:lpstr>Variable-Coded Modulation (1 of 2)</vt:lpstr>
      <vt:lpstr>Variable-Coded Modulation (2 of 2)</vt:lpstr>
      <vt:lpstr>VCM Suite Details, Revised Diagram</vt:lpstr>
      <vt:lpstr>PowerPoint Presentation</vt:lpstr>
      <vt:lpstr>Updated ABA ESLT protocol stack diagrams from section 6 – Figures 6-1 to 6-4</vt:lpstr>
      <vt:lpstr>Updated ABA ESLT protocol stack diagrams from section 6 – Figure 6-5</vt:lpstr>
      <vt:lpstr>Updated ABA ESLT protocol stack diagrams from section 6 – Figure 6-6</vt:lpstr>
      <vt:lpstr>Updated ABA ESLT protocol stack diagrams from section 6 – Figure 6-7</vt:lpstr>
      <vt:lpstr>Next Steps</vt:lpstr>
      <vt:lpstr>Issue – CFDP Forward and Return File Services (1 of 2)</vt:lpstr>
      <vt:lpstr>Issue – CFDP Forward and Return File Services (2 of 2)</vt:lpstr>
    </vt:vector>
  </TitlesOfParts>
  <Company>VEGA Group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 SM Service Specification - Red 1  Overview</dc:title>
  <dc:creator>pquintela</dc:creator>
  <cp:keywords>SLE-SM</cp:keywords>
  <cp:lastModifiedBy>Peter Shames</cp:lastModifiedBy>
  <cp:revision>1427</cp:revision>
  <cp:lastPrinted>2019-10-17T20:51:45Z</cp:lastPrinted>
  <dcterms:created xsi:type="dcterms:W3CDTF">2006-05-15T11:39:39Z</dcterms:created>
  <dcterms:modified xsi:type="dcterms:W3CDTF">2021-06-23T22:52:12Z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0x010100C51F34B230ED884490EAA0CC535EA820</vt:lpwstr>
  </property>
</Properties>
</file>