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6" r:id="rId2"/>
    <p:sldId id="276" r:id="rId3"/>
    <p:sldId id="281" r:id="rId4"/>
    <p:sldId id="285" r:id="rId5"/>
    <p:sldId id="287" r:id="rId6"/>
    <p:sldId id="286" r:id="rId7"/>
    <p:sldId id="279" r:id="rId8"/>
    <p:sldId id="288" r:id="rId9"/>
    <p:sldId id="269" r:id="rId10"/>
    <p:sldId id="277" r:id="rId11"/>
    <p:sldId id="261" r:id="rId12"/>
    <p:sldId id="278" r:id="rId13"/>
    <p:sldId id="265" r:id="rId14"/>
    <p:sldId id="257" r:id="rId15"/>
    <p:sldId id="270" r:id="rId16"/>
    <p:sldId id="282" r:id="rId17"/>
    <p:sldId id="264" r:id="rId18"/>
    <p:sldId id="271" r:id="rId19"/>
    <p:sldId id="262" r:id="rId20"/>
    <p:sldId id="272" r:id="rId21"/>
    <p:sldId id="283" r:id="rId22"/>
    <p:sldId id="263" r:id="rId23"/>
    <p:sldId id="273" r:id="rId24"/>
    <p:sldId id="268" r:id="rId25"/>
    <p:sldId id="267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0"/>
    <p:restoredTop sz="97531" autoAdjust="0"/>
  </p:normalViewPr>
  <p:slideViewPr>
    <p:cSldViewPr snapToGrid="0" snapToObjects="1">
      <p:cViewPr varScale="1">
        <p:scale>
          <a:sx n="127" d="100"/>
          <a:sy n="127" d="100"/>
        </p:scale>
        <p:origin x="5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C2BA-2A9F-A940-9B90-159DF1CCF08F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4951-E60E-F24A-B47A-E9DC91B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4951-E60E-F24A-B47A-E9DC91B05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4951-E60E-F24A-B47A-E9DC91B05F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219-456C-D947-BC72-2431A31C39AA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AA07-7D75-6A4F-BA48-8065890736B1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EBE-35A3-E84D-B5D1-259EE77E9851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8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9C9-8786-7E43-BCCA-E1B4D07E8E1D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B1F2-09CE-EC4D-922E-76B4B7A6225A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4F06-15C0-C84D-B9F8-62798E5E76FD}" type="datetime1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E482-CFCE-4B4C-82A1-C8157B07F8C0}" type="datetime1">
              <a:rPr lang="en-US" smtClean="0"/>
              <a:t>3/31/16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791A-159F-B64B-BD30-4AF26F5119E1}" type="datetime1">
              <a:rPr lang="en-US" smtClean="0"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026F-56B6-D94D-A93A-7292E0EC1B11}" type="datetime1">
              <a:rPr lang="en-US" smtClean="0"/>
              <a:t>3/31/16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743E-2C3D-8B49-B8F9-E91E9A82E4A6}" type="datetime1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FD2-9035-1946-AD77-3A3AF2CF81FF}" type="datetime1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A9B4-51CD-C942-AF2B-1200745AA016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CCSDS Registry Management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sanaregistry.org" TargetMode="External"/><Relationship Id="rId3" Type="http://schemas.openxmlformats.org/officeDocument/2006/relationships/hyperlink" Target="mailto:ssg@mailmain.ccsds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1589"/>
            <a:ext cx="7772400" cy="199932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CCSDS </a:t>
            </a:r>
            <a:r>
              <a:rPr lang="en-US" b="1" dirty="0">
                <a:solidFill>
                  <a:srgbClr val="0070C0"/>
                </a:solidFill>
              </a:rPr>
              <a:t>Registry Re-Engineering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Organizations &amp; </a:t>
            </a:r>
            <a:r>
              <a:rPr lang="en-US" dirty="0" smtClean="0">
                <a:solidFill>
                  <a:srgbClr val="0070C0"/>
                </a:solidFill>
              </a:rPr>
              <a:t>Contacts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SCIDs, </a:t>
            </a:r>
            <a:r>
              <a:rPr lang="en-US" dirty="0" smtClean="0">
                <a:solidFill>
                  <a:srgbClr val="0070C0"/>
                </a:solidFill>
              </a:rPr>
              <a:t>Assets, &amp; </a:t>
            </a:r>
            <a:r>
              <a:rPr lang="en-US" dirty="0" smtClean="0">
                <a:solidFill>
                  <a:srgbClr val="0070C0"/>
                </a:solidFill>
              </a:rPr>
              <a:t>OID Tree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878" y="3886200"/>
            <a:ext cx="7086600" cy="1752600"/>
          </a:xfrm>
        </p:spPr>
        <p:txBody>
          <a:bodyPr/>
          <a:lstStyle/>
          <a:p>
            <a:r>
              <a:rPr lang="en-US" dirty="0" smtClean="0"/>
              <a:t>Peter Shames, Erik Barkley</a:t>
            </a:r>
          </a:p>
          <a:p>
            <a:r>
              <a:rPr lang="en-US" dirty="0" smtClean="0"/>
              <a:t>Marc Blanchet, Brian Oliver, Tom Gannett</a:t>
            </a:r>
          </a:p>
          <a:p>
            <a:r>
              <a:rPr lang="en-US" smtClean="0"/>
              <a:t>31 </a:t>
            </a:r>
            <a:r>
              <a:rPr lang="en-US" dirty="0" smtClean="0"/>
              <a:t>March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A5B1-37ED-8A45-803A-5132184ACC28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2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Organization Type </a:t>
            </a:r>
            <a:r>
              <a:rPr lang="en-US" dirty="0" smtClean="0"/>
              <a:t>Registry Structures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3"/>
          <a:stretch/>
        </p:blipFill>
        <p:spPr>
          <a:xfrm>
            <a:off x="0" y="809719"/>
            <a:ext cx="7928149" cy="5599684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A32B-788B-E44A-ABC6-8B3A9534D715}" type="datetime1">
              <a:rPr lang="en-US" smtClean="0"/>
              <a:t>3/31/16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</a:t>
            </a:r>
            <a:r>
              <a:rPr lang="en-US" dirty="0" smtClean="0"/>
              <a:t>Registry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9"/>
          <a:stretch/>
        </p:blipFill>
        <p:spPr>
          <a:xfrm>
            <a:off x="533354" y="1668847"/>
            <a:ext cx="8241831" cy="4400358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757-5292-044A-AAC3-4C1EBC0AA4C0}" type="datetime1">
              <a:rPr lang="en-US" smtClean="0"/>
              <a:t>3/31/16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367"/>
            <a:ext cx="8229600" cy="1143000"/>
          </a:xfrm>
        </p:spPr>
        <p:txBody>
          <a:bodyPr/>
          <a:lstStyle/>
          <a:p>
            <a:r>
              <a:rPr lang="en-US" dirty="0" smtClean="0"/>
              <a:t>Contact Type Registry Structures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40573"/>
          <a:stretch/>
        </p:blipFill>
        <p:spPr>
          <a:xfrm>
            <a:off x="763675" y="1040924"/>
            <a:ext cx="7301249" cy="533978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2961-8976-0B43-88D5-D8B2EF26C347}" type="datetime1">
              <a:rPr lang="en-US" smtClean="0"/>
              <a:t>3/31/16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42"/>
            <a:ext cx="8229600" cy="1143000"/>
          </a:xfrm>
        </p:spPr>
        <p:txBody>
          <a:bodyPr/>
          <a:lstStyle/>
          <a:p>
            <a:r>
              <a:rPr lang="en-US" dirty="0" smtClean="0"/>
              <a:t>Contact Relationships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9"/>
          <a:stretch/>
        </p:blipFill>
        <p:spPr>
          <a:xfrm>
            <a:off x="539800" y="1399233"/>
            <a:ext cx="8193192" cy="4669971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552-C612-3142-B7CD-C2F69E50F2B4}" type="datetime1">
              <a:rPr lang="en-US" smtClean="0"/>
              <a:t>3/31/16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CCSDS Org &amp; </a:t>
            </a:r>
            <a:r>
              <a:rPr lang="en-US" dirty="0" smtClean="0"/>
              <a:t>Contact Registry </a:t>
            </a:r>
            <a:r>
              <a:rPr lang="en-US" dirty="0" smtClean="0"/>
              <a:t>Management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CCSDS Website </a:t>
            </a:r>
            <a:r>
              <a:rPr lang="en-US" dirty="0" smtClean="0"/>
              <a:t>(Secretariat)</a:t>
            </a:r>
            <a:endParaRPr lang="en-US" dirty="0" smtClean="0"/>
          </a:p>
          <a:p>
            <a:pPr lvl="1"/>
            <a:r>
              <a:rPr lang="en-US" dirty="0" smtClean="0"/>
              <a:t>Retain curation of existing CCSDS organization and </a:t>
            </a:r>
            <a:r>
              <a:rPr lang="en-US" dirty="0" smtClean="0"/>
              <a:t>contact registries</a:t>
            </a:r>
            <a:endParaRPr lang="en-US" dirty="0" smtClean="0"/>
          </a:p>
          <a:p>
            <a:pPr lvl="1"/>
            <a:r>
              <a:rPr lang="en-US" dirty="0" smtClean="0"/>
              <a:t>Use assigned OID (from SANA) as unique tags for organizations and </a:t>
            </a:r>
            <a:r>
              <a:rPr lang="en-US" dirty="0" smtClean="0"/>
              <a:t>contacts</a:t>
            </a:r>
            <a:endParaRPr lang="en-US" dirty="0" smtClean="0"/>
          </a:p>
          <a:p>
            <a:pPr lvl="1"/>
            <a:r>
              <a:rPr lang="en-US" dirty="0" smtClean="0"/>
              <a:t>Provide updated organization </a:t>
            </a:r>
            <a:r>
              <a:rPr lang="en-US" dirty="0"/>
              <a:t>and </a:t>
            </a:r>
            <a:r>
              <a:rPr lang="en-US" dirty="0" smtClean="0"/>
              <a:t>contact data </a:t>
            </a:r>
            <a:r>
              <a:rPr lang="en-US" dirty="0" smtClean="0"/>
              <a:t>to SANA via programmatic </a:t>
            </a:r>
            <a:r>
              <a:rPr lang="en-US" dirty="0" smtClean="0"/>
              <a:t>interface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SANA </a:t>
            </a:r>
            <a:r>
              <a:rPr lang="en-US" dirty="0" smtClean="0"/>
              <a:t>(SANA Operator)</a:t>
            </a:r>
            <a:endParaRPr lang="en-US" dirty="0" smtClean="0"/>
          </a:p>
          <a:p>
            <a:pPr lvl="1"/>
            <a:r>
              <a:rPr lang="en-US" dirty="0" smtClean="0"/>
              <a:t>Retain curation of all other registries</a:t>
            </a:r>
          </a:p>
          <a:p>
            <a:pPr lvl="1"/>
            <a:r>
              <a:rPr lang="en-US" dirty="0" smtClean="0"/>
              <a:t>Provide unique OIDs for organizations, </a:t>
            </a:r>
            <a:r>
              <a:rPr lang="en-US" dirty="0" smtClean="0"/>
              <a:t>contacts, </a:t>
            </a:r>
            <a:r>
              <a:rPr lang="en-US" dirty="0" smtClean="0"/>
              <a:t>RF Assets, and other objects, as needed</a:t>
            </a:r>
          </a:p>
          <a:p>
            <a:pPr lvl="1"/>
            <a:r>
              <a:rPr lang="en-US" dirty="0" smtClean="0"/>
              <a:t>Acquire </a:t>
            </a:r>
            <a:r>
              <a:rPr lang="en-US" dirty="0"/>
              <a:t>organizations and </a:t>
            </a:r>
            <a:r>
              <a:rPr lang="en-US" dirty="0" smtClean="0"/>
              <a:t>contacts </a:t>
            </a:r>
            <a:r>
              <a:rPr lang="en-US" dirty="0" smtClean="0"/>
              <a:t>data from CCSDS Website whenever it is updated</a:t>
            </a:r>
          </a:p>
          <a:p>
            <a:pPr lvl="1"/>
            <a:r>
              <a:rPr lang="en-US" dirty="0" smtClean="0"/>
              <a:t>Merge into operational &amp; extensible SANA registries that have programmatic interfaces, using the unique OID “handle”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93D2-5FFF-BA43-B778-0B7100790077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SCID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8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Extends the </a:t>
            </a:r>
            <a:r>
              <a:rPr lang="en-US" dirty="0"/>
              <a:t>existing SCID </a:t>
            </a:r>
            <a:r>
              <a:rPr lang="en-US" dirty="0" smtClean="0"/>
              <a:t>registry</a:t>
            </a: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the same pattern of requiring:</a:t>
            </a:r>
          </a:p>
          <a:p>
            <a:pPr lvl="1"/>
            <a:r>
              <a:rPr lang="en-US" dirty="0" smtClean="0"/>
              <a:t>A designated AR from a Member or observer agency, or from an affiliate, to request SCID assignment or relinquishment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/>
              <a:t>Unique OIDs for all </a:t>
            </a:r>
            <a:r>
              <a:rPr lang="en-US" dirty="0" smtClean="0"/>
              <a:t>Spacecraft that </a:t>
            </a:r>
            <a:r>
              <a:rPr lang="en-US" dirty="0"/>
              <a:t>are </a:t>
            </a:r>
            <a:r>
              <a:rPr lang="en-US" dirty="0" smtClean="0"/>
              <a:t>registered, in addition to the SCID</a:t>
            </a:r>
            <a:endParaRPr lang="en-US" dirty="0"/>
          </a:p>
          <a:p>
            <a:pPr lvl="1"/>
            <a:r>
              <a:rPr lang="en-US" dirty="0"/>
              <a:t>Requires tagging all data, uniformly, with the date of any changes and the ID of the persons requesting and performing the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Adds spacecraft name, abbreviation, and alias attributes</a:t>
            </a:r>
          </a:p>
          <a:p>
            <a:pPr lvl="1"/>
            <a:r>
              <a:rPr lang="en-US" dirty="0" smtClean="0"/>
              <a:t>Permits assignment of an OID without a SCID and makes OIDs permanent tags for the </a:t>
            </a:r>
            <a:r>
              <a:rPr lang="en-US" dirty="0" smtClean="0"/>
              <a:t>spacecraft</a:t>
            </a:r>
          </a:p>
          <a:p>
            <a:r>
              <a:rPr lang="en-US" dirty="0" smtClean="0"/>
              <a:t>The SCID registry is managed by the SANA Operator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F74A-B922-2C4D-9995-A7B3A1F5CC9F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8"/>
            <a:ext cx="8229600" cy="643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Spacecraft </a:t>
            </a:r>
            <a:r>
              <a:rPr lang="en-US" dirty="0" smtClean="0"/>
              <a:t>Registry 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11" y="631354"/>
            <a:ext cx="4160018" cy="6109482"/>
          </a:xfrm>
        </p:spPr>
      </p:pic>
      <p:sp>
        <p:nvSpPr>
          <p:cNvPr id="6" name="Rectangle 5"/>
          <p:cNvSpPr/>
          <p:nvPr/>
        </p:nvSpPr>
        <p:spPr>
          <a:xfrm>
            <a:off x="6742445" y="6017679"/>
            <a:ext cx="215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Items in red are new or modified fields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48B-FC1C-D543-917F-3E7DC8C8EDC2}" type="datetime1">
              <a:rPr lang="en-US" smtClean="0"/>
              <a:t>3/31/16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44"/>
            <a:ext cx="8229600" cy="1143000"/>
          </a:xfrm>
        </p:spPr>
        <p:txBody>
          <a:bodyPr/>
          <a:lstStyle/>
          <a:p>
            <a:r>
              <a:rPr lang="en-US" dirty="0" smtClean="0"/>
              <a:t>SCID Registry </a:t>
            </a:r>
            <a:r>
              <a:rPr lang="en-US" dirty="0"/>
              <a:t>Relationships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0" y="1356527"/>
            <a:ext cx="8562573" cy="5074417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E9D-3CA0-B044-8556-6864FBEEAD70}" type="datetime1">
              <a:rPr lang="en-US" smtClean="0"/>
              <a:t>3/31/16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Asset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302"/>
            <a:ext cx="8229600" cy="5124658"/>
          </a:xfrm>
        </p:spPr>
        <p:txBody>
          <a:bodyPr>
            <a:noAutofit/>
          </a:bodyPr>
          <a:lstStyle/>
          <a:p>
            <a:r>
              <a:rPr lang="en-US" sz="2000" dirty="0" smtClean="0"/>
              <a:t>Extends the </a:t>
            </a:r>
            <a:r>
              <a:rPr lang="en-US" sz="2000" dirty="0"/>
              <a:t>existing </a:t>
            </a:r>
            <a:r>
              <a:rPr lang="en-US" sz="2000" dirty="0" smtClean="0"/>
              <a:t>IOAG RF Asset </a:t>
            </a:r>
            <a:r>
              <a:rPr lang="en-US" sz="2000" dirty="0" smtClean="0"/>
              <a:t>registry to suit it for reference in association with the Service Site &amp; Aperture Registry</a:t>
            </a:r>
            <a:endParaRPr lang="en-US" sz="2000" dirty="0"/>
          </a:p>
          <a:p>
            <a:r>
              <a:rPr lang="en-US" sz="2000" dirty="0" smtClean="0"/>
              <a:t>Adopts the </a:t>
            </a:r>
            <a:r>
              <a:rPr lang="en-US" sz="2000" dirty="0"/>
              <a:t>same pattern </a:t>
            </a:r>
            <a:r>
              <a:rPr lang="en-US" sz="2000" dirty="0" smtClean="0"/>
              <a:t>as the SCID and MACAO of </a:t>
            </a:r>
            <a:r>
              <a:rPr lang="en-US" sz="2000" dirty="0"/>
              <a:t>requiring:</a:t>
            </a:r>
          </a:p>
          <a:p>
            <a:pPr lvl="1"/>
            <a:r>
              <a:rPr lang="en-US" sz="2000" dirty="0" smtClean="0"/>
              <a:t>A designated AR from a Member or observer agency, or from an affiliate, to request RF Asset registry changes</a:t>
            </a:r>
          </a:p>
          <a:p>
            <a:pPr lvl="1"/>
            <a:r>
              <a:rPr lang="en-US" sz="2000" dirty="0"/>
              <a:t>Requires that site and asset names be </a:t>
            </a:r>
            <a:r>
              <a:rPr lang="en-US" sz="2000" dirty="0" smtClean="0"/>
              <a:t>unique</a:t>
            </a:r>
            <a:endParaRPr lang="en-US" sz="2000" dirty="0"/>
          </a:p>
          <a:p>
            <a:r>
              <a:rPr lang="en-US" sz="2000" dirty="0"/>
              <a:t>Adds:</a:t>
            </a:r>
          </a:p>
          <a:p>
            <a:pPr lvl="1"/>
            <a:r>
              <a:rPr lang="en-US" sz="2000" dirty="0"/>
              <a:t>Unique OIDs for all </a:t>
            </a:r>
            <a:r>
              <a:rPr lang="en-US" sz="2000" dirty="0" smtClean="0"/>
              <a:t>RF Assets that </a:t>
            </a:r>
            <a:r>
              <a:rPr lang="en-US" sz="2000" dirty="0"/>
              <a:t>are </a:t>
            </a:r>
            <a:r>
              <a:rPr lang="en-US" sz="2000" dirty="0" smtClean="0"/>
              <a:t>registered and assigns a unique OID for the site as well</a:t>
            </a:r>
          </a:p>
          <a:p>
            <a:pPr lvl="1"/>
            <a:r>
              <a:rPr lang="en-US" sz="2000" dirty="0" smtClean="0"/>
              <a:t>Requires </a:t>
            </a:r>
            <a:r>
              <a:rPr lang="en-US" sz="2000" dirty="0"/>
              <a:t>tagging all data, uniformly, with the date of any changes and the ID of the persons requesting and performing the </a:t>
            </a:r>
            <a:r>
              <a:rPr lang="en-US" sz="2000" dirty="0" smtClean="0"/>
              <a:t>change</a:t>
            </a:r>
          </a:p>
          <a:p>
            <a:pPr lvl="1"/>
            <a:r>
              <a:rPr lang="en-US" sz="2000" dirty="0" smtClean="0"/>
              <a:t>Adds Asset name abbreviation and alias </a:t>
            </a:r>
            <a:r>
              <a:rPr lang="en-US" sz="2000" dirty="0" smtClean="0"/>
              <a:t>attributes</a:t>
            </a:r>
          </a:p>
          <a:p>
            <a:r>
              <a:rPr lang="en-US" sz="2000" dirty="0"/>
              <a:t>The </a:t>
            </a:r>
            <a:r>
              <a:rPr lang="en-US" sz="2000" dirty="0" smtClean="0"/>
              <a:t>IOAG RF Asset registry </a:t>
            </a:r>
            <a:r>
              <a:rPr lang="en-US" sz="2000" dirty="0"/>
              <a:t>is managed by the SANA </a:t>
            </a:r>
            <a:r>
              <a:rPr lang="en-US" sz="2000" dirty="0" smtClean="0"/>
              <a:t>Operator for the IOAG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BEE0-ED61-1C44-B68E-A199C1312149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IOAG RF </a:t>
            </a:r>
            <a:r>
              <a:rPr lang="en-US" dirty="0" smtClean="0"/>
              <a:t>Asset Registry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5" y="1047233"/>
            <a:ext cx="4461468" cy="8928275"/>
          </a:xfrm>
        </p:spPr>
      </p:pic>
      <p:sp>
        <p:nvSpPr>
          <p:cNvPr id="6" name="Rectangle 5"/>
          <p:cNvSpPr/>
          <p:nvPr/>
        </p:nvSpPr>
        <p:spPr>
          <a:xfrm>
            <a:off x="6742445" y="6017679"/>
            <a:ext cx="215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Items in red are new or modified fields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E90-C2CB-CD4F-A0A3-D44D29285900}" type="datetime1">
              <a:rPr lang="en-US" smtClean="0"/>
              <a:t>3/31/16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Registry Re-engineering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Several issues </a:t>
            </a:r>
            <a:r>
              <a:rPr lang="en-US" dirty="0"/>
              <a:t>were </a:t>
            </a:r>
            <a:r>
              <a:rPr lang="en-US" dirty="0" smtClean="0"/>
              <a:t>identified </a:t>
            </a:r>
            <a:r>
              <a:rPr lang="en-US" dirty="0" smtClean="0"/>
              <a:t>with </a:t>
            </a:r>
            <a:r>
              <a:rPr lang="en-US" dirty="0" smtClean="0"/>
              <a:t>the current CCSDS registries </a:t>
            </a:r>
            <a:r>
              <a:rPr lang="en-US" dirty="0" smtClean="0"/>
              <a:t>and how they were being extended.</a:t>
            </a:r>
          </a:p>
          <a:p>
            <a:r>
              <a:rPr lang="en-US" dirty="0" smtClean="0"/>
              <a:t>A </a:t>
            </a:r>
            <a:r>
              <a:rPr lang="en-US" dirty="0" smtClean="0"/>
              <a:t>study </a:t>
            </a:r>
            <a:r>
              <a:rPr lang="en-US" dirty="0" smtClean="0"/>
              <a:t>was performed by the SANA Steering Group (SSG) to </a:t>
            </a:r>
            <a:r>
              <a:rPr lang="en-US" dirty="0" smtClean="0"/>
              <a:t>develop an approach to remove issues and to clarify the common / core registries for </a:t>
            </a:r>
            <a:r>
              <a:rPr lang="en-US" dirty="0" smtClean="0"/>
              <a:t>re-use.</a:t>
            </a:r>
            <a:endParaRPr lang="en-US" dirty="0" smtClean="0"/>
          </a:p>
          <a:p>
            <a:r>
              <a:rPr lang="en-US" dirty="0" smtClean="0"/>
              <a:t>The following pages describe the </a:t>
            </a:r>
            <a:r>
              <a:rPr lang="en-US" dirty="0" smtClean="0"/>
              <a:t>adopted approach</a:t>
            </a:r>
            <a:r>
              <a:rPr lang="en-US" dirty="0" smtClean="0"/>
              <a:t>, registry contents, and </a:t>
            </a:r>
            <a:r>
              <a:rPr lang="en-US" dirty="0" smtClean="0"/>
              <a:t>relationships.</a:t>
            </a:r>
            <a:endParaRPr lang="en-US" dirty="0" smtClean="0"/>
          </a:p>
          <a:p>
            <a:r>
              <a:rPr lang="en-US" dirty="0" smtClean="0"/>
              <a:t>It introduces topics like</a:t>
            </a:r>
            <a:r>
              <a:rPr lang="en-US" dirty="0"/>
              <a:t>: WG procedures to be </a:t>
            </a:r>
            <a:r>
              <a:rPr lang="en-US" dirty="0" smtClean="0"/>
              <a:t>followed, </a:t>
            </a:r>
            <a:r>
              <a:rPr lang="en-US" dirty="0"/>
              <a:t>common organization and contact </a:t>
            </a:r>
            <a:r>
              <a:rPr lang="en-US" dirty="0" smtClean="0"/>
              <a:t>registries, and unique </a:t>
            </a:r>
            <a:r>
              <a:rPr lang="en-US" dirty="0" smtClean="0"/>
              <a:t>identifiers for all </a:t>
            </a:r>
            <a:r>
              <a:rPr lang="en-US" dirty="0" smtClean="0"/>
              <a:t>objects.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694-6B98-C043-878B-59D103272529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CCSDS Service </a:t>
            </a:r>
            <a:r>
              <a:rPr lang="en-US" dirty="0"/>
              <a:t>Site &amp; Aperture </a:t>
            </a:r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2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Defines a new Service Site and Aperture registry</a:t>
            </a:r>
          </a:p>
          <a:p>
            <a:pPr lvl="1"/>
            <a:r>
              <a:rPr lang="en-US" dirty="0" smtClean="0"/>
              <a:t>Tied to the </a:t>
            </a:r>
            <a:r>
              <a:rPr lang="en-US" dirty="0" smtClean="0"/>
              <a:t>IOAG RF </a:t>
            </a:r>
            <a:r>
              <a:rPr lang="en-US" dirty="0" smtClean="0"/>
              <a:t>Asset Registry using the Aperture OIDs as the unique ID</a:t>
            </a:r>
          </a:p>
          <a:p>
            <a:pPr lvl="1"/>
            <a:r>
              <a:rPr lang="en-US" dirty="0" smtClean="0"/>
              <a:t>A spacecraft (that does relay or PSLT) may be </a:t>
            </a:r>
            <a:r>
              <a:rPr lang="en-US" dirty="0" smtClean="0"/>
              <a:t>treated as a </a:t>
            </a:r>
            <a:r>
              <a:rPr lang="en-US" dirty="0" smtClean="0"/>
              <a:t>Site too</a:t>
            </a: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the same pattern of requiring:</a:t>
            </a:r>
          </a:p>
          <a:p>
            <a:pPr lvl="1"/>
            <a:r>
              <a:rPr lang="en-US" dirty="0" smtClean="0"/>
              <a:t>A designated AR from a Member or observer agency, or from an affiliate, to request registry changes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 smtClean="0"/>
              <a:t>Unique OIDs for all Sites that are registered, in addition to the Apertures at a Site</a:t>
            </a:r>
          </a:p>
          <a:p>
            <a:pPr lvl="1"/>
            <a:r>
              <a:rPr lang="en-US" dirty="0" smtClean="0"/>
              <a:t>A Site may have zero or more Apertures and zero or more Services</a:t>
            </a:r>
          </a:p>
          <a:p>
            <a:pPr lvl="1"/>
            <a:r>
              <a:rPr lang="en-US" dirty="0" smtClean="0"/>
              <a:t>A Site may be a static place on the Earth’s surface, or on another planetary body (PSLT), or in orbit (relay spacecraft)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r>
              <a:rPr lang="en-US" dirty="0" smtClean="0"/>
              <a:t>Adds Site name, abbreviation, and alias </a:t>
            </a:r>
            <a:r>
              <a:rPr lang="en-US" dirty="0" smtClean="0"/>
              <a:t>attributes</a:t>
            </a:r>
          </a:p>
          <a:p>
            <a:r>
              <a:rPr lang="en-US" dirty="0"/>
              <a:t>The </a:t>
            </a:r>
            <a:r>
              <a:rPr lang="en-US" dirty="0" smtClean="0"/>
              <a:t>Service Site and Aperture registry </a:t>
            </a:r>
            <a:r>
              <a:rPr lang="en-US" dirty="0"/>
              <a:t>is managed by the SANA Operator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D27-5B79-3044-8594-B2CA7815C6B2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18"/>
            <a:ext cx="8229600" cy="734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Site &amp; Asset Registry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44" y="716094"/>
            <a:ext cx="6219930" cy="5903175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C59-8264-6340-BB6C-0A366317A3E9}" type="datetime1">
              <a:rPr lang="en-US" smtClean="0"/>
              <a:t>3/31/16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81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Site &amp; Aperture Internal Relationships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1" y="1326383"/>
            <a:ext cx="8905818" cy="4933740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89CD-493A-CA42-9B07-47AB2D992691}" type="datetime1">
              <a:rPr lang="en-US" smtClean="0"/>
              <a:t>3/31/16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 Site &amp; Aperture Registry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5" y="1167817"/>
            <a:ext cx="8569490" cy="5685162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7510-1301-D947-814F-E92D861AF670}" type="datetime1">
              <a:rPr lang="en-US" smtClean="0"/>
              <a:t>3/31/16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that need unique 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3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Organizations (and sub-elements)</a:t>
            </a:r>
          </a:p>
          <a:p>
            <a:r>
              <a:rPr lang="en-US" dirty="0" smtClean="0"/>
              <a:t>Contacts (persons)</a:t>
            </a:r>
            <a:endParaRPr lang="en-US" dirty="0" smtClean="0"/>
          </a:p>
          <a:p>
            <a:r>
              <a:rPr lang="en-US" dirty="0" smtClean="0"/>
              <a:t>Spacecraft</a:t>
            </a:r>
          </a:p>
          <a:p>
            <a:r>
              <a:rPr lang="en-US" dirty="0" smtClean="0"/>
              <a:t>Sites (including spacecraft) &amp; Apertures (Antennas)</a:t>
            </a:r>
          </a:p>
          <a:p>
            <a:r>
              <a:rPr lang="en-US" dirty="0" smtClean="0"/>
              <a:t>Service Provider Sites </a:t>
            </a:r>
          </a:p>
          <a:p>
            <a:r>
              <a:rPr lang="en-US" dirty="0" smtClean="0"/>
              <a:t>All CSS assigned identifiers</a:t>
            </a:r>
          </a:p>
          <a:p>
            <a:r>
              <a:rPr lang="en-US" dirty="0" smtClean="0"/>
              <a:t>Roles (both org &amp; </a:t>
            </a:r>
            <a:r>
              <a:rPr lang="en-US" dirty="0" smtClean="0"/>
              <a:t>contact </a:t>
            </a:r>
            <a:r>
              <a:rPr lang="en-US" dirty="0" smtClean="0"/>
              <a:t>role types)</a:t>
            </a:r>
          </a:p>
          <a:p>
            <a:endParaRPr lang="en-US" dirty="0"/>
          </a:p>
          <a:p>
            <a:r>
              <a:rPr lang="en-US" dirty="0"/>
              <a:t>Countries (use ISO-3166-1 code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</a:t>
            </a:r>
            <a:r>
              <a:rPr lang="en-US" dirty="0" smtClean="0"/>
              <a:t>ID </a:t>
            </a:r>
            <a:r>
              <a:rPr lang="en-US" dirty="0"/>
              <a:t>registry is managed by the SANA Operator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4F4B-6C4B-5245-9221-BBBC72267BB9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66"/>
            <a:ext cx="8229600" cy="769283"/>
          </a:xfrm>
        </p:spPr>
        <p:txBody>
          <a:bodyPr/>
          <a:lstStyle/>
          <a:p>
            <a:r>
              <a:rPr lang="en-US" dirty="0" smtClean="0"/>
              <a:t>CCSDS OID Tree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2" y="884259"/>
            <a:ext cx="8815581" cy="5549832"/>
          </a:xfrm>
        </p:spPr>
      </p:pic>
      <p:sp>
        <p:nvSpPr>
          <p:cNvPr id="6" name="Rectangle 5"/>
          <p:cNvSpPr/>
          <p:nvPr/>
        </p:nvSpPr>
        <p:spPr>
          <a:xfrm>
            <a:off x="6742445" y="6017679"/>
            <a:ext cx="215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CSS Area manages the SLE and CSS branches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C65B-CB3A-E448-8695-B0FE73AB3ACD}" type="datetime1">
              <a:rPr lang="en-US" smtClean="0"/>
              <a:t>3/31/16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CCSDS </a:t>
            </a:r>
            <a:r>
              <a:rPr lang="en-US" dirty="0" smtClean="0"/>
              <a:t>Registry Update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427"/>
            <a:ext cx="8229600" cy="4991519"/>
          </a:xfrm>
        </p:spPr>
        <p:txBody>
          <a:bodyPr>
            <a:noAutofit/>
          </a:bodyPr>
          <a:lstStyle/>
          <a:p>
            <a:r>
              <a:rPr lang="en-US" sz="2000" dirty="0"/>
              <a:t>Fully aligned with CCSDS Organization and Processes (CCSDS A02.1-Y-4) and with policies stated in the CCSDS website</a:t>
            </a:r>
          </a:p>
          <a:p>
            <a:r>
              <a:rPr lang="en-US" sz="2000" dirty="0"/>
              <a:t>Requires Working Groups to evaluate use or adaptation of existing registries before creating new ones</a:t>
            </a:r>
          </a:p>
          <a:p>
            <a:r>
              <a:rPr lang="en-US" sz="2000" dirty="0" smtClean="0"/>
              <a:t>Where possible u</a:t>
            </a:r>
            <a:r>
              <a:rPr lang="en-US" sz="2000" dirty="0" smtClean="0"/>
              <a:t>ses </a:t>
            </a:r>
            <a:r>
              <a:rPr lang="en-US" sz="2000" dirty="0" smtClean="0"/>
              <a:t>patterns from the existing SCID and MACAO </a:t>
            </a:r>
            <a:r>
              <a:rPr lang="en-US" sz="2000" dirty="0" smtClean="0"/>
              <a:t>registries </a:t>
            </a:r>
          </a:p>
          <a:p>
            <a:r>
              <a:rPr lang="en-US" sz="2000" dirty="0" smtClean="0"/>
              <a:t>All </a:t>
            </a:r>
            <a:r>
              <a:rPr lang="en-US" sz="2000" dirty="0" smtClean="0"/>
              <a:t>organizations have responsibility for managing updates to their own data</a:t>
            </a:r>
          </a:p>
          <a:p>
            <a:pPr lvl="1"/>
            <a:r>
              <a:rPr lang="en-US" sz="1800" dirty="0" smtClean="0"/>
              <a:t>The Agency </a:t>
            </a:r>
            <a:r>
              <a:rPr lang="en-US" sz="1800" dirty="0" err="1" smtClean="0"/>
              <a:t>HoD</a:t>
            </a:r>
            <a:r>
              <a:rPr lang="en-US" sz="1800" dirty="0" smtClean="0"/>
              <a:t> (or Org </a:t>
            </a:r>
            <a:r>
              <a:rPr lang="en-US" sz="1800" dirty="0" err="1" smtClean="0"/>
              <a:t>PoC</a:t>
            </a:r>
            <a:r>
              <a:rPr lang="en-US" sz="1800" dirty="0" smtClean="0"/>
              <a:t>) must appoint one or more Agency Representatives (AR) to request changes to their data </a:t>
            </a:r>
          </a:p>
          <a:p>
            <a:pPr lvl="1"/>
            <a:r>
              <a:rPr lang="en-US" sz="1800" dirty="0" smtClean="0"/>
              <a:t>Only the appointed AR(s) can request changes</a:t>
            </a:r>
          </a:p>
          <a:p>
            <a:pPr lvl="1"/>
            <a:r>
              <a:rPr lang="en-US" sz="1800" dirty="0" smtClean="0"/>
              <a:t>A member of the SANA staff will make the actual changes</a:t>
            </a:r>
          </a:p>
          <a:p>
            <a:r>
              <a:rPr lang="en-US" sz="2000" dirty="0" smtClean="0"/>
              <a:t>Adds:</a:t>
            </a:r>
          </a:p>
          <a:p>
            <a:pPr lvl="1"/>
            <a:r>
              <a:rPr lang="en-US" sz="1800" dirty="0" smtClean="0"/>
              <a:t>Unique OIDs for all organizations, </a:t>
            </a:r>
            <a:r>
              <a:rPr lang="en-US" sz="1800" dirty="0" smtClean="0"/>
              <a:t>contacts</a:t>
            </a:r>
            <a:r>
              <a:rPr lang="en-US" sz="1800" dirty="0" smtClean="0"/>
              <a:t>, or objects that are registered</a:t>
            </a:r>
          </a:p>
          <a:p>
            <a:pPr lvl="1"/>
            <a:r>
              <a:rPr lang="en-US" sz="1800" dirty="0" smtClean="0"/>
              <a:t>Requires tagging all data, uniformly, with the date of any changes and the ID of the persons requesting and performing the </a:t>
            </a:r>
            <a:r>
              <a:rPr lang="en-US" sz="1800" dirty="0" smtClean="0"/>
              <a:t>change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B2D5-726D-444E-B2BB-90311D1AAC89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CCSDS </a:t>
            </a:r>
            <a:r>
              <a:rPr lang="en-US" dirty="0" smtClean="0"/>
              <a:t>Registry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CESG has approved a </a:t>
            </a:r>
            <a:r>
              <a:rPr lang="en-US" sz="2400" dirty="0"/>
              <a:t>new policy </a:t>
            </a:r>
            <a:r>
              <a:rPr lang="en-US" sz="2400" dirty="0" smtClean="0"/>
              <a:t>requiring </a:t>
            </a:r>
            <a:r>
              <a:rPr lang="en-US" sz="2400" dirty="0"/>
              <a:t>WGs to re-use existing well specified registries instead of inventing new, weakly specified, ones:</a:t>
            </a:r>
          </a:p>
          <a:p>
            <a:pPr lvl="1"/>
            <a:r>
              <a:rPr lang="en-US" sz="1800" dirty="0"/>
              <a:t>Define policies for using defined registries and extending them as needed</a:t>
            </a:r>
          </a:p>
          <a:p>
            <a:pPr lvl="1"/>
            <a:r>
              <a:rPr lang="en-US" sz="1800" dirty="0"/>
              <a:t>Add new organizations and contacts as needed to re-engineered registries</a:t>
            </a:r>
          </a:p>
          <a:p>
            <a:pPr lvl="1"/>
            <a:r>
              <a:rPr lang="en-US" sz="1800" dirty="0"/>
              <a:t>Add new </a:t>
            </a:r>
            <a:r>
              <a:rPr lang="en-US" sz="1800" dirty="0" smtClean="0"/>
              <a:t>roles, OID types, and </a:t>
            </a:r>
            <a:r>
              <a:rPr lang="en-US" sz="1800" dirty="0"/>
              <a:t>other attributes as </a:t>
            </a:r>
            <a:r>
              <a:rPr lang="en-US" sz="1800" dirty="0" smtClean="0"/>
              <a:t>needed</a:t>
            </a:r>
            <a:endParaRPr lang="en-US" sz="2100" dirty="0" smtClean="0"/>
          </a:p>
          <a:p>
            <a:r>
              <a:rPr lang="en-US" sz="2100" dirty="0" smtClean="0"/>
              <a:t>New </a:t>
            </a:r>
            <a:r>
              <a:rPr lang="en-US" sz="2100" dirty="0"/>
              <a:t>documents </a:t>
            </a:r>
            <a:r>
              <a:rPr lang="en-US" sz="2100" dirty="0" smtClean="0"/>
              <a:t>have been approved </a:t>
            </a:r>
            <a:r>
              <a:rPr lang="en-US" sz="2100" dirty="0"/>
              <a:t>by </a:t>
            </a:r>
            <a:r>
              <a:rPr lang="en-US" sz="2100" dirty="0" smtClean="0"/>
              <a:t>CESG</a:t>
            </a:r>
          </a:p>
          <a:p>
            <a:pPr lvl="1"/>
            <a:r>
              <a:rPr lang="en-US" sz="1800" dirty="0"/>
              <a:t>Registry </a:t>
            </a:r>
            <a:r>
              <a:rPr lang="en-US" sz="1800" dirty="0"/>
              <a:t>Management Policy (registry design &amp; policies), CCSDS </a:t>
            </a:r>
            <a:r>
              <a:rPr lang="nb-NO" sz="1800" dirty="0"/>
              <a:t>313.1-Y-1</a:t>
            </a:r>
          </a:p>
          <a:p>
            <a:pPr lvl="1"/>
            <a:r>
              <a:rPr lang="en-US" sz="1800" dirty="0"/>
              <a:t>Procedures for SANA Registry Specification (WG handbook), </a:t>
            </a:r>
            <a:r>
              <a:rPr lang="pt-BR" sz="1800" dirty="0"/>
              <a:t>CCSDS 313.2-Y-1</a:t>
            </a:r>
            <a:endParaRPr lang="en-US" sz="1800" dirty="0"/>
          </a:p>
          <a:p>
            <a:pPr lvl="1"/>
            <a:r>
              <a:rPr lang="nb-NO" sz="1800" dirty="0"/>
              <a:t>SANA </a:t>
            </a:r>
            <a:r>
              <a:rPr lang="nb-NO" sz="1800" dirty="0" err="1"/>
              <a:t>Roles</a:t>
            </a:r>
            <a:r>
              <a:rPr lang="nb-NO" sz="1800" dirty="0"/>
              <a:t> &amp; </a:t>
            </a:r>
            <a:r>
              <a:rPr lang="nb-NO" sz="1800" dirty="0" err="1"/>
              <a:t>Responsibilities</a:t>
            </a:r>
            <a:r>
              <a:rPr lang="nb-NO" sz="1800" dirty="0"/>
              <a:t> (</a:t>
            </a:r>
            <a:r>
              <a:rPr lang="nb-NO" sz="1800" dirty="0" err="1"/>
              <a:t>updated</a:t>
            </a:r>
            <a:r>
              <a:rPr lang="nb-NO" sz="1800" dirty="0"/>
              <a:t> SANA </a:t>
            </a:r>
            <a:r>
              <a:rPr lang="nb-NO" sz="1800" dirty="0" err="1"/>
              <a:t>doc</a:t>
            </a:r>
            <a:r>
              <a:rPr lang="nb-NO" sz="1800" dirty="0"/>
              <a:t>), </a:t>
            </a:r>
            <a:r>
              <a:rPr lang="hr-HR" sz="1800" dirty="0"/>
              <a:t>CCSDS 313.0-Y-1.1 </a:t>
            </a:r>
            <a:endParaRPr lang="hr-HR" sz="1800" dirty="0" smtClean="0"/>
          </a:p>
          <a:p>
            <a:r>
              <a:rPr lang="en-US" sz="2400" dirty="0" smtClean="0"/>
              <a:t>Following </a:t>
            </a:r>
            <a:r>
              <a:rPr lang="en-US" sz="2400" dirty="0" smtClean="0"/>
              <a:t>charts describe the </a:t>
            </a:r>
            <a:r>
              <a:rPr lang="en-US" sz="2400" dirty="0" smtClean="0"/>
              <a:t>the Working group overall workflow, and the key registries and categories </a:t>
            </a:r>
            <a:r>
              <a:rPr lang="en-US" sz="2400" dirty="0" smtClean="0"/>
              <a:t>in more detail along </a:t>
            </a:r>
            <a:r>
              <a:rPr lang="en-US" sz="2400" dirty="0" smtClean="0"/>
              <a:t>with their relationships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D25B7-0836-8F41-B17F-49BABB10C693}" type="datetime1">
              <a:rPr lang="en-US" smtClean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65"/>
            <a:ext cx="8229600" cy="961309"/>
          </a:xfrm>
        </p:spPr>
        <p:txBody>
          <a:bodyPr>
            <a:normAutofit/>
          </a:bodyPr>
          <a:lstStyle/>
          <a:p>
            <a:r>
              <a:rPr lang="en-US" smtClean="0"/>
              <a:t>SANA Use Cases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18943"/>
            <a:ext cx="84657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 agency, service provider, or other organization point of contact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Identify potential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service providers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Request new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SpaceCraft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IDentifier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(SCID), Object Identifier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(OID),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 assigned protocol number by authorized persons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Determine existing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protocol identifiers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Register new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 schema,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fetch updated schema, validate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 documents against existing schema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validators (future).;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Lookup existing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SCID or OID to determine spacecraft identifiers or owner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Translate URN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 OID name into an on-line reference URL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Lookup CCSDS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terms to identify meaning, relationships, and sources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CCSDS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working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groups (WG)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 single point, on-line, access to terminology and other registries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Locate links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service providers, their service catalogs, and service commitment organizations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Update Organization and Contact information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keep it up to date.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57B-FFEB-3246-ABC7-84E729DC054B}" type="datetime1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14"/>
            <a:ext cx="8229600" cy="941211"/>
          </a:xfrm>
        </p:spPr>
        <p:txBody>
          <a:bodyPr>
            <a:noAutofit/>
          </a:bodyPr>
          <a:lstStyle/>
          <a:p>
            <a:r>
              <a:rPr lang="en-US" sz="3600" dirty="0" smtClean="0"/>
              <a:t>CCSDS WG Registry Procedure</a:t>
            </a:r>
            <a:br>
              <a:rPr lang="en-US" sz="3600" dirty="0" smtClean="0"/>
            </a:br>
            <a:r>
              <a:rPr lang="en-US" sz="2800" dirty="0" smtClean="0"/>
              <a:t>(From CCSDS 313.2-Y-1, provides WG process)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3266"/>
            <a:ext cx="8686800" cy="5325625"/>
          </a:xfrm>
        </p:spPr>
        <p:txBody>
          <a:bodyPr>
            <a:noAutofit/>
          </a:bodyPr>
          <a:lstStyle/>
          <a:p>
            <a:r>
              <a:rPr lang="en-US" sz="1800" dirty="0" smtClean="0"/>
              <a:t>Summary WG workflow for a </a:t>
            </a:r>
            <a:r>
              <a:rPr lang="en-US" sz="1800" dirty="0"/>
              <a:t>new </a:t>
            </a:r>
            <a:r>
              <a:rPr lang="en-US" sz="1800" dirty="0" smtClean="0"/>
              <a:t>registry:</a:t>
            </a:r>
            <a:endParaRPr lang="en-US" sz="1800" dirty="0"/>
          </a:p>
          <a:p>
            <a:pPr lvl="1"/>
            <a:r>
              <a:rPr lang="en-US" sz="1500" dirty="0"/>
              <a:t>Identify a need for a registry related to a new standard.</a:t>
            </a:r>
          </a:p>
          <a:p>
            <a:pPr lvl="1"/>
            <a:r>
              <a:rPr lang="en-US" sz="1500" dirty="0"/>
              <a:t>Discuss the proposed registry requirements and design with the SANA Operator (</a:t>
            </a:r>
            <a:r>
              <a:rPr lang="en-US" sz="1500" u="sng" dirty="0">
                <a:hlinkClick r:id="rId2"/>
              </a:rPr>
              <a:t>info@sanaregistry.org</a:t>
            </a:r>
            <a:r>
              <a:rPr lang="en-US" sz="1500" dirty="0"/>
              <a:t>) </a:t>
            </a:r>
            <a:r>
              <a:rPr lang="en-US" sz="1500" dirty="0" smtClean="0"/>
              <a:t>or the SANA Steering Group (</a:t>
            </a:r>
            <a:r>
              <a:rPr lang="en-US" sz="1500" u="sng" dirty="0" smtClean="0">
                <a:hlinkClick r:id="rId3"/>
              </a:rPr>
              <a:t>ssg@mailmain.ccsds.org</a:t>
            </a:r>
            <a:r>
              <a:rPr lang="en-US" sz="1500" dirty="0" smtClean="0"/>
              <a:t>).</a:t>
            </a:r>
          </a:p>
          <a:p>
            <a:pPr lvl="1"/>
            <a:r>
              <a:rPr lang="en-US" sz="1500" dirty="0" smtClean="0"/>
              <a:t>Explore </a:t>
            </a:r>
            <a:r>
              <a:rPr lang="en-US" sz="1500" dirty="0"/>
              <a:t>the SANA </a:t>
            </a:r>
            <a:r>
              <a:rPr lang="en-US" sz="1500" dirty="0" smtClean="0"/>
              <a:t>looking for an existing </a:t>
            </a:r>
            <a:r>
              <a:rPr lang="en-US" sz="1500" dirty="0"/>
              <a:t>registry that </a:t>
            </a:r>
            <a:r>
              <a:rPr lang="en-US" sz="1500" dirty="0" smtClean="0"/>
              <a:t>meets </a:t>
            </a:r>
            <a:r>
              <a:rPr lang="en-US" sz="1500" dirty="0"/>
              <a:t>the need or that can be </a:t>
            </a:r>
            <a:r>
              <a:rPr lang="en-US" sz="1500" dirty="0" smtClean="0"/>
              <a:t>adapted:</a:t>
            </a:r>
            <a:endParaRPr lang="en-US" sz="1500" dirty="0"/>
          </a:p>
          <a:p>
            <a:pPr lvl="2"/>
            <a:r>
              <a:rPr lang="en-US" sz="1400" dirty="0" smtClean="0"/>
              <a:t>Define registry use, adaptation, or extension, </a:t>
            </a:r>
            <a:r>
              <a:rPr lang="en-US" sz="1400" dirty="0"/>
              <a:t>and discuss </a:t>
            </a:r>
            <a:r>
              <a:rPr lang="en-US" sz="1400" dirty="0" smtClean="0"/>
              <a:t>with </a:t>
            </a:r>
            <a:r>
              <a:rPr lang="en-US" sz="1400" dirty="0"/>
              <a:t>the affected </a:t>
            </a:r>
            <a:r>
              <a:rPr lang="en-US" sz="1400" dirty="0" smtClean="0"/>
              <a:t>organization; or </a:t>
            </a:r>
            <a:r>
              <a:rPr lang="is-IS" sz="1400" dirty="0" smtClean="0"/>
              <a:t>…</a:t>
            </a:r>
            <a:endParaRPr lang="en-US" sz="1400" dirty="0"/>
          </a:p>
          <a:p>
            <a:pPr lvl="2"/>
            <a:r>
              <a:rPr lang="en-US" sz="1400" dirty="0"/>
              <a:t>Develop </a:t>
            </a:r>
            <a:r>
              <a:rPr lang="en-US" sz="1400" dirty="0" smtClean="0"/>
              <a:t>a new registry design.</a:t>
            </a:r>
          </a:p>
          <a:p>
            <a:pPr lvl="1"/>
            <a:r>
              <a:rPr lang="en-US" sz="1500" dirty="0"/>
              <a:t>P</a:t>
            </a:r>
            <a:r>
              <a:rPr lang="en-US" sz="1500" dirty="0" smtClean="0"/>
              <a:t>rior </a:t>
            </a:r>
            <a:r>
              <a:rPr lang="en-US" sz="1500" dirty="0"/>
              <a:t>to initial Red Book </a:t>
            </a:r>
            <a:r>
              <a:rPr lang="en-US" sz="1500" dirty="0" smtClean="0"/>
              <a:t>finalization describe </a:t>
            </a:r>
            <a:r>
              <a:rPr lang="en-US" sz="1500" dirty="0"/>
              <a:t>the selected registry approach </a:t>
            </a:r>
            <a:r>
              <a:rPr lang="en-US" sz="1500" dirty="0" smtClean="0"/>
              <a:t>and design in </a:t>
            </a:r>
            <a:r>
              <a:rPr lang="en-US" sz="1500" dirty="0"/>
              <a:t>the draft SANA Considerations section. </a:t>
            </a:r>
            <a:endParaRPr lang="en-US" sz="1500" dirty="0"/>
          </a:p>
          <a:p>
            <a:pPr lvl="1"/>
            <a:r>
              <a:rPr lang="en-US" sz="1500" dirty="0"/>
              <a:t>Work </a:t>
            </a:r>
            <a:r>
              <a:rPr lang="en-US" sz="1500" dirty="0"/>
              <a:t>with the SANA </a:t>
            </a:r>
            <a:r>
              <a:rPr lang="en-US" sz="1500" dirty="0"/>
              <a:t>Operator to create the prototype registry prior to the start of interoperability testing, and exercise the registry during testing. </a:t>
            </a:r>
          </a:p>
          <a:p>
            <a:pPr lvl="1"/>
            <a:r>
              <a:rPr lang="en-US" sz="1500" dirty="0"/>
              <a:t>Document the registry policies, registration rules, and registration authority, and if necessary the Review Authority.</a:t>
            </a:r>
          </a:p>
          <a:p>
            <a:pPr lvl="1"/>
            <a:r>
              <a:rPr lang="en-US" sz="1500" dirty="0" smtClean="0"/>
              <a:t>Update the </a:t>
            </a:r>
            <a:r>
              <a:rPr lang="en-US" sz="1500" dirty="0"/>
              <a:t>completed SANA Considerations section in the final document, pointing to the new registry and describing any other related registry extensions such as new roles added to Organization or Contacts Registries.</a:t>
            </a:r>
          </a:p>
          <a:p>
            <a:pPr lvl="1"/>
            <a:r>
              <a:rPr lang="en-US" sz="1500" dirty="0"/>
              <a:t>Work with the SANA Operator to document the final registry design prior to Red Book agency review.</a:t>
            </a:r>
          </a:p>
          <a:p>
            <a:pPr lvl="1"/>
            <a:r>
              <a:rPr lang="en-US" sz="1500" dirty="0"/>
              <a:t>Work with the SANA Operator to promote the registry from Candidate to Approved status prior to Blue Book publication.</a:t>
            </a:r>
          </a:p>
          <a:p>
            <a:pPr lvl="1"/>
            <a:r>
              <a:rPr lang="en-US" sz="1500" dirty="0"/>
              <a:t>Participate, as needed, in any registry review or request for extensions after it has been published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DD99-57BD-0C43-B834-89CEECFD0E62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SANA Registry Categories</a:t>
            </a:r>
            <a:br>
              <a:rPr lang="en-US" dirty="0" smtClean="0"/>
            </a:br>
            <a:r>
              <a:rPr lang="en-US" sz="3600" dirty="0"/>
              <a:t>(From CCSDS </a:t>
            </a:r>
            <a:r>
              <a:rPr lang="en-US" sz="3600" dirty="0" smtClean="0"/>
              <a:t>313.1-Y-1</a:t>
            </a:r>
            <a:r>
              <a:rPr lang="en-US" sz="3600" dirty="0"/>
              <a:t>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878025"/>
            <a:ext cx="812409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Three different categories of registries are identified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Enterprise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Registries containing CCSDS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Agency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other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Affiliated </a:t>
            </a:r>
            <a:r>
              <a:rPr kumimoji="0" lang="en-US" alt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Organizationd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contact, and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asset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information that are managed by these organizations and their representatives;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Global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Registries containing information that is global or cross-cuts more than one CCSDS area and that are managed at the CCSDS Engineering Steering Group (CESG) level; and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Local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Registries that are created and managed at Area level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delegated to a Working Group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b="1" dirty="0"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All types of registries are public</a:t>
            </a:r>
            <a:r>
              <a:rPr kumimoji="0" lang="en-US" alt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accessible on the SANA website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B1E-4304-5247-B8EF-8682506559A9}" type="datetime1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922"/>
            <a:ext cx="8229600" cy="1143000"/>
          </a:xfrm>
        </p:spPr>
        <p:txBody>
          <a:bodyPr/>
          <a:lstStyle/>
          <a:p>
            <a:r>
              <a:rPr lang="en-US" dirty="0" smtClean="0"/>
              <a:t>CCSDS SANA </a:t>
            </a:r>
            <a:r>
              <a:rPr lang="en-US" dirty="0" smtClean="0"/>
              <a:t>Registries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6" y="643097"/>
            <a:ext cx="8117794" cy="5967876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F12-D76C-794B-8A8C-88D685BE56B6}" type="datetime1">
              <a:rPr lang="en-US" smtClean="0"/>
              <a:t>3/31/16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of Key SANA Registries </a:t>
            </a:r>
            <a:br>
              <a:rPr lang="en-US" dirty="0" smtClean="0"/>
            </a:br>
            <a:r>
              <a:rPr lang="en-US" sz="3600" dirty="0"/>
              <a:t>(From CCSDS 313.1-Y-1)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50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following materials are taken from the Registry Management Policy (RMP).</a:t>
            </a:r>
          </a:p>
          <a:p>
            <a:r>
              <a:rPr lang="en-US" dirty="0" smtClean="0"/>
              <a:t>Each of the key Enterprise and Global registries is described with:</a:t>
            </a:r>
          </a:p>
          <a:p>
            <a:pPr lvl="1"/>
            <a:r>
              <a:rPr lang="en-US" dirty="0" smtClean="0"/>
              <a:t>Registry design and data structures (showing extensions from current, if applicable)</a:t>
            </a:r>
          </a:p>
          <a:p>
            <a:pPr lvl="1"/>
            <a:r>
              <a:rPr lang="en-US" dirty="0" smtClean="0"/>
              <a:t>Registry relationships to other information (both internal and to other registries)</a:t>
            </a:r>
          </a:p>
          <a:p>
            <a:pPr lvl="1"/>
            <a:r>
              <a:rPr lang="en-US" dirty="0" smtClean="0"/>
              <a:t>Definition and use of OIDs to provide unique identifiers for all registered objects</a:t>
            </a:r>
          </a:p>
          <a:p>
            <a:r>
              <a:rPr lang="en-US" dirty="0" smtClean="0"/>
              <a:t>The RMP contains more information as well as the policies and procedures for managing this information.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FEB-C541-7E42-806D-DD893F83A496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CCSDS </a:t>
            </a:r>
            <a:r>
              <a:rPr lang="en-US" dirty="0" smtClean="0"/>
              <a:t>Enterprise (Org </a:t>
            </a:r>
            <a:r>
              <a:rPr lang="en-US" dirty="0"/>
              <a:t>&amp; </a:t>
            </a:r>
            <a:r>
              <a:rPr lang="en-US" dirty="0" smtClean="0"/>
              <a:t>Contact) </a:t>
            </a:r>
            <a:r>
              <a:rPr lang="en-US" dirty="0" smtClean="0"/>
              <a:t>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1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Patterned after the existing SCID and MACAO registries</a:t>
            </a:r>
          </a:p>
          <a:p>
            <a:r>
              <a:rPr lang="en-US" dirty="0" smtClean="0"/>
              <a:t>Use the same pattern of requiring:</a:t>
            </a:r>
          </a:p>
          <a:p>
            <a:pPr lvl="1"/>
            <a:r>
              <a:rPr lang="en-US" dirty="0" smtClean="0"/>
              <a:t>An agency to identify a Head of Delegation (</a:t>
            </a:r>
            <a:r>
              <a:rPr lang="en-US" dirty="0" err="1" smtClean="0"/>
              <a:t>HoD</a:t>
            </a:r>
            <a:r>
              <a:rPr lang="en-US" dirty="0" smtClean="0"/>
              <a:t>, also the CMC member)</a:t>
            </a:r>
          </a:p>
          <a:p>
            <a:pPr lvl="1"/>
            <a:r>
              <a:rPr lang="en-US" dirty="0" smtClean="0"/>
              <a:t>The Agency </a:t>
            </a:r>
            <a:r>
              <a:rPr lang="en-US" dirty="0" err="1" smtClean="0"/>
              <a:t>HoD</a:t>
            </a:r>
            <a:r>
              <a:rPr lang="en-US" dirty="0" smtClean="0"/>
              <a:t> to appoint one or more Agency Representatives (AR) to request changes to the different kinds of agency data </a:t>
            </a:r>
          </a:p>
          <a:p>
            <a:pPr lvl="1"/>
            <a:r>
              <a:rPr lang="en-US" dirty="0" smtClean="0"/>
              <a:t>One AR may handle one or more different kinds of data</a:t>
            </a:r>
          </a:p>
          <a:p>
            <a:pPr lvl="1"/>
            <a:r>
              <a:rPr lang="en-US" dirty="0" smtClean="0"/>
              <a:t>Member Agencies to sponsor Observer agencies in their country</a:t>
            </a:r>
          </a:p>
          <a:p>
            <a:pPr lvl="1"/>
            <a:r>
              <a:rPr lang="en-US" dirty="0" smtClean="0"/>
              <a:t>Member or observer agencies to sponsor affiliates or data providers in their country</a:t>
            </a:r>
          </a:p>
          <a:p>
            <a:r>
              <a:rPr lang="en-US" dirty="0" smtClean="0"/>
              <a:t>Adds:</a:t>
            </a:r>
          </a:p>
          <a:p>
            <a:pPr lvl="1"/>
            <a:r>
              <a:rPr lang="en-US" dirty="0" smtClean="0"/>
              <a:t>Unique OIDs for all organizations, </a:t>
            </a:r>
            <a:r>
              <a:rPr lang="en-US" dirty="0" smtClean="0"/>
              <a:t>contacts, </a:t>
            </a:r>
            <a:r>
              <a:rPr lang="en-US" dirty="0" smtClean="0"/>
              <a:t>or objects that are registered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4EA6-3C5C-474B-ADCB-618BB3FC5C15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CCSDS Registry Management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33789</TotalTime>
  <Words>1890</Words>
  <Application>Microsoft Macintosh PowerPoint</Application>
  <PresentationFormat>On-screen Show (4:3)</PresentationFormat>
  <Paragraphs>235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Arial</vt:lpstr>
      <vt:lpstr>Office Theme</vt:lpstr>
      <vt:lpstr>CCSDS Registry Re-Engineering Organizations &amp; Contacts SCIDs, Assets, &amp; OID Tree</vt:lpstr>
      <vt:lpstr>CCSDS Registry Re-engineering</vt:lpstr>
      <vt:lpstr>New CCSDS Registry Policies</vt:lpstr>
      <vt:lpstr>SANA Use Cases</vt:lpstr>
      <vt:lpstr>CCSDS WG Registry Procedure (From CCSDS 313.2-Y-1, provides WG process)</vt:lpstr>
      <vt:lpstr>SANA Registry Categories (From CCSDS 313.1-Y-1)</vt:lpstr>
      <vt:lpstr>CCSDS SANA Registries</vt:lpstr>
      <vt:lpstr>Design of Key SANA Registries  (From CCSDS 313.1-Y-1)</vt:lpstr>
      <vt:lpstr>CCSDS Enterprise (Org &amp; Contact) Registries</vt:lpstr>
      <vt:lpstr>Organization Type Registry Structures</vt:lpstr>
      <vt:lpstr>Organization Registry Relationships</vt:lpstr>
      <vt:lpstr>Contact Type Registry Structures</vt:lpstr>
      <vt:lpstr>Contact Relationships</vt:lpstr>
      <vt:lpstr>CCSDS Org &amp; Contact Registry Management Approach</vt:lpstr>
      <vt:lpstr>CCSDS SCID Registry</vt:lpstr>
      <vt:lpstr>Spacecraft Registry Structure</vt:lpstr>
      <vt:lpstr>SCID Registry Relationships</vt:lpstr>
      <vt:lpstr>RF Asset Registry</vt:lpstr>
      <vt:lpstr>Existing IOAG RF Asset Registry</vt:lpstr>
      <vt:lpstr>CCSDS Service Site &amp; Aperture Registry</vt:lpstr>
      <vt:lpstr>Service Site &amp; Asset Registry</vt:lpstr>
      <vt:lpstr>Service Site &amp; Aperture Internal Relationships</vt:lpstr>
      <vt:lpstr>Service Site &amp; Aperture Registry Relationships</vt:lpstr>
      <vt:lpstr>Objects that need unique OIDs</vt:lpstr>
      <vt:lpstr>CCSDS OID Tree</vt:lpstr>
      <vt:lpstr>CCSDS Registry Update Summary</vt:lpstr>
    </vt:vector>
  </TitlesOfParts>
  <Company>NASA/JPL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Registry Proposal</dc:title>
  <dc:creator>Peter Shames</dc:creator>
  <cp:lastModifiedBy>Peter Shames</cp:lastModifiedBy>
  <cp:revision>35</cp:revision>
  <dcterms:created xsi:type="dcterms:W3CDTF">2015-06-18T19:50:28Z</dcterms:created>
  <dcterms:modified xsi:type="dcterms:W3CDTF">2016-03-31T23:53:08Z</dcterms:modified>
</cp:coreProperties>
</file>