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256" r:id="rId5"/>
    <p:sldId id="258" r:id="rId6"/>
    <p:sldId id="261" r:id="rId7"/>
    <p:sldId id="259" r:id="rId8"/>
    <p:sldId id="257" r:id="rId9"/>
    <p:sldId id="263" r:id="rId10"/>
    <p:sldId id="265" r:id="rId11"/>
    <p:sldId id="264" r:id="rId12"/>
    <p:sldId id="267"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E9FFBC-BE61-8B4C-892B-A48AAA519C30}">
          <p14:sldIdLst>
            <p14:sldId id="256"/>
          </p14:sldIdLst>
        </p14:section>
        <p14:section name="Wednesday" id="{0267EB77-A229-FB41-A464-8650344E0944}">
          <p14:sldIdLst>
            <p14:sldId id="258"/>
            <p14:sldId id="261"/>
            <p14:sldId id="259"/>
            <p14:sldId id="257"/>
            <p14:sldId id="263"/>
            <p14:sldId id="265"/>
            <p14:sldId id="264"/>
            <p14:sldId id="267"/>
            <p14:sldId id="262"/>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4" autoAdjust="0"/>
    <p:restoredTop sz="94660"/>
  </p:normalViewPr>
  <p:slideViewPr>
    <p:cSldViewPr snapToGrid="0" showGuides="1">
      <p:cViewPr varScale="1">
        <p:scale>
          <a:sx n="115" d="100"/>
          <a:sy n="115" d="100"/>
        </p:scale>
        <p:origin x="1392"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8BE452-4758-B541-8105-D275B96A65C4}" type="datetimeFigureOut">
              <a:rPr lang="en-US" smtClean="0"/>
              <a:t>11/13/17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8CDA0-3697-B447-8A5C-7BABE80B82AB}" type="slidenum">
              <a:rPr lang="en-US" smtClean="0"/>
              <a:t>‹#›</a:t>
            </a:fld>
            <a:endParaRPr lang="en-US"/>
          </a:p>
        </p:txBody>
      </p:sp>
    </p:spTree>
    <p:extLst>
      <p:ext uri="{BB962C8B-B14F-4D97-AF65-F5344CB8AC3E}">
        <p14:creationId xmlns:p14="http://schemas.microsoft.com/office/powerpoint/2010/main" val="69213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ext Box 34"/>
          <p:cNvSpPr txBox="1">
            <a:spLocks noChangeArrowheads="1"/>
          </p:cNvSpPr>
          <p:nvPr userDrawn="1"/>
        </p:nvSpPr>
        <p:spPr bwMode="auto">
          <a:xfrm>
            <a:off x="6314380" y="6533104"/>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smtClean="0">
                <a:solidFill>
                  <a:schemeClr val="tx1">
                    <a:lumMod val="50000"/>
                    <a:lumOff val="50000"/>
                  </a:schemeClr>
                </a:solidFill>
                <a:latin typeface="Arial" pitchFamily="34" charset="0"/>
                <a:cs typeface="Arial" pitchFamily="34" charset="0"/>
              </a:rPr>
              <a:t>© 2015</a:t>
            </a:r>
            <a:r>
              <a:rPr lang="en-US" altLang="en-US" sz="800" b="0" baseline="0" dirty="0" smtClean="0">
                <a:solidFill>
                  <a:schemeClr val="tx1">
                    <a:lumMod val="50000"/>
                    <a:lumOff val="50000"/>
                  </a:schemeClr>
                </a:solidFill>
                <a:latin typeface="Arial" pitchFamily="34" charset="0"/>
                <a:cs typeface="Arial" pitchFamily="34" charset="0"/>
              </a:rPr>
              <a:t> </a:t>
            </a:r>
            <a:r>
              <a:rPr lang="en-US" altLang="en-US" sz="800" b="0" dirty="0" smtClean="0">
                <a:solidFill>
                  <a:schemeClr val="tx1">
                    <a:lumMod val="50000"/>
                    <a:lumOff val="50000"/>
                  </a:schemeClr>
                </a:solidFill>
                <a:latin typeface="Arial" pitchFamily="34" charset="0"/>
                <a:cs typeface="Arial" pitchFamily="34" charset="0"/>
              </a:rPr>
              <a:t>The MITRE Corporation. All rights reserved.</a:t>
            </a:r>
            <a:endParaRPr lang="en-US" altLang="en-US" sz="800" b="0" dirty="0">
              <a:solidFill>
                <a:schemeClr val="tx1">
                  <a:lumMod val="50000"/>
                  <a:lumOff val="50000"/>
                </a:schemeClr>
              </a:solidFill>
              <a:latin typeface="Arial" pitchFamily="34" charset="0"/>
              <a:cs typeface="Arial" pitchFamily="34" charset="0"/>
            </a:endParaRPr>
          </a:p>
        </p:txBody>
      </p:sp>
      <p:sp>
        <p:nvSpPr>
          <p:cNvPr id="8" name="Rectangle 4"/>
          <p:cNvSpPr>
            <a:spLocks noGrp="1" noChangeArrowheads="1"/>
          </p:cNvSpPr>
          <p:nvPr>
            <p:ph type="subTitle" idx="1" hasCustomPrompt="1"/>
          </p:nvPr>
        </p:nvSpPr>
        <p:spPr>
          <a:xfrm>
            <a:off x="783116" y="2568939"/>
            <a:ext cx="5741509" cy="389922"/>
          </a:xfrm>
        </p:spPr>
        <p:txBody>
          <a:bodyP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smtClean="0"/>
              <a:t>Title here</a:t>
            </a:r>
            <a:endParaRPr lang="en-US" dirty="0"/>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100433" y="6250820"/>
            <a:ext cx="670505" cy="243820"/>
          </a:xfrm>
          <a:prstGeom prst="rect">
            <a:avLst/>
          </a:prstGeom>
        </p:spPr>
      </p:pic>
      <p:sp>
        <p:nvSpPr>
          <p:cNvPr id="5" name="Text Placeholder 4"/>
          <p:cNvSpPr>
            <a:spLocks noGrp="1"/>
          </p:cNvSpPr>
          <p:nvPr>
            <p:ph type="body" sz="quarter" idx="10" hasCustomPrompt="1"/>
          </p:nvPr>
        </p:nvSpPr>
        <p:spPr>
          <a:xfrm>
            <a:off x="4286251" y="76200"/>
            <a:ext cx="4572000" cy="247649"/>
          </a:xfrm>
        </p:spPr>
        <p:txBody>
          <a:bodyPr/>
          <a:lstStyle>
            <a:lvl1pPr marL="0" marR="0" indent="0" algn="r" defTabSz="914400" rtl="0" eaLnBrk="1" fontAlgn="auto" latinLnBrk="0" hangingPunct="1">
              <a:lnSpc>
                <a:spcPct val="100000"/>
              </a:lnSpc>
              <a:spcBef>
                <a:spcPts val="0"/>
              </a:spcBef>
              <a:spcAft>
                <a:spcPts val="600"/>
              </a:spcAft>
              <a:buClrTx/>
              <a:buSzTx/>
              <a:buFontTx/>
              <a:buNone/>
              <a:tabLst/>
              <a:defRPr sz="1200" b="1">
                <a:solidFill>
                  <a:schemeClr val="tx2"/>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smtClean="0">
                <a:ln>
                  <a:noFill/>
                </a:ln>
                <a:solidFill>
                  <a:srgbClr val="005F9E"/>
                </a:solidFill>
                <a:effectLst/>
                <a:uLnTx/>
                <a:uFillTx/>
                <a:latin typeface="Arial" pitchFamily="34" charset="0"/>
                <a:ea typeface="Verdana" pitchFamily="34" charset="0"/>
                <a:cs typeface="Verdana" pitchFamily="34" charset="0"/>
              </a:rPr>
              <a:t>Organization Name Here</a:t>
            </a:r>
            <a:endParaRPr kumimoji="0" lang="en-US" sz="1200" b="0" i="0" u="none" strike="noStrike" kern="1200" cap="none" spc="0" normalizeH="0" baseline="0" noProof="0" dirty="0">
              <a:ln>
                <a:noFill/>
              </a:ln>
              <a:solidFill>
                <a:srgbClr val="005F9E"/>
              </a:solidFill>
              <a:effectLst/>
              <a:uLnTx/>
              <a:uFillTx/>
              <a:latin typeface="Arial" pitchFamily="34" charset="0"/>
              <a:ea typeface="Verdana" pitchFamily="34" charset="0"/>
              <a:cs typeface="Verdana" pitchFamily="34" charset="0"/>
            </a:endParaRPr>
          </a:p>
        </p:txBody>
      </p:sp>
      <p:sp>
        <p:nvSpPr>
          <p:cNvPr id="13" name="Text Placeholder 12"/>
          <p:cNvSpPr>
            <a:spLocks noGrp="1"/>
          </p:cNvSpPr>
          <p:nvPr>
            <p:ph type="body" sz="quarter" idx="11" hasCustomPrompt="1"/>
          </p:nvPr>
        </p:nvSpPr>
        <p:spPr>
          <a:xfrm>
            <a:off x="800100" y="3086100"/>
            <a:ext cx="2562225" cy="447675"/>
          </a:xfrm>
        </p:spPr>
        <p:txBody>
          <a:bodyPr/>
          <a:lstStyle>
            <a:lvl1pPr marL="0" indent="0" algn="l" defTabSz="914400" rtl="0" eaLnBrk="1" latinLnBrk="0" hangingPunct="1">
              <a:spcBef>
                <a:spcPts val="0"/>
              </a:spcBef>
              <a:spcAft>
                <a:spcPts val="600"/>
              </a:spcAft>
              <a:buClr>
                <a:schemeClr val="tx2"/>
              </a:buClr>
              <a:buSzPct val="120000"/>
              <a:buFont typeface="Wingdings" pitchFamily="2" charset="2"/>
              <a:buNone/>
              <a:defRPr lang="en-US" sz="1800" b="1" kern="1200" spc="0" baseline="0" dirty="0">
                <a:solidFill>
                  <a:schemeClr val="tx2"/>
                </a:solidFill>
                <a:latin typeface="Arial" pitchFamily="34" charset="0"/>
                <a:ea typeface="+mn-ea"/>
                <a:cs typeface="Arial" pitchFamily="34" charset="0"/>
              </a:defRPr>
            </a:lvl1pPr>
            <a:lvl2pPr marL="287338" indent="0">
              <a:buNone/>
              <a:defRPr/>
            </a:lvl2pPr>
            <a:lvl3pPr marL="515938" indent="0">
              <a:buNone/>
              <a:defRPr/>
            </a:lvl3pPr>
            <a:lvl4pPr marL="801688" indent="0">
              <a:buNone/>
              <a:defRPr/>
            </a:lvl4pPr>
            <a:lvl5pPr marL="1090613" indent="0">
              <a:buNone/>
              <a:defRPr/>
            </a:lvl5pPr>
          </a:lstStyle>
          <a:p>
            <a:pPr lvl="0"/>
            <a:r>
              <a:rPr lang="en-US" dirty="0" smtClean="0"/>
              <a:t>Date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
        <p:nvSpPr>
          <p:cNvPr id="8" name="Text Placeholder 2"/>
          <p:cNvSpPr>
            <a:spLocks noGrp="1"/>
          </p:cNvSpPr>
          <p:nvPr>
            <p:ph idx="1"/>
          </p:nvPr>
        </p:nvSpPr>
        <p:spPr>
          <a:xfrm>
            <a:off x="609600" y="1447800"/>
            <a:ext cx="8229600" cy="4962525"/>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lternate_Title_Slide">
    <p:spTree>
      <p:nvGrpSpPr>
        <p:cNvPr id="1" name=""/>
        <p:cNvGrpSpPr/>
        <p:nvPr/>
      </p:nvGrpSpPr>
      <p:grpSpPr>
        <a:xfrm>
          <a:off x="0" y="0"/>
          <a:ext cx="0" cy="0"/>
          <a:chOff x="0" y="0"/>
          <a:chExt cx="0" cy="0"/>
        </a:xfrm>
      </p:grpSpPr>
      <p:sp>
        <p:nvSpPr>
          <p:cNvPr id="31" name="Rectangle 30"/>
          <p:cNvSpPr/>
          <p:nvPr userDrawn="1"/>
        </p:nvSpPr>
        <p:spPr>
          <a:xfrm>
            <a:off x="2638425" y="3771900"/>
            <a:ext cx="1760538" cy="2076450"/>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32" name="Rectangle 31"/>
          <p:cNvSpPr/>
          <p:nvPr userDrawn="1"/>
        </p:nvSpPr>
        <p:spPr>
          <a:xfrm>
            <a:off x="790574" y="3771900"/>
            <a:ext cx="1760538" cy="2076450"/>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27" name="Rectangle 26"/>
          <p:cNvSpPr/>
          <p:nvPr userDrawn="1"/>
        </p:nvSpPr>
        <p:spPr>
          <a:xfrm>
            <a:off x="6315076" y="3771900"/>
            <a:ext cx="1760538" cy="2076450"/>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30" name="Rectangle 29"/>
          <p:cNvSpPr/>
          <p:nvPr userDrawn="1"/>
        </p:nvSpPr>
        <p:spPr>
          <a:xfrm>
            <a:off x="4467225" y="3771900"/>
            <a:ext cx="1760538" cy="2076450"/>
          </a:xfrm>
          <a:prstGeom prst="rect">
            <a:avLst/>
          </a:prstGeom>
          <a:solidFill>
            <a:schemeClr val="bg1">
              <a:lumMod val="85000"/>
            </a:schemeClr>
          </a:solidFill>
          <a:ln w="6350">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endParaRPr>
          </a:p>
        </p:txBody>
      </p:sp>
      <p:sp>
        <p:nvSpPr>
          <p:cNvPr id="7" name="Text Box 34"/>
          <p:cNvSpPr txBox="1">
            <a:spLocks noChangeArrowheads="1"/>
          </p:cNvSpPr>
          <p:nvPr userDrawn="1"/>
        </p:nvSpPr>
        <p:spPr bwMode="auto">
          <a:xfrm>
            <a:off x="6283922" y="6541093"/>
            <a:ext cx="2581156"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smtClean="0">
                <a:solidFill>
                  <a:schemeClr val="tx1">
                    <a:lumMod val="50000"/>
                    <a:lumOff val="50000"/>
                  </a:schemeClr>
                </a:solidFill>
                <a:latin typeface="Arial" pitchFamily="34" charset="0"/>
              </a:rPr>
              <a:t>© 2015</a:t>
            </a:r>
            <a:r>
              <a:rPr lang="en-US" altLang="en-US" sz="800" b="0" baseline="0" dirty="0" smtClean="0">
                <a:solidFill>
                  <a:schemeClr val="tx1">
                    <a:lumMod val="50000"/>
                    <a:lumOff val="50000"/>
                  </a:schemeClr>
                </a:solidFill>
                <a:latin typeface="Arial" pitchFamily="34" charset="0"/>
              </a:rPr>
              <a:t> </a:t>
            </a:r>
            <a:r>
              <a:rPr lang="en-US" altLang="en-US" sz="800" b="0" dirty="0" smtClean="0">
                <a:solidFill>
                  <a:schemeClr val="tx1">
                    <a:lumMod val="50000"/>
                    <a:lumOff val="50000"/>
                  </a:schemeClr>
                </a:solidFill>
                <a:latin typeface="Arial" pitchFamily="34" charset="0"/>
              </a:rPr>
              <a:t>The MITRE Corporation. All rights reserved.</a:t>
            </a:r>
            <a:endParaRPr lang="en-US" altLang="en-US" sz="800" b="0" dirty="0">
              <a:solidFill>
                <a:schemeClr val="tx1">
                  <a:lumMod val="50000"/>
                  <a:lumOff val="50000"/>
                </a:schemeClr>
              </a:solidFill>
              <a:latin typeface="Arial" pitchFamily="34" charset="0"/>
            </a:endParaRPr>
          </a:p>
        </p:txBody>
      </p:sp>
      <p:sp>
        <p:nvSpPr>
          <p:cNvPr id="8" name="Rectangle 4"/>
          <p:cNvSpPr>
            <a:spLocks noGrp="1" noChangeArrowheads="1"/>
          </p:cNvSpPr>
          <p:nvPr>
            <p:ph type="subTitle" idx="1" hasCustomPrompt="1"/>
          </p:nvPr>
        </p:nvSpPr>
        <p:spPr>
          <a:xfrm>
            <a:off x="783116" y="2568939"/>
            <a:ext cx="4602163" cy="389922"/>
          </a:xfrm>
        </p:spPr>
        <p:txBody>
          <a:bodyPr/>
          <a:lstStyle>
            <a:lvl1pPr marL="0" indent="0">
              <a:buFont typeface="Wingdings" pitchFamily="2" charset="2"/>
              <a:buNone/>
              <a:defRPr b="1" spc="0" baseline="0">
                <a:solidFill>
                  <a:schemeClr val="tx2"/>
                </a:solidFill>
                <a:latin typeface="Arial" pitchFamily="34" charset="0"/>
                <a:cs typeface="Calibri" pitchFamily="34" charset="0"/>
              </a:defRPr>
            </a:lvl1pPr>
          </a:lstStyle>
          <a:p>
            <a:r>
              <a:rPr lang="en-US" altLang="en-US" dirty="0" smtClean="0"/>
              <a:t>Author</a:t>
            </a:r>
            <a:endParaRPr lang="en-US" altLang="en-US" dirty="0"/>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Autofit/>
          </a:bodyPr>
          <a:lstStyle>
            <a:lvl1pPr algn="l">
              <a:lnSpc>
                <a:spcPts val="4400"/>
              </a:lnSpc>
              <a:defRPr sz="4000" b="1">
                <a:solidFill>
                  <a:schemeClr val="tx2"/>
                </a:solidFill>
                <a:latin typeface="Arial" pitchFamily="34" charset="0"/>
                <a:cs typeface="Times New Roman" pitchFamily="18" charset="0"/>
              </a:defRPr>
            </a:lvl1pPr>
          </a:lstStyle>
          <a:p>
            <a:r>
              <a:rPr lang="en-US" dirty="0" smtClean="0"/>
              <a:t>Title here</a:t>
            </a:r>
            <a:endParaRPr lang="en-US" dirty="0"/>
          </a:p>
        </p:txBody>
      </p:sp>
      <p:sp>
        <p:nvSpPr>
          <p:cNvPr id="10" name="Text Box 27"/>
          <p:cNvSpPr txBox="1">
            <a:spLocks noChangeArrowheads="1"/>
          </p:cNvSpPr>
          <p:nvPr userDrawn="1"/>
        </p:nvSpPr>
        <p:spPr bwMode="auto">
          <a:xfrm>
            <a:off x="740520" y="6541093"/>
            <a:ext cx="1981200" cy="240707"/>
          </a:xfrm>
          <a:prstGeom prst="rect">
            <a:avLst/>
          </a:prstGeom>
          <a:noFill/>
          <a:ln w="9525">
            <a:noFill/>
            <a:miter lim="800000"/>
            <a:headEnd/>
            <a:tailEnd/>
          </a:ln>
          <a:effectLst/>
        </p:spPr>
        <p:txBody>
          <a:bodyPr>
            <a:spAutoFit/>
          </a:bodyPr>
          <a:lstStyle/>
          <a:p>
            <a:pPr algn="l" defTabSz="914400">
              <a:lnSpc>
                <a:spcPts val="1300"/>
              </a:lnSpc>
              <a:spcAft>
                <a:spcPct val="0"/>
              </a:spcAft>
            </a:pPr>
            <a:r>
              <a:rPr lang="en-US" sz="800" b="0">
                <a:solidFill>
                  <a:schemeClr val="tx1">
                    <a:lumMod val="50000"/>
                    <a:lumOff val="50000"/>
                  </a:schemeClr>
                </a:solidFill>
                <a:latin typeface="Arial" pitchFamily="34" charset="0"/>
              </a:rPr>
              <a:t>For </a:t>
            </a:r>
            <a:r>
              <a:rPr lang="en-US" sz="800" b="0" smtClean="0">
                <a:solidFill>
                  <a:schemeClr val="tx1">
                    <a:lumMod val="50000"/>
                    <a:lumOff val="50000"/>
                  </a:schemeClr>
                </a:solidFill>
                <a:latin typeface="Arial" pitchFamily="34" charset="0"/>
              </a:rPr>
              <a:t>internal </a:t>
            </a:r>
            <a:r>
              <a:rPr lang="en-US" sz="800" b="0">
                <a:solidFill>
                  <a:schemeClr val="tx1">
                    <a:lumMod val="50000"/>
                    <a:lumOff val="50000"/>
                  </a:schemeClr>
                </a:solidFill>
                <a:latin typeface="Arial" pitchFamily="34" charset="0"/>
              </a:rPr>
              <a:t>MITRE </a:t>
            </a:r>
            <a:r>
              <a:rPr lang="en-US" sz="800" b="0" smtClean="0">
                <a:solidFill>
                  <a:schemeClr val="tx1">
                    <a:lumMod val="50000"/>
                    <a:lumOff val="50000"/>
                  </a:schemeClr>
                </a:solidFill>
                <a:latin typeface="Arial" pitchFamily="34" charset="0"/>
              </a:rPr>
              <a:t>use</a:t>
            </a:r>
            <a:endParaRPr lang="en-US" sz="800" b="0" dirty="0">
              <a:solidFill>
                <a:schemeClr val="tx1">
                  <a:lumMod val="50000"/>
                  <a:lumOff val="50000"/>
                </a:schemeClr>
              </a:solidFill>
              <a:latin typeface="Arial" pitchFamily="34" charset="0"/>
            </a:endParaRPr>
          </a:p>
        </p:txBody>
      </p:sp>
      <p:sp>
        <p:nvSpPr>
          <p:cNvPr id="12" name="Rectangle 11"/>
          <p:cNvSpPr/>
          <p:nvPr userDrawn="1"/>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100433" y="6250820"/>
            <a:ext cx="670505" cy="243820"/>
          </a:xfrm>
          <a:prstGeom prst="rect">
            <a:avLst/>
          </a:prstGeom>
        </p:spPr>
      </p:pic>
      <p:sp>
        <p:nvSpPr>
          <p:cNvPr id="37" name="TextBox 36"/>
          <p:cNvSpPr txBox="1"/>
          <p:nvPr userDrawn="1"/>
        </p:nvSpPr>
        <p:spPr>
          <a:xfrm>
            <a:off x="6747387" y="43919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3" name="TextBox 32"/>
          <p:cNvSpPr txBox="1"/>
          <p:nvPr userDrawn="1"/>
        </p:nvSpPr>
        <p:spPr>
          <a:xfrm>
            <a:off x="4867275" y="43919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34" name="TextBox 33"/>
          <p:cNvSpPr txBox="1"/>
          <p:nvPr userDrawn="1"/>
        </p:nvSpPr>
        <p:spPr>
          <a:xfrm>
            <a:off x="3057525" y="43919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40" name="TextBox 39"/>
          <p:cNvSpPr txBox="1"/>
          <p:nvPr userDrawn="1"/>
        </p:nvSpPr>
        <p:spPr>
          <a:xfrm>
            <a:off x="1209675" y="4391928"/>
            <a:ext cx="901208" cy="784830"/>
          </a:xfrm>
          <a:prstGeom prst="rect">
            <a:avLst/>
          </a:prstGeom>
          <a:noFill/>
        </p:spPr>
        <p:txBody>
          <a:bodyPr wrap="none" rtlCol="0">
            <a:spAutoFit/>
          </a:bodyPr>
          <a:lstStyle/>
          <a:p>
            <a:pPr algn="ctr">
              <a:lnSpc>
                <a:spcPts val="1400"/>
              </a:lnSpc>
              <a:spcAft>
                <a:spcPts val="600"/>
              </a:spcAft>
            </a:pPr>
            <a:r>
              <a:rPr lang="en-US" sz="1400" smtClean="0">
                <a:latin typeface="Arial" pitchFamily="34" charset="0"/>
                <a:ea typeface="Verdana" pitchFamily="34" charset="0"/>
                <a:cs typeface="Verdana" pitchFamily="34" charset="0"/>
              </a:rPr>
              <a:t>Optional</a:t>
            </a:r>
            <a:r>
              <a:rPr lang="en-US" sz="1400" baseline="0" smtClean="0">
                <a:latin typeface="Arial" pitchFamily="34" charset="0"/>
                <a:ea typeface="Verdana" pitchFamily="34" charset="0"/>
                <a:cs typeface="Verdana" pitchFamily="34" charset="0"/>
              </a:rPr>
              <a:t> </a:t>
            </a:r>
          </a:p>
          <a:p>
            <a:pPr algn="ctr">
              <a:lnSpc>
                <a:spcPts val="1400"/>
              </a:lnSpc>
              <a:spcAft>
                <a:spcPts val="600"/>
              </a:spcAft>
            </a:pPr>
            <a:r>
              <a:rPr lang="en-US" sz="1400" smtClean="0">
                <a:latin typeface="Arial" pitchFamily="34" charset="0"/>
                <a:ea typeface="Verdana" pitchFamily="34" charset="0"/>
                <a:cs typeface="Verdana" pitchFamily="34" charset="0"/>
              </a:rPr>
              <a:t>Image</a:t>
            </a:r>
            <a:endParaRPr lang="en-US" sz="1400" dirty="0" smtClean="0">
              <a:latin typeface="Arial" pitchFamily="34" charset="0"/>
              <a:ea typeface="Verdana" pitchFamily="34" charset="0"/>
              <a:cs typeface="Verdana" pitchFamily="34" charset="0"/>
            </a:endParaRPr>
          </a:p>
          <a:p>
            <a:pPr algn="ctr">
              <a:lnSpc>
                <a:spcPts val="1400"/>
              </a:lnSpc>
              <a:spcAft>
                <a:spcPts val="600"/>
              </a:spcAft>
            </a:pPr>
            <a:r>
              <a:rPr lang="en-US" sz="1400" dirty="0" smtClean="0">
                <a:latin typeface="Arial" pitchFamily="34" charset="0"/>
                <a:ea typeface="Verdana" pitchFamily="34" charset="0"/>
                <a:cs typeface="Verdana" pitchFamily="34" charset="0"/>
              </a:rPr>
              <a:t>Here</a:t>
            </a:r>
            <a:endParaRPr lang="en-US" sz="1400" dirty="0">
              <a:latin typeface="Arial" pitchFamily="34" charset="0"/>
              <a:ea typeface="Verdana" pitchFamily="34" charset="0"/>
              <a:cs typeface="Verdana" pitchFamily="34" charset="0"/>
            </a:endParaRPr>
          </a:p>
        </p:txBody>
      </p:sp>
      <p:sp>
        <p:nvSpPr>
          <p:cNvPr id="41" name="Text Placeholder 4"/>
          <p:cNvSpPr>
            <a:spLocks noGrp="1"/>
          </p:cNvSpPr>
          <p:nvPr>
            <p:ph type="body" sz="quarter" idx="10" hasCustomPrompt="1"/>
          </p:nvPr>
        </p:nvSpPr>
        <p:spPr>
          <a:xfrm>
            <a:off x="4286251" y="76200"/>
            <a:ext cx="4572000" cy="247649"/>
          </a:xfrm>
        </p:spPr>
        <p:txBody>
          <a:bodyPr/>
          <a:lstStyle>
            <a:lvl1pPr marL="0" marR="0" indent="0" algn="r" defTabSz="914400" rtl="0" eaLnBrk="1" fontAlgn="auto" latinLnBrk="0" hangingPunct="1">
              <a:lnSpc>
                <a:spcPct val="100000"/>
              </a:lnSpc>
              <a:spcBef>
                <a:spcPts val="0"/>
              </a:spcBef>
              <a:spcAft>
                <a:spcPts val="600"/>
              </a:spcAft>
              <a:buClrTx/>
              <a:buSzTx/>
              <a:buFontTx/>
              <a:buNone/>
              <a:tabLst/>
              <a:defRPr sz="1200" b="1">
                <a:solidFill>
                  <a:schemeClr val="tx2"/>
                </a:solidFill>
                <a:latin typeface="Arial" panose="020B0604020202020204" pitchFamily="34" charset="0"/>
                <a:cs typeface="Arial" panose="020B0604020202020204" pitchFamily="34" charset="0"/>
              </a:defRPr>
            </a:lvl1p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smtClean="0">
                <a:ln>
                  <a:noFill/>
                </a:ln>
                <a:solidFill>
                  <a:srgbClr val="005F9E"/>
                </a:solidFill>
                <a:effectLst/>
                <a:uLnTx/>
                <a:uFillTx/>
                <a:latin typeface="Arial" pitchFamily="34" charset="0"/>
                <a:ea typeface="Verdana" pitchFamily="34" charset="0"/>
                <a:cs typeface="Verdana" pitchFamily="34" charset="0"/>
              </a:rPr>
              <a:t>Organization Name Here</a:t>
            </a:r>
            <a:endParaRPr kumimoji="0" lang="en-US" sz="1200" b="0" i="0" u="none" strike="noStrike" kern="1200" cap="none" spc="0" normalizeH="0" baseline="0" noProof="0" dirty="0">
              <a:ln>
                <a:noFill/>
              </a:ln>
              <a:solidFill>
                <a:srgbClr val="005F9E"/>
              </a:solidFill>
              <a:effectLst/>
              <a:uLnTx/>
              <a:uFillTx/>
              <a:latin typeface="Arial" pitchFamily="34" charset="0"/>
              <a:ea typeface="Verdana" pitchFamily="34" charset="0"/>
              <a:cs typeface="Verdana" pitchFamily="34" charset="0"/>
            </a:endParaRPr>
          </a:p>
        </p:txBody>
      </p:sp>
      <p:sp>
        <p:nvSpPr>
          <p:cNvPr id="42" name="Text Placeholder 12"/>
          <p:cNvSpPr>
            <a:spLocks noGrp="1"/>
          </p:cNvSpPr>
          <p:nvPr>
            <p:ph type="body" sz="quarter" idx="11" hasCustomPrompt="1"/>
          </p:nvPr>
        </p:nvSpPr>
        <p:spPr>
          <a:xfrm>
            <a:off x="800100" y="3086100"/>
            <a:ext cx="2562225" cy="447675"/>
          </a:xfrm>
        </p:spPr>
        <p:txBody>
          <a:bodyPr/>
          <a:lstStyle>
            <a:lvl1pPr marL="0" indent="0" algn="l" defTabSz="914400" rtl="0" eaLnBrk="1" latinLnBrk="0" hangingPunct="1">
              <a:spcBef>
                <a:spcPts val="0"/>
              </a:spcBef>
              <a:spcAft>
                <a:spcPts val="600"/>
              </a:spcAft>
              <a:buClr>
                <a:schemeClr val="tx2"/>
              </a:buClr>
              <a:buSzPct val="120000"/>
              <a:buFont typeface="Wingdings" pitchFamily="2" charset="2"/>
              <a:buNone/>
              <a:defRPr lang="en-US" sz="1800" b="1" kern="1200" spc="0" baseline="0" dirty="0">
                <a:solidFill>
                  <a:schemeClr val="tx2"/>
                </a:solidFill>
                <a:latin typeface="Arial" pitchFamily="34" charset="0"/>
                <a:ea typeface="+mn-ea"/>
                <a:cs typeface="Arial" pitchFamily="34" charset="0"/>
              </a:defRPr>
            </a:lvl1pPr>
            <a:lvl2pPr marL="287338" indent="0">
              <a:buNone/>
              <a:defRPr/>
            </a:lvl2pPr>
            <a:lvl3pPr marL="515938" indent="0">
              <a:buNone/>
              <a:defRPr/>
            </a:lvl3pPr>
            <a:lvl4pPr marL="801688" indent="0">
              <a:buNone/>
              <a:defRPr/>
            </a:lvl4pPr>
            <a:lvl5pPr marL="1090613" indent="0">
              <a:buNone/>
              <a:defRPr/>
            </a:lvl5pPr>
          </a:lstStyle>
          <a:p>
            <a:pPr lvl="0"/>
            <a:r>
              <a:rPr lang="en-US" dirty="0" smtClean="0"/>
              <a:t>Date</a:t>
            </a:r>
            <a:endParaRPr lang="en-US" dirty="0"/>
          </a:p>
        </p:txBody>
      </p:sp>
    </p:spTree>
    <p:extLst>
      <p:ext uri="{BB962C8B-B14F-4D97-AF65-F5344CB8AC3E}">
        <p14:creationId xmlns:p14="http://schemas.microsoft.com/office/powerpoint/2010/main" val="13149472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838200" y="3276600"/>
            <a:ext cx="77800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5" name="Text Box 34"/>
          <p:cNvSpPr txBox="1">
            <a:spLocks noChangeArrowheads="1"/>
          </p:cNvSpPr>
          <p:nvPr userDrawn="1"/>
        </p:nvSpPr>
        <p:spPr bwMode="auto">
          <a:xfrm>
            <a:off x="6288502" y="6590252"/>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smtClean="0">
                <a:solidFill>
                  <a:schemeClr val="tx1">
                    <a:lumMod val="50000"/>
                    <a:lumOff val="50000"/>
                  </a:schemeClr>
                </a:solidFill>
                <a:latin typeface="+mn-lt"/>
              </a:rPr>
              <a:t>© 2015</a:t>
            </a:r>
            <a:r>
              <a:rPr lang="en-US" altLang="en-US" sz="800" b="0" baseline="0" dirty="0" smtClean="0">
                <a:solidFill>
                  <a:schemeClr val="tx1">
                    <a:lumMod val="50000"/>
                    <a:lumOff val="50000"/>
                  </a:schemeClr>
                </a:solidFill>
                <a:latin typeface="+mn-lt"/>
              </a:rPr>
              <a:t> </a:t>
            </a:r>
            <a:r>
              <a:rPr lang="en-US" altLang="en-US" sz="800" b="0" dirty="0" smtClean="0">
                <a:solidFill>
                  <a:schemeClr val="tx1">
                    <a:lumMod val="50000"/>
                    <a:lumOff val="50000"/>
                  </a:schemeClr>
                </a:solidFill>
                <a:latin typeface="+mn-lt"/>
              </a:rPr>
              <a:t>The MITRE Corporation. All rights reserved.</a:t>
            </a:r>
            <a:endParaRPr lang="en-US" altLang="en-US" sz="800" b="0" dirty="0">
              <a:solidFill>
                <a:schemeClr val="tx1">
                  <a:lumMod val="50000"/>
                  <a:lumOff val="50000"/>
                </a:schemeClr>
              </a:solidFill>
              <a:latin typeface="+mn-lt"/>
            </a:endParaRPr>
          </a:p>
        </p:txBody>
      </p:sp>
      <p:sp>
        <p:nvSpPr>
          <p:cNvPr id="16" name="Text Box 27"/>
          <p:cNvSpPr txBox="1">
            <a:spLocks noChangeArrowheads="1"/>
          </p:cNvSpPr>
          <p:nvPr userDrawn="1"/>
        </p:nvSpPr>
        <p:spPr bwMode="auto">
          <a:xfrm>
            <a:off x="740520" y="6564989"/>
            <a:ext cx="1981200" cy="259045"/>
          </a:xfrm>
          <a:prstGeom prst="rect">
            <a:avLst/>
          </a:prstGeom>
          <a:noFill/>
          <a:ln w="9525">
            <a:noFill/>
            <a:miter lim="800000"/>
            <a:headEnd/>
            <a:tailEnd/>
          </a:ln>
          <a:effectLst/>
        </p:spPr>
        <p:txBody>
          <a:bodyPr>
            <a:spAutoFit/>
          </a:bodyPr>
          <a:lstStyle/>
          <a:p>
            <a:pPr algn="l" defTabSz="914400">
              <a:lnSpc>
                <a:spcPts val="1300"/>
              </a:lnSpc>
              <a:spcAft>
                <a:spcPct val="0"/>
              </a:spcAft>
            </a:pPr>
            <a:r>
              <a:rPr lang="en-US" sz="800" b="0">
                <a:solidFill>
                  <a:schemeClr val="tx1">
                    <a:lumMod val="50000"/>
                    <a:lumOff val="50000"/>
                  </a:schemeClr>
                </a:solidFill>
                <a:latin typeface="+mn-lt"/>
              </a:rPr>
              <a:t>For </a:t>
            </a:r>
            <a:r>
              <a:rPr lang="en-US" sz="800" b="0" smtClean="0">
                <a:solidFill>
                  <a:schemeClr val="tx1">
                    <a:lumMod val="50000"/>
                    <a:lumOff val="50000"/>
                  </a:schemeClr>
                </a:solidFill>
                <a:latin typeface="+mn-lt"/>
              </a:rPr>
              <a:t>internal </a:t>
            </a:r>
            <a:r>
              <a:rPr lang="en-US" sz="800" b="0">
                <a:solidFill>
                  <a:schemeClr val="tx1">
                    <a:lumMod val="50000"/>
                    <a:lumOff val="50000"/>
                  </a:schemeClr>
                </a:solidFill>
                <a:latin typeface="+mn-lt"/>
              </a:rPr>
              <a:t>MITRE </a:t>
            </a:r>
            <a:r>
              <a:rPr lang="en-US" sz="800" b="0" smtClean="0">
                <a:solidFill>
                  <a:schemeClr val="tx1">
                    <a:lumMod val="50000"/>
                    <a:lumOff val="50000"/>
                  </a:schemeClr>
                </a:solidFill>
                <a:latin typeface="+mn-lt"/>
              </a:rPr>
              <a:t>use</a:t>
            </a:r>
            <a:endParaRPr lang="en-US" sz="800" b="0" dirty="0">
              <a:solidFill>
                <a:schemeClr val="tx1">
                  <a:lumMod val="50000"/>
                  <a:lumOff val="50000"/>
                </a:schemeClr>
              </a:solidFill>
              <a:latin typeface="+mn-lt"/>
            </a:endParaRPr>
          </a:p>
        </p:txBody>
      </p:sp>
      <p:sp>
        <p:nvSpPr>
          <p:cNvPr id="17" name="Rectangle 16"/>
          <p:cNvSpPr/>
          <p:nvPr userDrawn="1"/>
        </p:nvSpPr>
        <p:spPr bwMode="auto">
          <a:xfrm>
            <a:off x="0" y="0"/>
            <a:ext cx="407324" cy="3124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8" name="Rectangle 17"/>
          <p:cNvSpPr/>
          <p:nvPr userDrawn="1"/>
        </p:nvSpPr>
        <p:spPr bwMode="auto">
          <a:xfrm>
            <a:off x="0" y="3352800"/>
            <a:ext cx="407324"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cxnSp>
        <p:nvCxnSpPr>
          <p:cNvPr id="12" name="Straight Connector 11"/>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9" name="Picture 1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23649" y="6250820"/>
            <a:ext cx="670505" cy="243820"/>
          </a:xfrm>
          <a:prstGeom prst="rect">
            <a:avLst/>
          </a:prstGeom>
        </p:spPr>
      </p:pic>
      <p:sp>
        <p:nvSpPr>
          <p:cNvPr id="13" name="Rectangle 4"/>
          <p:cNvSpPr>
            <a:spLocks noGrp="1" noChangeArrowheads="1"/>
          </p:cNvSpPr>
          <p:nvPr>
            <p:ph type="subTitle" idx="1" hasCustomPrompt="1"/>
          </p:nvPr>
        </p:nvSpPr>
        <p:spPr>
          <a:xfrm>
            <a:off x="823649" y="3463137"/>
            <a:ext cx="4602163" cy="389922"/>
          </a:xfrm>
        </p:spPr>
        <p:txBody>
          <a:bodyPr/>
          <a:lstStyle>
            <a:lvl1pPr marL="0" indent="0">
              <a:buFont typeface="Wingdings" pitchFamily="2" charset="2"/>
              <a:buNone/>
              <a:defRPr b="1" spc="300" baseline="0">
                <a:solidFill>
                  <a:schemeClr val="tx2"/>
                </a:solidFill>
                <a:latin typeface="Arial" pitchFamily="34" charset="0"/>
                <a:cs typeface="Calibri" pitchFamily="34" charset="0"/>
              </a:defRPr>
            </a:lvl1pPr>
          </a:lstStyle>
          <a:p>
            <a:r>
              <a:rPr lang="en-US" altLang="en-US" smtClean="0"/>
              <a:t>Subtitle</a:t>
            </a:r>
            <a:endParaRPr lang="en-US" altLang="en-US" dirty="0"/>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Autofit/>
          </a:bodyPr>
          <a:lstStyle>
            <a:lvl1pPr algn="l">
              <a:lnSpc>
                <a:spcPts val="4400"/>
              </a:lnSpc>
              <a:defRPr sz="4000" b="1">
                <a:solidFill>
                  <a:schemeClr val="tx2"/>
                </a:solidFill>
                <a:latin typeface="Arial" pitchFamily="34" charset="0"/>
                <a:cs typeface="Times New Roman" pitchFamily="18" charset="0"/>
              </a:defRPr>
            </a:lvl1pPr>
          </a:lstStyle>
          <a:p>
            <a:r>
              <a:rPr lang="en-US" smtClean="0"/>
              <a:t>Section Title</a:t>
            </a:r>
            <a:endParaRPr lang="en-US" dirty="0"/>
          </a:p>
        </p:txBody>
      </p:sp>
      <p:sp>
        <p:nvSpPr>
          <p:cNvPr id="14" name="TextBox 13"/>
          <p:cNvSpPr txBox="1"/>
          <p:nvPr userDrawn="1"/>
        </p:nvSpPr>
        <p:spPr>
          <a:xfrm>
            <a:off x="7252242"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smtClean="0">
                <a:solidFill>
                  <a:srgbClr val="C1CD23"/>
                </a:solidFill>
                <a:latin typeface="Arial" pitchFamily="34" charset="0"/>
              </a:rPr>
              <a:t>|</a:t>
            </a:r>
            <a:r>
              <a:rPr lang="en-US" sz="1000" smtClean="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smtClean="0">
                <a:latin typeface="Arial" pitchFamily="34" charset="0"/>
              </a:rPr>
              <a:t> </a:t>
            </a:r>
            <a:r>
              <a:rPr lang="en-US" sz="1000" smtClean="0">
                <a:solidFill>
                  <a:srgbClr val="C1CD23"/>
                </a:solidFill>
                <a:latin typeface="Arial" pitchFamily="34" charset="0"/>
              </a:rPr>
              <a:t>|</a:t>
            </a:r>
            <a:r>
              <a:rPr lang="en-US" sz="1000" smtClean="0">
                <a:ea typeface="Verdana" pitchFamily="34" charset="0"/>
                <a:cs typeface="Verdana" pitchFamily="34" charset="0"/>
              </a:rPr>
              <a:t> </a:t>
            </a:r>
            <a:endParaRPr lang="en-US" sz="1000">
              <a:ea typeface="Verdana" pitchFamily="34" charset="0"/>
              <a:cs typeface="Verdana" pitchFamily="34" charset="0"/>
            </a:endParaRPr>
          </a:p>
        </p:txBody>
      </p:sp>
      <p:sp>
        <p:nvSpPr>
          <p:cNvPr id="20" name="Text Box 15"/>
          <p:cNvSpPr txBox="1">
            <a:spLocks noChangeArrowheads="1"/>
          </p:cNvSpPr>
          <p:nvPr userDrawn="1"/>
        </p:nvSpPr>
        <p:spPr bwMode="auto">
          <a:xfrm>
            <a:off x="857250" y="4310146"/>
            <a:ext cx="2409825" cy="861774"/>
          </a:xfrm>
          <a:prstGeom prst="rect">
            <a:avLst/>
          </a:prstGeom>
          <a:solidFill>
            <a:schemeClr val="accent5">
              <a:lumMod val="20000"/>
              <a:lumOff val="80000"/>
            </a:schemeClr>
          </a:solidFill>
          <a:ln w="12700" algn="ctr">
            <a:noFill/>
            <a:miter lim="800000"/>
            <a:headEnd/>
            <a:tailEnd/>
          </a:ln>
        </p:spPr>
        <p:txBody>
          <a:bodyPr wrap="square">
            <a:spAutoFit/>
          </a:bodyPr>
          <a:lstStyle/>
          <a:p>
            <a:pPr marL="0" marR="0" lvl="0" indent="0" defTabSz="1030288" eaLnBrk="0" fontAlgn="auto" latinLnBrk="0" hangingPunct="0">
              <a:lnSpc>
                <a:spcPts val="1200"/>
              </a:lnSpc>
              <a:spcBef>
                <a:spcPts val="0"/>
              </a:spcBef>
              <a:spcAft>
                <a:spcPts val="0"/>
              </a:spcAft>
              <a:buClr>
                <a:srgbClr val="000000"/>
              </a:buClr>
              <a:buSzTx/>
              <a:buFontTx/>
              <a:buNone/>
              <a:tabLst/>
              <a:defRPr/>
            </a:pPr>
            <a:r>
              <a:rPr kumimoji="0" lang="en-US" sz="1000" b="1" i="0" strike="noStrike" kern="0" cap="none" spc="0" normalizeH="0" baseline="0" noProof="0" dirty="0" smtClean="0">
                <a:ln>
                  <a:noFill/>
                </a:ln>
                <a:solidFill>
                  <a:sysClr val="windowText" lastClr="000000"/>
                </a:solidFill>
                <a:effectLst/>
                <a:uLnTx/>
                <a:uFillTx/>
              </a:rPr>
              <a:t>Note:</a:t>
            </a:r>
            <a:r>
              <a:rPr kumimoji="0" lang="en-US" sz="1000" b="0" i="0" u="none" strike="noStrike" kern="0" cap="none" spc="0" normalizeH="0" baseline="0" noProof="0" dirty="0" smtClean="0">
                <a:ln>
                  <a:noFill/>
                </a:ln>
                <a:solidFill>
                  <a:sysClr val="windowText" lastClr="000000"/>
                </a:solidFill>
                <a:effectLst/>
                <a:uLnTx/>
                <a:uFillTx/>
              </a:rPr>
              <a:t> Use this as a divider slide when separating sections of your briefing.</a:t>
            </a:r>
          </a:p>
          <a:p>
            <a:pPr marL="0" marR="0" lvl="0" indent="0" defTabSz="1030288" eaLnBrk="0" fontAlgn="auto" latinLnBrk="0" hangingPunct="0">
              <a:lnSpc>
                <a:spcPts val="1200"/>
              </a:lnSpc>
              <a:spcBef>
                <a:spcPts val="0"/>
              </a:spcBef>
              <a:spcAft>
                <a:spcPts val="0"/>
              </a:spcAft>
              <a:buClr>
                <a:srgbClr val="000000"/>
              </a:buClr>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To remove or change information in the footer, view the Slide Master and edit from there.</a:t>
            </a:r>
            <a:endParaRPr kumimoji="0" lang="en-US" sz="10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9956341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3" name="Rectangle 2"/>
          <p:cNvSpPr/>
          <p:nvPr userDrawn="1"/>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4" name="Rectangle 3"/>
          <p:cNvSpPr/>
          <p:nvPr userDrawn="1"/>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185947" y="6540145"/>
            <a:ext cx="670505" cy="243820"/>
          </a:xfrm>
          <a:prstGeom prst="rect">
            <a:avLst/>
          </a:prstGeom>
        </p:spPr>
      </p:pic>
      <p:sp>
        <p:nvSpPr>
          <p:cNvPr id="6" name="Footer Placeholder 4"/>
          <p:cNvSpPr txBox="1">
            <a:spLocks/>
          </p:cNvSpPr>
          <p:nvPr userDrawn="1"/>
        </p:nvSpPr>
        <p:spPr>
          <a:xfrm>
            <a:off x="609599" y="6660696"/>
            <a:ext cx="2695576" cy="159204"/>
          </a:xfrm>
          <a:prstGeom prst="rect">
            <a:avLst/>
          </a:prstGeom>
        </p:spPr>
        <p:txBody>
          <a:bodyPr vert="horz" lIns="91440" tIns="45720" rIns="91440" bIns="45720" rtlCol="0" anchor="b"/>
          <a:lstStyle>
            <a:defPPr>
              <a:defRPr lang="en-US"/>
            </a:defPPr>
            <a:lvl1pPr marL="0" algn="l" defTabSz="914400" rtl="0" eaLnBrk="1" latinLnBrk="0" hangingPunct="1">
              <a:lnSpc>
                <a:spcPts val="1300"/>
              </a:lnSpc>
              <a:spcAft>
                <a:spcPct val="0"/>
              </a:spcAft>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smtClean="0">
                <a:solidFill>
                  <a:schemeClr val="tx1">
                    <a:lumMod val="50000"/>
                    <a:lumOff val="50000"/>
                  </a:schemeClr>
                </a:solidFill>
              </a:rPr>
              <a:t>© 2015 The MITRE Corporation. All rights reserved.  </a:t>
            </a:r>
            <a:endParaRPr lang="en-US" dirty="0">
              <a:solidFill>
                <a:schemeClr val="tx1">
                  <a:lumMod val="50000"/>
                  <a:lumOff val="50000"/>
                </a:schemeClr>
              </a:solidFill>
            </a:endParaRPr>
          </a:p>
        </p:txBody>
      </p:sp>
      <p:sp>
        <p:nvSpPr>
          <p:cNvPr id="7" name="Footer Placeholder 4"/>
          <p:cNvSpPr txBox="1">
            <a:spLocks/>
          </p:cNvSpPr>
          <p:nvPr userDrawn="1"/>
        </p:nvSpPr>
        <p:spPr>
          <a:xfrm>
            <a:off x="4038600" y="6660696"/>
            <a:ext cx="1552575" cy="159204"/>
          </a:xfrm>
          <a:prstGeom prst="rect">
            <a:avLst/>
          </a:prstGeom>
        </p:spPr>
        <p:txBody>
          <a:bodyPr vert="horz" lIns="91440" tIns="45720" rIns="91440" bIns="45720" rtlCol="0" anchor="b"/>
          <a:lstStyle>
            <a:defPPr>
              <a:defRPr lang="en-US"/>
            </a:defPPr>
            <a:lvl1pPr marL="0" algn="l" defTabSz="914400" rtl="0" eaLnBrk="1" latinLnBrk="0" hangingPunct="1">
              <a:lnSpc>
                <a:spcPts val="1300"/>
              </a:lnSpc>
              <a:spcAft>
                <a:spcPct val="0"/>
              </a:spcAft>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dirty="0" smtClean="0">
                <a:solidFill>
                  <a:schemeClr val="tx1">
                    <a:lumMod val="50000"/>
                    <a:lumOff val="50000"/>
                  </a:schemeClr>
                </a:solidFill>
              </a:rPr>
              <a:t>For internal</a:t>
            </a:r>
            <a:r>
              <a:rPr lang="en-US" altLang="en-US" baseline="0" dirty="0" smtClean="0">
                <a:solidFill>
                  <a:schemeClr val="tx1">
                    <a:lumMod val="50000"/>
                    <a:lumOff val="50000"/>
                  </a:schemeClr>
                </a:solidFill>
              </a:rPr>
              <a:t> MITRE use</a:t>
            </a:r>
            <a:endParaRPr lang="en-US" dirty="0">
              <a:solidFill>
                <a:schemeClr val="tx1">
                  <a:lumMod val="50000"/>
                  <a:lumOff val="50000"/>
                </a:schemeClr>
              </a:solidFill>
            </a:endParaRPr>
          </a:p>
        </p:txBody>
      </p:sp>
      <p:sp>
        <p:nvSpPr>
          <p:cNvPr id="8" name="TextBox 7"/>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smtClean="0">
                <a:solidFill>
                  <a:srgbClr val="C1CD23"/>
                </a:solidFill>
                <a:latin typeface="Arial" pitchFamily="34" charset="0"/>
              </a:rPr>
              <a:t>|</a:t>
            </a:r>
            <a:r>
              <a:rPr lang="en-US" sz="1000" smtClean="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smtClean="0">
                <a:latin typeface="Arial" pitchFamily="34" charset="0"/>
              </a:rPr>
              <a:t> </a:t>
            </a:r>
            <a:r>
              <a:rPr lang="en-US" sz="1000" smtClean="0">
                <a:solidFill>
                  <a:srgbClr val="C1CD23"/>
                </a:solidFill>
                <a:latin typeface="Arial" pitchFamily="34" charset="0"/>
              </a:rPr>
              <a:t>|</a:t>
            </a:r>
            <a:r>
              <a:rPr lang="en-US" sz="1000" smtClean="0">
                <a:ea typeface="Verdana" pitchFamily="34" charset="0"/>
                <a:cs typeface="Verdana" pitchFamily="34" charset="0"/>
              </a:rPr>
              <a:t> </a:t>
            </a:r>
            <a:endParaRPr lang="en-US" sz="1000">
              <a:ea typeface="Verdana" pitchFamily="34" charset="0"/>
              <a:cs typeface="Verdana" pitchFamily="34" charset="0"/>
            </a:endParaRPr>
          </a:p>
        </p:txBody>
      </p:sp>
    </p:spTree>
    <p:extLst>
      <p:ext uri="{BB962C8B-B14F-4D97-AF65-F5344CB8AC3E}">
        <p14:creationId xmlns:p14="http://schemas.microsoft.com/office/powerpoint/2010/main" val="203381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4" name="Rectangle 3"/>
          <p:cNvSpPr/>
          <p:nvPr userDrawn="1"/>
        </p:nvSpPr>
        <p:spPr>
          <a:xfrm>
            <a:off x="0" y="0"/>
            <a:ext cx="600075" cy="6858000"/>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schemeClr val="tx1"/>
              </a:solidFill>
            </a:endParaRPr>
          </a:p>
        </p:txBody>
      </p:sp>
      <p:sp>
        <p:nvSpPr>
          <p:cNvPr id="6" name="Text Placeholder 5"/>
          <p:cNvSpPr>
            <a:spLocks noGrp="1"/>
          </p:cNvSpPr>
          <p:nvPr>
            <p:ph type="body" sz="quarter" idx="10" hasCustomPrompt="1"/>
          </p:nvPr>
        </p:nvSpPr>
        <p:spPr>
          <a:xfrm>
            <a:off x="1484313" y="2486024"/>
            <a:ext cx="6210300" cy="1666876"/>
          </a:xfrm>
        </p:spPr>
        <p:txBody>
          <a:bodyPr/>
          <a:lstStyle>
            <a:lvl1pPr marL="0" indent="0" algn="ctr">
              <a:buNone/>
              <a:defRPr sz="3600">
                <a:solidFill>
                  <a:schemeClr val="tx2"/>
                </a:solidFill>
              </a:defRPr>
            </a:lvl1pPr>
          </a:lstStyle>
          <a:p>
            <a:pPr lvl="0"/>
            <a:r>
              <a:rPr lang="en-US" dirty="0" smtClean="0"/>
              <a:t>Section Header</a:t>
            </a:r>
            <a:br>
              <a:rPr lang="en-US" dirty="0" smtClean="0"/>
            </a:br>
            <a:r>
              <a:rPr lang="en-US" dirty="0" smtClean="0"/>
              <a:t>here</a:t>
            </a:r>
          </a:p>
        </p:txBody>
      </p:sp>
      <p:cxnSp>
        <p:nvCxnSpPr>
          <p:cNvPr id="8" name="Straight Connector 7"/>
          <p:cNvCxnSpPr/>
          <p:nvPr userDrawn="1"/>
        </p:nvCxnSpPr>
        <p:spPr>
          <a:xfrm>
            <a:off x="409575" y="2200275"/>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09575" y="4343400"/>
            <a:ext cx="830580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185947" y="6540145"/>
            <a:ext cx="670505" cy="243820"/>
          </a:xfrm>
          <a:prstGeom prst="rect">
            <a:avLst/>
          </a:prstGeom>
        </p:spPr>
      </p:pic>
      <p:sp>
        <p:nvSpPr>
          <p:cNvPr id="10" name="Footer Placeholder 4"/>
          <p:cNvSpPr txBox="1">
            <a:spLocks/>
          </p:cNvSpPr>
          <p:nvPr userDrawn="1"/>
        </p:nvSpPr>
        <p:spPr>
          <a:xfrm>
            <a:off x="609599" y="6660696"/>
            <a:ext cx="2695576" cy="159204"/>
          </a:xfrm>
          <a:prstGeom prst="rect">
            <a:avLst/>
          </a:prstGeom>
        </p:spPr>
        <p:txBody>
          <a:bodyPr vert="horz" lIns="91440" tIns="45720" rIns="91440" bIns="45720" rtlCol="0" anchor="b"/>
          <a:lstStyle>
            <a:defPPr>
              <a:defRPr lang="en-US"/>
            </a:defPPr>
            <a:lvl1pPr marL="0" algn="l" defTabSz="914400" rtl="0" eaLnBrk="1" latinLnBrk="0" hangingPunct="1">
              <a:lnSpc>
                <a:spcPts val="1300"/>
              </a:lnSpc>
              <a:spcAft>
                <a:spcPct val="0"/>
              </a:spcAft>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dirty="0" smtClean="0">
                <a:solidFill>
                  <a:schemeClr val="tx1">
                    <a:lumMod val="50000"/>
                    <a:lumOff val="50000"/>
                  </a:schemeClr>
                </a:solidFill>
              </a:rPr>
              <a:t>© 2015 The MITRE Corporation. All rights reserved.  </a:t>
            </a:r>
            <a:endParaRPr lang="en-US" dirty="0">
              <a:solidFill>
                <a:schemeClr val="tx1">
                  <a:lumMod val="50000"/>
                  <a:lumOff val="50000"/>
                </a:schemeClr>
              </a:solidFill>
            </a:endParaRPr>
          </a:p>
        </p:txBody>
      </p:sp>
      <p:sp>
        <p:nvSpPr>
          <p:cNvPr id="11" name="Footer Placeholder 4"/>
          <p:cNvSpPr txBox="1">
            <a:spLocks/>
          </p:cNvSpPr>
          <p:nvPr userDrawn="1"/>
        </p:nvSpPr>
        <p:spPr>
          <a:xfrm>
            <a:off x="4038600" y="6660696"/>
            <a:ext cx="1552575" cy="159204"/>
          </a:xfrm>
          <a:prstGeom prst="rect">
            <a:avLst/>
          </a:prstGeom>
        </p:spPr>
        <p:txBody>
          <a:bodyPr vert="horz" lIns="91440" tIns="45720" rIns="91440" bIns="45720" rtlCol="0" anchor="b"/>
          <a:lstStyle>
            <a:defPPr>
              <a:defRPr lang="en-US"/>
            </a:defPPr>
            <a:lvl1pPr marL="0" algn="l" defTabSz="914400" rtl="0" eaLnBrk="1" latinLnBrk="0" hangingPunct="1">
              <a:lnSpc>
                <a:spcPts val="1300"/>
              </a:lnSpc>
              <a:spcAft>
                <a:spcPct val="0"/>
              </a:spcAft>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dirty="0" smtClean="0">
                <a:solidFill>
                  <a:schemeClr val="tx1">
                    <a:lumMod val="50000"/>
                    <a:lumOff val="50000"/>
                  </a:schemeClr>
                </a:solidFill>
              </a:rPr>
              <a:t>For internal</a:t>
            </a:r>
            <a:r>
              <a:rPr lang="en-US" altLang="en-US" baseline="0" dirty="0" smtClean="0">
                <a:solidFill>
                  <a:schemeClr val="tx1">
                    <a:lumMod val="50000"/>
                    <a:lumOff val="50000"/>
                  </a:schemeClr>
                </a:solidFill>
              </a:rPr>
              <a:t> MITRE use</a:t>
            </a:r>
            <a:endParaRPr lang="en-US" dirty="0">
              <a:solidFill>
                <a:schemeClr val="tx1">
                  <a:lumMod val="50000"/>
                  <a:lumOff val="50000"/>
                </a:schemeClr>
              </a:solidFill>
            </a:endParaRPr>
          </a:p>
        </p:txBody>
      </p:sp>
    </p:spTree>
    <p:extLst>
      <p:ext uri="{BB962C8B-B14F-4D97-AF65-F5344CB8AC3E}">
        <p14:creationId xmlns:p14="http://schemas.microsoft.com/office/powerpoint/2010/main" val="249856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p:cNvSpPr/>
          <p:nvPr userDrawn="1"/>
        </p:nvSpPr>
        <p:spPr>
          <a:xfrm>
            <a:off x="1210234" y="3032639"/>
            <a:ext cx="6838391" cy="1938992"/>
          </a:xfrm>
          <a:prstGeom prst="rect">
            <a:avLst/>
          </a:prstGeom>
        </p:spPr>
        <p:txBody>
          <a:bodyPr wrap="square">
            <a:spAutoFit/>
          </a:bodyPr>
          <a:lstStyle/>
          <a:p>
            <a:pPr lvl="0" eaLnBrk="0" fontAlgn="base" hangingPunct="0">
              <a:spcBef>
                <a:spcPct val="0"/>
              </a:spcBef>
              <a:spcAft>
                <a:spcPct val="0"/>
              </a:spcAft>
            </a:pPr>
            <a:r>
              <a:rPr lang="en-US" sz="1200" dirty="0" smtClean="0">
                <a:solidFill>
                  <a:srgbClr val="000000"/>
                </a:solidFill>
              </a:rPr>
              <a:t>The views, opinions, and/or findings contained in this report are those of The MITRE Corporation and should not be construed as an official government position, policy, or decision, unless designated by other documentation.</a:t>
            </a:r>
            <a:br>
              <a:rPr lang="en-US" sz="1200" dirty="0" smtClean="0">
                <a:solidFill>
                  <a:srgbClr val="000000"/>
                </a:solidFill>
              </a:rPr>
            </a:br>
            <a:endParaRPr lang="en-US" sz="1200" dirty="0" smtClean="0">
              <a:solidFill>
                <a:srgbClr val="000000"/>
              </a:solidFill>
            </a:endParaRPr>
          </a:p>
          <a:p>
            <a:pPr lvl="0" eaLnBrk="0" fontAlgn="base" hangingPunct="0">
              <a:spcBef>
                <a:spcPct val="0"/>
              </a:spcBef>
              <a:spcAft>
                <a:spcPct val="0"/>
              </a:spcAft>
            </a:pPr>
            <a:r>
              <a:rPr lang="en-US" sz="1200" dirty="0" smtClean="0">
                <a:solidFill>
                  <a:srgbClr val="000000"/>
                </a:solidFill>
              </a:rPr>
              <a:t>For internal MITRE use. This document was prepared for authorized distribution only. It has not been approved for public release. (</a:t>
            </a:r>
            <a:r>
              <a:rPr lang="en-US" sz="1200" dirty="0" err="1" smtClean="0">
                <a:solidFill>
                  <a:srgbClr val="000000"/>
                </a:solidFill>
              </a:rPr>
              <a:t>FastJump</a:t>
            </a:r>
            <a:r>
              <a:rPr lang="en-US" sz="1200" dirty="0" smtClean="0">
                <a:solidFill>
                  <a:srgbClr val="000000"/>
                </a:solidFill>
              </a:rPr>
              <a:t>: release statements for applicable release statement).</a:t>
            </a:r>
            <a:br>
              <a:rPr lang="en-US" sz="1200" dirty="0" smtClean="0">
                <a:solidFill>
                  <a:srgbClr val="000000"/>
                </a:solidFill>
              </a:rPr>
            </a:br>
            <a:endParaRPr lang="en-US" sz="1200" dirty="0" smtClean="0">
              <a:solidFill>
                <a:srgbClr val="000000"/>
              </a:solidFill>
            </a:endParaRPr>
          </a:p>
          <a:p>
            <a:pPr lvl="0" eaLnBrk="0" fontAlgn="base" hangingPunct="0">
              <a:spcBef>
                <a:spcPct val="0"/>
              </a:spcBef>
              <a:spcAft>
                <a:spcPct val="0"/>
              </a:spcAft>
            </a:pPr>
            <a:r>
              <a:rPr lang="en-US" sz="1200" dirty="0" smtClean="0">
                <a:solidFill>
                  <a:srgbClr val="000000"/>
                </a:solidFill>
              </a:rPr>
              <a:t>Insert data rights legend information here, if applicable (FJ: data rights legend).</a:t>
            </a:r>
          </a:p>
          <a:p>
            <a:pPr lvl="0" eaLnBrk="0" fontAlgn="base" hangingPunct="0">
              <a:spcBef>
                <a:spcPct val="0"/>
              </a:spcBef>
              <a:spcAft>
                <a:spcPct val="0"/>
              </a:spcAft>
            </a:pPr>
            <a:endParaRPr lang="en-US" sz="1200" dirty="0" smtClean="0">
              <a:solidFill>
                <a:srgbClr val="000000"/>
              </a:solidFill>
            </a:endParaRPr>
          </a:p>
        </p:txBody>
      </p:sp>
      <p:sp>
        <p:nvSpPr>
          <p:cNvPr id="7" name="Text Box 15"/>
          <p:cNvSpPr txBox="1">
            <a:spLocks noChangeArrowheads="1"/>
          </p:cNvSpPr>
          <p:nvPr userDrawn="1"/>
        </p:nvSpPr>
        <p:spPr bwMode="auto">
          <a:xfrm>
            <a:off x="615297" y="776626"/>
            <a:ext cx="3612216" cy="400110"/>
          </a:xfrm>
          <a:prstGeom prst="rect">
            <a:avLst/>
          </a:prstGeom>
          <a:solidFill>
            <a:schemeClr val="accent5">
              <a:lumMod val="20000"/>
              <a:lumOff val="80000"/>
            </a:schemeClr>
          </a:solidFill>
          <a:ln w="12700" algn="ctr">
            <a:noFill/>
            <a:miter lim="800000"/>
            <a:headEnd/>
            <a:tailEnd/>
          </a:ln>
        </p:spPr>
        <p:txBody>
          <a:bodyPr wrap="square">
            <a:spAutoFit/>
          </a:bodyPr>
          <a:lstStyle/>
          <a:p>
            <a:pPr marL="0" marR="0" lvl="0" indent="0" defTabSz="1030288" eaLnBrk="0" fontAlgn="auto" latinLnBrk="0" hangingPunct="0">
              <a:lnSpc>
                <a:spcPts val="1200"/>
              </a:lnSpc>
              <a:spcBef>
                <a:spcPts val="0"/>
              </a:spcBef>
              <a:spcAft>
                <a:spcPts val="0"/>
              </a:spcAft>
              <a:buClr>
                <a:srgbClr val="000000"/>
              </a:buClr>
              <a:buSzTx/>
              <a:buFontTx/>
              <a:buNone/>
              <a:tabLst/>
              <a:defRPr/>
            </a:pPr>
            <a:r>
              <a:rPr kumimoji="0" lang="en-US" sz="1000" b="1" i="0" strike="noStrike" kern="0" cap="none" spc="0" normalizeH="0" baseline="0" noProof="0" dirty="0" smtClean="0">
                <a:ln>
                  <a:noFill/>
                </a:ln>
                <a:solidFill>
                  <a:sysClr val="windowText" lastClr="000000"/>
                </a:solidFill>
                <a:effectLst/>
                <a:uLnTx/>
                <a:uFillTx/>
              </a:rPr>
              <a:t>Note:</a:t>
            </a:r>
            <a:r>
              <a:rPr kumimoji="0" lang="en-US" sz="1000" b="0" i="0" u="none" strike="noStrike" kern="0" cap="none" spc="0" normalizeH="0" baseline="0" noProof="0" dirty="0" smtClean="0">
                <a:ln>
                  <a:noFill/>
                </a:ln>
                <a:solidFill>
                  <a:sysClr val="windowText" lastClr="000000"/>
                </a:solidFill>
                <a:effectLst/>
                <a:uLnTx/>
                <a:uFillTx/>
              </a:rPr>
              <a:t> . If needed , this slide (and all copyright information) should be the last slide of your briefing when being delivered.</a:t>
            </a:r>
            <a:endParaRPr kumimoji="0" lang="en-US" sz="1000" b="0" i="0" u="none" strike="noStrike" kern="0" cap="none" spc="0" normalizeH="0" baseline="0" noProof="0" dirty="0">
              <a:ln>
                <a:noFill/>
              </a:ln>
              <a:solidFill>
                <a:sysClr val="windowText" lastClr="000000"/>
              </a:solidFill>
              <a:effectLst/>
              <a:uLnTx/>
              <a:uFillTx/>
            </a:endParaRPr>
          </a:p>
        </p:txBody>
      </p:sp>
      <p:sp>
        <p:nvSpPr>
          <p:cNvPr id="8" name="Rectangle 7"/>
          <p:cNvSpPr/>
          <p:nvPr userDrawn="1"/>
        </p:nvSpPr>
        <p:spPr>
          <a:xfrm>
            <a:off x="1210234" y="1609725"/>
            <a:ext cx="6838391" cy="1200329"/>
          </a:xfrm>
          <a:prstGeom prst="rect">
            <a:avLst/>
          </a:prstGeom>
        </p:spPr>
        <p:txBody>
          <a:bodyPr wrap="square">
            <a:spAutoFit/>
          </a:bodyPr>
          <a:lstStyle/>
          <a:p>
            <a:pPr lvl="0" eaLnBrk="0" fontAlgn="base" hangingPunct="0">
              <a:spcBef>
                <a:spcPct val="0"/>
              </a:spcBef>
              <a:spcAft>
                <a:spcPct val="0"/>
              </a:spcAft>
            </a:pPr>
            <a:r>
              <a:rPr lang="en-US" sz="1200" dirty="0" smtClean="0">
                <a:solidFill>
                  <a:srgbClr val="000000"/>
                </a:solidFill>
              </a:rPr>
              <a:t>Sponsor: </a:t>
            </a:r>
          </a:p>
          <a:p>
            <a:pPr lvl="0" eaLnBrk="0" fontAlgn="base" hangingPunct="0">
              <a:spcBef>
                <a:spcPct val="0"/>
              </a:spcBef>
              <a:spcAft>
                <a:spcPct val="0"/>
              </a:spcAft>
            </a:pPr>
            <a:r>
              <a:rPr lang="en-US" sz="1200" dirty="0" smtClean="0">
                <a:solidFill>
                  <a:srgbClr val="000000"/>
                </a:solidFill>
              </a:rPr>
              <a:t>Dept. No.: </a:t>
            </a:r>
          </a:p>
          <a:p>
            <a:pPr lvl="0" eaLnBrk="0" fontAlgn="base" hangingPunct="0">
              <a:spcBef>
                <a:spcPct val="0"/>
              </a:spcBef>
              <a:spcAft>
                <a:spcPct val="0"/>
              </a:spcAft>
            </a:pPr>
            <a:r>
              <a:rPr lang="en-US" sz="1200" dirty="0" smtClean="0">
                <a:solidFill>
                  <a:srgbClr val="000000"/>
                </a:solidFill>
              </a:rPr>
              <a:t>Contract No.: </a:t>
            </a:r>
          </a:p>
          <a:p>
            <a:pPr lvl="0" eaLnBrk="0" fontAlgn="base" hangingPunct="0">
              <a:spcBef>
                <a:spcPct val="0"/>
              </a:spcBef>
              <a:spcAft>
                <a:spcPct val="0"/>
              </a:spcAft>
            </a:pPr>
            <a:r>
              <a:rPr lang="en-US" sz="1200" dirty="0" smtClean="0">
                <a:solidFill>
                  <a:srgbClr val="000000"/>
                </a:solidFill>
              </a:rPr>
              <a:t>Project No.: </a:t>
            </a:r>
          </a:p>
          <a:p>
            <a:pPr lvl="0" eaLnBrk="0" fontAlgn="base" hangingPunct="0">
              <a:spcBef>
                <a:spcPct val="0"/>
              </a:spcBef>
              <a:spcAft>
                <a:spcPct val="0"/>
              </a:spcAft>
            </a:pPr>
            <a:r>
              <a:rPr lang="en-US" sz="1200" dirty="0" smtClean="0">
                <a:solidFill>
                  <a:srgbClr val="000000"/>
                </a:solidFill>
              </a:rPr>
              <a:t>Derived From:  </a:t>
            </a:r>
          </a:p>
          <a:p>
            <a:pPr lvl="0" eaLnBrk="0" fontAlgn="base" hangingPunct="0">
              <a:spcBef>
                <a:spcPct val="0"/>
              </a:spcBef>
              <a:spcAft>
                <a:spcPct val="0"/>
              </a:spcAft>
            </a:pPr>
            <a:r>
              <a:rPr lang="en-US" sz="1200" dirty="0" smtClean="0">
                <a:solidFill>
                  <a:srgbClr val="000000"/>
                </a:solidFill>
              </a:rPr>
              <a:t>Declassify On: </a:t>
            </a:r>
          </a:p>
        </p:txBody>
      </p:sp>
    </p:spTree>
    <p:extLst>
      <p:ext uri="{BB962C8B-B14F-4D97-AF65-F5344CB8AC3E}">
        <p14:creationId xmlns:p14="http://schemas.microsoft.com/office/powerpoint/2010/main" val="30741437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smtClean="0"/>
              <a:t>Click to edit Master title style</a:t>
            </a:r>
            <a:endParaRPr lang="en-US"/>
          </a:p>
        </p:txBody>
      </p:sp>
      <p:sp>
        <p:nvSpPr>
          <p:cNvPr id="3" name="Text Placeholder 2"/>
          <p:cNvSpPr>
            <a:spLocks noGrp="1"/>
          </p:cNvSpPr>
          <p:nvPr>
            <p:ph type="body" idx="1"/>
          </p:nvPr>
        </p:nvSpPr>
        <p:spPr>
          <a:xfrm>
            <a:off x="609600" y="1447800"/>
            <a:ext cx="8229600" cy="4943475"/>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smtClean="0">
              <a:ln>
                <a:noFill/>
              </a:ln>
              <a:solidFill>
                <a:schemeClr val="tx2"/>
              </a:solidFill>
              <a:effectLst/>
              <a:latin typeface="Arial" charset="0"/>
            </a:endParaRPr>
          </a:p>
        </p:txBody>
      </p:sp>
      <p:pic>
        <p:nvPicPr>
          <p:cNvPr id="6" name="Picture 5"/>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8185947" y="6540145"/>
            <a:ext cx="670505" cy="243820"/>
          </a:xfrm>
          <a:prstGeom prst="rect">
            <a:avLst/>
          </a:prstGeom>
        </p:spPr>
      </p:pic>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smtClean="0">
                <a:solidFill>
                  <a:srgbClr val="C1CD23"/>
                </a:solidFill>
                <a:latin typeface="Arial" pitchFamily="34" charset="0"/>
              </a:rPr>
              <a:t>|</a:t>
            </a:r>
            <a:r>
              <a:rPr lang="en-US" sz="1000" smtClean="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smtClean="0">
                <a:latin typeface="Arial" pitchFamily="34" charset="0"/>
              </a:rPr>
              <a:t> </a:t>
            </a:r>
            <a:r>
              <a:rPr lang="en-US" sz="1000" smtClean="0">
                <a:solidFill>
                  <a:srgbClr val="C1CD23"/>
                </a:solidFill>
                <a:latin typeface="Arial" pitchFamily="34" charset="0"/>
              </a:rPr>
              <a:t>|</a:t>
            </a:r>
            <a:r>
              <a:rPr lang="en-US" sz="1000" smtClean="0">
                <a:ea typeface="Verdana" pitchFamily="34" charset="0"/>
                <a:cs typeface="Verdana" pitchFamily="34" charset="0"/>
              </a:rPr>
              <a:t> </a:t>
            </a:r>
            <a:endParaRPr lang="en-US" sz="1000">
              <a:ea typeface="Verdana" pitchFamily="34" charset="0"/>
              <a:cs typeface="Verdana" pitchFamily="34" charset="0"/>
            </a:endParaRPr>
          </a:p>
        </p:txBody>
      </p:sp>
      <p:pic>
        <p:nvPicPr>
          <p:cNvPr id="4" name="Picture 3"/>
          <p:cNvPicPr>
            <a:picLocks noChangeAspect="1"/>
          </p:cNvPicPr>
          <p:nvPr userDrawn="1"/>
        </p:nvPicPr>
        <p:blipFill>
          <a:blip r:embed="rId12" cstate="print">
            <a:extLst>
              <a:ext uri="{28A0092B-C50C-407E-A947-70E740481C1C}">
                <a14:useLocalDpi xmlns:a14="http://schemas.microsoft.com/office/drawing/2010/main"/>
              </a:ext>
            </a:extLst>
          </a:blip>
          <a:stretch>
            <a:fillRect/>
          </a:stretch>
        </p:blipFill>
        <p:spPr>
          <a:xfrm>
            <a:off x="4105267" y="6469058"/>
            <a:ext cx="1238265" cy="35084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55" r:id="rId5"/>
    <p:sldLayoutId id="2147483661" r:id="rId6"/>
    <p:sldLayoutId id="2147483662" r:id="rId7"/>
    <p:sldLayoutId id="2147483652" r:id="rId8"/>
    <p:sldLayoutId id="2147483660" r:id="rId9"/>
  </p:sldLayoutIdLst>
  <p:timing>
    <p:tnLst>
      <p:par>
        <p:cTn id="1" dur="indefinite" restart="never" nodeType="tmRoot"/>
      </p:par>
    </p:tnLst>
  </p:timing>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0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ublic.ccsds.org/Pubs/734x0g1e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public.ccsds.org/Pubs/735x0g1.pdf" TargetMode="External"/><Relationship Id="rId4" Type="http://schemas.openxmlformats.org/officeDocument/2006/relationships/hyperlink" Target="https://public.ccsds.org/Pubs/740x0g1e1.pdf" TargetMode="External"/><Relationship Id="rId1" Type="http://schemas.openxmlformats.org/officeDocument/2006/relationships/slideLayout" Target="../slideLayouts/slideLayout2.xml"/><Relationship Id="rId2" Type="http://schemas.openxmlformats.org/officeDocument/2006/relationships/hyperlink" Target="https://public.ccsds.org/Pubs/714x0b2.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Keith Scott</a:t>
            </a:r>
            <a:endParaRPr lang="en-US" dirty="0"/>
          </a:p>
        </p:txBody>
      </p:sp>
      <p:sp>
        <p:nvSpPr>
          <p:cNvPr id="3" name="Title 2"/>
          <p:cNvSpPr>
            <a:spLocks noGrp="1"/>
          </p:cNvSpPr>
          <p:nvPr>
            <p:ph type="ctrTitle" sz="quarter"/>
          </p:nvPr>
        </p:nvSpPr>
        <p:spPr/>
        <p:txBody>
          <a:bodyPr/>
          <a:lstStyle/>
          <a:p>
            <a:r>
              <a:rPr lang="en-US" dirty="0" smtClean="0"/>
              <a:t>SIS-DTN WG Meeting</a:t>
            </a:r>
            <a:br>
              <a:rPr lang="en-US" dirty="0" smtClean="0"/>
            </a:br>
            <a:r>
              <a:rPr lang="en-US" dirty="0" smtClean="0"/>
              <a:t>The Hague</a:t>
            </a:r>
            <a:br>
              <a:rPr lang="en-US" dirty="0" smtClean="0"/>
            </a:br>
            <a:r>
              <a:rPr lang="en-US" dirty="0" smtClean="0"/>
              <a:t>November 2017</a:t>
            </a:r>
            <a:endParaRPr lang="en-US" dirty="0"/>
          </a:p>
        </p:txBody>
      </p:sp>
      <p:sp>
        <p:nvSpPr>
          <p:cNvPr id="5" name="Text Placeholder 4"/>
          <p:cNvSpPr>
            <a:spLocks noGrp="1"/>
          </p:cNvSpPr>
          <p:nvPr>
            <p:ph type="body" sz="quarter" idx="11"/>
          </p:nvPr>
        </p:nvSpPr>
        <p:spPr>
          <a:xfrm>
            <a:off x="800100" y="3086100"/>
            <a:ext cx="4697451" cy="447675"/>
          </a:xfrm>
        </p:spPr>
        <p:txBody>
          <a:bodyPr/>
          <a:lstStyle/>
          <a:p>
            <a:r>
              <a:rPr lang="en-US" dirty="0" smtClean="0"/>
              <a:t>CCSDS Meetings, Fall 2017</a:t>
            </a:r>
            <a:endParaRPr lang="en-US" dirty="0"/>
          </a:p>
        </p:txBody>
      </p:sp>
      <p:pic>
        <p:nvPicPr>
          <p:cNvPr id="6" name="Picture 5"/>
          <p:cNvPicPr>
            <a:picLocks noChangeAspect="1"/>
          </p:cNvPicPr>
          <p:nvPr/>
        </p:nvPicPr>
        <p:blipFill>
          <a:blip r:embed="rId2"/>
          <a:stretch>
            <a:fillRect/>
          </a:stretch>
        </p:blipFill>
        <p:spPr>
          <a:xfrm>
            <a:off x="643520" y="4185122"/>
            <a:ext cx="6314842" cy="1789205"/>
          </a:xfrm>
          <a:prstGeom prst="rect">
            <a:avLst/>
          </a:prstGeom>
        </p:spPr>
      </p:pic>
    </p:spTree>
    <p:extLst>
      <p:ext uri="{BB962C8B-B14F-4D97-AF65-F5344CB8AC3E}">
        <p14:creationId xmlns:p14="http://schemas.microsoft.com/office/powerpoint/2010/main" val="3977718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Work Discussion:</a:t>
            </a:r>
            <a:br>
              <a:rPr lang="en-US" dirty="0" smtClean="0"/>
            </a:br>
            <a:r>
              <a:rPr lang="en-US" dirty="0" smtClean="0"/>
              <a:t>New Specification Development</a:t>
            </a:r>
            <a:endParaRPr lang="en-US" dirty="0"/>
          </a:p>
        </p:txBody>
      </p:sp>
      <p:sp>
        <p:nvSpPr>
          <p:cNvPr id="3" name="Content Placeholder 2"/>
          <p:cNvSpPr>
            <a:spLocks noGrp="1"/>
          </p:cNvSpPr>
          <p:nvPr>
            <p:ph idx="1"/>
          </p:nvPr>
        </p:nvSpPr>
        <p:spPr/>
        <p:txBody>
          <a:bodyPr/>
          <a:lstStyle/>
          <a:p>
            <a:r>
              <a:rPr lang="en-US" dirty="0" smtClean="0"/>
              <a:t>Network Management</a:t>
            </a:r>
          </a:p>
          <a:p>
            <a:pPr lvl="1"/>
            <a:r>
              <a:rPr lang="en-US" dirty="0" smtClean="0"/>
              <a:t>Green Book</a:t>
            </a:r>
          </a:p>
          <a:p>
            <a:pPr lvl="1"/>
            <a:r>
              <a:rPr lang="en-US" dirty="0" smtClean="0"/>
              <a:t>Blue Book</a:t>
            </a:r>
          </a:p>
          <a:p>
            <a:pPr lvl="1"/>
            <a:endParaRPr lang="en-US" dirty="0" smtClean="0"/>
          </a:p>
          <a:p>
            <a:r>
              <a:rPr lang="en-US" dirty="0" smtClean="0"/>
              <a:t>First Hop / Last Hop</a:t>
            </a:r>
          </a:p>
          <a:p>
            <a:pPr lvl="1"/>
            <a:r>
              <a:rPr lang="en-US" dirty="0" smtClean="0"/>
              <a:t>In ICPA w/ target end of CY2018</a:t>
            </a:r>
            <a:endParaRPr lang="en-US" dirty="0"/>
          </a:p>
        </p:txBody>
      </p:sp>
    </p:spTree>
    <p:extLst>
      <p:ext uri="{BB962C8B-B14F-4D97-AF65-F5344CB8AC3E}">
        <p14:creationId xmlns:p14="http://schemas.microsoft.com/office/powerpoint/2010/main" val="15885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 Wednesday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8939498"/>
              </p:ext>
            </p:extLst>
          </p:nvPr>
        </p:nvGraphicFramePr>
        <p:xfrm>
          <a:off x="609600" y="1463342"/>
          <a:ext cx="8229600" cy="5227320"/>
        </p:xfrm>
        <a:graphic>
          <a:graphicData uri="http://schemas.openxmlformats.org/drawingml/2006/table">
            <a:tbl>
              <a:tblPr firstRow="1" firstCol="1" bandRow="1">
                <a:tableStyleId>{68D230F3-CF80-4859-8CE7-A43EE81993B5}</a:tableStyleId>
              </a:tblPr>
              <a:tblGrid>
                <a:gridCol w="8229600"/>
              </a:tblGrid>
              <a:tr h="186599">
                <a:tc>
                  <a:txBody>
                    <a:bodyPr/>
                    <a:lstStyle/>
                    <a:p>
                      <a:pPr marL="0" marR="0">
                        <a:spcBef>
                          <a:spcPts val="0"/>
                        </a:spcBef>
                        <a:spcAft>
                          <a:spcPts val="0"/>
                        </a:spcAft>
                      </a:pPr>
                      <a:r>
                        <a:rPr lang="en-US" sz="1200">
                          <a:effectLst/>
                        </a:rPr>
                        <a:t>Intro and Agenda Bashing</a:t>
                      </a:r>
                      <a:endParaRPr lang="en-US" sz="1800">
                        <a:solidFill>
                          <a:schemeClr val="tx1"/>
                        </a:solidFill>
                        <a:effectLst/>
                        <a:latin typeface="Times New Roman" charset="0"/>
                        <a:ea typeface="Calibri" charset="0"/>
                        <a:cs typeface="Times New Roman" charset="0"/>
                      </a:endParaRPr>
                    </a:p>
                  </a:txBody>
                  <a:tcPr marL="73025" marR="73025" marT="8890" marB="8890" anchor="ctr"/>
                </a:tc>
              </a:tr>
              <a:tr h="875578">
                <a:tc>
                  <a:txBody>
                    <a:bodyPr/>
                    <a:lstStyle/>
                    <a:p>
                      <a:pPr marL="0" marR="0">
                        <a:spcBef>
                          <a:spcPts val="0"/>
                        </a:spcBef>
                        <a:spcAft>
                          <a:spcPts val="0"/>
                        </a:spcAft>
                      </a:pPr>
                      <a:endParaRPr lang="en-US" sz="1200" dirty="0" smtClean="0">
                        <a:effectLst/>
                      </a:endParaRPr>
                    </a:p>
                    <a:p>
                      <a:pPr marL="0" marR="0">
                        <a:spcBef>
                          <a:spcPts val="0"/>
                        </a:spcBef>
                        <a:spcAft>
                          <a:spcPts val="0"/>
                        </a:spcAft>
                      </a:pPr>
                      <a:r>
                        <a:rPr lang="en-US" sz="1200" dirty="0" smtClean="0">
                          <a:effectLst/>
                        </a:rPr>
                        <a:t>WG </a:t>
                      </a:r>
                      <a:r>
                        <a:rPr lang="en-US" sz="1200" dirty="0">
                          <a:effectLst/>
                        </a:rPr>
                        <a:t>Status</a:t>
                      </a:r>
                      <a:endParaRPr lang="en-US" sz="1800" dirty="0">
                        <a:effectLst/>
                      </a:endParaRPr>
                    </a:p>
                    <a:p>
                      <a:pPr marL="800100" marR="0" lvl="1" indent="-342900">
                        <a:spcBef>
                          <a:spcPts val="0"/>
                        </a:spcBef>
                        <a:spcAft>
                          <a:spcPts val="0"/>
                        </a:spcAft>
                        <a:buFont typeface="Symbol" charset="2"/>
                        <a:buChar char=""/>
                      </a:pPr>
                      <a:r>
                        <a:rPr lang="en-US" sz="1200" dirty="0">
                          <a:effectLst/>
                        </a:rPr>
                        <a:t>Current Projects Discussion</a:t>
                      </a:r>
                      <a:endParaRPr lang="en-US" sz="1800" dirty="0">
                        <a:effectLst/>
                      </a:endParaRPr>
                    </a:p>
                    <a:p>
                      <a:pPr marL="1200150" marR="0" lvl="2" indent="-285750">
                        <a:spcBef>
                          <a:spcPts val="0"/>
                        </a:spcBef>
                        <a:spcAft>
                          <a:spcPts val="0"/>
                        </a:spcAft>
                        <a:buFont typeface="Courier New" charset="0"/>
                        <a:buChar char="o"/>
                      </a:pPr>
                      <a:r>
                        <a:rPr lang="en-US" sz="1200" dirty="0">
                          <a:effectLst/>
                        </a:rPr>
                        <a:t>Bundle Security for CCSDS</a:t>
                      </a:r>
                      <a:endParaRPr lang="en-US" sz="1800" dirty="0">
                        <a:effectLst/>
                      </a:endParaRPr>
                    </a:p>
                    <a:p>
                      <a:pPr marL="1200150" marR="0" lvl="2" indent="-285750">
                        <a:spcBef>
                          <a:spcPts val="0"/>
                        </a:spcBef>
                        <a:spcAft>
                          <a:spcPts val="0"/>
                        </a:spcAft>
                        <a:buFont typeface="Courier New" charset="0"/>
                        <a:buChar char="o"/>
                      </a:pPr>
                      <a:r>
                        <a:rPr lang="en-US" sz="1200" dirty="0">
                          <a:effectLst/>
                        </a:rPr>
                        <a:t>Schedule-Aware </a:t>
                      </a:r>
                      <a:r>
                        <a:rPr lang="en-US" sz="1200" dirty="0" smtClean="0">
                          <a:effectLst/>
                        </a:rPr>
                        <a:t>Bundle Routing </a:t>
                      </a:r>
                      <a:r>
                        <a:rPr lang="en-US" sz="1200" dirty="0">
                          <a:effectLst/>
                        </a:rPr>
                        <a:t>(CGR)</a:t>
                      </a:r>
                      <a:endParaRPr lang="en-US" sz="1800" dirty="0">
                        <a:solidFill>
                          <a:schemeClr val="tx1"/>
                        </a:solidFill>
                        <a:effectLst/>
                        <a:latin typeface="Times New Roman" charset="0"/>
                        <a:ea typeface="Calibri" charset="0"/>
                        <a:cs typeface="Times New Roman" charset="0"/>
                      </a:endParaRPr>
                    </a:p>
                  </a:txBody>
                  <a:tcPr marL="73025" marR="73025" marT="8890" marB="8890"/>
                </a:tc>
              </a:tr>
              <a:tr h="358844">
                <a:tc>
                  <a:txBody>
                    <a:bodyPr/>
                    <a:lstStyle/>
                    <a:p>
                      <a:pPr marL="0" marR="0">
                        <a:spcBef>
                          <a:spcPts val="0"/>
                        </a:spcBef>
                        <a:spcAft>
                          <a:spcPts val="0"/>
                        </a:spcAft>
                        <a:tabLst>
                          <a:tab pos="502920" algn="l"/>
                        </a:tabLst>
                      </a:pPr>
                      <a:endParaRPr lang="en-US" sz="1200" dirty="0" smtClean="0">
                        <a:effectLst/>
                      </a:endParaRPr>
                    </a:p>
                    <a:p>
                      <a:pPr marL="0" marR="0">
                        <a:spcBef>
                          <a:spcPts val="0"/>
                        </a:spcBef>
                        <a:spcAft>
                          <a:spcPts val="0"/>
                        </a:spcAft>
                        <a:tabLst>
                          <a:tab pos="502920" algn="l"/>
                        </a:tabLst>
                      </a:pPr>
                      <a:r>
                        <a:rPr lang="en-US" sz="1200" dirty="0" smtClean="0">
                          <a:effectLst/>
                        </a:rPr>
                        <a:t>NASA </a:t>
                      </a:r>
                      <a:r>
                        <a:rPr lang="en-US" sz="1200" dirty="0">
                          <a:effectLst/>
                        </a:rPr>
                        <a:t>DTN Project Update</a:t>
                      </a:r>
                      <a:endParaRPr lang="en-US" sz="1800" dirty="0">
                        <a:solidFill>
                          <a:schemeClr val="tx1"/>
                        </a:solidFill>
                        <a:effectLst/>
                        <a:latin typeface="Times New Roman" charset="0"/>
                        <a:ea typeface="Calibri" charset="0"/>
                        <a:cs typeface="Times New Roman" charset="0"/>
                      </a:endParaRPr>
                    </a:p>
                  </a:txBody>
                  <a:tcPr marL="73025" marR="73025" marT="8890" marB="8890" anchor="ctr"/>
                </a:tc>
              </a:tr>
              <a:tr h="531089">
                <a:tc>
                  <a:txBody>
                    <a:bodyPr/>
                    <a:lstStyle/>
                    <a:p>
                      <a:pPr marL="0" marR="0">
                        <a:spcBef>
                          <a:spcPts val="0"/>
                        </a:spcBef>
                        <a:spcAft>
                          <a:spcPts val="0"/>
                        </a:spcAft>
                      </a:pPr>
                      <a:endParaRPr lang="en-US" sz="1200" dirty="0" smtClean="0">
                        <a:effectLst/>
                      </a:endParaRPr>
                    </a:p>
                    <a:p>
                      <a:pPr marL="0" marR="0">
                        <a:spcBef>
                          <a:spcPts val="0"/>
                        </a:spcBef>
                        <a:spcAft>
                          <a:spcPts val="0"/>
                        </a:spcAft>
                      </a:pPr>
                      <a:r>
                        <a:rPr lang="en-US" sz="1200" dirty="0" smtClean="0">
                          <a:effectLst/>
                        </a:rPr>
                        <a:t>Schedule-Aware </a:t>
                      </a:r>
                      <a:r>
                        <a:rPr lang="en-US" sz="1200" dirty="0">
                          <a:effectLst/>
                        </a:rPr>
                        <a:t>Bundle Routing Implementation Update</a:t>
                      </a:r>
                      <a:endParaRPr lang="en-US" sz="1800" dirty="0">
                        <a:effectLst/>
                      </a:endParaRPr>
                    </a:p>
                    <a:p>
                      <a:pPr marL="800100" marR="0" lvl="1" indent="-342900">
                        <a:spcBef>
                          <a:spcPts val="0"/>
                        </a:spcBef>
                        <a:spcAft>
                          <a:spcPts val="0"/>
                        </a:spcAft>
                        <a:buFont typeface="Symbol" charset="2"/>
                        <a:buChar char=""/>
                        <a:tabLst>
                          <a:tab pos="502920" algn="l"/>
                        </a:tabLst>
                      </a:pPr>
                      <a:r>
                        <a:rPr lang="en-US" sz="1200" dirty="0" smtClean="0">
                          <a:effectLst/>
                        </a:rPr>
                        <a:t>Status, timeline</a:t>
                      </a:r>
                      <a:r>
                        <a:rPr lang="en-US" sz="1200" dirty="0">
                          <a:effectLst/>
                        </a:rPr>
                        <a:t>, any </a:t>
                      </a:r>
                      <a:r>
                        <a:rPr lang="en-US" sz="1200" dirty="0" smtClean="0">
                          <a:effectLst/>
                        </a:rPr>
                        <a:t>issues?</a:t>
                      </a:r>
                    </a:p>
                    <a:p>
                      <a:pPr marL="800100" marR="0" lvl="1" indent="-342900">
                        <a:spcBef>
                          <a:spcPts val="0"/>
                        </a:spcBef>
                        <a:spcAft>
                          <a:spcPts val="0"/>
                        </a:spcAft>
                        <a:buFont typeface="Symbol" charset="2"/>
                        <a:buChar char=""/>
                        <a:tabLst>
                          <a:tab pos="502920" algn="l"/>
                        </a:tabLst>
                      </a:pPr>
                      <a:r>
                        <a:rPr lang="en-US" sz="1200" b="1" kern="1200" dirty="0" smtClean="0">
                          <a:solidFill>
                            <a:schemeClr val="tx1"/>
                          </a:solidFill>
                          <a:effectLst/>
                          <a:latin typeface="+mn-lt"/>
                          <a:ea typeface="+mn-ea"/>
                          <a:cs typeface="+mn-cs"/>
                        </a:rPr>
                        <a:t>JAXA Presentation</a:t>
                      </a:r>
                      <a:endParaRPr lang="en-US" sz="1200" b="1" kern="1200" dirty="0">
                        <a:solidFill>
                          <a:schemeClr val="tx1"/>
                        </a:solidFill>
                        <a:effectLst/>
                        <a:latin typeface="+mn-lt"/>
                        <a:ea typeface="+mn-ea"/>
                        <a:cs typeface="+mn-cs"/>
                      </a:endParaRPr>
                    </a:p>
                  </a:txBody>
                  <a:tcPr marL="73025" marR="73025" marT="8890" marB="8890"/>
                </a:tc>
              </a:tr>
              <a:tr h="531089">
                <a:tc>
                  <a:txBody>
                    <a:bodyPr/>
                    <a:lstStyle/>
                    <a:p>
                      <a:pPr marL="0" marR="0">
                        <a:spcBef>
                          <a:spcPts val="0"/>
                        </a:spcBef>
                        <a:spcAft>
                          <a:spcPts val="0"/>
                        </a:spcAft>
                      </a:pPr>
                      <a:endParaRPr lang="en-US" sz="1200" dirty="0" smtClean="0">
                        <a:effectLst/>
                      </a:endParaRPr>
                    </a:p>
                    <a:p>
                      <a:pPr marL="0" marR="0">
                        <a:spcBef>
                          <a:spcPts val="0"/>
                        </a:spcBef>
                        <a:spcAft>
                          <a:spcPts val="0"/>
                        </a:spcAft>
                      </a:pPr>
                      <a:r>
                        <a:rPr lang="en-US" sz="1200" dirty="0" smtClean="0">
                          <a:effectLst/>
                        </a:rPr>
                        <a:t>IETF </a:t>
                      </a:r>
                      <a:r>
                        <a:rPr lang="en-US" sz="1200" dirty="0">
                          <a:effectLst/>
                        </a:rPr>
                        <a:t>Bundle Protocol Specification</a:t>
                      </a:r>
                      <a:endParaRPr lang="en-US" sz="1800" dirty="0">
                        <a:effectLst/>
                      </a:endParaRPr>
                    </a:p>
                    <a:p>
                      <a:pPr marL="800100" marR="0" lvl="1" indent="-342900">
                        <a:spcBef>
                          <a:spcPts val="0"/>
                        </a:spcBef>
                        <a:spcAft>
                          <a:spcPts val="0"/>
                        </a:spcAft>
                        <a:buFont typeface="Symbol" charset="2"/>
                        <a:buChar char=""/>
                      </a:pPr>
                      <a:r>
                        <a:rPr lang="en-US" sz="1200" dirty="0">
                          <a:effectLst/>
                        </a:rPr>
                        <a:t>Status</a:t>
                      </a:r>
                      <a:endParaRPr lang="en-US" sz="1800" dirty="0">
                        <a:solidFill>
                          <a:schemeClr val="tx1"/>
                        </a:solidFill>
                        <a:effectLst/>
                        <a:latin typeface="Times New Roman" charset="0"/>
                        <a:ea typeface="Calibri" charset="0"/>
                        <a:cs typeface="Times New Roman" charset="0"/>
                      </a:endParaRPr>
                    </a:p>
                  </a:txBody>
                  <a:tcPr marL="73025" marR="73025" marT="8890" marB="8890" anchor="ctr"/>
                </a:tc>
              </a:tr>
              <a:tr h="2253538">
                <a:tc>
                  <a:txBody>
                    <a:bodyPr/>
                    <a:lstStyle/>
                    <a:p>
                      <a:pPr marL="0" marR="0">
                        <a:spcBef>
                          <a:spcPts val="0"/>
                        </a:spcBef>
                        <a:spcAft>
                          <a:spcPts val="0"/>
                        </a:spcAft>
                      </a:pPr>
                      <a:endParaRPr lang="en-US" sz="1200" dirty="0" smtClean="0">
                        <a:effectLst/>
                      </a:endParaRPr>
                    </a:p>
                    <a:p>
                      <a:pPr marL="0" marR="0">
                        <a:spcBef>
                          <a:spcPts val="0"/>
                        </a:spcBef>
                        <a:spcAft>
                          <a:spcPts val="0"/>
                        </a:spcAft>
                      </a:pPr>
                      <a:r>
                        <a:rPr lang="en-US" sz="1200" dirty="0" smtClean="0">
                          <a:effectLst/>
                        </a:rPr>
                        <a:t>New </a:t>
                      </a:r>
                      <a:r>
                        <a:rPr lang="en-US" sz="1200" dirty="0">
                          <a:effectLst/>
                        </a:rPr>
                        <a:t>Work Discussions</a:t>
                      </a:r>
                      <a:endParaRPr lang="en-US" sz="1800" dirty="0">
                        <a:effectLst/>
                      </a:endParaRPr>
                    </a:p>
                    <a:p>
                      <a:pPr marL="800100" marR="0" lvl="1" indent="-342900">
                        <a:spcBef>
                          <a:spcPts val="0"/>
                        </a:spcBef>
                        <a:spcAft>
                          <a:spcPts val="0"/>
                        </a:spcAft>
                        <a:buFont typeface="Symbol" charset="2"/>
                        <a:buChar char=""/>
                      </a:pPr>
                      <a:r>
                        <a:rPr lang="en-US" sz="1200" dirty="0">
                          <a:effectLst/>
                        </a:rPr>
                        <a:t>Network Management</a:t>
                      </a:r>
                      <a:endParaRPr lang="en-US" sz="1800" dirty="0">
                        <a:effectLst/>
                      </a:endParaRPr>
                    </a:p>
                    <a:p>
                      <a:pPr marL="1200150" marR="0" lvl="2" indent="-285750">
                        <a:spcBef>
                          <a:spcPts val="0"/>
                        </a:spcBef>
                        <a:spcAft>
                          <a:spcPts val="0"/>
                        </a:spcAft>
                        <a:buFont typeface="Courier New" charset="0"/>
                        <a:buChar char="o"/>
                      </a:pPr>
                      <a:r>
                        <a:rPr lang="en-US" sz="1200" dirty="0">
                          <a:effectLst/>
                        </a:rPr>
                        <a:t>Review of previous materials</a:t>
                      </a:r>
                      <a:endParaRPr lang="en-US" sz="1800" dirty="0">
                        <a:effectLst/>
                      </a:endParaRPr>
                    </a:p>
                    <a:p>
                      <a:pPr marL="1200150" marR="0" lvl="2" indent="-285750">
                        <a:spcBef>
                          <a:spcPts val="0"/>
                        </a:spcBef>
                        <a:spcAft>
                          <a:spcPts val="0"/>
                        </a:spcAft>
                        <a:buFont typeface="Courier New" charset="0"/>
                        <a:buChar char="o"/>
                      </a:pPr>
                      <a:r>
                        <a:rPr lang="en-US" sz="1200" dirty="0">
                          <a:effectLst/>
                        </a:rPr>
                        <a:t>Decide on proposed work / scope</a:t>
                      </a:r>
                      <a:endParaRPr lang="en-US" sz="1800" dirty="0">
                        <a:effectLst/>
                      </a:endParaRPr>
                    </a:p>
                    <a:p>
                      <a:pPr marL="1200150" marR="0" lvl="2" indent="-285750">
                        <a:spcBef>
                          <a:spcPts val="0"/>
                        </a:spcBef>
                        <a:spcAft>
                          <a:spcPts val="0"/>
                        </a:spcAft>
                        <a:buFont typeface="Courier New" charset="0"/>
                        <a:buChar char="o"/>
                      </a:pPr>
                      <a:r>
                        <a:rPr lang="en-US" sz="1200" dirty="0">
                          <a:effectLst/>
                        </a:rPr>
                        <a:t>Resource commitments</a:t>
                      </a:r>
                      <a:endParaRPr lang="en-US" sz="1800" dirty="0">
                        <a:effectLst/>
                      </a:endParaRPr>
                    </a:p>
                    <a:p>
                      <a:pPr marL="457200" marR="0">
                        <a:spcBef>
                          <a:spcPts val="0"/>
                        </a:spcBef>
                        <a:spcAft>
                          <a:spcPts val="0"/>
                        </a:spcAft>
                      </a:pPr>
                      <a:r>
                        <a:rPr lang="en-US" sz="1200" dirty="0">
                          <a:effectLst/>
                        </a:rPr>
                        <a:t> </a:t>
                      </a:r>
                      <a:endParaRPr lang="en-US" sz="1800" dirty="0">
                        <a:effectLst/>
                      </a:endParaRPr>
                    </a:p>
                    <a:p>
                      <a:pPr marL="800100" marR="0" lvl="1" indent="-342900">
                        <a:spcBef>
                          <a:spcPts val="0"/>
                        </a:spcBef>
                        <a:spcAft>
                          <a:spcPts val="0"/>
                        </a:spcAft>
                        <a:buFont typeface="Symbol" charset="2"/>
                        <a:buChar char=""/>
                      </a:pPr>
                      <a:r>
                        <a:rPr lang="en-US" sz="1200" dirty="0">
                          <a:effectLst/>
                        </a:rPr>
                        <a:t>First Hop / Last Hop Communications</a:t>
                      </a:r>
                      <a:endParaRPr lang="en-US" sz="1800" dirty="0">
                        <a:effectLst/>
                      </a:endParaRPr>
                    </a:p>
                    <a:p>
                      <a:pPr marL="1200150" marR="0" lvl="2" indent="-285750">
                        <a:spcBef>
                          <a:spcPts val="0"/>
                        </a:spcBef>
                        <a:spcAft>
                          <a:spcPts val="0"/>
                        </a:spcAft>
                        <a:buFont typeface="Courier New" charset="0"/>
                        <a:buChar char="o"/>
                      </a:pPr>
                      <a:r>
                        <a:rPr lang="en-US" sz="1200" dirty="0">
                          <a:effectLst/>
                        </a:rPr>
                        <a:t>Requirements</a:t>
                      </a:r>
                      <a:endParaRPr lang="en-US" sz="1800" dirty="0">
                        <a:effectLst/>
                      </a:endParaRPr>
                    </a:p>
                    <a:p>
                      <a:pPr marL="1200150" marR="0" lvl="2" indent="-285750">
                        <a:spcBef>
                          <a:spcPts val="0"/>
                        </a:spcBef>
                        <a:spcAft>
                          <a:spcPts val="0"/>
                        </a:spcAft>
                        <a:buFont typeface="Courier New" charset="0"/>
                        <a:buChar char="o"/>
                      </a:pPr>
                      <a:r>
                        <a:rPr lang="en-US" sz="1200" dirty="0">
                          <a:effectLst/>
                        </a:rPr>
                        <a:t>Coordination w/ other CCSDS groups</a:t>
                      </a:r>
                      <a:endParaRPr lang="en-US" sz="1800" dirty="0">
                        <a:effectLst/>
                      </a:endParaRPr>
                    </a:p>
                    <a:p>
                      <a:pPr marL="1200150" marR="0" lvl="2" indent="-285750">
                        <a:spcBef>
                          <a:spcPts val="0"/>
                        </a:spcBef>
                        <a:spcAft>
                          <a:spcPts val="0"/>
                        </a:spcAft>
                        <a:buFont typeface="Courier New" charset="0"/>
                        <a:buChar char="o"/>
                      </a:pPr>
                      <a:r>
                        <a:rPr lang="en-US" sz="1200" dirty="0">
                          <a:effectLst/>
                        </a:rPr>
                        <a:t>Resource requirements</a:t>
                      </a:r>
                      <a:endParaRPr lang="en-US" sz="1800" dirty="0">
                        <a:effectLst/>
                      </a:endParaRPr>
                    </a:p>
                    <a:p>
                      <a:pPr marL="457200" marR="0" lvl="1">
                        <a:spcBef>
                          <a:spcPts val="0"/>
                        </a:spcBef>
                        <a:spcAft>
                          <a:spcPts val="0"/>
                        </a:spcAft>
                      </a:pPr>
                      <a:r>
                        <a:rPr lang="en-US" sz="1200" dirty="0">
                          <a:effectLst/>
                        </a:rPr>
                        <a:t> </a:t>
                      </a:r>
                      <a:endParaRPr lang="en-US" sz="1800" dirty="0">
                        <a:effectLst/>
                      </a:endParaRPr>
                    </a:p>
                    <a:p>
                      <a:pPr marL="800100" marR="0" lvl="1" indent="-342900">
                        <a:spcBef>
                          <a:spcPts val="0"/>
                        </a:spcBef>
                        <a:spcAft>
                          <a:spcPts val="0"/>
                        </a:spcAft>
                        <a:buFont typeface="Symbol" charset="2"/>
                        <a:buChar char=""/>
                      </a:pPr>
                      <a:r>
                        <a:rPr lang="en-US" sz="1200" dirty="0">
                          <a:effectLst/>
                        </a:rPr>
                        <a:t>Green Book </a:t>
                      </a:r>
                      <a:r>
                        <a:rPr lang="en-US" sz="1200" dirty="0" smtClean="0">
                          <a:effectLst/>
                        </a:rPr>
                        <a:t>Updates</a:t>
                      </a:r>
                      <a:endParaRPr lang="en-US" sz="1800" dirty="0">
                        <a:solidFill>
                          <a:schemeClr val="tx1"/>
                        </a:solidFill>
                        <a:effectLst/>
                        <a:latin typeface="Times New Roman" charset="0"/>
                        <a:ea typeface="Calibri" charset="0"/>
                        <a:cs typeface="Times New Roman" charset="0"/>
                      </a:endParaRPr>
                    </a:p>
                  </a:txBody>
                  <a:tcPr marL="73025" marR="73025" marT="8890" marB="8890"/>
                </a:tc>
              </a:tr>
            </a:tbl>
          </a:graphicData>
        </a:graphic>
      </p:graphicFrame>
      <p:sp>
        <p:nvSpPr>
          <p:cNvPr id="5" name="TextBox 4"/>
          <p:cNvSpPr txBox="1"/>
          <p:nvPr/>
        </p:nvSpPr>
        <p:spPr>
          <a:xfrm>
            <a:off x="6133169" y="1742122"/>
            <a:ext cx="2821259" cy="661720"/>
          </a:xfrm>
          <a:prstGeom prst="rect">
            <a:avLst/>
          </a:prstGeom>
          <a:noFill/>
        </p:spPr>
        <p:txBody>
          <a:bodyPr wrap="square" rtlCol="0">
            <a:spAutoFit/>
          </a:bodyPr>
          <a:lstStyle/>
          <a:p>
            <a:pPr>
              <a:spcAft>
                <a:spcPts val="600"/>
              </a:spcAft>
            </a:pPr>
            <a:r>
              <a:rPr lang="en-US" sz="1600" dirty="0" smtClean="0">
                <a:ea typeface="Verdana" pitchFamily="34" charset="0"/>
                <a:cs typeface="Verdana" pitchFamily="34" charset="0"/>
              </a:rPr>
              <a:t>SIS Area dinner tonight?</a:t>
            </a:r>
          </a:p>
          <a:p>
            <a:pPr>
              <a:spcAft>
                <a:spcPts val="600"/>
              </a:spcAft>
            </a:pPr>
            <a:r>
              <a:rPr lang="en-US" sz="1600" dirty="0" smtClean="0">
                <a:ea typeface="Verdana" pitchFamily="34" charset="0"/>
                <a:cs typeface="Verdana" pitchFamily="34" charset="0"/>
              </a:rPr>
              <a:t>7:30?  </a:t>
            </a:r>
            <a:r>
              <a:rPr lang="en-US" sz="1600" dirty="0" smtClean="0">
                <a:solidFill>
                  <a:srgbClr val="FF0000"/>
                </a:solidFill>
                <a:ea typeface="Verdana" pitchFamily="34" charset="0"/>
                <a:cs typeface="Verdana" pitchFamily="34" charset="0"/>
              </a:rPr>
              <a:t>Send Scott email</a:t>
            </a:r>
            <a:endParaRPr lang="en-US" sz="1600" dirty="0">
              <a:solidFill>
                <a:srgbClr val="FF0000"/>
              </a:solidFill>
              <a:ea typeface="Verdana" pitchFamily="34" charset="0"/>
              <a:cs typeface="Verdana" pitchFamily="34" charset="0"/>
            </a:endParaRPr>
          </a:p>
        </p:txBody>
      </p:sp>
    </p:spTree>
    <p:extLst>
      <p:ext uri="{BB962C8B-B14F-4D97-AF65-F5344CB8AC3E}">
        <p14:creationId xmlns:p14="http://schemas.microsoft.com/office/powerpoint/2010/main" val="166324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NASA AES Status Update</a:t>
            </a:r>
          </a:p>
          <a:p>
            <a:r>
              <a:rPr lang="en-US" dirty="0" smtClean="0"/>
              <a:t>JAXA SABR Update</a:t>
            </a:r>
          </a:p>
          <a:p>
            <a:pPr lvl="1"/>
            <a:r>
              <a:rPr lang="en-US" dirty="0" smtClean="0"/>
              <a:t>Kiyo</a:t>
            </a:r>
          </a:p>
          <a:p>
            <a:pPr lvl="2"/>
            <a:r>
              <a:rPr lang="en-US" dirty="0" smtClean="0"/>
              <a:t>Target completion March 2018</a:t>
            </a:r>
          </a:p>
          <a:p>
            <a:pPr lvl="2"/>
            <a:r>
              <a:rPr lang="en-US" dirty="0" smtClean="0"/>
              <a:t>No major issues identified</a:t>
            </a:r>
          </a:p>
          <a:p>
            <a:pPr lvl="2"/>
            <a:r>
              <a:rPr lang="en-US" dirty="0" smtClean="0"/>
              <a:t>Who’s going to write the test plan?</a:t>
            </a:r>
          </a:p>
          <a:p>
            <a:pPr lvl="3"/>
            <a:r>
              <a:rPr lang="en-US" dirty="0" smtClean="0"/>
              <a:t>Probably NASA</a:t>
            </a:r>
          </a:p>
          <a:p>
            <a:pPr lvl="2"/>
            <a:r>
              <a:rPr lang="en-US" dirty="0" smtClean="0"/>
              <a:t>Mechanics of interoperability testing</a:t>
            </a:r>
          </a:p>
          <a:p>
            <a:pPr lvl="3"/>
            <a:r>
              <a:rPr lang="en-US" dirty="0" smtClean="0"/>
              <a:t>No protocol interoperability needed</a:t>
            </a:r>
          </a:p>
          <a:p>
            <a:pPr lvl="3"/>
            <a:endParaRPr lang="en-US" dirty="0" smtClean="0"/>
          </a:p>
          <a:p>
            <a:pPr lvl="1"/>
            <a:r>
              <a:rPr lang="en-US" dirty="0" err="1" smtClean="0"/>
              <a:t>Eitaro</a:t>
            </a:r>
            <a:r>
              <a:rPr lang="en-US" dirty="0" smtClean="0"/>
              <a:t> -- Interoperability</a:t>
            </a:r>
          </a:p>
          <a:p>
            <a:pPr lvl="2"/>
            <a:r>
              <a:rPr lang="en-US" dirty="0" smtClean="0"/>
              <a:t>ION 3.6.1 (December) will have the new SABR implementation</a:t>
            </a:r>
          </a:p>
          <a:p>
            <a:pPr lvl="2"/>
            <a:r>
              <a:rPr lang="en-US" dirty="0" smtClean="0"/>
              <a:t>Question about testing 5.2 (and 5.3) or just 5.1 (CGR) out of the SABR book</a:t>
            </a:r>
          </a:p>
          <a:p>
            <a:pPr lvl="3"/>
            <a:r>
              <a:rPr lang="en-US" dirty="0" smtClean="0"/>
              <a:t>Probably Just 5.1</a:t>
            </a:r>
          </a:p>
          <a:p>
            <a:endParaRPr lang="en-US" dirty="0" smtClean="0"/>
          </a:p>
          <a:p>
            <a:r>
              <a:rPr lang="en-US" dirty="0" smtClean="0"/>
              <a:t>IETF </a:t>
            </a:r>
            <a:r>
              <a:rPr lang="en-US" dirty="0" smtClean="0"/>
              <a:t>BP Spec Last Call</a:t>
            </a:r>
          </a:p>
          <a:p>
            <a:pPr lvl="1"/>
            <a:r>
              <a:rPr lang="en-US" dirty="0" smtClean="0"/>
              <a:t>Small tweaks identified, nothing that looks like a show-stopper</a:t>
            </a:r>
          </a:p>
          <a:p>
            <a:pPr lvl="1"/>
            <a:endParaRPr lang="en-US" dirty="0" smtClean="0"/>
          </a:p>
          <a:p>
            <a:pPr lvl="2"/>
            <a:endParaRPr lang="en-US" dirty="0" smtClean="0"/>
          </a:p>
        </p:txBody>
      </p:sp>
    </p:spTree>
    <p:extLst>
      <p:ext uri="{BB962C8B-B14F-4D97-AF65-F5344CB8AC3E}">
        <p14:creationId xmlns:p14="http://schemas.microsoft.com/office/powerpoint/2010/main" val="637891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Nominal Schedule</a:t>
            </a:r>
            <a:endParaRPr lang="en-US" dirty="0"/>
          </a:p>
        </p:txBody>
      </p:sp>
      <p:pic>
        <p:nvPicPr>
          <p:cNvPr id="4" name="Picture 3"/>
          <p:cNvPicPr>
            <a:picLocks noChangeAspect="1"/>
          </p:cNvPicPr>
          <p:nvPr/>
        </p:nvPicPr>
        <p:blipFill>
          <a:blip r:embed="rId2"/>
          <a:stretch>
            <a:fillRect/>
          </a:stretch>
        </p:blipFill>
        <p:spPr>
          <a:xfrm>
            <a:off x="609600" y="1878687"/>
            <a:ext cx="8229600" cy="3488201"/>
          </a:xfrm>
          <a:prstGeom prst="rect">
            <a:avLst/>
          </a:prstGeom>
        </p:spPr>
      </p:pic>
    </p:spTree>
    <p:extLst>
      <p:ext uri="{BB962C8B-B14F-4D97-AF65-F5344CB8AC3E}">
        <p14:creationId xmlns:p14="http://schemas.microsoft.com/office/powerpoint/2010/main" val="876518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New Work Discussion:</a:t>
            </a:r>
            <a:br>
              <a:rPr lang="en-US" dirty="0" smtClean="0"/>
            </a:br>
            <a:r>
              <a:rPr lang="en-US" dirty="0" smtClean="0"/>
              <a:t>SIS-DTN Book Updates</a:t>
            </a:r>
            <a:endParaRPr lang="en-US" dirty="0"/>
          </a:p>
        </p:txBody>
      </p:sp>
      <p:sp>
        <p:nvSpPr>
          <p:cNvPr id="3" name="Content Placeholder 2"/>
          <p:cNvSpPr>
            <a:spLocks noGrp="1"/>
          </p:cNvSpPr>
          <p:nvPr>
            <p:ph idx="1"/>
          </p:nvPr>
        </p:nvSpPr>
        <p:spPr>
          <a:xfrm>
            <a:off x="609600" y="1447800"/>
            <a:ext cx="8229600" cy="5102087"/>
          </a:xfrm>
        </p:spPr>
        <p:txBody>
          <a:bodyPr>
            <a:noAutofit/>
          </a:bodyPr>
          <a:lstStyle/>
          <a:p>
            <a:r>
              <a:rPr lang="en-US" sz="1600" dirty="0" smtClean="0"/>
              <a:t>DTN </a:t>
            </a:r>
            <a:r>
              <a:rPr lang="en-US" sz="1600" dirty="0"/>
              <a:t>Green Book</a:t>
            </a:r>
            <a:r>
              <a:rPr lang="en-US" sz="1600" b="0" dirty="0"/>
              <a:t> (</a:t>
            </a:r>
            <a:r>
              <a:rPr lang="en-US" sz="1600" u="sng" dirty="0">
                <a:hlinkClick r:id="rId2"/>
              </a:rPr>
              <a:t>CCSDS 734.0-G-1</a:t>
            </a:r>
            <a:r>
              <a:rPr lang="en-US" sz="1600" b="0" dirty="0"/>
              <a:t>, August 2010): </a:t>
            </a:r>
            <a:r>
              <a:rPr lang="en-US" sz="1600" i="1" dirty="0"/>
              <a:t>Recommend either light editing or refresh with no changes</a:t>
            </a:r>
            <a:endParaRPr lang="en-US" sz="1600" b="0" dirty="0"/>
          </a:p>
          <a:p>
            <a:pPr lvl="1"/>
            <a:r>
              <a:rPr lang="en-US" sz="1600" b="0" dirty="0"/>
              <a:t>There are a number of things that could be addressed in a refresh, but I don’t think any of them warrant doing a lot of work.  I could take a cut at some subset of what’s listed here and circulate the result by email with the intent of having this DONE by e.g. the Spring meetings, if that makes sense.  Otherwise I’d suggest simply refreshing it with no changes</a:t>
            </a:r>
            <a:r>
              <a:rPr lang="en-US" sz="1600" b="0" dirty="0" smtClean="0"/>
              <a:t>.</a:t>
            </a:r>
            <a:endParaRPr lang="en-US" sz="1600" b="0" dirty="0"/>
          </a:p>
          <a:p>
            <a:pPr lvl="2"/>
            <a:r>
              <a:rPr lang="en-US" sz="1400" b="0" dirty="0"/>
              <a:t>Could be updated with a more in-depth discussion of what it means to write applications to the network interface instead of a link interface</a:t>
            </a:r>
          </a:p>
          <a:p>
            <a:pPr lvl="2"/>
            <a:r>
              <a:rPr lang="en-US" sz="1400" b="0" dirty="0"/>
              <a:t>Probably SHOULD remove the reference to SCPS-NP as a CCSDS network layer</a:t>
            </a:r>
          </a:p>
          <a:p>
            <a:pPr lvl="2"/>
            <a:r>
              <a:rPr lang="en-US" sz="1400" b="0" dirty="0"/>
              <a:t>Should update document map to remove BP and LTP over </a:t>
            </a:r>
            <a:r>
              <a:rPr lang="en-US" sz="1400" b="0" dirty="0" err="1"/>
              <a:t>Encap</a:t>
            </a:r>
            <a:r>
              <a:rPr lang="en-US" sz="1400" b="0" dirty="0"/>
              <a:t> specifications (they’re in the BP and LTP books)</a:t>
            </a:r>
          </a:p>
          <a:p>
            <a:pPr lvl="2"/>
            <a:r>
              <a:rPr lang="en-US" sz="1400" b="0" dirty="0"/>
              <a:t>Could be updated with language that references / is more consistent with the System Architecture Requirements Document</a:t>
            </a:r>
          </a:p>
          <a:p>
            <a:pPr lvl="2"/>
            <a:r>
              <a:rPr lang="en-US" sz="1400" b="0" dirty="0"/>
              <a:t>Could be updated to better reference current cross-support services nomenclature</a:t>
            </a:r>
          </a:p>
          <a:p>
            <a:pPr lvl="2"/>
            <a:r>
              <a:rPr lang="en-US" sz="1400" b="0" dirty="0"/>
              <a:t>Could be updated to include discussion of DTN on ISS and lessons learned</a:t>
            </a:r>
          </a:p>
          <a:p>
            <a:pPr lvl="2"/>
            <a:r>
              <a:rPr lang="en-US" sz="1400" b="0" dirty="0"/>
              <a:t>I don’t think anybody REALLY wants to use DTN to carry SPP or EP (CFDP and AMS yes/maybe) – maybe modify or delete </a:t>
            </a:r>
            <a:r>
              <a:rPr lang="en-US" sz="1400" b="0" dirty="0" smtClean="0"/>
              <a:t>4.2.2.3.3</a:t>
            </a:r>
            <a:r>
              <a:rPr lang="en-US" sz="1400" b="0" dirty="0"/>
              <a:t> </a:t>
            </a:r>
          </a:p>
        </p:txBody>
      </p:sp>
    </p:spTree>
    <p:extLst>
      <p:ext uri="{BB962C8B-B14F-4D97-AF65-F5344CB8AC3E}">
        <p14:creationId xmlns:p14="http://schemas.microsoft.com/office/powerpoint/2010/main" val="115670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Work Discussion:</a:t>
            </a:r>
            <a:br>
              <a:rPr lang="en-US" dirty="0"/>
            </a:br>
            <a:r>
              <a:rPr lang="en-US" dirty="0"/>
              <a:t>SIS-DTN Book Updates</a:t>
            </a:r>
          </a:p>
        </p:txBody>
      </p:sp>
      <p:sp>
        <p:nvSpPr>
          <p:cNvPr id="3" name="Content Placeholder 2"/>
          <p:cNvSpPr>
            <a:spLocks noGrp="1"/>
          </p:cNvSpPr>
          <p:nvPr>
            <p:ph idx="1"/>
          </p:nvPr>
        </p:nvSpPr>
        <p:spPr/>
        <p:txBody>
          <a:bodyPr>
            <a:normAutofit/>
          </a:bodyPr>
          <a:lstStyle/>
          <a:p>
            <a:r>
              <a:rPr lang="en-US" sz="1800" dirty="0"/>
              <a:t>SCPS-TP </a:t>
            </a:r>
            <a:r>
              <a:rPr lang="en-US" sz="1800" b="0" dirty="0"/>
              <a:t>(</a:t>
            </a:r>
            <a:r>
              <a:rPr lang="en-US" sz="1800" b="0" u="sng" dirty="0">
                <a:hlinkClick r:id="rId2"/>
              </a:rPr>
              <a:t>CCSDS 714.0-B-2</a:t>
            </a:r>
            <a:r>
              <a:rPr lang="en-US" sz="1800" b="0" dirty="0"/>
              <a:t>, October 2006): </a:t>
            </a:r>
            <a:r>
              <a:rPr lang="en-US" sz="1800" i="1" dirty="0"/>
              <a:t>Recommend refresh with no changes</a:t>
            </a:r>
            <a:endParaRPr lang="en-US" sz="1800" b="0" dirty="0"/>
          </a:p>
          <a:p>
            <a:pPr lvl="1"/>
            <a:r>
              <a:rPr lang="en-US" sz="1800" dirty="0"/>
              <a:t>Is this in the works?  Didn’t show up on Nestor’s slide</a:t>
            </a:r>
          </a:p>
          <a:p>
            <a:endParaRPr lang="en-US" sz="1800" b="0" dirty="0"/>
          </a:p>
          <a:p>
            <a:r>
              <a:rPr lang="en-US" sz="1800" dirty="0" smtClean="0"/>
              <a:t>AMS</a:t>
            </a:r>
            <a:r>
              <a:rPr lang="en-US" sz="1800" b="0" dirty="0"/>
              <a:t> (</a:t>
            </a:r>
            <a:r>
              <a:rPr lang="en-US" sz="1800" u="sng" dirty="0">
                <a:hlinkClick r:id="rId3"/>
              </a:rPr>
              <a:t>CCSDS 735.0-G-1</a:t>
            </a:r>
            <a:r>
              <a:rPr lang="en-US" sz="1800" b="0" dirty="0"/>
              <a:t>, December 2012): </a:t>
            </a:r>
            <a:r>
              <a:rPr lang="en-US" sz="1800" i="1" dirty="0"/>
              <a:t>I don’t have an opinion on this one</a:t>
            </a:r>
            <a:r>
              <a:rPr lang="en-US" sz="1800" b="0" i="1" dirty="0"/>
              <a:t>.</a:t>
            </a:r>
          </a:p>
          <a:p>
            <a:endParaRPr lang="en-US" sz="1800" b="0" dirty="0"/>
          </a:p>
          <a:p>
            <a:r>
              <a:rPr lang="en-US" sz="1800" dirty="0"/>
              <a:t>Mars Mission Profiles</a:t>
            </a:r>
            <a:r>
              <a:rPr lang="en-US" sz="1800" b="0" dirty="0"/>
              <a:t> (</a:t>
            </a:r>
            <a:r>
              <a:rPr lang="en-US" sz="1800" u="sng" dirty="0">
                <a:hlinkClick r:id="rId4"/>
              </a:rPr>
              <a:t>CCSDS 740.0-G-1</a:t>
            </a:r>
            <a:r>
              <a:rPr lang="en-US" sz="1800" b="0" dirty="0"/>
              <a:t>, July 2008):  </a:t>
            </a:r>
            <a:r>
              <a:rPr lang="en-US" sz="1800" i="1" dirty="0"/>
              <a:t>Retire?</a:t>
            </a:r>
            <a:endParaRPr lang="en-US" sz="1800" b="0" i="1" dirty="0"/>
          </a:p>
          <a:p>
            <a:pPr lvl="1"/>
            <a:r>
              <a:rPr lang="en-US" sz="1800" dirty="0"/>
              <a:t>I remember this as being highly political when it was generated.  I think Dai and maybe Wolfgang Hell were the folks on the ESA side, and I don’t recall who the NASA-side representatives were.  Looking through the document, I pretty strongly dislike a lot of the ‘file relay operations’ methods it describes.  It mentions DTN exactly once as a possible future thing.</a:t>
            </a:r>
          </a:p>
          <a:p>
            <a:endParaRPr lang="en-US" sz="3600" dirty="0"/>
          </a:p>
        </p:txBody>
      </p:sp>
    </p:spTree>
    <p:extLst>
      <p:ext uri="{BB962C8B-B14F-4D97-AF65-F5344CB8AC3E}">
        <p14:creationId xmlns:p14="http://schemas.microsoft.com/office/powerpoint/2010/main" val="195771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Management Green Book</a:t>
            </a:r>
            <a:endParaRPr lang="en-US" dirty="0"/>
          </a:p>
        </p:txBody>
      </p:sp>
      <p:sp>
        <p:nvSpPr>
          <p:cNvPr id="3" name="Content Placeholder 2"/>
          <p:cNvSpPr>
            <a:spLocks noGrp="1"/>
          </p:cNvSpPr>
          <p:nvPr>
            <p:ph idx="1"/>
          </p:nvPr>
        </p:nvSpPr>
        <p:spPr/>
        <p:txBody>
          <a:bodyPr/>
          <a:lstStyle/>
          <a:p>
            <a:r>
              <a:rPr lang="en-US" dirty="0"/>
              <a:t>White Book </a:t>
            </a:r>
            <a:r>
              <a:rPr lang="mr-IN" dirty="0"/>
              <a:t>–</a:t>
            </a:r>
            <a:r>
              <a:rPr lang="en-US" dirty="0"/>
              <a:t> Spring </a:t>
            </a:r>
            <a:r>
              <a:rPr lang="en-US" dirty="0" smtClean="0"/>
              <a:t>2018</a:t>
            </a:r>
          </a:p>
          <a:p>
            <a:r>
              <a:rPr lang="en-US" dirty="0" smtClean="0"/>
              <a:t>Done by Fall 2018</a:t>
            </a:r>
            <a:endParaRPr lang="en-US" dirty="0"/>
          </a:p>
          <a:p>
            <a:endParaRPr lang="en-US" dirty="0"/>
          </a:p>
        </p:txBody>
      </p:sp>
    </p:spTree>
    <p:extLst>
      <p:ext uri="{BB962C8B-B14F-4D97-AF65-F5344CB8AC3E}">
        <p14:creationId xmlns:p14="http://schemas.microsoft.com/office/powerpoint/2010/main" val="136249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Management</a:t>
            </a:r>
            <a:br>
              <a:rPr lang="en-US" dirty="0" smtClean="0"/>
            </a:br>
            <a:r>
              <a:rPr lang="en-US" dirty="0" smtClean="0"/>
              <a:t>Blue Book Track Document</a:t>
            </a:r>
            <a:endParaRPr lang="en-US" dirty="0"/>
          </a:p>
        </p:txBody>
      </p:sp>
      <p:sp>
        <p:nvSpPr>
          <p:cNvPr id="3" name="Content Placeholder 2"/>
          <p:cNvSpPr>
            <a:spLocks noGrp="1"/>
          </p:cNvSpPr>
          <p:nvPr>
            <p:ph idx="1"/>
          </p:nvPr>
        </p:nvSpPr>
        <p:spPr/>
        <p:txBody>
          <a:bodyPr/>
          <a:lstStyle/>
          <a:p>
            <a:r>
              <a:rPr lang="en-US" dirty="0" smtClean="0"/>
              <a:t>Maybe delay all by 1 meeting cycle to account for Green Book</a:t>
            </a:r>
          </a:p>
          <a:p>
            <a:endParaRPr lang="en-US" dirty="0"/>
          </a:p>
          <a:p>
            <a:r>
              <a:rPr lang="en-US" dirty="0" smtClean="0"/>
              <a:t>White Book </a:t>
            </a:r>
            <a:r>
              <a:rPr lang="mr-IN" dirty="0" smtClean="0"/>
              <a:t>–</a:t>
            </a:r>
            <a:r>
              <a:rPr lang="en-US" dirty="0" smtClean="0"/>
              <a:t> Spring 2018</a:t>
            </a:r>
          </a:p>
          <a:p>
            <a:r>
              <a:rPr lang="en-US" dirty="0" smtClean="0"/>
              <a:t>Draft Red-1 </a:t>
            </a:r>
            <a:r>
              <a:rPr lang="mr-IN" dirty="0" smtClean="0"/>
              <a:t>–</a:t>
            </a:r>
            <a:r>
              <a:rPr lang="en-US" dirty="0" smtClean="0"/>
              <a:t> Fall 2018</a:t>
            </a:r>
          </a:p>
          <a:p>
            <a:r>
              <a:rPr lang="en-US" dirty="0" smtClean="0"/>
              <a:t>Through agency review by Spring 2019</a:t>
            </a:r>
          </a:p>
          <a:p>
            <a:r>
              <a:rPr lang="en-US" dirty="0" smtClean="0"/>
              <a:t>Red-2 summer 2019</a:t>
            </a:r>
          </a:p>
          <a:p>
            <a:r>
              <a:rPr lang="en-US" dirty="0" smtClean="0"/>
              <a:t>Book by Fall 2020 (published by ~Nov?)</a:t>
            </a:r>
          </a:p>
          <a:p>
            <a:endParaRPr lang="en-US" dirty="0" smtClean="0"/>
          </a:p>
          <a:p>
            <a:r>
              <a:rPr lang="en-US" dirty="0" smtClean="0"/>
              <a:t>NASA can be editor</a:t>
            </a:r>
          </a:p>
          <a:p>
            <a:r>
              <a:rPr lang="en-US" dirty="0" smtClean="0"/>
              <a:t>NASA can do 1</a:t>
            </a:r>
            <a:r>
              <a:rPr lang="en-US" baseline="30000" dirty="0" smtClean="0"/>
              <a:t>st</a:t>
            </a:r>
            <a:r>
              <a:rPr lang="en-US" dirty="0" smtClean="0"/>
              <a:t> implementation (ION)</a:t>
            </a:r>
          </a:p>
          <a:p>
            <a:r>
              <a:rPr lang="en-US" dirty="0" smtClean="0"/>
              <a:t>JAXA can do 2</a:t>
            </a:r>
            <a:r>
              <a:rPr lang="en-US" baseline="30000" dirty="0" smtClean="0"/>
              <a:t>nd</a:t>
            </a:r>
            <a:r>
              <a:rPr lang="en-US" dirty="0" smtClean="0"/>
              <a:t> implementation (name forthcoming)</a:t>
            </a:r>
          </a:p>
          <a:p>
            <a:r>
              <a:rPr lang="en-US" dirty="0" smtClean="0"/>
              <a:t>DLR can review documents</a:t>
            </a:r>
          </a:p>
          <a:p>
            <a:endParaRPr lang="en-US" dirty="0" smtClean="0"/>
          </a:p>
          <a:p>
            <a:endParaRPr lang="en-US" dirty="0" smtClean="0"/>
          </a:p>
        </p:txBody>
      </p:sp>
    </p:spTree>
    <p:extLst>
      <p:ext uri="{BB962C8B-B14F-4D97-AF65-F5344CB8AC3E}">
        <p14:creationId xmlns:p14="http://schemas.microsoft.com/office/powerpoint/2010/main" val="1714081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Projects</a:t>
            </a:r>
            <a:br>
              <a:rPr lang="en-US" dirty="0" smtClean="0"/>
            </a:br>
            <a:r>
              <a:rPr lang="en-US" dirty="0" smtClean="0"/>
              <a:t>(Prioritization)</a:t>
            </a:r>
            <a:endParaRPr lang="en-US" dirty="0"/>
          </a:p>
        </p:txBody>
      </p:sp>
      <p:sp>
        <p:nvSpPr>
          <p:cNvPr id="3" name="Content Placeholder 2"/>
          <p:cNvSpPr>
            <a:spLocks noGrp="1"/>
          </p:cNvSpPr>
          <p:nvPr>
            <p:ph sz="half" idx="1"/>
          </p:nvPr>
        </p:nvSpPr>
        <p:spPr/>
        <p:txBody>
          <a:bodyPr>
            <a:normAutofit fontScale="47500" lnSpcReduction="20000"/>
          </a:bodyPr>
          <a:lstStyle/>
          <a:p>
            <a:r>
              <a:rPr lang="en-US" dirty="0" smtClean="0"/>
              <a:t>Network Management Green Book</a:t>
            </a:r>
          </a:p>
          <a:p>
            <a:pPr lvl="1"/>
            <a:r>
              <a:rPr lang="en-US" dirty="0" smtClean="0"/>
              <a:t>NASA to be book editor</a:t>
            </a:r>
          </a:p>
          <a:p>
            <a:pPr lvl="1"/>
            <a:r>
              <a:rPr lang="en-US" dirty="0" smtClean="0"/>
              <a:t>JAXA / DLR can review</a:t>
            </a:r>
          </a:p>
          <a:p>
            <a:r>
              <a:rPr lang="en-US" dirty="0" smtClean="0">
                <a:solidFill>
                  <a:srgbClr val="FF0000"/>
                </a:solidFill>
              </a:rPr>
              <a:t>Network Management Blue Book (ICPA end of 2018)</a:t>
            </a:r>
          </a:p>
          <a:p>
            <a:pPr lvl="1"/>
            <a:r>
              <a:rPr lang="en-US" dirty="0" smtClean="0">
                <a:solidFill>
                  <a:srgbClr val="FF0000"/>
                </a:solidFill>
              </a:rPr>
              <a:t>Have identified all resources</a:t>
            </a:r>
          </a:p>
          <a:p>
            <a:r>
              <a:rPr lang="en-US" dirty="0" smtClean="0"/>
              <a:t>Streaming</a:t>
            </a:r>
          </a:p>
          <a:p>
            <a:pPr lvl="1"/>
            <a:r>
              <a:rPr lang="en-US" dirty="0" smtClean="0"/>
              <a:t>To support MIA / maybe voice</a:t>
            </a:r>
          </a:p>
          <a:p>
            <a:pPr lvl="2"/>
            <a:r>
              <a:rPr lang="en-US" dirty="0" smtClean="0"/>
              <a:t>Bundle Streaming Service Protocol</a:t>
            </a:r>
          </a:p>
          <a:p>
            <a:pPr lvl="2"/>
            <a:r>
              <a:rPr lang="en-US" dirty="0" smtClean="0"/>
              <a:t>There are performance requirements here</a:t>
            </a:r>
          </a:p>
          <a:p>
            <a:pPr lvl="1"/>
            <a:r>
              <a:rPr lang="en-US" dirty="0"/>
              <a:t>NASA could be book </a:t>
            </a:r>
            <a:r>
              <a:rPr lang="en-US" dirty="0" smtClean="0"/>
              <a:t>editor</a:t>
            </a:r>
          </a:p>
          <a:p>
            <a:pPr lvl="1"/>
            <a:r>
              <a:rPr lang="en-US" dirty="0" smtClean="0"/>
              <a:t>CNSA can review documents and provide inputs</a:t>
            </a:r>
          </a:p>
          <a:p>
            <a:pPr lvl="1"/>
            <a:r>
              <a:rPr lang="en-US" dirty="0" smtClean="0"/>
              <a:t>Prototype 1: NASA ION (BSSP)</a:t>
            </a:r>
          </a:p>
          <a:p>
            <a:pPr lvl="1"/>
            <a:r>
              <a:rPr lang="en-US" dirty="0" smtClean="0"/>
              <a:t>Prototype 2: </a:t>
            </a:r>
            <a:r>
              <a:rPr lang="en-US" dirty="0" smtClean="0">
                <a:solidFill>
                  <a:srgbClr val="FF0000"/>
                </a:solidFill>
              </a:rPr>
              <a:t>??????</a:t>
            </a:r>
          </a:p>
          <a:p>
            <a:r>
              <a:rPr lang="en-US" dirty="0" smtClean="0"/>
              <a:t>Multicast</a:t>
            </a:r>
          </a:p>
          <a:p>
            <a:pPr lvl="1"/>
            <a:r>
              <a:rPr lang="en-US" dirty="0" smtClean="0"/>
              <a:t>NASA could be book editor</a:t>
            </a:r>
          </a:p>
          <a:p>
            <a:pPr lvl="1"/>
            <a:r>
              <a:rPr lang="en-US" dirty="0" smtClean="0">
                <a:solidFill>
                  <a:srgbClr val="FF0000"/>
                </a:solidFill>
              </a:rPr>
              <a:t>???????</a:t>
            </a:r>
            <a:r>
              <a:rPr lang="en-US" dirty="0" smtClean="0"/>
              <a:t>: Review / edit</a:t>
            </a:r>
          </a:p>
          <a:p>
            <a:pPr lvl="1"/>
            <a:r>
              <a:rPr lang="en-US" dirty="0"/>
              <a:t>Prototype 1: NASA ION </a:t>
            </a:r>
            <a:r>
              <a:rPr lang="en-US" dirty="0" smtClean="0"/>
              <a:t>(IMC)</a:t>
            </a:r>
            <a:endParaRPr lang="en-US" dirty="0"/>
          </a:p>
          <a:p>
            <a:pPr lvl="1"/>
            <a:r>
              <a:rPr lang="en-US" dirty="0"/>
              <a:t>Prototype 2</a:t>
            </a:r>
            <a:r>
              <a:rPr lang="en-US" dirty="0" smtClean="0"/>
              <a:t>: </a:t>
            </a:r>
            <a:r>
              <a:rPr lang="en-US" dirty="0" smtClean="0">
                <a:solidFill>
                  <a:srgbClr val="FF0000"/>
                </a:solidFill>
              </a:rPr>
              <a:t>??????</a:t>
            </a:r>
          </a:p>
          <a:p>
            <a:r>
              <a:rPr lang="en-US" dirty="0" smtClean="0"/>
              <a:t>5-year </a:t>
            </a:r>
            <a:r>
              <a:rPr lang="en-US" dirty="0"/>
              <a:t>review of </a:t>
            </a:r>
            <a:r>
              <a:rPr lang="en-US" dirty="0" smtClean="0"/>
              <a:t>BP</a:t>
            </a:r>
          </a:p>
          <a:p>
            <a:pPr lvl="1"/>
            <a:r>
              <a:rPr lang="en-US" dirty="0" smtClean="0"/>
              <a:t>Probably just reconfirm</a:t>
            </a:r>
            <a:endParaRPr lang="en-US" dirty="0"/>
          </a:p>
          <a:p>
            <a:r>
              <a:rPr lang="en-US" dirty="0"/>
              <a:t>5-year review of </a:t>
            </a:r>
            <a:r>
              <a:rPr lang="en-US" dirty="0" smtClean="0"/>
              <a:t>LTP</a:t>
            </a:r>
          </a:p>
          <a:p>
            <a:pPr marL="463550" lvl="2">
              <a:buSzPct val="120000"/>
            </a:pPr>
            <a:r>
              <a:rPr lang="en-US" dirty="0"/>
              <a:t>There are a few items </a:t>
            </a:r>
            <a:r>
              <a:rPr lang="en-US" dirty="0" smtClean="0"/>
              <a:t>identified</a:t>
            </a:r>
            <a:endParaRPr lang="en-US" dirty="0"/>
          </a:p>
        </p:txBody>
      </p:sp>
      <p:sp>
        <p:nvSpPr>
          <p:cNvPr id="4" name="Content Placeholder 3"/>
          <p:cNvSpPr>
            <a:spLocks noGrp="1"/>
          </p:cNvSpPr>
          <p:nvPr>
            <p:ph sz="half" idx="2"/>
          </p:nvPr>
        </p:nvSpPr>
        <p:spPr/>
        <p:txBody>
          <a:bodyPr>
            <a:normAutofit fontScale="47500" lnSpcReduction="20000"/>
          </a:bodyPr>
          <a:lstStyle/>
          <a:p>
            <a:r>
              <a:rPr lang="en-US" dirty="0" smtClean="0"/>
              <a:t>MAL-to-BP </a:t>
            </a:r>
            <a:r>
              <a:rPr lang="en-US" dirty="0"/>
              <a:t>Binding</a:t>
            </a:r>
          </a:p>
          <a:p>
            <a:pPr lvl="1"/>
            <a:r>
              <a:rPr lang="en-US" dirty="0" smtClean="0"/>
              <a:t>Have a SMC </a:t>
            </a:r>
            <a:r>
              <a:rPr lang="en-US" dirty="0"/>
              <a:t>/ SIS Joint Meeting Spring </a:t>
            </a:r>
            <a:r>
              <a:rPr lang="en-US" dirty="0" smtClean="0"/>
              <a:t>2018</a:t>
            </a:r>
          </a:p>
          <a:p>
            <a:r>
              <a:rPr lang="en-US" dirty="0" smtClean="0"/>
              <a:t>First </a:t>
            </a:r>
            <a:r>
              <a:rPr lang="en-US" dirty="0"/>
              <a:t>Hop / Last Hop (ICPA end of 2020) (Blue Book)</a:t>
            </a:r>
          </a:p>
          <a:p>
            <a:pPr lvl="1"/>
            <a:r>
              <a:rPr lang="en-US" dirty="0">
                <a:solidFill>
                  <a:srgbClr val="FF0000"/>
                </a:solidFill>
              </a:rPr>
              <a:t>NASA MSFC to draft a white </a:t>
            </a:r>
            <a:r>
              <a:rPr lang="en-US" dirty="0" smtClean="0">
                <a:solidFill>
                  <a:srgbClr val="FF0000"/>
                </a:solidFill>
              </a:rPr>
              <a:t>paper Spring 2018</a:t>
            </a:r>
            <a:endParaRPr lang="en-US" dirty="0">
              <a:solidFill>
                <a:srgbClr val="FF0000"/>
              </a:solidFill>
            </a:endParaRPr>
          </a:p>
          <a:p>
            <a:pPr lvl="1"/>
            <a:r>
              <a:rPr lang="en-US" dirty="0"/>
              <a:t>Coordinate w/ CSS and </a:t>
            </a:r>
            <a:r>
              <a:rPr lang="en-US" dirty="0" smtClean="0"/>
              <a:t>SLS</a:t>
            </a:r>
          </a:p>
          <a:p>
            <a:pPr lvl="1"/>
            <a:r>
              <a:rPr lang="en-US" dirty="0"/>
              <a:t>Jeremy: is there a relationship here to defined MAL messages for radio interface</a:t>
            </a:r>
            <a:r>
              <a:rPr lang="en-US" dirty="0" smtClean="0"/>
              <a:t>?</a:t>
            </a:r>
            <a:endParaRPr lang="en-US" dirty="0"/>
          </a:p>
          <a:p>
            <a:r>
              <a:rPr lang="en-US" dirty="0"/>
              <a:t>Dynamic Discovery</a:t>
            </a:r>
          </a:p>
          <a:p>
            <a:r>
              <a:rPr lang="en-US" dirty="0"/>
              <a:t>Opportunistic Forwarding</a:t>
            </a:r>
          </a:p>
          <a:p>
            <a:r>
              <a:rPr lang="en-US" dirty="0"/>
              <a:t>Erasure coding together with LTP (Coding Orange Book underneath LTP </a:t>
            </a:r>
            <a:r>
              <a:rPr lang="mr-IN" dirty="0"/>
              <a:t>–</a:t>
            </a:r>
            <a:r>
              <a:rPr lang="en-US" dirty="0"/>
              <a:t> interface LTP/Shim layer)</a:t>
            </a:r>
          </a:p>
          <a:p>
            <a:r>
              <a:rPr lang="en-US" dirty="0"/>
              <a:t>SSI Architecture (APIs for info exchange driving scheduling)</a:t>
            </a:r>
          </a:p>
          <a:p>
            <a:r>
              <a:rPr lang="en-US" dirty="0"/>
              <a:t>Security Key Management</a:t>
            </a:r>
          </a:p>
          <a:p>
            <a:endParaRPr lang="en-US" dirty="0"/>
          </a:p>
        </p:txBody>
      </p:sp>
    </p:spTree>
    <p:extLst>
      <p:ext uri="{BB962C8B-B14F-4D97-AF65-F5344CB8AC3E}">
        <p14:creationId xmlns:p14="http://schemas.microsoft.com/office/powerpoint/2010/main" val="998904144"/>
      </p:ext>
    </p:extLst>
  </p:cSld>
  <p:clrMapOvr>
    <a:masterClrMapping/>
  </p:clrMapOvr>
</p:sld>
</file>

<file path=ppt/theme/theme1.xml><?xml version="1.0" encoding="utf-8"?>
<a:theme xmlns:a="http://schemas.openxmlformats.org/drawingml/2006/main" name="MITRE_template">
  <a:themeElements>
    <a:clrScheme name="MITRE_Corporate Palette">
      <a:dk1>
        <a:sysClr val="windowText" lastClr="000000"/>
      </a:dk1>
      <a:lt1>
        <a:sysClr val="window" lastClr="FFFFFF"/>
      </a:lt1>
      <a:dk2>
        <a:srgbClr val="005B94"/>
      </a:dk2>
      <a:lt2>
        <a:srgbClr val="DFE1DF"/>
      </a:lt2>
      <a:accent1>
        <a:srgbClr val="00B3DC"/>
      </a:accent1>
      <a:accent2>
        <a:srgbClr val="F7901E"/>
      </a:accent2>
      <a:accent3>
        <a:srgbClr val="FFE23C"/>
      </a:accent3>
      <a:accent4>
        <a:srgbClr val="BED131"/>
      </a:accent4>
      <a:accent5>
        <a:srgbClr val="C64227"/>
      </a:accent5>
      <a:accent6>
        <a:srgbClr val="FFFFFF"/>
      </a:accent6>
      <a:hlink>
        <a:srgbClr val="00B3DC"/>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mitrebriefing_2015.potx" id="{67C7186E-7917-450D-8C0A-1B63F47E84E6}" vid="{7706CAA4-F041-4343-AAE8-56FB96E7BE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93ADCABD1C9445B06A01E38CB93897" ma:contentTypeVersion="0" ma:contentTypeDescription="Create a new document." ma:contentTypeScope="" ma:versionID="6fd117b636580328ed2b0684dba0871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3DEA0-973B-4278-8429-73F86CBC4520}">
  <ds:schemaRefs>
    <ds:schemaRef ds:uri="http://schemas.microsoft.com/sharepoint/v3/contenttype/forms"/>
  </ds:schemaRefs>
</ds:datastoreItem>
</file>

<file path=customXml/itemProps2.xml><?xml version="1.0" encoding="utf-8"?>
<ds:datastoreItem xmlns:ds="http://schemas.openxmlformats.org/officeDocument/2006/customXml" ds:itemID="{E38AF815-AAC0-4B4C-A121-999C8ECA010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74EADE6-E944-4325-8AED-02B4A630D8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mitrebriefing_2015</Template>
  <TotalTime>552</TotalTime>
  <Words>484</Words>
  <Application>Microsoft Macintosh PowerPoint</Application>
  <PresentationFormat>On-screen Show (4:3)</PresentationFormat>
  <Paragraphs>128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Courier New</vt:lpstr>
      <vt:lpstr>Helvetica LT Std</vt:lpstr>
      <vt:lpstr>Symbol</vt:lpstr>
      <vt:lpstr>Times New Roman</vt:lpstr>
      <vt:lpstr>Verdana</vt:lpstr>
      <vt:lpstr>Wingdings</vt:lpstr>
      <vt:lpstr>MITRE_template</vt:lpstr>
      <vt:lpstr>SIS-DTN WG Meeting The Hague November 2017</vt:lpstr>
      <vt:lpstr>Agenda -- Wednesday</vt:lpstr>
      <vt:lpstr>Notes</vt:lpstr>
      <vt:lpstr>Nominal Schedule</vt:lpstr>
      <vt:lpstr>New Work Discussion: SIS-DTN Book Updates</vt:lpstr>
      <vt:lpstr>New Work Discussion: SIS-DTN Book Updates</vt:lpstr>
      <vt:lpstr>Network Management Green Book</vt:lpstr>
      <vt:lpstr>Network Management Blue Book Track Document</vt:lpstr>
      <vt:lpstr>Other Projects (Prioritization)</vt:lpstr>
      <vt:lpstr>New Work Discussion: New Specification Development</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AES DTN Status</dc:title>
  <dc:creator>Scott, Keith L.</dc:creator>
  <cp:lastModifiedBy>Scott, Keith L.</cp:lastModifiedBy>
  <cp:revision>75</cp:revision>
  <dcterms:created xsi:type="dcterms:W3CDTF">2016-03-15T17:19:39Z</dcterms:created>
  <dcterms:modified xsi:type="dcterms:W3CDTF">2017-11-13T18:27:17Z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0x010100E493ADCABD1C9445B06A01E38CB93897</vt:lpwstr>
  </property>
  <property fmtid="{D5CDD505-2E9C-101B-9397-08002B2CF9AE}" pid="3" name="Order">
    <vt:r8>1000</vt:r8>
  </property>
</Properties>
</file>