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75" r:id="rId2"/>
    <p:sldId id="259" r:id="rId3"/>
    <p:sldId id="257" r:id="rId4"/>
    <p:sldId id="258" r:id="rId5"/>
    <p:sldId id="261" r:id="rId6"/>
    <p:sldId id="262" r:id="rId7"/>
    <p:sldId id="260" r:id="rId8"/>
    <p:sldId id="263" r:id="rId9"/>
    <p:sldId id="265" r:id="rId10"/>
    <p:sldId id="266" r:id="rId11"/>
    <p:sldId id="267" r:id="rId12"/>
    <p:sldId id="268" r:id="rId13"/>
    <p:sldId id="272" r:id="rId14"/>
    <p:sldId id="269" r:id="rId15"/>
    <p:sldId id="273" r:id="rId16"/>
    <p:sldId id="274" r:id="rId17"/>
    <p:sldId id="276" r:id="rId18"/>
    <p:sldId id="278" r:id="rId19"/>
    <p:sldId id="277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FA14D2-2AC0-BA4C-B234-5AAC89B96435}">
          <p14:sldIdLst>
            <p14:sldId id="275"/>
            <p14:sldId id="259"/>
            <p14:sldId id="257"/>
            <p14:sldId id="258"/>
          </p14:sldIdLst>
        </p14:section>
        <p14:section name="NASA DTN Project" id="{ED811A1C-886C-814D-8F49-9CB5917AED7B}">
          <p14:sldIdLst>
            <p14:sldId id="261"/>
            <p14:sldId id="262"/>
            <p14:sldId id="260"/>
            <p14:sldId id="263"/>
          </p14:sldIdLst>
        </p14:section>
        <p14:section name="CCSDS Bundle Protocol Security" id="{68761C3D-A6AD-564B-A97E-4C54AE78C78D}">
          <p14:sldIdLst>
            <p14:sldId id="265"/>
            <p14:sldId id="266"/>
            <p14:sldId id="267"/>
            <p14:sldId id="268"/>
            <p14:sldId id="272"/>
            <p14:sldId id="269"/>
            <p14:sldId id="273"/>
          </p14:sldIdLst>
        </p14:section>
        <p14:section name="Contact Graph Routing" id="{A0FA5199-34C5-9640-A2D2-021794BE931F}">
          <p14:sldIdLst>
            <p14:sldId id="274"/>
            <p14:sldId id="276"/>
          </p14:sldIdLst>
        </p14:section>
        <p14:section name="Streaming over the Bundle Protocol" id="{C2E67C68-89B1-6047-A103-598334DBC67E}">
          <p14:sldIdLst>
            <p14:sldId id="278"/>
            <p14:sldId id="277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1"/>
    <p:restoredTop sz="93333"/>
  </p:normalViewPr>
  <p:slideViewPr>
    <p:cSldViewPr snapToGrid="0" snapToObjects="1">
      <p:cViewPr varScale="1">
        <p:scale>
          <a:sx n="86" d="100"/>
          <a:sy n="86" d="100"/>
        </p:scale>
        <p:origin x="10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E4C3B-5A3C-4A41-93EF-9A83EEADECCB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1335F-C59A-5648-8465-08D72CE9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9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1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8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6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5367-51FE-9644-BA2D-6AD56FADCD1A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2EBD-0F66-F043-8199-0CE053E8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doc/draft-birrane-dtn-adm-agent/" TargetMode="External"/><Relationship Id="rId4" Type="http://schemas.openxmlformats.org/officeDocument/2006/relationships/hyperlink" Target="https://tools.ietf.org/html/draft-birrane-dtn-ampmgr-sql-00" TargetMode="External"/><Relationship Id="rId5" Type="http://schemas.openxmlformats.org/officeDocument/2006/relationships/hyperlink" Target="http://datatracker.ietf.org/doc/draft-birrane-dtn-ama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birrane-dtn-amp-0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birrane-dtn-sbsp-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SIS-DTN: Tuesday 11/10 PM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31838"/>
              </p:ext>
            </p:extLst>
          </p:nvPr>
        </p:nvGraphicFramePr>
        <p:xfrm>
          <a:off x="838200" y="1929830"/>
          <a:ext cx="9433931" cy="1254760"/>
        </p:xfrm>
        <a:graphic>
          <a:graphicData uri="http://schemas.openxmlformats.org/drawingml/2006/table">
            <a:tbl>
              <a:tblPr firstRow="1" firstCol="1" bandRow="1"/>
              <a:tblGrid>
                <a:gridCol w="1332124"/>
                <a:gridCol w="7098819"/>
                <a:gridCol w="150935"/>
                <a:gridCol w="150935"/>
                <a:gridCol w="701118"/>
              </a:tblGrid>
              <a:tr h="2711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Tues. PM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Hassium 3.02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1600—1730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Late start in slot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General design of a space internet experiment based on China’s Space Station project.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Peng WAN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141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SBSP and 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want to use exclusively CMS</a:t>
            </a:r>
          </a:p>
          <a:p>
            <a:pPr lvl="1"/>
            <a:r>
              <a:rPr lang="en-US" dirty="0" smtClean="0"/>
              <a:t>APL has done some investigation with flight missions – CMS processing seems heavy-weight for them</a:t>
            </a:r>
          </a:p>
          <a:p>
            <a:pPr lvl="1"/>
            <a:r>
              <a:rPr lang="en-US" dirty="0" smtClean="0"/>
              <a:t>Need (want) ciphersuites for space that would map to ‘dissociated signature, shared secret key’ (or, for encryption, just ‘shared secret key’)</a:t>
            </a:r>
          </a:p>
          <a:p>
            <a:pPr lvl="2"/>
            <a:r>
              <a:rPr lang="en-US" dirty="0" smtClean="0"/>
              <a:t>Get the size of the BP security block down to a few bytes</a:t>
            </a:r>
          </a:p>
          <a:p>
            <a:r>
              <a:rPr lang="en-US" dirty="0" smtClean="0"/>
              <a:t>Do want to support CMS</a:t>
            </a:r>
          </a:p>
          <a:p>
            <a:pPr lvl="1"/>
            <a:r>
              <a:rPr lang="en-US" dirty="0" smtClean="0"/>
              <a:t>DLR is interested in using public-key infrastructure to support e.g. authentication of bundles to a remote (different agency) ground station for radiation</a:t>
            </a:r>
          </a:p>
          <a:p>
            <a:pPr lvl="1"/>
            <a:r>
              <a:rPr lang="en-US" dirty="0" smtClean="0"/>
              <a:t>On the ground, processing power and bandwidth are more readily available</a:t>
            </a:r>
          </a:p>
          <a:p>
            <a:r>
              <a:rPr lang="en-US" dirty="0" smtClean="0"/>
              <a:t>Current proposed solution: Merge the two approaches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919751">
            <a:off x="6608690" y="547006"/>
            <a:ext cx="560166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Recap </a:t>
            </a:r>
            <a:r>
              <a:rPr lang="en-US" smtClean="0"/>
              <a:t>from Joint SIS-DTN / SEA-SEC Meeting Monday AM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14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38200" y="3329796"/>
            <a:ext cx="10515600" cy="25189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SBSP with 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SBSP defines BP block types for both ‘SBSP-like’ and ‘CMS-like’ blocks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Way Forward</a:t>
            </a:r>
          </a:p>
          <a:p>
            <a:pPr lvl="1"/>
            <a:r>
              <a:rPr lang="en-US" dirty="0" smtClean="0"/>
              <a:t>Proceed with current plan</a:t>
            </a:r>
          </a:p>
          <a:p>
            <a:pPr lvl="2"/>
            <a:r>
              <a:rPr lang="en-US" dirty="0" smtClean="0"/>
              <a:t>Turn IETF draft into CCSDS book with appropriate modifications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919751">
            <a:off x="6608690" y="547006"/>
            <a:ext cx="560166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Recap </a:t>
            </a:r>
            <a:r>
              <a:rPr lang="en-US" smtClean="0"/>
              <a:t>from Joint SIS-DTN / SEA-SEC Meeting Monday AM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2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our book, look at adopting </a:t>
            </a:r>
            <a:r>
              <a:rPr lang="en-US" dirty="0" err="1" smtClean="0"/>
              <a:t>ciphercuites</a:t>
            </a:r>
            <a:r>
              <a:rPr lang="en-US" dirty="0" smtClean="0"/>
              <a:t> based on CCSDS SEA documents (I think they have an algorithms document, e.g.)</a:t>
            </a:r>
          </a:p>
          <a:p>
            <a:pPr lvl="1"/>
            <a:r>
              <a:rPr lang="en-US" dirty="0" smtClean="0"/>
              <a:t>Should we roll in ciphersuites as appendices to the book?</a:t>
            </a:r>
          </a:p>
          <a:p>
            <a:r>
              <a:rPr lang="en-US" dirty="0" smtClean="0"/>
              <a:t>Should we drop the BAB to follow bleeding-edge IETF?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Does signing the primary block and the previous-hop block get essentially the same (or enough) functionality?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Rationale for dropping BAB – BAB includes pre- and post- blocks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Post- block makes it difficult to do security</a:t>
            </a:r>
          </a:p>
          <a:p>
            <a:r>
              <a:rPr lang="en-US" dirty="0" smtClean="0"/>
              <a:t>It looks like CMS defines a ‘detached’ ‘pre-shared-key’ </a:t>
            </a:r>
            <a:r>
              <a:rPr lang="en-US" dirty="0" err="1" smtClean="0"/>
              <a:t>ciphersuite</a:t>
            </a:r>
            <a:endParaRPr lang="en-US" dirty="0" smtClean="0"/>
          </a:p>
          <a:p>
            <a:pPr lvl="1"/>
            <a:r>
              <a:rPr lang="en-US" dirty="0" smtClean="0"/>
              <a:t>Does it really?</a:t>
            </a:r>
          </a:p>
          <a:p>
            <a:pPr lvl="1"/>
            <a:r>
              <a:rPr lang="en-US" dirty="0" smtClean="0"/>
              <a:t>How can this be invoked from e.g. </a:t>
            </a:r>
            <a:r>
              <a:rPr lang="en-US" dirty="0" err="1" smtClean="0"/>
              <a:t>openssl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this address the overhead concerns with CMS?  (maybe we don’t care given the current </a:t>
            </a:r>
            <a:r>
              <a:rPr lang="en-US" dirty="0" err="1" smtClean="0"/>
              <a:t>understanind</a:t>
            </a:r>
            <a:r>
              <a:rPr lang="en-US" dirty="0" smtClean="0"/>
              <a:t> with SEA)</a:t>
            </a:r>
          </a:p>
          <a:p>
            <a:r>
              <a:rPr lang="en-US" dirty="0" smtClean="0"/>
              <a:t>Are the overhead concerns with CMS significant?</a:t>
            </a:r>
          </a:p>
          <a:p>
            <a:pPr lvl="1"/>
            <a:r>
              <a:rPr lang="en-US" dirty="0" smtClean="0"/>
              <a:t>If we had the detached, pre-shared-key </a:t>
            </a:r>
            <a:r>
              <a:rPr lang="en-US" dirty="0" err="1" smtClean="0"/>
              <a:t>ciphersuite</a:t>
            </a:r>
            <a:r>
              <a:rPr lang="en-US" dirty="0" smtClean="0"/>
              <a:t> above…</a:t>
            </a:r>
          </a:p>
          <a:p>
            <a:r>
              <a:rPr lang="en-US" dirty="0" smtClean="0"/>
              <a:t>Are the processing power concerns with CMS significant?</a:t>
            </a:r>
          </a:p>
          <a:p>
            <a:pPr lvl="1"/>
            <a:r>
              <a:rPr lang="en-US" dirty="0" smtClean="0"/>
              <a:t>Isn’t all the cost in the actual crypto operations…?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2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BPSec</a:t>
            </a:r>
            <a:r>
              <a:rPr lang="en-US" dirty="0" smtClean="0"/>
              <a:t> for CCSDS Resources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90750"/>
            <a:ext cx="10591800" cy="247650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5" name="Freeform 4"/>
          <p:cNvSpPr/>
          <p:nvPr/>
        </p:nvSpPr>
        <p:spPr>
          <a:xfrm>
            <a:off x="9437298" y="3381555"/>
            <a:ext cx="655608" cy="362309"/>
          </a:xfrm>
          <a:custGeom>
            <a:avLst/>
            <a:gdLst>
              <a:gd name="connsiteX0" fmla="*/ 603849 w 655608"/>
              <a:gd name="connsiteY0" fmla="*/ 120770 h 362309"/>
              <a:gd name="connsiteX1" fmla="*/ 500332 w 655608"/>
              <a:gd name="connsiteY1" fmla="*/ 51758 h 362309"/>
              <a:gd name="connsiteX2" fmla="*/ 310551 w 655608"/>
              <a:gd name="connsiteY2" fmla="*/ 0 h 362309"/>
              <a:gd name="connsiteX3" fmla="*/ 69011 w 655608"/>
              <a:gd name="connsiteY3" fmla="*/ 51758 h 362309"/>
              <a:gd name="connsiteX4" fmla="*/ 17253 w 655608"/>
              <a:gd name="connsiteY4" fmla="*/ 103517 h 362309"/>
              <a:gd name="connsiteX5" fmla="*/ 0 w 655608"/>
              <a:gd name="connsiteY5" fmla="*/ 155275 h 362309"/>
              <a:gd name="connsiteX6" fmla="*/ 17253 w 655608"/>
              <a:gd name="connsiteY6" fmla="*/ 258792 h 362309"/>
              <a:gd name="connsiteX7" fmla="*/ 34506 w 655608"/>
              <a:gd name="connsiteY7" fmla="*/ 310551 h 362309"/>
              <a:gd name="connsiteX8" fmla="*/ 103517 w 655608"/>
              <a:gd name="connsiteY8" fmla="*/ 327803 h 362309"/>
              <a:gd name="connsiteX9" fmla="*/ 276045 w 655608"/>
              <a:gd name="connsiteY9" fmla="*/ 362309 h 362309"/>
              <a:gd name="connsiteX10" fmla="*/ 586596 w 655608"/>
              <a:gd name="connsiteY10" fmla="*/ 345056 h 362309"/>
              <a:gd name="connsiteX11" fmla="*/ 638355 w 655608"/>
              <a:gd name="connsiteY11" fmla="*/ 327803 h 362309"/>
              <a:gd name="connsiteX12" fmla="*/ 655608 w 655608"/>
              <a:gd name="connsiteY12" fmla="*/ 258792 h 362309"/>
              <a:gd name="connsiteX13" fmla="*/ 638355 w 655608"/>
              <a:gd name="connsiteY13" fmla="*/ 138022 h 362309"/>
              <a:gd name="connsiteX14" fmla="*/ 534838 w 655608"/>
              <a:gd name="connsiteY14" fmla="*/ 69011 h 362309"/>
              <a:gd name="connsiteX15" fmla="*/ 414068 w 655608"/>
              <a:gd name="connsiteY15" fmla="*/ 34505 h 36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5608" h="362309">
                <a:moveTo>
                  <a:pt x="603849" y="120770"/>
                </a:moveTo>
                <a:cubicBezTo>
                  <a:pt x="569343" y="97766"/>
                  <a:pt x="537425" y="70304"/>
                  <a:pt x="500332" y="51758"/>
                </a:cubicBezTo>
                <a:cubicBezTo>
                  <a:pt x="441964" y="22574"/>
                  <a:pt x="373652" y="12620"/>
                  <a:pt x="310551" y="0"/>
                </a:cubicBezTo>
                <a:cubicBezTo>
                  <a:pt x="207061" y="10349"/>
                  <a:pt x="147608" y="-4383"/>
                  <a:pt x="69011" y="51758"/>
                </a:cubicBezTo>
                <a:cubicBezTo>
                  <a:pt x="49157" y="65940"/>
                  <a:pt x="34506" y="86264"/>
                  <a:pt x="17253" y="103517"/>
                </a:cubicBezTo>
                <a:cubicBezTo>
                  <a:pt x="11502" y="120770"/>
                  <a:pt x="0" y="137089"/>
                  <a:pt x="0" y="155275"/>
                </a:cubicBezTo>
                <a:cubicBezTo>
                  <a:pt x="0" y="190257"/>
                  <a:pt x="9664" y="224643"/>
                  <a:pt x="17253" y="258792"/>
                </a:cubicBezTo>
                <a:cubicBezTo>
                  <a:pt x="21198" y="276545"/>
                  <a:pt x="20305" y="299190"/>
                  <a:pt x="34506" y="310551"/>
                </a:cubicBezTo>
                <a:cubicBezTo>
                  <a:pt x="53022" y="325363"/>
                  <a:pt x="80266" y="323153"/>
                  <a:pt x="103517" y="327803"/>
                </a:cubicBezTo>
                <a:cubicBezTo>
                  <a:pt x="315002" y="370099"/>
                  <a:pt x="115766" y="322239"/>
                  <a:pt x="276045" y="362309"/>
                </a:cubicBezTo>
                <a:cubicBezTo>
                  <a:pt x="379562" y="356558"/>
                  <a:pt x="483386" y="354886"/>
                  <a:pt x="586596" y="345056"/>
                </a:cubicBezTo>
                <a:cubicBezTo>
                  <a:pt x="604700" y="343332"/>
                  <a:pt x="626994" y="342004"/>
                  <a:pt x="638355" y="327803"/>
                </a:cubicBezTo>
                <a:cubicBezTo>
                  <a:pt x="653168" y="309287"/>
                  <a:pt x="649857" y="281796"/>
                  <a:pt x="655608" y="258792"/>
                </a:cubicBezTo>
                <a:cubicBezTo>
                  <a:pt x="649857" y="218535"/>
                  <a:pt x="660187" y="172330"/>
                  <a:pt x="638355" y="138022"/>
                </a:cubicBezTo>
                <a:cubicBezTo>
                  <a:pt x="616090" y="103035"/>
                  <a:pt x="569344" y="92015"/>
                  <a:pt x="534838" y="69011"/>
                </a:cubicBezTo>
                <a:cubicBezTo>
                  <a:pt x="463939" y="21745"/>
                  <a:pt x="503815" y="34505"/>
                  <a:pt x="414068" y="34505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BPSec</a:t>
            </a:r>
            <a:r>
              <a:rPr lang="en-US" dirty="0" smtClean="0"/>
              <a:t> for CCSDS Schedule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350" y="1825625"/>
            <a:ext cx="6337300" cy="4699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57847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CCSDS Bundle Protocol Security – </a:t>
            </a:r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processing SBSP Internet Draft into CCSDS Document (Dennis)</a:t>
            </a:r>
          </a:p>
          <a:p>
            <a:r>
              <a:rPr lang="en-US" dirty="0" smtClean="0"/>
              <a:t>Start looking at cryptographic algorithm choices (???)</a:t>
            </a:r>
          </a:p>
          <a:p>
            <a:r>
              <a:rPr lang="en-US" dirty="0" smtClean="0"/>
              <a:t>Think about what ciphersuites we’ll want</a:t>
            </a:r>
          </a:p>
          <a:p>
            <a:pPr lvl="1"/>
            <a:r>
              <a:rPr lang="en-US" dirty="0" smtClean="0"/>
              <a:t>Thoughts on rolling ciphersuites into the current book (as opposed to going and asking for more resources to do another book)?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87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SIS-DTN: </a:t>
            </a:r>
            <a:r>
              <a:rPr lang="en-US" dirty="0" smtClean="0"/>
              <a:t>Thurs 11/12 AM CGR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016251"/>
            <a:ext cx="10515600" cy="3160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Discussion of how to present the work (content for the non-normative portion of the document)</a:t>
            </a:r>
          </a:p>
          <a:p>
            <a:r>
              <a:rPr lang="en-US" dirty="0" smtClean="0"/>
              <a:t>Presentation by Scott Burleigh on how Contact Graph Routing works in the Interplanetary Overlay Network (ION) implementation</a:t>
            </a:r>
          </a:p>
          <a:p>
            <a:r>
              <a:rPr lang="en-US" dirty="0" smtClean="0"/>
              <a:t>Discussion of possible metrics (e.g. total number of bytes delivered regardless of priority, delivery of bytes weighted by priority, etc.)</a:t>
            </a:r>
          </a:p>
          <a:p>
            <a:r>
              <a:rPr lang="en-US" dirty="0" smtClean="0"/>
              <a:t>Discussion of assumptions (e.g. ‘there’s always more data to send than the system can support)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47287"/>
              </p:ext>
            </p:extLst>
          </p:nvPr>
        </p:nvGraphicFramePr>
        <p:xfrm>
          <a:off x="1025911" y="1690688"/>
          <a:ext cx="9587864" cy="1254760"/>
        </p:xfrm>
        <a:graphic>
          <a:graphicData uri="http://schemas.openxmlformats.org/drawingml/2006/table">
            <a:tbl>
              <a:tblPr firstRow="1" firstCol="1" bandRow="1"/>
              <a:tblGrid>
                <a:gridCol w="1115123"/>
                <a:gridCol w="7044761"/>
                <a:gridCol w="142798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Thurs AM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Europium 3.04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0845—1230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Contact Graph Routing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CGR Goals Discussion (i.e. what are the forwarding rules trying to achieve?)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CGR Specification status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Scott BURLEIGH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348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Scheduled Routing –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preparing information for non-normative portion of the document</a:t>
            </a:r>
          </a:p>
          <a:p>
            <a:r>
              <a:rPr lang="en-US" dirty="0" smtClean="0"/>
              <a:t>Come to agreement on assumptions and metrics</a:t>
            </a:r>
          </a:p>
          <a:p>
            <a:r>
              <a:rPr lang="en-US" dirty="0" smtClean="0"/>
              <a:t>Start documenting the CGR implementation from ION for the normative portion of the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82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SIS-DTN: </a:t>
            </a:r>
            <a:r>
              <a:rPr lang="en-US" dirty="0" smtClean="0"/>
              <a:t>Thurs 11/12 PM Streaming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567659"/>
            <a:ext cx="10515600" cy="2609304"/>
          </a:xfrm>
        </p:spPr>
        <p:txBody>
          <a:bodyPr>
            <a:normAutofit/>
          </a:bodyPr>
          <a:lstStyle/>
          <a:p>
            <a:r>
              <a:rPr lang="en-US" dirty="0" smtClean="0"/>
              <a:t>DTN On ISS</a:t>
            </a:r>
          </a:p>
          <a:p>
            <a:pPr lvl="1"/>
            <a:r>
              <a:rPr lang="en-US" dirty="0" smtClean="0"/>
              <a:t>Service should be active about January 2016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99641"/>
              </p:ext>
            </p:extLst>
          </p:nvPr>
        </p:nvGraphicFramePr>
        <p:xfrm>
          <a:off x="838200" y="1690688"/>
          <a:ext cx="10478126" cy="1760220"/>
        </p:xfrm>
        <a:graphic>
          <a:graphicData uri="http://schemas.openxmlformats.org/drawingml/2006/table">
            <a:tbl>
              <a:tblPr firstRow="1" firstCol="1" bandRow="1"/>
              <a:tblGrid>
                <a:gridCol w="1603070"/>
                <a:gridCol w="6882147"/>
                <a:gridCol w="1992909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Thurs PM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Titanium 2.04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1330—1600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DTN on ISS Status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Kelvin NICHOLS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Streaming over Bundle Protocol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ION BSS CL Implementation / API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ION BSS CL Documentation (?)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Streaming Requirements and how they stack up against the API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JPL experience with ION BSS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Scott BURLEIGH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Rodney GRUBBS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Osvaldo PEINADO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80808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Leigh TORGERSON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046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Differing Approaches to Bundle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557" y="1526043"/>
            <a:ext cx="6600669" cy="4950502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54963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SIS-DTN: Wed 11/11 PM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28499"/>
              </p:ext>
            </p:extLst>
          </p:nvPr>
        </p:nvGraphicFramePr>
        <p:xfrm>
          <a:off x="838200" y="1747304"/>
          <a:ext cx="10515600" cy="4636079"/>
        </p:xfrm>
        <a:graphic>
          <a:graphicData uri="http://schemas.openxmlformats.org/drawingml/2006/table">
            <a:tbl>
              <a:tblPr firstRow="1" firstCol="1" bandRow="1"/>
              <a:tblGrid>
                <a:gridCol w="1197634"/>
                <a:gridCol w="7776982"/>
                <a:gridCol w="1540984"/>
              </a:tblGrid>
              <a:tr h="2816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r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1330—1730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Intro and Agenda Bashing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Keith SCOTT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5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WG Status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Long-Term Schedule Review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charset="0"/>
                        <a:buChar char="o"/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Need to plan for reviews of BP, security to track IETF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Current Projects Resourcing Discussion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charset="0"/>
                        <a:buChar char="o"/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Bundle Security for CCSDS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charset="0"/>
                        <a:buChar char="o"/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Scheduled Routing (CGR)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Discussion</a:t>
                      </a:r>
                      <a:endParaRPr lang="en-US" sz="24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84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NASA DTN Project Update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Network management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Bundle security mechanisms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DTN Network Configuration Tools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‘Development kits’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Various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84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Security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Resolution of the what about Cryptographic Message Syntax’ question.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Current document status / plans / schedule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Second prototype development – who?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 [Probably DTN2-based, NASA will do ION]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IETF coordination – any issues?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80808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Dennis IANNICCA </a:t>
                      </a: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/ Jeremy PIERCE-MAYER /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Discussion</a:t>
                      </a:r>
                      <a:endParaRPr lang="en-US" sz="2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73025" marR="73025" marT="8890" marB="8890" anchor="ctr">
                    <a:lnL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03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JPL Experience with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JPL has some applications that will ‘tunnel’ regular streamed video over BP, using the Bundle Streaming Service (BSS) and the Bundle Streaming Service Protocol (BSSP) convergence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SIS-MIA will take on the tasks of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efining requirements for streaming services</a:t>
            </a:r>
          </a:p>
          <a:p>
            <a:pPr lvl="1"/>
            <a:r>
              <a:rPr lang="en-US" dirty="0" smtClean="0"/>
              <a:t>Documenting existing approaches to streaming, with performance</a:t>
            </a:r>
          </a:p>
          <a:p>
            <a:pPr lvl="1"/>
            <a:r>
              <a:rPr lang="en-US" dirty="0" smtClean="0"/>
              <a:t>Look at defining a common test suite to do ‘apples-to-apples’ comparisons</a:t>
            </a:r>
          </a:p>
        </p:txBody>
      </p:sp>
    </p:spTree>
    <p:extLst>
      <p:ext uri="{BB962C8B-B14F-4D97-AF65-F5344CB8AC3E}">
        <p14:creationId xmlns:p14="http://schemas.microsoft.com/office/powerpoint/2010/main" val="214325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SIS-DTN Document Schedule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760342"/>
            <a:ext cx="8036417" cy="399246"/>
          </a:xfrm>
          <a:prstGeom prst="rect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1" y="2493905"/>
            <a:ext cx="8448541" cy="189473"/>
          </a:xfrm>
          <a:prstGeom prst="rect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3127300"/>
            <a:ext cx="8448541" cy="189473"/>
          </a:xfrm>
          <a:prstGeom prst="rect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4173492"/>
            <a:ext cx="8809150" cy="837127"/>
          </a:xfrm>
          <a:prstGeom prst="rect">
            <a:avLst/>
          </a:prstGeom>
          <a:solidFill>
            <a:srgbClr val="FFFF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08167" y="1861777"/>
            <a:ext cx="0" cy="451717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1" y="1521383"/>
            <a:ext cx="10062114" cy="485757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62803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Bundle Security</a:t>
            </a:r>
          </a:p>
          <a:p>
            <a:pPr lvl="1"/>
            <a:r>
              <a:rPr lang="en-US" dirty="0" smtClean="0"/>
              <a:t>Book Editor: NASA (Dennis Iannicca)</a:t>
            </a:r>
          </a:p>
          <a:p>
            <a:pPr lvl="1"/>
            <a:r>
              <a:rPr lang="en-US" dirty="0" smtClean="0"/>
              <a:t>Prototype 1: 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Prototype 2: ????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Can leverage DTN2 implementation – shouldn’t be too difficult</a:t>
            </a:r>
          </a:p>
          <a:p>
            <a:pPr lvl="1"/>
            <a:r>
              <a:rPr lang="en-US" dirty="0" smtClean="0"/>
              <a:t>Target: Done by end of CY2017</a:t>
            </a:r>
          </a:p>
          <a:p>
            <a:r>
              <a:rPr lang="en-US" dirty="0" smtClean="0"/>
              <a:t>Scheduled Routing</a:t>
            </a:r>
          </a:p>
          <a:p>
            <a:pPr lvl="1"/>
            <a:r>
              <a:rPr lang="en-US" dirty="0" smtClean="0"/>
              <a:t>Book Editor: NASA (Scott Burleigh)</a:t>
            </a:r>
          </a:p>
          <a:p>
            <a:pPr lvl="1"/>
            <a:r>
              <a:rPr lang="en-US" dirty="0" smtClean="0"/>
              <a:t>Prototype 1: ION</a:t>
            </a:r>
          </a:p>
          <a:p>
            <a:pPr lvl="1"/>
            <a:r>
              <a:rPr lang="en-US" dirty="0" smtClean="0"/>
              <a:t>Prototype 2: JAXA</a:t>
            </a:r>
          </a:p>
          <a:p>
            <a:pPr lvl="1"/>
            <a:r>
              <a:rPr lang="en-US" dirty="0" smtClean="0"/>
              <a:t>Target: Done by end of CY2018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DTN Project:</a:t>
            </a:r>
            <a:br>
              <a:rPr lang="en-US" dirty="0" smtClean="0"/>
            </a:br>
            <a:r>
              <a:rPr lang="en-US" dirty="0" smtClean="0"/>
              <a:t>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Management Protocol (AMP)</a:t>
            </a:r>
          </a:p>
          <a:p>
            <a:pPr lvl="1"/>
            <a:r>
              <a:rPr lang="en-US" dirty="0" smtClean="0">
                <a:hlinkClick r:id="rId2"/>
              </a:rPr>
              <a:t>https://tools.ietf.org/html/draft-birrane-dtn-amp-01</a:t>
            </a:r>
            <a:endParaRPr lang="en-US" dirty="0" smtClean="0"/>
          </a:p>
          <a:p>
            <a:r>
              <a:rPr lang="en-US" dirty="0"/>
              <a:t>Asynchronous Management Protocol Agent Application Data Model</a:t>
            </a:r>
          </a:p>
          <a:p>
            <a:pPr lvl="1"/>
            <a:r>
              <a:rPr lang="en-US" u="sng" dirty="0" smtClean="0">
                <a:hlinkClick r:id="rId3"/>
              </a:rPr>
              <a:t>draft-birrane-dtn-adm-agent-00</a:t>
            </a:r>
            <a:endParaRPr lang="en-US" dirty="0" smtClean="0"/>
          </a:p>
          <a:p>
            <a:r>
              <a:rPr lang="en-US" dirty="0"/>
              <a:t>AMP Manager SQL Interface</a:t>
            </a:r>
          </a:p>
          <a:p>
            <a:pPr lvl="1"/>
            <a:r>
              <a:rPr lang="en-US" dirty="0" smtClean="0">
                <a:hlinkClick r:id="rId4"/>
              </a:rPr>
              <a:t>https://tools.ietf.org/html/draft-birrane-dtn-ampmgr-sql-00</a:t>
            </a:r>
            <a:endParaRPr lang="en-US" dirty="0" smtClean="0"/>
          </a:p>
          <a:p>
            <a:r>
              <a:rPr lang="en-US" dirty="0"/>
              <a:t>Asynchronous Management Architecture</a:t>
            </a:r>
          </a:p>
          <a:p>
            <a:pPr lvl="1"/>
            <a:r>
              <a:rPr lang="en-US" u="sng" dirty="0" smtClean="0">
                <a:hlinkClick r:id="rId5"/>
              </a:rPr>
              <a:t>draft-birrane-dtn-ama-01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6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DTN Project:</a:t>
            </a:r>
            <a:br>
              <a:rPr lang="en-US" dirty="0" smtClean="0"/>
            </a:b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Streamlined Bundle Security Protocol Specification</a:t>
            </a:r>
          </a:p>
          <a:p>
            <a:pPr lvl="1"/>
            <a:r>
              <a:rPr lang="en-US" dirty="0" smtClean="0"/>
              <a:t>draft-birrane-dtn-sbsp-01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DTN Project:</a:t>
            </a:r>
            <a:br>
              <a:rPr lang="en-US" dirty="0" smtClean="0"/>
            </a:br>
            <a:r>
              <a:rPr lang="en-US" dirty="0" smtClean="0"/>
              <a:t>DTN Network Configuration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JPL’s ION Configurator</a:t>
            </a:r>
          </a:p>
          <a:p>
            <a:pPr lvl="1"/>
            <a:r>
              <a:rPr lang="en-US" dirty="0" smtClean="0"/>
              <a:t>Linux and Mac applications (based off of Eclipse Models)</a:t>
            </a:r>
          </a:p>
          <a:p>
            <a:pPr lvl="1"/>
            <a:r>
              <a:rPr lang="en-US" dirty="0" smtClean="0"/>
              <a:t>Allow configuration of the entire network at once (all the nodes, contact plan(s), …)</a:t>
            </a:r>
          </a:p>
          <a:p>
            <a:pPr lvl="1"/>
            <a:r>
              <a:rPr lang="en-US" dirty="0" smtClean="0"/>
              <a:t>Assistants to e.g. form bidirectional links, verify the overall configuration, …</a:t>
            </a:r>
          </a:p>
          <a:p>
            <a:pPr lvl="1"/>
            <a:r>
              <a:rPr lang="en-US" dirty="0" smtClean="0"/>
              <a:t>Generates a set of configuration files (1 set for each of the ION nodes)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DTN Project:</a:t>
            </a:r>
            <a:br>
              <a:rPr lang="en-US" dirty="0" smtClean="0"/>
            </a:br>
            <a:r>
              <a:rPr lang="en-US" dirty="0" smtClean="0"/>
              <a:t>Configuration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scenarios using the CORE Virtualization capability in Linux (LXC)</a:t>
            </a:r>
          </a:p>
          <a:p>
            <a:pPr lvl="1"/>
            <a:r>
              <a:rPr lang="en-US" dirty="0" smtClean="0"/>
              <a:t>‘Pre-set-up’ with ION configurations</a:t>
            </a:r>
          </a:p>
          <a:p>
            <a:pPr lvl="1"/>
            <a:r>
              <a:rPr lang="en-US" dirty="0" smtClean="0"/>
              <a:t>Sample applications (</a:t>
            </a:r>
            <a:r>
              <a:rPr lang="en-US" dirty="0" err="1" smtClean="0"/>
              <a:t>bping</a:t>
            </a:r>
            <a:r>
              <a:rPr lang="en-US" dirty="0" smtClean="0"/>
              <a:t>, image transfer,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5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Bundle Protocol for CCSDS</a:t>
            </a:r>
          </a:p>
          <a:p>
            <a:pPr lvl="1"/>
            <a:r>
              <a:rPr lang="en-US" dirty="0" smtClean="0"/>
              <a:t>Think ‘IP for possibly-intermittently-connected environments’</a:t>
            </a:r>
          </a:p>
          <a:p>
            <a:pPr lvl="1"/>
            <a:r>
              <a:rPr lang="en-US" dirty="0" smtClean="0"/>
              <a:t>A ‘bundle’ is a collection of blocks (like IPv6 extension headers, though blocks are more like first-class objects)</a:t>
            </a:r>
          </a:p>
          <a:p>
            <a:r>
              <a:rPr lang="en-US" dirty="0" smtClean="0"/>
              <a:t>SIS-DTN is developing a security protocol for BP</a:t>
            </a:r>
          </a:p>
          <a:p>
            <a:pPr lvl="1"/>
            <a:r>
              <a:rPr lang="en-US" dirty="0" smtClean="0"/>
              <a:t>Think IPSec-like for BP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Confidentiality, Integrity, Authentication services</a:t>
            </a:r>
          </a:p>
          <a:p>
            <a:pPr lvl="1"/>
            <a:r>
              <a:rPr lang="en-US" dirty="0" smtClean="0"/>
              <a:t>‘Block’-layer </a:t>
            </a:r>
            <a:r>
              <a:rPr lang="en-US" dirty="0" err="1"/>
              <a:t>granincrementally</a:t>
            </a:r>
            <a:r>
              <a:rPr lang="en-US" dirty="0"/>
              <a:t> </a:t>
            </a:r>
            <a:r>
              <a:rPr lang="en-US" dirty="0" err="1"/>
              <a:t>ularity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Needs to be deployable</a:t>
            </a:r>
          </a:p>
          <a:p>
            <a:pPr lvl="2"/>
            <a:r>
              <a:rPr lang="en-US" dirty="0" smtClean="0"/>
              <a:t>For Integrity and Authentication, don’t modify the ‘target’ blocks</a:t>
            </a:r>
          </a:p>
          <a:p>
            <a:r>
              <a:rPr lang="en-US" strike="sngStrike" dirty="0" smtClean="0"/>
              <a:t>Bundle Security Protocol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Streamlined Bundle Security Protocol</a:t>
            </a:r>
            <a:endParaRPr lang="en-US" dirty="0"/>
          </a:p>
          <a:p>
            <a:pPr lvl="1"/>
            <a:r>
              <a:rPr lang="en-US" dirty="0" smtClean="0"/>
              <a:t>Defines mechanisms and formats, ciphersuites are an independent variable</a:t>
            </a:r>
          </a:p>
          <a:p>
            <a:pPr lvl="1"/>
            <a:r>
              <a:rPr lang="en-US" dirty="0" smtClean="0"/>
              <a:t>“Why not just use Cryptographic Message Syntax”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919751">
            <a:off x="6608690" y="547006"/>
            <a:ext cx="560166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Recap </a:t>
            </a:r>
            <a:r>
              <a:rPr lang="en-US" smtClean="0"/>
              <a:t>from Joint SIS-DTN / SEA-SEC Meeting Monday AM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1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1150</Words>
  <Application>Microsoft Macintosh PowerPoint</Application>
  <PresentationFormat>Widescreen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Calibri Light</vt:lpstr>
      <vt:lpstr>Courier New</vt:lpstr>
      <vt:lpstr>Symbol</vt:lpstr>
      <vt:lpstr>Times New Roman</vt:lpstr>
      <vt:lpstr>Arial</vt:lpstr>
      <vt:lpstr>Office Theme</vt:lpstr>
      <vt:lpstr>SIS-DTN: Tuesday 11/10 PM</vt:lpstr>
      <vt:lpstr>SIS-DTN: Wed 11/11 PM</vt:lpstr>
      <vt:lpstr>SIS-DTN Document Schedule</vt:lpstr>
      <vt:lpstr>Current Projects Resources</vt:lpstr>
      <vt:lpstr>NASA DTN Project: Network Management</vt:lpstr>
      <vt:lpstr>NASA DTN Project: Security</vt:lpstr>
      <vt:lpstr>NASA DTN Project: DTN Network Configuration Tools</vt:lpstr>
      <vt:lpstr>NASA DTN Project: Configuration Kits</vt:lpstr>
      <vt:lpstr>Background</vt:lpstr>
      <vt:lpstr>SBSP and CMS</vt:lpstr>
      <vt:lpstr>Current SBSP with CMS</vt:lpstr>
      <vt:lpstr>Open Questions</vt:lpstr>
      <vt:lpstr>BPSec for CCSDS Resources</vt:lpstr>
      <vt:lpstr>BPSec for CCSDS Schedule</vt:lpstr>
      <vt:lpstr>CCSDS Bundle Protocol Security – Next Steps</vt:lpstr>
      <vt:lpstr>SIS-DTN: Thurs 11/12 AM CGR Discussion</vt:lpstr>
      <vt:lpstr>Scheduled Routing – Next Steps</vt:lpstr>
      <vt:lpstr>SIS-DTN: Thurs 11/12 PM Streaming Discussion</vt:lpstr>
      <vt:lpstr>Differing Approaches to Bundle Streaming</vt:lpstr>
      <vt:lpstr>JPL Experience with Streaming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Keith L.</dc:creator>
  <cp:lastModifiedBy>Scott, Keith L.</cp:lastModifiedBy>
  <cp:revision>22</cp:revision>
  <dcterms:created xsi:type="dcterms:W3CDTF">2015-11-10T20:32:52Z</dcterms:created>
  <dcterms:modified xsi:type="dcterms:W3CDTF">2015-11-13T10:14:28Z</dcterms:modified>
</cp:coreProperties>
</file>