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png"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644" r:id="rId2"/>
    <p:sldId id="674" r:id="rId3"/>
    <p:sldId id="715" r:id="rId4"/>
    <p:sldId id="714" r:id="rId5"/>
    <p:sldId id="716" r:id="rId6"/>
    <p:sldId id="717" r:id="rId7"/>
    <p:sldId id="718" r:id="rId8"/>
    <p:sldId id="725" r:id="rId9"/>
    <p:sldId id="726" r:id="rId10"/>
    <p:sldId id="719" r:id="rId11"/>
    <p:sldId id="722" r:id="rId12"/>
    <p:sldId id="721" r:id="rId13"/>
    <p:sldId id="723" r:id="rId14"/>
    <p:sldId id="724" r:id="rId15"/>
    <p:sldId id="727" r:id="rId16"/>
    <p:sldId id="720" r:id="rId17"/>
    <p:sldId id="710" r:id="rId18"/>
    <p:sldId id="711" r:id="rId19"/>
    <p:sldId id="713" r:id="rId20"/>
    <p:sldId id="712" r:id="rId21"/>
    <p:sldId id="728" r:id="rId22"/>
    <p:sldId id="703" r:id="rId23"/>
    <p:sldId id="707" r:id="rId24"/>
    <p:sldId id="708" r:id="rId25"/>
    <p:sldId id="709" r:id="rId26"/>
    <p:sldId id="704" r:id="rId27"/>
    <p:sldId id="705" r:id="rId28"/>
    <p:sldId id="706" r:id="rId29"/>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A6"/>
    <a:srgbClr val="800080"/>
    <a:srgbClr val="A50021"/>
    <a:srgbClr val="0000FF"/>
    <a:srgbClr val="CC0000"/>
    <a:srgbClr val="BF7512"/>
    <a:srgbClr val="FA0DA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49" autoAdjust="0"/>
  </p:normalViewPr>
  <p:slideViewPr>
    <p:cSldViewPr>
      <p:cViewPr varScale="1">
        <p:scale>
          <a:sx n="123" d="100"/>
          <a:sy n="123" d="100"/>
        </p:scale>
        <p:origin x="-232" y="-104"/>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49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1.v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2.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4.v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5.v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6.v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7.v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8.v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9.v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0.v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091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a:t>30 Sep 2009</a:t>
            </a:r>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13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a:t>30 Sep 2009</a:t>
            </a:r>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15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a:t>30 Sep 2009</a:t>
            </a:r>
          </a:p>
        </p:txBody>
      </p:sp>
    </p:spTree>
    <p:extLst>
      <p:ext uri="{BB962C8B-B14F-4D97-AF65-F5344CB8AC3E}">
        <p14:creationId xmlns:p14="http://schemas.microsoft.com/office/powerpoint/2010/main" val="36866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94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a:t>30 Sep 2009</a:t>
            </a:r>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96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1002"/>
          <p:cNvSpPr>
            <a:spLocks noGrp="1" noChangeArrowheads="1"/>
          </p:cNvSpPr>
          <p:nvPr>
            <p:ph type="dt" sz="half" idx="10"/>
          </p:nvPr>
        </p:nvSpPr>
        <p:spPr/>
        <p:txBody>
          <a:bodyPr/>
          <a:lstStyle>
            <a:lvl1pPr>
              <a:defRPr/>
            </a:lvl1pPr>
          </a:lstStyle>
          <a:p>
            <a:pPr>
              <a:defRPr/>
            </a:pPr>
            <a:r>
              <a:rPr lang="en-US"/>
              <a:t>30 Sep 2009</a:t>
            </a:r>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398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02"/>
          <p:cNvSpPr>
            <a:spLocks noGrp="1" noChangeArrowheads="1"/>
          </p:cNvSpPr>
          <p:nvPr>
            <p:ph type="dt" sz="half" idx="10"/>
          </p:nvPr>
        </p:nvSpPr>
        <p:spPr/>
        <p:txBody>
          <a:bodyPr/>
          <a:lstStyle>
            <a:lvl1pPr>
              <a:defRPr/>
            </a:lvl1pPr>
          </a:lstStyle>
          <a:p>
            <a:pPr>
              <a:defRPr/>
            </a:pPr>
            <a:r>
              <a:rPr lang="en-US"/>
              <a:t>30 Sep 2009</a:t>
            </a:r>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01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002"/>
          <p:cNvSpPr>
            <a:spLocks noGrp="1" noChangeArrowheads="1"/>
          </p:cNvSpPr>
          <p:nvPr>
            <p:ph type="dt" sz="half" idx="10"/>
          </p:nvPr>
        </p:nvSpPr>
        <p:spPr/>
        <p:txBody>
          <a:bodyPr/>
          <a:lstStyle>
            <a:lvl1pPr>
              <a:defRPr/>
            </a:lvl1pPr>
          </a:lstStyle>
          <a:p>
            <a:pPr>
              <a:defRPr/>
            </a:pPr>
            <a:r>
              <a:rPr lang="en-US"/>
              <a:t>30 Sep 2009</a:t>
            </a:r>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03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8" name="Rectangle 1002"/>
          <p:cNvSpPr>
            <a:spLocks noGrp="1" noChangeArrowheads="1"/>
          </p:cNvSpPr>
          <p:nvPr>
            <p:ph type="dt" sz="half" idx="10"/>
          </p:nvPr>
        </p:nvSpPr>
        <p:spPr/>
        <p:txBody>
          <a:bodyPr/>
          <a:lstStyle>
            <a:lvl1pPr>
              <a:defRPr/>
            </a:lvl1pPr>
          </a:lstStyle>
          <a:p>
            <a:pPr>
              <a:defRPr/>
            </a:pPr>
            <a:r>
              <a:rPr lang="en-US"/>
              <a:t>30 Sep 2009</a:t>
            </a:r>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06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02"/>
          <p:cNvSpPr>
            <a:spLocks noGrp="1" noChangeArrowheads="1"/>
          </p:cNvSpPr>
          <p:nvPr>
            <p:ph type="dt" sz="half" idx="10"/>
          </p:nvPr>
        </p:nvSpPr>
        <p:spPr/>
        <p:txBody>
          <a:bodyPr/>
          <a:lstStyle>
            <a:lvl1pPr>
              <a:defRPr/>
            </a:lvl1pPr>
          </a:lstStyle>
          <a:p>
            <a:pPr>
              <a:defRPr/>
            </a:pPr>
            <a:r>
              <a:rPr lang="en-US"/>
              <a:t>30 Sep 2009</a:t>
            </a:r>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08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1002"/>
          <p:cNvSpPr>
            <a:spLocks noGrp="1" noChangeArrowheads="1"/>
          </p:cNvSpPr>
          <p:nvPr>
            <p:ph type="dt" sz="half" idx="10"/>
          </p:nvPr>
        </p:nvSpPr>
        <p:spPr/>
        <p:txBody>
          <a:bodyPr/>
          <a:lstStyle>
            <a:lvl1pPr>
              <a:defRPr/>
            </a:lvl1pPr>
          </a:lstStyle>
          <a:p>
            <a:pPr>
              <a:defRPr/>
            </a:pPr>
            <a:r>
              <a:rPr lang="en-US"/>
              <a:t>30 Sep 2009</a:t>
            </a:r>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10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1002"/>
          <p:cNvSpPr>
            <a:spLocks noGrp="1" noChangeArrowheads="1"/>
          </p:cNvSpPr>
          <p:nvPr>
            <p:ph type="dt" sz="half" idx="10"/>
          </p:nvPr>
        </p:nvSpPr>
        <p:spPr/>
        <p:txBody>
          <a:bodyPr/>
          <a:lstStyle>
            <a:lvl1pPr>
              <a:defRPr/>
            </a:lvl1pPr>
          </a:lstStyle>
          <a:p>
            <a:pPr>
              <a:defRPr/>
            </a:pPr>
            <a:r>
              <a:rPr lang="en-US"/>
              <a:t>30 Sep 2009</a:t>
            </a:r>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052" name="Bitmap Image" r:id="rId14" imgW="5668166" imgH="809738" progId="">
                  <p:embed/>
                </p:oleObj>
              </mc:Choice>
              <mc:Fallback>
                <p:oleObj name="Bitmap Image" r:id="rId14" imgW="5668166" imgH="809738" progId="">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pPr>
              <a:defRPr/>
            </a:pPr>
            <a:r>
              <a:rPr lang="en-US"/>
              <a:t>30 Sep 2009</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laxng/ns/structure/1.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ipm.org/en/publications/guides/vim.html" TargetMode="External"/><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slide" Target="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30 Sep 2009</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298543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4000" dirty="0">
                <a:solidFill>
                  <a:srgbClr val="000099"/>
                </a:solidFill>
                <a:effectLst>
                  <a:outerShdw blurRad="38100" dist="38100" dir="2700000" algn="tl">
                    <a:srgbClr val="DDDDDD"/>
                  </a:outerShdw>
                </a:effectLst>
              </a:rPr>
              <a:t>CCSDS System Engineering</a:t>
            </a:r>
          </a:p>
          <a:p>
            <a:pPr algn="ctr"/>
            <a:r>
              <a:rPr lang="en-US" sz="4000" dirty="0">
                <a:solidFill>
                  <a:srgbClr val="000099"/>
                </a:solidFill>
                <a:effectLst>
                  <a:outerShdw blurRad="38100" dist="38100" dir="2700000" algn="tl">
                    <a:srgbClr val="DDDDDD"/>
                  </a:outerShdw>
                </a:effectLst>
              </a:rPr>
              <a:t>Area (SEA): </a:t>
            </a:r>
            <a:r>
              <a:rPr lang="en-US" sz="4000" dirty="0" smtClean="0">
                <a:solidFill>
                  <a:srgbClr val="000099"/>
                </a:solidFill>
                <a:effectLst>
                  <a:outerShdw blurRad="38100" dist="38100" dir="2700000" algn="tl">
                    <a:srgbClr val="DDDDDD"/>
                  </a:outerShdw>
                </a:effectLst>
              </a:rPr>
              <a:t>XSG – XML Standards &amp; Guidelines</a:t>
            </a:r>
            <a:endParaRPr lang="en-US" sz="4000" dirty="0">
              <a:solidFill>
                <a:srgbClr val="000099"/>
              </a:solidFill>
              <a:effectLst>
                <a:outerShdw blurRad="38100" dist="38100" dir="2700000" algn="tl">
                  <a:srgbClr val="DDDDDD"/>
                </a:outerShdw>
              </a:effectLst>
            </a:endParaRP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2857500" y="4800600"/>
            <a:ext cx="35321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endParaRPr lang="en-US" sz="1000" u="sng" dirty="0">
              <a:solidFill>
                <a:schemeClr val="accent1"/>
              </a:solidFill>
            </a:endParaRPr>
          </a:p>
          <a:p>
            <a:pPr algn="ctr"/>
            <a:r>
              <a:rPr lang="en-US" sz="1800" smtClean="0">
                <a:solidFill>
                  <a:srgbClr val="000099"/>
                </a:solidFill>
              </a:rPr>
              <a:t>9 Nov </a:t>
            </a:r>
            <a:r>
              <a:rPr lang="en-US" sz="1800" dirty="0" smtClean="0">
                <a:solidFill>
                  <a:srgbClr val="000099"/>
                </a:solidFill>
              </a:rPr>
              <a:t>2014</a:t>
            </a:r>
            <a:endParaRPr lang="en-US" sz="1200" u="sng" dirty="0">
              <a:solidFill>
                <a:srgbClr val="0033CC"/>
              </a:solidFill>
            </a:endParaRPr>
          </a:p>
          <a:p>
            <a:pPr algn="ctr"/>
            <a:endParaRPr lang="en-US" sz="1200" u="sng" dirty="0">
              <a:solidFill>
                <a:srgbClr val="0033CC"/>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lstStyle/>
          <a:p>
            <a:r>
              <a:rPr lang="en-US" dirty="0"/>
              <a:t>XML Schema Guideline </a:t>
            </a:r>
            <a:r>
              <a:rPr lang="en-US" dirty="0" smtClean="0"/>
              <a:t>– Common Ground</a:t>
            </a:r>
            <a:br>
              <a:rPr lang="en-US" dirty="0" smtClean="0"/>
            </a:br>
            <a:r>
              <a:rPr lang="en-US" sz="2000" dirty="0" smtClean="0"/>
              <a:t>(Order &amp; text from Google)</a:t>
            </a:r>
            <a:endParaRPr lang="en-US" sz="2000" dirty="0"/>
          </a:p>
        </p:txBody>
      </p:sp>
      <p:sp>
        <p:nvSpPr>
          <p:cNvPr id="3" name="Content Placeholder 2"/>
          <p:cNvSpPr>
            <a:spLocks noGrp="1"/>
          </p:cNvSpPr>
          <p:nvPr>
            <p:ph idx="1"/>
          </p:nvPr>
        </p:nvSpPr>
        <p:spPr>
          <a:xfrm>
            <a:off x="457200" y="838200"/>
            <a:ext cx="8229600" cy="5135563"/>
          </a:xfrm>
        </p:spPr>
        <p:txBody>
          <a:bodyPr/>
          <a:lstStyle/>
          <a:p>
            <a:r>
              <a:rPr lang="en-US" sz="2000" dirty="0"/>
              <a:t>Attempt to reuse existing XML formats whenever possible, especially those which allow extensions. </a:t>
            </a:r>
          </a:p>
          <a:p>
            <a:r>
              <a:rPr lang="en-US" sz="2000" dirty="0"/>
              <a:t>If you are reusing or extending an existing format, make </a:t>
            </a:r>
            <a:r>
              <a:rPr lang="en-US" sz="2000" i="1" dirty="0"/>
              <a:t>sensible </a:t>
            </a:r>
            <a:r>
              <a:rPr lang="en-US" sz="2000" dirty="0"/>
              <a:t>use of the prescribed elements and attributes, especially any that are required. </a:t>
            </a:r>
          </a:p>
          <a:p>
            <a:r>
              <a:rPr lang="en-US" sz="2000" dirty="0"/>
              <a:t>Document formats SHOULD be expressed using a schema language. [Rationale: Clarity and machine-</a:t>
            </a:r>
            <a:r>
              <a:rPr lang="en-US" sz="2000" dirty="0" err="1"/>
              <a:t>checkability</a:t>
            </a:r>
            <a:r>
              <a:rPr lang="en-US" sz="2000" dirty="0"/>
              <a:t>.] </a:t>
            </a:r>
          </a:p>
          <a:p>
            <a:r>
              <a:rPr lang="en-US" sz="2000" dirty="0"/>
              <a:t>Schemas SHOULD use the "Salami Slice" style (one rule per element). Schemas MAY use the "Russian Doll" style (schema resembles document) if they are short and simple. </a:t>
            </a:r>
          </a:p>
          <a:p>
            <a:r>
              <a:rPr lang="en-US" sz="2000" dirty="0"/>
              <a:t>Element names MUST be in a namespace, except when extending pre-existing document types that do not use namespaces. A default namespace SHOULD be used. [Rationale: Namespace-free documents are </a:t>
            </a:r>
            <a:r>
              <a:rPr lang="en-US" sz="2000" dirty="0" smtClean="0"/>
              <a:t>obsolete] </a:t>
            </a:r>
          </a:p>
          <a:p>
            <a:r>
              <a:rPr lang="en-US" sz="2000" dirty="0"/>
              <a:t>Attribute names SHOULD NOT be in a namespace unless they are drawn from a foreign document type or are meant to be used in foreign document types. </a:t>
            </a:r>
          </a:p>
          <a:p>
            <a:r>
              <a:rPr lang="en-US" sz="2000" dirty="0"/>
              <a:t>Namespace names are HTTP URIs. Namespace names SHOULD take the form http://</a:t>
            </a:r>
            <a:r>
              <a:rPr lang="en-US" sz="2000" dirty="0" err="1"/>
              <a:t>example.com</a:t>
            </a:r>
            <a:r>
              <a:rPr lang="en-US" sz="2000" dirty="0"/>
              <a:t>/whatever/year, where </a:t>
            </a:r>
            <a:r>
              <a:rPr lang="en-US" sz="2000" i="1" dirty="0"/>
              <a:t>whatever </a:t>
            </a:r>
            <a:r>
              <a:rPr lang="en-US" sz="2000" dirty="0"/>
              <a:t>is a unique value based on the name of the document type, and </a:t>
            </a:r>
            <a:r>
              <a:rPr lang="en-US" sz="2000" i="1" dirty="0"/>
              <a:t>year </a:t>
            </a:r>
            <a:r>
              <a:rPr lang="en-US" sz="2000" dirty="0"/>
              <a:t>is the year the namespace was created. </a:t>
            </a:r>
          </a:p>
          <a:p>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75718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lstStyle/>
          <a:p>
            <a:r>
              <a:rPr lang="en-US" sz="2000" dirty="0"/>
              <a:t>XML Schema Guideline </a:t>
            </a:r>
            <a:r>
              <a:rPr lang="en-US" sz="2000" dirty="0" smtClean="0"/>
              <a:t>– Common Ground, </a:t>
            </a:r>
            <a:r>
              <a:rPr lang="en-US" sz="2000" dirty="0" err="1" smtClean="0"/>
              <a:t>cont</a:t>
            </a:r>
            <a:r>
              <a:rPr lang="en-US" sz="2000" dirty="0" smtClean="0"/>
              <a:t/>
            </a:r>
            <a:br>
              <a:rPr lang="en-US" sz="2000" dirty="0" smtClean="0"/>
            </a:br>
            <a:r>
              <a:rPr lang="en-US" sz="2000" dirty="0"/>
              <a:t>(Order &amp; text from Google)</a:t>
            </a:r>
          </a:p>
        </p:txBody>
      </p:sp>
      <p:sp>
        <p:nvSpPr>
          <p:cNvPr id="3" name="Content Placeholder 2"/>
          <p:cNvSpPr>
            <a:spLocks noGrp="1"/>
          </p:cNvSpPr>
          <p:nvPr>
            <p:ph idx="1"/>
          </p:nvPr>
        </p:nvSpPr>
        <p:spPr>
          <a:xfrm>
            <a:off x="457200" y="838200"/>
            <a:ext cx="8229600" cy="5135563"/>
          </a:xfrm>
        </p:spPr>
        <p:txBody>
          <a:bodyPr/>
          <a:lstStyle/>
          <a:p>
            <a:r>
              <a:rPr lang="en-US" sz="2000" dirty="0"/>
              <a:t>Namespaces MUST NOT be changed unless the semantics of particular elements or </a:t>
            </a:r>
            <a:r>
              <a:rPr lang="en-US" sz="2000" dirty="0" smtClean="0"/>
              <a:t>attributes </a:t>
            </a:r>
            <a:r>
              <a:rPr lang="en-US" sz="2000" dirty="0"/>
              <a:t>has changed in drastically incompatible ways. </a:t>
            </a:r>
            <a:endParaRPr lang="en-US" sz="2000" dirty="0" smtClean="0"/>
          </a:p>
          <a:p>
            <a:r>
              <a:rPr lang="en-US" sz="2000" dirty="0"/>
              <a:t>Namespace prefixes SHOULD be short (but not so short that they are likely to be conflict with another project). Single-letter prefixes MUST NOT be used. Prefixes SHOULD contain only lower-case ASCII letters. </a:t>
            </a:r>
            <a:endParaRPr lang="en-US" sz="2000" dirty="0" smtClean="0"/>
          </a:p>
          <a:p>
            <a:r>
              <a:rPr lang="en-US" sz="2000" dirty="0" smtClean="0"/>
              <a:t>All names MUST use </a:t>
            </a:r>
            <a:r>
              <a:rPr lang="en-US" sz="2000" dirty="0" err="1" smtClean="0"/>
              <a:t>lowerCamelCase</a:t>
            </a:r>
            <a:r>
              <a:rPr lang="en-US" sz="2000" dirty="0" smtClean="0"/>
              <a:t>. That is, they start with an initial lower-case letter, then each new word within the name starts with an initial capital letter. </a:t>
            </a:r>
          </a:p>
          <a:p>
            <a:r>
              <a:rPr lang="en-US" sz="2000" dirty="0" smtClean="0"/>
              <a:t>Names </a:t>
            </a:r>
            <a:r>
              <a:rPr lang="en-US" sz="2000" dirty="0"/>
              <a:t>MUST contain only ASCII letters and digits. </a:t>
            </a:r>
            <a:endParaRPr lang="en-US" sz="2000" dirty="0" smtClean="0"/>
          </a:p>
          <a:p>
            <a:r>
              <a:rPr lang="en-US" sz="2000" dirty="0" smtClean="0"/>
              <a:t>Published standard abbreviations, if sufficiently well-known, MAY be employed in constructing names. Ad hoc abbreviations MUST NOT be used. </a:t>
            </a:r>
          </a:p>
          <a:p>
            <a:r>
              <a:rPr lang="en-US" sz="2000" dirty="0" smtClean="0"/>
              <a:t>All </a:t>
            </a:r>
            <a:r>
              <a:rPr lang="en-US" sz="2000" dirty="0"/>
              <a:t>elements MUST contain either nothing, character content, or child elements. Mixed content MUST NOT be used. </a:t>
            </a:r>
          </a:p>
          <a:p>
            <a:r>
              <a:rPr lang="en-US" sz="2000" dirty="0"/>
              <a:t>Document formats MUST NOT depend on the order of attributes in a start-tag. </a:t>
            </a:r>
            <a:endParaRPr lang="en-US" sz="2000" dirty="0" smtClean="0"/>
          </a:p>
          <a:p>
            <a:r>
              <a:rPr lang="en-US" sz="2000" dirty="0"/>
              <a:t>Elements SHOULD NOT be overloaded with too many attributes (no more than 10 as a rule of thumb). Instead, use child elements to encapsulate closely related attributes. </a:t>
            </a:r>
          </a:p>
          <a:p>
            <a:endParaRPr lang="en-US" sz="2000" dirty="0" smtClean="0"/>
          </a:p>
          <a:p>
            <a:endParaRPr lang="en-US" sz="2000" dirty="0" smtClean="0">
              <a:effectLst/>
            </a:endParaRPr>
          </a:p>
          <a:p>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343690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135563"/>
          </a:xfrm>
        </p:spPr>
        <p:txBody>
          <a:bodyPr/>
          <a:lstStyle/>
          <a:p>
            <a:r>
              <a:rPr lang="en-US" sz="2000" dirty="0"/>
              <a:t>Numeric values SHOULD be 32-bit signed integers, 64-bit signed integers, or 64-bit IEEE doubles, all expressed in base 10. These correspond to the XML Schema types </a:t>
            </a:r>
            <a:r>
              <a:rPr lang="en-US" sz="2000" dirty="0" err="1"/>
              <a:t>xsd:int</a:t>
            </a:r>
            <a:r>
              <a:rPr lang="en-US" sz="2000" dirty="0"/>
              <a:t>, </a:t>
            </a:r>
            <a:r>
              <a:rPr lang="en-US" sz="2000" dirty="0" err="1"/>
              <a:t>xsd:long</a:t>
            </a:r>
            <a:r>
              <a:rPr lang="en-US" sz="2000" dirty="0" smtClean="0"/>
              <a:t>, and </a:t>
            </a:r>
            <a:r>
              <a:rPr lang="en-US" sz="2000" dirty="0" err="1" smtClean="0"/>
              <a:t>xsd:double</a:t>
            </a:r>
            <a:r>
              <a:rPr lang="en-US" sz="2000" dirty="0" smtClean="0"/>
              <a:t> respectively</a:t>
            </a:r>
            <a:r>
              <a:rPr lang="en-US" sz="2000" dirty="0"/>
              <a:t>. </a:t>
            </a:r>
            <a:r>
              <a:rPr lang="en-US" sz="2000" dirty="0" smtClean="0"/>
              <a:t>If required in particular cases, </a:t>
            </a:r>
            <a:r>
              <a:rPr lang="en-US" sz="2000" dirty="0" err="1" smtClean="0"/>
              <a:t>xsd:integer</a:t>
            </a:r>
            <a:r>
              <a:rPr lang="en-US" sz="2000" dirty="0" smtClean="0"/>
              <a:t> </a:t>
            </a:r>
            <a:r>
              <a:rPr lang="en-US" sz="2000" dirty="0"/>
              <a:t>(unlimited-precision integer) values MAY also be used. </a:t>
            </a:r>
          </a:p>
          <a:p>
            <a:r>
              <a:rPr lang="en-US" sz="2000" dirty="0"/>
              <a:t>Boolean values SHOULD NOT be used (use enumerations instead). If they must be used, they MUST be expressed as true or false, corresponding to a subset of the XML Schema </a:t>
            </a:r>
            <a:r>
              <a:rPr lang="en-US" sz="2000" dirty="0" smtClean="0"/>
              <a:t>type </a:t>
            </a:r>
            <a:r>
              <a:rPr lang="en-US" sz="2000" dirty="0" err="1" smtClean="0"/>
              <a:t>xsd:boolean</a:t>
            </a:r>
            <a:r>
              <a:rPr lang="en-US" sz="2000" dirty="0"/>
              <a:t>. </a:t>
            </a:r>
            <a:endParaRPr lang="en-US" sz="2000" dirty="0" smtClean="0"/>
          </a:p>
          <a:p>
            <a:r>
              <a:rPr lang="en-US" sz="2000" dirty="0"/>
              <a:t>Embedded syntax in character content and attribute values SHOULD NOT be used. Syntax in values means XML tools are largely useless. Syntaxes such as dates, URIs, and </a:t>
            </a:r>
            <a:r>
              <a:rPr lang="en-US" sz="2000" dirty="0" err="1"/>
              <a:t>XPath</a:t>
            </a:r>
            <a:r>
              <a:rPr lang="en-US" sz="2000" dirty="0"/>
              <a:t> expressions are exceptions. </a:t>
            </a:r>
          </a:p>
          <a:p>
            <a:r>
              <a:rPr lang="en-US" sz="2000" dirty="0"/>
              <a:t>Simple key-value pairs SHOULD be represented with an empty element whose name represents the key, with the value attribute containing the value. Elements that have a value attribute MAY also have a unit attribute to specify the unit of a measured value. For physical measurements, the SI system SHOULD be used. </a:t>
            </a:r>
          </a:p>
          <a:p>
            <a:endParaRPr lang="en-US" sz="2000" dirty="0"/>
          </a:p>
          <a:p>
            <a:endParaRPr lang="en-US" sz="2000" dirty="0" smtClean="0">
              <a:effectLst/>
            </a:endParaRPr>
          </a:p>
          <a:p>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
        <p:nvSpPr>
          <p:cNvPr id="7" name="Title 1"/>
          <p:cNvSpPr>
            <a:spLocks noGrp="1"/>
          </p:cNvSpPr>
          <p:nvPr>
            <p:ph type="title"/>
          </p:nvPr>
        </p:nvSpPr>
        <p:spPr>
          <a:xfrm>
            <a:off x="457200" y="76200"/>
            <a:ext cx="8229600" cy="1143000"/>
          </a:xfrm>
        </p:spPr>
        <p:txBody>
          <a:bodyPr/>
          <a:lstStyle/>
          <a:p>
            <a:r>
              <a:rPr lang="en-US" sz="2000" dirty="0"/>
              <a:t>XML Schema Guideline </a:t>
            </a:r>
            <a:r>
              <a:rPr lang="en-US" sz="2000" dirty="0" smtClean="0"/>
              <a:t>– Common Ground, </a:t>
            </a:r>
            <a:r>
              <a:rPr lang="en-US" sz="2000" dirty="0" err="1" smtClean="0"/>
              <a:t>cont</a:t>
            </a:r>
            <a:r>
              <a:rPr lang="en-US" sz="2000" dirty="0" smtClean="0"/>
              <a:t/>
            </a:r>
            <a:br>
              <a:rPr lang="en-US" sz="2000" dirty="0" smtClean="0"/>
            </a:br>
            <a:r>
              <a:rPr lang="en-US" sz="2000" dirty="0"/>
              <a:t>(Order &amp; text from Google)</a:t>
            </a:r>
          </a:p>
        </p:txBody>
      </p:sp>
    </p:spTree>
    <p:extLst>
      <p:ext uri="{BB962C8B-B14F-4D97-AF65-F5344CB8AC3E}">
        <p14:creationId xmlns:p14="http://schemas.microsoft.com/office/powerpoint/2010/main" val="267813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lstStyle/>
          <a:p>
            <a:r>
              <a:rPr lang="en-US" sz="2000" dirty="0"/>
              <a:t>XML Schema Guideline – Common Ground, </a:t>
            </a:r>
            <a:r>
              <a:rPr lang="en-US" sz="2000" dirty="0" err="1"/>
              <a:t>cont</a:t>
            </a:r>
            <a:r>
              <a:rPr lang="en-US" sz="2000" dirty="0"/>
              <a:t/>
            </a:r>
            <a:br>
              <a:rPr lang="en-US" sz="2000" dirty="0"/>
            </a:br>
            <a:r>
              <a:rPr lang="en-US" sz="2000" dirty="0"/>
              <a:t>(Order &amp; text from Google)</a:t>
            </a:r>
          </a:p>
        </p:txBody>
      </p:sp>
      <p:sp>
        <p:nvSpPr>
          <p:cNvPr id="3" name="Content Placeholder 2"/>
          <p:cNvSpPr>
            <a:spLocks noGrp="1"/>
          </p:cNvSpPr>
          <p:nvPr>
            <p:ph idx="1"/>
          </p:nvPr>
        </p:nvSpPr>
        <p:spPr>
          <a:xfrm>
            <a:off x="457200" y="838200"/>
            <a:ext cx="8229600" cy="5135563"/>
          </a:xfrm>
        </p:spPr>
        <p:txBody>
          <a:bodyPr/>
          <a:lstStyle/>
          <a:p>
            <a:r>
              <a:rPr lang="en-US" sz="2000" dirty="0"/>
              <a:t>Binary data MUST NOT be included directly as-is in XML documents, but MUST be encoded </a:t>
            </a:r>
            <a:r>
              <a:rPr lang="en-US" sz="2000" dirty="0" smtClean="0"/>
              <a:t>using </a:t>
            </a:r>
            <a:r>
              <a:rPr lang="en-US" sz="2000" dirty="0"/>
              <a:t>Base64 encoding. </a:t>
            </a:r>
          </a:p>
          <a:p>
            <a:r>
              <a:rPr lang="en-US" sz="2000" dirty="0"/>
              <a:t>An attribute named </a:t>
            </a:r>
            <a:r>
              <a:rPr lang="en-US" sz="2000" dirty="0" err="1"/>
              <a:t>xsi:type</a:t>
            </a:r>
            <a:r>
              <a:rPr lang="en-US" sz="2000" dirty="0"/>
              <a:t> with value xs:base64Binary MAY be attached to this element to signal that the Base64 format is in use. [Rationale: Opaque blobs should have decoding instructions attached.] </a:t>
            </a:r>
          </a:p>
          <a:p>
            <a:r>
              <a:rPr lang="en-US" sz="2000" dirty="0"/>
              <a:t>Use standard XML </a:t>
            </a:r>
            <a:r>
              <a:rPr lang="en-US" sz="2000" dirty="0" smtClean="0"/>
              <a:t>parsers</a:t>
            </a:r>
            <a:r>
              <a:rPr lang="en-US" sz="2000" dirty="0"/>
              <a:t>, not hand-rolled hacks. </a:t>
            </a:r>
            <a:endParaRPr lang="en-US" sz="2000" dirty="0" smtClean="0"/>
          </a:p>
          <a:p>
            <a:r>
              <a:rPr lang="en-US" sz="2000" dirty="0"/>
              <a:t>The character encoding used SHOULD be UTF-8. Exceptions should require extremely </a:t>
            </a:r>
            <a:r>
              <a:rPr lang="en-US" sz="2000" dirty="0" smtClean="0"/>
              <a:t>compelling </a:t>
            </a:r>
            <a:r>
              <a:rPr lang="en-US" sz="2000" dirty="0"/>
              <a:t>circumstances. </a:t>
            </a:r>
          </a:p>
          <a:p>
            <a:r>
              <a:rPr lang="en-US" sz="2000" dirty="0"/>
              <a:t>Namespaces SHOULD be declared in the root element of a document wherever possible. The mapping of namespace URIs to prefixes SHOULD remain constant throughout the document, and SHOULD also be used in documentation of the design. </a:t>
            </a:r>
          </a:p>
          <a:p>
            <a:r>
              <a:rPr lang="en-US" sz="2000" dirty="0"/>
              <a:t>Well-known prefixes such as html: (for XHTML), dc: (for Dublin Core metadata), and </a:t>
            </a:r>
            <a:r>
              <a:rPr lang="en-US" sz="2000" dirty="0" err="1"/>
              <a:t>xs</a:t>
            </a:r>
            <a:r>
              <a:rPr lang="en-US" sz="2000" dirty="0"/>
              <a:t>: (for XML Schema) should be used for standard namespaces. </a:t>
            </a:r>
            <a:endParaRPr lang="en-US" sz="2000" dirty="0" smtClean="0"/>
          </a:p>
          <a:p>
            <a:endParaRPr lang="en-US" sz="2000" dirty="0"/>
          </a:p>
          <a:p>
            <a:endParaRPr lang="en-US" sz="2000" dirty="0" smtClean="0">
              <a:effectLst/>
            </a:endParaRPr>
          </a:p>
          <a:p>
            <a:endParaRPr lang="en-US" sz="2000" dirty="0"/>
          </a:p>
          <a:p>
            <a:endParaRPr lang="en-US" sz="2000" dirty="0"/>
          </a:p>
          <a:p>
            <a:endParaRPr lang="en-US" sz="2000" dirty="0" smtClean="0">
              <a:effectLst/>
            </a:endParaRPr>
          </a:p>
          <a:p>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139525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87362"/>
          </a:xfrm>
        </p:spPr>
        <p:txBody>
          <a:bodyPr/>
          <a:lstStyle/>
          <a:p>
            <a:r>
              <a:rPr lang="en-US" sz="2000" dirty="0"/>
              <a:t>XML Schema Guideline – Common Ground, </a:t>
            </a:r>
            <a:r>
              <a:rPr lang="en-US" sz="2000" dirty="0" err="1"/>
              <a:t>cont</a:t>
            </a:r>
            <a:r>
              <a:rPr lang="en-US" sz="2000" dirty="0"/>
              <a:t/>
            </a:r>
            <a:br>
              <a:rPr lang="en-US" sz="2000" dirty="0"/>
            </a:br>
            <a:r>
              <a:rPr lang="en-US" sz="2000" dirty="0"/>
              <a:t>(Order &amp; text from Google)</a:t>
            </a:r>
          </a:p>
        </p:txBody>
      </p:sp>
      <p:sp>
        <p:nvSpPr>
          <p:cNvPr id="3" name="Content Placeholder 2"/>
          <p:cNvSpPr>
            <a:spLocks noGrp="1"/>
          </p:cNvSpPr>
          <p:nvPr>
            <p:ph idx="1"/>
          </p:nvPr>
        </p:nvSpPr>
        <p:spPr>
          <a:xfrm>
            <a:off x="457200" y="838200"/>
            <a:ext cx="8229600" cy="5135563"/>
          </a:xfrm>
        </p:spPr>
        <p:txBody>
          <a:bodyPr/>
          <a:lstStyle/>
          <a:p>
            <a:r>
              <a:rPr lang="en-US" sz="2000" dirty="0" smtClean="0"/>
              <a:t>Attributes are more restrictive than elements, and all designs have some elements, so an all-element design is simplest -- which is not the same as best. </a:t>
            </a:r>
          </a:p>
          <a:p>
            <a:r>
              <a:rPr lang="en-US" sz="2000" dirty="0" smtClean="0"/>
              <a:t>If </a:t>
            </a:r>
            <a:r>
              <a:rPr lang="en-US" sz="2000" dirty="0"/>
              <a:t>something might appear more than once in a data model, use an element rather than introducing attributes with names like foo1, foo2, foo3 .... </a:t>
            </a:r>
          </a:p>
          <a:p>
            <a:r>
              <a:rPr lang="en-US" sz="2000" dirty="0"/>
              <a:t>Use elements to represent a piece of information that can be considered an independent object and when the information is related via a parent/child relationship to another piece of information. </a:t>
            </a:r>
          </a:p>
          <a:p>
            <a:r>
              <a:rPr lang="en-US" sz="2000" dirty="0"/>
              <a:t>Use elements when data incorporates strict typing or relationship rules. </a:t>
            </a:r>
          </a:p>
          <a:p>
            <a:r>
              <a:rPr lang="en-US" sz="2000" dirty="0"/>
              <a:t>If order matters between two pieces of data, use elements for them: attributes are inherently unordered. </a:t>
            </a:r>
          </a:p>
          <a:p>
            <a:r>
              <a:rPr lang="en-US" sz="2000" dirty="0"/>
              <a:t>Use common sense and </a:t>
            </a:r>
            <a:r>
              <a:rPr lang="en-US" sz="2000" i="1" dirty="0"/>
              <a:t>BE CONSISTENT. </a:t>
            </a:r>
            <a:r>
              <a:rPr lang="en-US" sz="2000" dirty="0"/>
              <a:t>Design for extensibility. You </a:t>
            </a:r>
            <a:r>
              <a:rPr lang="en-US" sz="2000" i="1" dirty="0"/>
              <a:t>are </a:t>
            </a:r>
            <a:r>
              <a:rPr lang="en-US" sz="2000" dirty="0" err="1"/>
              <a:t>gonna</a:t>
            </a:r>
            <a:r>
              <a:rPr lang="en-US" sz="2000" dirty="0"/>
              <a:t> need it. [Rationale: Long and painful experience.] </a:t>
            </a:r>
            <a:endParaRPr lang="en-US" sz="2000" dirty="0" smtClean="0"/>
          </a:p>
          <a:p>
            <a:r>
              <a:rPr lang="en-US" sz="2000" dirty="0"/>
              <a:t>Break </a:t>
            </a:r>
            <a:r>
              <a:rPr lang="en-US" sz="2000" i="1" dirty="0"/>
              <a:t>ANY OR ALL </a:t>
            </a:r>
            <a:r>
              <a:rPr lang="en-US" sz="2000" dirty="0"/>
              <a:t>of these rules (yes, even the ones that say MUST) rather than create a crude, arbitrary, disgusting mess of a design if that's what following them slavishly would give you. </a:t>
            </a:r>
            <a:endParaRPr lang="en-US" sz="2000" dirty="0" smtClean="0"/>
          </a:p>
          <a:p>
            <a:endParaRPr lang="en-US" sz="2000" dirty="0"/>
          </a:p>
          <a:p>
            <a:endParaRPr lang="en-US" sz="2000" dirty="0" smtClean="0">
              <a:effectLst/>
            </a:endParaRPr>
          </a:p>
          <a:p>
            <a:endParaRPr lang="en-US" sz="2000" dirty="0"/>
          </a:p>
          <a:p>
            <a:endParaRPr lang="en-US" sz="2000" dirty="0"/>
          </a:p>
          <a:p>
            <a:endParaRPr lang="en-US" sz="2000" dirty="0" smtClean="0">
              <a:effectLst/>
            </a:endParaRPr>
          </a:p>
          <a:p>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389072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sz="2000" dirty="0"/>
              <a:t>XML Schema Guideline – </a:t>
            </a:r>
            <a:r>
              <a:rPr lang="en-US" sz="2000" dirty="0" smtClean="0">
                <a:solidFill>
                  <a:srgbClr val="FF0000"/>
                </a:solidFill>
              </a:rPr>
              <a:t>Discussion Topics</a:t>
            </a:r>
            <a:r>
              <a:rPr lang="en-US" sz="2000" dirty="0" smtClean="0"/>
              <a:t/>
            </a:r>
            <a:br>
              <a:rPr lang="en-US" sz="2000" dirty="0" smtClean="0"/>
            </a:br>
            <a:r>
              <a:rPr lang="en-US" sz="2000" dirty="0" smtClean="0"/>
              <a:t>(</a:t>
            </a:r>
            <a:r>
              <a:rPr lang="en-US" sz="2000" dirty="0"/>
              <a:t>Order &amp; text from </a:t>
            </a:r>
            <a:r>
              <a:rPr lang="en-US" sz="2000" dirty="0" smtClean="0"/>
              <a:t>ESA)</a:t>
            </a:r>
            <a:endParaRPr lang="en-US" dirty="0"/>
          </a:p>
        </p:txBody>
      </p:sp>
      <p:sp>
        <p:nvSpPr>
          <p:cNvPr id="3" name="Content Placeholder 2"/>
          <p:cNvSpPr>
            <a:spLocks noGrp="1"/>
          </p:cNvSpPr>
          <p:nvPr>
            <p:ph idx="1"/>
          </p:nvPr>
        </p:nvSpPr>
        <p:spPr>
          <a:xfrm>
            <a:off x="457200" y="914400"/>
            <a:ext cx="8229600" cy="5211763"/>
          </a:xfrm>
        </p:spPr>
        <p:txBody>
          <a:bodyPr/>
          <a:lstStyle/>
          <a:p>
            <a:r>
              <a:rPr lang="en-US" sz="2000" dirty="0" smtClean="0"/>
              <a:t>Rule </a:t>
            </a:r>
            <a:r>
              <a:rPr lang="en-US" sz="2000" dirty="0"/>
              <a:t>23: Where minimizing size and coupling of components is of utmost concern then use the so-called Russian Doll design. </a:t>
            </a:r>
            <a:endParaRPr lang="en-US" sz="2000" dirty="0" smtClean="0"/>
          </a:p>
          <a:p>
            <a:r>
              <a:rPr lang="en-US" sz="2000" dirty="0" smtClean="0"/>
              <a:t>Rule </a:t>
            </a:r>
            <a:r>
              <a:rPr lang="en-US" sz="2000" dirty="0"/>
              <a:t>24: Where your task requires that you make available to instance document authors the option to use element substitution, then use the so-called Salami Slice design. </a:t>
            </a:r>
            <a:endParaRPr lang="en-US" sz="2000" dirty="0" smtClean="0"/>
          </a:p>
          <a:p>
            <a:r>
              <a:rPr lang="en-US" sz="2000" dirty="0" smtClean="0"/>
              <a:t>Rule </a:t>
            </a:r>
            <a:r>
              <a:rPr lang="en-US" sz="2000" dirty="0"/>
              <a:t>25: The so-called Venetian Blind design is the one to choose when your schemas </a:t>
            </a:r>
            <a:r>
              <a:rPr lang="en-US" sz="2000" dirty="0" smtClean="0"/>
              <a:t>require </a:t>
            </a:r>
            <a:r>
              <a:rPr lang="en-US" sz="2000" dirty="0"/>
              <a:t>the flexibility to turn namespace exposure on or off with a simple switch, and where component reuse </a:t>
            </a:r>
            <a:r>
              <a:rPr lang="en-US" sz="2000" dirty="0" smtClean="0"/>
              <a:t>is important</a:t>
            </a:r>
            <a:r>
              <a:rPr lang="en-US" sz="2000" dirty="0"/>
              <a:t>. </a:t>
            </a:r>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99107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400" dirty="0"/>
              <a:t>XML Schema Guideline – </a:t>
            </a:r>
            <a:r>
              <a:rPr lang="en-US" sz="2400" dirty="0" smtClean="0">
                <a:solidFill>
                  <a:srgbClr val="FF0000"/>
                </a:solidFill>
              </a:rPr>
              <a:t>Discussion topics</a:t>
            </a:r>
            <a:r>
              <a:rPr lang="en-US" dirty="0" smtClean="0"/>
              <a:t/>
            </a:r>
            <a:br>
              <a:rPr lang="en-US" dirty="0" smtClean="0"/>
            </a:br>
            <a:r>
              <a:rPr lang="en-US" sz="2000" dirty="0"/>
              <a:t>(Order &amp; text from Google)</a:t>
            </a:r>
          </a:p>
        </p:txBody>
      </p:sp>
      <p:sp>
        <p:nvSpPr>
          <p:cNvPr id="3" name="Content Placeholder 2"/>
          <p:cNvSpPr>
            <a:spLocks noGrp="1"/>
          </p:cNvSpPr>
          <p:nvPr>
            <p:ph idx="1"/>
          </p:nvPr>
        </p:nvSpPr>
        <p:spPr>
          <a:xfrm>
            <a:off x="457200" y="990600"/>
            <a:ext cx="8229600" cy="5135563"/>
          </a:xfrm>
        </p:spPr>
        <p:txBody>
          <a:bodyPr/>
          <a:lstStyle/>
          <a:p>
            <a:r>
              <a:rPr lang="en-US" sz="2400" dirty="0"/>
              <a:t>The schema language SHOULD be RELAX NG compact syntax. Embedded </a:t>
            </a:r>
            <a:r>
              <a:rPr lang="en-US" sz="2400" dirty="0" err="1"/>
              <a:t>Schematron</a:t>
            </a:r>
            <a:r>
              <a:rPr lang="en-US" sz="2400" dirty="0"/>
              <a:t> rules MAY be added to the schema for additional fine control. [Rationale: RELAX NG is the most flexible schema language, with very few arbitrary restrictions on designs</a:t>
            </a:r>
            <a:r>
              <a:rPr lang="en-US" sz="2400" dirty="0" smtClean="0"/>
              <a:t>.] </a:t>
            </a:r>
          </a:p>
          <a:p>
            <a:r>
              <a:rPr lang="en-US" sz="2400" dirty="0" smtClean="0"/>
              <a:t>Dates </a:t>
            </a:r>
            <a:r>
              <a:rPr lang="en-US" sz="2400" dirty="0"/>
              <a:t>should be represented using RFC 3339 format, a subset of both ISO 8601 format and XML Schema </a:t>
            </a:r>
            <a:r>
              <a:rPr lang="en-US" sz="2400" dirty="0" err="1"/>
              <a:t>xsd:dateTime</a:t>
            </a:r>
            <a:r>
              <a:rPr lang="en-US" sz="2400" dirty="0"/>
              <a:t> format. UTC times SHOULD be used rather than local times. </a:t>
            </a:r>
          </a:p>
          <a:p>
            <a:endParaRPr lang="en-US" sz="2400" dirty="0" smtClean="0"/>
          </a:p>
          <a:p>
            <a:endParaRPr lang="en-US" sz="2400" dirty="0"/>
          </a:p>
          <a:p>
            <a:endParaRPr lang="en-US" sz="24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102072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Simple </a:t>
            </a:r>
            <a:r>
              <a:rPr lang="en-US" dirty="0" err="1" smtClean="0"/>
              <a:t>RelaxNG</a:t>
            </a:r>
            <a:r>
              <a:rPr lang="en-US" dirty="0" smtClean="0"/>
              <a:t> Example</a:t>
            </a:r>
            <a:br>
              <a:rPr lang="en-US" dirty="0" smtClean="0"/>
            </a:br>
            <a:r>
              <a:rPr lang="en-US" sz="2000" dirty="0" smtClean="0"/>
              <a:t>(From </a:t>
            </a:r>
            <a:r>
              <a:rPr lang="en-US" sz="2000" dirty="0" err="1" smtClean="0"/>
              <a:t>IBM.com</a:t>
            </a:r>
            <a:r>
              <a:rPr lang="en-US" sz="2000" dirty="0" smtClean="0"/>
              <a:t> </a:t>
            </a:r>
            <a:r>
              <a:rPr lang="en-US" sz="2000" dirty="0" smtClean="0"/>
              <a:t>Developers: XML </a:t>
            </a:r>
            <a:r>
              <a:rPr lang="en-US" sz="2000" dirty="0" smtClean="0"/>
              <a:t>Matters) </a:t>
            </a:r>
            <a:endParaRPr lang="en-US" sz="2000" dirty="0"/>
          </a:p>
        </p:txBody>
      </p:sp>
      <p:sp>
        <p:nvSpPr>
          <p:cNvPr id="3" name="Content Placeholder 2"/>
          <p:cNvSpPr>
            <a:spLocks noGrp="1"/>
          </p:cNvSpPr>
          <p:nvPr>
            <p:ph idx="1"/>
          </p:nvPr>
        </p:nvSpPr>
        <p:spPr>
          <a:xfrm>
            <a:off x="381000" y="1066800"/>
            <a:ext cx="8229600" cy="4800600"/>
          </a:xfrm>
        </p:spPr>
        <p:txBody>
          <a:bodyPr/>
          <a:lstStyle/>
          <a:p>
            <a:r>
              <a:rPr lang="en-US" sz="2000" dirty="0"/>
              <a:t>Listing </a:t>
            </a:r>
            <a:r>
              <a:rPr lang="en-US" sz="2000" dirty="0" smtClean="0"/>
              <a:t>3:  A </a:t>
            </a:r>
            <a:r>
              <a:rPr lang="en-US" sz="2000" dirty="0"/>
              <a:t>context-free compact syntax </a:t>
            </a:r>
            <a:r>
              <a:rPr lang="en-US" sz="2000" dirty="0" smtClean="0"/>
              <a:t>schema</a:t>
            </a:r>
          </a:p>
          <a:p>
            <a:endParaRPr lang="en-US" sz="2000" dirty="0"/>
          </a:p>
          <a:p>
            <a:pPr marL="0" indent="0">
              <a:buNone/>
            </a:pPr>
            <a:r>
              <a:rPr lang="en-US" sz="2000" dirty="0" smtClean="0"/>
              <a:t># A library patron example </a:t>
            </a:r>
          </a:p>
          <a:p>
            <a:pPr marL="0" indent="0">
              <a:buNone/>
            </a:pPr>
            <a:r>
              <a:rPr lang="en-US" sz="2000" dirty="0" smtClean="0"/>
              <a:t>default namespace = "http://</a:t>
            </a:r>
            <a:r>
              <a:rPr lang="en-US" sz="2000" dirty="0" err="1" smtClean="0"/>
              <a:t>some.other.url</a:t>
            </a:r>
            <a:r>
              <a:rPr lang="en-US" sz="2000" dirty="0" smtClean="0"/>
              <a:t>/ns" </a:t>
            </a:r>
          </a:p>
          <a:p>
            <a:pPr marL="0" indent="0">
              <a:buNone/>
            </a:pPr>
            <a:r>
              <a:rPr lang="en-US" sz="2000" dirty="0" smtClean="0"/>
              <a:t>namespace foo = "http://</a:t>
            </a:r>
            <a:r>
              <a:rPr lang="en-US" sz="2000" dirty="0" err="1" smtClean="0"/>
              <a:t>home.of.foo</a:t>
            </a:r>
            <a:r>
              <a:rPr lang="en-US" sz="2000" dirty="0" smtClean="0"/>
              <a:t>/ns" </a:t>
            </a:r>
          </a:p>
          <a:p>
            <a:pPr marL="0" indent="0">
              <a:buNone/>
            </a:pPr>
            <a:r>
              <a:rPr lang="en-US" sz="2000" dirty="0" err="1" smtClean="0"/>
              <a:t>datatypes</a:t>
            </a:r>
            <a:r>
              <a:rPr lang="en-US" sz="2000" dirty="0" smtClean="0"/>
              <a:t> </a:t>
            </a:r>
            <a:r>
              <a:rPr lang="en-US" sz="2000" dirty="0" err="1" smtClean="0"/>
              <a:t>xsd</a:t>
            </a:r>
            <a:r>
              <a:rPr lang="en-US" sz="2000" dirty="0" smtClean="0"/>
              <a:t> = "http://www.w3.org/2001/</a:t>
            </a:r>
            <a:r>
              <a:rPr lang="en-US" sz="2000" dirty="0" err="1" smtClean="0"/>
              <a:t>XMLSchema-datatypes</a:t>
            </a:r>
            <a:r>
              <a:rPr lang="en-US" sz="2000" dirty="0" smtClean="0"/>
              <a:t>" </a:t>
            </a:r>
          </a:p>
          <a:p>
            <a:pPr marL="0" indent="0">
              <a:buNone/>
            </a:pPr>
            <a:endParaRPr lang="en-US" sz="2000" dirty="0" smtClean="0"/>
          </a:p>
          <a:p>
            <a:pPr marL="0" indent="0">
              <a:buNone/>
            </a:pPr>
            <a:r>
              <a:rPr lang="en-US" sz="2000" dirty="0" smtClean="0"/>
              <a:t>## Annotation here </a:t>
            </a:r>
          </a:p>
          <a:p>
            <a:pPr marL="0" indent="0">
              <a:buNone/>
            </a:pPr>
            <a:r>
              <a:rPr lang="en-US" sz="2000" dirty="0" smtClean="0"/>
              <a:t>start = patron </a:t>
            </a:r>
          </a:p>
          <a:p>
            <a:pPr marL="0" indent="0">
              <a:buNone/>
            </a:pPr>
            <a:r>
              <a:rPr lang="en-US" sz="2000" dirty="0" smtClean="0"/>
              <a:t>patron = name &amp; id-</a:t>
            </a:r>
            <a:r>
              <a:rPr lang="en-US" sz="2000" dirty="0" err="1" smtClean="0"/>
              <a:t>num</a:t>
            </a:r>
            <a:r>
              <a:rPr lang="en-US" sz="2000" dirty="0" smtClean="0"/>
              <a:t> &amp; book </a:t>
            </a:r>
          </a:p>
          <a:p>
            <a:pPr marL="0" indent="0">
              <a:buNone/>
            </a:pPr>
            <a:r>
              <a:rPr lang="en-US" sz="2000" dirty="0" smtClean="0"/>
              <a:t>name = element name { </a:t>
            </a:r>
            <a:r>
              <a:rPr lang="en-US" sz="2000" dirty="0" err="1" smtClean="0"/>
              <a:t>xsd:string</a:t>
            </a:r>
            <a:r>
              <a:rPr lang="en-US" sz="2000" dirty="0" smtClean="0"/>
              <a:t> { pattern = "\w{,10}" } } </a:t>
            </a:r>
          </a:p>
          <a:p>
            <a:pPr marL="0" indent="0">
              <a:buNone/>
            </a:pPr>
            <a:r>
              <a:rPr lang="en-US" sz="2000" dirty="0" smtClean="0"/>
              <a:t>id-</a:t>
            </a:r>
            <a:r>
              <a:rPr lang="en-US" sz="2000" dirty="0" err="1" smtClean="0"/>
              <a:t>num</a:t>
            </a:r>
            <a:r>
              <a:rPr lang="en-US" sz="2000" dirty="0" smtClean="0"/>
              <a:t> = element id-</a:t>
            </a:r>
            <a:r>
              <a:rPr lang="en-US" sz="2000" dirty="0" err="1" smtClean="0"/>
              <a:t>num</a:t>
            </a:r>
            <a:r>
              <a:rPr lang="en-US" sz="2000" dirty="0" smtClean="0"/>
              <a:t> { </a:t>
            </a:r>
            <a:r>
              <a:rPr lang="en-US" sz="2000" dirty="0" err="1" smtClean="0"/>
              <a:t>xsd:string</a:t>
            </a:r>
            <a:r>
              <a:rPr lang="en-US" sz="2000" dirty="0" smtClean="0"/>
              <a:t> } </a:t>
            </a:r>
          </a:p>
          <a:p>
            <a:pPr marL="0" indent="0">
              <a:buNone/>
            </a:pPr>
            <a:r>
              <a:rPr lang="en-US" sz="2000" dirty="0" smtClean="0"/>
              <a:t>book = element book </a:t>
            </a:r>
          </a:p>
          <a:p>
            <a:pPr marL="0" indent="0">
              <a:buNone/>
            </a:pPr>
            <a:r>
              <a:rPr lang="en-US" sz="2000" dirty="0"/>
              <a:t>	</a:t>
            </a:r>
            <a:r>
              <a:rPr lang="en-US" sz="2000" dirty="0" smtClean="0"/>
              <a:t>{ ( attribute </a:t>
            </a:r>
            <a:r>
              <a:rPr lang="en-US" sz="2000" dirty="0" err="1" smtClean="0"/>
              <a:t>isbn</a:t>
            </a:r>
            <a:r>
              <a:rPr lang="en-US" sz="2000" dirty="0" smtClean="0"/>
              <a:t> { text } | </a:t>
            </a:r>
          </a:p>
          <a:p>
            <a:pPr marL="0" indent="0">
              <a:buNone/>
            </a:pPr>
            <a:r>
              <a:rPr lang="en-US" sz="2000" dirty="0"/>
              <a:t>	</a:t>
            </a:r>
            <a:r>
              <a:rPr lang="en-US" sz="2000" dirty="0" smtClean="0"/>
              <a:t>attribute title { text } | </a:t>
            </a:r>
          </a:p>
          <a:p>
            <a:pPr marL="0" indent="0">
              <a:buNone/>
            </a:pPr>
            <a:r>
              <a:rPr lang="en-US" sz="2000" dirty="0"/>
              <a:t>	</a:t>
            </a:r>
            <a:r>
              <a:rPr lang="en-US" sz="2000" dirty="0" smtClean="0"/>
              <a:t>attribute anonymous { empty }) }*</a:t>
            </a:r>
          </a:p>
          <a:p>
            <a:endParaRPr lang="en-US" sz="20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323752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000" dirty="0"/>
              <a:t>XML </a:t>
            </a:r>
            <a:r>
              <a:rPr lang="en-US" sz="2000" dirty="0" smtClean="0"/>
              <a:t>Schema version of Simple </a:t>
            </a:r>
            <a:r>
              <a:rPr lang="en-US" sz="2000" dirty="0" err="1"/>
              <a:t>RelaxNG</a:t>
            </a:r>
            <a:r>
              <a:rPr lang="en-US" sz="2000" dirty="0"/>
              <a:t> </a:t>
            </a:r>
            <a:r>
              <a:rPr lang="en-US" sz="2000" dirty="0" smtClean="0"/>
              <a:t>Example </a:t>
            </a:r>
            <a:r>
              <a:rPr lang="en-US" sz="2400" dirty="0" smtClean="0"/>
              <a:t/>
            </a:r>
            <a:br>
              <a:rPr lang="en-US" sz="2400" dirty="0" smtClean="0"/>
            </a:br>
            <a:r>
              <a:rPr lang="en-US" sz="1800" dirty="0" smtClean="0"/>
              <a:t>(</a:t>
            </a:r>
            <a:r>
              <a:rPr lang="en-US" sz="1800" dirty="0"/>
              <a:t>From </a:t>
            </a:r>
            <a:r>
              <a:rPr lang="en-US" sz="1800" dirty="0" err="1"/>
              <a:t>IBM.com</a:t>
            </a:r>
            <a:r>
              <a:rPr lang="en-US" sz="1800" dirty="0"/>
              <a:t> </a:t>
            </a:r>
            <a:r>
              <a:rPr lang="en-US" sz="1800" dirty="0" smtClean="0"/>
              <a:t>Developers: XML </a:t>
            </a:r>
            <a:r>
              <a:rPr lang="en-US" sz="1800" dirty="0"/>
              <a:t>Matters) </a:t>
            </a:r>
          </a:p>
        </p:txBody>
      </p:sp>
      <p:sp>
        <p:nvSpPr>
          <p:cNvPr id="3" name="Content Placeholder 2"/>
          <p:cNvSpPr>
            <a:spLocks noGrp="1"/>
          </p:cNvSpPr>
          <p:nvPr>
            <p:ph idx="1"/>
          </p:nvPr>
        </p:nvSpPr>
        <p:spPr>
          <a:xfrm>
            <a:off x="457200" y="990600"/>
            <a:ext cx="8229600" cy="5410200"/>
          </a:xfrm>
        </p:spPr>
        <p:txBody>
          <a:bodyPr/>
          <a:lstStyle/>
          <a:p>
            <a:pPr marL="0" indent="0">
              <a:buNone/>
            </a:pPr>
            <a:r>
              <a:rPr lang="en-US" sz="1600" dirty="0"/>
              <a:t>&lt;?xml version="1.0" encoding="UTF-8"?&gt; </a:t>
            </a:r>
            <a:endParaRPr lang="en-US" sz="1600" dirty="0" smtClean="0"/>
          </a:p>
          <a:p>
            <a:pPr marL="0" indent="0">
              <a:buNone/>
            </a:pPr>
            <a:r>
              <a:rPr lang="en-US" sz="1600" dirty="0" smtClean="0"/>
              <a:t>&lt;</a:t>
            </a:r>
            <a:r>
              <a:rPr lang="en-US" sz="1600" dirty="0"/>
              <a:t>!-- A library patron example --&gt; </a:t>
            </a:r>
            <a:endParaRPr lang="en-US" sz="1600" dirty="0" smtClean="0"/>
          </a:p>
          <a:p>
            <a:pPr marL="0" indent="0">
              <a:buNone/>
            </a:pPr>
            <a:r>
              <a:rPr lang="en-US" sz="1600" dirty="0"/>
              <a:t>&lt;grammar </a:t>
            </a:r>
            <a:r>
              <a:rPr lang="en-US" sz="1600" dirty="0" err="1"/>
              <a:t>xmlns</a:t>
            </a:r>
            <a:r>
              <a:rPr lang="en-US" sz="1600" dirty="0" smtClean="0"/>
              <a:t>=</a:t>
            </a:r>
            <a:r>
              <a:rPr lang="en-US" sz="1600" dirty="0" smtClean="0">
                <a:hlinkClick r:id="rId2"/>
              </a:rPr>
              <a:t>http</a:t>
            </a:r>
            <a:r>
              <a:rPr lang="en-US" sz="1600" dirty="0">
                <a:hlinkClick r:id="rId2"/>
              </a:rPr>
              <a:t>://relaxng/ns/structure/</a:t>
            </a:r>
            <a:r>
              <a:rPr lang="en-US" sz="1600" dirty="0" smtClean="0">
                <a:hlinkClick r:id="rId2"/>
              </a:rPr>
              <a:t>1.0</a:t>
            </a:r>
            <a:r>
              <a:rPr lang="en-US" sz="1600" dirty="0" smtClean="0"/>
              <a:t> </a:t>
            </a:r>
          </a:p>
          <a:p>
            <a:pPr marL="0" indent="0">
              <a:buNone/>
            </a:pPr>
            <a:r>
              <a:rPr lang="en-US" sz="1600" dirty="0"/>
              <a:t>	</a:t>
            </a:r>
            <a:r>
              <a:rPr lang="en-US" sz="1600" dirty="0" smtClean="0"/>
              <a:t>ns</a:t>
            </a:r>
            <a:r>
              <a:rPr lang="en-US" sz="1600" dirty="0"/>
              <a:t>="http://</a:t>
            </a:r>
            <a:r>
              <a:rPr lang="en-US" sz="1600" dirty="0" err="1"/>
              <a:t>some.other.url</a:t>
            </a:r>
            <a:r>
              <a:rPr lang="en-US" sz="1600" dirty="0"/>
              <a:t>/ns" </a:t>
            </a:r>
            <a:endParaRPr lang="en-US" sz="1600" dirty="0" smtClean="0"/>
          </a:p>
          <a:p>
            <a:pPr marL="0" indent="0">
              <a:buNone/>
            </a:pPr>
            <a:r>
              <a:rPr lang="en-US" sz="1600" dirty="0" smtClean="0"/>
              <a:t>	</a:t>
            </a:r>
            <a:r>
              <a:rPr lang="en-US" sz="1600" dirty="0" err="1" smtClean="0"/>
              <a:t>datatypeLibrary</a:t>
            </a:r>
            <a:r>
              <a:rPr lang="en-US" sz="1600" dirty="0"/>
              <a:t>="http://www.w3.org/2001/</a:t>
            </a:r>
            <a:r>
              <a:rPr lang="en-US" sz="1600" dirty="0" err="1"/>
              <a:t>XMLSchema-datatypes</a:t>
            </a:r>
            <a:r>
              <a:rPr lang="en-US" sz="1600" dirty="0"/>
              <a:t>" </a:t>
            </a:r>
            <a:endParaRPr lang="en-US" sz="1600" dirty="0" smtClean="0"/>
          </a:p>
          <a:p>
            <a:pPr marL="0" indent="0">
              <a:buNone/>
            </a:pPr>
            <a:r>
              <a:rPr lang="en-US" sz="1600" dirty="0" smtClean="0"/>
              <a:t>	</a:t>
            </a:r>
            <a:r>
              <a:rPr lang="en-US" sz="1600" dirty="0" err="1" smtClean="0"/>
              <a:t>xmlns:a</a:t>
            </a:r>
            <a:r>
              <a:rPr lang="en-US" sz="1600" dirty="0"/>
              <a:t>="http://</a:t>
            </a:r>
            <a:r>
              <a:rPr lang="en-US" sz="1600" dirty="0" err="1"/>
              <a:t>relaxng.org</a:t>
            </a:r>
            <a:r>
              <a:rPr lang="en-US" sz="1600" dirty="0"/>
              <a:t>/ns/compatibility/annotations/1.0" </a:t>
            </a:r>
            <a:endParaRPr lang="en-US" sz="1600" dirty="0" smtClean="0"/>
          </a:p>
          <a:p>
            <a:pPr marL="0" indent="0">
              <a:buNone/>
            </a:pPr>
            <a:r>
              <a:rPr lang="en-US" sz="1600" dirty="0" smtClean="0"/>
              <a:t>	</a:t>
            </a:r>
            <a:r>
              <a:rPr lang="en-US" sz="1600" dirty="0" err="1" smtClean="0"/>
              <a:t>xmlns:foo</a:t>
            </a:r>
            <a:r>
              <a:rPr lang="en-US" sz="1600" dirty="0"/>
              <a:t>="http://</a:t>
            </a:r>
            <a:r>
              <a:rPr lang="en-US" sz="1600" dirty="0" err="1"/>
              <a:t>home.of.foo</a:t>
            </a:r>
            <a:r>
              <a:rPr lang="en-US" sz="1600" dirty="0"/>
              <a:t>/ns"&gt; </a:t>
            </a:r>
            <a:endParaRPr lang="en-US" sz="1600" dirty="0" smtClean="0"/>
          </a:p>
          <a:p>
            <a:pPr marL="0" indent="0">
              <a:buNone/>
            </a:pPr>
            <a:r>
              <a:rPr lang="en-US" sz="1600" dirty="0"/>
              <a:t>&lt;</a:t>
            </a:r>
            <a:r>
              <a:rPr lang="en-US" sz="1600" dirty="0" err="1"/>
              <a:t>a:documentation</a:t>
            </a:r>
            <a:r>
              <a:rPr lang="en-US" sz="1600" dirty="0"/>
              <a:t>&gt;Annotation here&lt;/</a:t>
            </a:r>
            <a:r>
              <a:rPr lang="en-US" sz="1600" dirty="0" err="1"/>
              <a:t>a:documentation</a:t>
            </a:r>
            <a:r>
              <a:rPr lang="en-US" sz="1600" dirty="0"/>
              <a:t>&gt; </a:t>
            </a:r>
            <a:endParaRPr lang="en-US" sz="1600" dirty="0" smtClean="0"/>
          </a:p>
          <a:p>
            <a:pPr marL="0" indent="0">
              <a:buNone/>
            </a:pPr>
            <a:r>
              <a:rPr lang="en-US" sz="1600" dirty="0" smtClean="0"/>
              <a:t>&lt;</a:t>
            </a:r>
            <a:r>
              <a:rPr lang="en-US" sz="1600" dirty="0"/>
              <a:t>start&gt;&lt;ref name="patron"/&gt;&lt;/start&gt;</a:t>
            </a:r>
            <a:br>
              <a:rPr lang="en-US" sz="1600" dirty="0"/>
            </a:br>
            <a:r>
              <a:rPr lang="en-US" sz="1600" dirty="0"/>
              <a:t>&lt;define name="patron"&gt; </a:t>
            </a:r>
            <a:endParaRPr lang="en-US" sz="1600" dirty="0" smtClean="0"/>
          </a:p>
          <a:p>
            <a:pPr marL="0" indent="0">
              <a:buNone/>
            </a:pPr>
            <a:r>
              <a:rPr lang="en-US" sz="1600" dirty="0"/>
              <a:t> </a:t>
            </a:r>
            <a:r>
              <a:rPr lang="en-US" sz="1600" dirty="0" smtClean="0"/>
              <a:t>  &lt;</a:t>
            </a:r>
            <a:r>
              <a:rPr lang="en-US" sz="1600" dirty="0"/>
              <a:t>interleave&gt;</a:t>
            </a:r>
            <a:br>
              <a:rPr lang="en-US" sz="1600" dirty="0"/>
            </a:br>
            <a:r>
              <a:rPr lang="en-US" sz="1600" dirty="0" smtClean="0"/>
              <a:t>      &lt;</a:t>
            </a:r>
            <a:r>
              <a:rPr lang="en-US" sz="1600" dirty="0"/>
              <a:t>ref name="name"/&gt; </a:t>
            </a:r>
            <a:endParaRPr lang="en-US" sz="1600" dirty="0" smtClean="0"/>
          </a:p>
          <a:p>
            <a:pPr marL="0" indent="0">
              <a:buNone/>
            </a:pPr>
            <a:r>
              <a:rPr lang="en-US" sz="1600" dirty="0"/>
              <a:t> </a:t>
            </a:r>
            <a:r>
              <a:rPr lang="en-US" sz="1600" dirty="0" smtClean="0"/>
              <a:t>     &lt;</a:t>
            </a:r>
            <a:r>
              <a:rPr lang="en-US" sz="1600" dirty="0"/>
              <a:t>ref name="id-</a:t>
            </a:r>
            <a:r>
              <a:rPr lang="en-US" sz="1600" dirty="0" err="1"/>
              <a:t>num</a:t>
            </a:r>
            <a:r>
              <a:rPr lang="en-US" sz="1600" dirty="0"/>
              <a:t>"/&gt; </a:t>
            </a:r>
            <a:endParaRPr lang="en-US" sz="1600" dirty="0" smtClean="0"/>
          </a:p>
          <a:p>
            <a:pPr marL="0" indent="0">
              <a:buNone/>
            </a:pPr>
            <a:r>
              <a:rPr lang="en-US" sz="1600" dirty="0"/>
              <a:t> </a:t>
            </a:r>
            <a:r>
              <a:rPr lang="en-US" sz="1600" dirty="0" smtClean="0"/>
              <a:t>     &lt;</a:t>
            </a:r>
            <a:r>
              <a:rPr lang="en-US" sz="1600" dirty="0"/>
              <a:t>ref name="book"/&gt; </a:t>
            </a:r>
            <a:endParaRPr lang="en-US" sz="1600" dirty="0" smtClean="0"/>
          </a:p>
          <a:p>
            <a:pPr marL="0" indent="0">
              <a:buNone/>
            </a:pPr>
            <a:r>
              <a:rPr lang="en-US" sz="1600" dirty="0" smtClean="0"/>
              <a:t>   &lt;</a:t>
            </a:r>
            <a:r>
              <a:rPr lang="en-US" sz="1600" dirty="0"/>
              <a:t>/interleave&gt; &lt;/define&gt;</a:t>
            </a:r>
            <a:br>
              <a:rPr lang="en-US" sz="1600" dirty="0"/>
            </a:br>
            <a:r>
              <a:rPr lang="en-US" sz="1600" dirty="0"/>
              <a:t>&lt;define name="name"&gt; </a:t>
            </a:r>
            <a:endParaRPr lang="en-US" sz="1600" dirty="0" smtClean="0"/>
          </a:p>
          <a:p>
            <a:pPr marL="0" indent="0">
              <a:buNone/>
            </a:pPr>
            <a:r>
              <a:rPr lang="en-US" sz="1600" dirty="0" smtClean="0"/>
              <a:t>   &lt;</a:t>
            </a:r>
            <a:r>
              <a:rPr lang="en-US" sz="1600" dirty="0"/>
              <a:t>element name="name"&gt; </a:t>
            </a:r>
            <a:endParaRPr lang="en-US" sz="1600" dirty="0" smtClean="0"/>
          </a:p>
          <a:p>
            <a:pPr marL="0" indent="0">
              <a:buNone/>
            </a:pPr>
            <a:r>
              <a:rPr lang="en-US" sz="1600" dirty="0"/>
              <a:t> </a:t>
            </a:r>
            <a:r>
              <a:rPr lang="en-US" sz="1600" dirty="0" smtClean="0"/>
              <a:t>     &lt;</a:t>
            </a:r>
            <a:r>
              <a:rPr lang="en-US" sz="1600" dirty="0"/>
              <a:t>data type="string"/&gt; </a:t>
            </a:r>
            <a:endParaRPr lang="en-US" sz="1600" dirty="0" smtClean="0"/>
          </a:p>
          <a:p>
            <a:pPr marL="0" indent="0">
              <a:buNone/>
            </a:pPr>
            <a:r>
              <a:rPr lang="en-US" sz="1600" dirty="0" smtClean="0"/>
              <a:t>         &lt;</a:t>
            </a:r>
            <a:r>
              <a:rPr lang="en-US" sz="1600" dirty="0" err="1"/>
              <a:t>param</a:t>
            </a:r>
            <a:r>
              <a:rPr lang="en-US" sz="1600" dirty="0"/>
              <a:t> name="</a:t>
            </a:r>
            <a:r>
              <a:rPr lang="en-US" sz="1600" dirty="0" smtClean="0"/>
              <a:t>pattern”&gt;</a:t>
            </a:r>
            <a:r>
              <a:rPr lang="pl-PL" sz="1600" dirty="0"/>
              <a:t>\w{,10</a:t>
            </a:r>
            <a:r>
              <a:rPr lang="pl-PL" sz="1600" dirty="0" smtClean="0"/>
              <a:t>}</a:t>
            </a:r>
            <a:r>
              <a:rPr lang="en-US" sz="1600" dirty="0" smtClean="0"/>
              <a:t>&lt;</a:t>
            </a:r>
            <a:r>
              <a:rPr lang="en-US" sz="1600" dirty="0"/>
              <a:t>/</a:t>
            </a:r>
            <a:r>
              <a:rPr lang="en-US" sz="1600" dirty="0" err="1"/>
              <a:t>param</a:t>
            </a:r>
            <a:r>
              <a:rPr lang="en-US" sz="1600" dirty="0" smtClean="0"/>
              <a:t>&gt;</a:t>
            </a:r>
          </a:p>
          <a:p>
            <a:pPr marL="0" indent="0">
              <a:buNone/>
            </a:pPr>
            <a:r>
              <a:rPr lang="en-US" sz="1600" dirty="0" smtClean="0"/>
              <a:t>      &lt;/data&gt; </a:t>
            </a:r>
          </a:p>
          <a:p>
            <a:pPr marL="0" indent="0">
              <a:buNone/>
            </a:pPr>
            <a:r>
              <a:rPr lang="en-US" sz="1600" dirty="0" smtClean="0"/>
              <a:t>   &lt;/element&gt; </a:t>
            </a:r>
          </a:p>
          <a:p>
            <a:pPr marL="0" indent="0">
              <a:buNone/>
            </a:pPr>
            <a:r>
              <a:rPr lang="en-US" sz="1600" dirty="0" smtClean="0"/>
              <a:t>&lt;/define&gt;</a:t>
            </a:r>
            <a:br>
              <a:rPr lang="en-US" sz="1600" dirty="0" smtClean="0"/>
            </a:br>
            <a:r>
              <a:rPr lang="en-US" sz="1600" dirty="0" smtClean="0"/>
              <a:t> </a:t>
            </a:r>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dirty="0" smtClean="0"/>
              <a:t>30 Sep 2009</a:t>
            </a:r>
            <a:endParaRPr lang="en-US" dirty="0"/>
          </a:p>
        </p:txBody>
      </p:sp>
    </p:spTree>
    <p:extLst>
      <p:ext uri="{BB962C8B-B14F-4D97-AF65-F5344CB8AC3E}">
        <p14:creationId xmlns:p14="http://schemas.microsoft.com/office/powerpoint/2010/main" val="294415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000" dirty="0"/>
              <a:t>XML </a:t>
            </a:r>
            <a:r>
              <a:rPr lang="en-US" sz="2000" dirty="0" smtClean="0"/>
              <a:t>Schema version of Simple </a:t>
            </a:r>
            <a:r>
              <a:rPr lang="en-US" sz="2000" dirty="0" err="1"/>
              <a:t>RelaxNG</a:t>
            </a:r>
            <a:r>
              <a:rPr lang="en-US" sz="2000" dirty="0"/>
              <a:t> </a:t>
            </a:r>
            <a:r>
              <a:rPr lang="en-US" sz="2000" dirty="0" smtClean="0"/>
              <a:t>Example </a:t>
            </a:r>
            <a:r>
              <a:rPr lang="en-US" sz="2000" dirty="0" err="1" smtClean="0"/>
              <a:t>contd</a:t>
            </a:r>
            <a:r>
              <a:rPr lang="en-US" sz="2000" dirty="0" smtClean="0"/>
              <a:t/>
            </a:r>
            <a:br>
              <a:rPr lang="en-US" sz="2000" dirty="0" smtClean="0"/>
            </a:br>
            <a:r>
              <a:rPr lang="en-US" sz="1800" dirty="0" smtClean="0"/>
              <a:t>(</a:t>
            </a:r>
            <a:r>
              <a:rPr lang="en-US" sz="1800" dirty="0"/>
              <a:t>From </a:t>
            </a:r>
            <a:r>
              <a:rPr lang="en-US" sz="1800" dirty="0" err="1"/>
              <a:t>IBM.com</a:t>
            </a:r>
            <a:r>
              <a:rPr lang="en-US" sz="1800" dirty="0"/>
              <a:t> </a:t>
            </a:r>
            <a:r>
              <a:rPr lang="en-US" sz="1800" dirty="0" err="1"/>
              <a:t>Developers,XML</a:t>
            </a:r>
            <a:r>
              <a:rPr lang="en-US" sz="1800" dirty="0"/>
              <a:t> Matters) </a:t>
            </a:r>
          </a:p>
        </p:txBody>
      </p:sp>
      <p:sp>
        <p:nvSpPr>
          <p:cNvPr id="3" name="Content Placeholder 2"/>
          <p:cNvSpPr>
            <a:spLocks noGrp="1"/>
          </p:cNvSpPr>
          <p:nvPr>
            <p:ph idx="1"/>
          </p:nvPr>
        </p:nvSpPr>
        <p:spPr>
          <a:xfrm>
            <a:off x="457200" y="990600"/>
            <a:ext cx="8229600" cy="5638800"/>
          </a:xfrm>
        </p:spPr>
        <p:txBody>
          <a:bodyPr/>
          <a:lstStyle/>
          <a:p>
            <a:pPr marL="0" indent="0">
              <a:buNone/>
            </a:pPr>
            <a:r>
              <a:rPr lang="en-US" sz="1600" dirty="0" smtClean="0"/>
              <a:t>&lt;</a:t>
            </a:r>
            <a:r>
              <a:rPr lang="en-US" sz="1600" dirty="0"/>
              <a:t>define name="id-</a:t>
            </a:r>
            <a:r>
              <a:rPr lang="en-US" sz="1600" dirty="0" err="1"/>
              <a:t>num</a:t>
            </a:r>
            <a:r>
              <a:rPr lang="en-US" sz="1600" dirty="0"/>
              <a:t>"&gt; </a:t>
            </a:r>
            <a:endParaRPr lang="en-US" sz="1600" dirty="0" smtClean="0"/>
          </a:p>
          <a:p>
            <a:pPr marL="0" indent="0">
              <a:buNone/>
            </a:pPr>
            <a:r>
              <a:rPr lang="en-US" sz="1600" dirty="0" smtClean="0"/>
              <a:t>   &lt;</a:t>
            </a:r>
            <a:r>
              <a:rPr lang="en-US" sz="1600" dirty="0"/>
              <a:t>element name="id-</a:t>
            </a:r>
            <a:r>
              <a:rPr lang="en-US" sz="1600" dirty="0" err="1"/>
              <a:t>num</a:t>
            </a:r>
            <a:r>
              <a:rPr lang="en-US" sz="1600" dirty="0"/>
              <a:t>"&gt; </a:t>
            </a:r>
            <a:endParaRPr lang="en-US" sz="1600" dirty="0" smtClean="0"/>
          </a:p>
          <a:p>
            <a:pPr marL="0" indent="0">
              <a:buNone/>
            </a:pPr>
            <a:r>
              <a:rPr lang="en-US" sz="1600" dirty="0"/>
              <a:t> </a:t>
            </a:r>
            <a:r>
              <a:rPr lang="en-US" sz="1600" dirty="0" smtClean="0"/>
              <a:t>     &lt;</a:t>
            </a:r>
            <a:r>
              <a:rPr lang="en-US" sz="1600" dirty="0"/>
              <a:t>data type="string"/&gt; </a:t>
            </a:r>
            <a:endParaRPr lang="en-US" sz="1600" dirty="0" smtClean="0"/>
          </a:p>
          <a:p>
            <a:pPr marL="0" indent="0">
              <a:buNone/>
            </a:pPr>
            <a:r>
              <a:rPr lang="en-US" sz="1600" dirty="0" smtClean="0"/>
              <a:t>   &lt;</a:t>
            </a:r>
            <a:r>
              <a:rPr lang="en-US" sz="1600" dirty="0"/>
              <a:t>/element&gt; </a:t>
            </a:r>
            <a:endParaRPr lang="en-US" sz="1600" dirty="0" smtClean="0"/>
          </a:p>
          <a:p>
            <a:pPr marL="0" indent="0">
              <a:buNone/>
            </a:pPr>
            <a:r>
              <a:rPr lang="en-US" sz="1600" dirty="0" smtClean="0"/>
              <a:t>&lt;</a:t>
            </a:r>
            <a:r>
              <a:rPr lang="en-US" sz="1600" dirty="0"/>
              <a:t>/define&gt;</a:t>
            </a:r>
            <a:br>
              <a:rPr lang="en-US" sz="1600" dirty="0"/>
            </a:br>
            <a:r>
              <a:rPr lang="en-US" sz="1600" dirty="0"/>
              <a:t>&lt;define name="book"&gt; </a:t>
            </a:r>
            <a:endParaRPr lang="en-US" sz="1600" dirty="0" smtClean="0"/>
          </a:p>
          <a:p>
            <a:pPr marL="0" indent="0">
              <a:buNone/>
            </a:pPr>
            <a:r>
              <a:rPr lang="en-US" sz="1600" dirty="0" smtClean="0"/>
              <a:t>   &lt;</a:t>
            </a:r>
            <a:r>
              <a:rPr lang="en-US" sz="1600" dirty="0" err="1"/>
              <a:t>zeroOrMore</a:t>
            </a:r>
            <a:r>
              <a:rPr lang="en-US" sz="1600" dirty="0"/>
              <a:t>&gt;</a:t>
            </a:r>
            <a:br>
              <a:rPr lang="en-US" sz="1600" dirty="0"/>
            </a:br>
            <a:r>
              <a:rPr lang="en-US" sz="1600" dirty="0" smtClean="0"/>
              <a:t>      &lt;</a:t>
            </a:r>
            <a:r>
              <a:rPr lang="en-US" sz="1600" dirty="0"/>
              <a:t>element name="book"&gt; </a:t>
            </a:r>
            <a:endParaRPr lang="en-US" sz="1600" dirty="0" smtClean="0"/>
          </a:p>
          <a:p>
            <a:pPr marL="0" indent="0">
              <a:buNone/>
            </a:pPr>
            <a:r>
              <a:rPr lang="en-US" sz="1600" dirty="0" smtClean="0"/>
              <a:t>          &lt;</a:t>
            </a:r>
            <a:r>
              <a:rPr lang="en-US" sz="1600" dirty="0"/>
              <a:t>choice&gt;</a:t>
            </a:r>
            <a:br>
              <a:rPr lang="en-US" sz="1600" dirty="0"/>
            </a:br>
            <a:r>
              <a:rPr lang="en-US" sz="1600" dirty="0" smtClean="0"/>
              <a:t>            &lt;</a:t>
            </a:r>
            <a:r>
              <a:rPr lang="en-US" sz="1600" dirty="0"/>
              <a:t>attribute name="</a:t>
            </a:r>
            <a:r>
              <a:rPr lang="en-US" sz="1600" dirty="0" err="1"/>
              <a:t>isbn</a:t>
            </a:r>
            <a:r>
              <a:rPr lang="en-US" sz="1600" dirty="0"/>
              <a:t>"/&gt; </a:t>
            </a:r>
            <a:endParaRPr lang="en-US" sz="1600" dirty="0" smtClean="0"/>
          </a:p>
          <a:p>
            <a:pPr marL="0" indent="0">
              <a:buNone/>
            </a:pPr>
            <a:r>
              <a:rPr lang="en-US" sz="1600" dirty="0"/>
              <a:t> </a:t>
            </a:r>
            <a:r>
              <a:rPr lang="en-US" sz="1600" dirty="0" smtClean="0"/>
              <a:t>           &lt;</a:t>
            </a:r>
            <a:r>
              <a:rPr lang="en-US" sz="1600" dirty="0"/>
              <a:t>attribute name="title"/&gt; </a:t>
            </a:r>
            <a:endParaRPr lang="en-US" sz="1600" dirty="0" smtClean="0"/>
          </a:p>
          <a:p>
            <a:pPr marL="0" indent="0">
              <a:buNone/>
            </a:pPr>
            <a:r>
              <a:rPr lang="en-US" sz="1600" dirty="0"/>
              <a:t> </a:t>
            </a:r>
            <a:r>
              <a:rPr lang="en-US" sz="1600" dirty="0" smtClean="0"/>
              <a:t>           &lt;</a:t>
            </a:r>
            <a:r>
              <a:rPr lang="en-US" sz="1600" dirty="0"/>
              <a:t>attribute name="anonymous"&gt; </a:t>
            </a:r>
            <a:endParaRPr lang="en-US" sz="1600" dirty="0" smtClean="0"/>
          </a:p>
          <a:p>
            <a:pPr marL="0" indent="0">
              <a:buNone/>
            </a:pPr>
            <a:r>
              <a:rPr lang="en-US" sz="1600" dirty="0" smtClean="0"/>
              <a:t>            &lt;</a:t>
            </a:r>
            <a:r>
              <a:rPr lang="en-US" sz="1600" dirty="0"/>
              <a:t>empty/&gt; </a:t>
            </a:r>
            <a:endParaRPr lang="en-US" sz="1600" dirty="0" smtClean="0"/>
          </a:p>
          <a:p>
            <a:pPr marL="0" indent="0">
              <a:buNone/>
            </a:pPr>
            <a:r>
              <a:rPr lang="en-US" sz="1600" dirty="0"/>
              <a:t> </a:t>
            </a:r>
            <a:r>
              <a:rPr lang="en-US" sz="1600" dirty="0" smtClean="0"/>
              <a:t>           &lt;</a:t>
            </a:r>
            <a:r>
              <a:rPr lang="en-US" sz="1600" dirty="0"/>
              <a:t>/attribute&gt; </a:t>
            </a:r>
            <a:endParaRPr lang="en-US" sz="1600" dirty="0" smtClean="0"/>
          </a:p>
          <a:p>
            <a:pPr marL="0" indent="0">
              <a:buNone/>
            </a:pPr>
            <a:r>
              <a:rPr lang="en-US" sz="1600" dirty="0" smtClean="0"/>
              <a:t>         &lt;</a:t>
            </a:r>
            <a:r>
              <a:rPr lang="en-US" sz="1600" dirty="0"/>
              <a:t>/choice&gt; </a:t>
            </a:r>
            <a:endParaRPr lang="en-US" sz="1600" dirty="0" smtClean="0"/>
          </a:p>
          <a:p>
            <a:pPr marL="0" indent="0">
              <a:buNone/>
            </a:pPr>
            <a:r>
              <a:rPr lang="en-US" sz="1600" dirty="0"/>
              <a:t> </a:t>
            </a:r>
            <a:r>
              <a:rPr lang="en-US" sz="1600" dirty="0" smtClean="0"/>
              <a:t>     &lt;</a:t>
            </a:r>
            <a:r>
              <a:rPr lang="en-US" sz="1600" dirty="0"/>
              <a:t>/element&gt; </a:t>
            </a:r>
            <a:endParaRPr lang="en-US" sz="1600" dirty="0" smtClean="0"/>
          </a:p>
          <a:p>
            <a:pPr marL="0" indent="0">
              <a:buNone/>
            </a:pPr>
            <a:r>
              <a:rPr lang="en-US" sz="1600" dirty="0" smtClean="0"/>
              <a:t>   &lt;</a:t>
            </a:r>
            <a:r>
              <a:rPr lang="en-US" sz="1600" dirty="0"/>
              <a:t>/</a:t>
            </a:r>
            <a:r>
              <a:rPr lang="en-US" sz="1600" dirty="0" err="1"/>
              <a:t>zeroOrMore</a:t>
            </a:r>
            <a:r>
              <a:rPr lang="en-US" sz="1600" dirty="0"/>
              <a:t>&gt; </a:t>
            </a:r>
            <a:endParaRPr lang="en-US" sz="1600" dirty="0" smtClean="0"/>
          </a:p>
          <a:p>
            <a:pPr marL="0" indent="0">
              <a:buNone/>
            </a:pPr>
            <a:r>
              <a:rPr lang="en-US" sz="1600" dirty="0" smtClean="0"/>
              <a:t>&lt;</a:t>
            </a:r>
            <a:r>
              <a:rPr lang="en-US" sz="1600" dirty="0"/>
              <a:t>/define&gt; </a:t>
            </a:r>
            <a:endParaRPr lang="en-US" sz="1600" dirty="0" smtClean="0"/>
          </a:p>
          <a:p>
            <a:pPr marL="0" indent="0">
              <a:buNone/>
            </a:pPr>
            <a:r>
              <a:rPr lang="en-US" sz="1600" dirty="0"/>
              <a:t>&lt;/grammar&gt; </a:t>
            </a:r>
            <a:endParaRPr lang="en-US" sz="1600" dirty="0" smtClean="0"/>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78950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30 Sep 2009</a:t>
            </a:r>
          </a:p>
        </p:txBody>
      </p:sp>
      <p:sp>
        <p:nvSpPr>
          <p:cNvPr id="20483" name="Rectangle 2"/>
          <p:cNvSpPr>
            <a:spLocks noGrp="1" noChangeArrowheads="1"/>
          </p:cNvSpPr>
          <p:nvPr>
            <p:ph type="title"/>
          </p:nvPr>
        </p:nvSpPr>
        <p:spPr bwMode="auto">
          <a:xfrm>
            <a:off x="457200" y="122238"/>
            <a:ext cx="82296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Motivation for this </a:t>
            </a:r>
            <a:r>
              <a:rPr lang="en-US" dirty="0" smtClean="0">
                <a:latin typeface="Arial" charset="0"/>
                <a:ea typeface="ＭＳ Ｐゴシック" charset="0"/>
                <a:cs typeface="ＭＳ Ｐゴシック" charset="0"/>
              </a:rPr>
              <a:t>XML Guidelines Project</a:t>
            </a:r>
            <a:endParaRPr lang="en-US" dirty="0">
              <a:latin typeface="Arial" charset="0"/>
              <a:ea typeface="ＭＳ Ｐゴシック" charset="0"/>
              <a:cs typeface="ＭＳ Ｐゴシック" charset="0"/>
            </a:endParaRPr>
          </a:p>
        </p:txBody>
      </p:sp>
      <p:sp>
        <p:nvSpPr>
          <p:cNvPr id="20484" name="Rectangle 3"/>
          <p:cNvSpPr>
            <a:spLocks noGrp="1" noChangeArrowheads="1"/>
          </p:cNvSpPr>
          <p:nvPr>
            <p:ph type="body" idx="1"/>
          </p:nvPr>
        </p:nvSpPr>
        <p:spPr bwMode="auto">
          <a:xfrm>
            <a:off x="457200" y="762000"/>
            <a:ext cx="82296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smtClean="0">
                <a:latin typeface="Arial" charset="0"/>
                <a:ea typeface="ＭＳ Ｐゴシック" charset="0"/>
                <a:cs typeface="ＭＳ Ｐゴシック" charset="0"/>
              </a:rPr>
              <a:t>CCSDS currently has several different XML based data formats:</a:t>
            </a:r>
          </a:p>
          <a:p>
            <a:pPr lvl="1"/>
            <a:r>
              <a:rPr lang="en-US" sz="1600" dirty="0" smtClean="0">
                <a:latin typeface="Arial" charset="0"/>
                <a:ea typeface="ＭＳ Ｐゴシック" charset="0"/>
                <a:cs typeface="ＭＳ Ｐゴシック" charset="0"/>
              </a:rPr>
              <a:t>DEDSL DTD</a:t>
            </a:r>
          </a:p>
          <a:p>
            <a:pPr lvl="1"/>
            <a:r>
              <a:rPr lang="en-US" sz="1600" dirty="0" smtClean="0">
                <a:latin typeface="Arial" charset="0"/>
                <a:ea typeface="ＭＳ Ｐゴシック" charset="0"/>
                <a:cs typeface="ＭＳ Ｐゴシック" charset="0"/>
              </a:rPr>
              <a:t>NAV NDM XML</a:t>
            </a:r>
          </a:p>
          <a:p>
            <a:pPr lvl="1"/>
            <a:r>
              <a:rPr lang="en-US" sz="1600" dirty="0" smtClean="0">
                <a:latin typeface="Arial" charset="0"/>
                <a:ea typeface="ＭＳ Ｐゴシック" charset="0"/>
                <a:cs typeface="ＭＳ Ｐゴシック" charset="0"/>
              </a:rPr>
              <a:t>SM Service Package</a:t>
            </a:r>
          </a:p>
          <a:p>
            <a:pPr lvl="1"/>
            <a:r>
              <a:rPr lang="en-US" sz="1600" dirty="0" smtClean="0">
                <a:latin typeface="Arial" charset="0"/>
                <a:ea typeface="ＭＳ Ｐゴシック" charset="0"/>
                <a:cs typeface="ＭＳ Ｐゴシック" charset="0"/>
              </a:rPr>
              <a:t>SM&amp;C XTCE &amp; others</a:t>
            </a:r>
          </a:p>
          <a:p>
            <a:pPr lvl="1"/>
            <a:r>
              <a:rPr lang="en-US" sz="1600" dirty="0" smtClean="0">
                <a:latin typeface="Arial" charset="0"/>
                <a:ea typeface="ＭＳ Ｐゴシック" charset="0"/>
                <a:cs typeface="ＭＳ Ｐゴシック" charset="0"/>
              </a:rPr>
              <a:t>SOIS XTEDS</a:t>
            </a:r>
          </a:p>
          <a:p>
            <a:pPr lvl="1"/>
            <a:r>
              <a:rPr lang="en-US" sz="1600" dirty="0">
                <a:latin typeface="Arial" charset="0"/>
                <a:ea typeface="ＭＳ Ｐゴシック" charset="0"/>
                <a:cs typeface="ＭＳ Ｐゴシック" charset="0"/>
              </a:rPr>
              <a:t>A</a:t>
            </a:r>
            <a:r>
              <a:rPr lang="en-US" sz="1600" dirty="0" smtClean="0">
                <a:latin typeface="Arial" charset="0"/>
                <a:ea typeface="ＭＳ Ｐゴシック" charset="0"/>
                <a:cs typeface="ＭＳ Ｐゴシック" charset="0"/>
              </a:rPr>
              <a:t>pologies if I missed any … and </a:t>
            </a:r>
            <a:r>
              <a:rPr lang="en-US" sz="1600" dirty="0">
                <a:latin typeface="Arial" charset="0"/>
                <a:ea typeface="ＭＳ Ｐゴシック" charset="0"/>
                <a:cs typeface="ＭＳ Ｐゴシック" charset="0"/>
              </a:rPr>
              <a:t>o</a:t>
            </a:r>
            <a:r>
              <a:rPr lang="en-US" sz="1600" dirty="0" smtClean="0">
                <a:latin typeface="Arial" charset="0"/>
                <a:ea typeface="ＭＳ Ｐゴシック" charset="0"/>
                <a:cs typeface="ＭＳ Ｐゴシック" charset="0"/>
              </a:rPr>
              <a:t>thers are coming</a:t>
            </a:r>
          </a:p>
          <a:p>
            <a:endParaRPr lang="en-US" sz="1800" dirty="0">
              <a:latin typeface="Arial" charset="0"/>
              <a:ea typeface="ＭＳ Ｐゴシック" charset="0"/>
              <a:cs typeface="ＭＳ Ｐゴシック" charset="0"/>
            </a:endParaRPr>
          </a:p>
          <a:p>
            <a:r>
              <a:rPr lang="en-US" sz="1800" dirty="0" smtClean="0">
                <a:latin typeface="Arial" charset="0"/>
                <a:ea typeface="ＭＳ Ｐゴシック" charset="0"/>
                <a:cs typeface="ＭＳ Ｐゴシック" charset="0"/>
              </a:rPr>
              <a:t>These have been developed during the last 8-12 years of CCSDS standards, and they were largely in disjoint domains</a:t>
            </a:r>
          </a:p>
          <a:p>
            <a:endParaRPr lang="en-US" sz="1800" dirty="0">
              <a:latin typeface="Arial" charset="0"/>
              <a:ea typeface="ＭＳ Ｐゴシック" charset="0"/>
              <a:cs typeface="ＭＳ Ｐゴシック" charset="0"/>
            </a:endParaRPr>
          </a:p>
          <a:p>
            <a:r>
              <a:rPr lang="en-US" sz="1800" dirty="0" smtClean="0">
                <a:latin typeface="Arial" charset="0"/>
                <a:ea typeface="ＭＳ Ｐゴシック" charset="0"/>
                <a:cs typeface="ＭＳ Ｐゴシック" charset="0"/>
              </a:rPr>
              <a:t>As CCSDS has grown there are now interfaces and overlaps both in content and in terminology, but no standards for namespaces, </a:t>
            </a:r>
            <a:r>
              <a:rPr lang="en-US" sz="1800" dirty="0" smtClean="0">
                <a:latin typeface="Arial" charset="0"/>
                <a:ea typeface="ＭＳ Ｐゴシック" charset="0"/>
                <a:cs typeface="ＭＳ Ｐゴシック" charset="0"/>
              </a:rPr>
              <a:t>common terms, </a:t>
            </a:r>
            <a:r>
              <a:rPr lang="en-US" sz="1800" dirty="0" smtClean="0">
                <a:latin typeface="Arial" charset="0"/>
                <a:ea typeface="ＭＳ Ｐゴシック" charset="0"/>
                <a:cs typeface="ＭＳ Ｐゴシック" charset="0"/>
              </a:rPr>
              <a:t>or schema construction, nor defined means for establishing and maintaining consistency</a:t>
            </a:r>
          </a:p>
          <a:p>
            <a:endParaRPr lang="en-US" sz="1800" dirty="0">
              <a:latin typeface="Arial" charset="0"/>
              <a:ea typeface="ＭＳ Ｐゴシック" charset="0"/>
              <a:cs typeface="ＭＳ Ｐゴシック" charset="0"/>
            </a:endParaRPr>
          </a:p>
          <a:p>
            <a:r>
              <a:rPr lang="en-US" sz="1800" dirty="0" smtClean="0">
                <a:latin typeface="Arial" charset="0"/>
                <a:ea typeface="ＭＳ Ｐゴシック" charset="0"/>
                <a:cs typeface="ＭＳ Ｐゴシック" charset="0"/>
              </a:rPr>
              <a:t>This project proposes to tackle this issue head on by:</a:t>
            </a:r>
          </a:p>
          <a:p>
            <a:pPr lvl="1"/>
            <a:r>
              <a:rPr lang="en-US" sz="1600" dirty="0" smtClean="0">
                <a:latin typeface="Arial" charset="0"/>
                <a:ea typeface="ＭＳ Ｐゴシック" charset="0"/>
                <a:cs typeface="ＭＳ Ｐゴシック" charset="0"/>
              </a:rPr>
              <a:t>Developing an agreed set of guidelines for XML standards</a:t>
            </a:r>
          </a:p>
          <a:p>
            <a:pPr lvl="1"/>
            <a:r>
              <a:rPr lang="en-US" sz="1600" dirty="0" smtClean="0">
                <a:latin typeface="Arial" charset="0"/>
                <a:ea typeface="ＭＳ Ｐゴシック" charset="0"/>
                <a:cs typeface="ＭＳ Ｐゴシック" charset="0"/>
              </a:rPr>
              <a:t>Using a common core Ontology and domain extensions for all terms</a:t>
            </a:r>
          </a:p>
          <a:p>
            <a:pPr lvl="1"/>
            <a:r>
              <a:rPr lang="en-US" sz="1600" dirty="0" smtClean="0">
                <a:latin typeface="Arial" charset="0"/>
                <a:ea typeface="ＭＳ Ｐゴシック" charset="0"/>
                <a:cs typeface="ＭＳ Ｐゴシック" charset="0"/>
              </a:rPr>
              <a:t>Doing the work to regularize and formalize the use of terms </a:t>
            </a:r>
          </a:p>
          <a:p>
            <a:pPr lvl="1"/>
            <a:r>
              <a:rPr lang="en-US" sz="1600" dirty="0" smtClean="0">
                <a:latin typeface="Arial" charset="0"/>
                <a:ea typeface="ＭＳ Ｐゴシック" charset="0"/>
                <a:cs typeface="ＭＳ Ｐゴシック" charset="0"/>
              </a:rPr>
              <a:t>Propose a process for managing the set of XML schemas in the future</a:t>
            </a:r>
          </a:p>
          <a:p>
            <a:pPr lvl="1"/>
            <a:r>
              <a:rPr lang="en-US" sz="1600" dirty="0" smtClean="0">
                <a:latin typeface="Arial" charset="0"/>
                <a:ea typeface="ＭＳ Ｐゴシック" charset="0"/>
                <a:cs typeface="ＭＳ Ｐゴシック" charset="0"/>
              </a:rPr>
              <a:t>Working any issues that arise with the affected WGs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 NG and </a:t>
            </a:r>
            <a:r>
              <a:rPr lang="en-US" dirty="0" err="1" smtClean="0"/>
              <a:t>Schematron</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err="1" smtClean="0"/>
              <a:t>RelaxNG</a:t>
            </a:r>
            <a:r>
              <a:rPr lang="en-US" dirty="0" smtClean="0"/>
              <a:t> may embed </a:t>
            </a:r>
            <a:r>
              <a:rPr lang="en-US" dirty="0" err="1" smtClean="0"/>
              <a:t>Schematron</a:t>
            </a:r>
            <a:r>
              <a:rPr lang="en-US" dirty="0" smtClean="0"/>
              <a:t> rules</a:t>
            </a:r>
          </a:p>
          <a:p>
            <a:r>
              <a:rPr lang="en-US" dirty="0" err="1" smtClean="0"/>
              <a:t>Schematron</a:t>
            </a:r>
            <a:r>
              <a:rPr lang="en-US" dirty="0" smtClean="0"/>
              <a:t> is a:</a:t>
            </a:r>
          </a:p>
          <a:p>
            <a:pPr lvl="1"/>
            <a:r>
              <a:rPr lang="en-US" dirty="0" smtClean="0"/>
              <a:t>Way </a:t>
            </a:r>
            <a:r>
              <a:rPr lang="en-US" dirty="0"/>
              <a:t>to test XML documents </a:t>
            </a:r>
          </a:p>
          <a:p>
            <a:pPr lvl="1"/>
            <a:r>
              <a:rPr lang="en-US" dirty="0" smtClean="0"/>
              <a:t>Rules</a:t>
            </a:r>
            <a:r>
              <a:rPr lang="en-US" dirty="0"/>
              <a:t>-based validation language </a:t>
            </a:r>
          </a:p>
          <a:p>
            <a:pPr lvl="1"/>
            <a:r>
              <a:rPr lang="en-US" dirty="0" smtClean="0"/>
              <a:t>Way </a:t>
            </a:r>
            <a:r>
              <a:rPr lang="en-US" dirty="0"/>
              <a:t>to specify and test statements about your XML </a:t>
            </a:r>
            <a:r>
              <a:rPr lang="en-US" dirty="0" smtClean="0"/>
              <a:t>document: elements, attributes, content </a:t>
            </a:r>
          </a:p>
          <a:p>
            <a:r>
              <a:rPr lang="en-US" dirty="0" err="1" smtClean="0"/>
              <a:t>Schematron</a:t>
            </a:r>
            <a:r>
              <a:rPr lang="en-US" dirty="0" smtClean="0"/>
              <a:t> can: do validation, run reports, find patterns, check elements against a vocabulary</a:t>
            </a:r>
          </a:p>
          <a:p>
            <a:r>
              <a:rPr lang="en-US" dirty="0" smtClean="0"/>
              <a:t>A </a:t>
            </a:r>
            <a:r>
              <a:rPr lang="en-US" dirty="0" err="1" smtClean="0"/>
              <a:t>Schematron</a:t>
            </a:r>
            <a:r>
              <a:rPr lang="en-US" dirty="0" smtClean="0"/>
              <a:t> “program” is a well-formed XML document, run by a processor </a:t>
            </a:r>
            <a:endParaRPr lang="en-US" dirty="0" smtClean="0">
              <a:effectLst/>
            </a:endParaRPr>
          </a:p>
          <a:p>
            <a:r>
              <a:rPr lang="en-US" dirty="0" err="1" smtClean="0"/>
              <a:t>Schematron</a:t>
            </a:r>
            <a:r>
              <a:rPr lang="en-US" dirty="0" smtClean="0"/>
              <a:t> </a:t>
            </a:r>
            <a:r>
              <a:rPr lang="en-US" i="1" dirty="0"/>
              <a:t>specifies, </a:t>
            </a:r>
            <a:r>
              <a:rPr lang="en-US" dirty="0"/>
              <a:t>it does not </a:t>
            </a:r>
            <a:r>
              <a:rPr lang="en-US" i="1" dirty="0"/>
              <a:t>perform </a:t>
            </a:r>
            <a:endParaRPr lang="en-US" dirty="0"/>
          </a:p>
          <a:p>
            <a:pPr lvl="1"/>
            <a:r>
              <a:rPr lang="en-US" dirty="0" smtClean="0"/>
              <a:t>A </a:t>
            </a:r>
            <a:r>
              <a:rPr lang="en-US" dirty="0" err="1"/>
              <a:t>Schematron</a:t>
            </a:r>
            <a:r>
              <a:rPr lang="en-US" dirty="0"/>
              <a:t> “schema” specifies tests to be made on your XML </a:t>
            </a:r>
          </a:p>
          <a:p>
            <a:pPr lvl="1"/>
            <a:r>
              <a:rPr lang="en-US" dirty="0" smtClean="0"/>
              <a:t>A </a:t>
            </a:r>
            <a:r>
              <a:rPr lang="en-US" dirty="0"/>
              <a:t>set of </a:t>
            </a:r>
            <a:r>
              <a:rPr lang="en-US" i="1" dirty="0"/>
              <a:t>declarations </a:t>
            </a:r>
            <a:r>
              <a:rPr lang="en-US" dirty="0"/>
              <a:t>for a process (“test this; tell me that”) </a:t>
            </a: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126325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RelaxNG</a:t>
            </a:r>
            <a:r>
              <a:rPr lang="en-US" dirty="0" smtClean="0"/>
              <a:t> and “normal</a:t>
            </a:r>
            <a:r>
              <a:rPr lang="en-US" smtClean="0"/>
              <a:t>” Schema</a:t>
            </a:r>
            <a:endParaRPr lang="en-US"/>
          </a:p>
        </p:txBody>
      </p:sp>
      <p:sp>
        <p:nvSpPr>
          <p:cNvPr id="3" name="Content Placeholder 2"/>
          <p:cNvSpPr>
            <a:spLocks noGrp="1"/>
          </p:cNvSpPr>
          <p:nvPr>
            <p:ph idx="1"/>
          </p:nvPr>
        </p:nvSpPr>
        <p:spPr/>
        <p:txBody>
          <a:bodyPr/>
          <a:lstStyle/>
          <a:p>
            <a:r>
              <a:rPr lang="en-US" sz="2400" dirty="0" err="1" smtClean="0"/>
              <a:t>RelaxNG</a:t>
            </a:r>
            <a:r>
              <a:rPr lang="en-US" sz="2400" dirty="0" smtClean="0"/>
              <a:t> has two forms, “normal” and “compact”</a:t>
            </a:r>
          </a:p>
          <a:p>
            <a:r>
              <a:rPr lang="en-US" sz="2400" dirty="0" smtClean="0"/>
              <a:t>Compact form is very straightforward, easy to read, and avoids all of the “</a:t>
            </a:r>
            <a:r>
              <a:rPr lang="en-US" sz="2400" dirty="0"/>
              <a:t>&lt;element name="id-</a:t>
            </a:r>
            <a:r>
              <a:rPr lang="en-US" sz="2400" dirty="0" err="1"/>
              <a:t>num</a:t>
            </a:r>
            <a:r>
              <a:rPr lang="en-US" sz="2400" dirty="0"/>
              <a:t>"&gt; </a:t>
            </a:r>
            <a:r>
              <a:rPr lang="en-US" sz="2400" dirty="0" smtClean="0"/>
              <a:t>&lt;</a:t>
            </a:r>
            <a:r>
              <a:rPr lang="en-US" sz="2400" dirty="0"/>
              <a:t>data type="string"/</a:t>
            </a:r>
            <a:r>
              <a:rPr lang="en-US" sz="2400" dirty="0" smtClean="0"/>
              <a:t>&gt;&lt;</a:t>
            </a:r>
            <a:r>
              <a:rPr lang="en-US" sz="2400" dirty="0"/>
              <a:t>/element</a:t>
            </a:r>
            <a:r>
              <a:rPr lang="en-US" sz="2400" dirty="0" smtClean="0"/>
              <a:t>&gt;” clutter</a:t>
            </a:r>
          </a:p>
          <a:p>
            <a:r>
              <a:rPr lang="en-US" sz="2400" dirty="0" smtClean="0"/>
              <a:t>Most tools handle </a:t>
            </a:r>
            <a:r>
              <a:rPr lang="en-US" sz="2400" dirty="0" err="1" smtClean="0"/>
              <a:t>RelaxNG</a:t>
            </a:r>
            <a:r>
              <a:rPr lang="en-US" sz="2400" dirty="0" smtClean="0"/>
              <a:t> and there are a number of translators from </a:t>
            </a:r>
            <a:r>
              <a:rPr lang="en-US" sz="2400" dirty="0" err="1" smtClean="0"/>
              <a:t>RelaxNG</a:t>
            </a:r>
            <a:r>
              <a:rPr lang="en-US" sz="2400" dirty="0" smtClean="0"/>
              <a:t> to Schema to DTD and back again (as long as compatible features are used)</a:t>
            </a:r>
          </a:p>
          <a:p>
            <a:endParaRPr lang="en-US" sz="2400" dirty="0" smtClean="0"/>
          </a:p>
          <a:p>
            <a:r>
              <a:rPr lang="en-US" sz="2400" dirty="0" smtClean="0"/>
              <a:t>But … </a:t>
            </a:r>
            <a:r>
              <a:rPr lang="en-US" sz="2400" dirty="0" err="1" smtClean="0"/>
              <a:t>RelaxNG</a:t>
            </a:r>
            <a:r>
              <a:rPr lang="en-US" sz="2400" dirty="0"/>
              <a:t> </a:t>
            </a:r>
            <a:r>
              <a:rPr lang="en-US" sz="2400" dirty="0" smtClean="0"/>
              <a:t>is not in use in CCSDS today and there is little familiarity with it</a:t>
            </a:r>
          </a:p>
          <a:p>
            <a:pPr marL="0" indent="0">
              <a:buNone/>
            </a:pPr>
            <a:endParaRPr lang="en-US" sz="24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776805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Observations</a:t>
            </a:r>
            <a:endParaRPr lang="en-US" dirty="0"/>
          </a:p>
        </p:txBody>
      </p:sp>
      <p:sp>
        <p:nvSpPr>
          <p:cNvPr id="3" name="Content Placeholder 2"/>
          <p:cNvSpPr>
            <a:spLocks noGrp="1"/>
          </p:cNvSpPr>
          <p:nvPr>
            <p:ph idx="1"/>
          </p:nvPr>
        </p:nvSpPr>
        <p:spPr>
          <a:xfrm>
            <a:off x="228600" y="1066800"/>
            <a:ext cx="8686800" cy="5181600"/>
          </a:xfrm>
        </p:spPr>
        <p:txBody>
          <a:bodyPr/>
          <a:lstStyle/>
          <a:p>
            <a:r>
              <a:rPr lang="en-US" dirty="0" smtClean="0"/>
              <a:t>Existing CCSDS </a:t>
            </a:r>
            <a:r>
              <a:rPr lang="en-US" dirty="0" smtClean="0"/>
              <a:t>XML standards were all developed independently and with different formats and styles.</a:t>
            </a:r>
            <a:endParaRPr lang="en-US" dirty="0" smtClean="0"/>
          </a:p>
          <a:p>
            <a:r>
              <a:rPr lang="en-US" dirty="0" smtClean="0"/>
              <a:t>Different </a:t>
            </a:r>
            <a:r>
              <a:rPr lang="en-US" dirty="0" smtClean="0"/>
              <a:t>levels of care have been taken to define </a:t>
            </a:r>
            <a:r>
              <a:rPr lang="en-US" dirty="0" smtClean="0"/>
              <a:t>common terms </a:t>
            </a:r>
            <a:r>
              <a:rPr lang="en-US" dirty="0" smtClean="0"/>
              <a:t>in any given set of </a:t>
            </a:r>
            <a:r>
              <a:rPr lang="en-US" dirty="0" smtClean="0"/>
              <a:t>documents.</a:t>
            </a:r>
          </a:p>
          <a:p>
            <a:r>
              <a:rPr lang="en-US" dirty="0" smtClean="0"/>
              <a:t>There are instances where the same terms are defined in more than one spec and others where the same concept is defined differently.</a:t>
            </a:r>
            <a:endParaRPr lang="en-US" dirty="0" smtClean="0"/>
          </a:p>
          <a:p>
            <a:r>
              <a:rPr lang="en-US" dirty="0" smtClean="0"/>
              <a:t>There are more and more instances where XML formats defined in one WG are used in another WG, and this is likely to increase.</a:t>
            </a:r>
          </a:p>
          <a:p>
            <a:endParaRPr lang="en-US" dirty="0"/>
          </a:p>
          <a:p>
            <a:r>
              <a:rPr lang="en-US" dirty="0" smtClean="0"/>
              <a:t>Trying to do this work in a SIG, on a shoestring, just isn’t working, it needs to be part of a WG</a:t>
            </a:r>
          </a:p>
          <a:p>
            <a:r>
              <a:rPr lang="en-US" dirty="0" smtClean="0"/>
              <a:t>I propose making it be a part of the SEA SAWG re-start, along with RASDS and ontologies</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711919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a:xfrm>
            <a:off x="457200" y="1295400"/>
            <a:ext cx="8229600" cy="4525963"/>
          </a:xfrm>
        </p:spPr>
        <p:txBody>
          <a:bodyPr/>
          <a:lstStyle/>
          <a:p>
            <a:pPr marL="0" indent="0">
              <a:buNone/>
            </a:pPr>
            <a:r>
              <a:rPr lang="en-US" dirty="0" smtClean="0"/>
              <a:t>The following slides are from:</a:t>
            </a:r>
          </a:p>
          <a:p>
            <a:pPr marL="0" indent="0">
              <a:buNone/>
            </a:pPr>
            <a:endParaRPr lang="en-US" dirty="0" smtClean="0"/>
          </a:p>
          <a:p>
            <a:r>
              <a:rPr lang="en-US" dirty="0" err="1" smtClean="0"/>
              <a:t>SysML</a:t>
            </a:r>
            <a:r>
              <a:rPr lang="en-US" dirty="0" smtClean="0"/>
              <a:t> 1.4:</a:t>
            </a:r>
            <a:br>
              <a:rPr lang="en-US" dirty="0" smtClean="0"/>
            </a:br>
            <a:r>
              <a:rPr lang="en-US" dirty="0" smtClean="0"/>
              <a:t>Quantities, Units, Dimensions &amp; Values (QUDV) &amp; ISO 80000 Library</a:t>
            </a:r>
          </a:p>
          <a:p>
            <a:pPr marL="692150" lvl="2" indent="0">
              <a:buNone/>
            </a:pPr>
            <a:r>
              <a:rPr lang="en-US" dirty="0" smtClean="0"/>
              <a:t>Nicolas </a:t>
            </a:r>
            <a:r>
              <a:rPr lang="en-US" dirty="0" err="1" smtClean="0"/>
              <a:t>Rouquette</a:t>
            </a:r>
            <a:endParaRPr lang="en-US" dirty="0" smtClean="0"/>
          </a:p>
          <a:p>
            <a:pPr marL="692150" lvl="2" indent="0">
              <a:buNone/>
            </a:pPr>
            <a:r>
              <a:rPr lang="en-US" dirty="0" smtClean="0"/>
              <a:t>Jet Propulsion Laboratory</a:t>
            </a:r>
          </a:p>
          <a:p>
            <a:pPr marL="692150" lvl="2" indent="0">
              <a:buNone/>
            </a:pPr>
            <a:r>
              <a:rPr lang="en-US" dirty="0" smtClean="0"/>
              <a:t>California Institute of Technology</a:t>
            </a:r>
          </a:p>
          <a:p>
            <a:pPr marL="692150" lvl="2" indent="0">
              <a:buNone/>
            </a:pPr>
            <a:r>
              <a:rPr lang="en-US" dirty="0" smtClean="0"/>
              <a:t>March 2014</a:t>
            </a:r>
          </a:p>
          <a:p>
            <a:endParaRPr lang="en-US" sz="2800" dirty="0" smtClean="0"/>
          </a:p>
          <a:p>
            <a:r>
              <a:rPr lang="en-US" sz="2800" dirty="0" smtClean="0"/>
              <a:t>Copyright 2013, 2014, California Institute of Technology (“Caltech”)</a:t>
            </a:r>
            <a:br>
              <a:rPr lang="en-US" sz="2800" dirty="0" smtClean="0"/>
            </a:br>
            <a:r>
              <a:rPr lang="en-US" sz="2800" dirty="0" smtClean="0"/>
              <a:t>U.S. Government sponsorship acknowledged. All rights reserved.</a:t>
            </a:r>
          </a:p>
          <a:p>
            <a:endParaRPr lang="en-US"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3664118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7" y="29105"/>
            <a:ext cx="8602133" cy="614362"/>
          </a:xfrm>
        </p:spPr>
        <p:txBody>
          <a:bodyPr>
            <a:noAutofit/>
          </a:bodyPr>
          <a:lstStyle/>
          <a:p>
            <a:r>
              <a:rPr lang="en-US" sz="2400" dirty="0" smtClean="0"/>
              <a:t>Using VIM 3</a:t>
            </a:r>
            <a:r>
              <a:rPr lang="en-US" sz="2400" baseline="30000" dirty="0" smtClean="0"/>
              <a:t>rd</a:t>
            </a:r>
            <a:r>
              <a:rPr lang="en-US" sz="2400" dirty="0" smtClean="0"/>
              <a:t> edition in SysML 1.4 &amp; QUDV</a:t>
            </a:r>
            <a:endParaRPr lang="en-US" sz="2400" dirty="0"/>
          </a:p>
        </p:txBody>
      </p:sp>
      <p:pic>
        <p:nvPicPr>
          <p:cNvPr id="5" name="Picture 4"/>
          <p:cNvPicPr>
            <a:picLocks noChangeAspect="1"/>
          </p:cNvPicPr>
          <p:nvPr/>
        </p:nvPicPr>
        <p:blipFill>
          <a:blip r:embed="rId2"/>
          <a:stretch>
            <a:fillRect/>
          </a:stretch>
        </p:blipFill>
        <p:spPr>
          <a:xfrm>
            <a:off x="211667" y="1525604"/>
            <a:ext cx="3098412" cy="318346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77304941"/>
              </p:ext>
            </p:extLst>
          </p:nvPr>
        </p:nvGraphicFramePr>
        <p:xfrm>
          <a:off x="3445153" y="734300"/>
          <a:ext cx="5410590" cy="5988234"/>
        </p:xfrm>
        <a:graphic>
          <a:graphicData uri="http://schemas.openxmlformats.org/drawingml/2006/table">
            <a:tbl>
              <a:tblPr/>
              <a:tblGrid>
                <a:gridCol w="356091"/>
                <a:gridCol w="2047517"/>
                <a:gridCol w="583592"/>
                <a:gridCol w="534135"/>
                <a:gridCol w="613266"/>
                <a:gridCol w="563809"/>
                <a:gridCol w="712180"/>
              </a:tblGrid>
              <a:tr h="207720">
                <a:tc>
                  <a:txBody>
                    <a:bodyPr/>
                    <a:lstStyle/>
                    <a:p>
                      <a:pPr algn="ctr" fontAlgn="ctr"/>
                      <a:endParaRPr lang="en-US" sz="900" b="0" i="0" u="none" strike="noStrike">
                        <a:solidFill>
                          <a:srgbClr val="000000"/>
                        </a:solidFill>
                        <a:effectLst/>
                        <a:latin typeface="Calibri"/>
                      </a:endParaRPr>
                    </a:p>
                  </a:txBody>
                  <a:tcPr marL="9891" marR="9891" marT="989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Calibri"/>
                      </a:endParaRPr>
                    </a:p>
                  </a:txBody>
                  <a:tcPr marL="9891" marR="9891" marT="989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a:solidFill>
                            <a:srgbClr val="000000"/>
                          </a:solidFill>
                          <a:effectLst/>
                          <a:latin typeface="Calibri"/>
                        </a:rPr>
                        <a:t>Normative SysML</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ctr"/>
                      <a:r>
                        <a:rPr lang="en-US" sz="900" b="1" i="0" u="none" strike="noStrike">
                          <a:solidFill>
                            <a:srgbClr val="000000"/>
                          </a:solidFill>
                          <a:effectLst/>
                          <a:latin typeface="Calibri"/>
                        </a:rPr>
                        <a:t>Non-normative QUDV &amp; ISO-80000</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6742">
                <a:tc>
                  <a:txBody>
                    <a:bodyPr/>
                    <a:lstStyle/>
                    <a:p>
                      <a:pPr algn="ctr" fontAlgn="ctr"/>
                      <a:r>
                        <a:rPr lang="en-US" sz="900" b="1" i="0" u="none" strike="noStrike">
                          <a:solidFill>
                            <a:srgbClr val="000000"/>
                          </a:solidFill>
                          <a:effectLst/>
                          <a:latin typeface="Calibri"/>
                        </a:rPr>
                        <a:t>1</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Quantities and units (30 definitions)</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language concept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modeling pattern</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language concept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modeling pattern</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ISO-80000-1 Library</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1.1</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quantity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kind of quantity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1.3</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system of quantities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1.4</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base quantity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1.5</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derived quantity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1.6</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International System of Quantities (ISQ)</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1.7</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quantity dimension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1.8</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quantity of dimension one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1.9</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measurement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1.10</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base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1.11</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derived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1.12</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coherent derived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1.13</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system of units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1.14</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coherent system of units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1.15</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off-system measurement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1.16</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International System of Units (SI)</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1.17</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multiple of a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2327">
                <a:tc>
                  <a:txBody>
                    <a:bodyPr/>
                    <a:lstStyle/>
                    <a:p>
                      <a:pPr algn="l" fontAlgn="b"/>
                      <a:r>
                        <a:rPr lang="en-US" sz="900" b="0" i="0" u="none" strike="noStrike">
                          <a:solidFill>
                            <a:srgbClr val="000000"/>
                          </a:solidFill>
                          <a:effectLst/>
                          <a:latin typeface="Calibri"/>
                        </a:rPr>
                        <a:t>1.18</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submultiple of a unit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1.19</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quantity value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1.20</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numerical quantity value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1.21</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quantity calculus</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1.22</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quantity equation</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1.23</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unit equation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1.24</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conversion factor between units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1.25</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numerical value equation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1.26</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ordinal quantity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1.27</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quantity-value scale</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 </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1.28</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ordinal quantity-value scale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1.29</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conventional reference scale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r>
                        <a:rPr lang="en-US" sz="900" b="0" i="0" u="none" strike="noStrike">
                          <a:solidFill>
                            <a:srgbClr val="000000"/>
                          </a:solidFill>
                          <a:effectLst/>
                          <a:latin typeface="Calibri"/>
                        </a:rPr>
                        <a:t>1.30</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nominal property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Arial"/>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Zapf Dingbats"/>
                        </a:rPr>
                        <a: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327">
                <a:tc>
                  <a:txBody>
                    <a:bodyPr/>
                    <a:lstStyle/>
                    <a:p>
                      <a:pPr algn="l" fontAlgn="b"/>
                      <a:endParaRPr lang="en-US" sz="900" b="0" i="0" u="none" strike="noStrike">
                        <a:solidFill>
                          <a:srgbClr val="000000"/>
                        </a:solidFill>
                        <a:effectLst/>
                        <a:latin typeface="Calibri"/>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Arial"/>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0" u="none" strike="noStrike">
                        <a:solidFill>
                          <a:srgbClr val="000000"/>
                        </a:solidFill>
                        <a:effectLst/>
                        <a:latin typeface="Calibri"/>
                      </a:endParaRPr>
                    </a:p>
                  </a:txBody>
                  <a:tcPr marL="9891" marR="9891" marT="989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9891" marR="9891" marT="9891" marB="0" anchor="b">
                    <a:lnL>
                      <a:noFill/>
                    </a:lnL>
                    <a:lnR>
                      <a:noFill/>
                    </a:lnR>
                    <a:lnT w="6350" cap="flat" cmpd="sng" algn="ctr">
                      <a:solidFill>
                        <a:srgbClr val="000000"/>
                      </a:solidFill>
                      <a:prstDash val="solid"/>
                      <a:round/>
                      <a:headEnd type="none" w="med" len="med"/>
                      <a:tailEnd type="none" w="med" len="med"/>
                    </a:lnT>
                    <a:lnB>
                      <a:noFill/>
                    </a:lnB>
                  </a:tcPr>
                </a:tc>
              </a:tr>
              <a:tr h="152327">
                <a:tc>
                  <a:txBody>
                    <a:bodyPr/>
                    <a:lstStyle/>
                    <a:p>
                      <a:pPr algn="l" fontAlgn="b"/>
                      <a:endParaRPr lang="en-US" sz="900" b="0" i="0" u="none" strike="noStrike">
                        <a:solidFill>
                          <a:srgbClr val="000000"/>
                        </a:solidFill>
                        <a:effectLst/>
                        <a:latin typeface="Calibri"/>
                      </a:endParaRPr>
                    </a:p>
                  </a:txBody>
                  <a:tcPr marL="9891" marR="9891" marT="989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a:solidFill>
                          <a:srgbClr val="000000"/>
                        </a:solidFill>
                        <a:effectLst/>
                        <a:latin typeface="Arial"/>
                      </a:endParaRPr>
                    </a:p>
                  </a:txBody>
                  <a:tcPr marL="9891" marR="9891" marT="9891"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n-US" sz="800" b="1" i="0" u="none" strike="noStrike">
                          <a:solidFill>
                            <a:srgbClr val="000000"/>
                          </a:solidFill>
                          <a:effectLst/>
                          <a:latin typeface="Arial"/>
                        </a:rPr>
                        <a:t>No Coverage in QUDV or SysML</a:t>
                      </a:r>
                    </a:p>
                  </a:txBody>
                  <a:tcPr marL="9891" marR="9891" marT="989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endParaRPr lang="en-US" sz="800" b="1" i="0" u="none" strike="noStrike">
                        <a:solidFill>
                          <a:srgbClr val="000000"/>
                        </a:solidFill>
                        <a:effectLst/>
                        <a:latin typeface="Arial"/>
                      </a:endParaRPr>
                    </a:p>
                  </a:txBody>
                  <a:tcPr marL="9891" marR="9891" marT="9891" marB="0" anchor="ctr">
                    <a:lnL>
                      <a:noFill/>
                    </a:lnL>
                    <a:lnR>
                      <a:noFill/>
                    </a:lnR>
                    <a:lnT>
                      <a:noFill/>
                    </a:lnT>
                    <a:lnB>
                      <a:noFill/>
                    </a:lnB>
                  </a:tcPr>
                </a:tc>
                <a:tc>
                  <a:txBody>
                    <a:bodyPr/>
                    <a:lstStyle/>
                    <a:p>
                      <a:pPr algn="ctr" fontAlgn="ctr"/>
                      <a:endParaRPr lang="en-US" sz="800" b="1" i="0" u="none" strike="noStrike">
                        <a:solidFill>
                          <a:srgbClr val="000000"/>
                        </a:solidFill>
                        <a:effectLst/>
                        <a:latin typeface="Arial"/>
                      </a:endParaRPr>
                    </a:p>
                  </a:txBody>
                  <a:tcPr marL="9891" marR="9891" marT="9891" marB="0" anchor="ctr">
                    <a:lnL>
                      <a:noFill/>
                    </a:lnL>
                    <a:lnR>
                      <a:noFill/>
                    </a:lnR>
                    <a:lnT>
                      <a:noFill/>
                    </a:lnT>
                    <a:lnB>
                      <a:noFill/>
                    </a:lnB>
                  </a:tcPr>
                </a:tc>
              </a:tr>
              <a:tr h="152327">
                <a:tc>
                  <a:txBody>
                    <a:bodyPr/>
                    <a:lstStyle/>
                    <a:p>
                      <a:pPr algn="ctr" fontAlgn="ctr"/>
                      <a:r>
                        <a:rPr lang="en-US" sz="900" b="1" i="0" u="none" strike="noStrike">
                          <a:solidFill>
                            <a:srgbClr val="000000"/>
                          </a:solidFill>
                          <a:effectLst/>
                          <a:latin typeface="Calibri"/>
                        </a:rPr>
                        <a:t>2</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Measurement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0" i="0" u="none" strike="noStrike">
                          <a:solidFill>
                            <a:srgbClr val="000000"/>
                          </a:solidFill>
                          <a:effectLst/>
                          <a:latin typeface="Calibri"/>
                        </a:rPr>
                        <a:t>(53 definitions)</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a:endParaRPr>
                    </a:p>
                  </a:txBody>
                  <a:tcPr marL="9891" marR="9891" marT="989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900" b="0" i="0" u="none" strike="noStrike">
                        <a:solidFill>
                          <a:srgbClr val="000000"/>
                        </a:solidFill>
                        <a:effectLst/>
                        <a:latin typeface="Calibri"/>
                      </a:endParaRPr>
                    </a:p>
                  </a:txBody>
                  <a:tcPr marL="9891" marR="9891" marT="9891" marB="0" anchor="b">
                    <a:lnL>
                      <a:noFill/>
                    </a:lnL>
                    <a:lnR>
                      <a:noFill/>
                    </a:lnR>
                    <a:lnT>
                      <a:noFill/>
                    </a:lnT>
                    <a:lnB>
                      <a:noFill/>
                    </a:lnB>
                  </a:tcPr>
                </a:tc>
              </a:tr>
              <a:tr h="152327">
                <a:tc>
                  <a:txBody>
                    <a:bodyPr/>
                    <a:lstStyle/>
                    <a:p>
                      <a:pPr algn="ctr" fontAlgn="ctr"/>
                      <a:r>
                        <a:rPr lang="en-US" sz="900" b="1" i="0" u="none" strike="noStrike">
                          <a:solidFill>
                            <a:srgbClr val="000000"/>
                          </a:solidFill>
                          <a:effectLst/>
                          <a:latin typeface="Calibri"/>
                        </a:rPr>
                        <a:t>3</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Devices for measurement</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0" i="0" u="none" strike="noStrike">
                          <a:solidFill>
                            <a:srgbClr val="000000"/>
                          </a:solidFill>
                          <a:effectLst/>
                          <a:latin typeface="Calibri"/>
                        </a:rPr>
                        <a:t>(12 definitions)</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a:endParaRPr>
                    </a:p>
                  </a:txBody>
                  <a:tcPr marL="9891" marR="9891" marT="989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900" b="0" i="0" u="none" strike="noStrike">
                        <a:solidFill>
                          <a:srgbClr val="000000"/>
                        </a:solidFill>
                        <a:effectLst/>
                        <a:latin typeface="Calibri"/>
                      </a:endParaRPr>
                    </a:p>
                  </a:txBody>
                  <a:tcPr marL="9891" marR="9891" marT="9891" marB="0" anchor="b">
                    <a:lnL>
                      <a:noFill/>
                    </a:lnL>
                    <a:lnR>
                      <a:noFill/>
                    </a:lnR>
                    <a:lnT>
                      <a:noFill/>
                    </a:lnT>
                    <a:lnB>
                      <a:noFill/>
                    </a:lnB>
                  </a:tcPr>
                </a:tc>
              </a:tr>
              <a:tr h="152327">
                <a:tc>
                  <a:txBody>
                    <a:bodyPr/>
                    <a:lstStyle/>
                    <a:p>
                      <a:pPr algn="ctr" fontAlgn="ctr"/>
                      <a:r>
                        <a:rPr lang="en-US" sz="900" b="1" i="0" u="none" strike="noStrike">
                          <a:solidFill>
                            <a:srgbClr val="000000"/>
                          </a:solidFill>
                          <a:effectLst/>
                          <a:latin typeface="Calibri"/>
                        </a:rPr>
                        <a:t>4</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Properties of measuring devices</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0" i="0" u="none" strike="noStrike">
                          <a:solidFill>
                            <a:srgbClr val="000000"/>
                          </a:solidFill>
                          <a:effectLst/>
                          <a:latin typeface="Calibri"/>
                        </a:rPr>
                        <a:t>(31 definitions)</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a:endParaRPr>
                    </a:p>
                  </a:txBody>
                  <a:tcPr marL="9891" marR="9891" marT="989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900" b="0" i="0" u="none" strike="noStrike">
                        <a:solidFill>
                          <a:srgbClr val="000000"/>
                        </a:solidFill>
                        <a:effectLst/>
                        <a:latin typeface="Calibri"/>
                      </a:endParaRPr>
                    </a:p>
                  </a:txBody>
                  <a:tcPr marL="9891" marR="9891" marT="9891" marB="0" anchor="b">
                    <a:lnL>
                      <a:noFill/>
                    </a:lnL>
                    <a:lnR>
                      <a:noFill/>
                    </a:lnR>
                    <a:lnT>
                      <a:noFill/>
                    </a:lnT>
                    <a:lnB>
                      <a:noFill/>
                    </a:lnB>
                  </a:tcPr>
                </a:tc>
              </a:tr>
              <a:tr h="152327">
                <a:tc>
                  <a:txBody>
                    <a:bodyPr/>
                    <a:lstStyle/>
                    <a:p>
                      <a:pPr algn="ctr" fontAlgn="ctr"/>
                      <a:r>
                        <a:rPr lang="en-US" sz="900" b="1" i="0" u="none" strike="noStrike">
                          <a:solidFill>
                            <a:srgbClr val="000000"/>
                          </a:solidFill>
                          <a:effectLst/>
                          <a:latin typeface="Calibri"/>
                        </a:rPr>
                        <a:t>5</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Measurement standards (etalons)</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0" i="0" u="none" strike="noStrike">
                          <a:solidFill>
                            <a:srgbClr val="000000"/>
                          </a:solidFill>
                          <a:effectLst/>
                          <a:latin typeface="Calibri"/>
                        </a:rPr>
                        <a:t>(18 definitions)</a:t>
                      </a:r>
                    </a:p>
                  </a:txBody>
                  <a:tcPr marL="9891" marR="9891" marT="98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a:endParaRPr>
                    </a:p>
                  </a:txBody>
                  <a:tcPr marL="9891" marR="9891" marT="989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900" b="0" i="0" u="none" strike="noStrike" dirty="0">
                        <a:solidFill>
                          <a:srgbClr val="000000"/>
                        </a:solidFill>
                        <a:effectLst/>
                        <a:latin typeface="Calibri"/>
                      </a:endParaRPr>
                    </a:p>
                  </a:txBody>
                  <a:tcPr marL="9891" marR="9891" marT="9891" marB="0" anchor="b">
                    <a:lnL>
                      <a:noFill/>
                    </a:lnL>
                    <a:lnR>
                      <a:noFill/>
                    </a:lnR>
                    <a:lnT>
                      <a:noFill/>
                    </a:lnT>
                    <a:lnB>
                      <a:noFill/>
                    </a:lnB>
                  </a:tcPr>
                </a:tc>
              </a:tr>
            </a:tbl>
          </a:graphicData>
        </a:graphic>
      </p:graphicFrame>
      <p:sp>
        <p:nvSpPr>
          <p:cNvPr id="3" name="TextBox 2"/>
          <p:cNvSpPr txBox="1"/>
          <p:nvPr/>
        </p:nvSpPr>
        <p:spPr>
          <a:xfrm>
            <a:off x="482601" y="543470"/>
            <a:ext cx="4815040" cy="338554"/>
          </a:xfrm>
          <a:prstGeom prst="rect">
            <a:avLst/>
          </a:prstGeom>
          <a:noFill/>
        </p:spPr>
        <p:txBody>
          <a:bodyPr wrap="none" rtlCol="0">
            <a:spAutoFit/>
          </a:bodyPr>
          <a:lstStyle/>
          <a:p>
            <a:r>
              <a:rPr lang="en-US" sz="1600" dirty="0">
                <a:hlinkClick r:id="rId3"/>
              </a:rPr>
              <a:t>http://</a:t>
            </a:r>
            <a:r>
              <a:rPr lang="en-US" sz="1600" dirty="0" err="1">
                <a:hlinkClick r:id="rId3"/>
              </a:rPr>
              <a:t>www.bipm.org</a:t>
            </a:r>
            <a:r>
              <a:rPr lang="en-US" sz="1600" dirty="0">
                <a:hlinkClick r:id="rId3"/>
              </a:rPr>
              <a:t>/en/publications/guides/</a:t>
            </a:r>
            <a:r>
              <a:rPr lang="en-US" sz="1600" dirty="0" err="1">
                <a:hlinkClick r:id="rId3"/>
              </a:rPr>
              <a:t>vim.html</a:t>
            </a:r>
            <a:endParaRPr lang="en-US" sz="1600" dirty="0"/>
          </a:p>
        </p:txBody>
      </p:sp>
      <p:sp>
        <p:nvSpPr>
          <p:cNvPr id="8" name="Half Frame 7">
            <a:hlinkClick r:id="rId4" action="ppaction://hlinksldjump"/>
          </p:cNvPr>
          <p:cNvSpPr/>
          <p:nvPr/>
        </p:nvSpPr>
        <p:spPr>
          <a:xfrm>
            <a:off x="114299" y="173038"/>
            <a:ext cx="342901" cy="224895"/>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67984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635000"/>
          </a:xfrm>
        </p:spPr>
        <p:txBody>
          <a:bodyPr>
            <a:noAutofit/>
          </a:bodyPr>
          <a:lstStyle/>
          <a:p>
            <a:r>
              <a:rPr lang="en-US" sz="2800" dirty="0" smtClean="0"/>
              <a:t>Systems of Units &amp; Quantity Kinds</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2851436473"/>
              </p:ext>
            </p:extLst>
          </p:nvPr>
        </p:nvGraphicFramePr>
        <p:xfrm>
          <a:off x="1430866" y="749233"/>
          <a:ext cx="6714067" cy="1416410"/>
        </p:xfrm>
        <a:graphic>
          <a:graphicData uri="http://schemas.openxmlformats.org/drawingml/2006/table">
            <a:tbl>
              <a:tblPr/>
              <a:tblGrid>
                <a:gridCol w="441876"/>
                <a:gridCol w="2540790"/>
                <a:gridCol w="724186"/>
                <a:gridCol w="662815"/>
                <a:gridCol w="761009"/>
                <a:gridCol w="699638"/>
                <a:gridCol w="883753"/>
              </a:tblGrid>
              <a:tr h="257761">
                <a:tc>
                  <a:txBody>
                    <a:bodyPr/>
                    <a:lstStyle/>
                    <a:p>
                      <a:pPr algn="ctr" fontAlgn="ctr"/>
                      <a:endParaRPr lang="en-US" sz="1200" b="0" i="0" u="none" strike="noStrike">
                        <a:solidFill>
                          <a:srgbClr val="000000"/>
                        </a:solidFill>
                        <a:effectLst/>
                        <a:latin typeface="Calibri"/>
                      </a:endParaRPr>
                    </a:p>
                  </a:txBody>
                  <a:tcPr marL="12274" marR="12274" marT="122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a:endParaRPr>
                    </a:p>
                  </a:txBody>
                  <a:tcPr marL="12274" marR="12274" marT="1227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1200" b="1" i="0" u="none" strike="noStrike">
                          <a:solidFill>
                            <a:srgbClr val="000000"/>
                          </a:solidFill>
                          <a:effectLst/>
                          <a:latin typeface="Calibri"/>
                        </a:rPr>
                        <a:t>Normative SysML</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ctr"/>
                      <a:r>
                        <a:rPr lang="en-US" sz="1200" b="1" i="0" u="none" strike="noStrike">
                          <a:solidFill>
                            <a:srgbClr val="000000"/>
                          </a:solidFill>
                          <a:effectLst/>
                          <a:latin typeface="Calibri"/>
                        </a:rPr>
                        <a:t>Non-normative QUDV &amp; ISO-80000</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8230">
                <a:tc>
                  <a:txBody>
                    <a:bodyPr/>
                    <a:lstStyle/>
                    <a:p>
                      <a:pPr algn="ctr" fontAlgn="ctr"/>
                      <a:r>
                        <a:rPr lang="en-US" sz="1200" b="1" i="0" u="none" strike="noStrike" dirty="0" smtClean="0">
                          <a:solidFill>
                            <a:srgbClr val="000000"/>
                          </a:solidFill>
                          <a:effectLst/>
                          <a:latin typeface="Calibri"/>
                        </a:rPr>
                        <a:t>Def</a:t>
                      </a:r>
                      <a:r>
                        <a:rPr lang="en-US" sz="1200" b="1" i="0" u="none" strike="noStrike" baseline="0" dirty="0" smtClean="0">
                          <a:solidFill>
                            <a:srgbClr val="000000"/>
                          </a:solidFill>
                          <a:effectLst/>
                          <a:latin typeface="Calibri"/>
                        </a:rPr>
                        <a:t>.</a:t>
                      </a:r>
                      <a:endParaRPr lang="en-US" sz="1200" b="1" i="0" u="none" strike="noStrike" dirty="0">
                        <a:solidFill>
                          <a:srgbClr val="000000"/>
                        </a:solidFill>
                        <a:effectLst/>
                        <a:latin typeface="Calibri"/>
                      </a:endParaRP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Quantities and units (30 definitions)</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language concept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modeling pattern</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language concept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modeling pattern</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ISO-80000-1 Library</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025">
                <a:tc>
                  <a:txBody>
                    <a:bodyPr/>
                    <a:lstStyle/>
                    <a:p>
                      <a:pPr algn="l" fontAlgn="b"/>
                      <a:r>
                        <a:rPr lang="en-US" sz="1200" b="0" i="0" u="none" strike="noStrike">
                          <a:solidFill>
                            <a:srgbClr val="000000"/>
                          </a:solidFill>
                          <a:effectLst/>
                          <a:latin typeface="Calibri"/>
                        </a:rPr>
                        <a:t>1.3</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system of quantities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Zapf Dingbats"/>
                        </a:rPr>
                        <a: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a:rPr>
                        <a:t> </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Calibri"/>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9025">
                <a:tc>
                  <a:txBody>
                    <a:bodyPr/>
                    <a:lstStyle/>
                    <a:p>
                      <a:pPr algn="l" fontAlgn="b"/>
                      <a:r>
                        <a:rPr lang="en-US" sz="1200" b="0" i="0" u="none" strike="noStrike">
                          <a:solidFill>
                            <a:srgbClr val="000000"/>
                          </a:solidFill>
                          <a:effectLst/>
                          <a:latin typeface="Calibri"/>
                        </a:rPr>
                        <a:t>1.6</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International System of Quantities (ISQ)</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a:rPr>
                        <a:t> </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a:rPr>
                        <a:t> </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Zapf Dingbats"/>
                        </a:rPr>
                        <a: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9025">
                <a:tc>
                  <a:txBody>
                    <a:bodyPr/>
                    <a:lstStyle/>
                    <a:p>
                      <a:pPr algn="l" fontAlgn="b"/>
                      <a:r>
                        <a:rPr lang="en-US" sz="1200" b="0" i="0" u="none" strike="noStrike">
                          <a:solidFill>
                            <a:srgbClr val="000000"/>
                          </a:solidFill>
                          <a:effectLst/>
                          <a:latin typeface="Calibri"/>
                        </a:rPr>
                        <a:t>1.13</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system of units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Zapf Dingbats"/>
                        </a:rPr>
                        <a: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a:rPr>
                        <a:t> </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effectLst/>
                          <a:latin typeface="Calibri"/>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9025">
                <a:tc>
                  <a:txBody>
                    <a:bodyPr/>
                    <a:lstStyle/>
                    <a:p>
                      <a:pPr algn="l" fontAlgn="b"/>
                      <a:r>
                        <a:rPr lang="en-US" sz="1200" b="0" i="0" u="none" strike="noStrike">
                          <a:solidFill>
                            <a:srgbClr val="000000"/>
                          </a:solidFill>
                          <a:effectLst/>
                          <a:latin typeface="Calibri"/>
                        </a:rPr>
                        <a:t>1.16</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International System of Units (SI)</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1" i="0" u="none" strike="noStrike">
                          <a:solidFill>
                            <a:srgbClr val="000000"/>
                          </a:solidFill>
                          <a:effectLst/>
                          <a:latin typeface="Arial"/>
                        </a:rPr>
                        <a:t> </a:t>
                      </a:r>
                    </a:p>
                  </a:txBody>
                  <a:tcPr marL="12274" marR="12274" marT="12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a:rPr>
                        <a:t> </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effectLst/>
                          <a:latin typeface="Zapf Dingbats"/>
                        </a:rPr>
                        <a:t>✔</a:t>
                      </a:r>
                    </a:p>
                  </a:txBody>
                  <a:tcPr marL="12274" marR="12274" marT="12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pic>
        <p:nvPicPr>
          <p:cNvPr id="4" name="Picture 3"/>
          <p:cNvPicPr>
            <a:picLocks noChangeAspect="1"/>
          </p:cNvPicPr>
          <p:nvPr/>
        </p:nvPicPr>
        <p:blipFill>
          <a:blip r:embed="rId2"/>
          <a:stretch>
            <a:fillRect/>
          </a:stretch>
        </p:blipFill>
        <p:spPr>
          <a:xfrm>
            <a:off x="254000" y="2834510"/>
            <a:ext cx="8623300" cy="3632200"/>
          </a:xfrm>
          <a:prstGeom prst="rect">
            <a:avLst/>
          </a:prstGeom>
        </p:spPr>
      </p:pic>
      <p:sp>
        <p:nvSpPr>
          <p:cNvPr id="5" name="Half Frame 4">
            <a:hlinkClick r:id="rId3" action="ppaction://hlinksldjump"/>
          </p:cNvPr>
          <p:cNvSpPr/>
          <p:nvPr/>
        </p:nvSpPr>
        <p:spPr>
          <a:xfrm>
            <a:off x="114299" y="173038"/>
            <a:ext cx="342901" cy="224895"/>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37252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6"/>
            <a:ext cx="9144000" cy="656695"/>
          </a:xfrm>
        </p:spPr>
        <p:txBody>
          <a:bodyPr>
            <a:noAutofit/>
          </a:bodyPr>
          <a:lstStyle/>
          <a:p>
            <a:r>
              <a:rPr lang="en-US" sz="1800" dirty="0" smtClean="0"/>
              <a:t>Practical Considerations for Modeling Values in SysML</a:t>
            </a:r>
            <a:endParaRPr lang="en-US" sz="1800" dirty="0"/>
          </a:p>
        </p:txBody>
      </p:sp>
      <p:sp>
        <p:nvSpPr>
          <p:cNvPr id="3" name="Content Placeholder 2"/>
          <p:cNvSpPr>
            <a:spLocks noGrp="1"/>
          </p:cNvSpPr>
          <p:nvPr>
            <p:ph sz="half" idx="1"/>
          </p:nvPr>
        </p:nvSpPr>
        <p:spPr>
          <a:xfrm>
            <a:off x="355600" y="665161"/>
            <a:ext cx="8585200" cy="601132"/>
          </a:xfrm>
        </p:spPr>
        <p:txBody>
          <a:bodyPr>
            <a:normAutofit/>
          </a:bodyPr>
          <a:lstStyle/>
          <a:p>
            <a:pPr marL="0" indent="0">
              <a:buNone/>
            </a:pPr>
            <a:r>
              <a:rPr lang="en-US" sz="1800" dirty="0" smtClean="0"/>
              <a:t>#1: Recognize the </a:t>
            </a:r>
            <a:r>
              <a:rPr lang="en-US" sz="1800" b="1" i="1" dirty="0" smtClean="0"/>
              <a:t>distinct</a:t>
            </a:r>
            <a:r>
              <a:rPr lang="en-US" sz="1800" i="1" dirty="0" smtClean="0"/>
              <a:t> </a:t>
            </a:r>
            <a:r>
              <a:rPr lang="en-US" sz="1800" b="1" i="1" dirty="0"/>
              <a:t>levels of modeling </a:t>
            </a:r>
            <a:r>
              <a:rPr lang="en-US" sz="1800" dirty="0" smtClean="0"/>
              <a:t>involved</a:t>
            </a:r>
          </a:p>
        </p:txBody>
      </p:sp>
      <p:sp>
        <p:nvSpPr>
          <p:cNvPr id="19" name="Content Placeholder 18"/>
          <p:cNvSpPr>
            <a:spLocks noGrp="1"/>
          </p:cNvSpPr>
          <p:nvPr>
            <p:ph sz="half" idx="2"/>
          </p:nvPr>
        </p:nvSpPr>
        <p:spPr>
          <a:xfrm>
            <a:off x="4009382" y="1143000"/>
            <a:ext cx="5033019" cy="4983164"/>
          </a:xfrm>
        </p:spPr>
        <p:txBody>
          <a:bodyPr>
            <a:noAutofit/>
          </a:bodyPr>
          <a:lstStyle/>
          <a:p>
            <a:r>
              <a:rPr lang="en-US" sz="1800" dirty="0"/>
              <a:t>A Level depends on those above</a:t>
            </a:r>
          </a:p>
          <a:p>
            <a:pPr marL="457200" lvl="1" indent="0">
              <a:buNone/>
            </a:pPr>
            <a:r>
              <a:rPr lang="en-US" sz="1600" dirty="0" err="1" smtClean="0"/>
              <a:t>i</a:t>
            </a:r>
            <a:r>
              <a:rPr lang="en-US" sz="1600" dirty="0" smtClean="0"/>
              <a:t> &lt; j =&gt; Vi depends on </a:t>
            </a:r>
            <a:r>
              <a:rPr lang="en-US" sz="1600" dirty="0" err="1" smtClean="0"/>
              <a:t>Vj</a:t>
            </a:r>
            <a:endParaRPr lang="en-US" sz="1600" dirty="0" smtClean="0"/>
          </a:p>
          <a:p>
            <a:r>
              <a:rPr lang="en-US" sz="1800" dirty="0" smtClean="0"/>
              <a:t>V4 &lt; V5</a:t>
            </a:r>
          </a:p>
          <a:p>
            <a:pPr marL="457200" lvl="1" indent="0">
              <a:buNone/>
            </a:pPr>
            <a:r>
              <a:rPr lang="en-US" sz="1600" dirty="0" smtClean="0"/>
              <a:t>See VIM3 &amp; ISO 80000-1 foreword</a:t>
            </a:r>
            <a:r>
              <a:rPr lang="en-US" sz="1800" dirty="0" smtClean="0"/>
              <a:t>:</a:t>
            </a:r>
          </a:p>
          <a:p>
            <a:pPr marL="857250" lvl="2" indent="0">
              <a:buNone/>
            </a:pPr>
            <a:r>
              <a:rPr lang="en-US" sz="1400" dirty="0" smtClean="0"/>
              <a:t>This first edition of ISO 80000-1 cancels and replaces ISO 31-0:1992 and ISO 1000:1992</a:t>
            </a:r>
            <a:r>
              <a:rPr lang="en-US" sz="1400" dirty="0"/>
              <a:t>. The major technical changes from the previous standard are the following:</a:t>
            </a:r>
          </a:p>
          <a:p>
            <a:pPr marL="857250" lvl="2" indent="0">
              <a:buNone/>
            </a:pPr>
            <a:r>
              <a:rPr lang="en-US" sz="1400" dirty="0"/>
              <a:t> the structure has been changed to emphasize that quantities come first and units then follow</a:t>
            </a:r>
            <a:r>
              <a:rPr lang="en-US" sz="1400" dirty="0" smtClean="0"/>
              <a:t>;</a:t>
            </a:r>
            <a:endParaRPr lang="en-US" sz="1800" dirty="0"/>
          </a:p>
          <a:p>
            <a:r>
              <a:rPr lang="en-US" sz="1800" dirty="0" smtClean="0"/>
              <a:t>V3 </a:t>
            </a:r>
            <a:r>
              <a:rPr lang="en-US" sz="1800" dirty="0"/>
              <a:t>&lt; V4, </a:t>
            </a:r>
            <a:r>
              <a:rPr lang="en-US" sz="1800" dirty="0" smtClean="0"/>
              <a:t>V5</a:t>
            </a:r>
            <a:endParaRPr lang="en-US" sz="1600" dirty="0" smtClean="0"/>
          </a:p>
          <a:p>
            <a:pPr marL="457200" lvl="1" indent="0">
              <a:buNone/>
            </a:pPr>
            <a:r>
              <a:rPr lang="en-US" sz="1600" dirty="0" smtClean="0"/>
              <a:t>Per SysML ValueType</a:t>
            </a:r>
          </a:p>
          <a:p>
            <a:pPr marL="400050"/>
            <a:r>
              <a:rPr lang="en-US" sz="1800" dirty="0" smtClean="0"/>
              <a:t>V2 </a:t>
            </a:r>
            <a:r>
              <a:rPr lang="en-US" sz="1800" dirty="0"/>
              <a:t>&lt; </a:t>
            </a:r>
            <a:r>
              <a:rPr lang="en-US" sz="1800" dirty="0" smtClean="0"/>
              <a:t>V3</a:t>
            </a:r>
          </a:p>
          <a:p>
            <a:pPr marL="514350" lvl="1" indent="0">
              <a:buNone/>
            </a:pPr>
            <a:r>
              <a:rPr lang="en-US" sz="1600" dirty="0" smtClean="0"/>
              <a:t>Per UML </a:t>
            </a:r>
            <a:r>
              <a:rPr lang="en-US" sz="1600" dirty="0" err="1" smtClean="0"/>
              <a:t>TypedElement</a:t>
            </a:r>
            <a:r>
              <a:rPr lang="en-US" sz="1600" dirty="0" smtClean="0"/>
              <a:t>/Type relationship</a:t>
            </a:r>
            <a:endParaRPr lang="en-US" sz="1600" dirty="0"/>
          </a:p>
          <a:p>
            <a:pPr marL="400050"/>
            <a:r>
              <a:rPr lang="en-US" sz="1800" dirty="0" smtClean="0"/>
              <a:t>V1 &lt; V2</a:t>
            </a:r>
          </a:p>
          <a:p>
            <a:pPr marL="514350" lvl="1" indent="0">
              <a:buNone/>
            </a:pPr>
            <a:r>
              <a:rPr lang="en-US" sz="1600" dirty="0" smtClean="0"/>
              <a:t>Per UML </a:t>
            </a:r>
            <a:r>
              <a:rPr lang="en-US" sz="1600" dirty="0" err="1" smtClean="0"/>
              <a:t>ValueSpecification</a:t>
            </a:r>
            <a:r>
              <a:rPr lang="en-US" sz="1600" dirty="0" smtClean="0"/>
              <a:t>/Slot/ </a:t>
            </a:r>
            <a:r>
              <a:rPr lang="en-US" sz="1600" dirty="0" err="1" smtClean="0"/>
              <a:t>StructuralFeature</a:t>
            </a:r>
            <a:r>
              <a:rPr lang="en-US" sz="1600" dirty="0" smtClean="0"/>
              <a:t> &amp; </a:t>
            </a:r>
            <a:r>
              <a:rPr lang="en-US" sz="1600" dirty="0" err="1" smtClean="0"/>
              <a:t>defaultValue</a:t>
            </a:r>
            <a:r>
              <a:rPr lang="en-US" sz="1600" dirty="0" smtClean="0"/>
              <a:t> relationships</a:t>
            </a:r>
            <a:endParaRPr lang="en-US" sz="1600" dirty="0"/>
          </a:p>
        </p:txBody>
      </p:sp>
      <p:sp>
        <p:nvSpPr>
          <p:cNvPr id="4" name="Cloud 3"/>
          <p:cNvSpPr/>
          <p:nvPr/>
        </p:nvSpPr>
        <p:spPr>
          <a:xfrm>
            <a:off x="1071389" y="1352491"/>
            <a:ext cx="2370667" cy="706974"/>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rPr>
              <a:t>QuantityKinds</a:t>
            </a:r>
            <a:endParaRPr lang="en-US" sz="1400" dirty="0">
              <a:solidFill>
                <a:schemeClr val="tx1"/>
              </a:solidFill>
            </a:endParaRPr>
          </a:p>
        </p:txBody>
      </p:sp>
      <p:sp>
        <p:nvSpPr>
          <p:cNvPr id="5" name="Cloud 4"/>
          <p:cNvSpPr/>
          <p:nvPr/>
        </p:nvSpPr>
        <p:spPr>
          <a:xfrm>
            <a:off x="1706390" y="2209800"/>
            <a:ext cx="1151467" cy="58418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Units</a:t>
            </a:r>
            <a:endParaRPr lang="en-US" sz="1400" dirty="0">
              <a:solidFill>
                <a:schemeClr val="tx1"/>
              </a:solidFill>
            </a:endParaRPr>
          </a:p>
        </p:txBody>
      </p:sp>
      <p:sp>
        <p:nvSpPr>
          <p:cNvPr id="6" name="Cloud 5"/>
          <p:cNvSpPr/>
          <p:nvPr/>
        </p:nvSpPr>
        <p:spPr>
          <a:xfrm>
            <a:off x="690389" y="2949039"/>
            <a:ext cx="3166533"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ValueTypes</a:t>
            </a:r>
          </a:p>
          <a:p>
            <a:pPr algn="ctr"/>
            <a:r>
              <a:rPr lang="en-US" sz="1400" dirty="0" smtClean="0">
                <a:solidFill>
                  <a:schemeClr val="tx1"/>
                </a:solidFill>
              </a:rPr>
              <a:t>(QuantityKind, Unit)</a:t>
            </a:r>
            <a:endParaRPr lang="en-US" sz="1400" dirty="0">
              <a:solidFill>
                <a:schemeClr val="tx1"/>
              </a:solidFill>
            </a:endParaRPr>
          </a:p>
        </p:txBody>
      </p:sp>
      <p:sp>
        <p:nvSpPr>
          <p:cNvPr id="7" name="Cloud 6"/>
          <p:cNvSpPr/>
          <p:nvPr/>
        </p:nvSpPr>
        <p:spPr>
          <a:xfrm>
            <a:off x="571915" y="3915839"/>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Properties</a:t>
            </a:r>
          </a:p>
          <a:p>
            <a:pPr algn="ctr"/>
            <a:r>
              <a:rPr lang="en-US" sz="1400" dirty="0" smtClean="0">
                <a:solidFill>
                  <a:schemeClr val="tx1"/>
                </a:solidFill>
              </a:rPr>
              <a:t>(typed by ValueTypes)</a:t>
            </a:r>
            <a:endParaRPr lang="en-US" sz="1400" dirty="0">
              <a:solidFill>
                <a:schemeClr val="tx1"/>
              </a:solidFill>
            </a:endParaRPr>
          </a:p>
        </p:txBody>
      </p:sp>
      <p:sp>
        <p:nvSpPr>
          <p:cNvPr id="8" name="Cloud 7"/>
          <p:cNvSpPr/>
          <p:nvPr/>
        </p:nvSpPr>
        <p:spPr>
          <a:xfrm>
            <a:off x="537989" y="4946136"/>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Specifications</a:t>
            </a:r>
          </a:p>
          <a:p>
            <a:pPr algn="ctr"/>
            <a:r>
              <a:rPr lang="en-US" sz="1400" dirty="0" smtClean="0">
                <a:solidFill>
                  <a:schemeClr val="tx1"/>
                </a:solidFill>
              </a:rPr>
              <a:t>(typed by ValueTypes)</a:t>
            </a:r>
            <a:endParaRPr lang="en-US" sz="1400" dirty="0">
              <a:solidFill>
                <a:schemeClr val="tx1"/>
              </a:solidFill>
            </a:endParaRPr>
          </a:p>
        </p:txBody>
      </p:sp>
      <p:cxnSp>
        <p:nvCxnSpPr>
          <p:cNvPr id="10" name="Straight Connector 9"/>
          <p:cNvCxnSpPr/>
          <p:nvPr/>
        </p:nvCxnSpPr>
        <p:spPr>
          <a:xfrm>
            <a:off x="537989" y="2137842"/>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1915" y="3856572"/>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7989" y="4847171"/>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71915" y="2861663"/>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39285" y="5172104"/>
            <a:ext cx="404265" cy="307777"/>
          </a:xfrm>
          <a:prstGeom prst="rect">
            <a:avLst/>
          </a:prstGeom>
          <a:noFill/>
        </p:spPr>
        <p:txBody>
          <a:bodyPr wrap="none" rtlCol="0">
            <a:spAutoFit/>
          </a:bodyPr>
          <a:lstStyle/>
          <a:p>
            <a:r>
              <a:rPr lang="en-US" sz="1400" dirty="0" smtClean="0"/>
              <a:t>V1</a:t>
            </a:r>
            <a:endParaRPr lang="en-US" sz="1400" dirty="0"/>
          </a:p>
        </p:txBody>
      </p:sp>
      <p:sp>
        <p:nvSpPr>
          <p:cNvPr id="27" name="TextBox 26"/>
          <p:cNvSpPr txBox="1"/>
          <p:nvPr/>
        </p:nvSpPr>
        <p:spPr>
          <a:xfrm>
            <a:off x="139285" y="4137570"/>
            <a:ext cx="404265" cy="307777"/>
          </a:xfrm>
          <a:prstGeom prst="rect">
            <a:avLst/>
          </a:prstGeom>
          <a:noFill/>
        </p:spPr>
        <p:txBody>
          <a:bodyPr wrap="none" rtlCol="0">
            <a:spAutoFit/>
          </a:bodyPr>
          <a:lstStyle/>
          <a:p>
            <a:r>
              <a:rPr lang="en-US" sz="1400" dirty="0" smtClean="0"/>
              <a:t>V2</a:t>
            </a:r>
            <a:endParaRPr lang="en-US" sz="1400" dirty="0"/>
          </a:p>
        </p:txBody>
      </p:sp>
      <p:sp>
        <p:nvSpPr>
          <p:cNvPr id="28" name="TextBox 27"/>
          <p:cNvSpPr txBox="1"/>
          <p:nvPr/>
        </p:nvSpPr>
        <p:spPr>
          <a:xfrm>
            <a:off x="139285" y="3175007"/>
            <a:ext cx="404265" cy="307777"/>
          </a:xfrm>
          <a:prstGeom prst="rect">
            <a:avLst/>
          </a:prstGeom>
          <a:noFill/>
        </p:spPr>
        <p:txBody>
          <a:bodyPr wrap="none" rtlCol="0">
            <a:spAutoFit/>
          </a:bodyPr>
          <a:lstStyle/>
          <a:p>
            <a:r>
              <a:rPr lang="en-US" sz="1400" dirty="0" smtClean="0"/>
              <a:t>V3</a:t>
            </a:r>
            <a:endParaRPr lang="en-US" sz="1400" dirty="0"/>
          </a:p>
        </p:txBody>
      </p:sp>
      <p:sp>
        <p:nvSpPr>
          <p:cNvPr id="29" name="TextBox 28"/>
          <p:cNvSpPr txBox="1"/>
          <p:nvPr/>
        </p:nvSpPr>
        <p:spPr>
          <a:xfrm>
            <a:off x="139285" y="2307665"/>
            <a:ext cx="404265" cy="307777"/>
          </a:xfrm>
          <a:prstGeom prst="rect">
            <a:avLst/>
          </a:prstGeom>
          <a:noFill/>
        </p:spPr>
        <p:txBody>
          <a:bodyPr wrap="none" rtlCol="0">
            <a:spAutoFit/>
          </a:bodyPr>
          <a:lstStyle/>
          <a:p>
            <a:r>
              <a:rPr lang="en-US" sz="1400" dirty="0" smtClean="0"/>
              <a:t>V4</a:t>
            </a:r>
            <a:endParaRPr lang="en-US" sz="1400" dirty="0"/>
          </a:p>
        </p:txBody>
      </p:sp>
      <p:sp>
        <p:nvSpPr>
          <p:cNvPr id="30" name="TextBox 29"/>
          <p:cNvSpPr txBox="1"/>
          <p:nvPr/>
        </p:nvSpPr>
        <p:spPr>
          <a:xfrm>
            <a:off x="139285" y="1539329"/>
            <a:ext cx="404265" cy="307777"/>
          </a:xfrm>
          <a:prstGeom prst="rect">
            <a:avLst/>
          </a:prstGeom>
          <a:noFill/>
        </p:spPr>
        <p:txBody>
          <a:bodyPr wrap="none" rtlCol="0">
            <a:spAutoFit/>
          </a:bodyPr>
          <a:lstStyle/>
          <a:p>
            <a:r>
              <a:rPr lang="en-US" sz="1400" dirty="0" smtClean="0"/>
              <a:t>V5</a:t>
            </a:r>
            <a:endParaRPr lang="en-US" sz="1400" dirty="0"/>
          </a:p>
        </p:txBody>
      </p:sp>
      <p:sp>
        <p:nvSpPr>
          <p:cNvPr id="32" name="Cloud 31"/>
          <p:cNvSpPr/>
          <p:nvPr/>
        </p:nvSpPr>
        <p:spPr>
          <a:xfrm>
            <a:off x="898178" y="6087548"/>
            <a:ext cx="2696278" cy="478889"/>
          </a:xfrm>
          <a:prstGeom prst="cloud">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Runtime Values</a:t>
            </a:r>
            <a:endParaRPr lang="en-US" sz="1400" dirty="0">
              <a:solidFill>
                <a:schemeClr val="tx1"/>
              </a:solidFill>
            </a:endParaRPr>
          </a:p>
        </p:txBody>
      </p:sp>
      <p:cxnSp>
        <p:nvCxnSpPr>
          <p:cNvPr id="33" name="Straight Connector 32"/>
          <p:cNvCxnSpPr/>
          <p:nvPr/>
        </p:nvCxnSpPr>
        <p:spPr>
          <a:xfrm>
            <a:off x="571915" y="5897037"/>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9285" y="6087548"/>
            <a:ext cx="404265" cy="307777"/>
          </a:xfrm>
          <a:prstGeom prst="rect">
            <a:avLst/>
          </a:prstGeom>
          <a:noFill/>
        </p:spPr>
        <p:txBody>
          <a:bodyPr wrap="none" rtlCol="0">
            <a:spAutoFit/>
          </a:bodyPr>
          <a:lstStyle/>
          <a:p>
            <a:r>
              <a:rPr lang="en-US" sz="1400" dirty="0" smtClean="0"/>
              <a:t>V0</a:t>
            </a:r>
            <a:endParaRPr lang="en-US" sz="1400" dirty="0"/>
          </a:p>
        </p:txBody>
      </p:sp>
      <p:sp>
        <p:nvSpPr>
          <p:cNvPr id="22" name="Left Arrow 21">
            <a:hlinkClick r:id="" action="ppaction://hlinkshowjump?jump=lastslideviewed"/>
          </p:cNvPr>
          <p:cNvSpPr/>
          <p:nvPr/>
        </p:nvSpPr>
        <p:spPr>
          <a:xfrm>
            <a:off x="59114" y="6456880"/>
            <a:ext cx="631275" cy="2793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3" name="Half Frame 22">
            <a:hlinkClick r:id="rId2" action="ppaction://hlinksldjump"/>
          </p:cNvPr>
          <p:cNvSpPr/>
          <p:nvPr/>
        </p:nvSpPr>
        <p:spPr>
          <a:xfrm>
            <a:off x="114299" y="173038"/>
            <a:ext cx="342901" cy="224895"/>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Tree>
    <p:extLst>
      <p:ext uri="{BB962C8B-B14F-4D97-AF65-F5344CB8AC3E}">
        <p14:creationId xmlns:p14="http://schemas.microsoft.com/office/powerpoint/2010/main" val="39667558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6"/>
            <a:ext cx="9144000" cy="656695"/>
          </a:xfrm>
        </p:spPr>
        <p:txBody>
          <a:bodyPr>
            <a:noAutofit/>
          </a:bodyPr>
          <a:lstStyle/>
          <a:p>
            <a:r>
              <a:rPr lang="en-US" sz="1800" dirty="0" smtClean="0"/>
              <a:t>Practical Considerations for Modeling Values in SysML</a:t>
            </a:r>
            <a:endParaRPr lang="en-US" sz="1800" dirty="0"/>
          </a:p>
        </p:txBody>
      </p:sp>
      <p:sp>
        <p:nvSpPr>
          <p:cNvPr id="3" name="Content Placeholder 2"/>
          <p:cNvSpPr>
            <a:spLocks noGrp="1"/>
          </p:cNvSpPr>
          <p:nvPr>
            <p:ph sz="half" idx="1"/>
          </p:nvPr>
        </p:nvSpPr>
        <p:spPr>
          <a:xfrm>
            <a:off x="355600" y="665161"/>
            <a:ext cx="8585200" cy="601132"/>
          </a:xfrm>
        </p:spPr>
        <p:txBody>
          <a:bodyPr>
            <a:normAutofit/>
          </a:bodyPr>
          <a:lstStyle/>
          <a:p>
            <a:pPr marL="0" indent="0">
              <a:buNone/>
            </a:pPr>
            <a:r>
              <a:rPr lang="en-US" sz="1800" dirty="0" smtClean="0"/>
              <a:t>#2: Recognize the </a:t>
            </a:r>
            <a:r>
              <a:rPr lang="en-US" sz="1800" b="1" i="1" dirty="0"/>
              <a:t>alignment with </a:t>
            </a:r>
            <a:r>
              <a:rPr lang="en-US" sz="1800" b="1" i="1" dirty="0" smtClean="0"/>
              <a:t>UML</a:t>
            </a:r>
            <a:endParaRPr lang="en-US" sz="1800" b="1" i="1" dirty="0"/>
          </a:p>
        </p:txBody>
      </p:sp>
      <p:sp>
        <p:nvSpPr>
          <p:cNvPr id="4" name="Cloud 3"/>
          <p:cNvSpPr/>
          <p:nvPr/>
        </p:nvSpPr>
        <p:spPr>
          <a:xfrm>
            <a:off x="1071389" y="1352491"/>
            <a:ext cx="2370667" cy="706974"/>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rPr>
              <a:t>QuantityKinds</a:t>
            </a:r>
            <a:endParaRPr lang="en-US" sz="1400" dirty="0">
              <a:solidFill>
                <a:schemeClr val="tx1"/>
              </a:solidFill>
            </a:endParaRPr>
          </a:p>
        </p:txBody>
      </p:sp>
      <p:sp>
        <p:nvSpPr>
          <p:cNvPr id="5" name="Cloud 4"/>
          <p:cNvSpPr/>
          <p:nvPr/>
        </p:nvSpPr>
        <p:spPr>
          <a:xfrm>
            <a:off x="1706390" y="2209800"/>
            <a:ext cx="1151467" cy="58418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Units</a:t>
            </a:r>
            <a:endParaRPr lang="en-US" sz="1400" dirty="0">
              <a:solidFill>
                <a:schemeClr val="tx1"/>
              </a:solidFill>
            </a:endParaRPr>
          </a:p>
        </p:txBody>
      </p:sp>
      <p:sp>
        <p:nvSpPr>
          <p:cNvPr id="6" name="Cloud 5"/>
          <p:cNvSpPr/>
          <p:nvPr/>
        </p:nvSpPr>
        <p:spPr>
          <a:xfrm>
            <a:off x="690389" y="2949039"/>
            <a:ext cx="3166533"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ValueTypes</a:t>
            </a:r>
          </a:p>
          <a:p>
            <a:pPr algn="ctr"/>
            <a:r>
              <a:rPr lang="en-US" sz="1400" dirty="0" smtClean="0">
                <a:solidFill>
                  <a:schemeClr val="tx1"/>
                </a:solidFill>
              </a:rPr>
              <a:t>(QuantityKind, Unit)</a:t>
            </a:r>
            <a:endParaRPr lang="en-US" sz="1400" dirty="0">
              <a:solidFill>
                <a:schemeClr val="tx1"/>
              </a:solidFill>
            </a:endParaRPr>
          </a:p>
        </p:txBody>
      </p:sp>
      <p:sp>
        <p:nvSpPr>
          <p:cNvPr id="7" name="Cloud 6"/>
          <p:cNvSpPr/>
          <p:nvPr/>
        </p:nvSpPr>
        <p:spPr>
          <a:xfrm>
            <a:off x="571915" y="3915839"/>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Properties</a:t>
            </a:r>
          </a:p>
          <a:p>
            <a:pPr algn="ctr"/>
            <a:r>
              <a:rPr lang="en-US" sz="1400" dirty="0" smtClean="0">
                <a:solidFill>
                  <a:schemeClr val="tx1"/>
                </a:solidFill>
              </a:rPr>
              <a:t>(typed by ValueTypes)</a:t>
            </a:r>
            <a:endParaRPr lang="en-US" sz="1400" dirty="0">
              <a:solidFill>
                <a:schemeClr val="tx1"/>
              </a:solidFill>
            </a:endParaRPr>
          </a:p>
        </p:txBody>
      </p:sp>
      <p:sp>
        <p:nvSpPr>
          <p:cNvPr id="8" name="Cloud 7"/>
          <p:cNvSpPr/>
          <p:nvPr/>
        </p:nvSpPr>
        <p:spPr>
          <a:xfrm>
            <a:off x="537989" y="4946136"/>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Specifications</a:t>
            </a:r>
          </a:p>
          <a:p>
            <a:pPr algn="ctr"/>
            <a:r>
              <a:rPr lang="en-US" sz="1400" dirty="0" smtClean="0">
                <a:solidFill>
                  <a:schemeClr val="tx1"/>
                </a:solidFill>
              </a:rPr>
              <a:t>(typed by ValueTypes)</a:t>
            </a:r>
            <a:endParaRPr lang="en-US" sz="1400" dirty="0">
              <a:solidFill>
                <a:schemeClr val="tx1"/>
              </a:solidFill>
            </a:endParaRPr>
          </a:p>
        </p:txBody>
      </p:sp>
      <p:cxnSp>
        <p:nvCxnSpPr>
          <p:cNvPr id="10" name="Straight Connector 9"/>
          <p:cNvCxnSpPr/>
          <p:nvPr/>
        </p:nvCxnSpPr>
        <p:spPr>
          <a:xfrm>
            <a:off x="537989" y="2137842"/>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1915" y="3856572"/>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7989" y="4847171"/>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71915" y="2861663"/>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39285" y="5172104"/>
            <a:ext cx="404265" cy="307777"/>
          </a:xfrm>
          <a:prstGeom prst="rect">
            <a:avLst/>
          </a:prstGeom>
          <a:noFill/>
        </p:spPr>
        <p:txBody>
          <a:bodyPr wrap="none" rtlCol="0">
            <a:spAutoFit/>
          </a:bodyPr>
          <a:lstStyle/>
          <a:p>
            <a:r>
              <a:rPr lang="en-US" sz="1400" dirty="0" smtClean="0"/>
              <a:t>V1</a:t>
            </a:r>
            <a:endParaRPr lang="en-US" sz="1400" dirty="0"/>
          </a:p>
        </p:txBody>
      </p:sp>
      <p:sp>
        <p:nvSpPr>
          <p:cNvPr id="27" name="TextBox 26"/>
          <p:cNvSpPr txBox="1"/>
          <p:nvPr/>
        </p:nvSpPr>
        <p:spPr>
          <a:xfrm>
            <a:off x="139285" y="4137570"/>
            <a:ext cx="404265" cy="307777"/>
          </a:xfrm>
          <a:prstGeom prst="rect">
            <a:avLst/>
          </a:prstGeom>
          <a:noFill/>
        </p:spPr>
        <p:txBody>
          <a:bodyPr wrap="none" rtlCol="0">
            <a:spAutoFit/>
          </a:bodyPr>
          <a:lstStyle/>
          <a:p>
            <a:r>
              <a:rPr lang="en-US" sz="1400" dirty="0" smtClean="0"/>
              <a:t>V2</a:t>
            </a:r>
            <a:endParaRPr lang="en-US" sz="1400" dirty="0"/>
          </a:p>
        </p:txBody>
      </p:sp>
      <p:sp>
        <p:nvSpPr>
          <p:cNvPr id="28" name="TextBox 27"/>
          <p:cNvSpPr txBox="1"/>
          <p:nvPr/>
        </p:nvSpPr>
        <p:spPr>
          <a:xfrm>
            <a:off x="139285" y="3175007"/>
            <a:ext cx="404265" cy="307777"/>
          </a:xfrm>
          <a:prstGeom prst="rect">
            <a:avLst/>
          </a:prstGeom>
          <a:noFill/>
        </p:spPr>
        <p:txBody>
          <a:bodyPr wrap="none" rtlCol="0">
            <a:spAutoFit/>
          </a:bodyPr>
          <a:lstStyle/>
          <a:p>
            <a:r>
              <a:rPr lang="en-US" sz="1400" dirty="0" smtClean="0"/>
              <a:t>V3</a:t>
            </a:r>
            <a:endParaRPr lang="en-US" sz="1400" dirty="0"/>
          </a:p>
        </p:txBody>
      </p:sp>
      <p:sp>
        <p:nvSpPr>
          <p:cNvPr id="29" name="TextBox 28"/>
          <p:cNvSpPr txBox="1"/>
          <p:nvPr/>
        </p:nvSpPr>
        <p:spPr>
          <a:xfrm>
            <a:off x="139285" y="2307665"/>
            <a:ext cx="404265" cy="307777"/>
          </a:xfrm>
          <a:prstGeom prst="rect">
            <a:avLst/>
          </a:prstGeom>
          <a:noFill/>
        </p:spPr>
        <p:txBody>
          <a:bodyPr wrap="none" rtlCol="0">
            <a:spAutoFit/>
          </a:bodyPr>
          <a:lstStyle/>
          <a:p>
            <a:r>
              <a:rPr lang="en-US" sz="1400" dirty="0" smtClean="0"/>
              <a:t>V4</a:t>
            </a:r>
            <a:endParaRPr lang="en-US" sz="1400" dirty="0"/>
          </a:p>
        </p:txBody>
      </p:sp>
      <p:sp>
        <p:nvSpPr>
          <p:cNvPr id="30" name="TextBox 29"/>
          <p:cNvSpPr txBox="1"/>
          <p:nvPr/>
        </p:nvSpPr>
        <p:spPr>
          <a:xfrm>
            <a:off x="139285" y="1539329"/>
            <a:ext cx="404265" cy="307777"/>
          </a:xfrm>
          <a:prstGeom prst="rect">
            <a:avLst/>
          </a:prstGeom>
          <a:noFill/>
        </p:spPr>
        <p:txBody>
          <a:bodyPr wrap="none" rtlCol="0">
            <a:spAutoFit/>
          </a:bodyPr>
          <a:lstStyle/>
          <a:p>
            <a:r>
              <a:rPr lang="en-US" sz="1400" dirty="0" smtClean="0"/>
              <a:t>V5</a:t>
            </a:r>
            <a:endParaRPr lang="en-US" sz="1400" dirty="0"/>
          </a:p>
        </p:txBody>
      </p:sp>
      <p:sp>
        <p:nvSpPr>
          <p:cNvPr id="32" name="Cloud 31"/>
          <p:cNvSpPr/>
          <p:nvPr/>
        </p:nvSpPr>
        <p:spPr>
          <a:xfrm>
            <a:off x="898178" y="6087548"/>
            <a:ext cx="2696278" cy="478889"/>
          </a:xfrm>
          <a:prstGeom prst="cloud">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Runtime Values</a:t>
            </a:r>
            <a:endParaRPr lang="en-US" sz="1400" dirty="0">
              <a:solidFill>
                <a:schemeClr val="tx1"/>
              </a:solidFill>
            </a:endParaRPr>
          </a:p>
        </p:txBody>
      </p:sp>
      <p:cxnSp>
        <p:nvCxnSpPr>
          <p:cNvPr id="33" name="Straight Connector 32"/>
          <p:cNvCxnSpPr/>
          <p:nvPr/>
        </p:nvCxnSpPr>
        <p:spPr>
          <a:xfrm>
            <a:off x="571915" y="5897037"/>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9285" y="6087548"/>
            <a:ext cx="404265" cy="307777"/>
          </a:xfrm>
          <a:prstGeom prst="rect">
            <a:avLst/>
          </a:prstGeom>
          <a:noFill/>
        </p:spPr>
        <p:txBody>
          <a:bodyPr wrap="none" rtlCol="0">
            <a:spAutoFit/>
          </a:bodyPr>
          <a:lstStyle/>
          <a:p>
            <a:r>
              <a:rPr lang="en-US" sz="1400" dirty="0" smtClean="0"/>
              <a:t>V0</a:t>
            </a:r>
            <a:endParaRPr lang="en-US" sz="1400" dirty="0"/>
          </a:p>
        </p:txBody>
      </p:sp>
      <p:sp>
        <p:nvSpPr>
          <p:cNvPr id="11" name="Right Brace 10"/>
          <p:cNvSpPr/>
          <p:nvPr/>
        </p:nvSpPr>
        <p:spPr>
          <a:xfrm>
            <a:off x="4140200" y="1266293"/>
            <a:ext cx="169333" cy="159537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4" name="Folded Corner 13"/>
          <p:cNvSpPr/>
          <p:nvPr/>
        </p:nvSpPr>
        <p:spPr>
          <a:xfrm>
            <a:off x="5562600" y="1554896"/>
            <a:ext cx="2988734" cy="900438"/>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a:t>
            </a:r>
            <a:r>
              <a:rPr lang="en-US" sz="1400" dirty="0" err="1" smtClean="0">
                <a:solidFill>
                  <a:srgbClr val="000000"/>
                </a:solidFill>
              </a:rPr>
              <a:t>InstanceSpecifications</a:t>
            </a:r>
            <a:r>
              <a:rPr lang="en-US" sz="1400" dirty="0" smtClean="0">
                <a:solidFill>
                  <a:srgbClr val="000000"/>
                </a:solidFill>
              </a:rPr>
              <a:t> </a:t>
            </a:r>
          </a:p>
          <a:p>
            <a:pPr algn="ctr"/>
            <a:r>
              <a:rPr lang="en-US" sz="1400" dirty="0" smtClean="0">
                <a:solidFill>
                  <a:srgbClr val="000000"/>
                </a:solidFill>
              </a:rPr>
              <a:t>(classifier =  SysML or QUDV </a:t>
            </a:r>
          </a:p>
          <a:p>
            <a:pPr algn="ctr"/>
            <a:r>
              <a:rPr lang="en-US" sz="1400" dirty="0" smtClean="0">
                <a:solidFill>
                  <a:srgbClr val="000000"/>
                </a:solidFill>
              </a:rPr>
              <a:t>Unit or QuantityKind)</a:t>
            </a:r>
            <a:endParaRPr lang="en-US" sz="1400" dirty="0">
              <a:solidFill>
                <a:srgbClr val="000000"/>
              </a:solidFill>
            </a:endParaRPr>
          </a:p>
        </p:txBody>
      </p:sp>
      <p:sp>
        <p:nvSpPr>
          <p:cNvPr id="15" name="Equal 14"/>
          <p:cNvSpPr/>
          <p:nvPr/>
        </p:nvSpPr>
        <p:spPr>
          <a:xfrm>
            <a:off x="4419600" y="1856096"/>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31" name="Equal 30"/>
          <p:cNvSpPr/>
          <p:nvPr/>
        </p:nvSpPr>
        <p:spPr>
          <a:xfrm>
            <a:off x="4419600" y="3137601"/>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35" name="Folded Corner 34"/>
          <p:cNvSpPr/>
          <p:nvPr/>
        </p:nvSpPr>
        <p:spPr>
          <a:xfrm>
            <a:off x="5054600" y="2906701"/>
            <a:ext cx="3886200" cy="863605"/>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a:t>
            </a:r>
            <a:r>
              <a:rPr lang="en-US" sz="1400" dirty="0" err="1" smtClean="0">
                <a:solidFill>
                  <a:srgbClr val="000000"/>
                </a:solidFill>
              </a:rPr>
              <a:t>DataTypes</a:t>
            </a:r>
            <a:endParaRPr lang="en-US" sz="1400" dirty="0" smtClean="0">
              <a:solidFill>
                <a:srgbClr val="000000"/>
              </a:solidFill>
            </a:endParaRPr>
          </a:p>
          <a:p>
            <a:pPr algn="ctr"/>
            <a:r>
              <a:rPr lang="en-US" sz="1400" dirty="0" smtClean="0">
                <a:solidFill>
                  <a:srgbClr val="000000"/>
                </a:solidFill>
              </a:rPr>
              <a:t>(stereotype =  SysML::ValueType</a:t>
            </a:r>
            <a:endParaRPr lang="en-US" sz="1400" dirty="0">
              <a:solidFill>
                <a:srgbClr val="000000"/>
              </a:solidFill>
            </a:endParaRPr>
          </a:p>
          <a:p>
            <a:pPr algn="ctr"/>
            <a:r>
              <a:rPr lang="en-US" sz="1400" dirty="0" smtClean="0">
                <a:solidFill>
                  <a:srgbClr val="000000"/>
                </a:solidFill>
              </a:rPr>
              <a:t>&amp; stereotype tags: </a:t>
            </a:r>
            <a:r>
              <a:rPr lang="en-US" sz="1400" dirty="0" err="1" smtClean="0">
                <a:solidFill>
                  <a:srgbClr val="000000"/>
                </a:solidFill>
              </a:rPr>
              <a:t>quantityKind</a:t>
            </a:r>
            <a:r>
              <a:rPr lang="en-US" sz="1400" dirty="0" smtClean="0">
                <a:solidFill>
                  <a:srgbClr val="000000"/>
                </a:solidFill>
              </a:rPr>
              <a:t>, unit)</a:t>
            </a:r>
            <a:endParaRPr lang="en-US" sz="1400" dirty="0">
              <a:solidFill>
                <a:srgbClr val="000000"/>
              </a:solidFill>
            </a:endParaRPr>
          </a:p>
        </p:txBody>
      </p:sp>
      <p:sp>
        <p:nvSpPr>
          <p:cNvPr id="36" name="Folded Corner 35"/>
          <p:cNvSpPr/>
          <p:nvPr/>
        </p:nvSpPr>
        <p:spPr>
          <a:xfrm>
            <a:off x="5054600" y="3915839"/>
            <a:ext cx="3886200" cy="821267"/>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Properties</a:t>
            </a:r>
          </a:p>
          <a:p>
            <a:pPr algn="ctr"/>
            <a:r>
              <a:rPr lang="en-US" sz="1400" dirty="0" smtClean="0">
                <a:solidFill>
                  <a:srgbClr val="000000"/>
                </a:solidFill>
              </a:rPr>
              <a:t>(type = &lt;&lt;ValueType&gt;&gt; UML </a:t>
            </a:r>
            <a:r>
              <a:rPr lang="en-US" sz="1400" dirty="0" err="1" smtClean="0">
                <a:solidFill>
                  <a:srgbClr val="000000"/>
                </a:solidFill>
              </a:rPr>
              <a:t>DataType</a:t>
            </a:r>
            <a:r>
              <a:rPr lang="en-US" sz="1400" dirty="0" smtClean="0">
                <a:solidFill>
                  <a:srgbClr val="000000"/>
                </a:solidFill>
              </a:rPr>
              <a:t>)</a:t>
            </a:r>
            <a:endParaRPr lang="en-US" sz="1400" dirty="0">
              <a:solidFill>
                <a:srgbClr val="000000"/>
              </a:solidFill>
            </a:endParaRPr>
          </a:p>
        </p:txBody>
      </p:sp>
      <p:sp>
        <p:nvSpPr>
          <p:cNvPr id="37" name="Equal 36"/>
          <p:cNvSpPr/>
          <p:nvPr/>
        </p:nvSpPr>
        <p:spPr>
          <a:xfrm>
            <a:off x="4419600" y="4100509"/>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38" name="Equal 37"/>
          <p:cNvSpPr/>
          <p:nvPr/>
        </p:nvSpPr>
        <p:spPr>
          <a:xfrm>
            <a:off x="4419600" y="5172104"/>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39" name="Equal 38"/>
          <p:cNvSpPr/>
          <p:nvPr/>
        </p:nvSpPr>
        <p:spPr>
          <a:xfrm>
            <a:off x="4419600" y="6108208"/>
            <a:ext cx="440267" cy="406738"/>
          </a:xfrm>
          <a:prstGeom prst="mathEqual">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40" name="Folded Corner 39"/>
          <p:cNvSpPr/>
          <p:nvPr/>
        </p:nvSpPr>
        <p:spPr>
          <a:xfrm>
            <a:off x="5054600" y="4946136"/>
            <a:ext cx="3886200" cy="821267"/>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a:t>
            </a:r>
            <a:r>
              <a:rPr lang="en-US" sz="1400" dirty="0" err="1" smtClean="0">
                <a:solidFill>
                  <a:srgbClr val="000000"/>
                </a:solidFill>
              </a:rPr>
              <a:t>ValueSpecifications</a:t>
            </a:r>
            <a:endParaRPr lang="en-US" sz="1400" dirty="0" smtClean="0">
              <a:solidFill>
                <a:srgbClr val="000000"/>
              </a:solidFill>
            </a:endParaRPr>
          </a:p>
          <a:p>
            <a:pPr algn="ctr"/>
            <a:r>
              <a:rPr lang="en-US" sz="1400" dirty="0" smtClean="0">
                <a:solidFill>
                  <a:srgbClr val="000000"/>
                </a:solidFill>
              </a:rPr>
              <a:t>(type = &lt;&lt;ValueType&gt;&gt; UML </a:t>
            </a:r>
            <a:r>
              <a:rPr lang="en-US" sz="1400" dirty="0" err="1" smtClean="0">
                <a:solidFill>
                  <a:srgbClr val="000000"/>
                </a:solidFill>
              </a:rPr>
              <a:t>DataType</a:t>
            </a:r>
            <a:r>
              <a:rPr lang="en-US" sz="1400" dirty="0" smtClean="0">
                <a:solidFill>
                  <a:srgbClr val="000000"/>
                </a:solidFill>
              </a:rPr>
              <a:t>)</a:t>
            </a:r>
            <a:endParaRPr lang="en-US" sz="1400" dirty="0">
              <a:solidFill>
                <a:srgbClr val="000000"/>
              </a:solidFill>
            </a:endParaRPr>
          </a:p>
        </p:txBody>
      </p:sp>
      <p:sp>
        <p:nvSpPr>
          <p:cNvPr id="41" name="Folded Corner 40"/>
          <p:cNvSpPr/>
          <p:nvPr/>
        </p:nvSpPr>
        <p:spPr>
          <a:xfrm>
            <a:off x="5054600" y="6087548"/>
            <a:ext cx="3886200" cy="406401"/>
          </a:xfrm>
          <a:prstGeom prst="foldedCorner">
            <a:avLst/>
          </a:prstGeom>
          <a:solidFill>
            <a:srgbClr val="FFF981"/>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Varies by methodology</a:t>
            </a:r>
            <a:endParaRPr lang="en-US" sz="1400" dirty="0">
              <a:solidFill>
                <a:srgbClr val="000000"/>
              </a:solidFill>
            </a:endParaRPr>
          </a:p>
        </p:txBody>
      </p:sp>
      <p:sp>
        <p:nvSpPr>
          <p:cNvPr id="42" name="Left Arrow 41">
            <a:hlinkClick r:id="" action="ppaction://hlinkshowjump?jump=lastslideviewed"/>
          </p:cNvPr>
          <p:cNvSpPr/>
          <p:nvPr/>
        </p:nvSpPr>
        <p:spPr>
          <a:xfrm>
            <a:off x="139285" y="6456880"/>
            <a:ext cx="631275" cy="2793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3" name="Half Frame 42">
            <a:hlinkClick r:id="rId2" action="ppaction://hlinksldjump"/>
          </p:cNvPr>
          <p:cNvSpPr/>
          <p:nvPr/>
        </p:nvSpPr>
        <p:spPr>
          <a:xfrm>
            <a:off x="114299" y="173038"/>
            <a:ext cx="342901" cy="224895"/>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Tree>
    <p:extLst>
      <p:ext uri="{BB962C8B-B14F-4D97-AF65-F5344CB8AC3E}">
        <p14:creationId xmlns:p14="http://schemas.microsoft.com/office/powerpoint/2010/main" val="34199611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6"/>
            <a:ext cx="9144000" cy="656695"/>
          </a:xfrm>
        </p:spPr>
        <p:txBody>
          <a:bodyPr>
            <a:noAutofit/>
          </a:bodyPr>
          <a:lstStyle/>
          <a:p>
            <a:r>
              <a:rPr lang="en-US" sz="1800" dirty="0" smtClean="0"/>
              <a:t>Practical Considerations for Modeling Values in SysML</a:t>
            </a:r>
            <a:endParaRPr lang="en-US" sz="1800" dirty="0"/>
          </a:p>
        </p:txBody>
      </p:sp>
      <p:sp>
        <p:nvSpPr>
          <p:cNvPr id="3" name="Content Placeholder 2"/>
          <p:cNvSpPr>
            <a:spLocks noGrp="1"/>
          </p:cNvSpPr>
          <p:nvPr>
            <p:ph sz="half" idx="1"/>
          </p:nvPr>
        </p:nvSpPr>
        <p:spPr>
          <a:xfrm>
            <a:off x="355600" y="665161"/>
            <a:ext cx="8788400" cy="601132"/>
          </a:xfrm>
        </p:spPr>
        <p:txBody>
          <a:bodyPr>
            <a:normAutofit/>
          </a:bodyPr>
          <a:lstStyle/>
          <a:p>
            <a:pPr marL="0" indent="0">
              <a:buNone/>
            </a:pPr>
            <a:r>
              <a:rPr lang="en-US" sz="1800" dirty="0" smtClean="0"/>
              <a:t>#3: Recognize the </a:t>
            </a:r>
            <a:r>
              <a:rPr lang="en-US" sz="1800" b="1" i="1" dirty="0" smtClean="0"/>
              <a:t>implications of </a:t>
            </a:r>
            <a:r>
              <a:rPr lang="en-US" sz="1800" b="1" i="1" dirty="0" err="1" smtClean="0"/>
              <a:t>DataType</a:t>
            </a:r>
            <a:r>
              <a:rPr lang="en-US" sz="1800" b="1" i="1" dirty="0" smtClean="0"/>
              <a:t> modeling in UML</a:t>
            </a:r>
            <a:endParaRPr lang="en-US" sz="1800" dirty="0" smtClean="0"/>
          </a:p>
        </p:txBody>
      </p:sp>
      <p:sp>
        <p:nvSpPr>
          <p:cNvPr id="6" name="Cloud 5"/>
          <p:cNvSpPr/>
          <p:nvPr/>
        </p:nvSpPr>
        <p:spPr>
          <a:xfrm>
            <a:off x="677603" y="1759458"/>
            <a:ext cx="3166533"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ValueTypes</a:t>
            </a:r>
          </a:p>
          <a:p>
            <a:pPr algn="ctr"/>
            <a:r>
              <a:rPr lang="en-US" sz="1400" dirty="0" smtClean="0">
                <a:solidFill>
                  <a:schemeClr val="tx1"/>
                </a:solidFill>
              </a:rPr>
              <a:t>(QuantityKind, Unit)</a:t>
            </a:r>
            <a:endParaRPr lang="en-US" sz="1400" dirty="0">
              <a:solidFill>
                <a:schemeClr val="tx1"/>
              </a:solidFill>
            </a:endParaRPr>
          </a:p>
        </p:txBody>
      </p:sp>
      <p:sp>
        <p:nvSpPr>
          <p:cNvPr id="7" name="Cloud 6"/>
          <p:cNvSpPr/>
          <p:nvPr/>
        </p:nvSpPr>
        <p:spPr>
          <a:xfrm>
            <a:off x="559129" y="2726258"/>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Properties</a:t>
            </a:r>
          </a:p>
          <a:p>
            <a:pPr algn="ctr"/>
            <a:r>
              <a:rPr lang="en-US" sz="1400" dirty="0" smtClean="0">
                <a:solidFill>
                  <a:schemeClr val="tx1"/>
                </a:solidFill>
              </a:rPr>
              <a:t>(typed by ValueTypes)</a:t>
            </a:r>
            <a:endParaRPr lang="en-US" sz="1400" dirty="0">
              <a:solidFill>
                <a:schemeClr val="tx1"/>
              </a:solidFill>
            </a:endParaRPr>
          </a:p>
        </p:txBody>
      </p:sp>
      <p:sp>
        <p:nvSpPr>
          <p:cNvPr id="8" name="Cloud 7"/>
          <p:cNvSpPr/>
          <p:nvPr/>
        </p:nvSpPr>
        <p:spPr>
          <a:xfrm>
            <a:off x="525203" y="3756555"/>
            <a:ext cx="3437467" cy="821267"/>
          </a:xfrm>
          <a:prstGeom prst="cloud">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Value Specifications</a:t>
            </a:r>
          </a:p>
          <a:p>
            <a:pPr algn="ctr"/>
            <a:r>
              <a:rPr lang="en-US" sz="1400" dirty="0" smtClean="0">
                <a:solidFill>
                  <a:schemeClr val="tx1"/>
                </a:solidFill>
              </a:rPr>
              <a:t>(typed by ValueTypes)</a:t>
            </a:r>
            <a:endParaRPr lang="en-US" sz="1400" dirty="0">
              <a:solidFill>
                <a:schemeClr val="tx1"/>
              </a:solidFill>
            </a:endParaRPr>
          </a:p>
        </p:txBody>
      </p:sp>
      <p:cxnSp>
        <p:nvCxnSpPr>
          <p:cNvPr id="12" name="Straight Connector 11"/>
          <p:cNvCxnSpPr/>
          <p:nvPr/>
        </p:nvCxnSpPr>
        <p:spPr>
          <a:xfrm>
            <a:off x="559129" y="2666991"/>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5203" y="3657590"/>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26499" y="3982523"/>
            <a:ext cx="404265" cy="307777"/>
          </a:xfrm>
          <a:prstGeom prst="rect">
            <a:avLst/>
          </a:prstGeom>
          <a:noFill/>
        </p:spPr>
        <p:txBody>
          <a:bodyPr wrap="none" rtlCol="0">
            <a:spAutoFit/>
          </a:bodyPr>
          <a:lstStyle/>
          <a:p>
            <a:r>
              <a:rPr lang="en-US" sz="1400" dirty="0" smtClean="0"/>
              <a:t>V1</a:t>
            </a:r>
            <a:endParaRPr lang="en-US" sz="1400" dirty="0"/>
          </a:p>
        </p:txBody>
      </p:sp>
      <p:sp>
        <p:nvSpPr>
          <p:cNvPr id="27" name="TextBox 26"/>
          <p:cNvSpPr txBox="1"/>
          <p:nvPr/>
        </p:nvSpPr>
        <p:spPr>
          <a:xfrm>
            <a:off x="126499" y="2947989"/>
            <a:ext cx="404265" cy="307777"/>
          </a:xfrm>
          <a:prstGeom prst="rect">
            <a:avLst/>
          </a:prstGeom>
          <a:noFill/>
        </p:spPr>
        <p:txBody>
          <a:bodyPr wrap="none" rtlCol="0">
            <a:spAutoFit/>
          </a:bodyPr>
          <a:lstStyle/>
          <a:p>
            <a:r>
              <a:rPr lang="en-US" sz="1400" dirty="0" smtClean="0"/>
              <a:t>V2</a:t>
            </a:r>
            <a:endParaRPr lang="en-US" sz="1400" dirty="0"/>
          </a:p>
        </p:txBody>
      </p:sp>
      <p:sp>
        <p:nvSpPr>
          <p:cNvPr id="28" name="TextBox 27"/>
          <p:cNvSpPr txBox="1"/>
          <p:nvPr/>
        </p:nvSpPr>
        <p:spPr>
          <a:xfrm>
            <a:off x="126499" y="1985426"/>
            <a:ext cx="404265" cy="307777"/>
          </a:xfrm>
          <a:prstGeom prst="rect">
            <a:avLst/>
          </a:prstGeom>
          <a:noFill/>
        </p:spPr>
        <p:txBody>
          <a:bodyPr wrap="none" rtlCol="0">
            <a:spAutoFit/>
          </a:bodyPr>
          <a:lstStyle/>
          <a:p>
            <a:r>
              <a:rPr lang="en-US" sz="1400" dirty="0" smtClean="0"/>
              <a:t>V3</a:t>
            </a:r>
            <a:endParaRPr lang="en-US" sz="1400" dirty="0"/>
          </a:p>
        </p:txBody>
      </p:sp>
      <p:sp>
        <p:nvSpPr>
          <p:cNvPr id="32" name="Cloud 31"/>
          <p:cNvSpPr/>
          <p:nvPr/>
        </p:nvSpPr>
        <p:spPr>
          <a:xfrm>
            <a:off x="885392" y="4897967"/>
            <a:ext cx="2696278" cy="478889"/>
          </a:xfrm>
          <a:prstGeom prst="cloud">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Runtime Values</a:t>
            </a:r>
            <a:endParaRPr lang="en-US" sz="1400" dirty="0">
              <a:solidFill>
                <a:schemeClr val="tx1"/>
              </a:solidFill>
            </a:endParaRPr>
          </a:p>
        </p:txBody>
      </p:sp>
      <p:cxnSp>
        <p:nvCxnSpPr>
          <p:cNvPr id="33" name="Straight Connector 32"/>
          <p:cNvCxnSpPr/>
          <p:nvPr/>
        </p:nvCxnSpPr>
        <p:spPr>
          <a:xfrm>
            <a:off x="559129" y="4707456"/>
            <a:ext cx="3335870" cy="0"/>
          </a:xfrm>
          <a:prstGeom prst="line">
            <a:avLst/>
          </a:prstGeom>
          <a:ln w="12700" cmpd="sng">
            <a:prstDash val="sys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26499" y="4897967"/>
            <a:ext cx="404265" cy="307777"/>
          </a:xfrm>
          <a:prstGeom prst="rect">
            <a:avLst/>
          </a:prstGeom>
          <a:noFill/>
        </p:spPr>
        <p:txBody>
          <a:bodyPr wrap="none" rtlCol="0">
            <a:spAutoFit/>
          </a:bodyPr>
          <a:lstStyle/>
          <a:p>
            <a:r>
              <a:rPr lang="en-US" sz="1400" dirty="0" smtClean="0"/>
              <a:t>V0</a:t>
            </a:r>
            <a:endParaRPr lang="en-US" sz="1400" dirty="0"/>
          </a:p>
        </p:txBody>
      </p:sp>
      <p:sp>
        <p:nvSpPr>
          <p:cNvPr id="31" name="Equal 30"/>
          <p:cNvSpPr/>
          <p:nvPr/>
        </p:nvSpPr>
        <p:spPr>
          <a:xfrm>
            <a:off x="4406814" y="1948020"/>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35" name="Folded Corner 34"/>
          <p:cNvSpPr/>
          <p:nvPr/>
        </p:nvSpPr>
        <p:spPr>
          <a:xfrm>
            <a:off x="5041813" y="1717120"/>
            <a:ext cx="1278467" cy="863605"/>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a:t>
            </a:r>
            <a:r>
              <a:rPr lang="en-US" sz="1400" dirty="0" err="1" smtClean="0">
                <a:solidFill>
                  <a:srgbClr val="000000"/>
                </a:solidFill>
              </a:rPr>
              <a:t>DataTypes</a:t>
            </a:r>
            <a:endParaRPr lang="en-US" sz="1400" dirty="0">
              <a:solidFill>
                <a:srgbClr val="000000"/>
              </a:solidFill>
            </a:endParaRPr>
          </a:p>
        </p:txBody>
      </p:sp>
      <p:sp>
        <p:nvSpPr>
          <p:cNvPr id="42" name="Equal 41"/>
          <p:cNvSpPr/>
          <p:nvPr/>
        </p:nvSpPr>
        <p:spPr>
          <a:xfrm>
            <a:off x="4406814" y="3982523"/>
            <a:ext cx="440267" cy="40673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43" name="Folded Corner 42"/>
          <p:cNvSpPr/>
          <p:nvPr/>
        </p:nvSpPr>
        <p:spPr>
          <a:xfrm>
            <a:off x="5041814" y="3756555"/>
            <a:ext cx="2133600" cy="821267"/>
          </a:xfrm>
          <a:prstGeom prst="foldedCorner">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UML </a:t>
            </a:r>
            <a:r>
              <a:rPr lang="en-US" sz="1400" dirty="0" err="1" smtClean="0">
                <a:solidFill>
                  <a:srgbClr val="000000"/>
                </a:solidFill>
              </a:rPr>
              <a:t>ValueSpecifications</a:t>
            </a:r>
            <a:endParaRPr lang="en-US" sz="1400" dirty="0">
              <a:solidFill>
                <a:srgbClr val="000000"/>
              </a:solidFill>
            </a:endParaRPr>
          </a:p>
        </p:txBody>
      </p:sp>
      <p:sp>
        <p:nvSpPr>
          <p:cNvPr id="44" name="Equal 43"/>
          <p:cNvSpPr/>
          <p:nvPr/>
        </p:nvSpPr>
        <p:spPr>
          <a:xfrm>
            <a:off x="4406814" y="4918627"/>
            <a:ext cx="440267" cy="406738"/>
          </a:xfrm>
          <a:prstGeom prst="mathEqual">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45" name="Folded Corner 44"/>
          <p:cNvSpPr/>
          <p:nvPr/>
        </p:nvSpPr>
        <p:spPr>
          <a:xfrm>
            <a:off x="5041814" y="4707456"/>
            <a:ext cx="2133600" cy="783163"/>
          </a:xfrm>
          <a:prstGeom prst="foldedCorner">
            <a:avLst/>
          </a:prstGeom>
          <a:solidFill>
            <a:srgbClr val="FFF981"/>
          </a:solidFill>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400" dirty="0" smtClean="0">
                <a:solidFill>
                  <a:srgbClr val="000000"/>
                </a:solidFill>
              </a:rPr>
              <a:t>To </a:t>
            </a:r>
            <a:r>
              <a:rPr lang="en-US" sz="1400" dirty="0">
                <a:solidFill>
                  <a:srgbClr val="000000"/>
                </a:solidFill>
              </a:rPr>
              <a:t>B</a:t>
            </a:r>
            <a:r>
              <a:rPr lang="en-US" sz="1400" dirty="0" smtClean="0">
                <a:solidFill>
                  <a:srgbClr val="000000"/>
                </a:solidFill>
              </a:rPr>
              <a:t>e Decided </a:t>
            </a:r>
            <a:endParaRPr lang="en-US" sz="1400" dirty="0">
              <a:solidFill>
                <a:srgbClr val="000000"/>
              </a:solidFill>
            </a:endParaRPr>
          </a:p>
        </p:txBody>
      </p:sp>
      <p:sp>
        <p:nvSpPr>
          <p:cNvPr id="9" name="TextBox 8"/>
          <p:cNvSpPr txBox="1"/>
          <p:nvPr/>
        </p:nvSpPr>
        <p:spPr>
          <a:xfrm>
            <a:off x="7278811" y="1759458"/>
            <a:ext cx="1479892" cy="523220"/>
          </a:xfrm>
          <a:prstGeom prst="rect">
            <a:avLst/>
          </a:prstGeom>
          <a:noFill/>
        </p:spPr>
        <p:txBody>
          <a:bodyPr wrap="none" rtlCol="0">
            <a:spAutoFit/>
          </a:bodyPr>
          <a:lstStyle/>
          <a:p>
            <a:pPr marL="285750" indent="-285750">
              <a:buFontTx/>
              <a:buChar char="-"/>
            </a:pPr>
            <a:r>
              <a:rPr lang="en-US" sz="1400" dirty="0" smtClean="0"/>
              <a:t>Scalar?</a:t>
            </a:r>
          </a:p>
          <a:p>
            <a:pPr marL="285750" indent="-285750">
              <a:buFontTx/>
              <a:buChar char="-"/>
            </a:pPr>
            <a:r>
              <a:rPr lang="en-US" sz="1400" dirty="0" smtClean="0"/>
              <a:t>Structured?</a:t>
            </a:r>
            <a:endParaRPr lang="en-US" sz="1400" dirty="0"/>
          </a:p>
        </p:txBody>
      </p:sp>
      <p:sp>
        <p:nvSpPr>
          <p:cNvPr id="46" name="TextBox 45"/>
          <p:cNvSpPr txBox="1"/>
          <p:nvPr/>
        </p:nvSpPr>
        <p:spPr>
          <a:xfrm>
            <a:off x="7278811" y="3756555"/>
            <a:ext cx="1800092" cy="1169551"/>
          </a:xfrm>
          <a:prstGeom prst="rect">
            <a:avLst/>
          </a:prstGeom>
          <a:noFill/>
        </p:spPr>
        <p:txBody>
          <a:bodyPr wrap="none" rtlCol="0">
            <a:spAutoFit/>
          </a:bodyPr>
          <a:lstStyle/>
          <a:p>
            <a:pPr marL="285750" indent="-285750">
              <a:buFontTx/>
              <a:buChar char="-"/>
            </a:pPr>
            <a:r>
              <a:rPr lang="en-US" sz="1400" dirty="0" smtClean="0"/>
              <a:t>Literals?</a:t>
            </a:r>
          </a:p>
          <a:p>
            <a:pPr marL="285750" indent="-285750">
              <a:buFontTx/>
              <a:buChar char="-"/>
            </a:pPr>
            <a:r>
              <a:rPr lang="en-US" sz="1400" dirty="0" smtClean="0"/>
              <a:t>Expressions?</a:t>
            </a:r>
          </a:p>
          <a:p>
            <a:pPr marL="285750" indent="-285750">
              <a:buFontTx/>
              <a:buChar char="-"/>
            </a:pPr>
            <a:r>
              <a:rPr lang="en-US" sz="1400" dirty="0" smtClean="0"/>
              <a:t>Intervals?</a:t>
            </a:r>
          </a:p>
          <a:p>
            <a:pPr marL="285750" indent="-285750">
              <a:buFontTx/>
              <a:buChar char="-"/>
            </a:pPr>
            <a:r>
              <a:rPr lang="en-US" sz="1400" dirty="0" smtClean="0"/>
              <a:t>Instance </a:t>
            </a:r>
            <a:br>
              <a:rPr lang="en-US" sz="1400" dirty="0" smtClean="0"/>
            </a:br>
            <a:r>
              <a:rPr lang="en-US" sz="1400" dirty="0" smtClean="0"/>
              <a:t>Specifications?</a:t>
            </a:r>
            <a:endParaRPr lang="en-US" sz="1400" dirty="0"/>
          </a:p>
        </p:txBody>
      </p:sp>
      <p:sp>
        <p:nvSpPr>
          <p:cNvPr id="16" name="TextBox 15"/>
          <p:cNvSpPr txBox="1"/>
          <p:nvPr/>
        </p:nvSpPr>
        <p:spPr>
          <a:xfrm>
            <a:off x="4847081" y="1231838"/>
            <a:ext cx="3756019" cy="307777"/>
          </a:xfrm>
          <a:prstGeom prst="rect">
            <a:avLst/>
          </a:prstGeom>
          <a:noFill/>
        </p:spPr>
        <p:txBody>
          <a:bodyPr wrap="none" rtlCol="0">
            <a:spAutoFit/>
          </a:bodyPr>
          <a:lstStyle/>
          <a:p>
            <a:r>
              <a:rPr lang="en-US" sz="1400" dirty="0">
                <a:solidFill>
                  <a:srgbClr val="FF0000"/>
                </a:solidFill>
              </a:rPr>
              <a:t>C</a:t>
            </a:r>
            <a:r>
              <a:rPr lang="en-US" sz="1400" dirty="0" smtClean="0">
                <a:solidFill>
                  <a:srgbClr val="FF0000"/>
                </a:solidFill>
              </a:rPr>
              <a:t>hoices made about </a:t>
            </a:r>
            <a:r>
              <a:rPr lang="en-US" sz="1400" dirty="0" err="1" smtClean="0">
                <a:solidFill>
                  <a:srgbClr val="FF0000"/>
                </a:solidFill>
              </a:rPr>
              <a:t>datatype</a:t>
            </a:r>
            <a:r>
              <a:rPr lang="en-US" sz="1400" dirty="0" smtClean="0">
                <a:solidFill>
                  <a:srgbClr val="FF0000"/>
                </a:solidFill>
              </a:rPr>
              <a:t> modeling…</a:t>
            </a:r>
            <a:endParaRPr lang="en-US" sz="1400" dirty="0">
              <a:solidFill>
                <a:srgbClr val="FF0000"/>
              </a:solidFill>
            </a:endParaRPr>
          </a:p>
        </p:txBody>
      </p:sp>
      <p:sp>
        <p:nvSpPr>
          <p:cNvPr id="47" name="TextBox 46"/>
          <p:cNvSpPr txBox="1"/>
          <p:nvPr/>
        </p:nvSpPr>
        <p:spPr>
          <a:xfrm>
            <a:off x="4847081" y="3159647"/>
            <a:ext cx="3846050" cy="307777"/>
          </a:xfrm>
          <a:prstGeom prst="rect">
            <a:avLst/>
          </a:prstGeom>
          <a:noFill/>
        </p:spPr>
        <p:txBody>
          <a:bodyPr wrap="none" rtlCol="0">
            <a:spAutoFit/>
          </a:bodyPr>
          <a:lstStyle/>
          <a:p>
            <a:r>
              <a:rPr lang="en-US" sz="1400" dirty="0" smtClean="0">
                <a:solidFill>
                  <a:srgbClr val="FF0000"/>
                </a:solidFill>
              </a:rPr>
              <a:t>… have implications for modeling values…</a:t>
            </a:r>
          </a:p>
        </p:txBody>
      </p:sp>
      <p:sp>
        <p:nvSpPr>
          <p:cNvPr id="48" name="TextBox 47"/>
          <p:cNvSpPr txBox="1"/>
          <p:nvPr/>
        </p:nvSpPr>
        <p:spPr>
          <a:xfrm>
            <a:off x="4703146" y="5622757"/>
            <a:ext cx="2231054" cy="307777"/>
          </a:xfrm>
          <a:prstGeom prst="rect">
            <a:avLst/>
          </a:prstGeom>
          <a:noFill/>
        </p:spPr>
        <p:txBody>
          <a:bodyPr wrap="square" rtlCol="0">
            <a:spAutoFit/>
          </a:bodyPr>
          <a:lstStyle/>
          <a:p>
            <a:r>
              <a:rPr lang="en-US" sz="1400" dirty="0" smtClean="0">
                <a:solidFill>
                  <a:srgbClr val="FF0000"/>
                </a:solidFill>
              </a:rPr>
              <a:t>… and type checking ! </a:t>
            </a:r>
          </a:p>
        </p:txBody>
      </p:sp>
      <p:sp>
        <p:nvSpPr>
          <p:cNvPr id="49" name="TextBox 48"/>
          <p:cNvSpPr txBox="1"/>
          <p:nvPr/>
        </p:nvSpPr>
        <p:spPr>
          <a:xfrm>
            <a:off x="4919133" y="6110622"/>
            <a:ext cx="4173894" cy="523220"/>
          </a:xfrm>
          <a:prstGeom prst="rect">
            <a:avLst/>
          </a:prstGeom>
          <a:noFill/>
        </p:spPr>
        <p:txBody>
          <a:bodyPr wrap="square" rtlCol="0">
            <a:spAutoFit/>
          </a:bodyPr>
          <a:lstStyle/>
          <a:p>
            <a:r>
              <a:rPr lang="en-US" sz="1400" dirty="0" smtClean="0">
                <a:solidFill>
                  <a:srgbClr val="FF0000"/>
                </a:solidFill>
              </a:rPr>
              <a:t>The conformance of a </a:t>
            </a:r>
            <a:r>
              <a:rPr lang="en-US" sz="1400" dirty="0" err="1" smtClean="0">
                <a:solidFill>
                  <a:srgbClr val="FF0000"/>
                </a:solidFill>
              </a:rPr>
              <a:t>ValueSpecification</a:t>
            </a:r>
            <a:endParaRPr lang="en-US" sz="1400" dirty="0" smtClean="0">
              <a:solidFill>
                <a:srgbClr val="FF0000"/>
              </a:solidFill>
            </a:endParaRPr>
          </a:p>
          <a:p>
            <a:r>
              <a:rPr lang="en-US" sz="1400" dirty="0" smtClean="0">
                <a:solidFill>
                  <a:srgbClr val="FF0000"/>
                </a:solidFill>
              </a:rPr>
              <a:t>to a ValueType depends on these choices!</a:t>
            </a:r>
          </a:p>
        </p:txBody>
      </p:sp>
      <p:sp>
        <p:nvSpPr>
          <p:cNvPr id="29" name="Left Arrow 28">
            <a:hlinkClick r:id="" action="ppaction://hlinkshowjump?jump=lastslideviewed"/>
          </p:cNvPr>
          <p:cNvSpPr/>
          <p:nvPr/>
        </p:nvSpPr>
        <p:spPr>
          <a:xfrm>
            <a:off x="126499" y="6477554"/>
            <a:ext cx="631275" cy="2793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0" name="Half Frame 29">
            <a:hlinkClick r:id="rId2" action="ppaction://hlinksldjump"/>
          </p:cNvPr>
          <p:cNvSpPr/>
          <p:nvPr/>
        </p:nvSpPr>
        <p:spPr>
          <a:xfrm>
            <a:off x="114299" y="173038"/>
            <a:ext cx="342901" cy="224895"/>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Tree>
    <p:extLst>
      <p:ext uri="{BB962C8B-B14F-4D97-AF65-F5344CB8AC3E}">
        <p14:creationId xmlns:p14="http://schemas.microsoft.com/office/powerpoint/2010/main" val="6024995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More on XML Issues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There is no standard for construction and use of names, </a:t>
            </a:r>
            <a:r>
              <a:rPr lang="en-US" dirty="0" smtClean="0"/>
              <a:t>common terms</a:t>
            </a:r>
            <a:r>
              <a:rPr lang="en-US" dirty="0" smtClean="0"/>
              <a:t>, or references</a:t>
            </a:r>
          </a:p>
          <a:p>
            <a:r>
              <a:rPr lang="en-US" dirty="0" smtClean="0"/>
              <a:t>There are no commonly defined registries for: quantities, units, time, and value terminology, agencies, ground stations &amp; antennas, frequency bands, and other common identifiers</a:t>
            </a:r>
          </a:p>
          <a:p>
            <a:r>
              <a:rPr lang="en-US" dirty="0" smtClean="0"/>
              <a:t>The XML formats may be DTD, or Schema, or other forms, they may be qualified or unqualified</a:t>
            </a:r>
          </a:p>
          <a:p>
            <a:endParaRPr lang="en-US" dirty="0" smtClean="0"/>
          </a:p>
          <a:p>
            <a:r>
              <a:rPr lang="en-US" dirty="0" smtClean="0"/>
              <a:t>We are finally establishing CCSDS namespace standard and do have an XML repository </a:t>
            </a:r>
            <a:r>
              <a:rPr lang="en-US" dirty="0" smtClean="0"/>
              <a:t>in </a:t>
            </a:r>
            <a:r>
              <a:rPr lang="en-US" dirty="0" smtClean="0"/>
              <a:t>the SANA, but this is just a beginning</a:t>
            </a:r>
            <a:endParaRPr lang="en-US"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3483611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Example: </a:t>
            </a:r>
            <a:r>
              <a:rPr lang="en-US" dirty="0" err="1" smtClean="0"/>
              <a:t>Nav</a:t>
            </a:r>
            <a:r>
              <a:rPr lang="en-US" dirty="0" smtClean="0"/>
              <a:t> NDM XML Schema</a:t>
            </a:r>
            <a:endParaRPr lang="en-US" dirty="0"/>
          </a:p>
        </p:txBody>
      </p:sp>
      <p:sp>
        <p:nvSpPr>
          <p:cNvPr id="3" name="Content Placeholder 2"/>
          <p:cNvSpPr>
            <a:spLocks noGrp="1"/>
          </p:cNvSpPr>
          <p:nvPr>
            <p:ph idx="1"/>
          </p:nvPr>
        </p:nvSpPr>
        <p:spPr>
          <a:xfrm>
            <a:off x="457200" y="762000"/>
            <a:ext cx="8229600" cy="5135563"/>
          </a:xfrm>
        </p:spPr>
        <p:txBody>
          <a:bodyPr/>
          <a:lstStyle/>
          <a:p>
            <a:r>
              <a:rPr lang="en-US" sz="2400" dirty="0" smtClean="0"/>
              <a:t>Based on existing CCSDS </a:t>
            </a:r>
            <a:r>
              <a:rPr lang="en-US" sz="2400" dirty="0" err="1" smtClean="0"/>
              <a:t>Nav</a:t>
            </a:r>
            <a:r>
              <a:rPr lang="en-US" sz="2400" dirty="0" smtClean="0"/>
              <a:t> ASCII document formats</a:t>
            </a:r>
          </a:p>
          <a:p>
            <a:pPr lvl="1"/>
            <a:r>
              <a:rPr lang="en-US" sz="1800" dirty="0" smtClean="0"/>
              <a:t>All element names are upper case</a:t>
            </a:r>
          </a:p>
          <a:p>
            <a:r>
              <a:rPr lang="en-US" sz="2400" dirty="0"/>
              <a:t>Uses XML Schema and </a:t>
            </a:r>
            <a:r>
              <a:rPr lang="en-US" sz="2400" dirty="0" smtClean="0"/>
              <a:t>qualified </a:t>
            </a:r>
            <a:r>
              <a:rPr lang="en-US" sz="2400" dirty="0"/>
              <a:t>namespace</a:t>
            </a:r>
          </a:p>
          <a:p>
            <a:r>
              <a:rPr lang="en-US" sz="2400" dirty="0" smtClean="0"/>
              <a:t>Little in-line documentation, no in-line constraint checking</a:t>
            </a:r>
          </a:p>
          <a:p>
            <a:r>
              <a:rPr lang="en-US" sz="2400" dirty="0" smtClean="0"/>
              <a:t>Defines </a:t>
            </a:r>
            <a:r>
              <a:rPr lang="en-US" sz="2400" dirty="0"/>
              <a:t>a set </a:t>
            </a:r>
            <a:r>
              <a:rPr lang="en-US" sz="2400" dirty="0" smtClean="0"/>
              <a:t>of NAVWG common terms and a set of “CCSDS” common terms in separate schema</a:t>
            </a:r>
          </a:p>
          <a:p>
            <a:pPr lvl="1"/>
            <a:r>
              <a:rPr lang="en-US" sz="2100" dirty="0" smtClean="0"/>
              <a:t>ndmxml-R1.5-ccsds-common</a:t>
            </a:r>
          </a:p>
          <a:p>
            <a:pPr lvl="1"/>
            <a:r>
              <a:rPr lang="en-US" sz="2100" dirty="0" smtClean="0"/>
              <a:t>ndmxml-R1.5-navwg-common</a:t>
            </a:r>
          </a:p>
          <a:p>
            <a:r>
              <a:rPr lang="en-US" sz="2400" dirty="0" smtClean="0"/>
              <a:t>Several different schema used to define TDM, OEM, OPM, ADM, AEM, APM document types</a:t>
            </a:r>
          </a:p>
          <a:p>
            <a:endParaRPr lang="en-US" sz="2400" dirty="0" smtClean="0"/>
          </a:p>
          <a:p>
            <a:r>
              <a:rPr lang="en-US" sz="2400" dirty="0" smtClean="0"/>
              <a:t>NOTE: CCSDS common terms could be merged with those defined in </a:t>
            </a:r>
            <a:r>
              <a:rPr lang="en-US" sz="2400" dirty="0" err="1" smtClean="0"/>
              <a:t>SmSchemaCommonTypes</a:t>
            </a:r>
            <a:endParaRPr lang="en-US" sz="24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229821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Example: CSS SM Schema</a:t>
            </a:r>
            <a:endParaRPr lang="en-US" dirty="0"/>
          </a:p>
        </p:txBody>
      </p:sp>
      <p:sp>
        <p:nvSpPr>
          <p:cNvPr id="3" name="Content Placeholder 2"/>
          <p:cNvSpPr>
            <a:spLocks noGrp="1"/>
          </p:cNvSpPr>
          <p:nvPr>
            <p:ph idx="1"/>
          </p:nvPr>
        </p:nvSpPr>
        <p:spPr>
          <a:xfrm>
            <a:off x="457200" y="838200"/>
            <a:ext cx="8229600" cy="5105400"/>
          </a:xfrm>
        </p:spPr>
        <p:txBody>
          <a:bodyPr/>
          <a:lstStyle/>
          <a:p>
            <a:r>
              <a:rPr lang="en-US" sz="2000" dirty="0" smtClean="0"/>
              <a:t>Developed for CCSDS Cross Support Service Management</a:t>
            </a:r>
          </a:p>
          <a:p>
            <a:r>
              <a:rPr lang="en-US" sz="2000" dirty="0" smtClean="0"/>
              <a:t>Uses XML Schema and qualified namespace</a:t>
            </a:r>
          </a:p>
          <a:p>
            <a:r>
              <a:rPr lang="en-US" sz="2000" dirty="0" smtClean="0"/>
              <a:t>References NDM XML schema for their content</a:t>
            </a:r>
          </a:p>
          <a:p>
            <a:r>
              <a:rPr lang="en-US" sz="2000" dirty="0" smtClean="0"/>
              <a:t>Little in-line documentation, no in-line constraint checking</a:t>
            </a:r>
          </a:p>
          <a:p>
            <a:r>
              <a:rPr lang="en-US" sz="2000" dirty="0" smtClean="0"/>
              <a:t>Defines </a:t>
            </a:r>
            <a:r>
              <a:rPr lang="en-US" sz="2000" dirty="0" err="1" smtClean="0"/>
              <a:t>SmSchemaCommonTypes</a:t>
            </a:r>
            <a:r>
              <a:rPr lang="en-US" sz="2000" dirty="0" smtClean="0"/>
              <a:t> that is included in other SM schema</a:t>
            </a:r>
          </a:p>
          <a:p>
            <a:pPr lvl="1"/>
            <a:r>
              <a:rPr lang="en-US" sz="1600" dirty="0" smtClean="0"/>
              <a:t>SmSchemaCommonTypes-v1.0.0</a:t>
            </a:r>
          </a:p>
          <a:p>
            <a:pPr lvl="1"/>
            <a:r>
              <a:rPr lang="en-US" sz="1600" dirty="0" smtClean="0"/>
              <a:t>Defines a lot of CCSDS common types such as CCSDS 401, Space link, and also SM common terms</a:t>
            </a:r>
          </a:p>
          <a:p>
            <a:r>
              <a:rPr lang="en-US" sz="2000" dirty="0" smtClean="0"/>
              <a:t>Several different schema used to define </a:t>
            </a:r>
            <a:r>
              <a:rPr lang="en-US" sz="2000" dirty="0" err="1" smtClean="0"/>
              <a:t>config</a:t>
            </a:r>
            <a:r>
              <a:rPr lang="en-US" sz="2000" dirty="0" smtClean="0"/>
              <a:t> profiles, service agreement, service package, and trajectory prediction</a:t>
            </a:r>
          </a:p>
          <a:p>
            <a:r>
              <a:rPr lang="en-US" sz="2000" dirty="0" smtClean="0"/>
              <a:t>Common type definitions could be split into several sets</a:t>
            </a:r>
          </a:p>
          <a:p>
            <a:pPr lvl="1"/>
            <a:r>
              <a:rPr lang="en-US" sz="1600" dirty="0" smtClean="0"/>
              <a:t>SM specific common terms</a:t>
            </a:r>
          </a:p>
          <a:p>
            <a:pPr lvl="1"/>
            <a:r>
              <a:rPr lang="en-US" sz="1600" dirty="0" smtClean="0"/>
              <a:t>SLE / CSTS specific common terms</a:t>
            </a:r>
          </a:p>
          <a:p>
            <a:pPr lvl="1"/>
            <a:r>
              <a:rPr lang="en-US" sz="1600" dirty="0" smtClean="0"/>
              <a:t>Space link, RF, Mod, Coding common terms</a:t>
            </a:r>
          </a:p>
          <a:p>
            <a:pPr lvl="1"/>
            <a:endParaRPr lang="en-US" sz="1600" dirty="0"/>
          </a:p>
          <a:p>
            <a:r>
              <a:rPr lang="en-US" sz="2000" dirty="0" smtClean="0"/>
              <a:t>NOTE: CCSDS common terms could be merged with those defined in ndmxml-R1.5-ccsds-common</a:t>
            </a:r>
          </a:p>
          <a:p>
            <a:pPr marL="0" indent="0">
              <a:buNone/>
            </a:pPr>
            <a:endParaRPr lang="en-US" sz="2000" dirty="0" smtClean="0"/>
          </a:p>
          <a:p>
            <a:pPr lvl="1"/>
            <a:endParaRPr lang="en-US" sz="1600" dirty="0" smtClean="0"/>
          </a:p>
          <a:p>
            <a:pPr lvl="1"/>
            <a:endParaRPr lang="en-US" sz="1600" dirty="0" smtClean="0"/>
          </a:p>
          <a:p>
            <a:endParaRPr lang="en-US" sz="20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41811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Example: DEDSL DTD</a:t>
            </a:r>
            <a:endParaRPr lang="en-US" dirty="0"/>
          </a:p>
        </p:txBody>
      </p:sp>
      <p:sp>
        <p:nvSpPr>
          <p:cNvPr id="3" name="Content Placeholder 2"/>
          <p:cNvSpPr>
            <a:spLocks noGrp="1"/>
          </p:cNvSpPr>
          <p:nvPr>
            <p:ph idx="1"/>
          </p:nvPr>
        </p:nvSpPr>
        <p:spPr>
          <a:xfrm>
            <a:off x="457200" y="990600"/>
            <a:ext cx="8229600" cy="5135563"/>
          </a:xfrm>
        </p:spPr>
        <p:txBody>
          <a:bodyPr/>
          <a:lstStyle/>
          <a:p>
            <a:r>
              <a:rPr lang="en-US" sz="2000" dirty="0" smtClean="0"/>
              <a:t>Developed for CCSDS Data Entity Dictionary exchange</a:t>
            </a:r>
          </a:p>
          <a:p>
            <a:r>
              <a:rPr lang="en-US" sz="2000" dirty="0" smtClean="0"/>
              <a:t>Uses older XML DTD format, not a Schema</a:t>
            </a:r>
          </a:p>
          <a:p>
            <a:r>
              <a:rPr lang="en-US" sz="2000" dirty="0" smtClean="0"/>
              <a:t>References DTD abstract spec for its content</a:t>
            </a:r>
          </a:p>
          <a:p>
            <a:r>
              <a:rPr lang="en-US" sz="2000" dirty="0" smtClean="0"/>
              <a:t>Little in-line documentation, no in-line constraint checking</a:t>
            </a:r>
          </a:p>
          <a:p>
            <a:r>
              <a:rPr lang="en-US" sz="2000" dirty="0" smtClean="0"/>
              <a:t>Defines some common types that are shared with other </a:t>
            </a:r>
            <a:r>
              <a:rPr lang="en-US" sz="2000" dirty="0" smtClean="0"/>
              <a:t>XML </a:t>
            </a:r>
            <a:r>
              <a:rPr lang="en-US" sz="2000" dirty="0" smtClean="0"/>
              <a:t>standards: integer, real, text, identifier, </a:t>
            </a:r>
          </a:p>
          <a:p>
            <a:r>
              <a:rPr lang="en-US" sz="2000" dirty="0" smtClean="0"/>
              <a:t>One DTD used to define dictionary name, version, language, and related attribute specifications</a:t>
            </a:r>
          </a:p>
          <a:p>
            <a:endParaRPr lang="en-US" sz="2000" dirty="0"/>
          </a:p>
          <a:p>
            <a:r>
              <a:rPr lang="en-US" sz="2000" dirty="0" smtClean="0"/>
              <a:t>NOTE: Not clear that any of these DTD specifications are in use, need to verify</a:t>
            </a:r>
          </a:p>
          <a:p>
            <a:pPr lvl="1"/>
            <a:r>
              <a:rPr lang="en-US" sz="1700" dirty="0" smtClean="0"/>
              <a:t>Could probably be replaced by </a:t>
            </a:r>
            <a:r>
              <a:rPr lang="en-US" sz="1700" dirty="0"/>
              <a:t>ISO/IEC 11179-1:2004 </a:t>
            </a:r>
            <a:endParaRPr lang="en-US" sz="1700" dirty="0" smtClean="0"/>
          </a:p>
          <a:p>
            <a:endParaRPr lang="en-US"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16790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Schema Guideline Sources</a:t>
            </a:r>
            <a:endParaRPr lang="en-US" dirty="0"/>
          </a:p>
        </p:txBody>
      </p:sp>
      <p:sp>
        <p:nvSpPr>
          <p:cNvPr id="3" name="Content Placeholder 2"/>
          <p:cNvSpPr>
            <a:spLocks noGrp="1"/>
          </p:cNvSpPr>
          <p:nvPr>
            <p:ph idx="1"/>
          </p:nvPr>
        </p:nvSpPr>
        <p:spPr>
          <a:xfrm>
            <a:off x="457200" y="914400"/>
            <a:ext cx="8229600" cy="4525963"/>
          </a:xfrm>
        </p:spPr>
        <p:txBody>
          <a:bodyPr/>
          <a:lstStyle/>
          <a:p>
            <a:r>
              <a:rPr lang="en-US" sz="2000" dirty="0"/>
              <a:t>Google XML Document Format Style </a:t>
            </a:r>
            <a:r>
              <a:rPr lang="en-US" sz="2000" dirty="0" smtClean="0"/>
              <a:t>Guide, 2008</a:t>
            </a:r>
          </a:p>
          <a:p>
            <a:pPr lvl="1"/>
            <a:r>
              <a:rPr lang="en-US" sz="1800" dirty="0" smtClean="0"/>
              <a:t>Topics: design or re-use, schema style (and what to do with DTDs), namespaces, names &amp; enumerated values, elements, attributes, values, key-value pairs, binary data, processing instructions, </a:t>
            </a:r>
            <a:r>
              <a:rPr lang="en-US" sz="1800" dirty="0"/>
              <a:t>r</a:t>
            </a:r>
            <a:r>
              <a:rPr lang="en-US" sz="1800" dirty="0" smtClean="0"/>
              <a:t>epresentation </a:t>
            </a:r>
            <a:r>
              <a:rPr lang="en-US" sz="1800" dirty="0"/>
              <a:t>of XML document </a:t>
            </a:r>
            <a:r>
              <a:rPr lang="en-US" sz="1800" dirty="0" smtClean="0"/>
              <a:t>instances, </a:t>
            </a:r>
            <a:r>
              <a:rPr lang="en-US" sz="1800" dirty="0"/>
              <a:t>e</a:t>
            </a:r>
            <a:r>
              <a:rPr lang="en-US" sz="1800" dirty="0" smtClean="0"/>
              <a:t>lements </a:t>
            </a:r>
            <a:r>
              <a:rPr lang="en-US" sz="1800" dirty="0"/>
              <a:t>vs. </a:t>
            </a:r>
            <a:r>
              <a:rPr lang="en-US" sz="1800" dirty="0" smtClean="0"/>
              <a:t>attributes</a:t>
            </a:r>
          </a:p>
          <a:p>
            <a:pPr lvl="1"/>
            <a:r>
              <a:rPr lang="en-US" sz="1800" dirty="0" smtClean="0"/>
              <a:t>Defines requirements and provides rationales</a:t>
            </a:r>
            <a:r>
              <a:rPr lang="en-US" sz="1800" dirty="0" smtClean="0"/>
              <a:t> </a:t>
            </a:r>
            <a:endParaRPr lang="en-US" sz="1800" dirty="0" smtClean="0"/>
          </a:p>
          <a:p>
            <a:endParaRPr lang="en-US" sz="2000" dirty="0" smtClean="0"/>
          </a:p>
          <a:p>
            <a:r>
              <a:rPr lang="en-US" sz="2000" dirty="0" smtClean="0"/>
              <a:t>ESA </a:t>
            </a:r>
            <a:r>
              <a:rPr lang="en-US" sz="2000" dirty="0"/>
              <a:t>Design &amp; Style Guide for XML Data and </a:t>
            </a:r>
            <a:r>
              <a:rPr lang="en-US" sz="2000" dirty="0" smtClean="0"/>
              <a:t>Schema, 2005</a:t>
            </a:r>
          </a:p>
          <a:p>
            <a:pPr lvl="1"/>
            <a:r>
              <a:rPr lang="en-US" sz="1800" dirty="0" smtClean="0"/>
              <a:t>Topics: Project guidelines on use of XML, overview of XML, XML tools and development environments (IDE), naming, design and style, security &amp; encoding</a:t>
            </a:r>
          </a:p>
          <a:p>
            <a:pPr lvl="1"/>
            <a:r>
              <a:rPr lang="en-US" sz="1800" dirty="0" smtClean="0"/>
              <a:t>Design &amp; style topic covers: design attributes, type, namespace, extensibility, constraints, versioning, global </a:t>
            </a:r>
            <a:r>
              <a:rPr lang="en-US" sz="1800" dirty="0" err="1" smtClean="0"/>
              <a:t>vs</a:t>
            </a:r>
            <a:r>
              <a:rPr lang="en-US" sz="1800" dirty="0" smtClean="0"/>
              <a:t> </a:t>
            </a:r>
            <a:r>
              <a:rPr lang="en-US" sz="1800" dirty="0" smtClean="0"/>
              <a:t>local</a:t>
            </a:r>
          </a:p>
          <a:p>
            <a:pPr lvl="1"/>
            <a:r>
              <a:rPr lang="en-US" sz="1800" dirty="0" smtClean="0"/>
              <a:t>Defines rules and recommendations with rationales</a:t>
            </a:r>
            <a:endParaRPr lang="en-US" sz="1800" dirty="0" smtClean="0"/>
          </a:p>
          <a:p>
            <a:pPr marL="0" indent="0">
              <a:buNone/>
            </a:pPr>
            <a:endParaRPr lang="en-US" sz="2000" dirty="0"/>
          </a:p>
          <a:p>
            <a:r>
              <a:rPr lang="en-US" sz="2000" dirty="0" smtClean="0"/>
              <a:t>XML Schema Best Practices, From XML-DEV, compiled by U of Cambridge, 2001</a:t>
            </a:r>
          </a:p>
          <a:p>
            <a:pPr lvl="1"/>
            <a:r>
              <a:rPr lang="en-US" sz="1800" dirty="0"/>
              <a:t>T</a:t>
            </a:r>
            <a:r>
              <a:rPr lang="en-US" sz="1800" dirty="0" smtClean="0"/>
              <a:t>opics: namespace, element </a:t>
            </a:r>
            <a:r>
              <a:rPr lang="en-US" sz="1800" dirty="0" err="1" smtClean="0"/>
              <a:t>vs</a:t>
            </a:r>
            <a:r>
              <a:rPr lang="en-US" sz="1800" dirty="0" smtClean="0"/>
              <a:t> type, extending schema, extensible content, global </a:t>
            </a:r>
            <a:r>
              <a:rPr lang="en-US" sz="1800" dirty="0" err="1" smtClean="0"/>
              <a:t>vs</a:t>
            </a:r>
            <a:r>
              <a:rPr lang="en-US" sz="1800" dirty="0" smtClean="0"/>
              <a:t> local, hide </a:t>
            </a:r>
            <a:r>
              <a:rPr lang="en-US" sz="1800" dirty="0" err="1" smtClean="0"/>
              <a:t>vs</a:t>
            </a:r>
            <a:r>
              <a:rPr lang="en-US" sz="1800" dirty="0" smtClean="0"/>
              <a:t> expose, variable content </a:t>
            </a:r>
            <a:r>
              <a:rPr lang="en-US" sz="1800" dirty="0" smtClean="0"/>
              <a:t>containers</a:t>
            </a:r>
          </a:p>
          <a:p>
            <a:pPr lvl="1"/>
            <a:r>
              <a:rPr lang="en-US" sz="1800" dirty="0" smtClean="0"/>
              <a:t>Analyzes different approaches, provides recommendations</a:t>
            </a:r>
            <a:endParaRPr lang="en-US" sz="18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294869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a:t>XML Schema Guideline – Common Ground</a:t>
            </a:r>
            <a:br>
              <a:rPr lang="en-US" dirty="0"/>
            </a:br>
            <a:r>
              <a:rPr lang="en-US" sz="2000" dirty="0"/>
              <a:t>(Order &amp; text from </a:t>
            </a:r>
            <a:r>
              <a:rPr lang="en-US" sz="2000" dirty="0" smtClean="0"/>
              <a:t>ESA)</a:t>
            </a:r>
            <a:endParaRPr lang="en-US" dirty="0"/>
          </a:p>
        </p:txBody>
      </p:sp>
      <p:sp>
        <p:nvSpPr>
          <p:cNvPr id="3" name="Content Placeholder 2"/>
          <p:cNvSpPr>
            <a:spLocks noGrp="1"/>
          </p:cNvSpPr>
          <p:nvPr>
            <p:ph idx="1"/>
          </p:nvPr>
        </p:nvSpPr>
        <p:spPr>
          <a:xfrm>
            <a:off x="457200" y="914400"/>
            <a:ext cx="8229600" cy="5211763"/>
          </a:xfrm>
        </p:spPr>
        <p:txBody>
          <a:bodyPr/>
          <a:lstStyle/>
          <a:p>
            <a:r>
              <a:rPr lang="en-US" sz="2000" dirty="0"/>
              <a:t>Rule 1: Use meaningful, familiar and consistent names. </a:t>
            </a:r>
            <a:endParaRPr lang="en-US" sz="2000" dirty="0" smtClean="0"/>
          </a:p>
          <a:p>
            <a:r>
              <a:rPr lang="en-US" sz="2000" dirty="0" smtClean="0"/>
              <a:t>Rule </a:t>
            </a:r>
            <a:r>
              <a:rPr lang="en-US" sz="2000" dirty="0"/>
              <a:t>2: Avoid making abbreviations for names, removing </a:t>
            </a:r>
            <a:r>
              <a:rPr lang="en-US" sz="2000" dirty="0" smtClean="0"/>
              <a:t>vowels.</a:t>
            </a:r>
          </a:p>
          <a:p>
            <a:r>
              <a:rPr lang="en-US" sz="2000" dirty="0" smtClean="0"/>
              <a:t>Rule 8: Make two identical copies of all your schemas, where the copies differ only in the value of </a:t>
            </a:r>
            <a:r>
              <a:rPr lang="en-US" sz="2000" dirty="0" err="1" smtClean="0"/>
              <a:t>elementFormDefault</a:t>
            </a:r>
            <a:r>
              <a:rPr lang="en-US" sz="2000" dirty="0" smtClean="0"/>
              <a:t> (in one copy set </a:t>
            </a:r>
            <a:r>
              <a:rPr lang="en-US" sz="2000" dirty="0" err="1" smtClean="0"/>
              <a:t>elementFormDefault</a:t>
            </a:r>
            <a:r>
              <a:rPr lang="en-US" sz="2000" dirty="0" smtClean="0"/>
              <a:t>="qualified", in the other copy set </a:t>
            </a:r>
            <a:r>
              <a:rPr lang="en-US" sz="2000" dirty="0" err="1" smtClean="0"/>
              <a:t>elementFormDefault</a:t>
            </a:r>
            <a:r>
              <a:rPr lang="en-US" sz="2000" dirty="0" smtClean="0"/>
              <a:t>="unqualified"). </a:t>
            </a:r>
          </a:p>
          <a:p>
            <a:r>
              <a:rPr lang="en-US" sz="2000" dirty="0"/>
              <a:t>Rule 9: Uniquely identify all schema components with the id attribute. </a:t>
            </a:r>
            <a:endParaRPr lang="en-US" sz="2000" dirty="0" smtClean="0"/>
          </a:p>
          <a:p>
            <a:r>
              <a:rPr lang="en-US" sz="2000" dirty="0" smtClean="0"/>
              <a:t>Rule </a:t>
            </a:r>
            <a:r>
              <a:rPr lang="en-US" sz="2000" dirty="0"/>
              <a:t>10: If the item is not intended to be an element in instance documents, then define it as a type</a:t>
            </a:r>
            <a:r>
              <a:rPr lang="en-US" sz="2000" dirty="0" smtClean="0"/>
              <a:t>. </a:t>
            </a:r>
          </a:p>
          <a:p>
            <a:r>
              <a:rPr lang="en-US" sz="2000" dirty="0"/>
              <a:t>Rule 11: If the item ́s content is to be reused by other items then define it as a type. </a:t>
            </a:r>
            <a:endParaRPr lang="en-US" sz="2000" dirty="0" smtClean="0"/>
          </a:p>
          <a:p>
            <a:r>
              <a:rPr lang="en-US" sz="2000" dirty="0"/>
              <a:t>Rule 12: If the item is intended to be used as an element in instance documents, and it is </a:t>
            </a:r>
            <a:r>
              <a:rPr lang="en-US" sz="2000" dirty="0" smtClean="0"/>
              <a:t>required </a:t>
            </a:r>
            <a:r>
              <a:rPr lang="en-US" sz="2000" dirty="0"/>
              <a:t>that sometimes it be </a:t>
            </a:r>
            <a:r>
              <a:rPr lang="en-US" sz="2000" dirty="0" err="1"/>
              <a:t>nillable</a:t>
            </a:r>
            <a:r>
              <a:rPr lang="en-US" sz="2000" dirty="0"/>
              <a:t> and other times not, then it must be defined as a type. </a:t>
            </a:r>
            <a:endParaRPr lang="en-US" sz="2000" dirty="0" smtClean="0"/>
          </a:p>
          <a:p>
            <a:r>
              <a:rPr lang="en-US" sz="2000" dirty="0" smtClean="0"/>
              <a:t>Rule </a:t>
            </a:r>
            <a:r>
              <a:rPr lang="en-US" sz="2000" dirty="0"/>
              <a:t>13: If the item is intended to be used as an element in instance documents and other elements are to be allowed to substitute for the element, then it must be declared as an </a:t>
            </a:r>
            <a:r>
              <a:rPr lang="en-US" sz="2000" dirty="0" err="1"/>
              <a:t>ele</a:t>
            </a:r>
            <a:r>
              <a:rPr lang="en-US" sz="2000" dirty="0"/>
              <a:t>- </a:t>
            </a:r>
            <a:r>
              <a:rPr lang="en-US" sz="2000" dirty="0" err="1"/>
              <a:t>ment</a:t>
            </a:r>
            <a:r>
              <a:rPr lang="en-US" sz="2000" dirty="0" smtClean="0"/>
              <a:t>.</a:t>
            </a:r>
          </a:p>
          <a:p>
            <a:endParaRPr lang="en-US" sz="2000" dirty="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19111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sz="2000" dirty="0"/>
              <a:t>XML Schema Guideline – Common </a:t>
            </a:r>
            <a:r>
              <a:rPr lang="en-US" sz="2000" dirty="0" smtClean="0"/>
              <a:t>Ground, </a:t>
            </a:r>
            <a:r>
              <a:rPr lang="en-US" sz="2000" dirty="0" err="1" smtClean="0"/>
              <a:t>contd</a:t>
            </a:r>
            <a:r>
              <a:rPr lang="en-US" sz="2000" dirty="0"/>
              <a:t/>
            </a:r>
            <a:br>
              <a:rPr lang="en-US" sz="2000" dirty="0"/>
            </a:br>
            <a:r>
              <a:rPr lang="en-US" sz="2000" dirty="0"/>
              <a:t>(Order &amp; text from </a:t>
            </a:r>
            <a:r>
              <a:rPr lang="en-US" sz="2000" dirty="0" smtClean="0"/>
              <a:t>ESA)</a:t>
            </a:r>
            <a:endParaRPr lang="en-US" dirty="0"/>
          </a:p>
        </p:txBody>
      </p:sp>
      <p:sp>
        <p:nvSpPr>
          <p:cNvPr id="3" name="Content Placeholder 2"/>
          <p:cNvSpPr>
            <a:spLocks noGrp="1"/>
          </p:cNvSpPr>
          <p:nvPr>
            <p:ph idx="1"/>
          </p:nvPr>
        </p:nvSpPr>
        <p:spPr>
          <a:xfrm>
            <a:off x="457200" y="914400"/>
            <a:ext cx="8229600" cy="5211763"/>
          </a:xfrm>
        </p:spPr>
        <p:txBody>
          <a:bodyPr/>
          <a:lstStyle/>
          <a:p>
            <a:r>
              <a:rPr lang="en-US" sz="2000" dirty="0"/>
              <a:t>Rule 17: If you have a </a:t>
            </a:r>
            <a:r>
              <a:rPr lang="en-US" sz="2000" dirty="0" err="1"/>
              <a:t>targetNamespace</a:t>
            </a:r>
            <a:r>
              <a:rPr lang="en-US" sz="2000" dirty="0"/>
              <a:t>, make it the default namespace. </a:t>
            </a:r>
            <a:endParaRPr lang="en-US" sz="2000" dirty="0" smtClean="0"/>
          </a:p>
          <a:p>
            <a:r>
              <a:rPr lang="en-US" sz="2000" dirty="0" smtClean="0"/>
              <a:t>Rule </a:t>
            </a:r>
            <a:r>
              <a:rPr lang="en-US" sz="2000" dirty="0"/>
              <a:t>18: Do not hard code the identity of an imported </a:t>
            </a:r>
            <a:r>
              <a:rPr lang="en-US" sz="2000" dirty="0" smtClean="0"/>
              <a:t>schema.</a:t>
            </a:r>
          </a:p>
          <a:p>
            <a:r>
              <a:rPr lang="en-US" sz="2000" dirty="0"/>
              <a:t>Rule 19: Capture the schema version somewhere in the XML schema. </a:t>
            </a:r>
            <a:endParaRPr lang="en-US" sz="2000" dirty="0" smtClean="0"/>
          </a:p>
          <a:p>
            <a:r>
              <a:rPr lang="en-US" sz="2000" dirty="0"/>
              <a:t>Rule 20: Include information in the instance data files, that makes it possible to determine which version (or versions) of the schema they are compatible with. </a:t>
            </a:r>
            <a:endParaRPr lang="en-US" sz="2000" dirty="0" smtClean="0"/>
          </a:p>
          <a:p>
            <a:r>
              <a:rPr lang="en-US" sz="2000" dirty="0"/>
              <a:t>Rule 21: Make older versions of your XML schema available. </a:t>
            </a:r>
            <a:endParaRPr lang="en-US" sz="2000" dirty="0" smtClean="0"/>
          </a:p>
          <a:p>
            <a:r>
              <a:rPr lang="en-US" sz="2000" dirty="0"/>
              <a:t>Rule 22: In situations where a new version of a schema makes backwards incompatible changes (e.g., a construct that was valid and meaningful for the previous schema does not validate against the new schema), make sure that older instances will not be accidentally validated against the new version. </a:t>
            </a:r>
            <a:endParaRPr lang="en-US" sz="2000" dirty="0" smtClean="0"/>
          </a:p>
        </p:txBody>
      </p:sp>
      <p:sp>
        <p:nvSpPr>
          <p:cNvPr id="4" name="Date Placeholder 3"/>
          <p:cNvSpPr>
            <a:spLocks noGrp="1"/>
          </p:cNvSpPr>
          <p:nvPr>
            <p:ph type="dt" sz="half" idx="10"/>
          </p:nvPr>
        </p:nvSpPr>
        <p:spPr/>
        <p:txBody>
          <a:bodyPr/>
          <a:lstStyle/>
          <a:p>
            <a:pPr>
              <a:defRPr/>
            </a:pPr>
            <a:r>
              <a:rPr lang="en-US" smtClean="0"/>
              <a:t>30 Sep 2009</a:t>
            </a:r>
            <a:endParaRPr lang="en-US"/>
          </a:p>
        </p:txBody>
      </p:sp>
    </p:spTree>
    <p:extLst>
      <p:ext uri="{BB962C8B-B14F-4D97-AF65-F5344CB8AC3E}">
        <p14:creationId xmlns:p14="http://schemas.microsoft.com/office/powerpoint/2010/main" val="3059355913"/>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25619</TotalTime>
  <Pages>51</Pages>
  <Words>3659</Words>
  <Application>Microsoft Macintosh PowerPoint</Application>
  <PresentationFormat>Letter Paper (8.5x11 in)</PresentationFormat>
  <Paragraphs>629</Paragraphs>
  <Slides>28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TMOD Presentations</vt:lpstr>
      <vt:lpstr>Bitmap Image</vt:lpstr>
      <vt:lpstr>PowerPoint Presentation</vt:lpstr>
      <vt:lpstr>Motivation for this XML Guidelines Project</vt:lpstr>
      <vt:lpstr>More on XML Issues</vt:lpstr>
      <vt:lpstr>Example: Nav NDM XML Schema</vt:lpstr>
      <vt:lpstr>Example: CSS SM Schema</vt:lpstr>
      <vt:lpstr>Example: DEDSL DTD</vt:lpstr>
      <vt:lpstr>XML Schema Guideline Sources</vt:lpstr>
      <vt:lpstr>XML Schema Guideline – Common Ground (Order &amp; text from ESA)</vt:lpstr>
      <vt:lpstr>XML Schema Guideline – Common Ground, contd (Order &amp; text from ESA)</vt:lpstr>
      <vt:lpstr>XML Schema Guideline – Common Ground (Order &amp; text from Google)</vt:lpstr>
      <vt:lpstr>XML Schema Guideline – Common Ground, cont (Order &amp; text from Google)</vt:lpstr>
      <vt:lpstr>XML Schema Guideline – Common Ground, cont (Order &amp; text from Google)</vt:lpstr>
      <vt:lpstr>XML Schema Guideline – Common Ground, cont (Order &amp; text from Google)</vt:lpstr>
      <vt:lpstr>XML Schema Guideline – Common Ground, cont (Order &amp; text from Google)</vt:lpstr>
      <vt:lpstr>XML Schema Guideline – Discussion Topics (Order &amp; text from ESA)</vt:lpstr>
      <vt:lpstr>XML Schema Guideline – Discussion topics (Order &amp; text from Google)</vt:lpstr>
      <vt:lpstr>Simple RelaxNG Example (From IBM.com Developers: XML Matters) </vt:lpstr>
      <vt:lpstr>XML Schema version of Simple RelaxNG Example  (From IBM.com Developers: XML Matters) </vt:lpstr>
      <vt:lpstr>XML Schema version of Simple RelaxNG Example contd (From IBM.com Developers,XML Matters) </vt:lpstr>
      <vt:lpstr>Relax NG and Schematron</vt:lpstr>
      <vt:lpstr>RelaxNG and “normal” Schema</vt:lpstr>
      <vt:lpstr>Observations</vt:lpstr>
      <vt:lpstr>Backup</vt:lpstr>
      <vt:lpstr>Using VIM 3rd edition in SysML 1.4 &amp; QUDV</vt:lpstr>
      <vt:lpstr>Systems of Units &amp; Quantity Kinds</vt:lpstr>
      <vt:lpstr>Practical Considerations for Modeling Values in SysML</vt:lpstr>
      <vt:lpstr>Practical Considerations for Modeling Values in SysML</vt:lpstr>
      <vt:lpstr>Practical Considerations for Modeling Values in SysML</vt:lpstr>
    </vt:vector>
  </TitlesOfParts>
  <Company>NASA / 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71</cp:revision>
  <cp:lastPrinted>2001-11-29T04:39:41Z</cp:lastPrinted>
  <dcterms:created xsi:type="dcterms:W3CDTF">2009-09-30T14:54:45Z</dcterms:created>
  <dcterms:modified xsi:type="dcterms:W3CDTF">2014-11-09T18:49:40Z</dcterms:modified>
</cp:coreProperties>
</file>